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1" r:id="rId2"/>
    <p:sldMasterId id="2147483753" r:id="rId3"/>
    <p:sldMasterId id="2147483766" r:id="rId4"/>
  </p:sldMasterIdLst>
  <p:notesMasterIdLst>
    <p:notesMasterId r:id="rId104"/>
  </p:notesMasterIdLst>
  <p:sldIdLst>
    <p:sldId id="414" r:id="rId5"/>
    <p:sldId id="425" r:id="rId6"/>
    <p:sldId id="426" r:id="rId7"/>
    <p:sldId id="427" r:id="rId8"/>
    <p:sldId id="428" r:id="rId9"/>
    <p:sldId id="429" r:id="rId10"/>
    <p:sldId id="455" r:id="rId11"/>
    <p:sldId id="494" r:id="rId12"/>
    <p:sldId id="432" r:id="rId13"/>
    <p:sldId id="433" r:id="rId14"/>
    <p:sldId id="431" r:id="rId15"/>
    <p:sldId id="434" r:id="rId16"/>
    <p:sldId id="435" r:id="rId17"/>
    <p:sldId id="436" r:id="rId18"/>
    <p:sldId id="437" r:id="rId19"/>
    <p:sldId id="438" r:id="rId20"/>
    <p:sldId id="439" r:id="rId21"/>
    <p:sldId id="440" r:id="rId22"/>
    <p:sldId id="441" r:id="rId23"/>
    <p:sldId id="457" r:id="rId24"/>
    <p:sldId id="458" r:id="rId25"/>
    <p:sldId id="459" r:id="rId26"/>
    <p:sldId id="444" r:id="rId27"/>
    <p:sldId id="445" r:id="rId28"/>
    <p:sldId id="446" r:id="rId29"/>
    <p:sldId id="449" r:id="rId30"/>
    <p:sldId id="448" r:id="rId31"/>
    <p:sldId id="447" r:id="rId32"/>
    <p:sldId id="259" r:id="rId33"/>
    <p:sldId id="487" r:id="rId34"/>
    <p:sldId id="260" r:id="rId35"/>
    <p:sldId id="466" r:id="rId36"/>
    <p:sldId id="467" r:id="rId37"/>
    <p:sldId id="488" r:id="rId38"/>
    <p:sldId id="489" r:id="rId39"/>
    <p:sldId id="490" r:id="rId40"/>
    <p:sldId id="491" r:id="rId41"/>
    <p:sldId id="492" r:id="rId42"/>
    <p:sldId id="493" r:id="rId43"/>
    <p:sldId id="462" r:id="rId44"/>
    <p:sldId id="463" r:id="rId45"/>
    <p:sldId id="464" r:id="rId46"/>
    <p:sldId id="465" r:id="rId47"/>
    <p:sldId id="452" r:id="rId48"/>
    <p:sldId id="453" r:id="rId49"/>
    <p:sldId id="381" r:id="rId50"/>
    <p:sldId id="302" r:id="rId51"/>
    <p:sldId id="454" r:id="rId52"/>
    <p:sldId id="456" r:id="rId53"/>
    <p:sldId id="263" r:id="rId54"/>
    <p:sldId id="264" r:id="rId55"/>
    <p:sldId id="265" r:id="rId56"/>
    <p:sldId id="266" r:id="rId57"/>
    <p:sldId id="267" r:id="rId58"/>
    <p:sldId id="268" r:id="rId59"/>
    <p:sldId id="269" r:id="rId60"/>
    <p:sldId id="419" r:id="rId61"/>
    <p:sldId id="504" r:id="rId62"/>
    <p:sldId id="505" r:id="rId63"/>
    <p:sldId id="506" r:id="rId64"/>
    <p:sldId id="468" r:id="rId65"/>
    <p:sldId id="496" r:id="rId66"/>
    <p:sldId id="469" r:id="rId67"/>
    <p:sldId id="476" r:id="rId68"/>
    <p:sldId id="477" r:id="rId69"/>
    <p:sldId id="471" r:id="rId70"/>
    <p:sldId id="486" r:id="rId71"/>
    <p:sldId id="472" r:id="rId72"/>
    <p:sldId id="473" r:id="rId73"/>
    <p:sldId id="495" r:id="rId74"/>
    <p:sldId id="480" r:id="rId75"/>
    <p:sldId id="257" r:id="rId76"/>
    <p:sldId id="422" r:id="rId77"/>
    <p:sldId id="304" r:id="rId78"/>
    <p:sldId id="303" r:id="rId79"/>
    <p:sldId id="474" r:id="rId80"/>
    <p:sldId id="418" r:id="rId81"/>
    <p:sldId id="383" r:id="rId82"/>
    <p:sldId id="479" r:id="rId83"/>
    <p:sldId id="378" r:id="rId84"/>
    <p:sldId id="388" r:id="rId85"/>
    <p:sldId id="389" r:id="rId86"/>
    <p:sldId id="424" r:id="rId87"/>
    <p:sldId id="481" r:id="rId88"/>
    <p:sldId id="482" r:id="rId89"/>
    <p:sldId id="483" r:id="rId90"/>
    <p:sldId id="484" r:id="rId91"/>
    <p:sldId id="485" r:id="rId92"/>
    <p:sldId id="374" r:id="rId93"/>
    <p:sldId id="375" r:id="rId94"/>
    <p:sldId id="376" r:id="rId95"/>
    <p:sldId id="377" r:id="rId96"/>
    <p:sldId id="497" r:id="rId97"/>
    <p:sldId id="498" r:id="rId98"/>
    <p:sldId id="499" r:id="rId99"/>
    <p:sldId id="500" r:id="rId100"/>
    <p:sldId id="501" r:id="rId101"/>
    <p:sldId id="502" r:id="rId102"/>
    <p:sldId id="503" r:id="rId10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3300"/>
    <a:srgbClr val="000066"/>
    <a:srgbClr val="006600"/>
    <a:srgbClr val="003300"/>
    <a:srgbClr val="800000"/>
    <a:srgbClr val="660066"/>
    <a:srgbClr val="CCFF99"/>
    <a:srgbClr val="808080"/>
    <a:srgbClr val="1C1C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156" autoAdjust="0"/>
    <p:restoredTop sz="94660"/>
  </p:normalViewPr>
  <p:slideViewPr>
    <p:cSldViewPr snapToGrid="0" snapToObjects="1">
      <p:cViewPr varScale="1">
        <p:scale>
          <a:sx n="66" d="100"/>
          <a:sy n="66" d="100"/>
        </p:scale>
        <p:origin x="-216" y="-102"/>
      </p:cViewPr>
      <p:guideLst>
        <p:guide orient="horz" pos="2160"/>
        <p:guide pos="2880"/>
      </p:guideLst>
    </p:cSldViewPr>
  </p:slideViewPr>
  <p:notesTextViewPr>
    <p:cViewPr>
      <p:scale>
        <a:sx n="1" d="1"/>
        <a:sy n="1" d="1"/>
      </p:scale>
      <p:origin x="0" y="0"/>
    </p:cViewPr>
  </p:notesTextViewPr>
  <p:sorterViewPr>
    <p:cViewPr>
      <p:scale>
        <a:sx n="66" d="100"/>
        <a:sy n="66" d="100"/>
      </p:scale>
      <p:origin x="0" y="999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07" Type="http://schemas.openxmlformats.org/officeDocument/2006/relationships/theme" Target="theme/theme1.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102" Type="http://schemas.openxmlformats.org/officeDocument/2006/relationships/slide" Target="slides/slide98.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5.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6.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7.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E253761-495D-408E-873E-F4DDC17BB62C}" type="datetimeFigureOut">
              <a:rPr lang="en-US" smtClean="0"/>
              <a:t>2/28/2015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A33ECF7-4F5A-4DEE-980E-7B8F3657E8D5}" type="slidenum">
              <a:rPr lang="en-US" smtClean="0"/>
              <a:t>‹#›</a:t>
            </a:fld>
            <a:endParaRPr lang="en-US"/>
          </a:p>
        </p:txBody>
      </p:sp>
    </p:spTree>
    <p:extLst>
      <p:ext uri="{BB962C8B-B14F-4D97-AF65-F5344CB8AC3E}">
        <p14:creationId xmlns:p14="http://schemas.microsoft.com/office/powerpoint/2010/main" val="2068080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33ECF7-4F5A-4DEE-980E-7B8F3657E8D5}" type="slidenum">
              <a:rPr lang="en-US" smtClean="0"/>
              <a:t>6</a:t>
            </a:fld>
            <a:endParaRPr lang="en-US"/>
          </a:p>
        </p:txBody>
      </p:sp>
    </p:spTree>
    <p:extLst>
      <p:ext uri="{BB962C8B-B14F-4D97-AF65-F5344CB8AC3E}">
        <p14:creationId xmlns:p14="http://schemas.microsoft.com/office/powerpoint/2010/main" val="22137982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932A684-127E-4786-87A9-32E0A9F90F94}" type="slidenum">
              <a:rPr lang="en-US" altLang="en-US">
                <a:solidFill>
                  <a:prstClr val="black"/>
                </a:solidFill>
              </a:rPr>
              <a:pPr eaLnBrk="1" hangingPunct="1"/>
              <a:t>77</a:t>
            </a:fld>
            <a:endParaRPr lang="en-US" altLang="en-US">
              <a:solidFill>
                <a:prstClr val="black"/>
              </a:solidFill>
            </a:endParaRPr>
          </a:p>
        </p:txBody>
      </p:sp>
      <p:sp>
        <p:nvSpPr>
          <p:cNvPr id="152579"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52580"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r>
              <a:rPr lang="en-US" altLang="en-US" smtClean="0"/>
              <a:t>Proposed 5-crystal monochromator for colliding-beam crystallography.  The generation of two opposing Ewald spheres means that for every h,k,l index reflected from the protein crystal, the Friedel mate is reflected in the opposite direction, allowing for very accurate anomalous difference measurements.  The wavelength need not be set precisely at the sulfur or phosphorous edge, but merely at a wavelength where the f” of those elements are strong.  For fs-class pulses, the distances above will have to be precise to withing ~3 microns, and for accurate reproduction of the partiality of the Friedel mates, the angular precision of the colliding beams must be within ~1% of the sample crystal’s rocking width, or ~100 microrads.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B00104B-30B0-4320-95E9-57429B18EE6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29681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0B3A7D4-D89D-42D9-9665-24BFF3A19F2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28210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EA60F97-C064-46F2-8736-CDB0BF876CD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172898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F0048F30-5905-4AA3-A9E1-BFFC0501843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012678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89E632-57EE-4B5C-8E9D-898B644328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65684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C7C8D7B-AD2E-4F99-AC01-EDB86A34C5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27124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5500BCC-21A4-475B-9DDC-664F0F409E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261175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9F5281E-4998-41CC-A8FC-6FDBD0C97C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13042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43C0E45-4F59-440D-84FB-82D5B6765C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822911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0615A3D-87CF-40A6-8CD7-8C690FAFDF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50620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D64782E-FC72-4E83-9640-9B5195160D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89073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45ED921-0B92-4FF8-A9E6-BF3FB8EAA68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549999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BC2C527-D14D-4C73-B0D7-818E03572D5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44303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0FDE3A4-F00D-4E35-B7A4-988171ACEA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82859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CB69A3C-2480-453D-9F7A-B85CC3FA2F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762637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F3EFB26-201C-43E0-A6E0-AA6D554E3A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4298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F1671D6-C687-4780-B469-28167DD60E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49947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DBDCC74-722A-411B-97DE-846B955F1745}" type="datetimeFigureOut">
              <a:rPr lang="en-US">
                <a:solidFill>
                  <a:prstClr val="black">
                    <a:tint val="75000"/>
                  </a:prstClr>
                </a:solidFill>
              </a:rPr>
              <a:pPr>
                <a:defRPr/>
              </a:pPr>
              <a:t>2/28/2015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636F633-C696-4C21-9D88-85B3ABAB72B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937375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01142C9-3274-4260-8B13-BF5DC5CA7B6E}" type="datetimeFigureOut">
              <a:rPr lang="en-US">
                <a:solidFill>
                  <a:prstClr val="black">
                    <a:tint val="75000"/>
                  </a:prstClr>
                </a:solidFill>
              </a:rPr>
              <a:pPr>
                <a:defRPr/>
              </a:pPr>
              <a:t>2/28/2015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F640715-29BA-4307-8F91-2F022EEA925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278901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DDC298C4-FD10-458A-8D81-AB0E98B29C7D}" type="datetimeFigureOut">
              <a:rPr lang="en-US">
                <a:solidFill>
                  <a:prstClr val="black">
                    <a:tint val="75000"/>
                  </a:prstClr>
                </a:solidFill>
              </a:rPr>
              <a:pPr>
                <a:defRPr/>
              </a:pPr>
              <a:t>2/28/2015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DCD15FE-579C-4ACD-BC28-231461DFB36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236750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F9B2F50-40E3-4684-9D5A-A6BB96B3EF6F}" type="datetimeFigureOut">
              <a:rPr lang="en-US">
                <a:solidFill>
                  <a:prstClr val="black">
                    <a:tint val="75000"/>
                  </a:prstClr>
                </a:solidFill>
              </a:rPr>
              <a:pPr>
                <a:defRPr/>
              </a:pPr>
              <a:t>2/28/2015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A177D59-28AC-4490-861B-531C91623B8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192604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8C16DBDF-D767-4EF9-BCEA-A825500EC02A}" type="datetimeFigureOut">
              <a:rPr lang="en-US">
                <a:solidFill>
                  <a:prstClr val="black">
                    <a:tint val="75000"/>
                  </a:prstClr>
                </a:solidFill>
              </a:rPr>
              <a:pPr>
                <a:defRPr/>
              </a:pPr>
              <a:t>2/28/2015</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4B9F0695-E251-4F0F-BEA7-1983E0940AF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538733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803FE40-28D6-4935-8EE2-3D28C478BC9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192418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04CD10E1-F58B-4BCE-9FA9-739E58BD7B30}" type="datetimeFigureOut">
              <a:rPr lang="en-US">
                <a:solidFill>
                  <a:prstClr val="black">
                    <a:tint val="75000"/>
                  </a:prstClr>
                </a:solidFill>
              </a:rPr>
              <a:pPr>
                <a:defRPr/>
              </a:pPr>
              <a:t>2/28/2015</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1044C66F-4941-4190-B66D-7F5A1D0707A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085900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4E9E797-5663-47EF-B5B1-A46FAF55A4E2}" type="datetimeFigureOut">
              <a:rPr lang="en-US">
                <a:solidFill>
                  <a:prstClr val="black">
                    <a:tint val="75000"/>
                  </a:prstClr>
                </a:solidFill>
              </a:rPr>
              <a:pPr>
                <a:defRPr/>
              </a:pPr>
              <a:t>2/28/2015</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A7B45873-04AA-4AB9-A662-9A335355A88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923892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92257BE-5736-444A-B94A-AE4985919758}" type="datetimeFigureOut">
              <a:rPr lang="en-US">
                <a:solidFill>
                  <a:prstClr val="black">
                    <a:tint val="75000"/>
                  </a:prstClr>
                </a:solidFill>
              </a:rPr>
              <a:pPr>
                <a:defRPr/>
              </a:pPr>
              <a:t>2/28/2015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36A5915-E075-4D45-8F64-C639A36AC1B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269324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2972F5A-F564-48EF-A10C-2C5A787138D5}" type="datetimeFigureOut">
              <a:rPr lang="en-US">
                <a:solidFill>
                  <a:prstClr val="black">
                    <a:tint val="75000"/>
                  </a:prstClr>
                </a:solidFill>
              </a:rPr>
              <a:pPr>
                <a:defRPr/>
              </a:pPr>
              <a:t>2/28/2015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64A87DA-E62B-4CCE-9B91-720DC565B1E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576835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54CA750-B2D8-4FE6-BBDF-DB2B7AF71B68}" type="datetimeFigureOut">
              <a:rPr lang="en-US">
                <a:solidFill>
                  <a:prstClr val="black">
                    <a:tint val="75000"/>
                  </a:prstClr>
                </a:solidFill>
              </a:rPr>
              <a:pPr>
                <a:defRPr/>
              </a:pPr>
              <a:t>2/28/2015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D6D5BD5-9E4D-4CDA-9D86-45AEC78DC8F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783422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CCA6D48-F767-4B8F-87B5-919144904A1E}" type="datetimeFigureOut">
              <a:rPr lang="en-US">
                <a:solidFill>
                  <a:prstClr val="black">
                    <a:tint val="75000"/>
                  </a:prstClr>
                </a:solidFill>
              </a:rPr>
              <a:pPr>
                <a:defRPr/>
              </a:pPr>
              <a:t>2/28/2015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040C149-9C8A-45CC-80DD-667EF37A338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091291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solidFill>
                <a:prstClr val="black">
                  <a:tint val="75000"/>
                </a:prstClr>
              </a:solidFill>
            </a:endParaRPr>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solidFill>
                <a:prstClr val="black">
                  <a:tint val="75000"/>
                </a:prstClr>
              </a:solidFill>
            </a:endParaRPr>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653B8F98-3796-425A-A413-52F24ABA37A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30436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B10DBB8-6A4E-451F-8E29-892BBA95AD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37440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25D7062-39DE-490F-9405-B70E191D1D2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8723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1A92882-661B-4885-9190-07F30C912D7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56128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C16D42C-ADA4-4CC2-B8AB-85927378A34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78863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10190E1-2E45-4F72-9969-2C348B81C4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71375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1D7564F-E7A5-44DD-8DC2-DBC6E6826A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87245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4A1B58A-8F1E-4643-B652-5F32CDADEC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680257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2CFAF98-B25E-4A99-A066-BC59C50CD9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96946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999B8E7-3B34-4C93-AAF0-36AD78AB0A7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49945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A00CE54-E975-401F-BD09-C8B95470A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069926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627D22-77E7-42CC-B6B4-EF2CD17B37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2507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C39DB84-E6AF-4FC0-BD14-46694EE5CC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40660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7B7DB3-173B-4AF3-8907-A59822A2A6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54332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9107D924-AE2E-43D0-9368-F54C7367554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292907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6E48A119-7DB9-4E61-8539-CCC26CD24E1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639274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66BB7EF-8B9E-41F9-999A-10906D2CCBA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333821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71948E1-4523-489A-B247-D487159315F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176926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64E10F4-274F-4DD9-8936-1067FDED2F2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59094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66DC9701-1574-4F47-AF5B-F70E12859D90}" type="slidenum">
              <a:rPr lang="en-US" altLang="en-US">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0801517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fontAlgn="base">
              <a:spcBef>
                <a:spcPct val="0"/>
              </a:spcBef>
              <a:spcAft>
                <a:spcPct val="0"/>
              </a:spcAft>
              <a:defRPr/>
            </a:pPr>
            <a:fld id="{7187002E-D804-4DB0-8E91-4109AAF3B07E}"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289858784"/>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55D5569A-5FF9-47CA-995B-8586E0647212}" type="datetimeFigureOut">
              <a:rPr lang="en-US">
                <a:solidFill>
                  <a:prstClr val="black">
                    <a:tint val="75000"/>
                  </a:prstClr>
                </a:solidFill>
              </a:rPr>
              <a:pPr>
                <a:defRPr/>
              </a:pPr>
              <a:t>2/28/2015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39BE8E52-D886-484D-99DC-06649A733D0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30129865"/>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fontAlgn="base">
              <a:spcBef>
                <a:spcPct val="0"/>
              </a:spcBef>
              <a:spcAft>
                <a:spcPct val="0"/>
              </a:spcAft>
              <a:defRPr/>
            </a:pPr>
            <a:fld id="{B337E153-62B3-47D8-B6C7-8CA81CD65D18}"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775388007"/>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23.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24.emf"/></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25.png"/></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26.png"/></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image" Target="../media/image2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4.xml"/><Relationship Id="rId1" Type="http://schemas.openxmlformats.org/officeDocument/2006/relationships/vmlDrawing" Target="../drawings/vmlDrawing7.vml"/><Relationship Id="rId4" Type="http://schemas.openxmlformats.org/officeDocument/2006/relationships/image" Target="../media/image29.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8.vml"/><Relationship Id="rId4" Type="http://schemas.openxmlformats.org/officeDocument/2006/relationships/image" Target="../media/image34.emf"/></Relationships>
</file>

<file path=ppt/slides/_rels/slide57.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9.vml"/><Relationship Id="rId4" Type="http://schemas.openxmlformats.org/officeDocument/2006/relationships/image" Target="../media/image36.emf"/></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7.xml"/></Relationships>
</file>

<file path=ppt/slides/_rels/slide7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6.xml"/><Relationship Id="rId1" Type="http://schemas.openxmlformats.org/officeDocument/2006/relationships/vmlDrawing" Target="../drawings/vmlDrawing1.vml"/><Relationship Id="rId4" Type="http://schemas.openxmlformats.org/officeDocument/2006/relationships/image" Target="../media/image1.emf"/></Relationships>
</file>

<file path=ppt/slides/_rels/slide80.xml.rels><?xml version="1.0" encoding="UTF-8" standalone="yes"?>
<Relationships xmlns="http://schemas.openxmlformats.org/package/2006/relationships"><Relationship Id="rId2" Type="http://schemas.openxmlformats.org/officeDocument/2006/relationships/image" Target="../media/image38.wmf"/><Relationship Id="rId1" Type="http://schemas.openxmlformats.org/officeDocument/2006/relationships/slideLayout" Target="../slideLayouts/slideLayout26.xml"/></Relationships>
</file>

<file path=ppt/slides/_rels/slide81.xml.rels><?xml version="1.0" encoding="UTF-8" standalone="yes"?>
<Relationships xmlns="http://schemas.openxmlformats.org/package/2006/relationships"><Relationship Id="rId2" Type="http://schemas.openxmlformats.org/officeDocument/2006/relationships/image" Target="../media/image38.wmf"/><Relationship Id="rId1" Type="http://schemas.openxmlformats.org/officeDocument/2006/relationships/slideLayout" Target="../slideLayouts/slideLayout26.xml"/></Relationships>
</file>

<file path=ppt/slides/_rels/slide82.xml.rels><?xml version="1.0" encoding="UTF-8" standalone="yes"?>
<Relationships xmlns="http://schemas.openxmlformats.org/package/2006/relationships"><Relationship Id="rId2" Type="http://schemas.openxmlformats.org/officeDocument/2006/relationships/image" Target="../media/image38.wmf"/><Relationship Id="rId1" Type="http://schemas.openxmlformats.org/officeDocument/2006/relationships/slideLayout" Target="../slideLayouts/slideLayout2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6.xml"/></Relationships>
</file>

<file path=ppt/slides/_rels/slide9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6.xml"/></Relationships>
</file>

<file path=ppt/slides/_rels/slide95.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6.xml"/><Relationship Id="rId1" Type="http://schemas.openxmlformats.org/officeDocument/2006/relationships/vmlDrawing" Target="../drawings/vmlDrawing10.vml"/><Relationship Id="rId4" Type="http://schemas.openxmlformats.org/officeDocument/2006/relationships/image" Target="../media/image41.emf"/></Relationships>
</file>

<file path=ppt/slides/_rels/slide96.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26.xml"/><Relationship Id="rId1" Type="http://schemas.openxmlformats.org/officeDocument/2006/relationships/vmlDrawing" Target="../drawings/vmlDrawing11.vml"/><Relationship Id="rId4" Type="http://schemas.openxmlformats.org/officeDocument/2006/relationships/image" Target="../media/image42.emf"/></Relationships>
</file>

<file path=ppt/slides/_rels/slide97.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26.xml"/><Relationship Id="rId1" Type="http://schemas.openxmlformats.org/officeDocument/2006/relationships/vmlDrawing" Target="../drawings/vmlDrawing12.vml"/><Relationship Id="rId4" Type="http://schemas.openxmlformats.org/officeDocument/2006/relationships/image" Target="../media/image43.emf"/></Relationships>
</file>

<file path=ppt/slides/_rels/slide98.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26.xml"/><Relationship Id="rId1" Type="http://schemas.openxmlformats.org/officeDocument/2006/relationships/vmlDrawing" Target="../drawings/vmlDrawing13.vml"/><Relationship Id="rId4" Type="http://schemas.openxmlformats.org/officeDocument/2006/relationships/image" Target="../media/image44.emf"/></Relationships>
</file>

<file path=ppt/slides/_rels/slide9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685800" y="209550"/>
            <a:ext cx="7772400" cy="1143000"/>
          </a:xfrm>
        </p:spPr>
        <p:txBody>
          <a:bodyPr/>
          <a:lstStyle/>
          <a:p>
            <a:pPr eaLnBrk="1" hangingPunct="1"/>
            <a:r>
              <a:rPr lang="en-US" altLang="en-US" sz="5400" smtClean="0"/>
              <a:t>Acknowledgements</a:t>
            </a:r>
          </a:p>
        </p:txBody>
      </p:sp>
      <p:sp>
        <p:nvSpPr>
          <p:cNvPr id="70659" name="Rectangle 8"/>
          <p:cNvSpPr>
            <a:spLocks noGrp="1" noChangeArrowheads="1"/>
          </p:cNvSpPr>
          <p:nvPr>
            <p:ph type="body" idx="1"/>
          </p:nvPr>
        </p:nvSpPr>
        <p:spPr>
          <a:xfrm>
            <a:off x="685800" y="2312529"/>
            <a:ext cx="7772400" cy="4951412"/>
          </a:xfrm>
          <a:extLst>
            <a:ext uri="{909E8E84-426E-40DD-AFC4-6F175D3DCCD1}">
              <a14:hiddenFill xmlns:a14="http://schemas.microsoft.com/office/drawing/2010/main">
                <a:solidFill>
                  <a:srgbClr val="BBE0E3"/>
                </a:solidFill>
              </a14:hiddenFill>
            </a:ext>
          </a:extLst>
        </p:spPr>
        <p:txBody>
          <a:bodyPr/>
          <a:lstStyle/>
          <a:p>
            <a:pPr algn="ctr">
              <a:lnSpc>
                <a:spcPct val="80000"/>
              </a:lnSpc>
              <a:buNone/>
            </a:pPr>
            <a:r>
              <a:rPr lang="en-US" altLang="en-US" b="1" dirty="0">
                <a:solidFill>
                  <a:srgbClr val="000066"/>
                </a:solidFill>
              </a:rPr>
              <a:t>UCSF</a:t>
            </a:r>
            <a:r>
              <a:rPr lang="en-US" altLang="en-US" b="1" dirty="0">
                <a:solidFill>
                  <a:srgbClr val="000000"/>
                </a:solidFill>
              </a:rPr>
              <a:t> </a:t>
            </a:r>
            <a:r>
              <a:rPr lang="en-US" altLang="en-US" b="1" dirty="0">
                <a:solidFill>
                  <a:srgbClr val="663300"/>
                </a:solidFill>
              </a:rPr>
              <a:t>LBNL</a:t>
            </a:r>
            <a:r>
              <a:rPr lang="en-US" altLang="en-US" b="1" dirty="0">
                <a:solidFill>
                  <a:srgbClr val="000000"/>
                </a:solidFill>
              </a:rPr>
              <a:t> </a:t>
            </a:r>
            <a:r>
              <a:rPr lang="en-US" altLang="en-US" b="1" dirty="0" smtClean="0">
                <a:solidFill>
                  <a:srgbClr val="C00000"/>
                </a:solidFill>
              </a:rPr>
              <a:t>SLAC</a:t>
            </a:r>
            <a:endParaRPr lang="en-US" altLang="en-US" b="1" dirty="0" smtClean="0">
              <a:solidFill>
                <a:srgbClr val="C00000"/>
              </a:solidFill>
            </a:endParaRPr>
          </a:p>
          <a:p>
            <a:pPr algn="ctr" eaLnBrk="1" hangingPunct="1">
              <a:lnSpc>
                <a:spcPct val="80000"/>
              </a:lnSpc>
              <a:buFontTx/>
              <a:buNone/>
            </a:pPr>
            <a:endParaRPr lang="en-US" altLang="en-US" sz="1800" b="1" dirty="0" smtClean="0">
              <a:solidFill>
                <a:srgbClr val="000000"/>
              </a:solidFill>
            </a:endParaRPr>
          </a:p>
          <a:p>
            <a:pPr algn="ctr" eaLnBrk="1" hangingPunct="1">
              <a:lnSpc>
                <a:spcPct val="80000"/>
              </a:lnSpc>
              <a:buFontTx/>
              <a:buNone/>
            </a:pPr>
            <a:r>
              <a:rPr lang="en-US" altLang="en-US" b="1" dirty="0" smtClean="0">
                <a:solidFill>
                  <a:srgbClr val="000000"/>
                </a:solidFill>
              </a:rPr>
              <a:t>ALS </a:t>
            </a:r>
            <a:r>
              <a:rPr lang="en-US" altLang="en-US" b="1" dirty="0" smtClean="0">
                <a:solidFill>
                  <a:srgbClr val="000000"/>
                </a:solidFill>
              </a:rPr>
              <a:t>8.3.1 creator: Tom </a:t>
            </a:r>
            <a:r>
              <a:rPr lang="en-US" altLang="en-US" b="1" dirty="0" err="1" smtClean="0">
                <a:solidFill>
                  <a:srgbClr val="000000"/>
                </a:solidFill>
              </a:rPr>
              <a:t>Alber</a:t>
            </a:r>
            <a:r>
              <a:rPr lang="en-US" altLang="en-US" b="1" dirty="0" smtClean="0">
                <a:solidFill>
                  <a:srgbClr val="000000"/>
                </a:solidFill>
              </a:rPr>
              <a:t> </a:t>
            </a:r>
            <a:endParaRPr lang="en-US" altLang="en-US" sz="1800" b="1" dirty="0" smtClean="0">
              <a:solidFill>
                <a:srgbClr val="006600"/>
              </a:solidFill>
            </a:endParaRPr>
          </a:p>
          <a:p>
            <a:pPr algn="ctr" eaLnBrk="1" hangingPunct="1">
              <a:buFontTx/>
              <a:buNone/>
            </a:pPr>
            <a:r>
              <a:rPr lang="en-US" altLang="en-US" sz="1800" b="1" dirty="0" smtClean="0">
                <a:solidFill>
                  <a:srgbClr val="006600"/>
                </a:solidFill>
              </a:rPr>
              <a:t>Integrated </a:t>
            </a:r>
            <a:r>
              <a:rPr lang="en-US" altLang="en-US" sz="1800" b="1" dirty="0" smtClean="0">
                <a:solidFill>
                  <a:srgbClr val="006600"/>
                </a:solidFill>
              </a:rPr>
              <a:t>Diffraction Analysis Technologies (IDAT)</a:t>
            </a:r>
          </a:p>
          <a:p>
            <a:pPr algn="ctr" eaLnBrk="1" hangingPunct="1">
              <a:buFontTx/>
              <a:buNone/>
            </a:pPr>
            <a:r>
              <a:rPr lang="en-US" altLang="en-US" sz="1800" b="1" dirty="0" smtClean="0">
                <a:solidFill>
                  <a:srgbClr val="006600"/>
                </a:solidFill>
              </a:rPr>
              <a:t>Center for Structure of Membrane Proteins (CSMP)</a:t>
            </a:r>
          </a:p>
          <a:p>
            <a:pPr algn="ctr" eaLnBrk="1" hangingPunct="1">
              <a:buFontTx/>
              <a:buNone/>
            </a:pPr>
            <a:r>
              <a:rPr lang="en-US" altLang="en-US" sz="1800" b="1" dirty="0" smtClean="0">
                <a:solidFill>
                  <a:srgbClr val="006600"/>
                </a:solidFill>
              </a:rPr>
              <a:t>Membrane Protein Expression Center II (MPEC)</a:t>
            </a:r>
          </a:p>
          <a:p>
            <a:pPr algn="ctr" eaLnBrk="1" hangingPunct="1">
              <a:buFontTx/>
              <a:buNone/>
            </a:pPr>
            <a:r>
              <a:rPr lang="en-US" altLang="en-US" sz="1800" b="1" dirty="0" smtClean="0">
                <a:solidFill>
                  <a:srgbClr val="006600"/>
                </a:solidFill>
              </a:rPr>
              <a:t>Center for HIV Accessory and Regulatory Complexes (HARC</a:t>
            </a:r>
            <a:r>
              <a:rPr lang="en-US" altLang="en-US" sz="1800" b="1" dirty="0" smtClean="0">
                <a:solidFill>
                  <a:srgbClr val="006600"/>
                </a:solidFill>
              </a:rPr>
              <a:t>)</a:t>
            </a:r>
          </a:p>
          <a:p>
            <a:pPr algn="ctr" eaLnBrk="1" hangingPunct="1">
              <a:buFontTx/>
              <a:buNone/>
            </a:pPr>
            <a:r>
              <a:rPr lang="en-US" altLang="en-US" sz="1800" b="1" dirty="0" smtClean="0">
                <a:solidFill>
                  <a:srgbClr val="006600"/>
                </a:solidFill>
              </a:rPr>
              <a:t>UC </a:t>
            </a:r>
            <a:r>
              <a:rPr lang="en-US" altLang="en-US" sz="1800" b="1" dirty="0" err="1" smtClean="0">
                <a:solidFill>
                  <a:srgbClr val="006600"/>
                </a:solidFill>
              </a:rPr>
              <a:t>Multicampus</a:t>
            </a:r>
            <a:r>
              <a:rPr lang="en-US" altLang="en-US" sz="1800" b="1" dirty="0" smtClean="0">
                <a:solidFill>
                  <a:srgbClr val="006600"/>
                </a:solidFill>
              </a:rPr>
              <a:t> Research Programs and Initiatives (MRPI)</a:t>
            </a:r>
          </a:p>
          <a:p>
            <a:pPr algn="ctr" eaLnBrk="1" hangingPunct="1">
              <a:buFontTx/>
              <a:buNone/>
            </a:pPr>
            <a:r>
              <a:rPr lang="en-US" altLang="en-US" sz="1800" b="1" dirty="0">
                <a:solidFill>
                  <a:srgbClr val="006600"/>
                </a:solidFill>
              </a:rPr>
              <a:t>UCSF Program for Breakthrough Biomedical Research (PBBR) </a:t>
            </a:r>
            <a:r>
              <a:rPr lang="en-US" altLang="en-US" sz="1800" b="1" dirty="0" err="1">
                <a:solidFill>
                  <a:srgbClr val="006600"/>
                </a:solidFill>
              </a:rPr>
              <a:t>Plexxikon</a:t>
            </a:r>
            <a:r>
              <a:rPr lang="en-US" altLang="en-US" sz="1800" b="1" dirty="0">
                <a:solidFill>
                  <a:srgbClr val="006600"/>
                </a:solidFill>
              </a:rPr>
              <a:t>, Inc.</a:t>
            </a:r>
          </a:p>
          <a:p>
            <a:pPr algn="ctr" eaLnBrk="1" hangingPunct="1">
              <a:buFontTx/>
              <a:buNone/>
            </a:pPr>
            <a:r>
              <a:rPr lang="en-US" altLang="en-US" sz="1800" b="1" dirty="0">
                <a:solidFill>
                  <a:srgbClr val="006600"/>
                </a:solidFill>
              </a:rPr>
              <a:t>M D Anderson </a:t>
            </a:r>
            <a:r>
              <a:rPr lang="en-US" altLang="en-US" sz="1800" b="1" dirty="0" smtClean="0">
                <a:solidFill>
                  <a:srgbClr val="006600"/>
                </a:solidFill>
              </a:rPr>
              <a:t>CRC</a:t>
            </a:r>
            <a:endParaRPr lang="en-US" altLang="en-US" sz="1600" b="1" dirty="0" smtClean="0">
              <a:solidFill>
                <a:srgbClr val="000000"/>
              </a:solidFill>
            </a:endParaRPr>
          </a:p>
          <a:p>
            <a:pPr algn="ctr" eaLnBrk="1" hangingPunct="1">
              <a:lnSpc>
                <a:spcPct val="80000"/>
              </a:lnSpc>
              <a:buFontTx/>
              <a:buNone/>
            </a:pPr>
            <a:endParaRPr lang="en-US" altLang="en-US" sz="900" dirty="0" smtClean="0">
              <a:solidFill>
                <a:srgbClr val="000000"/>
              </a:solidFill>
            </a:endParaRPr>
          </a:p>
          <a:p>
            <a:pPr algn="ctr" eaLnBrk="1" hangingPunct="1">
              <a:lnSpc>
                <a:spcPct val="80000"/>
              </a:lnSpc>
              <a:buFontTx/>
              <a:buNone/>
            </a:pPr>
            <a:r>
              <a:rPr lang="en-US" altLang="en-US" sz="900" dirty="0" smtClean="0">
                <a:solidFill>
                  <a:srgbClr val="000000"/>
                </a:solidFill>
              </a:rPr>
              <a:t>The </a:t>
            </a:r>
            <a:r>
              <a:rPr lang="en-US" altLang="en-US" sz="900" dirty="0" smtClean="0">
                <a:solidFill>
                  <a:srgbClr val="000000"/>
                </a:solidFill>
              </a:rPr>
              <a:t>Advanced Light Source is supported by the Director, Office of Science, Office of Basic Energy Sciences, Materials Sciences Division, of the US Department of Energy under contract No. DE-AC02-05CH11231 at Lawrence Berkeley National Laboratory. </a:t>
            </a:r>
          </a:p>
        </p:txBody>
      </p:sp>
      <p:sp>
        <p:nvSpPr>
          <p:cNvPr id="70660" name="Rectangle 4"/>
          <p:cNvSpPr>
            <a:spLocks noChangeArrowheads="1"/>
          </p:cNvSpPr>
          <p:nvPr/>
        </p:nvSpPr>
        <p:spPr bwMode="auto">
          <a:xfrm>
            <a:off x="457200" y="1274763"/>
            <a:ext cx="8229600" cy="1037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buFontTx/>
              <a:buNone/>
            </a:pPr>
            <a:r>
              <a:rPr lang="en-US" altLang="en-US" sz="2400" dirty="0">
                <a:latin typeface="Arial" pitchFamily="34" charset="0"/>
              </a:rPr>
              <a:t>Chris Neilson   </a:t>
            </a:r>
            <a:r>
              <a:rPr lang="en-US" altLang="en-US" sz="2400" dirty="0" err="1" smtClean="0">
                <a:latin typeface="Arial" pitchFamily="34" charset="0"/>
              </a:rPr>
              <a:t>Aina</a:t>
            </a:r>
            <a:r>
              <a:rPr lang="en-US" altLang="en-US" sz="2400" dirty="0" smtClean="0">
                <a:latin typeface="Arial" pitchFamily="34" charset="0"/>
              </a:rPr>
              <a:t> Cohen   Ana Gonzalez  Mike </a:t>
            </a:r>
            <a:r>
              <a:rPr lang="en-US" altLang="en-US" sz="2400" dirty="0" err="1" smtClean="0">
                <a:latin typeface="Arial" pitchFamily="34" charset="0"/>
              </a:rPr>
              <a:t>Soltis</a:t>
            </a:r>
            <a:endParaRPr lang="en-US" altLang="en-US" sz="2400" dirty="0" smtClean="0">
              <a:latin typeface="Arial" pitchFamily="34" charset="0"/>
            </a:endParaRPr>
          </a:p>
          <a:p>
            <a:pPr algn="ctr" eaLnBrk="1" hangingPunct="1">
              <a:buFontTx/>
              <a:buNone/>
            </a:pPr>
            <a:r>
              <a:rPr lang="en-US" altLang="en-US" sz="2400" dirty="0" err="1" smtClean="0">
                <a:latin typeface="Arial" pitchFamily="34" charset="0"/>
              </a:rPr>
              <a:t>Meitian</a:t>
            </a:r>
            <a:r>
              <a:rPr lang="en-US" altLang="en-US" sz="2400" dirty="0" smtClean="0">
                <a:latin typeface="Arial" pitchFamily="34" charset="0"/>
              </a:rPr>
              <a:t> Wang    </a:t>
            </a:r>
            <a:r>
              <a:rPr lang="en-US" altLang="en-US" sz="2400" dirty="0">
                <a:latin typeface="Arial" pitchFamily="34" charset="0"/>
              </a:rPr>
              <a:t>Clemens </a:t>
            </a:r>
            <a:r>
              <a:rPr lang="en-US" altLang="en-US" sz="2400" dirty="0" smtClean="0">
                <a:latin typeface="Arial" pitchFamily="34" charset="0"/>
              </a:rPr>
              <a:t>Schulze-</a:t>
            </a:r>
            <a:r>
              <a:rPr lang="en-US" altLang="en-US" sz="2400" dirty="0" err="1" smtClean="0">
                <a:latin typeface="Arial" pitchFamily="34" charset="0"/>
              </a:rPr>
              <a:t>Briese</a:t>
            </a:r>
            <a:r>
              <a:rPr lang="en-US" altLang="en-US" sz="2400" dirty="0" smtClean="0">
                <a:latin typeface="Arial" pitchFamily="34" charset="0"/>
              </a:rPr>
              <a:t>   Joe </a:t>
            </a:r>
            <a:r>
              <a:rPr lang="en-US" altLang="en-US" sz="2400" dirty="0" err="1" smtClean="0">
                <a:latin typeface="Arial" pitchFamily="34" charset="0"/>
              </a:rPr>
              <a:t>Ferarra</a:t>
            </a:r>
            <a:endParaRPr lang="en-US" altLang="en-US" sz="2400" dirty="0">
              <a:latin typeface="Arial" pitchFamily="34" charset="0"/>
            </a:endParaRPr>
          </a:p>
          <a:p>
            <a:pPr eaLnBrk="1" hangingPunct="1">
              <a:buFontTx/>
              <a:buChar char="•"/>
            </a:pPr>
            <a:endParaRPr lang="en-US" altLang="en-US" sz="2400" dirty="0">
              <a:latin typeface="Arial" pitchFamily="34" charset="0"/>
            </a:endParaRPr>
          </a:p>
        </p:txBody>
      </p:sp>
    </p:spTree>
    <p:extLst>
      <p:ext uri="{BB962C8B-B14F-4D97-AF65-F5344CB8AC3E}">
        <p14:creationId xmlns:p14="http://schemas.microsoft.com/office/powerpoint/2010/main" val="3478664542"/>
      </p:ext>
    </p:extLst>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AutoShape 2"/>
          <p:cNvSpPr>
            <a:spLocks noChangeArrowheads="1"/>
          </p:cNvSpPr>
          <p:nvPr/>
        </p:nvSpPr>
        <p:spPr bwMode="auto">
          <a:xfrm>
            <a:off x="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347" name="AutoShape 3"/>
          <p:cNvSpPr>
            <a:spLocks noChangeArrowheads="1"/>
          </p:cNvSpPr>
          <p:nvPr/>
        </p:nvSpPr>
        <p:spPr bwMode="auto">
          <a:xfrm>
            <a:off x="9144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348" name="AutoShape 4"/>
          <p:cNvSpPr>
            <a:spLocks noChangeArrowheads="1"/>
          </p:cNvSpPr>
          <p:nvPr/>
        </p:nvSpPr>
        <p:spPr bwMode="auto">
          <a:xfrm>
            <a:off x="18288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349" name="AutoShape 5"/>
          <p:cNvSpPr>
            <a:spLocks noChangeArrowheads="1"/>
          </p:cNvSpPr>
          <p:nvPr/>
        </p:nvSpPr>
        <p:spPr bwMode="auto">
          <a:xfrm>
            <a:off x="27432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350" name="AutoShape 6"/>
          <p:cNvSpPr>
            <a:spLocks noChangeArrowheads="1"/>
          </p:cNvSpPr>
          <p:nvPr/>
        </p:nvSpPr>
        <p:spPr bwMode="auto">
          <a:xfrm>
            <a:off x="36576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351" name="AutoShape 7"/>
          <p:cNvSpPr>
            <a:spLocks noChangeArrowheads="1"/>
          </p:cNvSpPr>
          <p:nvPr/>
        </p:nvSpPr>
        <p:spPr bwMode="auto">
          <a:xfrm>
            <a:off x="45720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352" name="AutoShape 8"/>
          <p:cNvSpPr>
            <a:spLocks noChangeArrowheads="1"/>
          </p:cNvSpPr>
          <p:nvPr/>
        </p:nvSpPr>
        <p:spPr bwMode="auto">
          <a:xfrm>
            <a:off x="54864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353" name="AutoShape 9"/>
          <p:cNvSpPr>
            <a:spLocks noChangeArrowheads="1"/>
          </p:cNvSpPr>
          <p:nvPr/>
        </p:nvSpPr>
        <p:spPr bwMode="auto">
          <a:xfrm>
            <a:off x="64008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354" name="AutoShape 10"/>
          <p:cNvSpPr>
            <a:spLocks noChangeArrowheads="1"/>
          </p:cNvSpPr>
          <p:nvPr/>
        </p:nvSpPr>
        <p:spPr bwMode="auto">
          <a:xfrm>
            <a:off x="73152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355" name="AutoShape 11"/>
          <p:cNvSpPr>
            <a:spLocks noChangeArrowheads="1"/>
          </p:cNvSpPr>
          <p:nvPr/>
        </p:nvSpPr>
        <p:spPr bwMode="auto">
          <a:xfrm>
            <a:off x="82296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356" name="AutoShape 12"/>
          <p:cNvSpPr>
            <a:spLocks noChangeArrowheads="1"/>
          </p:cNvSpPr>
          <p:nvPr/>
        </p:nvSpPr>
        <p:spPr bwMode="auto">
          <a:xfrm>
            <a:off x="18288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357" name="AutoShape 13"/>
          <p:cNvSpPr>
            <a:spLocks noChangeArrowheads="1"/>
          </p:cNvSpPr>
          <p:nvPr/>
        </p:nvSpPr>
        <p:spPr bwMode="auto">
          <a:xfrm>
            <a:off x="0" y="32004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358" name="AutoShape 14"/>
          <p:cNvSpPr>
            <a:spLocks noChangeArrowheads="1"/>
          </p:cNvSpPr>
          <p:nvPr/>
        </p:nvSpPr>
        <p:spPr bwMode="auto">
          <a:xfrm>
            <a:off x="914400" y="32004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359" name="AutoShape 15"/>
          <p:cNvSpPr>
            <a:spLocks noChangeArrowheads="1"/>
          </p:cNvSpPr>
          <p:nvPr/>
        </p:nvSpPr>
        <p:spPr bwMode="auto">
          <a:xfrm>
            <a:off x="1828800" y="32004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360" name="AutoShape 16"/>
          <p:cNvSpPr>
            <a:spLocks noChangeArrowheads="1"/>
          </p:cNvSpPr>
          <p:nvPr/>
        </p:nvSpPr>
        <p:spPr bwMode="auto">
          <a:xfrm>
            <a:off x="2743200" y="32004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361" name="AutoShape 17"/>
          <p:cNvSpPr>
            <a:spLocks noChangeArrowheads="1"/>
          </p:cNvSpPr>
          <p:nvPr/>
        </p:nvSpPr>
        <p:spPr bwMode="auto">
          <a:xfrm>
            <a:off x="3657600" y="32004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362" name="AutoShape 18"/>
          <p:cNvSpPr>
            <a:spLocks noChangeArrowheads="1"/>
          </p:cNvSpPr>
          <p:nvPr/>
        </p:nvSpPr>
        <p:spPr bwMode="auto">
          <a:xfrm>
            <a:off x="4572000" y="32004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363" name="AutoShape 19"/>
          <p:cNvSpPr>
            <a:spLocks noChangeArrowheads="1"/>
          </p:cNvSpPr>
          <p:nvPr/>
        </p:nvSpPr>
        <p:spPr bwMode="auto">
          <a:xfrm>
            <a:off x="5486400" y="32004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364" name="AutoShape 20"/>
          <p:cNvSpPr>
            <a:spLocks noChangeArrowheads="1"/>
          </p:cNvSpPr>
          <p:nvPr/>
        </p:nvSpPr>
        <p:spPr bwMode="auto">
          <a:xfrm>
            <a:off x="6400800" y="32004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365" name="AutoShape 21"/>
          <p:cNvSpPr>
            <a:spLocks noChangeArrowheads="1"/>
          </p:cNvSpPr>
          <p:nvPr/>
        </p:nvSpPr>
        <p:spPr bwMode="auto">
          <a:xfrm>
            <a:off x="7315200" y="32004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366" name="AutoShape 22"/>
          <p:cNvSpPr>
            <a:spLocks noChangeArrowheads="1"/>
          </p:cNvSpPr>
          <p:nvPr/>
        </p:nvSpPr>
        <p:spPr bwMode="auto">
          <a:xfrm>
            <a:off x="8229600" y="32004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367" name="AutoShape 23"/>
          <p:cNvSpPr>
            <a:spLocks noChangeArrowheads="1"/>
          </p:cNvSpPr>
          <p:nvPr/>
        </p:nvSpPr>
        <p:spPr bwMode="auto">
          <a:xfrm>
            <a:off x="0" y="22860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368" name="AutoShape 24"/>
          <p:cNvSpPr>
            <a:spLocks noChangeArrowheads="1"/>
          </p:cNvSpPr>
          <p:nvPr/>
        </p:nvSpPr>
        <p:spPr bwMode="auto">
          <a:xfrm>
            <a:off x="914400" y="22860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369" name="AutoShape 25"/>
          <p:cNvSpPr>
            <a:spLocks noChangeArrowheads="1"/>
          </p:cNvSpPr>
          <p:nvPr/>
        </p:nvSpPr>
        <p:spPr bwMode="auto">
          <a:xfrm>
            <a:off x="1828800" y="22860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370" name="AutoShape 26"/>
          <p:cNvSpPr>
            <a:spLocks noChangeArrowheads="1"/>
          </p:cNvSpPr>
          <p:nvPr/>
        </p:nvSpPr>
        <p:spPr bwMode="auto">
          <a:xfrm>
            <a:off x="2743200" y="22860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371" name="AutoShape 27"/>
          <p:cNvSpPr>
            <a:spLocks noChangeArrowheads="1"/>
          </p:cNvSpPr>
          <p:nvPr/>
        </p:nvSpPr>
        <p:spPr bwMode="auto">
          <a:xfrm>
            <a:off x="3657600" y="22860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372" name="AutoShape 28"/>
          <p:cNvSpPr>
            <a:spLocks noChangeArrowheads="1"/>
          </p:cNvSpPr>
          <p:nvPr/>
        </p:nvSpPr>
        <p:spPr bwMode="auto">
          <a:xfrm>
            <a:off x="4572000" y="22860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373" name="AutoShape 29"/>
          <p:cNvSpPr>
            <a:spLocks noChangeArrowheads="1"/>
          </p:cNvSpPr>
          <p:nvPr/>
        </p:nvSpPr>
        <p:spPr bwMode="auto">
          <a:xfrm>
            <a:off x="5486400" y="22860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374" name="AutoShape 30"/>
          <p:cNvSpPr>
            <a:spLocks noChangeArrowheads="1"/>
          </p:cNvSpPr>
          <p:nvPr/>
        </p:nvSpPr>
        <p:spPr bwMode="auto">
          <a:xfrm>
            <a:off x="6400800" y="22860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375" name="AutoShape 31"/>
          <p:cNvSpPr>
            <a:spLocks noChangeArrowheads="1"/>
          </p:cNvSpPr>
          <p:nvPr/>
        </p:nvSpPr>
        <p:spPr bwMode="auto">
          <a:xfrm>
            <a:off x="7315200" y="22860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376" name="AutoShape 32"/>
          <p:cNvSpPr>
            <a:spLocks noChangeArrowheads="1"/>
          </p:cNvSpPr>
          <p:nvPr/>
        </p:nvSpPr>
        <p:spPr bwMode="auto">
          <a:xfrm>
            <a:off x="8229600" y="22860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378" name="AutoShape 34"/>
          <p:cNvSpPr>
            <a:spLocks noChangeArrowheads="1"/>
          </p:cNvSpPr>
          <p:nvPr/>
        </p:nvSpPr>
        <p:spPr bwMode="auto">
          <a:xfrm>
            <a:off x="0" y="5943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379" name="AutoShape 35"/>
          <p:cNvSpPr>
            <a:spLocks noChangeArrowheads="1"/>
          </p:cNvSpPr>
          <p:nvPr/>
        </p:nvSpPr>
        <p:spPr bwMode="auto">
          <a:xfrm>
            <a:off x="914400" y="5943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380" name="AutoShape 36"/>
          <p:cNvSpPr>
            <a:spLocks noChangeArrowheads="1"/>
          </p:cNvSpPr>
          <p:nvPr/>
        </p:nvSpPr>
        <p:spPr bwMode="auto">
          <a:xfrm>
            <a:off x="1828800" y="5943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381" name="AutoShape 37"/>
          <p:cNvSpPr>
            <a:spLocks noChangeArrowheads="1"/>
          </p:cNvSpPr>
          <p:nvPr/>
        </p:nvSpPr>
        <p:spPr bwMode="auto">
          <a:xfrm>
            <a:off x="2743200" y="5943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382" name="AutoShape 38"/>
          <p:cNvSpPr>
            <a:spLocks noChangeArrowheads="1"/>
          </p:cNvSpPr>
          <p:nvPr/>
        </p:nvSpPr>
        <p:spPr bwMode="auto">
          <a:xfrm>
            <a:off x="3657600" y="5943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383" name="AutoShape 39"/>
          <p:cNvSpPr>
            <a:spLocks noChangeArrowheads="1"/>
          </p:cNvSpPr>
          <p:nvPr/>
        </p:nvSpPr>
        <p:spPr bwMode="auto">
          <a:xfrm>
            <a:off x="4572000" y="5943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384" name="AutoShape 40"/>
          <p:cNvSpPr>
            <a:spLocks noChangeArrowheads="1"/>
          </p:cNvSpPr>
          <p:nvPr/>
        </p:nvSpPr>
        <p:spPr bwMode="auto">
          <a:xfrm>
            <a:off x="5486400" y="5943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385" name="AutoShape 41"/>
          <p:cNvSpPr>
            <a:spLocks noChangeArrowheads="1"/>
          </p:cNvSpPr>
          <p:nvPr/>
        </p:nvSpPr>
        <p:spPr bwMode="auto">
          <a:xfrm>
            <a:off x="6400800" y="5943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386" name="AutoShape 42"/>
          <p:cNvSpPr>
            <a:spLocks noChangeArrowheads="1"/>
          </p:cNvSpPr>
          <p:nvPr/>
        </p:nvSpPr>
        <p:spPr bwMode="auto">
          <a:xfrm>
            <a:off x="7315200" y="5943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387" name="AutoShape 43"/>
          <p:cNvSpPr>
            <a:spLocks noChangeArrowheads="1"/>
          </p:cNvSpPr>
          <p:nvPr/>
        </p:nvSpPr>
        <p:spPr bwMode="auto">
          <a:xfrm>
            <a:off x="8229600" y="5943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388" name="AutoShape 44"/>
          <p:cNvSpPr>
            <a:spLocks noChangeArrowheads="1"/>
          </p:cNvSpPr>
          <p:nvPr/>
        </p:nvSpPr>
        <p:spPr bwMode="auto">
          <a:xfrm>
            <a:off x="0" y="5029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389" name="AutoShape 45"/>
          <p:cNvSpPr>
            <a:spLocks noChangeArrowheads="1"/>
          </p:cNvSpPr>
          <p:nvPr/>
        </p:nvSpPr>
        <p:spPr bwMode="auto">
          <a:xfrm>
            <a:off x="914400" y="5029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390" name="AutoShape 46"/>
          <p:cNvSpPr>
            <a:spLocks noChangeArrowheads="1"/>
          </p:cNvSpPr>
          <p:nvPr/>
        </p:nvSpPr>
        <p:spPr bwMode="auto">
          <a:xfrm>
            <a:off x="1828800" y="5029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dirty="0" smtClean="0">
              <a:solidFill>
                <a:srgbClr val="000000"/>
              </a:solidFill>
              <a:cs typeface="+mn-cs"/>
            </a:endParaRPr>
          </a:p>
        </p:txBody>
      </p:sp>
      <p:sp>
        <p:nvSpPr>
          <p:cNvPr id="185391" name="AutoShape 47"/>
          <p:cNvSpPr>
            <a:spLocks noChangeArrowheads="1"/>
          </p:cNvSpPr>
          <p:nvPr/>
        </p:nvSpPr>
        <p:spPr bwMode="auto">
          <a:xfrm>
            <a:off x="2743200" y="5029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392" name="AutoShape 48"/>
          <p:cNvSpPr>
            <a:spLocks noChangeArrowheads="1"/>
          </p:cNvSpPr>
          <p:nvPr/>
        </p:nvSpPr>
        <p:spPr bwMode="auto">
          <a:xfrm>
            <a:off x="3657600" y="5029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393" name="AutoShape 49"/>
          <p:cNvSpPr>
            <a:spLocks noChangeArrowheads="1"/>
          </p:cNvSpPr>
          <p:nvPr/>
        </p:nvSpPr>
        <p:spPr bwMode="auto">
          <a:xfrm>
            <a:off x="4572000" y="5029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394" name="AutoShape 50"/>
          <p:cNvSpPr>
            <a:spLocks noChangeArrowheads="1"/>
          </p:cNvSpPr>
          <p:nvPr/>
        </p:nvSpPr>
        <p:spPr bwMode="auto">
          <a:xfrm>
            <a:off x="5486400" y="5029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395" name="AutoShape 51"/>
          <p:cNvSpPr>
            <a:spLocks noChangeArrowheads="1"/>
          </p:cNvSpPr>
          <p:nvPr/>
        </p:nvSpPr>
        <p:spPr bwMode="auto">
          <a:xfrm>
            <a:off x="6400800" y="5029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396" name="AutoShape 52"/>
          <p:cNvSpPr>
            <a:spLocks noChangeArrowheads="1"/>
          </p:cNvSpPr>
          <p:nvPr/>
        </p:nvSpPr>
        <p:spPr bwMode="auto">
          <a:xfrm>
            <a:off x="7315200" y="5029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397" name="AutoShape 53"/>
          <p:cNvSpPr>
            <a:spLocks noChangeArrowheads="1"/>
          </p:cNvSpPr>
          <p:nvPr/>
        </p:nvSpPr>
        <p:spPr bwMode="auto">
          <a:xfrm>
            <a:off x="8229600" y="5029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398" name="AutoShape 54"/>
          <p:cNvSpPr>
            <a:spLocks noChangeArrowheads="1"/>
          </p:cNvSpPr>
          <p:nvPr/>
        </p:nvSpPr>
        <p:spPr bwMode="auto">
          <a:xfrm>
            <a:off x="0" y="41148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399" name="AutoShape 55"/>
          <p:cNvSpPr>
            <a:spLocks noChangeArrowheads="1"/>
          </p:cNvSpPr>
          <p:nvPr/>
        </p:nvSpPr>
        <p:spPr bwMode="auto">
          <a:xfrm>
            <a:off x="914400" y="41148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400" name="AutoShape 56"/>
          <p:cNvSpPr>
            <a:spLocks noChangeArrowheads="1"/>
          </p:cNvSpPr>
          <p:nvPr/>
        </p:nvSpPr>
        <p:spPr bwMode="auto">
          <a:xfrm>
            <a:off x="1828800" y="41148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401" name="AutoShape 57"/>
          <p:cNvSpPr>
            <a:spLocks noChangeArrowheads="1"/>
          </p:cNvSpPr>
          <p:nvPr/>
        </p:nvSpPr>
        <p:spPr bwMode="auto">
          <a:xfrm>
            <a:off x="2743200" y="41148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402" name="AutoShape 58"/>
          <p:cNvSpPr>
            <a:spLocks noChangeArrowheads="1"/>
          </p:cNvSpPr>
          <p:nvPr/>
        </p:nvSpPr>
        <p:spPr bwMode="auto">
          <a:xfrm>
            <a:off x="3657600" y="41148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403" name="AutoShape 59"/>
          <p:cNvSpPr>
            <a:spLocks noChangeArrowheads="1"/>
          </p:cNvSpPr>
          <p:nvPr/>
        </p:nvSpPr>
        <p:spPr bwMode="auto">
          <a:xfrm>
            <a:off x="4572000" y="41148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404" name="AutoShape 60"/>
          <p:cNvSpPr>
            <a:spLocks noChangeArrowheads="1"/>
          </p:cNvSpPr>
          <p:nvPr/>
        </p:nvSpPr>
        <p:spPr bwMode="auto">
          <a:xfrm>
            <a:off x="5486400" y="41148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405" name="AutoShape 61"/>
          <p:cNvSpPr>
            <a:spLocks noChangeArrowheads="1"/>
          </p:cNvSpPr>
          <p:nvPr/>
        </p:nvSpPr>
        <p:spPr bwMode="auto">
          <a:xfrm>
            <a:off x="6400800" y="41148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406" name="AutoShape 62"/>
          <p:cNvSpPr>
            <a:spLocks noChangeArrowheads="1"/>
          </p:cNvSpPr>
          <p:nvPr/>
        </p:nvSpPr>
        <p:spPr bwMode="auto">
          <a:xfrm>
            <a:off x="7315200" y="41148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407" name="AutoShape 63"/>
          <p:cNvSpPr>
            <a:spLocks noChangeArrowheads="1"/>
          </p:cNvSpPr>
          <p:nvPr/>
        </p:nvSpPr>
        <p:spPr bwMode="auto">
          <a:xfrm>
            <a:off x="8229600" y="41148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408" name="AutoShape 64"/>
          <p:cNvSpPr>
            <a:spLocks noChangeArrowheads="1"/>
          </p:cNvSpPr>
          <p:nvPr/>
        </p:nvSpPr>
        <p:spPr bwMode="auto">
          <a:xfrm>
            <a:off x="0" y="1371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409" name="AutoShape 65"/>
          <p:cNvSpPr>
            <a:spLocks noChangeArrowheads="1"/>
          </p:cNvSpPr>
          <p:nvPr/>
        </p:nvSpPr>
        <p:spPr bwMode="auto">
          <a:xfrm>
            <a:off x="914400" y="1371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410" name="AutoShape 66"/>
          <p:cNvSpPr>
            <a:spLocks noChangeArrowheads="1"/>
          </p:cNvSpPr>
          <p:nvPr/>
        </p:nvSpPr>
        <p:spPr bwMode="auto">
          <a:xfrm>
            <a:off x="1828800" y="1371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411" name="AutoShape 67"/>
          <p:cNvSpPr>
            <a:spLocks noChangeArrowheads="1"/>
          </p:cNvSpPr>
          <p:nvPr/>
        </p:nvSpPr>
        <p:spPr bwMode="auto">
          <a:xfrm>
            <a:off x="2743200" y="1371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412" name="AutoShape 68"/>
          <p:cNvSpPr>
            <a:spLocks noChangeArrowheads="1"/>
          </p:cNvSpPr>
          <p:nvPr/>
        </p:nvSpPr>
        <p:spPr bwMode="auto">
          <a:xfrm>
            <a:off x="3657600" y="1371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413" name="AutoShape 69"/>
          <p:cNvSpPr>
            <a:spLocks noChangeArrowheads="1"/>
          </p:cNvSpPr>
          <p:nvPr/>
        </p:nvSpPr>
        <p:spPr bwMode="auto">
          <a:xfrm>
            <a:off x="4572000" y="1371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414" name="AutoShape 70"/>
          <p:cNvSpPr>
            <a:spLocks noChangeArrowheads="1"/>
          </p:cNvSpPr>
          <p:nvPr/>
        </p:nvSpPr>
        <p:spPr bwMode="auto">
          <a:xfrm>
            <a:off x="5486400" y="1371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415" name="AutoShape 71"/>
          <p:cNvSpPr>
            <a:spLocks noChangeArrowheads="1"/>
          </p:cNvSpPr>
          <p:nvPr/>
        </p:nvSpPr>
        <p:spPr bwMode="auto">
          <a:xfrm>
            <a:off x="6400800" y="1371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416" name="AutoShape 72"/>
          <p:cNvSpPr>
            <a:spLocks noChangeArrowheads="1"/>
          </p:cNvSpPr>
          <p:nvPr/>
        </p:nvSpPr>
        <p:spPr bwMode="auto">
          <a:xfrm>
            <a:off x="7315200" y="1371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417" name="AutoShape 73"/>
          <p:cNvSpPr>
            <a:spLocks noChangeArrowheads="1"/>
          </p:cNvSpPr>
          <p:nvPr/>
        </p:nvSpPr>
        <p:spPr bwMode="auto">
          <a:xfrm>
            <a:off x="8229600" y="1371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418" name="AutoShape 74"/>
          <p:cNvSpPr>
            <a:spLocks noChangeArrowheads="1"/>
          </p:cNvSpPr>
          <p:nvPr/>
        </p:nvSpPr>
        <p:spPr bwMode="auto">
          <a:xfrm>
            <a:off x="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419" name="AutoShape 75"/>
          <p:cNvSpPr>
            <a:spLocks noChangeArrowheads="1"/>
          </p:cNvSpPr>
          <p:nvPr/>
        </p:nvSpPr>
        <p:spPr bwMode="auto">
          <a:xfrm>
            <a:off x="9144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420" name="AutoShape 76"/>
          <p:cNvSpPr>
            <a:spLocks noChangeArrowheads="1"/>
          </p:cNvSpPr>
          <p:nvPr/>
        </p:nvSpPr>
        <p:spPr bwMode="auto">
          <a:xfrm>
            <a:off x="27432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421" name="AutoShape 77"/>
          <p:cNvSpPr>
            <a:spLocks noChangeArrowheads="1"/>
          </p:cNvSpPr>
          <p:nvPr/>
        </p:nvSpPr>
        <p:spPr bwMode="auto">
          <a:xfrm>
            <a:off x="36576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422" name="AutoShape 78"/>
          <p:cNvSpPr>
            <a:spLocks noChangeArrowheads="1"/>
          </p:cNvSpPr>
          <p:nvPr/>
        </p:nvSpPr>
        <p:spPr bwMode="auto">
          <a:xfrm>
            <a:off x="45720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423" name="AutoShape 79"/>
          <p:cNvSpPr>
            <a:spLocks noChangeArrowheads="1"/>
          </p:cNvSpPr>
          <p:nvPr/>
        </p:nvSpPr>
        <p:spPr bwMode="auto">
          <a:xfrm>
            <a:off x="54864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424" name="AutoShape 80"/>
          <p:cNvSpPr>
            <a:spLocks noChangeArrowheads="1"/>
          </p:cNvSpPr>
          <p:nvPr/>
        </p:nvSpPr>
        <p:spPr bwMode="auto">
          <a:xfrm>
            <a:off x="64008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425" name="AutoShape 81"/>
          <p:cNvSpPr>
            <a:spLocks noChangeArrowheads="1"/>
          </p:cNvSpPr>
          <p:nvPr/>
        </p:nvSpPr>
        <p:spPr bwMode="auto">
          <a:xfrm>
            <a:off x="73152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5426" name="AutoShape 82"/>
          <p:cNvSpPr>
            <a:spLocks noChangeArrowheads="1"/>
          </p:cNvSpPr>
          <p:nvPr/>
        </p:nvSpPr>
        <p:spPr bwMode="auto">
          <a:xfrm>
            <a:off x="82296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grpSp>
        <p:nvGrpSpPr>
          <p:cNvPr id="2880595" name="Group 83"/>
          <p:cNvGrpSpPr>
            <a:grpSpLocks/>
          </p:cNvGrpSpPr>
          <p:nvPr/>
        </p:nvGrpSpPr>
        <p:grpSpPr bwMode="auto">
          <a:xfrm>
            <a:off x="2089150" y="3503613"/>
            <a:ext cx="361950" cy="361950"/>
            <a:chOff x="1354" y="3346"/>
            <a:chExt cx="228" cy="228"/>
          </a:xfrm>
        </p:grpSpPr>
        <p:sp>
          <p:nvSpPr>
            <p:cNvPr id="185428" name="Line 84"/>
            <p:cNvSpPr>
              <a:spLocks noChangeShapeType="1"/>
            </p:cNvSpPr>
            <p:nvPr/>
          </p:nvSpPr>
          <p:spPr bwMode="auto">
            <a:xfrm>
              <a:off x="1468" y="3346"/>
              <a:ext cx="0" cy="22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sp>
          <p:nvSpPr>
            <p:cNvPr id="185429" name="Line 85"/>
            <p:cNvSpPr>
              <a:spLocks noChangeShapeType="1"/>
            </p:cNvSpPr>
            <p:nvPr/>
          </p:nvSpPr>
          <p:spPr bwMode="auto">
            <a:xfrm rot="-5400000">
              <a:off x="1468" y="3346"/>
              <a:ext cx="0" cy="22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sp>
          <p:nvSpPr>
            <p:cNvPr id="185430" name="Oval 86"/>
            <p:cNvSpPr>
              <a:spLocks noChangeArrowheads="1"/>
            </p:cNvSpPr>
            <p:nvPr/>
          </p:nvSpPr>
          <p:spPr bwMode="auto">
            <a:xfrm>
              <a:off x="1430" y="3418"/>
              <a:ext cx="76" cy="78"/>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grpSp>
      <p:sp>
        <p:nvSpPr>
          <p:cNvPr id="88" name="Rectangle 2"/>
          <p:cNvSpPr txBox="1">
            <a:spLocks noChangeArrowheads="1"/>
          </p:cNvSpPr>
          <p:nvPr/>
        </p:nvSpPr>
        <p:spPr bwMode="auto">
          <a:xfrm>
            <a:off x="0" y="0"/>
            <a:ext cx="9144000" cy="128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eaLnBrk="1" hangingPunct="1">
              <a:lnSpc>
                <a:spcPct val="120000"/>
              </a:lnSpc>
              <a:defRPr/>
            </a:pPr>
            <a:r>
              <a:rPr lang="en-US" altLang="en-US" sz="3000" kern="0" dirty="0" smtClean="0"/>
              <a:t>Spatial Heterogeneity in Sharp Spot Sensitivity</a:t>
            </a:r>
          </a:p>
          <a:p>
            <a:pPr eaLnBrk="1" hangingPunct="1">
              <a:lnSpc>
                <a:spcPct val="120000"/>
              </a:lnSpc>
              <a:defRPr/>
            </a:pPr>
            <a:endParaRPr lang="en-US" altLang="en-US" sz="3000" kern="0" dirty="0" smtClean="0"/>
          </a:p>
        </p:txBody>
      </p:sp>
      <p:sp>
        <p:nvSpPr>
          <p:cNvPr id="89" name="Rectangle 2"/>
          <p:cNvSpPr txBox="1">
            <a:spLocks noChangeArrowheads="1"/>
          </p:cNvSpPr>
          <p:nvPr/>
        </p:nvSpPr>
        <p:spPr bwMode="auto">
          <a:xfrm>
            <a:off x="0" y="7258"/>
            <a:ext cx="9144000" cy="936171"/>
          </a:xfrm>
          <a:prstGeom prst="rect">
            <a:avLst/>
          </a:prstGeom>
          <a:solidFill>
            <a:schemeClr val="bg1"/>
          </a:solidFill>
          <a:ln>
            <a:noFill/>
          </a:ln>
          <a:effectLs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eaLnBrk="1" hangingPunct="1">
              <a:lnSpc>
                <a:spcPct val="120000"/>
              </a:lnSpc>
              <a:defRPr/>
            </a:pPr>
            <a:r>
              <a:rPr lang="en-US" altLang="en-US" kern="0" dirty="0" smtClean="0"/>
              <a:t>How do you measure SHSSS?</a:t>
            </a:r>
            <a:endParaRPr lang="en-US" altLang="en-US" kern="0" dirty="0" smtClean="0"/>
          </a:p>
        </p:txBody>
      </p:sp>
      <p:sp>
        <p:nvSpPr>
          <p:cNvPr id="5" name="32-Point Star 4"/>
          <p:cNvSpPr/>
          <p:nvPr/>
        </p:nvSpPr>
        <p:spPr>
          <a:xfrm>
            <a:off x="914400" y="1285875"/>
            <a:ext cx="7090348" cy="1873770"/>
          </a:xfrm>
          <a:prstGeom prst="star32">
            <a:avLst>
              <a:gd name="adj" fmla="val 38505"/>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C00000"/>
                </a:solidFill>
              </a:rPr>
              <a:t>Shuffle evaluation order:</a:t>
            </a:r>
          </a:p>
          <a:p>
            <a:pPr algn="ctr"/>
            <a:r>
              <a:rPr lang="en-US" sz="2000" b="1" dirty="0" smtClean="0">
                <a:solidFill>
                  <a:srgbClr val="C00000"/>
                </a:solidFill>
              </a:rPr>
              <a:t>Convert </a:t>
            </a:r>
            <a:r>
              <a:rPr lang="en-US" sz="2000" b="1" dirty="0">
                <a:solidFill>
                  <a:srgbClr val="C00000"/>
                </a:solidFill>
              </a:rPr>
              <a:t>systematic </a:t>
            </a:r>
            <a:r>
              <a:rPr lang="en-US" sz="2000" b="1" dirty="0" smtClean="0">
                <a:solidFill>
                  <a:srgbClr val="C00000"/>
                </a:solidFill>
              </a:rPr>
              <a:t>→ random</a:t>
            </a:r>
            <a:endParaRPr lang="en-US" sz="2000" b="1" dirty="0">
              <a:solidFill>
                <a:srgbClr val="C00000"/>
              </a:solidFill>
            </a:endParaRPr>
          </a:p>
        </p:txBody>
      </p:sp>
    </p:spTree>
    <p:extLst>
      <p:ext uri="{BB962C8B-B14F-4D97-AF65-F5344CB8AC3E}">
        <p14:creationId xmlns:p14="http://schemas.microsoft.com/office/powerpoint/2010/main" val="67866942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repeatCount="indefinite" fill="hold" nodeType="withEffect">
                                  <p:stCondLst>
                                    <p:cond delay="0"/>
                                  </p:stCondLst>
                                  <p:childTnLst>
                                    <p:animMotion origin="layout" path="M -3.88889E-6 -1.50786E-6 L 0.38698 0.00578 L 0.07396 0.00393 L 0.49566 0.00393 L 0.39723 0.00393 L 0.26233 0.00393 L 0.03785 0.00185 L 0.43629 0.00393 L 0.26962 0.00185 L 0.11164 0.00393 L 0.38421 0.00185 L 0.46962 0.00578 L 0.1 0.00185 L 0.31025 0.00393 L -3.88889E-6 -1.50786E-6 Z " pathEditMode="relative" rAng="0" ptsTypes="AAAAAAAAAAAAAAA">
                                      <p:cBhvr>
                                        <p:cTn id="6" dur="2000" fill="hold"/>
                                        <p:tgtEl>
                                          <p:spTgt spid="2880595"/>
                                        </p:tgtEl>
                                        <p:attrNameLst>
                                          <p:attrName>ppt_x</p:attrName>
                                          <p:attrName>ppt_y</p:attrName>
                                        </p:attrNameLst>
                                      </p:cBhvr>
                                      <p:rCtr x="24774" y="278"/>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0" y="7258"/>
            <a:ext cx="9144000" cy="936171"/>
          </a:xfrm>
          <a:prstGeom prst="rect">
            <a:avLst/>
          </a:prstGeom>
          <a:noFill/>
          <a:ln>
            <a:noFill/>
          </a:ln>
          <a:effectLs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eaLnBrk="1" hangingPunct="1">
              <a:lnSpc>
                <a:spcPct val="120000"/>
              </a:lnSpc>
              <a:defRPr/>
            </a:pPr>
            <a:r>
              <a:rPr lang="en-US" altLang="en-US" kern="0" dirty="0" smtClean="0"/>
              <a:t>How do you measure SHSSS?</a:t>
            </a:r>
            <a:endParaRPr lang="en-US" altLang="en-US" kern="0" dirty="0" smtClean="0"/>
          </a:p>
        </p:txBody>
      </p:sp>
      <p:pic>
        <p:nvPicPr>
          <p:cNvPr id="1035"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629" y="809170"/>
            <a:ext cx="7707086" cy="57803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459727" y="6037570"/>
            <a:ext cx="6885987" cy="707886"/>
          </a:xfrm>
          <a:prstGeom prst="rect">
            <a:avLst/>
          </a:prstGeom>
          <a:solidFill>
            <a:schemeClr val="bg1"/>
          </a:solidFill>
        </p:spPr>
        <p:txBody>
          <a:bodyPr wrap="square" rtlCol="0">
            <a:spAutoFit/>
          </a:bodyPr>
          <a:lstStyle/>
          <a:p>
            <a:r>
              <a:rPr lang="en-US" sz="2000" b="1" dirty="0" smtClean="0"/>
              <a:t>0           1           2            3          4           5            6           7</a:t>
            </a:r>
          </a:p>
          <a:p>
            <a:r>
              <a:rPr lang="en-US" sz="2000" b="1" dirty="0" smtClean="0"/>
              <a:t>		Spot position (pixels)</a:t>
            </a:r>
            <a:endParaRPr lang="en-US" sz="2000" b="1" dirty="0"/>
          </a:p>
        </p:txBody>
      </p:sp>
      <p:sp>
        <p:nvSpPr>
          <p:cNvPr id="6" name="TextBox 5"/>
          <p:cNvSpPr txBox="1"/>
          <p:nvPr/>
        </p:nvSpPr>
        <p:spPr>
          <a:xfrm rot="16200000">
            <a:off x="-1395308" y="3277631"/>
            <a:ext cx="4213013" cy="707886"/>
          </a:xfrm>
          <a:prstGeom prst="rect">
            <a:avLst/>
          </a:prstGeom>
          <a:solidFill>
            <a:schemeClr val="bg1"/>
          </a:solidFill>
        </p:spPr>
        <p:txBody>
          <a:bodyPr wrap="none" rtlCol="0">
            <a:spAutoFit/>
          </a:bodyPr>
          <a:lstStyle/>
          <a:p>
            <a:r>
              <a:rPr lang="en-US" sz="2000" b="1" dirty="0" smtClean="0"/>
              <a:t>Relative integrated spot intensity</a:t>
            </a:r>
          </a:p>
          <a:p>
            <a:endParaRPr lang="en-US" sz="2000" b="1" dirty="0"/>
          </a:p>
        </p:txBody>
      </p:sp>
      <p:sp>
        <p:nvSpPr>
          <p:cNvPr id="7" name="TextBox 6"/>
          <p:cNvSpPr txBox="1"/>
          <p:nvPr/>
        </p:nvSpPr>
        <p:spPr>
          <a:xfrm>
            <a:off x="849098" y="798289"/>
            <a:ext cx="683200" cy="400110"/>
          </a:xfrm>
          <a:prstGeom prst="rect">
            <a:avLst/>
          </a:prstGeom>
          <a:solidFill>
            <a:schemeClr val="bg1"/>
          </a:solidFill>
        </p:spPr>
        <p:txBody>
          <a:bodyPr wrap="none" rtlCol="0">
            <a:spAutoFit/>
          </a:bodyPr>
          <a:lstStyle/>
          <a:p>
            <a:pPr algn="r"/>
            <a:r>
              <a:rPr lang="en-US" sz="2000" b="1" dirty="0" smtClean="0"/>
              <a:t>1.10</a:t>
            </a:r>
            <a:endParaRPr lang="en-US" sz="2000" b="1" dirty="0"/>
          </a:p>
        </p:txBody>
      </p:sp>
      <p:sp>
        <p:nvSpPr>
          <p:cNvPr id="8" name="TextBox 7"/>
          <p:cNvSpPr txBox="1"/>
          <p:nvPr/>
        </p:nvSpPr>
        <p:spPr>
          <a:xfrm>
            <a:off x="849098" y="1798710"/>
            <a:ext cx="683200" cy="400110"/>
          </a:xfrm>
          <a:prstGeom prst="rect">
            <a:avLst/>
          </a:prstGeom>
          <a:solidFill>
            <a:schemeClr val="bg1"/>
          </a:solidFill>
        </p:spPr>
        <p:txBody>
          <a:bodyPr wrap="none" rtlCol="0">
            <a:spAutoFit/>
          </a:bodyPr>
          <a:lstStyle/>
          <a:p>
            <a:pPr algn="r"/>
            <a:r>
              <a:rPr lang="en-US" sz="2000" b="1" dirty="0" smtClean="0"/>
              <a:t>1.05</a:t>
            </a:r>
            <a:endParaRPr lang="en-US" sz="2000" b="1" dirty="0"/>
          </a:p>
        </p:txBody>
      </p:sp>
      <p:sp>
        <p:nvSpPr>
          <p:cNvPr id="9" name="TextBox 8"/>
          <p:cNvSpPr txBox="1"/>
          <p:nvPr/>
        </p:nvSpPr>
        <p:spPr>
          <a:xfrm>
            <a:off x="849098" y="2799131"/>
            <a:ext cx="683200" cy="400110"/>
          </a:xfrm>
          <a:prstGeom prst="rect">
            <a:avLst/>
          </a:prstGeom>
          <a:solidFill>
            <a:schemeClr val="bg1"/>
          </a:solidFill>
        </p:spPr>
        <p:txBody>
          <a:bodyPr wrap="none" rtlCol="0">
            <a:spAutoFit/>
          </a:bodyPr>
          <a:lstStyle/>
          <a:p>
            <a:pPr algn="r"/>
            <a:r>
              <a:rPr lang="en-US" sz="2000" b="1" dirty="0" smtClean="0"/>
              <a:t>1.00</a:t>
            </a:r>
            <a:endParaRPr lang="en-US" sz="2000" b="1" dirty="0"/>
          </a:p>
        </p:txBody>
      </p:sp>
      <p:sp>
        <p:nvSpPr>
          <p:cNvPr id="10" name="TextBox 9"/>
          <p:cNvSpPr txBox="1"/>
          <p:nvPr/>
        </p:nvSpPr>
        <p:spPr>
          <a:xfrm>
            <a:off x="849098" y="3799552"/>
            <a:ext cx="683200" cy="400110"/>
          </a:xfrm>
          <a:prstGeom prst="rect">
            <a:avLst/>
          </a:prstGeom>
          <a:solidFill>
            <a:schemeClr val="bg1"/>
          </a:solidFill>
        </p:spPr>
        <p:txBody>
          <a:bodyPr wrap="none" rtlCol="0">
            <a:spAutoFit/>
          </a:bodyPr>
          <a:lstStyle/>
          <a:p>
            <a:pPr algn="r"/>
            <a:r>
              <a:rPr lang="en-US" sz="2000" b="1" dirty="0" smtClean="0"/>
              <a:t>0.95</a:t>
            </a:r>
            <a:endParaRPr lang="en-US" sz="2000" b="1" dirty="0"/>
          </a:p>
        </p:txBody>
      </p:sp>
      <p:sp>
        <p:nvSpPr>
          <p:cNvPr id="11" name="TextBox 10"/>
          <p:cNvSpPr txBox="1"/>
          <p:nvPr/>
        </p:nvSpPr>
        <p:spPr>
          <a:xfrm>
            <a:off x="849098" y="4799973"/>
            <a:ext cx="683200" cy="400110"/>
          </a:xfrm>
          <a:prstGeom prst="rect">
            <a:avLst/>
          </a:prstGeom>
          <a:solidFill>
            <a:schemeClr val="bg1"/>
          </a:solidFill>
        </p:spPr>
        <p:txBody>
          <a:bodyPr wrap="none" rtlCol="0">
            <a:spAutoFit/>
          </a:bodyPr>
          <a:lstStyle/>
          <a:p>
            <a:pPr algn="r"/>
            <a:r>
              <a:rPr lang="en-US" sz="2000" b="1" dirty="0"/>
              <a:t>0</a:t>
            </a:r>
            <a:r>
              <a:rPr lang="en-US" sz="2000" b="1" dirty="0" smtClean="0"/>
              <a:t>.90</a:t>
            </a:r>
            <a:endParaRPr lang="en-US" sz="2000" b="1" dirty="0"/>
          </a:p>
        </p:txBody>
      </p:sp>
      <p:sp>
        <p:nvSpPr>
          <p:cNvPr id="12" name="TextBox 11"/>
          <p:cNvSpPr txBox="1"/>
          <p:nvPr/>
        </p:nvSpPr>
        <p:spPr>
          <a:xfrm>
            <a:off x="849098" y="5800392"/>
            <a:ext cx="683200" cy="400110"/>
          </a:xfrm>
          <a:prstGeom prst="rect">
            <a:avLst/>
          </a:prstGeom>
          <a:solidFill>
            <a:schemeClr val="bg1"/>
          </a:solidFill>
        </p:spPr>
        <p:txBody>
          <a:bodyPr wrap="none" rtlCol="0">
            <a:spAutoFit/>
          </a:bodyPr>
          <a:lstStyle/>
          <a:p>
            <a:pPr algn="r"/>
            <a:r>
              <a:rPr lang="en-US" sz="2000" b="1" dirty="0" smtClean="0"/>
              <a:t>0.85</a:t>
            </a:r>
            <a:endParaRPr lang="en-US" sz="2000" b="1" dirty="0"/>
          </a:p>
        </p:txBody>
      </p:sp>
    </p:spTree>
    <p:extLst>
      <p:ext uri="{BB962C8B-B14F-4D97-AF65-F5344CB8AC3E}">
        <p14:creationId xmlns:p14="http://schemas.microsoft.com/office/powerpoint/2010/main" val="1560047947"/>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ctrTitle"/>
          </p:nvPr>
        </p:nvSpPr>
        <p:spPr>
          <a:xfrm>
            <a:off x="628650" y="0"/>
            <a:ext cx="7772400" cy="1470025"/>
          </a:xfrm>
        </p:spPr>
        <p:txBody>
          <a:bodyPr/>
          <a:lstStyle/>
          <a:p>
            <a:pPr eaLnBrk="1" hangingPunct="1"/>
            <a:r>
              <a:rPr lang="en-US" altLang="en-US" sz="5400" dirty="0" smtClean="0"/>
              <a:t>SHSSS for MX spots</a:t>
            </a:r>
            <a:endParaRPr lang="en-US" altLang="en-US" sz="5400" dirty="0" smtClean="0"/>
          </a:p>
        </p:txBody>
      </p:sp>
      <p:grpSp>
        <p:nvGrpSpPr>
          <p:cNvPr id="2870275" name="Group 3"/>
          <p:cNvGrpSpPr>
            <a:grpSpLocks/>
          </p:cNvGrpSpPr>
          <p:nvPr/>
        </p:nvGrpSpPr>
        <p:grpSpPr bwMode="auto">
          <a:xfrm>
            <a:off x="479425" y="1847850"/>
            <a:ext cx="547688" cy="1624013"/>
            <a:chOff x="2411" y="898"/>
            <a:chExt cx="1062" cy="1023"/>
          </a:xfrm>
        </p:grpSpPr>
        <p:pic>
          <p:nvPicPr>
            <p:cNvPr id="24646" name="Picture 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11" y="898"/>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647" name="Picture 5"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67" y="946"/>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648" name="Picture 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23" y="986"/>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649" name="Picture 7"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79" y="1034"/>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650" name="Picture 8"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627" y="1074"/>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870281" name="Group 9"/>
          <p:cNvGrpSpPr>
            <a:grpSpLocks/>
          </p:cNvGrpSpPr>
          <p:nvPr/>
        </p:nvGrpSpPr>
        <p:grpSpPr bwMode="auto">
          <a:xfrm>
            <a:off x="1173163" y="1746250"/>
            <a:ext cx="547687" cy="1622425"/>
            <a:chOff x="3791" y="871"/>
            <a:chExt cx="1062" cy="1022"/>
          </a:xfrm>
        </p:grpSpPr>
        <p:pic>
          <p:nvPicPr>
            <p:cNvPr id="24641" name="Picture 1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791" y="871"/>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642" name="Picture 11"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847" y="919"/>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643" name="Picture 12"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03" y="959"/>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644" name="Picture 13"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59" y="1007"/>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645" name="Picture 1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r="3178" b="6357"/>
            <a:stretch>
              <a:fillRect/>
            </a:stretch>
          </p:blipFill>
          <p:spPr bwMode="auto">
            <a:xfrm>
              <a:off x="4007" y="1046"/>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870287" name="Group 15"/>
          <p:cNvGrpSpPr>
            <a:grpSpLocks/>
          </p:cNvGrpSpPr>
          <p:nvPr/>
        </p:nvGrpSpPr>
        <p:grpSpPr bwMode="auto">
          <a:xfrm>
            <a:off x="1868488" y="1847850"/>
            <a:ext cx="547687" cy="1624013"/>
            <a:chOff x="2411" y="898"/>
            <a:chExt cx="1062" cy="1023"/>
          </a:xfrm>
        </p:grpSpPr>
        <p:pic>
          <p:nvPicPr>
            <p:cNvPr id="24636" name="Picture 1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11" y="898"/>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637" name="Picture 17"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67" y="946"/>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638" name="Picture 18"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23" y="986"/>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639" name="Picture 19"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79" y="1034"/>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640" name="Picture 2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627" y="1074"/>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870293" name="Group 21"/>
          <p:cNvGrpSpPr>
            <a:grpSpLocks/>
          </p:cNvGrpSpPr>
          <p:nvPr/>
        </p:nvGrpSpPr>
        <p:grpSpPr bwMode="auto">
          <a:xfrm>
            <a:off x="2562225" y="1746250"/>
            <a:ext cx="547688" cy="1622425"/>
            <a:chOff x="3791" y="871"/>
            <a:chExt cx="1062" cy="1022"/>
          </a:xfrm>
        </p:grpSpPr>
        <p:pic>
          <p:nvPicPr>
            <p:cNvPr id="24631" name="Picture 22"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791" y="871"/>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632" name="Picture 23"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847" y="919"/>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633" name="Picture 2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03" y="959"/>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634" name="Picture 25"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59" y="1007"/>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635" name="Picture 2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r="3178" b="6357"/>
            <a:stretch>
              <a:fillRect/>
            </a:stretch>
          </p:blipFill>
          <p:spPr bwMode="auto">
            <a:xfrm>
              <a:off x="4007" y="1046"/>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870299" name="Group 27"/>
          <p:cNvGrpSpPr>
            <a:grpSpLocks/>
          </p:cNvGrpSpPr>
          <p:nvPr/>
        </p:nvGrpSpPr>
        <p:grpSpPr bwMode="auto">
          <a:xfrm>
            <a:off x="3257550" y="1847850"/>
            <a:ext cx="547688" cy="1624013"/>
            <a:chOff x="2411" y="898"/>
            <a:chExt cx="1062" cy="1023"/>
          </a:xfrm>
        </p:grpSpPr>
        <p:pic>
          <p:nvPicPr>
            <p:cNvPr id="24626" name="Picture 28"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11" y="898"/>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627" name="Picture 29"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67" y="946"/>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628" name="Picture 3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23" y="986"/>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629" name="Picture 31"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79" y="1034"/>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630" name="Picture 32"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627" y="1074"/>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870305" name="Group 33"/>
          <p:cNvGrpSpPr>
            <a:grpSpLocks/>
          </p:cNvGrpSpPr>
          <p:nvPr/>
        </p:nvGrpSpPr>
        <p:grpSpPr bwMode="auto">
          <a:xfrm>
            <a:off x="3952875" y="1746250"/>
            <a:ext cx="547688" cy="1622425"/>
            <a:chOff x="3791" y="871"/>
            <a:chExt cx="1062" cy="1022"/>
          </a:xfrm>
        </p:grpSpPr>
        <p:pic>
          <p:nvPicPr>
            <p:cNvPr id="24621" name="Picture 3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791" y="871"/>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622" name="Picture 35"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847" y="919"/>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623" name="Picture 3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03" y="959"/>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624" name="Picture 37"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59" y="1007"/>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625" name="Picture 38"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r="3178" b="6357"/>
            <a:stretch>
              <a:fillRect/>
            </a:stretch>
          </p:blipFill>
          <p:spPr bwMode="auto">
            <a:xfrm>
              <a:off x="4007" y="1046"/>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870311" name="Group 39"/>
          <p:cNvGrpSpPr>
            <a:grpSpLocks/>
          </p:cNvGrpSpPr>
          <p:nvPr/>
        </p:nvGrpSpPr>
        <p:grpSpPr bwMode="auto">
          <a:xfrm>
            <a:off x="4646613" y="1847850"/>
            <a:ext cx="547687" cy="1624013"/>
            <a:chOff x="2411" y="898"/>
            <a:chExt cx="1062" cy="1023"/>
          </a:xfrm>
        </p:grpSpPr>
        <p:pic>
          <p:nvPicPr>
            <p:cNvPr id="24616" name="Picture 4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11" y="898"/>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617" name="Picture 41"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67" y="946"/>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618" name="Picture 42"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23" y="986"/>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619" name="Picture 43"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79" y="1034"/>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620" name="Picture 4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627" y="1074"/>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870317" name="Group 45"/>
          <p:cNvGrpSpPr>
            <a:grpSpLocks/>
          </p:cNvGrpSpPr>
          <p:nvPr/>
        </p:nvGrpSpPr>
        <p:grpSpPr bwMode="auto">
          <a:xfrm>
            <a:off x="5341938" y="1746250"/>
            <a:ext cx="547687" cy="1622425"/>
            <a:chOff x="3791" y="871"/>
            <a:chExt cx="1062" cy="1022"/>
          </a:xfrm>
        </p:grpSpPr>
        <p:pic>
          <p:nvPicPr>
            <p:cNvPr id="24611" name="Picture 4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791" y="871"/>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612" name="Picture 47"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847" y="919"/>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613" name="Picture 48"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03" y="959"/>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614" name="Picture 49"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59" y="1007"/>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615" name="Picture 5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r="3178" b="6357"/>
            <a:stretch>
              <a:fillRect/>
            </a:stretch>
          </p:blipFill>
          <p:spPr bwMode="auto">
            <a:xfrm>
              <a:off x="4007" y="1046"/>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870323" name="Group 51"/>
          <p:cNvGrpSpPr>
            <a:grpSpLocks/>
          </p:cNvGrpSpPr>
          <p:nvPr/>
        </p:nvGrpSpPr>
        <p:grpSpPr bwMode="auto">
          <a:xfrm>
            <a:off x="6037263" y="1847850"/>
            <a:ext cx="547687" cy="1624013"/>
            <a:chOff x="2411" y="898"/>
            <a:chExt cx="1062" cy="1023"/>
          </a:xfrm>
        </p:grpSpPr>
        <p:pic>
          <p:nvPicPr>
            <p:cNvPr id="24606" name="Picture 52"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11" y="898"/>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607" name="Picture 53"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67" y="946"/>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608" name="Picture 5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23" y="986"/>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609" name="Picture 55"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79" y="1034"/>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610" name="Picture 5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627" y="1074"/>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870329" name="Group 57"/>
          <p:cNvGrpSpPr>
            <a:grpSpLocks/>
          </p:cNvGrpSpPr>
          <p:nvPr/>
        </p:nvGrpSpPr>
        <p:grpSpPr bwMode="auto">
          <a:xfrm>
            <a:off x="6731000" y="1746250"/>
            <a:ext cx="547688" cy="1622425"/>
            <a:chOff x="3791" y="871"/>
            <a:chExt cx="1062" cy="1022"/>
          </a:xfrm>
        </p:grpSpPr>
        <p:pic>
          <p:nvPicPr>
            <p:cNvPr id="24601" name="Picture 58"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791" y="871"/>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602" name="Picture 59"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847" y="919"/>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603" name="Picture 6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03" y="959"/>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604" name="Picture 61"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59" y="1007"/>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605" name="Picture 62"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r="3178" b="6357"/>
            <a:stretch>
              <a:fillRect/>
            </a:stretch>
          </p:blipFill>
          <p:spPr bwMode="auto">
            <a:xfrm>
              <a:off x="4007" y="1046"/>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870335" name="Group 63"/>
          <p:cNvGrpSpPr>
            <a:grpSpLocks/>
          </p:cNvGrpSpPr>
          <p:nvPr/>
        </p:nvGrpSpPr>
        <p:grpSpPr bwMode="auto">
          <a:xfrm>
            <a:off x="7426325" y="1847850"/>
            <a:ext cx="547688" cy="1624013"/>
            <a:chOff x="2411" y="898"/>
            <a:chExt cx="1062" cy="1023"/>
          </a:xfrm>
        </p:grpSpPr>
        <p:pic>
          <p:nvPicPr>
            <p:cNvPr id="24596" name="Picture 6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11" y="898"/>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597" name="Picture 65"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67" y="946"/>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598" name="Picture 6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23" y="986"/>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599" name="Picture 67"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79" y="1034"/>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600" name="Picture 68"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627" y="1074"/>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870341" name="Group 69"/>
          <p:cNvGrpSpPr>
            <a:grpSpLocks/>
          </p:cNvGrpSpPr>
          <p:nvPr/>
        </p:nvGrpSpPr>
        <p:grpSpPr bwMode="auto">
          <a:xfrm>
            <a:off x="8121650" y="1746250"/>
            <a:ext cx="547688" cy="1622425"/>
            <a:chOff x="3791" y="871"/>
            <a:chExt cx="1062" cy="1022"/>
          </a:xfrm>
        </p:grpSpPr>
        <p:pic>
          <p:nvPicPr>
            <p:cNvPr id="24591" name="Picture 7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791" y="871"/>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592" name="Picture 71"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847" y="919"/>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593" name="Picture 72"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03" y="959"/>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594" name="Picture 73"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59" y="1007"/>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4595" name="Picture 7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r="3178" b="6357"/>
            <a:stretch>
              <a:fillRect/>
            </a:stretch>
          </p:blipFill>
          <p:spPr bwMode="auto">
            <a:xfrm>
              <a:off x="4007" y="1046"/>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647779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87027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87028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87028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87029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87029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87030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2870311"/>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2870317"/>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2870323"/>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2870329"/>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2870335"/>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28703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ctrTitle"/>
          </p:nvPr>
        </p:nvSpPr>
        <p:spPr>
          <a:xfrm>
            <a:off x="628650" y="0"/>
            <a:ext cx="7772400" cy="1470025"/>
          </a:xfrm>
        </p:spPr>
        <p:txBody>
          <a:bodyPr/>
          <a:lstStyle/>
          <a:p>
            <a:pPr eaLnBrk="1" hangingPunct="1"/>
            <a:r>
              <a:rPr lang="en-US" altLang="en-US" sz="5400" dirty="0"/>
              <a:t>SHSSS for MX spots</a:t>
            </a:r>
            <a:endParaRPr lang="en-US" altLang="en-US" sz="5400" dirty="0" smtClean="0"/>
          </a:p>
        </p:txBody>
      </p:sp>
      <p:grpSp>
        <p:nvGrpSpPr>
          <p:cNvPr id="25603" name="Group 3"/>
          <p:cNvGrpSpPr>
            <a:grpSpLocks/>
          </p:cNvGrpSpPr>
          <p:nvPr/>
        </p:nvGrpSpPr>
        <p:grpSpPr bwMode="auto">
          <a:xfrm>
            <a:off x="479425" y="1847850"/>
            <a:ext cx="547688" cy="1624013"/>
            <a:chOff x="2411" y="898"/>
            <a:chExt cx="1062" cy="1023"/>
          </a:xfrm>
        </p:grpSpPr>
        <p:pic>
          <p:nvPicPr>
            <p:cNvPr id="25677" name="Picture 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11" y="898"/>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5678" name="Picture 5"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67" y="94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5679" name="Picture 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23" y="98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5680" name="Picture 7"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79" y="103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5681" name="Picture 8"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627" y="107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5604" name="Group 9"/>
          <p:cNvGrpSpPr>
            <a:grpSpLocks/>
          </p:cNvGrpSpPr>
          <p:nvPr/>
        </p:nvGrpSpPr>
        <p:grpSpPr bwMode="auto">
          <a:xfrm>
            <a:off x="1173163" y="1746250"/>
            <a:ext cx="547687" cy="1622425"/>
            <a:chOff x="3791" y="871"/>
            <a:chExt cx="1062" cy="1022"/>
          </a:xfrm>
        </p:grpSpPr>
        <p:pic>
          <p:nvPicPr>
            <p:cNvPr id="25672" name="Picture 1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791" y="871"/>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673" name="Picture 11"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847" y="919"/>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674" name="Picture 12"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03" y="959"/>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675" name="Picture 13"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59" y="1007"/>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676" name="Picture 1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r="3178" b="6357"/>
            <a:stretch>
              <a:fillRect/>
            </a:stretch>
          </p:blipFill>
          <p:spPr bwMode="auto">
            <a:xfrm>
              <a:off x="4007" y="1046"/>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168965" name="Text Box 15"/>
          <p:cNvSpPr txBox="1">
            <a:spLocks noChangeArrowheads="1"/>
          </p:cNvSpPr>
          <p:nvPr/>
        </p:nvSpPr>
        <p:spPr bwMode="auto">
          <a:xfrm>
            <a:off x="1970088" y="4516438"/>
            <a:ext cx="1387475" cy="6508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z="3600" b="1" smtClean="0">
                <a:solidFill>
                  <a:srgbClr val="993300"/>
                </a:solidFill>
                <a:cs typeface="+mn-cs"/>
              </a:rPr>
              <a:t>down</a:t>
            </a:r>
          </a:p>
        </p:txBody>
      </p:sp>
      <p:sp>
        <p:nvSpPr>
          <p:cNvPr id="168966" name="Line 16"/>
          <p:cNvSpPr>
            <a:spLocks noChangeShapeType="1"/>
          </p:cNvSpPr>
          <p:nvPr/>
        </p:nvSpPr>
        <p:spPr bwMode="auto">
          <a:xfrm>
            <a:off x="814388" y="3490913"/>
            <a:ext cx="1601787" cy="903287"/>
          </a:xfrm>
          <a:prstGeom prst="line">
            <a:avLst/>
          </a:prstGeom>
          <a:noFill/>
          <a:ln w="38100">
            <a:solidFill>
              <a:srgbClr val="99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sp>
        <p:nvSpPr>
          <p:cNvPr id="168967" name="Line 17"/>
          <p:cNvSpPr>
            <a:spLocks noChangeShapeType="1"/>
          </p:cNvSpPr>
          <p:nvPr/>
        </p:nvSpPr>
        <p:spPr bwMode="auto">
          <a:xfrm>
            <a:off x="2171700" y="3487738"/>
            <a:ext cx="331788" cy="906462"/>
          </a:xfrm>
          <a:prstGeom prst="line">
            <a:avLst/>
          </a:prstGeom>
          <a:noFill/>
          <a:ln w="38100">
            <a:solidFill>
              <a:srgbClr val="99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grpSp>
        <p:nvGrpSpPr>
          <p:cNvPr id="25608" name="Group 18"/>
          <p:cNvGrpSpPr>
            <a:grpSpLocks/>
          </p:cNvGrpSpPr>
          <p:nvPr/>
        </p:nvGrpSpPr>
        <p:grpSpPr bwMode="auto">
          <a:xfrm>
            <a:off x="1868488" y="1847850"/>
            <a:ext cx="547687" cy="1624013"/>
            <a:chOff x="2411" y="898"/>
            <a:chExt cx="1062" cy="1023"/>
          </a:xfrm>
        </p:grpSpPr>
        <p:pic>
          <p:nvPicPr>
            <p:cNvPr id="25667" name="Picture 19"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11" y="898"/>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5668" name="Picture 2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67" y="94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5669" name="Picture 21"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23" y="98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5670" name="Picture 22"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79" y="103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5671" name="Picture 23"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627" y="107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5609" name="Group 24"/>
          <p:cNvGrpSpPr>
            <a:grpSpLocks/>
          </p:cNvGrpSpPr>
          <p:nvPr/>
        </p:nvGrpSpPr>
        <p:grpSpPr bwMode="auto">
          <a:xfrm>
            <a:off x="2562225" y="1746250"/>
            <a:ext cx="547688" cy="1622425"/>
            <a:chOff x="3791" y="871"/>
            <a:chExt cx="1062" cy="1022"/>
          </a:xfrm>
        </p:grpSpPr>
        <p:pic>
          <p:nvPicPr>
            <p:cNvPr id="25662" name="Picture 25"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791" y="871"/>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663" name="Picture 2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847" y="919"/>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664" name="Picture 27"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03" y="959"/>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665" name="Picture 28"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59" y="1007"/>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666" name="Picture 29"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r="3178" b="6357"/>
            <a:stretch>
              <a:fillRect/>
            </a:stretch>
          </p:blipFill>
          <p:spPr bwMode="auto">
            <a:xfrm>
              <a:off x="4007" y="1046"/>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5610" name="Group 30"/>
          <p:cNvGrpSpPr>
            <a:grpSpLocks/>
          </p:cNvGrpSpPr>
          <p:nvPr/>
        </p:nvGrpSpPr>
        <p:grpSpPr bwMode="auto">
          <a:xfrm>
            <a:off x="3257550" y="1847850"/>
            <a:ext cx="547688" cy="1624013"/>
            <a:chOff x="2411" y="898"/>
            <a:chExt cx="1062" cy="1023"/>
          </a:xfrm>
        </p:grpSpPr>
        <p:pic>
          <p:nvPicPr>
            <p:cNvPr id="25657" name="Picture 31"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11" y="898"/>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5658" name="Picture 32"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67" y="94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5659" name="Picture 33"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23" y="98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5660" name="Picture 3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79" y="103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5661" name="Picture 35"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627" y="107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5611" name="Group 36"/>
          <p:cNvGrpSpPr>
            <a:grpSpLocks/>
          </p:cNvGrpSpPr>
          <p:nvPr/>
        </p:nvGrpSpPr>
        <p:grpSpPr bwMode="auto">
          <a:xfrm>
            <a:off x="3952875" y="1746250"/>
            <a:ext cx="547688" cy="1622425"/>
            <a:chOff x="3791" y="871"/>
            <a:chExt cx="1062" cy="1022"/>
          </a:xfrm>
        </p:grpSpPr>
        <p:pic>
          <p:nvPicPr>
            <p:cNvPr id="25652" name="Picture 37"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791" y="871"/>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653" name="Picture 38"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847" y="919"/>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654" name="Picture 39"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03" y="959"/>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655" name="Picture 4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59" y="1007"/>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656" name="Picture 41"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r="3178" b="6357"/>
            <a:stretch>
              <a:fillRect/>
            </a:stretch>
          </p:blipFill>
          <p:spPr bwMode="auto">
            <a:xfrm>
              <a:off x="4007" y="1046"/>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5612" name="Group 42"/>
          <p:cNvGrpSpPr>
            <a:grpSpLocks/>
          </p:cNvGrpSpPr>
          <p:nvPr/>
        </p:nvGrpSpPr>
        <p:grpSpPr bwMode="auto">
          <a:xfrm>
            <a:off x="4646613" y="1847850"/>
            <a:ext cx="547687" cy="1624013"/>
            <a:chOff x="2411" y="898"/>
            <a:chExt cx="1062" cy="1023"/>
          </a:xfrm>
        </p:grpSpPr>
        <p:pic>
          <p:nvPicPr>
            <p:cNvPr id="25647" name="Picture 43"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11" y="898"/>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5648" name="Picture 4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67" y="94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5649" name="Picture 45"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23" y="98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5650" name="Picture 4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79" y="103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5651" name="Picture 47"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627" y="107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5613" name="Group 48"/>
          <p:cNvGrpSpPr>
            <a:grpSpLocks/>
          </p:cNvGrpSpPr>
          <p:nvPr/>
        </p:nvGrpSpPr>
        <p:grpSpPr bwMode="auto">
          <a:xfrm>
            <a:off x="5341938" y="1746250"/>
            <a:ext cx="547687" cy="1622425"/>
            <a:chOff x="3791" y="871"/>
            <a:chExt cx="1062" cy="1022"/>
          </a:xfrm>
        </p:grpSpPr>
        <p:pic>
          <p:nvPicPr>
            <p:cNvPr id="25642" name="Picture 49"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791" y="871"/>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643" name="Picture 5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847" y="919"/>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644" name="Picture 51"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03" y="959"/>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645" name="Picture 52"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59" y="1007"/>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646" name="Picture 53"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r="3178" b="6357"/>
            <a:stretch>
              <a:fillRect/>
            </a:stretch>
          </p:blipFill>
          <p:spPr bwMode="auto">
            <a:xfrm>
              <a:off x="4007" y="1046"/>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5614" name="Group 54"/>
          <p:cNvGrpSpPr>
            <a:grpSpLocks/>
          </p:cNvGrpSpPr>
          <p:nvPr/>
        </p:nvGrpSpPr>
        <p:grpSpPr bwMode="auto">
          <a:xfrm>
            <a:off x="6037263" y="1847850"/>
            <a:ext cx="547687" cy="1624013"/>
            <a:chOff x="2411" y="898"/>
            <a:chExt cx="1062" cy="1023"/>
          </a:xfrm>
        </p:grpSpPr>
        <p:pic>
          <p:nvPicPr>
            <p:cNvPr id="25637" name="Picture 55"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11" y="898"/>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5638" name="Picture 5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67" y="94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5639" name="Picture 57"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23" y="98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5640" name="Picture 58"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79" y="103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5641" name="Picture 59"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627" y="107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5615" name="Group 60"/>
          <p:cNvGrpSpPr>
            <a:grpSpLocks/>
          </p:cNvGrpSpPr>
          <p:nvPr/>
        </p:nvGrpSpPr>
        <p:grpSpPr bwMode="auto">
          <a:xfrm>
            <a:off x="6731000" y="1746250"/>
            <a:ext cx="547688" cy="1622425"/>
            <a:chOff x="3791" y="871"/>
            <a:chExt cx="1062" cy="1022"/>
          </a:xfrm>
        </p:grpSpPr>
        <p:pic>
          <p:nvPicPr>
            <p:cNvPr id="25632" name="Picture 61"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791" y="871"/>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633" name="Picture 62"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847" y="919"/>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634" name="Picture 63"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03" y="959"/>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635" name="Picture 6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59" y="1007"/>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636" name="Picture 65"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r="3178" b="6357"/>
            <a:stretch>
              <a:fillRect/>
            </a:stretch>
          </p:blipFill>
          <p:spPr bwMode="auto">
            <a:xfrm>
              <a:off x="4007" y="1046"/>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5616" name="Group 66"/>
          <p:cNvGrpSpPr>
            <a:grpSpLocks/>
          </p:cNvGrpSpPr>
          <p:nvPr/>
        </p:nvGrpSpPr>
        <p:grpSpPr bwMode="auto">
          <a:xfrm>
            <a:off x="7426325" y="1847850"/>
            <a:ext cx="547688" cy="1624013"/>
            <a:chOff x="2411" y="898"/>
            <a:chExt cx="1062" cy="1023"/>
          </a:xfrm>
        </p:grpSpPr>
        <p:pic>
          <p:nvPicPr>
            <p:cNvPr id="25627" name="Picture 67"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11" y="898"/>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5628" name="Picture 68"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67" y="94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5629" name="Picture 69"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23" y="98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5630" name="Picture 7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79" y="103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5631" name="Picture 71"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627" y="107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5617" name="Group 72"/>
          <p:cNvGrpSpPr>
            <a:grpSpLocks/>
          </p:cNvGrpSpPr>
          <p:nvPr/>
        </p:nvGrpSpPr>
        <p:grpSpPr bwMode="auto">
          <a:xfrm>
            <a:off x="8121650" y="1746250"/>
            <a:ext cx="547688" cy="1622425"/>
            <a:chOff x="3791" y="871"/>
            <a:chExt cx="1062" cy="1022"/>
          </a:xfrm>
        </p:grpSpPr>
        <p:pic>
          <p:nvPicPr>
            <p:cNvPr id="25622" name="Picture 73"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791" y="871"/>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623" name="Picture 7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847" y="919"/>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624" name="Picture 75"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03" y="959"/>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625" name="Picture 7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59" y="1007"/>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626" name="Picture 77"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r="3178" b="6357"/>
            <a:stretch>
              <a:fillRect/>
            </a:stretch>
          </p:blipFill>
          <p:spPr bwMode="auto">
            <a:xfrm>
              <a:off x="4007" y="1046"/>
              <a:ext cx="846"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168978" name="Line 78"/>
          <p:cNvSpPr>
            <a:spLocks noChangeShapeType="1"/>
          </p:cNvSpPr>
          <p:nvPr/>
        </p:nvSpPr>
        <p:spPr bwMode="auto">
          <a:xfrm flipH="1">
            <a:off x="2590800" y="3495675"/>
            <a:ext cx="981075" cy="898525"/>
          </a:xfrm>
          <a:prstGeom prst="line">
            <a:avLst/>
          </a:prstGeom>
          <a:noFill/>
          <a:ln w="38100">
            <a:solidFill>
              <a:srgbClr val="99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sp>
        <p:nvSpPr>
          <p:cNvPr id="168979" name="Line 79"/>
          <p:cNvSpPr>
            <a:spLocks noChangeShapeType="1"/>
          </p:cNvSpPr>
          <p:nvPr/>
        </p:nvSpPr>
        <p:spPr bwMode="auto">
          <a:xfrm flipH="1">
            <a:off x="2743200" y="3495675"/>
            <a:ext cx="2219325" cy="898525"/>
          </a:xfrm>
          <a:prstGeom prst="line">
            <a:avLst/>
          </a:prstGeom>
          <a:noFill/>
          <a:ln w="38100">
            <a:solidFill>
              <a:srgbClr val="99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sp>
        <p:nvSpPr>
          <p:cNvPr id="168980" name="Line 80"/>
          <p:cNvSpPr>
            <a:spLocks noChangeShapeType="1"/>
          </p:cNvSpPr>
          <p:nvPr/>
        </p:nvSpPr>
        <p:spPr bwMode="auto">
          <a:xfrm flipH="1">
            <a:off x="2914650" y="3495675"/>
            <a:ext cx="3414713" cy="898525"/>
          </a:xfrm>
          <a:prstGeom prst="line">
            <a:avLst/>
          </a:prstGeom>
          <a:noFill/>
          <a:ln w="38100">
            <a:solidFill>
              <a:srgbClr val="99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sp>
        <p:nvSpPr>
          <p:cNvPr id="168981" name="Line 81"/>
          <p:cNvSpPr>
            <a:spLocks noChangeShapeType="1"/>
          </p:cNvSpPr>
          <p:nvPr/>
        </p:nvSpPr>
        <p:spPr bwMode="auto">
          <a:xfrm flipH="1">
            <a:off x="3055938" y="3500438"/>
            <a:ext cx="4692650" cy="893762"/>
          </a:xfrm>
          <a:prstGeom prst="line">
            <a:avLst/>
          </a:prstGeom>
          <a:noFill/>
          <a:ln w="38100">
            <a:solidFill>
              <a:srgbClr val="99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spTree>
    <p:extLst>
      <p:ext uri="{BB962C8B-B14F-4D97-AF65-F5344CB8AC3E}">
        <p14:creationId xmlns:p14="http://schemas.microsoft.com/office/powerpoint/2010/main" val="686475767"/>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ctrTitle"/>
          </p:nvPr>
        </p:nvSpPr>
        <p:spPr>
          <a:xfrm>
            <a:off x="628650" y="0"/>
            <a:ext cx="7772400" cy="1470025"/>
          </a:xfrm>
        </p:spPr>
        <p:txBody>
          <a:bodyPr/>
          <a:lstStyle/>
          <a:p>
            <a:pPr eaLnBrk="1" hangingPunct="1"/>
            <a:r>
              <a:rPr lang="en-US" altLang="en-US" sz="5400" dirty="0"/>
              <a:t>SHSSS for MX spots</a:t>
            </a:r>
            <a:endParaRPr lang="en-US" altLang="en-US" sz="5400" dirty="0" smtClean="0"/>
          </a:p>
        </p:txBody>
      </p:sp>
      <p:grpSp>
        <p:nvGrpSpPr>
          <p:cNvPr id="26627" name="Group 3"/>
          <p:cNvGrpSpPr>
            <a:grpSpLocks/>
          </p:cNvGrpSpPr>
          <p:nvPr/>
        </p:nvGrpSpPr>
        <p:grpSpPr bwMode="auto">
          <a:xfrm>
            <a:off x="479425" y="1847850"/>
            <a:ext cx="547688" cy="1624013"/>
            <a:chOff x="2411" y="898"/>
            <a:chExt cx="1062" cy="1023"/>
          </a:xfrm>
        </p:grpSpPr>
        <p:pic>
          <p:nvPicPr>
            <p:cNvPr id="26708" name="Picture 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11" y="898"/>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6709" name="Picture 5"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67" y="94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6710" name="Picture 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23" y="98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6711" name="Picture 7"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79" y="103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6712" name="Picture 8"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627" y="107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6628" name="Group 9"/>
          <p:cNvGrpSpPr>
            <a:grpSpLocks/>
          </p:cNvGrpSpPr>
          <p:nvPr/>
        </p:nvGrpSpPr>
        <p:grpSpPr bwMode="auto">
          <a:xfrm>
            <a:off x="1173163" y="1746250"/>
            <a:ext cx="547687" cy="1622425"/>
            <a:chOff x="3791" y="871"/>
            <a:chExt cx="1062" cy="1022"/>
          </a:xfrm>
        </p:grpSpPr>
        <p:pic>
          <p:nvPicPr>
            <p:cNvPr id="26703" name="Picture 1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791" y="871"/>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6704" name="Picture 11"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847" y="919"/>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6705" name="Picture 12"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03" y="959"/>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6706" name="Picture 13"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59" y="1007"/>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6707" name="Picture 1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r="3178" b="6357"/>
            <a:stretch>
              <a:fillRect/>
            </a:stretch>
          </p:blipFill>
          <p:spPr bwMode="auto">
            <a:xfrm>
              <a:off x="4007" y="1046"/>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grpSp>
      <p:sp>
        <p:nvSpPr>
          <p:cNvPr id="169989" name="Text Box 15"/>
          <p:cNvSpPr txBox="1">
            <a:spLocks noChangeArrowheads="1"/>
          </p:cNvSpPr>
          <p:nvPr/>
        </p:nvSpPr>
        <p:spPr bwMode="auto">
          <a:xfrm>
            <a:off x="1970088" y="4516438"/>
            <a:ext cx="1387475" cy="6508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z="3600" b="1" smtClean="0">
                <a:solidFill>
                  <a:srgbClr val="993300"/>
                </a:solidFill>
                <a:cs typeface="+mn-cs"/>
              </a:rPr>
              <a:t>down</a:t>
            </a:r>
          </a:p>
        </p:txBody>
      </p:sp>
      <p:sp>
        <p:nvSpPr>
          <p:cNvPr id="169990" name="Text Box 16"/>
          <p:cNvSpPr txBox="1">
            <a:spLocks noChangeArrowheads="1"/>
          </p:cNvSpPr>
          <p:nvPr/>
        </p:nvSpPr>
        <p:spPr bwMode="auto">
          <a:xfrm>
            <a:off x="5480050" y="4516438"/>
            <a:ext cx="752475" cy="6508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z="3600" b="1" smtClean="0">
                <a:solidFill>
                  <a:srgbClr val="008000"/>
                </a:solidFill>
                <a:cs typeface="+mn-cs"/>
              </a:rPr>
              <a:t>up</a:t>
            </a:r>
          </a:p>
        </p:txBody>
      </p:sp>
      <p:sp>
        <p:nvSpPr>
          <p:cNvPr id="169991" name="Line 17"/>
          <p:cNvSpPr>
            <a:spLocks noChangeShapeType="1"/>
          </p:cNvSpPr>
          <p:nvPr/>
        </p:nvSpPr>
        <p:spPr bwMode="auto">
          <a:xfrm>
            <a:off x="814388" y="3490913"/>
            <a:ext cx="1601787" cy="903287"/>
          </a:xfrm>
          <a:prstGeom prst="line">
            <a:avLst/>
          </a:prstGeom>
          <a:noFill/>
          <a:ln w="38100">
            <a:solidFill>
              <a:srgbClr val="99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sp>
        <p:nvSpPr>
          <p:cNvPr id="169992" name="Line 18"/>
          <p:cNvSpPr>
            <a:spLocks noChangeShapeType="1"/>
          </p:cNvSpPr>
          <p:nvPr/>
        </p:nvSpPr>
        <p:spPr bwMode="auto">
          <a:xfrm>
            <a:off x="2171700" y="3487738"/>
            <a:ext cx="331788" cy="906462"/>
          </a:xfrm>
          <a:prstGeom prst="line">
            <a:avLst/>
          </a:prstGeom>
          <a:noFill/>
          <a:ln w="38100">
            <a:solidFill>
              <a:srgbClr val="99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grpSp>
        <p:nvGrpSpPr>
          <p:cNvPr id="26633" name="Group 19"/>
          <p:cNvGrpSpPr>
            <a:grpSpLocks/>
          </p:cNvGrpSpPr>
          <p:nvPr/>
        </p:nvGrpSpPr>
        <p:grpSpPr bwMode="auto">
          <a:xfrm>
            <a:off x="1868488" y="1847850"/>
            <a:ext cx="547687" cy="1624013"/>
            <a:chOff x="2411" y="898"/>
            <a:chExt cx="1062" cy="1023"/>
          </a:xfrm>
        </p:grpSpPr>
        <p:pic>
          <p:nvPicPr>
            <p:cNvPr id="26698" name="Picture 2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11" y="898"/>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6699" name="Picture 21"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67" y="94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6700" name="Picture 22"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23" y="98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6701" name="Picture 23"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79" y="103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6702" name="Picture 2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627" y="107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6634" name="Group 25"/>
          <p:cNvGrpSpPr>
            <a:grpSpLocks/>
          </p:cNvGrpSpPr>
          <p:nvPr/>
        </p:nvGrpSpPr>
        <p:grpSpPr bwMode="auto">
          <a:xfrm>
            <a:off x="2562225" y="1746250"/>
            <a:ext cx="547688" cy="1622425"/>
            <a:chOff x="3791" y="871"/>
            <a:chExt cx="1062" cy="1022"/>
          </a:xfrm>
        </p:grpSpPr>
        <p:pic>
          <p:nvPicPr>
            <p:cNvPr id="26693" name="Picture 2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791" y="871"/>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6694" name="Picture 27"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847" y="919"/>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6695" name="Picture 28"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03" y="959"/>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6696" name="Picture 29"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59" y="1007"/>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6697" name="Picture 3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r="3178" b="6357"/>
            <a:stretch>
              <a:fillRect/>
            </a:stretch>
          </p:blipFill>
          <p:spPr bwMode="auto">
            <a:xfrm>
              <a:off x="4007" y="1046"/>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6635" name="Group 31"/>
          <p:cNvGrpSpPr>
            <a:grpSpLocks/>
          </p:cNvGrpSpPr>
          <p:nvPr/>
        </p:nvGrpSpPr>
        <p:grpSpPr bwMode="auto">
          <a:xfrm>
            <a:off x="3257550" y="1847850"/>
            <a:ext cx="547688" cy="1624013"/>
            <a:chOff x="2411" y="898"/>
            <a:chExt cx="1062" cy="1023"/>
          </a:xfrm>
        </p:grpSpPr>
        <p:pic>
          <p:nvPicPr>
            <p:cNvPr id="26688" name="Picture 32"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11" y="898"/>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6689" name="Picture 33"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67" y="94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6690" name="Picture 3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23" y="98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6691" name="Picture 35"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79" y="103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6692" name="Picture 3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627" y="107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6636" name="Group 37"/>
          <p:cNvGrpSpPr>
            <a:grpSpLocks/>
          </p:cNvGrpSpPr>
          <p:nvPr/>
        </p:nvGrpSpPr>
        <p:grpSpPr bwMode="auto">
          <a:xfrm>
            <a:off x="3952875" y="1746250"/>
            <a:ext cx="547688" cy="1622425"/>
            <a:chOff x="3791" y="871"/>
            <a:chExt cx="1062" cy="1022"/>
          </a:xfrm>
        </p:grpSpPr>
        <p:pic>
          <p:nvPicPr>
            <p:cNvPr id="26683" name="Picture 38"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791" y="871"/>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6684" name="Picture 39"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847" y="919"/>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6685" name="Picture 4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03" y="959"/>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6686" name="Picture 41"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59" y="1007"/>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6687" name="Picture 42"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r="3178" b="6357"/>
            <a:stretch>
              <a:fillRect/>
            </a:stretch>
          </p:blipFill>
          <p:spPr bwMode="auto">
            <a:xfrm>
              <a:off x="4007" y="1046"/>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6637" name="Group 43"/>
          <p:cNvGrpSpPr>
            <a:grpSpLocks/>
          </p:cNvGrpSpPr>
          <p:nvPr/>
        </p:nvGrpSpPr>
        <p:grpSpPr bwMode="auto">
          <a:xfrm>
            <a:off x="4646613" y="1847850"/>
            <a:ext cx="547687" cy="1624013"/>
            <a:chOff x="2411" y="898"/>
            <a:chExt cx="1062" cy="1023"/>
          </a:xfrm>
        </p:grpSpPr>
        <p:pic>
          <p:nvPicPr>
            <p:cNvPr id="26678" name="Picture 4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11" y="898"/>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6679" name="Picture 45"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67" y="94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6680" name="Picture 4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23" y="98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6681" name="Picture 47"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79" y="103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6682" name="Picture 48"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627" y="107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6638" name="Group 49"/>
          <p:cNvGrpSpPr>
            <a:grpSpLocks/>
          </p:cNvGrpSpPr>
          <p:nvPr/>
        </p:nvGrpSpPr>
        <p:grpSpPr bwMode="auto">
          <a:xfrm>
            <a:off x="5341938" y="1746250"/>
            <a:ext cx="547687" cy="1622425"/>
            <a:chOff x="3791" y="871"/>
            <a:chExt cx="1062" cy="1022"/>
          </a:xfrm>
        </p:grpSpPr>
        <p:pic>
          <p:nvPicPr>
            <p:cNvPr id="26673" name="Picture 5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791" y="871"/>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6674" name="Picture 51"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847" y="919"/>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6675" name="Picture 52"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03" y="959"/>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6676" name="Picture 53"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59" y="1007"/>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6677" name="Picture 5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r="3178" b="6357"/>
            <a:stretch>
              <a:fillRect/>
            </a:stretch>
          </p:blipFill>
          <p:spPr bwMode="auto">
            <a:xfrm>
              <a:off x="4007" y="1046"/>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6639" name="Group 55"/>
          <p:cNvGrpSpPr>
            <a:grpSpLocks/>
          </p:cNvGrpSpPr>
          <p:nvPr/>
        </p:nvGrpSpPr>
        <p:grpSpPr bwMode="auto">
          <a:xfrm>
            <a:off x="6037263" y="1847850"/>
            <a:ext cx="547687" cy="1624013"/>
            <a:chOff x="2411" y="898"/>
            <a:chExt cx="1062" cy="1023"/>
          </a:xfrm>
        </p:grpSpPr>
        <p:pic>
          <p:nvPicPr>
            <p:cNvPr id="26668" name="Picture 5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11" y="898"/>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6669" name="Picture 57"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67" y="94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6670" name="Picture 58"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23" y="98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6671" name="Picture 59"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79" y="103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6672" name="Picture 6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627" y="107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6640" name="Group 61"/>
          <p:cNvGrpSpPr>
            <a:grpSpLocks/>
          </p:cNvGrpSpPr>
          <p:nvPr/>
        </p:nvGrpSpPr>
        <p:grpSpPr bwMode="auto">
          <a:xfrm>
            <a:off x="6731000" y="1746250"/>
            <a:ext cx="547688" cy="1622425"/>
            <a:chOff x="3791" y="871"/>
            <a:chExt cx="1062" cy="1022"/>
          </a:xfrm>
        </p:grpSpPr>
        <p:pic>
          <p:nvPicPr>
            <p:cNvPr id="26663" name="Picture 62"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791" y="871"/>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6664" name="Picture 63"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847" y="919"/>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6665" name="Picture 6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03" y="959"/>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6666" name="Picture 65"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59" y="1007"/>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6667" name="Picture 6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r="3178" b="6357"/>
            <a:stretch>
              <a:fillRect/>
            </a:stretch>
          </p:blipFill>
          <p:spPr bwMode="auto">
            <a:xfrm>
              <a:off x="4007" y="1046"/>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6641" name="Group 67"/>
          <p:cNvGrpSpPr>
            <a:grpSpLocks/>
          </p:cNvGrpSpPr>
          <p:nvPr/>
        </p:nvGrpSpPr>
        <p:grpSpPr bwMode="auto">
          <a:xfrm>
            <a:off x="7426325" y="1847850"/>
            <a:ext cx="547688" cy="1624013"/>
            <a:chOff x="2411" y="898"/>
            <a:chExt cx="1062" cy="1023"/>
          </a:xfrm>
        </p:grpSpPr>
        <p:pic>
          <p:nvPicPr>
            <p:cNvPr id="26658" name="Picture 68"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11" y="898"/>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6659" name="Picture 69"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67" y="94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6660" name="Picture 7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23" y="98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6661" name="Picture 71"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79" y="103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6662" name="Picture 72"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627" y="107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6642" name="Group 73"/>
          <p:cNvGrpSpPr>
            <a:grpSpLocks/>
          </p:cNvGrpSpPr>
          <p:nvPr/>
        </p:nvGrpSpPr>
        <p:grpSpPr bwMode="auto">
          <a:xfrm>
            <a:off x="8121650" y="1746250"/>
            <a:ext cx="547688" cy="1622425"/>
            <a:chOff x="3791" y="871"/>
            <a:chExt cx="1062" cy="1022"/>
          </a:xfrm>
        </p:grpSpPr>
        <p:pic>
          <p:nvPicPr>
            <p:cNvPr id="26653" name="Picture 7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791" y="871"/>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6654" name="Picture 75"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847" y="919"/>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6655" name="Picture 7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03" y="959"/>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6656" name="Picture 77"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59" y="1007"/>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6657" name="Picture 78"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r="3178" b="6357"/>
            <a:stretch>
              <a:fillRect/>
            </a:stretch>
          </p:blipFill>
          <p:spPr bwMode="auto">
            <a:xfrm>
              <a:off x="4007" y="1046"/>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grpSp>
      <p:sp>
        <p:nvSpPr>
          <p:cNvPr id="170003" name="Line 79"/>
          <p:cNvSpPr>
            <a:spLocks noChangeShapeType="1"/>
          </p:cNvSpPr>
          <p:nvPr/>
        </p:nvSpPr>
        <p:spPr bwMode="auto">
          <a:xfrm flipH="1">
            <a:off x="2590800" y="3495675"/>
            <a:ext cx="981075" cy="898525"/>
          </a:xfrm>
          <a:prstGeom prst="line">
            <a:avLst/>
          </a:prstGeom>
          <a:noFill/>
          <a:ln w="38100">
            <a:solidFill>
              <a:srgbClr val="99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sp>
        <p:nvSpPr>
          <p:cNvPr id="170004" name="Line 80"/>
          <p:cNvSpPr>
            <a:spLocks noChangeShapeType="1"/>
          </p:cNvSpPr>
          <p:nvPr/>
        </p:nvSpPr>
        <p:spPr bwMode="auto">
          <a:xfrm flipH="1">
            <a:off x="2743200" y="3495675"/>
            <a:ext cx="2219325" cy="898525"/>
          </a:xfrm>
          <a:prstGeom prst="line">
            <a:avLst/>
          </a:prstGeom>
          <a:noFill/>
          <a:ln w="38100">
            <a:solidFill>
              <a:srgbClr val="99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sp>
        <p:nvSpPr>
          <p:cNvPr id="170005" name="Line 81"/>
          <p:cNvSpPr>
            <a:spLocks noChangeShapeType="1"/>
          </p:cNvSpPr>
          <p:nvPr/>
        </p:nvSpPr>
        <p:spPr bwMode="auto">
          <a:xfrm flipH="1">
            <a:off x="2914650" y="3495675"/>
            <a:ext cx="3414713" cy="898525"/>
          </a:xfrm>
          <a:prstGeom prst="line">
            <a:avLst/>
          </a:prstGeom>
          <a:noFill/>
          <a:ln w="38100">
            <a:solidFill>
              <a:srgbClr val="99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sp>
        <p:nvSpPr>
          <p:cNvPr id="170006" name="Line 82"/>
          <p:cNvSpPr>
            <a:spLocks noChangeShapeType="1"/>
          </p:cNvSpPr>
          <p:nvPr/>
        </p:nvSpPr>
        <p:spPr bwMode="auto">
          <a:xfrm flipH="1">
            <a:off x="3055938" y="3500438"/>
            <a:ext cx="4692650" cy="893762"/>
          </a:xfrm>
          <a:prstGeom prst="line">
            <a:avLst/>
          </a:prstGeom>
          <a:noFill/>
          <a:ln w="38100">
            <a:solidFill>
              <a:srgbClr val="99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sp>
        <p:nvSpPr>
          <p:cNvPr id="170007" name="Line 83"/>
          <p:cNvSpPr>
            <a:spLocks noChangeShapeType="1"/>
          </p:cNvSpPr>
          <p:nvPr/>
        </p:nvSpPr>
        <p:spPr bwMode="auto">
          <a:xfrm>
            <a:off x="1550988" y="3389313"/>
            <a:ext cx="3929062" cy="1004887"/>
          </a:xfrm>
          <a:prstGeom prst="line">
            <a:avLst/>
          </a:prstGeom>
          <a:noFill/>
          <a:ln w="381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sp>
        <p:nvSpPr>
          <p:cNvPr id="170008" name="Line 84"/>
          <p:cNvSpPr>
            <a:spLocks noChangeShapeType="1"/>
          </p:cNvSpPr>
          <p:nvPr/>
        </p:nvSpPr>
        <p:spPr bwMode="auto">
          <a:xfrm>
            <a:off x="2908300" y="3386138"/>
            <a:ext cx="2790825" cy="1008062"/>
          </a:xfrm>
          <a:prstGeom prst="line">
            <a:avLst/>
          </a:prstGeom>
          <a:noFill/>
          <a:ln w="381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sp>
        <p:nvSpPr>
          <p:cNvPr id="170009" name="Line 85"/>
          <p:cNvSpPr>
            <a:spLocks noChangeShapeType="1"/>
          </p:cNvSpPr>
          <p:nvPr/>
        </p:nvSpPr>
        <p:spPr bwMode="auto">
          <a:xfrm>
            <a:off x="4308475" y="3394075"/>
            <a:ext cx="1555750" cy="1000125"/>
          </a:xfrm>
          <a:prstGeom prst="line">
            <a:avLst/>
          </a:prstGeom>
          <a:noFill/>
          <a:ln w="381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sp>
        <p:nvSpPr>
          <p:cNvPr id="170010" name="Line 86"/>
          <p:cNvSpPr>
            <a:spLocks noChangeShapeType="1"/>
          </p:cNvSpPr>
          <p:nvPr/>
        </p:nvSpPr>
        <p:spPr bwMode="auto">
          <a:xfrm>
            <a:off x="5699125" y="3394075"/>
            <a:ext cx="277813" cy="1000125"/>
          </a:xfrm>
          <a:prstGeom prst="line">
            <a:avLst/>
          </a:prstGeom>
          <a:noFill/>
          <a:ln w="381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sp>
        <p:nvSpPr>
          <p:cNvPr id="170011" name="Line 87"/>
          <p:cNvSpPr>
            <a:spLocks noChangeShapeType="1"/>
          </p:cNvSpPr>
          <p:nvPr/>
        </p:nvSpPr>
        <p:spPr bwMode="auto">
          <a:xfrm flipH="1">
            <a:off x="6065838" y="3394075"/>
            <a:ext cx="1000125" cy="1000125"/>
          </a:xfrm>
          <a:prstGeom prst="line">
            <a:avLst/>
          </a:prstGeom>
          <a:noFill/>
          <a:ln w="381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sp>
        <p:nvSpPr>
          <p:cNvPr id="170012" name="Line 88"/>
          <p:cNvSpPr>
            <a:spLocks noChangeShapeType="1"/>
          </p:cNvSpPr>
          <p:nvPr/>
        </p:nvSpPr>
        <p:spPr bwMode="auto">
          <a:xfrm flipH="1">
            <a:off x="6148388" y="3398838"/>
            <a:ext cx="2336800" cy="995362"/>
          </a:xfrm>
          <a:prstGeom prst="line">
            <a:avLst/>
          </a:prstGeom>
          <a:noFill/>
          <a:ln w="381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spTree>
    <p:extLst>
      <p:ext uri="{BB962C8B-B14F-4D97-AF65-F5344CB8AC3E}">
        <p14:creationId xmlns:p14="http://schemas.microsoft.com/office/powerpoint/2010/main" val="1456510263"/>
      </p:ext>
    </p:extLst>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ctrTitle"/>
          </p:nvPr>
        </p:nvSpPr>
        <p:spPr>
          <a:xfrm>
            <a:off x="628650" y="0"/>
            <a:ext cx="7772400" cy="1470025"/>
          </a:xfrm>
        </p:spPr>
        <p:txBody>
          <a:bodyPr/>
          <a:lstStyle/>
          <a:p>
            <a:pPr eaLnBrk="1" hangingPunct="1"/>
            <a:r>
              <a:rPr lang="en-US" altLang="en-US" sz="5400" dirty="0"/>
              <a:t>SHSSS for MX spots</a:t>
            </a:r>
            <a:endParaRPr lang="en-US" altLang="en-US" sz="5400" dirty="0" smtClean="0"/>
          </a:p>
        </p:txBody>
      </p:sp>
      <p:grpSp>
        <p:nvGrpSpPr>
          <p:cNvPr id="27651" name="Group 3"/>
          <p:cNvGrpSpPr>
            <a:grpSpLocks/>
          </p:cNvGrpSpPr>
          <p:nvPr/>
        </p:nvGrpSpPr>
        <p:grpSpPr bwMode="auto">
          <a:xfrm>
            <a:off x="479425" y="1847850"/>
            <a:ext cx="547688" cy="1624013"/>
            <a:chOff x="2411" y="898"/>
            <a:chExt cx="1062" cy="1023"/>
          </a:xfrm>
        </p:grpSpPr>
        <p:pic>
          <p:nvPicPr>
            <p:cNvPr id="27736" name="Picture 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11" y="898"/>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7737" name="Picture 5"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67" y="94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7738" name="Picture 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23" y="98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7739" name="Picture 7"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79" y="103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7740" name="Picture 8"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627" y="107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7652" name="Group 9"/>
          <p:cNvGrpSpPr>
            <a:grpSpLocks/>
          </p:cNvGrpSpPr>
          <p:nvPr/>
        </p:nvGrpSpPr>
        <p:grpSpPr bwMode="auto">
          <a:xfrm>
            <a:off x="1173163" y="1746250"/>
            <a:ext cx="547687" cy="1622425"/>
            <a:chOff x="3791" y="871"/>
            <a:chExt cx="1062" cy="1022"/>
          </a:xfrm>
        </p:grpSpPr>
        <p:pic>
          <p:nvPicPr>
            <p:cNvPr id="27731" name="Picture 1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791" y="871"/>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7732" name="Picture 11"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847" y="919"/>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7733" name="Picture 12"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03" y="959"/>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7734" name="Picture 13"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59" y="1007"/>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7735" name="Picture 1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r="3178" b="6357"/>
            <a:stretch>
              <a:fillRect/>
            </a:stretch>
          </p:blipFill>
          <p:spPr bwMode="auto">
            <a:xfrm>
              <a:off x="4007" y="1046"/>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grpSp>
      <p:sp>
        <p:nvSpPr>
          <p:cNvPr id="171013" name="Text Box 15"/>
          <p:cNvSpPr txBox="1">
            <a:spLocks noChangeArrowheads="1"/>
          </p:cNvSpPr>
          <p:nvPr/>
        </p:nvSpPr>
        <p:spPr bwMode="auto">
          <a:xfrm>
            <a:off x="1970088" y="4516438"/>
            <a:ext cx="1387475" cy="6508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z="3600" b="1" smtClean="0">
                <a:solidFill>
                  <a:srgbClr val="993300"/>
                </a:solidFill>
                <a:cs typeface="+mn-cs"/>
              </a:rPr>
              <a:t>down</a:t>
            </a:r>
          </a:p>
        </p:txBody>
      </p:sp>
      <p:sp>
        <p:nvSpPr>
          <p:cNvPr id="171014" name="Text Box 16"/>
          <p:cNvSpPr txBox="1">
            <a:spLocks noChangeArrowheads="1"/>
          </p:cNvSpPr>
          <p:nvPr/>
        </p:nvSpPr>
        <p:spPr bwMode="auto">
          <a:xfrm>
            <a:off x="5480050" y="4516438"/>
            <a:ext cx="752475" cy="6508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z="3600" b="1" smtClean="0">
                <a:solidFill>
                  <a:srgbClr val="008000"/>
                </a:solidFill>
                <a:cs typeface="+mn-cs"/>
              </a:rPr>
              <a:t>up</a:t>
            </a:r>
          </a:p>
        </p:txBody>
      </p:sp>
      <p:sp>
        <p:nvSpPr>
          <p:cNvPr id="171015" name="Line 17"/>
          <p:cNvSpPr>
            <a:spLocks noChangeShapeType="1"/>
          </p:cNvSpPr>
          <p:nvPr/>
        </p:nvSpPr>
        <p:spPr bwMode="auto">
          <a:xfrm>
            <a:off x="2743200" y="6064250"/>
            <a:ext cx="3095625" cy="0"/>
          </a:xfrm>
          <a:prstGeom prst="line">
            <a:avLst/>
          </a:prstGeom>
          <a:noFill/>
          <a:ln w="38100">
            <a:solidFill>
              <a:srgbClr val="000066"/>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sp>
        <p:nvSpPr>
          <p:cNvPr id="171016" name="Line 18"/>
          <p:cNvSpPr>
            <a:spLocks noChangeShapeType="1"/>
          </p:cNvSpPr>
          <p:nvPr/>
        </p:nvSpPr>
        <p:spPr bwMode="auto">
          <a:xfrm>
            <a:off x="814388" y="3490913"/>
            <a:ext cx="1601787" cy="903287"/>
          </a:xfrm>
          <a:prstGeom prst="line">
            <a:avLst/>
          </a:prstGeom>
          <a:noFill/>
          <a:ln w="38100">
            <a:solidFill>
              <a:srgbClr val="99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sp>
        <p:nvSpPr>
          <p:cNvPr id="171017" name="Line 19"/>
          <p:cNvSpPr>
            <a:spLocks noChangeShapeType="1"/>
          </p:cNvSpPr>
          <p:nvPr/>
        </p:nvSpPr>
        <p:spPr bwMode="auto">
          <a:xfrm>
            <a:off x="2171700" y="3487738"/>
            <a:ext cx="331788" cy="906462"/>
          </a:xfrm>
          <a:prstGeom prst="line">
            <a:avLst/>
          </a:prstGeom>
          <a:noFill/>
          <a:ln w="38100">
            <a:solidFill>
              <a:srgbClr val="99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sp>
        <p:nvSpPr>
          <p:cNvPr id="171018" name="Text Box 20"/>
          <p:cNvSpPr txBox="1">
            <a:spLocks noChangeArrowheads="1"/>
          </p:cNvSpPr>
          <p:nvPr/>
        </p:nvSpPr>
        <p:spPr bwMode="auto">
          <a:xfrm>
            <a:off x="3548063" y="5387975"/>
            <a:ext cx="14382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z="2800" b="1" smtClean="0">
                <a:solidFill>
                  <a:srgbClr val="000000"/>
                </a:solidFill>
                <a:cs typeface="+mn-cs"/>
              </a:rPr>
              <a:t>R</a:t>
            </a:r>
            <a:r>
              <a:rPr lang="en-US" sz="2800" b="1" baseline="-25000" smtClean="0">
                <a:solidFill>
                  <a:srgbClr val="000066"/>
                </a:solidFill>
                <a:cs typeface="+mn-cs"/>
              </a:rPr>
              <a:t>separate</a:t>
            </a:r>
          </a:p>
        </p:txBody>
      </p:sp>
      <p:sp>
        <p:nvSpPr>
          <p:cNvPr id="171019" name="Line 21"/>
          <p:cNvSpPr>
            <a:spLocks noChangeShapeType="1"/>
          </p:cNvSpPr>
          <p:nvPr/>
        </p:nvSpPr>
        <p:spPr bwMode="auto">
          <a:xfrm>
            <a:off x="2743200" y="5562600"/>
            <a:ext cx="0" cy="100488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sp>
        <p:nvSpPr>
          <p:cNvPr id="171020" name="Line 22"/>
          <p:cNvSpPr>
            <a:spLocks noChangeShapeType="1"/>
          </p:cNvSpPr>
          <p:nvPr/>
        </p:nvSpPr>
        <p:spPr bwMode="auto">
          <a:xfrm>
            <a:off x="5821363" y="5562600"/>
            <a:ext cx="0" cy="100488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grpSp>
        <p:nvGrpSpPr>
          <p:cNvPr id="27661" name="Group 23"/>
          <p:cNvGrpSpPr>
            <a:grpSpLocks/>
          </p:cNvGrpSpPr>
          <p:nvPr/>
        </p:nvGrpSpPr>
        <p:grpSpPr bwMode="auto">
          <a:xfrm>
            <a:off x="1868488" y="1847850"/>
            <a:ext cx="547687" cy="1624013"/>
            <a:chOff x="2411" y="898"/>
            <a:chExt cx="1062" cy="1023"/>
          </a:xfrm>
        </p:grpSpPr>
        <p:pic>
          <p:nvPicPr>
            <p:cNvPr id="27726" name="Picture 2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11" y="898"/>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7727" name="Picture 25"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67" y="94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7728" name="Picture 2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23" y="98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7729" name="Picture 27"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79" y="103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7730" name="Picture 28"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627" y="107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7662" name="Group 29"/>
          <p:cNvGrpSpPr>
            <a:grpSpLocks/>
          </p:cNvGrpSpPr>
          <p:nvPr/>
        </p:nvGrpSpPr>
        <p:grpSpPr bwMode="auto">
          <a:xfrm>
            <a:off x="2562225" y="1746250"/>
            <a:ext cx="547688" cy="1622425"/>
            <a:chOff x="3791" y="871"/>
            <a:chExt cx="1062" cy="1022"/>
          </a:xfrm>
        </p:grpSpPr>
        <p:pic>
          <p:nvPicPr>
            <p:cNvPr id="27721" name="Picture 3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791" y="871"/>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7722" name="Picture 31"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847" y="919"/>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7723" name="Picture 32"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03" y="959"/>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7724" name="Picture 33"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59" y="1007"/>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7725" name="Picture 3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r="3178" b="6357"/>
            <a:stretch>
              <a:fillRect/>
            </a:stretch>
          </p:blipFill>
          <p:spPr bwMode="auto">
            <a:xfrm>
              <a:off x="4007" y="1046"/>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7663" name="Group 35"/>
          <p:cNvGrpSpPr>
            <a:grpSpLocks/>
          </p:cNvGrpSpPr>
          <p:nvPr/>
        </p:nvGrpSpPr>
        <p:grpSpPr bwMode="auto">
          <a:xfrm>
            <a:off x="3257550" y="1847850"/>
            <a:ext cx="547688" cy="1624013"/>
            <a:chOff x="2411" y="898"/>
            <a:chExt cx="1062" cy="1023"/>
          </a:xfrm>
        </p:grpSpPr>
        <p:pic>
          <p:nvPicPr>
            <p:cNvPr id="27716" name="Picture 3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11" y="898"/>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7717" name="Picture 37"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67" y="94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7718" name="Picture 38"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23" y="98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7719" name="Picture 39"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79" y="103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7720" name="Picture 4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627" y="107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7664" name="Group 41"/>
          <p:cNvGrpSpPr>
            <a:grpSpLocks/>
          </p:cNvGrpSpPr>
          <p:nvPr/>
        </p:nvGrpSpPr>
        <p:grpSpPr bwMode="auto">
          <a:xfrm>
            <a:off x="3952875" y="1746250"/>
            <a:ext cx="547688" cy="1622425"/>
            <a:chOff x="3791" y="871"/>
            <a:chExt cx="1062" cy="1022"/>
          </a:xfrm>
        </p:grpSpPr>
        <p:pic>
          <p:nvPicPr>
            <p:cNvPr id="27711" name="Picture 42"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791" y="871"/>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7712" name="Picture 43"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847" y="919"/>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7713" name="Picture 4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03" y="959"/>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7714" name="Picture 45"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59" y="1007"/>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7715" name="Picture 4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r="3178" b="6357"/>
            <a:stretch>
              <a:fillRect/>
            </a:stretch>
          </p:blipFill>
          <p:spPr bwMode="auto">
            <a:xfrm>
              <a:off x="4007" y="1046"/>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7665" name="Group 47"/>
          <p:cNvGrpSpPr>
            <a:grpSpLocks/>
          </p:cNvGrpSpPr>
          <p:nvPr/>
        </p:nvGrpSpPr>
        <p:grpSpPr bwMode="auto">
          <a:xfrm>
            <a:off x="4646613" y="1847850"/>
            <a:ext cx="547687" cy="1624013"/>
            <a:chOff x="2411" y="898"/>
            <a:chExt cx="1062" cy="1023"/>
          </a:xfrm>
        </p:grpSpPr>
        <p:pic>
          <p:nvPicPr>
            <p:cNvPr id="27706" name="Picture 48"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11" y="898"/>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7707" name="Picture 49"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67" y="94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7708" name="Picture 5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23" y="98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7709" name="Picture 51"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79" y="103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7710" name="Picture 52"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627" y="107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7666" name="Group 53"/>
          <p:cNvGrpSpPr>
            <a:grpSpLocks/>
          </p:cNvGrpSpPr>
          <p:nvPr/>
        </p:nvGrpSpPr>
        <p:grpSpPr bwMode="auto">
          <a:xfrm>
            <a:off x="5341938" y="1746250"/>
            <a:ext cx="547687" cy="1622425"/>
            <a:chOff x="3791" y="871"/>
            <a:chExt cx="1062" cy="1022"/>
          </a:xfrm>
        </p:grpSpPr>
        <p:pic>
          <p:nvPicPr>
            <p:cNvPr id="27701" name="Picture 5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791" y="871"/>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7702" name="Picture 55"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847" y="919"/>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7703" name="Picture 5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03" y="959"/>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7704" name="Picture 57"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59" y="1007"/>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7705" name="Picture 58"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r="3178" b="6357"/>
            <a:stretch>
              <a:fillRect/>
            </a:stretch>
          </p:blipFill>
          <p:spPr bwMode="auto">
            <a:xfrm>
              <a:off x="4007" y="1046"/>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7667" name="Group 59"/>
          <p:cNvGrpSpPr>
            <a:grpSpLocks/>
          </p:cNvGrpSpPr>
          <p:nvPr/>
        </p:nvGrpSpPr>
        <p:grpSpPr bwMode="auto">
          <a:xfrm>
            <a:off x="6037263" y="1847850"/>
            <a:ext cx="547687" cy="1624013"/>
            <a:chOff x="2411" y="898"/>
            <a:chExt cx="1062" cy="1023"/>
          </a:xfrm>
        </p:grpSpPr>
        <p:pic>
          <p:nvPicPr>
            <p:cNvPr id="27696" name="Picture 6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11" y="898"/>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7697" name="Picture 61"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67" y="94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7698" name="Picture 62"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23" y="98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7699" name="Picture 63"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79" y="103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7700" name="Picture 6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627" y="107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7668" name="Group 65"/>
          <p:cNvGrpSpPr>
            <a:grpSpLocks/>
          </p:cNvGrpSpPr>
          <p:nvPr/>
        </p:nvGrpSpPr>
        <p:grpSpPr bwMode="auto">
          <a:xfrm>
            <a:off x="6731000" y="1746250"/>
            <a:ext cx="547688" cy="1622425"/>
            <a:chOff x="3791" y="871"/>
            <a:chExt cx="1062" cy="1022"/>
          </a:xfrm>
        </p:grpSpPr>
        <p:pic>
          <p:nvPicPr>
            <p:cNvPr id="27691" name="Picture 6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791" y="871"/>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7692" name="Picture 67"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847" y="919"/>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7693" name="Picture 68"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03" y="959"/>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7694" name="Picture 69"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59" y="1007"/>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7695" name="Picture 7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r="3178" b="6357"/>
            <a:stretch>
              <a:fillRect/>
            </a:stretch>
          </p:blipFill>
          <p:spPr bwMode="auto">
            <a:xfrm>
              <a:off x="4007" y="1046"/>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7669" name="Group 71"/>
          <p:cNvGrpSpPr>
            <a:grpSpLocks/>
          </p:cNvGrpSpPr>
          <p:nvPr/>
        </p:nvGrpSpPr>
        <p:grpSpPr bwMode="auto">
          <a:xfrm>
            <a:off x="7426325" y="1847850"/>
            <a:ext cx="547688" cy="1624013"/>
            <a:chOff x="2411" y="898"/>
            <a:chExt cx="1062" cy="1023"/>
          </a:xfrm>
        </p:grpSpPr>
        <p:pic>
          <p:nvPicPr>
            <p:cNvPr id="27686" name="Picture 72"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11" y="898"/>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7687" name="Picture 73"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67" y="94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7688" name="Picture 7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23" y="98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7689" name="Picture 75"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79" y="103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7690" name="Picture 7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627" y="107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7670" name="Group 77"/>
          <p:cNvGrpSpPr>
            <a:grpSpLocks/>
          </p:cNvGrpSpPr>
          <p:nvPr/>
        </p:nvGrpSpPr>
        <p:grpSpPr bwMode="auto">
          <a:xfrm>
            <a:off x="8121650" y="1746250"/>
            <a:ext cx="547688" cy="1622425"/>
            <a:chOff x="3791" y="871"/>
            <a:chExt cx="1062" cy="1022"/>
          </a:xfrm>
        </p:grpSpPr>
        <p:pic>
          <p:nvPicPr>
            <p:cNvPr id="27681" name="Picture 78"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791" y="871"/>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7682" name="Picture 79"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847" y="919"/>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7683" name="Picture 8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03" y="959"/>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7684" name="Picture 81"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59" y="1007"/>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7685" name="Picture 82"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r="3178" b="6357"/>
            <a:stretch>
              <a:fillRect/>
            </a:stretch>
          </p:blipFill>
          <p:spPr bwMode="auto">
            <a:xfrm>
              <a:off x="4007" y="1046"/>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grpSp>
      <p:sp>
        <p:nvSpPr>
          <p:cNvPr id="171031" name="Line 83"/>
          <p:cNvSpPr>
            <a:spLocks noChangeShapeType="1"/>
          </p:cNvSpPr>
          <p:nvPr/>
        </p:nvSpPr>
        <p:spPr bwMode="auto">
          <a:xfrm flipH="1">
            <a:off x="2590800" y="3495675"/>
            <a:ext cx="981075" cy="898525"/>
          </a:xfrm>
          <a:prstGeom prst="line">
            <a:avLst/>
          </a:prstGeom>
          <a:noFill/>
          <a:ln w="38100">
            <a:solidFill>
              <a:srgbClr val="99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sp>
        <p:nvSpPr>
          <p:cNvPr id="171032" name="Line 84"/>
          <p:cNvSpPr>
            <a:spLocks noChangeShapeType="1"/>
          </p:cNvSpPr>
          <p:nvPr/>
        </p:nvSpPr>
        <p:spPr bwMode="auto">
          <a:xfrm flipH="1">
            <a:off x="2743200" y="3495675"/>
            <a:ext cx="2219325" cy="898525"/>
          </a:xfrm>
          <a:prstGeom prst="line">
            <a:avLst/>
          </a:prstGeom>
          <a:noFill/>
          <a:ln w="38100">
            <a:solidFill>
              <a:srgbClr val="99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sp>
        <p:nvSpPr>
          <p:cNvPr id="171033" name="Line 85"/>
          <p:cNvSpPr>
            <a:spLocks noChangeShapeType="1"/>
          </p:cNvSpPr>
          <p:nvPr/>
        </p:nvSpPr>
        <p:spPr bwMode="auto">
          <a:xfrm flipH="1">
            <a:off x="2914650" y="3495675"/>
            <a:ext cx="3414713" cy="898525"/>
          </a:xfrm>
          <a:prstGeom prst="line">
            <a:avLst/>
          </a:prstGeom>
          <a:noFill/>
          <a:ln w="38100">
            <a:solidFill>
              <a:srgbClr val="99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sp>
        <p:nvSpPr>
          <p:cNvPr id="171034" name="Line 86"/>
          <p:cNvSpPr>
            <a:spLocks noChangeShapeType="1"/>
          </p:cNvSpPr>
          <p:nvPr/>
        </p:nvSpPr>
        <p:spPr bwMode="auto">
          <a:xfrm flipH="1">
            <a:off x="3055938" y="3500438"/>
            <a:ext cx="4692650" cy="893762"/>
          </a:xfrm>
          <a:prstGeom prst="line">
            <a:avLst/>
          </a:prstGeom>
          <a:noFill/>
          <a:ln w="38100">
            <a:solidFill>
              <a:srgbClr val="99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sp>
        <p:nvSpPr>
          <p:cNvPr id="171035" name="Line 87"/>
          <p:cNvSpPr>
            <a:spLocks noChangeShapeType="1"/>
          </p:cNvSpPr>
          <p:nvPr/>
        </p:nvSpPr>
        <p:spPr bwMode="auto">
          <a:xfrm>
            <a:off x="1550988" y="3389313"/>
            <a:ext cx="3929062" cy="1004887"/>
          </a:xfrm>
          <a:prstGeom prst="line">
            <a:avLst/>
          </a:prstGeom>
          <a:noFill/>
          <a:ln w="381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sp>
        <p:nvSpPr>
          <p:cNvPr id="171036" name="Line 88"/>
          <p:cNvSpPr>
            <a:spLocks noChangeShapeType="1"/>
          </p:cNvSpPr>
          <p:nvPr/>
        </p:nvSpPr>
        <p:spPr bwMode="auto">
          <a:xfrm>
            <a:off x="2908300" y="3386138"/>
            <a:ext cx="2790825" cy="1008062"/>
          </a:xfrm>
          <a:prstGeom prst="line">
            <a:avLst/>
          </a:prstGeom>
          <a:noFill/>
          <a:ln w="381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sp>
        <p:nvSpPr>
          <p:cNvPr id="171037" name="Line 89"/>
          <p:cNvSpPr>
            <a:spLocks noChangeShapeType="1"/>
          </p:cNvSpPr>
          <p:nvPr/>
        </p:nvSpPr>
        <p:spPr bwMode="auto">
          <a:xfrm>
            <a:off x="4308475" y="3394075"/>
            <a:ext cx="1555750" cy="1000125"/>
          </a:xfrm>
          <a:prstGeom prst="line">
            <a:avLst/>
          </a:prstGeom>
          <a:noFill/>
          <a:ln w="381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sp>
        <p:nvSpPr>
          <p:cNvPr id="171038" name="Line 90"/>
          <p:cNvSpPr>
            <a:spLocks noChangeShapeType="1"/>
          </p:cNvSpPr>
          <p:nvPr/>
        </p:nvSpPr>
        <p:spPr bwMode="auto">
          <a:xfrm>
            <a:off x="5699125" y="3394075"/>
            <a:ext cx="277813" cy="1000125"/>
          </a:xfrm>
          <a:prstGeom prst="line">
            <a:avLst/>
          </a:prstGeom>
          <a:noFill/>
          <a:ln w="381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sp>
        <p:nvSpPr>
          <p:cNvPr id="171039" name="Line 91"/>
          <p:cNvSpPr>
            <a:spLocks noChangeShapeType="1"/>
          </p:cNvSpPr>
          <p:nvPr/>
        </p:nvSpPr>
        <p:spPr bwMode="auto">
          <a:xfrm flipH="1">
            <a:off x="6065838" y="3394075"/>
            <a:ext cx="1000125" cy="1000125"/>
          </a:xfrm>
          <a:prstGeom prst="line">
            <a:avLst/>
          </a:prstGeom>
          <a:noFill/>
          <a:ln w="381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sp>
        <p:nvSpPr>
          <p:cNvPr id="171040" name="Line 92"/>
          <p:cNvSpPr>
            <a:spLocks noChangeShapeType="1"/>
          </p:cNvSpPr>
          <p:nvPr/>
        </p:nvSpPr>
        <p:spPr bwMode="auto">
          <a:xfrm flipH="1">
            <a:off x="6148388" y="3398838"/>
            <a:ext cx="2336800" cy="995362"/>
          </a:xfrm>
          <a:prstGeom prst="line">
            <a:avLst/>
          </a:prstGeom>
          <a:noFill/>
          <a:ln w="381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spTree>
    <p:extLst>
      <p:ext uri="{BB962C8B-B14F-4D97-AF65-F5344CB8AC3E}">
        <p14:creationId xmlns:p14="http://schemas.microsoft.com/office/powerpoint/2010/main" val="1032046482"/>
      </p:ext>
    </p:extLst>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ctrTitle"/>
          </p:nvPr>
        </p:nvSpPr>
        <p:spPr>
          <a:xfrm>
            <a:off x="628650" y="0"/>
            <a:ext cx="7772400" cy="1470025"/>
          </a:xfrm>
        </p:spPr>
        <p:txBody>
          <a:bodyPr/>
          <a:lstStyle/>
          <a:p>
            <a:pPr eaLnBrk="1" hangingPunct="1"/>
            <a:r>
              <a:rPr lang="en-US" altLang="en-US" sz="5400" dirty="0"/>
              <a:t>SHSSS for MX spots</a:t>
            </a:r>
            <a:endParaRPr lang="en-US" altLang="en-US" sz="5400" dirty="0" smtClean="0"/>
          </a:p>
        </p:txBody>
      </p:sp>
      <p:grpSp>
        <p:nvGrpSpPr>
          <p:cNvPr id="28675" name="Group 3"/>
          <p:cNvGrpSpPr>
            <a:grpSpLocks/>
          </p:cNvGrpSpPr>
          <p:nvPr/>
        </p:nvGrpSpPr>
        <p:grpSpPr bwMode="auto">
          <a:xfrm>
            <a:off x="479425" y="1847850"/>
            <a:ext cx="547688" cy="1624013"/>
            <a:chOff x="2411" y="898"/>
            <a:chExt cx="1062" cy="1023"/>
          </a:xfrm>
        </p:grpSpPr>
        <p:pic>
          <p:nvPicPr>
            <p:cNvPr id="28760" name="Picture 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11" y="898"/>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8761" name="Picture 5"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67" y="94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8762" name="Picture 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23" y="98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8763" name="Picture 7"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79" y="103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8764" name="Picture 8"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627" y="107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8676" name="Group 9"/>
          <p:cNvGrpSpPr>
            <a:grpSpLocks/>
          </p:cNvGrpSpPr>
          <p:nvPr/>
        </p:nvGrpSpPr>
        <p:grpSpPr bwMode="auto">
          <a:xfrm>
            <a:off x="1173163" y="1746250"/>
            <a:ext cx="547687" cy="1622425"/>
            <a:chOff x="3791" y="871"/>
            <a:chExt cx="1062" cy="1022"/>
          </a:xfrm>
        </p:grpSpPr>
        <p:pic>
          <p:nvPicPr>
            <p:cNvPr id="28755" name="Picture 1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791" y="871"/>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8756" name="Picture 11"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847" y="919"/>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8757" name="Picture 12"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03" y="959"/>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8758" name="Picture 13"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59" y="1007"/>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8759" name="Picture 1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r="3178" b="6357"/>
            <a:stretch>
              <a:fillRect/>
            </a:stretch>
          </p:blipFill>
          <p:spPr bwMode="auto">
            <a:xfrm>
              <a:off x="4007" y="104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grpSp>
      <p:sp>
        <p:nvSpPr>
          <p:cNvPr id="172037" name="Text Box 15"/>
          <p:cNvSpPr txBox="1">
            <a:spLocks noChangeArrowheads="1"/>
          </p:cNvSpPr>
          <p:nvPr/>
        </p:nvSpPr>
        <p:spPr bwMode="auto">
          <a:xfrm>
            <a:off x="2185988" y="4516438"/>
            <a:ext cx="1031875" cy="6508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z="3600" b="1" smtClean="0">
                <a:solidFill>
                  <a:srgbClr val="993300"/>
                </a:solidFill>
                <a:cs typeface="+mn-cs"/>
              </a:rPr>
              <a:t>odd</a:t>
            </a:r>
          </a:p>
        </p:txBody>
      </p:sp>
      <p:sp>
        <p:nvSpPr>
          <p:cNvPr id="172038" name="Text Box 16"/>
          <p:cNvSpPr txBox="1">
            <a:spLocks noChangeArrowheads="1"/>
          </p:cNvSpPr>
          <p:nvPr/>
        </p:nvSpPr>
        <p:spPr bwMode="auto">
          <a:xfrm>
            <a:off x="5238750" y="4516438"/>
            <a:ext cx="1235075" cy="6508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z="3600" b="1" smtClean="0">
                <a:solidFill>
                  <a:srgbClr val="008000"/>
                </a:solidFill>
                <a:cs typeface="+mn-cs"/>
              </a:rPr>
              <a:t>even</a:t>
            </a:r>
          </a:p>
        </p:txBody>
      </p:sp>
      <p:sp>
        <p:nvSpPr>
          <p:cNvPr id="172039" name="Line 17"/>
          <p:cNvSpPr>
            <a:spLocks noChangeShapeType="1"/>
          </p:cNvSpPr>
          <p:nvPr/>
        </p:nvSpPr>
        <p:spPr bwMode="auto">
          <a:xfrm>
            <a:off x="2743200" y="6064250"/>
            <a:ext cx="3095625" cy="0"/>
          </a:xfrm>
          <a:prstGeom prst="line">
            <a:avLst/>
          </a:prstGeom>
          <a:noFill/>
          <a:ln w="38100">
            <a:solidFill>
              <a:srgbClr val="FF0000"/>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sp>
        <p:nvSpPr>
          <p:cNvPr id="172040" name="Line 18"/>
          <p:cNvSpPr>
            <a:spLocks noChangeShapeType="1"/>
          </p:cNvSpPr>
          <p:nvPr/>
        </p:nvSpPr>
        <p:spPr bwMode="auto">
          <a:xfrm>
            <a:off x="814388" y="3490913"/>
            <a:ext cx="1601787" cy="903287"/>
          </a:xfrm>
          <a:prstGeom prst="line">
            <a:avLst/>
          </a:prstGeom>
          <a:noFill/>
          <a:ln w="38100">
            <a:solidFill>
              <a:srgbClr val="99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sp>
        <p:nvSpPr>
          <p:cNvPr id="172041" name="Line 19"/>
          <p:cNvSpPr>
            <a:spLocks noChangeShapeType="1"/>
          </p:cNvSpPr>
          <p:nvPr/>
        </p:nvSpPr>
        <p:spPr bwMode="auto">
          <a:xfrm>
            <a:off x="1550988" y="3368675"/>
            <a:ext cx="952500" cy="1025525"/>
          </a:xfrm>
          <a:prstGeom prst="line">
            <a:avLst/>
          </a:prstGeom>
          <a:noFill/>
          <a:ln w="38100">
            <a:solidFill>
              <a:srgbClr val="99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sp>
        <p:nvSpPr>
          <p:cNvPr id="172042" name="Text Box 20"/>
          <p:cNvSpPr txBox="1">
            <a:spLocks noChangeArrowheads="1"/>
          </p:cNvSpPr>
          <p:nvPr/>
        </p:nvSpPr>
        <p:spPr bwMode="auto">
          <a:xfrm>
            <a:off x="3548063" y="5387975"/>
            <a:ext cx="11398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z="2800" b="1" smtClean="0">
                <a:solidFill>
                  <a:srgbClr val="000000"/>
                </a:solidFill>
                <a:cs typeface="+mn-cs"/>
              </a:rPr>
              <a:t>R</a:t>
            </a:r>
            <a:r>
              <a:rPr lang="en-US" sz="2800" b="1" baseline="-25000" smtClean="0">
                <a:solidFill>
                  <a:srgbClr val="FF0000"/>
                </a:solidFill>
                <a:cs typeface="+mn-cs"/>
              </a:rPr>
              <a:t>mixed</a:t>
            </a:r>
          </a:p>
        </p:txBody>
      </p:sp>
      <p:sp>
        <p:nvSpPr>
          <p:cNvPr id="172043" name="Line 21"/>
          <p:cNvSpPr>
            <a:spLocks noChangeShapeType="1"/>
          </p:cNvSpPr>
          <p:nvPr/>
        </p:nvSpPr>
        <p:spPr bwMode="auto">
          <a:xfrm>
            <a:off x="2743200" y="5562600"/>
            <a:ext cx="0" cy="100488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sp>
        <p:nvSpPr>
          <p:cNvPr id="172044" name="Line 22"/>
          <p:cNvSpPr>
            <a:spLocks noChangeShapeType="1"/>
          </p:cNvSpPr>
          <p:nvPr/>
        </p:nvSpPr>
        <p:spPr bwMode="auto">
          <a:xfrm>
            <a:off x="5821363" y="5562600"/>
            <a:ext cx="0" cy="100488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grpSp>
        <p:nvGrpSpPr>
          <p:cNvPr id="28685" name="Group 23"/>
          <p:cNvGrpSpPr>
            <a:grpSpLocks/>
          </p:cNvGrpSpPr>
          <p:nvPr/>
        </p:nvGrpSpPr>
        <p:grpSpPr bwMode="auto">
          <a:xfrm>
            <a:off x="1868488" y="1847850"/>
            <a:ext cx="547687" cy="1624013"/>
            <a:chOff x="2411" y="898"/>
            <a:chExt cx="1062" cy="1023"/>
          </a:xfrm>
        </p:grpSpPr>
        <p:pic>
          <p:nvPicPr>
            <p:cNvPr id="28750" name="Picture 2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11" y="898"/>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8751" name="Picture 25"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67" y="946"/>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8752" name="Picture 2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23" y="986"/>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8753" name="Picture 27"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79" y="1034"/>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8754" name="Picture 28"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627" y="1074"/>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8686" name="Group 29"/>
          <p:cNvGrpSpPr>
            <a:grpSpLocks/>
          </p:cNvGrpSpPr>
          <p:nvPr/>
        </p:nvGrpSpPr>
        <p:grpSpPr bwMode="auto">
          <a:xfrm>
            <a:off x="2562225" y="1746250"/>
            <a:ext cx="547688" cy="1622425"/>
            <a:chOff x="3791" y="871"/>
            <a:chExt cx="1062" cy="1022"/>
          </a:xfrm>
        </p:grpSpPr>
        <p:pic>
          <p:nvPicPr>
            <p:cNvPr id="28745" name="Picture 3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791" y="871"/>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8746" name="Picture 31"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847" y="919"/>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8747" name="Picture 32"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03" y="959"/>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8748" name="Picture 33"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59" y="1007"/>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8749" name="Picture 3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r="3178" b="6357"/>
            <a:stretch>
              <a:fillRect/>
            </a:stretch>
          </p:blipFill>
          <p:spPr bwMode="auto">
            <a:xfrm>
              <a:off x="4007" y="1046"/>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8687" name="Group 35"/>
          <p:cNvGrpSpPr>
            <a:grpSpLocks/>
          </p:cNvGrpSpPr>
          <p:nvPr/>
        </p:nvGrpSpPr>
        <p:grpSpPr bwMode="auto">
          <a:xfrm>
            <a:off x="3257550" y="1847850"/>
            <a:ext cx="547688" cy="1624013"/>
            <a:chOff x="2411" y="898"/>
            <a:chExt cx="1062" cy="1023"/>
          </a:xfrm>
        </p:grpSpPr>
        <p:pic>
          <p:nvPicPr>
            <p:cNvPr id="28740" name="Picture 3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11" y="898"/>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8741" name="Picture 37"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67" y="94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8742" name="Picture 38"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23" y="98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8743" name="Picture 39"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79" y="103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8744" name="Picture 4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627" y="107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8688" name="Group 41"/>
          <p:cNvGrpSpPr>
            <a:grpSpLocks/>
          </p:cNvGrpSpPr>
          <p:nvPr/>
        </p:nvGrpSpPr>
        <p:grpSpPr bwMode="auto">
          <a:xfrm>
            <a:off x="3952875" y="1746250"/>
            <a:ext cx="547688" cy="1622425"/>
            <a:chOff x="3791" y="871"/>
            <a:chExt cx="1062" cy="1022"/>
          </a:xfrm>
        </p:grpSpPr>
        <p:pic>
          <p:nvPicPr>
            <p:cNvPr id="28735" name="Picture 42"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791" y="871"/>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8736" name="Picture 43"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847" y="919"/>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8737" name="Picture 4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03" y="959"/>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8738" name="Picture 45"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59" y="1007"/>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8739" name="Picture 4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r="3178" b="6357"/>
            <a:stretch>
              <a:fillRect/>
            </a:stretch>
          </p:blipFill>
          <p:spPr bwMode="auto">
            <a:xfrm>
              <a:off x="4007" y="104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8689" name="Group 47"/>
          <p:cNvGrpSpPr>
            <a:grpSpLocks/>
          </p:cNvGrpSpPr>
          <p:nvPr/>
        </p:nvGrpSpPr>
        <p:grpSpPr bwMode="auto">
          <a:xfrm>
            <a:off x="4646613" y="1847850"/>
            <a:ext cx="547687" cy="1624013"/>
            <a:chOff x="2411" y="898"/>
            <a:chExt cx="1062" cy="1023"/>
          </a:xfrm>
        </p:grpSpPr>
        <p:pic>
          <p:nvPicPr>
            <p:cNvPr id="28730" name="Picture 48"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11" y="898"/>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8731" name="Picture 49"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67" y="946"/>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8732" name="Picture 5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23" y="986"/>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8733" name="Picture 51"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79" y="1034"/>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8734" name="Picture 52"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627" y="1074"/>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8690" name="Group 53"/>
          <p:cNvGrpSpPr>
            <a:grpSpLocks/>
          </p:cNvGrpSpPr>
          <p:nvPr/>
        </p:nvGrpSpPr>
        <p:grpSpPr bwMode="auto">
          <a:xfrm>
            <a:off x="5341938" y="1746250"/>
            <a:ext cx="547687" cy="1622425"/>
            <a:chOff x="3791" y="871"/>
            <a:chExt cx="1062" cy="1022"/>
          </a:xfrm>
        </p:grpSpPr>
        <p:pic>
          <p:nvPicPr>
            <p:cNvPr id="28725" name="Picture 5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791" y="871"/>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8726" name="Picture 55"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847" y="919"/>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8727" name="Picture 5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03" y="959"/>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8728" name="Picture 57"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59" y="1007"/>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8729" name="Picture 58"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r="3178" b="6357"/>
            <a:stretch>
              <a:fillRect/>
            </a:stretch>
          </p:blipFill>
          <p:spPr bwMode="auto">
            <a:xfrm>
              <a:off x="4007" y="1046"/>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8691" name="Group 59"/>
          <p:cNvGrpSpPr>
            <a:grpSpLocks/>
          </p:cNvGrpSpPr>
          <p:nvPr/>
        </p:nvGrpSpPr>
        <p:grpSpPr bwMode="auto">
          <a:xfrm>
            <a:off x="6037263" y="1847850"/>
            <a:ext cx="547687" cy="1624013"/>
            <a:chOff x="2411" y="898"/>
            <a:chExt cx="1062" cy="1023"/>
          </a:xfrm>
        </p:grpSpPr>
        <p:pic>
          <p:nvPicPr>
            <p:cNvPr id="28720" name="Picture 6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11" y="898"/>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8721" name="Picture 61"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67" y="94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8722" name="Picture 62"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23" y="98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8723" name="Picture 63"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79" y="103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8724" name="Picture 6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627" y="1074"/>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8692" name="Group 65"/>
          <p:cNvGrpSpPr>
            <a:grpSpLocks/>
          </p:cNvGrpSpPr>
          <p:nvPr/>
        </p:nvGrpSpPr>
        <p:grpSpPr bwMode="auto">
          <a:xfrm>
            <a:off x="6731000" y="1746250"/>
            <a:ext cx="547688" cy="1622425"/>
            <a:chOff x="3791" y="871"/>
            <a:chExt cx="1062" cy="1022"/>
          </a:xfrm>
        </p:grpSpPr>
        <p:pic>
          <p:nvPicPr>
            <p:cNvPr id="28715" name="Picture 6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791" y="871"/>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8716" name="Picture 67"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847" y="919"/>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8717" name="Picture 68"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03" y="959"/>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8718" name="Picture 69"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59" y="1007"/>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28719" name="Picture 7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r="3178" b="6357"/>
            <a:stretch>
              <a:fillRect/>
            </a:stretch>
          </p:blipFill>
          <p:spPr bwMode="auto">
            <a:xfrm>
              <a:off x="4007" y="1046"/>
              <a:ext cx="846" cy="847"/>
            </a:xfrm>
            <a:prstGeom prst="rect">
              <a:avLst/>
            </a:prstGeom>
            <a:noFill/>
            <a:ln w="28575">
              <a:solidFill>
                <a:srgbClr val="9933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8693" name="Group 71"/>
          <p:cNvGrpSpPr>
            <a:grpSpLocks/>
          </p:cNvGrpSpPr>
          <p:nvPr/>
        </p:nvGrpSpPr>
        <p:grpSpPr bwMode="auto">
          <a:xfrm>
            <a:off x="7426325" y="1847850"/>
            <a:ext cx="547688" cy="1624013"/>
            <a:chOff x="2411" y="898"/>
            <a:chExt cx="1062" cy="1023"/>
          </a:xfrm>
        </p:grpSpPr>
        <p:pic>
          <p:nvPicPr>
            <p:cNvPr id="28710" name="Picture 72"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11" y="898"/>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8711" name="Picture 73"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467" y="946"/>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8712" name="Picture 7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23" y="986"/>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8713" name="Picture 75"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579" y="1034"/>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8714" name="Picture 7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2627" y="1074"/>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28694" name="Group 77"/>
          <p:cNvGrpSpPr>
            <a:grpSpLocks/>
          </p:cNvGrpSpPr>
          <p:nvPr/>
        </p:nvGrpSpPr>
        <p:grpSpPr bwMode="auto">
          <a:xfrm>
            <a:off x="8121650" y="1746250"/>
            <a:ext cx="547688" cy="1622425"/>
            <a:chOff x="3791" y="871"/>
            <a:chExt cx="1062" cy="1022"/>
          </a:xfrm>
        </p:grpSpPr>
        <p:pic>
          <p:nvPicPr>
            <p:cNvPr id="28705" name="Picture 78"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791" y="871"/>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8706" name="Picture 79"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847" y="919"/>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8707" name="Picture 8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03" y="959"/>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8708" name="Picture 81"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3959" y="1007"/>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28709" name="Picture 82"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r="3178" b="6357"/>
            <a:stretch>
              <a:fillRect/>
            </a:stretch>
          </p:blipFill>
          <p:spPr bwMode="auto">
            <a:xfrm>
              <a:off x="4007" y="1046"/>
              <a:ext cx="846" cy="847"/>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pic>
      </p:grpSp>
      <p:sp>
        <p:nvSpPr>
          <p:cNvPr id="172055" name="Line 83"/>
          <p:cNvSpPr>
            <a:spLocks noChangeShapeType="1"/>
          </p:cNvSpPr>
          <p:nvPr/>
        </p:nvSpPr>
        <p:spPr bwMode="auto">
          <a:xfrm flipH="1">
            <a:off x="2590800" y="3495675"/>
            <a:ext cx="981075" cy="898525"/>
          </a:xfrm>
          <a:prstGeom prst="line">
            <a:avLst/>
          </a:prstGeom>
          <a:noFill/>
          <a:ln w="38100">
            <a:solidFill>
              <a:srgbClr val="99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sp>
        <p:nvSpPr>
          <p:cNvPr id="172056" name="Line 84"/>
          <p:cNvSpPr>
            <a:spLocks noChangeShapeType="1"/>
          </p:cNvSpPr>
          <p:nvPr/>
        </p:nvSpPr>
        <p:spPr bwMode="auto">
          <a:xfrm flipH="1">
            <a:off x="2743200" y="3398838"/>
            <a:ext cx="1484313" cy="995362"/>
          </a:xfrm>
          <a:prstGeom prst="line">
            <a:avLst/>
          </a:prstGeom>
          <a:noFill/>
          <a:ln w="38100">
            <a:solidFill>
              <a:srgbClr val="99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sp>
        <p:nvSpPr>
          <p:cNvPr id="172057" name="Line 85"/>
          <p:cNvSpPr>
            <a:spLocks noChangeShapeType="1"/>
          </p:cNvSpPr>
          <p:nvPr/>
        </p:nvSpPr>
        <p:spPr bwMode="auto">
          <a:xfrm flipH="1">
            <a:off x="2914650" y="3495675"/>
            <a:ext cx="3414713" cy="898525"/>
          </a:xfrm>
          <a:prstGeom prst="line">
            <a:avLst/>
          </a:prstGeom>
          <a:noFill/>
          <a:ln w="38100">
            <a:solidFill>
              <a:srgbClr val="99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sp>
        <p:nvSpPr>
          <p:cNvPr id="172058" name="Line 86"/>
          <p:cNvSpPr>
            <a:spLocks noChangeShapeType="1"/>
          </p:cNvSpPr>
          <p:nvPr/>
        </p:nvSpPr>
        <p:spPr bwMode="auto">
          <a:xfrm flipH="1">
            <a:off x="3055938" y="3368675"/>
            <a:ext cx="4111625" cy="1025525"/>
          </a:xfrm>
          <a:prstGeom prst="line">
            <a:avLst/>
          </a:prstGeom>
          <a:noFill/>
          <a:ln w="38100">
            <a:solidFill>
              <a:srgbClr val="99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sp>
        <p:nvSpPr>
          <p:cNvPr id="172059" name="Line 87"/>
          <p:cNvSpPr>
            <a:spLocks noChangeShapeType="1"/>
          </p:cNvSpPr>
          <p:nvPr/>
        </p:nvSpPr>
        <p:spPr bwMode="auto">
          <a:xfrm>
            <a:off x="2305050" y="3500438"/>
            <a:ext cx="3175000" cy="893762"/>
          </a:xfrm>
          <a:prstGeom prst="line">
            <a:avLst/>
          </a:prstGeom>
          <a:noFill/>
          <a:ln w="381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sp>
        <p:nvSpPr>
          <p:cNvPr id="172060" name="Line 88"/>
          <p:cNvSpPr>
            <a:spLocks noChangeShapeType="1"/>
          </p:cNvSpPr>
          <p:nvPr/>
        </p:nvSpPr>
        <p:spPr bwMode="auto">
          <a:xfrm>
            <a:off x="2908300" y="3386138"/>
            <a:ext cx="2790825" cy="1008062"/>
          </a:xfrm>
          <a:prstGeom prst="line">
            <a:avLst/>
          </a:prstGeom>
          <a:noFill/>
          <a:ln w="381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sp>
        <p:nvSpPr>
          <p:cNvPr id="172061" name="Line 89"/>
          <p:cNvSpPr>
            <a:spLocks noChangeShapeType="1"/>
          </p:cNvSpPr>
          <p:nvPr/>
        </p:nvSpPr>
        <p:spPr bwMode="auto">
          <a:xfrm>
            <a:off x="4986338" y="3500438"/>
            <a:ext cx="877887" cy="893762"/>
          </a:xfrm>
          <a:prstGeom prst="line">
            <a:avLst/>
          </a:prstGeom>
          <a:noFill/>
          <a:ln w="381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sp>
        <p:nvSpPr>
          <p:cNvPr id="172062" name="Line 90"/>
          <p:cNvSpPr>
            <a:spLocks noChangeShapeType="1"/>
          </p:cNvSpPr>
          <p:nvPr/>
        </p:nvSpPr>
        <p:spPr bwMode="auto">
          <a:xfrm>
            <a:off x="5699125" y="3394075"/>
            <a:ext cx="277813" cy="1000125"/>
          </a:xfrm>
          <a:prstGeom prst="line">
            <a:avLst/>
          </a:prstGeom>
          <a:noFill/>
          <a:ln w="381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sp>
        <p:nvSpPr>
          <p:cNvPr id="172063" name="Line 91"/>
          <p:cNvSpPr>
            <a:spLocks noChangeShapeType="1"/>
          </p:cNvSpPr>
          <p:nvPr/>
        </p:nvSpPr>
        <p:spPr bwMode="auto">
          <a:xfrm flipH="1">
            <a:off x="6065838" y="3500438"/>
            <a:ext cx="1682750" cy="893762"/>
          </a:xfrm>
          <a:prstGeom prst="line">
            <a:avLst/>
          </a:prstGeom>
          <a:noFill/>
          <a:ln w="381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sp>
        <p:nvSpPr>
          <p:cNvPr id="172064" name="Line 92"/>
          <p:cNvSpPr>
            <a:spLocks noChangeShapeType="1"/>
          </p:cNvSpPr>
          <p:nvPr/>
        </p:nvSpPr>
        <p:spPr bwMode="auto">
          <a:xfrm flipH="1">
            <a:off x="6148388" y="3398838"/>
            <a:ext cx="2336800" cy="995362"/>
          </a:xfrm>
          <a:prstGeom prst="line">
            <a:avLst/>
          </a:prstGeom>
          <a:noFill/>
          <a:ln w="381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spTree>
    <p:extLst>
      <p:ext uri="{BB962C8B-B14F-4D97-AF65-F5344CB8AC3E}">
        <p14:creationId xmlns:p14="http://schemas.microsoft.com/office/powerpoint/2010/main" val="2446512804"/>
      </p:ext>
    </p:extLst>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698" name="Rectangle 2"/>
          <p:cNvSpPr>
            <a:spLocks noGrp="1" noChangeArrowheads="1"/>
          </p:cNvSpPr>
          <p:nvPr>
            <p:ph type="ctrTitle"/>
          </p:nvPr>
        </p:nvSpPr>
        <p:spPr>
          <a:xfrm>
            <a:off x="628650" y="0"/>
            <a:ext cx="7772400" cy="1470025"/>
          </a:xfrm>
        </p:spPr>
        <p:txBody>
          <a:bodyPr/>
          <a:lstStyle/>
          <a:p>
            <a:pPr eaLnBrk="1" hangingPunct="1"/>
            <a:r>
              <a:rPr lang="en-US" altLang="en-US" sz="5400" dirty="0"/>
              <a:t>SHSSS for MX spots</a:t>
            </a:r>
            <a:endParaRPr lang="en-US" altLang="en-US" sz="5400" dirty="0" smtClean="0"/>
          </a:p>
        </p:txBody>
      </p:sp>
      <p:sp>
        <p:nvSpPr>
          <p:cNvPr id="173059" name="Text Box 3"/>
          <p:cNvSpPr txBox="1">
            <a:spLocks noChangeArrowheads="1"/>
          </p:cNvSpPr>
          <p:nvPr/>
        </p:nvSpPr>
        <p:spPr bwMode="auto">
          <a:xfrm>
            <a:off x="263525" y="2592388"/>
            <a:ext cx="4195763" cy="2608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defRPr/>
            </a:pPr>
            <a:r>
              <a:rPr lang="en-US" sz="6600" smtClean="0">
                <a:solidFill>
                  <a:srgbClr val="000066"/>
                </a:solidFill>
                <a:cs typeface="+mn-cs"/>
              </a:rPr>
              <a:t>separate:</a:t>
            </a:r>
          </a:p>
          <a:p>
            <a:pPr algn="r" eaLnBrk="1" hangingPunct="1">
              <a:spcBef>
                <a:spcPct val="50000"/>
              </a:spcBef>
              <a:defRPr/>
            </a:pPr>
            <a:endParaRPr lang="en-US" sz="6600" smtClean="0">
              <a:solidFill>
                <a:srgbClr val="FF0000"/>
              </a:solidFill>
              <a:cs typeface="+mn-cs"/>
            </a:endParaRPr>
          </a:p>
        </p:txBody>
      </p:sp>
      <p:sp>
        <p:nvSpPr>
          <p:cNvPr id="173060" name="Text Box 4"/>
          <p:cNvSpPr txBox="1">
            <a:spLocks noChangeArrowheads="1"/>
          </p:cNvSpPr>
          <p:nvPr/>
        </p:nvSpPr>
        <p:spPr bwMode="auto">
          <a:xfrm>
            <a:off x="4705350" y="2592388"/>
            <a:ext cx="3244850" cy="109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defRPr/>
            </a:pPr>
            <a:r>
              <a:rPr lang="en-US" sz="6600" smtClean="0">
                <a:solidFill>
                  <a:srgbClr val="000066"/>
                </a:solidFill>
                <a:cs typeface="+mn-cs"/>
              </a:rPr>
              <a:t>2.5%</a:t>
            </a:r>
          </a:p>
        </p:txBody>
      </p:sp>
    </p:spTree>
    <p:extLst>
      <p:ext uri="{BB962C8B-B14F-4D97-AF65-F5344CB8AC3E}">
        <p14:creationId xmlns:p14="http://schemas.microsoft.com/office/powerpoint/2010/main" val="1303214575"/>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628650" y="0"/>
            <a:ext cx="7772400" cy="1470025"/>
          </a:xfrm>
        </p:spPr>
        <p:txBody>
          <a:bodyPr/>
          <a:lstStyle/>
          <a:p>
            <a:pPr eaLnBrk="1" hangingPunct="1"/>
            <a:r>
              <a:rPr lang="en-US" altLang="en-US" sz="5400" dirty="0"/>
              <a:t>SHSSS for MX spots</a:t>
            </a:r>
            <a:endParaRPr lang="en-US" altLang="en-US" sz="5400" dirty="0" smtClean="0"/>
          </a:p>
        </p:txBody>
      </p:sp>
      <p:sp>
        <p:nvSpPr>
          <p:cNvPr id="174083" name="Text Box 3"/>
          <p:cNvSpPr txBox="1">
            <a:spLocks noChangeArrowheads="1"/>
          </p:cNvSpPr>
          <p:nvPr/>
        </p:nvSpPr>
        <p:spPr bwMode="auto">
          <a:xfrm>
            <a:off x="263525" y="2592388"/>
            <a:ext cx="4195763" cy="2608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defRPr/>
            </a:pPr>
            <a:r>
              <a:rPr lang="en-US" sz="6600" smtClean="0">
                <a:solidFill>
                  <a:srgbClr val="000066"/>
                </a:solidFill>
                <a:cs typeface="+mn-cs"/>
              </a:rPr>
              <a:t>separate:</a:t>
            </a:r>
          </a:p>
          <a:p>
            <a:pPr algn="r" eaLnBrk="1" hangingPunct="1">
              <a:spcBef>
                <a:spcPct val="50000"/>
              </a:spcBef>
              <a:defRPr/>
            </a:pPr>
            <a:r>
              <a:rPr lang="en-US" sz="6600" smtClean="0">
                <a:solidFill>
                  <a:srgbClr val="FF0000"/>
                </a:solidFill>
                <a:cs typeface="+mn-cs"/>
              </a:rPr>
              <a:t>mixed:</a:t>
            </a:r>
          </a:p>
        </p:txBody>
      </p:sp>
      <p:sp>
        <p:nvSpPr>
          <p:cNvPr id="174084" name="Text Box 4"/>
          <p:cNvSpPr txBox="1">
            <a:spLocks noChangeArrowheads="1"/>
          </p:cNvSpPr>
          <p:nvPr/>
        </p:nvSpPr>
        <p:spPr bwMode="auto">
          <a:xfrm>
            <a:off x="4705350" y="2592388"/>
            <a:ext cx="3244850" cy="2608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defRPr/>
            </a:pPr>
            <a:r>
              <a:rPr lang="en-US" sz="6600" smtClean="0">
                <a:solidFill>
                  <a:srgbClr val="000066"/>
                </a:solidFill>
                <a:cs typeface="+mn-cs"/>
              </a:rPr>
              <a:t>2.5%</a:t>
            </a:r>
          </a:p>
          <a:p>
            <a:pPr eaLnBrk="1" hangingPunct="1">
              <a:spcBef>
                <a:spcPct val="50000"/>
              </a:spcBef>
              <a:defRPr/>
            </a:pPr>
            <a:r>
              <a:rPr lang="en-US" sz="6600" smtClean="0">
                <a:solidFill>
                  <a:srgbClr val="FF0000"/>
                </a:solidFill>
                <a:cs typeface="+mn-cs"/>
              </a:rPr>
              <a:t>0.9%</a:t>
            </a:r>
          </a:p>
        </p:txBody>
      </p:sp>
    </p:spTree>
    <p:extLst>
      <p:ext uri="{BB962C8B-B14F-4D97-AF65-F5344CB8AC3E}">
        <p14:creationId xmlns:p14="http://schemas.microsoft.com/office/powerpoint/2010/main" val="406572595"/>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746" name="Rectangle 2"/>
          <p:cNvSpPr>
            <a:spLocks noGrp="1" noChangeArrowheads="1"/>
          </p:cNvSpPr>
          <p:nvPr>
            <p:ph type="ctrTitle"/>
          </p:nvPr>
        </p:nvSpPr>
        <p:spPr>
          <a:xfrm>
            <a:off x="628650" y="0"/>
            <a:ext cx="7772400" cy="1470025"/>
          </a:xfrm>
        </p:spPr>
        <p:txBody>
          <a:bodyPr/>
          <a:lstStyle/>
          <a:p>
            <a:pPr eaLnBrk="1" hangingPunct="1"/>
            <a:r>
              <a:rPr lang="en-US" altLang="en-US" sz="5400" dirty="0"/>
              <a:t>SHSSS for MX spots</a:t>
            </a:r>
            <a:endParaRPr lang="en-US" altLang="en-US" sz="5400" dirty="0" smtClean="0"/>
          </a:p>
        </p:txBody>
      </p:sp>
      <p:sp>
        <p:nvSpPr>
          <p:cNvPr id="175107" name="Text Box 3"/>
          <p:cNvSpPr txBox="1">
            <a:spLocks noChangeArrowheads="1"/>
          </p:cNvSpPr>
          <p:nvPr/>
        </p:nvSpPr>
        <p:spPr bwMode="auto">
          <a:xfrm>
            <a:off x="263525" y="2592388"/>
            <a:ext cx="4195763" cy="2608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defRPr/>
            </a:pPr>
            <a:r>
              <a:rPr lang="en-US" sz="6600" smtClean="0">
                <a:solidFill>
                  <a:srgbClr val="000066"/>
                </a:solidFill>
                <a:cs typeface="+mn-cs"/>
              </a:rPr>
              <a:t>separate:</a:t>
            </a:r>
          </a:p>
          <a:p>
            <a:pPr algn="r" eaLnBrk="1" hangingPunct="1">
              <a:spcBef>
                <a:spcPct val="50000"/>
              </a:spcBef>
              <a:defRPr/>
            </a:pPr>
            <a:r>
              <a:rPr lang="en-US" sz="6600" smtClean="0">
                <a:solidFill>
                  <a:srgbClr val="FF0000"/>
                </a:solidFill>
                <a:cs typeface="+mn-cs"/>
              </a:rPr>
              <a:t>mixed:</a:t>
            </a:r>
          </a:p>
        </p:txBody>
      </p:sp>
      <p:sp>
        <p:nvSpPr>
          <p:cNvPr id="175108" name="Text Box 4"/>
          <p:cNvSpPr txBox="1">
            <a:spLocks noChangeArrowheads="1"/>
          </p:cNvSpPr>
          <p:nvPr/>
        </p:nvSpPr>
        <p:spPr bwMode="auto">
          <a:xfrm>
            <a:off x="4705350" y="2592388"/>
            <a:ext cx="3244850" cy="2608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defRPr/>
            </a:pPr>
            <a:r>
              <a:rPr lang="en-US" sz="6600" smtClean="0">
                <a:solidFill>
                  <a:srgbClr val="000066"/>
                </a:solidFill>
                <a:cs typeface="+mn-cs"/>
              </a:rPr>
              <a:t>2.5%</a:t>
            </a:r>
          </a:p>
          <a:p>
            <a:pPr eaLnBrk="1" hangingPunct="1">
              <a:spcBef>
                <a:spcPct val="50000"/>
              </a:spcBef>
              <a:defRPr/>
            </a:pPr>
            <a:r>
              <a:rPr lang="en-US" sz="6600" smtClean="0">
                <a:solidFill>
                  <a:srgbClr val="FF0000"/>
                </a:solidFill>
                <a:cs typeface="+mn-cs"/>
              </a:rPr>
              <a:t>0.9%</a:t>
            </a:r>
          </a:p>
        </p:txBody>
      </p:sp>
      <p:sp>
        <p:nvSpPr>
          <p:cNvPr id="175109" name="Text Box 5"/>
          <p:cNvSpPr txBox="1">
            <a:spLocks noChangeArrowheads="1"/>
          </p:cNvSpPr>
          <p:nvPr/>
        </p:nvSpPr>
        <p:spPr bwMode="auto">
          <a:xfrm>
            <a:off x="0" y="5572125"/>
            <a:ext cx="9144000" cy="109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defRPr/>
            </a:pPr>
            <a:r>
              <a:rPr lang="en-US" sz="6600" smtClean="0">
                <a:solidFill>
                  <a:srgbClr val="000066"/>
                </a:solidFill>
                <a:cs typeface="+mn-cs"/>
              </a:rPr>
              <a:t>2.5%</a:t>
            </a:r>
            <a:r>
              <a:rPr lang="en-US" sz="6600" baseline="30000" smtClean="0">
                <a:solidFill>
                  <a:srgbClr val="000000"/>
                </a:solidFill>
                <a:cs typeface="+mn-cs"/>
              </a:rPr>
              <a:t>2</a:t>
            </a:r>
            <a:r>
              <a:rPr lang="en-US" sz="6600" smtClean="0">
                <a:solidFill>
                  <a:srgbClr val="000000"/>
                </a:solidFill>
                <a:cs typeface="+mn-cs"/>
              </a:rPr>
              <a:t>-</a:t>
            </a:r>
            <a:r>
              <a:rPr lang="en-US" sz="6600" smtClean="0">
                <a:solidFill>
                  <a:srgbClr val="FF0000"/>
                </a:solidFill>
                <a:cs typeface="+mn-cs"/>
              </a:rPr>
              <a:t>0.9%</a:t>
            </a:r>
            <a:r>
              <a:rPr lang="en-US" sz="6600" baseline="30000" smtClean="0">
                <a:solidFill>
                  <a:srgbClr val="000000"/>
                </a:solidFill>
                <a:cs typeface="+mn-cs"/>
              </a:rPr>
              <a:t>2</a:t>
            </a:r>
            <a:r>
              <a:rPr lang="en-US" sz="6600" smtClean="0">
                <a:solidFill>
                  <a:srgbClr val="FF0000"/>
                </a:solidFill>
                <a:cs typeface="+mn-cs"/>
              </a:rPr>
              <a:t> </a:t>
            </a:r>
            <a:r>
              <a:rPr lang="en-US" sz="6600" smtClean="0">
                <a:solidFill>
                  <a:srgbClr val="000000"/>
                </a:solidFill>
                <a:cs typeface="+mn-cs"/>
              </a:rPr>
              <a:t>=</a:t>
            </a:r>
            <a:r>
              <a:rPr lang="en-US" sz="6600" smtClean="0">
                <a:solidFill>
                  <a:srgbClr val="FF0000"/>
                </a:solidFill>
                <a:cs typeface="+mn-cs"/>
              </a:rPr>
              <a:t> </a:t>
            </a:r>
            <a:r>
              <a:rPr lang="en-US" sz="6600" smtClean="0">
                <a:solidFill>
                  <a:srgbClr val="CC6600"/>
                </a:solidFill>
                <a:cs typeface="+mn-cs"/>
              </a:rPr>
              <a:t>2.3%</a:t>
            </a:r>
            <a:r>
              <a:rPr lang="en-US" sz="6600" baseline="30000" smtClean="0">
                <a:solidFill>
                  <a:srgbClr val="000000"/>
                </a:solidFill>
                <a:cs typeface="+mn-cs"/>
              </a:rPr>
              <a:t>2</a:t>
            </a:r>
          </a:p>
        </p:txBody>
      </p:sp>
    </p:spTree>
    <p:extLst>
      <p:ext uri="{BB962C8B-B14F-4D97-AF65-F5344CB8AC3E}">
        <p14:creationId xmlns:p14="http://schemas.microsoft.com/office/powerpoint/2010/main" val="2250299391"/>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SHSSS!</a:t>
            </a:r>
            <a:br>
              <a:rPr lang="en-US" dirty="0" smtClean="0"/>
            </a:br>
            <a:r>
              <a:rPr lang="en-US" sz="2000" dirty="0" smtClean="0"/>
              <a:t>The dominant source of error for anomalous difference measurements</a:t>
            </a:r>
            <a:endParaRPr lang="en-US" sz="2000" dirty="0"/>
          </a:p>
        </p:txBody>
      </p:sp>
      <p:sp>
        <p:nvSpPr>
          <p:cNvPr id="3" name="Content Placeholder 2"/>
          <p:cNvSpPr>
            <a:spLocks noGrp="1"/>
          </p:cNvSpPr>
          <p:nvPr>
            <p:ph idx="1"/>
          </p:nvPr>
        </p:nvSpPr>
        <p:spPr>
          <a:xfrm>
            <a:off x="508001" y="1600200"/>
            <a:ext cx="4760686" cy="4525963"/>
          </a:xfrm>
        </p:spPr>
        <p:txBody>
          <a:bodyPr/>
          <a:lstStyle/>
          <a:p>
            <a:pPr marL="0" indent="0">
              <a:buNone/>
            </a:pPr>
            <a:r>
              <a:rPr lang="en-US" sz="4800" dirty="0" smtClean="0">
                <a:solidFill>
                  <a:srgbClr val="C00000"/>
                </a:solidFill>
              </a:rPr>
              <a:t>S</a:t>
            </a:r>
            <a:r>
              <a:rPr lang="en-US" sz="4800" dirty="0" smtClean="0"/>
              <a:t>patial</a:t>
            </a:r>
          </a:p>
          <a:p>
            <a:pPr marL="0" indent="0">
              <a:buNone/>
            </a:pPr>
            <a:r>
              <a:rPr lang="en-US" sz="4800" dirty="0" smtClean="0">
                <a:solidFill>
                  <a:srgbClr val="C00000"/>
                </a:solidFill>
              </a:rPr>
              <a:t>H</a:t>
            </a:r>
            <a:r>
              <a:rPr lang="en-US" sz="4800" dirty="0" smtClean="0"/>
              <a:t>eterogeneity in</a:t>
            </a:r>
          </a:p>
          <a:p>
            <a:pPr marL="0" indent="0">
              <a:buNone/>
            </a:pPr>
            <a:r>
              <a:rPr lang="en-US" sz="4800" dirty="0" smtClean="0">
                <a:solidFill>
                  <a:srgbClr val="C00000"/>
                </a:solidFill>
              </a:rPr>
              <a:t>S</a:t>
            </a:r>
            <a:r>
              <a:rPr lang="en-US" sz="4800" dirty="0" smtClean="0"/>
              <a:t>harp</a:t>
            </a:r>
          </a:p>
          <a:p>
            <a:pPr marL="0" indent="0">
              <a:buNone/>
            </a:pPr>
            <a:r>
              <a:rPr lang="en-US" sz="4800" dirty="0" smtClean="0">
                <a:solidFill>
                  <a:srgbClr val="C00000"/>
                </a:solidFill>
              </a:rPr>
              <a:t>S</a:t>
            </a:r>
            <a:r>
              <a:rPr lang="en-US" sz="4800" dirty="0" smtClean="0"/>
              <a:t>pot</a:t>
            </a:r>
          </a:p>
          <a:p>
            <a:pPr marL="0" indent="0">
              <a:buNone/>
            </a:pPr>
            <a:r>
              <a:rPr lang="en-US" sz="4800" dirty="0" smtClean="0">
                <a:solidFill>
                  <a:srgbClr val="C00000"/>
                </a:solidFill>
              </a:rPr>
              <a:t>S</a:t>
            </a:r>
            <a:r>
              <a:rPr lang="en-US" sz="4800" dirty="0" smtClean="0"/>
              <a:t>ensitivity</a:t>
            </a:r>
            <a:endParaRPr lang="en-US" sz="4800" dirty="0"/>
          </a:p>
        </p:txBody>
      </p:sp>
      <p:sp>
        <p:nvSpPr>
          <p:cNvPr id="4" name="Rectangle 3"/>
          <p:cNvSpPr/>
          <p:nvPr/>
        </p:nvSpPr>
        <p:spPr>
          <a:xfrm>
            <a:off x="4572000" y="4114800"/>
            <a:ext cx="1828800" cy="18288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6400800" y="4114800"/>
            <a:ext cx="1828800" cy="18288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a:off x="5972626" y="4891317"/>
            <a:ext cx="914400" cy="0"/>
          </a:xfrm>
          <a:prstGeom prst="straightConnector1">
            <a:avLst/>
          </a:prstGeom>
          <a:ln w="889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5914571" y="5261431"/>
            <a:ext cx="914400" cy="0"/>
          </a:xfrm>
          <a:prstGeom prst="straightConnector1">
            <a:avLst/>
          </a:prstGeom>
          <a:ln w="635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5653314" y="2969828"/>
            <a:ext cx="1545771" cy="1020820"/>
            <a:chOff x="5653314" y="2969828"/>
            <a:chExt cx="1545771" cy="1020820"/>
          </a:xfrm>
        </p:grpSpPr>
        <p:sp>
          <p:nvSpPr>
            <p:cNvPr id="15" name="TextBox 14"/>
            <p:cNvSpPr txBox="1"/>
            <p:nvPr/>
          </p:nvSpPr>
          <p:spPr>
            <a:xfrm>
              <a:off x="6034906" y="2969828"/>
              <a:ext cx="782587" cy="707886"/>
            </a:xfrm>
            <a:prstGeom prst="rect">
              <a:avLst/>
            </a:prstGeom>
            <a:noFill/>
          </p:spPr>
          <p:txBody>
            <a:bodyPr wrap="none" rtlCol="0">
              <a:spAutoFit/>
            </a:bodyPr>
            <a:lstStyle/>
            <a:p>
              <a:pPr algn="ctr"/>
              <a:r>
                <a:rPr lang="en-US" sz="2000" b="1" dirty="0" smtClean="0"/>
                <a:t>Flat</a:t>
              </a:r>
            </a:p>
            <a:p>
              <a:pPr algn="ctr"/>
              <a:r>
                <a:rPr lang="en-US" sz="2000" b="1" dirty="0" smtClean="0"/>
                <a:t>Field</a:t>
              </a:r>
            </a:p>
          </p:txBody>
        </p:sp>
        <p:cxnSp>
          <p:nvCxnSpPr>
            <p:cNvPr id="16" name="Straight Arrow Connector 15"/>
            <p:cNvCxnSpPr/>
            <p:nvPr/>
          </p:nvCxnSpPr>
          <p:spPr>
            <a:xfrm>
              <a:off x="5653314" y="3286703"/>
              <a:ext cx="0" cy="703945"/>
            </a:xfrm>
            <a:prstGeom prst="straightConnector1">
              <a:avLst/>
            </a:prstGeom>
            <a:ln w="889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7199085" y="3286703"/>
              <a:ext cx="0" cy="703945"/>
            </a:xfrm>
            <a:prstGeom prst="straightConnector1">
              <a:avLst/>
            </a:prstGeom>
            <a:ln w="889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45754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http://bl831.als.lbl.gov/~jamesh/spatial_noise/Q315R_3pix.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343284" y="547738"/>
            <a:ext cx="5448928" cy="1077218"/>
          </a:xfrm>
          <a:prstGeom prst="rect">
            <a:avLst/>
          </a:prstGeom>
          <a:solidFill>
            <a:schemeClr val="bg1"/>
          </a:solidFill>
        </p:spPr>
        <p:txBody>
          <a:bodyPr wrap="none" rtlCol="0">
            <a:spAutoFit/>
          </a:bodyPr>
          <a:lstStyle/>
          <a:p>
            <a:r>
              <a:rPr lang="en-US" sz="3200" b="1" dirty="0" err="1">
                <a:solidFill>
                  <a:schemeClr val="accent1">
                    <a:lumMod val="50000"/>
                  </a:schemeClr>
                </a:solidFill>
                <a:latin typeface="Courier New" panose="02070309020205020404" pitchFamily="49" charset="0"/>
                <a:cs typeface="Courier New" panose="02070309020205020404" pitchFamily="49" charset="0"/>
              </a:rPr>
              <a:t>sqrt</a:t>
            </a:r>
            <a:r>
              <a:rPr lang="en-US" sz="3200" b="1" dirty="0">
                <a:solidFill>
                  <a:schemeClr val="accent1">
                    <a:lumMod val="50000"/>
                  </a:schemeClr>
                </a:solidFill>
                <a:latin typeface="Courier New" panose="02070309020205020404" pitchFamily="49" charset="0"/>
                <a:cs typeface="Courier New" panose="02070309020205020404" pitchFamily="49" charset="0"/>
              </a:rPr>
              <a:t>(5.9</a:t>
            </a:r>
            <a:r>
              <a:rPr lang="en-US" sz="3200" b="1" baseline="30000" dirty="0">
                <a:solidFill>
                  <a:schemeClr val="accent1">
                    <a:lumMod val="50000"/>
                  </a:schemeClr>
                </a:solidFill>
                <a:latin typeface="Courier New" panose="02070309020205020404" pitchFamily="49" charset="0"/>
                <a:cs typeface="Courier New" panose="02070309020205020404" pitchFamily="49" charset="0"/>
              </a:rPr>
              <a:t>2</a:t>
            </a:r>
            <a:r>
              <a:rPr lang="en-US" sz="3200" b="1" dirty="0">
                <a:solidFill>
                  <a:schemeClr val="accent1">
                    <a:lumMod val="50000"/>
                  </a:schemeClr>
                </a:solidFill>
                <a:latin typeface="Courier New" panose="02070309020205020404" pitchFamily="49" charset="0"/>
                <a:cs typeface="Courier New" panose="02070309020205020404" pitchFamily="49" charset="0"/>
              </a:rPr>
              <a:t>/</a:t>
            </a:r>
            <a:r>
              <a:rPr lang="en-US" sz="3200" b="1" dirty="0" err="1">
                <a:solidFill>
                  <a:schemeClr val="accent1">
                    <a:lumMod val="50000"/>
                  </a:schemeClr>
                </a:solidFill>
                <a:latin typeface="Courier New" panose="02070309020205020404" pitchFamily="49" charset="0"/>
                <a:cs typeface="Courier New" panose="02070309020205020404" pitchFamily="49" charset="0"/>
              </a:rPr>
              <a:t>mult</a:t>
            </a:r>
            <a:r>
              <a:rPr lang="en-US" sz="3200" b="1" dirty="0">
                <a:solidFill>
                  <a:schemeClr val="accent1">
                    <a:lumMod val="50000"/>
                  </a:schemeClr>
                </a:solidFill>
                <a:latin typeface="Courier New" panose="02070309020205020404" pitchFamily="49" charset="0"/>
                <a:cs typeface="Courier New" panose="02070309020205020404" pitchFamily="49" charset="0"/>
              </a:rPr>
              <a:t> + 2.1</a:t>
            </a:r>
            <a:r>
              <a:rPr lang="en-US" sz="3200" b="1" baseline="30000" dirty="0">
                <a:solidFill>
                  <a:schemeClr val="accent1">
                    <a:lumMod val="50000"/>
                  </a:schemeClr>
                </a:solidFill>
                <a:latin typeface="Courier New" panose="02070309020205020404" pitchFamily="49" charset="0"/>
                <a:cs typeface="Courier New" panose="02070309020205020404" pitchFamily="49" charset="0"/>
              </a:rPr>
              <a:t>2</a:t>
            </a:r>
            <a:r>
              <a:rPr lang="en-US" sz="3200" b="1" dirty="0">
                <a:solidFill>
                  <a:schemeClr val="accent1">
                    <a:lumMod val="50000"/>
                  </a:schemeClr>
                </a:solidFill>
                <a:latin typeface="Courier New" panose="02070309020205020404" pitchFamily="49" charset="0"/>
                <a:cs typeface="Courier New" panose="02070309020205020404" pitchFamily="49" charset="0"/>
              </a:rPr>
              <a:t>)</a:t>
            </a:r>
          </a:p>
          <a:p>
            <a:r>
              <a:rPr lang="en-US" sz="3200" b="1" dirty="0" err="1" smtClean="0">
                <a:solidFill>
                  <a:srgbClr val="C00000"/>
                </a:solidFill>
                <a:latin typeface="Courier New" panose="02070309020205020404" pitchFamily="49" charset="0"/>
                <a:cs typeface="Courier New" panose="02070309020205020404" pitchFamily="49" charset="0"/>
              </a:rPr>
              <a:t>sqrt</a:t>
            </a:r>
            <a:r>
              <a:rPr lang="en-US" sz="3200" b="1" dirty="0" smtClean="0">
                <a:solidFill>
                  <a:srgbClr val="C00000"/>
                </a:solidFill>
                <a:latin typeface="Courier New" panose="02070309020205020404" pitchFamily="49" charset="0"/>
                <a:cs typeface="Courier New" panose="02070309020205020404" pitchFamily="49" charset="0"/>
              </a:rPr>
              <a:t>(5.9</a:t>
            </a:r>
            <a:r>
              <a:rPr lang="en-US" sz="3200" b="1" baseline="30000" dirty="0" smtClean="0">
                <a:solidFill>
                  <a:srgbClr val="C00000"/>
                </a:solidFill>
                <a:latin typeface="Courier New" panose="02070309020205020404" pitchFamily="49" charset="0"/>
                <a:cs typeface="Courier New" panose="02070309020205020404" pitchFamily="49" charset="0"/>
              </a:rPr>
              <a:t>2</a:t>
            </a:r>
            <a:r>
              <a:rPr lang="en-US" sz="3200" b="1" dirty="0" smtClean="0">
                <a:solidFill>
                  <a:srgbClr val="C00000"/>
                </a:solidFill>
                <a:latin typeface="Courier New" panose="02070309020205020404" pitchFamily="49" charset="0"/>
                <a:cs typeface="Courier New" panose="02070309020205020404" pitchFamily="49" charset="0"/>
              </a:rPr>
              <a:t>/</a:t>
            </a:r>
            <a:r>
              <a:rPr lang="en-US" sz="3200" b="1" dirty="0" err="1" smtClean="0">
                <a:solidFill>
                  <a:srgbClr val="C00000"/>
                </a:solidFill>
                <a:latin typeface="Courier New" panose="02070309020205020404" pitchFamily="49" charset="0"/>
                <a:cs typeface="Courier New" panose="02070309020205020404" pitchFamily="49" charset="0"/>
              </a:rPr>
              <a:t>mult</a:t>
            </a:r>
            <a:r>
              <a:rPr lang="en-US" sz="3200" b="1" dirty="0" smtClean="0">
                <a:solidFill>
                  <a:srgbClr val="C00000"/>
                </a:solidFill>
                <a:latin typeface="Courier New" panose="02070309020205020404" pitchFamily="49" charset="0"/>
                <a:cs typeface="Courier New" panose="02070309020205020404" pitchFamily="49" charset="0"/>
              </a:rPr>
              <a:t> + 0.2</a:t>
            </a:r>
            <a:r>
              <a:rPr lang="en-US" sz="3200" b="1" baseline="30000" dirty="0" smtClean="0">
                <a:solidFill>
                  <a:srgbClr val="C00000"/>
                </a:solidFill>
                <a:latin typeface="Courier New" panose="02070309020205020404" pitchFamily="49" charset="0"/>
                <a:cs typeface="Courier New" panose="02070309020205020404" pitchFamily="49" charset="0"/>
              </a:rPr>
              <a:t>2</a:t>
            </a:r>
            <a:r>
              <a:rPr lang="en-US" sz="3200" b="1" dirty="0" smtClean="0">
                <a:solidFill>
                  <a:srgbClr val="C00000"/>
                </a:solidFill>
                <a:latin typeface="Courier New" panose="02070309020205020404" pitchFamily="49" charset="0"/>
                <a:cs typeface="Courier New" panose="02070309020205020404" pitchFamily="49" charset="0"/>
              </a:rPr>
              <a:t>)</a:t>
            </a:r>
          </a:p>
        </p:txBody>
      </p:sp>
      <p:sp>
        <p:nvSpPr>
          <p:cNvPr id="3" name="TextBox 2"/>
          <p:cNvSpPr txBox="1"/>
          <p:nvPr/>
        </p:nvSpPr>
        <p:spPr>
          <a:xfrm rot="16200000">
            <a:off x="-1749035" y="3102964"/>
            <a:ext cx="3959738" cy="461665"/>
          </a:xfrm>
          <a:prstGeom prst="rect">
            <a:avLst/>
          </a:prstGeom>
          <a:solidFill>
            <a:schemeClr val="bg1"/>
          </a:solidFill>
        </p:spPr>
        <p:txBody>
          <a:bodyPr wrap="none" rtlCol="0">
            <a:spAutoFit/>
          </a:bodyPr>
          <a:lstStyle/>
          <a:p>
            <a:r>
              <a:rPr lang="en-US" sz="2400" b="1" dirty="0" err="1" smtClean="0"/>
              <a:t>R</a:t>
            </a:r>
            <a:r>
              <a:rPr lang="en-US" sz="2400" b="1" baseline="-25000" dirty="0" err="1" smtClean="0"/>
              <a:t>diff</a:t>
            </a:r>
            <a:r>
              <a:rPr lang="en-US" sz="2400" b="1" dirty="0" smtClean="0"/>
              <a:t> (%) between half-sets</a:t>
            </a:r>
            <a:endParaRPr lang="en-US" sz="2400" b="1" dirty="0"/>
          </a:p>
        </p:txBody>
      </p:sp>
      <p:sp>
        <p:nvSpPr>
          <p:cNvPr id="5" name="TextBox 4"/>
          <p:cNvSpPr txBox="1"/>
          <p:nvPr/>
        </p:nvSpPr>
        <p:spPr>
          <a:xfrm>
            <a:off x="425516" y="235973"/>
            <a:ext cx="441146" cy="461665"/>
          </a:xfrm>
          <a:prstGeom prst="rect">
            <a:avLst/>
          </a:prstGeom>
          <a:solidFill>
            <a:schemeClr val="bg1"/>
          </a:solidFill>
        </p:spPr>
        <p:txBody>
          <a:bodyPr wrap="none" rtlCol="0">
            <a:spAutoFit/>
          </a:bodyPr>
          <a:lstStyle/>
          <a:p>
            <a:pPr algn="r"/>
            <a:r>
              <a:rPr lang="en-US" sz="2400" b="1" dirty="0" smtClean="0"/>
              <a:t> 5</a:t>
            </a:r>
            <a:endParaRPr lang="en-US" sz="2400" b="1" dirty="0"/>
          </a:p>
        </p:txBody>
      </p:sp>
      <p:sp>
        <p:nvSpPr>
          <p:cNvPr id="6" name="TextBox 5"/>
          <p:cNvSpPr txBox="1"/>
          <p:nvPr/>
        </p:nvSpPr>
        <p:spPr>
          <a:xfrm>
            <a:off x="425516" y="1416698"/>
            <a:ext cx="441146" cy="461665"/>
          </a:xfrm>
          <a:prstGeom prst="rect">
            <a:avLst/>
          </a:prstGeom>
          <a:solidFill>
            <a:schemeClr val="bg1"/>
          </a:solidFill>
        </p:spPr>
        <p:txBody>
          <a:bodyPr wrap="none" rtlCol="0">
            <a:spAutoFit/>
          </a:bodyPr>
          <a:lstStyle/>
          <a:p>
            <a:pPr algn="r"/>
            <a:r>
              <a:rPr lang="en-US" sz="2400" b="1" dirty="0" smtClean="0"/>
              <a:t> 4</a:t>
            </a:r>
            <a:endParaRPr lang="en-US" sz="2400" b="1" dirty="0"/>
          </a:p>
        </p:txBody>
      </p:sp>
      <p:sp>
        <p:nvSpPr>
          <p:cNvPr id="7" name="TextBox 6"/>
          <p:cNvSpPr txBox="1"/>
          <p:nvPr/>
        </p:nvSpPr>
        <p:spPr>
          <a:xfrm>
            <a:off x="425516" y="2597423"/>
            <a:ext cx="441146" cy="461665"/>
          </a:xfrm>
          <a:prstGeom prst="rect">
            <a:avLst/>
          </a:prstGeom>
          <a:solidFill>
            <a:schemeClr val="bg1"/>
          </a:solidFill>
        </p:spPr>
        <p:txBody>
          <a:bodyPr wrap="none" rtlCol="0">
            <a:spAutoFit/>
          </a:bodyPr>
          <a:lstStyle/>
          <a:p>
            <a:pPr algn="r"/>
            <a:r>
              <a:rPr lang="en-US" sz="2400" b="1" dirty="0" smtClean="0"/>
              <a:t> 3</a:t>
            </a:r>
            <a:endParaRPr lang="en-US" sz="2400" b="1" dirty="0"/>
          </a:p>
        </p:txBody>
      </p:sp>
      <p:sp>
        <p:nvSpPr>
          <p:cNvPr id="8" name="TextBox 7"/>
          <p:cNvSpPr txBox="1"/>
          <p:nvPr/>
        </p:nvSpPr>
        <p:spPr>
          <a:xfrm>
            <a:off x="425516" y="3778148"/>
            <a:ext cx="441146" cy="461665"/>
          </a:xfrm>
          <a:prstGeom prst="rect">
            <a:avLst/>
          </a:prstGeom>
          <a:solidFill>
            <a:schemeClr val="bg1"/>
          </a:solidFill>
        </p:spPr>
        <p:txBody>
          <a:bodyPr wrap="none" rtlCol="0">
            <a:spAutoFit/>
          </a:bodyPr>
          <a:lstStyle/>
          <a:p>
            <a:pPr algn="r"/>
            <a:r>
              <a:rPr lang="en-US" sz="2400" b="1" dirty="0" smtClean="0"/>
              <a:t> 2</a:t>
            </a:r>
            <a:endParaRPr lang="en-US" sz="2400" b="1" dirty="0"/>
          </a:p>
        </p:txBody>
      </p:sp>
      <p:sp>
        <p:nvSpPr>
          <p:cNvPr id="9" name="TextBox 8"/>
          <p:cNvSpPr txBox="1"/>
          <p:nvPr/>
        </p:nvSpPr>
        <p:spPr>
          <a:xfrm>
            <a:off x="425516" y="4958873"/>
            <a:ext cx="441146" cy="461665"/>
          </a:xfrm>
          <a:prstGeom prst="rect">
            <a:avLst/>
          </a:prstGeom>
          <a:solidFill>
            <a:schemeClr val="bg1"/>
          </a:solidFill>
        </p:spPr>
        <p:txBody>
          <a:bodyPr wrap="none" rtlCol="0">
            <a:spAutoFit/>
          </a:bodyPr>
          <a:lstStyle/>
          <a:p>
            <a:pPr algn="r"/>
            <a:r>
              <a:rPr lang="en-US" sz="2400" b="1" dirty="0" smtClean="0"/>
              <a:t> 1</a:t>
            </a:r>
            <a:endParaRPr lang="en-US" sz="2400" b="1" dirty="0"/>
          </a:p>
        </p:txBody>
      </p:sp>
      <p:sp>
        <p:nvSpPr>
          <p:cNvPr id="10" name="TextBox 9"/>
          <p:cNvSpPr txBox="1"/>
          <p:nvPr/>
        </p:nvSpPr>
        <p:spPr>
          <a:xfrm>
            <a:off x="510474" y="6139597"/>
            <a:ext cx="356188" cy="461665"/>
          </a:xfrm>
          <a:prstGeom prst="rect">
            <a:avLst/>
          </a:prstGeom>
          <a:solidFill>
            <a:schemeClr val="bg1"/>
          </a:solidFill>
        </p:spPr>
        <p:txBody>
          <a:bodyPr wrap="none" rtlCol="0">
            <a:spAutoFit/>
          </a:bodyPr>
          <a:lstStyle/>
          <a:p>
            <a:pPr algn="r"/>
            <a:r>
              <a:rPr lang="en-US" sz="2400" b="1" dirty="0" smtClean="0"/>
              <a:t>0</a:t>
            </a:r>
            <a:endParaRPr lang="en-US" sz="2400" b="1" dirty="0"/>
          </a:p>
        </p:txBody>
      </p:sp>
      <p:sp>
        <p:nvSpPr>
          <p:cNvPr id="11" name="TextBox 10"/>
          <p:cNvSpPr txBox="1"/>
          <p:nvPr/>
        </p:nvSpPr>
        <p:spPr>
          <a:xfrm>
            <a:off x="3418234" y="6425034"/>
            <a:ext cx="2781531" cy="461665"/>
          </a:xfrm>
          <a:prstGeom prst="rect">
            <a:avLst/>
          </a:prstGeom>
          <a:solidFill>
            <a:schemeClr val="bg1"/>
          </a:solidFill>
        </p:spPr>
        <p:txBody>
          <a:bodyPr wrap="none" rtlCol="0">
            <a:spAutoFit/>
          </a:bodyPr>
          <a:lstStyle/>
          <a:p>
            <a:r>
              <a:rPr lang="en-US" sz="2400" b="1" dirty="0" smtClean="0"/>
              <a:t>Image multiplicity</a:t>
            </a:r>
            <a:endParaRPr lang="en-US" sz="2400" b="1" dirty="0"/>
          </a:p>
        </p:txBody>
      </p:sp>
      <p:sp>
        <p:nvSpPr>
          <p:cNvPr id="12" name="TextBox 11"/>
          <p:cNvSpPr txBox="1"/>
          <p:nvPr/>
        </p:nvSpPr>
        <p:spPr>
          <a:xfrm>
            <a:off x="5355771" y="1981870"/>
            <a:ext cx="2484976" cy="1077218"/>
          </a:xfrm>
          <a:prstGeom prst="rect">
            <a:avLst/>
          </a:prstGeom>
          <a:noFill/>
        </p:spPr>
        <p:txBody>
          <a:bodyPr wrap="none" rtlCol="0">
            <a:spAutoFit/>
          </a:bodyPr>
          <a:lstStyle/>
          <a:p>
            <a:r>
              <a:rPr lang="en-US" sz="3200" dirty="0" smtClean="0"/>
              <a:t>Q315r</a:t>
            </a:r>
          </a:p>
          <a:p>
            <a:r>
              <a:rPr lang="en-US" sz="3200" dirty="0" smtClean="0"/>
              <a:t>10-pixel shift</a:t>
            </a:r>
            <a:endParaRPr lang="en-US" sz="3200" dirty="0"/>
          </a:p>
        </p:txBody>
      </p:sp>
    </p:spTree>
    <p:extLst>
      <p:ext uri="{BB962C8B-B14F-4D97-AF65-F5344CB8AC3E}">
        <p14:creationId xmlns:p14="http://schemas.microsoft.com/office/powerpoint/2010/main" val="55544207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http://bl831.als.lbl.gov/~jamesh/spatial_noise/pilatus_212pix_comb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rot="16200000">
            <a:off x="-1749035" y="3102964"/>
            <a:ext cx="3959738" cy="461665"/>
          </a:xfrm>
          <a:prstGeom prst="rect">
            <a:avLst/>
          </a:prstGeom>
          <a:solidFill>
            <a:schemeClr val="bg1"/>
          </a:solidFill>
        </p:spPr>
        <p:txBody>
          <a:bodyPr wrap="none" rtlCol="0">
            <a:spAutoFit/>
          </a:bodyPr>
          <a:lstStyle/>
          <a:p>
            <a:r>
              <a:rPr lang="en-US" sz="2400" b="1" dirty="0" err="1" smtClean="0"/>
              <a:t>R</a:t>
            </a:r>
            <a:r>
              <a:rPr lang="en-US" sz="2400" b="1" baseline="-25000" dirty="0" err="1" smtClean="0"/>
              <a:t>diff</a:t>
            </a:r>
            <a:r>
              <a:rPr lang="en-US" sz="2400" b="1" dirty="0" smtClean="0"/>
              <a:t> (%) between half-sets</a:t>
            </a:r>
            <a:endParaRPr lang="en-US" sz="2400" b="1" dirty="0"/>
          </a:p>
        </p:txBody>
      </p:sp>
      <p:sp>
        <p:nvSpPr>
          <p:cNvPr id="4" name="TextBox 3"/>
          <p:cNvSpPr txBox="1"/>
          <p:nvPr/>
        </p:nvSpPr>
        <p:spPr>
          <a:xfrm>
            <a:off x="425516" y="235973"/>
            <a:ext cx="441146" cy="461665"/>
          </a:xfrm>
          <a:prstGeom prst="rect">
            <a:avLst/>
          </a:prstGeom>
          <a:solidFill>
            <a:schemeClr val="bg1"/>
          </a:solidFill>
        </p:spPr>
        <p:txBody>
          <a:bodyPr wrap="none" rtlCol="0">
            <a:spAutoFit/>
          </a:bodyPr>
          <a:lstStyle/>
          <a:p>
            <a:pPr algn="r"/>
            <a:r>
              <a:rPr lang="en-US" sz="2400" b="1" dirty="0" smtClean="0"/>
              <a:t> 5</a:t>
            </a:r>
            <a:endParaRPr lang="en-US" sz="2400" b="1" dirty="0"/>
          </a:p>
        </p:txBody>
      </p:sp>
      <p:sp>
        <p:nvSpPr>
          <p:cNvPr id="5" name="TextBox 4"/>
          <p:cNvSpPr txBox="1"/>
          <p:nvPr/>
        </p:nvSpPr>
        <p:spPr>
          <a:xfrm>
            <a:off x="425516" y="1416698"/>
            <a:ext cx="441146" cy="461665"/>
          </a:xfrm>
          <a:prstGeom prst="rect">
            <a:avLst/>
          </a:prstGeom>
          <a:solidFill>
            <a:schemeClr val="bg1"/>
          </a:solidFill>
        </p:spPr>
        <p:txBody>
          <a:bodyPr wrap="none" rtlCol="0">
            <a:spAutoFit/>
          </a:bodyPr>
          <a:lstStyle/>
          <a:p>
            <a:pPr algn="r"/>
            <a:r>
              <a:rPr lang="en-US" sz="2400" b="1" dirty="0" smtClean="0"/>
              <a:t> 4</a:t>
            </a:r>
            <a:endParaRPr lang="en-US" sz="2400" b="1" dirty="0"/>
          </a:p>
        </p:txBody>
      </p:sp>
      <p:sp>
        <p:nvSpPr>
          <p:cNvPr id="6" name="TextBox 5"/>
          <p:cNvSpPr txBox="1"/>
          <p:nvPr/>
        </p:nvSpPr>
        <p:spPr>
          <a:xfrm>
            <a:off x="425516" y="2597423"/>
            <a:ext cx="441146" cy="461665"/>
          </a:xfrm>
          <a:prstGeom prst="rect">
            <a:avLst/>
          </a:prstGeom>
          <a:solidFill>
            <a:schemeClr val="bg1"/>
          </a:solidFill>
        </p:spPr>
        <p:txBody>
          <a:bodyPr wrap="none" rtlCol="0">
            <a:spAutoFit/>
          </a:bodyPr>
          <a:lstStyle/>
          <a:p>
            <a:pPr algn="r"/>
            <a:r>
              <a:rPr lang="en-US" sz="2400" b="1" dirty="0" smtClean="0"/>
              <a:t> 3</a:t>
            </a:r>
            <a:endParaRPr lang="en-US" sz="2400" b="1" dirty="0"/>
          </a:p>
        </p:txBody>
      </p:sp>
      <p:sp>
        <p:nvSpPr>
          <p:cNvPr id="7" name="TextBox 6"/>
          <p:cNvSpPr txBox="1"/>
          <p:nvPr/>
        </p:nvSpPr>
        <p:spPr>
          <a:xfrm>
            <a:off x="425516" y="3778148"/>
            <a:ext cx="441146" cy="461665"/>
          </a:xfrm>
          <a:prstGeom prst="rect">
            <a:avLst/>
          </a:prstGeom>
          <a:solidFill>
            <a:schemeClr val="bg1"/>
          </a:solidFill>
        </p:spPr>
        <p:txBody>
          <a:bodyPr wrap="none" rtlCol="0">
            <a:spAutoFit/>
          </a:bodyPr>
          <a:lstStyle/>
          <a:p>
            <a:pPr algn="r"/>
            <a:r>
              <a:rPr lang="en-US" sz="2400" b="1" dirty="0" smtClean="0"/>
              <a:t> 2</a:t>
            </a:r>
            <a:endParaRPr lang="en-US" sz="2400" b="1" dirty="0"/>
          </a:p>
        </p:txBody>
      </p:sp>
      <p:sp>
        <p:nvSpPr>
          <p:cNvPr id="8" name="TextBox 7"/>
          <p:cNvSpPr txBox="1"/>
          <p:nvPr/>
        </p:nvSpPr>
        <p:spPr>
          <a:xfrm>
            <a:off x="425516" y="4958873"/>
            <a:ext cx="441146" cy="461665"/>
          </a:xfrm>
          <a:prstGeom prst="rect">
            <a:avLst/>
          </a:prstGeom>
          <a:solidFill>
            <a:schemeClr val="bg1"/>
          </a:solidFill>
        </p:spPr>
        <p:txBody>
          <a:bodyPr wrap="none" rtlCol="0">
            <a:spAutoFit/>
          </a:bodyPr>
          <a:lstStyle/>
          <a:p>
            <a:pPr algn="r"/>
            <a:r>
              <a:rPr lang="en-US" sz="2400" b="1" dirty="0" smtClean="0"/>
              <a:t> 1</a:t>
            </a:r>
            <a:endParaRPr lang="en-US" sz="2400" b="1" dirty="0"/>
          </a:p>
        </p:txBody>
      </p:sp>
      <p:sp>
        <p:nvSpPr>
          <p:cNvPr id="9" name="TextBox 8"/>
          <p:cNvSpPr txBox="1"/>
          <p:nvPr/>
        </p:nvSpPr>
        <p:spPr>
          <a:xfrm>
            <a:off x="510474" y="6139597"/>
            <a:ext cx="356188" cy="461665"/>
          </a:xfrm>
          <a:prstGeom prst="rect">
            <a:avLst/>
          </a:prstGeom>
          <a:solidFill>
            <a:schemeClr val="bg1"/>
          </a:solidFill>
        </p:spPr>
        <p:txBody>
          <a:bodyPr wrap="none" rtlCol="0">
            <a:spAutoFit/>
          </a:bodyPr>
          <a:lstStyle/>
          <a:p>
            <a:pPr algn="r"/>
            <a:r>
              <a:rPr lang="en-US" sz="2400" b="1" dirty="0" smtClean="0"/>
              <a:t>0</a:t>
            </a:r>
            <a:endParaRPr lang="en-US" sz="2400" b="1" dirty="0"/>
          </a:p>
        </p:txBody>
      </p:sp>
      <p:sp>
        <p:nvSpPr>
          <p:cNvPr id="17" name="TextBox 16"/>
          <p:cNvSpPr txBox="1"/>
          <p:nvPr/>
        </p:nvSpPr>
        <p:spPr>
          <a:xfrm>
            <a:off x="3343284" y="518065"/>
            <a:ext cx="5448928" cy="1077218"/>
          </a:xfrm>
          <a:prstGeom prst="rect">
            <a:avLst/>
          </a:prstGeom>
          <a:solidFill>
            <a:schemeClr val="bg1"/>
          </a:solidFill>
        </p:spPr>
        <p:txBody>
          <a:bodyPr wrap="none" rtlCol="0">
            <a:spAutoFit/>
          </a:bodyPr>
          <a:lstStyle/>
          <a:p>
            <a:r>
              <a:rPr lang="en-US" sz="3200" b="1" dirty="0" err="1" smtClean="0">
                <a:solidFill>
                  <a:schemeClr val="accent1">
                    <a:lumMod val="50000"/>
                  </a:schemeClr>
                </a:solidFill>
                <a:latin typeface="Courier New" panose="02070309020205020404" pitchFamily="49" charset="0"/>
                <a:cs typeface="Courier New" panose="02070309020205020404" pitchFamily="49" charset="0"/>
              </a:rPr>
              <a:t>sqrt</a:t>
            </a:r>
            <a:r>
              <a:rPr lang="en-US" sz="3200" b="1" dirty="0" smtClean="0">
                <a:solidFill>
                  <a:schemeClr val="accent1">
                    <a:lumMod val="50000"/>
                  </a:schemeClr>
                </a:solidFill>
                <a:latin typeface="Courier New" panose="02070309020205020404" pitchFamily="49" charset="0"/>
                <a:cs typeface="Courier New" panose="02070309020205020404" pitchFamily="49" charset="0"/>
              </a:rPr>
              <a:t>(4.1</a:t>
            </a:r>
            <a:r>
              <a:rPr lang="en-US" sz="3200" b="1" baseline="30000" dirty="0" smtClean="0">
                <a:solidFill>
                  <a:schemeClr val="accent1">
                    <a:lumMod val="50000"/>
                  </a:schemeClr>
                </a:solidFill>
                <a:latin typeface="Courier New" panose="02070309020205020404" pitchFamily="49" charset="0"/>
                <a:cs typeface="Courier New" panose="02070309020205020404" pitchFamily="49" charset="0"/>
              </a:rPr>
              <a:t>2</a:t>
            </a:r>
            <a:r>
              <a:rPr lang="en-US" sz="3200" b="1" dirty="0" smtClean="0">
                <a:solidFill>
                  <a:schemeClr val="accent1">
                    <a:lumMod val="50000"/>
                  </a:schemeClr>
                </a:solidFill>
                <a:latin typeface="Courier New" panose="02070309020205020404" pitchFamily="49" charset="0"/>
                <a:cs typeface="Courier New" panose="02070309020205020404" pitchFamily="49" charset="0"/>
              </a:rPr>
              <a:t>/</a:t>
            </a:r>
            <a:r>
              <a:rPr lang="en-US" sz="3200" b="1" dirty="0" err="1" smtClean="0">
                <a:solidFill>
                  <a:schemeClr val="accent1">
                    <a:lumMod val="50000"/>
                  </a:schemeClr>
                </a:solidFill>
                <a:latin typeface="Courier New" panose="02070309020205020404" pitchFamily="49" charset="0"/>
                <a:cs typeface="Courier New" panose="02070309020205020404" pitchFamily="49" charset="0"/>
              </a:rPr>
              <a:t>mult</a:t>
            </a:r>
            <a:r>
              <a:rPr lang="en-US" sz="3200" b="1" dirty="0" smtClean="0">
                <a:solidFill>
                  <a:schemeClr val="accent1">
                    <a:lumMod val="50000"/>
                  </a:schemeClr>
                </a:solidFill>
                <a:latin typeface="Courier New" panose="02070309020205020404" pitchFamily="49" charset="0"/>
                <a:cs typeface="Courier New" panose="02070309020205020404" pitchFamily="49" charset="0"/>
              </a:rPr>
              <a:t> </a:t>
            </a:r>
            <a:r>
              <a:rPr lang="en-US" sz="3200" b="1" dirty="0">
                <a:solidFill>
                  <a:schemeClr val="accent1">
                    <a:lumMod val="50000"/>
                  </a:schemeClr>
                </a:solidFill>
                <a:latin typeface="Courier New" panose="02070309020205020404" pitchFamily="49" charset="0"/>
                <a:cs typeface="Courier New" panose="02070309020205020404" pitchFamily="49" charset="0"/>
              </a:rPr>
              <a:t>+ </a:t>
            </a:r>
            <a:r>
              <a:rPr lang="en-US" sz="3200" b="1" dirty="0" smtClean="0">
                <a:solidFill>
                  <a:schemeClr val="accent1">
                    <a:lumMod val="50000"/>
                  </a:schemeClr>
                </a:solidFill>
                <a:latin typeface="Courier New" panose="02070309020205020404" pitchFamily="49" charset="0"/>
                <a:cs typeface="Courier New" panose="02070309020205020404" pitchFamily="49" charset="0"/>
              </a:rPr>
              <a:t>3.2</a:t>
            </a:r>
            <a:r>
              <a:rPr lang="en-US" sz="3200" b="1" baseline="30000" dirty="0" smtClean="0">
                <a:solidFill>
                  <a:schemeClr val="accent1">
                    <a:lumMod val="50000"/>
                  </a:schemeClr>
                </a:solidFill>
                <a:latin typeface="Courier New" panose="02070309020205020404" pitchFamily="49" charset="0"/>
                <a:cs typeface="Courier New" panose="02070309020205020404" pitchFamily="49" charset="0"/>
              </a:rPr>
              <a:t>2</a:t>
            </a:r>
            <a:r>
              <a:rPr lang="en-US" sz="3200" b="1" dirty="0">
                <a:solidFill>
                  <a:schemeClr val="accent1">
                    <a:lumMod val="50000"/>
                  </a:schemeClr>
                </a:solidFill>
                <a:latin typeface="Courier New" panose="02070309020205020404" pitchFamily="49" charset="0"/>
                <a:cs typeface="Courier New" panose="02070309020205020404" pitchFamily="49" charset="0"/>
              </a:rPr>
              <a:t>)</a:t>
            </a:r>
          </a:p>
          <a:p>
            <a:r>
              <a:rPr lang="en-US" sz="3200" b="1" dirty="0" err="1" smtClean="0">
                <a:solidFill>
                  <a:srgbClr val="C00000"/>
                </a:solidFill>
                <a:latin typeface="Courier New" panose="02070309020205020404" pitchFamily="49" charset="0"/>
                <a:cs typeface="Courier New" panose="02070309020205020404" pitchFamily="49" charset="0"/>
              </a:rPr>
              <a:t>sqrt</a:t>
            </a:r>
            <a:r>
              <a:rPr lang="en-US" sz="3200" b="1" dirty="0" smtClean="0">
                <a:solidFill>
                  <a:srgbClr val="C00000"/>
                </a:solidFill>
                <a:latin typeface="Courier New" panose="02070309020205020404" pitchFamily="49" charset="0"/>
                <a:cs typeface="Courier New" panose="02070309020205020404" pitchFamily="49" charset="0"/>
              </a:rPr>
              <a:t>(4.1</a:t>
            </a:r>
            <a:r>
              <a:rPr lang="en-US" sz="3200" b="1" baseline="30000" dirty="0" smtClean="0">
                <a:solidFill>
                  <a:srgbClr val="C00000"/>
                </a:solidFill>
                <a:latin typeface="Courier New" panose="02070309020205020404" pitchFamily="49" charset="0"/>
                <a:cs typeface="Courier New" panose="02070309020205020404" pitchFamily="49" charset="0"/>
              </a:rPr>
              <a:t>2</a:t>
            </a:r>
            <a:r>
              <a:rPr lang="en-US" sz="3200" b="1" dirty="0" smtClean="0">
                <a:solidFill>
                  <a:srgbClr val="C00000"/>
                </a:solidFill>
                <a:latin typeface="Courier New" panose="02070309020205020404" pitchFamily="49" charset="0"/>
                <a:cs typeface="Courier New" panose="02070309020205020404" pitchFamily="49" charset="0"/>
              </a:rPr>
              <a:t>/</a:t>
            </a:r>
            <a:r>
              <a:rPr lang="en-US" sz="3200" b="1" dirty="0" err="1" smtClean="0">
                <a:solidFill>
                  <a:srgbClr val="C00000"/>
                </a:solidFill>
                <a:latin typeface="Courier New" panose="02070309020205020404" pitchFamily="49" charset="0"/>
                <a:cs typeface="Courier New" panose="02070309020205020404" pitchFamily="49" charset="0"/>
              </a:rPr>
              <a:t>mult</a:t>
            </a:r>
            <a:r>
              <a:rPr lang="en-US" sz="3200" b="1" dirty="0" smtClean="0">
                <a:solidFill>
                  <a:srgbClr val="C00000"/>
                </a:solidFill>
                <a:latin typeface="Courier New" panose="02070309020205020404" pitchFamily="49" charset="0"/>
                <a:cs typeface="Courier New" panose="02070309020205020404" pitchFamily="49" charset="0"/>
              </a:rPr>
              <a:t> + 0.2</a:t>
            </a:r>
            <a:r>
              <a:rPr lang="en-US" sz="3200" b="1" baseline="30000" dirty="0" smtClean="0">
                <a:solidFill>
                  <a:srgbClr val="C00000"/>
                </a:solidFill>
                <a:latin typeface="Courier New" panose="02070309020205020404" pitchFamily="49" charset="0"/>
                <a:cs typeface="Courier New" panose="02070309020205020404" pitchFamily="49" charset="0"/>
              </a:rPr>
              <a:t>2</a:t>
            </a:r>
            <a:r>
              <a:rPr lang="en-US" sz="3200" b="1" dirty="0" smtClean="0">
                <a:solidFill>
                  <a:srgbClr val="C00000"/>
                </a:solidFill>
                <a:latin typeface="Courier New" panose="02070309020205020404" pitchFamily="49" charset="0"/>
                <a:cs typeface="Courier New" panose="02070309020205020404" pitchFamily="49" charset="0"/>
              </a:rPr>
              <a:t>)</a:t>
            </a:r>
          </a:p>
        </p:txBody>
      </p:sp>
      <p:sp>
        <p:nvSpPr>
          <p:cNvPr id="18" name="TextBox 17"/>
          <p:cNvSpPr txBox="1"/>
          <p:nvPr/>
        </p:nvSpPr>
        <p:spPr>
          <a:xfrm>
            <a:off x="3418234" y="6425034"/>
            <a:ext cx="2781531" cy="461665"/>
          </a:xfrm>
          <a:prstGeom prst="rect">
            <a:avLst/>
          </a:prstGeom>
          <a:solidFill>
            <a:schemeClr val="bg1"/>
          </a:solidFill>
        </p:spPr>
        <p:txBody>
          <a:bodyPr wrap="none" rtlCol="0">
            <a:spAutoFit/>
          </a:bodyPr>
          <a:lstStyle/>
          <a:p>
            <a:r>
              <a:rPr lang="en-US" sz="2400" b="1" dirty="0" smtClean="0"/>
              <a:t>Image multiplicity</a:t>
            </a:r>
            <a:endParaRPr lang="en-US" sz="2400" b="1" dirty="0"/>
          </a:p>
        </p:txBody>
      </p:sp>
      <p:sp>
        <p:nvSpPr>
          <p:cNvPr id="19" name="TextBox 18"/>
          <p:cNvSpPr txBox="1"/>
          <p:nvPr/>
        </p:nvSpPr>
        <p:spPr>
          <a:xfrm>
            <a:off x="5355771" y="2931886"/>
            <a:ext cx="2757486" cy="1077218"/>
          </a:xfrm>
          <a:prstGeom prst="rect">
            <a:avLst/>
          </a:prstGeom>
          <a:noFill/>
        </p:spPr>
        <p:txBody>
          <a:bodyPr wrap="none" rtlCol="0">
            <a:spAutoFit/>
          </a:bodyPr>
          <a:lstStyle/>
          <a:p>
            <a:r>
              <a:rPr lang="en-US" sz="3200" dirty="0" smtClean="0"/>
              <a:t>Pilatus</a:t>
            </a:r>
          </a:p>
          <a:p>
            <a:r>
              <a:rPr lang="en-US" sz="3200" dirty="0" smtClean="0"/>
              <a:t>1-module shift</a:t>
            </a:r>
            <a:endParaRPr lang="en-US" sz="3200" dirty="0"/>
          </a:p>
        </p:txBody>
      </p:sp>
    </p:spTree>
    <p:extLst>
      <p:ext uri="{BB962C8B-B14F-4D97-AF65-F5344CB8AC3E}">
        <p14:creationId xmlns:p14="http://schemas.microsoft.com/office/powerpoint/2010/main" val="74537538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4" descr="http://bl831.als.lbl.gov/~jamesh/spatial_noise/pilatus_3pix_comb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rot="16200000">
            <a:off x="-1749035" y="3102964"/>
            <a:ext cx="3959738" cy="461665"/>
          </a:xfrm>
          <a:prstGeom prst="rect">
            <a:avLst/>
          </a:prstGeom>
          <a:solidFill>
            <a:schemeClr val="bg1"/>
          </a:solidFill>
        </p:spPr>
        <p:txBody>
          <a:bodyPr wrap="none" rtlCol="0">
            <a:spAutoFit/>
          </a:bodyPr>
          <a:lstStyle/>
          <a:p>
            <a:r>
              <a:rPr lang="en-US" sz="2400" b="1" dirty="0" err="1" smtClean="0"/>
              <a:t>R</a:t>
            </a:r>
            <a:r>
              <a:rPr lang="en-US" sz="2400" b="1" baseline="-25000" dirty="0" err="1" smtClean="0"/>
              <a:t>diff</a:t>
            </a:r>
            <a:r>
              <a:rPr lang="en-US" sz="2400" b="1" dirty="0" smtClean="0"/>
              <a:t> (%) between half-sets</a:t>
            </a:r>
            <a:endParaRPr lang="en-US" sz="2400" b="1" dirty="0"/>
          </a:p>
        </p:txBody>
      </p:sp>
      <p:sp>
        <p:nvSpPr>
          <p:cNvPr id="4" name="TextBox 3"/>
          <p:cNvSpPr txBox="1"/>
          <p:nvPr/>
        </p:nvSpPr>
        <p:spPr>
          <a:xfrm>
            <a:off x="425516" y="235973"/>
            <a:ext cx="441146" cy="461665"/>
          </a:xfrm>
          <a:prstGeom prst="rect">
            <a:avLst/>
          </a:prstGeom>
          <a:solidFill>
            <a:schemeClr val="bg1"/>
          </a:solidFill>
        </p:spPr>
        <p:txBody>
          <a:bodyPr wrap="none" rtlCol="0">
            <a:spAutoFit/>
          </a:bodyPr>
          <a:lstStyle/>
          <a:p>
            <a:pPr algn="r"/>
            <a:r>
              <a:rPr lang="en-US" sz="2400" b="1" dirty="0" smtClean="0"/>
              <a:t> 5</a:t>
            </a:r>
            <a:endParaRPr lang="en-US" sz="2400" b="1" dirty="0"/>
          </a:p>
        </p:txBody>
      </p:sp>
      <p:sp>
        <p:nvSpPr>
          <p:cNvPr id="5" name="TextBox 4"/>
          <p:cNvSpPr txBox="1"/>
          <p:nvPr/>
        </p:nvSpPr>
        <p:spPr>
          <a:xfrm>
            <a:off x="425516" y="1416698"/>
            <a:ext cx="441146" cy="461665"/>
          </a:xfrm>
          <a:prstGeom prst="rect">
            <a:avLst/>
          </a:prstGeom>
          <a:solidFill>
            <a:schemeClr val="bg1"/>
          </a:solidFill>
        </p:spPr>
        <p:txBody>
          <a:bodyPr wrap="none" rtlCol="0">
            <a:spAutoFit/>
          </a:bodyPr>
          <a:lstStyle/>
          <a:p>
            <a:pPr algn="r"/>
            <a:r>
              <a:rPr lang="en-US" sz="2400" b="1" dirty="0" smtClean="0"/>
              <a:t> 4</a:t>
            </a:r>
            <a:endParaRPr lang="en-US" sz="2400" b="1" dirty="0"/>
          </a:p>
        </p:txBody>
      </p:sp>
      <p:sp>
        <p:nvSpPr>
          <p:cNvPr id="6" name="TextBox 5"/>
          <p:cNvSpPr txBox="1"/>
          <p:nvPr/>
        </p:nvSpPr>
        <p:spPr>
          <a:xfrm>
            <a:off x="425516" y="2597423"/>
            <a:ext cx="441146" cy="461665"/>
          </a:xfrm>
          <a:prstGeom prst="rect">
            <a:avLst/>
          </a:prstGeom>
          <a:solidFill>
            <a:schemeClr val="bg1"/>
          </a:solidFill>
        </p:spPr>
        <p:txBody>
          <a:bodyPr wrap="none" rtlCol="0">
            <a:spAutoFit/>
          </a:bodyPr>
          <a:lstStyle/>
          <a:p>
            <a:pPr algn="r"/>
            <a:r>
              <a:rPr lang="en-US" sz="2400" b="1" dirty="0" smtClean="0"/>
              <a:t> 3</a:t>
            </a:r>
            <a:endParaRPr lang="en-US" sz="2400" b="1" dirty="0"/>
          </a:p>
        </p:txBody>
      </p:sp>
      <p:sp>
        <p:nvSpPr>
          <p:cNvPr id="7" name="TextBox 6"/>
          <p:cNvSpPr txBox="1"/>
          <p:nvPr/>
        </p:nvSpPr>
        <p:spPr>
          <a:xfrm>
            <a:off x="425516" y="3778148"/>
            <a:ext cx="441146" cy="461665"/>
          </a:xfrm>
          <a:prstGeom prst="rect">
            <a:avLst/>
          </a:prstGeom>
          <a:solidFill>
            <a:schemeClr val="bg1"/>
          </a:solidFill>
        </p:spPr>
        <p:txBody>
          <a:bodyPr wrap="none" rtlCol="0">
            <a:spAutoFit/>
          </a:bodyPr>
          <a:lstStyle/>
          <a:p>
            <a:pPr algn="r"/>
            <a:r>
              <a:rPr lang="en-US" sz="2400" b="1" dirty="0" smtClean="0"/>
              <a:t> 2</a:t>
            </a:r>
            <a:endParaRPr lang="en-US" sz="2400" b="1" dirty="0"/>
          </a:p>
        </p:txBody>
      </p:sp>
      <p:sp>
        <p:nvSpPr>
          <p:cNvPr id="8" name="TextBox 7"/>
          <p:cNvSpPr txBox="1"/>
          <p:nvPr/>
        </p:nvSpPr>
        <p:spPr>
          <a:xfrm>
            <a:off x="425516" y="4958873"/>
            <a:ext cx="441146" cy="461665"/>
          </a:xfrm>
          <a:prstGeom prst="rect">
            <a:avLst/>
          </a:prstGeom>
          <a:solidFill>
            <a:schemeClr val="bg1"/>
          </a:solidFill>
        </p:spPr>
        <p:txBody>
          <a:bodyPr wrap="none" rtlCol="0">
            <a:spAutoFit/>
          </a:bodyPr>
          <a:lstStyle/>
          <a:p>
            <a:pPr algn="r"/>
            <a:r>
              <a:rPr lang="en-US" sz="2400" b="1" dirty="0" smtClean="0"/>
              <a:t> 1</a:t>
            </a:r>
            <a:endParaRPr lang="en-US" sz="2400" b="1" dirty="0"/>
          </a:p>
        </p:txBody>
      </p:sp>
      <p:sp>
        <p:nvSpPr>
          <p:cNvPr id="9" name="TextBox 8"/>
          <p:cNvSpPr txBox="1"/>
          <p:nvPr/>
        </p:nvSpPr>
        <p:spPr>
          <a:xfrm>
            <a:off x="510474" y="6139597"/>
            <a:ext cx="356188" cy="461665"/>
          </a:xfrm>
          <a:prstGeom prst="rect">
            <a:avLst/>
          </a:prstGeom>
          <a:solidFill>
            <a:schemeClr val="bg1"/>
          </a:solidFill>
        </p:spPr>
        <p:txBody>
          <a:bodyPr wrap="none" rtlCol="0">
            <a:spAutoFit/>
          </a:bodyPr>
          <a:lstStyle/>
          <a:p>
            <a:pPr algn="r"/>
            <a:r>
              <a:rPr lang="en-US" sz="2400" b="1" dirty="0" smtClean="0"/>
              <a:t>0</a:t>
            </a:r>
            <a:endParaRPr lang="en-US" sz="2400" b="1" dirty="0"/>
          </a:p>
        </p:txBody>
      </p:sp>
      <p:sp>
        <p:nvSpPr>
          <p:cNvPr id="10" name="TextBox 9"/>
          <p:cNvSpPr txBox="1"/>
          <p:nvPr/>
        </p:nvSpPr>
        <p:spPr>
          <a:xfrm>
            <a:off x="3343282" y="543048"/>
            <a:ext cx="5448928" cy="1077218"/>
          </a:xfrm>
          <a:prstGeom prst="rect">
            <a:avLst/>
          </a:prstGeom>
          <a:solidFill>
            <a:schemeClr val="bg1"/>
          </a:solidFill>
        </p:spPr>
        <p:txBody>
          <a:bodyPr wrap="none" rtlCol="0">
            <a:spAutoFit/>
          </a:bodyPr>
          <a:lstStyle/>
          <a:p>
            <a:r>
              <a:rPr lang="en-US" sz="3200" b="1" dirty="0" err="1" smtClean="0">
                <a:solidFill>
                  <a:schemeClr val="accent1">
                    <a:lumMod val="50000"/>
                  </a:schemeClr>
                </a:solidFill>
                <a:latin typeface="Courier New" panose="02070309020205020404" pitchFamily="49" charset="0"/>
                <a:cs typeface="Courier New" panose="02070309020205020404" pitchFamily="49" charset="0"/>
              </a:rPr>
              <a:t>sqrt</a:t>
            </a:r>
            <a:r>
              <a:rPr lang="en-US" sz="3200" b="1" dirty="0" smtClean="0">
                <a:solidFill>
                  <a:schemeClr val="accent1">
                    <a:lumMod val="50000"/>
                  </a:schemeClr>
                </a:solidFill>
                <a:latin typeface="Courier New" panose="02070309020205020404" pitchFamily="49" charset="0"/>
                <a:cs typeface="Courier New" panose="02070309020205020404" pitchFamily="49" charset="0"/>
              </a:rPr>
              <a:t>(3.7</a:t>
            </a:r>
            <a:r>
              <a:rPr lang="en-US" sz="3200" b="1" baseline="30000" dirty="0" smtClean="0">
                <a:solidFill>
                  <a:schemeClr val="accent1">
                    <a:lumMod val="50000"/>
                  </a:schemeClr>
                </a:solidFill>
                <a:latin typeface="Courier New" panose="02070309020205020404" pitchFamily="49" charset="0"/>
                <a:cs typeface="Courier New" panose="02070309020205020404" pitchFamily="49" charset="0"/>
              </a:rPr>
              <a:t>2</a:t>
            </a:r>
            <a:r>
              <a:rPr lang="en-US" sz="3200" b="1" dirty="0" smtClean="0">
                <a:solidFill>
                  <a:schemeClr val="accent1">
                    <a:lumMod val="50000"/>
                  </a:schemeClr>
                </a:solidFill>
                <a:latin typeface="Courier New" panose="02070309020205020404" pitchFamily="49" charset="0"/>
                <a:cs typeface="Courier New" panose="02070309020205020404" pitchFamily="49" charset="0"/>
              </a:rPr>
              <a:t>/</a:t>
            </a:r>
            <a:r>
              <a:rPr lang="en-US" sz="3200" b="1" dirty="0" err="1" smtClean="0">
                <a:solidFill>
                  <a:schemeClr val="accent1">
                    <a:lumMod val="50000"/>
                  </a:schemeClr>
                </a:solidFill>
                <a:latin typeface="Courier New" panose="02070309020205020404" pitchFamily="49" charset="0"/>
                <a:cs typeface="Courier New" panose="02070309020205020404" pitchFamily="49" charset="0"/>
              </a:rPr>
              <a:t>mult</a:t>
            </a:r>
            <a:r>
              <a:rPr lang="en-US" sz="3200" b="1" dirty="0" smtClean="0">
                <a:solidFill>
                  <a:schemeClr val="accent1">
                    <a:lumMod val="50000"/>
                  </a:schemeClr>
                </a:solidFill>
                <a:latin typeface="Courier New" panose="02070309020205020404" pitchFamily="49" charset="0"/>
                <a:cs typeface="Courier New" panose="02070309020205020404" pitchFamily="49" charset="0"/>
              </a:rPr>
              <a:t> </a:t>
            </a:r>
            <a:r>
              <a:rPr lang="en-US" sz="3200" b="1" dirty="0">
                <a:solidFill>
                  <a:schemeClr val="accent1">
                    <a:lumMod val="50000"/>
                  </a:schemeClr>
                </a:solidFill>
                <a:latin typeface="Courier New" panose="02070309020205020404" pitchFamily="49" charset="0"/>
                <a:cs typeface="Courier New" panose="02070309020205020404" pitchFamily="49" charset="0"/>
              </a:rPr>
              <a:t>+ </a:t>
            </a:r>
            <a:r>
              <a:rPr lang="en-US" sz="3200" b="1" dirty="0" smtClean="0">
                <a:solidFill>
                  <a:schemeClr val="accent1">
                    <a:lumMod val="50000"/>
                  </a:schemeClr>
                </a:solidFill>
                <a:latin typeface="Courier New" panose="02070309020205020404" pitchFamily="49" charset="0"/>
                <a:cs typeface="Courier New" panose="02070309020205020404" pitchFamily="49" charset="0"/>
              </a:rPr>
              <a:t>0.5</a:t>
            </a:r>
            <a:r>
              <a:rPr lang="en-US" sz="3200" b="1" baseline="30000" dirty="0" smtClean="0">
                <a:solidFill>
                  <a:schemeClr val="accent1">
                    <a:lumMod val="50000"/>
                  </a:schemeClr>
                </a:solidFill>
                <a:latin typeface="Courier New" panose="02070309020205020404" pitchFamily="49" charset="0"/>
                <a:cs typeface="Courier New" panose="02070309020205020404" pitchFamily="49" charset="0"/>
              </a:rPr>
              <a:t>2</a:t>
            </a:r>
            <a:r>
              <a:rPr lang="en-US" sz="3200" b="1" dirty="0">
                <a:solidFill>
                  <a:schemeClr val="accent1">
                    <a:lumMod val="50000"/>
                  </a:schemeClr>
                </a:solidFill>
                <a:latin typeface="Courier New" panose="02070309020205020404" pitchFamily="49" charset="0"/>
                <a:cs typeface="Courier New" panose="02070309020205020404" pitchFamily="49" charset="0"/>
              </a:rPr>
              <a:t>)</a:t>
            </a:r>
          </a:p>
          <a:p>
            <a:r>
              <a:rPr lang="en-US" sz="3200" b="1" dirty="0" err="1" smtClean="0">
                <a:solidFill>
                  <a:srgbClr val="C00000"/>
                </a:solidFill>
                <a:latin typeface="Courier New" panose="02070309020205020404" pitchFamily="49" charset="0"/>
                <a:cs typeface="Courier New" panose="02070309020205020404" pitchFamily="49" charset="0"/>
              </a:rPr>
              <a:t>sqrt</a:t>
            </a:r>
            <a:r>
              <a:rPr lang="en-US" sz="3200" b="1" dirty="0" smtClean="0">
                <a:solidFill>
                  <a:srgbClr val="C00000"/>
                </a:solidFill>
                <a:latin typeface="Courier New" panose="02070309020205020404" pitchFamily="49" charset="0"/>
                <a:cs typeface="Courier New" panose="02070309020205020404" pitchFamily="49" charset="0"/>
              </a:rPr>
              <a:t>(3.7</a:t>
            </a:r>
            <a:r>
              <a:rPr lang="en-US" sz="3200" b="1" baseline="30000" dirty="0" smtClean="0">
                <a:solidFill>
                  <a:srgbClr val="C00000"/>
                </a:solidFill>
                <a:latin typeface="Courier New" panose="02070309020205020404" pitchFamily="49" charset="0"/>
                <a:cs typeface="Courier New" panose="02070309020205020404" pitchFamily="49" charset="0"/>
              </a:rPr>
              <a:t>2</a:t>
            </a:r>
            <a:r>
              <a:rPr lang="en-US" sz="3200" b="1" dirty="0" smtClean="0">
                <a:solidFill>
                  <a:srgbClr val="C00000"/>
                </a:solidFill>
                <a:latin typeface="Courier New" panose="02070309020205020404" pitchFamily="49" charset="0"/>
                <a:cs typeface="Courier New" panose="02070309020205020404" pitchFamily="49" charset="0"/>
              </a:rPr>
              <a:t>/</a:t>
            </a:r>
            <a:r>
              <a:rPr lang="en-US" sz="3200" b="1" dirty="0" err="1" smtClean="0">
                <a:solidFill>
                  <a:srgbClr val="C00000"/>
                </a:solidFill>
                <a:latin typeface="Courier New" panose="02070309020205020404" pitchFamily="49" charset="0"/>
                <a:cs typeface="Courier New" panose="02070309020205020404" pitchFamily="49" charset="0"/>
              </a:rPr>
              <a:t>mult</a:t>
            </a:r>
            <a:r>
              <a:rPr lang="en-US" sz="3200" b="1" dirty="0" smtClean="0">
                <a:solidFill>
                  <a:srgbClr val="C00000"/>
                </a:solidFill>
                <a:latin typeface="Courier New" panose="02070309020205020404" pitchFamily="49" charset="0"/>
                <a:cs typeface="Courier New" panose="02070309020205020404" pitchFamily="49" charset="0"/>
              </a:rPr>
              <a:t> + 0.3</a:t>
            </a:r>
            <a:r>
              <a:rPr lang="en-US" sz="3200" b="1" baseline="30000" dirty="0" smtClean="0">
                <a:solidFill>
                  <a:srgbClr val="C00000"/>
                </a:solidFill>
                <a:latin typeface="Courier New" panose="02070309020205020404" pitchFamily="49" charset="0"/>
                <a:cs typeface="Courier New" panose="02070309020205020404" pitchFamily="49" charset="0"/>
              </a:rPr>
              <a:t>2</a:t>
            </a:r>
            <a:r>
              <a:rPr lang="en-US" sz="3200" b="1" dirty="0" smtClean="0">
                <a:solidFill>
                  <a:srgbClr val="C00000"/>
                </a:solidFill>
                <a:latin typeface="Courier New" panose="02070309020205020404" pitchFamily="49" charset="0"/>
                <a:cs typeface="Courier New" panose="02070309020205020404" pitchFamily="49" charset="0"/>
              </a:rPr>
              <a:t>)</a:t>
            </a:r>
          </a:p>
        </p:txBody>
      </p:sp>
      <p:sp>
        <p:nvSpPr>
          <p:cNvPr id="2" name="TextBox 1"/>
          <p:cNvSpPr txBox="1"/>
          <p:nvPr/>
        </p:nvSpPr>
        <p:spPr>
          <a:xfrm>
            <a:off x="5355771" y="2931886"/>
            <a:ext cx="2257349" cy="1077218"/>
          </a:xfrm>
          <a:prstGeom prst="rect">
            <a:avLst/>
          </a:prstGeom>
          <a:noFill/>
        </p:spPr>
        <p:txBody>
          <a:bodyPr wrap="none" rtlCol="0">
            <a:spAutoFit/>
          </a:bodyPr>
          <a:lstStyle/>
          <a:p>
            <a:r>
              <a:rPr lang="en-US" sz="3200" dirty="0" smtClean="0"/>
              <a:t>Pilatus</a:t>
            </a:r>
          </a:p>
          <a:p>
            <a:r>
              <a:rPr lang="en-US" sz="3200" dirty="0" smtClean="0"/>
              <a:t>1-pixel shift</a:t>
            </a:r>
            <a:endParaRPr lang="en-US" sz="3200" dirty="0"/>
          </a:p>
        </p:txBody>
      </p:sp>
      <p:sp>
        <p:nvSpPr>
          <p:cNvPr id="13" name="TextBox 12"/>
          <p:cNvSpPr txBox="1"/>
          <p:nvPr/>
        </p:nvSpPr>
        <p:spPr>
          <a:xfrm>
            <a:off x="3418234" y="6425034"/>
            <a:ext cx="2781531" cy="461665"/>
          </a:xfrm>
          <a:prstGeom prst="rect">
            <a:avLst/>
          </a:prstGeom>
          <a:solidFill>
            <a:schemeClr val="bg1"/>
          </a:solidFill>
        </p:spPr>
        <p:txBody>
          <a:bodyPr wrap="none" rtlCol="0">
            <a:spAutoFit/>
          </a:bodyPr>
          <a:lstStyle/>
          <a:p>
            <a:r>
              <a:rPr lang="en-US" sz="2400" b="1" dirty="0" smtClean="0"/>
              <a:t>Image multiplicity</a:t>
            </a:r>
            <a:endParaRPr lang="en-US" sz="2400" b="1" dirty="0"/>
          </a:p>
        </p:txBody>
      </p:sp>
    </p:spTree>
    <p:extLst>
      <p:ext uri="{BB962C8B-B14F-4D97-AF65-F5344CB8AC3E}">
        <p14:creationId xmlns:p14="http://schemas.microsoft.com/office/powerpoint/2010/main" val="254355090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843" name="Group 4"/>
          <p:cNvGrpSpPr>
            <a:grpSpLocks/>
          </p:cNvGrpSpPr>
          <p:nvPr/>
        </p:nvGrpSpPr>
        <p:grpSpPr bwMode="auto">
          <a:xfrm>
            <a:off x="460375" y="1220788"/>
            <a:ext cx="7559675" cy="5472112"/>
            <a:chOff x="290" y="635"/>
            <a:chExt cx="4762" cy="3447"/>
          </a:xfrm>
        </p:grpSpPr>
        <p:pic>
          <p:nvPicPr>
            <p:cNvPr id="3584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2" y="683"/>
              <a:ext cx="4128" cy="3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850" name="Text Box 6"/>
            <p:cNvSpPr txBox="1">
              <a:spLocks noChangeArrowheads="1"/>
            </p:cNvSpPr>
            <p:nvPr/>
          </p:nvSpPr>
          <p:spPr bwMode="auto">
            <a:xfrm>
              <a:off x="624" y="635"/>
              <a:ext cx="432" cy="3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lnSpc>
                  <a:spcPct val="73000"/>
                </a:lnSpc>
                <a:spcBef>
                  <a:spcPct val="50000"/>
                </a:spcBef>
                <a:spcAft>
                  <a:spcPct val="0"/>
                </a:spcAft>
                <a:buFontTx/>
                <a:buNone/>
              </a:pPr>
              <a:r>
                <a:rPr lang="en-US" altLang="en-US" sz="1800" b="1">
                  <a:solidFill>
                    <a:srgbClr val="000000"/>
                  </a:solidFill>
                  <a:cs typeface="Arial" charset="0"/>
                </a:rPr>
                <a:t>3.5</a:t>
              </a:r>
            </a:p>
            <a:p>
              <a:pPr eaLnBrk="1" fontAlgn="base" hangingPunct="1">
                <a:lnSpc>
                  <a:spcPct val="73000"/>
                </a:lnSpc>
                <a:spcBef>
                  <a:spcPct val="50000"/>
                </a:spcBef>
                <a:spcAft>
                  <a:spcPct val="0"/>
                </a:spcAft>
                <a:buFontTx/>
                <a:buNone/>
              </a:pPr>
              <a:endParaRPr lang="en-US" altLang="en-US" sz="1800" b="1">
                <a:solidFill>
                  <a:srgbClr val="000000"/>
                </a:solidFill>
                <a:cs typeface="Arial" charset="0"/>
              </a:endParaRPr>
            </a:p>
            <a:p>
              <a:pPr eaLnBrk="1" fontAlgn="base" hangingPunct="1">
                <a:lnSpc>
                  <a:spcPct val="73000"/>
                </a:lnSpc>
                <a:spcBef>
                  <a:spcPct val="50000"/>
                </a:spcBef>
                <a:spcAft>
                  <a:spcPct val="0"/>
                </a:spcAft>
                <a:buFontTx/>
                <a:buNone/>
              </a:pPr>
              <a:r>
                <a:rPr lang="en-US" altLang="en-US" sz="1800" b="1">
                  <a:solidFill>
                    <a:srgbClr val="000000"/>
                  </a:solidFill>
                  <a:cs typeface="Arial" charset="0"/>
                </a:rPr>
                <a:t>3.0</a:t>
              </a:r>
            </a:p>
            <a:p>
              <a:pPr eaLnBrk="1" fontAlgn="base" hangingPunct="1">
                <a:lnSpc>
                  <a:spcPct val="73000"/>
                </a:lnSpc>
                <a:spcBef>
                  <a:spcPct val="50000"/>
                </a:spcBef>
                <a:spcAft>
                  <a:spcPct val="0"/>
                </a:spcAft>
                <a:buFontTx/>
                <a:buNone/>
              </a:pPr>
              <a:endParaRPr lang="en-US" altLang="en-US" sz="1800" b="1">
                <a:solidFill>
                  <a:srgbClr val="000000"/>
                </a:solidFill>
                <a:cs typeface="Arial" charset="0"/>
              </a:endParaRPr>
            </a:p>
            <a:p>
              <a:pPr eaLnBrk="1" fontAlgn="base" hangingPunct="1">
                <a:lnSpc>
                  <a:spcPct val="73000"/>
                </a:lnSpc>
                <a:spcBef>
                  <a:spcPct val="50000"/>
                </a:spcBef>
                <a:spcAft>
                  <a:spcPct val="0"/>
                </a:spcAft>
                <a:buFontTx/>
                <a:buNone/>
              </a:pPr>
              <a:r>
                <a:rPr lang="en-US" altLang="en-US" sz="1800" b="1">
                  <a:solidFill>
                    <a:srgbClr val="000000"/>
                  </a:solidFill>
                  <a:cs typeface="Arial" charset="0"/>
                </a:rPr>
                <a:t>2.5</a:t>
              </a:r>
            </a:p>
            <a:p>
              <a:pPr eaLnBrk="1" fontAlgn="base" hangingPunct="1">
                <a:lnSpc>
                  <a:spcPct val="73000"/>
                </a:lnSpc>
                <a:spcBef>
                  <a:spcPct val="50000"/>
                </a:spcBef>
                <a:spcAft>
                  <a:spcPct val="0"/>
                </a:spcAft>
                <a:buFontTx/>
                <a:buNone/>
              </a:pPr>
              <a:endParaRPr lang="en-US" altLang="en-US" sz="1800" b="1">
                <a:solidFill>
                  <a:srgbClr val="000000"/>
                </a:solidFill>
                <a:cs typeface="Arial" charset="0"/>
              </a:endParaRPr>
            </a:p>
            <a:p>
              <a:pPr eaLnBrk="1" fontAlgn="base" hangingPunct="1">
                <a:lnSpc>
                  <a:spcPct val="73000"/>
                </a:lnSpc>
                <a:spcBef>
                  <a:spcPct val="50000"/>
                </a:spcBef>
                <a:spcAft>
                  <a:spcPct val="0"/>
                </a:spcAft>
                <a:buFontTx/>
                <a:buNone/>
              </a:pPr>
              <a:r>
                <a:rPr lang="en-US" altLang="en-US" sz="1800" b="1">
                  <a:solidFill>
                    <a:srgbClr val="000000"/>
                  </a:solidFill>
                  <a:cs typeface="Arial" charset="0"/>
                </a:rPr>
                <a:t>2.0</a:t>
              </a:r>
            </a:p>
            <a:p>
              <a:pPr eaLnBrk="1" fontAlgn="base" hangingPunct="1">
                <a:lnSpc>
                  <a:spcPct val="73000"/>
                </a:lnSpc>
                <a:spcBef>
                  <a:spcPct val="50000"/>
                </a:spcBef>
                <a:spcAft>
                  <a:spcPct val="0"/>
                </a:spcAft>
                <a:buFontTx/>
                <a:buNone/>
              </a:pPr>
              <a:endParaRPr lang="en-US" altLang="en-US" sz="1800" b="1">
                <a:solidFill>
                  <a:srgbClr val="000000"/>
                </a:solidFill>
                <a:cs typeface="Arial" charset="0"/>
              </a:endParaRPr>
            </a:p>
            <a:p>
              <a:pPr eaLnBrk="1" fontAlgn="base" hangingPunct="1">
                <a:lnSpc>
                  <a:spcPct val="73000"/>
                </a:lnSpc>
                <a:spcBef>
                  <a:spcPct val="50000"/>
                </a:spcBef>
                <a:spcAft>
                  <a:spcPct val="0"/>
                </a:spcAft>
                <a:buFontTx/>
                <a:buNone/>
              </a:pPr>
              <a:r>
                <a:rPr lang="en-US" altLang="en-US" sz="1800" b="1">
                  <a:solidFill>
                    <a:srgbClr val="000000"/>
                  </a:solidFill>
                  <a:cs typeface="Arial" charset="0"/>
                </a:rPr>
                <a:t>1.5</a:t>
              </a:r>
            </a:p>
            <a:p>
              <a:pPr eaLnBrk="1" fontAlgn="base" hangingPunct="1">
                <a:lnSpc>
                  <a:spcPct val="73000"/>
                </a:lnSpc>
                <a:spcBef>
                  <a:spcPct val="50000"/>
                </a:spcBef>
                <a:spcAft>
                  <a:spcPct val="0"/>
                </a:spcAft>
                <a:buFontTx/>
                <a:buNone/>
              </a:pPr>
              <a:endParaRPr lang="en-US" altLang="en-US" sz="1800" b="1">
                <a:solidFill>
                  <a:srgbClr val="000000"/>
                </a:solidFill>
                <a:cs typeface="Arial" charset="0"/>
              </a:endParaRPr>
            </a:p>
            <a:p>
              <a:pPr eaLnBrk="1" fontAlgn="base" hangingPunct="1">
                <a:lnSpc>
                  <a:spcPct val="73000"/>
                </a:lnSpc>
                <a:spcBef>
                  <a:spcPct val="50000"/>
                </a:spcBef>
                <a:spcAft>
                  <a:spcPct val="0"/>
                </a:spcAft>
                <a:buFontTx/>
                <a:buNone/>
              </a:pPr>
              <a:r>
                <a:rPr lang="en-US" altLang="en-US" sz="1800" b="1">
                  <a:solidFill>
                    <a:srgbClr val="000000"/>
                  </a:solidFill>
                  <a:cs typeface="Arial" charset="0"/>
                </a:rPr>
                <a:t>1.0</a:t>
              </a:r>
            </a:p>
            <a:p>
              <a:pPr eaLnBrk="1" fontAlgn="base" hangingPunct="1">
                <a:lnSpc>
                  <a:spcPct val="73000"/>
                </a:lnSpc>
                <a:spcBef>
                  <a:spcPct val="50000"/>
                </a:spcBef>
                <a:spcAft>
                  <a:spcPct val="0"/>
                </a:spcAft>
                <a:buFontTx/>
                <a:buNone/>
              </a:pPr>
              <a:endParaRPr lang="en-US" altLang="en-US" sz="1800" b="1">
                <a:solidFill>
                  <a:srgbClr val="000000"/>
                </a:solidFill>
                <a:cs typeface="Arial" charset="0"/>
              </a:endParaRPr>
            </a:p>
            <a:p>
              <a:pPr eaLnBrk="1" fontAlgn="base" hangingPunct="1">
                <a:lnSpc>
                  <a:spcPct val="73000"/>
                </a:lnSpc>
                <a:spcBef>
                  <a:spcPct val="50000"/>
                </a:spcBef>
                <a:spcAft>
                  <a:spcPct val="0"/>
                </a:spcAft>
                <a:buFontTx/>
                <a:buNone/>
              </a:pPr>
              <a:r>
                <a:rPr lang="en-US" altLang="en-US" sz="1800" b="1">
                  <a:solidFill>
                    <a:srgbClr val="000000"/>
                  </a:solidFill>
                  <a:cs typeface="Arial" charset="0"/>
                </a:rPr>
                <a:t>0.5</a:t>
              </a:r>
            </a:p>
            <a:p>
              <a:pPr eaLnBrk="1" fontAlgn="base" hangingPunct="1">
                <a:lnSpc>
                  <a:spcPct val="73000"/>
                </a:lnSpc>
                <a:spcBef>
                  <a:spcPct val="50000"/>
                </a:spcBef>
                <a:spcAft>
                  <a:spcPct val="0"/>
                </a:spcAft>
                <a:buFontTx/>
                <a:buNone/>
              </a:pPr>
              <a:endParaRPr lang="en-US" altLang="en-US" sz="1800" b="1">
                <a:solidFill>
                  <a:srgbClr val="000000"/>
                </a:solidFill>
                <a:cs typeface="Arial" charset="0"/>
              </a:endParaRPr>
            </a:p>
            <a:p>
              <a:pPr eaLnBrk="1" fontAlgn="base" hangingPunct="1">
                <a:lnSpc>
                  <a:spcPct val="73000"/>
                </a:lnSpc>
                <a:spcBef>
                  <a:spcPct val="50000"/>
                </a:spcBef>
                <a:spcAft>
                  <a:spcPct val="0"/>
                </a:spcAft>
                <a:buFontTx/>
                <a:buNone/>
              </a:pPr>
              <a:endParaRPr lang="en-US" altLang="en-US" sz="1800" b="1">
                <a:solidFill>
                  <a:srgbClr val="000000"/>
                </a:solidFill>
                <a:cs typeface="Arial" charset="0"/>
              </a:endParaRPr>
            </a:p>
          </p:txBody>
        </p:sp>
        <p:sp>
          <p:nvSpPr>
            <p:cNvPr id="35851" name="Text Box 7"/>
            <p:cNvSpPr txBox="1">
              <a:spLocks noChangeArrowheads="1"/>
            </p:cNvSpPr>
            <p:nvPr/>
          </p:nvSpPr>
          <p:spPr bwMode="auto">
            <a:xfrm rot="16200000">
              <a:off x="-844" y="2170"/>
              <a:ext cx="2502"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1800" b="1" dirty="0" smtClean="0">
                  <a:solidFill>
                    <a:srgbClr val="000000"/>
                  </a:solidFill>
                  <a:cs typeface="Arial" charset="0"/>
                </a:rPr>
                <a:t>Systematic component of </a:t>
              </a:r>
              <a:r>
                <a:rPr lang="en-US" altLang="en-US" sz="1800" b="1" dirty="0" err="1" smtClean="0">
                  <a:solidFill>
                    <a:srgbClr val="000000"/>
                  </a:solidFill>
                  <a:cs typeface="Arial" charset="0"/>
                </a:rPr>
                <a:t>R</a:t>
              </a:r>
              <a:r>
                <a:rPr lang="en-US" altLang="en-US" sz="1800" b="1" baseline="-25000" dirty="0" err="1" smtClean="0">
                  <a:solidFill>
                    <a:srgbClr val="000000"/>
                  </a:solidFill>
                  <a:cs typeface="Arial" charset="0"/>
                </a:rPr>
                <a:t>shift</a:t>
              </a:r>
              <a:r>
                <a:rPr lang="en-US" altLang="en-US" sz="1800" b="1" dirty="0" smtClean="0">
                  <a:solidFill>
                    <a:srgbClr val="000000"/>
                  </a:solidFill>
                  <a:cs typeface="Arial" charset="0"/>
                </a:rPr>
                <a:t> </a:t>
              </a:r>
              <a:r>
                <a:rPr lang="en-US" altLang="en-US" sz="1800" b="1" dirty="0">
                  <a:solidFill>
                    <a:srgbClr val="000000"/>
                  </a:solidFill>
                  <a:cs typeface="Arial" charset="0"/>
                </a:rPr>
                <a:t>(%)</a:t>
              </a:r>
            </a:p>
          </p:txBody>
        </p:sp>
        <p:sp>
          <p:nvSpPr>
            <p:cNvPr id="35852" name="Text Box 8"/>
            <p:cNvSpPr txBox="1">
              <a:spLocks noChangeArrowheads="1"/>
            </p:cNvSpPr>
            <p:nvPr/>
          </p:nvSpPr>
          <p:spPr bwMode="auto">
            <a:xfrm>
              <a:off x="1872" y="3849"/>
              <a:ext cx="2152"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1800" b="1">
                  <a:solidFill>
                    <a:srgbClr val="000000"/>
                  </a:solidFill>
                  <a:cs typeface="Arial" charset="0"/>
                </a:rPr>
                <a:t>distance between spots (mm)</a:t>
              </a:r>
            </a:p>
          </p:txBody>
        </p:sp>
        <p:sp>
          <p:nvSpPr>
            <p:cNvPr id="35853" name="Text Box 9"/>
            <p:cNvSpPr txBox="1">
              <a:spLocks noChangeArrowheads="1"/>
            </p:cNvSpPr>
            <p:nvPr/>
          </p:nvSpPr>
          <p:spPr bwMode="auto">
            <a:xfrm>
              <a:off x="816" y="3705"/>
              <a:ext cx="423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1800">
                  <a:solidFill>
                    <a:srgbClr val="000000"/>
                  </a:solidFill>
                  <a:cs typeface="Arial" charset="0"/>
                </a:rPr>
                <a:t>0.1                             1                             10                            100</a:t>
              </a:r>
            </a:p>
          </p:txBody>
        </p:sp>
        <p:sp>
          <p:nvSpPr>
            <p:cNvPr id="35854" name="Rectangle 10"/>
            <p:cNvSpPr>
              <a:spLocks noChangeArrowheads="1"/>
            </p:cNvSpPr>
            <p:nvPr/>
          </p:nvSpPr>
          <p:spPr bwMode="auto">
            <a:xfrm>
              <a:off x="4080" y="768"/>
              <a:ext cx="768" cy="19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en-US" altLang="en-US" sz="1800">
                <a:solidFill>
                  <a:srgbClr val="000000"/>
                </a:solidFill>
                <a:cs typeface="Arial" charset="0"/>
              </a:endParaRPr>
            </a:p>
          </p:txBody>
        </p:sp>
        <p:sp>
          <p:nvSpPr>
            <p:cNvPr id="35855" name="Text Box 11"/>
            <p:cNvSpPr txBox="1">
              <a:spLocks noChangeArrowheads="1"/>
            </p:cNvSpPr>
            <p:nvPr/>
          </p:nvSpPr>
          <p:spPr bwMode="auto">
            <a:xfrm rot="-1123190">
              <a:off x="2400" y="2592"/>
              <a:ext cx="54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1800">
                  <a:solidFill>
                    <a:srgbClr val="000000"/>
                  </a:solidFill>
                  <a:cs typeface="Arial" charset="0"/>
                </a:rPr>
                <a:t>Pilatus</a:t>
              </a:r>
            </a:p>
          </p:txBody>
        </p:sp>
        <p:sp>
          <p:nvSpPr>
            <p:cNvPr id="35856" name="Text Box 12"/>
            <p:cNvSpPr txBox="1">
              <a:spLocks noChangeArrowheads="1"/>
            </p:cNvSpPr>
            <p:nvPr/>
          </p:nvSpPr>
          <p:spPr bwMode="auto">
            <a:xfrm rot="-1123190">
              <a:off x="2304" y="1301"/>
              <a:ext cx="5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1800">
                  <a:solidFill>
                    <a:srgbClr val="000000"/>
                  </a:solidFill>
                  <a:cs typeface="Arial" charset="0"/>
                </a:rPr>
                <a:t>Q315r</a:t>
              </a:r>
            </a:p>
          </p:txBody>
        </p:sp>
      </p:grpSp>
      <p:sp>
        <p:nvSpPr>
          <p:cNvPr id="2878477" name="Text Box 13"/>
          <p:cNvSpPr txBox="1">
            <a:spLocks noChangeArrowheads="1"/>
          </p:cNvSpPr>
          <p:nvPr/>
        </p:nvSpPr>
        <p:spPr bwMode="auto">
          <a:xfrm>
            <a:off x="5840186" y="2777604"/>
            <a:ext cx="2895600" cy="1597025"/>
          </a:xfrm>
          <a:prstGeom prst="rect">
            <a:avLst/>
          </a:prstGeom>
          <a:solidFill>
            <a:srgbClr val="FFFF99"/>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50000"/>
              </a:spcBef>
              <a:spcAft>
                <a:spcPct val="0"/>
              </a:spcAft>
              <a:buFontTx/>
              <a:buNone/>
            </a:pPr>
            <a:r>
              <a:rPr lang="en-US" altLang="en-US" sz="2800" dirty="0">
                <a:solidFill>
                  <a:srgbClr val="000000"/>
                </a:solidFill>
                <a:cs typeface="Arial" charset="0"/>
              </a:rPr>
              <a:t>anomalous </a:t>
            </a:r>
            <a:r>
              <a:rPr lang="en-US" altLang="en-US" sz="2800" dirty="0" smtClean="0">
                <a:solidFill>
                  <a:srgbClr val="000000"/>
                </a:solidFill>
                <a:cs typeface="Arial" charset="0"/>
              </a:rPr>
              <a:t>mates are</a:t>
            </a:r>
            <a:endParaRPr lang="en-US" altLang="en-US" sz="2800" dirty="0">
              <a:solidFill>
                <a:srgbClr val="000000"/>
              </a:solidFill>
              <a:cs typeface="Arial" charset="0"/>
            </a:endParaRPr>
          </a:p>
          <a:p>
            <a:pPr algn="ctr" eaLnBrk="1" fontAlgn="base" hangingPunct="1">
              <a:spcBef>
                <a:spcPct val="50000"/>
              </a:spcBef>
              <a:spcAft>
                <a:spcPct val="0"/>
              </a:spcAft>
              <a:buFontTx/>
              <a:buNone/>
            </a:pPr>
            <a:r>
              <a:rPr lang="en-US" altLang="en-US" sz="2800" dirty="0">
                <a:solidFill>
                  <a:srgbClr val="000000"/>
                </a:solidFill>
                <a:cs typeface="Arial" charset="0"/>
              </a:rPr>
              <a:t>&gt; 100 mm apart</a:t>
            </a:r>
          </a:p>
        </p:txBody>
      </p:sp>
      <p:sp>
        <p:nvSpPr>
          <p:cNvPr id="2" name="Freeform 1"/>
          <p:cNvSpPr/>
          <p:nvPr/>
        </p:nvSpPr>
        <p:spPr>
          <a:xfrm>
            <a:off x="1484313" y="2505075"/>
            <a:ext cx="3365500" cy="1616075"/>
          </a:xfrm>
          <a:custGeom>
            <a:avLst/>
            <a:gdLst>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66053" h="1616765">
                <a:moveTo>
                  <a:pt x="0" y="1616765"/>
                </a:moveTo>
                <a:lnTo>
                  <a:pt x="1020418" y="702365"/>
                </a:lnTo>
                <a:cubicBezTo>
                  <a:pt x="1232453" y="508000"/>
                  <a:pt x="1197113" y="468243"/>
                  <a:pt x="1272209" y="450574"/>
                </a:cubicBezTo>
                <a:cubicBezTo>
                  <a:pt x="1347305" y="432904"/>
                  <a:pt x="1409149" y="574261"/>
                  <a:pt x="1470992" y="596348"/>
                </a:cubicBezTo>
                <a:cubicBezTo>
                  <a:pt x="1532836" y="618435"/>
                  <a:pt x="1592470" y="616226"/>
                  <a:pt x="1643270" y="583096"/>
                </a:cubicBezTo>
                <a:cubicBezTo>
                  <a:pt x="1694070" y="549966"/>
                  <a:pt x="1696279" y="432904"/>
                  <a:pt x="1775792" y="397565"/>
                </a:cubicBezTo>
                <a:cubicBezTo>
                  <a:pt x="1855305" y="362226"/>
                  <a:pt x="2001079" y="342348"/>
                  <a:pt x="2120348" y="371061"/>
                </a:cubicBezTo>
                <a:cubicBezTo>
                  <a:pt x="2239617" y="399774"/>
                  <a:pt x="2325757" y="596347"/>
                  <a:pt x="2491409" y="569843"/>
                </a:cubicBezTo>
                <a:cubicBezTo>
                  <a:pt x="2657061" y="543339"/>
                  <a:pt x="2968487" y="307009"/>
                  <a:pt x="3114261" y="212035"/>
                </a:cubicBezTo>
                <a:cubicBezTo>
                  <a:pt x="3260035" y="117061"/>
                  <a:pt x="3313044" y="58530"/>
                  <a:pt x="3366053" y="0"/>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 name="Freeform 2"/>
          <p:cNvSpPr/>
          <p:nvPr/>
        </p:nvSpPr>
        <p:spPr>
          <a:xfrm>
            <a:off x="1960563" y="1762125"/>
            <a:ext cx="4876800" cy="4029075"/>
          </a:xfrm>
          <a:custGeom>
            <a:avLst/>
            <a:gdLst>
              <a:gd name="connsiteX0" fmla="*/ 0 w 4876800"/>
              <a:gd name="connsiteY0" fmla="*/ 4028661 h 4028661"/>
              <a:gd name="connsiteX1" fmla="*/ 1020417 w 4876800"/>
              <a:gd name="connsiteY1" fmla="*/ 3723861 h 4028661"/>
              <a:gd name="connsiteX2" fmla="*/ 2107095 w 4876800"/>
              <a:gd name="connsiteY2" fmla="*/ 3220278 h 4028661"/>
              <a:gd name="connsiteX3" fmla="*/ 3127513 w 4876800"/>
              <a:gd name="connsiteY3" fmla="*/ 2928731 h 4028661"/>
              <a:gd name="connsiteX4" fmla="*/ 4876800 w 4876800"/>
              <a:gd name="connsiteY4" fmla="*/ 0 h 4028661"/>
              <a:gd name="connsiteX0" fmla="*/ 0 w 4876800"/>
              <a:gd name="connsiteY0" fmla="*/ 4028661 h 4028661"/>
              <a:gd name="connsiteX1" fmla="*/ 1020417 w 4876800"/>
              <a:gd name="connsiteY1" fmla="*/ 3723861 h 4028661"/>
              <a:gd name="connsiteX2" fmla="*/ 2107095 w 4876800"/>
              <a:gd name="connsiteY2" fmla="*/ 3220278 h 4028661"/>
              <a:gd name="connsiteX3" fmla="*/ 3127513 w 4876800"/>
              <a:gd name="connsiteY3" fmla="*/ 2928731 h 4028661"/>
              <a:gd name="connsiteX4" fmla="*/ 4876800 w 4876800"/>
              <a:gd name="connsiteY4" fmla="*/ 0 h 4028661"/>
              <a:gd name="connsiteX0" fmla="*/ 0 w 4876800"/>
              <a:gd name="connsiteY0" fmla="*/ 4028661 h 4028661"/>
              <a:gd name="connsiteX1" fmla="*/ 1020417 w 4876800"/>
              <a:gd name="connsiteY1" fmla="*/ 3723861 h 4028661"/>
              <a:gd name="connsiteX2" fmla="*/ 2107095 w 4876800"/>
              <a:gd name="connsiteY2" fmla="*/ 3220278 h 4028661"/>
              <a:gd name="connsiteX3" fmla="*/ 3127513 w 4876800"/>
              <a:gd name="connsiteY3" fmla="*/ 2928731 h 4028661"/>
              <a:gd name="connsiteX4" fmla="*/ 4876800 w 4876800"/>
              <a:gd name="connsiteY4" fmla="*/ 0 h 4028661"/>
              <a:gd name="connsiteX0" fmla="*/ 0 w 4876800"/>
              <a:gd name="connsiteY0" fmla="*/ 4028661 h 4028661"/>
              <a:gd name="connsiteX1" fmla="*/ 1020417 w 4876800"/>
              <a:gd name="connsiteY1" fmla="*/ 3723861 h 4028661"/>
              <a:gd name="connsiteX2" fmla="*/ 2107095 w 4876800"/>
              <a:gd name="connsiteY2" fmla="*/ 3220278 h 4028661"/>
              <a:gd name="connsiteX3" fmla="*/ 3127513 w 4876800"/>
              <a:gd name="connsiteY3" fmla="*/ 2928731 h 4028661"/>
              <a:gd name="connsiteX4" fmla="*/ 4876800 w 4876800"/>
              <a:gd name="connsiteY4" fmla="*/ 0 h 4028661"/>
              <a:gd name="connsiteX0" fmla="*/ 0 w 4876800"/>
              <a:gd name="connsiteY0" fmla="*/ 4028661 h 4028661"/>
              <a:gd name="connsiteX1" fmla="*/ 1020417 w 4876800"/>
              <a:gd name="connsiteY1" fmla="*/ 3723861 h 4028661"/>
              <a:gd name="connsiteX2" fmla="*/ 2107095 w 4876800"/>
              <a:gd name="connsiteY2" fmla="*/ 3220278 h 4028661"/>
              <a:gd name="connsiteX3" fmla="*/ 3127513 w 4876800"/>
              <a:gd name="connsiteY3" fmla="*/ 2928731 h 4028661"/>
              <a:gd name="connsiteX4" fmla="*/ 4876800 w 4876800"/>
              <a:gd name="connsiteY4" fmla="*/ 0 h 4028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800" h="4028661">
                <a:moveTo>
                  <a:pt x="0" y="4028661"/>
                </a:moveTo>
                <a:cubicBezTo>
                  <a:pt x="334617" y="3943626"/>
                  <a:pt x="669235" y="3858591"/>
                  <a:pt x="1020417" y="3723861"/>
                </a:cubicBezTo>
                <a:cubicBezTo>
                  <a:pt x="1371600" y="3589130"/>
                  <a:pt x="1755912" y="3352800"/>
                  <a:pt x="2107095" y="3220278"/>
                </a:cubicBezTo>
                <a:cubicBezTo>
                  <a:pt x="2458278" y="3087756"/>
                  <a:pt x="2573131" y="3067879"/>
                  <a:pt x="3127513" y="2928731"/>
                </a:cubicBezTo>
                <a:cubicBezTo>
                  <a:pt x="3456608" y="2325758"/>
                  <a:pt x="4232965" y="1196009"/>
                  <a:pt x="4876800" y="0"/>
                </a:cubicBezTo>
              </a:path>
            </a:pathLst>
          </a:custGeom>
          <a:noFill/>
          <a:ln w="76200">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cxnSp>
        <p:nvCxnSpPr>
          <p:cNvPr id="5" name="Straight Arrow Connector 4"/>
          <p:cNvCxnSpPr/>
          <p:nvPr/>
        </p:nvCxnSpPr>
        <p:spPr>
          <a:xfrm flipH="1" flipV="1">
            <a:off x="6851650" y="1908175"/>
            <a:ext cx="146050" cy="25241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5848" name="TextBox 5"/>
          <p:cNvSpPr txBox="1">
            <a:spLocks noChangeArrowheads="1"/>
          </p:cNvSpPr>
          <p:nvPr/>
        </p:nvSpPr>
        <p:spPr bwMode="auto">
          <a:xfrm>
            <a:off x="6772275" y="2081213"/>
            <a:ext cx="10556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1800">
                <a:solidFill>
                  <a:srgbClr val="000000"/>
                </a:solidFill>
                <a:cs typeface="Arial" charset="0"/>
              </a:rPr>
              <a:t>different</a:t>
            </a:r>
          </a:p>
          <a:p>
            <a:pPr eaLnBrk="1" fontAlgn="base" hangingPunct="1">
              <a:spcBef>
                <a:spcPct val="0"/>
              </a:spcBef>
              <a:spcAft>
                <a:spcPct val="0"/>
              </a:spcAft>
              <a:buFontTx/>
              <a:buNone/>
            </a:pPr>
            <a:r>
              <a:rPr lang="en-US" altLang="en-US" sz="1800">
                <a:solidFill>
                  <a:srgbClr val="000000"/>
                </a:solidFill>
                <a:cs typeface="Arial" charset="0"/>
              </a:rPr>
              <a:t>modules</a:t>
            </a:r>
          </a:p>
        </p:txBody>
      </p:sp>
      <p:sp>
        <p:nvSpPr>
          <p:cNvPr id="18" name="Rectangle 2"/>
          <p:cNvSpPr>
            <a:spLocks noGrp="1" noChangeArrowheads="1"/>
          </p:cNvSpPr>
          <p:nvPr>
            <p:ph type="ctrTitle"/>
          </p:nvPr>
        </p:nvSpPr>
        <p:spPr>
          <a:xfrm>
            <a:off x="0" y="1"/>
            <a:ext cx="9144000" cy="1296988"/>
          </a:xfrm>
        </p:spPr>
        <p:txBody>
          <a:bodyPr/>
          <a:lstStyle/>
          <a:p>
            <a:pPr eaLnBrk="1" hangingPunct="1"/>
            <a:r>
              <a:rPr lang="en-US" altLang="en-US" sz="5400" dirty="0" smtClean="0"/>
              <a:t>SHSSS: CCD vs PAD</a:t>
            </a:r>
            <a:endParaRPr lang="en-US" altLang="en-US" sz="5400" dirty="0" smtClean="0"/>
          </a:p>
        </p:txBody>
      </p:sp>
    </p:spTree>
    <p:extLst>
      <p:ext uri="{BB962C8B-B14F-4D97-AF65-F5344CB8AC3E}">
        <p14:creationId xmlns:p14="http://schemas.microsoft.com/office/powerpoint/2010/main" val="131427654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784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847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52487"/>
          </a:xfrm>
        </p:spPr>
        <p:txBody>
          <a:bodyPr/>
          <a:lstStyle/>
          <a:p>
            <a:r>
              <a:rPr lang="en-US" dirty="0" smtClean="0"/>
              <a:t>Pilatus: 1-module shift</a:t>
            </a:r>
            <a:endParaRPr lang="en-US" dirty="0"/>
          </a:p>
        </p:txBody>
      </p:sp>
      <p:pic>
        <p:nvPicPr>
          <p:cNvPr id="171011"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852487"/>
            <a:ext cx="9405938" cy="6005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353752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0" y="0"/>
            <a:ext cx="9144000" cy="85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kern="0" smtClean="0"/>
              <a:t>Pilatus: 1-module shift</a:t>
            </a:r>
            <a:endParaRPr lang="en-US" kern="0" dirty="0"/>
          </a:p>
        </p:txBody>
      </p:sp>
      <p:pic>
        <p:nvPicPr>
          <p:cNvPr id="172035"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850392"/>
            <a:ext cx="9409176" cy="6007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17330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77778E-7 2.71676E-6 L 2.77778E-7 -0.14705 " pathEditMode="relative" rAng="0" ptsTypes="AA">
                                      <p:cBhvr>
                                        <p:cTn id="6" dur="2000" fill="hold"/>
                                        <p:tgtEl>
                                          <p:spTgt spid="172035"/>
                                        </p:tgtEl>
                                        <p:attrNameLst>
                                          <p:attrName>ppt_x</p:attrName>
                                          <p:attrName>ppt_y</p:attrName>
                                        </p:attrNameLst>
                                      </p:cBhvr>
                                      <p:rCtr x="0" y="-735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0" y="0"/>
            <a:ext cx="9144000" cy="85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kern="0" dirty="0" smtClean="0"/>
              <a:t>Pilatus: 1-module shift</a:t>
            </a:r>
            <a:endParaRPr lang="en-US" kern="0" dirty="0"/>
          </a:p>
        </p:txBody>
      </p:sp>
      <p:sp>
        <p:nvSpPr>
          <p:cNvPr id="3" name="Content Placeholder 2"/>
          <p:cNvSpPr>
            <a:spLocks noGrp="1"/>
          </p:cNvSpPr>
          <p:nvPr>
            <p:ph idx="1"/>
          </p:nvPr>
        </p:nvSpPr>
        <p:spPr/>
        <p:txBody>
          <a:bodyPr/>
          <a:lstStyle/>
          <a:p>
            <a:endParaRPr lang="en-US"/>
          </a:p>
        </p:txBody>
      </p:sp>
      <p:pic>
        <p:nvPicPr>
          <p:cNvPr id="17510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850392"/>
            <a:ext cx="9409176" cy="6007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8232529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0" y="0"/>
            <a:ext cx="9144000" cy="85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kern="0" dirty="0" smtClean="0"/>
              <a:t>Pilatus: 1-module shift - aligned</a:t>
            </a:r>
            <a:endParaRPr lang="en-US" kern="0" dirty="0"/>
          </a:p>
        </p:txBody>
      </p:sp>
      <p:sp>
        <p:nvSpPr>
          <p:cNvPr id="3" name="Content Placeholder 2"/>
          <p:cNvSpPr>
            <a:spLocks noGrp="1"/>
          </p:cNvSpPr>
          <p:nvPr>
            <p:ph idx="1"/>
          </p:nvPr>
        </p:nvSpPr>
        <p:spPr/>
        <p:txBody>
          <a:bodyPr/>
          <a:lstStyle/>
          <a:p>
            <a:endParaRPr lang="en-US"/>
          </a:p>
        </p:txBody>
      </p:sp>
      <p:pic>
        <p:nvPicPr>
          <p:cNvPr id="17408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850392"/>
            <a:ext cx="9409176" cy="6007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9580263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0" y="0"/>
            <a:ext cx="9144000" cy="85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kern="0" dirty="0" smtClean="0"/>
              <a:t>Pilatus: 1-module shift - ratio</a:t>
            </a:r>
            <a:endParaRPr lang="en-US" kern="0" dirty="0"/>
          </a:p>
        </p:txBody>
      </p:sp>
      <p:pic>
        <p:nvPicPr>
          <p:cNvPr id="173059"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850392"/>
            <a:ext cx="9409176" cy="6007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199087" y="5283200"/>
            <a:ext cx="986970" cy="954107"/>
          </a:xfrm>
          <a:prstGeom prst="rect">
            <a:avLst/>
          </a:prstGeom>
          <a:solidFill>
            <a:schemeClr val="bg1">
              <a:lumMod val="50000"/>
            </a:schemeClr>
          </a:solidFill>
        </p:spPr>
        <p:txBody>
          <a:bodyPr wrap="square" rtlCol="0">
            <a:spAutoFit/>
          </a:bodyPr>
          <a:lstStyle/>
          <a:p>
            <a:pPr algn="r"/>
            <a:r>
              <a:rPr lang="en-US" sz="2800" b="1" dirty="0" smtClean="0"/>
              <a:t>+3%</a:t>
            </a:r>
          </a:p>
          <a:p>
            <a:pPr algn="r"/>
            <a:r>
              <a:rPr lang="en-US" sz="2800" b="1" dirty="0" smtClean="0">
                <a:solidFill>
                  <a:schemeClr val="bg1"/>
                </a:solidFill>
              </a:rPr>
              <a:t>- 3%</a:t>
            </a:r>
            <a:endParaRPr lang="en-US" sz="2800" b="1" dirty="0">
              <a:solidFill>
                <a:schemeClr val="bg1"/>
              </a:solidFill>
            </a:endParaRPr>
          </a:p>
        </p:txBody>
      </p:sp>
    </p:spTree>
    <p:extLst>
      <p:ext uri="{BB962C8B-B14F-4D97-AF65-F5344CB8AC3E}">
        <p14:creationId xmlns:p14="http://schemas.microsoft.com/office/powerpoint/2010/main" val="2684880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26124" y="1229709"/>
            <a:ext cx="8799661" cy="55809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250440" y="837023"/>
            <a:ext cx="3976189" cy="369332"/>
          </a:xfrm>
          <a:prstGeom prst="rect">
            <a:avLst/>
          </a:prstGeom>
          <a:noFill/>
        </p:spPr>
        <p:txBody>
          <a:bodyPr wrap="square" rtlCol="0">
            <a:spAutoFit/>
          </a:bodyPr>
          <a:lstStyle/>
          <a:p>
            <a:r>
              <a:rPr lang="en-US" dirty="0" smtClean="0"/>
              <a:t>~3x10</a:t>
            </a:r>
            <a:r>
              <a:rPr lang="en-US" baseline="30000" dirty="0" smtClean="0"/>
              <a:t>5</a:t>
            </a:r>
            <a:r>
              <a:rPr lang="en-US" dirty="0" smtClean="0"/>
              <a:t> </a:t>
            </a:r>
            <a:r>
              <a:rPr lang="en-US" dirty="0" smtClean="0"/>
              <a:t>photon/pixel ratio vs smooth</a:t>
            </a:r>
            <a:endParaRPr lang="en-US" dirty="0" smtClean="0"/>
          </a:p>
        </p:txBody>
      </p:sp>
      <p:sp>
        <p:nvSpPr>
          <p:cNvPr id="5" name="TextBox 4"/>
          <p:cNvSpPr txBox="1"/>
          <p:nvPr/>
        </p:nvSpPr>
        <p:spPr>
          <a:xfrm>
            <a:off x="7199087" y="5283200"/>
            <a:ext cx="986970" cy="954107"/>
          </a:xfrm>
          <a:prstGeom prst="rect">
            <a:avLst/>
          </a:prstGeom>
          <a:solidFill>
            <a:schemeClr val="bg1">
              <a:lumMod val="50000"/>
            </a:schemeClr>
          </a:solidFill>
        </p:spPr>
        <p:txBody>
          <a:bodyPr wrap="square" rtlCol="0">
            <a:spAutoFit/>
          </a:bodyPr>
          <a:lstStyle/>
          <a:p>
            <a:pPr algn="r"/>
            <a:r>
              <a:rPr lang="en-US" sz="2800" b="1" dirty="0" smtClean="0"/>
              <a:t>+1%</a:t>
            </a:r>
          </a:p>
          <a:p>
            <a:pPr algn="r"/>
            <a:r>
              <a:rPr lang="en-US" sz="2800" b="1" dirty="0" smtClean="0">
                <a:solidFill>
                  <a:schemeClr val="bg1"/>
                </a:solidFill>
              </a:rPr>
              <a:t>- 1%</a:t>
            </a:r>
            <a:endParaRPr lang="en-US" sz="2800" b="1" dirty="0">
              <a:solidFill>
                <a:schemeClr val="bg1"/>
              </a:solidFill>
            </a:endParaRPr>
          </a:p>
        </p:txBody>
      </p:sp>
      <p:sp>
        <p:nvSpPr>
          <p:cNvPr id="7" name="Title 1"/>
          <p:cNvSpPr txBox="1">
            <a:spLocks/>
          </p:cNvSpPr>
          <p:nvPr/>
        </p:nvSpPr>
        <p:spPr bwMode="auto">
          <a:xfrm>
            <a:off x="0" y="0"/>
            <a:ext cx="9144000" cy="85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kern="0" dirty="0" smtClean="0"/>
              <a:t>Pilatus: flood field</a:t>
            </a:r>
            <a:endParaRPr lang="en-US" kern="0" dirty="0"/>
          </a:p>
        </p:txBody>
      </p:sp>
    </p:spTree>
    <p:extLst>
      <p:ext uri="{BB962C8B-B14F-4D97-AF65-F5344CB8AC3E}">
        <p14:creationId xmlns:p14="http://schemas.microsoft.com/office/powerpoint/2010/main" val="3471007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SHSSS!</a:t>
            </a:r>
            <a:br>
              <a:rPr lang="en-US" dirty="0" smtClean="0"/>
            </a:br>
            <a:r>
              <a:rPr lang="en-US" sz="2000" dirty="0" smtClean="0"/>
              <a:t>The dominant source of error for anomalous difference measurements</a:t>
            </a:r>
            <a:endParaRPr lang="en-US" sz="2000" dirty="0"/>
          </a:p>
        </p:txBody>
      </p:sp>
      <p:sp>
        <p:nvSpPr>
          <p:cNvPr id="3" name="Content Placeholder 2"/>
          <p:cNvSpPr>
            <a:spLocks noGrp="1"/>
          </p:cNvSpPr>
          <p:nvPr>
            <p:ph idx="1"/>
          </p:nvPr>
        </p:nvSpPr>
        <p:spPr>
          <a:xfrm>
            <a:off x="508001" y="1600200"/>
            <a:ext cx="4760686" cy="4525963"/>
          </a:xfrm>
        </p:spPr>
        <p:txBody>
          <a:bodyPr/>
          <a:lstStyle/>
          <a:p>
            <a:pPr marL="0" indent="0">
              <a:buNone/>
            </a:pPr>
            <a:r>
              <a:rPr lang="en-US" sz="4800" dirty="0" smtClean="0">
                <a:solidFill>
                  <a:srgbClr val="C00000"/>
                </a:solidFill>
              </a:rPr>
              <a:t>S</a:t>
            </a:r>
            <a:r>
              <a:rPr lang="en-US" sz="4800" dirty="0" smtClean="0"/>
              <a:t>patial</a:t>
            </a:r>
          </a:p>
          <a:p>
            <a:pPr marL="0" indent="0">
              <a:buNone/>
            </a:pPr>
            <a:r>
              <a:rPr lang="en-US" sz="4800" dirty="0" smtClean="0">
                <a:solidFill>
                  <a:srgbClr val="C00000"/>
                </a:solidFill>
              </a:rPr>
              <a:t>H</a:t>
            </a:r>
            <a:r>
              <a:rPr lang="en-US" sz="4800" dirty="0" smtClean="0"/>
              <a:t>eterogeneity in</a:t>
            </a:r>
          </a:p>
          <a:p>
            <a:pPr marL="0" indent="0">
              <a:buNone/>
            </a:pPr>
            <a:r>
              <a:rPr lang="en-US" sz="4800" dirty="0" smtClean="0">
                <a:solidFill>
                  <a:srgbClr val="C00000"/>
                </a:solidFill>
              </a:rPr>
              <a:t>S</a:t>
            </a:r>
            <a:r>
              <a:rPr lang="en-US" sz="4800" dirty="0" smtClean="0"/>
              <a:t>harp</a:t>
            </a:r>
          </a:p>
          <a:p>
            <a:pPr marL="0" indent="0">
              <a:buNone/>
            </a:pPr>
            <a:r>
              <a:rPr lang="en-US" sz="4800" dirty="0" smtClean="0">
                <a:solidFill>
                  <a:srgbClr val="C00000"/>
                </a:solidFill>
              </a:rPr>
              <a:t>S</a:t>
            </a:r>
            <a:r>
              <a:rPr lang="en-US" sz="4800" dirty="0" smtClean="0"/>
              <a:t>pot</a:t>
            </a:r>
          </a:p>
          <a:p>
            <a:pPr marL="0" indent="0">
              <a:buNone/>
            </a:pPr>
            <a:r>
              <a:rPr lang="en-US" sz="4800" dirty="0" smtClean="0">
                <a:solidFill>
                  <a:srgbClr val="C00000"/>
                </a:solidFill>
              </a:rPr>
              <a:t>S</a:t>
            </a:r>
            <a:r>
              <a:rPr lang="en-US" sz="4800" dirty="0" smtClean="0"/>
              <a:t>ensitivity</a:t>
            </a:r>
            <a:endParaRPr lang="en-US" sz="4800" dirty="0"/>
          </a:p>
        </p:txBody>
      </p:sp>
      <p:sp>
        <p:nvSpPr>
          <p:cNvPr id="10" name="Rectangle 9"/>
          <p:cNvSpPr/>
          <p:nvPr/>
        </p:nvSpPr>
        <p:spPr>
          <a:xfrm>
            <a:off x="4572000" y="4114800"/>
            <a:ext cx="1828800" cy="1828800"/>
          </a:xfrm>
          <a:prstGeom prst="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400800" y="4114800"/>
            <a:ext cx="1828800" cy="1828800"/>
          </a:xfrm>
          <a:prstGeom prst="rect">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p:nvGrpSpPr>
        <p:grpSpPr>
          <a:xfrm>
            <a:off x="5653314" y="2969828"/>
            <a:ext cx="1545771" cy="1020820"/>
            <a:chOff x="5653314" y="2969828"/>
            <a:chExt cx="1545771" cy="1020820"/>
          </a:xfrm>
        </p:grpSpPr>
        <p:sp>
          <p:nvSpPr>
            <p:cNvPr id="6" name="TextBox 5"/>
            <p:cNvSpPr txBox="1"/>
            <p:nvPr/>
          </p:nvSpPr>
          <p:spPr>
            <a:xfrm>
              <a:off x="6034906" y="2969828"/>
              <a:ext cx="782587" cy="707886"/>
            </a:xfrm>
            <a:prstGeom prst="rect">
              <a:avLst/>
            </a:prstGeom>
            <a:noFill/>
          </p:spPr>
          <p:txBody>
            <a:bodyPr wrap="none" rtlCol="0">
              <a:spAutoFit/>
            </a:bodyPr>
            <a:lstStyle/>
            <a:p>
              <a:pPr algn="ctr"/>
              <a:r>
                <a:rPr lang="en-US" sz="2000" b="1" dirty="0" smtClean="0"/>
                <a:t>Flat</a:t>
              </a:r>
            </a:p>
            <a:p>
              <a:pPr algn="ctr"/>
              <a:r>
                <a:rPr lang="en-US" sz="2000" b="1" dirty="0" smtClean="0"/>
                <a:t>Field</a:t>
              </a:r>
            </a:p>
          </p:txBody>
        </p:sp>
        <p:cxnSp>
          <p:nvCxnSpPr>
            <p:cNvPr id="14" name="Straight Arrow Connector 13"/>
            <p:cNvCxnSpPr/>
            <p:nvPr/>
          </p:nvCxnSpPr>
          <p:spPr>
            <a:xfrm>
              <a:off x="5653314" y="3286703"/>
              <a:ext cx="0" cy="703945"/>
            </a:xfrm>
            <a:prstGeom prst="straightConnector1">
              <a:avLst/>
            </a:prstGeom>
            <a:ln w="889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7199085" y="3286703"/>
              <a:ext cx="0" cy="703945"/>
            </a:xfrm>
            <a:prstGeom prst="straightConnector1">
              <a:avLst/>
            </a:prstGeom>
            <a:ln w="889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7" name="TextBox 16"/>
          <p:cNvSpPr txBox="1"/>
          <p:nvPr/>
        </p:nvSpPr>
        <p:spPr>
          <a:xfrm>
            <a:off x="4607842" y="6088518"/>
            <a:ext cx="1792957" cy="369332"/>
          </a:xfrm>
          <a:prstGeom prst="rect">
            <a:avLst/>
          </a:prstGeom>
          <a:noFill/>
        </p:spPr>
        <p:txBody>
          <a:bodyPr wrap="square" rtlCol="0">
            <a:spAutoFit/>
          </a:bodyPr>
          <a:lstStyle/>
          <a:p>
            <a:r>
              <a:rPr lang="en-US" b="1" dirty="0" smtClean="0"/>
              <a:t>90% </a:t>
            </a:r>
          </a:p>
        </p:txBody>
      </p:sp>
      <p:sp>
        <p:nvSpPr>
          <p:cNvPr id="18" name="TextBox 17"/>
          <p:cNvSpPr txBox="1"/>
          <p:nvPr/>
        </p:nvSpPr>
        <p:spPr>
          <a:xfrm>
            <a:off x="6438767" y="6088518"/>
            <a:ext cx="1897095" cy="369332"/>
          </a:xfrm>
          <a:prstGeom prst="rect">
            <a:avLst/>
          </a:prstGeom>
          <a:noFill/>
        </p:spPr>
        <p:txBody>
          <a:bodyPr wrap="square" rtlCol="0">
            <a:spAutoFit/>
          </a:bodyPr>
          <a:lstStyle/>
          <a:p>
            <a:r>
              <a:rPr lang="en-US" b="1" dirty="0" smtClean="0"/>
              <a:t>110%</a:t>
            </a:r>
          </a:p>
        </p:txBody>
      </p:sp>
      <p:sp>
        <p:nvSpPr>
          <p:cNvPr id="19" name="TextBox 18"/>
          <p:cNvSpPr txBox="1"/>
          <p:nvPr/>
        </p:nvSpPr>
        <p:spPr>
          <a:xfrm>
            <a:off x="4615103" y="6371317"/>
            <a:ext cx="1038212" cy="369332"/>
          </a:xfrm>
          <a:prstGeom prst="rect">
            <a:avLst/>
          </a:prstGeom>
          <a:noFill/>
        </p:spPr>
        <p:txBody>
          <a:bodyPr wrap="square" rtlCol="0">
            <a:spAutoFit/>
          </a:bodyPr>
          <a:lstStyle/>
          <a:p>
            <a:r>
              <a:rPr lang="en-US" b="1" dirty="0" smtClean="0"/>
              <a:t>x 1.11 = </a:t>
            </a:r>
            <a:endParaRPr lang="en-US" b="1" dirty="0"/>
          </a:p>
        </p:txBody>
      </p:sp>
      <p:sp>
        <p:nvSpPr>
          <p:cNvPr id="20" name="TextBox 19"/>
          <p:cNvSpPr txBox="1"/>
          <p:nvPr/>
        </p:nvSpPr>
        <p:spPr>
          <a:xfrm>
            <a:off x="6475056" y="6371317"/>
            <a:ext cx="1144944" cy="369332"/>
          </a:xfrm>
          <a:prstGeom prst="rect">
            <a:avLst/>
          </a:prstGeom>
          <a:noFill/>
        </p:spPr>
        <p:txBody>
          <a:bodyPr wrap="square" rtlCol="0">
            <a:spAutoFit/>
          </a:bodyPr>
          <a:lstStyle/>
          <a:p>
            <a:r>
              <a:rPr lang="en-US" b="1" dirty="0" smtClean="0"/>
              <a:t>x 0.91 =</a:t>
            </a:r>
            <a:endParaRPr lang="en-US" b="1" dirty="0"/>
          </a:p>
        </p:txBody>
      </p:sp>
      <p:cxnSp>
        <p:nvCxnSpPr>
          <p:cNvPr id="21" name="Straight Arrow Connector 20"/>
          <p:cNvCxnSpPr/>
          <p:nvPr/>
        </p:nvCxnSpPr>
        <p:spPr>
          <a:xfrm>
            <a:off x="5972626" y="4891317"/>
            <a:ext cx="914400" cy="0"/>
          </a:xfrm>
          <a:prstGeom prst="straightConnector1">
            <a:avLst/>
          </a:prstGeom>
          <a:ln w="889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5914571" y="5261431"/>
            <a:ext cx="914400" cy="0"/>
          </a:xfrm>
          <a:prstGeom prst="straightConnector1">
            <a:avLst/>
          </a:prstGeom>
          <a:ln w="635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7367685" y="6371317"/>
            <a:ext cx="861915" cy="369332"/>
          </a:xfrm>
          <a:prstGeom prst="rect">
            <a:avLst/>
          </a:prstGeom>
          <a:noFill/>
        </p:spPr>
        <p:txBody>
          <a:bodyPr wrap="square" rtlCol="0">
            <a:spAutoFit/>
          </a:bodyPr>
          <a:lstStyle/>
          <a:p>
            <a:r>
              <a:rPr lang="en-US" b="1" dirty="0" smtClean="0"/>
              <a:t>100%</a:t>
            </a:r>
            <a:endParaRPr lang="en-US" b="1" dirty="0"/>
          </a:p>
        </p:txBody>
      </p:sp>
      <p:sp>
        <p:nvSpPr>
          <p:cNvPr id="24" name="TextBox 23"/>
          <p:cNvSpPr txBox="1"/>
          <p:nvPr/>
        </p:nvSpPr>
        <p:spPr>
          <a:xfrm>
            <a:off x="5467996" y="6371317"/>
            <a:ext cx="932803" cy="369332"/>
          </a:xfrm>
          <a:prstGeom prst="rect">
            <a:avLst/>
          </a:prstGeom>
          <a:noFill/>
        </p:spPr>
        <p:txBody>
          <a:bodyPr wrap="square" rtlCol="0">
            <a:spAutoFit/>
          </a:bodyPr>
          <a:lstStyle/>
          <a:p>
            <a:r>
              <a:rPr lang="en-US" b="1" dirty="0" smtClean="0"/>
              <a:t>100%</a:t>
            </a:r>
            <a:endParaRPr lang="en-US" b="1" dirty="0"/>
          </a:p>
        </p:txBody>
      </p:sp>
    </p:spTree>
    <p:extLst>
      <p:ext uri="{BB962C8B-B14F-4D97-AF65-F5344CB8AC3E}">
        <p14:creationId xmlns:p14="http://schemas.microsoft.com/office/powerpoint/2010/main" val="1657232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mph" presetSubtype="2" fill="hold" nodeType="clickEffect">
                                  <p:stCondLst>
                                    <p:cond delay="0"/>
                                  </p:stCondLst>
                                  <p:childTnLst>
                                    <p:animClr clrSpc="rgb" dir="cw">
                                      <p:cBhvr>
                                        <p:cTn id="22" dur="1000" fill="hold"/>
                                        <p:tgtEl>
                                          <p:spTgt spid="10"/>
                                        </p:tgtEl>
                                        <p:attrNameLst>
                                          <p:attrName>fillcolor</p:attrName>
                                        </p:attrNameLst>
                                      </p:cBhvr>
                                      <p:to>
                                        <a:srgbClr val="1C1C1C"/>
                                      </p:to>
                                    </p:animClr>
                                    <p:set>
                                      <p:cBhvr>
                                        <p:cTn id="23" dur="1000" fill="hold"/>
                                        <p:tgtEl>
                                          <p:spTgt spid="10"/>
                                        </p:tgtEl>
                                        <p:attrNameLst>
                                          <p:attrName>fill.type</p:attrName>
                                        </p:attrNameLst>
                                      </p:cBhvr>
                                      <p:to>
                                        <p:strVal val="solid"/>
                                      </p:to>
                                    </p:set>
                                    <p:set>
                                      <p:cBhvr>
                                        <p:cTn id="24" dur="1000" fill="hold"/>
                                        <p:tgtEl>
                                          <p:spTgt spid="10"/>
                                        </p:tgtEl>
                                        <p:attrNameLst>
                                          <p:attrName>fill.on</p:attrName>
                                        </p:attrNameLst>
                                      </p:cBhvr>
                                      <p:to>
                                        <p:strVal val="true"/>
                                      </p:to>
                                    </p:set>
                                  </p:childTnLst>
                                </p:cTn>
                              </p:par>
                              <p:par>
                                <p:cTn id="25" presetID="1" presetClass="emph" presetSubtype="2" fill="hold" nodeType="withEffect">
                                  <p:stCondLst>
                                    <p:cond delay="0"/>
                                  </p:stCondLst>
                                  <p:childTnLst>
                                    <p:animClr clrSpc="rgb" dir="cw">
                                      <p:cBhvr>
                                        <p:cTn id="26" dur="1000" fill="hold"/>
                                        <p:tgtEl>
                                          <p:spTgt spid="13"/>
                                        </p:tgtEl>
                                        <p:attrNameLst>
                                          <p:attrName>fillcolor</p:attrName>
                                        </p:attrNameLst>
                                      </p:cBhvr>
                                      <p:to>
                                        <a:srgbClr val="1C1C1C"/>
                                      </p:to>
                                    </p:animClr>
                                    <p:set>
                                      <p:cBhvr>
                                        <p:cTn id="27" dur="1000" fill="hold"/>
                                        <p:tgtEl>
                                          <p:spTgt spid="13"/>
                                        </p:tgtEl>
                                        <p:attrNameLst>
                                          <p:attrName>fill.type</p:attrName>
                                        </p:attrNameLst>
                                      </p:cBhvr>
                                      <p:to>
                                        <p:strVal val="solid"/>
                                      </p:to>
                                    </p:set>
                                    <p:set>
                                      <p:cBhvr>
                                        <p:cTn id="28" dur="1000" fill="hold"/>
                                        <p:tgtEl>
                                          <p:spTgt spid="13"/>
                                        </p:tgtEl>
                                        <p:attrNameLst>
                                          <p:attrName>fill.on</p:attrName>
                                        </p:attrNameLst>
                                      </p:cBhvr>
                                      <p:to>
                                        <p:strVal val="tru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3" grpId="0"/>
      <p:bldP spid="2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843" name="Group 4"/>
          <p:cNvGrpSpPr>
            <a:grpSpLocks/>
          </p:cNvGrpSpPr>
          <p:nvPr/>
        </p:nvGrpSpPr>
        <p:grpSpPr bwMode="auto">
          <a:xfrm>
            <a:off x="460375" y="1220788"/>
            <a:ext cx="7559675" cy="5472112"/>
            <a:chOff x="290" y="635"/>
            <a:chExt cx="4762" cy="3447"/>
          </a:xfrm>
        </p:grpSpPr>
        <p:pic>
          <p:nvPicPr>
            <p:cNvPr id="3584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2" y="683"/>
              <a:ext cx="4128" cy="3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850" name="Text Box 6"/>
            <p:cNvSpPr txBox="1">
              <a:spLocks noChangeArrowheads="1"/>
            </p:cNvSpPr>
            <p:nvPr/>
          </p:nvSpPr>
          <p:spPr bwMode="auto">
            <a:xfrm>
              <a:off x="624" y="635"/>
              <a:ext cx="432" cy="3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lnSpc>
                  <a:spcPct val="73000"/>
                </a:lnSpc>
                <a:spcBef>
                  <a:spcPct val="50000"/>
                </a:spcBef>
                <a:spcAft>
                  <a:spcPct val="0"/>
                </a:spcAft>
                <a:buFontTx/>
                <a:buNone/>
              </a:pPr>
              <a:r>
                <a:rPr lang="en-US" altLang="en-US" sz="1800" b="1">
                  <a:solidFill>
                    <a:srgbClr val="000000"/>
                  </a:solidFill>
                  <a:cs typeface="Arial" charset="0"/>
                </a:rPr>
                <a:t>3.5</a:t>
              </a:r>
            </a:p>
            <a:p>
              <a:pPr eaLnBrk="1" fontAlgn="base" hangingPunct="1">
                <a:lnSpc>
                  <a:spcPct val="73000"/>
                </a:lnSpc>
                <a:spcBef>
                  <a:spcPct val="50000"/>
                </a:spcBef>
                <a:spcAft>
                  <a:spcPct val="0"/>
                </a:spcAft>
                <a:buFontTx/>
                <a:buNone/>
              </a:pPr>
              <a:endParaRPr lang="en-US" altLang="en-US" sz="1800" b="1">
                <a:solidFill>
                  <a:srgbClr val="000000"/>
                </a:solidFill>
                <a:cs typeface="Arial" charset="0"/>
              </a:endParaRPr>
            </a:p>
            <a:p>
              <a:pPr eaLnBrk="1" fontAlgn="base" hangingPunct="1">
                <a:lnSpc>
                  <a:spcPct val="73000"/>
                </a:lnSpc>
                <a:spcBef>
                  <a:spcPct val="50000"/>
                </a:spcBef>
                <a:spcAft>
                  <a:spcPct val="0"/>
                </a:spcAft>
                <a:buFontTx/>
                <a:buNone/>
              </a:pPr>
              <a:r>
                <a:rPr lang="en-US" altLang="en-US" sz="1800" b="1">
                  <a:solidFill>
                    <a:srgbClr val="000000"/>
                  </a:solidFill>
                  <a:cs typeface="Arial" charset="0"/>
                </a:rPr>
                <a:t>3.0</a:t>
              </a:r>
            </a:p>
            <a:p>
              <a:pPr eaLnBrk="1" fontAlgn="base" hangingPunct="1">
                <a:lnSpc>
                  <a:spcPct val="73000"/>
                </a:lnSpc>
                <a:spcBef>
                  <a:spcPct val="50000"/>
                </a:spcBef>
                <a:spcAft>
                  <a:spcPct val="0"/>
                </a:spcAft>
                <a:buFontTx/>
                <a:buNone/>
              </a:pPr>
              <a:endParaRPr lang="en-US" altLang="en-US" sz="1800" b="1">
                <a:solidFill>
                  <a:srgbClr val="000000"/>
                </a:solidFill>
                <a:cs typeface="Arial" charset="0"/>
              </a:endParaRPr>
            </a:p>
            <a:p>
              <a:pPr eaLnBrk="1" fontAlgn="base" hangingPunct="1">
                <a:lnSpc>
                  <a:spcPct val="73000"/>
                </a:lnSpc>
                <a:spcBef>
                  <a:spcPct val="50000"/>
                </a:spcBef>
                <a:spcAft>
                  <a:spcPct val="0"/>
                </a:spcAft>
                <a:buFontTx/>
                <a:buNone/>
              </a:pPr>
              <a:r>
                <a:rPr lang="en-US" altLang="en-US" sz="1800" b="1">
                  <a:solidFill>
                    <a:srgbClr val="000000"/>
                  </a:solidFill>
                  <a:cs typeface="Arial" charset="0"/>
                </a:rPr>
                <a:t>2.5</a:t>
              </a:r>
            </a:p>
            <a:p>
              <a:pPr eaLnBrk="1" fontAlgn="base" hangingPunct="1">
                <a:lnSpc>
                  <a:spcPct val="73000"/>
                </a:lnSpc>
                <a:spcBef>
                  <a:spcPct val="50000"/>
                </a:spcBef>
                <a:spcAft>
                  <a:spcPct val="0"/>
                </a:spcAft>
                <a:buFontTx/>
                <a:buNone/>
              </a:pPr>
              <a:endParaRPr lang="en-US" altLang="en-US" sz="1800" b="1">
                <a:solidFill>
                  <a:srgbClr val="000000"/>
                </a:solidFill>
                <a:cs typeface="Arial" charset="0"/>
              </a:endParaRPr>
            </a:p>
            <a:p>
              <a:pPr eaLnBrk="1" fontAlgn="base" hangingPunct="1">
                <a:lnSpc>
                  <a:spcPct val="73000"/>
                </a:lnSpc>
                <a:spcBef>
                  <a:spcPct val="50000"/>
                </a:spcBef>
                <a:spcAft>
                  <a:spcPct val="0"/>
                </a:spcAft>
                <a:buFontTx/>
                <a:buNone/>
              </a:pPr>
              <a:r>
                <a:rPr lang="en-US" altLang="en-US" sz="1800" b="1">
                  <a:solidFill>
                    <a:srgbClr val="000000"/>
                  </a:solidFill>
                  <a:cs typeface="Arial" charset="0"/>
                </a:rPr>
                <a:t>2.0</a:t>
              </a:r>
            </a:p>
            <a:p>
              <a:pPr eaLnBrk="1" fontAlgn="base" hangingPunct="1">
                <a:lnSpc>
                  <a:spcPct val="73000"/>
                </a:lnSpc>
                <a:spcBef>
                  <a:spcPct val="50000"/>
                </a:spcBef>
                <a:spcAft>
                  <a:spcPct val="0"/>
                </a:spcAft>
                <a:buFontTx/>
                <a:buNone/>
              </a:pPr>
              <a:endParaRPr lang="en-US" altLang="en-US" sz="1800" b="1">
                <a:solidFill>
                  <a:srgbClr val="000000"/>
                </a:solidFill>
                <a:cs typeface="Arial" charset="0"/>
              </a:endParaRPr>
            </a:p>
            <a:p>
              <a:pPr eaLnBrk="1" fontAlgn="base" hangingPunct="1">
                <a:lnSpc>
                  <a:spcPct val="73000"/>
                </a:lnSpc>
                <a:spcBef>
                  <a:spcPct val="50000"/>
                </a:spcBef>
                <a:spcAft>
                  <a:spcPct val="0"/>
                </a:spcAft>
                <a:buFontTx/>
                <a:buNone/>
              </a:pPr>
              <a:r>
                <a:rPr lang="en-US" altLang="en-US" sz="1800" b="1">
                  <a:solidFill>
                    <a:srgbClr val="000000"/>
                  </a:solidFill>
                  <a:cs typeface="Arial" charset="0"/>
                </a:rPr>
                <a:t>1.5</a:t>
              </a:r>
            </a:p>
            <a:p>
              <a:pPr eaLnBrk="1" fontAlgn="base" hangingPunct="1">
                <a:lnSpc>
                  <a:spcPct val="73000"/>
                </a:lnSpc>
                <a:spcBef>
                  <a:spcPct val="50000"/>
                </a:spcBef>
                <a:spcAft>
                  <a:spcPct val="0"/>
                </a:spcAft>
                <a:buFontTx/>
                <a:buNone/>
              </a:pPr>
              <a:endParaRPr lang="en-US" altLang="en-US" sz="1800" b="1">
                <a:solidFill>
                  <a:srgbClr val="000000"/>
                </a:solidFill>
                <a:cs typeface="Arial" charset="0"/>
              </a:endParaRPr>
            </a:p>
            <a:p>
              <a:pPr eaLnBrk="1" fontAlgn="base" hangingPunct="1">
                <a:lnSpc>
                  <a:spcPct val="73000"/>
                </a:lnSpc>
                <a:spcBef>
                  <a:spcPct val="50000"/>
                </a:spcBef>
                <a:spcAft>
                  <a:spcPct val="0"/>
                </a:spcAft>
                <a:buFontTx/>
                <a:buNone/>
              </a:pPr>
              <a:r>
                <a:rPr lang="en-US" altLang="en-US" sz="1800" b="1">
                  <a:solidFill>
                    <a:srgbClr val="000000"/>
                  </a:solidFill>
                  <a:cs typeface="Arial" charset="0"/>
                </a:rPr>
                <a:t>1.0</a:t>
              </a:r>
            </a:p>
            <a:p>
              <a:pPr eaLnBrk="1" fontAlgn="base" hangingPunct="1">
                <a:lnSpc>
                  <a:spcPct val="73000"/>
                </a:lnSpc>
                <a:spcBef>
                  <a:spcPct val="50000"/>
                </a:spcBef>
                <a:spcAft>
                  <a:spcPct val="0"/>
                </a:spcAft>
                <a:buFontTx/>
                <a:buNone/>
              </a:pPr>
              <a:endParaRPr lang="en-US" altLang="en-US" sz="1800" b="1">
                <a:solidFill>
                  <a:srgbClr val="000000"/>
                </a:solidFill>
                <a:cs typeface="Arial" charset="0"/>
              </a:endParaRPr>
            </a:p>
            <a:p>
              <a:pPr eaLnBrk="1" fontAlgn="base" hangingPunct="1">
                <a:lnSpc>
                  <a:spcPct val="73000"/>
                </a:lnSpc>
                <a:spcBef>
                  <a:spcPct val="50000"/>
                </a:spcBef>
                <a:spcAft>
                  <a:spcPct val="0"/>
                </a:spcAft>
                <a:buFontTx/>
                <a:buNone/>
              </a:pPr>
              <a:r>
                <a:rPr lang="en-US" altLang="en-US" sz="1800" b="1">
                  <a:solidFill>
                    <a:srgbClr val="000000"/>
                  </a:solidFill>
                  <a:cs typeface="Arial" charset="0"/>
                </a:rPr>
                <a:t>0.5</a:t>
              </a:r>
            </a:p>
            <a:p>
              <a:pPr eaLnBrk="1" fontAlgn="base" hangingPunct="1">
                <a:lnSpc>
                  <a:spcPct val="73000"/>
                </a:lnSpc>
                <a:spcBef>
                  <a:spcPct val="50000"/>
                </a:spcBef>
                <a:spcAft>
                  <a:spcPct val="0"/>
                </a:spcAft>
                <a:buFontTx/>
                <a:buNone/>
              </a:pPr>
              <a:endParaRPr lang="en-US" altLang="en-US" sz="1800" b="1">
                <a:solidFill>
                  <a:srgbClr val="000000"/>
                </a:solidFill>
                <a:cs typeface="Arial" charset="0"/>
              </a:endParaRPr>
            </a:p>
            <a:p>
              <a:pPr eaLnBrk="1" fontAlgn="base" hangingPunct="1">
                <a:lnSpc>
                  <a:spcPct val="73000"/>
                </a:lnSpc>
                <a:spcBef>
                  <a:spcPct val="50000"/>
                </a:spcBef>
                <a:spcAft>
                  <a:spcPct val="0"/>
                </a:spcAft>
                <a:buFontTx/>
                <a:buNone/>
              </a:pPr>
              <a:endParaRPr lang="en-US" altLang="en-US" sz="1800" b="1">
                <a:solidFill>
                  <a:srgbClr val="000000"/>
                </a:solidFill>
                <a:cs typeface="Arial" charset="0"/>
              </a:endParaRPr>
            </a:p>
          </p:txBody>
        </p:sp>
        <p:sp>
          <p:nvSpPr>
            <p:cNvPr id="35851" name="Text Box 7"/>
            <p:cNvSpPr txBox="1">
              <a:spLocks noChangeArrowheads="1"/>
            </p:cNvSpPr>
            <p:nvPr/>
          </p:nvSpPr>
          <p:spPr bwMode="auto">
            <a:xfrm rot="16200000">
              <a:off x="-844" y="2170"/>
              <a:ext cx="2502"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1800" b="1" dirty="0" smtClean="0">
                  <a:solidFill>
                    <a:srgbClr val="000000"/>
                  </a:solidFill>
                  <a:cs typeface="Arial" charset="0"/>
                </a:rPr>
                <a:t>Systematic component of </a:t>
              </a:r>
              <a:r>
                <a:rPr lang="en-US" altLang="en-US" sz="1800" b="1" dirty="0" err="1" smtClean="0">
                  <a:solidFill>
                    <a:srgbClr val="000000"/>
                  </a:solidFill>
                  <a:cs typeface="Arial" charset="0"/>
                </a:rPr>
                <a:t>R</a:t>
              </a:r>
              <a:r>
                <a:rPr lang="en-US" altLang="en-US" sz="1800" b="1" baseline="-25000" dirty="0" err="1" smtClean="0">
                  <a:solidFill>
                    <a:srgbClr val="000000"/>
                  </a:solidFill>
                  <a:cs typeface="Arial" charset="0"/>
                </a:rPr>
                <a:t>shift</a:t>
              </a:r>
              <a:r>
                <a:rPr lang="en-US" altLang="en-US" sz="1800" b="1" dirty="0" smtClean="0">
                  <a:solidFill>
                    <a:srgbClr val="000000"/>
                  </a:solidFill>
                  <a:cs typeface="Arial" charset="0"/>
                </a:rPr>
                <a:t> </a:t>
              </a:r>
              <a:r>
                <a:rPr lang="en-US" altLang="en-US" sz="1800" b="1" dirty="0">
                  <a:solidFill>
                    <a:srgbClr val="000000"/>
                  </a:solidFill>
                  <a:cs typeface="Arial" charset="0"/>
                </a:rPr>
                <a:t>(%)</a:t>
              </a:r>
            </a:p>
          </p:txBody>
        </p:sp>
        <p:sp>
          <p:nvSpPr>
            <p:cNvPr id="35852" name="Text Box 8"/>
            <p:cNvSpPr txBox="1">
              <a:spLocks noChangeArrowheads="1"/>
            </p:cNvSpPr>
            <p:nvPr/>
          </p:nvSpPr>
          <p:spPr bwMode="auto">
            <a:xfrm>
              <a:off x="1872" y="3849"/>
              <a:ext cx="2152"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1800" b="1">
                  <a:solidFill>
                    <a:srgbClr val="000000"/>
                  </a:solidFill>
                  <a:cs typeface="Arial" charset="0"/>
                </a:rPr>
                <a:t>distance between spots (mm)</a:t>
              </a:r>
            </a:p>
          </p:txBody>
        </p:sp>
        <p:sp>
          <p:nvSpPr>
            <p:cNvPr id="35853" name="Text Box 9"/>
            <p:cNvSpPr txBox="1">
              <a:spLocks noChangeArrowheads="1"/>
            </p:cNvSpPr>
            <p:nvPr/>
          </p:nvSpPr>
          <p:spPr bwMode="auto">
            <a:xfrm>
              <a:off x="816" y="3705"/>
              <a:ext cx="423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1800">
                  <a:solidFill>
                    <a:srgbClr val="000000"/>
                  </a:solidFill>
                  <a:cs typeface="Arial" charset="0"/>
                </a:rPr>
                <a:t>0.1                             1                             10                            100</a:t>
              </a:r>
            </a:p>
          </p:txBody>
        </p:sp>
        <p:sp>
          <p:nvSpPr>
            <p:cNvPr id="35854" name="Rectangle 10"/>
            <p:cNvSpPr>
              <a:spLocks noChangeArrowheads="1"/>
            </p:cNvSpPr>
            <p:nvPr/>
          </p:nvSpPr>
          <p:spPr bwMode="auto">
            <a:xfrm>
              <a:off x="4080" y="768"/>
              <a:ext cx="768" cy="19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en-US" altLang="en-US" sz="1800">
                <a:solidFill>
                  <a:srgbClr val="000000"/>
                </a:solidFill>
                <a:cs typeface="Arial" charset="0"/>
              </a:endParaRPr>
            </a:p>
          </p:txBody>
        </p:sp>
        <p:sp>
          <p:nvSpPr>
            <p:cNvPr id="35855" name="Text Box 11"/>
            <p:cNvSpPr txBox="1">
              <a:spLocks noChangeArrowheads="1"/>
            </p:cNvSpPr>
            <p:nvPr/>
          </p:nvSpPr>
          <p:spPr bwMode="auto">
            <a:xfrm rot="-1123190">
              <a:off x="2400" y="2592"/>
              <a:ext cx="54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1800">
                  <a:solidFill>
                    <a:srgbClr val="000000"/>
                  </a:solidFill>
                  <a:cs typeface="Arial" charset="0"/>
                </a:rPr>
                <a:t>Pilatus</a:t>
              </a:r>
            </a:p>
          </p:txBody>
        </p:sp>
        <p:sp>
          <p:nvSpPr>
            <p:cNvPr id="35856" name="Text Box 12"/>
            <p:cNvSpPr txBox="1">
              <a:spLocks noChangeArrowheads="1"/>
            </p:cNvSpPr>
            <p:nvPr/>
          </p:nvSpPr>
          <p:spPr bwMode="auto">
            <a:xfrm rot="-1123190">
              <a:off x="2304" y="1301"/>
              <a:ext cx="5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1800">
                  <a:solidFill>
                    <a:srgbClr val="000000"/>
                  </a:solidFill>
                  <a:cs typeface="Arial" charset="0"/>
                </a:rPr>
                <a:t>Q315r</a:t>
              </a:r>
            </a:p>
          </p:txBody>
        </p:sp>
      </p:grpSp>
      <p:sp>
        <p:nvSpPr>
          <p:cNvPr id="2878477" name="Text Box 13"/>
          <p:cNvSpPr txBox="1">
            <a:spLocks noChangeArrowheads="1"/>
          </p:cNvSpPr>
          <p:nvPr/>
        </p:nvSpPr>
        <p:spPr bwMode="auto">
          <a:xfrm>
            <a:off x="5840186" y="2777604"/>
            <a:ext cx="2895600" cy="1597025"/>
          </a:xfrm>
          <a:prstGeom prst="rect">
            <a:avLst/>
          </a:prstGeom>
          <a:solidFill>
            <a:srgbClr val="FFFF99"/>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50000"/>
              </a:spcBef>
              <a:spcAft>
                <a:spcPct val="0"/>
              </a:spcAft>
              <a:buFontTx/>
              <a:buNone/>
            </a:pPr>
            <a:r>
              <a:rPr lang="en-US" altLang="en-US" sz="2800" dirty="0">
                <a:solidFill>
                  <a:srgbClr val="000000"/>
                </a:solidFill>
                <a:cs typeface="Arial" charset="0"/>
              </a:rPr>
              <a:t>anomalous </a:t>
            </a:r>
            <a:r>
              <a:rPr lang="en-US" altLang="en-US" sz="2800" dirty="0" smtClean="0">
                <a:solidFill>
                  <a:srgbClr val="000000"/>
                </a:solidFill>
                <a:cs typeface="Arial" charset="0"/>
              </a:rPr>
              <a:t>mates are</a:t>
            </a:r>
            <a:endParaRPr lang="en-US" altLang="en-US" sz="2800" dirty="0">
              <a:solidFill>
                <a:srgbClr val="000000"/>
              </a:solidFill>
              <a:cs typeface="Arial" charset="0"/>
            </a:endParaRPr>
          </a:p>
          <a:p>
            <a:pPr algn="ctr" eaLnBrk="1" fontAlgn="base" hangingPunct="1">
              <a:spcBef>
                <a:spcPct val="50000"/>
              </a:spcBef>
              <a:spcAft>
                <a:spcPct val="0"/>
              </a:spcAft>
              <a:buFontTx/>
              <a:buNone/>
            </a:pPr>
            <a:r>
              <a:rPr lang="en-US" altLang="en-US" sz="2800" dirty="0">
                <a:solidFill>
                  <a:srgbClr val="000000"/>
                </a:solidFill>
                <a:cs typeface="Arial" charset="0"/>
              </a:rPr>
              <a:t>&gt; 100 mm apart</a:t>
            </a:r>
          </a:p>
        </p:txBody>
      </p:sp>
      <p:sp>
        <p:nvSpPr>
          <p:cNvPr id="2" name="Freeform 1"/>
          <p:cNvSpPr/>
          <p:nvPr/>
        </p:nvSpPr>
        <p:spPr>
          <a:xfrm>
            <a:off x="1484313" y="2505075"/>
            <a:ext cx="3365500" cy="1616075"/>
          </a:xfrm>
          <a:custGeom>
            <a:avLst/>
            <a:gdLst>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 name="connsiteX0" fmla="*/ 0 w 3366053"/>
              <a:gd name="connsiteY0" fmla="*/ 1616765 h 1616765"/>
              <a:gd name="connsiteX1" fmla="*/ 1020418 w 3366053"/>
              <a:gd name="connsiteY1" fmla="*/ 702365 h 1616765"/>
              <a:gd name="connsiteX2" fmla="*/ 1272209 w 3366053"/>
              <a:gd name="connsiteY2" fmla="*/ 450574 h 1616765"/>
              <a:gd name="connsiteX3" fmla="*/ 1470992 w 3366053"/>
              <a:gd name="connsiteY3" fmla="*/ 596348 h 1616765"/>
              <a:gd name="connsiteX4" fmla="*/ 1643270 w 3366053"/>
              <a:gd name="connsiteY4" fmla="*/ 583096 h 1616765"/>
              <a:gd name="connsiteX5" fmla="*/ 1775792 w 3366053"/>
              <a:gd name="connsiteY5" fmla="*/ 397565 h 1616765"/>
              <a:gd name="connsiteX6" fmla="*/ 2120348 w 3366053"/>
              <a:gd name="connsiteY6" fmla="*/ 371061 h 1616765"/>
              <a:gd name="connsiteX7" fmla="*/ 2491409 w 3366053"/>
              <a:gd name="connsiteY7" fmla="*/ 569843 h 1616765"/>
              <a:gd name="connsiteX8" fmla="*/ 3114261 w 3366053"/>
              <a:gd name="connsiteY8" fmla="*/ 212035 h 1616765"/>
              <a:gd name="connsiteX9" fmla="*/ 3366053 w 3366053"/>
              <a:gd name="connsiteY9" fmla="*/ 0 h 1616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66053" h="1616765">
                <a:moveTo>
                  <a:pt x="0" y="1616765"/>
                </a:moveTo>
                <a:lnTo>
                  <a:pt x="1020418" y="702365"/>
                </a:lnTo>
                <a:cubicBezTo>
                  <a:pt x="1232453" y="508000"/>
                  <a:pt x="1197113" y="468243"/>
                  <a:pt x="1272209" y="450574"/>
                </a:cubicBezTo>
                <a:cubicBezTo>
                  <a:pt x="1347305" y="432904"/>
                  <a:pt x="1409149" y="574261"/>
                  <a:pt x="1470992" y="596348"/>
                </a:cubicBezTo>
                <a:cubicBezTo>
                  <a:pt x="1532836" y="618435"/>
                  <a:pt x="1592470" y="616226"/>
                  <a:pt x="1643270" y="583096"/>
                </a:cubicBezTo>
                <a:cubicBezTo>
                  <a:pt x="1694070" y="549966"/>
                  <a:pt x="1696279" y="432904"/>
                  <a:pt x="1775792" y="397565"/>
                </a:cubicBezTo>
                <a:cubicBezTo>
                  <a:pt x="1855305" y="362226"/>
                  <a:pt x="2001079" y="342348"/>
                  <a:pt x="2120348" y="371061"/>
                </a:cubicBezTo>
                <a:cubicBezTo>
                  <a:pt x="2239617" y="399774"/>
                  <a:pt x="2325757" y="596347"/>
                  <a:pt x="2491409" y="569843"/>
                </a:cubicBezTo>
                <a:cubicBezTo>
                  <a:pt x="2657061" y="543339"/>
                  <a:pt x="2968487" y="307009"/>
                  <a:pt x="3114261" y="212035"/>
                </a:cubicBezTo>
                <a:cubicBezTo>
                  <a:pt x="3260035" y="117061"/>
                  <a:pt x="3313044" y="58530"/>
                  <a:pt x="3366053" y="0"/>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 name="Freeform 2"/>
          <p:cNvSpPr/>
          <p:nvPr/>
        </p:nvSpPr>
        <p:spPr>
          <a:xfrm>
            <a:off x="1960563" y="1762125"/>
            <a:ext cx="4876800" cy="4029075"/>
          </a:xfrm>
          <a:custGeom>
            <a:avLst/>
            <a:gdLst>
              <a:gd name="connsiteX0" fmla="*/ 0 w 4876800"/>
              <a:gd name="connsiteY0" fmla="*/ 4028661 h 4028661"/>
              <a:gd name="connsiteX1" fmla="*/ 1020417 w 4876800"/>
              <a:gd name="connsiteY1" fmla="*/ 3723861 h 4028661"/>
              <a:gd name="connsiteX2" fmla="*/ 2107095 w 4876800"/>
              <a:gd name="connsiteY2" fmla="*/ 3220278 h 4028661"/>
              <a:gd name="connsiteX3" fmla="*/ 3127513 w 4876800"/>
              <a:gd name="connsiteY3" fmla="*/ 2928731 h 4028661"/>
              <a:gd name="connsiteX4" fmla="*/ 4876800 w 4876800"/>
              <a:gd name="connsiteY4" fmla="*/ 0 h 4028661"/>
              <a:gd name="connsiteX0" fmla="*/ 0 w 4876800"/>
              <a:gd name="connsiteY0" fmla="*/ 4028661 h 4028661"/>
              <a:gd name="connsiteX1" fmla="*/ 1020417 w 4876800"/>
              <a:gd name="connsiteY1" fmla="*/ 3723861 h 4028661"/>
              <a:gd name="connsiteX2" fmla="*/ 2107095 w 4876800"/>
              <a:gd name="connsiteY2" fmla="*/ 3220278 h 4028661"/>
              <a:gd name="connsiteX3" fmla="*/ 3127513 w 4876800"/>
              <a:gd name="connsiteY3" fmla="*/ 2928731 h 4028661"/>
              <a:gd name="connsiteX4" fmla="*/ 4876800 w 4876800"/>
              <a:gd name="connsiteY4" fmla="*/ 0 h 4028661"/>
              <a:gd name="connsiteX0" fmla="*/ 0 w 4876800"/>
              <a:gd name="connsiteY0" fmla="*/ 4028661 h 4028661"/>
              <a:gd name="connsiteX1" fmla="*/ 1020417 w 4876800"/>
              <a:gd name="connsiteY1" fmla="*/ 3723861 h 4028661"/>
              <a:gd name="connsiteX2" fmla="*/ 2107095 w 4876800"/>
              <a:gd name="connsiteY2" fmla="*/ 3220278 h 4028661"/>
              <a:gd name="connsiteX3" fmla="*/ 3127513 w 4876800"/>
              <a:gd name="connsiteY3" fmla="*/ 2928731 h 4028661"/>
              <a:gd name="connsiteX4" fmla="*/ 4876800 w 4876800"/>
              <a:gd name="connsiteY4" fmla="*/ 0 h 4028661"/>
              <a:gd name="connsiteX0" fmla="*/ 0 w 4876800"/>
              <a:gd name="connsiteY0" fmla="*/ 4028661 h 4028661"/>
              <a:gd name="connsiteX1" fmla="*/ 1020417 w 4876800"/>
              <a:gd name="connsiteY1" fmla="*/ 3723861 h 4028661"/>
              <a:gd name="connsiteX2" fmla="*/ 2107095 w 4876800"/>
              <a:gd name="connsiteY2" fmla="*/ 3220278 h 4028661"/>
              <a:gd name="connsiteX3" fmla="*/ 3127513 w 4876800"/>
              <a:gd name="connsiteY3" fmla="*/ 2928731 h 4028661"/>
              <a:gd name="connsiteX4" fmla="*/ 4876800 w 4876800"/>
              <a:gd name="connsiteY4" fmla="*/ 0 h 4028661"/>
              <a:gd name="connsiteX0" fmla="*/ 0 w 4876800"/>
              <a:gd name="connsiteY0" fmla="*/ 4028661 h 4028661"/>
              <a:gd name="connsiteX1" fmla="*/ 1020417 w 4876800"/>
              <a:gd name="connsiteY1" fmla="*/ 3723861 h 4028661"/>
              <a:gd name="connsiteX2" fmla="*/ 2107095 w 4876800"/>
              <a:gd name="connsiteY2" fmla="*/ 3220278 h 4028661"/>
              <a:gd name="connsiteX3" fmla="*/ 3127513 w 4876800"/>
              <a:gd name="connsiteY3" fmla="*/ 2928731 h 4028661"/>
              <a:gd name="connsiteX4" fmla="*/ 4876800 w 4876800"/>
              <a:gd name="connsiteY4" fmla="*/ 0 h 4028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800" h="4028661">
                <a:moveTo>
                  <a:pt x="0" y="4028661"/>
                </a:moveTo>
                <a:cubicBezTo>
                  <a:pt x="334617" y="3943626"/>
                  <a:pt x="669235" y="3858591"/>
                  <a:pt x="1020417" y="3723861"/>
                </a:cubicBezTo>
                <a:cubicBezTo>
                  <a:pt x="1371600" y="3589130"/>
                  <a:pt x="1755912" y="3352800"/>
                  <a:pt x="2107095" y="3220278"/>
                </a:cubicBezTo>
                <a:cubicBezTo>
                  <a:pt x="2458278" y="3087756"/>
                  <a:pt x="2573131" y="3067879"/>
                  <a:pt x="3127513" y="2928731"/>
                </a:cubicBezTo>
                <a:cubicBezTo>
                  <a:pt x="3456608" y="2325758"/>
                  <a:pt x="4232965" y="1196009"/>
                  <a:pt x="4876800" y="0"/>
                </a:cubicBezTo>
              </a:path>
            </a:pathLst>
          </a:custGeom>
          <a:noFill/>
          <a:ln w="76200">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cxnSp>
        <p:nvCxnSpPr>
          <p:cNvPr id="5" name="Straight Arrow Connector 4"/>
          <p:cNvCxnSpPr/>
          <p:nvPr/>
        </p:nvCxnSpPr>
        <p:spPr>
          <a:xfrm flipH="1" flipV="1">
            <a:off x="6851650" y="1908175"/>
            <a:ext cx="146050" cy="25241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5848" name="TextBox 5"/>
          <p:cNvSpPr txBox="1">
            <a:spLocks noChangeArrowheads="1"/>
          </p:cNvSpPr>
          <p:nvPr/>
        </p:nvSpPr>
        <p:spPr bwMode="auto">
          <a:xfrm>
            <a:off x="6772275" y="2081213"/>
            <a:ext cx="10556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1800" dirty="0">
                <a:solidFill>
                  <a:srgbClr val="000000"/>
                </a:solidFill>
                <a:cs typeface="Arial" charset="0"/>
              </a:rPr>
              <a:t>different</a:t>
            </a:r>
          </a:p>
          <a:p>
            <a:pPr eaLnBrk="1" fontAlgn="base" hangingPunct="1">
              <a:spcBef>
                <a:spcPct val="0"/>
              </a:spcBef>
              <a:spcAft>
                <a:spcPct val="0"/>
              </a:spcAft>
              <a:buFontTx/>
              <a:buNone/>
            </a:pPr>
            <a:r>
              <a:rPr lang="en-US" altLang="en-US" sz="1800" dirty="0">
                <a:solidFill>
                  <a:srgbClr val="000000"/>
                </a:solidFill>
                <a:cs typeface="Arial" charset="0"/>
              </a:rPr>
              <a:t>modules</a:t>
            </a:r>
          </a:p>
        </p:txBody>
      </p:sp>
      <p:sp>
        <p:nvSpPr>
          <p:cNvPr id="18" name="Rectangle 2"/>
          <p:cNvSpPr>
            <a:spLocks noGrp="1" noChangeArrowheads="1"/>
          </p:cNvSpPr>
          <p:nvPr>
            <p:ph type="ctrTitle"/>
          </p:nvPr>
        </p:nvSpPr>
        <p:spPr>
          <a:xfrm>
            <a:off x="0" y="1"/>
            <a:ext cx="9144000" cy="1296988"/>
          </a:xfrm>
        </p:spPr>
        <p:txBody>
          <a:bodyPr/>
          <a:lstStyle/>
          <a:p>
            <a:pPr eaLnBrk="1" hangingPunct="1"/>
            <a:r>
              <a:rPr lang="en-US" altLang="en-US" sz="5400" dirty="0" smtClean="0"/>
              <a:t>SHSSS: CCD vs PAD</a:t>
            </a:r>
            <a:endParaRPr lang="en-US" altLang="en-US" sz="5400" dirty="0" smtClean="0"/>
          </a:p>
        </p:txBody>
      </p:sp>
      <p:sp>
        <p:nvSpPr>
          <p:cNvPr id="4" name="Multiply 3"/>
          <p:cNvSpPr/>
          <p:nvPr/>
        </p:nvSpPr>
        <p:spPr>
          <a:xfrm>
            <a:off x="6477000" y="4649971"/>
            <a:ext cx="360363" cy="371975"/>
          </a:xfrm>
          <a:prstGeom prst="mathMultiply">
            <a:avLst>
              <a:gd name="adj1" fmla="val 0"/>
            </a:avLst>
          </a:prstGeom>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6680312" y="4970463"/>
            <a:ext cx="825867" cy="775827"/>
            <a:chOff x="6680312" y="4970463"/>
            <a:chExt cx="825867" cy="775827"/>
          </a:xfrm>
        </p:grpSpPr>
        <p:cxnSp>
          <p:nvCxnSpPr>
            <p:cNvPr id="19" name="Straight Arrow Connector 18"/>
            <p:cNvCxnSpPr/>
            <p:nvPr/>
          </p:nvCxnSpPr>
          <p:spPr>
            <a:xfrm flipH="1" flipV="1">
              <a:off x="6701631" y="4970463"/>
              <a:ext cx="146050" cy="25241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TextBox 5"/>
            <p:cNvSpPr txBox="1">
              <a:spLocks noChangeArrowheads="1"/>
            </p:cNvSpPr>
            <p:nvPr/>
          </p:nvSpPr>
          <p:spPr bwMode="auto">
            <a:xfrm>
              <a:off x="6680312" y="5099959"/>
              <a:ext cx="82586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US" altLang="en-US" sz="1800" dirty="0">
                  <a:solidFill>
                    <a:srgbClr val="000000"/>
                  </a:solidFill>
                  <a:cs typeface="Arial" charset="0"/>
                </a:rPr>
                <a:t>r</a:t>
              </a:r>
              <a:r>
                <a:rPr lang="en-US" altLang="en-US" sz="1800" dirty="0" smtClean="0">
                  <a:solidFill>
                    <a:srgbClr val="000000"/>
                  </a:solidFill>
                  <a:cs typeface="Arial" charset="0"/>
                </a:rPr>
                <a:t>ecent</a:t>
              </a:r>
            </a:p>
            <a:p>
              <a:pPr eaLnBrk="1" fontAlgn="base" hangingPunct="1">
                <a:spcBef>
                  <a:spcPct val="0"/>
                </a:spcBef>
                <a:spcAft>
                  <a:spcPct val="0"/>
                </a:spcAft>
                <a:buFontTx/>
                <a:buNone/>
              </a:pPr>
              <a:r>
                <a:rPr lang="en-US" altLang="en-US" sz="1800" dirty="0" smtClean="0">
                  <a:solidFill>
                    <a:srgbClr val="000000"/>
                  </a:solidFill>
                  <a:cs typeface="Arial" charset="0"/>
                </a:rPr>
                <a:t>model</a:t>
              </a:r>
              <a:endParaRPr lang="en-US" altLang="en-US" sz="1800" dirty="0">
                <a:solidFill>
                  <a:srgbClr val="000000"/>
                </a:solidFill>
                <a:cs typeface="Arial" charset="0"/>
              </a:endParaRPr>
            </a:p>
          </p:txBody>
        </p:sp>
      </p:grpSp>
    </p:spTree>
    <p:extLst>
      <p:ext uri="{BB962C8B-B14F-4D97-AF65-F5344CB8AC3E}">
        <p14:creationId xmlns:p14="http://schemas.microsoft.com/office/powerpoint/2010/main" val="15181869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5823131" y="4770120"/>
            <a:ext cx="3200400" cy="1200329"/>
          </a:xfrm>
          <a:prstGeom prst="rect">
            <a:avLst/>
          </a:prstGeom>
          <a:noFill/>
        </p:spPr>
        <p:txBody>
          <a:bodyPr wrap="square" rtlCol="0">
            <a:spAutoFit/>
          </a:bodyPr>
          <a:lstStyle/>
          <a:p>
            <a:r>
              <a:rPr lang="en-US" dirty="0" smtClean="0"/>
              <a:t>Gadolinium edge contrast map of fiber-coupled CCD detector.  Black to white is a 20% range.  </a:t>
            </a:r>
          </a:p>
        </p:txBody>
      </p:sp>
      <p:pic>
        <p:nvPicPr>
          <p:cNvPr id="2050" name="Picture 2" descr="http://bl831.als.lbl.gov/~jamesh/calibration/adsc_b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71" y="1112520"/>
            <a:ext cx="5715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bl831.als.lbl.gov/~jamesh/calibration/adsc_bw_zoo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1112520"/>
            <a:ext cx="3048000" cy="3048001"/>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p:cNvCxnSpPr/>
          <p:nvPr/>
        </p:nvCxnSpPr>
        <p:spPr>
          <a:xfrm>
            <a:off x="3505200" y="1493520"/>
            <a:ext cx="2362200" cy="259080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810000" y="1112520"/>
            <a:ext cx="21336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9" name="Title 1"/>
          <p:cNvSpPr txBox="1">
            <a:spLocks/>
          </p:cNvSpPr>
          <p:nvPr/>
        </p:nvSpPr>
        <p:spPr bwMode="auto">
          <a:xfrm>
            <a:off x="0" y="0"/>
            <a:ext cx="9144000" cy="85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kern="0" dirty="0" smtClean="0"/>
              <a:t>CCD: </a:t>
            </a:r>
            <a:r>
              <a:rPr lang="en-US" kern="0" dirty="0" err="1" smtClean="0"/>
              <a:t>Gd</a:t>
            </a:r>
            <a:r>
              <a:rPr lang="en-US" kern="0" dirty="0" smtClean="0"/>
              <a:t> edge contrast</a:t>
            </a:r>
            <a:endParaRPr lang="en-US" kern="0" dirty="0"/>
          </a:p>
        </p:txBody>
      </p:sp>
    </p:spTree>
    <p:extLst>
      <p:ext uri="{BB962C8B-B14F-4D97-AF65-F5344CB8AC3E}">
        <p14:creationId xmlns:p14="http://schemas.microsoft.com/office/powerpoint/2010/main" val="248427482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par>
                                <p:cTn id="7" presetID="42" presetClass="path" presetSubtype="0" fill="hold" nodeType="withEffect">
                                  <p:stCondLst>
                                    <p:cond delay="0"/>
                                  </p:stCondLst>
                                  <p:childTnLst>
                                    <p:animMotion origin="layout" path="M -0.41337 -0.18565 L 5.55556E-7 1.11111E-6 " pathEditMode="relative" rAng="0" ptsTypes="AA">
                                      <p:cBhvr>
                                        <p:cTn id="8" dur="2000" fill="hold"/>
                                        <p:tgtEl>
                                          <p:spTgt spid="2052"/>
                                        </p:tgtEl>
                                        <p:attrNameLst>
                                          <p:attrName>ppt_x</p:attrName>
                                          <p:attrName>ppt_y</p:attrName>
                                        </p:attrNameLst>
                                      </p:cBhvr>
                                      <p:rCtr x="20660" y="9282"/>
                                    </p:animMotion>
                                  </p:childTnLst>
                                </p:cTn>
                              </p:par>
                              <p:par>
                                <p:cTn id="9" presetID="53" presetClass="entr" presetSubtype="16" fill="hold" nodeType="withEffect">
                                  <p:stCondLst>
                                    <p:cond delay="0"/>
                                  </p:stCondLst>
                                  <p:childTnLst>
                                    <p:set>
                                      <p:cBhvr>
                                        <p:cTn id="10" dur="1" fill="hold">
                                          <p:stCondLst>
                                            <p:cond delay="0"/>
                                          </p:stCondLst>
                                        </p:cTn>
                                        <p:tgtEl>
                                          <p:spTgt spid="2052"/>
                                        </p:tgtEl>
                                        <p:attrNameLst>
                                          <p:attrName>style.visibility</p:attrName>
                                        </p:attrNameLst>
                                      </p:cBhvr>
                                      <p:to>
                                        <p:strVal val="visible"/>
                                      </p:to>
                                    </p:set>
                                    <p:anim calcmode="lin" valueType="num">
                                      <p:cBhvr>
                                        <p:cTn id="11" dur="2000" fill="hold"/>
                                        <p:tgtEl>
                                          <p:spTgt spid="2052"/>
                                        </p:tgtEl>
                                        <p:attrNameLst>
                                          <p:attrName>ppt_w</p:attrName>
                                        </p:attrNameLst>
                                      </p:cBhvr>
                                      <p:tavLst>
                                        <p:tav tm="0">
                                          <p:val>
                                            <p:fltVal val="0"/>
                                          </p:val>
                                        </p:tav>
                                        <p:tav tm="100000">
                                          <p:val>
                                            <p:strVal val="#ppt_w"/>
                                          </p:val>
                                        </p:tav>
                                      </p:tavLst>
                                    </p:anim>
                                    <p:anim calcmode="lin" valueType="num">
                                      <p:cBhvr>
                                        <p:cTn id="12" dur="2000" fill="hold"/>
                                        <p:tgtEl>
                                          <p:spTgt spid="2052"/>
                                        </p:tgtEl>
                                        <p:attrNameLst>
                                          <p:attrName>ppt_h</p:attrName>
                                        </p:attrNameLst>
                                      </p:cBhvr>
                                      <p:tavLst>
                                        <p:tav tm="0">
                                          <p:val>
                                            <p:fltVal val="0"/>
                                          </p:val>
                                        </p:tav>
                                        <p:tav tm="100000">
                                          <p:val>
                                            <p:strVal val="#ppt_h"/>
                                          </p:val>
                                        </p:tav>
                                      </p:tavLst>
                                    </p:anim>
                                    <p:animEffect transition="in" filter="fade">
                                      <p:cBhvr>
                                        <p:cTn id="13" dur="2000"/>
                                        <p:tgtEl>
                                          <p:spTgt spid="2052"/>
                                        </p:tgtEl>
                                      </p:cBhvr>
                                    </p:animEffect>
                                  </p:childTnLst>
                                </p:cTn>
                              </p:par>
                              <p:par>
                                <p:cTn id="14" presetID="1"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0" y="0"/>
            <a:ext cx="9144000" cy="1143000"/>
          </a:xfrm>
        </p:spPr>
        <p:txBody>
          <a:bodyPr/>
          <a:lstStyle/>
          <a:p>
            <a:pPr eaLnBrk="1" hangingPunct="1"/>
            <a:r>
              <a:rPr lang="en-US" altLang="en-US" sz="5400" dirty="0" smtClean="0"/>
              <a:t>CCD calibration</a:t>
            </a:r>
            <a:r>
              <a:rPr lang="en-US" altLang="en-US" sz="5400" dirty="0" smtClean="0"/>
              <a:t>: 7235 eV</a:t>
            </a:r>
          </a:p>
        </p:txBody>
      </p:sp>
      <p:pic>
        <p:nvPicPr>
          <p:cNvPr id="31747" name="Picture 3"/>
          <p:cNvPicPr>
            <a:picLocks noChangeAspect="1" noChangeArrowheads="1"/>
          </p:cNvPicPr>
          <p:nvPr/>
        </p:nvPicPr>
        <p:blipFill>
          <a:blip r:embed="rId2">
            <a:extLst>
              <a:ext uri="{28A0092B-C50C-407E-A947-70E740481C1C}">
                <a14:useLocalDpi xmlns:a14="http://schemas.microsoft.com/office/drawing/2010/main" val="0"/>
              </a:ext>
            </a:extLst>
          </a:blip>
          <a:srcRect l="1608" t="4401" r="34093" b="15189"/>
          <a:stretch>
            <a:fillRect/>
          </a:stretch>
        </p:blipFill>
        <p:spPr bwMode="auto">
          <a:xfrm>
            <a:off x="676275" y="1069975"/>
            <a:ext cx="7529513" cy="5294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24446010"/>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0" y="0"/>
            <a:ext cx="9144000" cy="1143000"/>
          </a:xfrm>
        </p:spPr>
        <p:txBody>
          <a:bodyPr/>
          <a:lstStyle/>
          <a:p>
            <a:pPr eaLnBrk="1" hangingPunct="1"/>
            <a:r>
              <a:rPr lang="en-US" altLang="en-US" sz="5400" dirty="0" smtClean="0"/>
              <a:t>CCD calibration</a:t>
            </a:r>
            <a:r>
              <a:rPr lang="en-US" altLang="en-US" sz="5400" dirty="0" smtClean="0"/>
              <a:t>: 7247 eV</a:t>
            </a:r>
          </a:p>
        </p:txBody>
      </p:sp>
      <p:pic>
        <p:nvPicPr>
          <p:cNvPr id="32771" name="Picture 2"/>
          <p:cNvPicPr>
            <a:picLocks noChangeAspect="1" noChangeArrowheads="1"/>
          </p:cNvPicPr>
          <p:nvPr/>
        </p:nvPicPr>
        <p:blipFill>
          <a:blip r:embed="rId2">
            <a:extLst>
              <a:ext uri="{28A0092B-C50C-407E-A947-70E740481C1C}">
                <a14:useLocalDpi xmlns:a14="http://schemas.microsoft.com/office/drawing/2010/main" val="0"/>
              </a:ext>
            </a:extLst>
          </a:blip>
          <a:srcRect l="1627" t="4375" r="34109" b="15208"/>
          <a:stretch>
            <a:fillRect/>
          </a:stretch>
        </p:blipFill>
        <p:spPr bwMode="auto">
          <a:xfrm>
            <a:off x="676275" y="1069975"/>
            <a:ext cx="7526338" cy="5294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73676634"/>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0" y="0"/>
            <a:ext cx="9144000" cy="1143000"/>
          </a:xfrm>
        </p:spPr>
        <p:txBody>
          <a:bodyPr/>
          <a:lstStyle/>
          <a:p>
            <a:pPr eaLnBrk="1" hangingPunct="1"/>
            <a:r>
              <a:rPr lang="en-US" altLang="en-US" sz="5400" smtClean="0"/>
              <a:t>Detector calibration: 7247 eV</a:t>
            </a:r>
          </a:p>
        </p:txBody>
      </p:sp>
      <p:pic>
        <p:nvPicPr>
          <p:cNvPr id="66563" name="Picture 3"/>
          <p:cNvPicPr>
            <a:picLocks noChangeAspect="1" noChangeArrowheads="1"/>
          </p:cNvPicPr>
          <p:nvPr/>
        </p:nvPicPr>
        <p:blipFill>
          <a:blip r:embed="rId2">
            <a:extLst>
              <a:ext uri="{28A0092B-C50C-407E-A947-70E740481C1C}">
                <a14:useLocalDpi xmlns:a14="http://schemas.microsoft.com/office/drawing/2010/main" val="0"/>
              </a:ext>
            </a:extLst>
          </a:blip>
          <a:srcRect l="7332" t="4607" r="7216" b="2943"/>
          <a:stretch>
            <a:fillRect/>
          </a:stretch>
        </p:blipFill>
        <p:spPr bwMode="auto">
          <a:xfrm>
            <a:off x="1927225" y="1233488"/>
            <a:ext cx="5283200" cy="519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6564" name="Text Box 4"/>
          <p:cNvSpPr txBox="1">
            <a:spLocks noChangeArrowheads="1"/>
          </p:cNvSpPr>
          <p:nvPr/>
        </p:nvSpPr>
        <p:spPr bwMode="auto">
          <a:xfrm>
            <a:off x="238125" y="2203450"/>
            <a:ext cx="1404938"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a:t>target:</a:t>
            </a:r>
          </a:p>
          <a:p>
            <a:pPr eaLnBrk="1" hangingPunct="1">
              <a:spcBef>
                <a:spcPct val="0"/>
              </a:spcBef>
              <a:buFontTx/>
              <a:buNone/>
            </a:pPr>
            <a:r>
              <a:rPr lang="en-US" altLang="en-US" sz="2400"/>
              <a:t>oil</a:t>
            </a:r>
          </a:p>
          <a:p>
            <a:pPr eaLnBrk="1" hangingPunct="1">
              <a:spcBef>
                <a:spcPct val="0"/>
              </a:spcBef>
              <a:buFontTx/>
              <a:buNone/>
            </a:pPr>
            <a:endParaRPr lang="en-US" altLang="en-US" sz="2400"/>
          </a:p>
          <a:p>
            <a:pPr eaLnBrk="1" hangingPunct="1">
              <a:spcBef>
                <a:spcPct val="0"/>
              </a:spcBef>
              <a:buFontTx/>
              <a:buNone/>
            </a:pPr>
            <a:r>
              <a:rPr lang="en-US" altLang="en-US" sz="2400"/>
              <a:t>distance:</a:t>
            </a:r>
          </a:p>
          <a:p>
            <a:pPr eaLnBrk="1" hangingPunct="1">
              <a:spcBef>
                <a:spcPct val="0"/>
              </a:spcBef>
              <a:buFontTx/>
              <a:buNone/>
            </a:pPr>
            <a:r>
              <a:rPr lang="en-US" altLang="en-US" sz="2400"/>
              <a:t>900 mm</a:t>
            </a:r>
          </a:p>
          <a:p>
            <a:pPr eaLnBrk="1" hangingPunct="1">
              <a:spcBef>
                <a:spcPct val="0"/>
              </a:spcBef>
              <a:buFontTx/>
              <a:buNone/>
            </a:pPr>
            <a:endParaRPr lang="en-US" altLang="en-US" sz="2400"/>
          </a:p>
          <a:p>
            <a:pPr eaLnBrk="1" hangingPunct="1">
              <a:spcBef>
                <a:spcPct val="0"/>
              </a:spcBef>
              <a:buFontTx/>
              <a:buNone/>
            </a:pPr>
            <a:r>
              <a:rPr lang="en-US" altLang="en-US" sz="2400"/>
              <a:t>2</a:t>
            </a:r>
            <a:r>
              <a:rPr lang="el-GR" altLang="en-US" sz="2400"/>
              <a:t>θ</a:t>
            </a:r>
            <a:r>
              <a:rPr lang="en-US" altLang="en-US" sz="2400"/>
              <a:t>:  12°</a:t>
            </a:r>
          </a:p>
        </p:txBody>
      </p:sp>
    </p:spTree>
    <p:extLst>
      <p:ext uri="{BB962C8B-B14F-4D97-AF65-F5344CB8AC3E}">
        <p14:creationId xmlns:p14="http://schemas.microsoft.com/office/powerpoint/2010/main" val="1188750736"/>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0" y="0"/>
            <a:ext cx="9144000" cy="1143000"/>
          </a:xfrm>
        </p:spPr>
        <p:txBody>
          <a:bodyPr/>
          <a:lstStyle/>
          <a:p>
            <a:pPr eaLnBrk="1" hangingPunct="1"/>
            <a:r>
              <a:rPr lang="en-US" altLang="en-US" sz="5400" smtClean="0"/>
              <a:t>Detector calibration: 7235 eV</a:t>
            </a:r>
          </a:p>
        </p:txBody>
      </p:sp>
      <p:pic>
        <p:nvPicPr>
          <p:cNvPr id="67587" name="Picture 3"/>
          <p:cNvPicPr>
            <a:picLocks noChangeAspect="1" noChangeArrowheads="1"/>
          </p:cNvPicPr>
          <p:nvPr/>
        </p:nvPicPr>
        <p:blipFill>
          <a:blip r:embed="rId2">
            <a:extLst>
              <a:ext uri="{28A0092B-C50C-407E-A947-70E740481C1C}">
                <a14:useLocalDpi xmlns:a14="http://schemas.microsoft.com/office/drawing/2010/main" val="0"/>
              </a:ext>
            </a:extLst>
          </a:blip>
          <a:srcRect l="7332" t="4607" r="7216" b="2943"/>
          <a:stretch>
            <a:fillRect/>
          </a:stretch>
        </p:blipFill>
        <p:spPr bwMode="auto">
          <a:xfrm>
            <a:off x="1927225" y="1233488"/>
            <a:ext cx="5283200" cy="519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7588" name="Text Box 4"/>
          <p:cNvSpPr txBox="1">
            <a:spLocks noChangeArrowheads="1"/>
          </p:cNvSpPr>
          <p:nvPr/>
        </p:nvSpPr>
        <p:spPr bwMode="auto">
          <a:xfrm>
            <a:off x="238125" y="2203450"/>
            <a:ext cx="1404938"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a:t>target:</a:t>
            </a:r>
          </a:p>
          <a:p>
            <a:pPr eaLnBrk="1" hangingPunct="1">
              <a:spcBef>
                <a:spcPct val="0"/>
              </a:spcBef>
              <a:buFontTx/>
              <a:buNone/>
            </a:pPr>
            <a:r>
              <a:rPr lang="en-US" altLang="en-US" sz="2400"/>
              <a:t>oil</a:t>
            </a:r>
          </a:p>
          <a:p>
            <a:pPr eaLnBrk="1" hangingPunct="1">
              <a:spcBef>
                <a:spcPct val="0"/>
              </a:spcBef>
              <a:buFontTx/>
              <a:buNone/>
            </a:pPr>
            <a:endParaRPr lang="en-US" altLang="en-US" sz="2400"/>
          </a:p>
          <a:p>
            <a:pPr eaLnBrk="1" hangingPunct="1">
              <a:spcBef>
                <a:spcPct val="0"/>
              </a:spcBef>
              <a:buFontTx/>
              <a:buNone/>
            </a:pPr>
            <a:r>
              <a:rPr lang="en-US" altLang="en-US" sz="2400"/>
              <a:t>distance:</a:t>
            </a:r>
          </a:p>
          <a:p>
            <a:pPr eaLnBrk="1" hangingPunct="1">
              <a:spcBef>
                <a:spcPct val="0"/>
              </a:spcBef>
              <a:buFontTx/>
              <a:buNone/>
            </a:pPr>
            <a:r>
              <a:rPr lang="en-US" altLang="en-US" sz="2400"/>
              <a:t>900 mm</a:t>
            </a:r>
          </a:p>
          <a:p>
            <a:pPr eaLnBrk="1" hangingPunct="1">
              <a:spcBef>
                <a:spcPct val="0"/>
              </a:spcBef>
              <a:buFontTx/>
              <a:buNone/>
            </a:pPr>
            <a:endParaRPr lang="en-US" altLang="en-US" sz="2400"/>
          </a:p>
          <a:p>
            <a:pPr eaLnBrk="1" hangingPunct="1">
              <a:spcBef>
                <a:spcPct val="0"/>
              </a:spcBef>
              <a:buFontTx/>
              <a:buNone/>
            </a:pPr>
            <a:r>
              <a:rPr lang="en-US" altLang="en-US" sz="2400"/>
              <a:t>2</a:t>
            </a:r>
            <a:r>
              <a:rPr lang="el-GR" altLang="en-US" sz="2400"/>
              <a:t>θ</a:t>
            </a:r>
            <a:r>
              <a:rPr lang="en-US" altLang="en-US" sz="2400"/>
              <a:t>:  12°</a:t>
            </a:r>
          </a:p>
        </p:txBody>
      </p:sp>
    </p:spTree>
    <p:extLst>
      <p:ext uri="{BB962C8B-B14F-4D97-AF65-F5344CB8AC3E}">
        <p14:creationId xmlns:p14="http://schemas.microsoft.com/office/powerpoint/2010/main" val="3714041190"/>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Rectangle 2"/>
          <p:cNvSpPr>
            <a:spLocks noGrp="1" noChangeArrowheads="1"/>
          </p:cNvSpPr>
          <p:nvPr>
            <p:ph type="title"/>
          </p:nvPr>
        </p:nvSpPr>
        <p:spPr>
          <a:xfrm>
            <a:off x="0" y="0"/>
            <a:ext cx="9144000" cy="1143000"/>
          </a:xfrm>
        </p:spPr>
        <p:txBody>
          <a:bodyPr>
            <a:noAutofit/>
          </a:bodyPr>
          <a:lstStyle/>
          <a:p>
            <a:pPr eaLnBrk="1" hangingPunct="1"/>
            <a:r>
              <a:rPr lang="en-US" altLang="en-US" dirty="0" smtClean="0"/>
              <a:t>ADSC Q315r SN 926 (ALS 8.3.1)</a:t>
            </a:r>
          </a:p>
        </p:txBody>
      </p:sp>
      <p:pic>
        <p:nvPicPr>
          <p:cNvPr id="444419" name="Picture 3"/>
          <p:cNvPicPr>
            <a:picLocks noChangeAspect="1" noChangeArrowheads="1"/>
          </p:cNvPicPr>
          <p:nvPr/>
        </p:nvPicPr>
        <p:blipFill>
          <a:blip r:embed="rId2">
            <a:extLst>
              <a:ext uri="{28A0092B-C50C-407E-A947-70E740481C1C}">
                <a14:useLocalDpi xmlns:a14="http://schemas.microsoft.com/office/drawing/2010/main" val="0"/>
              </a:ext>
            </a:extLst>
          </a:blip>
          <a:srcRect l="24446" t="10847" r="24521" b="4239"/>
          <a:stretch>
            <a:fillRect/>
          </a:stretch>
        </p:blipFill>
        <p:spPr bwMode="auto">
          <a:xfrm>
            <a:off x="1930400" y="1184275"/>
            <a:ext cx="5283200" cy="5287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9700" name="Text Box 4"/>
          <p:cNvSpPr txBox="1">
            <a:spLocks noChangeArrowheads="1"/>
          </p:cNvSpPr>
          <p:nvPr/>
        </p:nvSpPr>
        <p:spPr bwMode="auto">
          <a:xfrm>
            <a:off x="2314575" y="5557838"/>
            <a:ext cx="717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en-US" altLang="en-US">
                <a:solidFill>
                  <a:srgbClr val="FF0000"/>
                </a:solidFill>
              </a:rPr>
              <a:t>-10%</a:t>
            </a:r>
          </a:p>
        </p:txBody>
      </p:sp>
      <p:sp>
        <p:nvSpPr>
          <p:cNvPr id="1949701" name="Text Box 5"/>
          <p:cNvSpPr txBox="1">
            <a:spLocks noChangeArrowheads="1"/>
          </p:cNvSpPr>
          <p:nvPr/>
        </p:nvSpPr>
        <p:spPr bwMode="auto">
          <a:xfrm>
            <a:off x="5422900" y="2552700"/>
            <a:ext cx="7747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en-US" altLang="en-US">
                <a:solidFill>
                  <a:srgbClr val="000000"/>
                </a:solidFill>
              </a:rPr>
              <a:t>+10%</a:t>
            </a:r>
          </a:p>
        </p:txBody>
      </p:sp>
    </p:spTree>
    <p:extLst>
      <p:ext uri="{BB962C8B-B14F-4D97-AF65-F5344CB8AC3E}">
        <p14:creationId xmlns:p14="http://schemas.microsoft.com/office/powerpoint/2010/main" val="246510530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970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497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9700" grpId="0"/>
      <p:bldP spid="194970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5442" name="Picture 2" descr="12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9288" y="1370013"/>
            <a:ext cx="5283200" cy="528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a:xfrm>
            <a:off x="0" y="0"/>
            <a:ext cx="91440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5400" dirty="0" smtClean="0"/>
              <a:t>ADSC Q315r </a:t>
            </a:r>
            <a:r>
              <a:rPr lang="en-US" altLang="en-US" sz="5400" dirty="0" smtClean="0"/>
              <a:t>SN                )</a:t>
            </a:r>
            <a:endParaRPr lang="en-US" altLang="en-US" sz="5400" dirty="0"/>
          </a:p>
        </p:txBody>
      </p:sp>
      <p:sp>
        <p:nvSpPr>
          <p:cNvPr id="2" name="Rectangle 1"/>
          <p:cNvSpPr/>
          <p:nvPr/>
        </p:nvSpPr>
        <p:spPr>
          <a:xfrm>
            <a:off x="5500913" y="203200"/>
            <a:ext cx="2989943" cy="939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7492082"/>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6467" name="Picture 3" descr="ASMX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9288" y="1370013"/>
            <a:ext cx="5283200" cy="528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a:spLocks noGrp="1" noChangeArrowheads="1"/>
          </p:cNvSpPr>
          <p:nvPr>
            <p:ph type="title"/>
          </p:nvPr>
        </p:nvSpPr>
        <p:spPr>
          <a:xfrm>
            <a:off x="0" y="0"/>
            <a:ext cx="9144000" cy="1143000"/>
          </a:xfrm>
        </p:spPr>
        <p:txBody>
          <a:bodyPr>
            <a:normAutofit/>
          </a:bodyPr>
          <a:lstStyle/>
          <a:p>
            <a:pPr eaLnBrk="1" hangingPunct="1"/>
            <a:r>
              <a:rPr lang="en-US" altLang="en-US" sz="5400" dirty="0" smtClean="0"/>
              <a:t>ADSC Q315r SN </a:t>
            </a:r>
            <a:r>
              <a:rPr lang="en-US" altLang="en-US" sz="5400" dirty="0" smtClean="0"/>
              <a:t>                )</a:t>
            </a:r>
            <a:endParaRPr lang="en-US" altLang="en-US" sz="5400" dirty="0" smtClean="0"/>
          </a:p>
        </p:txBody>
      </p:sp>
      <p:sp>
        <p:nvSpPr>
          <p:cNvPr id="4" name="Rectangle 3"/>
          <p:cNvSpPr/>
          <p:nvPr/>
        </p:nvSpPr>
        <p:spPr>
          <a:xfrm>
            <a:off x="5370285" y="203200"/>
            <a:ext cx="3280229" cy="939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971228"/>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685800" y="0"/>
            <a:ext cx="7772400" cy="1143000"/>
          </a:xfrm>
        </p:spPr>
        <p:txBody>
          <a:bodyPr/>
          <a:lstStyle/>
          <a:p>
            <a:pPr eaLnBrk="1" hangingPunct="1"/>
            <a:r>
              <a:rPr lang="en-US" altLang="en-US" sz="5400" smtClean="0"/>
              <a:t>Detector calibration</a:t>
            </a:r>
          </a:p>
        </p:txBody>
      </p:sp>
      <p:graphicFrame>
        <p:nvGraphicFramePr>
          <p:cNvPr id="71683" name="Object 3"/>
          <p:cNvGraphicFramePr>
            <a:graphicFrameLocks noChangeAspect="1"/>
          </p:cNvGraphicFramePr>
          <p:nvPr/>
        </p:nvGraphicFramePr>
        <p:xfrm>
          <a:off x="674688" y="936625"/>
          <a:ext cx="8709025" cy="5670550"/>
        </p:xfrm>
        <a:graphic>
          <a:graphicData uri="http://schemas.openxmlformats.org/presentationml/2006/ole">
            <mc:AlternateContent xmlns:mc="http://schemas.openxmlformats.org/markup-compatibility/2006">
              <mc:Choice xmlns:v="urn:schemas-microsoft-com:vml" Requires="v">
                <p:oleObj spid="_x0000_s198677" name="Chart" r:id="rId3" imgW="7115101" imgH="4629091" progId="MSGraph.Chart.8">
                  <p:embed followColorScheme="full"/>
                </p:oleObj>
              </mc:Choice>
              <mc:Fallback>
                <p:oleObj name="Chart" r:id="rId3" imgW="7115101" imgH="4629091" progId="MSGraph.Chart.8">
                  <p:embed followColorScheme="full"/>
                  <p:pic>
                    <p:nvPicPr>
                      <p:cNvPr id="0" name=""/>
                      <p:cNvPicPr>
                        <a:picLocks noChangeAspect="1" noChangeArrowheads="1"/>
                      </p:cNvPicPr>
                      <p:nvPr/>
                    </p:nvPicPr>
                    <p:blipFill>
                      <a:blip r:embed="rId4"/>
                      <a:srcRect/>
                      <a:stretch>
                        <a:fillRect/>
                      </a:stretch>
                    </p:blipFill>
                    <p:spPr bwMode="auto">
                      <a:xfrm>
                        <a:off x="674688" y="936625"/>
                        <a:ext cx="8709025" cy="5670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684" name="Text Box 4"/>
          <p:cNvSpPr txBox="1">
            <a:spLocks noChangeArrowheads="1"/>
          </p:cNvSpPr>
          <p:nvPr/>
        </p:nvSpPr>
        <p:spPr bwMode="auto">
          <a:xfrm>
            <a:off x="3176588" y="6057900"/>
            <a:ext cx="35655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a:t>calibration error (%)</a:t>
            </a:r>
          </a:p>
        </p:txBody>
      </p:sp>
      <p:sp>
        <p:nvSpPr>
          <p:cNvPr id="71685" name="Text Box 5"/>
          <p:cNvSpPr txBox="1">
            <a:spLocks noChangeArrowheads="1"/>
          </p:cNvSpPr>
          <p:nvPr/>
        </p:nvSpPr>
        <p:spPr bwMode="auto">
          <a:xfrm rot="-5400000">
            <a:off x="-659606" y="3032919"/>
            <a:ext cx="21240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a:t>megapixels</a:t>
            </a:r>
          </a:p>
        </p:txBody>
      </p:sp>
    </p:spTree>
    <p:extLst>
      <p:ext uri="{BB962C8B-B14F-4D97-AF65-F5344CB8AC3E}">
        <p14:creationId xmlns:p14="http://schemas.microsoft.com/office/powerpoint/2010/main" val="2416245617"/>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SHSSS!</a:t>
            </a:r>
            <a:br>
              <a:rPr lang="en-US" dirty="0" smtClean="0"/>
            </a:br>
            <a:r>
              <a:rPr lang="en-US" sz="2000" dirty="0" smtClean="0"/>
              <a:t>The dominant source of error for anomalous difference measurements</a:t>
            </a:r>
            <a:endParaRPr lang="en-US" sz="2000" dirty="0"/>
          </a:p>
        </p:txBody>
      </p:sp>
      <p:sp>
        <p:nvSpPr>
          <p:cNvPr id="3" name="Content Placeholder 2"/>
          <p:cNvSpPr>
            <a:spLocks noGrp="1"/>
          </p:cNvSpPr>
          <p:nvPr>
            <p:ph idx="1"/>
          </p:nvPr>
        </p:nvSpPr>
        <p:spPr>
          <a:xfrm>
            <a:off x="508001" y="1600200"/>
            <a:ext cx="4760686" cy="4525963"/>
          </a:xfrm>
        </p:spPr>
        <p:txBody>
          <a:bodyPr/>
          <a:lstStyle/>
          <a:p>
            <a:pPr marL="0" indent="0">
              <a:buNone/>
            </a:pPr>
            <a:r>
              <a:rPr lang="en-US" sz="4800" dirty="0" smtClean="0">
                <a:solidFill>
                  <a:srgbClr val="C00000"/>
                </a:solidFill>
              </a:rPr>
              <a:t>S</a:t>
            </a:r>
            <a:r>
              <a:rPr lang="en-US" sz="4800" dirty="0" smtClean="0"/>
              <a:t>patial</a:t>
            </a:r>
          </a:p>
          <a:p>
            <a:pPr marL="0" indent="0">
              <a:buNone/>
            </a:pPr>
            <a:r>
              <a:rPr lang="en-US" sz="4800" dirty="0" smtClean="0">
                <a:solidFill>
                  <a:srgbClr val="C00000"/>
                </a:solidFill>
              </a:rPr>
              <a:t>H</a:t>
            </a:r>
            <a:r>
              <a:rPr lang="en-US" sz="4800" dirty="0" smtClean="0"/>
              <a:t>eterogeneity in</a:t>
            </a:r>
          </a:p>
          <a:p>
            <a:pPr marL="0" indent="0">
              <a:buNone/>
            </a:pPr>
            <a:r>
              <a:rPr lang="en-US" sz="4800" dirty="0" smtClean="0">
                <a:solidFill>
                  <a:srgbClr val="C00000"/>
                </a:solidFill>
              </a:rPr>
              <a:t>S</a:t>
            </a:r>
            <a:r>
              <a:rPr lang="en-US" sz="4800" dirty="0" smtClean="0"/>
              <a:t>harp</a:t>
            </a:r>
          </a:p>
          <a:p>
            <a:pPr marL="0" indent="0">
              <a:buNone/>
            </a:pPr>
            <a:r>
              <a:rPr lang="en-US" sz="4800" dirty="0" smtClean="0">
                <a:solidFill>
                  <a:srgbClr val="C00000"/>
                </a:solidFill>
              </a:rPr>
              <a:t>S</a:t>
            </a:r>
            <a:r>
              <a:rPr lang="en-US" sz="4800" dirty="0" smtClean="0"/>
              <a:t>pot</a:t>
            </a:r>
          </a:p>
          <a:p>
            <a:pPr marL="0" indent="0">
              <a:buNone/>
            </a:pPr>
            <a:r>
              <a:rPr lang="en-US" sz="4800" dirty="0" smtClean="0">
                <a:solidFill>
                  <a:srgbClr val="C00000"/>
                </a:solidFill>
              </a:rPr>
              <a:t>S</a:t>
            </a:r>
            <a:r>
              <a:rPr lang="en-US" sz="4800" dirty="0" smtClean="0"/>
              <a:t>ensitivity</a:t>
            </a:r>
            <a:endParaRPr lang="en-US" sz="4800" dirty="0"/>
          </a:p>
        </p:txBody>
      </p:sp>
      <p:sp>
        <p:nvSpPr>
          <p:cNvPr id="6" name="Rectangle 5"/>
          <p:cNvSpPr/>
          <p:nvPr/>
        </p:nvSpPr>
        <p:spPr>
          <a:xfrm>
            <a:off x="4572000" y="4114800"/>
            <a:ext cx="1828800" cy="18288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400800" y="4114800"/>
            <a:ext cx="1828800" cy="18288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flipH="1">
            <a:off x="5914571" y="5261431"/>
            <a:ext cx="914400" cy="0"/>
          </a:xfrm>
          <a:prstGeom prst="straightConnector1">
            <a:avLst/>
          </a:prstGeom>
          <a:ln w="635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969985" y="2969828"/>
            <a:ext cx="912429" cy="707886"/>
          </a:xfrm>
          <a:prstGeom prst="rect">
            <a:avLst/>
          </a:prstGeom>
          <a:noFill/>
        </p:spPr>
        <p:txBody>
          <a:bodyPr wrap="none" rtlCol="0">
            <a:spAutoFit/>
          </a:bodyPr>
          <a:lstStyle/>
          <a:p>
            <a:pPr algn="ctr"/>
            <a:r>
              <a:rPr lang="en-US" sz="2000" b="1" dirty="0" smtClean="0"/>
              <a:t>Sharp</a:t>
            </a:r>
          </a:p>
          <a:p>
            <a:pPr algn="ctr"/>
            <a:r>
              <a:rPr lang="en-US" sz="2000" b="1" dirty="0" smtClean="0"/>
              <a:t>Spot</a:t>
            </a:r>
          </a:p>
        </p:txBody>
      </p:sp>
      <p:cxnSp>
        <p:nvCxnSpPr>
          <p:cNvPr id="15" name="Straight Arrow Connector 14"/>
          <p:cNvCxnSpPr/>
          <p:nvPr/>
        </p:nvCxnSpPr>
        <p:spPr>
          <a:xfrm>
            <a:off x="7199085" y="3286703"/>
            <a:ext cx="0" cy="703945"/>
          </a:xfrm>
          <a:prstGeom prst="straightConnector1">
            <a:avLst/>
          </a:prstGeom>
          <a:ln w="889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607842" y="6088518"/>
            <a:ext cx="1792957" cy="369332"/>
          </a:xfrm>
          <a:prstGeom prst="rect">
            <a:avLst/>
          </a:prstGeom>
          <a:noFill/>
        </p:spPr>
        <p:txBody>
          <a:bodyPr wrap="square" rtlCol="0">
            <a:spAutoFit/>
          </a:bodyPr>
          <a:lstStyle/>
          <a:p>
            <a:r>
              <a:rPr lang="en-US" b="1" dirty="0" smtClean="0"/>
              <a:t>20% </a:t>
            </a:r>
          </a:p>
        </p:txBody>
      </p:sp>
      <p:sp>
        <p:nvSpPr>
          <p:cNvPr id="22" name="TextBox 21"/>
          <p:cNvSpPr txBox="1"/>
          <p:nvPr/>
        </p:nvSpPr>
        <p:spPr>
          <a:xfrm>
            <a:off x="6438767" y="6088518"/>
            <a:ext cx="1897095" cy="369332"/>
          </a:xfrm>
          <a:prstGeom prst="rect">
            <a:avLst/>
          </a:prstGeom>
          <a:noFill/>
        </p:spPr>
        <p:txBody>
          <a:bodyPr wrap="square" rtlCol="0">
            <a:spAutoFit/>
          </a:bodyPr>
          <a:lstStyle/>
          <a:p>
            <a:r>
              <a:rPr lang="en-US" b="1" dirty="0" smtClean="0"/>
              <a:t>110%</a:t>
            </a:r>
          </a:p>
        </p:txBody>
      </p:sp>
      <p:sp>
        <p:nvSpPr>
          <p:cNvPr id="23" name="TextBox 22"/>
          <p:cNvSpPr txBox="1"/>
          <p:nvPr/>
        </p:nvSpPr>
        <p:spPr>
          <a:xfrm>
            <a:off x="4615103" y="6371317"/>
            <a:ext cx="1038212" cy="369332"/>
          </a:xfrm>
          <a:prstGeom prst="rect">
            <a:avLst/>
          </a:prstGeom>
          <a:noFill/>
        </p:spPr>
        <p:txBody>
          <a:bodyPr wrap="square" rtlCol="0">
            <a:spAutoFit/>
          </a:bodyPr>
          <a:lstStyle/>
          <a:p>
            <a:r>
              <a:rPr lang="en-US" b="1" dirty="0" smtClean="0"/>
              <a:t>x 1.11 = </a:t>
            </a:r>
            <a:endParaRPr lang="en-US" b="1" dirty="0"/>
          </a:p>
        </p:txBody>
      </p:sp>
      <p:sp>
        <p:nvSpPr>
          <p:cNvPr id="24" name="TextBox 23"/>
          <p:cNvSpPr txBox="1"/>
          <p:nvPr/>
        </p:nvSpPr>
        <p:spPr>
          <a:xfrm>
            <a:off x="6475056" y="6371317"/>
            <a:ext cx="1144944" cy="369332"/>
          </a:xfrm>
          <a:prstGeom prst="rect">
            <a:avLst/>
          </a:prstGeom>
          <a:noFill/>
        </p:spPr>
        <p:txBody>
          <a:bodyPr wrap="square" rtlCol="0">
            <a:spAutoFit/>
          </a:bodyPr>
          <a:lstStyle/>
          <a:p>
            <a:r>
              <a:rPr lang="en-US" b="1" dirty="0" smtClean="0"/>
              <a:t>x 0.91 =</a:t>
            </a:r>
            <a:endParaRPr lang="en-US" b="1" dirty="0"/>
          </a:p>
        </p:txBody>
      </p:sp>
      <p:sp>
        <p:nvSpPr>
          <p:cNvPr id="25" name="TextBox 24"/>
          <p:cNvSpPr txBox="1"/>
          <p:nvPr/>
        </p:nvSpPr>
        <p:spPr>
          <a:xfrm>
            <a:off x="7367685" y="6371317"/>
            <a:ext cx="861915" cy="369332"/>
          </a:xfrm>
          <a:prstGeom prst="rect">
            <a:avLst/>
          </a:prstGeom>
          <a:noFill/>
        </p:spPr>
        <p:txBody>
          <a:bodyPr wrap="square" rtlCol="0">
            <a:spAutoFit/>
          </a:bodyPr>
          <a:lstStyle/>
          <a:p>
            <a:r>
              <a:rPr lang="en-US" b="1" dirty="0" smtClean="0"/>
              <a:t>100%</a:t>
            </a:r>
            <a:endParaRPr lang="en-US" b="1" dirty="0"/>
          </a:p>
        </p:txBody>
      </p:sp>
      <p:sp>
        <p:nvSpPr>
          <p:cNvPr id="26" name="TextBox 25"/>
          <p:cNvSpPr txBox="1"/>
          <p:nvPr/>
        </p:nvSpPr>
        <p:spPr>
          <a:xfrm>
            <a:off x="5467996" y="6371317"/>
            <a:ext cx="932803" cy="369332"/>
          </a:xfrm>
          <a:prstGeom prst="rect">
            <a:avLst/>
          </a:prstGeom>
          <a:noFill/>
        </p:spPr>
        <p:txBody>
          <a:bodyPr wrap="square" rtlCol="0">
            <a:spAutoFit/>
          </a:bodyPr>
          <a:lstStyle/>
          <a:p>
            <a:r>
              <a:rPr lang="en-US" b="1" dirty="0" smtClean="0"/>
              <a:t>22%</a:t>
            </a:r>
            <a:endParaRPr lang="en-US" b="1" dirty="0"/>
          </a:p>
        </p:txBody>
      </p:sp>
    </p:spTree>
    <p:extLst>
      <p:ext uri="{BB962C8B-B14F-4D97-AF65-F5344CB8AC3E}">
        <p14:creationId xmlns:p14="http://schemas.microsoft.com/office/powerpoint/2010/main" val="3243807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9" presetClass="emph" presetSubtype="0" fill="hold" grpId="0" nodeType="clickEffect">
                                  <p:stCondLst>
                                    <p:cond delay="0"/>
                                  </p:stCondLst>
                                  <p:childTnLst>
                                    <p:animClr clrSpc="rgb" dir="cw">
                                      <p:cBhvr override="childStyle">
                                        <p:cTn id="12" dur="500" fill="hold"/>
                                        <p:tgtEl>
                                          <p:spTgt spid="7"/>
                                        </p:tgtEl>
                                        <p:attrNameLst>
                                          <p:attrName>style.color</p:attrName>
                                        </p:attrNameLst>
                                      </p:cBhvr>
                                      <p:to>
                                        <a:srgbClr val="1C1C1C"/>
                                      </p:to>
                                    </p:animClr>
                                    <p:animClr clrSpc="rgb" dir="cw">
                                      <p:cBhvr>
                                        <p:cTn id="13" dur="500" fill="hold"/>
                                        <p:tgtEl>
                                          <p:spTgt spid="7"/>
                                        </p:tgtEl>
                                        <p:attrNameLst>
                                          <p:attrName>fillcolor</p:attrName>
                                        </p:attrNameLst>
                                      </p:cBhvr>
                                      <p:to>
                                        <a:srgbClr val="1C1C1C"/>
                                      </p:to>
                                    </p:animClr>
                                    <p:set>
                                      <p:cBhvr>
                                        <p:cTn id="14" dur="500" fill="hold"/>
                                        <p:tgtEl>
                                          <p:spTgt spid="7"/>
                                        </p:tgtEl>
                                        <p:attrNameLst>
                                          <p:attrName>fill.type</p:attrName>
                                        </p:attrNameLst>
                                      </p:cBhvr>
                                      <p:to>
                                        <p:strVal val="solid"/>
                                      </p:to>
                                    </p:set>
                                    <p:set>
                                      <p:cBhvr>
                                        <p:cTn id="15" dur="500" fill="hold"/>
                                        <p:tgtEl>
                                          <p:spTgt spid="7"/>
                                        </p:tgtEl>
                                        <p:attrNameLst>
                                          <p:attrName>fill.on</p:attrName>
                                        </p:attrNameLst>
                                      </p:cBhvr>
                                      <p:to>
                                        <p:strVal val="tru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mph" presetSubtype="2" fill="hold" nodeType="clickEffect">
                                  <p:stCondLst>
                                    <p:cond delay="0"/>
                                  </p:stCondLst>
                                  <p:childTnLst>
                                    <p:animClr clrSpc="rgb" dir="cw">
                                      <p:cBhvr>
                                        <p:cTn id="29" dur="500" fill="hold"/>
                                        <p:tgtEl>
                                          <p:spTgt spid="6"/>
                                        </p:tgtEl>
                                        <p:attrNameLst>
                                          <p:attrName>fillcolor</p:attrName>
                                        </p:attrNameLst>
                                      </p:cBhvr>
                                      <p:to>
                                        <a:srgbClr val="808080"/>
                                      </p:to>
                                    </p:animClr>
                                    <p:set>
                                      <p:cBhvr>
                                        <p:cTn id="30" dur="500" fill="hold"/>
                                        <p:tgtEl>
                                          <p:spTgt spid="6"/>
                                        </p:tgtEl>
                                        <p:attrNameLst>
                                          <p:attrName>fill.type</p:attrName>
                                        </p:attrNameLst>
                                      </p:cBhvr>
                                      <p:to>
                                        <p:strVal val="solid"/>
                                      </p:to>
                                    </p:set>
                                    <p:set>
                                      <p:cBhvr>
                                        <p:cTn id="31" dur="500" fill="hold"/>
                                        <p:tgtEl>
                                          <p:spTgt spid="6"/>
                                        </p:tgtEl>
                                        <p:attrNameLst>
                                          <p:attrName>fill.on</p:attrName>
                                        </p:attrNameLst>
                                      </p:cBhvr>
                                      <p:to>
                                        <p:strVal val="tru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p:bldP spid="21" grpId="0"/>
      <p:bldP spid="22" grpId="0"/>
      <p:bldP spid="25" grpId="0"/>
      <p:bldP spid="2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685800" y="0"/>
            <a:ext cx="7772400" cy="1143000"/>
          </a:xfrm>
          <a:noFill/>
        </p:spPr>
        <p:txBody>
          <a:bodyPr/>
          <a:lstStyle/>
          <a:p>
            <a:pPr eaLnBrk="1" hangingPunct="1"/>
            <a:r>
              <a:rPr lang="en-US" altLang="en-US" smtClean="0"/>
              <a:t>Gadox calibration vs energy</a:t>
            </a:r>
          </a:p>
        </p:txBody>
      </p:sp>
      <p:graphicFrame>
        <p:nvGraphicFramePr>
          <p:cNvPr id="89091" name="Object 3"/>
          <p:cNvGraphicFramePr>
            <a:graphicFrameLocks noChangeAspect="1"/>
          </p:cNvGraphicFramePr>
          <p:nvPr/>
        </p:nvGraphicFramePr>
        <p:xfrm>
          <a:off x="674688" y="936625"/>
          <a:ext cx="8709025" cy="5670550"/>
        </p:xfrm>
        <a:graphic>
          <a:graphicData uri="http://schemas.openxmlformats.org/presentationml/2006/ole">
            <mc:AlternateContent xmlns:mc="http://schemas.openxmlformats.org/markup-compatibility/2006">
              <mc:Choice xmlns:v="urn:schemas-microsoft-com:vml" Requires="v">
                <p:oleObj spid="_x0000_s193567" name="Chart" r:id="rId3" imgW="7115101" imgH="4629091" progId="MSGraph.Chart.8">
                  <p:embed followColorScheme="full"/>
                </p:oleObj>
              </mc:Choice>
              <mc:Fallback>
                <p:oleObj name="Chart" r:id="rId3" imgW="7115101" imgH="4629091" progId="MSGraph.Chart.8">
                  <p:embed followColorScheme="full"/>
                  <p:pic>
                    <p:nvPicPr>
                      <p:cNvPr id="0" name=""/>
                      <p:cNvPicPr>
                        <a:picLocks noChangeAspect="1" noChangeArrowheads="1"/>
                      </p:cNvPicPr>
                      <p:nvPr/>
                    </p:nvPicPr>
                    <p:blipFill>
                      <a:blip r:embed="rId4"/>
                      <a:srcRect/>
                      <a:stretch>
                        <a:fillRect/>
                      </a:stretch>
                    </p:blipFill>
                    <p:spPr bwMode="auto">
                      <a:xfrm>
                        <a:off x="674688" y="936625"/>
                        <a:ext cx="8709025" cy="5670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9092" name="Text Box 4"/>
          <p:cNvSpPr txBox="1">
            <a:spLocks noChangeArrowheads="1"/>
          </p:cNvSpPr>
          <p:nvPr/>
        </p:nvSpPr>
        <p:spPr bwMode="auto">
          <a:xfrm>
            <a:off x="3133725" y="6057900"/>
            <a:ext cx="362743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a:t>photon energy (keV)</a:t>
            </a:r>
          </a:p>
        </p:txBody>
      </p:sp>
      <p:sp>
        <p:nvSpPr>
          <p:cNvPr id="89093" name="Text Box 5"/>
          <p:cNvSpPr txBox="1">
            <a:spLocks noChangeArrowheads="1"/>
          </p:cNvSpPr>
          <p:nvPr/>
        </p:nvSpPr>
        <p:spPr bwMode="auto">
          <a:xfrm rot="-5400000">
            <a:off x="-2096293" y="3245644"/>
            <a:ext cx="51577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a:t>Relative absorption depth</a:t>
            </a:r>
          </a:p>
        </p:txBody>
      </p:sp>
      <p:sp>
        <p:nvSpPr>
          <p:cNvPr id="89094" name="Line 7"/>
          <p:cNvSpPr>
            <a:spLocks noChangeShapeType="1"/>
          </p:cNvSpPr>
          <p:nvPr/>
        </p:nvSpPr>
        <p:spPr bwMode="auto">
          <a:xfrm flipH="1" flipV="1">
            <a:off x="3684588" y="2678113"/>
            <a:ext cx="792162" cy="11112"/>
          </a:xfrm>
          <a:prstGeom prst="line">
            <a:avLst/>
          </a:prstGeom>
          <a:noFill/>
          <a:ln w="57150">
            <a:solidFill>
              <a:srgbClr val="008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9095" name="Text Box 8"/>
          <p:cNvSpPr txBox="1">
            <a:spLocks noChangeArrowheads="1"/>
          </p:cNvSpPr>
          <p:nvPr/>
        </p:nvSpPr>
        <p:spPr bwMode="auto">
          <a:xfrm>
            <a:off x="4498975" y="2422525"/>
            <a:ext cx="2058988" cy="4603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a:solidFill>
                  <a:srgbClr val="008000"/>
                </a:solidFill>
              </a:rPr>
              <a:t>same = good!</a:t>
            </a:r>
          </a:p>
        </p:txBody>
      </p:sp>
      <p:sp>
        <p:nvSpPr>
          <p:cNvPr id="89096" name="Line 13"/>
          <p:cNvSpPr>
            <a:spLocks noChangeShapeType="1"/>
          </p:cNvSpPr>
          <p:nvPr/>
        </p:nvSpPr>
        <p:spPr bwMode="auto">
          <a:xfrm flipH="1">
            <a:off x="3690938" y="3930650"/>
            <a:ext cx="266700" cy="715963"/>
          </a:xfrm>
          <a:prstGeom prst="line">
            <a:avLst/>
          </a:prstGeom>
          <a:noFill/>
          <a:ln w="57150">
            <a:solidFill>
              <a:srgbClr val="FF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9097" name="Text Box 14"/>
          <p:cNvSpPr txBox="1">
            <a:spLocks noChangeArrowheads="1"/>
          </p:cNvSpPr>
          <p:nvPr/>
        </p:nvSpPr>
        <p:spPr bwMode="auto">
          <a:xfrm>
            <a:off x="3617913" y="3459163"/>
            <a:ext cx="777875"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dirty="0">
                <a:solidFill>
                  <a:srgbClr val="FF0000"/>
                </a:solidFill>
              </a:rPr>
              <a:t>bad!</a:t>
            </a:r>
          </a:p>
        </p:txBody>
      </p:sp>
      <p:sp>
        <p:nvSpPr>
          <p:cNvPr id="89098" name="Line 7"/>
          <p:cNvSpPr>
            <a:spLocks noChangeShapeType="1"/>
          </p:cNvSpPr>
          <p:nvPr/>
        </p:nvSpPr>
        <p:spPr bwMode="auto">
          <a:xfrm>
            <a:off x="6523038" y="2701925"/>
            <a:ext cx="931862" cy="4763"/>
          </a:xfrm>
          <a:prstGeom prst="line">
            <a:avLst/>
          </a:prstGeom>
          <a:noFill/>
          <a:ln w="57150">
            <a:solidFill>
              <a:srgbClr val="008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Line 7"/>
          <p:cNvSpPr>
            <a:spLocks noChangeShapeType="1"/>
          </p:cNvSpPr>
          <p:nvPr/>
        </p:nvSpPr>
        <p:spPr bwMode="auto">
          <a:xfrm flipH="1" flipV="1">
            <a:off x="1993673" y="5092928"/>
            <a:ext cx="575355" cy="8070"/>
          </a:xfrm>
          <a:prstGeom prst="line">
            <a:avLst/>
          </a:prstGeom>
          <a:noFill/>
          <a:ln w="57150">
            <a:solidFill>
              <a:srgbClr val="008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Text Box 8"/>
          <p:cNvSpPr txBox="1">
            <a:spLocks noChangeArrowheads="1"/>
          </p:cNvSpPr>
          <p:nvPr/>
        </p:nvSpPr>
        <p:spPr bwMode="auto">
          <a:xfrm>
            <a:off x="2612255" y="4847581"/>
            <a:ext cx="715260" cy="46166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dirty="0" smtClean="0">
                <a:solidFill>
                  <a:srgbClr val="008000"/>
                </a:solidFill>
              </a:rPr>
              <a:t>Mar</a:t>
            </a:r>
            <a:endParaRPr lang="en-US" altLang="en-US" sz="2400" dirty="0">
              <a:solidFill>
                <a:srgbClr val="008000"/>
              </a:solidFill>
            </a:endParaRPr>
          </a:p>
        </p:txBody>
      </p:sp>
      <p:sp>
        <p:nvSpPr>
          <p:cNvPr id="13" name="Line 7"/>
          <p:cNvSpPr>
            <a:spLocks noChangeShapeType="1"/>
          </p:cNvSpPr>
          <p:nvPr/>
        </p:nvSpPr>
        <p:spPr bwMode="auto">
          <a:xfrm>
            <a:off x="3371057" y="5104040"/>
            <a:ext cx="931862" cy="4763"/>
          </a:xfrm>
          <a:prstGeom prst="line">
            <a:avLst/>
          </a:prstGeom>
          <a:noFill/>
          <a:ln w="57150">
            <a:solidFill>
              <a:srgbClr val="008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33148865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909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909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909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909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909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4" grpId="0" animBg="1"/>
      <p:bldP spid="89095" grpId="0" animBg="1"/>
      <p:bldP spid="89096" grpId="0" animBg="1"/>
      <p:bldP spid="89097" grpId="0" animBg="1"/>
      <p:bldP spid="89098" grpId="0" animBg="1"/>
      <p:bldP spid="11" grpId="0" animBg="1"/>
      <p:bldP spid="12" grpId="0" animBg="1"/>
      <p:bldP spid="1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0114" name="Object 6"/>
          <p:cNvGraphicFramePr>
            <a:graphicFrameLocks noGrp="1" noChangeAspect="1"/>
          </p:cNvGraphicFramePr>
          <p:nvPr>
            <p:ph idx="1"/>
          </p:nvPr>
        </p:nvGraphicFramePr>
        <p:xfrm>
          <a:off x="0" y="0"/>
          <a:ext cx="9144000" cy="6292850"/>
        </p:xfrm>
        <a:graphic>
          <a:graphicData uri="http://schemas.openxmlformats.org/presentationml/2006/ole">
            <mc:AlternateContent xmlns:mc="http://schemas.openxmlformats.org/markup-compatibility/2006">
              <mc:Choice xmlns:v="urn:schemas-microsoft-com:vml" Requires="v">
                <p:oleObj spid="_x0000_s194590" name="Image" r:id="rId3" imgW="12177778" imgH="8380952" progId="Photoshop.Image.6">
                  <p:embed/>
                </p:oleObj>
              </mc:Choice>
              <mc:Fallback>
                <p:oleObj name="Image" r:id="rId3" imgW="12177778" imgH="8380952" progId="Photoshop.Image.6">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292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0115" name="Text Box 8"/>
          <p:cNvSpPr txBox="1">
            <a:spLocks noChangeArrowheads="1"/>
          </p:cNvSpPr>
          <p:nvPr/>
        </p:nvSpPr>
        <p:spPr bwMode="auto">
          <a:xfrm>
            <a:off x="5849938" y="5851525"/>
            <a:ext cx="3294062" cy="1006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6000"/>
              <a:t>7247 eV</a:t>
            </a:r>
          </a:p>
        </p:txBody>
      </p:sp>
    </p:spTree>
    <p:extLst>
      <p:ext uri="{BB962C8B-B14F-4D97-AF65-F5344CB8AC3E}">
        <p14:creationId xmlns:p14="http://schemas.microsoft.com/office/powerpoint/2010/main" val="1068881587"/>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1138" name="Object 6"/>
          <p:cNvGraphicFramePr>
            <a:graphicFrameLocks noGrp="1" noChangeAspect="1"/>
          </p:cNvGraphicFramePr>
          <p:nvPr>
            <p:ph idx="1"/>
          </p:nvPr>
        </p:nvGraphicFramePr>
        <p:xfrm>
          <a:off x="0" y="0"/>
          <a:ext cx="9144000" cy="6292850"/>
        </p:xfrm>
        <a:graphic>
          <a:graphicData uri="http://schemas.openxmlformats.org/presentationml/2006/ole">
            <mc:AlternateContent xmlns:mc="http://schemas.openxmlformats.org/markup-compatibility/2006">
              <mc:Choice xmlns:v="urn:schemas-microsoft-com:vml" Requires="v">
                <p:oleObj spid="_x0000_s195614" name="Image" r:id="rId3" imgW="12177778" imgH="8380952" progId="Photoshop.Image.6">
                  <p:embed/>
                </p:oleObj>
              </mc:Choice>
              <mc:Fallback>
                <p:oleObj name="Image" r:id="rId3" imgW="12177778" imgH="8380952" progId="Photoshop.Image.6">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292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1139" name="Text Box 5"/>
          <p:cNvSpPr txBox="1">
            <a:spLocks noChangeArrowheads="1"/>
          </p:cNvSpPr>
          <p:nvPr/>
        </p:nvSpPr>
        <p:spPr bwMode="auto">
          <a:xfrm>
            <a:off x="5849938" y="5851525"/>
            <a:ext cx="3294062" cy="1006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6000"/>
              <a:t>7235 eV</a:t>
            </a:r>
          </a:p>
        </p:txBody>
      </p:sp>
    </p:spTree>
    <p:extLst>
      <p:ext uri="{BB962C8B-B14F-4D97-AF65-F5344CB8AC3E}">
        <p14:creationId xmlns:p14="http://schemas.microsoft.com/office/powerpoint/2010/main" val="2116344499"/>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685800" y="0"/>
            <a:ext cx="7772400" cy="1143000"/>
          </a:xfrm>
        </p:spPr>
        <p:txBody>
          <a:bodyPr/>
          <a:lstStyle/>
          <a:p>
            <a:pPr eaLnBrk="1" hangingPunct="1"/>
            <a:r>
              <a:rPr lang="en-US" altLang="en-US" sz="5400" smtClean="0"/>
              <a:t>Detector calibration</a:t>
            </a:r>
          </a:p>
        </p:txBody>
      </p:sp>
      <p:sp>
        <p:nvSpPr>
          <p:cNvPr id="92163" name="Line 4"/>
          <p:cNvSpPr>
            <a:spLocks noChangeShapeType="1"/>
          </p:cNvSpPr>
          <p:nvPr/>
        </p:nvSpPr>
        <p:spPr bwMode="auto">
          <a:xfrm>
            <a:off x="7502525" y="5273675"/>
            <a:ext cx="0" cy="276225"/>
          </a:xfrm>
          <a:prstGeom prst="line">
            <a:avLst/>
          </a:prstGeom>
          <a:noFill/>
          <a:ln w="2857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92164" name="Object 6"/>
          <p:cNvGraphicFramePr>
            <a:graphicFrameLocks noGrp="1" noChangeAspect="1"/>
          </p:cNvGraphicFramePr>
          <p:nvPr>
            <p:ph idx="1"/>
          </p:nvPr>
        </p:nvGraphicFramePr>
        <p:xfrm>
          <a:off x="0" y="0"/>
          <a:ext cx="9144000" cy="6292850"/>
        </p:xfrm>
        <a:graphic>
          <a:graphicData uri="http://schemas.openxmlformats.org/presentationml/2006/ole">
            <mc:AlternateContent xmlns:mc="http://schemas.openxmlformats.org/markup-compatibility/2006">
              <mc:Choice xmlns:v="urn:schemas-microsoft-com:vml" Requires="v">
                <p:oleObj spid="_x0000_s196638" name="Image" r:id="rId3" imgW="12177778" imgH="8380952" progId="Photoshop.Image.6">
                  <p:embed/>
                </p:oleObj>
              </mc:Choice>
              <mc:Fallback>
                <p:oleObj name="Image" r:id="rId3" imgW="12177778" imgH="8380952" progId="Photoshop.Image.6">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292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2165" name="Text Box 5"/>
          <p:cNvSpPr txBox="1">
            <a:spLocks noChangeArrowheads="1"/>
          </p:cNvSpPr>
          <p:nvPr/>
        </p:nvSpPr>
        <p:spPr bwMode="auto">
          <a:xfrm>
            <a:off x="5849938" y="5851525"/>
            <a:ext cx="3294062" cy="1006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6000"/>
              <a:t>7223 eV</a:t>
            </a:r>
          </a:p>
        </p:txBody>
      </p:sp>
    </p:spTree>
    <p:extLst>
      <p:ext uri="{BB962C8B-B14F-4D97-AF65-F5344CB8AC3E}">
        <p14:creationId xmlns:p14="http://schemas.microsoft.com/office/powerpoint/2010/main" val="770516851"/>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2394857"/>
          </a:xfrm>
        </p:spPr>
        <p:txBody>
          <a:bodyPr/>
          <a:lstStyle/>
          <a:p>
            <a:r>
              <a:rPr lang="en-US" sz="5400" dirty="0" smtClean="0"/>
              <a:t>Oh! SHSSS!  </a:t>
            </a:r>
            <a:r>
              <a:rPr lang="en-US" dirty="0" smtClean="0"/>
              <a:t/>
            </a:r>
            <a:br>
              <a:rPr lang="en-US" dirty="0" smtClean="0"/>
            </a:br>
            <a:r>
              <a:rPr lang="en-US" sz="3300" dirty="0" smtClean="0"/>
              <a:t>how do we get rid of it?</a:t>
            </a:r>
            <a:endParaRPr lang="en-US" sz="3300" dirty="0"/>
          </a:p>
        </p:txBody>
      </p:sp>
      <p:sp>
        <p:nvSpPr>
          <p:cNvPr id="3" name="Content Placeholder 2"/>
          <p:cNvSpPr>
            <a:spLocks noGrp="1"/>
          </p:cNvSpPr>
          <p:nvPr>
            <p:ph idx="1"/>
          </p:nvPr>
        </p:nvSpPr>
        <p:spPr>
          <a:xfrm>
            <a:off x="2293256" y="2612571"/>
            <a:ext cx="6393543" cy="3513592"/>
          </a:xfrm>
        </p:spPr>
        <p:txBody>
          <a:bodyPr/>
          <a:lstStyle/>
          <a:p>
            <a:pPr marL="514350" indent="-514350">
              <a:lnSpc>
                <a:spcPct val="150000"/>
              </a:lnSpc>
              <a:buFont typeface="+mj-lt"/>
              <a:buAutoNum type="arabicPeriod"/>
            </a:pPr>
            <a:r>
              <a:rPr lang="en-US" sz="4000" dirty="0" smtClean="0"/>
              <a:t>Average over it</a:t>
            </a:r>
          </a:p>
          <a:p>
            <a:pPr marL="514350" indent="-514350">
              <a:lnSpc>
                <a:spcPct val="150000"/>
              </a:lnSpc>
              <a:buFont typeface="+mj-lt"/>
              <a:buAutoNum type="arabicPeriod"/>
            </a:pPr>
            <a:r>
              <a:rPr lang="en-US" sz="4000" dirty="0" smtClean="0"/>
              <a:t>Model it out</a:t>
            </a:r>
          </a:p>
          <a:p>
            <a:pPr marL="514350" indent="-514350">
              <a:lnSpc>
                <a:spcPct val="150000"/>
              </a:lnSpc>
              <a:buFont typeface="+mj-lt"/>
              <a:buAutoNum type="arabicPeriod"/>
            </a:pPr>
            <a:r>
              <a:rPr lang="en-US" sz="4000" dirty="0" smtClean="0"/>
              <a:t>go MAD</a:t>
            </a:r>
            <a:endParaRPr lang="en-US" sz="4000" dirty="0"/>
          </a:p>
        </p:txBody>
      </p:sp>
    </p:spTree>
    <p:extLst>
      <p:ext uri="{BB962C8B-B14F-4D97-AF65-F5344CB8AC3E}">
        <p14:creationId xmlns:p14="http://schemas.microsoft.com/office/powerpoint/2010/main" val="3535476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2394857"/>
          </a:xfrm>
        </p:spPr>
        <p:txBody>
          <a:bodyPr/>
          <a:lstStyle/>
          <a:p>
            <a:r>
              <a:rPr lang="en-US" sz="5400" dirty="0" smtClean="0"/>
              <a:t>Oh! SHSSS!  </a:t>
            </a:r>
            <a:r>
              <a:rPr lang="en-US" dirty="0" smtClean="0"/>
              <a:t/>
            </a:r>
            <a:br>
              <a:rPr lang="en-US" dirty="0" smtClean="0"/>
            </a:br>
            <a:r>
              <a:rPr lang="en-US" sz="3300" dirty="0" smtClean="0"/>
              <a:t>how do we get rid of it?</a:t>
            </a:r>
            <a:endParaRPr lang="en-US" sz="3300" dirty="0"/>
          </a:p>
        </p:txBody>
      </p:sp>
      <p:sp>
        <p:nvSpPr>
          <p:cNvPr id="3" name="Content Placeholder 2"/>
          <p:cNvSpPr>
            <a:spLocks noGrp="1"/>
          </p:cNvSpPr>
          <p:nvPr>
            <p:ph idx="1"/>
          </p:nvPr>
        </p:nvSpPr>
        <p:spPr>
          <a:xfrm>
            <a:off x="2293256" y="2612571"/>
            <a:ext cx="6393543" cy="3513592"/>
          </a:xfrm>
        </p:spPr>
        <p:txBody>
          <a:bodyPr/>
          <a:lstStyle/>
          <a:p>
            <a:pPr marL="514350" indent="-514350">
              <a:lnSpc>
                <a:spcPct val="150000"/>
              </a:lnSpc>
              <a:buFont typeface="+mj-lt"/>
              <a:buAutoNum type="arabicPeriod"/>
            </a:pPr>
            <a:r>
              <a:rPr lang="en-US" sz="4000" dirty="0" smtClean="0">
                <a:solidFill>
                  <a:srgbClr val="C00000"/>
                </a:solidFill>
              </a:rPr>
              <a:t>Average over it</a:t>
            </a:r>
          </a:p>
          <a:p>
            <a:pPr marL="514350" indent="-514350">
              <a:lnSpc>
                <a:spcPct val="150000"/>
              </a:lnSpc>
              <a:buFont typeface="+mj-lt"/>
              <a:buAutoNum type="arabicPeriod"/>
            </a:pPr>
            <a:r>
              <a:rPr lang="en-US" sz="4000" dirty="0" smtClean="0"/>
              <a:t>Model it out</a:t>
            </a:r>
          </a:p>
          <a:p>
            <a:pPr marL="514350" indent="-514350">
              <a:lnSpc>
                <a:spcPct val="150000"/>
              </a:lnSpc>
              <a:buFont typeface="+mj-lt"/>
              <a:buAutoNum type="arabicPeriod"/>
            </a:pPr>
            <a:r>
              <a:rPr lang="en-US" sz="4000" dirty="0" smtClean="0"/>
              <a:t>go MAD</a:t>
            </a:r>
            <a:endParaRPr lang="en-US" sz="4000" dirty="0"/>
          </a:p>
        </p:txBody>
      </p:sp>
    </p:spTree>
    <p:extLst>
      <p:ext uri="{BB962C8B-B14F-4D97-AF65-F5344CB8AC3E}">
        <p14:creationId xmlns:p14="http://schemas.microsoft.com/office/powerpoint/2010/main" val="270098923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58240"/>
          </a:xfrm>
        </p:spPr>
        <p:txBody>
          <a:bodyPr/>
          <a:lstStyle/>
          <a:p>
            <a:r>
              <a:rPr lang="en-US" sz="4000" dirty="0" smtClean="0"/>
              <a:t>Averaging doesn’t always reduce error</a:t>
            </a:r>
            <a:endParaRPr lang="en-US" sz="4000" dirty="0"/>
          </a:p>
        </p:txBody>
      </p:sp>
      <p:pic>
        <p:nvPicPr>
          <p:cNvPr id="163842" name="Picture 2" descr="It's only a virtue if you're not a screwu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5360" y="1356360"/>
            <a:ext cx="7391400" cy="5211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937149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ctrTitle"/>
          </p:nvPr>
        </p:nvSpPr>
        <p:spPr>
          <a:xfrm>
            <a:off x="628650" y="0"/>
            <a:ext cx="7772400" cy="1470025"/>
          </a:xfrm>
        </p:spPr>
        <p:txBody>
          <a:bodyPr/>
          <a:lstStyle/>
          <a:p>
            <a:pPr eaLnBrk="1" hangingPunct="1"/>
            <a:r>
              <a:rPr lang="en-US" altLang="en-US" sz="5400" b="1" dirty="0" smtClean="0"/>
              <a:t>Averaging over SHSSS</a:t>
            </a:r>
            <a:endParaRPr lang="en-US" altLang="en-US" sz="5400" b="1" dirty="0" smtClean="0"/>
          </a:p>
        </p:txBody>
      </p:sp>
      <p:sp>
        <p:nvSpPr>
          <p:cNvPr id="90115" name="Text Box 3"/>
          <p:cNvSpPr txBox="1">
            <a:spLocks noChangeArrowheads="1"/>
          </p:cNvSpPr>
          <p:nvPr/>
        </p:nvSpPr>
        <p:spPr bwMode="auto">
          <a:xfrm>
            <a:off x="-165100" y="2062163"/>
            <a:ext cx="91440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50000"/>
              </a:spcBef>
              <a:spcAft>
                <a:spcPct val="0"/>
              </a:spcAft>
              <a:buFontTx/>
              <a:buNone/>
            </a:pPr>
            <a:r>
              <a:rPr lang="en-US" altLang="en-US" sz="9600" baseline="30000" dirty="0" err="1">
                <a:solidFill>
                  <a:srgbClr val="000066"/>
                </a:solidFill>
              </a:rPr>
              <a:t>mult</a:t>
            </a:r>
            <a:r>
              <a:rPr lang="en-US" altLang="en-US" sz="9600" baseline="30000" dirty="0">
                <a:solidFill>
                  <a:srgbClr val="000066"/>
                </a:solidFill>
              </a:rPr>
              <a:t> &gt;</a:t>
            </a:r>
            <a:r>
              <a:rPr lang="en-US" altLang="en-US" sz="6600" dirty="0">
                <a:solidFill>
                  <a:srgbClr val="000066"/>
                </a:solidFill>
              </a:rPr>
              <a:t> </a:t>
            </a:r>
            <a:r>
              <a:rPr lang="en-US" altLang="en-US" sz="18900" dirty="0">
                <a:solidFill>
                  <a:srgbClr val="000000"/>
                </a:solidFill>
              </a:rPr>
              <a:t>(</a:t>
            </a:r>
            <a:r>
              <a:rPr lang="en-US" altLang="en-US" sz="18900" dirty="0">
                <a:solidFill>
                  <a:srgbClr val="000000"/>
                </a:solidFill>
                <a:latin typeface="Times New Roman" pitchFamily="18" charset="0"/>
                <a:cs typeface="Arial" pitchFamily="34" charset="0"/>
              </a:rPr>
              <a:t>—</a:t>
            </a:r>
            <a:r>
              <a:rPr lang="en-US" altLang="en-US" sz="18900" dirty="0">
                <a:solidFill>
                  <a:srgbClr val="000000"/>
                </a:solidFill>
              </a:rPr>
              <a:t>)</a:t>
            </a:r>
            <a:r>
              <a:rPr lang="en-US" altLang="en-US" sz="9600" baseline="100000" dirty="0">
                <a:solidFill>
                  <a:srgbClr val="000000"/>
                </a:solidFill>
              </a:rPr>
              <a:t>2</a:t>
            </a:r>
          </a:p>
        </p:txBody>
      </p:sp>
      <p:sp>
        <p:nvSpPr>
          <p:cNvPr id="90116" name="Text Box 4"/>
          <p:cNvSpPr txBox="1">
            <a:spLocks noChangeArrowheads="1"/>
          </p:cNvSpPr>
          <p:nvPr/>
        </p:nvSpPr>
        <p:spPr bwMode="auto">
          <a:xfrm>
            <a:off x="3848100" y="2532063"/>
            <a:ext cx="3208338" cy="2608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50000"/>
              </a:spcBef>
              <a:spcAft>
                <a:spcPct val="0"/>
              </a:spcAft>
              <a:buFontTx/>
              <a:buNone/>
            </a:pPr>
            <a:r>
              <a:rPr lang="en-US" altLang="en-US" sz="6600">
                <a:solidFill>
                  <a:srgbClr val="CC6600"/>
                </a:solidFill>
              </a:rPr>
              <a:t>~3%</a:t>
            </a:r>
            <a:endParaRPr lang="en-US" altLang="en-US" sz="6600" baseline="-25000">
              <a:solidFill>
                <a:srgbClr val="CC6600"/>
              </a:solidFill>
            </a:endParaRPr>
          </a:p>
          <a:p>
            <a:pPr algn="ctr" eaLnBrk="1" fontAlgn="base" hangingPunct="1">
              <a:spcBef>
                <a:spcPct val="50000"/>
              </a:spcBef>
              <a:spcAft>
                <a:spcPct val="0"/>
              </a:spcAft>
              <a:buFontTx/>
              <a:buNone/>
            </a:pPr>
            <a:r>
              <a:rPr lang="en-US" altLang="en-US" sz="6600">
                <a:solidFill>
                  <a:srgbClr val="006600"/>
                </a:solidFill>
              </a:rPr>
              <a:t>&lt;</a:t>
            </a:r>
            <a:r>
              <a:rPr lang="el-GR" altLang="en-US" sz="6600">
                <a:solidFill>
                  <a:srgbClr val="006600"/>
                </a:solidFill>
                <a:cs typeface="Arial" pitchFamily="34" charset="0"/>
              </a:rPr>
              <a:t>Δ</a:t>
            </a:r>
            <a:r>
              <a:rPr lang="en-US" altLang="en-US" sz="6600">
                <a:solidFill>
                  <a:srgbClr val="006600"/>
                </a:solidFill>
                <a:cs typeface="Arial" pitchFamily="34" charset="0"/>
              </a:rPr>
              <a:t>F</a:t>
            </a:r>
            <a:r>
              <a:rPr lang="en-US" altLang="en-US" sz="6600">
                <a:solidFill>
                  <a:srgbClr val="006600"/>
                </a:solidFill>
              </a:rPr>
              <a:t>/F&gt;</a:t>
            </a:r>
          </a:p>
        </p:txBody>
      </p:sp>
      <p:grpSp>
        <p:nvGrpSpPr>
          <p:cNvPr id="10" name="Group 9"/>
          <p:cNvGrpSpPr/>
          <p:nvPr/>
        </p:nvGrpSpPr>
        <p:grpSpPr>
          <a:xfrm>
            <a:off x="248565" y="5457608"/>
            <a:ext cx="3599535" cy="1077218"/>
            <a:chOff x="3178641" y="5428580"/>
            <a:chExt cx="3599535" cy="1077218"/>
          </a:xfrm>
        </p:grpSpPr>
        <p:sp>
          <p:nvSpPr>
            <p:cNvPr id="5" name="Content Placeholder 2"/>
            <p:cNvSpPr txBox="1">
              <a:spLocks/>
            </p:cNvSpPr>
            <p:nvPr/>
          </p:nvSpPr>
          <p:spPr bwMode="auto">
            <a:xfrm>
              <a:off x="4963890" y="5687785"/>
              <a:ext cx="1814286" cy="689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en-US" kern="0" dirty="0" smtClean="0"/>
                <a:t>= 3%</a:t>
              </a:r>
              <a:endParaRPr lang="en-US" kern="0" dirty="0"/>
            </a:p>
          </p:txBody>
        </p:sp>
        <p:grpSp>
          <p:nvGrpSpPr>
            <p:cNvPr id="6" name="Group 5"/>
            <p:cNvGrpSpPr/>
            <p:nvPr/>
          </p:nvGrpSpPr>
          <p:grpSpPr>
            <a:xfrm>
              <a:off x="3178641" y="5428580"/>
              <a:ext cx="2293244" cy="1077218"/>
              <a:chOff x="1567555" y="1175894"/>
              <a:chExt cx="2394845" cy="1077218"/>
            </a:xfrm>
          </p:grpSpPr>
          <p:sp>
            <p:nvSpPr>
              <p:cNvPr id="7" name="Rectangle 6"/>
              <p:cNvSpPr/>
              <p:nvPr/>
            </p:nvSpPr>
            <p:spPr>
              <a:xfrm>
                <a:off x="1567555" y="1175894"/>
                <a:ext cx="2394845" cy="1077218"/>
              </a:xfrm>
              <a:prstGeom prst="rect">
                <a:avLst/>
              </a:prstGeom>
            </p:spPr>
            <p:txBody>
              <a:bodyPr wrap="square">
                <a:spAutoFit/>
              </a:bodyPr>
              <a:lstStyle/>
              <a:p>
                <a:pPr algn="ctr"/>
                <a:r>
                  <a:rPr lang="en-US" sz="3200" dirty="0" err="1" smtClean="0"/>
                  <a:t>sqrt</a:t>
                </a:r>
                <a:r>
                  <a:rPr lang="en-US" sz="3200" dirty="0" smtClean="0"/>
                  <a:t>(1,000)</a:t>
                </a:r>
                <a:endParaRPr lang="en-US" sz="3200" dirty="0"/>
              </a:p>
              <a:p>
                <a:pPr algn="ctr"/>
                <a:r>
                  <a:rPr lang="en-US" sz="3200" dirty="0" smtClean="0"/>
                  <a:t>1,000</a:t>
                </a:r>
                <a:endParaRPr lang="en-US" sz="3200" dirty="0"/>
              </a:p>
            </p:txBody>
          </p:sp>
          <p:cxnSp>
            <p:nvCxnSpPr>
              <p:cNvPr id="8" name="Straight Connector 7"/>
              <p:cNvCxnSpPr/>
              <p:nvPr/>
            </p:nvCxnSpPr>
            <p:spPr>
              <a:xfrm>
                <a:off x="1703958" y="1743531"/>
                <a:ext cx="207844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0" name="Group 19"/>
          <p:cNvGrpSpPr/>
          <p:nvPr/>
        </p:nvGrpSpPr>
        <p:grpSpPr>
          <a:xfrm>
            <a:off x="3848100" y="5472122"/>
            <a:ext cx="4979248" cy="1077218"/>
            <a:chOff x="3848100" y="5472122"/>
            <a:chExt cx="4979248" cy="1077218"/>
          </a:xfrm>
        </p:grpSpPr>
        <p:sp>
          <p:nvSpPr>
            <p:cNvPr id="11" name="TextBox 10"/>
            <p:cNvSpPr txBox="1"/>
            <p:nvPr/>
          </p:nvSpPr>
          <p:spPr>
            <a:xfrm>
              <a:off x="3848100" y="5716813"/>
              <a:ext cx="4979248" cy="584775"/>
            </a:xfrm>
            <a:prstGeom prst="rect">
              <a:avLst/>
            </a:prstGeom>
            <a:noFill/>
          </p:spPr>
          <p:txBody>
            <a:bodyPr wrap="none" rtlCol="0">
              <a:spAutoFit/>
            </a:bodyPr>
            <a:lstStyle/>
            <a:p>
              <a:r>
                <a:rPr lang="en-US" sz="3200" dirty="0" smtClean="0"/>
                <a:t>&gt; 1000              is a waste!</a:t>
              </a:r>
              <a:endParaRPr lang="en-US" sz="3200" dirty="0"/>
            </a:p>
          </p:txBody>
        </p:sp>
        <p:grpSp>
          <p:nvGrpSpPr>
            <p:cNvPr id="17" name="Group 16"/>
            <p:cNvGrpSpPr/>
            <p:nvPr/>
          </p:nvGrpSpPr>
          <p:grpSpPr>
            <a:xfrm>
              <a:off x="4821250" y="5472122"/>
              <a:ext cx="2293244" cy="1077218"/>
              <a:chOff x="1567555" y="1175894"/>
              <a:chExt cx="2394845" cy="1077218"/>
            </a:xfrm>
          </p:grpSpPr>
          <p:sp>
            <p:nvSpPr>
              <p:cNvPr id="18" name="Rectangle 17"/>
              <p:cNvSpPr/>
              <p:nvPr/>
            </p:nvSpPr>
            <p:spPr>
              <a:xfrm>
                <a:off x="1567555" y="1175894"/>
                <a:ext cx="2394845" cy="1077218"/>
              </a:xfrm>
              <a:prstGeom prst="rect">
                <a:avLst/>
              </a:prstGeom>
            </p:spPr>
            <p:txBody>
              <a:bodyPr wrap="square">
                <a:spAutoFit/>
              </a:bodyPr>
              <a:lstStyle/>
              <a:p>
                <a:pPr algn="ctr"/>
                <a:r>
                  <a:rPr lang="en-US" sz="3200" dirty="0" smtClean="0"/>
                  <a:t>photon</a:t>
                </a:r>
                <a:endParaRPr lang="en-US" sz="3200" dirty="0"/>
              </a:p>
              <a:p>
                <a:pPr algn="ctr"/>
                <a:r>
                  <a:rPr lang="en-US" sz="3200" dirty="0" smtClean="0"/>
                  <a:t>spot</a:t>
                </a:r>
                <a:endParaRPr lang="en-US" sz="3200" dirty="0"/>
              </a:p>
            </p:txBody>
          </p:sp>
          <p:cxnSp>
            <p:nvCxnSpPr>
              <p:cNvPr id="19" name="Straight Connector 18"/>
              <p:cNvCxnSpPr/>
              <p:nvPr/>
            </p:nvCxnSpPr>
            <p:spPr>
              <a:xfrm>
                <a:off x="2063960" y="1743531"/>
                <a:ext cx="138310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21" name="TextBox 20"/>
          <p:cNvSpPr txBox="1"/>
          <p:nvPr/>
        </p:nvSpPr>
        <p:spPr>
          <a:xfrm>
            <a:off x="1149725" y="1239192"/>
            <a:ext cx="6474849" cy="461665"/>
          </a:xfrm>
          <a:prstGeom prst="rect">
            <a:avLst/>
          </a:prstGeom>
          <a:noFill/>
        </p:spPr>
        <p:txBody>
          <a:bodyPr wrap="none" rtlCol="0">
            <a:spAutoFit/>
          </a:bodyPr>
          <a:lstStyle/>
          <a:p>
            <a:r>
              <a:rPr lang="en-US" sz="2400" dirty="0" smtClean="0"/>
              <a:t>“true” multiplicity = never use same pixel twice</a:t>
            </a:r>
            <a:endParaRPr lang="en-US" sz="2400" dirty="0"/>
          </a:p>
        </p:txBody>
      </p:sp>
    </p:spTree>
    <p:extLst>
      <p:ext uri="{BB962C8B-B14F-4D97-AF65-F5344CB8AC3E}">
        <p14:creationId xmlns:p14="http://schemas.microsoft.com/office/powerpoint/2010/main" val="22092168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Grp="1" noChangeArrowheads="1"/>
          </p:cNvSpPr>
          <p:nvPr>
            <p:ph type="ctrTitle"/>
          </p:nvPr>
        </p:nvSpPr>
        <p:spPr>
          <a:xfrm>
            <a:off x="628650" y="0"/>
            <a:ext cx="7772400" cy="1470025"/>
          </a:xfrm>
        </p:spPr>
        <p:txBody>
          <a:bodyPr/>
          <a:lstStyle/>
          <a:p>
            <a:pPr eaLnBrk="1" hangingPunct="1"/>
            <a:r>
              <a:rPr lang="en-US" altLang="en-US" sz="5400" smtClean="0"/>
              <a:t>Dose slicing</a:t>
            </a:r>
          </a:p>
        </p:txBody>
      </p:sp>
      <p:grpSp>
        <p:nvGrpSpPr>
          <p:cNvPr id="4" name="Group 3"/>
          <p:cNvGrpSpPr/>
          <p:nvPr/>
        </p:nvGrpSpPr>
        <p:grpSpPr>
          <a:xfrm>
            <a:off x="0" y="3461884"/>
            <a:ext cx="8797925" cy="1256166"/>
            <a:chOff x="0" y="3461884"/>
            <a:chExt cx="8797925" cy="1256166"/>
          </a:xfrm>
        </p:grpSpPr>
        <p:grpSp>
          <p:nvGrpSpPr>
            <p:cNvPr id="274435" name="Group 3"/>
            <p:cNvGrpSpPr>
              <a:grpSpLocks/>
            </p:cNvGrpSpPr>
            <p:nvPr/>
          </p:nvGrpSpPr>
          <p:grpSpPr bwMode="auto">
            <a:xfrm>
              <a:off x="1150938" y="3461884"/>
              <a:ext cx="1252537" cy="1256166"/>
              <a:chOff x="533" y="1885"/>
              <a:chExt cx="789" cy="868"/>
            </a:xfrm>
          </p:grpSpPr>
          <p:pic>
            <p:nvPicPr>
              <p:cNvPr id="274482" name="Picture 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533" y="1898"/>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83" name="AutoShape 5"/>
              <p:cNvSpPr>
                <a:spLocks noChangeArrowheads="1"/>
              </p:cNvSpPr>
              <p:nvPr/>
            </p:nvSpPr>
            <p:spPr bwMode="auto">
              <a:xfrm rot="-5400000">
                <a:off x="639" y="2069"/>
                <a:ext cx="868" cy="49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64 h 21600"/>
                  <a:gd name="T14" fmla="*/ 19410 w 21600"/>
                  <a:gd name="T15" fmla="*/ 19436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74436" name="Group 6"/>
            <p:cNvGrpSpPr>
              <a:grpSpLocks/>
            </p:cNvGrpSpPr>
            <p:nvPr/>
          </p:nvGrpSpPr>
          <p:grpSpPr bwMode="auto">
            <a:xfrm>
              <a:off x="4986338" y="3461884"/>
              <a:ext cx="1252537" cy="1256166"/>
              <a:chOff x="533" y="1885"/>
              <a:chExt cx="789" cy="868"/>
            </a:xfrm>
          </p:grpSpPr>
          <p:pic>
            <p:nvPicPr>
              <p:cNvPr id="274480" name="Picture 7"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533" y="1898"/>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81" name="AutoShape 8"/>
              <p:cNvSpPr>
                <a:spLocks noChangeArrowheads="1"/>
              </p:cNvSpPr>
              <p:nvPr/>
            </p:nvSpPr>
            <p:spPr bwMode="auto">
              <a:xfrm rot="-5400000">
                <a:off x="639" y="2069"/>
                <a:ext cx="868" cy="49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64 h 21600"/>
                  <a:gd name="T14" fmla="*/ 19410 w 21600"/>
                  <a:gd name="T15" fmla="*/ 19436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74437" name="Group 9"/>
            <p:cNvGrpSpPr>
              <a:grpSpLocks/>
            </p:cNvGrpSpPr>
            <p:nvPr/>
          </p:nvGrpSpPr>
          <p:grpSpPr bwMode="auto">
            <a:xfrm>
              <a:off x="3708400" y="3461884"/>
              <a:ext cx="1252538" cy="1256166"/>
              <a:chOff x="533" y="1885"/>
              <a:chExt cx="789" cy="868"/>
            </a:xfrm>
          </p:grpSpPr>
          <p:pic>
            <p:nvPicPr>
              <p:cNvPr id="274478" name="Picture 1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533" y="1898"/>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79" name="AutoShape 11"/>
              <p:cNvSpPr>
                <a:spLocks noChangeArrowheads="1"/>
              </p:cNvSpPr>
              <p:nvPr/>
            </p:nvSpPr>
            <p:spPr bwMode="auto">
              <a:xfrm rot="-5400000">
                <a:off x="639" y="2069"/>
                <a:ext cx="868" cy="49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64 h 21600"/>
                  <a:gd name="T14" fmla="*/ 19410 w 21600"/>
                  <a:gd name="T15" fmla="*/ 19436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74438" name="Group 12"/>
            <p:cNvGrpSpPr>
              <a:grpSpLocks/>
            </p:cNvGrpSpPr>
            <p:nvPr/>
          </p:nvGrpSpPr>
          <p:grpSpPr bwMode="auto">
            <a:xfrm>
              <a:off x="2428875" y="3461884"/>
              <a:ext cx="1252538" cy="1256166"/>
              <a:chOff x="533" y="1885"/>
              <a:chExt cx="789" cy="868"/>
            </a:xfrm>
          </p:grpSpPr>
          <p:pic>
            <p:nvPicPr>
              <p:cNvPr id="274476" name="Picture 13"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533" y="1898"/>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77" name="AutoShape 14"/>
              <p:cNvSpPr>
                <a:spLocks noChangeArrowheads="1"/>
              </p:cNvSpPr>
              <p:nvPr/>
            </p:nvSpPr>
            <p:spPr bwMode="auto">
              <a:xfrm rot="-5400000">
                <a:off x="639" y="2069"/>
                <a:ext cx="868" cy="49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64 h 21600"/>
                  <a:gd name="T14" fmla="*/ 19410 w 21600"/>
                  <a:gd name="T15" fmla="*/ 19436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74439" name="Group 15"/>
            <p:cNvGrpSpPr>
              <a:grpSpLocks/>
            </p:cNvGrpSpPr>
            <p:nvPr/>
          </p:nvGrpSpPr>
          <p:grpSpPr bwMode="auto">
            <a:xfrm>
              <a:off x="6265863" y="3461884"/>
              <a:ext cx="1252537" cy="1256166"/>
              <a:chOff x="533" y="1885"/>
              <a:chExt cx="789" cy="868"/>
            </a:xfrm>
          </p:grpSpPr>
          <p:pic>
            <p:nvPicPr>
              <p:cNvPr id="274474" name="Picture 1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533" y="1898"/>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75" name="AutoShape 17"/>
              <p:cNvSpPr>
                <a:spLocks noChangeArrowheads="1"/>
              </p:cNvSpPr>
              <p:nvPr/>
            </p:nvSpPr>
            <p:spPr bwMode="auto">
              <a:xfrm rot="-5400000">
                <a:off x="639" y="2069"/>
                <a:ext cx="868" cy="49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64 h 21600"/>
                  <a:gd name="T14" fmla="*/ 19410 w 21600"/>
                  <a:gd name="T15" fmla="*/ 19436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74440" name="Group 18"/>
            <p:cNvGrpSpPr>
              <a:grpSpLocks/>
            </p:cNvGrpSpPr>
            <p:nvPr/>
          </p:nvGrpSpPr>
          <p:grpSpPr bwMode="auto">
            <a:xfrm>
              <a:off x="7545388" y="3461884"/>
              <a:ext cx="1252537" cy="1256166"/>
              <a:chOff x="533" y="1885"/>
              <a:chExt cx="789" cy="868"/>
            </a:xfrm>
          </p:grpSpPr>
          <p:pic>
            <p:nvPicPr>
              <p:cNvPr id="274472" name="Picture 19"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533" y="1898"/>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73" name="AutoShape 20"/>
              <p:cNvSpPr>
                <a:spLocks noChangeArrowheads="1"/>
              </p:cNvSpPr>
              <p:nvPr/>
            </p:nvSpPr>
            <p:spPr bwMode="auto">
              <a:xfrm rot="-5400000">
                <a:off x="639" y="2069"/>
                <a:ext cx="868" cy="49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64 h 21600"/>
                  <a:gd name="T14" fmla="*/ 19410 w 21600"/>
                  <a:gd name="T15" fmla="*/ 19436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74447" name="Text Box 45"/>
            <p:cNvSpPr txBox="1">
              <a:spLocks noChangeArrowheads="1"/>
            </p:cNvSpPr>
            <p:nvPr/>
          </p:nvSpPr>
          <p:spPr bwMode="auto">
            <a:xfrm>
              <a:off x="0" y="3716338"/>
              <a:ext cx="996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a:solidFill>
                    <a:srgbClr val="000000"/>
                  </a:solidFill>
                </a:rPr>
                <a:t>N</a:t>
              </a:r>
            </a:p>
            <a:p>
              <a:pPr algn="ctr" eaLnBrk="1" hangingPunct="1">
                <a:spcBef>
                  <a:spcPct val="0"/>
                </a:spcBef>
                <a:buFontTx/>
                <a:buNone/>
              </a:pPr>
              <a:r>
                <a:rPr lang="en-US" altLang="en-US" sz="1800">
                  <a:solidFill>
                    <a:srgbClr val="000000"/>
                  </a:solidFill>
                </a:rPr>
                <a:t>photons</a:t>
              </a:r>
            </a:p>
          </p:txBody>
        </p:sp>
      </p:grpSp>
      <p:grpSp>
        <p:nvGrpSpPr>
          <p:cNvPr id="3" name="Group 2"/>
          <p:cNvGrpSpPr/>
          <p:nvPr/>
        </p:nvGrpSpPr>
        <p:grpSpPr>
          <a:xfrm>
            <a:off x="0" y="2017478"/>
            <a:ext cx="8772525" cy="1256166"/>
            <a:chOff x="0" y="2017478"/>
            <a:chExt cx="8772525" cy="1256166"/>
          </a:xfrm>
        </p:grpSpPr>
        <p:sp>
          <p:nvSpPr>
            <p:cNvPr id="274441" name="Line 21"/>
            <p:cNvSpPr>
              <a:spLocks noChangeShapeType="1"/>
            </p:cNvSpPr>
            <p:nvPr/>
          </p:nvSpPr>
          <p:spPr bwMode="auto">
            <a:xfrm>
              <a:off x="1157288" y="2178050"/>
              <a:ext cx="7615237" cy="0"/>
            </a:xfrm>
            <a:prstGeom prst="line">
              <a:avLst/>
            </a:prstGeom>
            <a:noFill/>
            <a:ln w="38100">
              <a:solidFill>
                <a:schemeClr val="tx1"/>
              </a:solidFill>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4446" name="Text Box 44"/>
            <p:cNvSpPr txBox="1">
              <a:spLocks noChangeArrowheads="1"/>
            </p:cNvSpPr>
            <p:nvPr/>
          </p:nvSpPr>
          <p:spPr bwMode="auto">
            <a:xfrm>
              <a:off x="0" y="2152416"/>
              <a:ext cx="996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dirty="0">
                  <a:solidFill>
                    <a:srgbClr val="000000"/>
                  </a:solidFill>
                </a:rPr>
                <a:t>N</a:t>
              </a:r>
            </a:p>
            <a:p>
              <a:pPr algn="ctr" eaLnBrk="1" hangingPunct="1">
                <a:spcBef>
                  <a:spcPct val="0"/>
                </a:spcBef>
                <a:buFontTx/>
                <a:buNone/>
              </a:pPr>
              <a:r>
                <a:rPr lang="en-US" altLang="en-US" sz="1800" dirty="0">
                  <a:solidFill>
                    <a:srgbClr val="000000"/>
                  </a:solidFill>
                </a:rPr>
                <a:t>photons</a:t>
              </a:r>
            </a:p>
          </p:txBody>
        </p:sp>
        <p:grpSp>
          <p:nvGrpSpPr>
            <p:cNvPr id="274449" name="Group 47"/>
            <p:cNvGrpSpPr>
              <a:grpSpLocks/>
            </p:cNvGrpSpPr>
            <p:nvPr/>
          </p:nvGrpSpPr>
          <p:grpSpPr bwMode="auto">
            <a:xfrm>
              <a:off x="1165225" y="2017478"/>
              <a:ext cx="7589838" cy="1256166"/>
              <a:chOff x="734" y="929"/>
              <a:chExt cx="4781" cy="868"/>
            </a:xfrm>
          </p:grpSpPr>
          <p:pic>
            <p:nvPicPr>
              <p:cNvPr id="274452" name="Picture 48" descr="diffimage"/>
              <p:cNvPicPr>
                <a:picLocks noChangeAspect="1" noChangeArrowheads="1"/>
              </p:cNvPicPr>
              <p:nvPr/>
            </p:nvPicPr>
            <p:blipFill>
              <a:blip r:embed="rId2">
                <a:lum bright="-60000"/>
                <a:extLst>
                  <a:ext uri="{28A0092B-C50C-407E-A947-70E740481C1C}">
                    <a14:useLocalDpi xmlns:a14="http://schemas.microsoft.com/office/drawing/2010/main" val="0"/>
                  </a:ext>
                </a:extLst>
              </a:blip>
              <a:srcRect l="3178" t="6357" r="3178"/>
              <a:stretch>
                <a:fillRect/>
              </a:stretch>
            </p:blipFill>
            <p:spPr bwMode="auto">
              <a:xfrm>
                <a:off x="734" y="942"/>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53" name="AutoShape 49"/>
              <p:cNvSpPr>
                <a:spLocks noChangeArrowheads="1"/>
              </p:cNvSpPr>
              <p:nvPr/>
            </p:nvSpPr>
            <p:spPr bwMode="auto">
              <a:xfrm rot="-5400000">
                <a:off x="2836" y="-883"/>
                <a:ext cx="868" cy="4491"/>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79 h 21600"/>
                  <a:gd name="T14" fmla="*/ 19410 w 21600"/>
                  <a:gd name="T15" fmla="*/ 19421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687026" name="Rectangle 50"/>
            <p:cNvSpPr>
              <a:spLocks noChangeArrowheads="1"/>
            </p:cNvSpPr>
            <p:nvPr/>
          </p:nvSpPr>
          <p:spPr bwMode="auto">
            <a:xfrm>
              <a:off x="3821113" y="2114550"/>
              <a:ext cx="3970337" cy="1017588"/>
            </a:xfrm>
            <a:prstGeom prst="rect">
              <a:avLst/>
            </a:prstGeom>
            <a:gradFill rotWithShape="1">
              <a:gsLst>
                <a:gs pos="0">
                  <a:schemeClr val="bg1"/>
                </a:gs>
                <a:gs pos="100000">
                  <a:schemeClr val="bg1">
                    <a:gamma/>
                    <a:shade val="46275"/>
                    <a:invGamma/>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dirty="0">
                  <a:solidFill>
                    <a:srgbClr val="000000"/>
                  </a:solidFill>
                  <a:cs typeface="+mn-cs"/>
                </a:rPr>
                <a:t>unacceptable</a:t>
              </a:r>
            </a:p>
            <a:p>
              <a:pPr algn="ctr">
                <a:defRPr/>
              </a:pPr>
              <a:r>
                <a:rPr lang="en-US" dirty="0">
                  <a:solidFill>
                    <a:srgbClr val="000000"/>
                  </a:solidFill>
                  <a:cs typeface="+mn-cs"/>
                </a:rPr>
                <a:t>damage</a:t>
              </a:r>
            </a:p>
          </p:txBody>
        </p:sp>
      </p:grpSp>
      <p:grpSp>
        <p:nvGrpSpPr>
          <p:cNvPr id="5" name="Group 4"/>
          <p:cNvGrpSpPr/>
          <p:nvPr/>
        </p:nvGrpSpPr>
        <p:grpSpPr>
          <a:xfrm>
            <a:off x="0" y="4680302"/>
            <a:ext cx="8786813" cy="1793075"/>
            <a:chOff x="0" y="4680302"/>
            <a:chExt cx="8786813" cy="1793075"/>
          </a:xfrm>
        </p:grpSpPr>
        <p:grpSp>
          <p:nvGrpSpPr>
            <p:cNvPr id="274445" name="Group 25"/>
            <p:cNvGrpSpPr>
              <a:grpSpLocks/>
            </p:cNvGrpSpPr>
            <p:nvPr/>
          </p:nvGrpSpPr>
          <p:grpSpPr bwMode="auto">
            <a:xfrm>
              <a:off x="1136650" y="4986797"/>
              <a:ext cx="7650163" cy="1225776"/>
              <a:chOff x="716" y="3231"/>
              <a:chExt cx="4819" cy="847"/>
            </a:xfrm>
          </p:grpSpPr>
          <p:pic>
            <p:nvPicPr>
              <p:cNvPr id="274454" name="Picture 26"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716"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55" name="Picture 27"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984"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56" name="Picture 28"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1251"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57" name="Picture 29"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1786"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58" name="Picture 30"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2588"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59" name="Picture 31"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3389"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0" name="Picture 32"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5260"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1" name="Picture 33"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1518"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2" name="Picture 34"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2053"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3" name="Picture 35"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2855"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4" name="Picture 36"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3657"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5" name="Picture 37"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4191"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6" name="Picture 38"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2320"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7" name="Picture 39"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3122"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8" name="Picture 40"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3924"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9" name="Picture 41"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4459"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70" name="Picture 42"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4726"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71" name="Picture 43"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4993"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274448" name="Text Box 46"/>
            <p:cNvSpPr txBox="1">
              <a:spLocks noChangeArrowheads="1"/>
            </p:cNvSpPr>
            <p:nvPr/>
          </p:nvSpPr>
          <p:spPr bwMode="auto">
            <a:xfrm>
              <a:off x="0" y="5196573"/>
              <a:ext cx="996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a:solidFill>
                    <a:srgbClr val="000000"/>
                  </a:solidFill>
                </a:rPr>
                <a:t>N</a:t>
              </a:r>
            </a:p>
            <a:p>
              <a:pPr algn="ctr" eaLnBrk="1" hangingPunct="1">
                <a:spcBef>
                  <a:spcPct val="0"/>
                </a:spcBef>
                <a:buFontTx/>
                <a:buNone/>
              </a:pPr>
              <a:r>
                <a:rPr lang="en-US" altLang="en-US" sz="1800">
                  <a:solidFill>
                    <a:srgbClr val="000000"/>
                  </a:solidFill>
                </a:rPr>
                <a:t>photons</a:t>
              </a:r>
            </a:p>
          </p:txBody>
        </p:sp>
        <p:sp>
          <p:nvSpPr>
            <p:cNvPr id="2687027" name="Rectangle 51"/>
            <p:cNvSpPr>
              <a:spLocks noChangeArrowheads="1"/>
            </p:cNvSpPr>
            <p:nvPr/>
          </p:nvSpPr>
          <p:spPr bwMode="auto">
            <a:xfrm>
              <a:off x="3886200" y="4680302"/>
              <a:ext cx="3970338" cy="1793075"/>
            </a:xfrm>
            <a:prstGeom prst="rect">
              <a:avLst/>
            </a:prstGeom>
            <a:gradFill rotWithShape="1">
              <a:gsLst>
                <a:gs pos="0">
                  <a:schemeClr val="bg1"/>
                </a:gs>
                <a:gs pos="100000">
                  <a:schemeClr val="bg1">
                    <a:gamma/>
                    <a:shade val="46275"/>
                    <a:invGamma/>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dirty="0">
                  <a:solidFill>
                    <a:srgbClr val="000000"/>
                  </a:solidFill>
                  <a:cs typeface="+mn-cs"/>
                </a:rPr>
                <a:t>unacceptable</a:t>
              </a:r>
            </a:p>
            <a:p>
              <a:pPr algn="ctr">
                <a:defRPr/>
              </a:pPr>
              <a:r>
                <a:rPr lang="en-US" dirty="0">
                  <a:solidFill>
                    <a:srgbClr val="000000"/>
                  </a:solidFill>
                  <a:cs typeface="+mn-cs"/>
                </a:rPr>
                <a:t>read noise</a:t>
              </a:r>
            </a:p>
          </p:txBody>
        </p:sp>
      </p:grpSp>
      <p:sp>
        <p:nvSpPr>
          <p:cNvPr id="2" name="TextBox 1"/>
          <p:cNvSpPr txBox="1"/>
          <p:nvPr/>
        </p:nvSpPr>
        <p:spPr>
          <a:xfrm>
            <a:off x="1985963" y="1208415"/>
            <a:ext cx="5472908" cy="523220"/>
          </a:xfrm>
          <a:prstGeom prst="rect">
            <a:avLst/>
          </a:prstGeom>
          <a:noFill/>
        </p:spPr>
        <p:txBody>
          <a:bodyPr wrap="square" rtlCol="0">
            <a:spAutoFit/>
          </a:bodyPr>
          <a:lstStyle/>
          <a:p>
            <a:r>
              <a:rPr lang="en-US" sz="2800" dirty="0" smtClean="0"/>
              <a:t>100 um</a:t>
            </a:r>
            <a:r>
              <a:rPr lang="en-US" sz="2800" baseline="30000" dirty="0" smtClean="0"/>
              <a:t>3</a:t>
            </a:r>
            <a:r>
              <a:rPr lang="en-US" sz="2800" dirty="0" smtClean="0"/>
              <a:t> </a:t>
            </a:r>
            <a:r>
              <a:rPr lang="en-US" sz="2800" dirty="0" err="1" smtClean="0"/>
              <a:t>xtal</a:t>
            </a:r>
            <a:r>
              <a:rPr lang="en-US" sz="2800" dirty="0"/>
              <a:t> </a:t>
            </a:r>
            <a:r>
              <a:rPr lang="en-US" sz="2800" dirty="0" smtClean="0"/>
              <a:t> = 10</a:t>
            </a:r>
            <a:r>
              <a:rPr lang="en-US" sz="2800" baseline="30000" dirty="0" smtClean="0"/>
              <a:t>12</a:t>
            </a:r>
            <a:r>
              <a:rPr lang="en-US" sz="2800" dirty="0" smtClean="0"/>
              <a:t> photons</a:t>
            </a:r>
            <a:endParaRPr lang="en-US" sz="2800" dirty="0"/>
          </a:p>
        </p:txBody>
      </p:sp>
    </p:spTree>
    <p:extLst>
      <p:ext uri="{BB962C8B-B14F-4D97-AF65-F5344CB8AC3E}">
        <p14:creationId xmlns:p14="http://schemas.microsoft.com/office/powerpoint/2010/main" val="133144952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5154" name="Rectangle 2"/>
          <p:cNvSpPr>
            <a:spLocks noGrp="1" noChangeArrowheads="1"/>
          </p:cNvSpPr>
          <p:nvPr>
            <p:ph type="title"/>
          </p:nvPr>
        </p:nvSpPr>
        <p:spPr>
          <a:xfrm>
            <a:off x="698500" y="0"/>
            <a:ext cx="7772400" cy="1143000"/>
          </a:xfrm>
          <a:noFill/>
          <a:ln/>
        </p:spPr>
        <p:txBody>
          <a:bodyPr/>
          <a:lstStyle/>
          <a:p>
            <a:r>
              <a:rPr lang="en-US" altLang="en-US" sz="5400"/>
              <a:t>R</a:t>
            </a:r>
            <a:r>
              <a:rPr lang="en-US" altLang="en-US" sz="5400" baseline="-25000"/>
              <a:t>iso</a:t>
            </a:r>
            <a:r>
              <a:rPr lang="en-US" altLang="en-US" sz="5400"/>
              <a:t> vs dose</a:t>
            </a:r>
          </a:p>
        </p:txBody>
      </p:sp>
      <p:graphicFrame>
        <p:nvGraphicFramePr>
          <p:cNvPr id="2225155" name="Object 3"/>
          <p:cNvGraphicFramePr>
            <a:graphicFrameLocks noChangeAspect="1"/>
          </p:cNvGraphicFramePr>
          <p:nvPr/>
        </p:nvGraphicFramePr>
        <p:xfrm>
          <a:off x="993775" y="835025"/>
          <a:ext cx="7464425" cy="5187950"/>
        </p:xfrm>
        <a:graphic>
          <a:graphicData uri="http://schemas.openxmlformats.org/presentationml/2006/ole">
            <mc:AlternateContent xmlns:mc="http://schemas.openxmlformats.org/markup-compatibility/2006">
              <mc:Choice xmlns:v="urn:schemas-microsoft-com:vml" Requires="v">
                <p:oleObj spid="_x0000_s197662" name="Chart" r:id="rId3" imgW="6096075" imgH="4238497" progId="MSGraph.Chart.8">
                  <p:embed followColorScheme="full"/>
                </p:oleObj>
              </mc:Choice>
              <mc:Fallback>
                <p:oleObj name="Chart" r:id="rId3" imgW="6096075" imgH="4238497" progId="MSGraph.Chart.8">
                  <p:embed followColorScheme="full"/>
                  <p:pic>
                    <p:nvPicPr>
                      <p:cNvPr id="0" name=""/>
                      <p:cNvPicPr>
                        <a:picLocks noChangeAspect="1" noChangeArrowheads="1"/>
                      </p:cNvPicPr>
                      <p:nvPr/>
                    </p:nvPicPr>
                    <p:blipFill>
                      <a:blip r:embed="rId4"/>
                      <a:srcRect/>
                      <a:stretch>
                        <a:fillRect/>
                      </a:stretch>
                    </p:blipFill>
                    <p:spPr bwMode="auto">
                      <a:xfrm>
                        <a:off x="993775" y="835025"/>
                        <a:ext cx="7464425" cy="5187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225156" name="Text Box 4"/>
          <p:cNvSpPr txBox="1">
            <a:spLocks noChangeArrowheads="1"/>
          </p:cNvSpPr>
          <p:nvPr/>
        </p:nvSpPr>
        <p:spPr bwMode="auto">
          <a:xfrm rot="-5400000">
            <a:off x="179387" y="3048001"/>
            <a:ext cx="12223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a:solidFill>
                  <a:srgbClr val="000000"/>
                </a:solidFill>
              </a:rPr>
              <a:t>R</a:t>
            </a:r>
            <a:r>
              <a:rPr lang="en-US" altLang="en-US" sz="2400" baseline="-25000">
                <a:solidFill>
                  <a:srgbClr val="000000"/>
                </a:solidFill>
              </a:rPr>
              <a:t>iso</a:t>
            </a:r>
            <a:r>
              <a:rPr lang="en-US" altLang="en-US" sz="2400">
                <a:solidFill>
                  <a:srgbClr val="000000"/>
                </a:solidFill>
              </a:rPr>
              <a:t> (%)</a:t>
            </a:r>
            <a:endParaRPr lang="en-US" altLang="en-US" sz="2400" baseline="-25000">
              <a:solidFill>
                <a:srgbClr val="000000"/>
              </a:solidFill>
            </a:endParaRPr>
          </a:p>
        </p:txBody>
      </p:sp>
      <p:sp>
        <p:nvSpPr>
          <p:cNvPr id="2225157" name="Text Box 5"/>
          <p:cNvSpPr txBox="1">
            <a:spLocks noChangeArrowheads="1"/>
          </p:cNvSpPr>
          <p:nvPr/>
        </p:nvSpPr>
        <p:spPr bwMode="auto">
          <a:xfrm>
            <a:off x="3298825" y="5780088"/>
            <a:ext cx="31845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a:solidFill>
                  <a:srgbClr val="000000"/>
                </a:solidFill>
              </a:rPr>
              <a:t>change in dose (</a:t>
            </a:r>
            <a:r>
              <a:rPr lang="en-US" altLang="en-US" sz="2400">
                <a:solidFill>
                  <a:srgbClr val="000000"/>
                </a:solidFill>
                <a:cs typeface="Arial" pitchFamily="34" charset="0"/>
              </a:rPr>
              <a:t>MGy</a:t>
            </a:r>
            <a:r>
              <a:rPr lang="en-US" altLang="en-US" sz="2400">
                <a:solidFill>
                  <a:srgbClr val="000000"/>
                </a:solidFill>
                <a:cs typeface="Arial" pitchFamily="34" charset="0"/>
                <a:sym typeface="Symbol" pitchFamily="18" charset="2"/>
              </a:rPr>
              <a:t>)</a:t>
            </a:r>
          </a:p>
        </p:txBody>
      </p:sp>
      <p:sp>
        <p:nvSpPr>
          <p:cNvPr id="2225158" name="Rectangle 6"/>
          <p:cNvSpPr>
            <a:spLocks noChangeArrowheads="1"/>
          </p:cNvSpPr>
          <p:nvPr/>
        </p:nvSpPr>
        <p:spPr bwMode="auto">
          <a:xfrm>
            <a:off x="4479925" y="3246438"/>
            <a:ext cx="22748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ltLang="en-US">
              <a:solidFill>
                <a:srgbClr val="000000"/>
              </a:solidFill>
            </a:endParaRPr>
          </a:p>
        </p:txBody>
      </p:sp>
      <p:sp>
        <p:nvSpPr>
          <p:cNvPr id="2225159" name="Text Box 7"/>
          <p:cNvSpPr txBox="1">
            <a:spLocks noChangeArrowheads="1"/>
          </p:cNvSpPr>
          <p:nvPr/>
        </p:nvSpPr>
        <p:spPr bwMode="auto">
          <a:xfrm>
            <a:off x="1798638" y="6491288"/>
            <a:ext cx="734536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a:solidFill>
                  <a:srgbClr val="000000"/>
                </a:solidFill>
              </a:rPr>
              <a:t>data taken from Banumathi, </a:t>
            </a:r>
            <a:r>
              <a:rPr lang="en-US" altLang="en-US" i="1">
                <a:solidFill>
                  <a:srgbClr val="000000"/>
                </a:solidFill>
              </a:rPr>
              <a:t>et al.</a:t>
            </a:r>
            <a:r>
              <a:rPr lang="en-US" altLang="en-US">
                <a:solidFill>
                  <a:srgbClr val="000000"/>
                </a:solidFill>
              </a:rPr>
              <a:t> (2004) </a:t>
            </a:r>
            <a:r>
              <a:rPr lang="en-US" altLang="en-US" i="1">
                <a:solidFill>
                  <a:srgbClr val="000000"/>
                </a:solidFill>
              </a:rPr>
              <a:t>Acta Cryst. D</a:t>
            </a:r>
            <a:r>
              <a:rPr lang="en-US" altLang="en-US">
                <a:solidFill>
                  <a:srgbClr val="000000"/>
                </a:solidFill>
              </a:rPr>
              <a:t> </a:t>
            </a:r>
            <a:r>
              <a:rPr lang="en-US" altLang="en-US" b="1">
                <a:solidFill>
                  <a:srgbClr val="000000"/>
                </a:solidFill>
              </a:rPr>
              <a:t>60</a:t>
            </a:r>
            <a:r>
              <a:rPr lang="en-US" altLang="en-US">
                <a:solidFill>
                  <a:srgbClr val="000000"/>
                </a:solidFill>
              </a:rPr>
              <a:t>, 1085-1093.</a:t>
            </a:r>
          </a:p>
        </p:txBody>
      </p:sp>
      <p:sp>
        <p:nvSpPr>
          <p:cNvPr id="2225160" name="Text Box 8"/>
          <p:cNvSpPr txBox="1">
            <a:spLocks noChangeArrowheads="1"/>
          </p:cNvSpPr>
          <p:nvPr/>
        </p:nvSpPr>
        <p:spPr bwMode="auto">
          <a:xfrm>
            <a:off x="2525713" y="1560513"/>
            <a:ext cx="29019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a:solidFill>
                  <a:srgbClr val="000000"/>
                </a:solidFill>
              </a:rPr>
              <a:t>R</a:t>
            </a:r>
            <a:r>
              <a:rPr lang="en-US" altLang="en-US" sz="2800" baseline="-25000">
                <a:solidFill>
                  <a:srgbClr val="000000"/>
                </a:solidFill>
              </a:rPr>
              <a:t>iso</a:t>
            </a:r>
            <a:r>
              <a:rPr lang="en-US" altLang="en-US" sz="2800">
                <a:solidFill>
                  <a:srgbClr val="000000"/>
                </a:solidFill>
              </a:rPr>
              <a:t> </a:t>
            </a:r>
            <a:r>
              <a:rPr lang="en-US" altLang="en-US" sz="2800">
                <a:solidFill>
                  <a:srgbClr val="000000"/>
                </a:solidFill>
                <a:cs typeface="Arial" pitchFamily="34" charset="0"/>
              </a:rPr>
              <a:t>≈</a:t>
            </a:r>
            <a:r>
              <a:rPr lang="en-US" altLang="en-US" sz="2800">
                <a:solidFill>
                  <a:srgbClr val="000000"/>
                </a:solidFill>
              </a:rPr>
              <a:t> 0.7 %/</a:t>
            </a:r>
            <a:r>
              <a:rPr lang="en-US" altLang="en-US" sz="2800">
                <a:solidFill>
                  <a:srgbClr val="000000"/>
                </a:solidFill>
                <a:cs typeface="Arial" pitchFamily="34" charset="0"/>
              </a:rPr>
              <a:t>MGy</a:t>
            </a:r>
          </a:p>
        </p:txBody>
      </p:sp>
      <p:sp>
        <p:nvSpPr>
          <p:cNvPr id="2225161" name="Line 9"/>
          <p:cNvSpPr>
            <a:spLocks noChangeShapeType="1"/>
          </p:cNvSpPr>
          <p:nvPr/>
        </p:nvSpPr>
        <p:spPr bwMode="auto">
          <a:xfrm>
            <a:off x="1879600" y="1854200"/>
            <a:ext cx="550863" cy="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Tree>
    <p:extLst>
      <p:ext uri="{BB962C8B-B14F-4D97-AF65-F5344CB8AC3E}">
        <p14:creationId xmlns:p14="http://schemas.microsoft.com/office/powerpoint/2010/main" val="1650845923"/>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SHSSS!</a:t>
            </a:r>
            <a:br>
              <a:rPr lang="en-US" dirty="0" smtClean="0"/>
            </a:br>
            <a:r>
              <a:rPr lang="en-US" sz="2000" dirty="0" smtClean="0"/>
              <a:t>The dominant source of error for anomalous difference measurements</a:t>
            </a:r>
            <a:endParaRPr lang="en-US" sz="2000" dirty="0"/>
          </a:p>
        </p:txBody>
      </p:sp>
      <p:sp>
        <p:nvSpPr>
          <p:cNvPr id="3" name="Content Placeholder 2"/>
          <p:cNvSpPr>
            <a:spLocks noGrp="1"/>
          </p:cNvSpPr>
          <p:nvPr>
            <p:ph idx="1"/>
          </p:nvPr>
        </p:nvSpPr>
        <p:spPr>
          <a:xfrm>
            <a:off x="508001" y="1600200"/>
            <a:ext cx="4760686" cy="4525963"/>
          </a:xfrm>
        </p:spPr>
        <p:txBody>
          <a:bodyPr/>
          <a:lstStyle/>
          <a:p>
            <a:pPr marL="0" indent="0">
              <a:buNone/>
            </a:pPr>
            <a:r>
              <a:rPr lang="en-US" sz="4800" dirty="0" smtClean="0">
                <a:solidFill>
                  <a:srgbClr val="C00000"/>
                </a:solidFill>
              </a:rPr>
              <a:t>S</a:t>
            </a:r>
            <a:r>
              <a:rPr lang="en-US" sz="4800" dirty="0" smtClean="0"/>
              <a:t>patial</a:t>
            </a:r>
          </a:p>
          <a:p>
            <a:pPr marL="0" indent="0">
              <a:buNone/>
            </a:pPr>
            <a:r>
              <a:rPr lang="en-US" sz="4800" dirty="0" smtClean="0">
                <a:solidFill>
                  <a:srgbClr val="C00000"/>
                </a:solidFill>
              </a:rPr>
              <a:t>H</a:t>
            </a:r>
            <a:r>
              <a:rPr lang="en-US" sz="4800" dirty="0" smtClean="0"/>
              <a:t>eterogeneity in</a:t>
            </a:r>
          </a:p>
          <a:p>
            <a:pPr marL="0" indent="0">
              <a:buNone/>
            </a:pPr>
            <a:r>
              <a:rPr lang="en-US" sz="4800" dirty="0" smtClean="0">
                <a:solidFill>
                  <a:srgbClr val="C00000"/>
                </a:solidFill>
              </a:rPr>
              <a:t>S</a:t>
            </a:r>
            <a:r>
              <a:rPr lang="en-US" sz="4800" dirty="0" smtClean="0"/>
              <a:t>harp</a:t>
            </a:r>
          </a:p>
          <a:p>
            <a:pPr marL="0" indent="0">
              <a:buNone/>
            </a:pPr>
            <a:r>
              <a:rPr lang="en-US" sz="4800" dirty="0" smtClean="0">
                <a:solidFill>
                  <a:srgbClr val="C00000"/>
                </a:solidFill>
              </a:rPr>
              <a:t>S</a:t>
            </a:r>
            <a:r>
              <a:rPr lang="en-US" sz="4800" dirty="0" smtClean="0"/>
              <a:t>pot</a:t>
            </a:r>
          </a:p>
          <a:p>
            <a:pPr marL="0" indent="0">
              <a:buNone/>
            </a:pPr>
            <a:r>
              <a:rPr lang="en-US" sz="4800" dirty="0" smtClean="0">
                <a:solidFill>
                  <a:srgbClr val="C00000"/>
                </a:solidFill>
              </a:rPr>
              <a:t>S</a:t>
            </a:r>
            <a:r>
              <a:rPr lang="en-US" sz="4800" dirty="0" smtClean="0"/>
              <a:t>ensitivity</a:t>
            </a:r>
            <a:endParaRPr lang="en-US" sz="4800" dirty="0"/>
          </a:p>
        </p:txBody>
      </p:sp>
      <p:sp>
        <p:nvSpPr>
          <p:cNvPr id="6" name="Rectangle 5"/>
          <p:cNvSpPr/>
          <p:nvPr/>
        </p:nvSpPr>
        <p:spPr>
          <a:xfrm>
            <a:off x="4572000" y="4114800"/>
            <a:ext cx="1828800" cy="18288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400800" y="4114800"/>
            <a:ext cx="1828800" cy="18288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5969985" y="2969828"/>
            <a:ext cx="912429" cy="707886"/>
          </a:xfrm>
          <a:prstGeom prst="rect">
            <a:avLst/>
          </a:prstGeom>
          <a:noFill/>
        </p:spPr>
        <p:txBody>
          <a:bodyPr wrap="none" rtlCol="0">
            <a:spAutoFit/>
          </a:bodyPr>
          <a:lstStyle/>
          <a:p>
            <a:pPr algn="ctr"/>
            <a:r>
              <a:rPr lang="en-US" sz="2000" b="1" dirty="0" smtClean="0"/>
              <a:t>Sharp</a:t>
            </a:r>
          </a:p>
          <a:p>
            <a:pPr algn="ctr"/>
            <a:r>
              <a:rPr lang="en-US" sz="2000" b="1" dirty="0" smtClean="0"/>
              <a:t>Spot</a:t>
            </a:r>
          </a:p>
        </p:txBody>
      </p:sp>
      <p:cxnSp>
        <p:nvCxnSpPr>
          <p:cNvPr id="15" name="Straight Arrow Connector 14"/>
          <p:cNvCxnSpPr/>
          <p:nvPr/>
        </p:nvCxnSpPr>
        <p:spPr>
          <a:xfrm>
            <a:off x="5631542" y="3286703"/>
            <a:ext cx="0" cy="703945"/>
          </a:xfrm>
          <a:prstGeom prst="straightConnector1">
            <a:avLst/>
          </a:prstGeom>
          <a:ln w="889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607842" y="6088518"/>
            <a:ext cx="1792957" cy="369332"/>
          </a:xfrm>
          <a:prstGeom prst="rect">
            <a:avLst/>
          </a:prstGeom>
          <a:noFill/>
        </p:spPr>
        <p:txBody>
          <a:bodyPr wrap="square" rtlCol="0">
            <a:spAutoFit/>
          </a:bodyPr>
          <a:lstStyle/>
          <a:p>
            <a:r>
              <a:rPr lang="en-US" b="1" dirty="0"/>
              <a:t>9</a:t>
            </a:r>
            <a:r>
              <a:rPr lang="en-US" b="1" dirty="0" smtClean="0"/>
              <a:t>0% </a:t>
            </a:r>
          </a:p>
        </p:txBody>
      </p:sp>
      <p:sp>
        <p:nvSpPr>
          <p:cNvPr id="22" name="TextBox 21"/>
          <p:cNvSpPr txBox="1"/>
          <p:nvPr/>
        </p:nvSpPr>
        <p:spPr>
          <a:xfrm>
            <a:off x="6438767" y="6088518"/>
            <a:ext cx="1897095" cy="369332"/>
          </a:xfrm>
          <a:prstGeom prst="rect">
            <a:avLst/>
          </a:prstGeom>
          <a:noFill/>
        </p:spPr>
        <p:txBody>
          <a:bodyPr wrap="square" rtlCol="0">
            <a:spAutoFit/>
          </a:bodyPr>
          <a:lstStyle/>
          <a:p>
            <a:r>
              <a:rPr lang="en-US" b="1" dirty="0" smtClean="0"/>
              <a:t>30%</a:t>
            </a:r>
          </a:p>
        </p:txBody>
      </p:sp>
      <p:cxnSp>
        <p:nvCxnSpPr>
          <p:cNvPr id="13" name="Straight Arrow Connector 12"/>
          <p:cNvCxnSpPr/>
          <p:nvPr/>
        </p:nvCxnSpPr>
        <p:spPr>
          <a:xfrm>
            <a:off x="5972626" y="4891317"/>
            <a:ext cx="914400" cy="0"/>
          </a:xfrm>
          <a:prstGeom prst="straightConnector1">
            <a:avLst/>
          </a:prstGeom>
          <a:ln w="889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615103" y="6371317"/>
            <a:ext cx="1038212" cy="369332"/>
          </a:xfrm>
          <a:prstGeom prst="rect">
            <a:avLst/>
          </a:prstGeom>
          <a:noFill/>
        </p:spPr>
        <p:txBody>
          <a:bodyPr wrap="square" rtlCol="0">
            <a:spAutoFit/>
          </a:bodyPr>
          <a:lstStyle/>
          <a:p>
            <a:r>
              <a:rPr lang="en-US" b="1" dirty="0" smtClean="0"/>
              <a:t>x 1.11 = </a:t>
            </a:r>
            <a:endParaRPr lang="en-US" b="1" dirty="0"/>
          </a:p>
        </p:txBody>
      </p:sp>
      <p:sp>
        <p:nvSpPr>
          <p:cNvPr id="19" name="TextBox 18"/>
          <p:cNvSpPr txBox="1"/>
          <p:nvPr/>
        </p:nvSpPr>
        <p:spPr>
          <a:xfrm>
            <a:off x="6475056" y="6371317"/>
            <a:ext cx="1144944" cy="369332"/>
          </a:xfrm>
          <a:prstGeom prst="rect">
            <a:avLst/>
          </a:prstGeom>
          <a:noFill/>
        </p:spPr>
        <p:txBody>
          <a:bodyPr wrap="square" rtlCol="0">
            <a:spAutoFit/>
          </a:bodyPr>
          <a:lstStyle/>
          <a:p>
            <a:r>
              <a:rPr lang="en-US" b="1" dirty="0" smtClean="0"/>
              <a:t>x 0.91 =</a:t>
            </a:r>
            <a:endParaRPr lang="en-US" b="1" dirty="0"/>
          </a:p>
        </p:txBody>
      </p:sp>
      <p:sp>
        <p:nvSpPr>
          <p:cNvPr id="23" name="TextBox 22"/>
          <p:cNvSpPr txBox="1"/>
          <p:nvPr/>
        </p:nvSpPr>
        <p:spPr>
          <a:xfrm>
            <a:off x="7367685" y="6371317"/>
            <a:ext cx="861915" cy="369332"/>
          </a:xfrm>
          <a:prstGeom prst="rect">
            <a:avLst/>
          </a:prstGeom>
          <a:noFill/>
        </p:spPr>
        <p:txBody>
          <a:bodyPr wrap="square" rtlCol="0">
            <a:spAutoFit/>
          </a:bodyPr>
          <a:lstStyle/>
          <a:p>
            <a:r>
              <a:rPr lang="en-US" b="1" dirty="0" smtClean="0"/>
              <a:t>27.3%</a:t>
            </a:r>
            <a:endParaRPr lang="en-US" b="1" dirty="0"/>
          </a:p>
        </p:txBody>
      </p:sp>
      <p:sp>
        <p:nvSpPr>
          <p:cNvPr id="24" name="TextBox 23"/>
          <p:cNvSpPr txBox="1"/>
          <p:nvPr/>
        </p:nvSpPr>
        <p:spPr>
          <a:xfrm>
            <a:off x="5467996" y="6371317"/>
            <a:ext cx="932803" cy="369332"/>
          </a:xfrm>
          <a:prstGeom prst="rect">
            <a:avLst/>
          </a:prstGeom>
          <a:noFill/>
        </p:spPr>
        <p:txBody>
          <a:bodyPr wrap="square" rtlCol="0">
            <a:spAutoFit/>
          </a:bodyPr>
          <a:lstStyle/>
          <a:p>
            <a:r>
              <a:rPr lang="en-US" b="1" dirty="0" smtClean="0"/>
              <a:t>100%</a:t>
            </a:r>
            <a:endParaRPr lang="en-US" b="1" dirty="0"/>
          </a:p>
        </p:txBody>
      </p:sp>
      <p:cxnSp>
        <p:nvCxnSpPr>
          <p:cNvPr id="25" name="Straight Arrow Connector 24"/>
          <p:cNvCxnSpPr/>
          <p:nvPr/>
        </p:nvCxnSpPr>
        <p:spPr>
          <a:xfrm flipH="1">
            <a:off x="3178629" y="6457850"/>
            <a:ext cx="936171"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1349383" y="6273184"/>
            <a:ext cx="1792957" cy="369332"/>
          </a:xfrm>
          <a:prstGeom prst="rect">
            <a:avLst/>
          </a:prstGeom>
          <a:noFill/>
        </p:spPr>
        <p:txBody>
          <a:bodyPr wrap="square" rtlCol="0">
            <a:spAutoFit/>
          </a:bodyPr>
          <a:lstStyle/>
          <a:p>
            <a:r>
              <a:rPr lang="en-US" b="1" dirty="0" smtClean="0"/>
              <a:t>Integral: 127.3</a:t>
            </a:r>
          </a:p>
        </p:txBody>
      </p:sp>
    </p:spTree>
    <p:extLst>
      <p:ext uri="{BB962C8B-B14F-4D97-AF65-F5344CB8AC3E}">
        <p14:creationId xmlns:p14="http://schemas.microsoft.com/office/powerpoint/2010/main" val="3163328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6"/>
                                        </p:tgtEl>
                                        <p:attrNameLst>
                                          <p:attrName>fillcolor</p:attrName>
                                        </p:attrNameLst>
                                      </p:cBhvr>
                                      <p:to>
                                        <a:srgbClr val="404040"/>
                                      </p:to>
                                    </p:animClr>
                                    <p:set>
                                      <p:cBhvr>
                                        <p:cTn id="7" dur="500" fill="hold"/>
                                        <p:tgtEl>
                                          <p:spTgt spid="6"/>
                                        </p:tgtEl>
                                        <p:attrNameLst>
                                          <p:attrName>fill.type</p:attrName>
                                        </p:attrNameLst>
                                      </p:cBhvr>
                                      <p:to>
                                        <p:strVal val="solid"/>
                                      </p:to>
                                    </p:set>
                                    <p:set>
                                      <p:cBhvr>
                                        <p:cTn id="8" dur="500" fill="hold"/>
                                        <p:tgtEl>
                                          <p:spTgt spid="6"/>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9" presetClass="emph" presetSubtype="0" fill="hold" grpId="0" nodeType="clickEffect">
                                  <p:stCondLst>
                                    <p:cond delay="0"/>
                                  </p:stCondLst>
                                  <p:childTnLst>
                                    <p:animClr clrSpc="rgb" dir="cw">
                                      <p:cBhvr override="childStyle">
                                        <p:cTn id="22" dur="500" fill="hold"/>
                                        <p:tgtEl>
                                          <p:spTgt spid="7"/>
                                        </p:tgtEl>
                                        <p:attrNameLst>
                                          <p:attrName>style.color</p:attrName>
                                        </p:attrNameLst>
                                      </p:cBhvr>
                                      <p:to>
                                        <a:srgbClr val="777777"/>
                                      </p:to>
                                    </p:animClr>
                                    <p:animClr clrSpc="rgb" dir="cw">
                                      <p:cBhvr>
                                        <p:cTn id="23" dur="500" fill="hold"/>
                                        <p:tgtEl>
                                          <p:spTgt spid="7"/>
                                        </p:tgtEl>
                                        <p:attrNameLst>
                                          <p:attrName>fillcolor</p:attrName>
                                        </p:attrNameLst>
                                      </p:cBhvr>
                                      <p:to>
                                        <a:srgbClr val="777777"/>
                                      </p:to>
                                    </p:animClr>
                                    <p:set>
                                      <p:cBhvr>
                                        <p:cTn id="24" dur="500" fill="hold"/>
                                        <p:tgtEl>
                                          <p:spTgt spid="7"/>
                                        </p:tgtEl>
                                        <p:attrNameLst>
                                          <p:attrName>fill.type</p:attrName>
                                        </p:attrNameLst>
                                      </p:cBhvr>
                                      <p:to>
                                        <p:strVal val="solid"/>
                                      </p:to>
                                    </p:set>
                                    <p:set>
                                      <p:cBhvr>
                                        <p:cTn id="25" dur="500" fill="hold"/>
                                        <p:tgtEl>
                                          <p:spTgt spid="7"/>
                                        </p:tgtEl>
                                        <p:attrNameLst>
                                          <p:attrName>fill.on</p:attrName>
                                        </p:attrNameLst>
                                      </p:cBhvr>
                                      <p:to>
                                        <p:strVal val="tru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1" grpId="0"/>
      <p:bldP spid="22" grpId="0"/>
      <p:bldP spid="23" grpId="0"/>
      <p:bldP spid="24" grpId="0"/>
      <p:bldP spid="2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42913" y="0"/>
            <a:ext cx="8229600" cy="1143000"/>
          </a:xfrm>
        </p:spPr>
        <p:txBody>
          <a:bodyPr/>
          <a:lstStyle/>
          <a:p>
            <a:r>
              <a:rPr lang="en-US" altLang="en-US" sz="5400" smtClean="0"/>
              <a:t>140-fold multiplicity</a:t>
            </a:r>
          </a:p>
        </p:txBody>
      </p:sp>
      <p:sp>
        <p:nvSpPr>
          <p:cNvPr id="6147" name="Content Placeholder 2"/>
          <p:cNvSpPr>
            <a:spLocks noGrp="1"/>
          </p:cNvSpPr>
          <p:nvPr>
            <p:ph idx="1"/>
          </p:nvPr>
        </p:nvSpPr>
        <p:spPr>
          <a:xfrm>
            <a:off x="-290513" y="1827213"/>
            <a:ext cx="10552113" cy="5362575"/>
          </a:xfrm>
        </p:spPr>
        <p:txBody>
          <a:bodyPr/>
          <a:lstStyle/>
          <a:p>
            <a:pPr marL="0" indent="0">
              <a:buFontTx/>
              <a:buNone/>
            </a:pPr>
            <a:r>
              <a:rPr lang="en-US" altLang="en-US" sz="700" smtClean="0">
                <a:latin typeface="Courier New" pitchFamily="49" charset="0"/>
                <a:cs typeface="Courier New" pitchFamily="49" charset="0"/>
              </a:rPr>
              <a:t> </a:t>
            </a:r>
            <a:r>
              <a:rPr lang="en-US" altLang="en-US" sz="1000" smtClean="0">
                <a:latin typeface="Courier New" pitchFamily="49" charset="0"/>
                <a:cs typeface="Courier New" pitchFamily="49" charset="0"/>
              </a:rPr>
              <a:t>SUBSET OF INTENSITY DATA WITH SIGNAL/NOISE &gt;= -3.0 AS FUNCTION OF RESOLUTION</a:t>
            </a:r>
          </a:p>
          <a:p>
            <a:pPr marL="0" indent="0">
              <a:buFontTx/>
              <a:buNone/>
            </a:pPr>
            <a:r>
              <a:rPr lang="en-US" altLang="en-US" sz="1000" smtClean="0">
                <a:latin typeface="Courier New" pitchFamily="49" charset="0"/>
                <a:cs typeface="Courier New" pitchFamily="49" charset="0"/>
              </a:rPr>
              <a:t> RESOLUTION     NUMBER OF REFLECTIONS    COMPLETENESS R-FACTOR  R-FACTOR COMPARED I/SIGMA   R-meas  CC(1/2)  Anomal  SigAno   Nano</a:t>
            </a:r>
          </a:p>
          <a:p>
            <a:pPr marL="0" indent="0">
              <a:buFontTx/>
              <a:buNone/>
            </a:pPr>
            <a:r>
              <a:rPr lang="en-US" altLang="en-US" sz="1000" smtClean="0">
                <a:latin typeface="Courier New" pitchFamily="49" charset="0"/>
                <a:cs typeface="Courier New" pitchFamily="49" charset="0"/>
              </a:rPr>
              <a:t>   LIMIT     OBSERVED  UNIQUE  POSSIBLE     OF DATA   observed  expected                                      Corr</a:t>
            </a:r>
          </a:p>
          <a:p>
            <a:pPr marL="0" indent="0">
              <a:buFontTx/>
              <a:buNone/>
            </a:pPr>
            <a:endParaRPr lang="en-US" altLang="en-US" sz="1000" smtClean="0">
              <a:latin typeface="Courier New" pitchFamily="49" charset="0"/>
              <a:cs typeface="Courier New" pitchFamily="49" charset="0"/>
            </a:endParaRPr>
          </a:p>
          <a:p>
            <a:pPr marL="0" indent="0">
              <a:buFontTx/>
              <a:buNone/>
            </a:pPr>
            <a:r>
              <a:rPr lang="en-US" altLang="en-US" sz="1000" smtClean="0">
                <a:latin typeface="Courier New" pitchFamily="49" charset="0"/>
                <a:cs typeface="Courier New" pitchFamily="49" charset="0"/>
              </a:rPr>
              <a:t>     9.17      188919    1061      1071       99.1%       3.9%      4.8%   188919  257.47     3.9%   100.0*    91*   5.024     450</a:t>
            </a:r>
          </a:p>
          <a:p>
            <a:pPr marL="0" indent="0">
              <a:buFontTx/>
              <a:buNone/>
            </a:pPr>
            <a:r>
              <a:rPr lang="en-US" altLang="en-US" sz="1000" smtClean="0">
                <a:latin typeface="Courier New" pitchFamily="49" charset="0"/>
                <a:cs typeface="Courier New" pitchFamily="49" charset="0"/>
              </a:rPr>
              <a:t>     6.49      356827    1933      1933      100.0%       5.2%      5.5%   356827  214.33     5.2%   100.0*    86*   3.836     882</a:t>
            </a:r>
          </a:p>
          <a:p>
            <a:pPr marL="0" indent="0">
              <a:buFontTx/>
              <a:buNone/>
            </a:pPr>
            <a:r>
              <a:rPr lang="en-US" altLang="en-US" sz="1000" smtClean="0">
                <a:latin typeface="Courier New" pitchFamily="49" charset="0"/>
                <a:cs typeface="Courier New" pitchFamily="49" charset="0"/>
              </a:rPr>
              <a:t>     5.30      466503    2515      2515      100.0%       7.2%      7.0%   466503  165.13     7.2%   100.0*    76*   3.257    1175</a:t>
            </a:r>
          </a:p>
          <a:p>
            <a:pPr marL="0" indent="0">
              <a:buFontTx/>
              <a:buNone/>
            </a:pPr>
            <a:r>
              <a:rPr lang="en-US" altLang="en-US" sz="1000" smtClean="0">
                <a:latin typeface="Courier New" pitchFamily="49" charset="0"/>
                <a:cs typeface="Courier New" pitchFamily="49" charset="0"/>
              </a:rPr>
              <a:t>     4.59      548405    2974      2974      100.0%       7.2%      6.6%   548405  175.42     7.3%   100.0*    67*   2.589    1403</a:t>
            </a:r>
          </a:p>
          <a:p>
            <a:pPr marL="0" indent="0">
              <a:buFontTx/>
              <a:buNone/>
            </a:pPr>
            <a:r>
              <a:rPr lang="en-US" altLang="en-US" sz="1000" smtClean="0">
                <a:latin typeface="Courier New" pitchFamily="49" charset="0"/>
                <a:cs typeface="Courier New" pitchFamily="49" charset="0"/>
              </a:rPr>
              <a:t>     4.10      615117    3353      3355       99.9%       7.7%      6.7%   615117  174.13     7.7%   100.0*    59*   2.264    1594</a:t>
            </a:r>
          </a:p>
          <a:p>
            <a:pPr marL="0" indent="0">
              <a:buFontTx/>
              <a:buNone/>
            </a:pPr>
            <a:r>
              <a:rPr lang="en-US" altLang="en-US" sz="1000" smtClean="0">
                <a:latin typeface="Courier New" pitchFamily="49" charset="0"/>
                <a:cs typeface="Courier New" pitchFamily="49" charset="0"/>
              </a:rPr>
              <a:t>     3.74      684947    3734      3737       99.9%       9.4%      8.3%   684947  143.09     9.4%   100.0*    49*   1.953    1783</a:t>
            </a:r>
          </a:p>
          <a:p>
            <a:pPr marL="0" indent="0">
              <a:buFontTx/>
              <a:buNone/>
            </a:pPr>
            <a:r>
              <a:rPr lang="en-US" altLang="en-US" sz="1000" smtClean="0">
                <a:latin typeface="Courier New" pitchFamily="49" charset="0"/>
                <a:cs typeface="Courier New" pitchFamily="49" charset="0"/>
              </a:rPr>
              <a:t>     3.47      743557    4051      4051      100.0%      11.2%     10.1%   743557  120.17    11.2%   100.0*    39*   1.696    1942</a:t>
            </a:r>
          </a:p>
          <a:p>
            <a:pPr marL="0" indent="0">
              <a:buFontTx/>
              <a:buNone/>
            </a:pPr>
            <a:r>
              <a:rPr lang="en-US" altLang="en-US" sz="1000" smtClean="0">
                <a:latin typeface="Courier New" pitchFamily="49" charset="0"/>
                <a:cs typeface="Courier New" pitchFamily="49" charset="0"/>
              </a:rPr>
              <a:t>     3.24      799722    4366      4366      100.0%      14.1%     13.9%   799722   91.14    14.1%   100.0*    30*   1.333    2103</a:t>
            </a:r>
          </a:p>
          <a:p>
            <a:pPr marL="0" indent="0">
              <a:buFontTx/>
              <a:buNone/>
            </a:pPr>
            <a:r>
              <a:rPr lang="en-US" altLang="en-US" sz="1000" smtClean="0">
                <a:latin typeface="Courier New" pitchFamily="49" charset="0"/>
                <a:cs typeface="Courier New" pitchFamily="49" charset="0"/>
              </a:rPr>
              <a:t>     3.06      839252    4598      4603       99.9%      19.5%     20.2%   839252   65.79    19.5%   100.0*    23*   1.117    2214</a:t>
            </a:r>
          </a:p>
          <a:p>
            <a:pPr marL="0" indent="0">
              <a:buFontTx/>
              <a:buNone/>
            </a:pPr>
            <a:r>
              <a:rPr lang="en-US" altLang="en-US" sz="1000" smtClean="0">
                <a:latin typeface="Courier New" pitchFamily="49" charset="0"/>
                <a:cs typeface="Courier New" pitchFamily="49" charset="0"/>
              </a:rPr>
              <a:t>     2.90      891398    4904      4908       99.9%      29.0%     31.7%   891398   44.85    29.1%    99.9*    17*   1.008    2369</a:t>
            </a:r>
          </a:p>
          <a:p>
            <a:pPr marL="0" indent="0">
              <a:buFontTx/>
              <a:buNone/>
            </a:pPr>
            <a:r>
              <a:rPr lang="en-US" altLang="en-US" sz="1000" smtClean="0">
                <a:latin typeface="Courier New" pitchFamily="49" charset="0"/>
                <a:cs typeface="Courier New" pitchFamily="49" charset="0"/>
              </a:rPr>
              <a:t>     2.77      931622    5148      5151       99.9%      40.5%     44.8%   931622   32.58    40.6%    99.8*    11*   0.901    2493</a:t>
            </a:r>
          </a:p>
          <a:p>
            <a:pPr marL="0" indent="0">
              <a:buFontTx/>
              <a:buNone/>
            </a:pPr>
            <a:r>
              <a:rPr lang="en-US" altLang="en-US" sz="1000" smtClean="0">
                <a:latin typeface="Courier New" pitchFamily="49" charset="0"/>
                <a:cs typeface="Courier New" pitchFamily="49" charset="0"/>
              </a:rPr>
              <a:t>     2.65      969629    5384      5387       99.9%      52.8%     58.8%   969629   25.16    52.9%    99.8*    10*   0.866    2605</a:t>
            </a:r>
          </a:p>
          <a:p>
            <a:pPr marL="0" indent="0">
              <a:buFontTx/>
              <a:buNone/>
            </a:pPr>
            <a:r>
              <a:rPr lang="en-US" altLang="en-US" sz="1000" smtClean="0">
                <a:latin typeface="Courier New" pitchFamily="49" charset="0"/>
                <a:cs typeface="Courier New" pitchFamily="49" charset="0"/>
              </a:rPr>
              <a:t>     2.54      997213    5574      5574      100.0%      67.4%     76.0%   997213   19.47    67.6%    99.6*     2    0.804    2705</a:t>
            </a:r>
          </a:p>
          <a:p>
            <a:pPr marL="0" indent="0">
              <a:buFontTx/>
              <a:buNone/>
            </a:pPr>
            <a:r>
              <a:rPr lang="en-US" altLang="en-US" sz="1000" smtClean="0">
                <a:latin typeface="Courier New" pitchFamily="49" charset="0"/>
                <a:cs typeface="Courier New" pitchFamily="49" charset="0"/>
              </a:rPr>
              <a:t>     2.45     1031222    5889      5889      100.0%      88.9%    101.2%  1031222   14.58    89.2%    99.2*     4    0.831    2859</a:t>
            </a:r>
          </a:p>
          <a:p>
            <a:pPr marL="0" indent="0">
              <a:buFontTx/>
              <a:buNone/>
            </a:pPr>
            <a:r>
              <a:rPr lang="en-US" altLang="en-US" sz="1000" smtClean="0">
                <a:latin typeface="Courier New" pitchFamily="49" charset="0"/>
                <a:cs typeface="Courier New" pitchFamily="49" charset="0"/>
              </a:rPr>
              <a:t>     2.37      788617    6008      6008      100.0%     109.3%    125.5%   788617    9.97   109.7%    98.1*     5    0.829    2925</a:t>
            </a:r>
          </a:p>
          <a:p>
            <a:pPr marL="0" indent="0">
              <a:buFontTx/>
              <a:buNone/>
            </a:pPr>
            <a:r>
              <a:rPr lang="en-US" altLang="en-US" sz="1000" smtClean="0">
                <a:latin typeface="Courier New" pitchFamily="49" charset="0"/>
                <a:cs typeface="Courier New" pitchFamily="49" charset="0"/>
              </a:rPr>
              <a:t>     2.29      614145    6252      6252      100.0%     138.2%    161.4%   614145    6.87   138.9%    96.1*     1    0.760    3037</a:t>
            </a:r>
          </a:p>
          <a:p>
            <a:pPr marL="0" indent="0">
              <a:buFontTx/>
              <a:buNone/>
            </a:pPr>
            <a:r>
              <a:rPr lang="en-US" altLang="en-US" sz="1000" smtClean="0">
                <a:latin typeface="Courier New" pitchFamily="49" charset="0"/>
                <a:cs typeface="Courier New" pitchFamily="49" charset="0"/>
              </a:rPr>
              <a:t>     2.22      470283    6481      6481      100.0%     197.1%    231.7%   470283    4.03   198.6%    83.5*    -1    0.721    3159</a:t>
            </a:r>
          </a:p>
          <a:p>
            <a:pPr marL="0" indent="0">
              <a:buFontTx/>
              <a:buNone/>
            </a:pPr>
            <a:r>
              <a:rPr lang="en-US" altLang="en-US" sz="1000" smtClean="0">
                <a:latin typeface="Courier New" pitchFamily="49" charset="0"/>
                <a:cs typeface="Courier New" pitchFamily="49" charset="0"/>
              </a:rPr>
              <a:t>     2.16      259836    6629      6631      100.0%     227.3%    268.7%   259831    2.41   230.8%    46.9*    -1    0.677    3224</a:t>
            </a:r>
          </a:p>
          <a:p>
            <a:pPr marL="0" indent="0">
              <a:buFontTx/>
              <a:buNone/>
            </a:pPr>
            <a:r>
              <a:rPr lang="en-US" altLang="en-US" sz="1000" smtClean="0">
                <a:latin typeface="Courier New" pitchFamily="49" charset="0"/>
                <a:cs typeface="Courier New" pitchFamily="49" charset="0"/>
              </a:rPr>
              <a:t>     2.10       36259    4169      6807       61.2%     154.4%    169.4%    36229    1.28   163.6%    47.0*    -2    0.660    1999</a:t>
            </a:r>
          </a:p>
          <a:p>
            <a:pPr marL="0" indent="0">
              <a:buFontTx/>
              <a:buNone/>
            </a:pPr>
            <a:r>
              <a:rPr lang="en-US" altLang="en-US" sz="1000" smtClean="0">
                <a:latin typeface="Courier New" pitchFamily="49" charset="0"/>
                <a:cs typeface="Courier New" pitchFamily="49" charset="0"/>
              </a:rPr>
              <a:t>     2.05       13567    3372      7037       47.9%     170.1%    187.0%    13503    0.68   196.5%    25.7*     3    0.629    1578</a:t>
            </a:r>
          </a:p>
          <a:p>
            <a:pPr marL="0" indent="0">
              <a:buFontTx/>
              <a:buNone/>
            </a:pPr>
            <a:r>
              <a:rPr lang="en-US" altLang="en-US" sz="1000" smtClean="0">
                <a:latin typeface="Courier New" pitchFamily="49" charset="0"/>
                <a:cs typeface="Courier New" pitchFamily="49" charset="0"/>
              </a:rPr>
              <a:t>    total    12247040   88395     94730       93.3%      15.7%     16.4% 12246941   54.30    15.8%   100.0*    12*   1.217   42499</a:t>
            </a:r>
          </a:p>
          <a:p>
            <a:pPr marL="0" indent="0">
              <a:buFontTx/>
              <a:buNone/>
            </a:pPr>
            <a:endParaRPr lang="en-US" altLang="en-US" sz="1000" smtClean="0">
              <a:latin typeface="Courier New" pitchFamily="49" charset="0"/>
              <a:cs typeface="Courier New" pitchFamily="49" charset="0"/>
            </a:endParaRPr>
          </a:p>
        </p:txBody>
      </p:sp>
      <p:sp>
        <p:nvSpPr>
          <p:cNvPr id="6148" name="TextBox 3"/>
          <p:cNvSpPr txBox="1">
            <a:spLocks noChangeArrowheads="1"/>
          </p:cNvSpPr>
          <p:nvPr/>
        </p:nvSpPr>
        <p:spPr bwMode="auto">
          <a:xfrm>
            <a:off x="484188" y="1085850"/>
            <a:ext cx="81756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2400"/>
              <a:t>16 crystals,  360° each,  inverse beam,   7235 eV  AS MX1</a:t>
            </a:r>
          </a:p>
        </p:txBody>
      </p:sp>
    </p:spTree>
    <p:extLst>
      <p:ext uri="{BB962C8B-B14F-4D97-AF65-F5344CB8AC3E}">
        <p14:creationId xmlns:p14="http://schemas.microsoft.com/office/powerpoint/2010/main" val="2039651668"/>
      </p:ext>
    </p:extLst>
  </p:cSld>
  <p:clrMapOvr>
    <a:masterClrMapping/>
  </p:clrMapOvr>
  <p:transition spd="slow"/>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Content Placeholder 2"/>
          <p:cNvSpPr>
            <a:spLocks noGrp="1"/>
          </p:cNvSpPr>
          <p:nvPr>
            <p:ph idx="1"/>
          </p:nvPr>
        </p:nvSpPr>
        <p:spPr>
          <a:xfrm>
            <a:off x="-147638" y="517525"/>
            <a:ext cx="10552113" cy="6492875"/>
          </a:xfrm>
        </p:spPr>
        <p:txBody>
          <a:bodyPr/>
          <a:lstStyle/>
          <a:p>
            <a:pPr marL="0" indent="0">
              <a:buFontTx/>
              <a:buNone/>
            </a:pPr>
            <a:r>
              <a:rPr lang="en-US" altLang="en-US" sz="1400" smtClean="0">
                <a:latin typeface="Courier New" pitchFamily="49" charset="0"/>
                <a:cs typeface="Courier New" pitchFamily="49" charset="0"/>
              </a:rPr>
              <a:t> RESOLUTION  COMPLETENESS R-FACTOR  I/SIGMA   R-meas  CC(1/2)  Anomal  SigAno   Nano</a:t>
            </a:r>
          </a:p>
          <a:p>
            <a:pPr marL="0" indent="0">
              <a:buFontTx/>
              <a:buNone/>
            </a:pPr>
            <a:r>
              <a:rPr lang="en-US" altLang="en-US" sz="1400" smtClean="0">
                <a:latin typeface="Courier New" pitchFamily="49" charset="0"/>
                <a:cs typeface="Courier New" pitchFamily="49" charset="0"/>
              </a:rPr>
              <a:t>   LIMIT        OF DATA   observed                              Corr</a:t>
            </a:r>
          </a:p>
          <a:p>
            <a:pPr marL="0" indent="0">
              <a:buFontTx/>
              <a:buNone/>
            </a:pPr>
            <a:endParaRPr lang="en-US" altLang="en-US" sz="1400" smtClean="0">
              <a:latin typeface="Courier New" pitchFamily="49" charset="0"/>
              <a:cs typeface="Courier New" pitchFamily="49" charset="0"/>
            </a:endParaRPr>
          </a:p>
          <a:p>
            <a:pPr marL="0" indent="0">
              <a:buFontTx/>
              <a:buNone/>
            </a:pPr>
            <a:r>
              <a:rPr lang="en-US" altLang="en-US" sz="1400" smtClean="0">
                <a:latin typeface="Courier New" pitchFamily="49" charset="0"/>
                <a:cs typeface="Courier New" pitchFamily="49" charset="0"/>
              </a:rPr>
              <a:t>     9.17         99.1%       3.9%   257.47     3.9%   100.0*    91*   5.024     450</a:t>
            </a:r>
          </a:p>
          <a:p>
            <a:pPr marL="0" indent="0">
              <a:buFontTx/>
              <a:buNone/>
            </a:pPr>
            <a:r>
              <a:rPr lang="en-US" altLang="en-US" sz="1400" smtClean="0">
                <a:latin typeface="Courier New" pitchFamily="49" charset="0"/>
                <a:cs typeface="Courier New" pitchFamily="49" charset="0"/>
              </a:rPr>
              <a:t>     6.49        100.0%       5.2%   214.33     5.2%   100.0*    86*   3.836     882</a:t>
            </a:r>
          </a:p>
          <a:p>
            <a:pPr marL="0" indent="0">
              <a:buFontTx/>
              <a:buNone/>
            </a:pPr>
            <a:r>
              <a:rPr lang="en-US" altLang="en-US" sz="1400" smtClean="0">
                <a:latin typeface="Courier New" pitchFamily="49" charset="0"/>
                <a:cs typeface="Courier New" pitchFamily="49" charset="0"/>
              </a:rPr>
              <a:t>     5.30        100.0%       7.2%   165.13     7.2%   100.0*    76*   3.257    1175</a:t>
            </a:r>
          </a:p>
          <a:p>
            <a:pPr marL="0" indent="0">
              <a:buFontTx/>
              <a:buNone/>
            </a:pPr>
            <a:r>
              <a:rPr lang="en-US" altLang="en-US" sz="1400" smtClean="0">
                <a:latin typeface="Courier New" pitchFamily="49" charset="0"/>
                <a:cs typeface="Courier New" pitchFamily="49" charset="0"/>
              </a:rPr>
              <a:t>     4.59        100.0%       7.2%   175.42     7.3%   100.0*    67*   2.589    1403</a:t>
            </a:r>
          </a:p>
          <a:p>
            <a:pPr marL="0" indent="0">
              <a:buFontTx/>
              <a:buNone/>
            </a:pPr>
            <a:r>
              <a:rPr lang="en-US" altLang="en-US" sz="1400" smtClean="0">
                <a:latin typeface="Courier New" pitchFamily="49" charset="0"/>
                <a:cs typeface="Courier New" pitchFamily="49" charset="0"/>
              </a:rPr>
              <a:t>     4.10         99.9%       7.7%   174.13     7.7%   100.0*    59*   2.264    1594</a:t>
            </a:r>
          </a:p>
          <a:p>
            <a:pPr marL="0" indent="0">
              <a:buFontTx/>
              <a:buNone/>
            </a:pPr>
            <a:r>
              <a:rPr lang="en-US" altLang="en-US" sz="1400" smtClean="0">
                <a:latin typeface="Courier New" pitchFamily="49" charset="0"/>
                <a:cs typeface="Courier New" pitchFamily="49" charset="0"/>
              </a:rPr>
              <a:t>     3.74         99.9%       9.4%   143.09     9.4%   100.0*    49*   1.953    1783</a:t>
            </a:r>
          </a:p>
          <a:p>
            <a:pPr marL="0" indent="0">
              <a:buFontTx/>
              <a:buNone/>
            </a:pPr>
            <a:r>
              <a:rPr lang="en-US" altLang="en-US" sz="1400" smtClean="0">
                <a:latin typeface="Courier New" pitchFamily="49" charset="0"/>
                <a:cs typeface="Courier New" pitchFamily="49" charset="0"/>
              </a:rPr>
              <a:t>     3.47        100.0%      11.2%   120.17    11.2%   100.0*    39*   1.696    1942</a:t>
            </a:r>
          </a:p>
          <a:p>
            <a:pPr marL="0" indent="0">
              <a:buFontTx/>
              <a:buNone/>
            </a:pPr>
            <a:r>
              <a:rPr lang="en-US" altLang="en-US" sz="1400" smtClean="0">
                <a:latin typeface="Courier New" pitchFamily="49" charset="0"/>
                <a:cs typeface="Courier New" pitchFamily="49" charset="0"/>
              </a:rPr>
              <a:t>     3.24        100.0%      14.1%    91.14    14.1%   100.0*    30*   1.333    2103</a:t>
            </a:r>
          </a:p>
          <a:p>
            <a:pPr marL="0" indent="0">
              <a:buFontTx/>
              <a:buNone/>
            </a:pPr>
            <a:r>
              <a:rPr lang="en-US" altLang="en-US" sz="1400" smtClean="0">
                <a:latin typeface="Courier New" pitchFamily="49" charset="0"/>
                <a:cs typeface="Courier New" pitchFamily="49" charset="0"/>
              </a:rPr>
              <a:t>     3.06         99.9%      19.5%    65.79    19.5%   100.0*    23*   1.117    2214</a:t>
            </a:r>
          </a:p>
          <a:p>
            <a:pPr marL="0" indent="0">
              <a:buFontTx/>
              <a:buNone/>
            </a:pPr>
            <a:r>
              <a:rPr lang="en-US" altLang="en-US" sz="1400" smtClean="0">
                <a:latin typeface="Courier New" pitchFamily="49" charset="0"/>
                <a:cs typeface="Courier New" pitchFamily="49" charset="0"/>
              </a:rPr>
              <a:t>     2.90         99.9%      29.0%    44.85    29.1%    99.9*    17*   1.008    2369</a:t>
            </a:r>
          </a:p>
          <a:p>
            <a:pPr marL="0" indent="0">
              <a:buFontTx/>
              <a:buNone/>
            </a:pPr>
            <a:r>
              <a:rPr lang="en-US" altLang="en-US" sz="1400" smtClean="0">
                <a:latin typeface="Courier New" pitchFamily="49" charset="0"/>
                <a:cs typeface="Courier New" pitchFamily="49" charset="0"/>
              </a:rPr>
              <a:t>     2.77         99.9%      40.5%    32.58    40.6%    99.8*    11*   0.901    2493</a:t>
            </a:r>
          </a:p>
          <a:p>
            <a:pPr marL="0" indent="0">
              <a:buFontTx/>
              <a:buNone/>
            </a:pPr>
            <a:r>
              <a:rPr lang="en-US" altLang="en-US" sz="1400" smtClean="0">
                <a:latin typeface="Courier New" pitchFamily="49" charset="0"/>
                <a:cs typeface="Courier New" pitchFamily="49" charset="0"/>
              </a:rPr>
              <a:t>     2.65         99.9%      52.8%    25.16    52.9%    99.8*    10*   0.866    2605</a:t>
            </a:r>
          </a:p>
          <a:p>
            <a:pPr marL="0" indent="0">
              <a:buFontTx/>
              <a:buNone/>
            </a:pPr>
            <a:r>
              <a:rPr lang="en-US" altLang="en-US" sz="1400" smtClean="0">
                <a:latin typeface="Courier New" pitchFamily="49" charset="0"/>
                <a:cs typeface="Courier New" pitchFamily="49" charset="0"/>
              </a:rPr>
              <a:t>     2.54        100.0%      67.4%    19.47    67.6%    99.6*     2    0.804    2705</a:t>
            </a:r>
          </a:p>
          <a:p>
            <a:pPr marL="0" indent="0">
              <a:buFontTx/>
              <a:buNone/>
            </a:pPr>
            <a:r>
              <a:rPr lang="en-US" altLang="en-US" sz="1400" smtClean="0">
                <a:latin typeface="Courier New" pitchFamily="49" charset="0"/>
                <a:cs typeface="Courier New" pitchFamily="49" charset="0"/>
              </a:rPr>
              <a:t>     2.45        100.0%      88.9%    14.58    89.2%    99.2*     4    0.831    2859</a:t>
            </a:r>
          </a:p>
          <a:p>
            <a:pPr marL="0" indent="0">
              <a:buFontTx/>
              <a:buNone/>
            </a:pPr>
            <a:r>
              <a:rPr lang="en-US" altLang="en-US" sz="1400" smtClean="0">
                <a:latin typeface="Courier New" pitchFamily="49" charset="0"/>
                <a:cs typeface="Courier New" pitchFamily="49" charset="0"/>
              </a:rPr>
              <a:t>     2.37        100.0%     109.3%     9.97   109.7%    98.1*     5    0.829    2925</a:t>
            </a:r>
          </a:p>
          <a:p>
            <a:pPr marL="0" indent="0">
              <a:buFontTx/>
              <a:buNone/>
            </a:pPr>
            <a:r>
              <a:rPr lang="en-US" altLang="en-US" sz="1400" smtClean="0">
                <a:latin typeface="Courier New" pitchFamily="49" charset="0"/>
                <a:cs typeface="Courier New" pitchFamily="49" charset="0"/>
              </a:rPr>
              <a:t>     2.29        100.0%     138.2%     6.87   138.9%    96.1*     1    0.760    3037</a:t>
            </a:r>
          </a:p>
          <a:p>
            <a:pPr marL="0" indent="0">
              <a:buFontTx/>
              <a:buNone/>
            </a:pPr>
            <a:r>
              <a:rPr lang="en-US" altLang="en-US" sz="1400" smtClean="0">
                <a:latin typeface="Courier New" pitchFamily="49" charset="0"/>
                <a:cs typeface="Courier New" pitchFamily="49" charset="0"/>
              </a:rPr>
              <a:t>     2.22        100.0%     197.1%     4.03   198.6%    83.5*    -1    0.721    3159</a:t>
            </a:r>
          </a:p>
          <a:p>
            <a:pPr marL="0" indent="0">
              <a:buFontTx/>
              <a:buNone/>
            </a:pPr>
            <a:r>
              <a:rPr lang="en-US" altLang="en-US" sz="1400" smtClean="0">
                <a:latin typeface="Courier New" pitchFamily="49" charset="0"/>
                <a:cs typeface="Courier New" pitchFamily="49" charset="0"/>
              </a:rPr>
              <a:t>     2.16        100.0%     227.3%     2.41   230.8%    46.9*    -1    0.677    3224</a:t>
            </a:r>
          </a:p>
          <a:p>
            <a:pPr marL="0" indent="0">
              <a:buFontTx/>
              <a:buNone/>
            </a:pPr>
            <a:r>
              <a:rPr lang="en-US" altLang="en-US" sz="1400" smtClean="0">
                <a:latin typeface="Courier New" pitchFamily="49" charset="0"/>
                <a:cs typeface="Courier New" pitchFamily="49" charset="0"/>
              </a:rPr>
              <a:t>     2.10         61.2%     154.4%     1.28   163.6%    47.0*    -2    0.660    1999</a:t>
            </a:r>
          </a:p>
          <a:p>
            <a:pPr marL="0" indent="0">
              <a:buFontTx/>
              <a:buNone/>
            </a:pPr>
            <a:r>
              <a:rPr lang="en-US" altLang="en-US" sz="1400" smtClean="0">
                <a:latin typeface="Courier New" pitchFamily="49" charset="0"/>
                <a:cs typeface="Courier New" pitchFamily="49" charset="0"/>
              </a:rPr>
              <a:t>     2.05         47.9%     170.1%     0.68   196.5%    25.7*     3    0.629    1578</a:t>
            </a:r>
          </a:p>
          <a:p>
            <a:pPr marL="0" indent="0">
              <a:buFontTx/>
              <a:buNone/>
            </a:pPr>
            <a:r>
              <a:rPr lang="en-US" altLang="en-US" sz="1400" smtClean="0">
                <a:latin typeface="Courier New" pitchFamily="49" charset="0"/>
                <a:cs typeface="Courier New" pitchFamily="49" charset="0"/>
              </a:rPr>
              <a:t>    total         93.3%      15.7%    54.30    15.8%   100.0*    12*   1.217   42499</a:t>
            </a:r>
          </a:p>
          <a:p>
            <a:pPr marL="0" indent="0">
              <a:buFontTx/>
              <a:buNone/>
            </a:pPr>
            <a:endParaRPr lang="en-US" altLang="en-US" sz="1400" smtClean="0">
              <a:latin typeface="Courier New" pitchFamily="49" charset="0"/>
              <a:cs typeface="Courier New" pitchFamily="49" charset="0"/>
            </a:endParaRPr>
          </a:p>
        </p:txBody>
      </p:sp>
      <p:sp>
        <p:nvSpPr>
          <p:cNvPr id="7171" name="TextBox 3"/>
          <p:cNvSpPr txBox="1">
            <a:spLocks noChangeArrowheads="1"/>
          </p:cNvSpPr>
          <p:nvPr/>
        </p:nvSpPr>
        <p:spPr bwMode="auto">
          <a:xfrm>
            <a:off x="115888" y="-14288"/>
            <a:ext cx="8901112"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2200"/>
              <a:t>140-fold multiplicity: 16 crystals,  360° each,  inverse beam,   7235 eV</a:t>
            </a:r>
          </a:p>
        </p:txBody>
      </p:sp>
      <p:sp>
        <p:nvSpPr>
          <p:cNvPr id="2" name="Oval 1"/>
          <p:cNvSpPr/>
          <p:nvPr/>
        </p:nvSpPr>
        <p:spPr>
          <a:xfrm>
            <a:off x="3642610" y="1154243"/>
            <a:ext cx="1049311" cy="52465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013476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3"/>
          <p:cNvPicPr>
            <a:picLocks noChangeAspect="1"/>
          </p:cNvPicPr>
          <p:nvPr/>
        </p:nvPicPr>
        <p:blipFill>
          <a:blip r:embed="rId2">
            <a:extLst>
              <a:ext uri="{28A0092B-C50C-407E-A947-70E740481C1C}">
                <a14:useLocalDpi xmlns:a14="http://schemas.microsoft.com/office/drawing/2010/main" val="0"/>
              </a:ext>
            </a:extLst>
          </a:blip>
          <a:srcRect t="14851" b="-14851"/>
          <a:stretch>
            <a:fillRect/>
          </a:stretch>
        </p:blipFill>
        <p:spPr bwMode="auto">
          <a:xfrm>
            <a:off x="0" y="1189038"/>
            <a:ext cx="9144000" cy="800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itle 1"/>
          <p:cNvSpPr>
            <a:spLocks noGrp="1"/>
          </p:cNvSpPr>
          <p:nvPr>
            <p:ph type="title"/>
          </p:nvPr>
        </p:nvSpPr>
        <p:spPr>
          <a:xfrm>
            <a:off x="457200" y="11113"/>
            <a:ext cx="8229600" cy="1143000"/>
          </a:xfrm>
        </p:spPr>
        <p:txBody>
          <a:bodyPr/>
          <a:lstStyle/>
          <a:p>
            <a:r>
              <a:rPr lang="en-US" altLang="en-US" smtClean="0"/>
              <a:t>140-fold multiplicity</a:t>
            </a:r>
          </a:p>
        </p:txBody>
      </p:sp>
      <p:sp>
        <p:nvSpPr>
          <p:cNvPr id="8196" name="TextBox 6"/>
          <p:cNvSpPr txBox="1">
            <a:spLocks noChangeArrowheads="1"/>
          </p:cNvSpPr>
          <p:nvPr/>
        </p:nvSpPr>
        <p:spPr bwMode="auto">
          <a:xfrm>
            <a:off x="2397125" y="2951163"/>
            <a:ext cx="9064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2800"/>
              <a:t>18 </a:t>
            </a:r>
            <a:r>
              <a:rPr lang="el-GR" altLang="en-US" sz="2800"/>
              <a:t>σ</a:t>
            </a:r>
            <a:endParaRPr lang="en-US" altLang="en-US" sz="2800" baseline="-25000"/>
          </a:p>
        </p:txBody>
      </p:sp>
      <p:sp>
        <p:nvSpPr>
          <p:cNvPr id="8197" name="TextBox 7"/>
          <p:cNvSpPr txBox="1">
            <a:spLocks noChangeArrowheads="1"/>
          </p:cNvSpPr>
          <p:nvPr/>
        </p:nvSpPr>
        <p:spPr bwMode="auto">
          <a:xfrm>
            <a:off x="3827463" y="6105525"/>
            <a:ext cx="5316537" cy="7381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r>
              <a:rPr lang="en-US" altLang="en-US" sz="2400" dirty="0"/>
              <a:t>Phased anomalous difference Fourier</a:t>
            </a:r>
          </a:p>
          <a:p>
            <a:pPr algn="r" eaLnBrk="1" hangingPunct="1"/>
            <a:r>
              <a:rPr lang="en-US" altLang="en-US" dirty="0"/>
              <a:t>data Courtesy of </a:t>
            </a:r>
            <a:r>
              <a:rPr lang="en-US" altLang="en-US" dirty="0"/>
              <a:t>Tom Peat &amp; Janet Newman</a:t>
            </a:r>
            <a:endParaRPr lang="en-US" altLang="en-US" dirty="0"/>
          </a:p>
        </p:txBody>
      </p:sp>
      <p:sp>
        <p:nvSpPr>
          <p:cNvPr id="8198" name="TextBox 8"/>
          <p:cNvSpPr txBox="1">
            <a:spLocks noChangeArrowheads="1"/>
          </p:cNvSpPr>
          <p:nvPr/>
        </p:nvSpPr>
        <p:spPr bwMode="auto">
          <a:xfrm>
            <a:off x="5181600" y="3103563"/>
            <a:ext cx="9064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2800"/>
              <a:t>16 </a:t>
            </a:r>
            <a:r>
              <a:rPr lang="el-GR" altLang="en-US" sz="2800"/>
              <a:t>σ</a:t>
            </a:r>
            <a:endParaRPr lang="en-US" altLang="en-US" sz="2800" baseline="-25000"/>
          </a:p>
        </p:txBody>
      </p:sp>
    </p:spTree>
    <p:extLst>
      <p:ext uri="{BB962C8B-B14F-4D97-AF65-F5344CB8AC3E}">
        <p14:creationId xmlns:p14="http://schemas.microsoft.com/office/powerpoint/2010/main" val="2956842452"/>
      </p:ext>
    </p:extLst>
  </p:cSld>
  <p:clrMapOvr>
    <a:masterClrMapping/>
  </p:clrMapOvr>
  <p:transition spd="slow"/>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p:cNvPicPr>
          <p:nvPr/>
        </p:nvPicPr>
        <p:blipFill>
          <a:blip r:embed="rId2">
            <a:extLst>
              <a:ext uri="{28A0092B-C50C-407E-A947-70E740481C1C}">
                <a14:useLocalDpi xmlns:a14="http://schemas.microsoft.com/office/drawing/2010/main" val="0"/>
              </a:ext>
            </a:extLst>
          </a:blip>
          <a:srcRect t="11322"/>
          <a:stretch>
            <a:fillRect/>
          </a:stretch>
        </p:blipFill>
        <p:spPr bwMode="auto">
          <a:xfrm>
            <a:off x="0" y="1204913"/>
            <a:ext cx="9144000" cy="709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itle 1"/>
          <p:cNvSpPr>
            <a:spLocks noGrp="1"/>
          </p:cNvSpPr>
          <p:nvPr>
            <p:ph type="title"/>
          </p:nvPr>
        </p:nvSpPr>
        <p:spPr>
          <a:xfrm>
            <a:off x="457200" y="11113"/>
            <a:ext cx="8229600" cy="1143000"/>
          </a:xfrm>
        </p:spPr>
        <p:txBody>
          <a:bodyPr/>
          <a:lstStyle/>
          <a:p>
            <a:r>
              <a:rPr lang="en-US" altLang="en-US" smtClean="0"/>
              <a:t>140-fold multiplicity</a:t>
            </a:r>
          </a:p>
        </p:txBody>
      </p:sp>
      <p:sp>
        <p:nvSpPr>
          <p:cNvPr id="9220" name="TextBox 6"/>
          <p:cNvSpPr txBox="1">
            <a:spLocks noChangeArrowheads="1"/>
          </p:cNvSpPr>
          <p:nvPr/>
        </p:nvSpPr>
        <p:spPr bwMode="auto">
          <a:xfrm rot="465098">
            <a:off x="5348288" y="2509838"/>
            <a:ext cx="18653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2800"/>
              <a:t>15</a:t>
            </a:r>
            <a:r>
              <a:rPr lang="el-GR" altLang="en-US" sz="2800"/>
              <a:t>σ </a:t>
            </a:r>
            <a:r>
              <a:rPr lang="en-US" altLang="en-US" sz="2800"/>
              <a:t>= PO</a:t>
            </a:r>
            <a:r>
              <a:rPr lang="en-US" altLang="en-US" sz="2800" baseline="-25000"/>
              <a:t>4</a:t>
            </a:r>
          </a:p>
        </p:txBody>
      </p:sp>
      <p:sp>
        <p:nvSpPr>
          <p:cNvPr id="9221" name="TextBox 7"/>
          <p:cNvSpPr txBox="1">
            <a:spLocks noChangeArrowheads="1"/>
          </p:cNvSpPr>
          <p:nvPr/>
        </p:nvSpPr>
        <p:spPr bwMode="auto">
          <a:xfrm>
            <a:off x="3827288" y="6105525"/>
            <a:ext cx="5316712" cy="73866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r>
              <a:rPr lang="en-US" altLang="en-US" sz="2400" dirty="0"/>
              <a:t>Phased anomalous difference Fourier</a:t>
            </a:r>
          </a:p>
          <a:p>
            <a:pPr algn="r" eaLnBrk="1" hangingPunct="1"/>
            <a:r>
              <a:rPr lang="en-US" altLang="en-US" dirty="0"/>
              <a:t>data Courtesy of </a:t>
            </a:r>
            <a:r>
              <a:rPr lang="en-US" altLang="en-US" dirty="0"/>
              <a:t>Tom Peat &amp; Janet </a:t>
            </a:r>
            <a:r>
              <a:rPr lang="en-US" altLang="en-US" dirty="0" smtClean="0"/>
              <a:t>Newman</a:t>
            </a:r>
            <a:endParaRPr lang="en-US" altLang="en-US" dirty="0"/>
          </a:p>
        </p:txBody>
      </p:sp>
    </p:spTree>
    <p:extLst>
      <p:ext uri="{BB962C8B-B14F-4D97-AF65-F5344CB8AC3E}">
        <p14:creationId xmlns:p14="http://schemas.microsoft.com/office/powerpoint/2010/main" val="2670111950"/>
      </p:ext>
    </p:extLst>
  </p:cSld>
  <p:clrMapOvr>
    <a:masterClrMapping/>
  </p:clrMapOvr>
  <p:transition spd="slow"/>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6"/>
          <p:cNvPicPr>
            <a:picLocks noChangeAspect="1"/>
          </p:cNvPicPr>
          <p:nvPr/>
        </p:nvPicPr>
        <p:blipFill>
          <a:blip r:embed="rId2">
            <a:extLst>
              <a:ext uri="{28A0092B-C50C-407E-A947-70E740481C1C}">
                <a14:useLocalDpi xmlns:a14="http://schemas.microsoft.com/office/drawing/2010/main" val="0"/>
              </a:ext>
            </a:extLst>
          </a:blip>
          <a:srcRect t="14897" b="-313"/>
          <a:stretch>
            <a:fillRect/>
          </a:stretch>
        </p:blipFill>
        <p:spPr bwMode="auto">
          <a:xfrm>
            <a:off x="0" y="1189038"/>
            <a:ext cx="9144000" cy="683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itle 1"/>
          <p:cNvSpPr>
            <a:spLocks noGrp="1"/>
          </p:cNvSpPr>
          <p:nvPr>
            <p:ph type="title"/>
          </p:nvPr>
        </p:nvSpPr>
        <p:spPr>
          <a:xfrm>
            <a:off x="457200" y="11113"/>
            <a:ext cx="8229600" cy="1143000"/>
          </a:xfrm>
        </p:spPr>
        <p:txBody>
          <a:bodyPr/>
          <a:lstStyle/>
          <a:p>
            <a:r>
              <a:rPr lang="en-US" altLang="en-US" smtClean="0"/>
              <a:t>140-fold multiplicity</a:t>
            </a:r>
          </a:p>
        </p:txBody>
      </p:sp>
      <p:sp>
        <p:nvSpPr>
          <p:cNvPr id="10244" name="TextBox 5"/>
          <p:cNvSpPr txBox="1">
            <a:spLocks noChangeArrowheads="1"/>
          </p:cNvSpPr>
          <p:nvPr/>
        </p:nvSpPr>
        <p:spPr bwMode="auto">
          <a:xfrm>
            <a:off x="3435350" y="4605338"/>
            <a:ext cx="19256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2800"/>
              <a:t>~2</a:t>
            </a:r>
            <a:r>
              <a:rPr lang="el-GR" altLang="en-US" sz="2800"/>
              <a:t>σ</a:t>
            </a:r>
            <a:r>
              <a:rPr lang="en-US" altLang="en-US" sz="2800"/>
              <a:t> = Mg?</a:t>
            </a:r>
          </a:p>
        </p:txBody>
      </p:sp>
      <p:sp>
        <p:nvSpPr>
          <p:cNvPr id="10245" name="TextBox 7"/>
          <p:cNvSpPr txBox="1">
            <a:spLocks noChangeArrowheads="1"/>
          </p:cNvSpPr>
          <p:nvPr/>
        </p:nvSpPr>
        <p:spPr bwMode="auto">
          <a:xfrm>
            <a:off x="3827288" y="6105525"/>
            <a:ext cx="5316712" cy="73866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r>
              <a:rPr lang="en-US" altLang="en-US" sz="2400" dirty="0"/>
              <a:t>Phased anomalous difference Fourier</a:t>
            </a:r>
          </a:p>
          <a:p>
            <a:pPr algn="r" eaLnBrk="1" hangingPunct="1"/>
            <a:r>
              <a:rPr lang="en-US" altLang="en-US" dirty="0"/>
              <a:t>data Courtesy of </a:t>
            </a:r>
            <a:r>
              <a:rPr lang="en-US" altLang="en-US" dirty="0"/>
              <a:t>Tom Peat &amp; Janet </a:t>
            </a:r>
            <a:r>
              <a:rPr lang="en-US" altLang="en-US" dirty="0" smtClean="0"/>
              <a:t>Newman</a:t>
            </a:r>
            <a:endParaRPr lang="en-US" altLang="en-US" dirty="0"/>
          </a:p>
        </p:txBody>
      </p:sp>
    </p:spTree>
    <p:extLst>
      <p:ext uri="{BB962C8B-B14F-4D97-AF65-F5344CB8AC3E}">
        <p14:creationId xmlns:p14="http://schemas.microsoft.com/office/powerpoint/2010/main" val="1804609970"/>
      </p:ext>
    </p:extLst>
  </p:cSld>
  <p:clrMapOvr>
    <a:masterClrMapping/>
  </p:clrMapOvr>
  <p:transition spd="slow"/>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p:cNvPicPr>
          <p:nvPr/>
        </p:nvPicPr>
        <p:blipFill>
          <a:blip r:embed="rId2">
            <a:extLst>
              <a:ext uri="{28A0092B-C50C-407E-A947-70E740481C1C}">
                <a14:useLocalDpi xmlns:a14="http://schemas.microsoft.com/office/drawing/2010/main" val="0"/>
              </a:ext>
            </a:extLst>
          </a:blip>
          <a:srcRect t="14713"/>
          <a:stretch>
            <a:fillRect/>
          </a:stretch>
        </p:blipFill>
        <p:spPr bwMode="auto">
          <a:xfrm>
            <a:off x="0" y="1177925"/>
            <a:ext cx="9144000" cy="682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itle 1"/>
          <p:cNvSpPr>
            <a:spLocks noGrp="1"/>
          </p:cNvSpPr>
          <p:nvPr>
            <p:ph type="title"/>
          </p:nvPr>
        </p:nvSpPr>
        <p:spPr>
          <a:xfrm>
            <a:off x="457200" y="11113"/>
            <a:ext cx="8229600" cy="1143000"/>
          </a:xfrm>
        </p:spPr>
        <p:txBody>
          <a:bodyPr/>
          <a:lstStyle/>
          <a:p>
            <a:r>
              <a:rPr lang="en-US" altLang="en-US" smtClean="0"/>
              <a:t>140-fold multiplicity</a:t>
            </a:r>
          </a:p>
        </p:txBody>
      </p:sp>
      <p:sp>
        <p:nvSpPr>
          <p:cNvPr id="11268" name="TextBox 6"/>
          <p:cNvSpPr txBox="1">
            <a:spLocks noChangeArrowheads="1"/>
          </p:cNvSpPr>
          <p:nvPr/>
        </p:nvSpPr>
        <p:spPr bwMode="auto">
          <a:xfrm>
            <a:off x="3422650" y="4713288"/>
            <a:ext cx="20145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2800"/>
              <a:t>8.2</a:t>
            </a:r>
            <a:r>
              <a:rPr lang="el-GR" altLang="en-US" sz="2800"/>
              <a:t>σ</a:t>
            </a:r>
            <a:r>
              <a:rPr lang="en-US" altLang="en-US" sz="2800"/>
              <a:t> = Mg?</a:t>
            </a:r>
          </a:p>
        </p:txBody>
      </p:sp>
      <p:sp>
        <p:nvSpPr>
          <p:cNvPr id="11269" name="TextBox 7"/>
          <p:cNvSpPr txBox="1">
            <a:spLocks noChangeArrowheads="1"/>
          </p:cNvSpPr>
          <p:nvPr/>
        </p:nvSpPr>
        <p:spPr bwMode="auto">
          <a:xfrm>
            <a:off x="3570288" y="6105525"/>
            <a:ext cx="5573712" cy="7381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r>
              <a:rPr lang="en-US" altLang="en-US" sz="2400" dirty="0"/>
              <a:t>DELFAN residual anomalous difference</a:t>
            </a:r>
          </a:p>
          <a:p>
            <a:pPr algn="r" eaLnBrk="1" hangingPunct="1"/>
            <a:r>
              <a:rPr lang="en-US" altLang="en-US" dirty="0"/>
              <a:t>data Courtesy of </a:t>
            </a:r>
            <a:r>
              <a:rPr lang="en-US" altLang="en-US" dirty="0" smtClean="0"/>
              <a:t>Tom Peat &amp; Janet Newman</a:t>
            </a:r>
            <a:endParaRPr lang="en-US" altLang="en-US" dirty="0"/>
          </a:p>
        </p:txBody>
      </p:sp>
      <p:sp>
        <p:nvSpPr>
          <p:cNvPr id="2" name="Rectangle 1"/>
          <p:cNvSpPr/>
          <p:nvPr/>
        </p:nvSpPr>
        <p:spPr>
          <a:xfrm>
            <a:off x="5721350" y="2609507"/>
            <a:ext cx="3422650" cy="2308324"/>
          </a:xfrm>
          <a:prstGeom prst="rect">
            <a:avLst/>
          </a:prstGeom>
          <a:solidFill>
            <a:schemeClr val="bg1"/>
          </a:solidFill>
        </p:spPr>
        <p:txBody>
          <a:bodyPr wrap="square">
            <a:spAutoFit/>
          </a:bodyPr>
          <a:lstStyle/>
          <a:p>
            <a:r>
              <a:rPr lang="en-US" sz="3600" b="1" dirty="0" smtClean="0"/>
              <a:t>10 </a:t>
            </a:r>
            <a:r>
              <a:rPr lang="el-GR" sz="3600" b="1" dirty="0" smtClean="0"/>
              <a:t>σ</a:t>
            </a:r>
            <a:r>
              <a:rPr lang="en-US" sz="3600" b="1" dirty="0" smtClean="0"/>
              <a:t> is enough for phasing!</a:t>
            </a:r>
          </a:p>
          <a:p>
            <a:endParaRPr lang="en-US" dirty="0" smtClean="0"/>
          </a:p>
          <a:p>
            <a:r>
              <a:rPr lang="en-US" dirty="0" err="1" smtClean="0"/>
              <a:t>Bunkoczi</a:t>
            </a:r>
            <a:r>
              <a:rPr lang="en-US" dirty="0" smtClean="0"/>
              <a:t> </a:t>
            </a:r>
            <a:r>
              <a:rPr lang="en-US" i="1" dirty="0" smtClean="0"/>
              <a:t>et al. </a:t>
            </a:r>
            <a:r>
              <a:rPr lang="en-US" dirty="0" smtClean="0"/>
              <a:t>(2015)."weak</a:t>
            </a:r>
            <a:r>
              <a:rPr lang="en-US" dirty="0"/>
              <a:t>, single-wavelength </a:t>
            </a:r>
            <a:r>
              <a:rPr lang="en-US" dirty="0" smtClean="0"/>
              <a:t>anomalous", </a:t>
            </a:r>
            <a:r>
              <a:rPr lang="en-US" i="1" dirty="0"/>
              <a:t>Nat. Meth.</a:t>
            </a:r>
            <a:r>
              <a:rPr lang="en-US" dirty="0"/>
              <a:t> </a:t>
            </a:r>
            <a:r>
              <a:rPr lang="en-US" b="1" dirty="0"/>
              <a:t>12</a:t>
            </a:r>
            <a:r>
              <a:rPr lang="en-US" dirty="0"/>
              <a:t>, 127-130. </a:t>
            </a:r>
            <a:endParaRPr lang="en-US" dirty="0"/>
          </a:p>
        </p:txBody>
      </p:sp>
    </p:spTree>
    <p:extLst>
      <p:ext uri="{BB962C8B-B14F-4D97-AF65-F5344CB8AC3E}">
        <p14:creationId xmlns:p14="http://schemas.microsoft.com/office/powerpoint/2010/main" val="103956943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0" y="0"/>
            <a:ext cx="9144000" cy="1143000"/>
          </a:xfrm>
        </p:spPr>
        <p:txBody>
          <a:bodyPr/>
          <a:lstStyle/>
          <a:p>
            <a:pPr eaLnBrk="1" hangingPunct="1"/>
            <a:r>
              <a:rPr lang="en-US" altLang="en-US" sz="5400" smtClean="0"/>
              <a:t>Discerning Na</a:t>
            </a:r>
            <a:r>
              <a:rPr lang="en-US" altLang="en-US" sz="5400" baseline="30000" smtClean="0"/>
              <a:t>+</a:t>
            </a:r>
            <a:r>
              <a:rPr lang="en-US" altLang="en-US" sz="5400" smtClean="0"/>
              <a:t> from Mg</a:t>
            </a:r>
            <a:r>
              <a:rPr lang="en-US" altLang="en-US" sz="5400" baseline="30000" smtClean="0"/>
              <a:t>++</a:t>
            </a:r>
          </a:p>
        </p:txBody>
      </p:sp>
      <p:graphicFrame>
        <p:nvGraphicFramePr>
          <p:cNvPr id="12291" name="Object 3"/>
          <p:cNvGraphicFramePr>
            <a:graphicFrameLocks noChangeAspect="1"/>
          </p:cNvGraphicFramePr>
          <p:nvPr/>
        </p:nvGraphicFramePr>
        <p:xfrm>
          <a:off x="434975" y="938213"/>
          <a:ext cx="8720138" cy="5667375"/>
        </p:xfrm>
        <a:graphic>
          <a:graphicData uri="http://schemas.openxmlformats.org/presentationml/2006/ole">
            <mc:AlternateContent xmlns:mc="http://schemas.openxmlformats.org/markup-compatibility/2006">
              <mc:Choice xmlns:v="urn:schemas-microsoft-com:vml" Requires="v">
                <p:oleObj spid="_x0000_s3130" name="Chart" r:id="rId3" imgW="7115101" imgH="4629091" progId="MSGraph.Chart.8">
                  <p:embed followColorScheme="full"/>
                </p:oleObj>
              </mc:Choice>
              <mc:Fallback>
                <p:oleObj name="Chart" r:id="rId3" imgW="7115101" imgH="4629091" progId="MSGraph.Chart.8">
                  <p:embed followColorScheme="full"/>
                  <p:pic>
                    <p:nvPicPr>
                      <p:cNvPr id="0" name=""/>
                      <p:cNvPicPr>
                        <a:picLocks noChangeAspect="1" noChangeArrowheads="1"/>
                      </p:cNvPicPr>
                      <p:nvPr/>
                    </p:nvPicPr>
                    <p:blipFill>
                      <a:blip r:embed="rId4"/>
                      <a:srcRect/>
                      <a:stretch>
                        <a:fillRect/>
                      </a:stretch>
                    </p:blipFill>
                    <p:spPr bwMode="auto">
                      <a:xfrm>
                        <a:off x="434975" y="938213"/>
                        <a:ext cx="8720138" cy="5667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2292" name="Text Box 4"/>
          <p:cNvSpPr txBox="1">
            <a:spLocks noChangeArrowheads="1"/>
          </p:cNvSpPr>
          <p:nvPr/>
        </p:nvSpPr>
        <p:spPr bwMode="auto">
          <a:xfrm>
            <a:off x="3738563" y="6057900"/>
            <a:ext cx="2417762"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sz="2800" b="1"/>
              <a:t>f’’ (electrons)</a:t>
            </a:r>
          </a:p>
        </p:txBody>
      </p:sp>
      <p:sp>
        <p:nvSpPr>
          <p:cNvPr id="12293" name="Text Box 5"/>
          <p:cNvSpPr txBox="1">
            <a:spLocks noChangeArrowheads="1"/>
          </p:cNvSpPr>
          <p:nvPr/>
        </p:nvSpPr>
        <p:spPr bwMode="auto">
          <a:xfrm rot="-5400000">
            <a:off x="-1751806" y="3044031"/>
            <a:ext cx="4305300"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n-US" sz="2800" b="1"/>
              <a:t>DELFAN peak height (</a:t>
            </a:r>
            <a:r>
              <a:rPr lang="el-GR" altLang="en-US" sz="2800" b="1"/>
              <a:t>σ</a:t>
            </a:r>
            <a:r>
              <a:rPr lang="en-US" altLang="en-US" sz="2800" b="1"/>
              <a:t>)</a:t>
            </a:r>
          </a:p>
        </p:txBody>
      </p:sp>
      <p:sp>
        <p:nvSpPr>
          <p:cNvPr id="12294" name="TextBox 1"/>
          <p:cNvSpPr txBox="1">
            <a:spLocks noChangeArrowheads="1"/>
          </p:cNvSpPr>
          <p:nvPr/>
        </p:nvSpPr>
        <p:spPr bwMode="auto">
          <a:xfrm>
            <a:off x="5842000" y="4602163"/>
            <a:ext cx="62865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2400" b="1"/>
              <a:t>Mg</a:t>
            </a:r>
            <a:endParaRPr lang="en-US" altLang="en-US" b="1"/>
          </a:p>
        </p:txBody>
      </p:sp>
      <p:sp>
        <p:nvSpPr>
          <p:cNvPr id="12295" name="TextBox 18"/>
          <p:cNvSpPr txBox="1">
            <a:spLocks noChangeArrowheads="1"/>
          </p:cNvSpPr>
          <p:nvPr/>
        </p:nvSpPr>
        <p:spPr bwMode="auto">
          <a:xfrm>
            <a:off x="3502025" y="4573588"/>
            <a:ext cx="579438"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2400" b="1"/>
              <a:t>Ne</a:t>
            </a:r>
            <a:endParaRPr lang="en-US" altLang="en-US" b="1"/>
          </a:p>
        </p:txBody>
      </p:sp>
      <p:sp>
        <p:nvSpPr>
          <p:cNvPr id="12296" name="TextBox 19"/>
          <p:cNvSpPr txBox="1">
            <a:spLocks noChangeArrowheads="1"/>
          </p:cNvSpPr>
          <p:nvPr/>
        </p:nvSpPr>
        <p:spPr bwMode="auto">
          <a:xfrm>
            <a:off x="4621213" y="4586288"/>
            <a:ext cx="57785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2400" b="1"/>
              <a:t>Na</a:t>
            </a:r>
            <a:endParaRPr lang="en-US" altLang="en-US" b="1"/>
          </a:p>
        </p:txBody>
      </p:sp>
      <p:sp>
        <p:nvSpPr>
          <p:cNvPr id="12297" name="TextBox 23"/>
          <p:cNvSpPr txBox="1">
            <a:spLocks noChangeArrowheads="1"/>
          </p:cNvSpPr>
          <p:nvPr/>
        </p:nvSpPr>
        <p:spPr bwMode="auto">
          <a:xfrm>
            <a:off x="2493963" y="4560888"/>
            <a:ext cx="373062"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2400" b="1"/>
              <a:t>F</a:t>
            </a:r>
            <a:endParaRPr lang="en-US" altLang="en-US" b="1"/>
          </a:p>
        </p:txBody>
      </p:sp>
      <p:sp>
        <p:nvSpPr>
          <p:cNvPr id="12298" name="TextBox 24"/>
          <p:cNvSpPr txBox="1">
            <a:spLocks noChangeArrowheads="1"/>
          </p:cNvSpPr>
          <p:nvPr/>
        </p:nvSpPr>
        <p:spPr bwMode="auto">
          <a:xfrm>
            <a:off x="2008188" y="4589463"/>
            <a:ext cx="423862"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2400" b="1"/>
              <a:t>O</a:t>
            </a:r>
            <a:endParaRPr lang="en-US" altLang="en-US" b="1"/>
          </a:p>
        </p:txBody>
      </p:sp>
      <p:sp>
        <p:nvSpPr>
          <p:cNvPr id="12299" name="TextBox 25"/>
          <p:cNvSpPr txBox="1">
            <a:spLocks noChangeArrowheads="1"/>
          </p:cNvSpPr>
          <p:nvPr/>
        </p:nvSpPr>
        <p:spPr bwMode="auto">
          <a:xfrm>
            <a:off x="1709738" y="4592638"/>
            <a:ext cx="423862"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2400" b="1"/>
              <a:t>N</a:t>
            </a:r>
            <a:endParaRPr lang="en-US" altLang="en-US" b="1"/>
          </a:p>
        </p:txBody>
      </p:sp>
    </p:spTree>
    <p:extLst>
      <p:ext uri="{BB962C8B-B14F-4D97-AF65-F5344CB8AC3E}">
        <p14:creationId xmlns:p14="http://schemas.microsoft.com/office/powerpoint/2010/main" val="720495589"/>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07963" y="-304800"/>
            <a:ext cx="8709025" cy="7543800"/>
          </a:xfrm>
        </p:spPr>
      </p:pic>
      <p:sp>
        <p:nvSpPr>
          <p:cNvPr id="121859" name="TextBox 5"/>
          <p:cNvSpPr txBox="1">
            <a:spLocks noChangeArrowheads="1"/>
          </p:cNvSpPr>
          <p:nvPr/>
        </p:nvSpPr>
        <p:spPr bwMode="auto">
          <a:xfrm>
            <a:off x="304800" y="6019800"/>
            <a:ext cx="340029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800" dirty="0">
                <a:solidFill>
                  <a:srgbClr val="000000"/>
                </a:solidFill>
                <a:latin typeface="+mn-lt"/>
                <a:cs typeface="Arial" pitchFamily="34" charset="0"/>
              </a:rPr>
              <a:t>RH 84.2% vs 71.9%</a:t>
            </a:r>
          </a:p>
        </p:txBody>
      </p:sp>
      <p:sp>
        <p:nvSpPr>
          <p:cNvPr id="8" name="Rectangle 7"/>
          <p:cNvSpPr>
            <a:spLocks noChangeArrowheads="1"/>
          </p:cNvSpPr>
          <p:nvPr/>
        </p:nvSpPr>
        <p:spPr bwMode="auto">
          <a:xfrm>
            <a:off x="6781800" y="6049963"/>
            <a:ext cx="21788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800">
                <a:solidFill>
                  <a:srgbClr val="000000"/>
                </a:solidFill>
                <a:latin typeface="+mn-lt"/>
                <a:cs typeface="Arial" pitchFamily="34" charset="0"/>
              </a:rPr>
              <a:t>R</a:t>
            </a:r>
            <a:r>
              <a:rPr lang="en-US" altLang="en-US" sz="2800" baseline="-25000">
                <a:solidFill>
                  <a:srgbClr val="000000"/>
                </a:solidFill>
                <a:latin typeface="+mn-lt"/>
                <a:cs typeface="Arial" pitchFamily="34" charset="0"/>
              </a:rPr>
              <a:t>iso</a:t>
            </a:r>
            <a:r>
              <a:rPr lang="en-US" altLang="en-US" sz="2800">
                <a:solidFill>
                  <a:srgbClr val="000000"/>
                </a:solidFill>
                <a:latin typeface="+mn-lt"/>
                <a:cs typeface="Arial" pitchFamily="34" charset="0"/>
              </a:rPr>
              <a:t> = 44.5%</a:t>
            </a:r>
          </a:p>
        </p:txBody>
      </p:sp>
      <p:sp>
        <p:nvSpPr>
          <p:cNvPr id="10" name="Rectangle 9"/>
          <p:cNvSpPr>
            <a:spLocks noChangeArrowheads="1"/>
          </p:cNvSpPr>
          <p:nvPr/>
        </p:nvSpPr>
        <p:spPr bwMode="auto">
          <a:xfrm>
            <a:off x="3671888" y="6049963"/>
            <a:ext cx="269016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800" dirty="0">
                <a:solidFill>
                  <a:srgbClr val="000000"/>
                </a:solidFill>
                <a:latin typeface="+mn-lt"/>
                <a:cs typeface="Arial" pitchFamily="34" charset="0"/>
              </a:rPr>
              <a:t>RMSD = 0.18 Å</a:t>
            </a:r>
          </a:p>
        </p:txBody>
      </p:sp>
      <p:sp>
        <p:nvSpPr>
          <p:cNvPr id="11" name="Rectangle 10"/>
          <p:cNvSpPr/>
          <p:nvPr/>
        </p:nvSpPr>
        <p:spPr>
          <a:xfrm>
            <a:off x="-381000" y="-152400"/>
            <a:ext cx="15240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21863" name="Title 1"/>
          <p:cNvSpPr>
            <a:spLocks noGrp="1"/>
          </p:cNvSpPr>
          <p:nvPr>
            <p:ph type="title"/>
          </p:nvPr>
        </p:nvSpPr>
        <p:spPr>
          <a:xfrm>
            <a:off x="457200" y="0"/>
            <a:ext cx="8229600" cy="1143000"/>
          </a:xfrm>
        </p:spPr>
        <p:txBody>
          <a:bodyPr/>
          <a:lstStyle/>
          <a:p>
            <a:pPr eaLnBrk="1" hangingPunct="1"/>
            <a:r>
              <a:rPr lang="en-US" altLang="en-US" dirty="0" smtClean="0"/>
              <a:t>Non-isomorphism in lysozyme</a:t>
            </a:r>
          </a:p>
        </p:txBody>
      </p:sp>
      <p:sp>
        <p:nvSpPr>
          <p:cNvPr id="2" name="TextBox 1"/>
          <p:cNvSpPr txBox="1"/>
          <p:nvPr/>
        </p:nvSpPr>
        <p:spPr>
          <a:xfrm>
            <a:off x="7884827" y="1154243"/>
            <a:ext cx="673582" cy="830997"/>
          </a:xfrm>
          <a:prstGeom prst="rect">
            <a:avLst/>
          </a:prstGeom>
          <a:noFill/>
        </p:spPr>
        <p:txBody>
          <a:bodyPr wrap="none" rtlCol="0">
            <a:spAutoFit/>
          </a:bodyPr>
          <a:lstStyle/>
          <a:p>
            <a:r>
              <a:rPr lang="en-US" sz="1600" dirty="0" smtClean="0"/>
              <a:t>PDB:</a:t>
            </a:r>
          </a:p>
          <a:p>
            <a:r>
              <a:rPr lang="en-US" sz="1600" dirty="0" smtClean="0"/>
              <a:t>3aw6</a:t>
            </a:r>
          </a:p>
          <a:p>
            <a:r>
              <a:rPr lang="en-US" sz="1600" dirty="0" smtClean="0"/>
              <a:t>3aw7</a:t>
            </a:r>
            <a:endParaRPr lang="en-US" sz="1600" dirty="0"/>
          </a:p>
        </p:txBody>
      </p:sp>
      <p:sp>
        <p:nvSpPr>
          <p:cNvPr id="3" name="TextBox 2"/>
          <p:cNvSpPr txBox="1"/>
          <p:nvPr/>
        </p:nvSpPr>
        <p:spPr>
          <a:xfrm>
            <a:off x="6925455" y="5531371"/>
            <a:ext cx="1853392" cy="523220"/>
          </a:xfrm>
          <a:prstGeom prst="rect">
            <a:avLst/>
          </a:prstGeom>
          <a:noFill/>
        </p:spPr>
        <p:txBody>
          <a:bodyPr wrap="none" rtlCol="0">
            <a:spAutoFit/>
          </a:bodyPr>
          <a:lstStyle/>
          <a:p>
            <a:r>
              <a:rPr lang="en-US" sz="2800" dirty="0" err="1"/>
              <a:t>Δ</a:t>
            </a:r>
            <a:r>
              <a:rPr lang="en-US" sz="2800" dirty="0" err="1" smtClean="0"/>
              <a:t>a</a:t>
            </a:r>
            <a:r>
              <a:rPr lang="en-US" sz="2800" dirty="0" smtClean="0"/>
              <a:t> = 0.8%</a:t>
            </a:r>
            <a:endParaRPr lang="en-US" sz="2800" dirty="0"/>
          </a:p>
        </p:txBody>
      </p:sp>
    </p:spTree>
    <p:extLst>
      <p:ext uri="{BB962C8B-B14F-4D97-AF65-F5344CB8AC3E}">
        <p14:creationId xmlns:p14="http://schemas.microsoft.com/office/powerpoint/2010/main" val="33871361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18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59" grpId="0"/>
      <p:bldP spid="8" grpId="0"/>
      <p:bldP spid="10" grpId="0"/>
      <p:bldP spid="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Freeform 2"/>
          <p:cNvSpPr>
            <a:spLocks/>
          </p:cNvSpPr>
          <p:nvPr/>
        </p:nvSpPr>
        <p:spPr bwMode="auto">
          <a:xfrm>
            <a:off x="1244600" y="2125663"/>
            <a:ext cx="6616700" cy="2351087"/>
          </a:xfrm>
          <a:custGeom>
            <a:avLst/>
            <a:gdLst>
              <a:gd name="T0" fmla="*/ 509071563 w 4168"/>
              <a:gd name="T1" fmla="*/ 1139110383 h 1481"/>
              <a:gd name="T2" fmla="*/ 748487200 w 4168"/>
              <a:gd name="T3" fmla="*/ 304938048 h 1481"/>
              <a:gd name="T4" fmla="*/ 2147483647 w 4168"/>
              <a:gd name="T5" fmla="*/ 229333376 h 1481"/>
              <a:gd name="T6" fmla="*/ 2147483647 w 4168"/>
              <a:gd name="T7" fmla="*/ 267136506 h 1481"/>
              <a:gd name="T8" fmla="*/ 2147483647 w 4168"/>
              <a:gd name="T9" fmla="*/ 267136506 h 1481"/>
              <a:gd name="T10" fmla="*/ 2147483647 w 4168"/>
              <a:gd name="T11" fmla="*/ 224293065 h 1481"/>
              <a:gd name="T12" fmla="*/ 2147483647 w 4168"/>
              <a:gd name="T13" fmla="*/ 224293065 h 1481"/>
              <a:gd name="T14" fmla="*/ 2147483647 w 4168"/>
              <a:gd name="T15" fmla="*/ 204131819 h 1481"/>
              <a:gd name="T16" fmla="*/ 2147483647 w 4168"/>
              <a:gd name="T17" fmla="*/ 204131819 h 1481"/>
              <a:gd name="T18" fmla="*/ 2147483647 w 4168"/>
              <a:gd name="T19" fmla="*/ 163809328 h 1481"/>
              <a:gd name="T20" fmla="*/ 2147483647 w 4168"/>
              <a:gd name="T21" fmla="*/ 146169031 h 1481"/>
              <a:gd name="T22" fmla="*/ 2147483647 w 4168"/>
              <a:gd name="T23" fmla="*/ 163809328 h 1481"/>
              <a:gd name="T24" fmla="*/ 2147483647 w 4168"/>
              <a:gd name="T25" fmla="*/ 244454311 h 1481"/>
              <a:gd name="T26" fmla="*/ 2147483647 w 4168"/>
              <a:gd name="T27" fmla="*/ 1635580265 h 1481"/>
              <a:gd name="T28" fmla="*/ 2147483647 w 4168"/>
              <a:gd name="T29" fmla="*/ 2147483647 h 1481"/>
              <a:gd name="T30" fmla="*/ 2147483647 w 4168"/>
              <a:gd name="T31" fmla="*/ 2147483647 h 1481"/>
              <a:gd name="T32" fmla="*/ 2144653763 w 4168"/>
              <a:gd name="T33" fmla="*/ 2147483647 h 1481"/>
              <a:gd name="T34" fmla="*/ 272176875 w 4168"/>
              <a:gd name="T35" fmla="*/ 2147483647 h 1481"/>
              <a:gd name="T36" fmla="*/ 509071563 w 4168"/>
              <a:gd name="T37" fmla="*/ 1139110383 h 14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168" h="1481">
                <a:moveTo>
                  <a:pt x="202" y="452"/>
                </a:moveTo>
                <a:cubicBezTo>
                  <a:pt x="233" y="248"/>
                  <a:pt x="177" y="181"/>
                  <a:pt x="297" y="121"/>
                </a:cubicBezTo>
                <a:cubicBezTo>
                  <a:pt x="417" y="61"/>
                  <a:pt x="778" y="93"/>
                  <a:pt x="922" y="91"/>
                </a:cubicBezTo>
                <a:cubicBezTo>
                  <a:pt x="1066" y="89"/>
                  <a:pt x="1079" y="103"/>
                  <a:pt x="1159" y="106"/>
                </a:cubicBezTo>
                <a:cubicBezTo>
                  <a:pt x="1239" y="109"/>
                  <a:pt x="1291" y="109"/>
                  <a:pt x="1404" y="106"/>
                </a:cubicBezTo>
                <a:cubicBezTo>
                  <a:pt x="1517" y="103"/>
                  <a:pt x="1715" y="92"/>
                  <a:pt x="1836" y="89"/>
                </a:cubicBezTo>
                <a:cubicBezTo>
                  <a:pt x="1957" y="86"/>
                  <a:pt x="2053" y="90"/>
                  <a:pt x="2128" y="89"/>
                </a:cubicBezTo>
                <a:cubicBezTo>
                  <a:pt x="2203" y="88"/>
                  <a:pt x="2235" y="82"/>
                  <a:pt x="2285" y="81"/>
                </a:cubicBezTo>
                <a:cubicBezTo>
                  <a:pt x="2335" y="80"/>
                  <a:pt x="2378" y="84"/>
                  <a:pt x="2427" y="81"/>
                </a:cubicBezTo>
                <a:cubicBezTo>
                  <a:pt x="2476" y="78"/>
                  <a:pt x="2498" y="69"/>
                  <a:pt x="2577" y="65"/>
                </a:cubicBezTo>
                <a:cubicBezTo>
                  <a:pt x="2656" y="61"/>
                  <a:pt x="2787" y="58"/>
                  <a:pt x="2901" y="58"/>
                </a:cubicBezTo>
                <a:cubicBezTo>
                  <a:pt x="3015" y="58"/>
                  <a:pt x="3091" y="59"/>
                  <a:pt x="3264" y="65"/>
                </a:cubicBezTo>
                <a:cubicBezTo>
                  <a:pt x="3437" y="71"/>
                  <a:pt x="3818" y="0"/>
                  <a:pt x="3942" y="97"/>
                </a:cubicBezTo>
                <a:cubicBezTo>
                  <a:pt x="4066" y="194"/>
                  <a:pt x="3987" y="447"/>
                  <a:pt x="4005" y="649"/>
                </a:cubicBezTo>
                <a:cubicBezTo>
                  <a:pt x="4023" y="851"/>
                  <a:pt x="4168" y="1216"/>
                  <a:pt x="4053" y="1312"/>
                </a:cubicBezTo>
                <a:cubicBezTo>
                  <a:pt x="3938" y="1408"/>
                  <a:pt x="3847" y="1233"/>
                  <a:pt x="3313" y="1227"/>
                </a:cubicBezTo>
                <a:cubicBezTo>
                  <a:pt x="2779" y="1221"/>
                  <a:pt x="1385" y="1255"/>
                  <a:pt x="851" y="1274"/>
                </a:cubicBezTo>
                <a:cubicBezTo>
                  <a:pt x="317" y="1293"/>
                  <a:pt x="216" y="1481"/>
                  <a:pt x="108" y="1344"/>
                </a:cubicBezTo>
                <a:cubicBezTo>
                  <a:pt x="0" y="1207"/>
                  <a:pt x="72" y="669"/>
                  <a:pt x="202" y="452"/>
                </a:cubicBez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1907" name="Freeform 3"/>
          <p:cNvSpPr>
            <a:spLocks/>
          </p:cNvSpPr>
          <p:nvPr/>
        </p:nvSpPr>
        <p:spPr bwMode="auto">
          <a:xfrm>
            <a:off x="1935163" y="2562225"/>
            <a:ext cx="5219700" cy="2727325"/>
          </a:xfrm>
          <a:custGeom>
            <a:avLst/>
            <a:gdLst>
              <a:gd name="T0" fmla="*/ 1005543138 w 3288"/>
              <a:gd name="T1" fmla="*/ 904736888 h 1718"/>
              <a:gd name="T2" fmla="*/ 1164312188 w 3288"/>
              <a:gd name="T3" fmla="*/ 763608138 h 1718"/>
              <a:gd name="T4" fmla="*/ 1242437825 w 3288"/>
              <a:gd name="T5" fmla="*/ 884575638 h 1718"/>
              <a:gd name="T6" fmla="*/ 1441529375 w 3288"/>
              <a:gd name="T7" fmla="*/ 922377188 h 1718"/>
              <a:gd name="T8" fmla="*/ 1522174375 w 3288"/>
              <a:gd name="T9" fmla="*/ 803930638 h 1718"/>
              <a:gd name="T10" fmla="*/ 1680945013 w 3288"/>
              <a:gd name="T11" fmla="*/ 922377188 h 1718"/>
              <a:gd name="T12" fmla="*/ 1839714063 w 3288"/>
              <a:gd name="T13" fmla="*/ 922377188 h 1718"/>
              <a:gd name="T14" fmla="*/ 2018645950 w 3288"/>
              <a:gd name="T15" fmla="*/ 982860938 h 1718"/>
              <a:gd name="T16" fmla="*/ 2116931250 w 3288"/>
              <a:gd name="T17" fmla="*/ 962699688 h 1718"/>
              <a:gd name="T18" fmla="*/ 2147483647 w 3288"/>
              <a:gd name="T19" fmla="*/ 922377188 h 1718"/>
              <a:gd name="T20" fmla="*/ 2147483647 w 3288"/>
              <a:gd name="T21" fmla="*/ 922377188 h 1718"/>
              <a:gd name="T22" fmla="*/ 2147483647 w 3288"/>
              <a:gd name="T23" fmla="*/ 962699688 h 1718"/>
              <a:gd name="T24" fmla="*/ 2147483647 w 3288"/>
              <a:gd name="T25" fmla="*/ 904736888 h 1718"/>
              <a:gd name="T26" fmla="*/ 2147483647 w 3288"/>
              <a:gd name="T27" fmla="*/ 844253138 h 1718"/>
              <a:gd name="T28" fmla="*/ 2147483647 w 3288"/>
              <a:gd name="T29" fmla="*/ 844253138 h 1718"/>
              <a:gd name="T30" fmla="*/ 2147483647 w 3288"/>
              <a:gd name="T31" fmla="*/ 982860938 h 1718"/>
              <a:gd name="T32" fmla="*/ 2147483647 w 3288"/>
              <a:gd name="T33" fmla="*/ 922377188 h 1718"/>
              <a:gd name="T34" fmla="*/ 2147483647 w 3288"/>
              <a:gd name="T35" fmla="*/ 1003022188 h 1718"/>
              <a:gd name="T36" fmla="*/ 2147483647 w 3288"/>
              <a:gd name="T37" fmla="*/ 942538438 h 1718"/>
              <a:gd name="T38" fmla="*/ 2147483647 w 3288"/>
              <a:gd name="T39" fmla="*/ 1003022188 h 1718"/>
              <a:gd name="T40" fmla="*/ 2147483647 w 3288"/>
              <a:gd name="T41" fmla="*/ 922377188 h 1718"/>
              <a:gd name="T42" fmla="*/ 2147483647 w 3288"/>
              <a:gd name="T43" fmla="*/ 962699688 h 1718"/>
              <a:gd name="T44" fmla="*/ 2147483647 w 3288"/>
              <a:gd name="T45" fmla="*/ 884575638 h 1718"/>
              <a:gd name="T46" fmla="*/ 2147483647 w 3288"/>
              <a:gd name="T47" fmla="*/ 962699688 h 1718"/>
              <a:gd name="T48" fmla="*/ 2147483647 w 3288"/>
              <a:gd name="T49" fmla="*/ 884575638 h 1718"/>
              <a:gd name="T50" fmla="*/ 2147483647 w 3288"/>
              <a:gd name="T51" fmla="*/ 922377188 h 1718"/>
              <a:gd name="T52" fmla="*/ 2147483647 w 3288"/>
              <a:gd name="T53" fmla="*/ 864414388 h 1718"/>
              <a:gd name="T54" fmla="*/ 2147483647 w 3288"/>
              <a:gd name="T55" fmla="*/ 922377188 h 1718"/>
              <a:gd name="T56" fmla="*/ 2147483647 w 3288"/>
              <a:gd name="T57" fmla="*/ 864414388 h 1718"/>
              <a:gd name="T58" fmla="*/ 2147483647 w 3288"/>
              <a:gd name="T59" fmla="*/ 904736888 h 1718"/>
              <a:gd name="T60" fmla="*/ 2147483647 w 3288"/>
              <a:gd name="T61" fmla="*/ 844253138 h 1718"/>
              <a:gd name="T62" fmla="*/ 2147483647 w 3288"/>
              <a:gd name="T63" fmla="*/ 884575638 h 1718"/>
              <a:gd name="T64" fmla="*/ 2147483647 w 3288"/>
              <a:gd name="T65" fmla="*/ 884575638 h 1718"/>
              <a:gd name="T66" fmla="*/ 2147483647 w 3288"/>
              <a:gd name="T67" fmla="*/ 864414388 h 1718"/>
              <a:gd name="T68" fmla="*/ 2147483647 w 3288"/>
              <a:gd name="T69" fmla="*/ 824091888 h 1718"/>
              <a:gd name="T70" fmla="*/ 2147483647 w 3288"/>
              <a:gd name="T71" fmla="*/ 486390950 h 1718"/>
              <a:gd name="T72" fmla="*/ 2147483647 w 3288"/>
              <a:gd name="T73" fmla="*/ 2147483647 h 1718"/>
              <a:gd name="T74" fmla="*/ 1063505938 w 3288"/>
              <a:gd name="T75" fmla="*/ 2147483647 h 1718"/>
              <a:gd name="T76" fmla="*/ 884575638 w 3288"/>
              <a:gd name="T77" fmla="*/ 962699688 h 17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3288" h="1718">
                <a:moveTo>
                  <a:pt x="399" y="359"/>
                </a:moveTo>
                <a:cubicBezTo>
                  <a:pt x="422" y="331"/>
                  <a:pt x="446" y="304"/>
                  <a:pt x="462" y="303"/>
                </a:cubicBezTo>
                <a:cubicBezTo>
                  <a:pt x="478" y="302"/>
                  <a:pt x="475" y="341"/>
                  <a:pt x="493" y="351"/>
                </a:cubicBezTo>
                <a:cubicBezTo>
                  <a:pt x="511" y="361"/>
                  <a:pt x="554" y="371"/>
                  <a:pt x="572" y="366"/>
                </a:cubicBezTo>
                <a:cubicBezTo>
                  <a:pt x="590" y="361"/>
                  <a:pt x="588" y="319"/>
                  <a:pt x="604" y="319"/>
                </a:cubicBezTo>
                <a:cubicBezTo>
                  <a:pt x="620" y="319"/>
                  <a:pt x="646" y="358"/>
                  <a:pt x="667" y="366"/>
                </a:cubicBezTo>
                <a:cubicBezTo>
                  <a:pt x="688" y="374"/>
                  <a:pt x="708" y="362"/>
                  <a:pt x="730" y="366"/>
                </a:cubicBezTo>
                <a:cubicBezTo>
                  <a:pt x="752" y="370"/>
                  <a:pt x="783" y="387"/>
                  <a:pt x="801" y="390"/>
                </a:cubicBezTo>
                <a:cubicBezTo>
                  <a:pt x="819" y="393"/>
                  <a:pt x="827" y="386"/>
                  <a:pt x="840" y="382"/>
                </a:cubicBezTo>
                <a:cubicBezTo>
                  <a:pt x="853" y="378"/>
                  <a:pt x="858" y="369"/>
                  <a:pt x="880" y="366"/>
                </a:cubicBezTo>
                <a:cubicBezTo>
                  <a:pt x="902" y="363"/>
                  <a:pt x="951" y="363"/>
                  <a:pt x="975" y="366"/>
                </a:cubicBezTo>
                <a:cubicBezTo>
                  <a:pt x="999" y="369"/>
                  <a:pt x="1005" y="383"/>
                  <a:pt x="1022" y="382"/>
                </a:cubicBezTo>
                <a:cubicBezTo>
                  <a:pt x="1039" y="381"/>
                  <a:pt x="1059" y="367"/>
                  <a:pt x="1077" y="359"/>
                </a:cubicBezTo>
                <a:cubicBezTo>
                  <a:pt x="1095" y="351"/>
                  <a:pt x="1104" y="339"/>
                  <a:pt x="1132" y="335"/>
                </a:cubicBezTo>
                <a:cubicBezTo>
                  <a:pt x="1160" y="331"/>
                  <a:pt x="1218" y="326"/>
                  <a:pt x="1243" y="335"/>
                </a:cubicBezTo>
                <a:cubicBezTo>
                  <a:pt x="1268" y="344"/>
                  <a:pt x="1268" y="385"/>
                  <a:pt x="1282" y="390"/>
                </a:cubicBezTo>
                <a:cubicBezTo>
                  <a:pt x="1296" y="395"/>
                  <a:pt x="1308" y="365"/>
                  <a:pt x="1330" y="366"/>
                </a:cubicBezTo>
                <a:cubicBezTo>
                  <a:pt x="1352" y="367"/>
                  <a:pt x="1387" y="397"/>
                  <a:pt x="1416" y="398"/>
                </a:cubicBezTo>
                <a:cubicBezTo>
                  <a:pt x="1445" y="399"/>
                  <a:pt x="1481" y="374"/>
                  <a:pt x="1503" y="374"/>
                </a:cubicBezTo>
                <a:cubicBezTo>
                  <a:pt x="1525" y="374"/>
                  <a:pt x="1529" y="399"/>
                  <a:pt x="1551" y="398"/>
                </a:cubicBezTo>
                <a:cubicBezTo>
                  <a:pt x="1573" y="397"/>
                  <a:pt x="1612" y="369"/>
                  <a:pt x="1637" y="366"/>
                </a:cubicBezTo>
                <a:cubicBezTo>
                  <a:pt x="1662" y="363"/>
                  <a:pt x="1671" y="384"/>
                  <a:pt x="1700" y="382"/>
                </a:cubicBezTo>
                <a:cubicBezTo>
                  <a:pt x="1729" y="380"/>
                  <a:pt x="1783" y="351"/>
                  <a:pt x="1811" y="351"/>
                </a:cubicBezTo>
                <a:cubicBezTo>
                  <a:pt x="1839" y="351"/>
                  <a:pt x="1845" y="382"/>
                  <a:pt x="1866" y="382"/>
                </a:cubicBezTo>
                <a:cubicBezTo>
                  <a:pt x="1887" y="382"/>
                  <a:pt x="1915" y="354"/>
                  <a:pt x="1937" y="351"/>
                </a:cubicBezTo>
                <a:cubicBezTo>
                  <a:pt x="1959" y="348"/>
                  <a:pt x="1978" y="367"/>
                  <a:pt x="2000" y="366"/>
                </a:cubicBezTo>
                <a:cubicBezTo>
                  <a:pt x="2022" y="365"/>
                  <a:pt x="2046" y="343"/>
                  <a:pt x="2071" y="343"/>
                </a:cubicBezTo>
                <a:cubicBezTo>
                  <a:pt x="2096" y="343"/>
                  <a:pt x="2122" y="366"/>
                  <a:pt x="2150" y="366"/>
                </a:cubicBezTo>
                <a:cubicBezTo>
                  <a:pt x="2178" y="366"/>
                  <a:pt x="2213" y="344"/>
                  <a:pt x="2237" y="343"/>
                </a:cubicBezTo>
                <a:cubicBezTo>
                  <a:pt x="2261" y="342"/>
                  <a:pt x="2270" y="360"/>
                  <a:pt x="2292" y="359"/>
                </a:cubicBezTo>
                <a:cubicBezTo>
                  <a:pt x="2314" y="358"/>
                  <a:pt x="2339" y="336"/>
                  <a:pt x="2371" y="335"/>
                </a:cubicBezTo>
                <a:cubicBezTo>
                  <a:pt x="2403" y="334"/>
                  <a:pt x="2448" y="348"/>
                  <a:pt x="2482" y="351"/>
                </a:cubicBezTo>
                <a:cubicBezTo>
                  <a:pt x="2516" y="354"/>
                  <a:pt x="2537" y="352"/>
                  <a:pt x="2576" y="351"/>
                </a:cubicBezTo>
                <a:cubicBezTo>
                  <a:pt x="2615" y="350"/>
                  <a:pt x="2683" y="347"/>
                  <a:pt x="2718" y="343"/>
                </a:cubicBezTo>
                <a:cubicBezTo>
                  <a:pt x="2753" y="339"/>
                  <a:pt x="2768" y="352"/>
                  <a:pt x="2789" y="327"/>
                </a:cubicBezTo>
                <a:cubicBezTo>
                  <a:pt x="2810" y="302"/>
                  <a:pt x="2829" y="0"/>
                  <a:pt x="2845" y="193"/>
                </a:cubicBezTo>
                <a:cubicBezTo>
                  <a:pt x="2861" y="386"/>
                  <a:pt x="3288" y="1264"/>
                  <a:pt x="2884" y="1487"/>
                </a:cubicBezTo>
                <a:cubicBezTo>
                  <a:pt x="2480" y="1710"/>
                  <a:pt x="844" y="1718"/>
                  <a:pt x="422" y="1534"/>
                </a:cubicBezTo>
                <a:cubicBezTo>
                  <a:pt x="0" y="1350"/>
                  <a:pt x="175" y="866"/>
                  <a:pt x="351" y="382"/>
                </a:cubicBezTo>
              </a:path>
            </a:pathLst>
          </a:cu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1908" name="Rectangle 4"/>
          <p:cNvSpPr>
            <a:spLocks noGrp="1" noChangeArrowheads="1"/>
          </p:cNvSpPr>
          <p:nvPr>
            <p:ph type="title"/>
          </p:nvPr>
        </p:nvSpPr>
        <p:spPr>
          <a:xfrm>
            <a:off x="457200" y="33338"/>
            <a:ext cx="8229600" cy="1143000"/>
          </a:xfrm>
        </p:spPr>
        <p:txBody>
          <a:bodyPr/>
          <a:lstStyle/>
          <a:p>
            <a:pPr eaLnBrk="1" hangingPunct="1"/>
            <a:r>
              <a:rPr lang="en-US" altLang="en-US" smtClean="0"/>
              <a:t>plunge cooling</a:t>
            </a:r>
          </a:p>
        </p:txBody>
      </p:sp>
      <p:sp>
        <p:nvSpPr>
          <p:cNvPr id="251909" name="Freeform 5"/>
          <p:cNvSpPr>
            <a:spLocks/>
          </p:cNvSpPr>
          <p:nvPr/>
        </p:nvSpPr>
        <p:spPr bwMode="auto">
          <a:xfrm>
            <a:off x="1771650" y="2427288"/>
            <a:ext cx="5600700" cy="3371850"/>
          </a:xfrm>
          <a:custGeom>
            <a:avLst/>
            <a:gdLst>
              <a:gd name="T0" fmla="*/ 2520950 w 3528"/>
              <a:gd name="T1" fmla="*/ 2147483647 h 2124"/>
              <a:gd name="T2" fmla="*/ 0 w 3528"/>
              <a:gd name="T3" fmla="*/ 2520950 h 2124"/>
              <a:gd name="T4" fmla="*/ 1771670638 w 3528"/>
              <a:gd name="T5" fmla="*/ 0 h 2124"/>
              <a:gd name="T6" fmla="*/ 1774190000 w 3528"/>
              <a:gd name="T7" fmla="*/ 2147483647 h 2124"/>
              <a:gd name="T8" fmla="*/ 2147483647 w 3528"/>
              <a:gd name="T9" fmla="*/ 2147483647 h 2124"/>
              <a:gd name="T10" fmla="*/ 2147483647 w 3528"/>
              <a:gd name="T11" fmla="*/ 2520950 h 2124"/>
              <a:gd name="T12" fmla="*/ 2147483647 w 3528"/>
              <a:gd name="T13" fmla="*/ 5040313 h 2124"/>
              <a:gd name="T14" fmla="*/ 2147483647 w 3528"/>
              <a:gd name="T15" fmla="*/ 2147483647 h 2124"/>
              <a:gd name="T16" fmla="*/ 2520950 w 3528"/>
              <a:gd name="T17" fmla="*/ 2147483647 h 21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28" h="2124">
                <a:moveTo>
                  <a:pt x="1" y="2124"/>
                </a:moveTo>
                <a:lnTo>
                  <a:pt x="0" y="1"/>
                </a:lnTo>
                <a:lnTo>
                  <a:pt x="703" y="0"/>
                </a:lnTo>
                <a:lnTo>
                  <a:pt x="704" y="1422"/>
                </a:lnTo>
                <a:lnTo>
                  <a:pt x="2824" y="1422"/>
                </a:lnTo>
                <a:lnTo>
                  <a:pt x="2826" y="1"/>
                </a:lnTo>
                <a:lnTo>
                  <a:pt x="3528" y="2"/>
                </a:lnTo>
                <a:lnTo>
                  <a:pt x="3528" y="2124"/>
                </a:lnTo>
                <a:lnTo>
                  <a:pt x="1" y="2124"/>
                </a:lnTo>
                <a:close/>
              </a:path>
            </a:pathLst>
          </a:custGeom>
          <a:solidFill>
            <a:srgbClr val="A589A5"/>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1910" name="Text Box 6"/>
          <p:cNvSpPr txBox="1">
            <a:spLocks noChangeArrowheads="1"/>
          </p:cNvSpPr>
          <p:nvPr/>
        </p:nvSpPr>
        <p:spPr bwMode="auto">
          <a:xfrm>
            <a:off x="3711575" y="5043488"/>
            <a:ext cx="1720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rPr>
              <a:t>foam insulation</a:t>
            </a:r>
          </a:p>
        </p:txBody>
      </p:sp>
      <p:sp>
        <p:nvSpPr>
          <p:cNvPr id="251911" name="AutoShape 7"/>
          <p:cNvSpPr>
            <a:spLocks noChangeArrowheads="1"/>
          </p:cNvSpPr>
          <p:nvPr/>
        </p:nvSpPr>
        <p:spPr bwMode="auto">
          <a:xfrm>
            <a:off x="7372350" y="25622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12" name="AutoShape 8"/>
          <p:cNvSpPr>
            <a:spLocks noChangeArrowheads="1"/>
          </p:cNvSpPr>
          <p:nvPr/>
        </p:nvSpPr>
        <p:spPr bwMode="auto">
          <a:xfrm>
            <a:off x="7418388" y="339090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13" name="AutoShape 9"/>
          <p:cNvSpPr>
            <a:spLocks noChangeArrowheads="1"/>
          </p:cNvSpPr>
          <p:nvPr/>
        </p:nvSpPr>
        <p:spPr bwMode="auto">
          <a:xfrm>
            <a:off x="7675563" y="36274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14" name="AutoShape 10"/>
          <p:cNvSpPr>
            <a:spLocks noChangeArrowheads="1"/>
          </p:cNvSpPr>
          <p:nvPr/>
        </p:nvSpPr>
        <p:spPr bwMode="auto">
          <a:xfrm>
            <a:off x="7466013" y="36274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15" name="AutoShape 11"/>
          <p:cNvSpPr>
            <a:spLocks noChangeArrowheads="1"/>
          </p:cNvSpPr>
          <p:nvPr/>
        </p:nvSpPr>
        <p:spPr bwMode="auto">
          <a:xfrm>
            <a:off x="7673975" y="33464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16" name="AutoShape 12"/>
          <p:cNvSpPr>
            <a:spLocks noChangeArrowheads="1"/>
          </p:cNvSpPr>
          <p:nvPr/>
        </p:nvSpPr>
        <p:spPr bwMode="auto">
          <a:xfrm>
            <a:off x="7558088" y="31686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17" name="AutoShape 13"/>
          <p:cNvSpPr>
            <a:spLocks noChangeArrowheads="1"/>
          </p:cNvSpPr>
          <p:nvPr/>
        </p:nvSpPr>
        <p:spPr bwMode="auto">
          <a:xfrm>
            <a:off x="7675563" y="400208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18" name="AutoShape 14"/>
          <p:cNvSpPr>
            <a:spLocks noChangeArrowheads="1"/>
          </p:cNvSpPr>
          <p:nvPr/>
        </p:nvSpPr>
        <p:spPr bwMode="auto">
          <a:xfrm>
            <a:off x="7372350" y="35385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19" name="AutoShape 15"/>
          <p:cNvSpPr>
            <a:spLocks noChangeArrowheads="1"/>
          </p:cNvSpPr>
          <p:nvPr/>
        </p:nvSpPr>
        <p:spPr bwMode="auto">
          <a:xfrm>
            <a:off x="7418388" y="29051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20" name="AutoShape 16"/>
          <p:cNvSpPr>
            <a:spLocks noChangeArrowheads="1"/>
          </p:cNvSpPr>
          <p:nvPr/>
        </p:nvSpPr>
        <p:spPr bwMode="auto">
          <a:xfrm>
            <a:off x="7558088" y="26511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21" name="AutoShape 17"/>
          <p:cNvSpPr>
            <a:spLocks noChangeArrowheads="1"/>
          </p:cNvSpPr>
          <p:nvPr/>
        </p:nvSpPr>
        <p:spPr bwMode="auto">
          <a:xfrm>
            <a:off x="2889250" y="20780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22" name="AutoShape 18"/>
          <p:cNvSpPr>
            <a:spLocks noChangeArrowheads="1"/>
          </p:cNvSpPr>
          <p:nvPr/>
        </p:nvSpPr>
        <p:spPr bwMode="auto">
          <a:xfrm>
            <a:off x="3041650" y="2128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23" name="AutoShape 19"/>
          <p:cNvSpPr>
            <a:spLocks noChangeArrowheads="1"/>
          </p:cNvSpPr>
          <p:nvPr/>
        </p:nvSpPr>
        <p:spPr bwMode="auto">
          <a:xfrm>
            <a:off x="3194050" y="2382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24" name="AutoShape 20"/>
          <p:cNvSpPr>
            <a:spLocks noChangeArrowheads="1"/>
          </p:cNvSpPr>
          <p:nvPr/>
        </p:nvSpPr>
        <p:spPr bwMode="auto">
          <a:xfrm>
            <a:off x="3333750" y="23193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25" name="AutoShape 21"/>
          <p:cNvSpPr>
            <a:spLocks noChangeArrowheads="1"/>
          </p:cNvSpPr>
          <p:nvPr/>
        </p:nvSpPr>
        <p:spPr bwMode="auto">
          <a:xfrm>
            <a:off x="2795588" y="22558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26" name="AutoShape 22"/>
          <p:cNvSpPr>
            <a:spLocks noChangeArrowheads="1"/>
          </p:cNvSpPr>
          <p:nvPr/>
        </p:nvSpPr>
        <p:spPr bwMode="auto">
          <a:xfrm>
            <a:off x="3427413" y="21669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27" name="AutoShape 23"/>
          <p:cNvSpPr>
            <a:spLocks noChangeArrowheads="1"/>
          </p:cNvSpPr>
          <p:nvPr/>
        </p:nvSpPr>
        <p:spPr bwMode="auto">
          <a:xfrm>
            <a:off x="3684588" y="23209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28" name="AutoShape 24"/>
          <p:cNvSpPr>
            <a:spLocks noChangeArrowheads="1"/>
          </p:cNvSpPr>
          <p:nvPr/>
        </p:nvSpPr>
        <p:spPr bwMode="auto">
          <a:xfrm>
            <a:off x="3825875" y="2154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29" name="AutoShape 25"/>
          <p:cNvSpPr>
            <a:spLocks noChangeArrowheads="1"/>
          </p:cNvSpPr>
          <p:nvPr/>
        </p:nvSpPr>
        <p:spPr bwMode="auto">
          <a:xfrm>
            <a:off x="3240088" y="21669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30" name="AutoShape 26"/>
          <p:cNvSpPr>
            <a:spLocks noChangeArrowheads="1"/>
          </p:cNvSpPr>
          <p:nvPr/>
        </p:nvSpPr>
        <p:spPr bwMode="auto">
          <a:xfrm>
            <a:off x="3087688" y="19891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31" name="AutoShape 27"/>
          <p:cNvSpPr>
            <a:spLocks noChangeArrowheads="1"/>
          </p:cNvSpPr>
          <p:nvPr/>
        </p:nvSpPr>
        <p:spPr bwMode="auto">
          <a:xfrm>
            <a:off x="3638550" y="20589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32" name="AutoShape 28"/>
          <p:cNvSpPr>
            <a:spLocks noChangeArrowheads="1"/>
          </p:cNvSpPr>
          <p:nvPr/>
        </p:nvSpPr>
        <p:spPr bwMode="auto">
          <a:xfrm>
            <a:off x="3943350" y="23637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33" name="AutoShape 29"/>
          <p:cNvSpPr>
            <a:spLocks noChangeArrowheads="1"/>
          </p:cNvSpPr>
          <p:nvPr/>
        </p:nvSpPr>
        <p:spPr bwMode="auto">
          <a:xfrm>
            <a:off x="4083050" y="23002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34" name="AutoShape 30"/>
          <p:cNvSpPr>
            <a:spLocks noChangeArrowheads="1"/>
          </p:cNvSpPr>
          <p:nvPr/>
        </p:nvSpPr>
        <p:spPr bwMode="auto">
          <a:xfrm>
            <a:off x="3333750" y="20335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35" name="AutoShape 31"/>
          <p:cNvSpPr>
            <a:spLocks noChangeArrowheads="1"/>
          </p:cNvSpPr>
          <p:nvPr/>
        </p:nvSpPr>
        <p:spPr bwMode="auto">
          <a:xfrm>
            <a:off x="4176713" y="214788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36" name="AutoShape 32"/>
          <p:cNvSpPr>
            <a:spLocks noChangeArrowheads="1"/>
          </p:cNvSpPr>
          <p:nvPr/>
        </p:nvSpPr>
        <p:spPr bwMode="auto">
          <a:xfrm>
            <a:off x="4270375" y="240347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37" name="AutoShape 33"/>
          <p:cNvSpPr>
            <a:spLocks noChangeArrowheads="1"/>
          </p:cNvSpPr>
          <p:nvPr/>
        </p:nvSpPr>
        <p:spPr bwMode="auto">
          <a:xfrm>
            <a:off x="3943350" y="210820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38" name="AutoShape 34"/>
          <p:cNvSpPr>
            <a:spLocks noChangeArrowheads="1"/>
          </p:cNvSpPr>
          <p:nvPr/>
        </p:nvSpPr>
        <p:spPr bwMode="auto">
          <a:xfrm>
            <a:off x="4364038" y="19764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39" name="AutoShape 35"/>
          <p:cNvSpPr>
            <a:spLocks noChangeArrowheads="1"/>
          </p:cNvSpPr>
          <p:nvPr/>
        </p:nvSpPr>
        <p:spPr bwMode="auto">
          <a:xfrm>
            <a:off x="4516438" y="21288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40" name="AutoShape 36"/>
          <p:cNvSpPr>
            <a:spLocks noChangeArrowheads="1"/>
          </p:cNvSpPr>
          <p:nvPr/>
        </p:nvSpPr>
        <p:spPr bwMode="auto">
          <a:xfrm>
            <a:off x="4668838" y="22812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41" name="AutoShape 37"/>
          <p:cNvSpPr>
            <a:spLocks noChangeArrowheads="1"/>
          </p:cNvSpPr>
          <p:nvPr/>
        </p:nvSpPr>
        <p:spPr bwMode="auto">
          <a:xfrm>
            <a:off x="4808538" y="22177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42" name="AutoShape 38"/>
          <p:cNvSpPr>
            <a:spLocks noChangeArrowheads="1"/>
          </p:cNvSpPr>
          <p:nvPr/>
        </p:nvSpPr>
        <p:spPr bwMode="auto">
          <a:xfrm>
            <a:off x="5065713" y="21415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43" name="AutoShape 39"/>
          <p:cNvSpPr>
            <a:spLocks noChangeArrowheads="1"/>
          </p:cNvSpPr>
          <p:nvPr/>
        </p:nvSpPr>
        <p:spPr bwMode="auto">
          <a:xfrm>
            <a:off x="4995863" y="23209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44" name="AutoShape 40"/>
          <p:cNvSpPr>
            <a:spLocks noChangeArrowheads="1"/>
          </p:cNvSpPr>
          <p:nvPr/>
        </p:nvSpPr>
        <p:spPr bwMode="auto">
          <a:xfrm>
            <a:off x="4714875" y="20653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45" name="AutoShape 41"/>
          <p:cNvSpPr>
            <a:spLocks noChangeArrowheads="1"/>
          </p:cNvSpPr>
          <p:nvPr/>
        </p:nvSpPr>
        <p:spPr bwMode="auto">
          <a:xfrm>
            <a:off x="4562475" y="18875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46" name="AutoShape 42"/>
          <p:cNvSpPr>
            <a:spLocks noChangeArrowheads="1"/>
          </p:cNvSpPr>
          <p:nvPr/>
        </p:nvSpPr>
        <p:spPr bwMode="auto">
          <a:xfrm>
            <a:off x="5006975" y="19764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47" name="AutoShape 43"/>
          <p:cNvSpPr>
            <a:spLocks noChangeArrowheads="1"/>
          </p:cNvSpPr>
          <p:nvPr/>
        </p:nvSpPr>
        <p:spPr bwMode="auto">
          <a:xfrm>
            <a:off x="5159375" y="2128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48" name="AutoShape 44"/>
          <p:cNvSpPr>
            <a:spLocks noChangeArrowheads="1"/>
          </p:cNvSpPr>
          <p:nvPr/>
        </p:nvSpPr>
        <p:spPr bwMode="auto">
          <a:xfrm>
            <a:off x="5311775" y="2281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49" name="AutoShape 45"/>
          <p:cNvSpPr>
            <a:spLocks noChangeArrowheads="1"/>
          </p:cNvSpPr>
          <p:nvPr/>
        </p:nvSpPr>
        <p:spPr bwMode="auto">
          <a:xfrm>
            <a:off x="5451475" y="22177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50" name="AutoShape 46"/>
          <p:cNvSpPr>
            <a:spLocks noChangeArrowheads="1"/>
          </p:cNvSpPr>
          <p:nvPr/>
        </p:nvSpPr>
        <p:spPr bwMode="auto">
          <a:xfrm>
            <a:off x="5218113" y="20399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51" name="AutoShape 47"/>
          <p:cNvSpPr>
            <a:spLocks noChangeArrowheads="1"/>
          </p:cNvSpPr>
          <p:nvPr/>
        </p:nvSpPr>
        <p:spPr bwMode="auto">
          <a:xfrm>
            <a:off x="5545138" y="20653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52" name="AutoShape 48"/>
          <p:cNvSpPr>
            <a:spLocks noChangeArrowheads="1"/>
          </p:cNvSpPr>
          <p:nvPr/>
        </p:nvSpPr>
        <p:spPr bwMode="auto">
          <a:xfrm>
            <a:off x="5638800" y="23209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53" name="AutoShape 49"/>
          <p:cNvSpPr>
            <a:spLocks noChangeArrowheads="1"/>
          </p:cNvSpPr>
          <p:nvPr/>
        </p:nvSpPr>
        <p:spPr bwMode="auto">
          <a:xfrm>
            <a:off x="5357813" y="20653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54" name="AutoShape 50"/>
          <p:cNvSpPr>
            <a:spLocks noChangeArrowheads="1"/>
          </p:cNvSpPr>
          <p:nvPr/>
        </p:nvSpPr>
        <p:spPr bwMode="auto">
          <a:xfrm>
            <a:off x="5205413" y="18875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55" name="AutoShape 51"/>
          <p:cNvSpPr>
            <a:spLocks noChangeArrowheads="1"/>
          </p:cNvSpPr>
          <p:nvPr/>
        </p:nvSpPr>
        <p:spPr bwMode="auto">
          <a:xfrm>
            <a:off x="4422775" y="227647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56" name="AutoShape 52"/>
          <p:cNvSpPr>
            <a:spLocks noChangeArrowheads="1"/>
          </p:cNvSpPr>
          <p:nvPr/>
        </p:nvSpPr>
        <p:spPr bwMode="auto">
          <a:xfrm>
            <a:off x="5815013" y="20653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57" name="AutoShape 53"/>
          <p:cNvSpPr>
            <a:spLocks noChangeArrowheads="1"/>
          </p:cNvSpPr>
          <p:nvPr/>
        </p:nvSpPr>
        <p:spPr bwMode="auto">
          <a:xfrm>
            <a:off x="5967413" y="22177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58" name="AutoShape 54"/>
          <p:cNvSpPr>
            <a:spLocks noChangeArrowheads="1"/>
          </p:cNvSpPr>
          <p:nvPr/>
        </p:nvSpPr>
        <p:spPr bwMode="auto">
          <a:xfrm>
            <a:off x="6200775" y="2001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59" name="AutoShape 55"/>
          <p:cNvSpPr>
            <a:spLocks noChangeArrowheads="1"/>
          </p:cNvSpPr>
          <p:nvPr/>
        </p:nvSpPr>
        <p:spPr bwMode="auto">
          <a:xfrm>
            <a:off x="6294438" y="22574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60" name="AutoShape 56"/>
          <p:cNvSpPr>
            <a:spLocks noChangeArrowheads="1"/>
          </p:cNvSpPr>
          <p:nvPr/>
        </p:nvSpPr>
        <p:spPr bwMode="auto">
          <a:xfrm>
            <a:off x="6318250" y="20907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61" name="AutoShape 57"/>
          <p:cNvSpPr>
            <a:spLocks noChangeArrowheads="1"/>
          </p:cNvSpPr>
          <p:nvPr/>
        </p:nvSpPr>
        <p:spPr bwMode="auto">
          <a:xfrm>
            <a:off x="6013450" y="2001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62" name="AutoShape 58"/>
          <p:cNvSpPr>
            <a:spLocks noChangeArrowheads="1"/>
          </p:cNvSpPr>
          <p:nvPr/>
        </p:nvSpPr>
        <p:spPr bwMode="auto">
          <a:xfrm>
            <a:off x="4083050" y="19891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63" name="AutoShape 59"/>
          <p:cNvSpPr>
            <a:spLocks noChangeArrowheads="1"/>
          </p:cNvSpPr>
          <p:nvPr/>
        </p:nvSpPr>
        <p:spPr bwMode="auto">
          <a:xfrm>
            <a:off x="1935163" y="22558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64" name="AutoShape 60"/>
          <p:cNvSpPr>
            <a:spLocks noChangeArrowheads="1"/>
          </p:cNvSpPr>
          <p:nvPr/>
        </p:nvSpPr>
        <p:spPr bwMode="auto">
          <a:xfrm>
            <a:off x="2087563" y="20907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65" name="AutoShape 61"/>
          <p:cNvSpPr>
            <a:spLocks noChangeArrowheads="1"/>
          </p:cNvSpPr>
          <p:nvPr/>
        </p:nvSpPr>
        <p:spPr bwMode="auto">
          <a:xfrm>
            <a:off x="2239963" y="22431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66" name="AutoShape 62"/>
          <p:cNvSpPr>
            <a:spLocks noChangeArrowheads="1"/>
          </p:cNvSpPr>
          <p:nvPr/>
        </p:nvSpPr>
        <p:spPr bwMode="auto">
          <a:xfrm>
            <a:off x="2379663" y="21796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67" name="AutoShape 63"/>
          <p:cNvSpPr>
            <a:spLocks noChangeArrowheads="1"/>
          </p:cNvSpPr>
          <p:nvPr/>
        </p:nvSpPr>
        <p:spPr bwMode="auto">
          <a:xfrm>
            <a:off x="2098675" y="2316163"/>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68" name="AutoShape 64"/>
          <p:cNvSpPr>
            <a:spLocks noChangeArrowheads="1"/>
          </p:cNvSpPr>
          <p:nvPr/>
        </p:nvSpPr>
        <p:spPr bwMode="auto">
          <a:xfrm>
            <a:off x="2473325" y="2027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69" name="AutoShape 65"/>
          <p:cNvSpPr>
            <a:spLocks noChangeArrowheads="1"/>
          </p:cNvSpPr>
          <p:nvPr/>
        </p:nvSpPr>
        <p:spPr bwMode="auto">
          <a:xfrm>
            <a:off x="2566988" y="22828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70" name="AutoShape 66"/>
          <p:cNvSpPr>
            <a:spLocks noChangeArrowheads="1"/>
          </p:cNvSpPr>
          <p:nvPr/>
        </p:nvSpPr>
        <p:spPr bwMode="auto">
          <a:xfrm>
            <a:off x="2590800" y="21161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71" name="AutoShape 67"/>
          <p:cNvSpPr>
            <a:spLocks noChangeArrowheads="1"/>
          </p:cNvSpPr>
          <p:nvPr/>
        </p:nvSpPr>
        <p:spPr bwMode="auto">
          <a:xfrm>
            <a:off x="2286000" y="2027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72" name="AutoShape 68"/>
          <p:cNvSpPr>
            <a:spLocks noChangeArrowheads="1"/>
          </p:cNvSpPr>
          <p:nvPr/>
        </p:nvSpPr>
        <p:spPr bwMode="auto">
          <a:xfrm>
            <a:off x="7067550" y="22685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73" name="AutoShape 69"/>
          <p:cNvSpPr>
            <a:spLocks noChangeArrowheads="1"/>
          </p:cNvSpPr>
          <p:nvPr/>
        </p:nvSpPr>
        <p:spPr bwMode="auto">
          <a:xfrm>
            <a:off x="7219950" y="21685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74" name="AutoShape 70"/>
          <p:cNvSpPr>
            <a:spLocks noChangeArrowheads="1"/>
          </p:cNvSpPr>
          <p:nvPr/>
        </p:nvSpPr>
        <p:spPr bwMode="auto">
          <a:xfrm>
            <a:off x="7372350" y="23209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75" name="AutoShape 71"/>
          <p:cNvSpPr>
            <a:spLocks noChangeArrowheads="1"/>
          </p:cNvSpPr>
          <p:nvPr/>
        </p:nvSpPr>
        <p:spPr bwMode="auto">
          <a:xfrm>
            <a:off x="7512050" y="22574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76" name="AutoShape 72"/>
          <p:cNvSpPr>
            <a:spLocks noChangeArrowheads="1"/>
          </p:cNvSpPr>
          <p:nvPr/>
        </p:nvSpPr>
        <p:spPr bwMode="auto">
          <a:xfrm>
            <a:off x="7605713" y="21050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77" name="AutoShape 73"/>
          <p:cNvSpPr>
            <a:spLocks noChangeArrowheads="1"/>
          </p:cNvSpPr>
          <p:nvPr/>
        </p:nvSpPr>
        <p:spPr bwMode="auto">
          <a:xfrm>
            <a:off x="7558088" y="24733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78" name="AutoShape 74"/>
          <p:cNvSpPr>
            <a:spLocks noChangeArrowheads="1"/>
          </p:cNvSpPr>
          <p:nvPr/>
        </p:nvSpPr>
        <p:spPr bwMode="auto">
          <a:xfrm>
            <a:off x="1579563" y="245268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79" name="AutoShape 75"/>
          <p:cNvSpPr>
            <a:spLocks noChangeArrowheads="1"/>
          </p:cNvSpPr>
          <p:nvPr/>
        </p:nvSpPr>
        <p:spPr bwMode="auto">
          <a:xfrm>
            <a:off x="7418388" y="21050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80" name="AutoShape 76"/>
          <p:cNvSpPr>
            <a:spLocks noChangeArrowheads="1"/>
          </p:cNvSpPr>
          <p:nvPr/>
        </p:nvSpPr>
        <p:spPr bwMode="auto">
          <a:xfrm>
            <a:off x="6470650" y="23050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81" name="AutoShape 77"/>
          <p:cNvSpPr>
            <a:spLocks noChangeArrowheads="1"/>
          </p:cNvSpPr>
          <p:nvPr/>
        </p:nvSpPr>
        <p:spPr bwMode="auto">
          <a:xfrm>
            <a:off x="6318250" y="19113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82" name="AutoShape 78"/>
          <p:cNvSpPr>
            <a:spLocks noChangeArrowheads="1"/>
          </p:cNvSpPr>
          <p:nvPr/>
        </p:nvSpPr>
        <p:spPr bwMode="auto">
          <a:xfrm>
            <a:off x="6470650" y="20637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83" name="AutoShape 79"/>
          <p:cNvSpPr>
            <a:spLocks noChangeArrowheads="1"/>
          </p:cNvSpPr>
          <p:nvPr/>
        </p:nvSpPr>
        <p:spPr bwMode="auto">
          <a:xfrm>
            <a:off x="6623050" y="22161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84" name="AutoShape 80"/>
          <p:cNvSpPr>
            <a:spLocks noChangeArrowheads="1"/>
          </p:cNvSpPr>
          <p:nvPr/>
        </p:nvSpPr>
        <p:spPr bwMode="auto">
          <a:xfrm>
            <a:off x="6762750" y="21526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85" name="AutoShape 81"/>
          <p:cNvSpPr>
            <a:spLocks noChangeArrowheads="1"/>
          </p:cNvSpPr>
          <p:nvPr/>
        </p:nvSpPr>
        <p:spPr bwMode="auto">
          <a:xfrm>
            <a:off x="6856413" y="20002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86" name="AutoShape 82"/>
          <p:cNvSpPr>
            <a:spLocks noChangeArrowheads="1"/>
          </p:cNvSpPr>
          <p:nvPr/>
        </p:nvSpPr>
        <p:spPr bwMode="auto">
          <a:xfrm>
            <a:off x="6950075" y="2255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87" name="AutoShape 83"/>
          <p:cNvSpPr>
            <a:spLocks noChangeArrowheads="1"/>
          </p:cNvSpPr>
          <p:nvPr/>
        </p:nvSpPr>
        <p:spPr bwMode="auto">
          <a:xfrm>
            <a:off x="6669088" y="20002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88" name="AutoShape 84"/>
          <p:cNvSpPr>
            <a:spLocks noChangeArrowheads="1"/>
          </p:cNvSpPr>
          <p:nvPr/>
        </p:nvSpPr>
        <p:spPr bwMode="auto">
          <a:xfrm>
            <a:off x="1381125" y="36274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89" name="AutoShape 85"/>
          <p:cNvSpPr>
            <a:spLocks noChangeArrowheads="1"/>
          </p:cNvSpPr>
          <p:nvPr/>
        </p:nvSpPr>
        <p:spPr bwMode="auto">
          <a:xfrm>
            <a:off x="1579563" y="32575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90" name="AutoShape 86"/>
          <p:cNvSpPr>
            <a:spLocks noChangeArrowheads="1"/>
          </p:cNvSpPr>
          <p:nvPr/>
        </p:nvSpPr>
        <p:spPr bwMode="auto">
          <a:xfrm>
            <a:off x="1381125" y="40909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91" name="AutoShape 87"/>
          <p:cNvSpPr>
            <a:spLocks noChangeArrowheads="1"/>
          </p:cNvSpPr>
          <p:nvPr/>
        </p:nvSpPr>
        <p:spPr bwMode="auto">
          <a:xfrm>
            <a:off x="1520825" y="269557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92" name="AutoShape 88"/>
          <p:cNvSpPr>
            <a:spLocks noChangeArrowheads="1"/>
          </p:cNvSpPr>
          <p:nvPr/>
        </p:nvSpPr>
        <p:spPr bwMode="auto">
          <a:xfrm>
            <a:off x="1381125" y="330200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93" name="AutoShape 89"/>
          <p:cNvSpPr>
            <a:spLocks noChangeArrowheads="1"/>
          </p:cNvSpPr>
          <p:nvPr/>
        </p:nvSpPr>
        <p:spPr bwMode="auto">
          <a:xfrm>
            <a:off x="1244600" y="39131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94" name="AutoShape 90"/>
          <p:cNvSpPr>
            <a:spLocks noChangeArrowheads="1"/>
          </p:cNvSpPr>
          <p:nvPr/>
        </p:nvSpPr>
        <p:spPr bwMode="auto">
          <a:xfrm>
            <a:off x="1720850" y="2255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95" name="AutoShape 91"/>
          <p:cNvSpPr>
            <a:spLocks noChangeArrowheads="1"/>
          </p:cNvSpPr>
          <p:nvPr/>
        </p:nvSpPr>
        <p:spPr bwMode="auto">
          <a:xfrm>
            <a:off x="1744663" y="20891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96" name="AutoShape 92"/>
          <p:cNvSpPr>
            <a:spLocks noChangeArrowheads="1"/>
          </p:cNvSpPr>
          <p:nvPr/>
        </p:nvSpPr>
        <p:spPr bwMode="auto">
          <a:xfrm>
            <a:off x="1427163" y="312420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97" name="AutoShape 93"/>
          <p:cNvSpPr>
            <a:spLocks noChangeArrowheads="1"/>
          </p:cNvSpPr>
          <p:nvPr/>
        </p:nvSpPr>
        <p:spPr bwMode="auto">
          <a:xfrm>
            <a:off x="1533525" y="29051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1998" name="Text Box 94"/>
          <p:cNvSpPr txBox="1">
            <a:spLocks noChangeArrowheads="1"/>
          </p:cNvSpPr>
          <p:nvPr/>
        </p:nvSpPr>
        <p:spPr bwMode="auto">
          <a:xfrm>
            <a:off x="3705225" y="1235075"/>
            <a:ext cx="1733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rPr>
              <a:t>warm, moist air</a:t>
            </a:r>
          </a:p>
        </p:txBody>
      </p:sp>
      <p:sp>
        <p:nvSpPr>
          <p:cNvPr id="251999" name="Text Box 95"/>
          <p:cNvSpPr txBox="1">
            <a:spLocks noChangeArrowheads="1"/>
          </p:cNvSpPr>
          <p:nvPr/>
        </p:nvSpPr>
        <p:spPr bwMode="auto">
          <a:xfrm>
            <a:off x="4113213" y="2636838"/>
            <a:ext cx="9159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rPr>
              <a:t>cold N</a:t>
            </a:r>
            <a:r>
              <a:rPr lang="en-US" altLang="en-US" sz="1800" baseline="-25000">
                <a:solidFill>
                  <a:srgbClr val="000000"/>
                </a:solidFill>
              </a:rPr>
              <a:t>2</a:t>
            </a:r>
          </a:p>
        </p:txBody>
      </p:sp>
      <p:sp>
        <p:nvSpPr>
          <p:cNvPr id="252000" name="Text Box 96"/>
          <p:cNvSpPr txBox="1">
            <a:spLocks noChangeArrowheads="1"/>
          </p:cNvSpPr>
          <p:nvPr/>
        </p:nvSpPr>
        <p:spPr bwMode="auto">
          <a:xfrm>
            <a:off x="4056063" y="3729038"/>
            <a:ext cx="10302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rPr>
              <a:t>liquid N</a:t>
            </a:r>
            <a:r>
              <a:rPr lang="en-US" altLang="en-US" sz="1800" baseline="-25000">
                <a:solidFill>
                  <a:srgbClr val="000000"/>
                </a:solidFill>
              </a:rPr>
              <a:t>2</a:t>
            </a:r>
          </a:p>
        </p:txBody>
      </p:sp>
      <p:sp>
        <p:nvSpPr>
          <p:cNvPr id="252001" name="Text Box 97"/>
          <p:cNvSpPr txBox="1">
            <a:spLocks noChangeArrowheads="1"/>
          </p:cNvSpPr>
          <p:nvPr/>
        </p:nvSpPr>
        <p:spPr bwMode="auto">
          <a:xfrm>
            <a:off x="6550025" y="1417638"/>
            <a:ext cx="476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993300"/>
                </a:solidFill>
              </a:rPr>
              <a:t>ice</a:t>
            </a:r>
            <a:endParaRPr lang="en-US" altLang="en-US" sz="1800" baseline="-25000">
              <a:solidFill>
                <a:srgbClr val="993300"/>
              </a:solidFill>
            </a:endParaRPr>
          </a:p>
        </p:txBody>
      </p:sp>
      <p:grpSp>
        <p:nvGrpSpPr>
          <p:cNvPr id="98402" name="Group 98"/>
          <p:cNvGrpSpPr>
            <a:grpSpLocks/>
          </p:cNvGrpSpPr>
          <p:nvPr/>
        </p:nvGrpSpPr>
        <p:grpSpPr bwMode="auto">
          <a:xfrm>
            <a:off x="-1071563" y="4995863"/>
            <a:ext cx="820738" cy="427037"/>
            <a:chOff x="445" y="1175"/>
            <a:chExt cx="517" cy="269"/>
          </a:xfrm>
        </p:grpSpPr>
        <p:sp>
          <p:nvSpPr>
            <p:cNvPr id="252003" name="Freeform 99"/>
            <p:cNvSpPr>
              <a:spLocks noChangeAspect="1"/>
            </p:cNvSpPr>
            <p:nvPr/>
          </p:nvSpPr>
          <p:spPr bwMode="auto">
            <a:xfrm rot="2166978" flipH="1">
              <a:off x="647" y="1293"/>
              <a:ext cx="315" cy="151"/>
            </a:xfrm>
            <a:custGeom>
              <a:avLst/>
              <a:gdLst>
                <a:gd name="T0" fmla="*/ 37 w 2552"/>
                <a:gd name="T1" fmla="*/ 6 h 1384"/>
                <a:gd name="T2" fmla="*/ 18 w 2552"/>
                <a:gd name="T3" fmla="*/ 15 h 1384"/>
                <a:gd name="T4" fmla="*/ 5 w 2552"/>
                <a:gd name="T5" fmla="*/ 14 h 1384"/>
                <a:gd name="T6" fmla="*/ 0 w 2552"/>
                <a:gd name="T7" fmla="*/ 7 h 1384"/>
                <a:gd name="T8" fmla="*/ 5 w 2552"/>
                <a:gd name="T9" fmla="*/ 2 h 1384"/>
                <a:gd name="T10" fmla="*/ 16 w 2552"/>
                <a:gd name="T11" fmla="*/ 0 h 1384"/>
                <a:gd name="T12" fmla="*/ 26 w 2552"/>
                <a:gd name="T13" fmla="*/ 4 h 1384"/>
                <a:gd name="T14" fmla="*/ 36 w 2552"/>
                <a:gd name="T15" fmla="*/ 7 h 1384"/>
                <a:gd name="T16" fmla="*/ 39 w 2552"/>
                <a:gd name="T17" fmla="*/ 7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508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2004" name="Rectangle 100"/>
            <p:cNvSpPr>
              <a:spLocks noChangeArrowheads="1"/>
            </p:cNvSpPr>
            <p:nvPr/>
          </p:nvSpPr>
          <p:spPr bwMode="auto">
            <a:xfrm rot="2166978" flipH="1">
              <a:off x="833" y="1393"/>
              <a:ext cx="23" cy="27"/>
            </a:xfrm>
            <a:prstGeom prst="rect">
              <a:avLst/>
            </a:prstGeom>
            <a:solidFill>
              <a:srgbClr val="FF0000"/>
            </a:solidFill>
            <a:ln w="9525">
              <a:miter lim="800000"/>
              <a:headEnd/>
              <a:tailEnd/>
            </a:ln>
            <a:effectLst/>
            <a:scene3d>
              <a:camera prst="legacyObliqueTopRight">
                <a:rot lat="20399996" lon="20999996" rev="0"/>
              </a:camera>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2005" name="Freeform 101"/>
            <p:cNvSpPr>
              <a:spLocks/>
            </p:cNvSpPr>
            <p:nvPr/>
          </p:nvSpPr>
          <p:spPr bwMode="auto">
            <a:xfrm rot="2166978" flipH="1">
              <a:off x="445" y="1175"/>
              <a:ext cx="293" cy="32"/>
            </a:xfrm>
            <a:custGeom>
              <a:avLst/>
              <a:gdLst>
                <a:gd name="T0" fmla="*/ 0 w 712"/>
                <a:gd name="T1" fmla="*/ 13 h 66"/>
                <a:gd name="T2" fmla="*/ 21 w 712"/>
                <a:gd name="T3" fmla="*/ 0 h 66"/>
                <a:gd name="T4" fmla="*/ 45 w 712"/>
                <a:gd name="T5" fmla="*/ 15 h 66"/>
                <a:gd name="T6" fmla="*/ 71 w 712"/>
                <a:gd name="T7" fmla="*/ 1 h 66"/>
                <a:gd name="T8" fmla="*/ 95 w 712"/>
                <a:gd name="T9" fmla="*/ 16 h 66"/>
                <a:gd name="T10" fmla="*/ 121 w 712"/>
                <a:gd name="T11" fmla="*/ 0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50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2006" name="Freeform 102"/>
            <p:cNvSpPr>
              <a:spLocks/>
            </p:cNvSpPr>
            <p:nvPr/>
          </p:nvSpPr>
          <p:spPr bwMode="auto">
            <a:xfrm rot="-8633022">
              <a:off x="454" y="1179"/>
              <a:ext cx="293" cy="32"/>
            </a:xfrm>
            <a:custGeom>
              <a:avLst/>
              <a:gdLst>
                <a:gd name="T0" fmla="*/ 0 w 712"/>
                <a:gd name="T1" fmla="*/ 13 h 66"/>
                <a:gd name="T2" fmla="*/ 21 w 712"/>
                <a:gd name="T3" fmla="*/ 0 h 66"/>
                <a:gd name="T4" fmla="*/ 45 w 712"/>
                <a:gd name="T5" fmla="*/ 15 h 66"/>
                <a:gd name="T6" fmla="*/ 71 w 712"/>
                <a:gd name="T7" fmla="*/ 1 h 66"/>
                <a:gd name="T8" fmla="*/ 95 w 712"/>
                <a:gd name="T9" fmla="*/ 16 h 66"/>
                <a:gd name="T10" fmla="*/ 121 w 712"/>
                <a:gd name="T11" fmla="*/ 0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50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extLst>
      <p:ext uri="{BB962C8B-B14F-4D97-AF65-F5344CB8AC3E}">
        <p14:creationId xmlns:p14="http://schemas.microsoft.com/office/powerpoint/2010/main" val="4035329079"/>
      </p:ext>
    </p:extLst>
  </p:cSld>
  <p:clrMapOvr>
    <a:masterClrMapping/>
  </p:clrMapOvr>
  <p:transition spd="slow"/>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Freeform 2"/>
          <p:cNvSpPr>
            <a:spLocks/>
          </p:cNvSpPr>
          <p:nvPr/>
        </p:nvSpPr>
        <p:spPr bwMode="auto">
          <a:xfrm>
            <a:off x="1244600" y="2125663"/>
            <a:ext cx="6616700" cy="2351087"/>
          </a:xfrm>
          <a:custGeom>
            <a:avLst/>
            <a:gdLst>
              <a:gd name="T0" fmla="*/ 509071563 w 4168"/>
              <a:gd name="T1" fmla="*/ 1139110383 h 1481"/>
              <a:gd name="T2" fmla="*/ 748487200 w 4168"/>
              <a:gd name="T3" fmla="*/ 304938048 h 1481"/>
              <a:gd name="T4" fmla="*/ 2147483647 w 4168"/>
              <a:gd name="T5" fmla="*/ 229333376 h 1481"/>
              <a:gd name="T6" fmla="*/ 2147483647 w 4168"/>
              <a:gd name="T7" fmla="*/ 267136506 h 1481"/>
              <a:gd name="T8" fmla="*/ 2147483647 w 4168"/>
              <a:gd name="T9" fmla="*/ 267136506 h 1481"/>
              <a:gd name="T10" fmla="*/ 2147483647 w 4168"/>
              <a:gd name="T11" fmla="*/ 224293065 h 1481"/>
              <a:gd name="T12" fmla="*/ 2147483647 w 4168"/>
              <a:gd name="T13" fmla="*/ 224293065 h 1481"/>
              <a:gd name="T14" fmla="*/ 2147483647 w 4168"/>
              <a:gd name="T15" fmla="*/ 204131819 h 1481"/>
              <a:gd name="T16" fmla="*/ 2147483647 w 4168"/>
              <a:gd name="T17" fmla="*/ 204131819 h 1481"/>
              <a:gd name="T18" fmla="*/ 2147483647 w 4168"/>
              <a:gd name="T19" fmla="*/ 163809328 h 1481"/>
              <a:gd name="T20" fmla="*/ 2147483647 w 4168"/>
              <a:gd name="T21" fmla="*/ 146169031 h 1481"/>
              <a:gd name="T22" fmla="*/ 2147483647 w 4168"/>
              <a:gd name="T23" fmla="*/ 163809328 h 1481"/>
              <a:gd name="T24" fmla="*/ 2147483647 w 4168"/>
              <a:gd name="T25" fmla="*/ 244454311 h 1481"/>
              <a:gd name="T26" fmla="*/ 2147483647 w 4168"/>
              <a:gd name="T27" fmla="*/ 1635580265 h 1481"/>
              <a:gd name="T28" fmla="*/ 2147483647 w 4168"/>
              <a:gd name="T29" fmla="*/ 2147483647 h 1481"/>
              <a:gd name="T30" fmla="*/ 2147483647 w 4168"/>
              <a:gd name="T31" fmla="*/ 2147483647 h 1481"/>
              <a:gd name="T32" fmla="*/ 2144653763 w 4168"/>
              <a:gd name="T33" fmla="*/ 2147483647 h 1481"/>
              <a:gd name="T34" fmla="*/ 272176875 w 4168"/>
              <a:gd name="T35" fmla="*/ 2147483647 h 1481"/>
              <a:gd name="T36" fmla="*/ 509071563 w 4168"/>
              <a:gd name="T37" fmla="*/ 1139110383 h 14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168" h="1481">
                <a:moveTo>
                  <a:pt x="202" y="452"/>
                </a:moveTo>
                <a:cubicBezTo>
                  <a:pt x="233" y="248"/>
                  <a:pt x="177" y="181"/>
                  <a:pt x="297" y="121"/>
                </a:cubicBezTo>
                <a:cubicBezTo>
                  <a:pt x="417" y="61"/>
                  <a:pt x="778" y="93"/>
                  <a:pt x="922" y="91"/>
                </a:cubicBezTo>
                <a:cubicBezTo>
                  <a:pt x="1066" y="89"/>
                  <a:pt x="1079" y="103"/>
                  <a:pt x="1159" y="106"/>
                </a:cubicBezTo>
                <a:cubicBezTo>
                  <a:pt x="1239" y="109"/>
                  <a:pt x="1291" y="109"/>
                  <a:pt x="1404" y="106"/>
                </a:cubicBezTo>
                <a:cubicBezTo>
                  <a:pt x="1517" y="103"/>
                  <a:pt x="1715" y="92"/>
                  <a:pt x="1836" y="89"/>
                </a:cubicBezTo>
                <a:cubicBezTo>
                  <a:pt x="1957" y="86"/>
                  <a:pt x="2053" y="90"/>
                  <a:pt x="2128" y="89"/>
                </a:cubicBezTo>
                <a:cubicBezTo>
                  <a:pt x="2203" y="88"/>
                  <a:pt x="2235" y="82"/>
                  <a:pt x="2285" y="81"/>
                </a:cubicBezTo>
                <a:cubicBezTo>
                  <a:pt x="2335" y="80"/>
                  <a:pt x="2378" y="84"/>
                  <a:pt x="2427" y="81"/>
                </a:cubicBezTo>
                <a:cubicBezTo>
                  <a:pt x="2476" y="78"/>
                  <a:pt x="2498" y="69"/>
                  <a:pt x="2577" y="65"/>
                </a:cubicBezTo>
                <a:cubicBezTo>
                  <a:pt x="2656" y="61"/>
                  <a:pt x="2787" y="58"/>
                  <a:pt x="2901" y="58"/>
                </a:cubicBezTo>
                <a:cubicBezTo>
                  <a:pt x="3015" y="58"/>
                  <a:pt x="3091" y="59"/>
                  <a:pt x="3264" y="65"/>
                </a:cubicBezTo>
                <a:cubicBezTo>
                  <a:pt x="3437" y="71"/>
                  <a:pt x="3818" y="0"/>
                  <a:pt x="3942" y="97"/>
                </a:cubicBezTo>
                <a:cubicBezTo>
                  <a:pt x="4066" y="194"/>
                  <a:pt x="3987" y="447"/>
                  <a:pt x="4005" y="649"/>
                </a:cubicBezTo>
                <a:cubicBezTo>
                  <a:pt x="4023" y="851"/>
                  <a:pt x="4168" y="1216"/>
                  <a:pt x="4053" y="1312"/>
                </a:cubicBezTo>
                <a:cubicBezTo>
                  <a:pt x="3938" y="1408"/>
                  <a:pt x="3847" y="1233"/>
                  <a:pt x="3313" y="1227"/>
                </a:cubicBezTo>
                <a:cubicBezTo>
                  <a:pt x="2779" y="1221"/>
                  <a:pt x="1385" y="1255"/>
                  <a:pt x="851" y="1274"/>
                </a:cubicBezTo>
                <a:cubicBezTo>
                  <a:pt x="317" y="1293"/>
                  <a:pt x="216" y="1481"/>
                  <a:pt x="108" y="1344"/>
                </a:cubicBezTo>
                <a:cubicBezTo>
                  <a:pt x="0" y="1207"/>
                  <a:pt x="72" y="669"/>
                  <a:pt x="202" y="452"/>
                </a:cubicBez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2931" name="Text Box 3"/>
          <p:cNvSpPr txBox="1">
            <a:spLocks noChangeArrowheads="1"/>
          </p:cNvSpPr>
          <p:nvPr/>
        </p:nvSpPr>
        <p:spPr bwMode="auto">
          <a:xfrm>
            <a:off x="4113213" y="2636838"/>
            <a:ext cx="9159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rPr>
              <a:t>cold N</a:t>
            </a:r>
            <a:r>
              <a:rPr lang="en-US" altLang="en-US" sz="1800" baseline="-25000">
                <a:solidFill>
                  <a:srgbClr val="000000"/>
                </a:solidFill>
              </a:rPr>
              <a:t>2</a:t>
            </a:r>
          </a:p>
        </p:txBody>
      </p:sp>
      <p:sp>
        <p:nvSpPr>
          <p:cNvPr id="252932" name="Freeform 4"/>
          <p:cNvSpPr>
            <a:spLocks/>
          </p:cNvSpPr>
          <p:nvPr/>
        </p:nvSpPr>
        <p:spPr bwMode="auto">
          <a:xfrm>
            <a:off x="1935163" y="2562225"/>
            <a:ext cx="5219700" cy="2727325"/>
          </a:xfrm>
          <a:custGeom>
            <a:avLst/>
            <a:gdLst>
              <a:gd name="T0" fmla="*/ 1005543138 w 3288"/>
              <a:gd name="T1" fmla="*/ 904736888 h 1718"/>
              <a:gd name="T2" fmla="*/ 1164312188 w 3288"/>
              <a:gd name="T3" fmla="*/ 763608138 h 1718"/>
              <a:gd name="T4" fmla="*/ 1242437825 w 3288"/>
              <a:gd name="T5" fmla="*/ 884575638 h 1718"/>
              <a:gd name="T6" fmla="*/ 1441529375 w 3288"/>
              <a:gd name="T7" fmla="*/ 922377188 h 1718"/>
              <a:gd name="T8" fmla="*/ 1522174375 w 3288"/>
              <a:gd name="T9" fmla="*/ 803930638 h 1718"/>
              <a:gd name="T10" fmla="*/ 1680945013 w 3288"/>
              <a:gd name="T11" fmla="*/ 922377188 h 1718"/>
              <a:gd name="T12" fmla="*/ 1839714063 w 3288"/>
              <a:gd name="T13" fmla="*/ 922377188 h 1718"/>
              <a:gd name="T14" fmla="*/ 2018645950 w 3288"/>
              <a:gd name="T15" fmla="*/ 982860938 h 1718"/>
              <a:gd name="T16" fmla="*/ 2116931250 w 3288"/>
              <a:gd name="T17" fmla="*/ 962699688 h 1718"/>
              <a:gd name="T18" fmla="*/ 2147483647 w 3288"/>
              <a:gd name="T19" fmla="*/ 922377188 h 1718"/>
              <a:gd name="T20" fmla="*/ 2147483647 w 3288"/>
              <a:gd name="T21" fmla="*/ 922377188 h 1718"/>
              <a:gd name="T22" fmla="*/ 2147483647 w 3288"/>
              <a:gd name="T23" fmla="*/ 962699688 h 1718"/>
              <a:gd name="T24" fmla="*/ 2147483647 w 3288"/>
              <a:gd name="T25" fmla="*/ 904736888 h 1718"/>
              <a:gd name="T26" fmla="*/ 2147483647 w 3288"/>
              <a:gd name="T27" fmla="*/ 844253138 h 1718"/>
              <a:gd name="T28" fmla="*/ 2147483647 w 3288"/>
              <a:gd name="T29" fmla="*/ 844253138 h 1718"/>
              <a:gd name="T30" fmla="*/ 2147483647 w 3288"/>
              <a:gd name="T31" fmla="*/ 982860938 h 1718"/>
              <a:gd name="T32" fmla="*/ 2147483647 w 3288"/>
              <a:gd name="T33" fmla="*/ 922377188 h 1718"/>
              <a:gd name="T34" fmla="*/ 2147483647 w 3288"/>
              <a:gd name="T35" fmla="*/ 1003022188 h 1718"/>
              <a:gd name="T36" fmla="*/ 2147483647 w 3288"/>
              <a:gd name="T37" fmla="*/ 942538438 h 1718"/>
              <a:gd name="T38" fmla="*/ 2147483647 w 3288"/>
              <a:gd name="T39" fmla="*/ 1003022188 h 1718"/>
              <a:gd name="T40" fmla="*/ 2147483647 w 3288"/>
              <a:gd name="T41" fmla="*/ 922377188 h 1718"/>
              <a:gd name="T42" fmla="*/ 2147483647 w 3288"/>
              <a:gd name="T43" fmla="*/ 962699688 h 1718"/>
              <a:gd name="T44" fmla="*/ 2147483647 w 3288"/>
              <a:gd name="T45" fmla="*/ 884575638 h 1718"/>
              <a:gd name="T46" fmla="*/ 2147483647 w 3288"/>
              <a:gd name="T47" fmla="*/ 962699688 h 1718"/>
              <a:gd name="T48" fmla="*/ 2147483647 w 3288"/>
              <a:gd name="T49" fmla="*/ 884575638 h 1718"/>
              <a:gd name="T50" fmla="*/ 2147483647 w 3288"/>
              <a:gd name="T51" fmla="*/ 922377188 h 1718"/>
              <a:gd name="T52" fmla="*/ 2147483647 w 3288"/>
              <a:gd name="T53" fmla="*/ 864414388 h 1718"/>
              <a:gd name="T54" fmla="*/ 2147483647 w 3288"/>
              <a:gd name="T55" fmla="*/ 922377188 h 1718"/>
              <a:gd name="T56" fmla="*/ 2147483647 w 3288"/>
              <a:gd name="T57" fmla="*/ 864414388 h 1718"/>
              <a:gd name="T58" fmla="*/ 2147483647 w 3288"/>
              <a:gd name="T59" fmla="*/ 904736888 h 1718"/>
              <a:gd name="T60" fmla="*/ 2147483647 w 3288"/>
              <a:gd name="T61" fmla="*/ 844253138 h 1718"/>
              <a:gd name="T62" fmla="*/ 2147483647 w 3288"/>
              <a:gd name="T63" fmla="*/ 884575638 h 1718"/>
              <a:gd name="T64" fmla="*/ 2147483647 w 3288"/>
              <a:gd name="T65" fmla="*/ 884575638 h 1718"/>
              <a:gd name="T66" fmla="*/ 2147483647 w 3288"/>
              <a:gd name="T67" fmla="*/ 864414388 h 1718"/>
              <a:gd name="T68" fmla="*/ 2147483647 w 3288"/>
              <a:gd name="T69" fmla="*/ 824091888 h 1718"/>
              <a:gd name="T70" fmla="*/ 2147483647 w 3288"/>
              <a:gd name="T71" fmla="*/ 486390950 h 1718"/>
              <a:gd name="T72" fmla="*/ 2147483647 w 3288"/>
              <a:gd name="T73" fmla="*/ 2147483647 h 1718"/>
              <a:gd name="T74" fmla="*/ 1063505938 w 3288"/>
              <a:gd name="T75" fmla="*/ 2147483647 h 1718"/>
              <a:gd name="T76" fmla="*/ 884575638 w 3288"/>
              <a:gd name="T77" fmla="*/ 962699688 h 17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3288" h="1718">
                <a:moveTo>
                  <a:pt x="399" y="359"/>
                </a:moveTo>
                <a:cubicBezTo>
                  <a:pt x="422" y="331"/>
                  <a:pt x="446" y="304"/>
                  <a:pt x="462" y="303"/>
                </a:cubicBezTo>
                <a:cubicBezTo>
                  <a:pt x="478" y="302"/>
                  <a:pt x="475" y="341"/>
                  <a:pt x="493" y="351"/>
                </a:cubicBezTo>
                <a:cubicBezTo>
                  <a:pt x="511" y="361"/>
                  <a:pt x="554" y="371"/>
                  <a:pt x="572" y="366"/>
                </a:cubicBezTo>
                <a:cubicBezTo>
                  <a:pt x="590" y="361"/>
                  <a:pt x="588" y="319"/>
                  <a:pt x="604" y="319"/>
                </a:cubicBezTo>
                <a:cubicBezTo>
                  <a:pt x="620" y="319"/>
                  <a:pt x="646" y="358"/>
                  <a:pt x="667" y="366"/>
                </a:cubicBezTo>
                <a:cubicBezTo>
                  <a:pt x="688" y="374"/>
                  <a:pt x="708" y="362"/>
                  <a:pt x="730" y="366"/>
                </a:cubicBezTo>
                <a:cubicBezTo>
                  <a:pt x="752" y="370"/>
                  <a:pt x="783" y="387"/>
                  <a:pt x="801" y="390"/>
                </a:cubicBezTo>
                <a:cubicBezTo>
                  <a:pt x="819" y="393"/>
                  <a:pt x="827" y="386"/>
                  <a:pt x="840" y="382"/>
                </a:cubicBezTo>
                <a:cubicBezTo>
                  <a:pt x="853" y="378"/>
                  <a:pt x="858" y="369"/>
                  <a:pt x="880" y="366"/>
                </a:cubicBezTo>
                <a:cubicBezTo>
                  <a:pt x="902" y="363"/>
                  <a:pt x="951" y="363"/>
                  <a:pt x="975" y="366"/>
                </a:cubicBezTo>
                <a:cubicBezTo>
                  <a:pt x="999" y="369"/>
                  <a:pt x="1005" y="383"/>
                  <a:pt x="1022" y="382"/>
                </a:cubicBezTo>
                <a:cubicBezTo>
                  <a:pt x="1039" y="381"/>
                  <a:pt x="1059" y="367"/>
                  <a:pt x="1077" y="359"/>
                </a:cubicBezTo>
                <a:cubicBezTo>
                  <a:pt x="1095" y="351"/>
                  <a:pt x="1104" y="339"/>
                  <a:pt x="1132" y="335"/>
                </a:cubicBezTo>
                <a:cubicBezTo>
                  <a:pt x="1160" y="331"/>
                  <a:pt x="1218" y="326"/>
                  <a:pt x="1243" y="335"/>
                </a:cubicBezTo>
                <a:cubicBezTo>
                  <a:pt x="1268" y="344"/>
                  <a:pt x="1268" y="385"/>
                  <a:pt x="1282" y="390"/>
                </a:cubicBezTo>
                <a:cubicBezTo>
                  <a:pt x="1296" y="395"/>
                  <a:pt x="1308" y="365"/>
                  <a:pt x="1330" y="366"/>
                </a:cubicBezTo>
                <a:cubicBezTo>
                  <a:pt x="1352" y="367"/>
                  <a:pt x="1387" y="397"/>
                  <a:pt x="1416" y="398"/>
                </a:cubicBezTo>
                <a:cubicBezTo>
                  <a:pt x="1445" y="399"/>
                  <a:pt x="1481" y="374"/>
                  <a:pt x="1503" y="374"/>
                </a:cubicBezTo>
                <a:cubicBezTo>
                  <a:pt x="1525" y="374"/>
                  <a:pt x="1529" y="399"/>
                  <a:pt x="1551" y="398"/>
                </a:cubicBezTo>
                <a:cubicBezTo>
                  <a:pt x="1573" y="397"/>
                  <a:pt x="1612" y="369"/>
                  <a:pt x="1637" y="366"/>
                </a:cubicBezTo>
                <a:cubicBezTo>
                  <a:pt x="1662" y="363"/>
                  <a:pt x="1671" y="384"/>
                  <a:pt x="1700" y="382"/>
                </a:cubicBezTo>
                <a:cubicBezTo>
                  <a:pt x="1729" y="380"/>
                  <a:pt x="1783" y="351"/>
                  <a:pt x="1811" y="351"/>
                </a:cubicBezTo>
                <a:cubicBezTo>
                  <a:pt x="1839" y="351"/>
                  <a:pt x="1845" y="382"/>
                  <a:pt x="1866" y="382"/>
                </a:cubicBezTo>
                <a:cubicBezTo>
                  <a:pt x="1887" y="382"/>
                  <a:pt x="1915" y="354"/>
                  <a:pt x="1937" y="351"/>
                </a:cubicBezTo>
                <a:cubicBezTo>
                  <a:pt x="1959" y="348"/>
                  <a:pt x="1978" y="367"/>
                  <a:pt x="2000" y="366"/>
                </a:cubicBezTo>
                <a:cubicBezTo>
                  <a:pt x="2022" y="365"/>
                  <a:pt x="2046" y="343"/>
                  <a:pt x="2071" y="343"/>
                </a:cubicBezTo>
                <a:cubicBezTo>
                  <a:pt x="2096" y="343"/>
                  <a:pt x="2122" y="366"/>
                  <a:pt x="2150" y="366"/>
                </a:cubicBezTo>
                <a:cubicBezTo>
                  <a:pt x="2178" y="366"/>
                  <a:pt x="2213" y="344"/>
                  <a:pt x="2237" y="343"/>
                </a:cubicBezTo>
                <a:cubicBezTo>
                  <a:pt x="2261" y="342"/>
                  <a:pt x="2270" y="360"/>
                  <a:pt x="2292" y="359"/>
                </a:cubicBezTo>
                <a:cubicBezTo>
                  <a:pt x="2314" y="358"/>
                  <a:pt x="2339" y="336"/>
                  <a:pt x="2371" y="335"/>
                </a:cubicBezTo>
                <a:cubicBezTo>
                  <a:pt x="2403" y="334"/>
                  <a:pt x="2448" y="348"/>
                  <a:pt x="2482" y="351"/>
                </a:cubicBezTo>
                <a:cubicBezTo>
                  <a:pt x="2516" y="354"/>
                  <a:pt x="2537" y="352"/>
                  <a:pt x="2576" y="351"/>
                </a:cubicBezTo>
                <a:cubicBezTo>
                  <a:pt x="2615" y="350"/>
                  <a:pt x="2683" y="347"/>
                  <a:pt x="2718" y="343"/>
                </a:cubicBezTo>
                <a:cubicBezTo>
                  <a:pt x="2753" y="339"/>
                  <a:pt x="2768" y="352"/>
                  <a:pt x="2789" y="327"/>
                </a:cubicBezTo>
                <a:cubicBezTo>
                  <a:pt x="2810" y="302"/>
                  <a:pt x="2829" y="0"/>
                  <a:pt x="2845" y="193"/>
                </a:cubicBezTo>
                <a:cubicBezTo>
                  <a:pt x="2861" y="386"/>
                  <a:pt x="3288" y="1264"/>
                  <a:pt x="2884" y="1487"/>
                </a:cubicBezTo>
                <a:cubicBezTo>
                  <a:pt x="2480" y="1710"/>
                  <a:pt x="844" y="1718"/>
                  <a:pt x="422" y="1534"/>
                </a:cubicBezTo>
                <a:cubicBezTo>
                  <a:pt x="0" y="1350"/>
                  <a:pt x="175" y="866"/>
                  <a:pt x="351" y="382"/>
                </a:cubicBezTo>
              </a:path>
            </a:pathLst>
          </a:cu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333" name="Freeform 5"/>
          <p:cNvSpPr>
            <a:spLocks/>
          </p:cNvSpPr>
          <p:nvPr/>
        </p:nvSpPr>
        <p:spPr bwMode="auto">
          <a:xfrm>
            <a:off x="1935163" y="2035175"/>
            <a:ext cx="5205412" cy="3005138"/>
          </a:xfrm>
          <a:custGeom>
            <a:avLst/>
            <a:gdLst>
              <a:gd name="T0" fmla="*/ 1005541453 w 3279"/>
              <a:gd name="T1" fmla="*/ 670361674 h 1893"/>
              <a:gd name="T2" fmla="*/ 1164312076 w 3279"/>
              <a:gd name="T3" fmla="*/ 501511971 h 1893"/>
              <a:gd name="T4" fmla="*/ 1242436118 w 3279"/>
              <a:gd name="T5" fmla="*/ 645160107 h 1893"/>
              <a:gd name="T6" fmla="*/ 1441529237 w 3279"/>
              <a:gd name="T7" fmla="*/ 690522927 h 1893"/>
              <a:gd name="T8" fmla="*/ 1522174229 w 3279"/>
              <a:gd name="T9" fmla="*/ 549394154 h 1893"/>
              <a:gd name="T10" fmla="*/ 1680943264 w 3279"/>
              <a:gd name="T11" fmla="*/ 690522927 h 1893"/>
              <a:gd name="T12" fmla="*/ 1839713886 w 3279"/>
              <a:gd name="T13" fmla="*/ 690522927 h 1893"/>
              <a:gd name="T14" fmla="*/ 2018644169 w 3279"/>
              <a:gd name="T15" fmla="*/ 763608265 h 1893"/>
              <a:gd name="T16" fmla="*/ 2116931047 w 3279"/>
              <a:gd name="T17" fmla="*/ 738406698 h 1893"/>
              <a:gd name="T18" fmla="*/ 2147483647 w 3279"/>
              <a:gd name="T19" fmla="*/ 690522927 h 1893"/>
              <a:gd name="T20" fmla="*/ 2147483647 w 3279"/>
              <a:gd name="T21" fmla="*/ 690522927 h 1893"/>
              <a:gd name="T22" fmla="*/ 2147483647 w 3279"/>
              <a:gd name="T23" fmla="*/ 738406698 h 1893"/>
              <a:gd name="T24" fmla="*/ 2147483647 w 3279"/>
              <a:gd name="T25" fmla="*/ 670361674 h 1893"/>
              <a:gd name="T26" fmla="*/ 2147483647 w 3279"/>
              <a:gd name="T27" fmla="*/ 597277924 h 1893"/>
              <a:gd name="T28" fmla="*/ 2147483647 w 3279"/>
              <a:gd name="T29" fmla="*/ 597277924 h 1893"/>
              <a:gd name="T30" fmla="*/ 2147483647 w 3279"/>
              <a:gd name="T31" fmla="*/ 763608265 h 1893"/>
              <a:gd name="T32" fmla="*/ 2147483647 w 3279"/>
              <a:gd name="T33" fmla="*/ 690522927 h 1893"/>
              <a:gd name="T34" fmla="*/ 2147483647 w 3279"/>
              <a:gd name="T35" fmla="*/ 788809831 h 1893"/>
              <a:gd name="T36" fmla="*/ 2147483647 w 3279"/>
              <a:gd name="T37" fmla="*/ 715724494 h 1893"/>
              <a:gd name="T38" fmla="*/ 2147483647 w 3279"/>
              <a:gd name="T39" fmla="*/ 788809831 h 1893"/>
              <a:gd name="T40" fmla="*/ 2147483647 w 3279"/>
              <a:gd name="T41" fmla="*/ 690522927 h 1893"/>
              <a:gd name="T42" fmla="*/ 2147483647 w 3279"/>
              <a:gd name="T43" fmla="*/ 738406698 h 1893"/>
              <a:gd name="T44" fmla="*/ 2147483647 w 3279"/>
              <a:gd name="T45" fmla="*/ 645160107 h 1893"/>
              <a:gd name="T46" fmla="*/ 2147483647 w 3279"/>
              <a:gd name="T47" fmla="*/ 738406698 h 1893"/>
              <a:gd name="T48" fmla="*/ 2147483647 w 3279"/>
              <a:gd name="T49" fmla="*/ 645160107 h 1893"/>
              <a:gd name="T50" fmla="*/ 2147483647 w 3279"/>
              <a:gd name="T51" fmla="*/ 690522927 h 1893"/>
              <a:gd name="T52" fmla="*/ 2147483647 w 3279"/>
              <a:gd name="T53" fmla="*/ 622479491 h 1893"/>
              <a:gd name="T54" fmla="*/ 2147483647 w 3279"/>
              <a:gd name="T55" fmla="*/ 690522927 h 1893"/>
              <a:gd name="T56" fmla="*/ 2147483647 w 3279"/>
              <a:gd name="T57" fmla="*/ 622479491 h 1893"/>
              <a:gd name="T58" fmla="*/ 2147483647 w 3279"/>
              <a:gd name="T59" fmla="*/ 670361674 h 1893"/>
              <a:gd name="T60" fmla="*/ 2147483647 w 3279"/>
              <a:gd name="T61" fmla="*/ 597277924 h 1893"/>
              <a:gd name="T62" fmla="*/ 2147483647 w 3279"/>
              <a:gd name="T63" fmla="*/ 645160107 h 1893"/>
              <a:gd name="T64" fmla="*/ 2147483647 w 3279"/>
              <a:gd name="T65" fmla="*/ 645160107 h 1893"/>
              <a:gd name="T66" fmla="*/ 2147483647 w 3279"/>
              <a:gd name="T67" fmla="*/ 622479491 h 1893"/>
              <a:gd name="T68" fmla="*/ 2147483647 w 3279"/>
              <a:gd name="T69" fmla="*/ 574595721 h 1893"/>
              <a:gd name="T70" fmla="*/ 2147483647 w 3279"/>
              <a:gd name="T71" fmla="*/ 2147483647 h 1893"/>
              <a:gd name="T72" fmla="*/ 1063505835 w 3279"/>
              <a:gd name="T73" fmla="*/ 2147483647 h 1893"/>
              <a:gd name="T74" fmla="*/ 884573965 w 3279"/>
              <a:gd name="T75" fmla="*/ 738406698 h 189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279" h="1893">
                <a:moveTo>
                  <a:pt x="399" y="266"/>
                </a:moveTo>
                <a:cubicBezTo>
                  <a:pt x="422" y="232"/>
                  <a:pt x="446" y="200"/>
                  <a:pt x="462" y="199"/>
                </a:cubicBezTo>
                <a:cubicBezTo>
                  <a:pt x="478" y="198"/>
                  <a:pt x="475" y="244"/>
                  <a:pt x="493" y="256"/>
                </a:cubicBezTo>
                <a:cubicBezTo>
                  <a:pt x="511" y="268"/>
                  <a:pt x="554" y="280"/>
                  <a:pt x="572" y="274"/>
                </a:cubicBezTo>
                <a:cubicBezTo>
                  <a:pt x="590" y="268"/>
                  <a:pt x="588" y="218"/>
                  <a:pt x="604" y="218"/>
                </a:cubicBezTo>
                <a:cubicBezTo>
                  <a:pt x="620" y="218"/>
                  <a:pt x="646" y="265"/>
                  <a:pt x="667" y="274"/>
                </a:cubicBezTo>
                <a:cubicBezTo>
                  <a:pt x="688" y="284"/>
                  <a:pt x="708" y="269"/>
                  <a:pt x="730" y="274"/>
                </a:cubicBezTo>
                <a:cubicBezTo>
                  <a:pt x="752" y="279"/>
                  <a:pt x="783" y="299"/>
                  <a:pt x="801" y="303"/>
                </a:cubicBezTo>
                <a:cubicBezTo>
                  <a:pt x="819" y="307"/>
                  <a:pt x="827" y="298"/>
                  <a:pt x="840" y="293"/>
                </a:cubicBezTo>
                <a:cubicBezTo>
                  <a:pt x="853" y="289"/>
                  <a:pt x="858" y="278"/>
                  <a:pt x="880" y="274"/>
                </a:cubicBezTo>
                <a:cubicBezTo>
                  <a:pt x="902" y="271"/>
                  <a:pt x="951" y="271"/>
                  <a:pt x="975" y="274"/>
                </a:cubicBezTo>
                <a:cubicBezTo>
                  <a:pt x="999" y="278"/>
                  <a:pt x="1005" y="295"/>
                  <a:pt x="1022" y="293"/>
                </a:cubicBezTo>
                <a:cubicBezTo>
                  <a:pt x="1039" y="292"/>
                  <a:pt x="1059" y="275"/>
                  <a:pt x="1077" y="266"/>
                </a:cubicBezTo>
                <a:cubicBezTo>
                  <a:pt x="1095" y="256"/>
                  <a:pt x="1104" y="242"/>
                  <a:pt x="1132" y="237"/>
                </a:cubicBezTo>
                <a:cubicBezTo>
                  <a:pt x="1160" y="232"/>
                  <a:pt x="1218" y="226"/>
                  <a:pt x="1243" y="237"/>
                </a:cubicBezTo>
                <a:cubicBezTo>
                  <a:pt x="1268" y="248"/>
                  <a:pt x="1268" y="297"/>
                  <a:pt x="1282" y="303"/>
                </a:cubicBezTo>
                <a:cubicBezTo>
                  <a:pt x="1296" y="309"/>
                  <a:pt x="1308" y="273"/>
                  <a:pt x="1330" y="274"/>
                </a:cubicBezTo>
                <a:cubicBezTo>
                  <a:pt x="1352" y="275"/>
                  <a:pt x="1387" y="311"/>
                  <a:pt x="1416" y="313"/>
                </a:cubicBezTo>
                <a:cubicBezTo>
                  <a:pt x="1445" y="314"/>
                  <a:pt x="1481" y="284"/>
                  <a:pt x="1503" y="284"/>
                </a:cubicBezTo>
                <a:cubicBezTo>
                  <a:pt x="1525" y="284"/>
                  <a:pt x="1529" y="314"/>
                  <a:pt x="1551" y="313"/>
                </a:cubicBezTo>
                <a:cubicBezTo>
                  <a:pt x="1573" y="311"/>
                  <a:pt x="1612" y="278"/>
                  <a:pt x="1637" y="274"/>
                </a:cubicBezTo>
                <a:cubicBezTo>
                  <a:pt x="1662" y="271"/>
                  <a:pt x="1671" y="296"/>
                  <a:pt x="1700" y="293"/>
                </a:cubicBezTo>
                <a:cubicBezTo>
                  <a:pt x="1729" y="291"/>
                  <a:pt x="1783" y="256"/>
                  <a:pt x="1811" y="256"/>
                </a:cubicBezTo>
                <a:cubicBezTo>
                  <a:pt x="1839" y="256"/>
                  <a:pt x="1845" y="293"/>
                  <a:pt x="1866" y="293"/>
                </a:cubicBezTo>
                <a:cubicBezTo>
                  <a:pt x="1887" y="293"/>
                  <a:pt x="1915" y="260"/>
                  <a:pt x="1937" y="256"/>
                </a:cubicBezTo>
                <a:cubicBezTo>
                  <a:pt x="1959" y="253"/>
                  <a:pt x="1978" y="275"/>
                  <a:pt x="2000" y="274"/>
                </a:cubicBezTo>
                <a:cubicBezTo>
                  <a:pt x="2022" y="273"/>
                  <a:pt x="2046" y="247"/>
                  <a:pt x="2071" y="247"/>
                </a:cubicBezTo>
                <a:cubicBezTo>
                  <a:pt x="2096" y="247"/>
                  <a:pt x="2122" y="274"/>
                  <a:pt x="2150" y="274"/>
                </a:cubicBezTo>
                <a:cubicBezTo>
                  <a:pt x="2178" y="274"/>
                  <a:pt x="2213" y="248"/>
                  <a:pt x="2237" y="247"/>
                </a:cubicBezTo>
                <a:cubicBezTo>
                  <a:pt x="2261" y="245"/>
                  <a:pt x="2270" y="267"/>
                  <a:pt x="2292" y="266"/>
                </a:cubicBezTo>
                <a:cubicBezTo>
                  <a:pt x="2314" y="265"/>
                  <a:pt x="2339" y="238"/>
                  <a:pt x="2371" y="237"/>
                </a:cubicBezTo>
                <a:cubicBezTo>
                  <a:pt x="2403" y="236"/>
                  <a:pt x="2448" y="253"/>
                  <a:pt x="2482" y="256"/>
                </a:cubicBezTo>
                <a:cubicBezTo>
                  <a:pt x="2516" y="260"/>
                  <a:pt x="2537" y="257"/>
                  <a:pt x="2576" y="256"/>
                </a:cubicBezTo>
                <a:cubicBezTo>
                  <a:pt x="2615" y="255"/>
                  <a:pt x="2683" y="251"/>
                  <a:pt x="2718" y="247"/>
                </a:cubicBezTo>
                <a:cubicBezTo>
                  <a:pt x="2753" y="242"/>
                  <a:pt x="2761" y="0"/>
                  <a:pt x="2789" y="228"/>
                </a:cubicBezTo>
                <a:cubicBezTo>
                  <a:pt x="2817" y="456"/>
                  <a:pt x="3279" y="1375"/>
                  <a:pt x="2884" y="1616"/>
                </a:cubicBezTo>
                <a:cubicBezTo>
                  <a:pt x="2489" y="1857"/>
                  <a:pt x="844" y="1893"/>
                  <a:pt x="422" y="1673"/>
                </a:cubicBezTo>
                <a:cubicBezTo>
                  <a:pt x="0" y="1452"/>
                  <a:pt x="175" y="873"/>
                  <a:pt x="351" y="293"/>
                </a:cubicBezTo>
              </a:path>
            </a:pathLst>
          </a:cu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2934" name="Rectangle 6"/>
          <p:cNvSpPr>
            <a:spLocks noGrp="1" noChangeArrowheads="1"/>
          </p:cNvSpPr>
          <p:nvPr>
            <p:ph type="title"/>
          </p:nvPr>
        </p:nvSpPr>
        <p:spPr>
          <a:xfrm>
            <a:off x="457200" y="33338"/>
            <a:ext cx="8229600" cy="1143000"/>
          </a:xfrm>
        </p:spPr>
        <p:txBody>
          <a:bodyPr/>
          <a:lstStyle/>
          <a:p>
            <a:pPr eaLnBrk="1" hangingPunct="1"/>
            <a:r>
              <a:rPr lang="en-US" altLang="en-US" smtClean="0"/>
              <a:t>plunge cooling</a:t>
            </a:r>
          </a:p>
        </p:txBody>
      </p:sp>
      <p:sp>
        <p:nvSpPr>
          <p:cNvPr id="252935" name="Freeform 7"/>
          <p:cNvSpPr>
            <a:spLocks/>
          </p:cNvSpPr>
          <p:nvPr/>
        </p:nvSpPr>
        <p:spPr bwMode="auto">
          <a:xfrm>
            <a:off x="1771650" y="2427288"/>
            <a:ext cx="5600700" cy="3371850"/>
          </a:xfrm>
          <a:custGeom>
            <a:avLst/>
            <a:gdLst>
              <a:gd name="T0" fmla="*/ 2520950 w 3528"/>
              <a:gd name="T1" fmla="*/ 2147483647 h 2124"/>
              <a:gd name="T2" fmla="*/ 0 w 3528"/>
              <a:gd name="T3" fmla="*/ 2520950 h 2124"/>
              <a:gd name="T4" fmla="*/ 1771670638 w 3528"/>
              <a:gd name="T5" fmla="*/ 0 h 2124"/>
              <a:gd name="T6" fmla="*/ 1774190000 w 3528"/>
              <a:gd name="T7" fmla="*/ 2147483647 h 2124"/>
              <a:gd name="T8" fmla="*/ 2147483647 w 3528"/>
              <a:gd name="T9" fmla="*/ 2147483647 h 2124"/>
              <a:gd name="T10" fmla="*/ 2147483647 w 3528"/>
              <a:gd name="T11" fmla="*/ 2520950 h 2124"/>
              <a:gd name="T12" fmla="*/ 2147483647 w 3528"/>
              <a:gd name="T13" fmla="*/ 5040313 h 2124"/>
              <a:gd name="T14" fmla="*/ 2147483647 w 3528"/>
              <a:gd name="T15" fmla="*/ 2147483647 h 2124"/>
              <a:gd name="T16" fmla="*/ 2520950 w 3528"/>
              <a:gd name="T17" fmla="*/ 2147483647 h 21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28" h="2124">
                <a:moveTo>
                  <a:pt x="1" y="2124"/>
                </a:moveTo>
                <a:lnTo>
                  <a:pt x="0" y="1"/>
                </a:lnTo>
                <a:lnTo>
                  <a:pt x="703" y="0"/>
                </a:lnTo>
                <a:lnTo>
                  <a:pt x="704" y="1422"/>
                </a:lnTo>
                <a:lnTo>
                  <a:pt x="2824" y="1422"/>
                </a:lnTo>
                <a:lnTo>
                  <a:pt x="2826" y="1"/>
                </a:lnTo>
                <a:lnTo>
                  <a:pt x="3528" y="2"/>
                </a:lnTo>
                <a:lnTo>
                  <a:pt x="3528" y="2124"/>
                </a:lnTo>
                <a:lnTo>
                  <a:pt x="1" y="2124"/>
                </a:lnTo>
                <a:close/>
              </a:path>
            </a:pathLst>
          </a:custGeom>
          <a:solidFill>
            <a:srgbClr val="A589A5"/>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2936" name="Text Box 8"/>
          <p:cNvSpPr txBox="1">
            <a:spLocks noChangeArrowheads="1"/>
          </p:cNvSpPr>
          <p:nvPr/>
        </p:nvSpPr>
        <p:spPr bwMode="auto">
          <a:xfrm>
            <a:off x="3711575" y="5043488"/>
            <a:ext cx="1720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rPr>
              <a:t>foam insulation</a:t>
            </a:r>
          </a:p>
        </p:txBody>
      </p:sp>
      <p:sp>
        <p:nvSpPr>
          <p:cNvPr id="252937" name="AutoShape 9"/>
          <p:cNvSpPr>
            <a:spLocks noChangeArrowheads="1"/>
          </p:cNvSpPr>
          <p:nvPr/>
        </p:nvSpPr>
        <p:spPr bwMode="auto">
          <a:xfrm>
            <a:off x="7372350" y="25622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2938" name="AutoShape 10"/>
          <p:cNvSpPr>
            <a:spLocks noChangeArrowheads="1"/>
          </p:cNvSpPr>
          <p:nvPr/>
        </p:nvSpPr>
        <p:spPr bwMode="auto">
          <a:xfrm>
            <a:off x="7418388" y="339090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2939" name="AutoShape 11"/>
          <p:cNvSpPr>
            <a:spLocks noChangeArrowheads="1"/>
          </p:cNvSpPr>
          <p:nvPr/>
        </p:nvSpPr>
        <p:spPr bwMode="auto">
          <a:xfrm>
            <a:off x="7675563" y="36274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2940" name="AutoShape 12"/>
          <p:cNvSpPr>
            <a:spLocks noChangeArrowheads="1"/>
          </p:cNvSpPr>
          <p:nvPr/>
        </p:nvSpPr>
        <p:spPr bwMode="auto">
          <a:xfrm>
            <a:off x="7466013" y="36274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2941" name="AutoShape 13"/>
          <p:cNvSpPr>
            <a:spLocks noChangeArrowheads="1"/>
          </p:cNvSpPr>
          <p:nvPr/>
        </p:nvSpPr>
        <p:spPr bwMode="auto">
          <a:xfrm>
            <a:off x="7673975" y="33464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2942" name="AutoShape 14"/>
          <p:cNvSpPr>
            <a:spLocks noChangeArrowheads="1"/>
          </p:cNvSpPr>
          <p:nvPr/>
        </p:nvSpPr>
        <p:spPr bwMode="auto">
          <a:xfrm>
            <a:off x="7558088" y="31686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2943" name="AutoShape 15"/>
          <p:cNvSpPr>
            <a:spLocks noChangeArrowheads="1"/>
          </p:cNvSpPr>
          <p:nvPr/>
        </p:nvSpPr>
        <p:spPr bwMode="auto">
          <a:xfrm>
            <a:off x="7675563" y="400208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2944" name="AutoShape 16"/>
          <p:cNvSpPr>
            <a:spLocks noChangeArrowheads="1"/>
          </p:cNvSpPr>
          <p:nvPr/>
        </p:nvSpPr>
        <p:spPr bwMode="auto">
          <a:xfrm>
            <a:off x="7372350" y="35385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2945" name="AutoShape 17"/>
          <p:cNvSpPr>
            <a:spLocks noChangeArrowheads="1"/>
          </p:cNvSpPr>
          <p:nvPr/>
        </p:nvSpPr>
        <p:spPr bwMode="auto">
          <a:xfrm>
            <a:off x="7418388" y="29051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2946" name="AutoShape 18"/>
          <p:cNvSpPr>
            <a:spLocks noChangeArrowheads="1"/>
          </p:cNvSpPr>
          <p:nvPr/>
        </p:nvSpPr>
        <p:spPr bwMode="auto">
          <a:xfrm>
            <a:off x="7558088" y="26511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2947" name="AutoShape 19"/>
          <p:cNvSpPr>
            <a:spLocks noChangeArrowheads="1"/>
          </p:cNvSpPr>
          <p:nvPr/>
        </p:nvSpPr>
        <p:spPr bwMode="auto">
          <a:xfrm>
            <a:off x="2889250" y="20780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2948" name="AutoShape 20"/>
          <p:cNvSpPr>
            <a:spLocks noChangeArrowheads="1"/>
          </p:cNvSpPr>
          <p:nvPr/>
        </p:nvSpPr>
        <p:spPr bwMode="auto">
          <a:xfrm>
            <a:off x="3041650" y="2128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2949" name="AutoShape 21"/>
          <p:cNvSpPr>
            <a:spLocks noChangeArrowheads="1"/>
          </p:cNvSpPr>
          <p:nvPr/>
        </p:nvSpPr>
        <p:spPr bwMode="auto">
          <a:xfrm>
            <a:off x="3194050" y="2382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2950" name="AutoShape 22"/>
          <p:cNvSpPr>
            <a:spLocks noChangeArrowheads="1"/>
          </p:cNvSpPr>
          <p:nvPr/>
        </p:nvSpPr>
        <p:spPr bwMode="auto">
          <a:xfrm>
            <a:off x="3333750" y="23193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2951" name="AutoShape 23"/>
          <p:cNvSpPr>
            <a:spLocks noChangeArrowheads="1"/>
          </p:cNvSpPr>
          <p:nvPr/>
        </p:nvSpPr>
        <p:spPr bwMode="auto">
          <a:xfrm>
            <a:off x="2795588" y="22558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2952" name="AutoShape 24"/>
          <p:cNvSpPr>
            <a:spLocks noChangeArrowheads="1"/>
          </p:cNvSpPr>
          <p:nvPr/>
        </p:nvSpPr>
        <p:spPr bwMode="auto">
          <a:xfrm>
            <a:off x="3427413" y="21669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2953" name="AutoShape 25"/>
          <p:cNvSpPr>
            <a:spLocks noChangeArrowheads="1"/>
          </p:cNvSpPr>
          <p:nvPr/>
        </p:nvSpPr>
        <p:spPr bwMode="auto">
          <a:xfrm>
            <a:off x="3684588" y="23209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2954" name="AutoShape 26"/>
          <p:cNvSpPr>
            <a:spLocks noChangeArrowheads="1"/>
          </p:cNvSpPr>
          <p:nvPr/>
        </p:nvSpPr>
        <p:spPr bwMode="auto">
          <a:xfrm>
            <a:off x="3825875" y="2154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2955" name="AutoShape 27"/>
          <p:cNvSpPr>
            <a:spLocks noChangeArrowheads="1"/>
          </p:cNvSpPr>
          <p:nvPr/>
        </p:nvSpPr>
        <p:spPr bwMode="auto">
          <a:xfrm>
            <a:off x="3240088" y="21669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2956" name="AutoShape 28"/>
          <p:cNvSpPr>
            <a:spLocks noChangeArrowheads="1"/>
          </p:cNvSpPr>
          <p:nvPr/>
        </p:nvSpPr>
        <p:spPr bwMode="auto">
          <a:xfrm>
            <a:off x="3087688" y="19891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2957" name="AutoShape 29"/>
          <p:cNvSpPr>
            <a:spLocks noChangeArrowheads="1"/>
          </p:cNvSpPr>
          <p:nvPr/>
        </p:nvSpPr>
        <p:spPr bwMode="auto">
          <a:xfrm>
            <a:off x="3638550" y="20589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2958" name="AutoShape 30"/>
          <p:cNvSpPr>
            <a:spLocks noChangeArrowheads="1"/>
          </p:cNvSpPr>
          <p:nvPr/>
        </p:nvSpPr>
        <p:spPr bwMode="auto">
          <a:xfrm>
            <a:off x="3943350" y="23637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2959" name="AutoShape 31"/>
          <p:cNvSpPr>
            <a:spLocks noChangeArrowheads="1"/>
          </p:cNvSpPr>
          <p:nvPr/>
        </p:nvSpPr>
        <p:spPr bwMode="auto">
          <a:xfrm>
            <a:off x="4083050" y="23002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2960" name="AutoShape 32"/>
          <p:cNvSpPr>
            <a:spLocks noChangeArrowheads="1"/>
          </p:cNvSpPr>
          <p:nvPr/>
        </p:nvSpPr>
        <p:spPr bwMode="auto">
          <a:xfrm>
            <a:off x="3333750" y="20335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2961" name="AutoShape 33"/>
          <p:cNvSpPr>
            <a:spLocks noChangeArrowheads="1"/>
          </p:cNvSpPr>
          <p:nvPr/>
        </p:nvSpPr>
        <p:spPr bwMode="auto">
          <a:xfrm>
            <a:off x="4176713" y="214788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2962" name="AutoShape 34"/>
          <p:cNvSpPr>
            <a:spLocks noChangeArrowheads="1"/>
          </p:cNvSpPr>
          <p:nvPr/>
        </p:nvSpPr>
        <p:spPr bwMode="auto">
          <a:xfrm>
            <a:off x="4270375" y="240347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2963" name="AutoShape 35"/>
          <p:cNvSpPr>
            <a:spLocks noChangeArrowheads="1"/>
          </p:cNvSpPr>
          <p:nvPr/>
        </p:nvSpPr>
        <p:spPr bwMode="auto">
          <a:xfrm>
            <a:off x="3943350" y="210820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2964" name="AutoShape 36"/>
          <p:cNvSpPr>
            <a:spLocks noChangeArrowheads="1"/>
          </p:cNvSpPr>
          <p:nvPr/>
        </p:nvSpPr>
        <p:spPr bwMode="auto">
          <a:xfrm>
            <a:off x="4364038" y="19764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2965" name="AutoShape 37"/>
          <p:cNvSpPr>
            <a:spLocks noChangeArrowheads="1"/>
          </p:cNvSpPr>
          <p:nvPr/>
        </p:nvSpPr>
        <p:spPr bwMode="auto">
          <a:xfrm>
            <a:off x="4516438" y="21288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2966" name="AutoShape 38"/>
          <p:cNvSpPr>
            <a:spLocks noChangeArrowheads="1"/>
          </p:cNvSpPr>
          <p:nvPr/>
        </p:nvSpPr>
        <p:spPr bwMode="auto">
          <a:xfrm>
            <a:off x="4668838" y="22812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2967" name="AutoShape 39"/>
          <p:cNvSpPr>
            <a:spLocks noChangeArrowheads="1"/>
          </p:cNvSpPr>
          <p:nvPr/>
        </p:nvSpPr>
        <p:spPr bwMode="auto">
          <a:xfrm>
            <a:off x="4808538" y="22177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2968" name="AutoShape 40"/>
          <p:cNvSpPr>
            <a:spLocks noChangeArrowheads="1"/>
          </p:cNvSpPr>
          <p:nvPr/>
        </p:nvSpPr>
        <p:spPr bwMode="auto">
          <a:xfrm>
            <a:off x="5065713" y="21415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2969" name="AutoShape 41"/>
          <p:cNvSpPr>
            <a:spLocks noChangeArrowheads="1"/>
          </p:cNvSpPr>
          <p:nvPr/>
        </p:nvSpPr>
        <p:spPr bwMode="auto">
          <a:xfrm>
            <a:off x="4995863" y="23209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2970" name="AutoShape 42"/>
          <p:cNvSpPr>
            <a:spLocks noChangeArrowheads="1"/>
          </p:cNvSpPr>
          <p:nvPr/>
        </p:nvSpPr>
        <p:spPr bwMode="auto">
          <a:xfrm>
            <a:off x="4714875" y="20653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2971" name="AutoShape 43"/>
          <p:cNvSpPr>
            <a:spLocks noChangeArrowheads="1"/>
          </p:cNvSpPr>
          <p:nvPr/>
        </p:nvSpPr>
        <p:spPr bwMode="auto">
          <a:xfrm>
            <a:off x="4562475" y="18875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2972" name="AutoShape 44"/>
          <p:cNvSpPr>
            <a:spLocks noChangeArrowheads="1"/>
          </p:cNvSpPr>
          <p:nvPr/>
        </p:nvSpPr>
        <p:spPr bwMode="auto">
          <a:xfrm>
            <a:off x="5006975" y="19764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2973" name="AutoShape 45"/>
          <p:cNvSpPr>
            <a:spLocks noChangeArrowheads="1"/>
          </p:cNvSpPr>
          <p:nvPr/>
        </p:nvSpPr>
        <p:spPr bwMode="auto">
          <a:xfrm>
            <a:off x="5159375" y="2128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2974" name="AutoShape 46"/>
          <p:cNvSpPr>
            <a:spLocks noChangeArrowheads="1"/>
          </p:cNvSpPr>
          <p:nvPr/>
        </p:nvSpPr>
        <p:spPr bwMode="auto">
          <a:xfrm>
            <a:off x="5311775" y="2281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2975" name="AutoShape 47"/>
          <p:cNvSpPr>
            <a:spLocks noChangeArrowheads="1"/>
          </p:cNvSpPr>
          <p:nvPr/>
        </p:nvSpPr>
        <p:spPr bwMode="auto">
          <a:xfrm>
            <a:off x="5451475" y="22177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2976" name="AutoShape 48"/>
          <p:cNvSpPr>
            <a:spLocks noChangeArrowheads="1"/>
          </p:cNvSpPr>
          <p:nvPr/>
        </p:nvSpPr>
        <p:spPr bwMode="auto">
          <a:xfrm>
            <a:off x="5218113" y="20399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2977" name="AutoShape 49"/>
          <p:cNvSpPr>
            <a:spLocks noChangeArrowheads="1"/>
          </p:cNvSpPr>
          <p:nvPr/>
        </p:nvSpPr>
        <p:spPr bwMode="auto">
          <a:xfrm>
            <a:off x="5545138" y="20653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2978" name="AutoShape 50"/>
          <p:cNvSpPr>
            <a:spLocks noChangeArrowheads="1"/>
          </p:cNvSpPr>
          <p:nvPr/>
        </p:nvSpPr>
        <p:spPr bwMode="auto">
          <a:xfrm>
            <a:off x="5638800" y="23209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2979" name="AutoShape 51"/>
          <p:cNvSpPr>
            <a:spLocks noChangeArrowheads="1"/>
          </p:cNvSpPr>
          <p:nvPr/>
        </p:nvSpPr>
        <p:spPr bwMode="auto">
          <a:xfrm>
            <a:off x="5357813" y="20653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2980" name="AutoShape 52"/>
          <p:cNvSpPr>
            <a:spLocks noChangeArrowheads="1"/>
          </p:cNvSpPr>
          <p:nvPr/>
        </p:nvSpPr>
        <p:spPr bwMode="auto">
          <a:xfrm>
            <a:off x="5205413" y="18875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2981" name="AutoShape 53"/>
          <p:cNvSpPr>
            <a:spLocks noChangeArrowheads="1"/>
          </p:cNvSpPr>
          <p:nvPr/>
        </p:nvSpPr>
        <p:spPr bwMode="auto">
          <a:xfrm>
            <a:off x="4422775" y="227647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2982" name="AutoShape 54"/>
          <p:cNvSpPr>
            <a:spLocks noChangeArrowheads="1"/>
          </p:cNvSpPr>
          <p:nvPr/>
        </p:nvSpPr>
        <p:spPr bwMode="auto">
          <a:xfrm>
            <a:off x="5815013" y="20653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2983" name="AutoShape 55"/>
          <p:cNvSpPr>
            <a:spLocks noChangeArrowheads="1"/>
          </p:cNvSpPr>
          <p:nvPr/>
        </p:nvSpPr>
        <p:spPr bwMode="auto">
          <a:xfrm>
            <a:off x="5967413" y="22177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2984" name="AutoShape 56"/>
          <p:cNvSpPr>
            <a:spLocks noChangeArrowheads="1"/>
          </p:cNvSpPr>
          <p:nvPr/>
        </p:nvSpPr>
        <p:spPr bwMode="auto">
          <a:xfrm>
            <a:off x="6200775" y="2001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2985" name="AutoShape 57"/>
          <p:cNvSpPr>
            <a:spLocks noChangeArrowheads="1"/>
          </p:cNvSpPr>
          <p:nvPr/>
        </p:nvSpPr>
        <p:spPr bwMode="auto">
          <a:xfrm>
            <a:off x="6294438" y="22574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2986" name="AutoShape 58"/>
          <p:cNvSpPr>
            <a:spLocks noChangeArrowheads="1"/>
          </p:cNvSpPr>
          <p:nvPr/>
        </p:nvSpPr>
        <p:spPr bwMode="auto">
          <a:xfrm>
            <a:off x="6318250" y="20907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2987" name="AutoShape 59"/>
          <p:cNvSpPr>
            <a:spLocks noChangeArrowheads="1"/>
          </p:cNvSpPr>
          <p:nvPr/>
        </p:nvSpPr>
        <p:spPr bwMode="auto">
          <a:xfrm>
            <a:off x="6013450" y="2001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2988" name="AutoShape 60"/>
          <p:cNvSpPr>
            <a:spLocks noChangeArrowheads="1"/>
          </p:cNvSpPr>
          <p:nvPr/>
        </p:nvSpPr>
        <p:spPr bwMode="auto">
          <a:xfrm>
            <a:off x="4083050" y="19891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2989" name="AutoShape 61"/>
          <p:cNvSpPr>
            <a:spLocks noChangeArrowheads="1"/>
          </p:cNvSpPr>
          <p:nvPr/>
        </p:nvSpPr>
        <p:spPr bwMode="auto">
          <a:xfrm>
            <a:off x="1935163" y="22558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2990" name="AutoShape 62"/>
          <p:cNvSpPr>
            <a:spLocks noChangeArrowheads="1"/>
          </p:cNvSpPr>
          <p:nvPr/>
        </p:nvSpPr>
        <p:spPr bwMode="auto">
          <a:xfrm>
            <a:off x="2087563" y="20907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2991" name="AutoShape 63"/>
          <p:cNvSpPr>
            <a:spLocks noChangeArrowheads="1"/>
          </p:cNvSpPr>
          <p:nvPr/>
        </p:nvSpPr>
        <p:spPr bwMode="auto">
          <a:xfrm>
            <a:off x="2239963" y="22431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2992" name="AutoShape 64"/>
          <p:cNvSpPr>
            <a:spLocks noChangeArrowheads="1"/>
          </p:cNvSpPr>
          <p:nvPr/>
        </p:nvSpPr>
        <p:spPr bwMode="auto">
          <a:xfrm>
            <a:off x="2379663" y="21796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2993" name="AutoShape 65"/>
          <p:cNvSpPr>
            <a:spLocks noChangeArrowheads="1"/>
          </p:cNvSpPr>
          <p:nvPr/>
        </p:nvSpPr>
        <p:spPr bwMode="auto">
          <a:xfrm>
            <a:off x="2098675" y="2316163"/>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2994" name="AutoShape 66"/>
          <p:cNvSpPr>
            <a:spLocks noChangeArrowheads="1"/>
          </p:cNvSpPr>
          <p:nvPr/>
        </p:nvSpPr>
        <p:spPr bwMode="auto">
          <a:xfrm>
            <a:off x="2473325" y="2027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2995" name="AutoShape 67"/>
          <p:cNvSpPr>
            <a:spLocks noChangeArrowheads="1"/>
          </p:cNvSpPr>
          <p:nvPr/>
        </p:nvSpPr>
        <p:spPr bwMode="auto">
          <a:xfrm>
            <a:off x="2566988" y="22828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2996" name="AutoShape 68"/>
          <p:cNvSpPr>
            <a:spLocks noChangeArrowheads="1"/>
          </p:cNvSpPr>
          <p:nvPr/>
        </p:nvSpPr>
        <p:spPr bwMode="auto">
          <a:xfrm>
            <a:off x="2590800" y="21161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2997" name="AutoShape 69"/>
          <p:cNvSpPr>
            <a:spLocks noChangeArrowheads="1"/>
          </p:cNvSpPr>
          <p:nvPr/>
        </p:nvSpPr>
        <p:spPr bwMode="auto">
          <a:xfrm>
            <a:off x="2286000" y="2027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2998" name="AutoShape 70"/>
          <p:cNvSpPr>
            <a:spLocks noChangeArrowheads="1"/>
          </p:cNvSpPr>
          <p:nvPr/>
        </p:nvSpPr>
        <p:spPr bwMode="auto">
          <a:xfrm>
            <a:off x="7067550" y="22685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2999" name="AutoShape 71"/>
          <p:cNvSpPr>
            <a:spLocks noChangeArrowheads="1"/>
          </p:cNvSpPr>
          <p:nvPr/>
        </p:nvSpPr>
        <p:spPr bwMode="auto">
          <a:xfrm>
            <a:off x="7219950" y="21685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3000" name="AutoShape 72"/>
          <p:cNvSpPr>
            <a:spLocks noChangeArrowheads="1"/>
          </p:cNvSpPr>
          <p:nvPr/>
        </p:nvSpPr>
        <p:spPr bwMode="auto">
          <a:xfrm>
            <a:off x="7372350" y="23209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3001" name="AutoShape 73"/>
          <p:cNvSpPr>
            <a:spLocks noChangeArrowheads="1"/>
          </p:cNvSpPr>
          <p:nvPr/>
        </p:nvSpPr>
        <p:spPr bwMode="auto">
          <a:xfrm>
            <a:off x="7512050" y="22574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3002" name="AutoShape 74"/>
          <p:cNvSpPr>
            <a:spLocks noChangeArrowheads="1"/>
          </p:cNvSpPr>
          <p:nvPr/>
        </p:nvSpPr>
        <p:spPr bwMode="auto">
          <a:xfrm>
            <a:off x="7605713" y="21050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3003" name="AutoShape 75"/>
          <p:cNvSpPr>
            <a:spLocks noChangeArrowheads="1"/>
          </p:cNvSpPr>
          <p:nvPr/>
        </p:nvSpPr>
        <p:spPr bwMode="auto">
          <a:xfrm>
            <a:off x="7558088" y="24733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3004" name="AutoShape 76"/>
          <p:cNvSpPr>
            <a:spLocks noChangeArrowheads="1"/>
          </p:cNvSpPr>
          <p:nvPr/>
        </p:nvSpPr>
        <p:spPr bwMode="auto">
          <a:xfrm>
            <a:off x="1579563" y="245268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3005" name="AutoShape 77"/>
          <p:cNvSpPr>
            <a:spLocks noChangeArrowheads="1"/>
          </p:cNvSpPr>
          <p:nvPr/>
        </p:nvSpPr>
        <p:spPr bwMode="auto">
          <a:xfrm>
            <a:off x="7418388" y="21050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3006" name="AutoShape 78"/>
          <p:cNvSpPr>
            <a:spLocks noChangeArrowheads="1"/>
          </p:cNvSpPr>
          <p:nvPr/>
        </p:nvSpPr>
        <p:spPr bwMode="auto">
          <a:xfrm>
            <a:off x="6470650" y="23050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3007" name="AutoShape 79"/>
          <p:cNvSpPr>
            <a:spLocks noChangeArrowheads="1"/>
          </p:cNvSpPr>
          <p:nvPr/>
        </p:nvSpPr>
        <p:spPr bwMode="auto">
          <a:xfrm>
            <a:off x="6318250" y="19113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3008" name="AutoShape 80"/>
          <p:cNvSpPr>
            <a:spLocks noChangeArrowheads="1"/>
          </p:cNvSpPr>
          <p:nvPr/>
        </p:nvSpPr>
        <p:spPr bwMode="auto">
          <a:xfrm>
            <a:off x="6470650" y="20637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3009" name="AutoShape 81"/>
          <p:cNvSpPr>
            <a:spLocks noChangeArrowheads="1"/>
          </p:cNvSpPr>
          <p:nvPr/>
        </p:nvSpPr>
        <p:spPr bwMode="auto">
          <a:xfrm>
            <a:off x="6623050" y="22161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3010" name="AutoShape 82"/>
          <p:cNvSpPr>
            <a:spLocks noChangeArrowheads="1"/>
          </p:cNvSpPr>
          <p:nvPr/>
        </p:nvSpPr>
        <p:spPr bwMode="auto">
          <a:xfrm>
            <a:off x="6762750" y="21526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3011" name="AutoShape 83"/>
          <p:cNvSpPr>
            <a:spLocks noChangeArrowheads="1"/>
          </p:cNvSpPr>
          <p:nvPr/>
        </p:nvSpPr>
        <p:spPr bwMode="auto">
          <a:xfrm>
            <a:off x="6856413" y="20002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3012" name="AutoShape 84"/>
          <p:cNvSpPr>
            <a:spLocks noChangeArrowheads="1"/>
          </p:cNvSpPr>
          <p:nvPr/>
        </p:nvSpPr>
        <p:spPr bwMode="auto">
          <a:xfrm>
            <a:off x="6950075" y="2255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3013" name="AutoShape 85"/>
          <p:cNvSpPr>
            <a:spLocks noChangeArrowheads="1"/>
          </p:cNvSpPr>
          <p:nvPr/>
        </p:nvSpPr>
        <p:spPr bwMode="auto">
          <a:xfrm>
            <a:off x="6669088" y="20002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3014" name="AutoShape 86"/>
          <p:cNvSpPr>
            <a:spLocks noChangeArrowheads="1"/>
          </p:cNvSpPr>
          <p:nvPr/>
        </p:nvSpPr>
        <p:spPr bwMode="auto">
          <a:xfrm>
            <a:off x="1381125" y="36274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3015" name="AutoShape 87"/>
          <p:cNvSpPr>
            <a:spLocks noChangeArrowheads="1"/>
          </p:cNvSpPr>
          <p:nvPr/>
        </p:nvSpPr>
        <p:spPr bwMode="auto">
          <a:xfrm>
            <a:off x="1579563" y="32575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3016" name="AutoShape 88"/>
          <p:cNvSpPr>
            <a:spLocks noChangeArrowheads="1"/>
          </p:cNvSpPr>
          <p:nvPr/>
        </p:nvSpPr>
        <p:spPr bwMode="auto">
          <a:xfrm>
            <a:off x="1381125" y="40909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3017" name="AutoShape 89"/>
          <p:cNvSpPr>
            <a:spLocks noChangeArrowheads="1"/>
          </p:cNvSpPr>
          <p:nvPr/>
        </p:nvSpPr>
        <p:spPr bwMode="auto">
          <a:xfrm>
            <a:off x="1520825" y="269557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3018" name="AutoShape 90"/>
          <p:cNvSpPr>
            <a:spLocks noChangeArrowheads="1"/>
          </p:cNvSpPr>
          <p:nvPr/>
        </p:nvSpPr>
        <p:spPr bwMode="auto">
          <a:xfrm>
            <a:off x="1381125" y="330200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3019" name="AutoShape 91"/>
          <p:cNvSpPr>
            <a:spLocks noChangeArrowheads="1"/>
          </p:cNvSpPr>
          <p:nvPr/>
        </p:nvSpPr>
        <p:spPr bwMode="auto">
          <a:xfrm>
            <a:off x="1244600" y="39131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3020" name="AutoShape 92"/>
          <p:cNvSpPr>
            <a:spLocks noChangeArrowheads="1"/>
          </p:cNvSpPr>
          <p:nvPr/>
        </p:nvSpPr>
        <p:spPr bwMode="auto">
          <a:xfrm>
            <a:off x="1720850" y="2255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3021" name="AutoShape 93"/>
          <p:cNvSpPr>
            <a:spLocks noChangeArrowheads="1"/>
          </p:cNvSpPr>
          <p:nvPr/>
        </p:nvSpPr>
        <p:spPr bwMode="auto">
          <a:xfrm>
            <a:off x="1744663" y="20891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3022" name="AutoShape 94"/>
          <p:cNvSpPr>
            <a:spLocks noChangeArrowheads="1"/>
          </p:cNvSpPr>
          <p:nvPr/>
        </p:nvSpPr>
        <p:spPr bwMode="auto">
          <a:xfrm>
            <a:off x="1427163" y="312420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3023" name="AutoShape 95"/>
          <p:cNvSpPr>
            <a:spLocks noChangeArrowheads="1"/>
          </p:cNvSpPr>
          <p:nvPr/>
        </p:nvSpPr>
        <p:spPr bwMode="auto">
          <a:xfrm>
            <a:off x="1533525" y="29051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3024" name="Text Box 96"/>
          <p:cNvSpPr txBox="1">
            <a:spLocks noChangeArrowheads="1"/>
          </p:cNvSpPr>
          <p:nvPr/>
        </p:nvSpPr>
        <p:spPr bwMode="auto">
          <a:xfrm>
            <a:off x="3705225" y="1235075"/>
            <a:ext cx="1733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rPr>
              <a:t>warm, moist air</a:t>
            </a:r>
          </a:p>
        </p:txBody>
      </p:sp>
      <p:sp>
        <p:nvSpPr>
          <p:cNvPr id="253025" name="Text Box 97"/>
          <p:cNvSpPr txBox="1">
            <a:spLocks noChangeArrowheads="1"/>
          </p:cNvSpPr>
          <p:nvPr/>
        </p:nvSpPr>
        <p:spPr bwMode="auto">
          <a:xfrm>
            <a:off x="4056063" y="3729038"/>
            <a:ext cx="10302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rPr>
              <a:t>liquid N</a:t>
            </a:r>
            <a:r>
              <a:rPr lang="en-US" altLang="en-US" sz="1800" baseline="-25000">
                <a:solidFill>
                  <a:srgbClr val="000000"/>
                </a:solidFill>
              </a:rPr>
              <a:t>2</a:t>
            </a:r>
          </a:p>
        </p:txBody>
      </p:sp>
      <p:sp>
        <p:nvSpPr>
          <p:cNvPr id="253026" name="Text Box 98"/>
          <p:cNvSpPr txBox="1">
            <a:spLocks noChangeArrowheads="1"/>
          </p:cNvSpPr>
          <p:nvPr/>
        </p:nvSpPr>
        <p:spPr bwMode="auto">
          <a:xfrm>
            <a:off x="6550025" y="1417638"/>
            <a:ext cx="476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993300"/>
                </a:solidFill>
              </a:rPr>
              <a:t>ice</a:t>
            </a:r>
            <a:endParaRPr lang="en-US" altLang="en-US" sz="1800" baseline="-25000">
              <a:solidFill>
                <a:srgbClr val="993300"/>
              </a:solidFill>
            </a:endParaRPr>
          </a:p>
        </p:txBody>
      </p:sp>
    </p:spTree>
    <p:extLst>
      <p:ext uri="{BB962C8B-B14F-4D97-AF65-F5344CB8AC3E}">
        <p14:creationId xmlns:p14="http://schemas.microsoft.com/office/powerpoint/2010/main" val="262816541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93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SHSSS!</a:t>
            </a:r>
            <a:br>
              <a:rPr lang="en-US" dirty="0" smtClean="0"/>
            </a:br>
            <a:r>
              <a:rPr lang="en-US" sz="2000" dirty="0" smtClean="0"/>
              <a:t>The dominant source of error for anomalous difference measurements</a:t>
            </a:r>
            <a:endParaRPr lang="en-US" sz="2000" dirty="0"/>
          </a:p>
        </p:txBody>
      </p:sp>
      <p:sp>
        <p:nvSpPr>
          <p:cNvPr id="3" name="Content Placeholder 2"/>
          <p:cNvSpPr>
            <a:spLocks noGrp="1"/>
          </p:cNvSpPr>
          <p:nvPr>
            <p:ph idx="1"/>
          </p:nvPr>
        </p:nvSpPr>
        <p:spPr>
          <a:xfrm>
            <a:off x="508001" y="1600200"/>
            <a:ext cx="4760686" cy="4525963"/>
          </a:xfrm>
        </p:spPr>
        <p:txBody>
          <a:bodyPr/>
          <a:lstStyle/>
          <a:p>
            <a:pPr marL="0" indent="0">
              <a:buNone/>
            </a:pPr>
            <a:r>
              <a:rPr lang="en-US" sz="4800" dirty="0" smtClean="0">
                <a:solidFill>
                  <a:srgbClr val="C00000"/>
                </a:solidFill>
              </a:rPr>
              <a:t>S</a:t>
            </a:r>
            <a:r>
              <a:rPr lang="en-US" sz="4800" dirty="0" smtClean="0"/>
              <a:t>patial</a:t>
            </a:r>
          </a:p>
          <a:p>
            <a:pPr marL="0" indent="0">
              <a:buNone/>
            </a:pPr>
            <a:r>
              <a:rPr lang="en-US" sz="4800" dirty="0" smtClean="0">
                <a:solidFill>
                  <a:srgbClr val="C00000"/>
                </a:solidFill>
              </a:rPr>
              <a:t>H</a:t>
            </a:r>
            <a:r>
              <a:rPr lang="en-US" sz="4800" dirty="0" smtClean="0"/>
              <a:t>eterogeneity in</a:t>
            </a:r>
          </a:p>
          <a:p>
            <a:pPr marL="0" indent="0">
              <a:buNone/>
            </a:pPr>
            <a:r>
              <a:rPr lang="en-US" sz="4800" dirty="0" smtClean="0">
                <a:solidFill>
                  <a:srgbClr val="C00000"/>
                </a:solidFill>
              </a:rPr>
              <a:t>S</a:t>
            </a:r>
            <a:r>
              <a:rPr lang="en-US" sz="4800" dirty="0" smtClean="0"/>
              <a:t>harp</a:t>
            </a:r>
          </a:p>
          <a:p>
            <a:pPr marL="0" indent="0">
              <a:buNone/>
            </a:pPr>
            <a:r>
              <a:rPr lang="en-US" sz="4800" dirty="0" smtClean="0">
                <a:solidFill>
                  <a:srgbClr val="C00000"/>
                </a:solidFill>
              </a:rPr>
              <a:t>S</a:t>
            </a:r>
            <a:r>
              <a:rPr lang="en-US" sz="4800" dirty="0" smtClean="0"/>
              <a:t>pot</a:t>
            </a:r>
          </a:p>
          <a:p>
            <a:pPr marL="0" indent="0">
              <a:buNone/>
            </a:pPr>
            <a:r>
              <a:rPr lang="en-US" sz="4800" dirty="0" smtClean="0">
                <a:solidFill>
                  <a:srgbClr val="C00000"/>
                </a:solidFill>
              </a:rPr>
              <a:t>S</a:t>
            </a:r>
            <a:r>
              <a:rPr lang="en-US" sz="4800" dirty="0" smtClean="0"/>
              <a:t>ensitivity</a:t>
            </a:r>
            <a:endParaRPr lang="en-US" sz="4800" dirty="0"/>
          </a:p>
        </p:txBody>
      </p:sp>
      <p:sp>
        <p:nvSpPr>
          <p:cNvPr id="6" name="Rectangle 5"/>
          <p:cNvSpPr/>
          <p:nvPr/>
        </p:nvSpPr>
        <p:spPr>
          <a:xfrm>
            <a:off x="4572000" y="4114800"/>
            <a:ext cx="1828800" cy="1828800"/>
          </a:xfrm>
          <a:prstGeom prst="rect">
            <a:avLst/>
          </a:prstGeom>
          <a:solidFill>
            <a:srgbClr val="80808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400800" y="4114800"/>
            <a:ext cx="1828800" cy="1828800"/>
          </a:xfrm>
          <a:prstGeom prst="rect">
            <a:avLst/>
          </a:prstGeom>
          <a:solidFill>
            <a:srgbClr val="1C1C1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flipH="1">
            <a:off x="5914571" y="5261431"/>
            <a:ext cx="914400" cy="0"/>
          </a:xfrm>
          <a:prstGeom prst="straightConnector1">
            <a:avLst/>
          </a:prstGeom>
          <a:ln w="635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969985" y="2969828"/>
            <a:ext cx="912429" cy="707886"/>
          </a:xfrm>
          <a:prstGeom prst="rect">
            <a:avLst/>
          </a:prstGeom>
          <a:noFill/>
        </p:spPr>
        <p:txBody>
          <a:bodyPr wrap="none" rtlCol="0">
            <a:spAutoFit/>
          </a:bodyPr>
          <a:lstStyle/>
          <a:p>
            <a:pPr algn="ctr"/>
            <a:r>
              <a:rPr lang="en-US" sz="2000" b="1" dirty="0" smtClean="0"/>
              <a:t>Sharp</a:t>
            </a:r>
          </a:p>
          <a:p>
            <a:pPr algn="ctr"/>
            <a:r>
              <a:rPr lang="en-US" sz="2000" b="1" dirty="0" smtClean="0"/>
              <a:t>Spot</a:t>
            </a:r>
          </a:p>
        </p:txBody>
      </p:sp>
      <p:cxnSp>
        <p:nvCxnSpPr>
          <p:cNvPr id="15" name="Straight Arrow Connector 14"/>
          <p:cNvCxnSpPr/>
          <p:nvPr/>
        </p:nvCxnSpPr>
        <p:spPr>
          <a:xfrm>
            <a:off x="7199085" y="3286703"/>
            <a:ext cx="0" cy="703945"/>
          </a:xfrm>
          <a:prstGeom prst="straightConnector1">
            <a:avLst/>
          </a:prstGeom>
          <a:ln w="889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607842" y="6088518"/>
            <a:ext cx="1792957" cy="369332"/>
          </a:xfrm>
          <a:prstGeom prst="rect">
            <a:avLst/>
          </a:prstGeom>
          <a:noFill/>
        </p:spPr>
        <p:txBody>
          <a:bodyPr wrap="square" rtlCol="0">
            <a:spAutoFit/>
          </a:bodyPr>
          <a:lstStyle/>
          <a:p>
            <a:r>
              <a:rPr lang="en-US" b="1" dirty="0" smtClean="0"/>
              <a:t>20% </a:t>
            </a:r>
          </a:p>
        </p:txBody>
      </p:sp>
      <p:sp>
        <p:nvSpPr>
          <p:cNvPr id="22" name="TextBox 21"/>
          <p:cNvSpPr txBox="1"/>
          <p:nvPr/>
        </p:nvSpPr>
        <p:spPr>
          <a:xfrm>
            <a:off x="6438767" y="6088518"/>
            <a:ext cx="1897095" cy="369332"/>
          </a:xfrm>
          <a:prstGeom prst="rect">
            <a:avLst/>
          </a:prstGeom>
          <a:noFill/>
        </p:spPr>
        <p:txBody>
          <a:bodyPr wrap="square" rtlCol="0">
            <a:spAutoFit/>
          </a:bodyPr>
          <a:lstStyle/>
          <a:p>
            <a:r>
              <a:rPr lang="en-US" b="1" dirty="0" smtClean="0"/>
              <a:t>110%</a:t>
            </a:r>
          </a:p>
        </p:txBody>
      </p:sp>
      <p:sp>
        <p:nvSpPr>
          <p:cNvPr id="23" name="TextBox 22"/>
          <p:cNvSpPr txBox="1"/>
          <p:nvPr/>
        </p:nvSpPr>
        <p:spPr>
          <a:xfrm>
            <a:off x="4615103" y="6371317"/>
            <a:ext cx="1038212" cy="369332"/>
          </a:xfrm>
          <a:prstGeom prst="rect">
            <a:avLst/>
          </a:prstGeom>
          <a:noFill/>
        </p:spPr>
        <p:txBody>
          <a:bodyPr wrap="square" rtlCol="0">
            <a:spAutoFit/>
          </a:bodyPr>
          <a:lstStyle/>
          <a:p>
            <a:r>
              <a:rPr lang="en-US" b="1" dirty="0" smtClean="0"/>
              <a:t>x 1.11 = </a:t>
            </a:r>
            <a:endParaRPr lang="en-US" b="1" dirty="0"/>
          </a:p>
        </p:txBody>
      </p:sp>
      <p:sp>
        <p:nvSpPr>
          <p:cNvPr id="24" name="TextBox 23"/>
          <p:cNvSpPr txBox="1"/>
          <p:nvPr/>
        </p:nvSpPr>
        <p:spPr>
          <a:xfrm>
            <a:off x="6475056" y="6371317"/>
            <a:ext cx="1144944" cy="369332"/>
          </a:xfrm>
          <a:prstGeom prst="rect">
            <a:avLst/>
          </a:prstGeom>
          <a:noFill/>
        </p:spPr>
        <p:txBody>
          <a:bodyPr wrap="square" rtlCol="0">
            <a:spAutoFit/>
          </a:bodyPr>
          <a:lstStyle/>
          <a:p>
            <a:r>
              <a:rPr lang="en-US" b="1" dirty="0" smtClean="0"/>
              <a:t>x 0.91 =</a:t>
            </a:r>
            <a:endParaRPr lang="en-US" b="1" dirty="0"/>
          </a:p>
        </p:txBody>
      </p:sp>
      <p:sp>
        <p:nvSpPr>
          <p:cNvPr id="25" name="TextBox 24"/>
          <p:cNvSpPr txBox="1"/>
          <p:nvPr/>
        </p:nvSpPr>
        <p:spPr>
          <a:xfrm>
            <a:off x="7367685" y="6371317"/>
            <a:ext cx="861915" cy="369332"/>
          </a:xfrm>
          <a:prstGeom prst="rect">
            <a:avLst/>
          </a:prstGeom>
          <a:noFill/>
        </p:spPr>
        <p:txBody>
          <a:bodyPr wrap="square" rtlCol="0">
            <a:spAutoFit/>
          </a:bodyPr>
          <a:lstStyle/>
          <a:p>
            <a:r>
              <a:rPr lang="en-US" b="1" dirty="0" smtClean="0"/>
              <a:t>100%</a:t>
            </a:r>
            <a:endParaRPr lang="en-US" b="1" dirty="0"/>
          </a:p>
        </p:txBody>
      </p:sp>
      <p:sp>
        <p:nvSpPr>
          <p:cNvPr id="26" name="TextBox 25"/>
          <p:cNvSpPr txBox="1"/>
          <p:nvPr/>
        </p:nvSpPr>
        <p:spPr>
          <a:xfrm>
            <a:off x="5467996" y="6371317"/>
            <a:ext cx="932803" cy="369332"/>
          </a:xfrm>
          <a:prstGeom prst="rect">
            <a:avLst/>
          </a:prstGeom>
          <a:noFill/>
        </p:spPr>
        <p:txBody>
          <a:bodyPr wrap="square" rtlCol="0">
            <a:spAutoFit/>
          </a:bodyPr>
          <a:lstStyle/>
          <a:p>
            <a:r>
              <a:rPr lang="en-US" b="1" dirty="0" smtClean="0"/>
              <a:t>22.2%</a:t>
            </a:r>
            <a:endParaRPr lang="en-US" b="1" dirty="0"/>
          </a:p>
        </p:txBody>
      </p:sp>
      <p:cxnSp>
        <p:nvCxnSpPr>
          <p:cNvPr id="16" name="Straight Arrow Connector 15"/>
          <p:cNvCxnSpPr/>
          <p:nvPr/>
        </p:nvCxnSpPr>
        <p:spPr>
          <a:xfrm flipH="1">
            <a:off x="3178629" y="6457850"/>
            <a:ext cx="936171"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349383" y="6273184"/>
            <a:ext cx="1792957" cy="369332"/>
          </a:xfrm>
          <a:prstGeom prst="rect">
            <a:avLst/>
          </a:prstGeom>
          <a:noFill/>
        </p:spPr>
        <p:txBody>
          <a:bodyPr wrap="square" rtlCol="0">
            <a:spAutoFit/>
          </a:bodyPr>
          <a:lstStyle/>
          <a:p>
            <a:r>
              <a:rPr lang="en-US" b="1" dirty="0" smtClean="0"/>
              <a:t>Integral: 122.2</a:t>
            </a:r>
          </a:p>
        </p:txBody>
      </p:sp>
    </p:spTree>
    <p:extLst>
      <p:ext uri="{BB962C8B-B14F-4D97-AF65-F5344CB8AC3E}">
        <p14:creationId xmlns:p14="http://schemas.microsoft.com/office/powerpoint/2010/main" val="125794860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Freeform 2"/>
          <p:cNvSpPr>
            <a:spLocks/>
          </p:cNvSpPr>
          <p:nvPr/>
        </p:nvSpPr>
        <p:spPr bwMode="auto">
          <a:xfrm>
            <a:off x="1244600" y="1701800"/>
            <a:ext cx="6616700" cy="2774950"/>
          </a:xfrm>
          <a:custGeom>
            <a:avLst/>
            <a:gdLst>
              <a:gd name="T0" fmla="*/ 509071563 w 4168"/>
              <a:gd name="T1" fmla="*/ 1811993138 h 1748"/>
              <a:gd name="T2" fmla="*/ 748487200 w 4168"/>
              <a:gd name="T3" fmla="*/ 977820625 h 1748"/>
              <a:gd name="T4" fmla="*/ 1562496875 w 4168"/>
              <a:gd name="T5" fmla="*/ 441028138 h 1748"/>
              <a:gd name="T6" fmla="*/ 2147483647 w 4168"/>
              <a:gd name="T7" fmla="*/ 1035785013 h 1748"/>
              <a:gd name="T8" fmla="*/ 2147483647 w 4168"/>
              <a:gd name="T9" fmla="*/ 1275199063 h 1748"/>
              <a:gd name="T10" fmla="*/ 2147483647 w 4168"/>
              <a:gd name="T11" fmla="*/ 897175625 h 1748"/>
              <a:gd name="T12" fmla="*/ 2147483647 w 4168"/>
              <a:gd name="T13" fmla="*/ 897175625 h 1748"/>
              <a:gd name="T14" fmla="*/ 2147483647 w 4168"/>
              <a:gd name="T15" fmla="*/ 103327200 h 1748"/>
              <a:gd name="T16" fmla="*/ 2147483647 w 4168"/>
              <a:gd name="T17" fmla="*/ 282257500 h 1748"/>
              <a:gd name="T18" fmla="*/ 2147483647 w 4168"/>
              <a:gd name="T19" fmla="*/ 877014375 h 1748"/>
              <a:gd name="T20" fmla="*/ 2147483647 w 4168"/>
              <a:gd name="T21" fmla="*/ 262096250 h 1748"/>
              <a:gd name="T22" fmla="*/ 2147483647 w 4168"/>
              <a:gd name="T23" fmla="*/ 819051575 h 1748"/>
              <a:gd name="T24" fmla="*/ 2147483647 w 4168"/>
              <a:gd name="T25" fmla="*/ 836691875 h 1748"/>
              <a:gd name="T26" fmla="*/ 2147483647 w 4168"/>
              <a:gd name="T27" fmla="*/ 917336875 h 1748"/>
              <a:gd name="T28" fmla="*/ 2147483647 w 4168"/>
              <a:gd name="T29" fmla="*/ 2147483647 h 1748"/>
              <a:gd name="T30" fmla="*/ 2147483647 w 4168"/>
              <a:gd name="T31" fmla="*/ 2147483647 h 1748"/>
              <a:gd name="T32" fmla="*/ 2147483647 w 4168"/>
              <a:gd name="T33" fmla="*/ 2147483647 h 1748"/>
              <a:gd name="T34" fmla="*/ 2144653763 w 4168"/>
              <a:gd name="T35" fmla="*/ 2147483647 h 1748"/>
              <a:gd name="T36" fmla="*/ 272176875 w 4168"/>
              <a:gd name="T37" fmla="*/ 2147483647 h 1748"/>
              <a:gd name="T38" fmla="*/ 509071563 w 4168"/>
              <a:gd name="T39" fmla="*/ 1811993138 h 174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168" h="1748">
                <a:moveTo>
                  <a:pt x="202" y="719"/>
                </a:moveTo>
                <a:cubicBezTo>
                  <a:pt x="233" y="515"/>
                  <a:pt x="227" y="479"/>
                  <a:pt x="297" y="388"/>
                </a:cubicBezTo>
                <a:cubicBezTo>
                  <a:pt x="367" y="297"/>
                  <a:pt x="486" y="171"/>
                  <a:pt x="620" y="175"/>
                </a:cubicBezTo>
                <a:cubicBezTo>
                  <a:pt x="754" y="179"/>
                  <a:pt x="969" y="356"/>
                  <a:pt x="1102" y="411"/>
                </a:cubicBezTo>
                <a:cubicBezTo>
                  <a:pt x="1235" y="466"/>
                  <a:pt x="1300" y="515"/>
                  <a:pt x="1417" y="506"/>
                </a:cubicBezTo>
                <a:cubicBezTo>
                  <a:pt x="1534" y="497"/>
                  <a:pt x="1734" y="381"/>
                  <a:pt x="1804" y="356"/>
                </a:cubicBezTo>
                <a:cubicBezTo>
                  <a:pt x="1874" y="331"/>
                  <a:pt x="1770" y="408"/>
                  <a:pt x="1836" y="356"/>
                </a:cubicBezTo>
                <a:cubicBezTo>
                  <a:pt x="1902" y="304"/>
                  <a:pt x="2098" y="82"/>
                  <a:pt x="2199" y="41"/>
                </a:cubicBezTo>
                <a:cubicBezTo>
                  <a:pt x="2300" y="0"/>
                  <a:pt x="2405" y="61"/>
                  <a:pt x="2443" y="112"/>
                </a:cubicBezTo>
                <a:cubicBezTo>
                  <a:pt x="2481" y="163"/>
                  <a:pt x="2356" y="349"/>
                  <a:pt x="2427" y="348"/>
                </a:cubicBezTo>
                <a:cubicBezTo>
                  <a:pt x="2498" y="347"/>
                  <a:pt x="2790" y="108"/>
                  <a:pt x="2869" y="104"/>
                </a:cubicBezTo>
                <a:cubicBezTo>
                  <a:pt x="2948" y="100"/>
                  <a:pt x="2835" y="287"/>
                  <a:pt x="2901" y="325"/>
                </a:cubicBezTo>
                <a:cubicBezTo>
                  <a:pt x="2967" y="363"/>
                  <a:pt x="3091" y="326"/>
                  <a:pt x="3264" y="332"/>
                </a:cubicBezTo>
                <a:cubicBezTo>
                  <a:pt x="3437" y="338"/>
                  <a:pt x="3818" y="267"/>
                  <a:pt x="3942" y="364"/>
                </a:cubicBezTo>
                <a:cubicBezTo>
                  <a:pt x="4066" y="461"/>
                  <a:pt x="3987" y="714"/>
                  <a:pt x="4005" y="916"/>
                </a:cubicBezTo>
                <a:cubicBezTo>
                  <a:pt x="4023" y="1118"/>
                  <a:pt x="4168" y="1483"/>
                  <a:pt x="4053" y="1579"/>
                </a:cubicBezTo>
                <a:cubicBezTo>
                  <a:pt x="3938" y="1675"/>
                  <a:pt x="3847" y="1500"/>
                  <a:pt x="3313" y="1494"/>
                </a:cubicBezTo>
                <a:cubicBezTo>
                  <a:pt x="2779" y="1488"/>
                  <a:pt x="1385" y="1522"/>
                  <a:pt x="851" y="1541"/>
                </a:cubicBezTo>
                <a:cubicBezTo>
                  <a:pt x="317" y="1560"/>
                  <a:pt x="216" y="1748"/>
                  <a:pt x="108" y="1611"/>
                </a:cubicBezTo>
                <a:cubicBezTo>
                  <a:pt x="0" y="1474"/>
                  <a:pt x="72" y="936"/>
                  <a:pt x="202" y="719"/>
                </a:cubicBez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3955" name="Freeform 3"/>
          <p:cNvSpPr>
            <a:spLocks/>
          </p:cNvSpPr>
          <p:nvPr/>
        </p:nvSpPr>
        <p:spPr bwMode="auto">
          <a:xfrm>
            <a:off x="1935163" y="2024063"/>
            <a:ext cx="5203825" cy="3041650"/>
          </a:xfrm>
          <a:custGeom>
            <a:avLst/>
            <a:gdLst>
              <a:gd name="T0" fmla="*/ 1005543138 w 3278"/>
              <a:gd name="T1" fmla="*/ 680442188 h 1916"/>
              <a:gd name="T2" fmla="*/ 1164312188 w 3278"/>
              <a:gd name="T3" fmla="*/ 509071563 h 1916"/>
              <a:gd name="T4" fmla="*/ 1242437825 w 3278"/>
              <a:gd name="T5" fmla="*/ 655240625 h 1916"/>
              <a:gd name="T6" fmla="*/ 1441529375 w 3278"/>
              <a:gd name="T7" fmla="*/ 700603438 h 1916"/>
              <a:gd name="T8" fmla="*/ 1522174375 w 3278"/>
              <a:gd name="T9" fmla="*/ 556955325 h 1916"/>
              <a:gd name="T10" fmla="*/ 1680945013 w 3278"/>
              <a:gd name="T11" fmla="*/ 700603438 h 1916"/>
              <a:gd name="T12" fmla="*/ 1839714063 w 3278"/>
              <a:gd name="T13" fmla="*/ 700603438 h 1916"/>
              <a:gd name="T14" fmla="*/ 2018645950 w 3278"/>
              <a:gd name="T15" fmla="*/ 773688763 h 1916"/>
              <a:gd name="T16" fmla="*/ 2147483647 w 3278"/>
              <a:gd name="T17" fmla="*/ 844253138 h 1916"/>
              <a:gd name="T18" fmla="*/ 2147483647 w 3278"/>
              <a:gd name="T19" fmla="*/ 607358450 h 1916"/>
              <a:gd name="T20" fmla="*/ 2147483647 w 3278"/>
              <a:gd name="T21" fmla="*/ 524192500 h 1916"/>
              <a:gd name="T22" fmla="*/ 2147483647 w 3278"/>
              <a:gd name="T23" fmla="*/ 700603438 h 1916"/>
              <a:gd name="T24" fmla="*/ 2147483647 w 3278"/>
              <a:gd name="T25" fmla="*/ 604837500 h 1916"/>
              <a:gd name="T26" fmla="*/ 2147483647 w 3278"/>
              <a:gd name="T27" fmla="*/ 725805000 h 1916"/>
              <a:gd name="T28" fmla="*/ 2147483647 w 3278"/>
              <a:gd name="T29" fmla="*/ 798890325 h 1916"/>
              <a:gd name="T30" fmla="*/ 2147483647 w 3278"/>
              <a:gd name="T31" fmla="*/ 700603438 h 1916"/>
              <a:gd name="T32" fmla="*/ 2147483647 w 3278"/>
              <a:gd name="T33" fmla="*/ 751006563 h 1916"/>
              <a:gd name="T34" fmla="*/ 2147483647 w 3278"/>
              <a:gd name="T35" fmla="*/ 655240625 h 1916"/>
              <a:gd name="T36" fmla="*/ 2147483647 w 3278"/>
              <a:gd name="T37" fmla="*/ 751006563 h 1916"/>
              <a:gd name="T38" fmla="*/ 2147483647 w 3278"/>
              <a:gd name="T39" fmla="*/ 655240625 h 1916"/>
              <a:gd name="T40" fmla="*/ 2147483647 w 3278"/>
              <a:gd name="T41" fmla="*/ 700603438 h 1916"/>
              <a:gd name="T42" fmla="*/ 2147483647 w 3278"/>
              <a:gd name="T43" fmla="*/ 630039063 h 1916"/>
              <a:gd name="T44" fmla="*/ 2147483647 w 3278"/>
              <a:gd name="T45" fmla="*/ 700603438 h 1916"/>
              <a:gd name="T46" fmla="*/ 2147483647 w 3278"/>
              <a:gd name="T47" fmla="*/ 630039063 h 1916"/>
              <a:gd name="T48" fmla="*/ 2147483647 w 3278"/>
              <a:gd name="T49" fmla="*/ 680442188 h 1916"/>
              <a:gd name="T50" fmla="*/ 2147483647 w 3278"/>
              <a:gd name="T51" fmla="*/ 607358450 h 1916"/>
              <a:gd name="T52" fmla="*/ 2147483647 w 3278"/>
              <a:gd name="T53" fmla="*/ 655240625 h 1916"/>
              <a:gd name="T54" fmla="*/ 2147483647 w 3278"/>
              <a:gd name="T55" fmla="*/ 655240625 h 1916"/>
              <a:gd name="T56" fmla="*/ 2147483647 w 3278"/>
              <a:gd name="T57" fmla="*/ 630039063 h 1916"/>
              <a:gd name="T58" fmla="*/ 2147483647 w 3278"/>
              <a:gd name="T59" fmla="*/ 582156888 h 1916"/>
              <a:gd name="T60" fmla="*/ 2147483647 w 3278"/>
              <a:gd name="T61" fmla="*/ 2147483647 h 1916"/>
              <a:gd name="T62" fmla="*/ 1063505938 w 3278"/>
              <a:gd name="T63" fmla="*/ 2147483647 h 1916"/>
              <a:gd name="T64" fmla="*/ 884575638 w 3278"/>
              <a:gd name="T65" fmla="*/ 751006563 h 191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278" h="1916">
                <a:moveTo>
                  <a:pt x="399" y="270"/>
                </a:moveTo>
                <a:cubicBezTo>
                  <a:pt x="422" y="236"/>
                  <a:pt x="446" y="203"/>
                  <a:pt x="462" y="202"/>
                </a:cubicBezTo>
                <a:cubicBezTo>
                  <a:pt x="478" y="201"/>
                  <a:pt x="475" y="248"/>
                  <a:pt x="493" y="260"/>
                </a:cubicBezTo>
                <a:cubicBezTo>
                  <a:pt x="511" y="272"/>
                  <a:pt x="554" y="284"/>
                  <a:pt x="572" y="278"/>
                </a:cubicBezTo>
                <a:cubicBezTo>
                  <a:pt x="590" y="272"/>
                  <a:pt x="588" y="221"/>
                  <a:pt x="604" y="221"/>
                </a:cubicBezTo>
                <a:cubicBezTo>
                  <a:pt x="620" y="221"/>
                  <a:pt x="646" y="269"/>
                  <a:pt x="667" y="278"/>
                </a:cubicBezTo>
                <a:cubicBezTo>
                  <a:pt x="688" y="288"/>
                  <a:pt x="708" y="273"/>
                  <a:pt x="730" y="278"/>
                </a:cubicBezTo>
                <a:cubicBezTo>
                  <a:pt x="752" y="283"/>
                  <a:pt x="756" y="297"/>
                  <a:pt x="801" y="307"/>
                </a:cubicBezTo>
                <a:cubicBezTo>
                  <a:pt x="846" y="317"/>
                  <a:pt x="924" y="346"/>
                  <a:pt x="998" y="335"/>
                </a:cubicBezTo>
                <a:cubicBezTo>
                  <a:pt x="1072" y="324"/>
                  <a:pt x="1188" y="262"/>
                  <a:pt x="1243" y="241"/>
                </a:cubicBezTo>
                <a:cubicBezTo>
                  <a:pt x="1298" y="220"/>
                  <a:pt x="1315" y="202"/>
                  <a:pt x="1330" y="208"/>
                </a:cubicBezTo>
                <a:cubicBezTo>
                  <a:pt x="1345" y="214"/>
                  <a:pt x="1313" y="273"/>
                  <a:pt x="1330" y="278"/>
                </a:cubicBezTo>
                <a:cubicBezTo>
                  <a:pt x="1347" y="283"/>
                  <a:pt x="1403" y="238"/>
                  <a:pt x="1432" y="240"/>
                </a:cubicBezTo>
                <a:cubicBezTo>
                  <a:pt x="1461" y="242"/>
                  <a:pt x="1483" y="275"/>
                  <a:pt x="1503" y="288"/>
                </a:cubicBezTo>
                <a:cubicBezTo>
                  <a:pt x="1523" y="301"/>
                  <a:pt x="1529" y="318"/>
                  <a:pt x="1551" y="317"/>
                </a:cubicBezTo>
                <a:cubicBezTo>
                  <a:pt x="1573" y="316"/>
                  <a:pt x="1612" y="282"/>
                  <a:pt x="1637" y="278"/>
                </a:cubicBezTo>
                <a:cubicBezTo>
                  <a:pt x="1662" y="275"/>
                  <a:pt x="1671" y="300"/>
                  <a:pt x="1700" y="298"/>
                </a:cubicBezTo>
                <a:cubicBezTo>
                  <a:pt x="1729" y="295"/>
                  <a:pt x="1783" y="260"/>
                  <a:pt x="1811" y="260"/>
                </a:cubicBezTo>
                <a:cubicBezTo>
                  <a:pt x="1839" y="260"/>
                  <a:pt x="1845" y="298"/>
                  <a:pt x="1866" y="298"/>
                </a:cubicBezTo>
                <a:cubicBezTo>
                  <a:pt x="1887" y="298"/>
                  <a:pt x="1915" y="264"/>
                  <a:pt x="1937" y="260"/>
                </a:cubicBezTo>
                <a:cubicBezTo>
                  <a:pt x="1959" y="257"/>
                  <a:pt x="1978" y="280"/>
                  <a:pt x="2000" y="278"/>
                </a:cubicBezTo>
                <a:cubicBezTo>
                  <a:pt x="2022" y="277"/>
                  <a:pt x="2046" y="250"/>
                  <a:pt x="2071" y="250"/>
                </a:cubicBezTo>
                <a:cubicBezTo>
                  <a:pt x="2096" y="250"/>
                  <a:pt x="2122" y="278"/>
                  <a:pt x="2150" y="278"/>
                </a:cubicBezTo>
                <a:cubicBezTo>
                  <a:pt x="2178" y="278"/>
                  <a:pt x="2213" y="252"/>
                  <a:pt x="2237" y="250"/>
                </a:cubicBezTo>
                <a:cubicBezTo>
                  <a:pt x="2261" y="249"/>
                  <a:pt x="2270" y="271"/>
                  <a:pt x="2292" y="270"/>
                </a:cubicBezTo>
                <a:cubicBezTo>
                  <a:pt x="2314" y="269"/>
                  <a:pt x="2339" y="242"/>
                  <a:pt x="2371" y="241"/>
                </a:cubicBezTo>
                <a:cubicBezTo>
                  <a:pt x="2403" y="240"/>
                  <a:pt x="2448" y="257"/>
                  <a:pt x="2482" y="260"/>
                </a:cubicBezTo>
                <a:cubicBezTo>
                  <a:pt x="2516" y="264"/>
                  <a:pt x="2537" y="261"/>
                  <a:pt x="2576" y="260"/>
                </a:cubicBezTo>
                <a:cubicBezTo>
                  <a:pt x="2615" y="259"/>
                  <a:pt x="2683" y="255"/>
                  <a:pt x="2718" y="250"/>
                </a:cubicBezTo>
                <a:cubicBezTo>
                  <a:pt x="2753" y="246"/>
                  <a:pt x="2761" y="0"/>
                  <a:pt x="2789" y="231"/>
                </a:cubicBezTo>
                <a:cubicBezTo>
                  <a:pt x="2817" y="462"/>
                  <a:pt x="3278" y="1392"/>
                  <a:pt x="2884" y="1636"/>
                </a:cubicBezTo>
                <a:cubicBezTo>
                  <a:pt x="2490" y="1880"/>
                  <a:pt x="844" y="1916"/>
                  <a:pt x="422" y="1693"/>
                </a:cubicBezTo>
                <a:cubicBezTo>
                  <a:pt x="0" y="1470"/>
                  <a:pt x="175" y="884"/>
                  <a:pt x="351" y="298"/>
                </a:cubicBezTo>
              </a:path>
            </a:pathLst>
          </a:cu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3956" name="Rectangle 4"/>
          <p:cNvSpPr>
            <a:spLocks noGrp="1" noChangeArrowheads="1"/>
          </p:cNvSpPr>
          <p:nvPr>
            <p:ph type="title"/>
          </p:nvPr>
        </p:nvSpPr>
        <p:spPr>
          <a:xfrm>
            <a:off x="457200" y="33338"/>
            <a:ext cx="8229600" cy="1143000"/>
          </a:xfrm>
        </p:spPr>
        <p:txBody>
          <a:bodyPr/>
          <a:lstStyle/>
          <a:p>
            <a:pPr eaLnBrk="1" hangingPunct="1"/>
            <a:r>
              <a:rPr lang="en-US" altLang="en-US" smtClean="0"/>
              <a:t>Warkentin method</a:t>
            </a:r>
          </a:p>
        </p:txBody>
      </p:sp>
      <p:sp>
        <p:nvSpPr>
          <p:cNvPr id="253957" name="Freeform 5"/>
          <p:cNvSpPr>
            <a:spLocks/>
          </p:cNvSpPr>
          <p:nvPr/>
        </p:nvSpPr>
        <p:spPr bwMode="auto">
          <a:xfrm>
            <a:off x="1771650" y="2427288"/>
            <a:ext cx="5600700" cy="3371850"/>
          </a:xfrm>
          <a:custGeom>
            <a:avLst/>
            <a:gdLst>
              <a:gd name="T0" fmla="*/ 2520950 w 3528"/>
              <a:gd name="T1" fmla="*/ 2147483647 h 2124"/>
              <a:gd name="T2" fmla="*/ 0 w 3528"/>
              <a:gd name="T3" fmla="*/ 2520950 h 2124"/>
              <a:gd name="T4" fmla="*/ 1771670638 w 3528"/>
              <a:gd name="T5" fmla="*/ 0 h 2124"/>
              <a:gd name="T6" fmla="*/ 1774190000 w 3528"/>
              <a:gd name="T7" fmla="*/ 2147483647 h 2124"/>
              <a:gd name="T8" fmla="*/ 2147483647 w 3528"/>
              <a:gd name="T9" fmla="*/ 2147483647 h 2124"/>
              <a:gd name="T10" fmla="*/ 2147483647 w 3528"/>
              <a:gd name="T11" fmla="*/ 2520950 h 2124"/>
              <a:gd name="T12" fmla="*/ 2147483647 w 3528"/>
              <a:gd name="T13" fmla="*/ 5040313 h 2124"/>
              <a:gd name="T14" fmla="*/ 2147483647 w 3528"/>
              <a:gd name="T15" fmla="*/ 2147483647 h 2124"/>
              <a:gd name="T16" fmla="*/ 2520950 w 3528"/>
              <a:gd name="T17" fmla="*/ 2147483647 h 21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28" h="2124">
                <a:moveTo>
                  <a:pt x="1" y="2124"/>
                </a:moveTo>
                <a:lnTo>
                  <a:pt x="0" y="1"/>
                </a:lnTo>
                <a:lnTo>
                  <a:pt x="703" y="0"/>
                </a:lnTo>
                <a:lnTo>
                  <a:pt x="704" y="1422"/>
                </a:lnTo>
                <a:lnTo>
                  <a:pt x="2824" y="1422"/>
                </a:lnTo>
                <a:lnTo>
                  <a:pt x="2826" y="1"/>
                </a:lnTo>
                <a:lnTo>
                  <a:pt x="3528" y="2"/>
                </a:lnTo>
                <a:lnTo>
                  <a:pt x="3528" y="2124"/>
                </a:lnTo>
                <a:lnTo>
                  <a:pt x="1" y="2124"/>
                </a:lnTo>
                <a:close/>
              </a:path>
            </a:pathLst>
          </a:custGeom>
          <a:solidFill>
            <a:srgbClr val="A589A5"/>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3958" name="Text Box 6"/>
          <p:cNvSpPr txBox="1">
            <a:spLocks noChangeArrowheads="1"/>
          </p:cNvSpPr>
          <p:nvPr/>
        </p:nvSpPr>
        <p:spPr bwMode="auto">
          <a:xfrm>
            <a:off x="3711575" y="5043488"/>
            <a:ext cx="1720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rPr>
              <a:t>foam insulation</a:t>
            </a:r>
          </a:p>
        </p:txBody>
      </p:sp>
      <p:sp>
        <p:nvSpPr>
          <p:cNvPr id="253959" name="AutoShape 7"/>
          <p:cNvSpPr>
            <a:spLocks noChangeArrowheads="1"/>
          </p:cNvSpPr>
          <p:nvPr/>
        </p:nvSpPr>
        <p:spPr bwMode="auto">
          <a:xfrm>
            <a:off x="7372350" y="25622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3960" name="AutoShape 8"/>
          <p:cNvSpPr>
            <a:spLocks noChangeArrowheads="1"/>
          </p:cNvSpPr>
          <p:nvPr/>
        </p:nvSpPr>
        <p:spPr bwMode="auto">
          <a:xfrm>
            <a:off x="7418388" y="339090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3961" name="AutoShape 9"/>
          <p:cNvSpPr>
            <a:spLocks noChangeArrowheads="1"/>
          </p:cNvSpPr>
          <p:nvPr/>
        </p:nvSpPr>
        <p:spPr bwMode="auto">
          <a:xfrm>
            <a:off x="7675563" y="36274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3962" name="AutoShape 10"/>
          <p:cNvSpPr>
            <a:spLocks noChangeArrowheads="1"/>
          </p:cNvSpPr>
          <p:nvPr/>
        </p:nvSpPr>
        <p:spPr bwMode="auto">
          <a:xfrm>
            <a:off x="7466013" y="36274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3963" name="AutoShape 11"/>
          <p:cNvSpPr>
            <a:spLocks noChangeArrowheads="1"/>
          </p:cNvSpPr>
          <p:nvPr/>
        </p:nvSpPr>
        <p:spPr bwMode="auto">
          <a:xfrm>
            <a:off x="7673975" y="33464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3964" name="AutoShape 12"/>
          <p:cNvSpPr>
            <a:spLocks noChangeArrowheads="1"/>
          </p:cNvSpPr>
          <p:nvPr/>
        </p:nvSpPr>
        <p:spPr bwMode="auto">
          <a:xfrm>
            <a:off x="7558088" y="31686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3965" name="AutoShape 13"/>
          <p:cNvSpPr>
            <a:spLocks noChangeArrowheads="1"/>
          </p:cNvSpPr>
          <p:nvPr/>
        </p:nvSpPr>
        <p:spPr bwMode="auto">
          <a:xfrm>
            <a:off x="7675563" y="400208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3966" name="AutoShape 14"/>
          <p:cNvSpPr>
            <a:spLocks noChangeArrowheads="1"/>
          </p:cNvSpPr>
          <p:nvPr/>
        </p:nvSpPr>
        <p:spPr bwMode="auto">
          <a:xfrm>
            <a:off x="7372350" y="35385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3967" name="AutoShape 15"/>
          <p:cNvSpPr>
            <a:spLocks noChangeArrowheads="1"/>
          </p:cNvSpPr>
          <p:nvPr/>
        </p:nvSpPr>
        <p:spPr bwMode="auto">
          <a:xfrm>
            <a:off x="7418388" y="29051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3968" name="AutoShape 16"/>
          <p:cNvSpPr>
            <a:spLocks noChangeArrowheads="1"/>
          </p:cNvSpPr>
          <p:nvPr/>
        </p:nvSpPr>
        <p:spPr bwMode="auto">
          <a:xfrm>
            <a:off x="7558088" y="26511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3969" name="AutoShape 17"/>
          <p:cNvSpPr>
            <a:spLocks noChangeArrowheads="1"/>
          </p:cNvSpPr>
          <p:nvPr/>
        </p:nvSpPr>
        <p:spPr bwMode="auto">
          <a:xfrm>
            <a:off x="4840288" y="184150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3970" name="AutoShape 18"/>
          <p:cNvSpPr>
            <a:spLocks noChangeArrowheads="1"/>
          </p:cNvSpPr>
          <p:nvPr/>
        </p:nvSpPr>
        <p:spPr bwMode="auto">
          <a:xfrm>
            <a:off x="3943350" y="23637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3971" name="AutoShape 19"/>
          <p:cNvSpPr>
            <a:spLocks noChangeArrowheads="1"/>
          </p:cNvSpPr>
          <p:nvPr/>
        </p:nvSpPr>
        <p:spPr bwMode="auto">
          <a:xfrm>
            <a:off x="4083050" y="23002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3972" name="AutoShape 20"/>
          <p:cNvSpPr>
            <a:spLocks noChangeArrowheads="1"/>
          </p:cNvSpPr>
          <p:nvPr/>
        </p:nvSpPr>
        <p:spPr bwMode="auto">
          <a:xfrm>
            <a:off x="4176713" y="214788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3973" name="AutoShape 21"/>
          <p:cNvSpPr>
            <a:spLocks noChangeArrowheads="1"/>
          </p:cNvSpPr>
          <p:nvPr/>
        </p:nvSpPr>
        <p:spPr bwMode="auto">
          <a:xfrm>
            <a:off x="4270375" y="240347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3974" name="AutoShape 22"/>
          <p:cNvSpPr>
            <a:spLocks noChangeArrowheads="1"/>
          </p:cNvSpPr>
          <p:nvPr/>
        </p:nvSpPr>
        <p:spPr bwMode="auto">
          <a:xfrm>
            <a:off x="5510213" y="190817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3975" name="AutoShape 23"/>
          <p:cNvSpPr>
            <a:spLocks noChangeArrowheads="1"/>
          </p:cNvSpPr>
          <p:nvPr/>
        </p:nvSpPr>
        <p:spPr bwMode="auto">
          <a:xfrm>
            <a:off x="4364038" y="19764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3976" name="AutoShape 24"/>
          <p:cNvSpPr>
            <a:spLocks noChangeArrowheads="1"/>
          </p:cNvSpPr>
          <p:nvPr/>
        </p:nvSpPr>
        <p:spPr bwMode="auto">
          <a:xfrm>
            <a:off x="4516438" y="21288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3977" name="AutoShape 25"/>
          <p:cNvSpPr>
            <a:spLocks noChangeArrowheads="1"/>
          </p:cNvSpPr>
          <p:nvPr/>
        </p:nvSpPr>
        <p:spPr bwMode="auto">
          <a:xfrm>
            <a:off x="4668838" y="22812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3978" name="AutoShape 26"/>
          <p:cNvSpPr>
            <a:spLocks noChangeArrowheads="1"/>
          </p:cNvSpPr>
          <p:nvPr/>
        </p:nvSpPr>
        <p:spPr bwMode="auto">
          <a:xfrm>
            <a:off x="4808538" y="22177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3979" name="AutoShape 27"/>
          <p:cNvSpPr>
            <a:spLocks noChangeArrowheads="1"/>
          </p:cNvSpPr>
          <p:nvPr/>
        </p:nvSpPr>
        <p:spPr bwMode="auto">
          <a:xfrm>
            <a:off x="5065713" y="21415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3980" name="AutoShape 28"/>
          <p:cNvSpPr>
            <a:spLocks noChangeArrowheads="1"/>
          </p:cNvSpPr>
          <p:nvPr/>
        </p:nvSpPr>
        <p:spPr bwMode="auto">
          <a:xfrm>
            <a:off x="4995863" y="23209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3981" name="AutoShape 29"/>
          <p:cNvSpPr>
            <a:spLocks noChangeArrowheads="1"/>
          </p:cNvSpPr>
          <p:nvPr/>
        </p:nvSpPr>
        <p:spPr bwMode="auto">
          <a:xfrm>
            <a:off x="4714875" y="20653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3982" name="AutoShape 30"/>
          <p:cNvSpPr>
            <a:spLocks noChangeArrowheads="1"/>
          </p:cNvSpPr>
          <p:nvPr/>
        </p:nvSpPr>
        <p:spPr bwMode="auto">
          <a:xfrm>
            <a:off x="4562475" y="18875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3983" name="AutoShape 31"/>
          <p:cNvSpPr>
            <a:spLocks noChangeArrowheads="1"/>
          </p:cNvSpPr>
          <p:nvPr/>
        </p:nvSpPr>
        <p:spPr bwMode="auto">
          <a:xfrm>
            <a:off x="5006975" y="19764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3984" name="AutoShape 32"/>
          <p:cNvSpPr>
            <a:spLocks noChangeArrowheads="1"/>
          </p:cNvSpPr>
          <p:nvPr/>
        </p:nvSpPr>
        <p:spPr bwMode="auto">
          <a:xfrm>
            <a:off x="5159375" y="2128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3985" name="AutoShape 33"/>
          <p:cNvSpPr>
            <a:spLocks noChangeArrowheads="1"/>
          </p:cNvSpPr>
          <p:nvPr/>
        </p:nvSpPr>
        <p:spPr bwMode="auto">
          <a:xfrm>
            <a:off x="5311775" y="2281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3986" name="AutoShape 34"/>
          <p:cNvSpPr>
            <a:spLocks noChangeArrowheads="1"/>
          </p:cNvSpPr>
          <p:nvPr/>
        </p:nvSpPr>
        <p:spPr bwMode="auto">
          <a:xfrm>
            <a:off x="5451475" y="22177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3987" name="AutoShape 35"/>
          <p:cNvSpPr>
            <a:spLocks noChangeArrowheads="1"/>
          </p:cNvSpPr>
          <p:nvPr/>
        </p:nvSpPr>
        <p:spPr bwMode="auto">
          <a:xfrm>
            <a:off x="5218113" y="20399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3988" name="AutoShape 36"/>
          <p:cNvSpPr>
            <a:spLocks noChangeArrowheads="1"/>
          </p:cNvSpPr>
          <p:nvPr/>
        </p:nvSpPr>
        <p:spPr bwMode="auto">
          <a:xfrm>
            <a:off x="5545138" y="20653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3989" name="AutoShape 37"/>
          <p:cNvSpPr>
            <a:spLocks noChangeArrowheads="1"/>
          </p:cNvSpPr>
          <p:nvPr/>
        </p:nvSpPr>
        <p:spPr bwMode="auto">
          <a:xfrm>
            <a:off x="5638800" y="23209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3990" name="AutoShape 38"/>
          <p:cNvSpPr>
            <a:spLocks noChangeArrowheads="1"/>
          </p:cNvSpPr>
          <p:nvPr/>
        </p:nvSpPr>
        <p:spPr bwMode="auto">
          <a:xfrm>
            <a:off x="5357813" y="20653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3991" name="AutoShape 39"/>
          <p:cNvSpPr>
            <a:spLocks noChangeArrowheads="1"/>
          </p:cNvSpPr>
          <p:nvPr/>
        </p:nvSpPr>
        <p:spPr bwMode="auto">
          <a:xfrm>
            <a:off x="5205413" y="18875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3992" name="AutoShape 40"/>
          <p:cNvSpPr>
            <a:spLocks noChangeArrowheads="1"/>
          </p:cNvSpPr>
          <p:nvPr/>
        </p:nvSpPr>
        <p:spPr bwMode="auto">
          <a:xfrm>
            <a:off x="4422775" y="227647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3993" name="AutoShape 41"/>
          <p:cNvSpPr>
            <a:spLocks noChangeArrowheads="1"/>
          </p:cNvSpPr>
          <p:nvPr/>
        </p:nvSpPr>
        <p:spPr bwMode="auto">
          <a:xfrm>
            <a:off x="5815013" y="20653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3994" name="AutoShape 42"/>
          <p:cNvSpPr>
            <a:spLocks noChangeArrowheads="1"/>
          </p:cNvSpPr>
          <p:nvPr/>
        </p:nvSpPr>
        <p:spPr bwMode="auto">
          <a:xfrm>
            <a:off x="5967413" y="22177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3995" name="AutoShape 43"/>
          <p:cNvSpPr>
            <a:spLocks noChangeArrowheads="1"/>
          </p:cNvSpPr>
          <p:nvPr/>
        </p:nvSpPr>
        <p:spPr bwMode="auto">
          <a:xfrm>
            <a:off x="6200775" y="2001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3996" name="AutoShape 44"/>
          <p:cNvSpPr>
            <a:spLocks noChangeArrowheads="1"/>
          </p:cNvSpPr>
          <p:nvPr/>
        </p:nvSpPr>
        <p:spPr bwMode="auto">
          <a:xfrm>
            <a:off x="6294438" y="22574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3997" name="AutoShape 45"/>
          <p:cNvSpPr>
            <a:spLocks noChangeArrowheads="1"/>
          </p:cNvSpPr>
          <p:nvPr/>
        </p:nvSpPr>
        <p:spPr bwMode="auto">
          <a:xfrm>
            <a:off x="6318250" y="20907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3998" name="AutoShape 46"/>
          <p:cNvSpPr>
            <a:spLocks noChangeArrowheads="1"/>
          </p:cNvSpPr>
          <p:nvPr/>
        </p:nvSpPr>
        <p:spPr bwMode="auto">
          <a:xfrm>
            <a:off x="6013450" y="2001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3999" name="AutoShape 47"/>
          <p:cNvSpPr>
            <a:spLocks noChangeArrowheads="1"/>
          </p:cNvSpPr>
          <p:nvPr/>
        </p:nvSpPr>
        <p:spPr bwMode="auto">
          <a:xfrm>
            <a:off x="4822825" y="2027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4000" name="AutoShape 48"/>
          <p:cNvSpPr>
            <a:spLocks noChangeArrowheads="1"/>
          </p:cNvSpPr>
          <p:nvPr/>
        </p:nvSpPr>
        <p:spPr bwMode="auto">
          <a:xfrm>
            <a:off x="1935163" y="22558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4001" name="AutoShape 49"/>
          <p:cNvSpPr>
            <a:spLocks noChangeArrowheads="1"/>
          </p:cNvSpPr>
          <p:nvPr/>
        </p:nvSpPr>
        <p:spPr bwMode="auto">
          <a:xfrm>
            <a:off x="2087563" y="20907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4002" name="AutoShape 50"/>
          <p:cNvSpPr>
            <a:spLocks noChangeArrowheads="1"/>
          </p:cNvSpPr>
          <p:nvPr/>
        </p:nvSpPr>
        <p:spPr bwMode="auto">
          <a:xfrm>
            <a:off x="2239963" y="22431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4003" name="AutoShape 51"/>
          <p:cNvSpPr>
            <a:spLocks noChangeArrowheads="1"/>
          </p:cNvSpPr>
          <p:nvPr/>
        </p:nvSpPr>
        <p:spPr bwMode="auto">
          <a:xfrm>
            <a:off x="2379663" y="217963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4004" name="AutoShape 52"/>
          <p:cNvSpPr>
            <a:spLocks noChangeArrowheads="1"/>
          </p:cNvSpPr>
          <p:nvPr/>
        </p:nvSpPr>
        <p:spPr bwMode="auto">
          <a:xfrm>
            <a:off x="2098675" y="2316163"/>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4005" name="AutoShape 53"/>
          <p:cNvSpPr>
            <a:spLocks noChangeArrowheads="1"/>
          </p:cNvSpPr>
          <p:nvPr/>
        </p:nvSpPr>
        <p:spPr bwMode="auto">
          <a:xfrm>
            <a:off x="2473325" y="2027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4006" name="AutoShape 54"/>
          <p:cNvSpPr>
            <a:spLocks noChangeArrowheads="1"/>
          </p:cNvSpPr>
          <p:nvPr/>
        </p:nvSpPr>
        <p:spPr bwMode="auto">
          <a:xfrm>
            <a:off x="2566988" y="22828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4007" name="AutoShape 55"/>
          <p:cNvSpPr>
            <a:spLocks noChangeArrowheads="1"/>
          </p:cNvSpPr>
          <p:nvPr/>
        </p:nvSpPr>
        <p:spPr bwMode="auto">
          <a:xfrm>
            <a:off x="5734050" y="22161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4008" name="AutoShape 56"/>
          <p:cNvSpPr>
            <a:spLocks noChangeArrowheads="1"/>
          </p:cNvSpPr>
          <p:nvPr/>
        </p:nvSpPr>
        <p:spPr bwMode="auto">
          <a:xfrm>
            <a:off x="2286000" y="20272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4009" name="AutoShape 57"/>
          <p:cNvSpPr>
            <a:spLocks noChangeArrowheads="1"/>
          </p:cNvSpPr>
          <p:nvPr/>
        </p:nvSpPr>
        <p:spPr bwMode="auto">
          <a:xfrm>
            <a:off x="7067550" y="22685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4010" name="AutoShape 58"/>
          <p:cNvSpPr>
            <a:spLocks noChangeArrowheads="1"/>
          </p:cNvSpPr>
          <p:nvPr/>
        </p:nvSpPr>
        <p:spPr bwMode="auto">
          <a:xfrm>
            <a:off x="7219950" y="21685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4011" name="AutoShape 59"/>
          <p:cNvSpPr>
            <a:spLocks noChangeArrowheads="1"/>
          </p:cNvSpPr>
          <p:nvPr/>
        </p:nvSpPr>
        <p:spPr bwMode="auto">
          <a:xfrm>
            <a:off x="7372350" y="23209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4012" name="AutoShape 60"/>
          <p:cNvSpPr>
            <a:spLocks noChangeArrowheads="1"/>
          </p:cNvSpPr>
          <p:nvPr/>
        </p:nvSpPr>
        <p:spPr bwMode="auto">
          <a:xfrm>
            <a:off x="7512050" y="22574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4013" name="AutoShape 61"/>
          <p:cNvSpPr>
            <a:spLocks noChangeArrowheads="1"/>
          </p:cNvSpPr>
          <p:nvPr/>
        </p:nvSpPr>
        <p:spPr bwMode="auto">
          <a:xfrm>
            <a:off x="7605713" y="21050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4014" name="AutoShape 62"/>
          <p:cNvSpPr>
            <a:spLocks noChangeArrowheads="1"/>
          </p:cNvSpPr>
          <p:nvPr/>
        </p:nvSpPr>
        <p:spPr bwMode="auto">
          <a:xfrm>
            <a:off x="7558088" y="24733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4015" name="AutoShape 63"/>
          <p:cNvSpPr>
            <a:spLocks noChangeArrowheads="1"/>
          </p:cNvSpPr>
          <p:nvPr/>
        </p:nvSpPr>
        <p:spPr bwMode="auto">
          <a:xfrm>
            <a:off x="1579563" y="2452688"/>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4016" name="AutoShape 64"/>
          <p:cNvSpPr>
            <a:spLocks noChangeArrowheads="1"/>
          </p:cNvSpPr>
          <p:nvPr/>
        </p:nvSpPr>
        <p:spPr bwMode="auto">
          <a:xfrm>
            <a:off x="7418388" y="2105025"/>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4017" name="AutoShape 65"/>
          <p:cNvSpPr>
            <a:spLocks noChangeArrowheads="1"/>
          </p:cNvSpPr>
          <p:nvPr/>
        </p:nvSpPr>
        <p:spPr bwMode="auto">
          <a:xfrm>
            <a:off x="6470650" y="23050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4018" name="AutoShape 66"/>
          <p:cNvSpPr>
            <a:spLocks noChangeArrowheads="1"/>
          </p:cNvSpPr>
          <p:nvPr/>
        </p:nvSpPr>
        <p:spPr bwMode="auto">
          <a:xfrm>
            <a:off x="6318250" y="19113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4019" name="AutoShape 67"/>
          <p:cNvSpPr>
            <a:spLocks noChangeArrowheads="1"/>
          </p:cNvSpPr>
          <p:nvPr/>
        </p:nvSpPr>
        <p:spPr bwMode="auto">
          <a:xfrm>
            <a:off x="6470650" y="20637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4020" name="AutoShape 68"/>
          <p:cNvSpPr>
            <a:spLocks noChangeArrowheads="1"/>
          </p:cNvSpPr>
          <p:nvPr/>
        </p:nvSpPr>
        <p:spPr bwMode="auto">
          <a:xfrm>
            <a:off x="6623050" y="22161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4021" name="AutoShape 69"/>
          <p:cNvSpPr>
            <a:spLocks noChangeArrowheads="1"/>
          </p:cNvSpPr>
          <p:nvPr/>
        </p:nvSpPr>
        <p:spPr bwMode="auto">
          <a:xfrm>
            <a:off x="6762750" y="215265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4022" name="AutoShape 70"/>
          <p:cNvSpPr>
            <a:spLocks noChangeArrowheads="1"/>
          </p:cNvSpPr>
          <p:nvPr/>
        </p:nvSpPr>
        <p:spPr bwMode="auto">
          <a:xfrm>
            <a:off x="6856413" y="20002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4023" name="AutoShape 71"/>
          <p:cNvSpPr>
            <a:spLocks noChangeArrowheads="1"/>
          </p:cNvSpPr>
          <p:nvPr/>
        </p:nvSpPr>
        <p:spPr bwMode="auto">
          <a:xfrm>
            <a:off x="6950075" y="2255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4024" name="AutoShape 72"/>
          <p:cNvSpPr>
            <a:spLocks noChangeArrowheads="1"/>
          </p:cNvSpPr>
          <p:nvPr/>
        </p:nvSpPr>
        <p:spPr bwMode="auto">
          <a:xfrm>
            <a:off x="6669088" y="20002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4025" name="AutoShape 73"/>
          <p:cNvSpPr>
            <a:spLocks noChangeArrowheads="1"/>
          </p:cNvSpPr>
          <p:nvPr/>
        </p:nvSpPr>
        <p:spPr bwMode="auto">
          <a:xfrm>
            <a:off x="1381125" y="36274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4026" name="AutoShape 74"/>
          <p:cNvSpPr>
            <a:spLocks noChangeArrowheads="1"/>
          </p:cNvSpPr>
          <p:nvPr/>
        </p:nvSpPr>
        <p:spPr bwMode="auto">
          <a:xfrm>
            <a:off x="1579563" y="32575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4027" name="AutoShape 75"/>
          <p:cNvSpPr>
            <a:spLocks noChangeArrowheads="1"/>
          </p:cNvSpPr>
          <p:nvPr/>
        </p:nvSpPr>
        <p:spPr bwMode="auto">
          <a:xfrm>
            <a:off x="1381125" y="40909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4028" name="AutoShape 76"/>
          <p:cNvSpPr>
            <a:spLocks noChangeArrowheads="1"/>
          </p:cNvSpPr>
          <p:nvPr/>
        </p:nvSpPr>
        <p:spPr bwMode="auto">
          <a:xfrm>
            <a:off x="1520825" y="269557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4029" name="AutoShape 77"/>
          <p:cNvSpPr>
            <a:spLocks noChangeArrowheads="1"/>
          </p:cNvSpPr>
          <p:nvPr/>
        </p:nvSpPr>
        <p:spPr bwMode="auto">
          <a:xfrm>
            <a:off x="1381125" y="3302000"/>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4030" name="AutoShape 78"/>
          <p:cNvSpPr>
            <a:spLocks noChangeArrowheads="1"/>
          </p:cNvSpPr>
          <p:nvPr/>
        </p:nvSpPr>
        <p:spPr bwMode="auto">
          <a:xfrm>
            <a:off x="1244600" y="391318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4031" name="AutoShape 79"/>
          <p:cNvSpPr>
            <a:spLocks noChangeArrowheads="1"/>
          </p:cNvSpPr>
          <p:nvPr/>
        </p:nvSpPr>
        <p:spPr bwMode="auto">
          <a:xfrm>
            <a:off x="1720850" y="2255838"/>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4032" name="AutoShape 80"/>
          <p:cNvSpPr>
            <a:spLocks noChangeArrowheads="1"/>
          </p:cNvSpPr>
          <p:nvPr/>
        </p:nvSpPr>
        <p:spPr bwMode="auto">
          <a:xfrm>
            <a:off x="1744663" y="208915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4033" name="AutoShape 81"/>
          <p:cNvSpPr>
            <a:spLocks noChangeArrowheads="1"/>
          </p:cNvSpPr>
          <p:nvPr/>
        </p:nvSpPr>
        <p:spPr bwMode="auto">
          <a:xfrm>
            <a:off x="1427163" y="3124200"/>
            <a:ext cx="93662"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4034" name="AutoShape 82"/>
          <p:cNvSpPr>
            <a:spLocks noChangeArrowheads="1"/>
          </p:cNvSpPr>
          <p:nvPr/>
        </p:nvSpPr>
        <p:spPr bwMode="auto">
          <a:xfrm>
            <a:off x="1533525" y="2905125"/>
            <a:ext cx="93663" cy="88900"/>
          </a:xfrm>
          <a:prstGeom prst="hexagon">
            <a:avLst>
              <a:gd name="adj" fmla="val 26339"/>
              <a:gd name="vf" fmla="val 115470"/>
            </a:avLst>
          </a:prstGeom>
          <a:solidFill>
            <a:srgbClr val="99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4035" name="Text Box 83"/>
          <p:cNvSpPr txBox="1">
            <a:spLocks noChangeArrowheads="1"/>
          </p:cNvSpPr>
          <p:nvPr/>
        </p:nvSpPr>
        <p:spPr bwMode="auto">
          <a:xfrm>
            <a:off x="4056063" y="3729038"/>
            <a:ext cx="10302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rPr>
              <a:t>liquid N</a:t>
            </a:r>
            <a:r>
              <a:rPr lang="en-US" altLang="en-US" sz="1800" baseline="-25000">
                <a:solidFill>
                  <a:srgbClr val="000000"/>
                </a:solidFill>
              </a:rPr>
              <a:t>2</a:t>
            </a:r>
          </a:p>
        </p:txBody>
      </p:sp>
      <p:grpSp>
        <p:nvGrpSpPr>
          <p:cNvPr id="100436" name="Group 84"/>
          <p:cNvGrpSpPr>
            <a:grpSpLocks/>
          </p:cNvGrpSpPr>
          <p:nvPr/>
        </p:nvGrpSpPr>
        <p:grpSpPr bwMode="auto">
          <a:xfrm>
            <a:off x="-1071563" y="4995863"/>
            <a:ext cx="820738" cy="427037"/>
            <a:chOff x="445" y="1175"/>
            <a:chExt cx="517" cy="269"/>
          </a:xfrm>
        </p:grpSpPr>
        <p:sp>
          <p:nvSpPr>
            <p:cNvPr id="254042" name="Freeform 85"/>
            <p:cNvSpPr>
              <a:spLocks noChangeAspect="1"/>
            </p:cNvSpPr>
            <p:nvPr/>
          </p:nvSpPr>
          <p:spPr bwMode="auto">
            <a:xfrm rot="2166978" flipH="1">
              <a:off x="647" y="1293"/>
              <a:ext cx="315" cy="151"/>
            </a:xfrm>
            <a:custGeom>
              <a:avLst/>
              <a:gdLst>
                <a:gd name="T0" fmla="*/ 37 w 2552"/>
                <a:gd name="T1" fmla="*/ 6 h 1384"/>
                <a:gd name="T2" fmla="*/ 18 w 2552"/>
                <a:gd name="T3" fmla="*/ 15 h 1384"/>
                <a:gd name="T4" fmla="*/ 5 w 2552"/>
                <a:gd name="T5" fmla="*/ 14 h 1384"/>
                <a:gd name="T6" fmla="*/ 0 w 2552"/>
                <a:gd name="T7" fmla="*/ 7 h 1384"/>
                <a:gd name="T8" fmla="*/ 5 w 2552"/>
                <a:gd name="T9" fmla="*/ 2 h 1384"/>
                <a:gd name="T10" fmla="*/ 16 w 2552"/>
                <a:gd name="T11" fmla="*/ 0 h 1384"/>
                <a:gd name="T12" fmla="*/ 26 w 2552"/>
                <a:gd name="T13" fmla="*/ 4 h 1384"/>
                <a:gd name="T14" fmla="*/ 36 w 2552"/>
                <a:gd name="T15" fmla="*/ 7 h 1384"/>
                <a:gd name="T16" fmla="*/ 39 w 2552"/>
                <a:gd name="T17" fmla="*/ 7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508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4043" name="Rectangle 86"/>
            <p:cNvSpPr>
              <a:spLocks noChangeArrowheads="1"/>
            </p:cNvSpPr>
            <p:nvPr/>
          </p:nvSpPr>
          <p:spPr bwMode="auto">
            <a:xfrm rot="2166978" flipH="1">
              <a:off x="833" y="1393"/>
              <a:ext cx="23" cy="27"/>
            </a:xfrm>
            <a:prstGeom prst="rect">
              <a:avLst/>
            </a:prstGeom>
            <a:solidFill>
              <a:srgbClr val="FF0000"/>
            </a:solidFill>
            <a:ln w="9525">
              <a:miter lim="800000"/>
              <a:headEnd/>
              <a:tailEnd/>
            </a:ln>
            <a:effectLst/>
            <a:scene3d>
              <a:camera prst="legacyObliqueTopRight">
                <a:rot lat="20399996" lon="20999996" rev="0"/>
              </a:camera>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endParaRPr>
            </a:p>
          </p:txBody>
        </p:sp>
        <p:sp>
          <p:nvSpPr>
            <p:cNvPr id="254044" name="Freeform 87"/>
            <p:cNvSpPr>
              <a:spLocks/>
            </p:cNvSpPr>
            <p:nvPr/>
          </p:nvSpPr>
          <p:spPr bwMode="auto">
            <a:xfrm rot="2166978" flipH="1">
              <a:off x="445" y="1175"/>
              <a:ext cx="293" cy="32"/>
            </a:xfrm>
            <a:custGeom>
              <a:avLst/>
              <a:gdLst>
                <a:gd name="T0" fmla="*/ 0 w 712"/>
                <a:gd name="T1" fmla="*/ 13 h 66"/>
                <a:gd name="T2" fmla="*/ 21 w 712"/>
                <a:gd name="T3" fmla="*/ 0 h 66"/>
                <a:gd name="T4" fmla="*/ 45 w 712"/>
                <a:gd name="T5" fmla="*/ 15 h 66"/>
                <a:gd name="T6" fmla="*/ 71 w 712"/>
                <a:gd name="T7" fmla="*/ 1 h 66"/>
                <a:gd name="T8" fmla="*/ 95 w 712"/>
                <a:gd name="T9" fmla="*/ 16 h 66"/>
                <a:gd name="T10" fmla="*/ 121 w 712"/>
                <a:gd name="T11" fmla="*/ 0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50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4045" name="Freeform 88"/>
            <p:cNvSpPr>
              <a:spLocks/>
            </p:cNvSpPr>
            <p:nvPr/>
          </p:nvSpPr>
          <p:spPr bwMode="auto">
            <a:xfrm rot="-8633022">
              <a:off x="454" y="1179"/>
              <a:ext cx="293" cy="32"/>
            </a:xfrm>
            <a:custGeom>
              <a:avLst/>
              <a:gdLst>
                <a:gd name="T0" fmla="*/ 0 w 712"/>
                <a:gd name="T1" fmla="*/ 13 h 66"/>
                <a:gd name="T2" fmla="*/ 21 w 712"/>
                <a:gd name="T3" fmla="*/ 0 h 66"/>
                <a:gd name="T4" fmla="*/ 45 w 712"/>
                <a:gd name="T5" fmla="*/ 15 h 66"/>
                <a:gd name="T6" fmla="*/ 71 w 712"/>
                <a:gd name="T7" fmla="*/ 1 h 66"/>
                <a:gd name="T8" fmla="*/ 95 w 712"/>
                <a:gd name="T9" fmla="*/ 16 h 66"/>
                <a:gd name="T10" fmla="*/ 121 w 712"/>
                <a:gd name="T11" fmla="*/ 0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508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54037" name="Text Box 89"/>
          <p:cNvSpPr txBox="1">
            <a:spLocks noChangeArrowheads="1"/>
          </p:cNvSpPr>
          <p:nvPr/>
        </p:nvSpPr>
        <p:spPr bwMode="auto">
          <a:xfrm>
            <a:off x="1849438" y="6178550"/>
            <a:ext cx="5391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rPr>
              <a:t>Warkentin (2006) </a:t>
            </a:r>
            <a:r>
              <a:rPr lang="en-US" altLang="en-US" sz="1800" i="1">
                <a:solidFill>
                  <a:srgbClr val="000000"/>
                </a:solidFill>
              </a:rPr>
              <a:t>J. Appl. Crystallogr.</a:t>
            </a:r>
            <a:r>
              <a:rPr lang="en-US" altLang="en-US" sz="1800">
                <a:solidFill>
                  <a:srgbClr val="000000"/>
                </a:solidFill>
              </a:rPr>
              <a:t> </a:t>
            </a:r>
            <a:r>
              <a:rPr lang="en-US" altLang="en-US" sz="1800" b="1">
                <a:solidFill>
                  <a:srgbClr val="000000"/>
                </a:solidFill>
              </a:rPr>
              <a:t>39</a:t>
            </a:r>
            <a:r>
              <a:rPr lang="en-US" altLang="en-US" sz="1800">
                <a:solidFill>
                  <a:srgbClr val="000000"/>
                </a:solidFill>
              </a:rPr>
              <a:t>, 805-811. </a:t>
            </a:r>
          </a:p>
          <a:p>
            <a:pPr eaLnBrk="1" hangingPunct="1">
              <a:spcBef>
                <a:spcPct val="0"/>
              </a:spcBef>
              <a:buFontTx/>
              <a:buNone/>
            </a:pPr>
            <a:endParaRPr lang="en-US" altLang="en-US" sz="1800">
              <a:solidFill>
                <a:srgbClr val="000000"/>
              </a:solidFill>
            </a:endParaRPr>
          </a:p>
        </p:txBody>
      </p:sp>
      <p:sp>
        <p:nvSpPr>
          <p:cNvPr id="254038" name="Freeform 90"/>
          <p:cNvSpPr>
            <a:spLocks/>
          </p:cNvSpPr>
          <p:nvPr/>
        </p:nvSpPr>
        <p:spPr bwMode="auto">
          <a:xfrm>
            <a:off x="2617788" y="1114425"/>
            <a:ext cx="498475" cy="1084263"/>
          </a:xfrm>
          <a:custGeom>
            <a:avLst/>
            <a:gdLst>
              <a:gd name="T0" fmla="*/ 378023438 w 314"/>
              <a:gd name="T1" fmla="*/ 0 h 683"/>
              <a:gd name="T2" fmla="*/ 695563125 w 314"/>
              <a:gd name="T3" fmla="*/ 934979194 h 683"/>
              <a:gd name="T4" fmla="*/ 675401875 w 314"/>
              <a:gd name="T5" fmla="*/ 1650703899 h 683"/>
              <a:gd name="T6" fmla="*/ 0 w 314"/>
              <a:gd name="T7" fmla="*/ 1353325324 h 68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4" h="683">
                <a:moveTo>
                  <a:pt x="150" y="0"/>
                </a:moveTo>
                <a:cubicBezTo>
                  <a:pt x="203" y="131"/>
                  <a:pt x="256" y="262"/>
                  <a:pt x="276" y="371"/>
                </a:cubicBezTo>
                <a:cubicBezTo>
                  <a:pt x="296" y="480"/>
                  <a:pt x="314" y="627"/>
                  <a:pt x="268" y="655"/>
                </a:cubicBezTo>
                <a:cubicBezTo>
                  <a:pt x="222" y="683"/>
                  <a:pt x="111" y="610"/>
                  <a:pt x="0" y="537"/>
                </a:cubicBezTo>
              </a:path>
            </a:pathLst>
          </a:custGeom>
          <a:noFill/>
          <a:ln w="6350" cap="flat">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4039" name="Freeform 91"/>
          <p:cNvSpPr>
            <a:spLocks/>
          </p:cNvSpPr>
          <p:nvPr/>
        </p:nvSpPr>
        <p:spPr bwMode="auto">
          <a:xfrm>
            <a:off x="3319463" y="1039813"/>
            <a:ext cx="939800" cy="773112"/>
          </a:xfrm>
          <a:custGeom>
            <a:avLst/>
            <a:gdLst>
              <a:gd name="T0" fmla="*/ 0 w 592"/>
              <a:gd name="T1" fmla="*/ 0 h 487"/>
              <a:gd name="T2" fmla="*/ 337700938 w 592"/>
              <a:gd name="T3" fmla="*/ 975299044 h 487"/>
              <a:gd name="T4" fmla="*/ 934978763 w 592"/>
              <a:gd name="T5" fmla="*/ 1154230816 h 487"/>
              <a:gd name="T6" fmla="*/ 1491932500 w 592"/>
              <a:gd name="T7" fmla="*/ 536792140 h 48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92" h="487">
                <a:moveTo>
                  <a:pt x="0" y="0"/>
                </a:moveTo>
                <a:cubicBezTo>
                  <a:pt x="36" y="155"/>
                  <a:pt x="72" y="311"/>
                  <a:pt x="134" y="387"/>
                </a:cubicBezTo>
                <a:cubicBezTo>
                  <a:pt x="196" y="463"/>
                  <a:pt x="295" y="487"/>
                  <a:pt x="371" y="458"/>
                </a:cubicBezTo>
                <a:cubicBezTo>
                  <a:pt x="447" y="429"/>
                  <a:pt x="519" y="321"/>
                  <a:pt x="592" y="213"/>
                </a:cubicBezTo>
              </a:path>
            </a:pathLst>
          </a:custGeom>
          <a:noFill/>
          <a:ln w="6350" cap="flat">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4040" name="Freeform 92"/>
          <p:cNvSpPr>
            <a:spLocks/>
          </p:cNvSpPr>
          <p:nvPr/>
        </p:nvSpPr>
        <p:spPr bwMode="auto">
          <a:xfrm>
            <a:off x="3043238" y="1165225"/>
            <a:ext cx="333375" cy="1139825"/>
          </a:xfrm>
          <a:custGeom>
            <a:avLst/>
            <a:gdLst>
              <a:gd name="T0" fmla="*/ 0 w 210"/>
              <a:gd name="T1" fmla="*/ 0 h 718"/>
              <a:gd name="T2" fmla="*/ 458668438 w 210"/>
              <a:gd name="T3" fmla="*/ 1292840950 h 718"/>
              <a:gd name="T4" fmla="*/ 418345938 w 210"/>
              <a:gd name="T5" fmla="*/ 1809472188 h 718"/>
              <a:gd name="T6" fmla="*/ 0 60000 65536"/>
              <a:gd name="T7" fmla="*/ 0 60000 65536"/>
              <a:gd name="T8" fmla="*/ 0 60000 65536"/>
            </a:gdLst>
            <a:ahLst/>
            <a:cxnLst>
              <a:cxn ang="T6">
                <a:pos x="T0" y="T1"/>
              </a:cxn>
              <a:cxn ang="T7">
                <a:pos x="T2" y="T3"/>
              </a:cxn>
              <a:cxn ang="T8">
                <a:pos x="T4" y="T5"/>
              </a:cxn>
            </a:cxnLst>
            <a:rect l="0" t="0" r="r" b="b"/>
            <a:pathLst>
              <a:path w="210" h="718">
                <a:moveTo>
                  <a:pt x="0" y="0"/>
                </a:moveTo>
                <a:cubicBezTo>
                  <a:pt x="77" y="197"/>
                  <a:pt x="154" y="394"/>
                  <a:pt x="182" y="513"/>
                </a:cubicBezTo>
                <a:cubicBezTo>
                  <a:pt x="210" y="632"/>
                  <a:pt x="188" y="675"/>
                  <a:pt x="166" y="718"/>
                </a:cubicBezTo>
              </a:path>
            </a:pathLst>
          </a:custGeom>
          <a:noFill/>
          <a:ln w="6350" cap="flat">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4041" name="Freeform 93"/>
          <p:cNvSpPr>
            <a:spLocks/>
          </p:cNvSpPr>
          <p:nvPr/>
        </p:nvSpPr>
        <p:spPr bwMode="auto">
          <a:xfrm>
            <a:off x="3170238" y="1076325"/>
            <a:ext cx="1050925" cy="969963"/>
          </a:xfrm>
          <a:custGeom>
            <a:avLst/>
            <a:gdLst>
              <a:gd name="T0" fmla="*/ 0 w 449"/>
              <a:gd name="T1" fmla="*/ 0 h 555"/>
              <a:gd name="T2" fmla="*/ 602620056 w 449"/>
              <a:gd name="T3" fmla="*/ 1206483671 h 555"/>
              <a:gd name="T4" fmla="*/ 1512028291 w 449"/>
              <a:gd name="T5" fmla="*/ 1640207433 h 555"/>
              <a:gd name="T6" fmla="*/ 2147483647 w 449"/>
              <a:gd name="T7" fmla="*/ 1542466621 h 55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9" h="555">
                <a:moveTo>
                  <a:pt x="0" y="0"/>
                </a:moveTo>
                <a:cubicBezTo>
                  <a:pt x="32" y="153"/>
                  <a:pt x="64" y="306"/>
                  <a:pt x="110" y="395"/>
                </a:cubicBezTo>
                <a:cubicBezTo>
                  <a:pt x="156" y="484"/>
                  <a:pt x="220" y="519"/>
                  <a:pt x="276" y="537"/>
                </a:cubicBezTo>
                <a:cubicBezTo>
                  <a:pt x="332" y="555"/>
                  <a:pt x="390" y="530"/>
                  <a:pt x="449" y="505"/>
                </a:cubicBezTo>
              </a:path>
            </a:pathLst>
          </a:custGeom>
          <a:noFill/>
          <a:ln w="6350" cap="flat">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203112901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path" presetSubtype="0" decel="50000" fill="hold" nodeType="clickEffect">
                                  <p:stCondLst>
                                    <p:cond delay="0"/>
                                  </p:stCondLst>
                                  <p:childTnLst>
                                    <p:animMotion origin="layout" path="M 0.16041 -0.72988 L 0.67899 -0.16513 " pathEditMode="relative" rAng="0" ptsTypes="AA">
                                      <p:cBhvr>
                                        <p:cTn id="6" dur="5000" fill="hold"/>
                                        <p:tgtEl>
                                          <p:spTgt spid="100436"/>
                                        </p:tgtEl>
                                        <p:attrNameLst>
                                          <p:attrName>ppt_x</p:attrName>
                                          <p:attrName>ppt_y</p:attrName>
                                        </p:attrNameLst>
                                      </p:cBhvr>
                                      <p:rCtr x="25920" y="2823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2394857"/>
          </a:xfrm>
        </p:spPr>
        <p:txBody>
          <a:bodyPr/>
          <a:lstStyle/>
          <a:p>
            <a:r>
              <a:rPr lang="en-US" sz="5400" dirty="0" smtClean="0"/>
              <a:t>Oh! SHSSS!  </a:t>
            </a:r>
            <a:r>
              <a:rPr lang="en-US" dirty="0" smtClean="0"/>
              <a:t/>
            </a:r>
            <a:br>
              <a:rPr lang="en-US" dirty="0" smtClean="0"/>
            </a:br>
            <a:r>
              <a:rPr lang="en-US" sz="3300" dirty="0" smtClean="0"/>
              <a:t>how do we get rid of it?</a:t>
            </a:r>
            <a:endParaRPr lang="en-US" sz="3300" dirty="0"/>
          </a:p>
        </p:txBody>
      </p:sp>
      <p:sp>
        <p:nvSpPr>
          <p:cNvPr id="3" name="Content Placeholder 2"/>
          <p:cNvSpPr>
            <a:spLocks noGrp="1"/>
          </p:cNvSpPr>
          <p:nvPr>
            <p:ph idx="1"/>
          </p:nvPr>
        </p:nvSpPr>
        <p:spPr>
          <a:xfrm>
            <a:off x="2293256" y="2612571"/>
            <a:ext cx="6393543" cy="3513592"/>
          </a:xfrm>
        </p:spPr>
        <p:txBody>
          <a:bodyPr/>
          <a:lstStyle/>
          <a:p>
            <a:pPr marL="514350" indent="-514350">
              <a:lnSpc>
                <a:spcPct val="150000"/>
              </a:lnSpc>
              <a:buFont typeface="+mj-lt"/>
              <a:buAutoNum type="arabicPeriod"/>
            </a:pPr>
            <a:r>
              <a:rPr lang="en-US" sz="4000" dirty="0" smtClean="0"/>
              <a:t>Average over it</a:t>
            </a:r>
          </a:p>
          <a:p>
            <a:pPr marL="514350" indent="-514350">
              <a:lnSpc>
                <a:spcPct val="150000"/>
              </a:lnSpc>
              <a:buFont typeface="+mj-lt"/>
              <a:buAutoNum type="arabicPeriod"/>
            </a:pPr>
            <a:r>
              <a:rPr lang="en-US" sz="4000" dirty="0" smtClean="0">
                <a:solidFill>
                  <a:srgbClr val="C00000"/>
                </a:solidFill>
              </a:rPr>
              <a:t>Model it out</a:t>
            </a:r>
          </a:p>
          <a:p>
            <a:pPr marL="514350" indent="-514350">
              <a:lnSpc>
                <a:spcPct val="150000"/>
              </a:lnSpc>
              <a:buFont typeface="+mj-lt"/>
              <a:buAutoNum type="arabicPeriod"/>
            </a:pPr>
            <a:r>
              <a:rPr lang="en-US" sz="4000" dirty="0" smtClean="0"/>
              <a:t>go MAD</a:t>
            </a:r>
            <a:endParaRPr lang="en-US" sz="4000" dirty="0"/>
          </a:p>
        </p:txBody>
      </p:sp>
    </p:spTree>
    <p:extLst>
      <p:ext uri="{BB962C8B-B14F-4D97-AF65-F5344CB8AC3E}">
        <p14:creationId xmlns:p14="http://schemas.microsoft.com/office/powerpoint/2010/main" val="324370218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26124" y="1229709"/>
            <a:ext cx="8799661" cy="55809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250440" y="837023"/>
            <a:ext cx="3976189" cy="369332"/>
          </a:xfrm>
          <a:prstGeom prst="rect">
            <a:avLst/>
          </a:prstGeom>
          <a:noFill/>
        </p:spPr>
        <p:txBody>
          <a:bodyPr wrap="square" rtlCol="0">
            <a:spAutoFit/>
          </a:bodyPr>
          <a:lstStyle/>
          <a:p>
            <a:r>
              <a:rPr lang="en-US" dirty="0" smtClean="0"/>
              <a:t>~3x10</a:t>
            </a:r>
            <a:r>
              <a:rPr lang="en-US" baseline="30000" dirty="0" smtClean="0"/>
              <a:t>5</a:t>
            </a:r>
            <a:r>
              <a:rPr lang="en-US" dirty="0" smtClean="0"/>
              <a:t> </a:t>
            </a:r>
            <a:r>
              <a:rPr lang="en-US" dirty="0" smtClean="0"/>
              <a:t>photon/pixel ratio vs smooth</a:t>
            </a:r>
            <a:endParaRPr lang="en-US" dirty="0" smtClean="0"/>
          </a:p>
        </p:txBody>
      </p:sp>
      <p:sp>
        <p:nvSpPr>
          <p:cNvPr id="5" name="TextBox 4"/>
          <p:cNvSpPr txBox="1"/>
          <p:nvPr/>
        </p:nvSpPr>
        <p:spPr>
          <a:xfrm>
            <a:off x="7199087" y="5283200"/>
            <a:ext cx="986970" cy="954107"/>
          </a:xfrm>
          <a:prstGeom prst="rect">
            <a:avLst/>
          </a:prstGeom>
          <a:solidFill>
            <a:schemeClr val="bg1">
              <a:lumMod val="50000"/>
            </a:schemeClr>
          </a:solidFill>
        </p:spPr>
        <p:txBody>
          <a:bodyPr wrap="square" rtlCol="0">
            <a:spAutoFit/>
          </a:bodyPr>
          <a:lstStyle/>
          <a:p>
            <a:pPr algn="r"/>
            <a:r>
              <a:rPr lang="en-US" sz="2800" b="1" dirty="0" smtClean="0"/>
              <a:t>+1%</a:t>
            </a:r>
          </a:p>
          <a:p>
            <a:pPr algn="r"/>
            <a:r>
              <a:rPr lang="en-US" sz="2800" b="1" dirty="0" smtClean="0">
                <a:solidFill>
                  <a:schemeClr val="bg1"/>
                </a:solidFill>
              </a:rPr>
              <a:t>- 1%</a:t>
            </a:r>
            <a:endParaRPr lang="en-US" sz="2800" b="1" dirty="0">
              <a:solidFill>
                <a:schemeClr val="bg1"/>
              </a:solidFill>
            </a:endParaRPr>
          </a:p>
        </p:txBody>
      </p:sp>
      <p:sp>
        <p:nvSpPr>
          <p:cNvPr id="7" name="Title 1"/>
          <p:cNvSpPr txBox="1">
            <a:spLocks/>
          </p:cNvSpPr>
          <p:nvPr/>
        </p:nvSpPr>
        <p:spPr bwMode="auto">
          <a:xfrm>
            <a:off x="0" y="0"/>
            <a:ext cx="9144000" cy="85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kern="0" dirty="0" smtClean="0"/>
              <a:t>Pilatus: flood field</a:t>
            </a:r>
            <a:endParaRPr lang="en-US" kern="0" dirty="0"/>
          </a:p>
        </p:txBody>
      </p:sp>
    </p:spTree>
    <p:extLst>
      <p:ext uri="{BB962C8B-B14F-4D97-AF65-F5344CB8AC3E}">
        <p14:creationId xmlns:p14="http://schemas.microsoft.com/office/powerpoint/2010/main" val="50379556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Detector pixels are 3D</a:t>
            </a:r>
            <a:endParaRPr lang="en-US" dirty="0"/>
          </a:p>
        </p:txBody>
      </p:sp>
      <p:sp>
        <p:nvSpPr>
          <p:cNvPr id="4" name="Rectangle 3"/>
          <p:cNvSpPr/>
          <p:nvPr/>
        </p:nvSpPr>
        <p:spPr>
          <a:xfrm>
            <a:off x="5178552" y="1752600"/>
            <a:ext cx="685800" cy="411480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459736" y="1752600"/>
            <a:ext cx="1572768" cy="292608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010400" y="1752600"/>
            <a:ext cx="1371600" cy="457200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14400" y="1752600"/>
            <a:ext cx="466344" cy="283464"/>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029200" y="1290935"/>
            <a:ext cx="979755" cy="461665"/>
          </a:xfrm>
          <a:prstGeom prst="rect">
            <a:avLst/>
          </a:prstGeom>
          <a:noFill/>
        </p:spPr>
        <p:txBody>
          <a:bodyPr wrap="none" rtlCol="0">
            <a:spAutoFit/>
          </a:bodyPr>
          <a:lstStyle/>
          <a:p>
            <a:r>
              <a:rPr lang="en-US" sz="2400" dirty="0" smtClean="0"/>
              <a:t>75</a:t>
            </a:r>
            <a:r>
              <a:rPr lang="en-US" sz="2400" dirty="0"/>
              <a:t> </a:t>
            </a:r>
            <a:r>
              <a:rPr lang="el-GR" sz="2400" dirty="0"/>
              <a:t>μ</a:t>
            </a:r>
            <a:r>
              <a:rPr lang="en-US" sz="2400" dirty="0"/>
              <a:t>m</a:t>
            </a:r>
          </a:p>
        </p:txBody>
      </p:sp>
      <p:sp>
        <p:nvSpPr>
          <p:cNvPr id="9" name="TextBox 8"/>
          <p:cNvSpPr txBox="1"/>
          <p:nvPr/>
        </p:nvSpPr>
        <p:spPr>
          <a:xfrm>
            <a:off x="7170553" y="1219200"/>
            <a:ext cx="1135247" cy="461665"/>
          </a:xfrm>
          <a:prstGeom prst="rect">
            <a:avLst/>
          </a:prstGeom>
          <a:noFill/>
        </p:spPr>
        <p:txBody>
          <a:bodyPr wrap="none" rtlCol="0">
            <a:spAutoFit/>
          </a:bodyPr>
          <a:lstStyle/>
          <a:p>
            <a:r>
              <a:rPr lang="en-US" sz="2400" dirty="0" smtClean="0"/>
              <a:t>150</a:t>
            </a:r>
            <a:r>
              <a:rPr lang="en-US" sz="2400" dirty="0"/>
              <a:t> </a:t>
            </a:r>
            <a:r>
              <a:rPr lang="el-GR" sz="2400" dirty="0"/>
              <a:t>μ</a:t>
            </a:r>
            <a:r>
              <a:rPr lang="en-US" sz="2400" dirty="0"/>
              <a:t>m</a:t>
            </a:r>
          </a:p>
        </p:txBody>
      </p:sp>
      <p:sp>
        <p:nvSpPr>
          <p:cNvPr id="10" name="TextBox 9"/>
          <p:cNvSpPr txBox="1"/>
          <p:nvPr/>
        </p:nvSpPr>
        <p:spPr>
          <a:xfrm>
            <a:off x="2667000" y="1295400"/>
            <a:ext cx="1135247" cy="461665"/>
          </a:xfrm>
          <a:prstGeom prst="rect">
            <a:avLst/>
          </a:prstGeom>
          <a:noFill/>
        </p:spPr>
        <p:txBody>
          <a:bodyPr wrap="none" rtlCol="0">
            <a:spAutoFit/>
          </a:bodyPr>
          <a:lstStyle/>
          <a:p>
            <a:r>
              <a:rPr lang="en-US" sz="2400" dirty="0" smtClean="0"/>
              <a:t>172</a:t>
            </a:r>
            <a:r>
              <a:rPr lang="en-US" sz="2400" dirty="0"/>
              <a:t> </a:t>
            </a:r>
            <a:r>
              <a:rPr lang="el-GR" sz="2400" dirty="0"/>
              <a:t>μ</a:t>
            </a:r>
            <a:r>
              <a:rPr lang="en-US" sz="2400" dirty="0"/>
              <a:t>m</a:t>
            </a:r>
          </a:p>
        </p:txBody>
      </p:sp>
      <p:sp>
        <p:nvSpPr>
          <p:cNvPr id="11" name="TextBox 10"/>
          <p:cNvSpPr txBox="1"/>
          <p:nvPr/>
        </p:nvSpPr>
        <p:spPr>
          <a:xfrm>
            <a:off x="617353" y="1295400"/>
            <a:ext cx="979755" cy="461665"/>
          </a:xfrm>
          <a:prstGeom prst="rect">
            <a:avLst/>
          </a:prstGeom>
          <a:noFill/>
        </p:spPr>
        <p:txBody>
          <a:bodyPr wrap="none" rtlCol="0">
            <a:spAutoFit/>
          </a:bodyPr>
          <a:lstStyle/>
          <a:p>
            <a:r>
              <a:rPr lang="en-US" sz="2400" dirty="0" smtClean="0"/>
              <a:t>51 </a:t>
            </a:r>
            <a:r>
              <a:rPr lang="el-GR" sz="2400" dirty="0" smtClean="0"/>
              <a:t>μ</a:t>
            </a:r>
            <a:r>
              <a:rPr lang="en-US" sz="2400" dirty="0" smtClean="0"/>
              <a:t>m</a:t>
            </a:r>
            <a:endParaRPr lang="en-US" sz="2400" dirty="0"/>
          </a:p>
        </p:txBody>
      </p:sp>
      <p:sp>
        <p:nvSpPr>
          <p:cNvPr id="12" name="TextBox 11"/>
          <p:cNvSpPr txBox="1"/>
          <p:nvPr/>
        </p:nvSpPr>
        <p:spPr>
          <a:xfrm rot="16200000">
            <a:off x="-443275" y="2805476"/>
            <a:ext cx="1653017" cy="461665"/>
          </a:xfrm>
          <a:prstGeom prst="rect">
            <a:avLst/>
          </a:prstGeom>
          <a:noFill/>
        </p:spPr>
        <p:txBody>
          <a:bodyPr wrap="none" rtlCol="0">
            <a:spAutoFit/>
          </a:bodyPr>
          <a:lstStyle/>
          <a:p>
            <a:r>
              <a:rPr lang="en-US" sz="2400" dirty="0" smtClean="0"/>
              <a:t>31</a:t>
            </a:r>
            <a:r>
              <a:rPr lang="en-US" sz="2400" dirty="0"/>
              <a:t> </a:t>
            </a:r>
            <a:r>
              <a:rPr lang="el-GR" sz="2400" dirty="0"/>
              <a:t>μ</a:t>
            </a:r>
            <a:r>
              <a:rPr lang="en-US" sz="2400" dirty="0" smtClean="0"/>
              <a:t>m thick</a:t>
            </a:r>
            <a:endParaRPr lang="en-US" sz="2400" dirty="0"/>
          </a:p>
        </p:txBody>
      </p:sp>
      <p:sp>
        <p:nvSpPr>
          <p:cNvPr id="17" name="TextBox 16"/>
          <p:cNvSpPr txBox="1"/>
          <p:nvPr/>
        </p:nvSpPr>
        <p:spPr>
          <a:xfrm>
            <a:off x="2552925" y="4648200"/>
            <a:ext cx="1257075" cy="461665"/>
          </a:xfrm>
          <a:prstGeom prst="rect">
            <a:avLst/>
          </a:prstGeom>
          <a:noFill/>
        </p:spPr>
        <p:txBody>
          <a:bodyPr wrap="none" rtlCol="0">
            <a:spAutoFit/>
          </a:bodyPr>
          <a:lstStyle/>
          <a:p>
            <a:r>
              <a:rPr lang="en-US" sz="2400" dirty="0" smtClean="0"/>
              <a:t>26% loss</a:t>
            </a:r>
            <a:endParaRPr lang="en-US" sz="2400" dirty="0"/>
          </a:p>
        </p:txBody>
      </p:sp>
      <p:sp>
        <p:nvSpPr>
          <p:cNvPr id="18" name="TextBox 17"/>
          <p:cNvSpPr txBox="1"/>
          <p:nvPr/>
        </p:nvSpPr>
        <p:spPr>
          <a:xfrm>
            <a:off x="5181600" y="5791200"/>
            <a:ext cx="715260" cy="830997"/>
          </a:xfrm>
          <a:prstGeom prst="rect">
            <a:avLst/>
          </a:prstGeom>
          <a:noFill/>
        </p:spPr>
        <p:txBody>
          <a:bodyPr wrap="none" rtlCol="0">
            <a:spAutoFit/>
          </a:bodyPr>
          <a:lstStyle/>
          <a:p>
            <a:r>
              <a:rPr lang="en-US" sz="2400" dirty="0" smtClean="0"/>
              <a:t>15%</a:t>
            </a:r>
          </a:p>
          <a:p>
            <a:r>
              <a:rPr lang="en-US" sz="2400" dirty="0" smtClean="0"/>
              <a:t>loss</a:t>
            </a:r>
            <a:endParaRPr lang="en-US" sz="2400" dirty="0"/>
          </a:p>
        </p:txBody>
      </p:sp>
      <p:sp>
        <p:nvSpPr>
          <p:cNvPr id="19" name="TextBox 18"/>
          <p:cNvSpPr txBox="1"/>
          <p:nvPr/>
        </p:nvSpPr>
        <p:spPr>
          <a:xfrm>
            <a:off x="7048725" y="6320135"/>
            <a:ext cx="1257075" cy="461665"/>
          </a:xfrm>
          <a:prstGeom prst="rect">
            <a:avLst/>
          </a:prstGeom>
          <a:noFill/>
        </p:spPr>
        <p:txBody>
          <a:bodyPr wrap="none" rtlCol="0">
            <a:spAutoFit/>
          </a:bodyPr>
          <a:lstStyle/>
          <a:p>
            <a:r>
              <a:rPr lang="en-US" sz="2400" dirty="0" smtClean="0"/>
              <a:t>12% loss</a:t>
            </a:r>
            <a:endParaRPr lang="en-US" sz="2400" dirty="0"/>
          </a:p>
        </p:txBody>
      </p:sp>
      <p:sp>
        <p:nvSpPr>
          <p:cNvPr id="20" name="TextBox 19"/>
          <p:cNvSpPr txBox="1"/>
          <p:nvPr/>
        </p:nvSpPr>
        <p:spPr>
          <a:xfrm>
            <a:off x="762000" y="2133600"/>
            <a:ext cx="715260" cy="830997"/>
          </a:xfrm>
          <a:prstGeom prst="rect">
            <a:avLst/>
          </a:prstGeom>
          <a:noFill/>
        </p:spPr>
        <p:txBody>
          <a:bodyPr wrap="none" rtlCol="0">
            <a:spAutoFit/>
          </a:bodyPr>
          <a:lstStyle/>
          <a:p>
            <a:r>
              <a:rPr lang="en-US" sz="2400" dirty="0" smtClean="0"/>
              <a:t>17%</a:t>
            </a:r>
          </a:p>
          <a:p>
            <a:r>
              <a:rPr lang="en-US" sz="2400" dirty="0" smtClean="0"/>
              <a:t>loss</a:t>
            </a:r>
            <a:endParaRPr lang="en-US" sz="2400" dirty="0"/>
          </a:p>
        </p:txBody>
      </p:sp>
      <p:sp>
        <p:nvSpPr>
          <p:cNvPr id="22" name="TextBox 21"/>
          <p:cNvSpPr txBox="1"/>
          <p:nvPr/>
        </p:nvSpPr>
        <p:spPr>
          <a:xfrm rot="16200000">
            <a:off x="1307780" y="3537191"/>
            <a:ext cx="1808508" cy="461665"/>
          </a:xfrm>
          <a:prstGeom prst="rect">
            <a:avLst/>
          </a:prstGeom>
          <a:noFill/>
        </p:spPr>
        <p:txBody>
          <a:bodyPr wrap="none" rtlCol="0">
            <a:spAutoFit/>
          </a:bodyPr>
          <a:lstStyle/>
          <a:p>
            <a:r>
              <a:rPr lang="en-US" sz="2400" dirty="0" smtClean="0"/>
              <a:t>320</a:t>
            </a:r>
            <a:r>
              <a:rPr lang="en-US" sz="2400" dirty="0"/>
              <a:t> </a:t>
            </a:r>
            <a:r>
              <a:rPr lang="el-GR" sz="2400" dirty="0"/>
              <a:t>μ</a:t>
            </a:r>
            <a:r>
              <a:rPr lang="en-US" sz="2400" dirty="0" smtClean="0"/>
              <a:t>m thick</a:t>
            </a:r>
            <a:endParaRPr lang="en-US" sz="2400" dirty="0"/>
          </a:p>
        </p:txBody>
      </p:sp>
      <p:sp>
        <p:nvSpPr>
          <p:cNvPr id="23" name="TextBox 22"/>
          <p:cNvSpPr txBox="1"/>
          <p:nvPr/>
        </p:nvSpPr>
        <p:spPr>
          <a:xfrm rot="16200000">
            <a:off x="4050980" y="4680191"/>
            <a:ext cx="1808508" cy="461665"/>
          </a:xfrm>
          <a:prstGeom prst="rect">
            <a:avLst/>
          </a:prstGeom>
          <a:noFill/>
        </p:spPr>
        <p:txBody>
          <a:bodyPr wrap="none" rtlCol="0">
            <a:spAutoFit/>
          </a:bodyPr>
          <a:lstStyle/>
          <a:p>
            <a:r>
              <a:rPr lang="en-US" sz="2400" dirty="0" smtClean="0"/>
              <a:t>450</a:t>
            </a:r>
            <a:r>
              <a:rPr lang="en-US" sz="2400" dirty="0"/>
              <a:t> </a:t>
            </a:r>
            <a:r>
              <a:rPr lang="el-GR" sz="2400" dirty="0"/>
              <a:t>μ</a:t>
            </a:r>
            <a:r>
              <a:rPr lang="en-US" sz="2400" dirty="0" smtClean="0"/>
              <a:t>m thick</a:t>
            </a:r>
            <a:endParaRPr lang="en-US" sz="2400" dirty="0"/>
          </a:p>
        </p:txBody>
      </p:sp>
      <p:sp>
        <p:nvSpPr>
          <p:cNvPr id="24" name="TextBox 23"/>
          <p:cNvSpPr txBox="1"/>
          <p:nvPr/>
        </p:nvSpPr>
        <p:spPr>
          <a:xfrm rot="16200000">
            <a:off x="5879780" y="5289791"/>
            <a:ext cx="1808508" cy="461665"/>
          </a:xfrm>
          <a:prstGeom prst="rect">
            <a:avLst/>
          </a:prstGeom>
          <a:noFill/>
        </p:spPr>
        <p:txBody>
          <a:bodyPr wrap="none" rtlCol="0">
            <a:spAutoFit/>
          </a:bodyPr>
          <a:lstStyle/>
          <a:p>
            <a:r>
              <a:rPr lang="en-US" sz="2400" dirty="0" smtClean="0"/>
              <a:t>500</a:t>
            </a:r>
            <a:r>
              <a:rPr lang="en-US" sz="2400" dirty="0"/>
              <a:t> </a:t>
            </a:r>
            <a:r>
              <a:rPr lang="el-GR" sz="2400" dirty="0"/>
              <a:t>μ</a:t>
            </a:r>
            <a:r>
              <a:rPr lang="en-US" sz="2400" dirty="0" smtClean="0"/>
              <a:t>m thick</a:t>
            </a:r>
            <a:endParaRPr lang="en-US" sz="2400" dirty="0"/>
          </a:p>
        </p:txBody>
      </p:sp>
      <p:sp>
        <p:nvSpPr>
          <p:cNvPr id="25" name="TextBox 24"/>
          <p:cNvSpPr txBox="1"/>
          <p:nvPr/>
        </p:nvSpPr>
        <p:spPr>
          <a:xfrm rot="16200000">
            <a:off x="2695763" y="3095437"/>
            <a:ext cx="1013739" cy="461665"/>
          </a:xfrm>
          <a:prstGeom prst="rect">
            <a:avLst/>
          </a:prstGeom>
          <a:noFill/>
        </p:spPr>
        <p:txBody>
          <a:bodyPr wrap="none" rtlCol="0">
            <a:spAutoFit/>
          </a:bodyPr>
          <a:lstStyle/>
          <a:p>
            <a:r>
              <a:rPr lang="en-US" sz="2400" dirty="0" smtClean="0"/>
              <a:t>Pilatus</a:t>
            </a:r>
            <a:endParaRPr lang="en-US" sz="2400" dirty="0"/>
          </a:p>
        </p:txBody>
      </p:sp>
      <p:sp>
        <p:nvSpPr>
          <p:cNvPr id="26" name="TextBox 25"/>
          <p:cNvSpPr txBox="1"/>
          <p:nvPr/>
        </p:nvSpPr>
        <p:spPr>
          <a:xfrm rot="16200000">
            <a:off x="5084195" y="3450206"/>
            <a:ext cx="808876" cy="461665"/>
          </a:xfrm>
          <a:prstGeom prst="rect">
            <a:avLst/>
          </a:prstGeom>
          <a:noFill/>
        </p:spPr>
        <p:txBody>
          <a:bodyPr wrap="none" rtlCol="0">
            <a:spAutoFit/>
          </a:bodyPr>
          <a:lstStyle/>
          <a:p>
            <a:r>
              <a:rPr lang="en-US" sz="2400" dirty="0" err="1" smtClean="0"/>
              <a:t>Eiger</a:t>
            </a:r>
            <a:endParaRPr lang="en-US" sz="2400" dirty="0"/>
          </a:p>
        </p:txBody>
      </p:sp>
      <p:sp>
        <p:nvSpPr>
          <p:cNvPr id="27" name="TextBox 26"/>
          <p:cNvSpPr txBox="1"/>
          <p:nvPr/>
        </p:nvSpPr>
        <p:spPr>
          <a:xfrm rot="16200000">
            <a:off x="7069094" y="3781237"/>
            <a:ext cx="1258678" cy="461665"/>
          </a:xfrm>
          <a:prstGeom prst="rect">
            <a:avLst/>
          </a:prstGeom>
          <a:noFill/>
        </p:spPr>
        <p:txBody>
          <a:bodyPr wrap="none" rtlCol="0">
            <a:spAutoFit/>
          </a:bodyPr>
          <a:lstStyle/>
          <a:p>
            <a:r>
              <a:rPr lang="en-US" sz="2400" dirty="0" smtClean="0"/>
              <a:t>ADSC HF</a:t>
            </a:r>
            <a:endParaRPr lang="en-US" sz="2400" dirty="0"/>
          </a:p>
        </p:txBody>
      </p:sp>
      <p:sp>
        <p:nvSpPr>
          <p:cNvPr id="28" name="TextBox 27"/>
          <p:cNvSpPr txBox="1"/>
          <p:nvPr/>
        </p:nvSpPr>
        <p:spPr>
          <a:xfrm rot="16200000">
            <a:off x="348323" y="3614077"/>
            <a:ext cx="1441420" cy="461665"/>
          </a:xfrm>
          <a:prstGeom prst="rect">
            <a:avLst/>
          </a:prstGeom>
          <a:noFill/>
        </p:spPr>
        <p:txBody>
          <a:bodyPr wrap="none" rtlCol="0">
            <a:spAutoFit/>
          </a:bodyPr>
          <a:lstStyle/>
          <a:p>
            <a:r>
              <a:rPr lang="en-US" sz="2400" dirty="0" smtClean="0"/>
              <a:t>ADSC CCD</a:t>
            </a:r>
            <a:endParaRPr lang="en-US" sz="2400" dirty="0"/>
          </a:p>
        </p:txBody>
      </p:sp>
      <p:sp>
        <p:nvSpPr>
          <p:cNvPr id="29" name="TextBox 28"/>
          <p:cNvSpPr txBox="1"/>
          <p:nvPr/>
        </p:nvSpPr>
        <p:spPr>
          <a:xfrm>
            <a:off x="152400" y="5334000"/>
            <a:ext cx="4572000" cy="1200329"/>
          </a:xfrm>
          <a:prstGeom prst="rect">
            <a:avLst/>
          </a:prstGeom>
          <a:noFill/>
        </p:spPr>
        <p:txBody>
          <a:bodyPr wrap="square" rtlCol="0">
            <a:spAutoFit/>
          </a:bodyPr>
          <a:lstStyle/>
          <a:p>
            <a:r>
              <a:rPr lang="en-US" sz="2400" dirty="0" smtClean="0"/>
              <a:t>Arrival angle of 2 Å spot: 29°</a:t>
            </a:r>
          </a:p>
          <a:p>
            <a:r>
              <a:rPr lang="en-US" sz="2400" dirty="0" smtClean="0"/>
              <a:t>Mean Penetration depth 12 </a:t>
            </a:r>
            <a:r>
              <a:rPr lang="en-US" sz="2400" dirty="0" err="1" smtClean="0"/>
              <a:t>keV</a:t>
            </a:r>
            <a:r>
              <a:rPr lang="en-US" sz="2400" dirty="0" smtClean="0"/>
              <a:t>: </a:t>
            </a:r>
          </a:p>
          <a:p>
            <a:r>
              <a:rPr lang="en-US" sz="2400" dirty="0"/>
              <a:t>237 </a:t>
            </a:r>
            <a:r>
              <a:rPr lang="el-GR" sz="2400" dirty="0"/>
              <a:t>μ</a:t>
            </a:r>
            <a:r>
              <a:rPr lang="en-US" sz="2400" dirty="0"/>
              <a:t>m </a:t>
            </a:r>
            <a:r>
              <a:rPr lang="en-US" sz="2400" dirty="0" smtClean="0"/>
              <a:t>Si        </a:t>
            </a:r>
            <a:r>
              <a:rPr lang="en-US" sz="2400" dirty="0" smtClean="0"/>
              <a:t>17.5 </a:t>
            </a:r>
            <a:r>
              <a:rPr lang="el-GR" sz="2400" dirty="0" smtClean="0"/>
              <a:t>μ</a:t>
            </a:r>
            <a:r>
              <a:rPr lang="en-US" sz="2400" dirty="0" smtClean="0"/>
              <a:t>m Gd</a:t>
            </a:r>
            <a:r>
              <a:rPr lang="en-US" sz="2400" baseline="-25000" dirty="0" smtClean="0"/>
              <a:t>2</a:t>
            </a:r>
            <a:r>
              <a:rPr lang="en-US" sz="2400" dirty="0" smtClean="0"/>
              <a:t>O</a:t>
            </a:r>
            <a:r>
              <a:rPr lang="en-US" sz="2400" baseline="-25000" dirty="0" smtClean="0"/>
              <a:t>2</a:t>
            </a:r>
            <a:r>
              <a:rPr lang="en-US" sz="2400" dirty="0" smtClean="0"/>
              <a:t>S</a:t>
            </a:r>
            <a:endParaRPr lang="en-US" sz="2400" dirty="0"/>
          </a:p>
        </p:txBody>
      </p:sp>
      <p:sp>
        <p:nvSpPr>
          <p:cNvPr id="37" name="Freeform 36"/>
          <p:cNvSpPr/>
          <p:nvPr/>
        </p:nvSpPr>
        <p:spPr>
          <a:xfrm>
            <a:off x="443095" y="1886857"/>
            <a:ext cx="355191" cy="362857"/>
          </a:xfrm>
          <a:custGeom>
            <a:avLst/>
            <a:gdLst>
              <a:gd name="connsiteX0" fmla="*/ 355191 w 355191"/>
              <a:gd name="connsiteY0" fmla="*/ 0 h 362857"/>
              <a:gd name="connsiteX1" fmla="*/ 35876 w 355191"/>
              <a:gd name="connsiteY1" fmla="*/ 130629 h 362857"/>
              <a:gd name="connsiteX2" fmla="*/ 21362 w 355191"/>
              <a:gd name="connsiteY2" fmla="*/ 362857 h 362857"/>
            </a:gdLst>
            <a:ahLst/>
            <a:cxnLst>
              <a:cxn ang="0">
                <a:pos x="connsiteX0" y="connsiteY0"/>
              </a:cxn>
              <a:cxn ang="0">
                <a:pos x="connsiteX1" y="connsiteY1"/>
              </a:cxn>
              <a:cxn ang="0">
                <a:pos x="connsiteX2" y="connsiteY2"/>
              </a:cxn>
            </a:cxnLst>
            <a:rect l="l" t="t" r="r" b="b"/>
            <a:pathLst>
              <a:path w="355191" h="362857">
                <a:moveTo>
                  <a:pt x="355191" y="0"/>
                </a:moveTo>
                <a:cubicBezTo>
                  <a:pt x="223352" y="35076"/>
                  <a:pt x="91514" y="70153"/>
                  <a:pt x="35876" y="130629"/>
                </a:cubicBezTo>
                <a:cubicBezTo>
                  <a:pt x="-19762" y="191105"/>
                  <a:pt x="800" y="276981"/>
                  <a:pt x="21362" y="362857"/>
                </a:cubicBezTo>
              </a:path>
            </a:pathLst>
          </a:custGeom>
          <a:noFill/>
          <a:ln>
            <a:head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1181862" y="1607429"/>
            <a:ext cx="7950917" cy="2167129"/>
            <a:chOff x="1181862" y="1607429"/>
            <a:chExt cx="7950917" cy="2167129"/>
          </a:xfrm>
        </p:grpSpPr>
        <p:cxnSp>
          <p:nvCxnSpPr>
            <p:cNvPr id="14" name="Straight Arrow Connector 13"/>
            <p:cNvCxnSpPr/>
            <p:nvPr/>
          </p:nvCxnSpPr>
          <p:spPr>
            <a:xfrm rot="-1800000">
              <a:off x="3742183" y="1607430"/>
              <a:ext cx="0" cy="216712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1800000">
              <a:off x="6028182" y="1607430"/>
              <a:ext cx="0" cy="216712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1800000">
              <a:off x="8237982" y="1607429"/>
              <a:ext cx="0" cy="216712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1800000">
              <a:off x="1181862" y="1742187"/>
              <a:ext cx="0" cy="15544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4038600" y="1695271"/>
              <a:ext cx="715260" cy="1200329"/>
            </a:xfrm>
            <a:prstGeom prst="rect">
              <a:avLst/>
            </a:prstGeom>
            <a:noFill/>
          </p:spPr>
          <p:txBody>
            <a:bodyPr wrap="none" rtlCol="0">
              <a:spAutoFit/>
            </a:bodyPr>
            <a:lstStyle/>
            <a:p>
              <a:r>
                <a:rPr lang="en-US" sz="2400" dirty="0" smtClean="0"/>
                <a:t>53%</a:t>
              </a:r>
            </a:p>
            <a:p>
              <a:r>
                <a:rPr lang="en-US" sz="2400" dirty="0"/>
                <a:t>s</a:t>
              </a:r>
              <a:r>
                <a:rPr lang="en-US" sz="2400" dirty="0" smtClean="0"/>
                <a:t>ide</a:t>
              </a:r>
            </a:p>
            <a:p>
              <a:r>
                <a:rPr lang="en-US" sz="2400" dirty="0" smtClean="0"/>
                <a:t>loss</a:t>
              </a:r>
              <a:endParaRPr lang="en-US" sz="2400" dirty="0"/>
            </a:p>
          </p:txBody>
        </p:sp>
        <p:sp>
          <p:nvSpPr>
            <p:cNvPr id="32" name="TextBox 31"/>
            <p:cNvSpPr txBox="1"/>
            <p:nvPr/>
          </p:nvSpPr>
          <p:spPr>
            <a:xfrm>
              <a:off x="5914140" y="1695271"/>
              <a:ext cx="795411" cy="1200329"/>
            </a:xfrm>
            <a:prstGeom prst="rect">
              <a:avLst/>
            </a:prstGeom>
            <a:noFill/>
          </p:spPr>
          <p:txBody>
            <a:bodyPr wrap="none" rtlCol="0">
              <a:spAutoFit/>
            </a:bodyPr>
            <a:lstStyle/>
            <a:p>
              <a:r>
                <a:rPr lang="en-US" sz="2400" dirty="0" smtClean="0"/>
                <a:t>76%</a:t>
              </a:r>
            </a:p>
            <a:p>
              <a:r>
                <a:rPr lang="en-US" sz="2400" dirty="0"/>
                <a:t>s</a:t>
              </a:r>
              <a:r>
                <a:rPr lang="en-US" sz="2400" dirty="0" smtClean="0"/>
                <a:t>ide</a:t>
              </a:r>
            </a:p>
            <a:p>
              <a:r>
                <a:rPr lang="en-US" sz="2400" dirty="0" smtClean="0"/>
                <a:t>  loss</a:t>
              </a:r>
              <a:endParaRPr lang="en-US" sz="2400" dirty="0"/>
            </a:p>
          </p:txBody>
        </p:sp>
        <p:sp>
          <p:nvSpPr>
            <p:cNvPr id="33" name="TextBox 32"/>
            <p:cNvSpPr txBox="1"/>
            <p:nvPr/>
          </p:nvSpPr>
          <p:spPr>
            <a:xfrm>
              <a:off x="8417519" y="1695271"/>
              <a:ext cx="715260" cy="1200329"/>
            </a:xfrm>
            <a:prstGeom prst="rect">
              <a:avLst/>
            </a:prstGeom>
            <a:noFill/>
          </p:spPr>
          <p:txBody>
            <a:bodyPr wrap="none" rtlCol="0">
              <a:spAutoFit/>
            </a:bodyPr>
            <a:lstStyle/>
            <a:p>
              <a:r>
                <a:rPr lang="en-US" sz="2400" dirty="0" smtClean="0"/>
                <a:t>57%</a:t>
              </a:r>
            </a:p>
            <a:p>
              <a:r>
                <a:rPr lang="en-US" sz="2400" dirty="0"/>
                <a:t>s</a:t>
              </a:r>
              <a:r>
                <a:rPr lang="en-US" sz="2400" dirty="0" smtClean="0"/>
                <a:t>ide</a:t>
              </a:r>
            </a:p>
            <a:p>
              <a:r>
                <a:rPr lang="en-US" sz="2400" dirty="0" smtClean="0"/>
                <a:t>loss</a:t>
              </a:r>
              <a:endParaRPr lang="en-US" sz="2400" dirty="0"/>
            </a:p>
          </p:txBody>
        </p:sp>
        <p:sp>
          <p:nvSpPr>
            <p:cNvPr id="34" name="TextBox 33"/>
            <p:cNvSpPr txBox="1"/>
            <p:nvPr/>
          </p:nvSpPr>
          <p:spPr>
            <a:xfrm>
              <a:off x="1442385" y="1695271"/>
              <a:ext cx="691215" cy="1200329"/>
            </a:xfrm>
            <a:prstGeom prst="rect">
              <a:avLst/>
            </a:prstGeom>
            <a:noFill/>
          </p:spPr>
          <p:txBody>
            <a:bodyPr wrap="none" rtlCol="0">
              <a:spAutoFit/>
            </a:bodyPr>
            <a:lstStyle/>
            <a:p>
              <a:r>
                <a:rPr lang="en-US" sz="2400" dirty="0"/>
                <a:t>8</a:t>
              </a:r>
              <a:r>
                <a:rPr lang="en-US" sz="2400" dirty="0" smtClean="0"/>
                <a:t>%</a:t>
              </a:r>
            </a:p>
            <a:p>
              <a:r>
                <a:rPr lang="en-US" sz="2400" dirty="0"/>
                <a:t>s</a:t>
              </a:r>
              <a:r>
                <a:rPr lang="en-US" sz="2400" dirty="0" smtClean="0"/>
                <a:t>ide</a:t>
              </a:r>
            </a:p>
            <a:p>
              <a:r>
                <a:rPr lang="en-US" sz="2400" dirty="0" smtClean="0"/>
                <a:t>loss</a:t>
              </a:r>
              <a:endParaRPr lang="en-US" sz="2400" dirty="0"/>
            </a:p>
          </p:txBody>
        </p:sp>
        <p:sp>
          <p:nvSpPr>
            <p:cNvPr id="40" name="TextBox 39"/>
            <p:cNvSpPr txBox="1"/>
            <p:nvPr/>
          </p:nvSpPr>
          <p:spPr>
            <a:xfrm rot="3600000">
              <a:off x="2914599" y="2112542"/>
              <a:ext cx="868507" cy="369332"/>
            </a:xfrm>
            <a:prstGeom prst="rect">
              <a:avLst/>
            </a:prstGeom>
            <a:noFill/>
          </p:spPr>
          <p:txBody>
            <a:bodyPr wrap="none" rtlCol="0">
              <a:spAutoFit/>
            </a:bodyPr>
            <a:lstStyle/>
            <a:p>
              <a:r>
                <a:rPr lang="en-US" dirty="0" smtClean="0"/>
                <a:t>photon</a:t>
              </a:r>
              <a:endParaRPr lang="en-US" dirty="0"/>
            </a:p>
          </p:txBody>
        </p:sp>
        <p:sp>
          <p:nvSpPr>
            <p:cNvPr id="41" name="TextBox 40"/>
            <p:cNvSpPr txBox="1"/>
            <p:nvPr/>
          </p:nvSpPr>
          <p:spPr>
            <a:xfrm rot="3600000">
              <a:off x="5124398" y="1960141"/>
              <a:ext cx="868507" cy="369332"/>
            </a:xfrm>
            <a:prstGeom prst="rect">
              <a:avLst/>
            </a:prstGeom>
            <a:noFill/>
          </p:spPr>
          <p:txBody>
            <a:bodyPr wrap="none" rtlCol="0">
              <a:spAutoFit/>
            </a:bodyPr>
            <a:lstStyle/>
            <a:p>
              <a:r>
                <a:rPr lang="en-US" dirty="0" smtClean="0"/>
                <a:t>photon</a:t>
              </a:r>
              <a:endParaRPr lang="en-US" dirty="0"/>
            </a:p>
          </p:txBody>
        </p:sp>
        <p:sp>
          <p:nvSpPr>
            <p:cNvPr id="42" name="TextBox 41"/>
            <p:cNvSpPr txBox="1"/>
            <p:nvPr/>
          </p:nvSpPr>
          <p:spPr>
            <a:xfrm rot="3600000">
              <a:off x="7486599" y="2188742"/>
              <a:ext cx="868507" cy="369332"/>
            </a:xfrm>
            <a:prstGeom prst="rect">
              <a:avLst/>
            </a:prstGeom>
            <a:noFill/>
          </p:spPr>
          <p:txBody>
            <a:bodyPr wrap="none" rtlCol="0">
              <a:spAutoFit/>
            </a:bodyPr>
            <a:lstStyle/>
            <a:p>
              <a:r>
                <a:rPr lang="en-US" dirty="0" smtClean="0"/>
                <a:t>photon</a:t>
              </a:r>
              <a:endParaRPr lang="en-US" dirty="0"/>
            </a:p>
          </p:txBody>
        </p:sp>
      </p:grpSp>
    </p:spTree>
    <p:extLst>
      <p:ext uri="{BB962C8B-B14F-4D97-AF65-F5344CB8AC3E}">
        <p14:creationId xmlns:p14="http://schemas.microsoft.com/office/powerpoint/2010/main" val="1084397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left)">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9"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p:cNvSpPr/>
          <p:nvPr/>
        </p:nvSpPr>
        <p:spPr>
          <a:xfrm>
            <a:off x="2568297" y="2186532"/>
            <a:ext cx="1176389" cy="284173"/>
          </a:xfrm>
          <a:custGeom>
            <a:avLst/>
            <a:gdLst>
              <a:gd name="connsiteX0" fmla="*/ 1176389 w 1176389"/>
              <a:gd name="connsiteY0" fmla="*/ 106725 h 284173"/>
              <a:gd name="connsiteX1" fmla="*/ 624846 w 1176389"/>
              <a:gd name="connsiteY1" fmla="*/ 34154 h 284173"/>
              <a:gd name="connsiteX2" fmla="*/ 232960 w 1176389"/>
              <a:gd name="connsiteY2" fmla="*/ 5125 h 284173"/>
              <a:gd name="connsiteX3" fmla="*/ 732 w 1176389"/>
              <a:gd name="connsiteY3" fmla="*/ 135754 h 284173"/>
              <a:gd name="connsiteX4" fmla="*/ 305532 w 1176389"/>
              <a:gd name="connsiteY4" fmla="*/ 280897 h 284173"/>
              <a:gd name="connsiteX5" fmla="*/ 1074789 w 1176389"/>
              <a:gd name="connsiteY5" fmla="*/ 222839 h 284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6389" h="284173">
                <a:moveTo>
                  <a:pt x="1176389" y="106725"/>
                </a:moveTo>
                <a:lnTo>
                  <a:pt x="624846" y="34154"/>
                </a:lnTo>
                <a:cubicBezTo>
                  <a:pt x="467608" y="17221"/>
                  <a:pt x="336979" y="-11808"/>
                  <a:pt x="232960" y="5125"/>
                </a:cubicBezTo>
                <a:cubicBezTo>
                  <a:pt x="128941" y="22058"/>
                  <a:pt x="-11363" y="89792"/>
                  <a:pt x="732" y="135754"/>
                </a:cubicBezTo>
                <a:cubicBezTo>
                  <a:pt x="12827" y="181716"/>
                  <a:pt x="126522" y="266383"/>
                  <a:pt x="305532" y="280897"/>
                </a:cubicBezTo>
                <a:cubicBezTo>
                  <a:pt x="484542" y="295411"/>
                  <a:pt x="779665" y="259125"/>
                  <a:pt x="1074789" y="222839"/>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379303" y="2322285"/>
            <a:ext cx="8454035" cy="292608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Detector pixels are 3D</a:t>
            </a:r>
            <a:endParaRPr lang="en-US" dirty="0"/>
          </a:p>
        </p:txBody>
      </p:sp>
      <p:sp>
        <p:nvSpPr>
          <p:cNvPr id="78" name="Freeform 77"/>
          <p:cNvSpPr/>
          <p:nvPr/>
        </p:nvSpPr>
        <p:spPr>
          <a:xfrm>
            <a:off x="7157241" y="5241959"/>
            <a:ext cx="227467" cy="579892"/>
          </a:xfrm>
          <a:custGeom>
            <a:avLst/>
            <a:gdLst>
              <a:gd name="connsiteX0" fmla="*/ 296386 w 637812"/>
              <a:gd name="connsiteY0" fmla="*/ 0 h 2220686"/>
              <a:gd name="connsiteX1" fmla="*/ 630214 w 637812"/>
              <a:gd name="connsiteY1" fmla="*/ 319314 h 2220686"/>
              <a:gd name="connsiteX2" fmla="*/ 6100 w 637812"/>
              <a:gd name="connsiteY2" fmla="*/ 537028 h 2220686"/>
              <a:gd name="connsiteX3" fmla="*/ 601186 w 637812"/>
              <a:gd name="connsiteY3" fmla="*/ 812800 h 2220686"/>
              <a:gd name="connsiteX4" fmla="*/ 35129 w 637812"/>
              <a:gd name="connsiteY4" fmla="*/ 957943 h 2220686"/>
              <a:gd name="connsiteX5" fmla="*/ 586672 w 637812"/>
              <a:gd name="connsiteY5" fmla="*/ 1233714 h 2220686"/>
              <a:gd name="connsiteX6" fmla="*/ 20614 w 637812"/>
              <a:gd name="connsiteY6" fmla="*/ 1335314 h 2220686"/>
              <a:gd name="connsiteX7" fmla="*/ 543129 w 637812"/>
              <a:gd name="connsiteY7" fmla="*/ 1582057 h 2220686"/>
              <a:gd name="connsiteX8" fmla="*/ 6100 w 637812"/>
              <a:gd name="connsiteY8" fmla="*/ 1712686 h 2220686"/>
              <a:gd name="connsiteX9" fmla="*/ 252843 w 637812"/>
              <a:gd name="connsiteY9" fmla="*/ 1915886 h 2220686"/>
              <a:gd name="connsiteX10" fmla="*/ 252843 w 637812"/>
              <a:gd name="connsiteY10" fmla="*/ 2220686 h 2220686"/>
              <a:gd name="connsiteX0" fmla="*/ 296386 w 636659"/>
              <a:gd name="connsiteY0" fmla="*/ 0 h 2220686"/>
              <a:gd name="connsiteX1" fmla="*/ 329043 w 636659"/>
              <a:gd name="connsiteY1" fmla="*/ 212044 h 2220686"/>
              <a:gd name="connsiteX2" fmla="*/ 630214 w 636659"/>
              <a:gd name="connsiteY2" fmla="*/ 319314 h 2220686"/>
              <a:gd name="connsiteX3" fmla="*/ 6100 w 636659"/>
              <a:gd name="connsiteY3" fmla="*/ 537028 h 2220686"/>
              <a:gd name="connsiteX4" fmla="*/ 601186 w 636659"/>
              <a:gd name="connsiteY4" fmla="*/ 812800 h 2220686"/>
              <a:gd name="connsiteX5" fmla="*/ 35129 w 636659"/>
              <a:gd name="connsiteY5" fmla="*/ 957943 h 2220686"/>
              <a:gd name="connsiteX6" fmla="*/ 586672 w 636659"/>
              <a:gd name="connsiteY6" fmla="*/ 1233714 h 2220686"/>
              <a:gd name="connsiteX7" fmla="*/ 20614 w 636659"/>
              <a:gd name="connsiteY7" fmla="*/ 1335314 h 2220686"/>
              <a:gd name="connsiteX8" fmla="*/ 543129 w 636659"/>
              <a:gd name="connsiteY8" fmla="*/ 1582057 h 2220686"/>
              <a:gd name="connsiteX9" fmla="*/ 6100 w 636659"/>
              <a:gd name="connsiteY9" fmla="*/ 1712686 h 2220686"/>
              <a:gd name="connsiteX10" fmla="*/ 252843 w 636659"/>
              <a:gd name="connsiteY10" fmla="*/ 1915886 h 2220686"/>
              <a:gd name="connsiteX11" fmla="*/ 252843 w 636659"/>
              <a:gd name="connsiteY11" fmla="*/ 2220686 h 2220686"/>
              <a:gd name="connsiteX0" fmla="*/ 296386 w 692915"/>
              <a:gd name="connsiteY0" fmla="*/ 0 h 2220686"/>
              <a:gd name="connsiteX1" fmla="*/ 329043 w 692915"/>
              <a:gd name="connsiteY1" fmla="*/ 212044 h 2220686"/>
              <a:gd name="connsiteX2" fmla="*/ 630214 w 692915"/>
              <a:gd name="connsiteY2" fmla="*/ 319314 h 2220686"/>
              <a:gd name="connsiteX3" fmla="*/ 6100 w 692915"/>
              <a:gd name="connsiteY3" fmla="*/ 537028 h 2220686"/>
              <a:gd name="connsiteX4" fmla="*/ 601186 w 692915"/>
              <a:gd name="connsiteY4" fmla="*/ 812800 h 2220686"/>
              <a:gd name="connsiteX5" fmla="*/ 35129 w 692915"/>
              <a:gd name="connsiteY5" fmla="*/ 957943 h 2220686"/>
              <a:gd name="connsiteX6" fmla="*/ 586672 w 692915"/>
              <a:gd name="connsiteY6" fmla="*/ 1233714 h 2220686"/>
              <a:gd name="connsiteX7" fmla="*/ 20614 w 692915"/>
              <a:gd name="connsiteY7" fmla="*/ 1335314 h 2220686"/>
              <a:gd name="connsiteX8" fmla="*/ 543129 w 692915"/>
              <a:gd name="connsiteY8" fmla="*/ 1582057 h 2220686"/>
              <a:gd name="connsiteX9" fmla="*/ 6100 w 692915"/>
              <a:gd name="connsiteY9" fmla="*/ 1712686 h 2220686"/>
              <a:gd name="connsiteX10" fmla="*/ 252843 w 692915"/>
              <a:gd name="connsiteY10" fmla="*/ 1915886 h 2220686"/>
              <a:gd name="connsiteX11" fmla="*/ 252843 w 692915"/>
              <a:gd name="connsiteY11" fmla="*/ 2220686 h 2220686"/>
              <a:gd name="connsiteX0" fmla="*/ 296386 w 642931"/>
              <a:gd name="connsiteY0" fmla="*/ 0 h 2220686"/>
              <a:gd name="connsiteX1" fmla="*/ 329043 w 642931"/>
              <a:gd name="connsiteY1" fmla="*/ 212044 h 2220686"/>
              <a:gd name="connsiteX2" fmla="*/ 630214 w 642931"/>
              <a:gd name="connsiteY2" fmla="*/ 319314 h 2220686"/>
              <a:gd name="connsiteX3" fmla="*/ 6100 w 642931"/>
              <a:gd name="connsiteY3" fmla="*/ 537028 h 2220686"/>
              <a:gd name="connsiteX4" fmla="*/ 601186 w 642931"/>
              <a:gd name="connsiteY4" fmla="*/ 812800 h 2220686"/>
              <a:gd name="connsiteX5" fmla="*/ 35129 w 642931"/>
              <a:gd name="connsiteY5" fmla="*/ 957943 h 2220686"/>
              <a:gd name="connsiteX6" fmla="*/ 586672 w 642931"/>
              <a:gd name="connsiteY6" fmla="*/ 1233714 h 2220686"/>
              <a:gd name="connsiteX7" fmla="*/ 20614 w 642931"/>
              <a:gd name="connsiteY7" fmla="*/ 1335314 h 2220686"/>
              <a:gd name="connsiteX8" fmla="*/ 543129 w 642931"/>
              <a:gd name="connsiteY8" fmla="*/ 1582057 h 2220686"/>
              <a:gd name="connsiteX9" fmla="*/ 6100 w 642931"/>
              <a:gd name="connsiteY9" fmla="*/ 1712686 h 2220686"/>
              <a:gd name="connsiteX10" fmla="*/ 252843 w 642931"/>
              <a:gd name="connsiteY10" fmla="*/ 1915886 h 2220686"/>
              <a:gd name="connsiteX11" fmla="*/ 252843 w 642931"/>
              <a:gd name="connsiteY11" fmla="*/ 2220686 h 2220686"/>
              <a:gd name="connsiteX0" fmla="*/ 296386 w 642931"/>
              <a:gd name="connsiteY0" fmla="*/ 0 h 2220686"/>
              <a:gd name="connsiteX1" fmla="*/ 329043 w 642931"/>
              <a:gd name="connsiteY1" fmla="*/ 212044 h 2220686"/>
              <a:gd name="connsiteX2" fmla="*/ 630214 w 642931"/>
              <a:gd name="connsiteY2" fmla="*/ 319314 h 2220686"/>
              <a:gd name="connsiteX3" fmla="*/ 6100 w 642931"/>
              <a:gd name="connsiteY3" fmla="*/ 537028 h 2220686"/>
              <a:gd name="connsiteX4" fmla="*/ 601186 w 642931"/>
              <a:gd name="connsiteY4" fmla="*/ 812800 h 2220686"/>
              <a:gd name="connsiteX5" fmla="*/ 35129 w 642931"/>
              <a:gd name="connsiteY5" fmla="*/ 957943 h 2220686"/>
              <a:gd name="connsiteX6" fmla="*/ 586672 w 642931"/>
              <a:gd name="connsiteY6" fmla="*/ 1233714 h 2220686"/>
              <a:gd name="connsiteX7" fmla="*/ 20614 w 642931"/>
              <a:gd name="connsiteY7" fmla="*/ 1335314 h 2220686"/>
              <a:gd name="connsiteX8" fmla="*/ 543129 w 642931"/>
              <a:gd name="connsiteY8" fmla="*/ 1582057 h 2220686"/>
              <a:gd name="connsiteX9" fmla="*/ 6100 w 642931"/>
              <a:gd name="connsiteY9" fmla="*/ 1712686 h 2220686"/>
              <a:gd name="connsiteX10" fmla="*/ 252843 w 642931"/>
              <a:gd name="connsiteY10" fmla="*/ 1915886 h 2220686"/>
              <a:gd name="connsiteX11" fmla="*/ 252843 w 642931"/>
              <a:gd name="connsiteY11" fmla="*/ 2220686 h 2220686"/>
              <a:gd name="connsiteX0" fmla="*/ 296386 w 642931"/>
              <a:gd name="connsiteY0" fmla="*/ 0 h 2220686"/>
              <a:gd name="connsiteX1" fmla="*/ 329043 w 642931"/>
              <a:gd name="connsiteY1" fmla="*/ 212044 h 2220686"/>
              <a:gd name="connsiteX2" fmla="*/ 630214 w 642931"/>
              <a:gd name="connsiteY2" fmla="*/ 319314 h 2220686"/>
              <a:gd name="connsiteX3" fmla="*/ 6100 w 642931"/>
              <a:gd name="connsiteY3" fmla="*/ 537028 h 2220686"/>
              <a:gd name="connsiteX4" fmla="*/ 601186 w 642931"/>
              <a:gd name="connsiteY4" fmla="*/ 812800 h 2220686"/>
              <a:gd name="connsiteX5" fmla="*/ 35129 w 642931"/>
              <a:gd name="connsiteY5" fmla="*/ 957943 h 2220686"/>
              <a:gd name="connsiteX6" fmla="*/ 586672 w 642931"/>
              <a:gd name="connsiteY6" fmla="*/ 1233714 h 2220686"/>
              <a:gd name="connsiteX7" fmla="*/ 20614 w 642931"/>
              <a:gd name="connsiteY7" fmla="*/ 1335314 h 2220686"/>
              <a:gd name="connsiteX8" fmla="*/ 543129 w 642931"/>
              <a:gd name="connsiteY8" fmla="*/ 1582057 h 2220686"/>
              <a:gd name="connsiteX9" fmla="*/ 6100 w 642931"/>
              <a:gd name="connsiteY9" fmla="*/ 1712686 h 2220686"/>
              <a:gd name="connsiteX10" fmla="*/ 252843 w 642931"/>
              <a:gd name="connsiteY10" fmla="*/ 1915886 h 2220686"/>
              <a:gd name="connsiteX11" fmla="*/ 252843 w 642931"/>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19050 w 624114"/>
              <a:gd name="connsiteY3" fmla="*/ 541790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19050 w 624114"/>
              <a:gd name="connsiteY3" fmla="*/ 541790 h 2220686"/>
              <a:gd name="connsiteX4" fmla="*/ 595086 w 624114"/>
              <a:gd name="connsiteY4" fmla="*/ 812800 h 2220686"/>
              <a:gd name="connsiteX5" fmla="*/ 14741 w 624114"/>
              <a:gd name="connsiteY5" fmla="*/ 924605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19050 w 624114"/>
              <a:gd name="connsiteY3" fmla="*/ 541790 h 2220686"/>
              <a:gd name="connsiteX4" fmla="*/ 595086 w 624114"/>
              <a:gd name="connsiteY4" fmla="*/ 812800 h 2220686"/>
              <a:gd name="connsiteX5" fmla="*/ 14741 w 624114"/>
              <a:gd name="connsiteY5" fmla="*/ 924605 h 2220686"/>
              <a:gd name="connsiteX6" fmla="*/ 580572 w 624114"/>
              <a:gd name="connsiteY6" fmla="*/ 1233714 h 2220686"/>
              <a:gd name="connsiteX7" fmla="*/ 14514 w 624114"/>
              <a:gd name="connsiteY7" fmla="*/ 12972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75772 w 609600"/>
              <a:gd name="connsiteY0" fmla="*/ 0 h 2220686"/>
              <a:gd name="connsiteX1" fmla="*/ 308429 w 609600"/>
              <a:gd name="connsiteY1" fmla="*/ 212044 h 2220686"/>
              <a:gd name="connsiteX2" fmla="*/ 609600 w 609600"/>
              <a:gd name="connsiteY2" fmla="*/ 319314 h 2220686"/>
              <a:gd name="connsiteX3" fmla="*/ 4536 w 609600"/>
              <a:gd name="connsiteY3" fmla="*/ 541790 h 2220686"/>
              <a:gd name="connsiteX4" fmla="*/ 580572 w 609600"/>
              <a:gd name="connsiteY4" fmla="*/ 812800 h 2220686"/>
              <a:gd name="connsiteX5" fmla="*/ 227 w 609600"/>
              <a:gd name="connsiteY5" fmla="*/ 924605 h 2220686"/>
              <a:gd name="connsiteX6" fmla="*/ 566058 w 609600"/>
              <a:gd name="connsiteY6" fmla="*/ 1233714 h 2220686"/>
              <a:gd name="connsiteX7" fmla="*/ 0 w 609600"/>
              <a:gd name="connsiteY7" fmla="*/ 1297214 h 2220686"/>
              <a:gd name="connsiteX8" fmla="*/ 522515 w 609600"/>
              <a:gd name="connsiteY8" fmla="*/ 1582057 h 2220686"/>
              <a:gd name="connsiteX9" fmla="*/ 4536 w 609600"/>
              <a:gd name="connsiteY9" fmla="*/ 1684111 h 2220686"/>
              <a:gd name="connsiteX10" fmla="*/ 232229 w 609600"/>
              <a:gd name="connsiteY10" fmla="*/ 1915886 h 2220686"/>
              <a:gd name="connsiteX11" fmla="*/ 232229 w 609600"/>
              <a:gd name="connsiteY11" fmla="*/ 2220686 h 2220686"/>
              <a:gd name="connsiteX0" fmla="*/ 275772 w 609600"/>
              <a:gd name="connsiteY0" fmla="*/ 0 h 2220686"/>
              <a:gd name="connsiteX1" fmla="*/ 308429 w 609600"/>
              <a:gd name="connsiteY1" fmla="*/ 212044 h 2220686"/>
              <a:gd name="connsiteX2" fmla="*/ 609600 w 609600"/>
              <a:gd name="connsiteY2" fmla="*/ 319314 h 2220686"/>
              <a:gd name="connsiteX3" fmla="*/ 4536 w 609600"/>
              <a:gd name="connsiteY3" fmla="*/ 541790 h 2220686"/>
              <a:gd name="connsiteX4" fmla="*/ 580572 w 609600"/>
              <a:gd name="connsiteY4" fmla="*/ 812800 h 2220686"/>
              <a:gd name="connsiteX5" fmla="*/ 227 w 609600"/>
              <a:gd name="connsiteY5" fmla="*/ 924605 h 2220686"/>
              <a:gd name="connsiteX6" fmla="*/ 566058 w 609600"/>
              <a:gd name="connsiteY6" fmla="*/ 1233714 h 2220686"/>
              <a:gd name="connsiteX7" fmla="*/ 0 w 609600"/>
              <a:gd name="connsiteY7" fmla="*/ 1297214 h 2220686"/>
              <a:gd name="connsiteX8" fmla="*/ 522515 w 609600"/>
              <a:gd name="connsiteY8" fmla="*/ 1582057 h 2220686"/>
              <a:gd name="connsiteX9" fmla="*/ 4536 w 609600"/>
              <a:gd name="connsiteY9" fmla="*/ 1684111 h 2220686"/>
              <a:gd name="connsiteX10" fmla="*/ 308429 w 609600"/>
              <a:gd name="connsiteY10" fmla="*/ 1887311 h 2220686"/>
              <a:gd name="connsiteX11" fmla="*/ 232229 w 609600"/>
              <a:gd name="connsiteY11" fmla="*/ 2220686 h 2220686"/>
              <a:gd name="connsiteX0" fmla="*/ 275772 w 609600"/>
              <a:gd name="connsiteY0" fmla="*/ 0 h 2182586"/>
              <a:gd name="connsiteX1" fmla="*/ 308429 w 609600"/>
              <a:gd name="connsiteY1" fmla="*/ 212044 h 2182586"/>
              <a:gd name="connsiteX2" fmla="*/ 609600 w 609600"/>
              <a:gd name="connsiteY2" fmla="*/ 319314 h 2182586"/>
              <a:gd name="connsiteX3" fmla="*/ 4536 w 609600"/>
              <a:gd name="connsiteY3" fmla="*/ 541790 h 2182586"/>
              <a:gd name="connsiteX4" fmla="*/ 580572 w 609600"/>
              <a:gd name="connsiteY4" fmla="*/ 812800 h 2182586"/>
              <a:gd name="connsiteX5" fmla="*/ 227 w 609600"/>
              <a:gd name="connsiteY5" fmla="*/ 924605 h 2182586"/>
              <a:gd name="connsiteX6" fmla="*/ 566058 w 609600"/>
              <a:gd name="connsiteY6" fmla="*/ 1233714 h 2182586"/>
              <a:gd name="connsiteX7" fmla="*/ 0 w 609600"/>
              <a:gd name="connsiteY7" fmla="*/ 1297214 h 2182586"/>
              <a:gd name="connsiteX8" fmla="*/ 522515 w 609600"/>
              <a:gd name="connsiteY8" fmla="*/ 1582057 h 2182586"/>
              <a:gd name="connsiteX9" fmla="*/ 4536 w 609600"/>
              <a:gd name="connsiteY9" fmla="*/ 1684111 h 2182586"/>
              <a:gd name="connsiteX10" fmla="*/ 308429 w 609600"/>
              <a:gd name="connsiteY10" fmla="*/ 1887311 h 2182586"/>
              <a:gd name="connsiteX11" fmla="*/ 308429 w 609600"/>
              <a:gd name="connsiteY11" fmla="*/ 2182586 h 2182586"/>
              <a:gd name="connsiteX0" fmla="*/ 275772 w 613002"/>
              <a:gd name="connsiteY0" fmla="*/ 0 h 2182586"/>
              <a:gd name="connsiteX1" fmla="*/ 308429 w 613002"/>
              <a:gd name="connsiteY1" fmla="*/ 212044 h 2182586"/>
              <a:gd name="connsiteX2" fmla="*/ 609600 w 613002"/>
              <a:gd name="connsiteY2" fmla="*/ 319314 h 2182586"/>
              <a:gd name="connsiteX3" fmla="*/ 4536 w 613002"/>
              <a:gd name="connsiteY3" fmla="*/ 541790 h 2182586"/>
              <a:gd name="connsiteX4" fmla="*/ 580572 w 613002"/>
              <a:gd name="connsiteY4" fmla="*/ 812800 h 2182586"/>
              <a:gd name="connsiteX5" fmla="*/ 227 w 613002"/>
              <a:gd name="connsiteY5" fmla="*/ 924605 h 2182586"/>
              <a:gd name="connsiteX6" fmla="*/ 566058 w 613002"/>
              <a:gd name="connsiteY6" fmla="*/ 1233714 h 2182586"/>
              <a:gd name="connsiteX7" fmla="*/ 0 w 613002"/>
              <a:gd name="connsiteY7" fmla="*/ 1297214 h 2182586"/>
              <a:gd name="connsiteX8" fmla="*/ 613002 w 613002"/>
              <a:gd name="connsiteY8" fmla="*/ 1486807 h 2182586"/>
              <a:gd name="connsiteX9" fmla="*/ 4536 w 613002"/>
              <a:gd name="connsiteY9" fmla="*/ 1684111 h 2182586"/>
              <a:gd name="connsiteX10" fmla="*/ 308429 w 613002"/>
              <a:gd name="connsiteY10" fmla="*/ 1887311 h 2182586"/>
              <a:gd name="connsiteX11" fmla="*/ 308429 w 613002"/>
              <a:gd name="connsiteY11" fmla="*/ 2182586 h 2182586"/>
              <a:gd name="connsiteX0" fmla="*/ 275772 w 618446"/>
              <a:gd name="connsiteY0" fmla="*/ 0 h 2182586"/>
              <a:gd name="connsiteX1" fmla="*/ 308429 w 618446"/>
              <a:gd name="connsiteY1" fmla="*/ 212044 h 2182586"/>
              <a:gd name="connsiteX2" fmla="*/ 609600 w 618446"/>
              <a:gd name="connsiteY2" fmla="*/ 319314 h 2182586"/>
              <a:gd name="connsiteX3" fmla="*/ 4536 w 618446"/>
              <a:gd name="connsiteY3" fmla="*/ 541790 h 2182586"/>
              <a:gd name="connsiteX4" fmla="*/ 580572 w 618446"/>
              <a:gd name="connsiteY4" fmla="*/ 812800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75772 w 618446"/>
              <a:gd name="connsiteY0" fmla="*/ 0 h 2182586"/>
              <a:gd name="connsiteX1" fmla="*/ 308429 w 618446"/>
              <a:gd name="connsiteY1" fmla="*/ 212044 h 2182586"/>
              <a:gd name="connsiteX2" fmla="*/ 609600 w 618446"/>
              <a:gd name="connsiteY2" fmla="*/ 319314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75772 w 618446"/>
              <a:gd name="connsiteY0" fmla="*/ 0 h 2182586"/>
              <a:gd name="connsiteX1" fmla="*/ 308429 w 618446"/>
              <a:gd name="connsiteY1" fmla="*/ 21204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7577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8446" h="2182586">
                <a:moveTo>
                  <a:pt x="294822" y="0"/>
                </a:moveTo>
                <a:cubicBezTo>
                  <a:pt x="301852" y="153609"/>
                  <a:pt x="305178" y="-36438"/>
                  <a:pt x="298904" y="154894"/>
                </a:cubicBezTo>
                <a:cubicBezTo>
                  <a:pt x="611717" y="341463"/>
                  <a:pt x="291949" y="150850"/>
                  <a:pt x="609600" y="347889"/>
                </a:cubicBezTo>
                <a:cubicBezTo>
                  <a:pt x="3326" y="535403"/>
                  <a:pt x="614212" y="330955"/>
                  <a:pt x="4536" y="541790"/>
                </a:cubicBezTo>
                <a:cubicBezTo>
                  <a:pt x="599773" y="705001"/>
                  <a:pt x="8997" y="547386"/>
                  <a:pt x="609147" y="722312"/>
                </a:cubicBezTo>
                <a:cubicBezTo>
                  <a:pt x="-377" y="925814"/>
                  <a:pt x="612246" y="716340"/>
                  <a:pt x="227" y="924605"/>
                </a:cubicBezTo>
                <a:cubicBezTo>
                  <a:pt x="621695" y="1104295"/>
                  <a:pt x="6503" y="927932"/>
                  <a:pt x="618446" y="1109889"/>
                </a:cubicBezTo>
                <a:cubicBezTo>
                  <a:pt x="-3098" y="1301371"/>
                  <a:pt x="621620" y="1110569"/>
                  <a:pt x="0" y="1297214"/>
                </a:cubicBezTo>
                <a:cubicBezTo>
                  <a:pt x="621393" y="1479096"/>
                  <a:pt x="1058" y="1290561"/>
                  <a:pt x="613002" y="1486807"/>
                </a:cubicBezTo>
                <a:cubicBezTo>
                  <a:pt x="10508" y="1692576"/>
                  <a:pt x="610129" y="1490360"/>
                  <a:pt x="4536" y="1684111"/>
                </a:cubicBezTo>
                <a:cubicBezTo>
                  <a:pt x="313342" y="1877862"/>
                  <a:pt x="10130" y="1693106"/>
                  <a:pt x="308429" y="1887311"/>
                </a:cubicBezTo>
                <a:cubicBezTo>
                  <a:pt x="306690" y="2191053"/>
                  <a:pt x="300416" y="1872494"/>
                  <a:pt x="308429" y="2182586"/>
                </a:cubicBezTo>
              </a:path>
            </a:pathLst>
          </a:custGeom>
          <a:no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78"/>
          <p:cNvSpPr/>
          <p:nvPr/>
        </p:nvSpPr>
        <p:spPr>
          <a:xfrm>
            <a:off x="2439133" y="5241959"/>
            <a:ext cx="227467" cy="579892"/>
          </a:xfrm>
          <a:custGeom>
            <a:avLst/>
            <a:gdLst>
              <a:gd name="connsiteX0" fmla="*/ 296386 w 637812"/>
              <a:gd name="connsiteY0" fmla="*/ 0 h 2220686"/>
              <a:gd name="connsiteX1" fmla="*/ 630214 w 637812"/>
              <a:gd name="connsiteY1" fmla="*/ 319314 h 2220686"/>
              <a:gd name="connsiteX2" fmla="*/ 6100 w 637812"/>
              <a:gd name="connsiteY2" fmla="*/ 537028 h 2220686"/>
              <a:gd name="connsiteX3" fmla="*/ 601186 w 637812"/>
              <a:gd name="connsiteY3" fmla="*/ 812800 h 2220686"/>
              <a:gd name="connsiteX4" fmla="*/ 35129 w 637812"/>
              <a:gd name="connsiteY4" fmla="*/ 957943 h 2220686"/>
              <a:gd name="connsiteX5" fmla="*/ 586672 w 637812"/>
              <a:gd name="connsiteY5" fmla="*/ 1233714 h 2220686"/>
              <a:gd name="connsiteX6" fmla="*/ 20614 w 637812"/>
              <a:gd name="connsiteY6" fmla="*/ 1335314 h 2220686"/>
              <a:gd name="connsiteX7" fmla="*/ 543129 w 637812"/>
              <a:gd name="connsiteY7" fmla="*/ 1582057 h 2220686"/>
              <a:gd name="connsiteX8" fmla="*/ 6100 w 637812"/>
              <a:gd name="connsiteY8" fmla="*/ 1712686 h 2220686"/>
              <a:gd name="connsiteX9" fmla="*/ 252843 w 637812"/>
              <a:gd name="connsiteY9" fmla="*/ 1915886 h 2220686"/>
              <a:gd name="connsiteX10" fmla="*/ 252843 w 637812"/>
              <a:gd name="connsiteY10" fmla="*/ 2220686 h 2220686"/>
              <a:gd name="connsiteX0" fmla="*/ 296386 w 636659"/>
              <a:gd name="connsiteY0" fmla="*/ 0 h 2220686"/>
              <a:gd name="connsiteX1" fmla="*/ 329043 w 636659"/>
              <a:gd name="connsiteY1" fmla="*/ 212044 h 2220686"/>
              <a:gd name="connsiteX2" fmla="*/ 630214 w 636659"/>
              <a:gd name="connsiteY2" fmla="*/ 319314 h 2220686"/>
              <a:gd name="connsiteX3" fmla="*/ 6100 w 636659"/>
              <a:gd name="connsiteY3" fmla="*/ 537028 h 2220686"/>
              <a:gd name="connsiteX4" fmla="*/ 601186 w 636659"/>
              <a:gd name="connsiteY4" fmla="*/ 812800 h 2220686"/>
              <a:gd name="connsiteX5" fmla="*/ 35129 w 636659"/>
              <a:gd name="connsiteY5" fmla="*/ 957943 h 2220686"/>
              <a:gd name="connsiteX6" fmla="*/ 586672 w 636659"/>
              <a:gd name="connsiteY6" fmla="*/ 1233714 h 2220686"/>
              <a:gd name="connsiteX7" fmla="*/ 20614 w 636659"/>
              <a:gd name="connsiteY7" fmla="*/ 1335314 h 2220686"/>
              <a:gd name="connsiteX8" fmla="*/ 543129 w 636659"/>
              <a:gd name="connsiteY8" fmla="*/ 1582057 h 2220686"/>
              <a:gd name="connsiteX9" fmla="*/ 6100 w 636659"/>
              <a:gd name="connsiteY9" fmla="*/ 1712686 h 2220686"/>
              <a:gd name="connsiteX10" fmla="*/ 252843 w 636659"/>
              <a:gd name="connsiteY10" fmla="*/ 1915886 h 2220686"/>
              <a:gd name="connsiteX11" fmla="*/ 252843 w 636659"/>
              <a:gd name="connsiteY11" fmla="*/ 2220686 h 2220686"/>
              <a:gd name="connsiteX0" fmla="*/ 296386 w 692915"/>
              <a:gd name="connsiteY0" fmla="*/ 0 h 2220686"/>
              <a:gd name="connsiteX1" fmla="*/ 329043 w 692915"/>
              <a:gd name="connsiteY1" fmla="*/ 212044 h 2220686"/>
              <a:gd name="connsiteX2" fmla="*/ 630214 w 692915"/>
              <a:gd name="connsiteY2" fmla="*/ 319314 h 2220686"/>
              <a:gd name="connsiteX3" fmla="*/ 6100 w 692915"/>
              <a:gd name="connsiteY3" fmla="*/ 537028 h 2220686"/>
              <a:gd name="connsiteX4" fmla="*/ 601186 w 692915"/>
              <a:gd name="connsiteY4" fmla="*/ 812800 h 2220686"/>
              <a:gd name="connsiteX5" fmla="*/ 35129 w 692915"/>
              <a:gd name="connsiteY5" fmla="*/ 957943 h 2220686"/>
              <a:gd name="connsiteX6" fmla="*/ 586672 w 692915"/>
              <a:gd name="connsiteY6" fmla="*/ 1233714 h 2220686"/>
              <a:gd name="connsiteX7" fmla="*/ 20614 w 692915"/>
              <a:gd name="connsiteY7" fmla="*/ 1335314 h 2220686"/>
              <a:gd name="connsiteX8" fmla="*/ 543129 w 692915"/>
              <a:gd name="connsiteY8" fmla="*/ 1582057 h 2220686"/>
              <a:gd name="connsiteX9" fmla="*/ 6100 w 692915"/>
              <a:gd name="connsiteY9" fmla="*/ 1712686 h 2220686"/>
              <a:gd name="connsiteX10" fmla="*/ 252843 w 692915"/>
              <a:gd name="connsiteY10" fmla="*/ 1915886 h 2220686"/>
              <a:gd name="connsiteX11" fmla="*/ 252843 w 692915"/>
              <a:gd name="connsiteY11" fmla="*/ 2220686 h 2220686"/>
              <a:gd name="connsiteX0" fmla="*/ 296386 w 642931"/>
              <a:gd name="connsiteY0" fmla="*/ 0 h 2220686"/>
              <a:gd name="connsiteX1" fmla="*/ 329043 w 642931"/>
              <a:gd name="connsiteY1" fmla="*/ 212044 h 2220686"/>
              <a:gd name="connsiteX2" fmla="*/ 630214 w 642931"/>
              <a:gd name="connsiteY2" fmla="*/ 319314 h 2220686"/>
              <a:gd name="connsiteX3" fmla="*/ 6100 w 642931"/>
              <a:gd name="connsiteY3" fmla="*/ 537028 h 2220686"/>
              <a:gd name="connsiteX4" fmla="*/ 601186 w 642931"/>
              <a:gd name="connsiteY4" fmla="*/ 812800 h 2220686"/>
              <a:gd name="connsiteX5" fmla="*/ 35129 w 642931"/>
              <a:gd name="connsiteY5" fmla="*/ 957943 h 2220686"/>
              <a:gd name="connsiteX6" fmla="*/ 586672 w 642931"/>
              <a:gd name="connsiteY6" fmla="*/ 1233714 h 2220686"/>
              <a:gd name="connsiteX7" fmla="*/ 20614 w 642931"/>
              <a:gd name="connsiteY7" fmla="*/ 1335314 h 2220686"/>
              <a:gd name="connsiteX8" fmla="*/ 543129 w 642931"/>
              <a:gd name="connsiteY8" fmla="*/ 1582057 h 2220686"/>
              <a:gd name="connsiteX9" fmla="*/ 6100 w 642931"/>
              <a:gd name="connsiteY9" fmla="*/ 1712686 h 2220686"/>
              <a:gd name="connsiteX10" fmla="*/ 252843 w 642931"/>
              <a:gd name="connsiteY10" fmla="*/ 1915886 h 2220686"/>
              <a:gd name="connsiteX11" fmla="*/ 252843 w 642931"/>
              <a:gd name="connsiteY11" fmla="*/ 2220686 h 2220686"/>
              <a:gd name="connsiteX0" fmla="*/ 296386 w 642931"/>
              <a:gd name="connsiteY0" fmla="*/ 0 h 2220686"/>
              <a:gd name="connsiteX1" fmla="*/ 329043 w 642931"/>
              <a:gd name="connsiteY1" fmla="*/ 212044 h 2220686"/>
              <a:gd name="connsiteX2" fmla="*/ 630214 w 642931"/>
              <a:gd name="connsiteY2" fmla="*/ 319314 h 2220686"/>
              <a:gd name="connsiteX3" fmla="*/ 6100 w 642931"/>
              <a:gd name="connsiteY3" fmla="*/ 537028 h 2220686"/>
              <a:gd name="connsiteX4" fmla="*/ 601186 w 642931"/>
              <a:gd name="connsiteY4" fmla="*/ 812800 h 2220686"/>
              <a:gd name="connsiteX5" fmla="*/ 35129 w 642931"/>
              <a:gd name="connsiteY5" fmla="*/ 957943 h 2220686"/>
              <a:gd name="connsiteX6" fmla="*/ 586672 w 642931"/>
              <a:gd name="connsiteY6" fmla="*/ 1233714 h 2220686"/>
              <a:gd name="connsiteX7" fmla="*/ 20614 w 642931"/>
              <a:gd name="connsiteY7" fmla="*/ 1335314 h 2220686"/>
              <a:gd name="connsiteX8" fmla="*/ 543129 w 642931"/>
              <a:gd name="connsiteY8" fmla="*/ 1582057 h 2220686"/>
              <a:gd name="connsiteX9" fmla="*/ 6100 w 642931"/>
              <a:gd name="connsiteY9" fmla="*/ 1712686 h 2220686"/>
              <a:gd name="connsiteX10" fmla="*/ 252843 w 642931"/>
              <a:gd name="connsiteY10" fmla="*/ 1915886 h 2220686"/>
              <a:gd name="connsiteX11" fmla="*/ 252843 w 642931"/>
              <a:gd name="connsiteY11" fmla="*/ 2220686 h 2220686"/>
              <a:gd name="connsiteX0" fmla="*/ 296386 w 642931"/>
              <a:gd name="connsiteY0" fmla="*/ 0 h 2220686"/>
              <a:gd name="connsiteX1" fmla="*/ 329043 w 642931"/>
              <a:gd name="connsiteY1" fmla="*/ 212044 h 2220686"/>
              <a:gd name="connsiteX2" fmla="*/ 630214 w 642931"/>
              <a:gd name="connsiteY2" fmla="*/ 319314 h 2220686"/>
              <a:gd name="connsiteX3" fmla="*/ 6100 w 642931"/>
              <a:gd name="connsiteY3" fmla="*/ 537028 h 2220686"/>
              <a:gd name="connsiteX4" fmla="*/ 601186 w 642931"/>
              <a:gd name="connsiteY4" fmla="*/ 812800 h 2220686"/>
              <a:gd name="connsiteX5" fmla="*/ 35129 w 642931"/>
              <a:gd name="connsiteY5" fmla="*/ 957943 h 2220686"/>
              <a:gd name="connsiteX6" fmla="*/ 586672 w 642931"/>
              <a:gd name="connsiteY6" fmla="*/ 1233714 h 2220686"/>
              <a:gd name="connsiteX7" fmla="*/ 20614 w 642931"/>
              <a:gd name="connsiteY7" fmla="*/ 1335314 h 2220686"/>
              <a:gd name="connsiteX8" fmla="*/ 543129 w 642931"/>
              <a:gd name="connsiteY8" fmla="*/ 1582057 h 2220686"/>
              <a:gd name="connsiteX9" fmla="*/ 6100 w 642931"/>
              <a:gd name="connsiteY9" fmla="*/ 1712686 h 2220686"/>
              <a:gd name="connsiteX10" fmla="*/ 252843 w 642931"/>
              <a:gd name="connsiteY10" fmla="*/ 1915886 h 2220686"/>
              <a:gd name="connsiteX11" fmla="*/ 252843 w 642931"/>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19050 w 624114"/>
              <a:gd name="connsiteY3" fmla="*/ 541790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19050 w 624114"/>
              <a:gd name="connsiteY3" fmla="*/ 541790 h 2220686"/>
              <a:gd name="connsiteX4" fmla="*/ 595086 w 624114"/>
              <a:gd name="connsiteY4" fmla="*/ 812800 h 2220686"/>
              <a:gd name="connsiteX5" fmla="*/ 14741 w 624114"/>
              <a:gd name="connsiteY5" fmla="*/ 924605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19050 w 624114"/>
              <a:gd name="connsiteY3" fmla="*/ 541790 h 2220686"/>
              <a:gd name="connsiteX4" fmla="*/ 595086 w 624114"/>
              <a:gd name="connsiteY4" fmla="*/ 812800 h 2220686"/>
              <a:gd name="connsiteX5" fmla="*/ 14741 w 624114"/>
              <a:gd name="connsiteY5" fmla="*/ 924605 h 2220686"/>
              <a:gd name="connsiteX6" fmla="*/ 580572 w 624114"/>
              <a:gd name="connsiteY6" fmla="*/ 1233714 h 2220686"/>
              <a:gd name="connsiteX7" fmla="*/ 14514 w 624114"/>
              <a:gd name="connsiteY7" fmla="*/ 12972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75772 w 609600"/>
              <a:gd name="connsiteY0" fmla="*/ 0 h 2220686"/>
              <a:gd name="connsiteX1" fmla="*/ 308429 w 609600"/>
              <a:gd name="connsiteY1" fmla="*/ 212044 h 2220686"/>
              <a:gd name="connsiteX2" fmla="*/ 609600 w 609600"/>
              <a:gd name="connsiteY2" fmla="*/ 319314 h 2220686"/>
              <a:gd name="connsiteX3" fmla="*/ 4536 w 609600"/>
              <a:gd name="connsiteY3" fmla="*/ 541790 h 2220686"/>
              <a:gd name="connsiteX4" fmla="*/ 580572 w 609600"/>
              <a:gd name="connsiteY4" fmla="*/ 812800 h 2220686"/>
              <a:gd name="connsiteX5" fmla="*/ 227 w 609600"/>
              <a:gd name="connsiteY5" fmla="*/ 924605 h 2220686"/>
              <a:gd name="connsiteX6" fmla="*/ 566058 w 609600"/>
              <a:gd name="connsiteY6" fmla="*/ 1233714 h 2220686"/>
              <a:gd name="connsiteX7" fmla="*/ 0 w 609600"/>
              <a:gd name="connsiteY7" fmla="*/ 1297214 h 2220686"/>
              <a:gd name="connsiteX8" fmla="*/ 522515 w 609600"/>
              <a:gd name="connsiteY8" fmla="*/ 1582057 h 2220686"/>
              <a:gd name="connsiteX9" fmla="*/ 4536 w 609600"/>
              <a:gd name="connsiteY9" fmla="*/ 1684111 h 2220686"/>
              <a:gd name="connsiteX10" fmla="*/ 232229 w 609600"/>
              <a:gd name="connsiteY10" fmla="*/ 1915886 h 2220686"/>
              <a:gd name="connsiteX11" fmla="*/ 232229 w 609600"/>
              <a:gd name="connsiteY11" fmla="*/ 2220686 h 2220686"/>
              <a:gd name="connsiteX0" fmla="*/ 275772 w 609600"/>
              <a:gd name="connsiteY0" fmla="*/ 0 h 2220686"/>
              <a:gd name="connsiteX1" fmla="*/ 308429 w 609600"/>
              <a:gd name="connsiteY1" fmla="*/ 212044 h 2220686"/>
              <a:gd name="connsiteX2" fmla="*/ 609600 w 609600"/>
              <a:gd name="connsiteY2" fmla="*/ 319314 h 2220686"/>
              <a:gd name="connsiteX3" fmla="*/ 4536 w 609600"/>
              <a:gd name="connsiteY3" fmla="*/ 541790 h 2220686"/>
              <a:gd name="connsiteX4" fmla="*/ 580572 w 609600"/>
              <a:gd name="connsiteY4" fmla="*/ 812800 h 2220686"/>
              <a:gd name="connsiteX5" fmla="*/ 227 w 609600"/>
              <a:gd name="connsiteY5" fmla="*/ 924605 h 2220686"/>
              <a:gd name="connsiteX6" fmla="*/ 566058 w 609600"/>
              <a:gd name="connsiteY6" fmla="*/ 1233714 h 2220686"/>
              <a:gd name="connsiteX7" fmla="*/ 0 w 609600"/>
              <a:gd name="connsiteY7" fmla="*/ 1297214 h 2220686"/>
              <a:gd name="connsiteX8" fmla="*/ 522515 w 609600"/>
              <a:gd name="connsiteY8" fmla="*/ 1582057 h 2220686"/>
              <a:gd name="connsiteX9" fmla="*/ 4536 w 609600"/>
              <a:gd name="connsiteY9" fmla="*/ 1684111 h 2220686"/>
              <a:gd name="connsiteX10" fmla="*/ 308429 w 609600"/>
              <a:gd name="connsiteY10" fmla="*/ 1887311 h 2220686"/>
              <a:gd name="connsiteX11" fmla="*/ 232229 w 609600"/>
              <a:gd name="connsiteY11" fmla="*/ 2220686 h 2220686"/>
              <a:gd name="connsiteX0" fmla="*/ 275772 w 609600"/>
              <a:gd name="connsiteY0" fmla="*/ 0 h 2182586"/>
              <a:gd name="connsiteX1" fmla="*/ 308429 w 609600"/>
              <a:gd name="connsiteY1" fmla="*/ 212044 h 2182586"/>
              <a:gd name="connsiteX2" fmla="*/ 609600 w 609600"/>
              <a:gd name="connsiteY2" fmla="*/ 319314 h 2182586"/>
              <a:gd name="connsiteX3" fmla="*/ 4536 w 609600"/>
              <a:gd name="connsiteY3" fmla="*/ 541790 h 2182586"/>
              <a:gd name="connsiteX4" fmla="*/ 580572 w 609600"/>
              <a:gd name="connsiteY4" fmla="*/ 812800 h 2182586"/>
              <a:gd name="connsiteX5" fmla="*/ 227 w 609600"/>
              <a:gd name="connsiteY5" fmla="*/ 924605 h 2182586"/>
              <a:gd name="connsiteX6" fmla="*/ 566058 w 609600"/>
              <a:gd name="connsiteY6" fmla="*/ 1233714 h 2182586"/>
              <a:gd name="connsiteX7" fmla="*/ 0 w 609600"/>
              <a:gd name="connsiteY7" fmla="*/ 1297214 h 2182586"/>
              <a:gd name="connsiteX8" fmla="*/ 522515 w 609600"/>
              <a:gd name="connsiteY8" fmla="*/ 1582057 h 2182586"/>
              <a:gd name="connsiteX9" fmla="*/ 4536 w 609600"/>
              <a:gd name="connsiteY9" fmla="*/ 1684111 h 2182586"/>
              <a:gd name="connsiteX10" fmla="*/ 308429 w 609600"/>
              <a:gd name="connsiteY10" fmla="*/ 1887311 h 2182586"/>
              <a:gd name="connsiteX11" fmla="*/ 308429 w 609600"/>
              <a:gd name="connsiteY11" fmla="*/ 2182586 h 2182586"/>
              <a:gd name="connsiteX0" fmla="*/ 275772 w 613002"/>
              <a:gd name="connsiteY0" fmla="*/ 0 h 2182586"/>
              <a:gd name="connsiteX1" fmla="*/ 308429 w 613002"/>
              <a:gd name="connsiteY1" fmla="*/ 212044 h 2182586"/>
              <a:gd name="connsiteX2" fmla="*/ 609600 w 613002"/>
              <a:gd name="connsiteY2" fmla="*/ 319314 h 2182586"/>
              <a:gd name="connsiteX3" fmla="*/ 4536 w 613002"/>
              <a:gd name="connsiteY3" fmla="*/ 541790 h 2182586"/>
              <a:gd name="connsiteX4" fmla="*/ 580572 w 613002"/>
              <a:gd name="connsiteY4" fmla="*/ 812800 h 2182586"/>
              <a:gd name="connsiteX5" fmla="*/ 227 w 613002"/>
              <a:gd name="connsiteY5" fmla="*/ 924605 h 2182586"/>
              <a:gd name="connsiteX6" fmla="*/ 566058 w 613002"/>
              <a:gd name="connsiteY6" fmla="*/ 1233714 h 2182586"/>
              <a:gd name="connsiteX7" fmla="*/ 0 w 613002"/>
              <a:gd name="connsiteY7" fmla="*/ 1297214 h 2182586"/>
              <a:gd name="connsiteX8" fmla="*/ 613002 w 613002"/>
              <a:gd name="connsiteY8" fmla="*/ 1486807 h 2182586"/>
              <a:gd name="connsiteX9" fmla="*/ 4536 w 613002"/>
              <a:gd name="connsiteY9" fmla="*/ 1684111 h 2182586"/>
              <a:gd name="connsiteX10" fmla="*/ 308429 w 613002"/>
              <a:gd name="connsiteY10" fmla="*/ 1887311 h 2182586"/>
              <a:gd name="connsiteX11" fmla="*/ 308429 w 613002"/>
              <a:gd name="connsiteY11" fmla="*/ 2182586 h 2182586"/>
              <a:gd name="connsiteX0" fmla="*/ 275772 w 618446"/>
              <a:gd name="connsiteY0" fmla="*/ 0 h 2182586"/>
              <a:gd name="connsiteX1" fmla="*/ 308429 w 618446"/>
              <a:gd name="connsiteY1" fmla="*/ 212044 h 2182586"/>
              <a:gd name="connsiteX2" fmla="*/ 609600 w 618446"/>
              <a:gd name="connsiteY2" fmla="*/ 319314 h 2182586"/>
              <a:gd name="connsiteX3" fmla="*/ 4536 w 618446"/>
              <a:gd name="connsiteY3" fmla="*/ 541790 h 2182586"/>
              <a:gd name="connsiteX4" fmla="*/ 580572 w 618446"/>
              <a:gd name="connsiteY4" fmla="*/ 812800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75772 w 618446"/>
              <a:gd name="connsiteY0" fmla="*/ 0 h 2182586"/>
              <a:gd name="connsiteX1" fmla="*/ 308429 w 618446"/>
              <a:gd name="connsiteY1" fmla="*/ 212044 h 2182586"/>
              <a:gd name="connsiteX2" fmla="*/ 609600 w 618446"/>
              <a:gd name="connsiteY2" fmla="*/ 319314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75772 w 618446"/>
              <a:gd name="connsiteY0" fmla="*/ 0 h 2182586"/>
              <a:gd name="connsiteX1" fmla="*/ 308429 w 618446"/>
              <a:gd name="connsiteY1" fmla="*/ 21204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7577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8446" h="2182586">
                <a:moveTo>
                  <a:pt x="294822" y="0"/>
                </a:moveTo>
                <a:cubicBezTo>
                  <a:pt x="301852" y="153609"/>
                  <a:pt x="305178" y="-36438"/>
                  <a:pt x="298904" y="154894"/>
                </a:cubicBezTo>
                <a:cubicBezTo>
                  <a:pt x="611717" y="341463"/>
                  <a:pt x="291949" y="150850"/>
                  <a:pt x="609600" y="347889"/>
                </a:cubicBezTo>
                <a:cubicBezTo>
                  <a:pt x="3326" y="535403"/>
                  <a:pt x="614212" y="330955"/>
                  <a:pt x="4536" y="541790"/>
                </a:cubicBezTo>
                <a:cubicBezTo>
                  <a:pt x="599773" y="705001"/>
                  <a:pt x="8997" y="547386"/>
                  <a:pt x="609147" y="722312"/>
                </a:cubicBezTo>
                <a:cubicBezTo>
                  <a:pt x="-377" y="925814"/>
                  <a:pt x="612246" y="716340"/>
                  <a:pt x="227" y="924605"/>
                </a:cubicBezTo>
                <a:cubicBezTo>
                  <a:pt x="621695" y="1104295"/>
                  <a:pt x="6503" y="927932"/>
                  <a:pt x="618446" y="1109889"/>
                </a:cubicBezTo>
                <a:cubicBezTo>
                  <a:pt x="-3098" y="1301371"/>
                  <a:pt x="621620" y="1110569"/>
                  <a:pt x="0" y="1297214"/>
                </a:cubicBezTo>
                <a:cubicBezTo>
                  <a:pt x="621393" y="1479096"/>
                  <a:pt x="1058" y="1290561"/>
                  <a:pt x="613002" y="1486807"/>
                </a:cubicBezTo>
                <a:cubicBezTo>
                  <a:pt x="10508" y="1692576"/>
                  <a:pt x="610129" y="1490360"/>
                  <a:pt x="4536" y="1684111"/>
                </a:cubicBezTo>
                <a:cubicBezTo>
                  <a:pt x="313342" y="1877862"/>
                  <a:pt x="10130" y="1693106"/>
                  <a:pt x="308429" y="1887311"/>
                </a:cubicBezTo>
                <a:cubicBezTo>
                  <a:pt x="306690" y="2191053"/>
                  <a:pt x="300416" y="1872494"/>
                  <a:pt x="308429" y="2182586"/>
                </a:cubicBezTo>
              </a:path>
            </a:pathLst>
          </a:custGeom>
          <a:no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Freeform 79"/>
          <p:cNvSpPr/>
          <p:nvPr/>
        </p:nvSpPr>
        <p:spPr>
          <a:xfrm>
            <a:off x="-379303" y="5707777"/>
            <a:ext cx="10742503" cy="1417813"/>
          </a:xfrm>
          <a:custGeom>
            <a:avLst/>
            <a:gdLst>
              <a:gd name="connsiteX0" fmla="*/ 0 w 10799530"/>
              <a:gd name="connsiteY0" fmla="*/ 160499 h 1409810"/>
              <a:gd name="connsiteX1" fmla="*/ 1248228 w 10799530"/>
              <a:gd name="connsiteY1" fmla="*/ 145985 h 1409810"/>
              <a:gd name="connsiteX2" fmla="*/ 2177142 w 10799530"/>
              <a:gd name="connsiteY2" fmla="*/ 145985 h 1409810"/>
              <a:gd name="connsiteX3" fmla="*/ 2888342 w 10799530"/>
              <a:gd name="connsiteY3" fmla="*/ 145985 h 1409810"/>
              <a:gd name="connsiteX4" fmla="*/ 3759200 w 10799530"/>
              <a:gd name="connsiteY4" fmla="*/ 131470 h 1409810"/>
              <a:gd name="connsiteX5" fmla="*/ 4368800 w 10799530"/>
              <a:gd name="connsiteY5" fmla="*/ 131470 h 1409810"/>
              <a:gd name="connsiteX6" fmla="*/ 5196114 w 10799530"/>
              <a:gd name="connsiteY6" fmla="*/ 102442 h 1409810"/>
              <a:gd name="connsiteX7" fmla="*/ 5979885 w 10799530"/>
              <a:gd name="connsiteY7" fmla="*/ 131470 h 1409810"/>
              <a:gd name="connsiteX8" fmla="*/ 6850742 w 10799530"/>
              <a:gd name="connsiteY8" fmla="*/ 102442 h 1409810"/>
              <a:gd name="connsiteX9" fmla="*/ 7460342 w 10799530"/>
              <a:gd name="connsiteY9" fmla="*/ 116956 h 1409810"/>
              <a:gd name="connsiteX10" fmla="*/ 8418285 w 10799530"/>
              <a:gd name="connsiteY10" fmla="*/ 204042 h 1409810"/>
              <a:gd name="connsiteX11" fmla="*/ 10058400 w 10799530"/>
              <a:gd name="connsiteY11" fmla="*/ 58899 h 1409810"/>
              <a:gd name="connsiteX12" fmla="*/ 9985828 w 10799530"/>
              <a:gd name="connsiteY12" fmla="*/ 1336156 h 1409810"/>
              <a:gd name="connsiteX13" fmla="*/ 203200 w 10799530"/>
              <a:gd name="connsiteY13" fmla="*/ 1263585 h 1409810"/>
              <a:gd name="connsiteX0" fmla="*/ 0 w 10742503"/>
              <a:gd name="connsiteY0" fmla="*/ 168502 h 1417813"/>
              <a:gd name="connsiteX1" fmla="*/ 1248228 w 10742503"/>
              <a:gd name="connsiteY1" fmla="*/ 153988 h 1417813"/>
              <a:gd name="connsiteX2" fmla="*/ 2177142 w 10742503"/>
              <a:gd name="connsiteY2" fmla="*/ 153988 h 1417813"/>
              <a:gd name="connsiteX3" fmla="*/ 2888342 w 10742503"/>
              <a:gd name="connsiteY3" fmla="*/ 153988 h 1417813"/>
              <a:gd name="connsiteX4" fmla="*/ 3759200 w 10742503"/>
              <a:gd name="connsiteY4" fmla="*/ 139473 h 1417813"/>
              <a:gd name="connsiteX5" fmla="*/ 4368800 w 10742503"/>
              <a:gd name="connsiteY5" fmla="*/ 139473 h 1417813"/>
              <a:gd name="connsiteX6" fmla="*/ 5196114 w 10742503"/>
              <a:gd name="connsiteY6" fmla="*/ 110445 h 1417813"/>
              <a:gd name="connsiteX7" fmla="*/ 5979885 w 10742503"/>
              <a:gd name="connsiteY7" fmla="*/ 139473 h 1417813"/>
              <a:gd name="connsiteX8" fmla="*/ 6850742 w 10742503"/>
              <a:gd name="connsiteY8" fmla="*/ 110445 h 1417813"/>
              <a:gd name="connsiteX9" fmla="*/ 7460342 w 10742503"/>
              <a:gd name="connsiteY9" fmla="*/ 124959 h 1417813"/>
              <a:gd name="connsiteX10" fmla="*/ 8418285 w 10742503"/>
              <a:gd name="connsiteY10" fmla="*/ 212045 h 1417813"/>
              <a:gd name="connsiteX11" fmla="*/ 9797142 w 10742503"/>
              <a:gd name="connsiteY11" fmla="*/ 183016 h 1417813"/>
              <a:gd name="connsiteX12" fmla="*/ 10058400 w 10742503"/>
              <a:gd name="connsiteY12" fmla="*/ 66902 h 1417813"/>
              <a:gd name="connsiteX13" fmla="*/ 9985828 w 10742503"/>
              <a:gd name="connsiteY13" fmla="*/ 1344159 h 1417813"/>
              <a:gd name="connsiteX14" fmla="*/ 203200 w 10742503"/>
              <a:gd name="connsiteY14" fmla="*/ 1271588 h 141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42503" h="1417813">
                <a:moveTo>
                  <a:pt x="0" y="168502"/>
                </a:moveTo>
                <a:lnTo>
                  <a:pt x="1248228" y="153988"/>
                </a:lnTo>
                <a:lnTo>
                  <a:pt x="2177142" y="153988"/>
                </a:lnTo>
                <a:lnTo>
                  <a:pt x="2888342" y="153988"/>
                </a:lnTo>
                <a:lnTo>
                  <a:pt x="3759200" y="139473"/>
                </a:lnTo>
                <a:cubicBezTo>
                  <a:pt x="4005943" y="137054"/>
                  <a:pt x="4129314" y="144311"/>
                  <a:pt x="4368800" y="139473"/>
                </a:cubicBezTo>
                <a:cubicBezTo>
                  <a:pt x="4608286" y="134635"/>
                  <a:pt x="4927600" y="110445"/>
                  <a:pt x="5196114" y="110445"/>
                </a:cubicBezTo>
                <a:cubicBezTo>
                  <a:pt x="5464628" y="110445"/>
                  <a:pt x="5704114" y="139473"/>
                  <a:pt x="5979885" y="139473"/>
                </a:cubicBezTo>
                <a:cubicBezTo>
                  <a:pt x="6255656" y="139473"/>
                  <a:pt x="6603999" y="112864"/>
                  <a:pt x="6850742" y="110445"/>
                </a:cubicBezTo>
                <a:cubicBezTo>
                  <a:pt x="7097485" y="108026"/>
                  <a:pt x="7199085" y="108026"/>
                  <a:pt x="7460342" y="124959"/>
                </a:cubicBezTo>
                <a:cubicBezTo>
                  <a:pt x="7721599" y="141892"/>
                  <a:pt x="8028818" y="202369"/>
                  <a:pt x="8418285" y="212045"/>
                </a:cubicBezTo>
                <a:cubicBezTo>
                  <a:pt x="8807752" y="221721"/>
                  <a:pt x="9523790" y="207206"/>
                  <a:pt x="9797142" y="183016"/>
                </a:cubicBezTo>
                <a:cubicBezTo>
                  <a:pt x="10070494" y="158826"/>
                  <a:pt x="10026952" y="-126622"/>
                  <a:pt x="10058400" y="66902"/>
                </a:cubicBezTo>
                <a:cubicBezTo>
                  <a:pt x="10089848" y="260426"/>
                  <a:pt x="11628361" y="1143378"/>
                  <a:pt x="9985828" y="1344159"/>
                </a:cubicBezTo>
                <a:cubicBezTo>
                  <a:pt x="8343295" y="1544940"/>
                  <a:pt x="203200" y="1271588"/>
                  <a:pt x="203200" y="1271588"/>
                </a:cubicBezTo>
              </a:path>
            </a:pathLst>
          </a:cu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2068246" y="1545774"/>
            <a:ext cx="352982" cy="461665"/>
          </a:xfrm>
          <a:prstGeom prst="rect">
            <a:avLst/>
          </a:prstGeom>
          <a:noFill/>
        </p:spPr>
        <p:txBody>
          <a:bodyPr wrap="none" rtlCol="0">
            <a:spAutoFit/>
          </a:bodyPr>
          <a:lstStyle/>
          <a:p>
            <a:r>
              <a:rPr lang="el-GR" sz="2400" b="1" dirty="0">
                <a:solidFill>
                  <a:srgbClr val="00B050"/>
                </a:solidFill>
              </a:rPr>
              <a:t>θ</a:t>
            </a:r>
            <a:endParaRPr lang="en-US" sz="2400" b="1" dirty="0">
              <a:solidFill>
                <a:srgbClr val="00B050"/>
              </a:solidFill>
            </a:endParaRPr>
          </a:p>
        </p:txBody>
      </p:sp>
      <p:sp>
        <p:nvSpPr>
          <p:cNvPr id="18" name="TextBox 17"/>
          <p:cNvSpPr txBox="1"/>
          <p:nvPr/>
        </p:nvSpPr>
        <p:spPr>
          <a:xfrm>
            <a:off x="2648818" y="1429659"/>
            <a:ext cx="333746" cy="461665"/>
          </a:xfrm>
          <a:prstGeom prst="rect">
            <a:avLst/>
          </a:prstGeom>
          <a:noFill/>
        </p:spPr>
        <p:txBody>
          <a:bodyPr wrap="none" rtlCol="0">
            <a:spAutoFit/>
          </a:bodyPr>
          <a:lstStyle/>
          <a:p>
            <a:r>
              <a:rPr lang="el-GR" sz="2400" b="1" dirty="0" smtClean="0">
                <a:solidFill>
                  <a:srgbClr val="00B050"/>
                </a:solidFill>
              </a:rPr>
              <a:t>λ</a:t>
            </a:r>
            <a:endParaRPr lang="en-US" sz="2400" b="1" dirty="0">
              <a:solidFill>
                <a:srgbClr val="00B050"/>
              </a:solidFill>
            </a:endParaRPr>
          </a:p>
        </p:txBody>
      </p:sp>
      <p:sp>
        <p:nvSpPr>
          <p:cNvPr id="19" name="Oval 18"/>
          <p:cNvSpPr/>
          <p:nvPr/>
        </p:nvSpPr>
        <p:spPr>
          <a:xfrm>
            <a:off x="5050932" y="4005944"/>
            <a:ext cx="261257" cy="261257"/>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a:off x="2510932" y="1698172"/>
            <a:ext cx="2670628" cy="2438400"/>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35" name="Freeform 34"/>
          <p:cNvSpPr/>
          <p:nvPr/>
        </p:nvSpPr>
        <p:spPr>
          <a:xfrm>
            <a:off x="866430" y="5241959"/>
            <a:ext cx="227467" cy="579892"/>
          </a:xfrm>
          <a:custGeom>
            <a:avLst/>
            <a:gdLst>
              <a:gd name="connsiteX0" fmla="*/ 296386 w 637812"/>
              <a:gd name="connsiteY0" fmla="*/ 0 h 2220686"/>
              <a:gd name="connsiteX1" fmla="*/ 630214 w 637812"/>
              <a:gd name="connsiteY1" fmla="*/ 319314 h 2220686"/>
              <a:gd name="connsiteX2" fmla="*/ 6100 w 637812"/>
              <a:gd name="connsiteY2" fmla="*/ 537028 h 2220686"/>
              <a:gd name="connsiteX3" fmla="*/ 601186 w 637812"/>
              <a:gd name="connsiteY3" fmla="*/ 812800 h 2220686"/>
              <a:gd name="connsiteX4" fmla="*/ 35129 w 637812"/>
              <a:gd name="connsiteY4" fmla="*/ 957943 h 2220686"/>
              <a:gd name="connsiteX5" fmla="*/ 586672 w 637812"/>
              <a:gd name="connsiteY5" fmla="*/ 1233714 h 2220686"/>
              <a:gd name="connsiteX6" fmla="*/ 20614 w 637812"/>
              <a:gd name="connsiteY6" fmla="*/ 1335314 h 2220686"/>
              <a:gd name="connsiteX7" fmla="*/ 543129 w 637812"/>
              <a:gd name="connsiteY7" fmla="*/ 1582057 h 2220686"/>
              <a:gd name="connsiteX8" fmla="*/ 6100 w 637812"/>
              <a:gd name="connsiteY8" fmla="*/ 1712686 h 2220686"/>
              <a:gd name="connsiteX9" fmla="*/ 252843 w 637812"/>
              <a:gd name="connsiteY9" fmla="*/ 1915886 h 2220686"/>
              <a:gd name="connsiteX10" fmla="*/ 252843 w 637812"/>
              <a:gd name="connsiteY10" fmla="*/ 2220686 h 2220686"/>
              <a:gd name="connsiteX0" fmla="*/ 296386 w 636659"/>
              <a:gd name="connsiteY0" fmla="*/ 0 h 2220686"/>
              <a:gd name="connsiteX1" fmla="*/ 329043 w 636659"/>
              <a:gd name="connsiteY1" fmla="*/ 212044 h 2220686"/>
              <a:gd name="connsiteX2" fmla="*/ 630214 w 636659"/>
              <a:gd name="connsiteY2" fmla="*/ 319314 h 2220686"/>
              <a:gd name="connsiteX3" fmla="*/ 6100 w 636659"/>
              <a:gd name="connsiteY3" fmla="*/ 537028 h 2220686"/>
              <a:gd name="connsiteX4" fmla="*/ 601186 w 636659"/>
              <a:gd name="connsiteY4" fmla="*/ 812800 h 2220686"/>
              <a:gd name="connsiteX5" fmla="*/ 35129 w 636659"/>
              <a:gd name="connsiteY5" fmla="*/ 957943 h 2220686"/>
              <a:gd name="connsiteX6" fmla="*/ 586672 w 636659"/>
              <a:gd name="connsiteY6" fmla="*/ 1233714 h 2220686"/>
              <a:gd name="connsiteX7" fmla="*/ 20614 w 636659"/>
              <a:gd name="connsiteY7" fmla="*/ 1335314 h 2220686"/>
              <a:gd name="connsiteX8" fmla="*/ 543129 w 636659"/>
              <a:gd name="connsiteY8" fmla="*/ 1582057 h 2220686"/>
              <a:gd name="connsiteX9" fmla="*/ 6100 w 636659"/>
              <a:gd name="connsiteY9" fmla="*/ 1712686 h 2220686"/>
              <a:gd name="connsiteX10" fmla="*/ 252843 w 636659"/>
              <a:gd name="connsiteY10" fmla="*/ 1915886 h 2220686"/>
              <a:gd name="connsiteX11" fmla="*/ 252843 w 636659"/>
              <a:gd name="connsiteY11" fmla="*/ 2220686 h 2220686"/>
              <a:gd name="connsiteX0" fmla="*/ 296386 w 692915"/>
              <a:gd name="connsiteY0" fmla="*/ 0 h 2220686"/>
              <a:gd name="connsiteX1" fmla="*/ 329043 w 692915"/>
              <a:gd name="connsiteY1" fmla="*/ 212044 h 2220686"/>
              <a:gd name="connsiteX2" fmla="*/ 630214 w 692915"/>
              <a:gd name="connsiteY2" fmla="*/ 319314 h 2220686"/>
              <a:gd name="connsiteX3" fmla="*/ 6100 w 692915"/>
              <a:gd name="connsiteY3" fmla="*/ 537028 h 2220686"/>
              <a:gd name="connsiteX4" fmla="*/ 601186 w 692915"/>
              <a:gd name="connsiteY4" fmla="*/ 812800 h 2220686"/>
              <a:gd name="connsiteX5" fmla="*/ 35129 w 692915"/>
              <a:gd name="connsiteY5" fmla="*/ 957943 h 2220686"/>
              <a:gd name="connsiteX6" fmla="*/ 586672 w 692915"/>
              <a:gd name="connsiteY6" fmla="*/ 1233714 h 2220686"/>
              <a:gd name="connsiteX7" fmla="*/ 20614 w 692915"/>
              <a:gd name="connsiteY7" fmla="*/ 1335314 h 2220686"/>
              <a:gd name="connsiteX8" fmla="*/ 543129 w 692915"/>
              <a:gd name="connsiteY8" fmla="*/ 1582057 h 2220686"/>
              <a:gd name="connsiteX9" fmla="*/ 6100 w 692915"/>
              <a:gd name="connsiteY9" fmla="*/ 1712686 h 2220686"/>
              <a:gd name="connsiteX10" fmla="*/ 252843 w 692915"/>
              <a:gd name="connsiteY10" fmla="*/ 1915886 h 2220686"/>
              <a:gd name="connsiteX11" fmla="*/ 252843 w 692915"/>
              <a:gd name="connsiteY11" fmla="*/ 2220686 h 2220686"/>
              <a:gd name="connsiteX0" fmla="*/ 296386 w 642931"/>
              <a:gd name="connsiteY0" fmla="*/ 0 h 2220686"/>
              <a:gd name="connsiteX1" fmla="*/ 329043 w 642931"/>
              <a:gd name="connsiteY1" fmla="*/ 212044 h 2220686"/>
              <a:gd name="connsiteX2" fmla="*/ 630214 w 642931"/>
              <a:gd name="connsiteY2" fmla="*/ 319314 h 2220686"/>
              <a:gd name="connsiteX3" fmla="*/ 6100 w 642931"/>
              <a:gd name="connsiteY3" fmla="*/ 537028 h 2220686"/>
              <a:gd name="connsiteX4" fmla="*/ 601186 w 642931"/>
              <a:gd name="connsiteY4" fmla="*/ 812800 h 2220686"/>
              <a:gd name="connsiteX5" fmla="*/ 35129 w 642931"/>
              <a:gd name="connsiteY5" fmla="*/ 957943 h 2220686"/>
              <a:gd name="connsiteX6" fmla="*/ 586672 w 642931"/>
              <a:gd name="connsiteY6" fmla="*/ 1233714 h 2220686"/>
              <a:gd name="connsiteX7" fmla="*/ 20614 w 642931"/>
              <a:gd name="connsiteY7" fmla="*/ 1335314 h 2220686"/>
              <a:gd name="connsiteX8" fmla="*/ 543129 w 642931"/>
              <a:gd name="connsiteY8" fmla="*/ 1582057 h 2220686"/>
              <a:gd name="connsiteX9" fmla="*/ 6100 w 642931"/>
              <a:gd name="connsiteY9" fmla="*/ 1712686 h 2220686"/>
              <a:gd name="connsiteX10" fmla="*/ 252843 w 642931"/>
              <a:gd name="connsiteY10" fmla="*/ 1915886 h 2220686"/>
              <a:gd name="connsiteX11" fmla="*/ 252843 w 642931"/>
              <a:gd name="connsiteY11" fmla="*/ 2220686 h 2220686"/>
              <a:gd name="connsiteX0" fmla="*/ 296386 w 642931"/>
              <a:gd name="connsiteY0" fmla="*/ 0 h 2220686"/>
              <a:gd name="connsiteX1" fmla="*/ 329043 w 642931"/>
              <a:gd name="connsiteY1" fmla="*/ 212044 h 2220686"/>
              <a:gd name="connsiteX2" fmla="*/ 630214 w 642931"/>
              <a:gd name="connsiteY2" fmla="*/ 319314 h 2220686"/>
              <a:gd name="connsiteX3" fmla="*/ 6100 w 642931"/>
              <a:gd name="connsiteY3" fmla="*/ 537028 h 2220686"/>
              <a:gd name="connsiteX4" fmla="*/ 601186 w 642931"/>
              <a:gd name="connsiteY4" fmla="*/ 812800 h 2220686"/>
              <a:gd name="connsiteX5" fmla="*/ 35129 w 642931"/>
              <a:gd name="connsiteY5" fmla="*/ 957943 h 2220686"/>
              <a:gd name="connsiteX6" fmla="*/ 586672 w 642931"/>
              <a:gd name="connsiteY6" fmla="*/ 1233714 h 2220686"/>
              <a:gd name="connsiteX7" fmla="*/ 20614 w 642931"/>
              <a:gd name="connsiteY7" fmla="*/ 1335314 h 2220686"/>
              <a:gd name="connsiteX8" fmla="*/ 543129 w 642931"/>
              <a:gd name="connsiteY8" fmla="*/ 1582057 h 2220686"/>
              <a:gd name="connsiteX9" fmla="*/ 6100 w 642931"/>
              <a:gd name="connsiteY9" fmla="*/ 1712686 h 2220686"/>
              <a:gd name="connsiteX10" fmla="*/ 252843 w 642931"/>
              <a:gd name="connsiteY10" fmla="*/ 1915886 h 2220686"/>
              <a:gd name="connsiteX11" fmla="*/ 252843 w 642931"/>
              <a:gd name="connsiteY11" fmla="*/ 2220686 h 2220686"/>
              <a:gd name="connsiteX0" fmla="*/ 296386 w 642931"/>
              <a:gd name="connsiteY0" fmla="*/ 0 h 2220686"/>
              <a:gd name="connsiteX1" fmla="*/ 329043 w 642931"/>
              <a:gd name="connsiteY1" fmla="*/ 212044 h 2220686"/>
              <a:gd name="connsiteX2" fmla="*/ 630214 w 642931"/>
              <a:gd name="connsiteY2" fmla="*/ 319314 h 2220686"/>
              <a:gd name="connsiteX3" fmla="*/ 6100 w 642931"/>
              <a:gd name="connsiteY3" fmla="*/ 537028 h 2220686"/>
              <a:gd name="connsiteX4" fmla="*/ 601186 w 642931"/>
              <a:gd name="connsiteY4" fmla="*/ 812800 h 2220686"/>
              <a:gd name="connsiteX5" fmla="*/ 35129 w 642931"/>
              <a:gd name="connsiteY5" fmla="*/ 957943 h 2220686"/>
              <a:gd name="connsiteX6" fmla="*/ 586672 w 642931"/>
              <a:gd name="connsiteY6" fmla="*/ 1233714 h 2220686"/>
              <a:gd name="connsiteX7" fmla="*/ 20614 w 642931"/>
              <a:gd name="connsiteY7" fmla="*/ 1335314 h 2220686"/>
              <a:gd name="connsiteX8" fmla="*/ 543129 w 642931"/>
              <a:gd name="connsiteY8" fmla="*/ 1582057 h 2220686"/>
              <a:gd name="connsiteX9" fmla="*/ 6100 w 642931"/>
              <a:gd name="connsiteY9" fmla="*/ 1712686 h 2220686"/>
              <a:gd name="connsiteX10" fmla="*/ 252843 w 642931"/>
              <a:gd name="connsiteY10" fmla="*/ 1915886 h 2220686"/>
              <a:gd name="connsiteX11" fmla="*/ 252843 w 642931"/>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19050 w 624114"/>
              <a:gd name="connsiteY3" fmla="*/ 541790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19050 w 624114"/>
              <a:gd name="connsiteY3" fmla="*/ 541790 h 2220686"/>
              <a:gd name="connsiteX4" fmla="*/ 595086 w 624114"/>
              <a:gd name="connsiteY4" fmla="*/ 812800 h 2220686"/>
              <a:gd name="connsiteX5" fmla="*/ 14741 w 624114"/>
              <a:gd name="connsiteY5" fmla="*/ 924605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19050 w 624114"/>
              <a:gd name="connsiteY3" fmla="*/ 541790 h 2220686"/>
              <a:gd name="connsiteX4" fmla="*/ 595086 w 624114"/>
              <a:gd name="connsiteY4" fmla="*/ 812800 h 2220686"/>
              <a:gd name="connsiteX5" fmla="*/ 14741 w 624114"/>
              <a:gd name="connsiteY5" fmla="*/ 924605 h 2220686"/>
              <a:gd name="connsiteX6" fmla="*/ 580572 w 624114"/>
              <a:gd name="connsiteY6" fmla="*/ 1233714 h 2220686"/>
              <a:gd name="connsiteX7" fmla="*/ 14514 w 624114"/>
              <a:gd name="connsiteY7" fmla="*/ 12972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75772 w 609600"/>
              <a:gd name="connsiteY0" fmla="*/ 0 h 2220686"/>
              <a:gd name="connsiteX1" fmla="*/ 308429 w 609600"/>
              <a:gd name="connsiteY1" fmla="*/ 212044 h 2220686"/>
              <a:gd name="connsiteX2" fmla="*/ 609600 w 609600"/>
              <a:gd name="connsiteY2" fmla="*/ 319314 h 2220686"/>
              <a:gd name="connsiteX3" fmla="*/ 4536 w 609600"/>
              <a:gd name="connsiteY3" fmla="*/ 541790 h 2220686"/>
              <a:gd name="connsiteX4" fmla="*/ 580572 w 609600"/>
              <a:gd name="connsiteY4" fmla="*/ 812800 h 2220686"/>
              <a:gd name="connsiteX5" fmla="*/ 227 w 609600"/>
              <a:gd name="connsiteY5" fmla="*/ 924605 h 2220686"/>
              <a:gd name="connsiteX6" fmla="*/ 566058 w 609600"/>
              <a:gd name="connsiteY6" fmla="*/ 1233714 h 2220686"/>
              <a:gd name="connsiteX7" fmla="*/ 0 w 609600"/>
              <a:gd name="connsiteY7" fmla="*/ 1297214 h 2220686"/>
              <a:gd name="connsiteX8" fmla="*/ 522515 w 609600"/>
              <a:gd name="connsiteY8" fmla="*/ 1582057 h 2220686"/>
              <a:gd name="connsiteX9" fmla="*/ 4536 w 609600"/>
              <a:gd name="connsiteY9" fmla="*/ 1684111 h 2220686"/>
              <a:gd name="connsiteX10" fmla="*/ 232229 w 609600"/>
              <a:gd name="connsiteY10" fmla="*/ 1915886 h 2220686"/>
              <a:gd name="connsiteX11" fmla="*/ 232229 w 609600"/>
              <a:gd name="connsiteY11" fmla="*/ 2220686 h 2220686"/>
              <a:gd name="connsiteX0" fmla="*/ 275772 w 609600"/>
              <a:gd name="connsiteY0" fmla="*/ 0 h 2220686"/>
              <a:gd name="connsiteX1" fmla="*/ 308429 w 609600"/>
              <a:gd name="connsiteY1" fmla="*/ 212044 h 2220686"/>
              <a:gd name="connsiteX2" fmla="*/ 609600 w 609600"/>
              <a:gd name="connsiteY2" fmla="*/ 319314 h 2220686"/>
              <a:gd name="connsiteX3" fmla="*/ 4536 w 609600"/>
              <a:gd name="connsiteY3" fmla="*/ 541790 h 2220686"/>
              <a:gd name="connsiteX4" fmla="*/ 580572 w 609600"/>
              <a:gd name="connsiteY4" fmla="*/ 812800 h 2220686"/>
              <a:gd name="connsiteX5" fmla="*/ 227 w 609600"/>
              <a:gd name="connsiteY5" fmla="*/ 924605 h 2220686"/>
              <a:gd name="connsiteX6" fmla="*/ 566058 w 609600"/>
              <a:gd name="connsiteY6" fmla="*/ 1233714 h 2220686"/>
              <a:gd name="connsiteX7" fmla="*/ 0 w 609600"/>
              <a:gd name="connsiteY7" fmla="*/ 1297214 h 2220686"/>
              <a:gd name="connsiteX8" fmla="*/ 522515 w 609600"/>
              <a:gd name="connsiteY8" fmla="*/ 1582057 h 2220686"/>
              <a:gd name="connsiteX9" fmla="*/ 4536 w 609600"/>
              <a:gd name="connsiteY9" fmla="*/ 1684111 h 2220686"/>
              <a:gd name="connsiteX10" fmla="*/ 308429 w 609600"/>
              <a:gd name="connsiteY10" fmla="*/ 1887311 h 2220686"/>
              <a:gd name="connsiteX11" fmla="*/ 232229 w 609600"/>
              <a:gd name="connsiteY11" fmla="*/ 2220686 h 2220686"/>
              <a:gd name="connsiteX0" fmla="*/ 275772 w 609600"/>
              <a:gd name="connsiteY0" fmla="*/ 0 h 2182586"/>
              <a:gd name="connsiteX1" fmla="*/ 308429 w 609600"/>
              <a:gd name="connsiteY1" fmla="*/ 212044 h 2182586"/>
              <a:gd name="connsiteX2" fmla="*/ 609600 w 609600"/>
              <a:gd name="connsiteY2" fmla="*/ 319314 h 2182586"/>
              <a:gd name="connsiteX3" fmla="*/ 4536 w 609600"/>
              <a:gd name="connsiteY3" fmla="*/ 541790 h 2182586"/>
              <a:gd name="connsiteX4" fmla="*/ 580572 w 609600"/>
              <a:gd name="connsiteY4" fmla="*/ 812800 h 2182586"/>
              <a:gd name="connsiteX5" fmla="*/ 227 w 609600"/>
              <a:gd name="connsiteY5" fmla="*/ 924605 h 2182586"/>
              <a:gd name="connsiteX6" fmla="*/ 566058 w 609600"/>
              <a:gd name="connsiteY6" fmla="*/ 1233714 h 2182586"/>
              <a:gd name="connsiteX7" fmla="*/ 0 w 609600"/>
              <a:gd name="connsiteY7" fmla="*/ 1297214 h 2182586"/>
              <a:gd name="connsiteX8" fmla="*/ 522515 w 609600"/>
              <a:gd name="connsiteY8" fmla="*/ 1582057 h 2182586"/>
              <a:gd name="connsiteX9" fmla="*/ 4536 w 609600"/>
              <a:gd name="connsiteY9" fmla="*/ 1684111 h 2182586"/>
              <a:gd name="connsiteX10" fmla="*/ 308429 w 609600"/>
              <a:gd name="connsiteY10" fmla="*/ 1887311 h 2182586"/>
              <a:gd name="connsiteX11" fmla="*/ 308429 w 609600"/>
              <a:gd name="connsiteY11" fmla="*/ 2182586 h 2182586"/>
              <a:gd name="connsiteX0" fmla="*/ 275772 w 613002"/>
              <a:gd name="connsiteY0" fmla="*/ 0 h 2182586"/>
              <a:gd name="connsiteX1" fmla="*/ 308429 w 613002"/>
              <a:gd name="connsiteY1" fmla="*/ 212044 h 2182586"/>
              <a:gd name="connsiteX2" fmla="*/ 609600 w 613002"/>
              <a:gd name="connsiteY2" fmla="*/ 319314 h 2182586"/>
              <a:gd name="connsiteX3" fmla="*/ 4536 w 613002"/>
              <a:gd name="connsiteY3" fmla="*/ 541790 h 2182586"/>
              <a:gd name="connsiteX4" fmla="*/ 580572 w 613002"/>
              <a:gd name="connsiteY4" fmla="*/ 812800 h 2182586"/>
              <a:gd name="connsiteX5" fmla="*/ 227 w 613002"/>
              <a:gd name="connsiteY5" fmla="*/ 924605 h 2182586"/>
              <a:gd name="connsiteX6" fmla="*/ 566058 w 613002"/>
              <a:gd name="connsiteY6" fmla="*/ 1233714 h 2182586"/>
              <a:gd name="connsiteX7" fmla="*/ 0 w 613002"/>
              <a:gd name="connsiteY7" fmla="*/ 1297214 h 2182586"/>
              <a:gd name="connsiteX8" fmla="*/ 613002 w 613002"/>
              <a:gd name="connsiteY8" fmla="*/ 1486807 h 2182586"/>
              <a:gd name="connsiteX9" fmla="*/ 4536 w 613002"/>
              <a:gd name="connsiteY9" fmla="*/ 1684111 h 2182586"/>
              <a:gd name="connsiteX10" fmla="*/ 308429 w 613002"/>
              <a:gd name="connsiteY10" fmla="*/ 1887311 h 2182586"/>
              <a:gd name="connsiteX11" fmla="*/ 308429 w 613002"/>
              <a:gd name="connsiteY11" fmla="*/ 2182586 h 2182586"/>
              <a:gd name="connsiteX0" fmla="*/ 275772 w 618446"/>
              <a:gd name="connsiteY0" fmla="*/ 0 h 2182586"/>
              <a:gd name="connsiteX1" fmla="*/ 308429 w 618446"/>
              <a:gd name="connsiteY1" fmla="*/ 212044 h 2182586"/>
              <a:gd name="connsiteX2" fmla="*/ 609600 w 618446"/>
              <a:gd name="connsiteY2" fmla="*/ 319314 h 2182586"/>
              <a:gd name="connsiteX3" fmla="*/ 4536 w 618446"/>
              <a:gd name="connsiteY3" fmla="*/ 541790 h 2182586"/>
              <a:gd name="connsiteX4" fmla="*/ 580572 w 618446"/>
              <a:gd name="connsiteY4" fmla="*/ 812800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75772 w 618446"/>
              <a:gd name="connsiteY0" fmla="*/ 0 h 2182586"/>
              <a:gd name="connsiteX1" fmla="*/ 308429 w 618446"/>
              <a:gd name="connsiteY1" fmla="*/ 212044 h 2182586"/>
              <a:gd name="connsiteX2" fmla="*/ 609600 w 618446"/>
              <a:gd name="connsiteY2" fmla="*/ 319314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75772 w 618446"/>
              <a:gd name="connsiteY0" fmla="*/ 0 h 2182586"/>
              <a:gd name="connsiteX1" fmla="*/ 308429 w 618446"/>
              <a:gd name="connsiteY1" fmla="*/ 21204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7577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8446" h="2182586">
                <a:moveTo>
                  <a:pt x="294822" y="0"/>
                </a:moveTo>
                <a:cubicBezTo>
                  <a:pt x="301852" y="153609"/>
                  <a:pt x="305178" y="-36438"/>
                  <a:pt x="298904" y="154894"/>
                </a:cubicBezTo>
                <a:cubicBezTo>
                  <a:pt x="611717" y="341463"/>
                  <a:pt x="291949" y="150850"/>
                  <a:pt x="609600" y="347889"/>
                </a:cubicBezTo>
                <a:cubicBezTo>
                  <a:pt x="3326" y="535403"/>
                  <a:pt x="614212" y="330955"/>
                  <a:pt x="4536" y="541790"/>
                </a:cubicBezTo>
                <a:cubicBezTo>
                  <a:pt x="599773" y="705001"/>
                  <a:pt x="8997" y="547386"/>
                  <a:pt x="609147" y="722312"/>
                </a:cubicBezTo>
                <a:cubicBezTo>
                  <a:pt x="-377" y="925814"/>
                  <a:pt x="612246" y="716340"/>
                  <a:pt x="227" y="924605"/>
                </a:cubicBezTo>
                <a:cubicBezTo>
                  <a:pt x="621695" y="1104295"/>
                  <a:pt x="6503" y="927932"/>
                  <a:pt x="618446" y="1109889"/>
                </a:cubicBezTo>
                <a:cubicBezTo>
                  <a:pt x="-3098" y="1301371"/>
                  <a:pt x="621620" y="1110569"/>
                  <a:pt x="0" y="1297214"/>
                </a:cubicBezTo>
                <a:cubicBezTo>
                  <a:pt x="621393" y="1479096"/>
                  <a:pt x="1058" y="1290561"/>
                  <a:pt x="613002" y="1486807"/>
                </a:cubicBezTo>
                <a:cubicBezTo>
                  <a:pt x="10508" y="1692576"/>
                  <a:pt x="610129" y="1490360"/>
                  <a:pt x="4536" y="1684111"/>
                </a:cubicBezTo>
                <a:cubicBezTo>
                  <a:pt x="313342" y="1877862"/>
                  <a:pt x="10130" y="1693106"/>
                  <a:pt x="308429" y="1887311"/>
                </a:cubicBezTo>
                <a:cubicBezTo>
                  <a:pt x="306690" y="2191053"/>
                  <a:pt x="300416" y="1872494"/>
                  <a:pt x="308429" y="2182586"/>
                </a:cubicBezTo>
              </a:path>
            </a:pathLst>
          </a:custGeom>
          <a:no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p:cNvSpPr/>
          <p:nvPr/>
        </p:nvSpPr>
        <p:spPr>
          <a:xfrm>
            <a:off x="4011836" y="5241959"/>
            <a:ext cx="227467" cy="579892"/>
          </a:xfrm>
          <a:custGeom>
            <a:avLst/>
            <a:gdLst>
              <a:gd name="connsiteX0" fmla="*/ 296386 w 637812"/>
              <a:gd name="connsiteY0" fmla="*/ 0 h 2220686"/>
              <a:gd name="connsiteX1" fmla="*/ 630214 w 637812"/>
              <a:gd name="connsiteY1" fmla="*/ 319314 h 2220686"/>
              <a:gd name="connsiteX2" fmla="*/ 6100 w 637812"/>
              <a:gd name="connsiteY2" fmla="*/ 537028 h 2220686"/>
              <a:gd name="connsiteX3" fmla="*/ 601186 w 637812"/>
              <a:gd name="connsiteY3" fmla="*/ 812800 h 2220686"/>
              <a:gd name="connsiteX4" fmla="*/ 35129 w 637812"/>
              <a:gd name="connsiteY4" fmla="*/ 957943 h 2220686"/>
              <a:gd name="connsiteX5" fmla="*/ 586672 w 637812"/>
              <a:gd name="connsiteY5" fmla="*/ 1233714 h 2220686"/>
              <a:gd name="connsiteX6" fmla="*/ 20614 w 637812"/>
              <a:gd name="connsiteY6" fmla="*/ 1335314 h 2220686"/>
              <a:gd name="connsiteX7" fmla="*/ 543129 w 637812"/>
              <a:gd name="connsiteY7" fmla="*/ 1582057 h 2220686"/>
              <a:gd name="connsiteX8" fmla="*/ 6100 w 637812"/>
              <a:gd name="connsiteY8" fmla="*/ 1712686 h 2220686"/>
              <a:gd name="connsiteX9" fmla="*/ 252843 w 637812"/>
              <a:gd name="connsiteY9" fmla="*/ 1915886 h 2220686"/>
              <a:gd name="connsiteX10" fmla="*/ 252843 w 637812"/>
              <a:gd name="connsiteY10" fmla="*/ 2220686 h 2220686"/>
              <a:gd name="connsiteX0" fmla="*/ 296386 w 636659"/>
              <a:gd name="connsiteY0" fmla="*/ 0 h 2220686"/>
              <a:gd name="connsiteX1" fmla="*/ 329043 w 636659"/>
              <a:gd name="connsiteY1" fmla="*/ 212044 h 2220686"/>
              <a:gd name="connsiteX2" fmla="*/ 630214 w 636659"/>
              <a:gd name="connsiteY2" fmla="*/ 319314 h 2220686"/>
              <a:gd name="connsiteX3" fmla="*/ 6100 w 636659"/>
              <a:gd name="connsiteY3" fmla="*/ 537028 h 2220686"/>
              <a:gd name="connsiteX4" fmla="*/ 601186 w 636659"/>
              <a:gd name="connsiteY4" fmla="*/ 812800 h 2220686"/>
              <a:gd name="connsiteX5" fmla="*/ 35129 w 636659"/>
              <a:gd name="connsiteY5" fmla="*/ 957943 h 2220686"/>
              <a:gd name="connsiteX6" fmla="*/ 586672 w 636659"/>
              <a:gd name="connsiteY6" fmla="*/ 1233714 h 2220686"/>
              <a:gd name="connsiteX7" fmla="*/ 20614 w 636659"/>
              <a:gd name="connsiteY7" fmla="*/ 1335314 h 2220686"/>
              <a:gd name="connsiteX8" fmla="*/ 543129 w 636659"/>
              <a:gd name="connsiteY8" fmla="*/ 1582057 h 2220686"/>
              <a:gd name="connsiteX9" fmla="*/ 6100 w 636659"/>
              <a:gd name="connsiteY9" fmla="*/ 1712686 h 2220686"/>
              <a:gd name="connsiteX10" fmla="*/ 252843 w 636659"/>
              <a:gd name="connsiteY10" fmla="*/ 1915886 h 2220686"/>
              <a:gd name="connsiteX11" fmla="*/ 252843 w 636659"/>
              <a:gd name="connsiteY11" fmla="*/ 2220686 h 2220686"/>
              <a:gd name="connsiteX0" fmla="*/ 296386 w 692915"/>
              <a:gd name="connsiteY0" fmla="*/ 0 h 2220686"/>
              <a:gd name="connsiteX1" fmla="*/ 329043 w 692915"/>
              <a:gd name="connsiteY1" fmla="*/ 212044 h 2220686"/>
              <a:gd name="connsiteX2" fmla="*/ 630214 w 692915"/>
              <a:gd name="connsiteY2" fmla="*/ 319314 h 2220686"/>
              <a:gd name="connsiteX3" fmla="*/ 6100 w 692915"/>
              <a:gd name="connsiteY3" fmla="*/ 537028 h 2220686"/>
              <a:gd name="connsiteX4" fmla="*/ 601186 w 692915"/>
              <a:gd name="connsiteY4" fmla="*/ 812800 h 2220686"/>
              <a:gd name="connsiteX5" fmla="*/ 35129 w 692915"/>
              <a:gd name="connsiteY5" fmla="*/ 957943 h 2220686"/>
              <a:gd name="connsiteX6" fmla="*/ 586672 w 692915"/>
              <a:gd name="connsiteY6" fmla="*/ 1233714 h 2220686"/>
              <a:gd name="connsiteX7" fmla="*/ 20614 w 692915"/>
              <a:gd name="connsiteY7" fmla="*/ 1335314 h 2220686"/>
              <a:gd name="connsiteX8" fmla="*/ 543129 w 692915"/>
              <a:gd name="connsiteY8" fmla="*/ 1582057 h 2220686"/>
              <a:gd name="connsiteX9" fmla="*/ 6100 w 692915"/>
              <a:gd name="connsiteY9" fmla="*/ 1712686 h 2220686"/>
              <a:gd name="connsiteX10" fmla="*/ 252843 w 692915"/>
              <a:gd name="connsiteY10" fmla="*/ 1915886 h 2220686"/>
              <a:gd name="connsiteX11" fmla="*/ 252843 w 692915"/>
              <a:gd name="connsiteY11" fmla="*/ 2220686 h 2220686"/>
              <a:gd name="connsiteX0" fmla="*/ 296386 w 642931"/>
              <a:gd name="connsiteY0" fmla="*/ 0 h 2220686"/>
              <a:gd name="connsiteX1" fmla="*/ 329043 w 642931"/>
              <a:gd name="connsiteY1" fmla="*/ 212044 h 2220686"/>
              <a:gd name="connsiteX2" fmla="*/ 630214 w 642931"/>
              <a:gd name="connsiteY2" fmla="*/ 319314 h 2220686"/>
              <a:gd name="connsiteX3" fmla="*/ 6100 w 642931"/>
              <a:gd name="connsiteY3" fmla="*/ 537028 h 2220686"/>
              <a:gd name="connsiteX4" fmla="*/ 601186 w 642931"/>
              <a:gd name="connsiteY4" fmla="*/ 812800 h 2220686"/>
              <a:gd name="connsiteX5" fmla="*/ 35129 w 642931"/>
              <a:gd name="connsiteY5" fmla="*/ 957943 h 2220686"/>
              <a:gd name="connsiteX6" fmla="*/ 586672 w 642931"/>
              <a:gd name="connsiteY6" fmla="*/ 1233714 h 2220686"/>
              <a:gd name="connsiteX7" fmla="*/ 20614 w 642931"/>
              <a:gd name="connsiteY7" fmla="*/ 1335314 h 2220686"/>
              <a:gd name="connsiteX8" fmla="*/ 543129 w 642931"/>
              <a:gd name="connsiteY8" fmla="*/ 1582057 h 2220686"/>
              <a:gd name="connsiteX9" fmla="*/ 6100 w 642931"/>
              <a:gd name="connsiteY9" fmla="*/ 1712686 h 2220686"/>
              <a:gd name="connsiteX10" fmla="*/ 252843 w 642931"/>
              <a:gd name="connsiteY10" fmla="*/ 1915886 h 2220686"/>
              <a:gd name="connsiteX11" fmla="*/ 252843 w 642931"/>
              <a:gd name="connsiteY11" fmla="*/ 2220686 h 2220686"/>
              <a:gd name="connsiteX0" fmla="*/ 296386 w 642931"/>
              <a:gd name="connsiteY0" fmla="*/ 0 h 2220686"/>
              <a:gd name="connsiteX1" fmla="*/ 329043 w 642931"/>
              <a:gd name="connsiteY1" fmla="*/ 212044 h 2220686"/>
              <a:gd name="connsiteX2" fmla="*/ 630214 w 642931"/>
              <a:gd name="connsiteY2" fmla="*/ 319314 h 2220686"/>
              <a:gd name="connsiteX3" fmla="*/ 6100 w 642931"/>
              <a:gd name="connsiteY3" fmla="*/ 537028 h 2220686"/>
              <a:gd name="connsiteX4" fmla="*/ 601186 w 642931"/>
              <a:gd name="connsiteY4" fmla="*/ 812800 h 2220686"/>
              <a:gd name="connsiteX5" fmla="*/ 35129 w 642931"/>
              <a:gd name="connsiteY5" fmla="*/ 957943 h 2220686"/>
              <a:gd name="connsiteX6" fmla="*/ 586672 w 642931"/>
              <a:gd name="connsiteY6" fmla="*/ 1233714 h 2220686"/>
              <a:gd name="connsiteX7" fmla="*/ 20614 w 642931"/>
              <a:gd name="connsiteY7" fmla="*/ 1335314 h 2220686"/>
              <a:gd name="connsiteX8" fmla="*/ 543129 w 642931"/>
              <a:gd name="connsiteY8" fmla="*/ 1582057 h 2220686"/>
              <a:gd name="connsiteX9" fmla="*/ 6100 w 642931"/>
              <a:gd name="connsiteY9" fmla="*/ 1712686 h 2220686"/>
              <a:gd name="connsiteX10" fmla="*/ 252843 w 642931"/>
              <a:gd name="connsiteY10" fmla="*/ 1915886 h 2220686"/>
              <a:gd name="connsiteX11" fmla="*/ 252843 w 642931"/>
              <a:gd name="connsiteY11" fmla="*/ 2220686 h 2220686"/>
              <a:gd name="connsiteX0" fmla="*/ 296386 w 642931"/>
              <a:gd name="connsiteY0" fmla="*/ 0 h 2220686"/>
              <a:gd name="connsiteX1" fmla="*/ 329043 w 642931"/>
              <a:gd name="connsiteY1" fmla="*/ 212044 h 2220686"/>
              <a:gd name="connsiteX2" fmla="*/ 630214 w 642931"/>
              <a:gd name="connsiteY2" fmla="*/ 319314 h 2220686"/>
              <a:gd name="connsiteX3" fmla="*/ 6100 w 642931"/>
              <a:gd name="connsiteY3" fmla="*/ 537028 h 2220686"/>
              <a:gd name="connsiteX4" fmla="*/ 601186 w 642931"/>
              <a:gd name="connsiteY4" fmla="*/ 812800 h 2220686"/>
              <a:gd name="connsiteX5" fmla="*/ 35129 w 642931"/>
              <a:gd name="connsiteY5" fmla="*/ 957943 h 2220686"/>
              <a:gd name="connsiteX6" fmla="*/ 586672 w 642931"/>
              <a:gd name="connsiteY6" fmla="*/ 1233714 h 2220686"/>
              <a:gd name="connsiteX7" fmla="*/ 20614 w 642931"/>
              <a:gd name="connsiteY7" fmla="*/ 1335314 h 2220686"/>
              <a:gd name="connsiteX8" fmla="*/ 543129 w 642931"/>
              <a:gd name="connsiteY8" fmla="*/ 1582057 h 2220686"/>
              <a:gd name="connsiteX9" fmla="*/ 6100 w 642931"/>
              <a:gd name="connsiteY9" fmla="*/ 1712686 h 2220686"/>
              <a:gd name="connsiteX10" fmla="*/ 252843 w 642931"/>
              <a:gd name="connsiteY10" fmla="*/ 1915886 h 2220686"/>
              <a:gd name="connsiteX11" fmla="*/ 252843 w 642931"/>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19050 w 624114"/>
              <a:gd name="connsiteY3" fmla="*/ 541790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19050 w 624114"/>
              <a:gd name="connsiteY3" fmla="*/ 541790 h 2220686"/>
              <a:gd name="connsiteX4" fmla="*/ 595086 w 624114"/>
              <a:gd name="connsiteY4" fmla="*/ 812800 h 2220686"/>
              <a:gd name="connsiteX5" fmla="*/ 14741 w 624114"/>
              <a:gd name="connsiteY5" fmla="*/ 924605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19050 w 624114"/>
              <a:gd name="connsiteY3" fmla="*/ 541790 h 2220686"/>
              <a:gd name="connsiteX4" fmla="*/ 595086 w 624114"/>
              <a:gd name="connsiteY4" fmla="*/ 812800 h 2220686"/>
              <a:gd name="connsiteX5" fmla="*/ 14741 w 624114"/>
              <a:gd name="connsiteY5" fmla="*/ 924605 h 2220686"/>
              <a:gd name="connsiteX6" fmla="*/ 580572 w 624114"/>
              <a:gd name="connsiteY6" fmla="*/ 1233714 h 2220686"/>
              <a:gd name="connsiteX7" fmla="*/ 14514 w 624114"/>
              <a:gd name="connsiteY7" fmla="*/ 12972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75772 w 609600"/>
              <a:gd name="connsiteY0" fmla="*/ 0 h 2220686"/>
              <a:gd name="connsiteX1" fmla="*/ 308429 w 609600"/>
              <a:gd name="connsiteY1" fmla="*/ 212044 h 2220686"/>
              <a:gd name="connsiteX2" fmla="*/ 609600 w 609600"/>
              <a:gd name="connsiteY2" fmla="*/ 319314 h 2220686"/>
              <a:gd name="connsiteX3" fmla="*/ 4536 w 609600"/>
              <a:gd name="connsiteY3" fmla="*/ 541790 h 2220686"/>
              <a:gd name="connsiteX4" fmla="*/ 580572 w 609600"/>
              <a:gd name="connsiteY4" fmla="*/ 812800 h 2220686"/>
              <a:gd name="connsiteX5" fmla="*/ 227 w 609600"/>
              <a:gd name="connsiteY5" fmla="*/ 924605 h 2220686"/>
              <a:gd name="connsiteX6" fmla="*/ 566058 w 609600"/>
              <a:gd name="connsiteY6" fmla="*/ 1233714 h 2220686"/>
              <a:gd name="connsiteX7" fmla="*/ 0 w 609600"/>
              <a:gd name="connsiteY7" fmla="*/ 1297214 h 2220686"/>
              <a:gd name="connsiteX8" fmla="*/ 522515 w 609600"/>
              <a:gd name="connsiteY8" fmla="*/ 1582057 h 2220686"/>
              <a:gd name="connsiteX9" fmla="*/ 4536 w 609600"/>
              <a:gd name="connsiteY9" fmla="*/ 1684111 h 2220686"/>
              <a:gd name="connsiteX10" fmla="*/ 232229 w 609600"/>
              <a:gd name="connsiteY10" fmla="*/ 1915886 h 2220686"/>
              <a:gd name="connsiteX11" fmla="*/ 232229 w 609600"/>
              <a:gd name="connsiteY11" fmla="*/ 2220686 h 2220686"/>
              <a:gd name="connsiteX0" fmla="*/ 275772 w 609600"/>
              <a:gd name="connsiteY0" fmla="*/ 0 h 2220686"/>
              <a:gd name="connsiteX1" fmla="*/ 308429 w 609600"/>
              <a:gd name="connsiteY1" fmla="*/ 212044 h 2220686"/>
              <a:gd name="connsiteX2" fmla="*/ 609600 w 609600"/>
              <a:gd name="connsiteY2" fmla="*/ 319314 h 2220686"/>
              <a:gd name="connsiteX3" fmla="*/ 4536 w 609600"/>
              <a:gd name="connsiteY3" fmla="*/ 541790 h 2220686"/>
              <a:gd name="connsiteX4" fmla="*/ 580572 w 609600"/>
              <a:gd name="connsiteY4" fmla="*/ 812800 h 2220686"/>
              <a:gd name="connsiteX5" fmla="*/ 227 w 609600"/>
              <a:gd name="connsiteY5" fmla="*/ 924605 h 2220686"/>
              <a:gd name="connsiteX6" fmla="*/ 566058 w 609600"/>
              <a:gd name="connsiteY6" fmla="*/ 1233714 h 2220686"/>
              <a:gd name="connsiteX7" fmla="*/ 0 w 609600"/>
              <a:gd name="connsiteY7" fmla="*/ 1297214 h 2220686"/>
              <a:gd name="connsiteX8" fmla="*/ 522515 w 609600"/>
              <a:gd name="connsiteY8" fmla="*/ 1582057 h 2220686"/>
              <a:gd name="connsiteX9" fmla="*/ 4536 w 609600"/>
              <a:gd name="connsiteY9" fmla="*/ 1684111 h 2220686"/>
              <a:gd name="connsiteX10" fmla="*/ 308429 w 609600"/>
              <a:gd name="connsiteY10" fmla="*/ 1887311 h 2220686"/>
              <a:gd name="connsiteX11" fmla="*/ 232229 w 609600"/>
              <a:gd name="connsiteY11" fmla="*/ 2220686 h 2220686"/>
              <a:gd name="connsiteX0" fmla="*/ 275772 w 609600"/>
              <a:gd name="connsiteY0" fmla="*/ 0 h 2182586"/>
              <a:gd name="connsiteX1" fmla="*/ 308429 w 609600"/>
              <a:gd name="connsiteY1" fmla="*/ 212044 h 2182586"/>
              <a:gd name="connsiteX2" fmla="*/ 609600 w 609600"/>
              <a:gd name="connsiteY2" fmla="*/ 319314 h 2182586"/>
              <a:gd name="connsiteX3" fmla="*/ 4536 w 609600"/>
              <a:gd name="connsiteY3" fmla="*/ 541790 h 2182586"/>
              <a:gd name="connsiteX4" fmla="*/ 580572 w 609600"/>
              <a:gd name="connsiteY4" fmla="*/ 812800 h 2182586"/>
              <a:gd name="connsiteX5" fmla="*/ 227 w 609600"/>
              <a:gd name="connsiteY5" fmla="*/ 924605 h 2182586"/>
              <a:gd name="connsiteX6" fmla="*/ 566058 w 609600"/>
              <a:gd name="connsiteY6" fmla="*/ 1233714 h 2182586"/>
              <a:gd name="connsiteX7" fmla="*/ 0 w 609600"/>
              <a:gd name="connsiteY7" fmla="*/ 1297214 h 2182586"/>
              <a:gd name="connsiteX8" fmla="*/ 522515 w 609600"/>
              <a:gd name="connsiteY8" fmla="*/ 1582057 h 2182586"/>
              <a:gd name="connsiteX9" fmla="*/ 4536 w 609600"/>
              <a:gd name="connsiteY9" fmla="*/ 1684111 h 2182586"/>
              <a:gd name="connsiteX10" fmla="*/ 308429 w 609600"/>
              <a:gd name="connsiteY10" fmla="*/ 1887311 h 2182586"/>
              <a:gd name="connsiteX11" fmla="*/ 308429 w 609600"/>
              <a:gd name="connsiteY11" fmla="*/ 2182586 h 2182586"/>
              <a:gd name="connsiteX0" fmla="*/ 275772 w 613002"/>
              <a:gd name="connsiteY0" fmla="*/ 0 h 2182586"/>
              <a:gd name="connsiteX1" fmla="*/ 308429 w 613002"/>
              <a:gd name="connsiteY1" fmla="*/ 212044 h 2182586"/>
              <a:gd name="connsiteX2" fmla="*/ 609600 w 613002"/>
              <a:gd name="connsiteY2" fmla="*/ 319314 h 2182586"/>
              <a:gd name="connsiteX3" fmla="*/ 4536 w 613002"/>
              <a:gd name="connsiteY3" fmla="*/ 541790 h 2182586"/>
              <a:gd name="connsiteX4" fmla="*/ 580572 w 613002"/>
              <a:gd name="connsiteY4" fmla="*/ 812800 h 2182586"/>
              <a:gd name="connsiteX5" fmla="*/ 227 w 613002"/>
              <a:gd name="connsiteY5" fmla="*/ 924605 h 2182586"/>
              <a:gd name="connsiteX6" fmla="*/ 566058 w 613002"/>
              <a:gd name="connsiteY6" fmla="*/ 1233714 h 2182586"/>
              <a:gd name="connsiteX7" fmla="*/ 0 w 613002"/>
              <a:gd name="connsiteY7" fmla="*/ 1297214 h 2182586"/>
              <a:gd name="connsiteX8" fmla="*/ 613002 w 613002"/>
              <a:gd name="connsiteY8" fmla="*/ 1486807 h 2182586"/>
              <a:gd name="connsiteX9" fmla="*/ 4536 w 613002"/>
              <a:gd name="connsiteY9" fmla="*/ 1684111 h 2182586"/>
              <a:gd name="connsiteX10" fmla="*/ 308429 w 613002"/>
              <a:gd name="connsiteY10" fmla="*/ 1887311 h 2182586"/>
              <a:gd name="connsiteX11" fmla="*/ 308429 w 613002"/>
              <a:gd name="connsiteY11" fmla="*/ 2182586 h 2182586"/>
              <a:gd name="connsiteX0" fmla="*/ 275772 w 618446"/>
              <a:gd name="connsiteY0" fmla="*/ 0 h 2182586"/>
              <a:gd name="connsiteX1" fmla="*/ 308429 w 618446"/>
              <a:gd name="connsiteY1" fmla="*/ 212044 h 2182586"/>
              <a:gd name="connsiteX2" fmla="*/ 609600 w 618446"/>
              <a:gd name="connsiteY2" fmla="*/ 319314 h 2182586"/>
              <a:gd name="connsiteX3" fmla="*/ 4536 w 618446"/>
              <a:gd name="connsiteY3" fmla="*/ 541790 h 2182586"/>
              <a:gd name="connsiteX4" fmla="*/ 580572 w 618446"/>
              <a:gd name="connsiteY4" fmla="*/ 812800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75772 w 618446"/>
              <a:gd name="connsiteY0" fmla="*/ 0 h 2182586"/>
              <a:gd name="connsiteX1" fmla="*/ 308429 w 618446"/>
              <a:gd name="connsiteY1" fmla="*/ 212044 h 2182586"/>
              <a:gd name="connsiteX2" fmla="*/ 609600 w 618446"/>
              <a:gd name="connsiteY2" fmla="*/ 319314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75772 w 618446"/>
              <a:gd name="connsiteY0" fmla="*/ 0 h 2182586"/>
              <a:gd name="connsiteX1" fmla="*/ 308429 w 618446"/>
              <a:gd name="connsiteY1" fmla="*/ 21204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7577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8446" h="2182586">
                <a:moveTo>
                  <a:pt x="294822" y="0"/>
                </a:moveTo>
                <a:cubicBezTo>
                  <a:pt x="301852" y="153609"/>
                  <a:pt x="305178" y="-36438"/>
                  <a:pt x="298904" y="154894"/>
                </a:cubicBezTo>
                <a:cubicBezTo>
                  <a:pt x="611717" y="341463"/>
                  <a:pt x="291949" y="150850"/>
                  <a:pt x="609600" y="347889"/>
                </a:cubicBezTo>
                <a:cubicBezTo>
                  <a:pt x="3326" y="535403"/>
                  <a:pt x="614212" y="330955"/>
                  <a:pt x="4536" y="541790"/>
                </a:cubicBezTo>
                <a:cubicBezTo>
                  <a:pt x="599773" y="705001"/>
                  <a:pt x="8997" y="547386"/>
                  <a:pt x="609147" y="722312"/>
                </a:cubicBezTo>
                <a:cubicBezTo>
                  <a:pt x="-377" y="925814"/>
                  <a:pt x="612246" y="716340"/>
                  <a:pt x="227" y="924605"/>
                </a:cubicBezTo>
                <a:cubicBezTo>
                  <a:pt x="621695" y="1104295"/>
                  <a:pt x="6503" y="927932"/>
                  <a:pt x="618446" y="1109889"/>
                </a:cubicBezTo>
                <a:cubicBezTo>
                  <a:pt x="-3098" y="1301371"/>
                  <a:pt x="621620" y="1110569"/>
                  <a:pt x="0" y="1297214"/>
                </a:cubicBezTo>
                <a:cubicBezTo>
                  <a:pt x="621393" y="1479096"/>
                  <a:pt x="1058" y="1290561"/>
                  <a:pt x="613002" y="1486807"/>
                </a:cubicBezTo>
                <a:cubicBezTo>
                  <a:pt x="10508" y="1692576"/>
                  <a:pt x="610129" y="1490360"/>
                  <a:pt x="4536" y="1684111"/>
                </a:cubicBezTo>
                <a:cubicBezTo>
                  <a:pt x="313342" y="1877862"/>
                  <a:pt x="10130" y="1693106"/>
                  <a:pt x="308429" y="1887311"/>
                </a:cubicBezTo>
                <a:cubicBezTo>
                  <a:pt x="306690" y="2191053"/>
                  <a:pt x="300416" y="1872494"/>
                  <a:pt x="308429" y="2182586"/>
                </a:cubicBezTo>
              </a:path>
            </a:pathLst>
          </a:custGeom>
          <a:no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36"/>
          <p:cNvSpPr/>
          <p:nvPr/>
        </p:nvSpPr>
        <p:spPr>
          <a:xfrm>
            <a:off x="5584539" y="5241959"/>
            <a:ext cx="227467" cy="579892"/>
          </a:xfrm>
          <a:custGeom>
            <a:avLst/>
            <a:gdLst>
              <a:gd name="connsiteX0" fmla="*/ 296386 w 637812"/>
              <a:gd name="connsiteY0" fmla="*/ 0 h 2220686"/>
              <a:gd name="connsiteX1" fmla="*/ 630214 w 637812"/>
              <a:gd name="connsiteY1" fmla="*/ 319314 h 2220686"/>
              <a:gd name="connsiteX2" fmla="*/ 6100 w 637812"/>
              <a:gd name="connsiteY2" fmla="*/ 537028 h 2220686"/>
              <a:gd name="connsiteX3" fmla="*/ 601186 w 637812"/>
              <a:gd name="connsiteY3" fmla="*/ 812800 h 2220686"/>
              <a:gd name="connsiteX4" fmla="*/ 35129 w 637812"/>
              <a:gd name="connsiteY4" fmla="*/ 957943 h 2220686"/>
              <a:gd name="connsiteX5" fmla="*/ 586672 w 637812"/>
              <a:gd name="connsiteY5" fmla="*/ 1233714 h 2220686"/>
              <a:gd name="connsiteX6" fmla="*/ 20614 w 637812"/>
              <a:gd name="connsiteY6" fmla="*/ 1335314 h 2220686"/>
              <a:gd name="connsiteX7" fmla="*/ 543129 w 637812"/>
              <a:gd name="connsiteY7" fmla="*/ 1582057 h 2220686"/>
              <a:gd name="connsiteX8" fmla="*/ 6100 w 637812"/>
              <a:gd name="connsiteY8" fmla="*/ 1712686 h 2220686"/>
              <a:gd name="connsiteX9" fmla="*/ 252843 w 637812"/>
              <a:gd name="connsiteY9" fmla="*/ 1915886 h 2220686"/>
              <a:gd name="connsiteX10" fmla="*/ 252843 w 637812"/>
              <a:gd name="connsiteY10" fmla="*/ 2220686 h 2220686"/>
              <a:gd name="connsiteX0" fmla="*/ 296386 w 636659"/>
              <a:gd name="connsiteY0" fmla="*/ 0 h 2220686"/>
              <a:gd name="connsiteX1" fmla="*/ 329043 w 636659"/>
              <a:gd name="connsiteY1" fmla="*/ 212044 h 2220686"/>
              <a:gd name="connsiteX2" fmla="*/ 630214 w 636659"/>
              <a:gd name="connsiteY2" fmla="*/ 319314 h 2220686"/>
              <a:gd name="connsiteX3" fmla="*/ 6100 w 636659"/>
              <a:gd name="connsiteY3" fmla="*/ 537028 h 2220686"/>
              <a:gd name="connsiteX4" fmla="*/ 601186 w 636659"/>
              <a:gd name="connsiteY4" fmla="*/ 812800 h 2220686"/>
              <a:gd name="connsiteX5" fmla="*/ 35129 w 636659"/>
              <a:gd name="connsiteY5" fmla="*/ 957943 h 2220686"/>
              <a:gd name="connsiteX6" fmla="*/ 586672 w 636659"/>
              <a:gd name="connsiteY6" fmla="*/ 1233714 h 2220686"/>
              <a:gd name="connsiteX7" fmla="*/ 20614 w 636659"/>
              <a:gd name="connsiteY7" fmla="*/ 1335314 h 2220686"/>
              <a:gd name="connsiteX8" fmla="*/ 543129 w 636659"/>
              <a:gd name="connsiteY8" fmla="*/ 1582057 h 2220686"/>
              <a:gd name="connsiteX9" fmla="*/ 6100 w 636659"/>
              <a:gd name="connsiteY9" fmla="*/ 1712686 h 2220686"/>
              <a:gd name="connsiteX10" fmla="*/ 252843 w 636659"/>
              <a:gd name="connsiteY10" fmla="*/ 1915886 h 2220686"/>
              <a:gd name="connsiteX11" fmla="*/ 252843 w 636659"/>
              <a:gd name="connsiteY11" fmla="*/ 2220686 h 2220686"/>
              <a:gd name="connsiteX0" fmla="*/ 296386 w 692915"/>
              <a:gd name="connsiteY0" fmla="*/ 0 h 2220686"/>
              <a:gd name="connsiteX1" fmla="*/ 329043 w 692915"/>
              <a:gd name="connsiteY1" fmla="*/ 212044 h 2220686"/>
              <a:gd name="connsiteX2" fmla="*/ 630214 w 692915"/>
              <a:gd name="connsiteY2" fmla="*/ 319314 h 2220686"/>
              <a:gd name="connsiteX3" fmla="*/ 6100 w 692915"/>
              <a:gd name="connsiteY3" fmla="*/ 537028 h 2220686"/>
              <a:gd name="connsiteX4" fmla="*/ 601186 w 692915"/>
              <a:gd name="connsiteY4" fmla="*/ 812800 h 2220686"/>
              <a:gd name="connsiteX5" fmla="*/ 35129 w 692915"/>
              <a:gd name="connsiteY5" fmla="*/ 957943 h 2220686"/>
              <a:gd name="connsiteX6" fmla="*/ 586672 w 692915"/>
              <a:gd name="connsiteY6" fmla="*/ 1233714 h 2220686"/>
              <a:gd name="connsiteX7" fmla="*/ 20614 w 692915"/>
              <a:gd name="connsiteY7" fmla="*/ 1335314 h 2220686"/>
              <a:gd name="connsiteX8" fmla="*/ 543129 w 692915"/>
              <a:gd name="connsiteY8" fmla="*/ 1582057 h 2220686"/>
              <a:gd name="connsiteX9" fmla="*/ 6100 w 692915"/>
              <a:gd name="connsiteY9" fmla="*/ 1712686 h 2220686"/>
              <a:gd name="connsiteX10" fmla="*/ 252843 w 692915"/>
              <a:gd name="connsiteY10" fmla="*/ 1915886 h 2220686"/>
              <a:gd name="connsiteX11" fmla="*/ 252843 w 692915"/>
              <a:gd name="connsiteY11" fmla="*/ 2220686 h 2220686"/>
              <a:gd name="connsiteX0" fmla="*/ 296386 w 642931"/>
              <a:gd name="connsiteY0" fmla="*/ 0 h 2220686"/>
              <a:gd name="connsiteX1" fmla="*/ 329043 w 642931"/>
              <a:gd name="connsiteY1" fmla="*/ 212044 h 2220686"/>
              <a:gd name="connsiteX2" fmla="*/ 630214 w 642931"/>
              <a:gd name="connsiteY2" fmla="*/ 319314 h 2220686"/>
              <a:gd name="connsiteX3" fmla="*/ 6100 w 642931"/>
              <a:gd name="connsiteY3" fmla="*/ 537028 h 2220686"/>
              <a:gd name="connsiteX4" fmla="*/ 601186 w 642931"/>
              <a:gd name="connsiteY4" fmla="*/ 812800 h 2220686"/>
              <a:gd name="connsiteX5" fmla="*/ 35129 w 642931"/>
              <a:gd name="connsiteY5" fmla="*/ 957943 h 2220686"/>
              <a:gd name="connsiteX6" fmla="*/ 586672 w 642931"/>
              <a:gd name="connsiteY6" fmla="*/ 1233714 h 2220686"/>
              <a:gd name="connsiteX7" fmla="*/ 20614 w 642931"/>
              <a:gd name="connsiteY7" fmla="*/ 1335314 h 2220686"/>
              <a:gd name="connsiteX8" fmla="*/ 543129 w 642931"/>
              <a:gd name="connsiteY8" fmla="*/ 1582057 h 2220686"/>
              <a:gd name="connsiteX9" fmla="*/ 6100 w 642931"/>
              <a:gd name="connsiteY9" fmla="*/ 1712686 h 2220686"/>
              <a:gd name="connsiteX10" fmla="*/ 252843 w 642931"/>
              <a:gd name="connsiteY10" fmla="*/ 1915886 h 2220686"/>
              <a:gd name="connsiteX11" fmla="*/ 252843 w 642931"/>
              <a:gd name="connsiteY11" fmla="*/ 2220686 h 2220686"/>
              <a:gd name="connsiteX0" fmla="*/ 296386 w 642931"/>
              <a:gd name="connsiteY0" fmla="*/ 0 h 2220686"/>
              <a:gd name="connsiteX1" fmla="*/ 329043 w 642931"/>
              <a:gd name="connsiteY1" fmla="*/ 212044 h 2220686"/>
              <a:gd name="connsiteX2" fmla="*/ 630214 w 642931"/>
              <a:gd name="connsiteY2" fmla="*/ 319314 h 2220686"/>
              <a:gd name="connsiteX3" fmla="*/ 6100 w 642931"/>
              <a:gd name="connsiteY3" fmla="*/ 537028 h 2220686"/>
              <a:gd name="connsiteX4" fmla="*/ 601186 w 642931"/>
              <a:gd name="connsiteY4" fmla="*/ 812800 h 2220686"/>
              <a:gd name="connsiteX5" fmla="*/ 35129 w 642931"/>
              <a:gd name="connsiteY5" fmla="*/ 957943 h 2220686"/>
              <a:gd name="connsiteX6" fmla="*/ 586672 w 642931"/>
              <a:gd name="connsiteY6" fmla="*/ 1233714 h 2220686"/>
              <a:gd name="connsiteX7" fmla="*/ 20614 w 642931"/>
              <a:gd name="connsiteY7" fmla="*/ 1335314 h 2220686"/>
              <a:gd name="connsiteX8" fmla="*/ 543129 w 642931"/>
              <a:gd name="connsiteY8" fmla="*/ 1582057 h 2220686"/>
              <a:gd name="connsiteX9" fmla="*/ 6100 w 642931"/>
              <a:gd name="connsiteY9" fmla="*/ 1712686 h 2220686"/>
              <a:gd name="connsiteX10" fmla="*/ 252843 w 642931"/>
              <a:gd name="connsiteY10" fmla="*/ 1915886 h 2220686"/>
              <a:gd name="connsiteX11" fmla="*/ 252843 w 642931"/>
              <a:gd name="connsiteY11" fmla="*/ 2220686 h 2220686"/>
              <a:gd name="connsiteX0" fmla="*/ 296386 w 642931"/>
              <a:gd name="connsiteY0" fmla="*/ 0 h 2220686"/>
              <a:gd name="connsiteX1" fmla="*/ 329043 w 642931"/>
              <a:gd name="connsiteY1" fmla="*/ 212044 h 2220686"/>
              <a:gd name="connsiteX2" fmla="*/ 630214 w 642931"/>
              <a:gd name="connsiteY2" fmla="*/ 319314 h 2220686"/>
              <a:gd name="connsiteX3" fmla="*/ 6100 w 642931"/>
              <a:gd name="connsiteY3" fmla="*/ 537028 h 2220686"/>
              <a:gd name="connsiteX4" fmla="*/ 601186 w 642931"/>
              <a:gd name="connsiteY4" fmla="*/ 812800 h 2220686"/>
              <a:gd name="connsiteX5" fmla="*/ 35129 w 642931"/>
              <a:gd name="connsiteY5" fmla="*/ 957943 h 2220686"/>
              <a:gd name="connsiteX6" fmla="*/ 586672 w 642931"/>
              <a:gd name="connsiteY6" fmla="*/ 1233714 h 2220686"/>
              <a:gd name="connsiteX7" fmla="*/ 20614 w 642931"/>
              <a:gd name="connsiteY7" fmla="*/ 1335314 h 2220686"/>
              <a:gd name="connsiteX8" fmla="*/ 543129 w 642931"/>
              <a:gd name="connsiteY8" fmla="*/ 1582057 h 2220686"/>
              <a:gd name="connsiteX9" fmla="*/ 6100 w 642931"/>
              <a:gd name="connsiteY9" fmla="*/ 1712686 h 2220686"/>
              <a:gd name="connsiteX10" fmla="*/ 252843 w 642931"/>
              <a:gd name="connsiteY10" fmla="*/ 1915886 h 2220686"/>
              <a:gd name="connsiteX11" fmla="*/ 252843 w 642931"/>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19050 w 624114"/>
              <a:gd name="connsiteY3" fmla="*/ 541790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19050 w 624114"/>
              <a:gd name="connsiteY3" fmla="*/ 541790 h 2220686"/>
              <a:gd name="connsiteX4" fmla="*/ 595086 w 624114"/>
              <a:gd name="connsiteY4" fmla="*/ 812800 h 2220686"/>
              <a:gd name="connsiteX5" fmla="*/ 14741 w 624114"/>
              <a:gd name="connsiteY5" fmla="*/ 924605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19050 w 624114"/>
              <a:gd name="connsiteY3" fmla="*/ 541790 h 2220686"/>
              <a:gd name="connsiteX4" fmla="*/ 595086 w 624114"/>
              <a:gd name="connsiteY4" fmla="*/ 812800 h 2220686"/>
              <a:gd name="connsiteX5" fmla="*/ 14741 w 624114"/>
              <a:gd name="connsiteY5" fmla="*/ 924605 h 2220686"/>
              <a:gd name="connsiteX6" fmla="*/ 580572 w 624114"/>
              <a:gd name="connsiteY6" fmla="*/ 1233714 h 2220686"/>
              <a:gd name="connsiteX7" fmla="*/ 14514 w 624114"/>
              <a:gd name="connsiteY7" fmla="*/ 12972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75772 w 609600"/>
              <a:gd name="connsiteY0" fmla="*/ 0 h 2220686"/>
              <a:gd name="connsiteX1" fmla="*/ 308429 w 609600"/>
              <a:gd name="connsiteY1" fmla="*/ 212044 h 2220686"/>
              <a:gd name="connsiteX2" fmla="*/ 609600 w 609600"/>
              <a:gd name="connsiteY2" fmla="*/ 319314 h 2220686"/>
              <a:gd name="connsiteX3" fmla="*/ 4536 w 609600"/>
              <a:gd name="connsiteY3" fmla="*/ 541790 h 2220686"/>
              <a:gd name="connsiteX4" fmla="*/ 580572 w 609600"/>
              <a:gd name="connsiteY4" fmla="*/ 812800 h 2220686"/>
              <a:gd name="connsiteX5" fmla="*/ 227 w 609600"/>
              <a:gd name="connsiteY5" fmla="*/ 924605 h 2220686"/>
              <a:gd name="connsiteX6" fmla="*/ 566058 w 609600"/>
              <a:gd name="connsiteY6" fmla="*/ 1233714 h 2220686"/>
              <a:gd name="connsiteX7" fmla="*/ 0 w 609600"/>
              <a:gd name="connsiteY7" fmla="*/ 1297214 h 2220686"/>
              <a:gd name="connsiteX8" fmla="*/ 522515 w 609600"/>
              <a:gd name="connsiteY8" fmla="*/ 1582057 h 2220686"/>
              <a:gd name="connsiteX9" fmla="*/ 4536 w 609600"/>
              <a:gd name="connsiteY9" fmla="*/ 1684111 h 2220686"/>
              <a:gd name="connsiteX10" fmla="*/ 232229 w 609600"/>
              <a:gd name="connsiteY10" fmla="*/ 1915886 h 2220686"/>
              <a:gd name="connsiteX11" fmla="*/ 232229 w 609600"/>
              <a:gd name="connsiteY11" fmla="*/ 2220686 h 2220686"/>
              <a:gd name="connsiteX0" fmla="*/ 275772 w 609600"/>
              <a:gd name="connsiteY0" fmla="*/ 0 h 2220686"/>
              <a:gd name="connsiteX1" fmla="*/ 308429 w 609600"/>
              <a:gd name="connsiteY1" fmla="*/ 212044 h 2220686"/>
              <a:gd name="connsiteX2" fmla="*/ 609600 w 609600"/>
              <a:gd name="connsiteY2" fmla="*/ 319314 h 2220686"/>
              <a:gd name="connsiteX3" fmla="*/ 4536 w 609600"/>
              <a:gd name="connsiteY3" fmla="*/ 541790 h 2220686"/>
              <a:gd name="connsiteX4" fmla="*/ 580572 w 609600"/>
              <a:gd name="connsiteY4" fmla="*/ 812800 h 2220686"/>
              <a:gd name="connsiteX5" fmla="*/ 227 w 609600"/>
              <a:gd name="connsiteY5" fmla="*/ 924605 h 2220686"/>
              <a:gd name="connsiteX6" fmla="*/ 566058 w 609600"/>
              <a:gd name="connsiteY6" fmla="*/ 1233714 h 2220686"/>
              <a:gd name="connsiteX7" fmla="*/ 0 w 609600"/>
              <a:gd name="connsiteY7" fmla="*/ 1297214 h 2220686"/>
              <a:gd name="connsiteX8" fmla="*/ 522515 w 609600"/>
              <a:gd name="connsiteY8" fmla="*/ 1582057 h 2220686"/>
              <a:gd name="connsiteX9" fmla="*/ 4536 w 609600"/>
              <a:gd name="connsiteY9" fmla="*/ 1684111 h 2220686"/>
              <a:gd name="connsiteX10" fmla="*/ 308429 w 609600"/>
              <a:gd name="connsiteY10" fmla="*/ 1887311 h 2220686"/>
              <a:gd name="connsiteX11" fmla="*/ 232229 w 609600"/>
              <a:gd name="connsiteY11" fmla="*/ 2220686 h 2220686"/>
              <a:gd name="connsiteX0" fmla="*/ 275772 w 609600"/>
              <a:gd name="connsiteY0" fmla="*/ 0 h 2182586"/>
              <a:gd name="connsiteX1" fmla="*/ 308429 w 609600"/>
              <a:gd name="connsiteY1" fmla="*/ 212044 h 2182586"/>
              <a:gd name="connsiteX2" fmla="*/ 609600 w 609600"/>
              <a:gd name="connsiteY2" fmla="*/ 319314 h 2182586"/>
              <a:gd name="connsiteX3" fmla="*/ 4536 w 609600"/>
              <a:gd name="connsiteY3" fmla="*/ 541790 h 2182586"/>
              <a:gd name="connsiteX4" fmla="*/ 580572 w 609600"/>
              <a:gd name="connsiteY4" fmla="*/ 812800 h 2182586"/>
              <a:gd name="connsiteX5" fmla="*/ 227 w 609600"/>
              <a:gd name="connsiteY5" fmla="*/ 924605 h 2182586"/>
              <a:gd name="connsiteX6" fmla="*/ 566058 w 609600"/>
              <a:gd name="connsiteY6" fmla="*/ 1233714 h 2182586"/>
              <a:gd name="connsiteX7" fmla="*/ 0 w 609600"/>
              <a:gd name="connsiteY7" fmla="*/ 1297214 h 2182586"/>
              <a:gd name="connsiteX8" fmla="*/ 522515 w 609600"/>
              <a:gd name="connsiteY8" fmla="*/ 1582057 h 2182586"/>
              <a:gd name="connsiteX9" fmla="*/ 4536 w 609600"/>
              <a:gd name="connsiteY9" fmla="*/ 1684111 h 2182586"/>
              <a:gd name="connsiteX10" fmla="*/ 308429 w 609600"/>
              <a:gd name="connsiteY10" fmla="*/ 1887311 h 2182586"/>
              <a:gd name="connsiteX11" fmla="*/ 308429 w 609600"/>
              <a:gd name="connsiteY11" fmla="*/ 2182586 h 2182586"/>
              <a:gd name="connsiteX0" fmla="*/ 275772 w 613002"/>
              <a:gd name="connsiteY0" fmla="*/ 0 h 2182586"/>
              <a:gd name="connsiteX1" fmla="*/ 308429 w 613002"/>
              <a:gd name="connsiteY1" fmla="*/ 212044 h 2182586"/>
              <a:gd name="connsiteX2" fmla="*/ 609600 w 613002"/>
              <a:gd name="connsiteY2" fmla="*/ 319314 h 2182586"/>
              <a:gd name="connsiteX3" fmla="*/ 4536 w 613002"/>
              <a:gd name="connsiteY3" fmla="*/ 541790 h 2182586"/>
              <a:gd name="connsiteX4" fmla="*/ 580572 w 613002"/>
              <a:gd name="connsiteY4" fmla="*/ 812800 h 2182586"/>
              <a:gd name="connsiteX5" fmla="*/ 227 w 613002"/>
              <a:gd name="connsiteY5" fmla="*/ 924605 h 2182586"/>
              <a:gd name="connsiteX6" fmla="*/ 566058 w 613002"/>
              <a:gd name="connsiteY6" fmla="*/ 1233714 h 2182586"/>
              <a:gd name="connsiteX7" fmla="*/ 0 w 613002"/>
              <a:gd name="connsiteY7" fmla="*/ 1297214 h 2182586"/>
              <a:gd name="connsiteX8" fmla="*/ 613002 w 613002"/>
              <a:gd name="connsiteY8" fmla="*/ 1486807 h 2182586"/>
              <a:gd name="connsiteX9" fmla="*/ 4536 w 613002"/>
              <a:gd name="connsiteY9" fmla="*/ 1684111 h 2182586"/>
              <a:gd name="connsiteX10" fmla="*/ 308429 w 613002"/>
              <a:gd name="connsiteY10" fmla="*/ 1887311 h 2182586"/>
              <a:gd name="connsiteX11" fmla="*/ 308429 w 613002"/>
              <a:gd name="connsiteY11" fmla="*/ 2182586 h 2182586"/>
              <a:gd name="connsiteX0" fmla="*/ 275772 w 618446"/>
              <a:gd name="connsiteY0" fmla="*/ 0 h 2182586"/>
              <a:gd name="connsiteX1" fmla="*/ 308429 w 618446"/>
              <a:gd name="connsiteY1" fmla="*/ 212044 h 2182586"/>
              <a:gd name="connsiteX2" fmla="*/ 609600 w 618446"/>
              <a:gd name="connsiteY2" fmla="*/ 319314 h 2182586"/>
              <a:gd name="connsiteX3" fmla="*/ 4536 w 618446"/>
              <a:gd name="connsiteY3" fmla="*/ 541790 h 2182586"/>
              <a:gd name="connsiteX4" fmla="*/ 580572 w 618446"/>
              <a:gd name="connsiteY4" fmla="*/ 812800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75772 w 618446"/>
              <a:gd name="connsiteY0" fmla="*/ 0 h 2182586"/>
              <a:gd name="connsiteX1" fmla="*/ 308429 w 618446"/>
              <a:gd name="connsiteY1" fmla="*/ 212044 h 2182586"/>
              <a:gd name="connsiteX2" fmla="*/ 609600 w 618446"/>
              <a:gd name="connsiteY2" fmla="*/ 319314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75772 w 618446"/>
              <a:gd name="connsiteY0" fmla="*/ 0 h 2182586"/>
              <a:gd name="connsiteX1" fmla="*/ 308429 w 618446"/>
              <a:gd name="connsiteY1" fmla="*/ 21204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7577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8446" h="2182586">
                <a:moveTo>
                  <a:pt x="294822" y="0"/>
                </a:moveTo>
                <a:cubicBezTo>
                  <a:pt x="301852" y="153609"/>
                  <a:pt x="305178" y="-36438"/>
                  <a:pt x="298904" y="154894"/>
                </a:cubicBezTo>
                <a:cubicBezTo>
                  <a:pt x="611717" y="341463"/>
                  <a:pt x="291949" y="150850"/>
                  <a:pt x="609600" y="347889"/>
                </a:cubicBezTo>
                <a:cubicBezTo>
                  <a:pt x="3326" y="535403"/>
                  <a:pt x="614212" y="330955"/>
                  <a:pt x="4536" y="541790"/>
                </a:cubicBezTo>
                <a:cubicBezTo>
                  <a:pt x="599773" y="705001"/>
                  <a:pt x="8997" y="547386"/>
                  <a:pt x="609147" y="722312"/>
                </a:cubicBezTo>
                <a:cubicBezTo>
                  <a:pt x="-377" y="925814"/>
                  <a:pt x="612246" y="716340"/>
                  <a:pt x="227" y="924605"/>
                </a:cubicBezTo>
                <a:cubicBezTo>
                  <a:pt x="621695" y="1104295"/>
                  <a:pt x="6503" y="927932"/>
                  <a:pt x="618446" y="1109889"/>
                </a:cubicBezTo>
                <a:cubicBezTo>
                  <a:pt x="-3098" y="1301371"/>
                  <a:pt x="621620" y="1110569"/>
                  <a:pt x="0" y="1297214"/>
                </a:cubicBezTo>
                <a:cubicBezTo>
                  <a:pt x="621393" y="1479096"/>
                  <a:pt x="1058" y="1290561"/>
                  <a:pt x="613002" y="1486807"/>
                </a:cubicBezTo>
                <a:cubicBezTo>
                  <a:pt x="10508" y="1692576"/>
                  <a:pt x="610129" y="1490360"/>
                  <a:pt x="4536" y="1684111"/>
                </a:cubicBezTo>
                <a:cubicBezTo>
                  <a:pt x="313342" y="1877862"/>
                  <a:pt x="10130" y="1693106"/>
                  <a:pt x="308429" y="1887311"/>
                </a:cubicBezTo>
                <a:cubicBezTo>
                  <a:pt x="306690" y="2191053"/>
                  <a:pt x="300416" y="1872494"/>
                  <a:pt x="308429" y="2182586"/>
                </a:cubicBezTo>
              </a:path>
            </a:pathLst>
          </a:custGeom>
          <a:no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222504" y="2322285"/>
            <a:ext cx="0" cy="291967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788895" y="2328691"/>
            <a:ext cx="0" cy="291967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355286" y="2322285"/>
            <a:ext cx="0" cy="291967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4921676" y="2322285"/>
            <a:ext cx="0" cy="291967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6526923" y="2322285"/>
            <a:ext cx="0" cy="291967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040131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p:cNvSpPr/>
          <p:nvPr/>
        </p:nvSpPr>
        <p:spPr>
          <a:xfrm>
            <a:off x="2568297" y="2186532"/>
            <a:ext cx="1176389" cy="284173"/>
          </a:xfrm>
          <a:custGeom>
            <a:avLst/>
            <a:gdLst>
              <a:gd name="connsiteX0" fmla="*/ 1176389 w 1176389"/>
              <a:gd name="connsiteY0" fmla="*/ 106725 h 284173"/>
              <a:gd name="connsiteX1" fmla="*/ 624846 w 1176389"/>
              <a:gd name="connsiteY1" fmla="*/ 34154 h 284173"/>
              <a:gd name="connsiteX2" fmla="*/ 232960 w 1176389"/>
              <a:gd name="connsiteY2" fmla="*/ 5125 h 284173"/>
              <a:gd name="connsiteX3" fmla="*/ 732 w 1176389"/>
              <a:gd name="connsiteY3" fmla="*/ 135754 h 284173"/>
              <a:gd name="connsiteX4" fmla="*/ 305532 w 1176389"/>
              <a:gd name="connsiteY4" fmla="*/ 280897 h 284173"/>
              <a:gd name="connsiteX5" fmla="*/ 1074789 w 1176389"/>
              <a:gd name="connsiteY5" fmla="*/ 222839 h 284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6389" h="284173">
                <a:moveTo>
                  <a:pt x="1176389" y="106725"/>
                </a:moveTo>
                <a:lnTo>
                  <a:pt x="624846" y="34154"/>
                </a:lnTo>
                <a:cubicBezTo>
                  <a:pt x="467608" y="17221"/>
                  <a:pt x="336979" y="-11808"/>
                  <a:pt x="232960" y="5125"/>
                </a:cubicBezTo>
                <a:cubicBezTo>
                  <a:pt x="128941" y="22058"/>
                  <a:pt x="-11363" y="89792"/>
                  <a:pt x="732" y="135754"/>
                </a:cubicBezTo>
                <a:cubicBezTo>
                  <a:pt x="12827" y="181716"/>
                  <a:pt x="126522" y="266383"/>
                  <a:pt x="305532" y="280897"/>
                </a:cubicBezTo>
                <a:cubicBezTo>
                  <a:pt x="484542" y="295411"/>
                  <a:pt x="779665" y="259125"/>
                  <a:pt x="1074789" y="222839"/>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379303" y="2322285"/>
            <a:ext cx="8454035" cy="292608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Detector pixels are 3D</a:t>
            </a:r>
            <a:endParaRPr lang="en-US" dirty="0"/>
          </a:p>
        </p:txBody>
      </p:sp>
      <p:sp>
        <p:nvSpPr>
          <p:cNvPr id="78" name="Freeform 77"/>
          <p:cNvSpPr/>
          <p:nvPr/>
        </p:nvSpPr>
        <p:spPr>
          <a:xfrm>
            <a:off x="7157241" y="5241959"/>
            <a:ext cx="227467" cy="579892"/>
          </a:xfrm>
          <a:custGeom>
            <a:avLst/>
            <a:gdLst>
              <a:gd name="connsiteX0" fmla="*/ 296386 w 637812"/>
              <a:gd name="connsiteY0" fmla="*/ 0 h 2220686"/>
              <a:gd name="connsiteX1" fmla="*/ 630214 w 637812"/>
              <a:gd name="connsiteY1" fmla="*/ 319314 h 2220686"/>
              <a:gd name="connsiteX2" fmla="*/ 6100 w 637812"/>
              <a:gd name="connsiteY2" fmla="*/ 537028 h 2220686"/>
              <a:gd name="connsiteX3" fmla="*/ 601186 w 637812"/>
              <a:gd name="connsiteY3" fmla="*/ 812800 h 2220686"/>
              <a:gd name="connsiteX4" fmla="*/ 35129 w 637812"/>
              <a:gd name="connsiteY4" fmla="*/ 957943 h 2220686"/>
              <a:gd name="connsiteX5" fmla="*/ 586672 w 637812"/>
              <a:gd name="connsiteY5" fmla="*/ 1233714 h 2220686"/>
              <a:gd name="connsiteX6" fmla="*/ 20614 w 637812"/>
              <a:gd name="connsiteY6" fmla="*/ 1335314 h 2220686"/>
              <a:gd name="connsiteX7" fmla="*/ 543129 w 637812"/>
              <a:gd name="connsiteY7" fmla="*/ 1582057 h 2220686"/>
              <a:gd name="connsiteX8" fmla="*/ 6100 w 637812"/>
              <a:gd name="connsiteY8" fmla="*/ 1712686 h 2220686"/>
              <a:gd name="connsiteX9" fmla="*/ 252843 w 637812"/>
              <a:gd name="connsiteY9" fmla="*/ 1915886 h 2220686"/>
              <a:gd name="connsiteX10" fmla="*/ 252843 w 637812"/>
              <a:gd name="connsiteY10" fmla="*/ 2220686 h 2220686"/>
              <a:gd name="connsiteX0" fmla="*/ 296386 w 636659"/>
              <a:gd name="connsiteY0" fmla="*/ 0 h 2220686"/>
              <a:gd name="connsiteX1" fmla="*/ 329043 w 636659"/>
              <a:gd name="connsiteY1" fmla="*/ 212044 h 2220686"/>
              <a:gd name="connsiteX2" fmla="*/ 630214 w 636659"/>
              <a:gd name="connsiteY2" fmla="*/ 319314 h 2220686"/>
              <a:gd name="connsiteX3" fmla="*/ 6100 w 636659"/>
              <a:gd name="connsiteY3" fmla="*/ 537028 h 2220686"/>
              <a:gd name="connsiteX4" fmla="*/ 601186 w 636659"/>
              <a:gd name="connsiteY4" fmla="*/ 812800 h 2220686"/>
              <a:gd name="connsiteX5" fmla="*/ 35129 w 636659"/>
              <a:gd name="connsiteY5" fmla="*/ 957943 h 2220686"/>
              <a:gd name="connsiteX6" fmla="*/ 586672 w 636659"/>
              <a:gd name="connsiteY6" fmla="*/ 1233714 h 2220686"/>
              <a:gd name="connsiteX7" fmla="*/ 20614 w 636659"/>
              <a:gd name="connsiteY7" fmla="*/ 1335314 h 2220686"/>
              <a:gd name="connsiteX8" fmla="*/ 543129 w 636659"/>
              <a:gd name="connsiteY8" fmla="*/ 1582057 h 2220686"/>
              <a:gd name="connsiteX9" fmla="*/ 6100 w 636659"/>
              <a:gd name="connsiteY9" fmla="*/ 1712686 h 2220686"/>
              <a:gd name="connsiteX10" fmla="*/ 252843 w 636659"/>
              <a:gd name="connsiteY10" fmla="*/ 1915886 h 2220686"/>
              <a:gd name="connsiteX11" fmla="*/ 252843 w 636659"/>
              <a:gd name="connsiteY11" fmla="*/ 2220686 h 2220686"/>
              <a:gd name="connsiteX0" fmla="*/ 296386 w 692915"/>
              <a:gd name="connsiteY0" fmla="*/ 0 h 2220686"/>
              <a:gd name="connsiteX1" fmla="*/ 329043 w 692915"/>
              <a:gd name="connsiteY1" fmla="*/ 212044 h 2220686"/>
              <a:gd name="connsiteX2" fmla="*/ 630214 w 692915"/>
              <a:gd name="connsiteY2" fmla="*/ 319314 h 2220686"/>
              <a:gd name="connsiteX3" fmla="*/ 6100 w 692915"/>
              <a:gd name="connsiteY3" fmla="*/ 537028 h 2220686"/>
              <a:gd name="connsiteX4" fmla="*/ 601186 w 692915"/>
              <a:gd name="connsiteY4" fmla="*/ 812800 h 2220686"/>
              <a:gd name="connsiteX5" fmla="*/ 35129 w 692915"/>
              <a:gd name="connsiteY5" fmla="*/ 957943 h 2220686"/>
              <a:gd name="connsiteX6" fmla="*/ 586672 w 692915"/>
              <a:gd name="connsiteY6" fmla="*/ 1233714 h 2220686"/>
              <a:gd name="connsiteX7" fmla="*/ 20614 w 692915"/>
              <a:gd name="connsiteY7" fmla="*/ 1335314 h 2220686"/>
              <a:gd name="connsiteX8" fmla="*/ 543129 w 692915"/>
              <a:gd name="connsiteY8" fmla="*/ 1582057 h 2220686"/>
              <a:gd name="connsiteX9" fmla="*/ 6100 w 692915"/>
              <a:gd name="connsiteY9" fmla="*/ 1712686 h 2220686"/>
              <a:gd name="connsiteX10" fmla="*/ 252843 w 692915"/>
              <a:gd name="connsiteY10" fmla="*/ 1915886 h 2220686"/>
              <a:gd name="connsiteX11" fmla="*/ 252843 w 692915"/>
              <a:gd name="connsiteY11" fmla="*/ 2220686 h 2220686"/>
              <a:gd name="connsiteX0" fmla="*/ 296386 w 642931"/>
              <a:gd name="connsiteY0" fmla="*/ 0 h 2220686"/>
              <a:gd name="connsiteX1" fmla="*/ 329043 w 642931"/>
              <a:gd name="connsiteY1" fmla="*/ 212044 h 2220686"/>
              <a:gd name="connsiteX2" fmla="*/ 630214 w 642931"/>
              <a:gd name="connsiteY2" fmla="*/ 319314 h 2220686"/>
              <a:gd name="connsiteX3" fmla="*/ 6100 w 642931"/>
              <a:gd name="connsiteY3" fmla="*/ 537028 h 2220686"/>
              <a:gd name="connsiteX4" fmla="*/ 601186 w 642931"/>
              <a:gd name="connsiteY4" fmla="*/ 812800 h 2220686"/>
              <a:gd name="connsiteX5" fmla="*/ 35129 w 642931"/>
              <a:gd name="connsiteY5" fmla="*/ 957943 h 2220686"/>
              <a:gd name="connsiteX6" fmla="*/ 586672 w 642931"/>
              <a:gd name="connsiteY6" fmla="*/ 1233714 h 2220686"/>
              <a:gd name="connsiteX7" fmla="*/ 20614 w 642931"/>
              <a:gd name="connsiteY7" fmla="*/ 1335314 h 2220686"/>
              <a:gd name="connsiteX8" fmla="*/ 543129 w 642931"/>
              <a:gd name="connsiteY8" fmla="*/ 1582057 h 2220686"/>
              <a:gd name="connsiteX9" fmla="*/ 6100 w 642931"/>
              <a:gd name="connsiteY9" fmla="*/ 1712686 h 2220686"/>
              <a:gd name="connsiteX10" fmla="*/ 252843 w 642931"/>
              <a:gd name="connsiteY10" fmla="*/ 1915886 h 2220686"/>
              <a:gd name="connsiteX11" fmla="*/ 252843 w 642931"/>
              <a:gd name="connsiteY11" fmla="*/ 2220686 h 2220686"/>
              <a:gd name="connsiteX0" fmla="*/ 296386 w 642931"/>
              <a:gd name="connsiteY0" fmla="*/ 0 h 2220686"/>
              <a:gd name="connsiteX1" fmla="*/ 329043 w 642931"/>
              <a:gd name="connsiteY1" fmla="*/ 212044 h 2220686"/>
              <a:gd name="connsiteX2" fmla="*/ 630214 w 642931"/>
              <a:gd name="connsiteY2" fmla="*/ 319314 h 2220686"/>
              <a:gd name="connsiteX3" fmla="*/ 6100 w 642931"/>
              <a:gd name="connsiteY3" fmla="*/ 537028 h 2220686"/>
              <a:gd name="connsiteX4" fmla="*/ 601186 w 642931"/>
              <a:gd name="connsiteY4" fmla="*/ 812800 h 2220686"/>
              <a:gd name="connsiteX5" fmla="*/ 35129 w 642931"/>
              <a:gd name="connsiteY5" fmla="*/ 957943 h 2220686"/>
              <a:gd name="connsiteX6" fmla="*/ 586672 w 642931"/>
              <a:gd name="connsiteY6" fmla="*/ 1233714 h 2220686"/>
              <a:gd name="connsiteX7" fmla="*/ 20614 w 642931"/>
              <a:gd name="connsiteY7" fmla="*/ 1335314 h 2220686"/>
              <a:gd name="connsiteX8" fmla="*/ 543129 w 642931"/>
              <a:gd name="connsiteY8" fmla="*/ 1582057 h 2220686"/>
              <a:gd name="connsiteX9" fmla="*/ 6100 w 642931"/>
              <a:gd name="connsiteY9" fmla="*/ 1712686 h 2220686"/>
              <a:gd name="connsiteX10" fmla="*/ 252843 w 642931"/>
              <a:gd name="connsiteY10" fmla="*/ 1915886 h 2220686"/>
              <a:gd name="connsiteX11" fmla="*/ 252843 w 642931"/>
              <a:gd name="connsiteY11" fmla="*/ 2220686 h 2220686"/>
              <a:gd name="connsiteX0" fmla="*/ 296386 w 642931"/>
              <a:gd name="connsiteY0" fmla="*/ 0 h 2220686"/>
              <a:gd name="connsiteX1" fmla="*/ 329043 w 642931"/>
              <a:gd name="connsiteY1" fmla="*/ 212044 h 2220686"/>
              <a:gd name="connsiteX2" fmla="*/ 630214 w 642931"/>
              <a:gd name="connsiteY2" fmla="*/ 319314 h 2220686"/>
              <a:gd name="connsiteX3" fmla="*/ 6100 w 642931"/>
              <a:gd name="connsiteY3" fmla="*/ 537028 h 2220686"/>
              <a:gd name="connsiteX4" fmla="*/ 601186 w 642931"/>
              <a:gd name="connsiteY4" fmla="*/ 812800 h 2220686"/>
              <a:gd name="connsiteX5" fmla="*/ 35129 w 642931"/>
              <a:gd name="connsiteY5" fmla="*/ 957943 h 2220686"/>
              <a:gd name="connsiteX6" fmla="*/ 586672 w 642931"/>
              <a:gd name="connsiteY6" fmla="*/ 1233714 h 2220686"/>
              <a:gd name="connsiteX7" fmla="*/ 20614 w 642931"/>
              <a:gd name="connsiteY7" fmla="*/ 1335314 h 2220686"/>
              <a:gd name="connsiteX8" fmla="*/ 543129 w 642931"/>
              <a:gd name="connsiteY8" fmla="*/ 1582057 h 2220686"/>
              <a:gd name="connsiteX9" fmla="*/ 6100 w 642931"/>
              <a:gd name="connsiteY9" fmla="*/ 1712686 h 2220686"/>
              <a:gd name="connsiteX10" fmla="*/ 252843 w 642931"/>
              <a:gd name="connsiteY10" fmla="*/ 1915886 h 2220686"/>
              <a:gd name="connsiteX11" fmla="*/ 252843 w 642931"/>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19050 w 624114"/>
              <a:gd name="connsiteY3" fmla="*/ 541790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19050 w 624114"/>
              <a:gd name="connsiteY3" fmla="*/ 541790 h 2220686"/>
              <a:gd name="connsiteX4" fmla="*/ 595086 w 624114"/>
              <a:gd name="connsiteY4" fmla="*/ 812800 h 2220686"/>
              <a:gd name="connsiteX5" fmla="*/ 14741 w 624114"/>
              <a:gd name="connsiteY5" fmla="*/ 924605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19050 w 624114"/>
              <a:gd name="connsiteY3" fmla="*/ 541790 h 2220686"/>
              <a:gd name="connsiteX4" fmla="*/ 595086 w 624114"/>
              <a:gd name="connsiteY4" fmla="*/ 812800 h 2220686"/>
              <a:gd name="connsiteX5" fmla="*/ 14741 w 624114"/>
              <a:gd name="connsiteY5" fmla="*/ 924605 h 2220686"/>
              <a:gd name="connsiteX6" fmla="*/ 580572 w 624114"/>
              <a:gd name="connsiteY6" fmla="*/ 1233714 h 2220686"/>
              <a:gd name="connsiteX7" fmla="*/ 14514 w 624114"/>
              <a:gd name="connsiteY7" fmla="*/ 12972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75772 w 609600"/>
              <a:gd name="connsiteY0" fmla="*/ 0 h 2220686"/>
              <a:gd name="connsiteX1" fmla="*/ 308429 w 609600"/>
              <a:gd name="connsiteY1" fmla="*/ 212044 h 2220686"/>
              <a:gd name="connsiteX2" fmla="*/ 609600 w 609600"/>
              <a:gd name="connsiteY2" fmla="*/ 319314 h 2220686"/>
              <a:gd name="connsiteX3" fmla="*/ 4536 w 609600"/>
              <a:gd name="connsiteY3" fmla="*/ 541790 h 2220686"/>
              <a:gd name="connsiteX4" fmla="*/ 580572 w 609600"/>
              <a:gd name="connsiteY4" fmla="*/ 812800 h 2220686"/>
              <a:gd name="connsiteX5" fmla="*/ 227 w 609600"/>
              <a:gd name="connsiteY5" fmla="*/ 924605 h 2220686"/>
              <a:gd name="connsiteX6" fmla="*/ 566058 w 609600"/>
              <a:gd name="connsiteY6" fmla="*/ 1233714 h 2220686"/>
              <a:gd name="connsiteX7" fmla="*/ 0 w 609600"/>
              <a:gd name="connsiteY7" fmla="*/ 1297214 h 2220686"/>
              <a:gd name="connsiteX8" fmla="*/ 522515 w 609600"/>
              <a:gd name="connsiteY8" fmla="*/ 1582057 h 2220686"/>
              <a:gd name="connsiteX9" fmla="*/ 4536 w 609600"/>
              <a:gd name="connsiteY9" fmla="*/ 1684111 h 2220686"/>
              <a:gd name="connsiteX10" fmla="*/ 232229 w 609600"/>
              <a:gd name="connsiteY10" fmla="*/ 1915886 h 2220686"/>
              <a:gd name="connsiteX11" fmla="*/ 232229 w 609600"/>
              <a:gd name="connsiteY11" fmla="*/ 2220686 h 2220686"/>
              <a:gd name="connsiteX0" fmla="*/ 275772 w 609600"/>
              <a:gd name="connsiteY0" fmla="*/ 0 h 2220686"/>
              <a:gd name="connsiteX1" fmla="*/ 308429 w 609600"/>
              <a:gd name="connsiteY1" fmla="*/ 212044 h 2220686"/>
              <a:gd name="connsiteX2" fmla="*/ 609600 w 609600"/>
              <a:gd name="connsiteY2" fmla="*/ 319314 h 2220686"/>
              <a:gd name="connsiteX3" fmla="*/ 4536 w 609600"/>
              <a:gd name="connsiteY3" fmla="*/ 541790 h 2220686"/>
              <a:gd name="connsiteX4" fmla="*/ 580572 w 609600"/>
              <a:gd name="connsiteY4" fmla="*/ 812800 h 2220686"/>
              <a:gd name="connsiteX5" fmla="*/ 227 w 609600"/>
              <a:gd name="connsiteY5" fmla="*/ 924605 h 2220686"/>
              <a:gd name="connsiteX6" fmla="*/ 566058 w 609600"/>
              <a:gd name="connsiteY6" fmla="*/ 1233714 h 2220686"/>
              <a:gd name="connsiteX7" fmla="*/ 0 w 609600"/>
              <a:gd name="connsiteY7" fmla="*/ 1297214 h 2220686"/>
              <a:gd name="connsiteX8" fmla="*/ 522515 w 609600"/>
              <a:gd name="connsiteY8" fmla="*/ 1582057 h 2220686"/>
              <a:gd name="connsiteX9" fmla="*/ 4536 w 609600"/>
              <a:gd name="connsiteY9" fmla="*/ 1684111 h 2220686"/>
              <a:gd name="connsiteX10" fmla="*/ 308429 w 609600"/>
              <a:gd name="connsiteY10" fmla="*/ 1887311 h 2220686"/>
              <a:gd name="connsiteX11" fmla="*/ 232229 w 609600"/>
              <a:gd name="connsiteY11" fmla="*/ 2220686 h 2220686"/>
              <a:gd name="connsiteX0" fmla="*/ 275772 w 609600"/>
              <a:gd name="connsiteY0" fmla="*/ 0 h 2182586"/>
              <a:gd name="connsiteX1" fmla="*/ 308429 w 609600"/>
              <a:gd name="connsiteY1" fmla="*/ 212044 h 2182586"/>
              <a:gd name="connsiteX2" fmla="*/ 609600 w 609600"/>
              <a:gd name="connsiteY2" fmla="*/ 319314 h 2182586"/>
              <a:gd name="connsiteX3" fmla="*/ 4536 w 609600"/>
              <a:gd name="connsiteY3" fmla="*/ 541790 h 2182586"/>
              <a:gd name="connsiteX4" fmla="*/ 580572 w 609600"/>
              <a:gd name="connsiteY4" fmla="*/ 812800 h 2182586"/>
              <a:gd name="connsiteX5" fmla="*/ 227 w 609600"/>
              <a:gd name="connsiteY5" fmla="*/ 924605 h 2182586"/>
              <a:gd name="connsiteX6" fmla="*/ 566058 w 609600"/>
              <a:gd name="connsiteY6" fmla="*/ 1233714 h 2182586"/>
              <a:gd name="connsiteX7" fmla="*/ 0 w 609600"/>
              <a:gd name="connsiteY7" fmla="*/ 1297214 h 2182586"/>
              <a:gd name="connsiteX8" fmla="*/ 522515 w 609600"/>
              <a:gd name="connsiteY8" fmla="*/ 1582057 h 2182586"/>
              <a:gd name="connsiteX9" fmla="*/ 4536 w 609600"/>
              <a:gd name="connsiteY9" fmla="*/ 1684111 h 2182586"/>
              <a:gd name="connsiteX10" fmla="*/ 308429 w 609600"/>
              <a:gd name="connsiteY10" fmla="*/ 1887311 h 2182586"/>
              <a:gd name="connsiteX11" fmla="*/ 308429 w 609600"/>
              <a:gd name="connsiteY11" fmla="*/ 2182586 h 2182586"/>
              <a:gd name="connsiteX0" fmla="*/ 275772 w 613002"/>
              <a:gd name="connsiteY0" fmla="*/ 0 h 2182586"/>
              <a:gd name="connsiteX1" fmla="*/ 308429 w 613002"/>
              <a:gd name="connsiteY1" fmla="*/ 212044 h 2182586"/>
              <a:gd name="connsiteX2" fmla="*/ 609600 w 613002"/>
              <a:gd name="connsiteY2" fmla="*/ 319314 h 2182586"/>
              <a:gd name="connsiteX3" fmla="*/ 4536 w 613002"/>
              <a:gd name="connsiteY3" fmla="*/ 541790 h 2182586"/>
              <a:gd name="connsiteX4" fmla="*/ 580572 w 613002"/>
              <a:gd name="connsiteY4" fmla="*/ 812800 h 2182586"/>
              <a:gd name="connsiteX5" fmla="*/ 227 w 613002"/>
              <a:gd name="connsiteY5" fmla="*/ 924605 h 2182586"/>
              <a:gd name="connsiteX6" fmla="*/ 566058 w 613002"/>
              <a:gd name="connsiteY6" fmla="*/ 1233714 h 2182586"/>
              <a:gd name="connsiteX7" fmla="*/ 0 w 613002"/>
              <a:gd name="connsiteY7" fmla="*/ 1297214 h 2182586"/>
              <a:gd name="connsiteX8" fmla="*/ 613002 w 613002"/>
              <a:gd name="connsiteY8" fmla="*/ 1486807 h 2182586"/>
              <a:gd name="connsiteX9" fmla="*/ 4536 w 613002"/>
              <a:gd name="connsiteY9" fmla="*/ 1684111 h 2182586"/>
              <a:gd name="connsiteX10" fmla="*/ 308429 w 613002"/>
              <a:gd name="connsiteY10" fmla="*/ 1887311 h 2182586"/>
              <a:gd name="connsiteX11" fmla="*/ 308429 w 613002"/>
              <a:gd name="connsiteY11" fmla="*/ 2182586 h 2182586"/>
              <a:gd name="connsiteX0" fmla="*/ 275772 w 618446"/>
              <a:gd name="connsiteY0" fmla="*/ 0 h 2182586"/>
              <a:gd name="connsiteX1" fmla="*/ 308429 w 618446"/>
              <a:gd name="connsiteY1" fmla="*/ 212044 h 2182586"/>
              <a:gd name="connsiteX2" fmla="*/ 609600 w 618446"/>
              <a:gd name="connsiteY2" fmla="*/ 319314 h 2182586"/>
              <a:gd name="connsiteX3" fmla="*/ 4536 w 618446"/>
              <a:gd name="connsiteY3" fmla="*/ 541790 h 2182586"/>
              <a:gd name="connsiteX4" fmla="*/ 580572 w 618446"/>
              <a:gd name="connsiteY4" fmla="*/ 812800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75772 w 618446"/>
              <a:gd name="connsiteY0" fmla="*/ 0 h 2182586"/>
              <a:gd name="connsiteX1" fmla="*/ 308429 w 618446"/>
              <a:gd name="connsiteY1" fmla="*/ 212044 h 2182586"/>
              <a:gd name="connsiteX2" fmla="*/ 609600 w 618446"/>
              <a:gd name="connsiteY2" fmla="*/ 319314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75772 w 618446"/>
              <a:gd name="connsiteY0" fmla="*/ 0 h 2182586"/>
              <a:gd name="connsiteX1" fmla="*/ 308429 w 618446"/>
              <a:gd name="connsiteY1" fmla="*/ 21204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7577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8446" h="2182586">
                <a:moveTo>
                  <a:pt x="294822" y="0"/>
                </a:moveTo>
                <a:cubicBezTo>
                  <a:pt x="301852" y="153609"/>
                  <a:pt x="305178" y="-36438"/>
                  <a:pt x="298904" y="154894"/>
                </a:cubicBezTo>
                <a:cubicBezTo>
                  <a:pt x="611717" y="341463"/>
                  <a:pt x="291949" y="150850"/>
                  <a:pt x="609600" y="347889"/>
                </a:cubicBezTo>
                <a:cubicBezTo>
                  <a:pt x="3326" y="535403"/>
                  <a:pt x="614212" y="330955"/>
                  <a:pt x="4536" y="541790"/>
                </a:cubicBezTo>
                <a:cubicBezTo>
                  <a:pt x="599773" y="705001"/>
                  <a:pt x="8997" y="547386"/>
                  <a:pt x="609147" y="722312"/>
                </a:cubicBezTo>
                <a:cubicBezTo>
                  <a:pt x="-377" y="925814"/>
                  <a:pt x="612246" y="716340"/>
                  <a:pt x="227" y="924605"/>
                </a:cubicBezTo>
                <a:cubicBezTo>
                  <a:pt x="621695" y="1104295"/>
                  <a:pt x="6503" y="927932"/>
                  <a:pt x="618446" y="1109889"/>
                </a:cubicBezTo>
                <a:cubicBezTo>
                  <a:pt x="-3098" y="1301371"/>
                  <a:pt x="621620" y="1110569"/>
                  <a:pt x="0" y="1297214"/>
                </a:cubicBezTo>
                <a:cubicBezTo>
                  <a:pt x="621393" y="1479096"/>
                  <a:pt x="1058" y="1290561"/>
                  <a:pt x="613002" y="1486807"/>
                </a:cubicBezTo>
                <a:cubicBezTo>
                  <a:pt x="10508" y="1692576"/>
                  <a:pt x="610129" y="1490360"/>
                  <a:pt x="4536" y="1684111"/>
                </a:cubicBezTo>
                <a:cubicBezTo>
                  <a:pt x="313342" y="1877862"/>
                  <a:pt x="10130" y="1693106"/>
                  <a:pt x="308429" y="1887311"/>
                </a:cubicBezTo>
                <a:cubicBezTo>
                  <a:pt x="306690" y="2191053"/>
                  <a:pt x="300416" y="1872494"/>
                  <a:pt x="308429" y="2182586"/>
                </a:cubicBezTo>
              </a:path>
            </a:pathLst>
          </a:custGeom>
          <a:no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78"/>
          <p:cNvSpPr/>
          <p:nvPr/>
        </p:nvSpPr>
        <p:spPr>
          <a:xfrm>
            <a:off x="2439133" y="5241959"/>
            <a:ext cx="227467" cy="579892"/>
          </a:xfrm>
          <a:custGeom>
            <a:avLst/>
            <a:gdLst>
              <a:gd name="connsiteX0" fmla="*/ 296386 w 637812"/>
              <a:gd name="connsiteY0" fmla="*/ 0 h 2220686"/>
              <a:gd name="connsiteX1" fmla="*/ 630214 w 637812"/>
              <a:gd name="connsiteY1" fmla="*/ 319314 h 2220686"/>
              <a:gd name="connsiteX2" fmla="*/ 6100 w 637812"/>
              <a:gd name="connsiteY2" fmla="*/ 537028 h 2220686"/>
              <a:gd name="connsiteX3" fmla="*/ 601186 w 637812"/>
              <a:gd name="connsiteY3" fmla="*/ 812800 h 2220686"/>
              <a:gd name="connsiteX4" fmla="*/ 35129 w 637812"/>
              <a:gd name="connsiteY4" fmla="*/ 957943 h 2220686"/>
              <a:gd name="connsiteX5" fmla="*/ 586672 w 637812"/>
              <a:gd name="connsiteY5" fmla="*/ 1233714 h 2220686"/>
              <a:gd name="connsiteX6" fmla="*/ 20614 w 637812"/>
              <a:gd name="connsiteY6" fmla="*/ 1335314 h 2220686"/>
              <a:gd name="connsiteX7" fmla="*/ 543129 w 637812"/>
              <a:gd name="connsiteY7" fmla="*/ 1582057 h 2220686"/>
              <a:gd name="connsiteX8" fmla="*/ 6100 w 637812"/>
              <a:gd name="connsiteY8" fmla="*/ 1712686 h 2220686"/>
              <a:gd name="connsiteX9" fmla="*/ 252843 w 637812"/>
              <a:gd name="connsiteY9" fmla="*/ 1915886 h 2220686"/>
              <a:gd name="connsiteX10" fmla="*/ 252843 w 637812"/>
              <a:gd name="connsiteY10" fmla="*/ 2220686 h 2220686"/>
              <a:gd name="connsiteX0" fmla="*/ 296386 w 636659"/>
              <a:gd name="connsiteY0" fmla="*/ 0 h 2220686"/>
              <a:gd name="connsiteX1" fmla="*/ 329043 w 636659"/>
              <a:gd name="connsiteY1" fmla="*/ 212044 h 2220686"/>
              <a:gd name="connsiteX2" fmla="*/ 630214 w 636659"/>
              <a:gd name="connsiteY2" fmla="*/ 319314 h 2220686"/>
              <a:gd name="connsiteX3" fmla="*/ 6100 w 636659"/>
              <a:gd name="connsiteY3" fmla="*/ 537028 h 2220686"/>
              <a:gd name="connsiteX4" fmla="*/ 601186 w 636659"/>
              <a:gd name="connsiteY4" fmla="*/ 812800 h 2220686"/>
              <a:gd name="connsiteX5" fmla="*/ 35129 w 636659"/>
              <a:gd name="connsiteY5" fmla="*/ 957943 h 2220686"/>
              <a:gd name="connsiteX6" fmla="*/ 586672 w 636659"/>
              <a:gd name="connsiteY6" fmla="*/ 1233714 h 2220686"/>
              <a:gd name="connsiteX7" fmla="*/ 20614 w 636659"/>
              <a:gd name="connsiteY7" fmla="*/ 1335314 h 2220686"/>
              <a:gd name="connsiteX8" fmla="*/ 543129 w 636659"/>
              <a:gd name="connsiteY8" fmla="*/ 1582057 h 2220686"/>
              <a:gd name="connsiteX9" fmla="*/ 6100 w 636659"/>
              <a:gd name="connsiteY9" fmla="*/ 1712686 h 2220686"/>
              <a:gd name="connsiteX10" fmla="*/ 252843 w 636659"/>
              <a:gd name="connsiteY10" fmla="*/ 1915886 h 2220686"/>
              <a:gd name="connsiteX11" fmla="*/ 252843 w 636659"/>
              <a:gd name="connsiteY11" fmla="*/ 2220686 h 2220686"/>
              <a:gd name="connsiteX0" fmla="*/ 296386 w 692915"/>
              <a:gd name="connsiteY0" fmla="*/ 0 h 2220686"/>
              <a:gd name="connsiteX1" fmla="*/ 329043 w 692915"/>
              <a:gd name="connsiteY1" fmla="*/ 212044 h 2220686"/>
              <a:gd name="connsiteX2" fmla="*/ 630214 w 692915"/>
              <a:gd name="connsiteY2" fmla="*/ 319314 h 2220686"/>
              <a:gd name="connsiteX3" fmla="*/ 6100 w 692915"/>
              <a:gd name="connsiteY3" fmla="*/ 537028 h 2220686"/>
              <a:gd name="connsiteX4" fmla="*/ 601186 w 692915"/>
              <a:gd name="connsiteY4" fmla="*/ 812800 h 2220686"/>
              <a:gd name="connsiteX5" fmla="*/ 35129 w 692915"/>
              <a:gd name="connsiteY5" fmla="*/ 957943 h 2220686"/>
              <a:gd name="connsiteX6" fmla="*/ 586672 w 692915"/>
              <a:gd name="connsiteY6" fmla="*/ 1233714 h 2220686"/>
              <a:gd name="connsiteX7" fmla="*/ 20614 w 692915"/>
              <a:gd name="connsiteY7" fmla="*/ 1335314 h 2220686"/>
              <a:gd name="connsiteX8" fmla="*/ 543129 w 692915"/>
              <a:gd name="connsiteY8" fmla="*/ 1582057 h 2220686"/>
              <a:gd name="connsiteX9" fmla="*/ 6100 w 692915"/>
              <a:gd name="connsiteY9" fmla="*/ 1712686 h 2220686"/>
              <a:gd name="connsiteX10" fmla="*/ 252843 w 692915"/>
              <a:gd name="connsiteY10" fmla="*/ 1915886 h 2220686"/>
              <a:gd name="connsiteX11" fmla="*/ 252843 w 692915"/>
              <a:gd name="connsiteY11" fmla="*/ 2220686 h 2220686"/>
              <a:gd name="connsiteX0" fmla="*/ 296386 w 642931"/>
              <a:gd name="connsiteY0" fmla="*/ 0 h 2220686"/>
              <a:gd name="connsiteX1" fmla="*/ 329043 w 642931"/>
              <a:gd name="connsiteY1" fmla="*/ 212044 h 2220686"/>
              <a:gd name="connsiteX2" fmla="*/ 630214 w 642931"/>
              <a:gd name="connsiteY2" fmla="*/ 319314 h 2220686"/>
              <a:gd name="connsiteX3" fmla="*/ 6100 w 642931"/>
              <a:gd name="connsiteY3" fmla="*/ 537028 h 2220686"/>
              <a:gd name="connsiteX4" fmla="*/ 601186 w 642931"/>
              <a:gd name="connsiteY4" fmla="*/ 812800 h 2220686"/>
              <a:gd name="connsiteX5" fmla="*/ 35129 w 642931"/>
              <a:gd name="connsiteY5" fmla="*/ 957943 h 2220686"/>
              <a:gd name="connsiteX6" fmla="*/ 586672 w 642931"/>
              <a:gd name="connsiteY6" fmla="*/ 1233714 h 2220686"/>
              <a:gd name="connsiteX7" fmla="*/ 20614 w 642931"/>
              <a:gd name="connsiteY7" fmla="*/ 1335314 h 2220686"/>
              <a:gd name="connsiteX8" fmla="*/ 543129 w 642931"/>
              <a:gd name="connsiteY8" fmla="*/ 1582057 h 2220686"/>
              <a:gd name="connsiteX9" fmla="*/ 6100 w 642931"/>
              <a:gd name="connsiteY9" fmla="*/ 1712686 h 2220686"/>
              <a:gd name="connsiteX10" fmla="*/ 252843 w 642931"/>
              <a:gd name="connsiteY10" fmla="*/ 1915886 h 2220686"/>
              <a:gd name="connsiteX11" fmla="*/ 252843 w 642931"/>
              <a:gd name="connsiteY11" fmla="*/ 2220686 h 2220686"/>
              <a:gd name="connsiteX0" fmla="*/ 296386 w 642931"/>
              <a:gd name="connsiteY0" fmla="*/ 0 h 2220686"/>
              <a:gd name="connsiteX1" fmla="*/ 329043 w 642931"/>
              <a:gd name="connsiteY1" fmla="*/ 212044 h 2220686"/>
              <a:gd name="connsiteX2" fmla="*/ 630214 w 642931"/>
              <a:gd name="connsiteY2" fmla="*/ 319314 h 2220686"/>
              <a:gd name="connsiteX3" fmla="*/ 6100 w 642931"/>
              <a:gd name="connsiteY3" fmla="*/ 537028 h 2220686"/>
              <a:gd name="connsiteX4" fmla="*/ 601186 w 642931"/>
              <a:gd name="connsiteY4" fmla="*/ 812800 h 2220686"/>
              <a:gd name="connsiteX5" fmla="*/ 35129 w 642931"/>
              <a:gd name="connsiteY5" fmla="*/ 957943 h 2220686"/>
              <a:gd name="connsiteX6" fmla="*/ 586672 w 642931"/>
              <a:gd name="connsiteY6" fmla="*/ 1233714 h 2220686"/>
              <a:gd name="connsiteX7" fmla="*/ 20614 w 642931"/>
              <a:gd name="connsiteY7" fmla="*/ 1335314 h 2220686"/>
              <a:gd name="connsiteX8" fmla="*/ 543129 w 642931"/>
              <a:gd name="connsiteY8" fmla="*/ 1582057 h 2220686"/>
              <a:gd name="connsiteX9" fmla="*/ 6100 w 642931"/>
              <a:gd name="connsiteY9" fmla="*/ 1712686 h 2220686"/>
              <a:gd name="connsiteX10" fmla="*/ 252843 w 642931"/>
              <a:gd name="connsiteY10" fmla="*/ 1915886 h 2220686"/>
              <a:gd name="connsiteX11" fmla="*/ 252843 w 642931"/>
              <a:gd name="connsiteY11" fmla="*/ 2220686 h 2220686"/>
              <a:gd name="connsiteX0" fmla="*/ 296386 w 642931"/>
              <a:gd name="connsiteY0" fmla="*/ 0 h 2220686"/>
              <a:gd name="connsiteX1" fmla="*/ 329043 w 642931"/>
              <a:gd name="connsiteY1" fmla="*/ 212044 h 2220686"/>
              <a:gd name="connsiteX2" fmla="*/ 630214 w 642931"/>
              <a:gd name="connsiteY2" fmla="*/ 319314 h 2220686"/>
              <a:gd name="connsiteX3" fmla="*/ 6100 w 642931"/>
              <a:gd name="connsiteY3" fmla="*/ 537028 h 2220686"/>
              <a:gd name="connsiteX4" fmla="*/ 601186 w 642931"/>
              <a:gd name="connsiteY4" fmla="*/ 812800 h 2220686"/>
              <a:gd name="connsiteX5" fmla="*/ 35129 w 642931"/>
              <a:gd name="connsiteY5" fmla="*/ 957943 h 2220686"/>
              <a:gd name="connsiteX6" fmla="*/ 586672 w 642931"/>
              <a:gd name="connsiteY6" fmla="*/ 1233714 h 2220686"/>
              <a:gd name="connsiteX7" fmla="*/ 20614 w 642931"/>
              <a:gd name="connsiteY7" fmla="*/ 1335314 h 2220686"/>
              <a:gd name="connsiteX8" fmla="*/ 543129 w 642931"/>
              <a:gd name="connsiteY8" fmla="*/ 1582057 h 2220686"/>
              <a:gd name="connsiteX9" fmla="*/ 6100 w 642931"/>
              <a:gd name="connsiteY9" fmla="*/ 1712686 h 2220686"/>
              <a:gd name="connsiteX10" fmla="*/ 252843 w 642931"/>
              <a:gd name="connsiteY10" fmla="*/ 1915886 h 2220686"/>
              <a:gd name="connsiteX11" fmla="*/ 252843 w 642931"/>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19050 w 624114"/>
              <a:gd name="connsiteY3" fmla="*/ 541790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19050 w 624114"/>
              <a:gd name="connsiteY3" fmla="*/ 541790 h 2220686"/>
              <a:gd name="connsiteX4" fmla="*/ 595086 w 624114"/>
              <a:gd name="connsiteY4" fmla="*/ 812800 h 2220686"/>
              <a:gd name="connsiteX5" fmla="*/ 14741 w 624114"/>
              <a:gd name="connsiteY5" fmla="*/ 924605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19050 w 624114"/>
              <a:gd name="connsiteY3" fmla="*/ 541790 h 2220686"/>
              <a:gd name="connsiteX4" fmla="*/ 595086 w 624114"/>
              <a:gd name="connsiteY4" fmla="*/ 812800 h 2220686"/>
              <a:gd name="connsiteX5" fmla="*/ 14741 w 624114"/>
              <a:gd name="connsiteY5" fmla="*/ 924605 h 2220686"/>
              <a:gd name="connsiteX6" fmla="*/ 580572 w 624114"/>
              <a:gd name="connsiteY6" fmla="*/ 1233714 h 2220686"/>
              <a:gd name="connsiteX7" fmla="*/ 14514 w 624114"/>
              <a:gd name="connsiteY7" fmla="*/ 12972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75772 w 609600"/>
              <a:gd name="connsiteY0" fmla="*/ 0 h 2220686"/>
              <a:gd name="connsiteX1" fmla="*/ 308429 w 609600"/>
              <a:gd name="connsiteY1" fmla="*/ 212044 h 2220686"/>
              <a:gd name="connsiteX2" fmla="*/ 609600 w 609600"/>
              <a:gd name="connsiteY2" fmla="*/ 319314 h 2220686"/>
              <a:gd name="connsiteX3" fmla="*/ 4536 w 609600"/>
              <a:gd name="connsiteY3" fmla="*/ 541790 h 2220686"/>
              <a:gd name="connsiteX4" fmla="*/ 580572 w 609600"/>
              <a:gd name="connsiteY4" fmla="*/ 812800 h 2220686"/>
              <a:gd name="connsiteX5" fmla="*/ 227 w 609600"/>
              <a:gd name="connsiteY5" fmla="*/ 924605 h 2220686"/>
              <a:gd name="connsiteX6" fmla="*/ 566058 w 609600"/>
              <a:gd name="connsiteY6" fmla="*/ 1233714 h 2220686"/>
              <a:gd name="connsiteX7" fmla="*/ 0 w 609600"/>
              <a:gd name="connsiteY7" fmla="*/ 1297214 h 2220686"/>
              <a:gd name="connsiteX8" fmla="*/ 522515 w 609600"/>
              <a:gd name="connsiteY8" fmla="*/ 1582057 h 2220686"/>
              <a:gd name="connsiteX9" fmla="*/ 4536 w 609600"/>
              <a:gd name="connsiteY9" fmla="*/ 1684111 h 2220686"/>
              <a:gd name="connsiteX10" fmla="*/ 232229 w 609600"/>
              <a:gd name="connsiteY10" fmla="*/ 1915886 h 2220686"/>
              <a:gd name="connsiteX11" fmla="*/ 232229 w 609600"/>
              <a:gd name="connsiteY11" fmla="*/ 2220686 h 2220686"/>
              <a:gd name="connsiteX0" fmla="*/ 275772 w 609600"/>
              <a:gd name="connsiteY0" fmla="*/ 0 h 2220686"/>
              <a:gd name="connsiteX1" fmla="*/ 308429 w 609600"/>
              <a:gd name="connsiteY1" fmla="*/ 212044 h 2220686"/>
              <a:gd name="connsiteX2" fmla="*/ 609600 w 609600"/>
              <a:gd name="connsiteY2" fmla="*/ 319314 h 2220686"/>
              <a:gd name="connsiteX3" fmla="*/ 4536 w 609600"/>
              <a:gd name="connsiteY3" fmla="*/ 541790 h 2220686"/>
              <a:gd name="connsiteX4" fmla="*/ 580572 w 609600"/>
              <a:gd name="connsiteY4" fmla="*/ 812800 h 2220686"/>
              <a:gd name="connsiteX5" fmla="*/ 227 w 609600"/>
              <a:gd name="connsiteY5" fmla="*/ 924605 h 2220686"/>
              <a:gd name="connsiteX6" fmla="*/ 566058 w 609600"/>
              <a:gd name="connsiteY6" fmla="*/ 1233714 h 2220686"/>
              <a:gd name="connsiteX7" fmla="*/ 0 w 609600"/>
              <a:gd name="connsiteY7" fmla="*/ 1297214 h 2220686"/>
              <a:gd name="connsiteX8" fmla="*/ 522515 w 609600"/>
              <a:gd name="connsiteY8" fmla="*/ 1582057 h 2220686"/>
              <a:gd name="connsiteX9" fmla="*/ 4536 w 609600"/>
              <a:gd name="connsiteY9" fmla="*/ 1684111 h 2220686"/>
              <a:gd name="connsiteX10" fmla="*/ 308429 w 609600"/>
              <a:gd name="connsiteY10" fmla="*/ 1887311 h 2220686"/>
              <a:gd name="connsiteX11" fmla="*/ 232229 w 609600"/>
              <a:gd name="connsiteY11" fmla="*/ 2220686 h 2220686"/>
              <a:gd name="connsiteX0" fmla="*/ 275772 w 609600"/>
              <a:gd name="connsiteY0" fmla="*/ 0 h 2182586"/>
              <a:gd name="connsiteX1" fmla="*/ 308429 w 609600"/>
              <a:gd name="connsiteY1" fmla="*/ 212044 h 2182586"/>
              <a:gd name="connsiteX2" fmla="*/ 609600 w 609600"/>
              <a:gd name="connsiteY2" fmla="*/ 319314 h 2182586"/>
              <a:gd name="connsiteX3" fmla="*/ 4536 w 609600"/>
              <a:gd name="connsiteY3" fmla="*/ 541790 h 2182586"/>
              <a:gd name="connsiteX4" fmla="*/ 580572 w 609600"/>
              <a:gd name="connsiteY4" fmla="*/ 812800 h 2182586"/>
              <a:gd name="connsiteX5" fmla="*/ 227 w 609600"/>
              <a:gd name="connsiteY5" fmla="*/ 924605 h 2182586"/>
              <a:gd name="connsiteX6" fmla="*/ 566058 w 609600"/>
              <a:gd name="connsiteY6" fmla="*/ 1233714 h 2182586"/>
              <a:gd name="connsiteX7" fmla="*/ 0 w 609600"/>
              <a:gd name="connsiteY7" fmla="*/ 1297214 h 2182586"/>
              <a:gd name="connsiteX8" fmla="*/ 522515 w 609600"/>
              <a:gd name="connsiteY8" fmla="*/ 1582057 h 2182586"/>
              <a:gd name="connsiteX9" fmla="*/ 4536 w 609600"/>
              <a:gd name="connsiteY9" fmla="*/ 1684111 h 2182586"/>
              <a:gd name="connsiteX10" fmla="*/ 308429 w 609600"/>
              <a:gd name="connsiteY10" fmla="*/ 1887311 h 2182586"/>
              <a:gd name="connsiteX11" fmla="*/ 308429 w 609600"/>
              <a:gd name="connsiteY11" fmla="*/ 2182586 h 2182586"/>
              <a:gd name="connsiteX0" fmla="*/ 275772 w 613002"/>
              <a:gd name="connsiteY0" fmla="*/ 0 h 2182586"/>
              <a:gd name="connsiteX1" fmla="*/ 308429 w 613002"/>
              <a:gd name="connsiteY1" fmla="*/ 212044 h 2182586"/>
              <a:gd name="connsiteX2" fmla="*/ 609600 w 613002"/>
              <a:gd name="connsiteY2" fmla="*/ 319314 h 2182586"/>
              <a:gd name="connsiteX3" fmla="*/ 4536 w 613002"/>
              <a:gd name="connsiteY3" fmla="*/ 541790 h 2182586"/>
              <a:gd name="connsiteX4" fmla="*/ 580572 w 613002"/>
              <a:gd name="connsiteY4" fmla="*/ 812800 h 2182586"/>
              <a:gd name="connsiteX5" fmla="*/ 227 w 613002"/>
              <a:gd name="connsiteY5" fmla="*/ 924605 h 2182586"/>
              <a:gd name="connsiteX6" fmla="*/ 566058 w 613002"/>
              <a:gd name="connsiteY6" fmla="*/ 1233714 h 2182586"/>
              <a:gd name="connsiteX7" fmla="*/ 0 w 613002"/>
              <a:gd name="connsiteY7" fmla="*/ 1297214 h 2182586"/>
              <a:gd name="connsiteX8" fmla="*/ 613002 w 613002"/>
              <a:gd name="connsiteY8" fmla="*/ 1486807 h 2182586"/>
              <a:gd name="connsiteX9" fmla="*/ 4536 w 613002"/>
              <a:gd name="connsiteY9" fmla="*/ 1684111 h 2182586"/>
              <a:gd name="connsiteX10" fmla="*/ 308429 w 613002"/>
              <a:gd name="connsiteY10" fmla="*/ 1887311 h 2182586"/>
              <a:gd name="connsiteX11" fmla="*/ 308429 w 613002"/>
              <a:gd name="connsiteY11" fmla="*/ 2182586 h 2182586"/>
              <a:gd name="connsiteX0" fmla="*/ 275772 w 618446"/>
              <a:gd name="connsiteY0" fmla="*/ 0 h 2182586"/>
              <a:gd name="connsiteX1" fmla="*/ 308429 w 618446"/>
              <a:gd name="connsiteY1" fmla="*/ 212044 h 2182586"/>
              <a:gd name="connsiteX2" fmla="*/ 609600 w 618446"/>
              <a:gd name="connsiteY2" fmla="*/ 319314 h 2182586"/>
              <a:gd name="connsiteX3" fmla="*/ 4536 w 618446"/>
              <a:gd name="connsiteY3" fmla="*/ 541790 h 2182586"/>
              <a:gd name="connsiteX4" fmla="*/ 580572 w 618446"/>
              <a:gd name="connsiteY4" fmla="*/ 812800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75772 w 618446"/>
              <a:gd name="connsiteY0" fmla="*/ 0 h 2182586"/>
              <a:gd name="connsiteX1" fmla="*/ 308429 w 618446"/>
              <a:gd name="connsiteY1" fmla="*/ 212044 h 2182586"/>
              <a:gd name="connsiteX2" fmla="*/ 609600 w 618446"/>
              <a:gd name="connsiteY2" fmla="*/ 319314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75772 w 618446"/>
              <a:gd name="connsiteY0" fmla="*/ 0 h 2182586"/>
              <a:gd name="connsiteX1" fmla="*/ 308429 w 618446"/>
              <a:gd name="connsiteY1" fmla="*/ 21204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7577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8446" h="2182586">
                <a:moveTo>
                  <a:pt x="294822" y="0"/>
                </a:moveTo>
                <a:cubicBezTo>
                  <a:pt x="301852" y="153609"/>
                  <a:pt x="305178" y="-36438"/>
                  <a:pt x="298904" y="154894"/>
                </a:cubicBezTo>
                <a:cubicBezTo>
                  <a:pt x="611717" y="341463"/>
                  <a:pt x="291949" y="150850"/>
                  <a:pt x="609600" y="347889"/>
                </a:cubicBezTo>
                <a:cubicBezTo>
                  <a:pt x="3326" y="535403"/>
                  <a:pt x="614212" y="330955"/>
                  <a:pt x="4536" y="541790"/>
                </a:cubicBezTo>
                <a:cubicBezTo>
                  <a:pt x="599773" y="705001"/>
                  <a:pt x="8997" y="547386"/>
                  <a:pt x="609147" y="722312"/>
                </a:cubicBezTo>
                <a:cubicBezTo>
                  <a:pt x="-377" y="925814"/>
                  <a:pt x="612246" y="716340"/>
                  <a:pt x="227" y="924605"/>
                </a:cubicBezTo>
                <a:cubicBezTo>
                  <a:pt x="621695" y="1104295"/>
                  <a:pt x="6503" y="927932"/>
                  <a:pt x="618446" y="1109889"/>
                </a:cubicBezTo>
                <a:cubicBezTo>
                  <a:pt x="-3098" y="1301371"/>
                  <a:pt x="621620" y="1110569"/>
                  <a:pt x="0" y="1297214"/>
                </a:cubicBezTo>
                <a:cubicBezTo>
                  <a:pt x="621393" y="1479096"/>
                  <a:pt x="1058" y="1290561"/>
                  <a:pt x="613002" y="1486807"/>
                </a:cubicBezTo>
                <a:cubicBezTo>
                  <a:pt x="10508" y="1692576"/>
                  <a:pt x="610129" y="1490360"/>
                  <a:pt x="4536" y="1684111"/>
                </a:cubicBezTo>
                <a:cubicBezTo>
                  <a:pt x="313342" y="1877862"/>
                  <a:pt x="10130" y="1693106"/>
                  <a:pt x="308429" y="1887311"/>
                </a:cubicBezTo>
                <a:cubicBezTo>
                  <a:pt x="306690" y="2191053"/>
                  <a:pt x="300416" y="1872494"/>
                  <a:pt x="308429" y="2182586"/>
                </a:cubicBezTo>
              </a:path>
            </a:pathLst>
          </a:custGeom>
          <a:no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Freeform 79"/>
          <p:cNvSpPr/>
          <p:nvPr/>
        </p:nvSpPr>
        <p:spPr>
          <a:xfrm>
            <a:off x="-379303" y="5707777"/>
            <a:ext cx="10742503" cy="1417813"/>
          </a:xfrm>
          <a:custGeom>
            <a:avLst/>
            <a:gdLst>
              <a:gd name="connsiteX0" fmla="*/ 0 w 10799530"/>
              <a:gd name="connsiteY0" fmla="*/ 160499 h 1409810"/>
              <a:gd name="connsiteX1" fmla="*/ 1248228 w 10799530"/>
              <a:gd name="connsiteY1" fmla="*/ 145985 h 1409810"/>
              <a:gd name="connsiteX2" fmla="*/ 2177142 w 10799530"/>
              <a:gd name="connsiteY2" fmla="*/ 145985 h 1409810"/>
              <a:gd name="connsiteX3" fmla="*/ 2888342 w 10799530"/>
              <a:gd name="connsiteY3" fmla="*/ 145985 h 1409810"/>
              <a:gd name="connsiteX4" fmla="*/ 3759200 w 10799530"/>
              <a:gd name="connsiteY4" fmla="*/ 131470 h 1409810"/>
              <a:gd name="connsiteX5" fmla="*/ 4368800 w 10799530"/>
              <a:gd name="connsiteY5" fmla="*/ 131470 h 1409810"/>
              <a:gd name="connsiteX6" fmla="*/ 5196114 w 10799530"/>
              <a:gd name="connsiteY6" fmla="*/ 102442 h 1409810"/>
              <a:gd name="connsiteX7" fmla="*/ 5979885 w 10799530"/>
              <a:gd name="connsiteY7" fmla="*/ 131470 h 1409810"/>
              <a:gd name="connsiteX8" fmla="*/ 6850742 w 10799530"/>
              <a:gd name="connsiteY8" fmla="*/ 102442 h 1409810"/>
              <a:gd name="connsiteX9" fmla="*/ 7460342 w 10799530"/>
              <a:gd name="connsiteY9" fmla="*/ 116956 h 1409810"/>
              <a:gd name="connsiteX10" fmla="*/ 8418285 w 10799530"/>
              <a:gd name="connsiteY10" fmla="*/ 204042 h 1409810"/>
              <a:gd name="connsiteX11" fmla="*/ 10058400 w 10799530"/>
              <a:gd name="connsiteY11" fmla="*/ 58899 h 1409810"/>
              <a:gd name="connsiteX12" fmla="*/ 9985828 w 10799530"/>
              <a:gd name="connsiteY12" fmla="*/ 1336156 h 1409810"/>
              <a:gd name="connsiteX13" fmla="*/ 203200 w 10799530"/>
              <a:gd name="connsiteY13" fmla="*/ 1263585 h 1409810"/>
              <a:gd name="connsiteX0" fmla="*/ 0 w 10742503"/>
              <a:gd name="connsiteY0" fmla="*/ 168502 h 1417813"/>
              <a:gd name="connsiteX1" fmla="*/ 1248228 w 10742503"/>
              <a:gd name="connsiteY1" fmla="*/ 153988 h 1417813"/>
              <a:gd name="connsiteX2" fmla="*/ 2177142 w 10742503"/>
              <a:gd name="connsiteY2" fmla="*/ 153988 h 1417813"/>
              <a:gd name="connsiteX3" fmla="*/ 2888342 w 10742503"/>
              <a:gd name="connsiteY3" fmla="*/ 153988 h 1417813"/>
              <a:gd name="connsiteX4" fmla="*/ 3759200 w 10742503"/>
              <a:gd name="connsiteY4" fmla="*/ 139473 h 1417813"/>
              <a:gd name="connsiteX5" fmla="*/ 4368800 w 10742503"/>
              <a:gd name="connsiteY5" fmla="*/ 139473 h 1417813"/>
              <a:gd name="connsiteX6" fmla="*/ 5196114 w 10742503"/>
              <a:gd name="connsiteY6" fmla="*/ 110445 h 1417813"/>
              <a:gd name="connsiteX7" fmla="*/ 5979885 w 10742503"/>
              <a:gd name="connsiteY7" fmla="*/ 139473 h 1417813"/>
              <a:gd name="connsiteX8" fmla="*/ 6850742 w 10742503"/>
              <a:gd name="connsiteY8" fmla="*/ 110445 h 1417813"/>
              <a:gd name="connsiteX9" fmla="*/ 7460342 w 10742503"/>
              <a:gd name="connsiteY9" fmla="*/ 124959 h 1417813"/>
              <a:gd name="connsiteX10" fmla="*/ 8418285 w 10742503"/>
              <a:gd name="connsiteY10" fmla="*/ 212045 h 1417813"/>
              <a:gd name="connsiteX11" fmla="*/ 9797142 w 10742503"/>
              <a:gd name="connsiteY11" fmla="*/ 183016 h 1417813"/>
              <a:gd name="connsiteX12" fmla="*/ 10058400 w 10742503"/>
              <a:gd name="connsiteY12" fmla="*/ 66902 h 1417813"/>
              <a:gd name="connsiteX13" fmla="*/ 9985828 w 10742503"/>
              <a:gd name="connsiteY13" fmla="*/ 1344159 h 1417813"/>
              <a:gd name="connsiteX14" fmla="*/ 203200 w 10742503"/>
              <a:gd name="connsiteY14" fmla="*/ 1271588 h 141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42503" h="1417813">
                <a:moveTo>
                  <a:pt x="0" y="168502"/>
                </a:moveTo>
                <a:lnTo>
                  <a:pt x="1248228" y="153988"/>
                </a:lnTo>
                <a:lnTo>
                  <a:pt x="2177142" y="153988"/>
                </a:lnTo>
                <a:lnTo>
                  <a:pt x="2888342" y="153988"/>
                </a:lnTo>
                <a:lnTo>
                  <a:pt x="3759200" y="139473"/>
                </a:lnTo>
                <a:cubicBezTo>
                  <a:pt x="4005943" y="137054"/>
                  <a:pt x="4129314" y="144311"/>
                  <a:pt x="4368800" y="139473"/>
                </a:cubicBezTo>
                <a:cubicBezTo>
                  <a:pt x="4608286" y="134635"/>
                  <a:pt x="4927600" y="110445"/>
                  <a:pt x="5196114" y="110445"/>
                </a:cubicBezTo>
                <a:cubicBezTo>
                  <a:pt x="5464628" y="110445"/>
                  <a:pt x="5704114" y="139473"/>
                  <a:pt x="5979885" y="139473"/>
                </a:cubicBezTo>
                <a:cubicBezTo>
                  <a:pt x="6255656" y="139473"/>
                  <a:pt x="6603999" y="112864"/>
                  <a:pt x="6850742" y="110445"/>
                </a:cubicBezTo>
                <a:cubicBezTo>
                  <a:pt x="7097485" y="108026"/>
                  <a:pt x="7199085" y="108026"/>
                  <a:pt x="7460342" y="124959"/>
                </a:cubicBezTo>
                <a:cubicBezTo>
                  <a:pt x="7721599" y="141892"/>
                  <a:pt x="8028818" y="202369"/>
                  <a:pt x="8418285" y="212045"/>
                </a:cubicBezTo>
                <a:cubicBezTo>
                  <a:pt x="8807752" y="221721"/>
                  <a:pt x="9523790" y="207206"/>
                  <a:pt x="9797142" y="183016"/>
                </a:cubicBezTo>
                <a:cubicBezTo>
                  <a:pt x="10070494" y="158826"/>
                  <a:pt x="10026952" y="-126622"/>
                  <a:pt x="10058400" y="66902"/>
                </a:cubicBezTo>
                <a:cubicBezTo>
                  <a:pt x="10089848" y="260426"/>
                  <a:pt x="11628361" y="1143378"/>
                  <a:pt x="9985828" y="1344159"/>
                </a:cubicBezTo>
                <a:cubicBezTo>
                  <a:pt x="8343295" y="1544940"/>
                  <a:pt x="203200" y="1271588"/>
                  <a:pt x="203200" y="1271588"/>
                </a:cubicBezTo>
              </a:path>
            </a:pathLst>
          </a:cu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2068246" y="1545774"/>
            <a:ext cx="352982" cy="461665"/>
          </a:xfrm>
          <a:prstGeom prst="rect">
            <a:avLst/>
          </a:prstGeom>
          <a:noFill/>
        </p:spPr>
        <p:txBody>
          <a:bodyPr wrap="none" rtlCol="0">
            <a:spAutoFit/>
          </a:bodyPr>
          <a:lstStyle/>
          <a:p>
            <a:r>
              <a:rPr lang="el-GR" sz="2400" b="1" dirty="0">
                <a:solidFill>
                  <a:srgbClr val="00B050"/>
                </a:solidFill>
              </a:rPr>
              <a:t>θ</a:t>
            </a:r>
            <a:endParaRPr lang="en-US" sz="2400" b="1" dirty="0">
              <a:solidFill>
                <a:srgbClr val="00B050"/>
              </a:solidFill>
            </a:endParaRPr>
          </a:p>
        </p:txBody>
      </p:sp>
      <p:sp>
        <p:nvSpPr>
          <p:cNvPr id="18" name="TextBox 17"/>
          <p:cNvSpPr txBox="1"/>
          <p:nvPr/>
        </p:nvSpPr>
        <p:spPr>
          <a:xfrm>
            <a:off x="2648818" y="1429659"/>
            <a:ext cx="333746" cy="461665"/>
          </a:xfrm>
          <a:prstGeom prst="rect">
            <a:avLst/>
          </a:prstGeom>
          <a:noFill/>
        </p:spPr>
        <p:txBody>
          <a:bodyPr wrap="none" rtlCol="0">
            <a:spAutoFit/>
          </a:bodyPr>
          <a:lstStyle/>
          <a:p>
            <a:r>
              <a:rPr lang="el-GR" sz="2400" b="1" dirty="0" smtClean="0">
                <a:solidFill>
                  <a:srgbClr val="00B050"/>
                </a:solidFill>
              </a:rPr>
              <a:t>λ</a:t>
            </a:r>
            <a:endParaRPr lang="en-US" sz="2400" b="1" dirty="0">
              <a:solidFill>
                <a:srgbClr val="00B050"/>
              </a:solidFill>
            </a:endParaRPr>
          </a:p>
        </p:txBody>
      </p:sp>
      <p:sp>
        <p:nvSpPr>
          <p:cNvPr id="19" name="Oval 18"/>
          <p:cNvSpPr/>
          <p:nvPr/>
        </p:nvSpPr>
        <p:spPr>
          <a:xfrm>
            <a:off x="5050932" y="4005944"/>
            <a:ext cx="261257" cy="261257"/>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a:off x="2510932" y="1698172"/>
            <a:ext cx="2670628" cy="2438400"/>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35" name="Freeform 34"/>
          <p:cNvSpPr/>
          <p:nvPr/>
        </p:nvSpPr>
        <p:spPr>
          <a:xfrm>
            <a:off x="866430" y="5241959"/>
            <a:ext cx="227467" cy="579892"/>
          </a:xfrm>
          <a:custGeom>
            <a:avLst/>
            <a:gdLst>
              <a:gd name="connsiteX0" fmla="*/ 296386 w 637812"/>
              <a:gd name="connsiteY0" fmla="*/ 0 h 2220686"/>
              <a:gd name="connsiteX1" fmla="*/ 630214 w 637812"/>
              <a:gd name="connsiteY1" fmla="*/ 319314 h 2220686"/>
              <a:gd name="connsiteX2" fmla="*/ 6100 w 637812"/>
              <a:gd name="connsiteY2" fmla="*/ 537028 h 2220686"/>
              <a:gd name="connsiteX3" fmla="*/ 601186 w 637812"/>
              <a:gd name="connsiteY3" fmla="*/ 812800 h 2220686"/>
              <a:gd name="connsiteX4" fmla="*/ 35129 w 637812"/>
              <a:gd name="connsiteY4" fmla="*/ 957943 h 2220686"/>
              <a:gd name="connsiteX5" fmla="*/ 586672 w 637812"/>
              <a:gd name="connsiteY5" fmla="*/ 1233714 h 2220686"/>
              <a:gd name="connsiteX6" fmla="*/ 20614 w 637812"/>
              <a:gd name="connsiteY6" fmla="*/ 1335314 h 2220686"/>
              <a:gd name="connsiteX7" fmla="*/ 543129 w 637812"/>
              <a:gd name="connsiteY7" fmla="*/ 1582057 h 2220686"/>
              <a:gd name="connsiteX8" fmla="*/ 6100 w 637812"/>
              <a:gd name="connsiteY8" fmla="*/ 1712686 h 2220686"/>
              <a:gd name="connsiteX9" fmla="*/ 252843 w 637812"/>
              <a:gd name="connsiteY9" fmla="*/ 1915886 h 2220686"/>
              <a:gd name="connsiteX10" fmla="*/ 252843 w 637812"/>
              <a:gd name="connsiteY10" fmla="*/ 2220686 h 2220686"/>
              <a:gd name="connsiteX0" fmla="*/ 296386 w 636659"/>
              <a:gd name="connsiteY0" fmla="*/ 0 h 2220686"/>
              <a:gd name="connsiteX1" fmla="*/ 329043 w 636659"/>
              <a:gd name="connsiteY1" fmla="*/ 212044 h 2220686"/>
              <a:gd name="connsiteX2" fmla="*/ 630214 w 636659"/>
              <a:gd name="connsiteY2" fmla="*/ 319314 h 2220686"/>
              <a:gd name="connsiteX3" fmla="*/ 6100 w 636659"/>
              <a:gd name="connsiteY3" fmla="*/ 537028 h 2220686"/>
              <a:gd name="connsiteX4" fmla="*/ 601186 w 636659"/>
              <a:gd name="connsiteY4" fmla="*/ 812800 h 2220686"/>
              <a:gd name="connsiteX5" fmla="*/ 35129 w 636659"/>
              <a:gd name="connsiteY5" fmla="*/ 957943 h 2220686"/>
              <a:gd name="connsiteX6" fmla="*/ 586672 w 636659"/>
              <a:gd name="connsiteY6" fmla="*/ 1233714 h 2220686"/>
              <a:gd name="connsiteX7" fmla="*/ 20614 w 636659"/>
              <a:gd name="connsiteY7" fmla="*/ 1335314 h 2220686"/>
              <a:gd name="connsiteX8" fmla="*/ 543129 w 636659"/>
              <a:gd name="connsiteY8" fmla="*/ 1582057 h 2220686"/>
              <a:gd name="connsiteX9" fmla="*/ 6100 w 636659"/>
              <a:gd name="connsiteY9" fmla="*/ 1712686 h 2220686"/>
              <a:gd name="connsiteX10" fmla="*/ 252843 w 636659"/>
              <a:gd name="connsiteY10" fmla="*/ 1915886 h 2220686"/>
              <a:gd name="connsiteX11" fmla="*/ 252843 w 636659"/>
              <a:gd name="connsiteY11" fmla="*/ 2220686 h 2220686"/>
              <a:gd name="connsiteX0" fmla="*/ 296386 w 692915"/>
              <a:gd name="connsiteY0" fmla="*/ 0 h 2220686"/>
              <a:gd name="connsiteX1" fmla="*/ 329043 w 692915"/>
              <a:gd name="connsiteY1" fmla="*/ 212044 h 2220686"/>
              <a:gd name="connsiteX2" fmla="*/ 630214 w 692915"/>
              <a:gd name="connsiteY2" fmla="*/ 319314 h 2220686"/>
              <a:gd name="connsiteX3" fmla="*/ 6100 w 692915"/>
              <a:gd name="connsiteY3" fmla="*/ 537028 h 2220686"/>
              <a:gd name="connsiteX4" fmla="*/ 601186 w 692915"/>
              <a:gd name="connsiteY4" fmla="*/ 812800 h 2220686"/>
              <a:gd name="connsiteX5" fmla="*/ 35129 w 692915"/>
              <a:gd name="connsiteY5" fmla="*/ 957943 h 2220686"/>
              <a:gd name="connsiteX6" fmla="*/ 586672 w 692915"/>
              <a:gd name="connsiteY6" fmla="*/ 1233714 h 2220686"/>
              <a:gd name="connsiteX7" fmla="*/ 20614 w 692915"/>
              <a:gd name="connsiteY7" fmla="*/ 1335314 h 2220686"/>
              <a:gd name="connsiteX8" fmla="*/ 543129 w 692915"/>
              <a:gd name="connsiteY8" fmla="*/ 1582057 h 2220686"/>
              <a:gd name="connsiteX9" fmla="*/ 6100 w 692915"/>
              <a:gd name="connsiteY9" fmla="*/ 1712686 h 2220686"/>
              <a:gd name="connsiteX10" fmla="*/ 252843 w 692915"/>
              <a:gd name="connsiteY10" fmla="*/ 1915886 h 2220686"/>
              <a:gd name="connsiteX11" fmla="*/ 252843 w 692915"/>
              <a:gd name="connsiteY11" fmla="*/ 2220686 h 2220686"/>
              <a:gd name="connsiteX0" fmla="*/ 296386 w 642931"/>
              <a:gd name="connsiteY0" fmla="*/ 0 h 2220686"/>
              <a:gd name="connsiteX1" fmla="*/ 329043 w 642931"/>
              <a:gd name="connsiteY1" fmla="*/ 212044 h 2220686"/>
              <a:gd name="connsiteX2" fmla="*/ 630214 w 642931"/>
              <a:gd name="connsiteY2" fmla="*/ 319314 h 2220686"/>
              <a:gd name="connsiteX3" fmla="*/ 6100 w 642931"/>
              <a:gd name="connsiteY3" fmla="*/ 537028 h 2220686"/>
              <a:gd name="connsiteX4" fmla="*/ 601186 w 642931"/>
              <a:gd name="connsiteY4" fmla="*/ 812800 h 2220686"/>
              <a:gd name="connsiteX5" fmla="*/ 35129 w 642931"/>
              <a:gd name="connsiteY5" fmla="*/ 957943 h 2220686"/>
              <a:gd name="connsiteX6" fmla="*/ 586672 w 642931"/>
              <a:gd name="connsiteY6" fmla="*/ 1233714 h 2220686"/>
              <a:gd name="connsiteX7" fmla="*/ 20614 w 642931"/>
              <a:gd name="connsiteY7" fmla="*/ 1335314 h 2220686"/>
              <a:gd name="connsiteX8" fmla="*/ 543129 w 642931"/>
              <a:gd name="connsiteY8" fmla="*/ 1582057 h 2220686"/>
              <a:gd name="connsiteX9" fmla="*/ 6100 w 642931"/>
              <a:gd name="connsiteY9" fmla="*/ 1712686 h 2220686"/>
              <a:gd name="connsiteX10" fmla="*/ 252843 w 642931"/>
              <a:gd name="connsiteY10" fmla="*/ 1915886 h 2220686"/>
              <a:gd name="connsiteX11" fmla="*/ 252843 w 642931"/>
              <a:gd name="connsiteY11" fmla="*/ 2220686 h 2220686"/>
              <a:gd name="connsiteX0" fmla="*/ 296386 w 642931"/>
              <a:gd name="connsiteY0" fmla="*/ 0 h 2220686"/>
              <a:gd name="connsiteX1" fmla="*/ 329043 w 642931"/>
              <a:gd name="connsiteY1" fmla="*/ 212044 h 2220686"/>
              <a:gd name="connsiteX2" fmla="*/ 630214 w 642931"/>
              <a:gd name="connsiteY2" fmla="*/ 319314 h 2220686"/>
              <a:gd name="connsiteX3" fmla="*/ 6100 w 642931"/>
              <a:gd name="connsiteY3" fmla="*/ 537028 h 2220686"/>
              <a:gd name="connsiteX4" fmla="*/ 601186 w 642931"/>
              <a:gd name="connsiteY4" fmla="*/ 812800 h 2220686"/>
              <a:gd name="connsiteX5" fmla="*/ 35129 w 642931"/>
              <a:gd name="connsiteY5" fmla="*/ 957943 h 2220686"/>
              <a:gd name="connsiteX6" fmla="*/ 586672 w 642931"/>
              <a:gd name="connsiteY6" fmla="*/ 1233714 h 2220686"/>
              <a:gd name="connsiteX7" fmla="*/ 20614 w 642931"/>
              <a:gd name="connsiteY7" fmla="*/ 1335314 h 2220686"/>
              <a:gd name="connsiteX8" fmla="*/ 543129 w 642931"/>
              <a:gd name="connsiteY8" fmla="*/ 1582057 h 2220686"/>
              <a:gd name="connsiteX9" fmla="*/ 6100 w 642931"/>
              <a:gd name="connsiteY9" fmla="*/ 1712686 h 2220686"/>
              <a:gd name="connsiteX10" fmla="*/ 252843 w 642931"/>
              <a:gd name="connsiteY10" fmla="*/ 1915886 h 2220686"/>
              <a:gd name="connsiteX11" fmla="*/ 252843 w 642931"/>
              <a:gd name="connsiteY11" fmla="*/ 2220686 h 2220686"/>
              <a:gd name="connsiteX0" fmla="*/ 296386 w 642931"/>
              <a:gd name="connsiteY0" fmla="*/ 0 h 2220686"/>
              <a:gd name="connsiteX1" fmla="*/ 329043 w 642931"/>
              <a:gd name="connsiteY1" fmla="*/ 212044 h 2220686"/>
              <a:gd name="connsiteX2" fmla="*/ 630214 w 642931"/>
              <a:gd name="connsiteY2" fmla="*/ 319314 h 2220686"/>
              <a:gd name="connsiteX3" fmla="*/ 6100 w 642931"/>
              <a:gd name="connsiteY3" fmla="*/ 537028 h 2220686"/>
              <a:gd name="connsiteX4" fmla="*/ 601186 w 642931"/>
              <a:gd name="connsiteY4" fmla="*/ 812800 h 2220686"/>
              <a:gd name="connsiteX5" fmla="*/ 35129 w 642931"/>
              <a:gd name="connsiteY5" fmla="*/ 957943 h 2220686"/>
              <a:gd name="connsiteX6" fmla="*/ 586672 w 642931"/>
              <a:gd name="connsiteY6" fmla="*/ 1233714 h 2220686"/>
              <a:gd name="connsiteX7" fmla="*/ 20614 w 642931"/>
              <a:gd name="connsiteY7" fmla="*/ 1335314 h 2220686"/>
              <a:gd name="connsiteX8" fmla="*/ 543129 w 642931"/>
              <a:gd name="connsiteY8" fmla="*/ 1582057 h 2220686"/>
              <a:gd name="connsiteX9" fmla="*/ 6100 w 642931"/>
              <a:gd name="connsiteY9" fmla="*/ 1712686 h 2220686"/>
              <a:gd name="connsiteX10" fmla="*/ 252843 w 642931"/>
              <a:gd name="connsiteY10" fmla="*/ 1915886 h 2220686"/>
              <a:gd name="connsiteX11" fmla="*/ 252843 w 642931"/>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19050 w 624114"/>
              <a:gd name="connsiteY3" fmla="*/ 541790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19050 w 624114"/>
              <a:gd name="connsiteY3" fmla="*/ 541790 h 2220686"/>
              <a:gd name="connsiteX4" fmla="*/ 595086 w 624114"/>
              <a:gd name="connsiteY4" fmla="*/ 812800 h 2220686"/>
              <a:gd name="connsiteX5" fmla="*/ 14741 w 624114"/>
              <a:gd name="connsiteY5" fmla="*/ 924605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19050 w 624114"/>
              <a:gd name="connsiteY3" fmla="*/ 541790 h 2220686"/>
              <a:gd name="connsiteX4" fmla="*/ 595086 w 624114"/>
              <a:gd name="connsiteY4" fmla="*/ 812800 h 2220686"/>
              <a:gd name="connsiteX5" fmla="*/ 14741 w 624114"/>
              <a:gd name="connsiteY5" fmla="*/ 924605 h 2220686"/>
              <a:gd name="connsiteX6" fmla="*/ 580572 w 624114"/>
              <a:gd name="connsiteY6" fmla="*/ 1233714 h 2220686"/>
              <a:gd name="connsiteX7" fmla="*/ 14514 w 624114"/>
              <a:gd name="connsiteY7" fmla="*/ 12972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75772 w 609600"/>
              <a:gd name="connsiteY0" fmla="*/ 0 h 2220686"/>
              <a:gd name="connsiteX1" fmla="*/ 308429 w 609600"/>
              <a:gd name="connsiteY1" fmla="*/ 212044 h 2220686"/>
              <a:gd name="connsiteX2" fmla="*/ 609600 w 609600"/>
              <a:gd name="connsiteY2" fmla="*/ 319314 h 2220686"/>
              <a:gd name="connsiteX3" fmla="*/ 4536 w 609600"/>
              <a:gd name="connsiteY3" fmla="*/ 541790 h 2220686"/>
              <a:gd name="connsiteX4" fmla="*/ 580572 w 609600"/>
              <a:gd name="connsiteY4" fmla="*/ 812800 h 2220686"/>
              <a:gd name="connsiteX5" fmla="*/ 227 w 609600"/>
              <a:gd name="connsiteY5" fmla="*/ 924605 h 2220686"/>
              <a:gd name="connsiteX6" fmla="*/ 566058 w 609600"/>
              <a:gd name="connsiteY6" fmla="*/ 1233714 h 2220686"/>
              <a:gd name="connsiteX7" fmla="*/ 0 w 609600"/>
              <a:gd name="connsiteY7" fmla="*/ 1297214 h 2220686"/>
              <a:gd name="connsiteX8" fmla="*/ 522515 w 609600"/>
              <a:gd name="connsiteY8" fmla="*/ 1582057 h 2220686"/>
              <a:gd name="connsiteX9" fmla="*/ 4536 w 609600"/>
              <a:gd name="connsiteY9" fmla="*/ 1684111 h 2220686"/>
              <a:gd name="connsiteX10" fmla="*/ 232229 w 609600"/>
              <a:gd name="connsiteY10" fmla="*/ 1915886 h 2220686"/>
              <a:gd name="connsiteX11" fmla="*/ 232229 w 609600"/>
              <a:gd name="connsiteY11" fmla="*/ 2220686 h 2220686"/>
              <a:gd name="connsiteX0" fmla="*/ 275772 w 609600"/>
              <a:gd name="connsiteY0" fmla="*/ 0 h 2220686"/>
              <a:gd name="connsiteX1" fmla="*/ 308429 w 609600"/>
              <a:gd name="connsiteY1" fmla="*/ 212044 h 2220686"/>
              <a:gd name="connsiteX2" fmla="*/ 609600 w 609600"/>
              <a:gd name="connsiteY2" fmla="*/ 319314 h 2220686"/>
              <a:gd name="connsiteX3" fmla="*/ 4536 w 609600"/>
              <a:gd name="connsiteY3" fmla="*/ 541790 h 2220686"/>
              <a:gd name="connsiteX4" fmla="*/ 580572 w 609600"/>
              <a:gd name="connsiteY4" fmla="*/ 812800 h 2220686"/>
              <a:gd name="connsiteX5" fmla="*/ 227 w 609600"/>
              <a:gd name="connsiteY5" fmla="*/ 924605 h 2220686"/>
              <a:gd name="connsiteX6" fmla="*/ 566058 w 609600"/>
              <a:gd name="connsiteY6" fmla="*/ 1233714 h 2220686"/>
              <a:gd name="connsiteX7" fmla="*/ 0 w 609600"/>
              <a:gd name="connsiteY7" fmla="*/ 1297214 h 2220686"/>
              <a:gd name="connsiteX8" fmla="*/ 522515 w 609600"/>
              <a:gd name="connsiteY8" fmla="*/ 1582057 h 2220686"/>
              <a:gd name="connsiteX9" fmla="*/ 4536 w 609600"/>
              <a:gd name="connsiteY9" fmla="*/ 1684111 h 2220686"/>
              <a:gd name="connsiteX10" fmla="*/ 308429 w 609600"/>
              <a:gd name="connsiteY10" fmla="*/ 1887311 h 2220686"/>
              <a:gd name="connsiteX11" fmla="*/ 232229 w 609600"/>
              <a:gd name="connsiteY11" fmla="*/ 2220686 h 2220686"/>
              <a:gd name="connsiteX0" fmla="*/ 275772 w 609600"/>
              <a:gd name="connsiteY0" fmla="*/ 0 h 2182586"/>
              <a:gd name="connsiteX1" fmla="*/ 308429 w 609600"/>
              <a:gd name="connsiteY1" fmla="*/ 212044 h 2182586"/>
              <a:gd name="connsiteX2" fmla="*/ 609600 w 609600"/>
              <a:gd name="connsiteY2" fmla="*/ 319314 h 2182586"/>
              <a:gd name="connsiteX3" fmla="*/ 4536 w 609600"/>
              <a:gd name="connsiteY3" fmla="*/ 541790 h 2182586"/>
              <a:gd name="connsiteX4" fmla="*/ 580572 w 609600"/>
              <a:gd name="connsiteY4" fmla="*/ 812800 h 2182586"/>
              <a:gd name="connsiteX5" fmla="*/ 227 w 609600"/>
              <a:gd name="connsiteY5" fmla="*/ 924605 h 2182586"/>
              <a:gd name="connsiteX6" fmla="*/ 566058 w 609600"/>
              <a:gd name="connsiteY6" fmla="*/ 1233714 h 2182586"/>
              <a:gd name="connsiteX7" fmla="*/ 0 w 609600"/>
              <a:gd name="connsiteY7" fmla="*/ 1297214 h 2182586"/>
              <a:gd name="connsiteX8" fmla="*/ 522515 w 609600"/>
              <a:gd name="connsiteY8" fmla="*/ 1582057 h 2182586"/>
              <a:gd name="connsiteX9" fmla="*/ 4536 w 609600"/>
              <a:gd name="connsiteY9" fmla="*/ 1684111 h 2182586"/>
              <a:gd name="connsiteX10" fmla="*/ 308429 w 609600"/>
              <a:gd name="connsiteY10" fmla="*/ 1887311 h 2182586"/>
              <a:gd name="connsiteX11" fmla="*/ 308429 w 609600"/>
              <a:gd name="connsiteY11" fmla="*/ 2182586 h 2182586"/>
              <a:gd name="connsiteX0" fmla="*/ 275772 w 613002"/>
              <a:gd name="connsiteY0" fmla="*/ 0 h 2182586"/>
              <a:gd name="connsiteX1" fmla="*/ 308429 w 613002"/>
              <a:gd name="connsiteY1" fmla="*/ 212044 h 2182586"/>
              <a:gd name="connsiteX2" fmla="*/ 609600 w 613002"/>
              <a:gd name="connsiteY2" fmla="*/ 319314 h 2182586"/>
              <a:gd name="connsiteX3" fmla="*/ 4536 w 613002"/>
              <a:gd name="connsiteY3" fmla="*/ 541790 h 2182586"/>
              <a:gd name="connsiteX4" fmla="*/ 580572 w 613002"/>
              <a:gd name="connsiteY4" fmla="*/ 812800 h 2182586"/>
              <a:gd name="connsiteX5" fmla="*/ 227 w 613002"/>
              <a:gd name="connsiteY5" fmla="*/ 924605 h 2182586"/>
              <a:gd name="connsiteX6" fmla="*/ 566058 w 613002"/>
              <a:gd name="connsiteY6" fmla="*/ 1233714 h 2182586"/>
              <a:gd name="connsiteX7" fmla="*/ 0 w 613002"/>
              <a:gd name="connsiteY7" fmla="*/ 1297214 h 2182586"/>
              <a:gd name="connsiteX8" fmla="*/ 613002 w 613002"/>
              <a:gd name="connsiteY8" fmla="*/ 1486807 h 2182586"/>
              <a:gd name="connsiteX9" fmla="*/ 4536 w 613002"/>
              <a:gd name="connsiteY9" fmla="*/ 1684111 h 2182586"/>
              <a:gd name="connsiteX10" fmla="*/ 308429 w 613002"/>
              <a:gd name="connsiteY10" fmla="*/ 1887311 h 2182586"/>
              <a:gd name="connsiteX11" fmla="*/ 308429 w 613002"/>
              <a:gd name="connsiteY11" fmla="*/ 2182586 h 2182586"/>
              <a:gd name="connsiteX0" fmla="*/ 275772 w 618446"/>
              <a:gd name="connsiteY0" fmla="*/ 0 h 2182586"/>
              <a:gd name="connsiteX1" fmla="*/ 308429 w 618446"/>
              <a:gd name="connsiteY1" fmla="*/ 212044 h 2182586"/>
              <a:gd name="connsiteX2" fmla="*/ 609600 w 618446"/>
              <a:gd name="connsiteY2" fmla="*/ 319314 h 2182586"/>
              <a:gd name="connsiteX3" fmla="*/ 4536 w 618446"/>
              <a:gd name="connsiteY3" fmla="*/ 541790 h 2182586"/>
              <a:gd name="connsiteX4" fmla="*/ 580572 w 618446"/>
              <a:gd name="connsiteY4" fmla="*/ 812800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75772 w 618446"/>
              <a:gd name="connsiteY0" fmla="*/ 0 h 2182586"/>
              <a:gd name="connsiteX1" fmla="*/ 308429 w 618446"/>
              <a:gd name="connsiteY1" fmla="*/ 212044 h 2182586"/>
              <a:gd name="connsiteX2" fmla="*/ 609600 w 618446"/>
              <a:gd name="connsiteY2" fmla="*/ 319314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75772 w 618446"/>
              <a:gd name="connsiteY0" fmla="*/ 0 h 2182586"/>
              <a:gd name="connsiteX1" fmla="*/ 308429 w 618446"/>
              <a:gd name="connsiteY1" fmla="*/ 21204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7577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8446" h="2182586">
                <a:moveTo>
                  <a:pt x="294822" y="0"/>
                </a:moveTo>
                <a:cubicBezTo>
                  <a:pt x="301852" y="153609"/>
                  <a:pt x="305178" y="-36438"/>
                  <a:pt x="298904" y="154894"/>
                </a:cubicBezTo>
                <a:cubicBezTo>
                  <a:pt x="611717" y="341463"/>
                  <a:pt x="291949" y="150850"/>
                  <a:pt x="609600" y="347889"/>
                </a:cubicBezTo>
                <a:cubicBezTo>
                  <a:pt x="3326" y="535403"/>
                  <a:pt x="614212" y="330955"/>
                  <a:pt x="4536" y="541790"/>
                </a:cubicBezTo>
                <a:cubicBezTo>
                  <a:pt x="599773" y="705001"/>
                  <a:pt x="8997" y="547386"/>
                  <a:pt x="609147" y="722312"/>
                </a:cubicBezTo>
                <a:cubicBezTo>
                  <a:pt x="-377" y="925814"/>
                  <a:pt x="612246" y="716340"/>
                  <a:pt x="227" y="924605"/>
                </a:cubicBezTo>
                <a:cubicBezTo>
                  <a:pt x="621695" y="1104295"/>
                  <a:pt x="6503" y="927932"/>
                  <a:pt x="618446" y="1109889"/>
                </a:cubicBezTo>
                <a:cubicBezTo>
                  <a:pt x="-3098" y="1301371"/>
                  <a:pt x="621620" y="1110569"/>
                  <a:pt x="0" y="1297214"/>
                </a:cubicBezTo>
                <a:cubicBezTo>
                  <a:pt x="621393" y="1479096"/>
                  <a:pt x="1058" y="1290561"/>
                  <a:pt x="613002" y="1486807"/>
                </a:cubicBezTo>
                <a:cubicBezTo>
                  <a:pt x="10508" y="1692576"/>
                  <a:pt x="610129" y="1490360"/>
                  <a:pt x="4536" y="1684111"/>
                </a:cubicBezTo>
                <a:cubicBezTo>
                  <a:pt x="313342" y="1877862"/>
                  <a:pt x="10130" y="1693106"/>
                  <a:pt x="308429" y="1887311"/>
                </a:cubicBezTo>
                <a:cubicBezTo>
                  <a:pt x="306690" y="2191053"/>
                  <a:pt x="300416" y="1872494"/>
                  <a:pt x="308429" y="2182586"/>
                </a:cubicBezTo>
              </a:path>
            </a:pathLst>
          </a:custGeom>
          <a:no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p:cNvSpPr/>
          <p:nvPr/>
        </p:nvSpPr>
        <p:spPr>
          <a:xfrm>
            <a:off x="4011836" y="5241959"/>
            <a:ext cx="227467" cy="579892"/>
          </a:xfrm>
          <a:custGeom>
            <a:avLst/>
            <a:gdLst>
              <a:gd name="connsiteX0" fmla="*/ 296386 w 637812"/>
              <a:gd name="connsiteY0" fmla="*/ 0 h 2220686"/>
              <a:gd name="connsiteX1" fmla="*/ 630214 w 637812"/>
              <a:gd name="connsiteY1" fmla="*/ 319314 h 2220686"/>
              <a:gd name="connsiteX2" fmla="*/ 6100 w 637812"/>
              <a:gd name="connsiteY2" fmla="*/ 537028 h 2220686"/>
              <a:gd name="connsiteX3" fmla="*/ 601186 w 637812"/>
              <a:gd name="connsiteY3" fmla="*/ 812800 h 2220686"/>
              <a:gd name="connsiteX4" fmla="*/ 35129 w 637812"/>
              <a:gd name="connsiteY4" fmla="*/ 957943 h 2220686"/>
              <a:gd name="connsiteX5" fmla="*/ 586672 w 637812"/>
              <a:gd name="connsiteY5" fmla="*/ 1233714 h 2220686"/>
              <a:gd name="connsiteX6" fmla="*/ 20614 w 637812"/>
              <a:gd name="connsiteY6" fmla="*/ 1335314 h 2220686"/>
              <a:gd name="connsiteX7" fmla="*/ 543129 w 637812"/>
              <a:gd name="connsiteY7" fmla="*/ 1582057 h 2220686"/>
              <a:gd name="connsiteX8" fmla="*/ 6100 w 637812"/>
              <a:gd name="connsiteY8" fmla="*/ 1712686 h 2220686"/>
              <a:gd name="connsiteX9" fmla="*/ 252843 w 637812"/>
              <a:gd name="connsiteY9" fmla="*/ 1915886 h 2220686"/>
              <a:gd name="connsiteX10" fmla="*/ 252843 w 637812"/>
              <a:gd name="connsiteY10" fmla="*/ 2220686 h 2220686"/>
              <a:gd name="connsiteX0" fmla="*/ 296386 w 636659"/>
              <a:gd name="connsiteY0" fmla="*/ 0 h 2220686"/>
              <a:gd name="connsiteX1" fmla="*/ 329043 w 636659"/>
              <a:gd name="connsiteY1" fmla="*/ 212044 h 2220686"/>
              <a:gd name="connsiteX2" fmla="*/ 630214 w 636659"/>
              <a:gd name="connsiteY2" fmla="*/ 319314 h 2220686"/>
              <a:gd name="connsiteX3" fmla="*/ 6100 w 636659"/>
              <a:gd name="connsiteY3" fmla="*/ 537028 h 2220686"/>
              <a:gd name="connsiteX4" fmla="*/ 601186 w 636659"/>
              <a:gd name="connsiteY4" fmla="*/ 812800 h 2220686"/>
              <a:gd name="connsiteX5" fmla="*/ 35129 w 636659"/>
              <a:gd name="connsiteY5" fmla="*/ 957943 h 2220686"/>
              <a:gd name="connsiteX6" fmla="*/ 586672 w 636659"/>
              <a:gd name="connsiteY6" fmla="*/ 1233714 h 2220686"/>
              <a:gd name="connsiteX7" fmla="*/ 20614 w 636659"/>
              <a:gd name="connsiteY7" fmla="*/ 1335314 h 2220686"/>
              <a:gd name="connsiteX8" fmla="*/ 543129 w 636659"/>
              <a:gd name="connsiteY8" fmla="*/ 1582057 h 2220686"/>
              <a:gd name="connsiteX9" fmla="*/ 6100 w 636659"/>
              <a:gd name="connsiteY9" fmla="*/ 1712686 h 2220686"/>
              <a:gd name="connsiteX10" fmla="*/ 252843 w 636659"/>
              <a:gd name="connsiteY10" fmla="*/ 1915886 h 2220686"/>
              <a:gd name="connsiteX11" fmla="*/ 252843 w 636659"/>
              <a:gd name="connsiteY11" fmla="*/ 2220686 h 2220686"/>
              <a:gd name="connsiteX0" fmla="*/ 296386 w 692915"/>
              <a:gd name="connsiteY0" fmla="*/ 0 h 2220686"/>
              <a:gd name="connsiteX1" fmla="*/ 329043 w 692915"/>
              <a:gd name="connsiteY1" fmla="*/ 212044 h 2220686"/>
              <a:gd name="connsiteX2" fmla="*/ 630214 w 692915"/>
              <a:gd name="connsiteY2" fmla="*/ 319314 h 2220686"/>
              <a:gd name="connsiteX3" fmla="*/ 6100 w 692915"/>
              <a:gd name="connsiteY3" fmla="*/ 537028 h 2220686"/>
              <a:gd name="connsiteX4" fmla="*/ 601186 w 692915"/>
              <a:gd name="connsiteY4" fmla="*/ 812800 h 2220686"/>
              <a:gd name="connsiteX5" fmla="*/ 35129 w 692915"/>
              <a:gd name="connsiteY5" fmla="*/ 957943 h 2220686"/>
              <a:gd name="connsiteX6" fmla="*/ 586672 w 692915"/>
              <a:gd name="connsiteY6" fmla="*/ 1233714 h 2220686"/>
              <a:gd name="connsiteX7" fmla="*/ 20614 w 692915"/>
              <a:gd name="connsiteY7" fmla="*/ 1335314 h 2220686"/>
              <a:gd name="connsiteX8" fmla="*/ 543129 w 692915"/>
              <a:gd name="connsiteY8" fmla="*/ 1582057 h 2220686"/>
              <a:gd name="connsiteX9" fmla="*/ 6100 w 692915"/>
              <a:gd name="connsiteY9" fmla="*/ 1712686 h 2220686"/>
              <a:gd name="connsiteX10" fmla="*/ 252843 w 692915"/>
              <a:gd name="connsiteY10" fmla="*/ 1915886 h 2220686"/>
              <a:gd name="connsiteX11" fmla="*/ 252843 w 692915"/>
              <a:gd name="connsiteY11" fmla="*/ 2220686 h 2220686"/>
              <a:gd name="connsiteX0" fmla="*/ 296386 w 642931"/>
              <a:gd name="connsiteY0" fmla="*/ 0 h 2220686"/>
              <a:gd name="connsiteX1" fmla="*/ 329043 w 642931"/>
              <a:gd name="connsiteY1" fmla="*/ 212044 h 2220686"/>
              <a:gd name="connsiteX2" fmla="*/ 630214 w 642931"/>
              <a:gd name="connsiteY2" fmla="*/ 319314 h 2220686"/>
              <a:gd name="connsiteX3" fmla="*/ 6100 w 642931"/>
              <a:gd name="connsiteY3" fmla="*/ 537028 h 2220686"/>
              <a:gd name="connsiteX4" fmla="*/ 601186 w 642931"/>
              <a:gd name="connsiteY4" fmla="*/ 812800 h 2220686"/>
              <a:gd name="connsiteX5" fmla="*/ 35129 w 642931"/>
              <a:gd name="connsiteY5" fmla="*/ 957943 h 2220686"/>
              <a:gd name="connsiteX6" fmla="*/ 586672 w 642931"/>
              <a:gd name="connsiteY6" fmla="*/ 1233714 h 2220686"/>
              <a:gd name="connsiteX7" fmla="*/ 20614 w 642931"/>
              <a:gd name="connsiteY7" fmla="*/ 1335314 h 2220686"/>
              <a:gd name="connsiteX8" fmla="*/ 543129 w 642931"/>
              <a:gd name="connsiteY8" fmla="*/ 1582057 h 2220686"/>
              <a:gd name="connsiteX9" fmla="*/ 6100 w 642931"/>
              <a:gd name="connsiteY9" fmla="*/ 1712686 h 2220686"/>
              <a:gd name="connsiteX10" fmla="*/ 252843 w 642931"/>
              <a:gd name="connsiteY10" fmla="*/ 1915886 h 2220686"/>
              <a:gd name="connsiteX11" fmla="*/ 252843 w 642931"/>
              <a:gd name="connsiteY11" fmla="*/ 2220686 h 2220686"/>
              <a:gd name="connsiteX0" fmla="*/ 296386 w 642931"/>
              <a:gd name="connsiteY0" fmla="*/ 0 h 2220686"/>
              <a:gd name="connsiteX1" fmla="*/ 329043 w 642931"/>
              <a:gd name="connsiteY1" fmla="*/ 212044 h 2220686"/>
              <a:gd name="connsiteX2" fmla="*/ 630214 w 642931"/>
              <a:gd name="connsiteY2" fmla="*/ 319314 h 2220686"/>
              <a:gd name="connsiteX3" fmla="*/ 6100 w 642931"/>
              <a:gd name="connsiteY3" fmla="*/ 537028 h 2220686"/>
              <a:gd name="connsiteX4" fmla="*/ 601186 w 642931"/>
              <a:gd name="connsiteY4" fmla="*/ 812800 h 2220686"/>
              <a:gd name="connsiteX5" fmla="*/ 35129 w 642931"/>
              <a:gd name="connsiteY5" fmla="*/ 957943 h 2220686"/>
              <a:gd name="connsiteX6" fmla="*/ 586672 w 642931"/>
              <a:gd name="connsiteY6" fmla="*/ 1233714 h 2220686"/>
              <a:gd name="connsiteX7" fmla="*/ 20614 w 642931"/>
              <a:gd name="connsiteY7" fmla="*/ 1335314 h 2220686"/>
              <a:gd name="connsiteX8" fmla="*/ 543129 w 642931"/>
              <a:gd name="connsiteY8" fmla="*/ 1582057 h 2220686"/>
              <a:gd name="connsiteX9" fmla="*/ 6100 w 642931"/>
              <a:gd name="connsiteY9" fmla="*/ 1712686 h 2220686"/>
              <a:gd name="connsiteX10" fmla="*/ 252843 w 642931"/>
              <a:gd name="connsiteY10" fmla="*/ 1915886 h 2220686"/>
              <a:gd name="connsiteX11" fmla="*/ 252843 w 642931"/>
              <a:gd name="connsiteY11" fmla="*/ 2220686 h 2220686"/>
              <a:gd name="connsiteX0" fmla="*/ 296386 w 642931"/>
              <a:gd name="connsiteY0" fmla="*/ 0 h 2220686"/>
              <a:gd name="connsiteX1" fmla="*/ 329043 w 642931"/>
              <a:gd name="connsiteY1" fmla="*/ 212044 h 2220686"/>
              <a:gd name="connsiteX2" fmla="*/ 630214 w 642931"/>
              <a:gd name="connsiteY2" fmla="*/ 319314 h 2220686"/>
              <a:gd name="connsiteX3" fmla="*/ 6100 w 642931"/>
              <a:gd name="connsiteY3" fmla="*/ 537028 h 2220686"/>
              <a:gd name="connsiteX4" fmla="*/ 601186 w 642931"/>
              <a:gd name="connsiteY4" fmla="*/ 812800 h 2220686"/>
              <a:gd name="connsiteX5" fmla="*/ 35129 w 642931"/>
              <a:gd name="connsiteY5" fmla="*/ 957943 h 2220686"/>
              <a:gd name="connsiteX6" fmla="*/ 586672 w 642931"/>
              <a:gd name="connsiteY6" fmla="*/ 1233714 h 2220686"/>
              <a:gd name="connsiteX7" fmla="*/ 20614 w 642931"/>
              <a:gd name="connsiteY7" fmla="*/ 1335314 h 2220686"/>
              <a:gd name="connsiteX8" fmla="*/ 543129 w 642931"/>
              <a:gd name="connsiteY8" fmla="*/ 1582057 h 2220686"/>
              <a:gd name="connsiteX9" fmla="*/ 6100 w 642931"/>
              <a:gd name="connsiteY9" fmla="*/ 1712686 h 2220686"/>
              <a:gd name="connsiteX10" fmla="*/ 252843 w 642931"/>
              <a:gd name="connsiteY10" fmla="*/ 1915886 h 2220686"/>
              <a:gd name="connsiteX11" fmla="*/ 252843 w 642931"/>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19050 w 624114"/>
              <a:gd name="connsiteY3" fmla="*/ 541790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19050 w 624114"/>
              <a:gd name="connsiteY3" fmla="*/ 541790 h 2220686"/>
              <a:gd name="connsiteX4" fmla="*/ 595086 w 624114"/>
              <a:gd name="connsiteY4" fmla="*/ 812800 h 2220686"/>
              <a:gd name="connsiteX5" fmla="*/ 14741 w 624114"/>
              <a:gd name="connsiteY5" fmla="*/ 924605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19050 w 624114"/>
              <a:gd name="connsiteY3" fmla="*/ 541790 h 2220686"/>
              <a:gd name="connsiteX4" fmla="*/ 595086 w 624114"/>
              <a:gd name="connsiteY4" fmla="*/ 812800 h 2220686"/>
              <a:gd name="connsiteX5" fmla="*/ 14741 w 624114"/>
              <a:gd name="connsiteY5" fmla="*/ 924605 h 2220686"/>
              <a:gd name="connsiteX6" fmla="*/ 580572 w 624114"/>
              <a:gd name="connsiteY6" fmla="*/ 1233714 h 2220686"/>
              <a:gd name="connsiteX7" fmla="*/ 14514 w 624114"/>
              <a:gd name="connsiteY7" fmla="*/ 12972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75772 w 609600"/>
              <a:gd name="connsiteY0" fmla="*/ 0 h 2220686"/>
              <a:gd name="connsiteX1" fmla="*/ 308429 w 609600"/>
              <a:gd name="connsiteY1" fmla="*/ 212044 h 2220686"/>
              <a:gd name="connsiteX2" fmla="*/ 609600 w 609600"/>
              <a:gd name="connsiteY2" fmla="*/ 319314 h 2220686"/>
              <a:gd name="connsiteX3" fmla="*/ 4536 w 609600"/>
              <a:gd name="connsiteY3" fmla="*/ 541790 h 2220686"/>
              <a:gd name="connsiteX4" fmla="*/ 580572 w 609600"/>
              <a:gd name="connsiteY4" fmla="*/ 812800 h 2220686"/>
              <a:gd name="connsiteX5" fmla="*/ 227 w 609600"/>
              <a:gd name="connsiteY5" fmla="*/ 924605 h 2220686"/>
              <a:gd name="connsiteX6" fmla="*/ 566058 w 609600"/>
              <a:gd name="connsiteY6" fmla="*/ 1233714 h 2220686"/>
              <a:gd name="connsiteX7" fmla="*/ 0 w 609600"/>
              <a:gd name="connsiteY7" fmla="*/ 1297214 h 2220686"/>
              <a:gd name="connsiteX8" fmla="*/ 522515 w 609600"/>
              <a:gd name="connsiteY8" fmla="*/ 1582057 h 2220686"/>
              <a:gd name="connsiteX9" fmla="*/ 4536 w 609600"/>
              <a:gd name="connsiteY9" fmla="*/ 1684111 h 2220686"/>
              <a:gd name="connsiteX10" fmla="*/ 232229 w 609600"/>
              <a:gd name="connsiteY10" fmla="*/ 1915886 h 2220686"/>
              <a:gd name="connsiteX11" fmla="*/ 232229 w 609600"/>
              <a:gd name="connsiteY11" fmla="*/ 2220686 h 2220686"/>
              <a:gd name="connsiteX0" fmla="*/ 275772 w 609600"/>
              <a:gd name="connsiteY0" fmla="*/ 0 h 2220686"/>
              <a:gd name="connsiteX1" fmla="*/ 308429 w 609600"/>
              <a:gd name="connsiteY1" fmla="*/ 212044 h 2220686"/>
              <a:gd name="connsiteX2" fmla="*/ 609600 w 609600"/>
              <a:gd name="connsiteY2" fmla="*/ 319314 h 2220686"/>
              <a:gd name="connsiteX3" fmla="*/ 4536 w 609600"/>
              <a:gd name="connsiteY3" fmla="*/ 541790 h 2220686"/>
              <a:gd name="connsiteX4" fmla="*/ 580572 w 609600"/>
              <a:gd name="connsiteY4" fmla="*/ 812800 h 2220686"/>
              <a:gd name="connsiteX5" fmla="*/ 227 w 609600"/>
              <a:gd name="connsiteY5" fmla="*/ 924605 h 2220686"/>
              <a:gd name="connsiteX6" fmla="*/ 566058 w 609600"/>
              <a:gd name="connsiteY6" fmla="*/ 1233714 h 2220686"/>
              <a:gd name="connsiteX7" fmla="*/ 0 w 609600"/>
              <a:gd name="connsiteY7" fmla="*/ 1297214 h 2220686"/>
              <a:gd name="connsiteX8" fmla="*/ 522515 w 609600"/>
              <a:gd name="connsiteY8" fmla="*/ 1582057 h 2220686"/>
              <a:gd name="connsiteX9" fmla="*/ 4536 w 609600"/>
              <a:gd name="connsiteY9" fmla="*/ 1684111 h 2220686"/>
              <a:gd name="connsiteX10" fmla="*/ 308429 w 609600"/>
              <a:gd name="connsiteY10" fmla="*/ 1887311 h 2220686"/>
              <a:gd name="connsiteX11" fmla="*/ 232229 w 609600"/>
              <a:gd name="connsiteY11" fmla="*/ 2220686 h 2220686"/>
              <a:gd name="connsiteX0" fmla="*/ 275772 w 609600"/>
              <a:gd name="connsiteY0" fmla="*/ 0 h 2182586"/>
              <a:gd name="connsiteX1" fmla="*/ 308429 w 609600"/>
              <a:gd name="connsiteY1" fmla="*/ 212044 h 2182586"/>
              <a:gd name="connsiteX2" fmla="*/ 609600 w 609600"/>
              <a:gd name="connsiteY2" fmla="*/ 319314 h 2182586"/>
              <a:gd name="connsiteX3" fmla="*/ 4536 w 609600"/>
              <a:gd name="connsiteY3" fmla="*/ 541790 h 2182586"/>
              <a:gd name="connsiteX4" fmla="*/ 580572 w 609600"/>
              <a:gd name="connsiteY4" fmla="*/ 812800 h 2182586"/>
              <a:gd name="connsiteX5" fmla="*/ 227 w 609600"/>
              <a:gd name="connsiteY5" fmla="*/ 924605 h 2182586"/>
              <a:gd name="connsiteX6" fmla="*/ 566058 w 609600"/>
              <a:gd name="connsiteY6" fmla="*/ 1233714 h 2182586"/>
              <a:gd name="connsiteX7" fmla="*/ 0 w 609600"/>
              <a:gd name="connsiteY7" fmla="*/ 1297214 h 2182586"/>
              <a:gd name="connsiteX8" fmla="*/ 522515 w 609600"/>
              <a:gd name="connsiteY8" fmla="*/ 1582057 h 2182586"/>
              <a:gd name="connsiteX9" fmla="*/ 4536 w 609600"/>
              <a:gd name="connsiteY9" fmla="*/ 1684111 h 2182586"/>
              <a:gd name="connsiteX10" fmla="*/ 308429 w 609600"/>
              <a:gd name="connsiteY10" fmla="*/ 1887311 h 2182586"/>
              <a:gd name="connsiteX11" fmla="*/ 308429 w 609600"/>
              <a:gd name="connsiteY11" fmla="*/ 2182586 h 2182586"/>
              <a:gd name="connsiteX0" fmla="*/ 275772 w 613002"/>
              <a:gd name="connsiteY0" fmla="*/ 0 h 2182586"/>
              <a:gd name="connsiteX1" fmla="*/ 308429 w 613002"/>
              <a:gd name="connsiteY1" fmla="*/ 212044 h 2182586"/>
              <a:gd name="connsiteX2" fmla="*/ 609600 w 613002"/>
              <a:gd name="connsiteY2" fmla="*/ 319314 h 2182586"/>
              <a:gd name="connsiteX3" fmla="*/ 4536 w 613002"/>
              <a:gd name="connsiteY3" fmla="*/ 541790 h 2182586"/>
              <a:gd name="connsiteX4" fmla="*/ 580572 w 613002"/>
              <a:gd name="connsiteY4" fmla="*/ 812800 h 2182586"/>
              <a:gd name="connsiteX5" fmla="*/ 227 w 613002"/>
              <a:gd name="connsiteY5" fmla="*/ 924605 h 2182586"/>
              <a:gd name="connsiteX6" fmla="*/ 566058 w 613002"/>
              <a:gd name="connsiteY6" fmla="*/ 1233714 h 2182586"/>
              <a:gd name="connsiteX7" fmla="*/ 0 w 613002"/>
              <a:gd name="connsiteY7" fmla="*/ 1297214 h 2182586"/>
              <a:gd name="connsiteX8" fmla="*/ 613002 w 613002"/>
              <a:gd name="connsiteY8" fmla="*/ 1486807 h 2182586"/>
              <a:gd name="connsiteX9" fmla="*/ 4536 w 613002"/>
              <a:gd name="connsiteY9" fmla="*/ 1684111 h 2182586"/>
              <a:gd name="connsiteX10" fmla="*/ 308429 w 613002"/>
              <a:gd name="connsiteY10" fmla="*/ 1887311 h 2182586"/>
              <a:gd name="connsiteX11" fmla="*/ 308429 w 613002"/>
              <a:gd name="connsiteY11" fmla="*/ 2182586 h 2182586"/>
              <a:gd name="connsiteX0" fmla="*/ 275772 w 618446"/>
              <a:gd name="connsiteY0" fmla="*/ 0 h 2182586"/>
              <a:gd name="connsiteX1" fmla="*/ 308429 w 618446"/>
              <a:gd name="connsiteY1" fmla="*/ 212044 h 2182586"/>
              <a:gd name="connsiteX2" fmla="*/ 609600 w 618446"/>
              <a:gd name="connsiteY2" fmla="*/ 319314 h 2182586"/>
              <a:gd name="connsiteX3" fmla="*/ 4536 w 618446"/>
              <a:gd name="connsiteY3" fmla="*/ 541790 h 2182586"/>
              <a:gd name="connsiteX4" fmla="*/ 580572 w 618446"/>
              <a:gd name="connsiteY4" fmla="*/ 812800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75772 w 618446"/>
              <a:gd name="connsiteY0" fmla="*/ 0 h 2182586"/>
              <a:gd name="connsiteX1" fmla="*/ 308429 w 618446"/>
              <a:gd name="connsiteY1" fmla="*/ 212044 h 2182586"/>
              <a:gd name="connsiteX2" fmla="*/ 609600 w 618446"/>
              <a:gd name="connsiteY2" fmla="*/ 319314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75772 w 618446"/>
              <a:gd name="connsiteY0" fmla="*/ 0 h 2182586"/>
              <a:gd name="connsiteX1" fmla="*/ 308429 w 618446"/>
              <a:gd name="connsiteY1" fmla="*/ 21204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7577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8446" h="2182586">
                <a:moveTo>
                  <a:pt x="294822" y="0"/>
                </a:moveTo>
                <a:cubicBezTo>
                  <a:pt x="301852" y="153609"/>
                  <a:pt x="305178" y="-36438"/>
                  <a:pt x="298904" y="154894"/>
                </a:cubicBezTo>
                <a:cubicBezTo>
                  <a:pt x="611717" y="341463"/>
                  <a:pt x="291949" y="150850"/>
                  <a:pt x="609600" y="347889"/>
                </a:cubicBezTo>
                <a:cubicBezTo>
                  <a:pt x="3326" y="535403"/>
                  <a:pt x="614212" y="330955"/>
                  <a:pt x="4536" y="541790"/>
                </a:cubicBezTo>
                <a:cubicBezTo>
                  <a:pt x="599773" y="705001"/>
                  <a:pt x="8997" y="547386"/>
                  <a:pt x="609147" y="722312"/>
                </a:cubicBezTo>
                <a:cubicBezTo>
                  <a:pt x="-377" y="925814"/>
                  <a:pt x="612246" y="716340"/>
                  <a:pt x="227" y="924605"/>
                </a:cubicBezTo>
                <a:cubicBezTo>
                  <a:pt x="621695" y="1104295"/>
                  <a:pt x="6503" y="927932"/>
                  <a:pt x="618446" y="1109889"/>
                </a:cubicBezTo>
                <a:cubicBezTo>
                  <a:pt x="-3098" y="1301371"/>
                  <a:pt x="621620" y="1110569"/>
                  <a:pt x="0" y="1297214"/>
                </a:cubicBezTo>
                <a:cubicBezTo>
                  <a:pt x="621393" y="1479096"/>
                  <a:pt x="1058" y="1290561"/>
                  <a:pt x="613002" y="1486807"/>
                </a:cubicBezTo>
                <a:cubicBezTo>
                  <a:pt x="10508" y="1692576"/>
                  <a:pt x="610129" y="1490360"/>
                  <a:pt x="4536" y="1684111"/>
                </a:cubicBezTo>
                <a:cubicBezTo>
                  <a:pt x="313342" y="1877862"/>
                  <a:pt x="10130" y="1693106"/>
                  <a:pt x="308429" y="1887311"/>
                </a:cubicBezTo>
                <a:cubicBezTo>
                  <a:pt x="306690" y="2191053"/>
                  <a:pt x="300416" y="1872494"/>
                  <a:pt x="308429" y="2182586"/>
                </a:cubicBezTo>
              </a:path>
            </a:pathLst>
          </a:custGeom>
          <a:no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36"/>
          <p:cNvSpPr/>
          <p:nvPr/>
        </p:nvSpPr>
        <p:spPr>
          <a:xfrm>
            <a:off x="5584539" y="5241959"/>
            <a:ext cx="227467" cy="579892"/>
          </a:xfrm>
          <a:custGeom>
            <a:avLst/>
            <a:gdLst>
              <a:gd name="connsiteX0" fmla="*/ 296386 w 637812"/>
              <a:gd name="connsiteY0" fmla="*/ 0 h 2220686"/>
              <a:gd name="connsiteX1" fmla="*/ 630214 w 637812"/>
              <a:gd name="connsiteY1" fmla="*/ 319314 h 2220686"/>
              <a:gd name="connsiteX2" fmla="*/ 6100 w 637812"/>
              <a:gd name="connsiteY2" fmla="*/ 537028 h 2220686"/>
              <a:gd name="connsiteX3" fmla="*/ 601186 w 637812"/>
              <a:gd name="connsiteY3" fmla="*/ 812800 h 2220686"/>
              <a:gd name="connsiteX4" fmla="*/ 35129 w 637812"/>
              <a:gd name="connsiteY4" fmla="*/ 957943 h 2220686"/>
              <a:gd name="connsiteX5" fmla="*/ 586672 w 637812"/>
              <a:gd name="connsiteY5" fmla="*/ 1233714 h 2220686"/>
              <a:gd name="connsiteX6" fmla="*/ 20614 w 637812"/>
              <a:gd name="connsiteY6" fmla="*/ 1335314 h 2220686"/>
              <a:gd name="connsiteX7" fmla="*/ 543129 w 637812"/>
              <a:gd name="connsiteY7" fmla="*/ 1582057 h 2220686"/>
              <a:gd name="connsiteX8" fmla="*/ 6100 w 637812"/>
              <a:gd name="connsiteY8" fmla="*/ 1712686 h 2220686"/>
              <a:gd name="connsiteX9" fmla="*/ 252843 w 637812"/>
              <a:gd name="connsiteY9" fmla="*/ 1915886 h 2220686"/>
              <a:gd name="connsiteX10" fmla="*/ 252843 w 637812"/>
              <a:gd name="connsiteY10" fmla="*/ 2220686 h 2220686"/>
              <a:gd name="connsiteX0" fmla="*/ 296386 w 636659"/>
              <a:gd name="connsiteY0" fmla="*/ 0 h 2220686"/>
              <a:gd name="connsiteX1" fmla="*/ 329043 w 636659"/>
              <a:gd name="connsiteY1" fmla="*/ 212044 h 2220686"/>
              <a:gd name="connsiteX2" fmla="*/ 630214 w 636659"/>
              <a:gd name="connsiteY2" fmla="*/ 319314 h 2220686"/>
              <a:gd name="connsiteX3" fmla="*/ 6100 w 636659"/>
              <a:gd name="connsiteY3" fmla="*/ 537028 h 2220686"/>
              <a:gd name="connsiteX4" fmla="*/ 601186 w 636659"/>
              <a:gd name="connsiteY4" fmla="*/ 812800 h 2220686"/>
              <a:gd name="connsiteX5" fmla="*/ 35129 w 636659"/>
              <a:gd name="connsiteY5" fmla="*/ 957943 h 2220686"/>
              <a:gd name="connsiteX6" fmla="*/ 586672 w 636659"/>
              <a:gd name="connsiteY6" fmla="*/ 1233714 h 2220686"/>
              <a:gd name="connsiteX7" fmla="*/ 20614 w 636659"/>
              <a:gd name="connsiteY7" fmla="*/ 1335314 h 2220686"/>
              <a:gd name="connsiteX8" fmla="*/ 543129 w 636659"/>
              <a:gd name="connsiteY8" fmla="*/ 1582057 h 2220686"/>
              <a:gd name="connsiteX9" fmla="*/ 6100 w 636659"/>
              <a:gd name="connsiteY9" fmla="*/ 1712686 h 2220686"/>
              <a:gd name="connsiteX10" fmla="*/ 252843 w 636659"/>
              <a:gd name="connsiteY10" fmla="*/ 1915886 h 2220686"/>
              <a:gd name="connsiteX11" fmla="*/ 252843 w 636659"/>
              <a:gd name="connsiteY11" fmla="*/ 2220686 h 2220686"/>
              <a:gd name="connsiteX0" fmla="*/ 296386 w 692915"/>
              <a:gd name="connsiteY0" fmla="*/ 0 h 2220686"/>
              <a:gd name="connsiteX1" fmla="*/ 329043 w 692915"/>
              <a:gd name="connsiteY1" fmla="*/ 212044 h 2220686"/>
              <a:gd name="connsiteX2" fmla="*/ 630214 w 692915"/>
              <a:gd name="connsiteY2" fmla="*/ 319314 h 2220686"/>
              <a:gd name="connsiteX3" fmla="*/ 6100 w 692915"/>
              <a:gd name="connsiteY3" fmla="*/ 537028 h 2220686"/>
              <a:gd name="connsiteX4" fmla="*/ 601186 w 692915"/>
              <a:gd name="connsiteY4" fmla="*/ 812800 h 2220686"/>
              <a:gd name="connsiteX5" fmla="*/ 35129 w 692915"/>
              <a:gd name="connsiteY5" fmla="*/ 957943 h 2220686"/>
              <a:gd name="connsiteX6" fmla="*/ 586672 w 692915"/>
              <a:gd name="connsiteY6" fmla="*/ 1233714 h 2220686"/>
              <a:gd name="connsiteX7" fmla="*/ 20614 w 692915"/>
              <a:gd name="connsiteY7" fmla="*/ 1335314 h 2220686"/>
              <a:gd name="connsiteX8" fmla="*/ 543129 w 692915"/>
              <a:gd name="connsiteY8" fmla="*/ 1582057 h 2220686"/>
              <a:gd name="connsiteX9" fmla="*/ 6100 w 692915"/>
              <a:gd name="connsiteY9" fmla="*/ 1712686 h 2220686"/>
              <a:gd name="connsiteX10" fmla="*/ 252843 w 692915"/>
              <a:gd name="connsiteY10" fmla="*/ 1915886 h 2220686"/>
              <a:gd name="connsiteX11" fmla="*/ 252843 w 692915"/>
              <a:gd name="connsiteY11" fmla="*/ 2220686 h 2220686"/>
              <a:gd name="connsiteX0" fmla="*/ 296386 w 642931"/>
              <a:gd name="connsiteY0" fmla="*/ 0 h 2220686"/>
              <a:gd name="connsiteX1" fmla="*/ 329043 w 642931"/>
              <a:gd name="connsiteY1" fmla="*/ 212044 h 2220686"/>
              <a:gd name="connsiteX2" fmla="*/ 630214 w 642931"/>
              <a:gd name="connsiteY2" fmla="*/ 319314 h 2220686"/>
              <a:gd name="connsiteX3" fmla="*/ 6100 w 642931"/>
              <a:gd name="connsiteY3" fmla="*/ 537028 h 2220686"/>
              <a:gd name="connsiteX4" fmla="*/ 601186 w 642931"/>
              <a:gd name="connsiteY4" fmla="*/ 812800 h 2220686"/>
              <a:gd name="connsiteX5" fmla="*/ 35129 w 642931"/>
              <a:gd name="connsiteY5" fmla="*/ 957943 h 2220686"/>
              <a:gd name="connsiteX6" fmla="*/ 586672 w 642931"/>
              <a:gd name="connsiteY6" fmla="*/ 1233714 h 2220686"/>
              <a:gd name="connsiteX7" fmla="*/ 20614 w 642931"/>
              <a:gd name="connsiteY7" fmla="*/ 1335314 h 2220686"/>
              <a:gd name="connsiteX8" fmla="*/ 543129 w 642931"/>
              <a:gd name="connsiteY8" fmla="*/ 1582057 h 2220686"/>
              <a:gd name="connsiteX9" fmla="*/ 6100 w 642931"/>
              <a:gd name="connsiteY9" fmla="*/ 1712686 h 2220686"/>
              <a:gd name="connsiteX10" fmla="*/ 252843 w 642931"/>
              <a:gd name="connsiteY10" fmla="*/ 1915886 h 2220686"/>
              <a:gd name="connsiteX11" fmla="*/ 252843 w 642931"/>
              <a:gd name="connsiteY11" fmla="*/ 2220686 h 2220686"/>
              <a:gd name="connsiteX0" fmla="*/ 296386 w 642931"/>
              <a:gd name="connsiteY0" fmla="*/ 0 h 2220686"/>
              <a:gd name="connsiteX1" fmla="*/ 329043 w 642931"/>
              <a:gd name="connsiteY1" fmla="*/ 212044 h 2220686"/>
              <a:gd name="connsiteX2" fmla="*/ 630214 w 642931"/>
              <a:gd name="connsiteY2" fmla="*/ 319314 h 2220686"/>
              <a:gd name="connsiteX3" fmla="*/ 6100 w 642931"/>
              <a:gd name="connsiteY3" fmla="*/ 537028 h 2220686"/>
              <a:gd name="connsiteX4" fmla="*/ 601186 w 642931"/>
              <a:gd name="connsiteY4" fmla="*/ 812800 h 2220686"/>
              <a:gd name="connsiteX5" fmla="*/ 35129 w 642931"/>
              <a:gd name="connsiteY5" fmla="*/ 957943 h 2220686"/>
              <a:gd name="connsiteX6" fmla="*/ 586672 w 642931"/>
              <a:gd name="connsiteY6" fmla="*/ 1233714 h 2220686"/>
              <a:gd name="connsiteX7" fmla="*/ 20614 w 642931"/>
              <a:gd name="connsiteY7" fmla="*/ 1335314 h 2220686"/>
              <a:gd name="connsiteX8" fmla="*/ 543129 w 642931"/>
              <a:gd name="connsiteY8" fmla="*/ 1582057 h 2220686"/>
              <a:gd name="connsiteX9" fmla="*/ 6100 w 642931"/>
              <a:gd name="connsiteY9" fmla="*/ 1712686 h 2220686"/>
              <a:gd name="connsiteX10" fmla="*/ 252843 w 642931"/>
              <a:gd name="connsiteY10" fmla="*/ 1915886 h 2220686"/>
              <a:gd name="connsiteX11" fmla="*/ 252843 w 642931"/>
              <a:gd name="connsiteY11" fmla="*/ 2220686 h 2220686"/>
              <a:gd name="connsiteX0" fmla="*/ 296386 w 642931"/>
              <a:gd name="connsiteY0" fmla="*/ 0 h 2220686"/>
              <a:gd name="connsiteX1" fmla="*/ 329043 w 642931"/>
              <a:gd name="connsiteY1" fmla="*/ 212044 h 2220686"/>
              <a:gd name="connsiteX2" fmla="*/ 630214 w 642931"/>
              <a:gd name="connsiteY2" fmla="*/ 319314 h 2220686"/>
              <a:gd name="connsiteX3" fmla="*/ 6100 w 642931"/>
              <a:gd name="connsiteY3" fmla="*/ 537028 h 2220686"/>
              <a:gd name="connsiteX4" fmla="*/ 601186 w 642931"/>
              <a:gd name="connsiteY4" fmla="*/ 812800 h 2220686"/>
              <a:gd name="connsiteX5" fmla="*/ 35129 w 642931"/>
              <a:gd name="connsiteY5" fmla="*/ 957943 h 2220686"/>
              <a:gd name="connsiteX6" fmla="*/ 586672 w 642931"/>
              <a:gd name="connsiteY6" fmla="*/ 1233714 h 2220686"/>
              <a:gd name="connsiteX7" fmla="*/ 20614 w 642931"/>
              <a:gd name="connsiteY7" fmla="*/ 1335314 h 2220686"/>
              <a:gd name="connsiteX8" fmla="*/ 543129 w 642931"/>
              <a:gd name="connsiteY8" fmla="*/ 1582057 h 2220686"/>
              <a:gd name="connsiteX9" fmla="*/ 6100 w 642931"/>
              <a:gd name="connsiteY9" fmla="*/ 1712686 h 2220686"/>
              <a:gd name="connsiteX10" fmla="*/ 252843 w 642931"/>
              <a:gd name="connsiteY10" fmla="*/ 1915886 h 2220686"/>
              <a:gd name="connsiteX11" fmla="*/ 252843 w 642931"/>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19050 w 624114"/>
              <a:gd name="connsiteY3" fmla="*/ 541790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19050 w 624114"/>
              <a:gd name="connsiteY3" fmla="*/ 541790 h 2220686"/>
              <a:gd name="connsiteX4" fmla="*/ 595086 w 624114"/>
              <a:gd name="connsiteY4" fmla="*/ 812800 h 2220686"/>
              <a:gd name="connsiteX5" fmla="*/ 14741 w 624114"/>
              <a:gd name="connsiteY5" fmla="*/ 924605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19050 w 624114"/>
              <a:gd name="connsiteY3" fmla="*/ 541790 h 2220686"/>
              <a:gd name="connsiteX4" fmla="*/ 595086 w 624114"/>
              <a:gd name="connsiteY4" fmla="*/ 812800 h 2220686"/>
              <a:gd name="connsiteX5" fmla="*/ 14741 w 624114"/>
              <a:gd name="connsiteY5" fmla="*/ 924605 h 2220686"/>
              <a:gd name="connsiteX6" fmla="*/ 580572 w 624114"/>
              <a:gd name="connsiteY6" fmla="*/ 1233714 h 2220686"/>
              <a:gd name="connsiteX7" fmla="*/ 14514 w 624114"/>
              <a:gd name="connsiteY7" fmla="*/ 12972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75772 w 609600"/>
              <a:gd name="connsiteY0" fmla="*/ 0 h 2220686"/>
              <a:gd name="connsiteX1" fmla="*/ 308429 w 609600"/>
              <a:gd name="connsiteY1" fmla="*/ 212044 h 2220686"/>
              <a:gd name="connsiteX2" fmla="*/ 609600 w 609600"/>
              <a:gd name="connsiteY2" fmla="*/ 319314 h 2220686"/>
              <a:gd name="connsiteX3" fmla="*/ 4536 w 609600"/>
              <a:gd name="connsiteY3" fmla="*/ 541790 h 2220686"/>
              <a:gd name="connsiteX4" fmla="*/ 580572 w 609600"/>
              <a:gd name="connsiteY4" fmla="*/ 812800 h 2220686"/>
              <a:gd name="connsiteX5" fmla="*/ 227 w 609600"/>
              <a:gd name="connsiteY5" fmla="*/ 924605 h 2220686"/>
              <a:gd name="connsiteX6" fmla="*/ 566058 w 609600"/>
              <a:gd name="connsiteY6" fmla="*/ 1233714 h 2220686"/>
              <a:gd name="connsiteX7" fmla="*/ 0 w 609600"/>
              <a:gd name="connsiteY7" fmla="*/ 1297214 h 2220686"/>
              <a:gd name="connsiteX8" fmla="*/ 522515 w 609600"/>
              <a:gd name="connsiteY8" fmla="*/ 1582057 h 2220686"/>
              <a:gd name="connsiteX9" fmla="*/ 4536 w 609600"/>
              <a:gd name="connsiteY9" fmla="*/ 1684111 h 2220686"/>
              <a:gd name="connsiteX10" fmla="*/ 232229 w 609600"/>
              <a:gd name="connsiteY10" fmla="*/ 1915886 h 2220686"/>
              <a:gd name="connsiteX11" fmla="*/ 232229 w 609600"/>
              <a:gd name="connsiteY11" fmla="*/ 2220686 h 2220686"/>
              <a:gd name="connsiteX0" fmla="*/ 275772 w 609600"/>
              <a:gd name="connsiteY0" fmla="*/ 0 h 2220686"/>
              <a:gd name="connsiteX1" fmla="*/ 308429 w 609600"/>
              <a:gd name="connsiteY1" fmla="*/ 212044 h 2220686"/>
              <a:gd name="connsiteX2" fmla="*/ 609600 w 609600"/>
              <a:gd name="connsiteY2" fmla="*/ 319314 h 2220686"/>
              <a:gd name="connsiteX3" fmla="*/ 4536 w 609600"/>
              <a:gd name="connsiteY3" fmla="*/ 541790 h 2220686"/>
              <a:gd name="connsiteX4" fmla="*/ 580572 w 609600"/>
              <a:gd name="connsiteY4" fmla="*/ 812800 h 2220686"/>
              <a:gd name="connsiteX5" fmla="*/ 227 w 609600"/>
              <a:gd name="connsiteY5" fmla="*/ 924605 h 2220686"/>
              <a:gd name="connsiteX6" fmla="*/ 566058 w 609600"/>
              <a:gd name="connsiteY6" fmla="*/ 1233714 h 2220686"/>
              <a:gd name="connsiteX7" fmla="*/ 0 w 609600"/>
              <a:gd name="connsiteY7" fmla="*/ 1297214 h 2220686"/>
              <a:gd name="connsiteX8" fmla="*/ 522515 w 609600"/>
              <a:gd name="connsiteY8" fmla="*/ 1582057 h 2220686"/>
              <a:gd name="connsiteX9" fmla="*/ 4536 w 609600"/>
              <a:gd name="connsiteY9" fmla="*/ 1684111 h 2220686"/>
              <a:gd name="connsiteX10" fmla="*/ 308429 w 609600"/>
              <a:gd name="connsiteY10" fmla="*/ 1887311 h 2220686"/>
              <a:gd name="connsiteX11" fmla="*/ 232229 w 609600"/>
              <a:gd name="connsiteY11" fmla="*/ 2220686 h 2220686"/>
              <a:gd name="connsiteX0" fmla="*/ 275772 w 609600"/>
              <a:gd name="connsiteY0" fmla="*/ 0 h 2182586"/>
              <a:gd name="connsiteX1" fmla="*/ 308429 w 609600"/>
              <a:gd name="connsiteY1" fmla="*/ 212044 h 2182586"/>
              <a:gd name="connsiteX2" fmla="*/ 609600 w 609600"/>
              <a:gd name="connsiteY2" fmla="*/ 319314 h 2182586"/>
              <a:gd name="connsiteX3" fmla="*/ 4536 w 609600"/>
              <a:gd name="connsiteY3" fmla="*/ 541790 h 2182586"/>
              <a:gd name="connsiteX4" fmla="*/ 580572 w 609600"/>
              <a:gd name="connsiteY4" fmla="*/ 812800 h 2182586"/>
              <a:gd name="connsiteX5" fmla="*/ 227 w 609600"/>
              <a:gd name="connsiteY5" fmla="*/ 924605 h 2182586"/>
              <a:gd name="connsiteX6" fmla="*/ 566058 w 609600"/>
              <a:gd name="connsiteY6" fmla="*/ 1233714 h 2182586"/>
              <a:gd name="connsiteX7" fmla="*/ 0 w 609600"/>
              <a:gd name="connsiteY7" fmla="*/ 1297214 h 2182586"/>
              <a:gd name="connsiteX8" fmla="*/ 522515 w 609600"/>
              <a:gd name="connsiteY8" fmla="*/ 1582057 h 2182586"/>
              <a:gd name="connsiteX9" fmla="*/ 4536 w 609600"/>
              <a:gd name="connsiteY9" fmla="*/ 1684111 h 2182586"/>
              <a:gd name="connsiteX10" fmla="*/ 308429 w 609600"/>
              <a:gd name="connsiteY10" fmla="*/ 1887311 h 2182586"/>
              <a:gd name="connsiteX11" fmla="*/ 308429 w 609600"/>
              <a:gd name="connsiteY11" fmla="*/ 2182586 h 2182586"/>
              <a:gd name="connsiteX0" fmla="*/ 275772 w 613002"/>
              <a:gd name="connsiteY0" fmla="*/ 0 h 2182586"/>
              <a:gd name="connsiteX1" fmla="*/ 308429 w 613002"/>
              <a:gd name="connsiteY1" fmla="*/ 212044 h 2182586"/>
              <a:gd name="connsiteX2" fmla="*/ 609600 w 613002"/>
              <a:gd name="connsiteY2" fmla="*/ 319314 h 2182586"/>
              <a:gd name="connsiteX3" fmla="*/ 4536 w 613002"/>
              <a:gd name="connsiteY3" fmla="*/ 541790 h 2182586"/>
              <a:gd name="connsiteX4" fmla="*/ 580572 w 613002"/>
              <a:gd name="connsiteY4" fmla="*/ 812800 h 2182586"/>
              <a:gd name="connsiteX5" fmla="*/ 227 w 613002"/>
              <a:gd name="connsiteY5" fmla="*/ 924605 h 2182586"/>
              <a:gd name="connsiteX6" fmla="*/ 566058 w 613002"/>
              <a:gd name="connsiteY6" fmla="*/ 1233714 h 2182586"/>
              <a:gd name="connsiteX7" fmla="*/ 0 w 613002"/>
              <a:gd name="connsiteY7" fmla="*/ 1297214 h 2182586"/>
              <a:gd name="connsiteX8" fmla="*/ 613002 w 613002"/>
              <a:gd name="connsiteY8" fmla="*/ 1486807 h 2182586"/>
              <a:gd name="connsiteX9" fmla="*/ 4536 w 613002"/>
              <a:gd name="connsiteY9" fmla="*/ 1684111 h 2182586"/>
              <a:gd name="connsiteX10" fmla="*/ 308429 w 613002"/>
              <a:gd name="connsiteY10" fmla="*/ 1887311 h 2182586"/>
              <a:gd name="connsiteX11" fmla="*/ 308429 w 613002"/>
              <a:gd name="connsiteY11" fmla="*/ 2182586 h 2182586"/>
              <a:gd name="connsiteX0" fmla="*/ 275772 w 618446"/>
              <a:gd name="connsiteY0" fmla="*/ 0 h 2182586"/>
              <a:gd name="connsiteX1" fmla="*/ 308429 w 618446"/>
              <a:gd name="connsiteY1" fmla="*/ 212044 h 2182586"/>
              <a:gd name="connsiteX2" fmla="*/ 609600 w 618446"/>
              <a:gd name="connsiteY2" fmla="*/ 319314 h 2182586"/>
              <a:gd name="connsiteX3" fmla="*/ 4536 w 618446"/>
              <a:gd name="connsiteY3" fmla="*/ 541790 h 2182586"/>
              <a:gd name="connsiteX4" fmla="*/ 580572 w 618446"/>
              <a:gd name="connsiteY4" fmla="*/ 812800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75772 w 618446"/>
              <a:gd name="connsiteY0" fmla="*/ 0 h 2182586"/>
              <a:gd name="connsiteX1" fmla="*/ 308429 w 618446"/>
              <a:gd name="connsiteY1" fmla="*/ 212044 h 2182586"/>
              <a:gd name="connsiteX2" fmla="*/ 609600 w 618446"/>
              <a:gd name="connsiteY2" fmla="*/ 319314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75772 w 618446"/>
              <a:gd name="connsiteY0" fmla="*/ 0 h 2182586"/>
              <a:gd name="connsiteX1" fmla="*/ 308429 w 618446"/>
              <a:gd name="connsiteY1" fmla="*/ 21204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7577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8446" h="2182586">
                <a:moveTo>
                  <a:pt x="294822" y="0"/>
                </a:moveTo>
                <a:cubicBezTo>
                  <a:pt x="301852" y="153609"/>
                  <a:pt x="305178" y="-36438"/>
                  <a:pt x="298904" y="154894"/>
                </a:cubicBezTo>
                <a:cubicBezTo>
                  <a:pt x="611717" y="341463"/>
                  <a:pt x="291949" y="150850"/>
                  <a:pt x="609600" y="347889"/>
                </a:cubicBezTo>
                <a:cubicBezTo>
                  <a:pt x="3326" y="535403"/>
                  <a:pt x="614212" y="330955"/>
                  <a:pt x="4536" y="541790"/>
                </a:cubicBezTo>
                <a:cubicBezTo>
                  <a:pt x="599773" y="705001"/>
                  <a:pt x="8997" y="547386"/>
                  <a:pt x="609147" y="722312"/>
                </a:cubicBezTo>
                <a:cubicBezTo>
                  <a:pt x="-377" y="925814"/>
                  <a:pt x="612246" y="716340"/>
                  <a:pt x="227" y="924605"/>
                </a:cubicBezTo>
                <a:cubicBezTo>
                  <a:pt x="621695" y="1104295"/>
                  <a:pt x="6503" y="927932"/>
                  <a:pt x="618446" y="1109889"/>
                </a:cubicBezTo>
                <a:cubicBezTo>
                  <a:pt x="-3098" y="1301371"/>
                  <a:pt x="621620" y="1110569"/>
                  <a:pt x="0" y="1297214"/>
                </a:cubicBezTo>
                <a:cubicBezTo>
                  <a:pt x="621393" y="1479096"/>
                  <a:pt x="1058" y="1290561"/>
                  <a:pt x="613002" y="1486807"/>
                </a:cubicBezTo>
                <a:cubicBezTo>
                  <a:pt x="10508" y="1692576"/>
                  <a:pt x="610129" y="1490360"/>
                  <a:pt x="4536" y="1684111"/>
                </a:cubicBezTo>
                <a:cubicBezTo>
                  <a:pt x="313342" y="1877862"/>
                  <a:pt x="10130" y="1693106"/>
                  <a:pt x="308429" y="1887311"/>
                </a:cubicBezTo>
                <a:cubicBezTo>
                  <a:pt x="306690" y="2191053"/>
                  <a:pt x="300416" y="1872494"/>
                  <a:pt x="308429" y="2182586"/>
                </a:cubicBezTo>
              </a:path>
            </a:pathLst>
          </a:custGeom>
          <a:no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flipH="1">
            <a:off x="222504" y="2322285"/>
            <a:ext cx="107280" cy="291967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1788895" y="2322285"/>
            <a:ext cx="129846" cy="29260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222885" y="2322285"/>
            <a:ext cx="132401" cy="291967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4921676" y="2322285"/>
            <a:ext cx="129256" cy="291967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6526923" y="2322285"/>
            <a:ext cx="128710" cy="291967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199445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19"/>
          <p:cNvSpPr/>
          <p:nvPr/>
        </p:nvSpPr>
        <p:spPr>
          <a:xfrm rot="367798">
            <a:off x="2568297" y="2216512"/>
            <a:ext cx="1176389" cy="284173"/>
          </a:xfrm>
          <a:custGeom>
            <a:avLst/>
            <a:gdLst>
              <a:gd name="connsiteX0" fmla="*/ 1176389 w 1176389"/>
              <a:gd name="connsiteY0" fmla="*/ 106725 h 284173"/>
              <a:gd name="connsiteX1" fmla="*/ 624846 w 1176389"/>
              <a:gd name="connsiteY1" fmla="*/ 34154 h 284173"/>
              <a:gd name="connsiteX2" fmla="*/ 232960 w 1176389"/>
              <a:gd name="connsiteY2" fmla="*/ 5125 h 284173"/>
              <a:gd name="connsiteX3" fmla="*/ 732 w 1176389"/>
              <a:gd name="connsiteY3" fmla="*/ 135754 h 284173"/>
              <a:gd name="connsiteX4" fmla="*/ 305532 w 1176389"/>
              <a:gd name="connsiteY4" fmla="*/ 280897 h 284173"/>
              <a:gd name="connsiteX5" fmla="*/ 1074789 w 1176389"/>
              <a:gd name="connsiteY5" fmla="*/ 222839 h 284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6389" h="284173">
                <a:moveTo>
                  <a:pt x="1176389" y="106725"/>
                </a:moveTo>
                <a:lnTo>
                  <a:pt x="624846" y="34154"/>
                </a:lnTo>
                <a:cubicBezTo>
                  <a:pt x="467608" y="17221"/>
                  <a:pt x="336979" y="-11808"/>
                  <a:pt x="232960" y="5125"/>
                </a:cubicBezTo>
                <a:cubicBezTo>
                  <a:pt x="128941" y="22058"/>
                  <a:pt x="-11363" y="89792"/>
                  <a:pt x="732" y="135754"/>
                </a:cubicBezTo>
                <a:cubicBezTo>
                  <a:pt x="12827" y="181716"/>
                  <a:pt x="126522" y="266383"/>
                  <a:pt x="305532" y="280897"/>
                </a:cubicBezTo>
                <a:cubicBezTo>
                  <a:pt x="484542" y="295411"/>
                  <a:pt x="779665" y="259125"/>
                  <a:pt x="1074789" y="222839"/>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reeform 59"/>
          <p:cNvSpPr/>
          <p:nvPr/>
        </p:nvSpPr>
        <p:spPr>
          <a:xfrm>
            <a:off x="-470347" y="2057400"/>
            <a:ext cx="8407730" cy="3377164"/>
          </a:xfrm>
          <a:custGeom>
            <a:avLst/>
            <a:gdLst>
              <a:gd name="connsiteX0" fmla="*/ 8541732 w 8541732"/>
              <a:gd name="connsiteY0" fmla="*/ 3175553 h 3350418"/>
              <a:gd name="connsiteX1" fmla="*/ 7743447 w 8541732"/>
              <a:gd name="connsiteY1" fmla="*/ 3190067 h 3350418"/>
              <a:gd name="connsiteX2" fmla="*/ 6161389 w 8541732"/>
              <a:gd name="connsiteY2" fmla="*/ 3291667 h 3350418"/>
              <a:gd name="connsiteX3" fmla="*/ 4680932 w 8541732"/>
              <a:gd name="connsiteY3" fmla="*/ 3073953 h 3350418"/>
              <a:gd name="connsiteX4" fmla="*/ 3069847 w 8541732"/>
              <a:gd name="connsiteY4" fmla="*/ 3190067 h 3350418"/>
              <a:gd name="connsiteX5" fmla="*/ 1589389 w 8541732"/>
              <a:gd name="connsiteY5" fmla="*/ 3102981 h 3350418"/>
              <a:gd name="connsiteX6" fmla="*/ 181504 w 8541732"/>
              <a:gd name="connsiteY6" fmla="*/ 3146524 h 3350418"/>
              <a:gd name="connsiteX7" fmla="*/ 166989 w 8541732"/>
              <a:gd name="connsiteY7" fmla="*/ 185610 h 3350418"/>
              <a:gd name="connsiteX8" fmla="*/ 1545847 w 8541732"/>
              <a:gd name="connsiteY8" fmla="*/ 301724 h 3350418"/>
              <a:gd name="connsiteX9" fmla="*/ 3156932 w 8541732"/>
              <a:gd name="connsiteY9" fmla="*/ 229153 h 3350418"/>
              <a:gd name="connsiteX10" fmla="*/ 4709961 w 8541732"/>
              <a:gd name="connsiteY10" fmla="*/ 345267 h 3350418"/>
              <a:gd name="connsiteX11" fmla="*/ 6233961 w 8541732"/>
              <a:gd name="connsiteY11" fmla="*/ 113038 h 3350418"/>
              <a:gd name="connsiteX12" fmla="*/ 7743447 w 8541732"/>
              <a:gd name="connsiteY12" fmla="*/ 243667 h 3350418"/>
              <a:gd name="connsiteX13" fmla="*/ 8541732 w 8541732"/>
              <a:gd name="connsiteY13" fmla="*/ 214638 h 3350418"/>
              <a:gd name="connsiteX0" fmla="*/ 8485494 w 8485494"/>
              <a:gd name="connsiteY0" fmla="*/ 3175553 h 3357951"/>
              <a:gd name="connsiteX1" fmla="*/ 7687209 w 8485494"/>
              <a:gd name="connsiteY1" fmla="*/ 3190067 h 3357951"/>
              <a:gd name="connsiteX2" fmla="*/ 6105151 w 8485494"/>
              <a:gd name="connsiteY2" fmla="*/ 3291667 h 3357951"/>
              <a:gd name="connsiteX3" fmla="*/ 4624694 w 8485494"/>
              <a:gd name="connsiteY3" fmla="*/ 3073953 h 3357951"/>
              <a:gd name="connsiteX4" fmla="*/ 3013609 w 8485494"/>
              <a:gd name="connsiteY4" fmla="*/ 3190067 h 3357951"/>
              <a:gd name="connsiteX5" fmla="*/ 1533151 w 8485494"/>
              <a:gd name="connsiteY5" fmla="*/ 3102981 h 3357951"/>
              <a:gd name="connsiteX6" fmla="*/ 459094 w 8485494"/>
              <a:gd name="connsiteY6" fmla="*/ 3117496 h 3357951"/>
              <a:gd name="connsiteX7" fmla="*/ 125266 w 8485494"/>
              <a:gd name="connsiteY7" fmla="*/ 3146524 h 3357951"/>
              <a:gd name="connsiteX8" fmla="*/ 110751 w 8485494"/>
              <a:gd name="connsiteY8" fmla="*/ 185610 h 3357951"/>
              <a:gd name="connsiteX9" fmla="*/ 1489609 w 8485494"/>
              <a:gd name="connsiteY9" fmla="*/ 301724 h 3357951"/>
              <a:gd name="connsiteX10" fmla="*/ 3100694 w 8485494"/>
              <a:gd name="connsiteY10" fmla="*/ 229153 h 3357951"/>
              <a:gd name="connsiteX11" fmla="*/ 4653723 w 8485494"/>
              <a:gd name="connsiteY11" fmla="*/ 345267 h 3357951"/>
              <a:gd name="connsiteX12" fmla="*/ 6177723 w 8485494"/>
              <a:gd name="connsiteY12" fmla="*/ 113038 h 3357951"/>
              <a:gd name="connsiteX13" fmla="*/ 7687209 w 8485494"/>
              <a:gd name="connsiteY13" fmla="*/ 243667 h 3357951"/>
              <a:gd name="connsiteX14" fmla="*/ 8485494 w 8485494"/>
              <a:gd name="connsiteY14" fmla="*/ 214638 h 3357951"/>
              <a:gd name="connsiteX0" fmla="*/ 8407730 w 8407730"/>
              <a:gd name="connsiteY0" fmla="*/ 3194766 h 3377164"/>
              <a:gd name="connsiteX1" fmla="*/ 7609445 w 8407730"/>
              <a:gd name="connsiteY1" fmla="*/ 3209280 h 3377164"/>
              <a:gd name="connsiteX2" fmla="*/ 6027387 w 8407730"/>
              <a:gd name="connsiteY2" fmla="*/ 3310880 h 3377164"/>
              <a:gd name="connsiteX3" fmla="*/ 4546930 w 8407730"/>
              <a:gd name="connsiteY3" fmla="*/ 3093166 h 3377164"/>
              <a:gd name="connsiteX4" fmla="*/ 2935845 w 8407730"/>
              <a:gd name="connsiteY4" fmla="*/ 3209280 h 3377164"/>
              <a:gd name="connsiteX5" fmla="*/ 1455387 w 8407730"/>
              <a:gd name="connsiteY5" fmla="*/ 3122194 h 3377164"/>
              <a:gd name="connsiteX6" fmla="*/ 381330 w 8407730"/>
              <a:gd name="connsiteY6" fmla="*/ 3136709 h 3377164"/>
              <a:gd name="connsiteX7" fmla="*/ 47502 w 8407730"/>
              <a:gd name="connsiteY7" fmla="*/ 3165737 h 3377164"/>
              <a:gd name="connsiteX8" fmla="*/ 32987 w 8407730"/>
              <a:gd name="connsiteY8" fmla="*/ 204823 h 3377164"/>
              <a:gd name="connsiteX9" fmla="*/ 337787 w 8407730"/>
              <a:gd name="connsiteY9" fmla="*/ 262880 h 3377164"/>
              <a:gd name="connsiteX10" fmla="*/ 1411845 w 8407730"/>
              <a:gd name="connsiteY10" fmla="*/ 320937 h 3377164"/>
              <a:gd name="connsiteX11" fmla="*/ 3022930 w 8407730"/>
              <a:gd name="connsiteY11" fmla="*/ 248366 h 3377164"/>
              <a:gd name="connsiteX12" fmla="*/ 4575959 w 8407730"/>
              <a:gd name="connsiteY12" fmla="*/ 364480 h 3377164"/>
              <a:gd name="connsiteX13" fmla="*/ 6099959 w 8407730"/>
              <a:gd name="connsiteY13" fmla="*/ 132251 h 3377164"/>
              <a:gd name="connsiteX14" fmla="*/ 7609445 w 8407730"/>
              <a:gd name="connsiteY14" fmla="*/ 262880 h 3377164"/>
              <a:gd name="connsiteX15" fmla="*/ 8407730 w 8407730"/>
              <a:gd name="connsiteY15" fmla="*/ 233851 h 3377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407730" h="3377164">
                <a:moveTo>
                  <a:pt x="8407730" y="3194766"/>
                </a:moveTo>
                <a:lnTo>
                  <a:pt x="7609445" y="3209280"/>
                </a:lnTo>
                <a:cubicBezTo>
                  <a:pt x="7212721" y="3228632"/>
                  <a:pt x="6537806" y="3330232"/>
                  <a:pt x="6027387" y="3310880"/>
                </a:cubicBezTo>
                <a:cubicBezTo>
                  <a:pt x="5516968" y="3291528"/>
                  <a:pt x="5062187" y="3110099"/>
                  <a:pt x="4546930" y="3093166"/>
                </a:cubicBezTo>
                <a:cubicBezTo>
                  <a:pt x="4031673" y="3076233"/>
                  <a:pt x="3451102" y="3204442"/>
                  <a:pt x="2935845" y="3209280"/>
                </a:cubicBezTo>
                <a:cubicBezTo>
                  <a:pt x="2420588" y="3214118"/>
                  <a:pt x="1881139" y="3134289"/>
                  <a:pt x="1455387" y="3122194"/>
                </a:cubicBezTo>
                <a:cubicBezTo>
                  <a:pt x="1029635" y="3110099"/>
                  <a:pt x="615977" y="3129452"/>
                  <a:pt x="381330" y="3136709"/>
                </a:cubicBezTo>
                <a:cubicBezTo>
                  <a:pt x="146683" y="3143966"/>
                  <a:pt x="105559" y="3654385"/>
                  <a:pt x="47502" y="3165737"/>
                </a:cubicBezTo>
                <a:cubicBezTo>
                  <a:pt x="-10555" y="2677089"/>
                  <a:pt x="-15394" y="688633"/>
                  <a:pt x="32987" y="204823"/>
                </a:cubicBezTo>
                <a:cubicBezTo>
                  <a:pt x="81368" y="-278987"/>
                  <a:pt x="107977" y="243528"/>
                  <a:pt x="337787" y="262880"/>
                </a:cubicBezTo>
                <a:cubicBezTo>
                  <a:pt x="567597" y="282232"/>
                  <a:pt x="964321" y="323356"/>
                  <a:pt x="1411845" y="320937"/>
                </a:cubicBezTo>
                <a:cubicBezTo>
                  <a:pt x="1859369" y="318518"/>
                  <a:pt x="2495578" y="241109"/>
                  <a:pt x="3022930" y="248366"/>
                </a:cubicBezTo>
                <a:cubicBezTo>
                  <a:pt x="3550282" y="255623"/>
                  <a:pt x="4063121" y="383832"/>
                  <a:pt x="4575959" y="364480"/>
                </a:cubicBezTo>
                <a:cubicBezTo>
                  <a:pt x="5088797" y="345128"/>
                  <a:pt x="5594378" y="149184"/>
                  <a:pt x="6099959" y="132251"/>
                </a:cubicBezTo>
                <a:cubicBezTo>
                  <a:pt x="6605540" y="115318"/>
                  <a:pt x="7224816" y="245947"/>
                  <a:pt x="7609445" y="262880"/>
                </a:cubicBezTo>
                <a:cubicBezTo>
                  <a:pt x="7994074" y="279813"/>
                  <a:pt x="8200902" y="256832"/>
                  <a:pt x="8407730" y="233851"/>
                </a:cubicBezTo>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Detector pixels are 3D</a:t>
            </a:r>
            <a:endParaRPr lang="en-US" dirty="0"/>
          </a:p>
        </p:txBody>
      </p:sp>
      <p:cxnSp>
        <p:nvCxnSpPr>
          <p:cNvPr id="53" name="Straight Arrow Connector 52"/>
          <p:cNvCxnSpPr/>
          <p:nvPr/>
        </p:nvCxnSpPr>
        <p:spPr>
          <a:xfrm>
            <a:off x="8148935" y="2209800"/>
            <a:ext cx="0" cy="3048000"/>
          </a:xfrm>
          <a:prstGeom prst="straightConnector1">
            <a:avLst/>
          </a:prstGeom>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rot="5400000">
            <a:off x="7204514" y="3382821"/>
            <a:ext cx="2960106" cy="461665"/>
          </a:xfrm>
          <a:prstGeom prst="rect">
            <a:avLst/>
          </a:prstGeom>
          <a:noFill/>
          <a:ln>
            <a:noFill/>
          </a:ln>
        </p:spPr>
        <p:txBody>
          <a:bodyPr wrap="none" rtlCol="0">
            <a:spAutoFit/>
          </a:bodyPr>
          <a:lstStyle/>
          <a:p>
            <a:r>
              <a:rPr lang="en-US" sz="2400" dirty="0" smtClean="0"/>
              <a:t>5% thickness variation</a:t>
            </a:r>
            <a:endParaRPr lang="en-US" sz="2400" dirty="0"/>
          </a:p>
        </p:txBody>
      </p:sp>
      <p:sp>
        <p:nvSpPr>
          <p:cNvPr id="61" name="Freeform 60"/>
          <p:cNvSpPr/>
          <p:nvPr/>
        </p:nvSpPr>
        <p:spPr>
          <a:xfrm>
            <a:off x="6253726" y="2233194"/>
            <a:ext cx="130629" cy="3120572"/>
          </a:xfrm>
          <a:custGeom>
            <a:avLst/>
            <a:gdLst>
              <a:gd name="connsiteX0" fmla="*/ 130629 w 130629"/>
              <a:gd name="connsiteY0" fmla="*/ 3120572 h 3120572"/>
              <a:gd name="connsiteX1" fmla="*/ 0 w 130629"/>
              <a:gd name="connsiteY1" fmla="*/ 1509486 h 3120572"/>
              <a:gd name="connsiteX2" fmla="*/ 130629 w 130629"/>
              <a:gd name="connsiteY2" fmla="*/ 0 h 3120572"/>
            </a:gdLst>
            <a:ahLst/>
            <a:cxnLst>
              <a:cxn ang="0">
                <a:pos x="connsiteX0" y="connsiteY0"/>
              </a:cxn>
              <a:cxn ang="0">
                <a:pos x="connsiteX1" y="connsiteY1"/>
              </a:cxn>
              <a:cxn ang="0">
                <a:pos x="connsiteX2" y="connsiteY2"/>
              </a:cxn>
            </a:cxnLst>
            <a:rect l="l" t="t" r="r" b="b"/>
            <a:pathLst>
              <a:path w="130629" h="3120572">
                <a:moveTo>
                  <a:pt x="130629" y="3120572"/>
                </a:moveTo>
                <a:cubicBezTo>
                  <a:pt x="65314" y="2575076"/>
                  <a:pt x="0" y="2029581"/>
                  <a:pt x="0" y="1509486"/>
                </a:cubicBezTo>
                <a:cubicBezTo>
                  <a:pt x="0" y="989391"/>
                  <a:pt x="65314" y="494695"/>
                  <a:pt x="130629"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61"/>
          <p:cNvSpPr/>
          <p:nvPr/>
        </p:nvSpPr>
        <p:spPr>
          <a:xfrm>
            <a:off x="4802298" y="2334794"/>
            <a:ext cx="145142" cy="2917372"/>
          </a:xfrm>
          <a:custGeom>
            <a:avLst/>
            <a:gdLst>
              <a:gd name="connsiteX0" fmla="*/ 0 w 145142"/>
              <a:gd name="connsiteY0" fmla="*/ 2917372 h 2917372"/>
              <a:gd name="connsiteX1" fmla="*/ 145142 w 145142"/>
              <a:gd name="connsiteY1" fmla="*/ 1378857 h 2917372"/>
              <a:gd name="connsiteX2" fmla="*/ 0 w 145142"/>
              <a:gd name="connsiteY2" fmla="*/ 0 h 2917372"/>
            </a:gdLst>
            <a:ahLst/>
            <a:cxnLst>
              <a:cxn ang="0">
                <a:pos x="connsiteX0" y="connsiteY0"/>
              </a:cxn>
              <a:cxn ang="0">
                <a:pos x="connsiteX1" y="connsiteY1"/>
              </a:cxn>
              <a:cxn ang="0">
                <a:pos x="connsiteX2" y="connsiteY2"/>
              </a:cxn>
            </a:cxnLst>
            <a:rect l="l" t="t" r="r" b="b"/>
            <a:pathLst>
              <a:path w="145142" h="2917372">
                <a:moveTo>
                  <a:pt x="0" y="2917372"/>
                </a:moveTo>
                <a:cubicBezTo>
                  <a:pt x="72571" y="2391229"/>
                  <a:pt x="145142" y="1865086"/>
                  <a:pt x="145142" y="1378857"/>
                </a:cubicBezTo>
                <a:cubicBezTo>
                  <a:pt x="145142" y="892628"/>
                  <a:pt x="72571" y="446314"/>
                  <a:pt x="0"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a:off x="3292190" y="2378337"/>
            <a:ext cx="73193" cy="2844800"/>
          </a:xfrm>
          <a:custGeom>
            <a:avLst/>
            <a:gdLst>
              <a:gd name="connsiteX0" fmla="*/ 44165 w 73193"/>
              <a:gd name="connsiteY0" fmla="*/ 2844800 h 2844800"/>
              <a:gd name="connsiteX1" fmla="*/ 622 w 73193"/>
              <a:gd name="connsiteY1" fmla="*/ 1335314 h 2844800"/>
              <a:gd name="connsiteX2" fmla="*/ 73193 w 73193"/>
              <a:gd name="connsiteY2" fmla="*/ 0 h 2844800"/>
            </a:gdLst>
            <a:ahLst/>
            <a:cxnLst>
              <a:cxn ang="0">
                <a:pos x="connsiteX0" y="connsiteY0"/>
              </a:cxn>
              <a:cxn ang="0">
                <a:pos x="connsiteX1" y="connsiteY1"/>
              </a:cxn>
              <a:cxn ang="0">
                <a:pos x="connsiteX2" y="connsiteY2"/>
              </a:cxn>
            </a:cxnLst>
            <a:rect l="l" t="t" r="r" b="b"/>
            <a:pathLst>
              <a:path w="73193" h="2844800">
                <a:moveTo>
                  <a:pt x="44165" y="2844800"/>
                </a:moveTo>
                <a:cubicBezTo>
                  <a:pt x="19974" y="2327123"/>
                  <a:pt x="-4216" y="1809447"/>
                  <a:pt x="622" y="1335314"/>
                </a:cubicBezTo>
                <a:cubicBezTo>
                  <a:pt x="5460" y="861181"/>
                  <a:pt x="39326" y="430590"/>
                  <a:pt x="73193"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reeform 63"/>
          <p:cNvSpPr/>
          <p:nvPr/>
        </p:nvSpPr>
        <p:spPr>
          <a:xfrm>
            <a:off x="1754298" y="2363823"/>
            <a:ext cx="116114" cy="2888343"/>
          </a:xfrm>
          <a:custGeom>
            <a:avLst/>
            <a:gdLst>
              <a:gd name="connsiteX0" fmla="*/ 0 w 116114"/>
              <a:gd name="connsiteY0" fmla="*/ 2888343 h 2888343"/>
              <a:gd name="connsiteX1" fmla="*/ 116114 w 116114"/>
              <a:gd name="connsiteY1" fmla="*/ 1364343 h 2888343"/>
              <a:gd name="connsiteX2" fmla="*/ 0 w 116114"/>
              <a:gd name="connsiteY2" fmla="*/ 0 h 2888343"/>
            </a:gdLst>
            <a:ahLst/>
            <a:cxnLst>
              <a:cxn ang="0">
                <a:pos x="connsiteX0" y="connsiteY0"/>
              </a:cxn>
              <a:cxn ang="0">
                <a:pos x="connsiteX1" y="connsiteY1"/>
              </a:cxn>
              <a:cxn ang="0">
                <a:pos x="connsiteX2" y="connsiteY2"/>
              </a:cxn>
            </a:cxnLst>
            <a:rect l="l" t="t" r="r" b="b"/>
            <a:pathLst>
              <a:path w="116114" h="2888343">
                <a:moveTo>
                  <a:pt x="0" y="2888343"/>
                </a:moveTo>
                <a:cubicBezTo>
                  <a:pt x="58057" y="2367038"/>
                  <a:pt x="116114" y="1845733"/>
                  <a:pt x="116114" y="1364343"/>
                </a:cubicBezTo>
                <a:cubicBezTo>
                  <a:pt x="116114" y="882953"/>
                  <a:pt x="58057" y="441476"/>
                  <a:pt x="0"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64"/>
          <p:cNvSpPr/>
          <p:nvPr/>
        </p:nvSpPr>
        <p:spPr>
          <a:xfrm>
            <a:off x="199983" y="2378337"/>
            <a:ext cx="44829" cy="2815772"/>
          </a:xfrm>
          <a:custGeom>
            <a:avLst/>
            <a:gdLst>
              <a:gd name="connsiteX0" fmla="*/ 15800 w 44829"/>
              <a:gd name="connsiteY0" fmla="*/ 2815772 h 2815772"/>
              <a:gd name="connsiteX1" fmla="*/ 1286 w 44829"/>
              <a:gd name="connsiteY1" fmla="*/ 1407886 h 2815772"/>
              <a:gd name="connsiteX2" fmla="*/ 44829 w 44829"/>
              <a:gd name="connsiteY2" fmla="*/ 0 h 2815772"/>
            </a:gdLst>
            <a:ahLst/>
            <a:cxnLst>
              <a:cxn ang="0">
                <a:pos x="connsiteX0" y="connsiteY0"/>
              </a:cxn>
              <a:cxn ang="0">
                <a:pos x="connsiteX1" y="connsiteY1"/>
              </a:cxn>
              <a:cxn ang="0">
                <a:pos x="connsiteX2" y="connsiteY2"/>
              </a:cxn>
            </a:cxnLst>
            <a:rect l="l" t="t" r="r" b="b"/>
            <a:pathLst>
              <a:path w="44829" h="2815772">
                <a:moveTo>
                  <a:pt x="15800" y="2815772"/>
                </a:moveTo>
                <a:cubicBezTo>
                  <a:pt x="6124" y="2346476"/>
                  <a:pt x="-3552" y="1877181"/>
                  <a:pt x="1286" y="1407886"/>
                </a:cubicBezTo>
                <a:cubicBezTo>
                  <a:pt x="6124" y="938591"/>
                  <a:pt x="25476" y="469295"/>
                  <a:pt x="44829"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74"/>
          <p:cNvSpPr/>
          <p:nvPr/>
        </p:nvSpPr>
        <p:spPr>
          <a:xfrm>
            <a:off x="734669" y="5165080"/>
            <a:ext cx="227467" cy="685800"/>
          </a:xfrm>
          <a:custGeom>
            <a:avLst/>
            <a:gdLst>
              <a:gd name="connsiteX0" fmla="*/ 296386 w 637812"/>
              <a:gd name="connsiteY0" fmla="*/ 0 h 2220686"/>
              <a:gd name="connsiteX1" fmla="*/ 630214 w 637812"/>
              <a:gd name="connsiteY1" fmla="*/ 319314 h 2220686"/>
              <a:gd name="connsiteX2" fmla="*/ 6100 w 637812"/>
              <a:gd name="connsiteY2" fmla="*/ 537028 h 2220686"/>
              <a:gd name="connsiteX3" fmla="*/ 601186 w 637812"/>
              <a:gd name="connsiteY3" fmla="*/ 812800 h 2220686"/>
              <a:gd name="connsiteX4" fmla="*/ 35129 w 637812"/>
              <a:gd name="connsiteY4" fmla="*/ 957943 h 2220686"/>
              <a:gd name="connsiteX5" fmla="*/ 586672 w 637812"/>
              <a:gd name="connsiteY5" fmla="*/ 1233714 h 2220686"/>
              <a:gd name="connsiteX6" fmla="*/ 20614 w 637812"/>
              <a:gd name="connsiteY6" fmla="*/ 1335314 h 2220686"/>
              <a:gd name="connsiteX7" fmla="*/ 543129 w 637812"/>
              <a:gd name="connsiteY7" fmla="*/ 1582057 h 2220686"/>
              <a:gd name="connsiteX8" fmla="*/ 6100 w 637812"/>
              <a:gd name="connsiteY8" fmla="*/ 1712686 h 2220686"/>
              <a:gd name="connsiteX9" fmla="*/ 252843 w 637812"/>
              <a:gd name="connsiteY9" fmla="*/ 1915886 h 2220686"/>
              <a:gd name="connsiteX10" fmla="*/ 252843 w 637812"/>
              <a:gd name="connsiteY10" fmla="*/ 2220686 h 2220686"/>
              <a:gd name="connsiteX0" fmla="*/ 296386 w 636659"/>
              <a:gd name="connsiteY0" fmla="*/ 0 h 2220686"/>
              <a:gd name="connsiteX1" fmla="*/ 329043 w 636659"/>
              <a:gd name="connsiteY1" fmla="*/ 212044 h 2220686"/>
              <a:gd name="connsiteX2" fmla="*/ 630214 w 636659"/>
              <a:gd name="connsiteY2" fmla="*/ 319314 h 2220686"/>
              <a:gd name="connsiteX3" fmla="*/ 6100 w 636659"/>
              <a:gd name="connsiteY3" fmla="*/ 537028 h 2220686"/>
              <a:gd name="connsiteX4" fmla="*/ 601186 w 636659"/>
              <a:gd name="connsiteY4" fmla="*/ 812800 h 2220686"/>
              <a:gd name="connsiteX5" fmla="*/ 35129 w 636659"/>
              <a:gd name="connsiteY5" fmla="*/ 957943 h 2220686"/>
              <a:gd name="connsiteX6" fmla="*/ 586672 w 636659"/>
              <a:gd name="connsiteY6" fmla="*/ 1233714 h 2220686"/>
              <a:gd name="connsiteX7" fmla="*/ 20614 w 636659"/>
              <a:gd name="connsiteY7" fmla="*/ 1335314 h 2220686"/>
              <a:gd name="connsiteX8" fmla="*/ 543129 w 636659"/>
              <a:gd name="connsiteY8" fmla="*/ 1582057 h 2220686"/>
              <a:gd name="connsiteX9" fmla="*/ 6100 w 636659"/>
              <a:gd name="connsiteY9" fmla="*/ 1712686 h 2220686"/>
              <a:gd name="connsiteX10" fmla="*/ 252843 w 636659"/>
              <a:gd name="connsiteY10" fmla="*/ 1915886 h 2220686"/>
              <a:gd name="connsiteX11" fmla="*/ 252843 w 636659"/>
              <a:gd name="connsiteY11" fmla="*/ 2220686 h 2220686"/>
              <a:gd name="connsiteX0" fmla="*/ 296386 w 692915"/>
              <a:gd name="connsiteY0" fmla="*/ 0 h 2220686"/>
              <a:gd name="connsiteX1" fmla="*/ 329043 w 692915"/>
              <a:gd name="connsiteY1" fmla="*/ 212044 h 2220686"/>
              <a:gd name="connsiteX2" fmla="*/ 630214 w 692915"/>
              <a:gd name="connsiteY2" fmla="*/ 319314 h 2220686"/>
              <a:gd name="connsiteX3" fmla="*/ 6100 w 692915"/>
              <a:gd name="connsiteY3" fmla="*/ 537028 h 2220686"/>
              <a:gd name="connsiteX4" fmla="*/ 601186 w 692915"/>
              <a:gd name="connsiteY4" fmla="*/ 812800 h 2220686"/>
              <a:gd name="connsiteX5" fmla="*/ 35129 w 692915"/>
              <a:gd name="connsiteY5" fmla="*/ 957943 h 2220686"/>
              <a:gd name="connsiteX6" fmla="*/ 586672 w 692915"/>
              <a:gd name="connsiteY6" fmla="*/ 1233714 h 2220686"/>
              <a:gd name="connsiteX7" fmla="*/ 20614 w 692915"/>
              <a:gd name="connsiteY7" fmla="*/ 1335314 h 2220686"/>
              <a:gd name="connsiteX8" fmla="*/ 543129 w 692915"/>
              <a:gd name="connsiteY8" fmla="*/ 1582057 h 2220686"/>
              <a:gd name="connsiteX9" fmla="*/ 6100 w 692915"/>
              <a:gd name="connsiteY9" fmla="*/ 1712686 h 2220686"/>
              <a:gd name="connsiteX10" fmla="*/ 252843 w 692915"/>
              <a:gd name="connsiteY10" fmla="*/ 1915886 h 2220686"/>
              <a:gd name="connsiteX11" fmla="*/ 252843 w 692915"/>
              <a:gd name="connsiteY11" fmla="*/ 2220686 h 2220686"/>
              <a:gd name="connsiteX0" fmla="*/ 296386 w 642931"/>
              <a:gd name="connsiteY0" fmla="*/ 0 h 2220686"/>
              <a:gd name="connsiteX1" fmla="*/ 329043 w 642931"/>
              <a:gd name="connsiteY1" fmla="*/ 212044 h 2220686"/>
              <a:gd name="connsiteX2" fmla="*/ 630214 w 642931"/>
              <a:gd name="connsiteY2" fmla="*/ 319314 h 2220686"/>
              <a:gd name="connsiteX3" fmla="*/ 6100 w 642931"/>
              <a:gd name="connsiteY3" fmla="*/ 537028 h 2220686"/>
              <a:gd name="connsiteX4" fmla="*/ 601186 w 642931"/>
              <a:gd name="connsiteY4" fmla="*/ 812800 h 2220686"/>
              <a:gd name="connsiteX5" fmla="*/ 35129 w 642931"/>
              <a:gd name="connsiteY5" fmla="*/ 957943 h 2220686"/>
              <a:gd name="connsiteX6" fmla="*/ 586672 w 642931"/>
              <a:gd name="connsiteY6" fmla="*/ 1233714 h 2220686"/>
              <a:gd name="connsiteX7" fmla="*/ 20614 w 642931"/>
              <a:gd name="connsiteY7" fmla="*/ 1335314 h 2220686"/>
              <a:gd name="connsiteX8" fmla="*/ 543129 w 642931"/>
              <a:gd name="connsiteY8" fmla="*/ 1582057 h 2220686"/>
              <a:gd name="connsiteX9" fmla="*/ 6100 w 642931"/>
              <a:gd name="connsiteY9" fmla="*/ 1712686 h 2220686"/>
              <a:gd name="connsiteX10" fmla="*/ 252843 w 642931"/>
              <a:gd name="connsiteY10" fmla="*/ 1915886 h 2220686"/>
              <a:gd name="connsiteX11" fmla="*/ 252843 w 642931"/>
              <a:gd name="connsiteY11" fmla="*/ 2220686 h 2220686"/>
              <a:gd name="connsiteX0" fmla="*/ 296386 w 642931"/>
              <a:gd name="connsiteY0" fmla="*/ 0 h 2220686"/>
              <a:gd name="connsiteX1" fmla="*/ 329043 w 642931"/>
              <a:gd name="connsiteY1" fmla="*/ 212044 h 2220686"/>
              <a:gd name="connsiteX2" fmla="*/ 630214 w 642931"/>
              <a:gd name="connsiteY2" fmla="*/ 319314 h 2220686"/>
              <a:gd name="connsiteX3" fmla="*/ 6100 w 642931"/>
              <a:gd name="connsiteY3" fmla="*/ 537028 h 2220686"/>
              <a:gd name="connsiteX4" fmla="*/ 601186 w 642931"/>
              <a:gd name="connsiteY4" fmla="*/ 812800 h 2220686"/>
              <a:gd name="connsiteX5" fmla="*/ 35129 w 642931"/>
              <a:gd name="connsiteY5" fmla="*/ 957943 h 2220686"/>
              <a:gd name="connsiteX6" fmla="*/ 586672 w 642931"/>
              <a:gd name="connsiteY6" fmla="*/ 1233714 h 2220686"/>
              <a:gd name="connsiteX7" fmla="*/ 20614 w 642931"/>
              <a:gd name="connsiteY7" fmla="*/ 1335314 h 2220686"/>
              <a:gd name="connsiteX8" fmla="*/ 543129 w 642931"/>
              <a:gd name="connsiteY8" fmla="*/ 1582057 h 2220686"/>
              <a:gd name="connsiteX9" fmla="*/ 6100 w 642931"/>
              <a:gd name="connsiteY9" fmla="*/ 1712686 h 2220686"/>
              <a:gd name="connsiteX10" fmla="*/ 252843 w 642931"/>
              <a:gd name="connsiteY10" fmla="*/ 1915886 h 2220686"/>
              <a:gd name="connsiteX11" fmla="*/ 252843 w 642931"/>
              <a:gd name="connsiteY11" fmla="*/ 2220686 h 2220686"/>
              <a:gd name="connsiteX0" fmla="*/ 296386 w 642931"/>
              <a:gd name="connsiteY0" fmla="*/ 0 h 2220686"/>
              <a:gd name="connsiteX1" fmla="*/ 329043 w 642931"/>
              <a:gd name="connsiteY1" fmla="*/ 212044 h 2220686"/>
              <a:gd name="connsiteX2" fmla="*/ 630214 w 642931"/>
              <a:gd name="connsiteY2" fmla="*/ 319314 h 2220686"/>
              <a:gd name="connsiteX3" fmla="*/ 6100 w 642931"/>
              <a:gd name="connsiteY3" fmla="*/ 537028 h 2220686"/>
              <a:gd name="connsiteX4" fmla="*/ 601186 w 642931"/>
              <a:gd name="connsiteY4" fmla="*/ 812800 h 2220686"/>
              <a:gd name="connsiteX5" fmla="*/ 35129 w 642931"/>
              <a:gd name="connsiteY5" fmla="*/ 957943 h 2220686"/>
              <a:gd name="connsiteX6" fmla="*/ 586672 w 642931"/>
              <a:gd name="connsiteY6" fmla="*/ 1233714 h 2220686"/>
              <a:gd name="connsiteX7" fmla="*/ 20614 w 642931"/>
              <a:gd name="connsiteY7" fmla="*/ 1335314 h 2220686"/>
              <a:gd name="connsiteX8" fmla="*/ 543129 w 642931"/>
              <a:gd name="connsiteY8" fmla="*/ 1582057 h 2220686"/>
              <a:gd name="connsiteX9" fmla="*/ 6100 w 642931"/>
              <a:gd name="connsiteY9" fmla="*/ 1712686 h 2220686"/>
              <a:gd name="connsiteX10" fmla="*/ 252843 w 642931"/>
              <a:gd name="connsiteY10" fmla="*/ 1915886 h 2220686"/>
              <a:gd name="connsiteX11" fmla="*/ 252843 w 642931"/>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19050 w 624114"/>
              <a:gd name="connsiteY3" fmla="*/ 541790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19050 w 624114"/>
              <a:gd name="connsiteY3" fmla="*/ 541790 h 2220686"/>
              <a:gd name="connsiteX4" fmla="*/ 595086 w 624114"/>
              <a:gd name="connsiteY4" fmla="*/ 812800 h 2220686"/>
              <a:gd name="connsiteX5" fmla="*/ 14741 w 624114"/>
              <a:gd name="connsiteY5" fmla="*/ 924605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19050 w 624114"/>
              <a:gd name="connsiteY3" fmla="*/ 541790 h 2220686"/>
              <a:gd name="connsiteX4" fmla="*/ 595086 w 624114"/>
              <a:gd name="connsiteY4" fmla="*/ 812800 h 2220686"/>
              <a:gd name="connsiteX5" fmla="*/ 14741 w 624114"/>
              <a:gd name="connsiteY5" fmla="*/ 924605 h 2220686"/>
              <a:gd name="connsiteX6" fmla="*/ 580572 w 624114"/>
              <a:gd name="connsiteY6" fmla="*/ 1233714 h 2220686"/>
              <a:gd name="connsiteX7" fmla="*/ 14514 w 624114"/>
              <a:gd name="connsiteY7" fmla="*/ 12972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75772 w 609600"/>
              <a:gd name="connsiteY0" fmla="*/ 0 h 2220686"/>
              <a:gd name="connsiteX1" fmla="*/ 308429 w 609600"/>
              <a:gd name="connsiteY1" fmla="*/ 212044 h 2220686"/>
              <a:gd name="connsiteX2" fmla="*/ 609600 w 609600"/>
              <a:gd name="connsiteY2" fmla="*/ 319314 h 2220686"/>
              <a:gd name="connsiteX3" fmla="*/ 4536 w 609600"/>
              <a:gd name="connsiteY3" fmla="*/ 541790 h 2220686"/>
              <a:gd name="connsiteX4" fmla="*/ 580572 w 609600"/>
              <a:gd name="connsiteY4" fmla="*/ 812800 h 2220686"/>
              <a:gd name="connsiteX5" fmla="*/ 227 w 609600"/>
              <a:gd name="connsiteY5" fmla="*/ 924605 h 2220686"/>
              <a:gd name="connsiteX6" fmla="*/ 566058 w 609600"/>
              <a:gd name="connsiteY6" fmla="*/ 1233714 h 2220686"/>
              <a:gd name="connsiteX7" fmla="*/ 0 w 609600"/>
              <a:gd name="connsiteY7" fmla="*/ 1297214 h 2220686"/>
              <a:gd name="connsiteX8" fmla="*/ 522515 w 609600"/>
              <a:gd name="connsiteY8" fmla="*/ 1582057 h 2220686"/>
              <a:gd name="connsiteX9" fmla="*/ 4536 w 609600"/>
              <a:gd name="connsiteY9" fmla="*/ 1684111 h 2220686"/>
              <a:gd name="connsiteX10" fmla="*/ 232229 w 609600"/>
              <a:gd name="connsiteY10" fmla="*/ 1915886 h 2220686"/>
              <a:gd name="connsiteX11" fmla="*/ 232229 w 609600"/>
              <a:gd name="connsiteY11" fmla="*/ 2220686 h 2220686"/>
              <a:gd name="connsiteX0" fmla="*/ 275772 w 609600"/>
              <a:gd name="connsiteY0" fmla="*/ 0 h 2220686"/>
              <a:gd name="connsiteX1" fmla="*/ 308429 w 609600"/>
              <a:gd name="connsiteY1" fmla="*/ 212044 h 2220686"/>
              <a:gd name="connsiteX2" fmla="*/ 609600 w 609600"/>
              <a:gd name="connsiteY2" fmla="*/ 319314 h 2220686"/>
              <a:gd name="connsiteX3" fmla="*/ 4536 w 609600"/>
              <a:gd name="connsiteY3" fmla="*/ 541790 h 2220686"/>
              <a:gd name="connsiteX4" fmla="*/ 580572 w 609600"/>
              <a:gd name="connsiteY4" fmla="*/ 812800 h 2220686"/>
              <a:gd name="connsiteX5" fmla="*/ 227 w 609600"/>
              <a:gd name="connsiteY5" fmla="*/ 924605 h 2220686"/>
              <a:gd name="connsiteX6" fmla="*/ 566058 w 609600"/>
              <a:gd name="connsiteY6" fmla="*/ 1233714 h 2220686"/>
              <a:gd name="connsiteX7" fmla="*/ 0 w 609600"/>
              <a:gd name="connsiteY7" fmla="*/ 1297214 h 2220686"/>
              <a:gd name="connsiteX8" fmla="*/ 522515 w 609600"/>
              <a:gd name="connsiteY8" fmla="*/ 1582057 h 2220686"/>
              <a:gd name="connsiteX9" fmla="*/ 4536 w 609600"/>
              <a:gd name="connsiteY9" fmla="*/ 1684111 h 2220686"/>
              <a:gd name="connsiteX10" fmla="*/ 308429 w 609600"/>
              <a:gd name="connsiteY10" fmla="*/ 1887311 h 2220686"/>
              <a:gd name="connsiteX11" fmla="*/ 232229 w 609600"/>
              <a:gd name="connsiteY11" fmla="*/ 2220686 h 2220686"/>
              <a:gd name="connsiteX0" fmla="*/ 275772 w 609600"/>
              <a:gd name="connsiteY0" fmla="*/ 0 h 2182586"/>
              <a:gd name="connsiteX1" fmla="*/ 308429 w 609600"/>
              <a:gd name="connsiteY1" fmla="*/ 212044 h 2182586"/>
              <a:gd name="connsiteX2" fmla="*/ 609600 w 609600"/>
              <a:gd name="connsiteY2" fmla="*/ 319314 h 2182586"/>
              <a:gd name="connsiteX3" fmla="*/ 4536 w 609600"/>
              <a:gd name="connsiteY3" fmla="*/ 541790 h 2182586"/>
              <a:gd name="connsiteX4" fmla="*/ 580572 w 609600"/>
              <a:gd name="connsiteY4" fmla="*/ 812800 h 2182586"/>
              <a:gd name="connsiteX5" fmla="*/ 227 w 609600"/>
              <a:gd name="connsiteY5" fmla="*/ 924605 h 2182586"/>
              <a:gd name="connsiteX6" fmla="*/ 566058 w 609600"/>
              <a:gd name="connsiteY6" fmla="*/ 1233714 h 2182586"/>
              <a:gd name="connsiteX7" fmla="*/ 0 w 609600"/>
              <a:gd name="connsiteY7" fmla="*/ 1297214 h 2182586"/>
              <a:gd name="connsiteX8" fmla="*/ 522515 w 609600"/>
              <a:gd name="connsiteY8" fmla="*/ 1582057 h 2182586"/>
              <a:gd name="connsiteX9" fmla="*/ 4536 w 609600"/>
              <a:gd name="connsiteY9" fmla="*/ 1684111 h 2182586"/>
              <a:gd name="connsiteX10" fmla="*/ 308429 w 609600"/>
              <a:gd name="connsiteY10" fmla="*/ 1887311 h 2182586"/>
              <a:gd name="connsiteX11" fmla="*/ 308429 w 609600"/>
              <a:gd name="connsiteY11" fmla="*/ 2182586 h 2182586"/>
              <a:gd name="connsiteX0" fmla="*/ 275772 w 613002"/>
              <a:gd name="connsiteY0" fmla="*/ 0 h 2182586"/>
              <a:gd name="connsiteX1" fmla="*/ 308429 w 613002"/>
              <a:gd name="connsiteY1" fmla="*/ 212044 h 2182586"/>
              <a:gd name="connsiteX2" fmla="*/ 609600 w 613002"/>
              <a:gd name="connsiteY2" fmla="*/ 319314 h 2182586"/>
              <a:gd name="connsiteX3" fmla="*/ 4536 w 613002"/>
              <a:gd name="connsiteY3" fmla="*/ 541790 h 2182586"/>
              <a:gd name="connsiteX4" fmla="*/ 580572 w 613002"/>
              <a:gd name="connsiteY4" fmla="*/ 812800 h 2182586"/>
              <a:gd name="connsiteX5" fmla="*/ 227 w 613002"/>
              <a:gd name="connsiteY5" fmla="*/ 924605 h 2182586"/>
              <a:gd name="connsiteX6" fmla="*/ 566058 w 613002"/>
              <a:gd name="connsiteY6" fmla="*/ 1233714 h 2182586"/>
              <a:gd name="connsiteX7" fmla="*/ 0 w 613002"/>
              <a:gd name="connsiteY7" fmla="*/ 1297214 h 2182586"/>
              <a:gd name="connsiteX8" fmla="*/ 613002 w 613002"/>
              <a:gd name="connsiteY8" fmla="*/ 1486807 h 2182586"/>
              <a:gd name="connsiteX9" fmla="*/ 4536 w 613002"/>
              <a:gd name="connsiteY9" fmla="*/ 1684111 h 2182586"/>
              <a:gd name="connsiteX10" fmla="*/ 308429 w 613002"/>
              <a:gd name="connsiteY10" fmla="*/ 1887311 h 2182586"/>
              <a:gd name="connsiteX11" fmla="*/ 308429 w 613002"/>
              <a:gd name="connsiteY11" fmla="*/ 2182586 h 2182586"/>
              <a:gd name="connsiteX0" fmla="*/ 275772 w 618446"/>
              <a:gd name="connsiteY0" fmla="*/ 0 h 2182586"/>
              <a:gd name="connsiteX1" fmla="*/ 308429 w 618446"/>
              <a:gd name="connsiteY1" fmla="*/ 212044 h 2182586"/>
              <a:gd name="connsiteX2" fmla="*/ 609600 w 618446"/>
              <a:gd name="connsiteY2" fmla="*/ 319314 h 2182586"/>
              <a:gd name="connsiteX3" fmla="*/ 4536 w 618446"/>
              <a:gd name="connsiteY3" fmla="*/ 541790 h 2182586"/>
              <a:gd name="connsiteX4" fmla="*/ 580572 w 618446"/>
              <a:gd name="connsiteY4" fmla="*/ 812800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75772 w 618446"/>
              <a:gd name="connsiteY0" fmla="*/ 0 h 2182586"/>
              <a:gd name="connsiteX1" fmla="*/ 308429 w 618446"/>
              <a:gd name="connsiteY1" fmla="*/ 212044 h 2182586"/>
              <a:gd name="connsiteX2" fmla="*/ 609600 w 618446"/>
              <a:gd name="connsiteY2" fmla="*/ 319314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75772 w 618446"/>
              <a:gd name="connsiteY0" fmla="*/ 0 h 2182586"/>
              <a:gd name="connsiteX1" fmla="*/ 308429 w 618446"/>
              <a:gd name="connsiteY1" fmla="*/ 21204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7577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8446" h="2182586">
                <a:moveTo>
                  <a:pt x="294822" y="0"/>
                </a:moveTo>
                <a:cubicBezTo>
                  <a:pt x="301852" y="153609"/>
                  <a:pt x="305178" y="-36438"/>
                  <a:pt x="298904" y="154894"/>
                </a:cubicBezTo>
                <a:cubicBezTo>
                  <a:pt x="611717" y="341463"/>
                  <a:pt x="291949" y="150850"/>
                  <a:pt x="609600" y="347889"/>
                </a:cubicBezTo>
                <a:cubicBezTo>
                  <a:pt x="3326" y="535403"/>
                  <a:pt x="614212" y="330955"/>
                  <a:pt x="4536" y="541790"/>
                </a:cubicBezTo>
                <a:cubicBezTo>
                  <a:pt x="599773" y="705001"/>
                  <a:pt x="8997" y="547386"/>
                  <a:pt x="609147" y="722312"/>
                </a:cubicBezTo>
                <a:cubicBezTo>
                  <a:pt x="-377" y="925814"/>
                  <a:pt x="612246" y="716340"/>
                  <a:pt x="227" y="924605"/>
                </a:cubicBezTo>
                <a:cubicBezTo>
                  <a:pt x="621695" y="1104295"/>
                  <a:pt x="6503" y="927932"/>
                  <a:pt x="618446" y="1109889"/>
                </a:cubicBezTo>
                <a:cubicBezTo>
                  <a:pt x="-3098" y="1301371"/>
                  <a:pt x="621620" y="1110569"/>
                  <a:pt x="0" y="1297214"/>
                </a:cubicBezTo>
                <a:cubicBezTo>
                  <a:pt x="621393" y="1479096"/>
                  <a:pt x="1058" y="1290561"/>
                  <a:pt x="613002" y="1486807"/>
                </a:cubicBezTo>
                <a:cubicBezTo>
                  <a:pt x="10508" y="1692576"/>
                  <a:pt x="610129" y="1490360"/>
                  <a:pt x="4536" y="1684111"/>
                </a:cubicBezTo>
                <a:cubicBezTo>
                  <a:pt x="313342" y="1877862"/>
                  <a:pt x="10130" y="1693106"/>
                  <a:pt x="308429" y="1887311"/>
                </a:cubicBezTo>
                <a:cubicBezTo>
                  <a:pt x="306690" y="2191053"/>
                  <a:pt x="300416" y="1872494"/>
                  <a:pt x="308429" y="2182586"/>
                </a:cubicBezTo>
              </a:path>
            </a:pathLst>
          </a:custGeom>
          <a:no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reeform 75"/>
          <p:cNvSpPr/>
          <p:nvPr/>
        </p:nvSpPr>
        <p:spPr>
          <a:xfrm>
            <a:off x="3858869" y="5165080"/>
            <a:ext cx="227467" cy="685800"/>
          </a:xfrm>
          <a:custGeom>
            <a:avLst/>
            <a:gdLst>
              <a:gd name="connsiteX0" fmla="*/ 296386 w 637812"/>
              <a:gd name="connsiteY0" fmla="*/ 0 h 2220686"/>
              <a:gd name="connsiteX1" fmla="*/ 630214 w 637812"/>
              <a:gd name="connsiteY1" fmla="*/ 319314 h 2220686"/>
              <a:gd name="connsiteX2" fmla="*/ 6100 w 637812"/>
              <a:gd name="connsiteY2" fmla="*/ 537028 h 2220686"/>
              <a:gd name="connsiteX3" fmla="*/ 601186 w 637812"/>
              <a:gd name="connsiteY3" fmla="*/ 812800 h 2220686"/>
              <a:gd name="connsiteX4" fmla="*/ 35129 w 637812"/>
              <a:gd name="connsiteY4" fmla="*/ 957943 h 2220686"/>
              <a:gd name="connsiteX5" fmla="*/ 586672 w 637812"/>
              <a:gd name="connsiteY5" fmla="*/ 1233714 h 2220686"/>
              <a:gd name="connsiteX6" fmla="*/ 20614 w 637812"/>
              <a:gd name="connsiteY6" fmla="*/ 1335314 h 2220686"/>
              <a:gd name="connsiteX7" fmla="*/ 543129 w 637812"/>
              <a:gd name="connsiteY7" fmla="*/ 1582057 h 2220686"/>
              <a:gd name="connsiteX8" fmla="*/ 6100 w 637812"/>
              <a:gd name="connsiteY8" fmla="*/ 1712686 h 2220686"/>
              <a:gd name="connsiteX9" fmla="*/ 252843 w 637812"/>
              <a:gd name="connsiteY9" fmla="*/ 1915886 h 2220686"/>
              <a:gd name="connsiteX10" fmla="*/ 252843 w 637812"/>
              <a:gd name="connsiteY10" fmla="*/ 2220686 h 2220686"/>
              <a:gd name="connsiteX0" fmla="*/ 296386 w 636659"/>
              <a:gd name="connsiteY0" fmla="*/ 0 h 2220686"/>
              <a:gd name="connsiteX1" fmla="*/ 329043 w 636659"/>
              <a:gd name="connsiteY1" fmla="*/ 212044 h 2220686"/>
              <a:gd name="connsiteX2" fmla="*/ 630214 w 636659"/>
              <a:gd name="connsiteY2" fmla="*/ 319314 h 2220686"/>
              <a:gd name="connsiteX3" fmla="*/ 6100 w 636659"/>
              <a:gd name="connsiteY3" fmla="*/ 537028 h 2220686"/>
              <a:gd name="connsiteX4" fmla="*/ 601186 w 636659"/>
              <a:gd name="connsiteY4" fmla="*/ 812800 h 2220686"/>
              <a:gd name="connsiteX5" fmla="*/ 35129 w 636659"/>
              <a:gd name="connsiteY5" fmla="*/ 957943 h 2220686"/>
              <a:gd name="connsiteX6" fmla="*/ 586672 w 636659"/>
              <a:gd name="connsiteY6" fmla="*/ 1233714 h 2220686"/>
              <a:gd name="connsiteX7" fmla="*/ 20614 w 636659"/>
              <a:gd name="connsiteY7" fmla="*/ 1335314 h 2220686"/>
              <a:gd name="connsiteX8" fmla="*/ 543129 w 636659"/>
              <a:gd name="connsiteY8" fmla="*/ 1582057 h 2220686"/>
              <a:gd name="connsiteX9" fmla="*/ 6100 w 636659"/>
              <a:gd name="connsiteY9" fmla="*/ 1712686 h 2220686"/>
              <a:gd name="connsiteX10" fmla="*/ 252843 w 636659"/>
              <a:gd name="connsiteY10" fmla="*/ 1915886 h 2220686"/>
              <a:gd name="connsiteX11" fmla="*/ 252843 w 636659"/>
              <a:gd name="connsiteY11" fmla="*/ 2220686 h 2220686"/>
              <a:gd name="connsiteX0" fmla="*/ 296386 w 692915"/>
              <a:gd name="connsiteY0" fmla="*/ 0 h 2220686"/>
              <a:gd name="connsiteX1" fmla="*/ 329043 w 692915"/>
              <a:gd name="connsiteY1" fmla="*/ 212044 h 2220686"/>
              <a:gd name="connsiteX2" fmla="*/ 630214 w 692915"/>
              <a:gd name="connsiteY2" fmla="*/ 319314 h 2220686"/>
              <a:gd name="connsiteX3" fmla="*/ 6100 w 692915"/>
              <a:gd name="connsiteY3" fmla="*/ 537028 h 2220686"/>
              <a:gd name="connsiteX4" fmla="*/ 601186 w 692915"/>
              <a:gd name="connsiteY4" fmla="*/ 812800 h 2220686"/>
              <a:gd name="connsiteX5" fmla="*/ 35129 w 692915"/>
              <a:gd name="connsiteY5" fmla="*/ 957943 h 2220686"/>
              <a:gd name="connsiteX6" fmla="*/ 586672 w 692915"/>
              <a:gd name="connsiteY6" fmla="*/ 1233714 h 2220686"/>
              <a:gd name="connsiteX7" fmla="*/ 20614 w 692915"/>
              <a:gd name="connsiteY7" fmla="*/ 1335314 h 2220686"/>
              <a:gd name="connsiteX8" fmla="*/ 543129 w 692915"/>
              <a:gd name="connsiteY8" fmla="*/ 1582057 h 2220686"/>
              <a:gd name="connsiteX9" fmla="*/ 6100 w 692915"/>
              <a:gd name="connsiteY9" fmla="*/ 1712686 h 2220686"/>
              <a:gd name="connsiteX10" fmla="*/ 252843 w 692915"/>
              <a:gd name="connsiteY10" fmla="*/ 1915886 h 2220686"/>
              <a:gd name="connsiteX11" fmla="*/ 252843 w 692915"/>
              <a:gd name="connsiteY11" fmla="*/ 2220686 h 2220686"/>
              <a:gd name="connsiteX0" fmla="*/ 296386 w 642931"/>
              <a:gd name="connsiteY0" fmla="*/ 0 h 2220686"/>
              <a:gd name="connsiteX1" fmla="*/ 329043 w 642931"/>
              <a:gd name="connsiteY1" fmla="*/ 212044 h 2220686"/>
              <a:gd name="connsiteX2" fmla="*/ 630214 w 642931"/>
              <a:gd name="connsiteY2" fmla="*/ 319314 h 2220686"/>
              <a:gd name="connsiteX3" fmla="*/ 6100 w 642931"/>
              <a:gd name="connsiteY3" fmla="*/ 537028 h 2220686"/>
              <a:gd name="connsiteX4" fmla="*/ 601186 w 642931"/>
              <a:gd name="connsiteY4" fmla="*/ 812800 h 2220686"/>
              <a:gd name="connsiteX5" fmla="*/ 35129 w 642931"/>
              <a:gd name="connsiteY5" fmla="*/ 957943 h 2220686"/>
              <a:gd name="connsiteX6" fmla="*/ 586672 w 642931"/>
              <a:gd name="connsiteY6" fmla="*/ 1233714 h 2220686"/>
              <a:gd name="connsiteX7" fmla="*/ 20614 w 642931"/>
              <a:gd name="connsiteY7" fmla="*/ 1335314 h 2220686"/>
              <a:gd name="connsiteX8" fmla="*/ 543129 w 642931"/>
              <a:gd name="connsiteY8" fmla="*/ 1582057 h 2220686"/>
              <a:gd name="connsiteX9" fmla="*/ 6100 w 642931"/>
              <a:gd name="connsiteY9" fmla="*/ 1712686 h 2220686"/>
              <a:gd name="connsiteX10" fmla="*/ 252843 w 642931"/>
              <a:gd name="connsiteY10" fmla="*/ 1915886 h 2220686"/>
              <a:gd name="connsiteX11" fmla="*/ 252843 w 642931"/>
              <a:gd name="connsiteY11" fmla="*/ 2220686 h 2220686"/>
              <a:gd name="connsiteX0" fmla="*/ 296386 w 642931"/>
              <a:gd name="connsiteY0" fmla="*/ 0 h 2220686"/>
              <a:gd name="connsiteX1" fmla="*/ 329043 w 642931"/>
              <a:gd name="connsiteY1" fmla="*/ 212044 h 2220686"/>
              <a:gd name="connsiteX2" fmla="*/ 630214 w 642931"/>
              <a:gd name="connsiteY2" fmla="*/ 319314 h 2220686"/>
              <a:gd name="connsiteX3" fmla="*/ 6100 w 642931"/>
              <a:gd name="connsiteY3" fmla="*/ 537028 h 2220686"/>
              <a:gd name="connsiteX4" fmla="*/ 601186 w 642931"/>
              <a:gd name="connsiteY4" fmla="*/ 812800 h 2220686"/>
              <a:gd name="connsiteX5" fmla="*/ 35129 w 642931"/>
              <a:gd name="connsiteY5" fmla="*/ 957943 h 2220686"/>
              <a:gd name="connsiteX6" fmla="*/ 586672 w 642931"/>
              <a:gd name="connsiteY6" fmla="*/ 1233714 h 2220686"/>
              <a:gd name="connsiteX7" fmla="*/ 20614 w 642931"/>
              <a:gd name="connsiteY7" fmla="*/ 1335314 h 2220686"/>
              <a:gd name="connsiteX8" fmla="*/ 543129 w 642931"/>
              <a:gd name="connsiteY8" fmla="*/ 1582057 h 2220686"/>
              <a:gd name="connsiteX9" fmla="*/ 6100 w 642931"/>
              <a:gd name="connsiteY9" fmla="*/ 1712686 h 2220686"/>
              <a:gd name="connsiteX10" fmla="*/ 252843 w 642931"/>
              <a:gd name="connsiteY10" fmla="*/ 1915886 h 2220686"/>
              <a:gd name="connsiteX11" fmla="*/ 252843 w 642931"/>
              <a:gd name="connsiteY11" fmla="*/ 2220686 h 2220686"/>
              <a:gd name="connsiteX0" fmla="*/ 296386 w 642931"/>
              <a:gd name="connsiteY0" fmla="*/ 0 h 2220686"/>
              <a:gd name="connsiteX1" fmla="*/ 329043 w 642931"/>
              <a:gd name="connsiteY1" fmla="*/ 212044 h 2220686"/>
              <a:gd name="connsiteX2" fmla="*/ 630214 w 642931"/>
              <a:gd name="connsiteY2" fmla="*/ 319314 h 2220686"/>
              <a:gd name="connsiteX3" fmla="*/ 6100 w 642931"/>
              <a:gd name="connsiteY3" fmla="*/ 537028 h 2220686"/>
              <a:gd name="connsiteX4" fmla="*/ 601186 w 642931"/>
              <a:gd name="connsiteY4" fmla="*/ 812800 h 2220686"/>
              <a:gd name="connsiteX5" fmla="*/ 35129 w 642931"/>
              <a:gd name="connsiteY5" fmla="*/ 957943 h 2220686"/>
              <a:gd name="connsiteX6" fmla="*/ 586672 w 642931"/>
              <a:gd name="connsiteY6" fmla="*/ 1233714 h 2220686"/>
              <a:gd name="connsiteX7" fmla="*/ 20614 w 642931"/>
              <a:gd name="connsiteY7" fmla="*/ 1335314 h 2220686"/>
              <a:gd name="connsiteX8" fmla="*/ 543129 w 642931"/>
              <a:gd name="connsiteY8" fmla="*/ 1582057 h 2220686"/>
              <a:gd name="connsiteX9" fmla="*/ 6100 w 642931"/>
              <a:gd name="connsiteY9" fmla="*/ 1712686 h 2220686"/>
              <a:gd name="connsiteX10" fmla="*/ 252843 w 642931"/>
              <a:gd name="connsiteY10" fmla="*/ 1915886 h 2220686"/>
              <a:gd name="connsiteX11" fmla="*/ 252843 w 642931"/>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19050 w 624114"/>
              <a:gd name="connsiteY3" fmla="*/ 541790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19050 w 624114"/>
              <a:gd name="connsiteY3" fmla="*/ 541790 h 2220686"/>
              <a:gd name="connsiteX4" fmla="*/ 595086 w 624114"/>
              <a:gd name="connsiteY4" fmla="*/ 812800 h 2220686"/>
              <a:gd name="connsiteX5" fmla="*/ 14741 w 624114"/>
              <a:gd name="connsiteY5" fmla="*/ 924605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19050 w 624114"/>
              <a:gd name="connsiteY3" fmla="*/ 541790 h 2220686"/>
              <a:gd name="connsiteX4" fmla="*/ 595086 w 624114"/>
              <a:gd name="connsiteY4" fmla="*/ 812800 h 2220686"/>
              <a:gd name="connsiteX5" fmla="*/ 14741 w 624114"/>
              <a:gd name="connsiteY5" fmla="*/ 924605 h 2220686"/>
              <a:gd name="connsiteX6" fmla="*/ 580572 w 624114"/>
              <a:gd name="connsiteY6" fmla="*/ 1233714 h 2220686"/>
              <a:gd name="connsiteX7" fmla="*/ 14514 w 624114"/>
              <a:gd name="connsiteY7" fmla="*/ 12972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75772 w 609600"/>
              <a:gd name="connsiteY0" fmla="*/ 0 h 2220686"/>
              <a:gd name="connsiteX1" fmla="*/ 308429 w 609600"/>
              <a:gd name="connsiteY1" fmla="*/ 212044 h 2220686"/>
              <a:gd name="connsiteX2" fmla="*/ 609600 w 609600"/>
              <a:gd name="connsiteY2" fmla="*/ 319314 h 2220686"/>
              <a:gd name="connsiteX3" fmla="*/ 4536 w 609600"/>
              <a:gd name="connsiteY3" fmla="*/ 541790 h 2220686"/>
              <a:gd name="connsiteX4" fmla="*/ 580572 w 609600"/>
              <a:gd name="connsiteY4" fmla="*/ 812800 h 2220686"/>
              <a:gd name="connsiteX5" fmla="*/ 227 w 609600"/>
              <a:gd name="connsiteY5" fmla="*/ 924605 h 2220686"/>
              <a:gd name="connsiteX6" fmla="*/ 566058 w 609600"/>
              <a:gd name="connsiteY6" fmla="*/ 1233714 h 2220686"/>
              <a:gd name="connsiteX7" fmla="*/ 0 w 609600"/>
              <a:gd name="connsiteY7" fmla="*/ 1297214 h 2220686"/>
              <a:gd name="connsiteX8" fmla="*/ 522515 w 609600"/>
              <a:gd name="connsiteY8" fmla="*/ 1582057 h 2220686"/>
              <a:gd name="connsiteX9" fmla="*/ 4536 w 609600"/>
              <a:gd name="connsiteY9" fmla="*/ 1684111 h 2220686"/>
              <a:gd name="connsiteX10" fmla="*/ 232229 w 609600"/>
              <a:gd name="connsiteY10" fmla="*/ 1915886 h 2220686"/>
              <a:gd name="connsiteX11" fmla="*/ 232229 w 609600"/>
              <a:gd name="connsiteY11" fmla="*/ 2220686 h 2220686"/>
              <a:gd name="connsiteX0" fmla="*/ 275772 w 609600"/>
              <a:gd name="connsiteY0" fmla="*/ 0 h 2220686"/>
              <a:gd name="connsiteX1" fmla="*/ 308429 w 609600"/>
              <a:gd name="connsiteY1" fmla="*/ 212044 h 2220686"/>
              <a:gd name="connsiteX2" fmla="*/ 609600 w 609600"/>
              <a:gd name="connsiteY2" fmla="*/ 319314 h 2220686"/>
              <a:gd name="connsiteX3" fmla="*/ 4536 w 609600"/>
              <a:gd name="connsiteY3" fmla="*/ 541790 h 2220686"/>
              <a:gd name="connsiteX4" fmla="*/ 580572 w 609600"/>
              <a:gd name="connsiteY4" fmla="*/ 812800 h 2220686"/>
              <a:gd name="connsiteX5" fmla="*/ 227 w 609600"/>
              <a:gd name="connsiteY5" fmla="*/ 924605 h 2220686"/>
              <a:gd name="connsiteX6" fmla="*/ 566058 w 609600"/>
              <a:gd name="connsiteY6" fmla="*/ 1233714 h 2220686"/>
              <a:gd name="connsiteX7" fmla="*/ 0 w 609600"/>
              <a:gd name="connsiteY7" fmla="*/ 1297214 h 2220686"/>
              <a:gd name="connsiteX8" fmla="*/ 522515 w 609600"/>
              <a:gd name="connsiteY8" fmla="*/ 1582057 h 2220686"/>
              <a:gd name="connsiteX9" fmla="*/ 4536 w 609600"/>
              <a:gd name="connsiteY9" fmla="*/ 1684111 h 2220686"/>
              <a:gd name="connsiteX10" fmla="*/ 308429 w 609600"/>
              <a:gd name="connsiteY10" fmla="*/ 1887311 h 2220686"/>
              <a:gd name="connsiteX11" fmla="*/ 232229 w 609600"/>
              <a:gd name="connsiteY11" fmla="*/ 2220686 h 2220686"/>
              <a:gd name="connsiteX0" fmla="*/ 275772 w 609600"/>
              <a:gd name="connsiteY0" fmla="*/ 0 h 2182586"/>
              <a:gd name="connsiteX1" fmla="*/ 308429 w 609600"/>
              <a:gd name="connsiteY1" fmla="*/ 212044 h 2182586"/>
              <a:gd name="connsiteX2" fmla="*/ 609600 w 609600"/>
              <a:gd name="connsiteY2" fmla="*/ 319314 h 2182586"/>
              <a:gd name="connsiteX3" fmla="*/ 4536 w 609600"/>
              <a:gd name="connsiteY3" fmla="*/ 541790 h 2182586"/>
              <a:gd name="connsiteX4" fmla="*/ 580572 w 609600"/>
              <a:gd name="connsiteY4" fmla="*/ 812800 h 2182586"/>
              <a:gd name="connsiteX5" fmla="*/ 227 w 609600"/>
              <a:gd name="connsiteY5" fmla="*/ 924605 h 2182586"/>
              <a:gd name="connsiteX6" fmla="*/ 566058 w 609600"/>
              <a:gd name="connsiteY6" fmla="*/ 1233714 h 2182586"/>
              <a:gd name="connsiteX7" fmla="*/ 0 w 609600"/>
              <a:gd name="connsiteY7" fmla="*/ 1297214 h 2182586"/>
              <a:gd name="connsiteX8" fmla="*/ 522515 w 609600"/>
              <a:gd name="connsiteY8" fmla="*/ 1582057 h 2182586"/>
              <a:gd name="connsiteX9" fmla="*/ 4536 w 609600"/>
              <a:gd name="connsiteY9" fmla="*/ 1684111 h 2182586"/>
              <a:gd name="connsiteX10" fmla="*/ 308429 w 609600"/>
              <a:gd name="connsiteY10" fmla="*/ 1887311 h 2182586"/>
              <a:gd name="connsiteX11" fmla="*/ 308429 w 609600"/>
              <a:gd name="connsiteY11" fmla="*/ 2182586 h 2182586"/>
              <a:gd name="connsiteX0" fmla="*/ 275772 w 613002"/>
              <a:gd name="connsiteY0" fmla="*/ 0 h 2182586"/>
              <a:gd name="connsiteX1" fmla="*/ 308429 w 613002"/>
              <a:gd name="connsiteY1" fmla="*/ 212044 h 2182586"/>
              <a:gd name="connsiteX2" fmla="*/ 609600 w 613002"/>
              <a:gd name="connsiteY2" fmla="*/ 319314 h 2182586"/>
              <a:gd name="connsiteX3" fmla="*/ 4536 w 613002"/>
              <a:gd name="connsiteY3" fmla="*/ 541790 h 2182586"/>
              <a:gd name="connsiteX4" fmla="*/ 580572 w 613002"/>
              <a:gd name="connsiteY4" fmla="*/ 812800 h 2182586"/>
              <a:gd name="connsiteX5" fmla="*/ 227 w 613002"/>
              <a:gd name="connsiteY5" fmla="*/ 924605 h 2182586"/>
              <a:gd name="connsiteX6" fmla="*/ 566058 w 613002"/>
              <a:gd name="connsiteY6" fmla="*/ 1233714 h 2182586"/>
              <a:gd name="connsiteX7" fmla="*/ 0 w 613002"/>
              <a:gd name="connsiteY7" fmla="*/ 1297214 h 2182586"/>
              <a:gd name="connsiteX8" fmla="*/ 613002 w 613002"/>
              <a:gd name="connsiteY8" fmla="*/ 1486807 h 2182586"/>
              <a:gd name="connsiteX9" fmla="*/ 4536 w 613002"/>
              <a:gd name="connsiteY9" fmla="*/ 1684111 h 2182586"/>
              <a:gd name="connsiteX10" fmla="*/ 308429 w 613002"/>
              <a:gd name="connsiteY10" fmla="*/ 1887311 h 2182586"/>
              <a:gd name="connsiteX11" fmla="*/ 308429 w 613002"/>
              <a:gd name="connsiteY11" fmla="*/ 2182586 h 2182586"/>
              <a:gd name="connsiteX0" fmla="*/ 275772 w 618446"/>
              <a:gd name="connsiteY0" fmla="*/ 0 h 2182586"/>
              <a:gd name="connsiteX1" fmla="*/ 308429 w 618446"/>
              <a:gd name="connsiteY1" fmla="*/ 212044 h 2182586"/>
              <a:gd name="connsiteX2" fmla="*/ 609600 w 618446"/>
              <a:gd name="connsiteY2" fmla="*/ 319314 h 2182586"/>
              <a:gd name="connsiteX3" fmla="*/ 4536 w 618446"/>
              <a:gd name="connsiteY3" fmla="*/ 541790 h 2182586"/>
              <a:gd name="connsiteX4" fmla="*/ 580572 w 618446"/>
              <a:gd name="connsiteY4" fmla="*/ 812800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75772 w 618446"/>
              <a:gd name="connsiteY0" fmla="*/ 0 h 2182586"/>
              <a:gd name="connsiteX1" fmla="*/ 308429 w 618446"/>
              <a:gd name="connsiteY1" fmla="*/ 212044 h 2182586"/>
              <a:gd name="connsiteX2" fmla="*/ 609600 w 618446"/>
              <a:gd name="connsiteY2" fmla="*/ 319314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75772 w 618446"/>
              <a:gd name="connsiteY0" fmla="*/ 0 h 2182586"/>
              <a:gd name="connsiteX1" fmla="*/ 308429 w 618446"/>
              <a:gd name="connsiteY1" fmla="*/ 21204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7577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8446" h="2182586">
                <a:moveTo>
                  <a:pt x="294822" y="0"/>
                </a:moveTo>
                <a:cubicBezTo>
                  <a:pt x="301852" y="153609"/>
                  <a:pt x="305178" y="-36438"/>
                  <a:pt x="298904" y="154894"/>
                </a:cubicBezTo>
                <a:cubicBezTo>
                  <a:pt x="611717" y="341463"/>
                  <a:pt x="291949" y="150850"/>
                  <a:pt x="609600" y="347889"/>
                </a:cubicBezTo>
                <a:cubicBezTo>
                  <a:pt x="3326" y="535403"/>
                  <a:pt x="614212" y="330955"/>
                  <a:pt x="4536" y="541790"/>
                </a:cubicBezTo>
                <a:cubicBezTo>
                  <a:pt x="599773" y="705001"/>
                  <a:pt x="8997" y="547386"/>
                  <a:pt x="609147" y="722312"/>
                </a:cubicBezTo>
                <a:cubicBezTo>
                  <a:pt x="-377" y="925814"/>
                  <a:pt x="612246" y="716340"/>
                  <a:pt x="227" y="924605"/>
                </a:cubicBezTo>
                <a:cubicBezTo>
                  <a:pt x="621695" y="1104295"/>
                  <a:pt x="6503" y="927932"/>
                  <a:pt x="618446" y="1109889"/>
                </a:cubicBezTo>
                <a:cubicBezTo>
                  <a:pt x="-3098" y="1301371"/>
                  <a:pt x="621620" y="1110569"/>
                  <a:pt x="0" y="1297214"/>
                </a:cubicBezTo>
                <a:cubicBezTo>
                  <a:pt x="621393" y="1479096"/>
                  <a:pt x="1058" y="1290561"/>
                  <a:pt x="613002" y="1486807"/>
                </a:cubicBezTo>
                <a:cubicBezTo>
                  <a:pt x="10508" y="1692576"/>
                  <a:pt x="610129" y="1490360"/>
                  <a:pt x="4536" y="1684111"/>
                </a:cubicBezTo>
                <a:cubicBezTo>
                  <a:pt x="313342" y="1877862"/>
                  <a:pt x="10130" y="1693106"/>
                  <a:pt x="308429" y="1887311"/>
                </a:cubicBezTo>
                <a:cubicBezTo>
                  <a:pt x="306690" y="2191053"/>
                  <a:pt x="300416" y="1872494"/>
                  <a:pt x="308429" y="2182586"/>
                </a:cubicBezTo>
              </a:path>
            </a:pathLst>
          </a:custGeom>
          <a:no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reeform 76"/>
          <p:cNvSpPr/>
          <p:nvPr/>
        </p:nvSpPr>
        <p:spPr>
          <a:xfrm>
            <a:off x="5459069" y="5393680"/>
            <a:ext cx="228601" cy="457200"/>
          </a:xfrm>
          <a:custGeom>
            <a:avLst/>
            <a:gdLst>
              <a:gd name="connsiteX0" fmla="*/ 296386 w 637812"/>
              <a:gd name="connsiteY0" fmla="*/ 0 h 2220686"/>
              <a:gd name="connsiteX1" fmla="*/ 630214 w 637812"/>
              <a:gd name="connsiteY1" fmla="*/ 319314 h 2220686"/>
              <a:gd name="connsiteX2" fmla="*/ 6100 w 637812"/>
              <a:gd name="connsiteY2" fmla="*/ 537028 h 2220686"/>
              <a:gd name="connsiteX3" fmla="*/ 601186 w 637812"/>
              <a:gd name="connsiteY3" fmla="*/ 812800 h 2220686"/>
              <a:gd name="connsiteX4" fmla="*/ 35129 w 637812"/>
              <a:gd name="connsiteY4" fmla="*/ 957943 h 2220686"/>
              <a:gd name="connsiteX5" fmla="*/ 586672 w 637812"/>
              <a:gd name="connsiteY5" fmla="*/ 1233714 h 2220686"/>
              <a:gd name="connsiteX6" fmla="*/ 20614 w 637812"/>
              <a:gd name="connsiteY6" fmla="*/ 1335314 h 2220686"/>
              <a:gd name="connsiteX7" fmla="*/ 543129 w 637812"/>
              <a:gd name="connsiteY7" fmla="*/ 1582057 h 2220686"/>
              <a:gd name="connsiteX8" fmla="*/ 6100 w 637812"/>
              <a:gd name="connsiteY8" fmla="*/ 1712686 h 2220686"/>
              <a:gd name="connsiteX9" fmla="*/ 252843 w 637812"/>
              <a:gd name="connsiteY9" fmla="*/ 1915886 h 2220686"/>
              <a:gd name="connsiteX10" fmla="*/ 252843 w 637812"/>
              <a:gd name="connsiteY10" fmla="*/ 2220686 h 2220686"/>
              <a:gd name="connsiteX0" fmla="*/ 296386 w 636659"/>
              <a:gd name="connsiteY0" fmla="*/ 0 h 2220686"/>
              <a:gd name="connsiteX1" fmla="*/ 329043 w 636659"/>
              <a:gd name="connsiteY1" fmla="*/ 212044 h 2220686"/>
              <a:gd name="connsiteX2" fmla="*/ 630214 w 636659"/>
              <a:gd name="connsiteY2" fmla="*/ 319314 h 2220686"/>
              <a:gd name="connsiteX3" fmla="*/ 6100 w 636659"/>
              <a:gd name="connsiteY3" fmla="*/ 537028 h 2220686"/>
              <a:gd name="connsiteX4" fmla="*/ 601186 w 636659"/>
              <a:gd name="connsiteY4" fmla="*/ 812800 h 2220686"/>
              <a:gd name="connsiteX5" fmla="*/ 35129 w 636659"/>
              <a:gd name="connsiteY5" fmla="*/ 957943 h 2220686"/>
              <a:gd name="connsiteX6" fmla="*/ 586672 w 636659"/>
              <a:gd name="connsiteY6" fmla="*/ 1233714 h 2220686"/>
              <a:gd name="connsiteX7" fmla="*/ 20614 w 636659"/>
              <a:gd name="connsiteY7" fmla="*/ 1335314 h 2220686"/>
              <a:gd name="connsiteX8" fmla="*/ 543129 w 636659"/>
              <a:gd name="connsiteY8" fmla="*/ 1582057 h 2220686"/>
              <a:gd name="connsiteX9" fmla="*/ 6100 w 636659"/>
              <a:gd name="connsiteY9" fmla="*/ 1712686 h 2220686"/>
              <a:gd name="connsiteX10" fmla="*/ 252843 w 636659"/>
              <a:gd name="connsiteY10" fmla="*/ 1915886 h 2220686"/>
              <a:gd name="connsiteX11" fmla="*/ 252843 w 636659"/>
              <a:gd name="connsiteY11" fmla="*/ 2220686 h 2220686"/>
              <a:gd name="connsiteX0" fmla="*/ 296386 w 692915"/>
              <a:gd name="connsiteY0" fmla="*/ 0 h 2220686"/>
              <a:gd name="connsiteX1" fmla="*/ 329043 w 692915"/>
              <a:gd name="connsiteY1" fmla="*/ 212044 h 2220686"/>
              <a:gd name="connsiteX2" fmla="*/ 630214 w 692915"/>
              <a:gd name="connsiteY2" fmla="*/ 319314 h 2220686"/>
              <a:gd name="connsiteX3" fmla="*/ 6100 w 692915"/>
              <a:gd name="connsiteY3" fmla="*/ 537028 h 2220686"/>
              <a:gd name="connsiteX4" fmla="*/ 601186 w 692915"/>
              <a:gd name="connsiteY4" fmla="*/ 812800 h 2220686"/>
              <a:gd name="connsiteX5" fmla="*/ 35129 w 692915"/>
              <a:gd name="connsiteY5" fmla="*/ 957943 h 2220686"/>
              <a:gd name="connsiteX6" fmla="*/ 586672 w 692915"/>
              <a:gd name="connsiteY6" fmla="*/ 1233714 h 2220686"/>
              <a:gd name="connsiteX7" fmla="*/ 20614 w 692915"/>
              <a:gd name="connsiteY7" fmla="*/ 1335314 h 2220686"/>
              <a:gd name="connsiteX8" fmla="*/ 543129 w 692915"/>
              <a:gd name="connsiteY8" fmla="*/ 1582057 h 2220686"/>
              <a:gd name="connsiteX9" fmla="*/ 6100 w 692915"/>
              <a:gd name="connsiteY9" fmla="*/ 1712686 h 2220686"/>
              <a:gd name="connsiteX10" fmla="*/ 252843 w 692915"/>
              <a:gd name="connsiteY10" fmla="*/ 1915886 h 2220686"/>
              <a:gd name="connsiteX11" fmla="*/ 252843 w 692915"/>
              <a:gd name="connsiteY11" fmla="*/ 2220686 h 2220686"/>
              <a:gd name="connsiteX0" fmla="*/ 296386 w 642931"/>
              <a:gd name="connsiteY0" fmla="*/ 0 h 2220686"/>
              <a:gd name="connsiteX1" fmla="*/ 329043 w 642931"/>
              <a:gd name="connsiteY1" fmla="*/ 212044 h 2220686"/>
              <a:gd name="connsiteX2" fmla="*/ 630214 w 642931"/>
              <a:gd name="connsiteY2" fmla="*/ 319314 h 2220686"/>
              <a:gd name="connsiteX3" fmla="*/ 6100 w 642931"/>
              <a:gd name="connsiteY3" fmla="*/ 537028 h 2220686"/>
              <a:gd name="connsiteX4" fmla="*/ 601186 w 642931"/>
              <a:gd name="connsiteY4" fmla="*/ 812800 h 2220686"/>
              <a:gd name="connsiteX5" fmla="*/ 35129 w 642931"/>
              <a:gd name="connsiteY5" fmla="*/ 957943 h 2220686"/>
              <a:gd name="connsiteX6" fmla="*/ 586672 w 642931"/>
              <a:gd name="connsiteY6" fmla="*/ 1233714 h 2220686"/>
              <a:gd name="connsiteX7" fmla="*/ 20614 w 642931"/>
              <a:gd name="connsiteY7" fmla="*/ 1335314 h 2220686"/>
              <a:gd name="connsiteX8" fmla="*/ 543129 w 642931"/>
              <a:gd name="connsiteY8" fmla="*/ 1582057 h 2220686"/>
              <a:gd name="connsiteX9" fmla="*/ 6100 w 642931"/>
              <a:gd name="connsiteY9" fmla="*/ 1712686 h 2220686"/>
              <a:gd name="connsiteX10" fmla="*/ 252843 w 642931"/>
              <a:gd name="connsiteY10" fmla="*/ 1915886 h 2220686"/>
              <a:gd name="connsiteX11" fmla="*/ 252843 w 642931"/>
              <a:gd name="connsiteY11" fmla="*/ 2220686 h 2220686"/>
              <a:gd name="connsiteX0" fmla="*/ 296386 w 642931"/>
              <a:gd name="connsiteY0" fmla="*/ 0 h 2220686"/>
              <a:gd name="connsiteX1" fmla="*/ 329043 w 642931"/>
              <a:gd name="connsiteY1" fmla="*/ 212044 h 2220686"/>
              <a:gd name="connsiteX2" fmla="*/ 630214 w 642931"/>
              <a:gd name="connsiteY2" fmla="*/ 319314 h 2220686"/>
              <a:gd name="connsiteX3" fmla="*/ 6100 w 642931"/>
              <a:gd name="connsiteY3" fmla="*/ 537028 h 2220686"/>
              <a:gd name="connsiteX4" fmla="*/ 601186 w 642931"/>
              <a:gd name="connsiteY4" fmla="*/ 812800 h 2220686"/>
              <a:gd name="connsiteX5" fmla="*/ 35129 w 642931"/>
              <a:gd name="connsiteY5" fmla="*/ 957943 h 2220686"/>
              <a:gd name="connsiteX6" fmla="*/ 586672 w 642931"/>
              <a:gd name="connsiteY6" fmla="*/ 1233714 h 2220686"/>
              <a:gd name="connsiteX7" fmla="*/ 20614 w 642931"/>
              <a:gd name="connsiteY7" fmla="*/ 1335314 h 2220686"/>
              <a:gd name="connsiteX8" fmla="*/ 543129 w 642931"/>
              <a:gd name="connsiteY8" fmla="*/ 1582057 h 2220686"/>
              <a:gd name="connsiteX9" fmla="*/ 6100 w 642931"/>
              <a:gd name="connsiteY9" fmla="*/ 1712686 h 2220686"/>
              <a:gd name="connsiteX10" fmla="*/ 252843 w 642931"/>
              <a:gd name="connsiteY10" fmla="*/ 1915886 h 2220686"/>
              <a:gd name="connsiteX11" fmla="*/ 252843 w 642931"/>
              <a:gd name="connsiteY11" fmla="*/ 2220686 h 2220686"/>
              <a:gd name="connsiteX0" fmla="*/ 296386 w 642931"/>
              <a:gd name="connsiteY0" fmla="*/ 0 h 2220686"/>
              <a:gd name="connsiteX1" fmla="*/ 329043 w 642931"/>
              <a:gd name="connsiteY1" fmla="*/ 212044 h 2220686"/>
              <a:gd name="connsiteX2" fmla="*/ 630214 w 642931"/>
              <a:gd name="connsiteY2" fmla="*/ 319314 h 2220686"/>
              <a:gd name="connsiteX3" fmla="*/ 6100 w 642931"/>
              <a:gd name="connsiteY3" fmla="*/ 537028 h 2220686"/>
              <a:gd name="connsiteX4" fmla="*/ 601186 w 642931"/>
              <a:gd name="connsiteY4" fmla="*/ 812800 h 2220686"/>
              <a:gd name="connsiteX5" fmla="*/ 35129 w 642931"/>
              <a:gd name="connsiteY5" fmla="*/ 957943 h 2220686"/>
              <a:gd name="connsiteX6" fmla="*/ 586672 w 642931"/>
              <a:gd name="connsiteY6" fmla="*/ 1233714 h 2220686"/>
              <a:gd name="connsiteX7" fmla="*/ 20614 w 642931"/>
              <a:gd name="connsiteY7" fmla="*/ 1335314 h 2220686"/>
              <a:gd name="connsiteX8" fmla="*/ 543129 w 642931"/>
              <a:gd name="connsiteY8" fmla="*/ 1582057 h 2220686"/>
              <a:gd name="connsiteX9" fmla="*/ 6100 w 642931"/>
              <a:gd name="connsiteY9" fmla="*/ 1712686 h 2220686"/>
              <a:gd name="connsiteX10" fmla="*/ 252843 w 642931"/>
              <a:gd name="connsiteY10" fmla="*/ 1915886 h 2220686"/>
              <a:gd name="connsiteX11" fmla="*/ 252843 w 642931"/>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19050 w 624114"/>
              <a:gd name="connsiteY3" fmla="*/ 541790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19050 w 624114"/>
              <a:gd name="connsiteY3" fmla="*/ 541790 h 2220686"/>
              <a:gd name="connsiteX4" fmla="*/ 595086 w 624114"/>
              <a:gd name="connsiteY4" fmla="*/ 812800 h 2220686"/>
              <a:gd name="connsiteX5" fmla="*/ 14741 w 624114"/>
              <a:gd name="connsiteY5" fmla="*/ 924605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19050 w 624114"/>
              <a:gd name="connsiteY3" fmla="*/ 541790 h 2220686"/>
              <a:gd name="connsiteX4" fmla="*/ 595086 w 624114"/>
              <a:gd name="connsiteY4" fmla="*/ 812800 h 2220686"/>
              <a:gd name="connsiteX5" fmla="*/ 14741 w 624114"/>
              <a:gd name="connsiteY5" fmla="*/ 924605 h 2220686"/>
              <a:gd name="connsiteX6" fmla="*/ 580572 w 624114"/>
              <a:gd name="connsiteY6" fmla="*/ 1233714 h 2220686"/>
              <a:gd name="connsiteX7" fmla="*/ 14514 w 624114"/>
              <a:gd name="connsiteY7" fmla="*/ 12972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75772 w 609600"/>
              <a:gd name="connsiteY0" fmla="*/ 0 h 2220686"/>
              <a:gd name="connsiteX1" fmla="*/ 308429 w 609600"/>
              <a:gd name="connsiteY1" fmla="*/ 212044 h 2220686"/>
              <a:gd name="connsiteX2" fmla="*/ 609600 w 609600"/>
              <a:gd name="connsiteY2" fmla="*/ 319314 h 2220686"/>
              <a:gd name="connsiteX3" fmla="*/ 4536 w 609600"/>
              <a:gd name="connsiteY3" fmla="*/ 541790 h 2220686"/>
              <a:gd name="connsiteX4" fmla="*/ 580572 w 609600"/>
              <a:gd name="connsiteY4" fmla="*/ 812800 h 2220686"/>
              <a:gd name="connsiteX5" fmla="*/ 227 w 609600"/>
              <a:gd name="connsiteY5" fmla="*/ 924605 h 2220686"/>
              <a:gd name="connsiteX6" fmla="*/ 566058 w 609600"/>
              <a:gd name="connsiteY6" fmla="*/ 1233714 h 2220686"/>
              <a:gd name="connsiteX7" fmla="*/ 0 w 609600"/>
              <a:gd name="connsiteY7" fmla="*/ 1297214 h 2220686"/>
              <a:gd name="connsiteX8" fmla="*/ 522515 w 609600"/>
              <a:gd name="connsiteY8" fmla="*/ 1582057 h 2220686"/>
              <a:gd name="connsiteX9" fmla="*/ 4536 w 609600"/>
              <a:gd name="connsiteY9" fmla="*/ 1684111 h 2220686"/>
              <a:gd name="connsiteX10" fmla="*/ 232229 w 609600"/>
              <a:gd name="connsiteY10" fmla="*/ 1915886 h 2220686"/>
              <a:gd name="connsiteX11" fmla="*/ 232229 w 609600"/>
              <a:gd name="connsiteY11" fmla="*/ 2220686 h 2220686"/>
              <a:gd name="connsiteX0" fmla="*/ 275772 w 609600"/>
              <a:gd name="connsiteY0" fmla="*/ 0 h 2220686"/>
              <a:gd name="connsiteX1" fmla="*/ 308429 w 609600"/>
              <a:gd name="connsiteY1" fmla="*/ 212044 h 2220686"/>
              <a:gd name="connsiteX2" fmla="*/ 609600 w 609600"/>
              <a:gd name="connsiteY2" fmla="*/ 319314 h 2220686"/>
              <a:gd name="connsiteX3" fmla="*/ 4536 w 609600"/>
              <a:gd name="connsiteY3" fmla="*/ 541790 h 2220686"/>
              <a:gd name="connsiteX4" fmla="*/ 580572 w 609600"/>
              <a:gd name="connsiteY4" fmla="*/ 812800 h 2220686"/>
              <a:gd name="connsiteX5" fmla="*/ 227 w 609600"/>
              <a:gd name="connsiteY5" fmla="*/ 924605 h 2220686"/>
              <a:gd name="connsiteX6" fmla="*/ 566058 w 609600"/>
              <a:gd name="connsiteY6" fmla="*/ 1233714 h 2220686"/>
              <a:gd name="connsiteX7" fmla="*/ 0 w 609600"/>
              <a:gd name="connsiteY7" fmla="*/ 1297214 h 2220686"/>
              <a:gd name="connsiteX8" fmla="*/ 522515 w 609600"/>
              <a:gd name="connsiteY8" fmla="*/ 1582057 h 2220686"/>
              <a:gd name="connsiteX9" fmla="*/ 4536 w 609600"/>
              <a:gd name="connsiteY9" fmla="*/ 1684111 h 2220686"/>
              <a:gd name="connsiteX10" fmla="*/ 308429 w 609600"/>
              <a:gd name="connsiteY10" fmla="*/ 1887311 h 2220686"/>
              <a:gd name="connsiteX11" fmla="*/ 232229 w 609600"/>
              <a:gd name="connsiteY11" fmla="*/ 2220686 h 2220686"/>
              <a:gd name="connsiteX0" fmla="*/ 275772 w 609600"/>
              <a:gd name="connsiteY0" fmla="*/ 0 h 2182586"/>
              <a:gd name="connsiteX1" fmla="*/ 308429 w 609600"/>
              <a:gd name="connsiteY1" fmla="*/ 212044 h 2182586"/>
              <a:gd name="connsiteX2" fmla="*/ 609600 w 609600"/>
              <a:gd name="connsiteY2" fmla="*/ 319314 h 2182586"/>
              <a:gd name="connsiteX3" fmla="*/ 4536 w 609600"/>
              <a:gd name="connsiteY3" fmla="*/ 541790 h 2182586"/>
              <a:gd name="connsiteX4" fmla="*/ 580572 w 609600"/>
              <a:gd name="connsiteY4" fmla="*/ 812800 h 2182586"/>
              <a:gd name="connsiteX5" fmla="*/ 227 w 609600"/>
              <a:gd name="connsiteY5" fmla="*/ 924605 h 2182586"/>
              <a:gd name="connsiteX6" fmla="*/ 566058 w 609600"/>
              <a:gd name="connsiteY6" fmla="*/ 1233714 h 2182586"/>
              <a:gd name="connsiteX7" fmla="*/ 0 w 609600"/>
              <a:gd name="connsiteY7" fmla="*/ 1297214 h 2182586"/>
              <a:gd name="connsiteX8" fmla="*/ 522515 w 609600"/>
              <a:gd name="connsiteY8" fmla="*/ 1582057 h 2182586"/>
              <a:gd name="connsiteX9" fmla="*/ 4536 w 609600"/>
              <a:gd name="connsiteY9" fmla="*/ 1684111 h 2182586"/>
              <a:gd name="connsiteX10" fmla="*/ 308429 w 609600"/>
              <a:gd name="connsiteY10" fmla="*/ 1887311 h 2182586"/>
              <a:gd name="connsiteX11" fmla="*/ 308429 w 609600"/>
              <a:gd name="connsiteY11" fmla="*/ 2182586 h 2182586"/>
              <a:gd name="connsiteX0" fmla="*/ 275772 w 613002"/>
              <a:gd name="connsiteY0" fmla="*/ 0 h 2182586"/>
              <a:gd name="connsiteX1" fmla="*/ 308429 w 613002"/>
              <a:gd name="connsiteY1" fmla="*/ 212044 h 2182586"/>
              <a:gd name="connsiteX2" fmla="*/ 609600 w 613002"/>
              <a:gd name="connsiteY2" fmla="*/ 319314 h 2182586"/>
              <a:gd name="connsiteX3" fmla="*/ 4536 w 613002"/>
              <a:gd name="connsiteY3" fmla="*/ 541790 h 2182586"/>
              <a:gd name="connsiteX4" fmla="*/ 580572 w 613002"/>
              <a:gd name="connsiteY4" fmla="*/ 812800 h 2182586"/>
              <a:gd name="connsiteX5" fmla="*/ 227 w 613002"/>
              <a:gd name="connsiteY5" fmla="*/ 924605 h 2182586"/>
              <a:gd name="connsiteX6" fmla="*/ 566058 w 613002"/>
              <a:gd name="connsiteY6" fmla="*/ 1233714 h 2182586"/>
              <a:gd name="connsiteX7" fmla="*/ 0 w 613002"/>
              <a:gd name="connsiteY7" fmla="*/ 1297214 h 2182586"/>
              <a:gd name="connsiteX8" fmla="*/ 613002 w 613002"/>
              <a:gd name="connsiteY8" fmla="*/ 1486807 h 2182586"/>
              <a:gd name="connsiteX9" fmla="*/ 4536 w 613002"/>
              <a:gd name="connsiteY9" fmla="*/ 1684111 h 2182586"/>
              <a:gd name="connsiteX10" fmla="*/ 308429 w 613002"/>
              <a:gd name="connsiteY10" fmla="*/ 1887311 h 2182586"/>
              <a:gd name="connsiteX11" fmla="*/ 308429 w 613002"/>
              <a:gd name="connsiteY11" fmla="*/ 2182586 h 2182586"/>
              <a:gd name="connsiteX0" fmla="*/ 275772 w 618446"/>
              <a:gd name="connsiteY0" fmla="*/ 0 h 2182586"/>
              <a:gd name="connsiteX1" fmla="*/ 308429 w 618446"/>
              <a:gd name="connsiteY1" fmla="*/ 212044 h 2182586"/>
              <a:gd name="connsiteX2" fmla="*/ 609600 w 618446"/>
              <a:gd name="connsiteY2" fmla="*/ 319314 h 2182586"/>
              <a:gd name="connsiteX3" fmla="*/ 4536 w 618446"/>
              <a:gd name="connsiteY3" fmla="*/ 541790 h 2182586"/>
              <a:gd name="connsiteX4" fmla="*/ 580572 w 618446"/>
              <a:gd name="connsiteY4" fmla="*/ 812800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75772 w 618446"/>
              <a:gd name="connsiteY0" fmla="*/ 0 h 2182586"/>
              <a:gd name="connsiteX1" fmla="*/ 308429 w 618446"/>
              <a:gd name="connsiteY1" fmla="*/ 212044 h 2182586"/>
              <a:gd name="connsiteX2" fmla="*/ 609600 w 618446"/>
              <a:gd name="connsiteY2" fmla="*/ 319314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75772 w 618446"/>
              <a:gd name="connsiteY0" fmla="*/ 0 h 2182586"/>
              <a:gd name="connsiteX1" fmla="*/ 308429 w 618446"/>
              <a:gd name="connsiteY1" fmla="*/ 21204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7577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8446" h="2182586">
                <a:moveTo>
                  <a:pt x="294822" y="0"/>
                </a:moveTo>
                <a:cubicBezTo>
                  <a:pt x="301852" y="153609"/>
                  <a:pt x="305178" y="-36438"/>
                  <a:pt x="298904" y="154894"/>
                </a:cubicBezTo>
                <a:cubicBezTo>
                  <a:pt x="611717" y="341463"/>
                  <a:pt x="291949" y="150850"/>
                  <a:pt x="609600" y="347889"/>
                </a:cubicBezTo>
                <a:cubicBezTo>
                  <a:pt x="3326" y="535403"/>
                  <a:pt x="614212" y="330955"/>
                  <a:pt x="4536" y="541790"/>
                </a:cubicBezTo>
                <a:cubicBezTo>
                  <a:pt x="599773" y="705001"/>
                  <a:pt x="8997" y="547386"/>
                  <a:pt x="609147" y="722312"/>
                </a:cubicBezTo>
                <a:cubicBezTo>
                  <a:pt x="-377" y="925814"/>
                  <a:pt x="612246" y="716340"/>
                  <a:pt x="227" y="924605"/>
                </a:cubicBezTo>
                <a:cubicBezTo>
                  <a:pt x="621695" y="1104295"/>
                  <a:pt x="6503" y="927932"/>
                  <a:pt x="618446" y="1109889"/>
                </a:cubicBezTo>
                <a:cubicBezTo>
                  <a:pt x="-3098" y="1301371"/>
                  <a:pt x="621620" y="1110569"/>
                  <a:pt x="0" y="1297214"/>
                </a:cubicBezTo>
                <a:cubicBezTo>
                  <a:pt x="621393" y="1479096"/>
                  <a:pt x="1058" y="1290561"/>
                  <a:pt x="613002" y="1486807"/>
                </a:cubicBezTo>
                <a:cubicBezTo>
                  <a:pt x="10508" y="1692576"/>
                  <a:pt x="610129" y="1490360"/>
                  <a:pt x="4536" y="1684111"/>
                </a:cubicBezTo>
                <a:cubicBezTo>
                  <a:pt x="313342" y="1877862"/>
                  <a:pt x="10130" y="1693106"/>
                  <a:pt x="308429" y="1887311"/>
                </a:cubicBezTo>
                <a:cubicBezTo>
                  <a:pt x="306690" y="2191053"/>
                  <a:pt x="300416" y="1872494"/>
                  <a:pt x="308429" y="2182586"/>
                </a:cubicBezTo>
              </a:path>
            </a:pathLst>
          </a:custGeom>
          <a:no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Freeform 77"/>
          <p:cNvSpPr/>
          <p:nvPr/>
        </p:nvSpPr>
        <p:spPr>
          <a:xfrm>
            <a:off x="6983069" y="5270988"/>
            <a:ext cx="227467" cy="579892"/>
          </a:xfrm>
          <a:custGeom>
            <a:avLst/>
            <a:gdLst>
              <a:gd name="connsiteX0" fmla="*/ 296386 w 637812"/>
              <a:gd name="connsiteY0" fmla="*/ 0 h 2220686"/>
              <a:gd name="connsiteX1" fmla="*/ 630214 w 637812"/>
              <a:gd name="connsiteY1" fmla="*/ 319314 h 2220686"/>
              <a:gd name="connsiteX2" fmla="*/ 6100 w 637812"/>
              <a:gd name="connsiteY2" fmla="*/ 537028 h 2220686"/>
              <a:gd name="connsiteX3" fmla="*/ 601186 w 637812"/>
              <a:gd name="connsiteY3" fmla="*/ 812800 h 2220686"/>
              <a:gd name="connsiteX4" fmla="*/ 35129 w 637812"/>
              <a:gd name="connsiteY4" fmla="*/ 957943 h 2220686"/>
              <a:gd name="connsiteX5" fmla="*/ 586672 w 637812"/>
              <a:gd name="connsiteY5" fmla="*/ 1233714 h 2220686"/>
              <a:gd name="connsiteX6" fmla="*/ 20614 w 637812"/>
              <a:gd name="connsiteY6" fmla="*/ 1335314 h 2220686"/>
              <a:gd name="connsiteX7" fmla="*/ 543129 w 637812"/>
              <a:gd name="connsiteY7" fmla="*/ 1582057 h 2220686"/>
              <a:gd name="connsiteX8" fmla="*/ 6100 w 637812"/>
              <a:gd name="connsiteY8" fmla="*/ 1712686 h 2220686"/>
              <a:gd name="connsiteX9" fmla="*/ 252843 w 637812"/>
              <a:gd name="connsiteY9" fmla="*/ 1915886 h 2220686"/>
              <a:gd name="connsiteX10" fmla="*/ 252843 w 637812"/>
              <a:gd name="connsiteY10" fmla="*/ 2220686 h 2220686"/>
              <a:gd name="connsiteX0" fmla="*/ 296386 w 636659"/>
              <a:gd name="connsiteY0" fmla="*/ 0 h 2220686"/>
              <a:gd name="connsiteX1" fmla="*/ 329043 w 636659"/>
              <a:gd name="connsiteY1" fmla="*/ 212044 h 2220686"/>
              <a:gd name="connsiteX2" fmla="*/ 630214 w 636659"/>
              <a:gd name="connsiteY2" fmla="*/ 319314 h 2220686"/>
              <a:gd name="connsiteX3" fmla="*/ 6100 w 636659"/>
              <a:gd name="connsiteY3" fmla="*/ 537028 h 2220686"/>
              <a:gd name="connsiteX4" fmla="*/ 601186 w 636659"/>
              <a:gd name="connsiteY4" fmla="*/ 812800 h 2220686"/>
              <a:gd name="connsiteX5" fmla="*/ 35129 w 636659"/>
              <a:gd name="connsiteY5" fmla="*/ 957943 h 2220686"/>
              <a:gd name="connsiteX6" fmla="*/ 586672 w 636659"/>
              <a:gd name="connsiteY6" fmla="*/ 1233714 h 2220686"/>
              <a:gd name="connsiteX7" fmla="*/ 20614 w 636659"/>
              <a:gd name="connsiteY7" fmla="*/ 1335314 h 2220686"/>
              <a:gd name="connsiteX8" fmla="*/ 543129 w 636659"/>
              <a:gd name="connsiteY8" fmla="*/ 1582057 h 2220686"/>
              <a:gd name="connsiteX9" fmla="*/ 6100 w 636659"/>
              <a:gd name="connsiteY9" fmla="*/ 1712686 h 2220686"/>
              <a:gd name="connsiteX10" fmla="*/ 252843 w 636659"/>
              <a:gd name="connsiteY10" fmla="*/ 1915886 h 2220686"/>
              <a:gd name="connsiteX11" fmla="*/ 252843 w 636659"/>
              <a:gd name="connsiteY11" fmla="*/ 2220686 h 2220686"/>
              <a:gd name="connsiteX0" fmla="*/ 296386 w 692915"/>
              <a:gd name="connsiteY0" fmla="*/ 0 h 2220686"/>
              <a:gd name="connsiteX1" fmla="*/ 329043 w 692915"/>
              <a:gd name="connsiteY1" fmla="*/ 212044 h 2220686"/>
              <a:gd name="connsiteX2" fmla="*/ 630214 w 692915"/>
              <a:gd name="connsiteY2" fmla="*/ 319314 h 2220686"/>
              <a:gd name="connsiteX3" fmla="*/ 6100 w 692915"/>
              <a:gd name="connsiteY3" fmla="*/ 537028 h 2220686"/>
              <a:gd name="connsiteX4" fmla="*/ 601186 w 692915"/>
              <a:gd name="connsiteY4" fmla="*/ 812800 h 2220686"/>
              <a:gd name="connsiteX5" fmla="*/ 35129 w 692915"/>
              <a:gd name="connsiteY5" fmla="*/ 957943 h 2220686"/>
              <a:gd name="connsiteX6" fmla="*/ 586672 w 692915"/>
              <a:gd name="connsiteY6" fmla="*/ 1233714 h 2220686"/>
              <a:gd name="connsiteX7" fmla="*/ 20614 w 692915"/>
              <a:gd name="connsiteY7" fmla="*/ 1335314 h 2220686"/>
              <a:gd name="connsiteX8" fmla="*/ 543129 w 692915"/>
              <a:gd name="connsiteY8" fmla="*/ 1582057 h 2220686"/>
              <a:gd name="connsiteX9" fmla="*/ 6100 w 692915"/>
              <a:gd name="connsiteY9" fmla="*/ 1712686 h 2220686"/>
              <a:gd name="connsiteX10" fmla="*/ 252843 w 692915"/>
              <a:gd name="connsiteY10" fmla="*/ 1915886 h 2220686"/>
              <a:gd name="connsiteX11" fmla="*/ 252843 w 692915"/>
              <a:gd name="connsiteY11" fmla="*/ 2220686 h 2220686"/>
              <a:gd name="connsiteX0" fmla="*/ 296386 w 642931"/>
              <a:gd name="connsiteY0" fmla="*/ 0 h 2220686"/>
              <a:gd name="connsiteX1" fmla="*/ 329043 w 642931"/>
              <a:gd name="connsiteY1" fmla="*/ 212044 h 2220686"/>
              <a:gd name="connsiteX2" fmla="*/ 630214 w 642931"/>
              <a:gd name="connsiteY2" fmla="*/ 319314 h 2220686"/>
              <a:gd name="connsiteX3" fmla="*/ 6100 w 642931"/>
              <a:gd name="connsiteY3" fmla="*/ 537028 h 2220686"/>
              <a:gd name="connsiteX4" fmla="*/ 601186 w 642931"/>
              <a:gd name="connsiteY4" fmla="*/ 812800 h 2220686"/>
              <a:gd name="connsiteX5" fmla="*/ 35129 w 642931"/>
              <a:gd name="connsiteY5" fmla="*/ 957943 h 2220686"/>
              <a:gd name="connsiteX6" fmla="*/ 586672 w 642931"/>
              <a:gd name="connsiteY6" fmla="*/ 1233714 h 2220686"/>
              <a:gd name="connsiteX7" fmla="*/ 20614 w 642931"/>
              <a:gd name="connsiteY7" fmla="*/ 1335314 h 2220686"/>
              <a:gd name="connsiteX8" fmla="*/ 543129 w 642931"/>
              <a:gd name="connsiteY8" fmla="*/ 1582057 h 2220686"/>
              <a:gd name="connsiteX9" fmla="*/ 6100 w 642931"/>
              <a:gd name="connsiteY9" fmla="*/ 1712686 h 2220686"/>
              <a:gd name="connsiteX10" fmla="*/ 252843 w 642931"/>
              <a:gd name="connsiteY10" fmla="*/ 1915886 h 2220686"/>
              <a:gd name="connsiteX11" fmla="*/ 252843 w 642931"/>
              <a:gd name="connsiteY11" fmla="*/ 2220686 h 2220686"/>
              <a:gd name="connsiteX0" fmla="*/ 296386 w 642931"/>
              <a:gd name="connsiteY0" fmla="*/ 0 h 2220686"/>
              <a:gd name="connsiteX1" fmla="*/ 329043 w 642931"/>
              <a:gd name="connsiteY1" fmla="*/ 212044 h 2220686"/>
              <a:gd name="connsiteX2" fmla="*/ 630214 w 642931"/>
              <a:gd name="connsiteY2" fmla="*/ 319314 h 2220686"/>
              <a:gd name="connsiteX3" fmla="*/ 6100 w 642931"/>
              <a:gd name="connsiteY3" fmla="*/ 537028 h 2220686"/>
              <a:gd name="connsiteX4" fmla="*/ 601186 w 642931"/>
              <a:gd name="connsiteY4" fmla="*/ 812800 h 2220686"/>
              <a:gd name="connsiteX5" fmla="*/ 35129 w 642931"/>
              <a:gd name="connsiteY5" fmla="*/ 957943 h 2220686"/>
              <a:gd name="connsiteX6" fmla="*/ 586672 w 642931"/>
              <a:gd name="connsiteY6" fmla="*/ 1233714 h 2220686"/>
              <a:gd name="connsiteX7" fmla="*/ 20614 w 642931"/>
              <a:gd name="connsiteY7" fmla="*/ 1335314 h 2220686"/>
              <a:gd name="connsiteX8" fmla="*/ 543129 w 642931"/>
              <a:gd name="connsiteY8" fmla="*/ 1582057 h 2220686"/>
              <a:gd name="connsiteX9" fmla="*/ 6100 w 642931"/>
              <a:gd name="connsiteY9" fmla="*/ 1712686 h 2220686"/>
              <a:gd name="connsiteX10" fmla="*/ 252843 w 642931"/>
              <a:gd name="connsiteY10" fmla="*/ 1915886 h 2220686"/>
              <a:gd name="connsiteX11" fmla="*/ 252843 w 642931"/>
              <a:gd name="connsiteY11" fmla="*/ 2220686 h 2220686"/>
              <a:gd name="connsiteX0" fmla="*/ 296386 w 642931"/>
              <a:gd name="connsiteY0" fmla="*/ 0 h 2220686"/>
              <a:gd name="connsiteX1" fmla="*/ 329043 w 642931"/>
              <a:gd name="connsiteY1" fmla="*/ 212044 h 2220686"/>
              <a:gd name="connsiteX2" fmla="*/ 630214 w 642931"/>
              <a:gd name="connsiteY2" fmla="*/ 319314 h 2220686"/>
              <a:gd name="connsiteX3" fmla="*/ 6100 w 642931"/>
              <a:gd name="connsiteY3" fmla="*/ 537028 h 2220686"/>
              <a:gd name="connsiteX4" fmla="*/ 601186 w 642931"/>
              <a:gd name="connsiteY4" fmla="*/ 812800 h 2220686"/>
              <a:gd name="connsiteX5" fmla="*/ 35129 w 642931"/>
              <a:gd name="connsiteY5" fmla="*/ 957943 h 2220686"/>
              <a:gd name="connsiteX6" fmla="*/ 586672 w 642931"/>
              <a:gd name="connsiteY6" fmla="*/ 1233714 h 2220686"/>
              <a:gd name="connsiteX7" fmla="*/ 20614 w 642931"/>
              <a:gd name="connsiteY7" fmla="*/ 1335314 h 2220686"/>
              <a:gd name="connsiteX8" fmla="*/ 543129 w 642931"/>
              <a:gd name="connsiteY8" fmla="*/ 1582057 h 2220686"/>
              <a:gd name="connsiteX9" fmla="*/ 6100 w 642931"/>
              <a:gd name="connsiteY9" fmla="*/ 1712686 h 2220686"/>
              <a:gd name="connsiteX10" fmla="*/ 252843 w 642931"/>
              <a:gd name="connsiteY10" fmla="*/ 1915886 h 2220686"/>
              <a:gd name="connsiteX11" fmla="*/ 252843 w 642931"/>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19050 w 624114"/>
              <a:gd name="connsiteY3" fmla="*/ 541790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19050 w 624114"/>
              <a:gd name="connsiteY3" fmla="*/ 541790 h 2220686"/>
              <a:gd name="connsiteX4" fmla="*/ 595086 w 624114"/>
              <a:gd name="connsiteY4" fmla="*/ 812800 h 2220686"/>
              <a:gd name="connsiteX5" fmla="*/ 14741 w 624114"/>
              <a:gd name="connsiteY5" fmla="*/ 924605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19050 w 624114"/>
              <a:gd name="connsiteY3" fmla="*/ 541790 h 2220686"/>
              <a:gd name="connsiteX4" fmla="*/ 595086 w 624114"/>
              <a:gd name="connsiteY4" fmla="*/ 812800 h 2220686"/>
              <a:gd name="connsiteX5" fmla="*/ 14741 w 624114"/>
              <a:gd name="connsiteY5" fmla="*/ 924605 h 2220686"/>
              <a:gd name="connsiteX6" fmla="*/ 580572 w 624114"/>
              <a:gd name="connsiteY6" fmla="*/ 1233714 h 2220686"/>
              <a:gd name="connsiteX7" fmla="*/ 14514 w 624114"/>
              <a:gd name="connsiteY7" fmla="*/ 12972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75772 w 609600"/>
              <a:gd name="connsiteY0" fmla="*/ 0 h 2220686"/>
              <a:gd name="connsiteX1" fmla="*/ 308429 w 609600"/>
              <a:gd name="connsiteY1" fmla="*/ 212044 h 2220686"/>
              <a:gd name="connsiteX2" fmla="*/ 609600 w 609600"/>
              <a:gd name="connsiteY2" fmla="*/ 319314 h 2220686"/>
              <a:gd name="connsiteX3" fmla="*/ 4536 w 609600"/>
              <a:gd name="connsiteY3" fmla="*/ 541790 h 2220686"/>
              <a:gd name="connsiteX4" fmla="*/ 580572 w 609600"/>
              <a:gd name="connsiteY4" fmla="*/ 812800 h 2220686"/>
              <a:gd name="connsiteX5" fmla="*/ 227 w 609600"/>
              <a:gd name="connsiteY5" fmla="*/ 924605 h 2220686"/>
              <a:gd name="connsiteX6" fmla="*/ 566058 w 609600"/>
              <a:gd name="connsiteY6" fmla="*/ 1233714 h 2220686"/>
              <a:gd name="connsiteX7" fmla="*/ 0 w 609600"/>
              <a:gd name="connsiteY7" fmla="*/ 1297214 h 2220686"/>
              <a:gd name="connsiteX8" fmla="*/ 522515 w 609600"/>
              <a:gd name="connsiteY8" fmla="*/ 1582057 h 2220686"/>
              <a:gd name="connsiteX9" fmla="*/ 4536 w 609600"/>
              <a:gd name="connsiteY9" fmla="*/ 1684111 h 2220686"/>
              <a:gd name="connsiteX10" fmla="*/ 232229 w 609600"/>
              <a:gd name="connsiteY10" fmla="*/ 1915886 h 2220686"/>
              <a:gd name="connsiteX11" fmla="*/ 232229 w 609600"/>
              <a:gd name="connsiteY11" fmla="*/ 2220686 h 2220686"/>
              <a:gd name="connsiteX0" fmla="*/ 275772 w 609600"/>
              <a:gd name="connsiteY0" fmla="*/ 0 h 2220686"/>
              <a:gd name="connsiteX1" fmla="*/ 308429 w 609600"/>
              <a:gd name="connsiteY1" fmla="*/ 212044 h 2220686"/>
              <a:gd name="connsiteX2" fmla="*/ 609600 w 609600"/>
              <a:gd name="connsiteY2" fmla="*/ 319314 h 2220686"/>
              <a:gd name="connsiteX3" fmla="*/ 4536 w 609600"/>
              <a:gd name="connsiteY3" fmla="*/ 541790 h 2220686"/>
              <a:gd name="connsiteX4" fmla="*/ 580572 w 609600"/>
              <a:gd name="connsiteY4" fmla="*/ 812800 h 2220686"/>
              <a:gd name="connsiteX5" fmla="*/ 227 w 609600"/>
              <a:gd name="connsiteY5" fmla="*/ 924605 h 2220686"/>
              <a:gd name="connsiteX6" fmla="*/ 566058 w 609600"/>
              <a:gd name="connsiteY6" fmla="*/ 1233714 h 2220686"/>
              <a:gd name="connsiteX7" fmla="*/ 0 w 609600"/>
              <a:gd name="connsiteY7" fmla="*/ 1297214 h 2220686"/>
              <a:gd name="connsiteX8" fmla="*/ 522515 w 609600"/>
              <a:gd name="connsiteY8" fmla="*/ 1582057 h 2220686"/>
              <a:gd name="connsiteX9" fmla="*/ 4536 w 609600"/>
              <a:gd name="connsiteY9" fmla="*/ 1684111 h 2220686"/>
              <a:gd name="connsiteX10" fmla="*/ 308429 w 609600"/>
              <a:gd name="connsiteY10" fmla="*/ 1887311 h 2220686"/>
              <a:gd name="connsiteX11" fmla="*/ 232229 w 609600"/>
              <a:gd name="connsiteY11" fmla="*/ 2220686 h 2220686"/>
              <a:gd name="connsiteX0" fmla="*/ 275772 w 609600"/>
              <a:gd name="connsiteY0" fmla="*/ 0 h 2182586"/>
              <a:gd name="connsiteX1" fmla="*/ 308429 w 609600"/>
              <a:gd name="connsiteY1" fmla="*/ 212044 h 2182586"/>
              <a:gd name="connsiteX2" fmla="*/ 609600 w 609600"/>
              <a:gd name="connsiteY2" fmla="*/ 319314 h 2182586"/>
              <a:gd name="connsiteX3" fmla="*/ 4536 w 609600"/>
              <a:gd name="connsiteY3" fmla="*/ 541790 h 2182586"/>
              <a:gd name="connsiteX4" fmla="*/ 580572 w 609600"/>
              <a:gd name="connsiteY4" fmla="*/ 812800 h 2182586"/>
              <a:gd name="connsiteX5" fmla="*/ 227 w 609600"/>
              <a:gd name="connsiteY5" fmla="*/ 924605 h 2182586"/>
              <a:gd name="connsiteX6" fmla="*/ 566058 w 609600"/>
              <a:gd name="connsiteY6" fmla="*/ 1233714 h 2182586"/>
              <a:gd name="connsiteX7" fmla="*/ 0 w 609600"/>
              <a:gd name="connsiteY7" fmla="*/ 1297214 h 2182586"/>
              <a:gd name="connsiteX8" fmla="*/ 522515 w 609600"/>
              <a:gd name="connsiteY8" fmla="*/ 1582057 h 2182586"/>
              <a:gd name="connsiteX9" fmla="*/ 4536 w 609600"/>
              <a:gd name="connsiteY9" fmla="*/ 1684111 h 2182586"/>
              <a:gd name="connsiteX10" fmla="*/ 308429 w 609600"/>
              <a:gd name="connsiteY10" fmla="*/ 1887311 h 2182586"/>
              <a:gd name="connsiteX11" fmla="*/ 308429 w 609600"/>
              <a:gd name="connsiteY11" fmla="*/ 2182586 h 2182586"/>
              <a:gd name="connsiteX0" fmla="*/ 275772 w 613002"/>
              <a:gd name="connsiteY0" fmla="*/ 0 h 2182586"/>
              <a:gd name="connsiteX1" fmla="*/ 308429 w 613002"/>
              <a:gd name="connsiteY1" fmla="*/ 212044 h 2182586"/>
              <a:gd name="connsiteX2" fmla="*/ 609600 w 613002"/>
              <a:gd name="connsiteY2" fmla="*/ 319314 h 2182586"/>
              <a:gd name="connsiteX3" fmla="*/ 4536 w 613002"/>
              <a:gd name="connsiteY3" fmla="*/ 541790 h 2182586"/>
              <a:gd name="connsiteX4" fmla="*/ 580572 w 613002"/>
              <a:gd name="connsiteY4" fmla="*/ 812800 h 2182586"/>
              <a:gd name="connsiteX5" fmla="*/ 227 w 613002"/>
              <a:gd name="connsiteY5" fmla="*/ 924605 h 2182586"/>
              <a:gd name="connsiteX6" fmla="*/ 566058 w 613002"/>
              <a:gd name="connsiteY6" fmla="*/ 1233714 h 2182586"/>
              <a:gd name="connsiteX7" fmla="*/ 0 w 613002"/>
              <a:gd name="connsiteY7" fmla="*/ 1297214 h 2182586"/>
              <a:gd name="connsiteX8" fmla="*/ 613002 w 613002"/>
              <a:gd name="connsiteY8" fmla="*/ 1486807 h 2182586"/>
              <a:gd name="connsiteX9" fmla="*/ 4536 w 613002"/>
              <a:gd name="connsiteY9" fmla="*/ 1684111 h 2182586"/>
              <a:gd name="connsiteX10" fmla="*/ 308429 w 613002"/>
              <a:gd name="connsiteY10" fmla="*/ 1887311 h 2182586"/>
              <a:gd name="connsiteX11" fmla="*/ 308429 w 613002"/>
              <a:gd name="connsiteY11" fmla="*/ 2182586 h 2182586"/>
              <a:gd name="connsiteX0" fmla="*/ 275772 w 618446"/>
              <a:gd name="connsiteY0" fmla="*/ 0 h 2182586"/>
              <a:gd name="connsiteX1" fmla="*/ 308429 w 618446"/>
              <a:gd name="connsiteY1" fmla="*/ 212044 h 2182586"/>
              <a:gd name="connsiteX2" fmla="*/ 609600 w 618446"/>
              <a:gd name="connsiteY2" fmla="*/ 319314 h 2182586"/>
              <a:gd name="connsiteX3" fmla="*/ 4536 w 618446"/>
              <a:gd name="connsiteY3" fmla="*/ 541790 h 2182586"/>
              <a:gd name="connsiteX4" fmla="*/ 580572 w 618446"/>
              <a:gd name="connsiteY4" fmla="*/ 812800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75772 w 618446"/>
              <a:gd name="connsiteY0" fmla="*/ 0 h 2182586"/>
              <a:gd name="connsiteX1" fmla="*/ 308429 w 618446"/>
              <a:gd name="connsiteY1" fmla="*/ 212044 h 2182586"/>
              <a:gd name="connsiteX2" fmla="*/ 609600 w 618446"/>
              <a:gd name="connsiteY2" fmla="*/ 319314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75772 w 618446"/>
              <a:gd name="connsiteY0" fmla="*/ 0 h 2182586"/>
              <a:gd name="connsiteX1" fmla="*/ 308429 w 618446"/>
              <a:gd name="connsiteY1" fmla="*/ 21204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7577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8446" h="2182586">
                <a:moveTo>
                  <a:pt x="294822" y="0"/>
                </a:moveTo>
                <a:cubicBezTo>
                  <a:pt x="301852" y="153609"/>
                  <a:pt x="305178" y="-36438"/>
                  <a:pt x="298904" y="154894"/>
                </a:cubicBezTo>
                <a:cubicBezTo>
                  <a:pt x="611717" y="341463"/>
                  <a:pt x="291949" y="150850"/>
                  <a:pt x="609600" y="347889"/>
                </a:cubicBezTo>
                <a:cubicBezTo>
                  <a:pt x="3326" y="535403"/>
                  <a:pt x="614212" y="330955"/>
                  <a:pt x="4536" y="541790"/>
                </a:cubicBezTo>
                <a:cubicBezTo>
                  <a:pt x="599773" y="705001"/>
                  <a:pt x="8997" y="547386"/>
                  <a:pt x="609147" y="722312"/>
                </a:cubicBezTo>
                <a:cubicBezTo>
                  <a:pt x="-377" y="925814"/>
                  <a:pt x="612246" y="716340"/>
                  <a:pt x="227" y="924605"/>
                </a:cubicBezTo>
                <a:cubicBezTo>
                  <a:pt x="621695" y="1104295"/>
                  <a:pt x="6503" y="927932"/>
                  <a:pt x="618446" y="1109889"/>
                </a:cubicBezTo>
                <a:cubicBezTo>
                  <a:pt x="-3098" y="1301371"/>
                  <a:pt x="621620" y="1110569"/>
                  <a:pt x="0" y="1297214"/>
                </a:cubicBezTo>
                <a:cubicBezTo>
                  <a:pt x="621393" y="1479096"/>
                  <a:pt x="1058" y="1290561"/>
                  <a:pt x="613002" y="1486807"/>
                </a:cubicBezTo>
                <a:cubicBezTo>
                  <a:pt x="10508" y="1692576"/>
                  <a:pt x="610129" y="1490360"/>
                  <a:pt x="4536" y="1684111"/>
                </a:cubicBezTo>
                <a:cubicBezTo>
                  <a:pt x="313342" y="1877862"/>
                  <a:pt x="10130" y="1693106"/>
                  <a:pt x="308429" y="1887311"/>
                </a:cubicBezTo>
                <a:cubicBezTo>
                  <a:pt x="306690" y="2191053"/>
                  <a:pt x="300416" y="1872494"/>
                  <a:pt x="308429" y="2182586"/>
                </a:cubicBezTo>
              </a:path>
            </a:pathLst>
          </a:custGeom>
          <a:no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78"/>
          <p:cNvSpPr/>
          <p:nvPr/>
        </p:nvSpPr>
        <p:spPr>
          <a:xfrm>
            <a:off x="2412202" y="5270988"/>
            <a:ext cx="227467" cy="579892"/>
          </a:xfrm>
          <a:custGeom>
            <a:avLst/>
            <a:gdLst>
              <a:gd name="connsiteX0" fmla="*/ 296386 w 637812"/>
              <a:gd name="connsiteY0" fmla="*/ 0 h 2220686"/>
              <a:gd name="connsiteX1" fmla="*/ 630214 w 637812"/>
              <a:gd name="connsiteY1" fmla="*/ 319314 h 2220686"/>
              <a:gd name="connsiteX2" fmla="*/ 6100 w 637812"/>
              <a:gd name="connsiteY2" fmla="*/ 537028 h 2220686"/>
              <a:gd name="connsiteX3" fmla="*/ 601186 w 637812"/>
              <a:gd name="connsiteY3" fmla="*/ 812800 h 2220686"/>
              <a:gd name="connsiteX4" fmla="*/ 35129 w 637812"/>
              <a:gd name="connsiteY4" fmla="*/ 957943 h 2220686"/>
              <a:gd name="connsiteX5" fmla="*/ 586672 w 637812"/>
              <a:gd name="connsiteY5" fmla="*/ 1233714 h 2220686"/>
              <a:gd name="connsiteX6" fmla="*/ 20614 w 637812"/>
              <a:gd name="connsiteY6" fmla="*/ 1335314 h 2220686"/>
              <a:gd name="connsiteX7" fmla="*/ 543129 w 637812"/>
              <a:gd name="connsiteY7" fmla="*/ 1582057 h 2220686"/>
              <a:gd name="connsiteX8" fmla="*/ 6100 w 637812"/>
              <a:gd name="connsiteY8" fmla="*/ 1712686 h 2220686"/>
              <a:gd name="connsiteX9" fmla="*/ 252843 w 637812"/>
              <a:gd name="connsiteY9" fmla="*/ 1915886 h 2220686"/>
              <a:gd name="connsiteX10" fmla="*/ 252843 w 637812"/>
              <a:gd name="connsiteY10" fmla="*/ 2220686 h 2220686"/>
              <a:gd name="connsiteX0" fmla="*/ 296386 w 636659"/>
              <a:gd name="connsiteY0" fmla="*/ 0 h 2220686"/>
              <a:gd name="connsiteX1" fmla="*/ 329043 w 636659"/>
              <a:gd name="connsiteY1" fmla="*/ 212044 h 2220686"/>
              <a:gd name="connsiteX2" fmla="*/ 630214 w 636659"/>
              <a:gd name="connsiteY2" fmla="*/ 319314 h 2220686"/>
              <a:gd name="connsiteX3" fmla="*/ 6100 w 636659"/>
              <a:gd name="connsiteY3" fmla="*/ 537028 h 2220686"/>
              <a:gd name="connsiteX4" fmla="*/ 601186 w 636659"/>
              <a:gd name="connsiteY4" fmla="*/ 812800 h 2220686"/>
              <a:gd name="connsiteX5" fmla="*/ 35129 w 636659"/>
              <a:gd name="connsiteY5" fmla="*/ 957943 h 2220686"/>
              <a:gd name="connsiteX6" fmla="*/ 586672 w 636659"/>
              <a:gd name="connsiteY6" fmla="*/ 1233714 h 2220686"/>
              <a:gd name="connsiteX7" fmla="*/ 20614 w 636659"/>
              <a:gd name="connsiteY7" fmla="*/ 1335314 h 2220686"/>
              <a:gd name="connsiteX8" fmla="*/ 543129 w 636659"/>
              <a:gd name="connsiteY8" fmla="*/ 1582057 h 2220686"/>
              <a:gd name="connsiteX9" fmla="*/ 6100 w 636659"/>
              <a:gd name="connsiteY9" fmla="*/ 1712686 h 2220686"/>
              <a:gd name="connsiteX10" fmla="*/ 252843 w 636659"/>
              <a:gd name="connsiteY10" fmla="*/ 1915886 h 2220686"/>
              <a:gd name="connsiteX11" fmla="*/ 252843 w 636659"/>
              <a:gd name="connsiteY11" fmla="*/ 2220686 h 2220686"/>
              <a:gd name="connsiteX0" fmla="*/ 296386 w 692915"/>
              <a:gd name="connsiteY0" fmla="*/ 0 h 2220686"/>
              <a:gd name="connsiteX1" fmla="*/ 329043 w 692915"/>
              <a:gd name="connsiteY1" fmla="*/ 212044 h 2220686"/>
              <a:gd name="connsiteX2" fmla="*/ 630214 w 692915"/>
              <a:gd name="connsiteY2" fmla="*/ 319314 h 2220686"/>
              <a:gd name="connsiteX3" fmla="*/ 6100 w 692915"/>
              <a:gd name="connsiteY3" fmla="*/ 537028 h 2220686"/>
              <a:gd name="connsiteX4" fmla="*/ 601186 w 692915"/>
              <a:gd name="connsiteY4" fmla="*/ 812800 h 2220686"/>
              <a:gd name="connsiteX5" fmla="*/ 35129 w 692915"/>
              <a:gd name="connsiteY5" fmla="*/ 957943 h 2220686"/>
              <a:gd name="connsiteX6" fmla="*/ 586672 w 692915"/>
              <a:gd name="connsiteY6" fmla="*/ 1233714 h 2220686"/>
              <a:gd name="connsiteX7" fmla="*/ 20614 w 692915"/>
              <a:gd name="connsiteY7" fmla="*/ 1335314 h 2220686"/>
              <a:gd name="connsiteX8" fmla="*/ 543129 w 692915"/>
              <a:gd name="connsiteY8" fmla="*/ 1582057 h 2220686"/>
              <a:gd name="connsiteX9" fmla="*/ 6100 w 692915"/>
              <a:gd name="connsiteY9" fmla="*/ 1712686 h 2220686"/>
              <a:gd name="connsiteX10" fmla="*/ 252843 w 692915"/>
              <a:gd name="connsiteY10" fmla="*/ 1915886 h 2220686"/>
              <a:gd name="connsiteX11" fmla="*/ 252843 w 692915"/>
              <a:gd name="connsiteY11" fmla="*/ 2220686 h 2220686"/>
              <a:gd name="connsiteX0" fmla="*/ 296386 w 642931"/>
              <a:gd name="connsiteY0" fmla="*/ 0 h 2220686"/>
              <a:gd name="connsiteX1" fmla="*/ 329043 w 642931"/>
              <a:gd name="connsiteY1" fmla="*/ 212044 h 2220686"/>
              <a:gd name="connsiteX2" fmla="*/ 630214 w 642931"/>
              <a:gd name="connsiteY2" fmla="*/ 319314 h 2220686"/>
              <a:gd name="connsiteX3" fmla="*/ 6100 w 642931"/>
              <a:gd name="connsiteY3" fmla="*/ 537028 h 2220686"/>
              <a:gd name="connsiteX4" fmla="*/ 601186 w 642931"/>
              <a:gd name="connsiteY4" fmla="*/ 812800 h 2220686"/>
              <a:gd name="connsiteX5" fmla="*/ 35129 w 642931"/>
              <a:gd name="connsiteY5" fmla="*/ 957943 h 2220686"/>
              <a:gd name="connsiteX6" fmla="*/ 586672 w 642931"/>
              <a:gd name="connsiteY6" fmla="*/ 1233714 h 2220686"/>
              <a:gd name="connsiteX7" fmla="*/ 20614 w 642931"/>
              <a:gd name="connsiteY7" fmla="*/ 1335314 h 2220686"/>
              <a:gd name="connsiteX8" fmla="*/ 543129 w 642931"/>
              <a:gd name="connsiteY8" fmla="*/ 1582057 h 2220686"/>
              <a:gd name="connsiteX9" fmla="*/ 6100 w 642931"/>
              <a:gd name="connsiteY9" fmla="*/ 1712686 h 2220686"/>
              <a:gd name="connsiteX10" fmla="*/ 252843 w 642931"/>
              <a:gd name="connsiteY10" fmla="*/ 1915886 h 2220686"/>
              <a:gd name="connsiteX11" fmla="*/ 252843 w 642931"/>
              <a:gd name="connsiteY11" fmla="*/ 2220686 h 2220686"/>
              <a:gd name="connsiteX0" fmla="*/ 296386 w 642931"/>
              <a:gd name="connsiteY0" fmla="*/ 0 h 2220686"/>
              <a:gd name="connsiteX1" fmla="*/ 329043 w 642931"/>
              <a:gd name="connsiteY1" fmla="*/ 212044 h 2220686"/>
              <a:gd name="connsiteX2" fmla="*/ 630214 w 642931"/>
              <a:gd name="connsiteY2" fmla="*/ 319314 h 2220686"/>
              <a:gd name="connsiteX3" fmla="*/ 6100 w 642931"/>
              <a:gd name="connsiteY3" fmla="*/ 537028 h 2220686"/>
              <a:gd name="connsiteX4" fmla="*/ 601186 w 642931"/>
              <a:gd name="connsiteY4" fmla="*/ 812800 h 2220686"/>
              <a:gd name="connsiteX5" fmla="*/ 35129 w 642931"/>
              <a:gd name="connsiteY5" fmla="*/ 957943 h 2220686"/>
              <a:gd name="connsiteX6" fmla="*/ 586672 w 642931"/>
              <a:gd name="connsiteY6" fmla="*/ 1233714 h 2220686"/>
              <a:gd name="connsiteX7" fmla="*/ 20614 w 642931"/>
              <a:gd name="connsiteY7" fmla="*/ 1335314 h 2220686"/>
              <a:gd name="connsiteX8" fmla="*/ 543129 w 642931"/>
              <a:gd name="connsiteY8" fmla="*/ 1582057 h 2220686"/>
              <a:gd name="connsiteX9" fmla="*/ 6100 w 642931"/>
              <a:gd name="connsiteY9" fmla="*/ 1712686 h 2220686"/>
              <a:gd name="connsiteX10" fmla="*/ 252843 w 642931"/>
              <a:gd name="connsiteY10" fmla="*/ 1915886 h 2220686"/>
              <a:gd name="connsiteX11" fmla="*/ 252843 w 642931"/>
              <a:gd name="connsiteY11" fmla="*/ 2220686 h 2220686"/>
              <a:gd name="connsiteX0" fmla="*/ 296386 w 642931"/>
              <a:gd name="connsiteY0" fmla="*/ 0 h 2220686"/>
              <a:gd name="connsiteX1" fmla="*/ 329043 w 642931"/>
              <a:gd name="connsiteY1" fmla="*/ 212044 h 2220686"/>
              <a:gd name="connsiteX2" fmla="*/ 630214 w 642931"/>
              <a:gd name="connsiteY2" fmla="*/ 319314 h 2220686"/>
              <a:gd name="connsiteX3" fmla="*/ 6100 w 642931"/>
              <a:gd name="connsiteY3" fmla="*/ 537028 h 2220686"/>
              <a:gd name="connsiteX4" fmla="*/ 601186 w 642931"/>
              <a:gd name="connsiteY4" fmla="*/ 812800 h 2220686"/>
              <a:gd name="connsiteX5" fmla="*/ 35129 w 642931"/>
              <a:gd name="connsiteY5" fmla="*/ 957943 h 2220686"/>
              <a:gd name="connsiteX6" fmla="*/ 586672 w 642931"/>
              <a:gd name="connsiteY6" fmla="*/ 1233714 h 2220686"/>
              <a:gd name="connsiteX7" fmla="*/ 20614 w 642931"/>
              <a:gd name="connsiteY7" fmla="*/ 1335314 h 2220686"/>
              <a:gd name="connsiteX8" fmla="*/ 543129 w 642931"/>
              <a:gd name="connsiteY8" fmla="*/ 1582057 h 2220686"/>
              <a:gd name="connsiteX9" fmla="*/ 6100 w 642931"/>
              <a:gd name="connsiteY9" fmla="*/ 1712686 h 2220686"/>
              <a:gd name="connsiteX10" fmla="*/ 252843 w 642931"/>
              <a:gd name="connsiteY10" fmla="*/ 1915886 h 2220686"/>
              <a:gd name="connsiteX11" fmla="*/ 252843 w 642931"/>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6386 w 630214"/>
              <a:gd name="connsiteY0" fmla="*/ 0 h 2220686"/>
              <a:gd name="connsiteX1" fmla="*/ 329043 w 630214"/>
              <a:gd name="connsiteY1" fmla="*/ 212044 h 2220686"/>
              <a:gd name="connsiteX2" fmla="*/ 630214 w 630214"/>
              <a:gd name="connsiteY2" fmla="*/ 319314 h 2220686"/>
              <a:gd name="connsiteX3" fmla="*/ 6100 w 630214"/>
              <a:gd name="connsiteY3" fmla="*/ 537028 h 2220686"/>
              <a:gd name="connsiteX4" fmla="*/ 601186 w 630214"/>
              <a:gd name="connsiteY4" fmla="*/ 812800 h 2220686"/>
              <a:gd name="connsiteX5" fmla="*/ 35129 w 630214"/>
              <a:gd name="connsiteY5" fmla="*/ 957943 h 2220686"/>
              <a:gd name="connsiteX6" fmla="*/ 586672 w 630214"/>
              <a:gd name="connsiteY6" fmla="*/ 1233714 h 2220686"/>
              <a:gd name="connsiteX7" fmla="*/ 20614 w 630214"/>
              <a:gd name="connsiteY7" fmla="*/ 1335314 h 2220686"/>
              <a:gd name="connsiteX8" fmla="*/ 543129 w 630214"/>
              <a:gd name="connsiteY8" fmla="*/ 1582057 h 2220686"/>
              <a:gd name="connsiteX9" fmla="*/ 6100 w 630214"/>
              <a:gd name="connsiteY9" fmla="*/ 1712686 h 2220686"/>
              <a:gd name="connsiteX10" fmla="*/ 252843 w 630214"/>
              <a:gd name="connsiteY10" fmla="*/ 1915886 h 2220686"/>
              <a:gd name="connsiteX11" fmla="*/ 252843 w 6302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0 w 624114"/>
              <a:gd name="connsiteY3" fmla="*/ 537028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19050 w 624114"/>
              <a:gd name="connsiteY3" fmla="*/ 541790 h 2220686"/>
              <a:gd name="connsiteX4" fmla="*/ 595086 w 624114"/>
              <a:gd name="connsiteY4" fmla="*/ 812800 h 2220686"/>
              <a:gd name="connsiteX5" fmla="*/ 29029 w 624114"/>
              <a:gd name="connsiteY5" fmla="*/ 957943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19050 w 624114"/>
              <a:gd name="connsiteY3" fmla="*/ 541790 h 2220686"/>
              <a:gd name="connsiteX4" fmla="*/ 595086 w 624114"/>
              <a:gd name="connsiteY4" fmla="*/ 812800 h 2220686"/>
              <a:gd name="connsiteX5" fmla="*/ 14741 w 624114"/>
              <a:gd name="connsiteY5" fmla="*/ 924605 h 2220686"/>
              <a:gd name="connsiteX6" fmla="*/ 580572 w 624114"/>
              <a:gd name="connsiteY6" fmla="*/ 1233714 h 2220686"/>
              <a:gd name="connsiteX7" fmla="*/ 14514 w 624114"/>
              <a:gd name="connsiteY7" fmla="*/ 13353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90286 w 624114"/>
              <a:gd name="connsiteY0" fmla="*/ 0 h 2220686"/>
              <a:gd name="connsiteX1" fmla="*/ 322943 w 624114"/>
              <a:gd name="connsiteY1" fmla="*/ 212044 h 2220686"/>
              <a:gd name="connsiteX2" fmla="*/ 624114 w 624114"/>
              <a:gd name="connsiteY2" fmla="*/ 319314 h 2220686"/>
              <a:gd name="connsiteX3" fmla="*/ 19050 w 624114"/>
              <a:gd name="connsiteY3" fmla="*/ 541790 h 2220686"/>
              <a:gd name="connsiteX4" fmla="*/ 595086 w 624114"/>
              <a:gd name="connsiteY4" fmla="*/ 812800 h 2220686"/>
              <a:gd name="connsiteX5" fmla="*/ 14741 w 624114"/>
              <a:gd name="connsiteY5" fmla="*/ 924605 h 2220686"/>
              <a:gd name="connsiteX6" fmla="*/ 580572 w 624114"/>
              <a:gd name="connsiteY6" fmla="*/ 1233714 h 2220686"/>
              <a:gd name="connsiteX7" fmla="*/ 14514 w 624114"/>
              <a:gd name="connsiteY7" fmla="*/ 1297214 h 2220686"/>
              <a:gd name="connsiteX8" fmla="*/ 537029 w 624114"/>
              <a:gd name="connsiteY8" fmla="*/ 1582057 h 2220686"/>
              <a:gd name="connsiteX9" fmla="*/ 0 w 624114"/>
              <a:gd name="connsiteY9" fmla="*/ 1712686 h 2220686"/>
              <a:gd name="connsiteX10" fmla="*/ 246743 w 624114"/>
              <a:gd name="connsiteY10" fmla="*/ 1915886 h 2220686"/>
              <a:gd name="connsiteX11" fmla="*/ 246743 w 624114"/>
              <a:gd name="connsiteY11" fmla="*/ 2220686 h 2220686"/>
              <a:gd name="connsiteX0" fmla="*/ 275772 w 609600"/>
              <a:gd name="connsiteY0" fmla="*/ 0 h 2220686"/>
              <a:gd name="connsiteX1" fmla="*/ 308429 w 609600"/>
              <a:gd name="connsiteY1" fmla="*/ 212044 h 2220686"/>
              <a:gd name="connsiteX2" fmla="*/ 609600 w 609600"/>
              <a:gd name="connsiteY2" fmla="*/ 319314 h 2220686"/>
              <a:gd name="connsiteX3" fmla="*/ 4536 w 609600"/>
              <a:gd name="connsiteY3" fmla="*/ 541790 h 2220686"/>
              <a:gd name="connsiteX4" fmla="*/ 580572 w 609600"/>
              <a:gd name="connsiteY4" fmla="*/ 812800 h 2220686"/>
              <a:gd name="connsiteX5" fmla="*/ 227 w 609600"/>
              <a:gd name="connsiteY5" fmla="*/ 924605 h 2220686"/>
              <a:gd name="connsiteX6" fmla="*/ 566058 w 609600"/>
              <a:gd name="connsiteY6" fmla="*/ 1233714 h 2220686"/>
              <a:gd name="connsiteX7" fmla="*/ 0 w 609600"/>
              <a:gd name="connsiteY7" fmla="*/ 1297214 h 2220686"/>
              <a:gd name="connsiteX8" fmla="*/ 522515 w 609600"/>
              <a:gd name="connsiteY8" fmla="*/ 1582057 h 2220686"/>
              <a:gd name="connsiteX9" fmla="*/ 4536 w 609600"/>
              <a:gd name="connsiteY9" fmla="*/ 1684111 h 2220686"/>
              <a:gd name="connsiteX10" fmla="*/ 232229 w 609600"/>
              <a:gd name="connsiteY10" fmla="*/ 1915886 h 2220686"/>
              <a:gd name="connsiteX11" fmla="*/ 232229 w 609600"/>
              <a:gd name="connsiteY11" fmla="*/ 2220686 h 2220686"/>
              <a:gd name="connsiteX0" fmla="*/ 275772 w 609600"/>
              <a:gd name="connsiteY0" fmla="*/ 0 h 2220686"/>
              <a:gd name="connsiteX1" fmla="*/ 308429 w 609600"/>
              <a:gd name="connsiteY1" fmla="*/ 212044 h 2220686"/>
              <a:gd name="connsiteX2" fmla="*/ 609600 w 609600"/>
              <a:gd name="connsiteY2" fmla="*/ 319314 h 2220686"/>
              <a:gd name="connsiteX3" fmla="*/ 4536 w 609600"/>
              <a:gd name="connsiteY3" fmla="*/ 541790 h 2220686"/>
              <a:gd name="connsiteX4" fmla="*/ 580572 w 609600"/>
              <a:gd name="connsiteY4" fmla="*/ 812800 h 2220686"/>
              <a:gd name="connsiteX5" fmla="*/ 227 w 609600"/>
              <a:gd name="connsiteY5" fmla="*/ 924605 h 2220686"/>
              <a:gd name="connsiteX6" fmla="*/ 566058 w 609600"/>
              <a:gd name="connsiteY6" fmla="*/ 1233714 h 2220686"/>
              <a:gd name="connsiteX7" fmla="*/ 0 w 609600"/>
              <a:gd name="connsiteY7" fmla="*/ 1297214 h 2220686"/>
              <a:gd name="connsiteX8" fmla="*/ 522515 w 609600"/>
              <a:gd name="connsiteY8" fmla="*/ 1582057 h 2220686"/>
              <a:gd name="connsiteX9" fmla="*/ 4536 w 609600"/>
              <a:gd name="connsiteY9" fmla="*/ 1684111 h 2220686"/>
              <a:gd name="connsiteX10" fmla="*/ 308429 w 609600"/>
              <a:gd name="connsiteY10" fmla="*/ 1887311 h 2220686"/>
              <a:gd name="connsiteX11" fmla="*/ 232229 w 609600"/>
              <a:gd name="connsiteY11" fmla="*/ 2220686 h 2220686"/>
              <a:gd name="connsiteX0" fmla="*/ 275772 w 609600"/>
              <a:gd name="connsiteY0" fmla="*/ 0 h 2182586"/>
              <a:gd name="connsiteX1" fmla="*/ 308429 w 609600"/>
              <a:gd name="connsiteY1" fmla="*/ 212044 h 2182586"/>
              <a:gd name="connsiteX2" fmla="*/ 609600 w 609600"/>
              <a:gd name="connsiteY2" fmla="*/ 319314 h 2182586"/>
              <a:gd name="connsiteX3" fmla="*/ 4536 w 609600"/>
              <a:gd name="connsiteY3" fmla="*/ 541790 h 2182586"/>
              <a:gd name="connsiteX4" fmla="*/ 580572 w 609600"/>
              <a:gd name="connsiteY4" fmla="*/ 812800 h 2182586"/>
              <a:gd name="connsiteX5" fmla="*/ 227 w 609600"/>
              <a:gd name="connsiteY5" fmla="*/ 924605 h 2182586"/>
              <a:gd name="connsiteX6" fmla="*/ 566058 w 609600"/>
              <a:gd name="connsiteY6" fmla="*/ 1233714 h 2182586"/>
              <a:gd name="connsiteX7" fmla="*/ 0 w 609600"/>
              <a:gd name="connsiteY7" fmla="*/ 1297214 h 2182586"/>
              <a:gd name="connsiteX8" fmla="*/ 522515 w 609600"/>
              <a:gd name="connsiteY8" fmla="*/ 1582057 h 2182586"/>
              <a:gd name="connsiteX9" fmla="*/ 4536 w 609600"/>
              <a:gd name="connsiteY9" fmla="*/ 1684111 h 2182586"/>
              <a:gd name="connsiteX10" fmla="*/ 308429 w 609600"/>
              <a:gd name="connsiteY10" fmla="*/ 1887311 h 2182586"/>
              <a:gd name="connsiteX11" fmla="*/ 308429 w 609600"/>
              <a:gd name="connsiteY11" fmla="*/ 2182586 h 2182586"/>
              <a:gd name="connsiteX0" fmla="*/ 275772 w 613002"/>
              <a:gd name="connsiteY0" fmla="*/ 0 h 2182586"/>
              <a:gd name="connsiteX1" fmla="*/ 308429 w 613002"/>
              <a:gd name="connsiteY1" fmla="*/ 212044 h 2182586"/>
              <a:gd name="connsiteX2" fmla="*/ 609600 w 613002"/>
              <a:gd name="connsiteY2" fmla="*/ 319314 h 2182586"/>
              <a:gd name="connsiteX3" fmla="*/ 4536 w 613002"/>
              <a:gd name="connsiteY3" fmla="*/ 541790 h 2182586"/>
              <a:gd name="connsiteX4" fmla="*/ 580572 w 613002"/>
              <a:gd name="connsiteY4" fmla="*/ 812800 h 2182586"/>
              <a:gd name="connsiteX5" fmla="*/ 227 w 613002"/>
              <a:gd name="connsiteY5" fmla="*/ 924605 h 2182586"/>
              <a:gd name="connsiteX6" fmla="*/ 566058 w 613002"/>
              <a:gd name="connsiteY6" fmla="*/ 1233714 h 2182586"/>
              <a:gd name="connsiteX7" fmla="*/ 0 w 613002"/>
              <a:gd name="connsiteY7" fmla="*/ 1297214 h 2182586"/>
              <a:gd name="connsiteX8" fmla="*/ 613002 w 613002"/>
              <a:gd name="connsiteY8" fmla="*/ 1486807 h 2182586"/>
              <a:gd name="connsiteX9" fmla="*/ 4536 w 613002"/>
              <a:gd name="connsiteY9" fmla="*/ 1684111 h 2182586"/>
              <a:gd name="connsiteX10" fmla="*/ 308429 w 613002"/>
              <a:gd name="connsiteY10" fmla="*/ 1887311 h 2182586"/>
              <a:gd name="connsiteX11" fmla="*/ 308429 w 613002"/>
              <a:gd name="connsiteY11" fmla="*/ 2182586 h 2182586"/>
              <a:gd name="connsiteX0" fmla="*/ 275772 w 618446"/>
              <a:gd name="connsiteY0" fmla="*/ 0 h 2182586"/>
              <a:gd name="connsiteX1" fmla="*/ 308429 w 618446"/>
              <a:gd name="connsiteY1" fmla="*/ 212044 h 2182586"/>
              <a:gd name="connsiteX2" fmla="*/ 609600 w 618446"/>
              <a:gd name="connsiteY2" fmla="*/ 319314 h 2182586"/>
              <a:gd name="connsiteX3" fmla="*/ 4536 w 618446"/>
              <a:gd name="connsiteY3" fmla="*/ 541790 h 2182586"/>
              <a:gd name="connsiteX4" fmla="*/ 580572 w 618446"/>
              <a:gd name="connsiteY4" fmla="*/ 812800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75772 w 618446"/>
              <a:gd name="connsiteY0" fmla="*/ 0 h 2182586"/>
              <a:gd name="connsiteX1" fmla="*/ 308429 w 618446"/>
              <a:gd name="connsiteY1" fmla="*/ 212044 h 2182586"/>
              <a:gd name="connsiteX2" fmla="*/ 609600 w 618446"/>
              <a:gd name="connsiteY2" fmla="*/ 319314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75772 w 618446"/>
              <a:gd name="connsiteY0" fmla="*/ 0 h 2182586"/>
              <a:gd name="connsiteX1" fmla="*/ 308429 w 618446"/>
              <a:gd name="connsiteY1" fmla="*/ 21204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7577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 name="connsiteX0" fmla="*/ 294822 w 618446"/>
              <a:gd name="connsiteY0" fmla="*/ 0 h 2182586"/>
              <a:gd name="connsiteX1" fmla="*/ 298904 w 618446"/>
              <a:gd name="connsiteY1" fmla="*/ 154894 h 2182586"/>
              <a:gd name="connsiteX2" fmla="*/ 609600 w 618446"/>
              <a:gd name="connsiteY2" fmla="*/ 347889 h 2182586"/>
              <a:gd name="connsiteX3" fmla="*/ 4536 w 618446"/>
              <a:gd name="connsiteY3" fmla="*/ 541790 h 2182586"/>
              <a:gd name="connsiteX4" fmla="*/ 609147 w 618446"/>
              <a:gd name="connsiteY4" fmla="*/ 722312 h 2182586"/>
              <a:gd name="connsiteX5" fmla="*/ 227 w 618446"/>
              <a:gd name="connsiteY5" fmla="*/ 924605 h 2182586"/>
              <a:gd name="connsiteX6" fmla="*/ 618446 w 618446"/>
              <a:gd name="connsiteY6" fmla="*/ 1109889 h 2182586"/>
              <a:gd name="connsiteX7" fmla="*/ 0 w 618446"/>
              <a:gd name="connsiteY7" fmla="*/ 1297214 h 2182586"/>
              <a:gd name="connsiteX8" fmla="*/ 613002 w 618446"/>
              <a:gd name="connsiteY8" fmla="*/ 1486807 h 2182586"/>
              <a:gd name="connsiteX9" fmla="*/ 4536 w 618446"/>
              <a:gd name="connsiteY9" fmla="*/ 1684111 h 2182586"/>
              <a:gd name="connsiteX10" fmla="*/ 308429 w 618446"/>
              <a:gd name="connsiteY10" fmla="*/ 1887311 h 2182586"/>
              <a:gd name="connsiteX11" fmla="*/ 308429 w 618446"/>
              <a:gd name="connsiteY11" fmla="*/ 2182586 h 218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8446" h="2182586">
                <a:moveTo>
                  <a:pt x="294822" y="0"/>
                </a:moveTo>
                <a:cubicBezTo>
                  <a:pt x="301852" y="153609"/>
                  <a:pt x="305178" y="-36438"/>
                  <a:pt x="298904" y="154894"/>
                </a:cubicBezTo>
                <a:cubicBezTo>
                  <a:pt x="611717" y="341463"/>
                  <a:pt x="291949" y="150850"/>
                  <a:pt x="609600" y="347889"/>
                </a:cubicBezTo>
                <a:cubicBezTo>
                  <a:pt x="3326" y="535403"/>
                  <a:pt x="614212" y="330955"/>
                  <a:pt x="4536" y="541790"/>
                </a:cubicBezTo>
                <a:cubicBezTo>
                  <a:pt x="599773" y="705001"/>
                  <a:pt x="8997" y="547386"/>
                  <a:pt x="609147" y="722312"/>
                </a:cubicBezTo>
                <a:cubicBezTo>
                  <a:pt x="-377" y="925814"/>
                  <a:pt x="612246" y="716340"/>
                  <a:pt x="227" y="924605"/>
                </a:cubicBezTo>
                <a:cubicBezTo>
                  <a:pt x="621695" y="1104295"/>
                  <a:pt x="6503" y="927932"/>
                  <a:pt x="618446" y="1109889"/>
                </a:cubicBezTo>
                <a:cubicBezTo>
                  <a:pt x="-3098" y="1301371"/>
                  <a:pt x="621620" y="1110569"/>
                  <a:pt x="0" y="1297214"/>
                </a:cubicBezTo>
                <a:cubicBezTo>
                  <a:pt x="621393" y="1479096"/>
                  <a:pt x="1058" y="1290561"/>
                  <a:pt x="613002" y="1486807"/>
                </a:cubicBezTo>
                <a:cubicBezTo>
                  <a:pt x="10508" y="1692576"/>
                  <a:pt x="610129" y="1490360"/>
                  <a:pt x="4536" y="1684111"/>
                </a:cubicBezTo>
                <a:cubicBezTo>
                  <a:pt x="313342" y="1877862"/>
                  <a:pt x="10130" y="1693106"/>
                  <a:pt x="308429" y="1887311"/>
                </a:cubicBezTo>
                <a:cubicBezTo>
                  <a:pt x="306690" y="2191053"/>
                  <a:pt x="300416" y="1872494"/>
                  <a:pt x="308429" y="2182586"/>
                </a:cubicBezTo>
              </a:path>
            </a:pathLst>
          </a:custGeom>
          <a:no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Freeform 79"/>
          <p:cNvSpPr/>
          <p:nvPr/>
        </p:nvSpPr>
        <p:spPr>
          <a:xfrm>
            <a:off x="-379303" y="5707777"/>
            <a:ext cx="10742503" cy="1417813"/>
          </a:xfrm>
          <a:custGeom>
            <a:avLst/>
            <a:gdLst>
              <a:gd name="connsiteX0" fmla="*/ 0 w 10799530"/>
              <a:gd name="connsiteY0" fmla="*/ 160499 h 1409810"/>
              <a:gd name="connsiteX1" fmla="*/ 1248228 w 10799530"/>
              <a:gd name="connsiteY1" fmla="*/ 145985 h 1409810"/>
              <a:gd name="connsiteX2" fmla="*/ 2177142 w 10799530"/>
              <a:gd name="connsiteY2" fmla="*/ 145985 h 1409810"/>
              <a:gd name="connsiteX3" fmla="*/ 2888342 w 10799530"/>
              <a:gd name="connsiteY3" fmla="*/ 145985 h 1409810"/>
              <a:gd name="connsiteX4" fmla="*/ 3759200 w 10799530"/>
              <a:gd name="connsiteY4" fmla="*/ 131470 h 1409810"/>
              <a:gd name="connsiteX5" fmla="*/ 4368800 w 10799530"/>
              <a:gd name="connsiteY5" fmla="*/ 131470 h 1409810"/>
              <a:gd name="connsiteX6" fmla="*/ 5196114 w 10799530"/>
              <a:gd name="connsiteY6" fmla="*/ 102442 h 1409810"/>
              <a:gd name="connsiteX7" fmla="*/ 5979885 w 10799530"/>
              <a:gd name="connsiteY7" fmla="*/ 131470 h 1409810"/>
              <a:gd name="connsiteX8" fmla="*/ 6850742 w 10799530"/>
              <a:gd name="connsiteY8" fmla="*/ 102442 h 1409810"/>
              <a:gd name="connsiteX9" fmla="*/ 7460342 w 10799530"/>
              <a:gd name="connsiteY9" fmla="*/ 116956 h 1409810"/>
              <a:gd name="connsiteX10" fmla="*/ 8418285 w 10799530"/>
              <a:gd name="connsiteY10" fmla="*/ 204042 h 1409810"/>
              <a:gd name="connsiteX11" fmla="*/ 10058400 w 10799530"/>
              <a:gd name="connsiteY11" fmla="*/ 58899 h 1409810"/>
              <a:gd name="connsiteX12" fmla="*/ 9985828 w 10799530"/>
              <a:gd name="connsiteY12" fmla="*/ 1336156 h 1409810"/>
              <a:gd name="connsiteX13" fmla="*/ 203200 w 10799530"/>
              <a:gd name="connsiteY13" fmla="*/ 1263585 h 1409810"/>
              <a:gd name="connsiteX0" fmla="*/ 0 w 10742503"/>
              <a:gd name="connsiteY0" fmla="*/ 168502 h 1417813"/>
              <a:gd name="connsiteX1" fmla="*/ 1248228 w 10742503"/>
              <a:gd name="connsiteY1" fmla="*/ 153988 h 1417813"/>
              <a:gd name="connsiteX2" fmla="*/ 2177142 w 10742503"/>
              <a:gd name="connsiteY2" fmla="*/ 153988 h 1417813"/>
              <a:gd name="connsiteX3" fmla="*/ 2888342 w 10742503"/>
              <a:gd name="connsiteY3" fmla="*/ 153988 h 1417813"/>
              <a:gd name="connsiteX4" fmla="*/ 3759200 w 10742503"/>
              <a:gd name="connsiteY4" fmla="*/ 139473 h 1417813"/>
              <a:gd name="connsiteX5" fmla="*/ 4368800 w 10742503"/>
              <a:gd name="connsiteY5" fmla="*/ 139473 h 1417813"/>
              <a:gd name="connsiteX6" fmla="*/ 5196114 w 10742503"/>
              <a:gd name="connsiteY6" fmla="*/ 110445 h 1417813"/>
              <a:gd name="connsiteX7" fmla="*/ 5979885 w 10742503"/>
              <a:gd name="connsiteY7" fmla="*/ 139473 h 1417813"/>
              <a:gd name="connsiteX8" fmla="*/ 6850742 w 10742503"/>
              <a:gd name="connsiteY8" fmla="*/ 110445 h 1417813"/>
              <a:gd name="connsiteX9" fmla="*/ 7460342 w 10742503"/>
              <a:gd name="connsiteY9" fmla="*/ 124959 h 1417813"/>
              <a:gd name="connsiteX10" fmla="*/ 8418285 w 10742503"/>
              <a:gd name="connsiteY10" fmla="*/ 212045 h 1417813"/>
              <a:gd name="connsiteX11" fmla="*/ 9797142 w 10742503"/>
              <a:gd name="connsiteY11" fmla="*/ 183016 h 1417813"/>
              <a:gd name="connsiteX12" fmla="*/ 10058400 w 10742503"/>
              <a:gd name="connsiteY12" fmla="*/ 66902 h 1417813"/>
              <a:gd name="connsiteX13" fmla="*/ 9985828 w 10742503"/>
              <a:gd name="connsiteY13" fmla="*/ 1344159 h 1417813"/>
              <a:gd name="connsiteX14" fmla="*/ 203200 w 10742503"/>
              <a:gd name="connsiteY14" fmla="*/ 1271588 h 141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42503" h="1417813">
                <a:moveTo>
                  <a:pt x="0" y="168502"/>
                </a:moveTo>
                <a:lnTo>
                  <a:pt x="1248228" y="153988"/>
                </a:lnTo>
                <a:lnTo>
                  <a:pt x="2177142" y="153988"/>
                </a:lnTo>
                <a:lnTo>
                  <a:pt x="2888342" y="153988"/>
                </a:lnTo>
                <a:lnTo>
                  <a:pt x="3759200" y="139473"/>
                </a:lnTo>
                <a:cubicBezTo>
                  <a:pt x="4005943" y="137054"/>
                  <a:pt x="4129314" y="144311"/>
                  <a:pt x="4368800" y="139473"/>
                </a:cubicBezTo>
                <a:cubicBezTo>
                  <a:pt x="4608286" y="134635"/>
                  <a:pt x="4927600" y="110445"/>
                  <a:pt x="5196114" y="110445"/>
                </a:cubicBezTo>
                <a:cubicBezTo>
                  <a:pt x="5464628" y="110445"/>
                  <a:pt x="5704114" y="139473"/>
                  <a:pt x="5979885" y="139473"/>
                </a:cubicBezTo>
                <a:cubicBezTo>
                  <a:pt x="6255656" y="139473"/>
                  <a:pt x="6603999" y="112864"/>
                  <a:pt x="6850742" y="110445"/>
                </a:cubicBezTo>
                <a:cubicBezTo>
                  <a:pt x="7097485" y="108026"/>
                  <a:pt x="7199085" y="108026"/>
                  <a:pt x="7460342" y="124959"/>
                </a:cubicBezTo>
                <a:cubicBezTo>
                  <a:pt x="7721599" y="141892"/>
                  <a:pt x="8028818" y="202369"/>
                  <a:pt x="8418285" y="212045"/>
                </a:cubicBezTo>
                <a:cubicBezTo>
                  <a:pt x="8807752" y="221721"/>
                  <a:pt x="9523790" y="207206"/>
                  <a:pt x="9797142" y="183016"/>
                </a:cubicBezTo>
                <a:cubicBezTo>
                  <a:pt x="10070494" y="158826"/>
                  <a:pt x="10026952" y="-126622"/>
                  <a:pt x="10058400" y="66902"/>
                </a:cubicBezTo>
                <a:cubicBezTo>
                  <a:pt x="10089848" y="260426"/>
                  <a:pt x="11628361" y="1143378"/>
                  <a:pt x="9985828" y="1344159"/>
                </a:cubicBezTo>
                <a:cubicBezTo>
                  <a:pt x="8343295" y="1544940"/>
                  <a:pt x="203200" y="1271588"/>
                  <a:pt x="203200" y="1271588"/>
                </a:cubicBezTo>
              </a:path>
            </a:pathLst>
          </a:cu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2068246" y="1545774"/>
            <a:ext cx="352982" cy="461665"/>
          </a:xfrm>
          <a:prstGeom prst="rect">
            <a:avLst/>
          </a:prstGeom>
          <a:noFill/>
        </p:spPr>
        <p:txBody>
          <a:bodyPr wrap="none" rtlCol="0">
            <a:spAutoFit/>
          </a:bodyPr>
          <a:lstStyle/>
          <a:p>
            <a:r>
              <a:rPr lang="el-GR" sz="2400" b="1" dirty="0">
                <a:solidFill>
                  <a:srgbClr val="00B050"/>
                </a:solidFill>
              </a:rPr>
              <a:t>θ</a:t>
            </a:r>
            <a:endParaRPr lang="en-US" sz="2400" b="1" dirty="0">
              <a:solidFill>
                <a:srgbClr val="00B050"/>
              </a:solidFill>
            </a:endParaRPr>
          </a:p>
        </p:txBody>
      </p:sp>
      <p:sp>
        <p:nvSpPr>
          <p:cNvPr id="18" name="TextBox 17"/>
          <p:cNvSpPr txBox="1"/>
          <p:nvPr/>
        </p:nvSpPr>
        <p:spPr>
          <a:xfrm>
            <a:off x="2648818" y="1429659"/>
            <a:ext cx="333746" cy="461665"/>
          </a:xfrm>
          <a:prstGeom prst="rect">
            <a:avLst/>
          </a:prstGeom>
          <a:noFill/>
        </p:spPr>
        <p:txBody>
          <a:bodyPr wrap="none" rtlCol="0">
            <a:spAutoFit/>
          </a:bodyPr>
          <a:lstStyle/>
          <a:p>
            <a:r>
              <a:rPr lang="el-GR" sz="2400" b="1" dirty="0" smtClean="0">
                <a:solidFill>
                  <a:srgbClr val="00B050"/>
                </a:solidFill>
              </a:rPr>
              <a:t>λ</a:t>
            </a:r>
            <a:endParaRPr lang="en-US" sz="2400" b="1" dirty="0">
              <a:solidFill>
                <a:srgbClr val="00B050"/>
              </a:solidFill>
            </a:endParaRPr>
          </a:p>
        </p:txBody>
      </p:sp>
      <p:cxnSp>
        <p:nvCxnSpPr>
          <p:cNvPr id="19" name="Straight Arrow Connector 18"/>
          <p:cNvCxnSpPr/>
          <p:nvPr/>
        </p:nvCxnSpPr>
        <p:spPr>
          <a:xfrm>
            <a:off x="2510932" y="1698172"/>
            <a:ext cx="2670628" cy="2438400"/>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21" name="Oval 20"/>
          <p:cNvSpPr/>
          <p:nvPr/>
        </p:nvSpPr>
        <p:spPr>
          <a:xfrm>
            <a:off x="5050932" y="4005944"/>
            <a:ext cx="261257" cy="261257"/>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77071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46742" y="2510972"/>
            <a:ext cx="9695542" cy="243840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HPAD calibration</a:t>
            </a:r>
            <a:endParaRPr lang="en-US" dirty="0"/>
          </a:p>
        </p:txBody>
      </p:sp>
      <p:sp>
        <p:nvSpPr>
          <p:cNvPr id="85" name="TextBox 84"/>
          <p:cNvSpPr txBox="1"/>
          <p:nvPr/>
        </p:nvSpPr>
        <p:spPr>
          <a:xfrm>
            <a:off x="5515429" y="2032000"/>
            <a:ext cx="352982" cy="461665"/>
          </a:xfrm>
          <a:prstGeom prst="rect">
            <a:avLst/>
          </a:prstGeom>
          <a:noFill/>
        </p:spPr>
        <p:txBody>
          <a:bodyPr wrap="none" rtlCol="0">
            <a:spAutoFit/>
          </a:bodyPr>
          <a:lstStyle/>
          <a:p>
            <a:r>
              <a:rPr lang="el-GR" sz="2400" b="1" dirty="0">
                <a:solidFill>
                  <a:srgbClr val="00B050"/>
                </a:solidFill>
              </a:rPr>
              <a:t>θ</a:t>
            </a:r>
            <a:endParaRPr lang="en-US" sz="2400" b="1" dirty="0">
              <a:solidFill>
                <a:srgbClr val="00B050"/>
              </a:solidFill>
            </a:endParaRPr>
          </a:p>
        </p:txBody>
      </p:sp>
      <p:sp>
        <p:nvSpPr>
          <p:cNvPr id="86" name="TextBox 85"/>
          <p:cNvSpPr txBox="1"/>
          <p:nvPr/>
        </p:nvSpPr>
        <p:spPr>
          <a:xfrm>
            <a:off x="399142" y="1966686"/>
            <a:ext cx="352982" cy="461665"/>
          </a:xfrm>
          <a:prstGeom prst="rect">
            <a:avLst/>
          </a:prstGeom>
          <a:noFill/>
        </p:spPr>
        <p:txBody>
          <a:bodyPr wrap="none" rtlCol="0">
            <a:spAutoFit/>
          </a:bodyPr>
          <a:lstStyle/>
          <a:p>
            <a:r>
              <a:rPr lang="el-GR" sz="2400" b="1" dirty="0">
                <a:solidFill>
                  <a:srgbClr val="00B050"/>
                </a:solidFill>
              </a:rPr>
              <a:t>θ</a:t>
            </a:r>
            <a:endParaRPr lang="en-US" sz="2400" b="1" dirty="0">
              <a:solidFill>
                <a:srgbClr val="00B050"/>
              </a:solidFill>
            </a:endParaRPr>
          </a:p>
        </p:txBody>
      </p:sp>
      <p:sp>
        <p:nvSpPr>
          <p:cNvPr id="88" name="TextBox 87"/>
          <p:cNvSpPr txBox="1"/>
          <p:nvPr/>
        </p:nvSpPr>
        <p:spPr>
          <a:xfrm>
            <a:off x="6299200" y="1915886"/>
            <a:ext cx="333746" cy="461665"/>
          </a:xfrm>
          <a:prstGeom prst="rect">
            <a:avLst/>
          </a:prstGeom>
          <a:noFill/>
        </p:spPr>
        <p:txBody>
          <a:bodyPr wrap="none" rtlCol="0">
            <a:spAutoFit/>
          </a:bodyPr>
          <a:lstStyle/>
          <a:p>
            <a:r>
              <a:rPr lang="el-GR" sz="2400" b="1" dirty="0" smtClean="0">
                <a:solidFill>
                  <a:srgbClr val="00B050"/>
                </a:solidFill>
              </a:rPr>
              <a:t>λ</a:t>
            </a:r>
            <a:endParaRPr lang="en-US" sz="2400" b="1" dirty="0">
              <a:solidFill>
                <a:srgbClr val="00B050"/>
              </a:solidFill>
            </a:endParaRPr>
          </a:p>
        </p:txBody>
      </p:sp>
      <p:sp>
        <p:nvSpPr>
          <p:cNvPr id="89" name="TextBox 88"/>
          <p:cNvSpPr txBox="1"/>
          <p:nvPr/>
        </p:nvSpPr>
        <p:spPr>
          <a:xfrm>
            <a:off x="1226457" y="1865086"/>
            <a:ext cx="333746" cy="461665"/>
          </a:xfrm>
          <a:prstGeom prst="rect">
            <a:avLst/>
          </a:prstGeom>
          <a:noFill/>
        </p:spPr>
        <p:txBody>
          <a:bodyPr wrap="none" rtlCol="0">
            <a:spAutoFit/>
          </a:bodyPr>
          <a:lstStyle/>
          <a:p>
            <a:r>
              <a:rPr lang="el-GR" sz="2400" b="1" dirty="0" smtClean="0">
                <a:solidFill>
                  <a:srgbClr val="00B050"/>
                </a:solidFill>
              </a:rPr>
              <a:t>λ</a:t>
            </a:r>
            <a:endParaRPr lang="en-US" sz="2400" b="1" dirty="0">
              <a:solidFill>
                <a:srgbClr val="00B050"/>
              </a:solidFill>
            </a:endParaRPr>
          </a:p>
        </p:txBody>
      </p:sp>
      <p:sp>
        <p:nvSpPr>
          <p:cNvPr id="90" name="Oval 89"/>
          <p:cNvSpPr/>
          <p:nvPr/>
        </p:nvSpPr>
        <p:spPr>
          <a:xfrm>
            <a:off x="3062514" y="4078514"/>
            <a:ext cx="261257" cy="261257"/>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p:cNvSpPr/>
          <p:nvPr/>
        </p:nvSpPr>
        <p:spPr>
          <a:xfrm>
            <a:off x="1444171" y="3055258"/>
            <a:ext cx="261257" cy="261257"/>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p:cNvSpPr/>
          <p:nvPr/>
        </p:nvSpPr>
        <p:spPr>
          <a:xfrm>
            <a:off x="457200" y="3868057"/>
            <a:ext cx="261257" cy="261257"/>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p:cNvSpPr/>
          <p:nvPr/>
        </p:nvSpPr>
        <p:spPr>
          <a:xfrm>
            <a:off x="2394857" y="2888343"/>
            <a:ext cx="261257" cy="261257"/>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a:off x="979714" y="2706914"/>
            <a:ext cx="261257" cy="261257"/>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a:off x="1930399" y="4339771"/>
            <a:ext cx="261257" cy="261257"/>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a:off x="3171371" y="3040743"/>
            <a:ext cx="261257" cy="261257"/>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p:cNvSpPr/>
          <p:nvPr/>
        </p:nvSpPr>
        <p:spPr>
          <a:xfrm>
            <a:off x="8207831" y="4187369"/>
            <a:ext cx="261257" cy="261257"/>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p:cNvSpPr/>
          <p:nvPr/>
        </p:nvSpPr>
        <p:spPr>
          <a:xfrm>
            <a:off x="6589488" y="3164113"/>
            <a:ext cx="261257" cy="261257"/>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p:cNvSpPr/>
          <p:nvPr/>
        </p:nvSpPr>
        <p:spPr>
          <a:xfrm>
            <a:off x="5602517" y="3976912"/>
            <a:ext cx="261257" cy="261257"/>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p:cNvSpPr/>
          <p:nvPr/>
        </p:nvSpPr>
        <p:spPr>
          <a:xfrm>
            <a:off x="7540174" y="2997198"/>
            <a:ext cx="261257" cy="261257"/>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p:cNvSpPr/>
          <p:nvPr/>
        </p:nvSpPr>
        <p:spPr>
          <a:xfrm>
            <a:off x="6125031" y="2815769"/>
            <a:ext cx="261257" cy="261257"/>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p:cNvSpPr/>
          <p:nvPr/>
        </p:nvSpPr>
        <p:spPr>
          <a:xfrm>
            <a:off x="7075716" y="4448626"/>
            <a:ext cx="261257" cy="261257"/>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p:cNvSpPr/>
          <p:nvPr/>
        </p:nvSpPr>
        <p:spPr>
          <a:xfrm>
            <a:off x="8316688" y="3149598"/>
            <a:ext cx="261257" cy="261257"/>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4005943" y="2510971"/>
            <a:ext cx="597544" cy="2423886"/>
            <a:chOff x="4005943" y="2510971"/>
            <a:chExt cx="597544" cy="2423886"/>
          </a:xfrm>
        </p:grpSpPr>
        <p:sp>
          <p:nvSpPr>
            <p:cNvPr id="104" name="Right Brace 103"/>
            <p:cNvSpPr/>
            <p:nvPr/>
          </p:nvSpPr>
          <p:spPr>
            <a:xfrm>
              <a:off x="4005943" y="2510971"/>
              <a:ext cx="333828" cy="2423886"/>
            </a:xfrm>
            <a:prstGeom prst="rightBrace">
              <a:avLst>
                <a:gd name="adj1" fmla="val 42179"/>
                <a:gd name="adj2" fmla="val 50000"/>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6" name="TextBox 105"/>
            <p:cNvSpPr txBox="1"/>
            <p:nvPr/>
          </p:nvSpPr>
          <p:spPr>
            <a:xfrm rot="16200000">
              <a:off x="4093251" y="3560706"/>
              <a:ext cx="651140" cy="369332"/>
            </a:xfrm>
            <a:prstGeom prst="rect">
              <a:avLst/>
            </a:prstGeom>
            <a:noFill/>
          </p:spPr>
          <p:txBody>
            <a:bodyPr wrap="none" rtlCol="0">
              <a:spAutoFit/>
            </a:bodyPr>
            <a:lstStyle/>
            <a:p>
              <a:r>
                <a:rPr lang="en-US" b="1" dirty="0" smtClean="0">
                  <a:solidFill>
                    <a:srgbClr val="FF0000"/>
                  </a:solidFill>
                </a:rPr>
                <a:t>thick</a:t>
              </a:r>
              <a:endParaRPr lang="en-US" b="1" dirty="0">
                <a:solidFill>
                  <a:srgbClr val="FF0000"/>
                </a:solidFill>
              </a:endParaRPr>
            </a:p>
          </p:txBody>
        </p:sp>
      </p:grpSp>
      <p:grpSp>
        <p:nvGrpSpPr>
          <p:cNvPr id="7" name="Group 6"/>
          <p:cNvGrpSpPr/>
          <p:nvPr/>
        </p:nvGrpSpPr>
        <p:grpSpPr>
          <a:xfrm>
            <a:off x="2569032" y="1579506"/>
            <a:ext cx="1349830" cy="902438"/>
            <a:chOff x="2569032" y="1579506"/>
            <a:chExt cx="1349830" cy="902438"/>
          </a:xfrm>
        </p:grpSpPr>
        <p:sp>
          <p:nvSpPr>
            <p:cNvPr id="107" name="Right Brace 106"/>
            <p:cNvSpPr/>
            <p:nvPr/>
          </p:nvSpPr>
          <p:spPr>
            <a:xfrm rot="16200000">
              <a:off x="2984503" y="1547586"/>
              <a:ext cx="518887" cy="1349830"/>
            </a:xfrm>
            <a:prstGeom prst="rightBrace">
              <a:avLst>
                <a:gd name="adj1" fmla="val 39102"/>
                <a:gd name="adj2" fmla="val 48556"/>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8" name="TextBox 107"/>
            <p:cNvSpPr txBox="1"/>
            <p:nvPr/>
          </p:nvSpPr>
          <p:spPr>
            <a:xfrm>
              <a:off x="2881308" y="1579506"/>
              <a:ext cx="739305" cy="369332"/>
            </a:xfrm>
            <a:prstGeom prst="rect">
              <a:avLst/>
            </a:prstGeom>
            <a:noFill/>
          </p:spPr>
          <p:txBody>
            <a:bodyPr wrap="none" rtlCol="0">
              <a:spAutoFit/>
            </a:bodyPr>
            <a:lstStyle/>
            <a:p>
              <a:r>
                <a:rPr lang="en-US" b="1" dirty="0" smtClean="0">
                  <a:solidFill>
                    <a:srgbClr val="FF0000"/>
                  </a:solidFill>
                </a:rPr>
                <a:t>width</a:t>
              </a:r>
              <a:endParaRPr lang="en-US" b="1" dirty="0">
                <a:solidFill>
                  <a:srgbClr val="FF0000"/>
                </a:solidFill>
              </a:endParaRPr>
            </a:p>
          </p:txBody>
        </p:sp>
      </p:grpSp>
      <p:grpSp>
        <p:nvGrpSpPr>
          <p:cNvPr id="11" name="Group 10"/>
          <p:cNvGrpSpPr/>
          <p:nvPr/>
        </p:nvGrpSpPr>
        <p:grpSpPr>
          <a:xfrm>
            <a:off x="-112862" y="2514156"/>
            <a:ext cx="9262669" cy="2418588"/>
            <a:chOff x="-112862" y="2514156"/>
            <a:chExt cx="9262669" cy="2418588"/>
          </a:xfrm>
        </p:grpSpPr>
        <p:sp>
          <p:nvSpPr>
            <p:cNvPr id="112" name="Rectangle 111"/>
            <p:cNvSpPr/>
            <p:nvPr/>
          </p:nvSpPr>
          <p:spPr>
            <a:xfrm>
              <a:off x="3679371" y="2525485"/>
              <a:ext cx="449943" cy="2394857"/>
            </a:xfrm>
            <a:prstGeom prst="rect">
              <a:avLst/>
            </a:prstGeom>
            <a:gradFill flip="none" rotWithShape="1">
              <a:gsLst>
                <a:gs pos="0">
                  <a:schemeClr val="bg1">
                    <a:lumMod val="95000"/>
                  </a:schemeClr>
                </a:gs>
                <a:gs pos="50000">
                  <a:schemeClr val="tx1">
                    <a:lumMod val="50000"/>
                    <a:lumOff val="50000"/>
                  </a:schemeClr>
                </a:gs>
                <a:gs pos="100000">
                  <a:schemeClr val="bg1">
                    <a:lumMod val="9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p:cNvSpPr/>
            <p:nvPr/>
          </p:nvSpPr>
          <p:spPr>
            <a:xfrm rot="248271">
              <a:off x="1262874" y="2536283"/>
              <a:ext cx="449943" cy="2372229"/>
            </a:xfrm>
            <a:prstGeom prst="rect">
              <a:avLst/>
            </a:prstGeom>
            <a:gradFill flip="none" rotWithShape="1">
              <a:gsLst>
                <a:gs pos="0">
                  <a:schemeClr val="bg1">
                    <a:lumMod val="95000"/>
                  </a:schemeClr>
                </a:gs>
                <a:gs pos="50000">
                  <a:schemeClr val="tx1">
                    <a:lumMod val="50000"/>
                    <a:lumOff val="50000"/>
                  </a:schemeClr>
                </a:gs>
                <a:gs pos="100000">
                  <a:schemeClr val="bg1">
                    <a:lumMod val="9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rot="21445252">
              <a:off x="-112862" y="2521645"/>
              <a:ext cx="449943" cy="2384463"/>
            </a:xfrm>
            <a:prstGeom prst="rect">
              <a:avLst/>
            </a:prstGeom>
            <a:gradFill flip="none" rotWithShape="1">
              <a:gsLst>
                <a:gs pos="0">
                  <a:schemeClr val="bg1">
                    <a:lumMod val="95000"/>
                  </a:schemeClr>
                </a:gs>
                <a:gs pos="50000">
                  <a:schemeClr val="tx1">
                    <a:lumMod val="50000"/>
                    <a:lumOff val="50000"/>
                  </a:schemeClr>
                </a:gs>
                <a:gs pos="100000">
                  <a:schemeClr val="bg1">
                    <a:lumMod val="9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rot="21410849">
              <a:off x="2418704" y="2552201"/>
              <a:ext cx="449943" cy="2371028"/>
            </a:xfrm>
            <a:prstGeom prst="rect">
              <a:avLst/>
            </a:prstGeom>
            <a:gradFill flip="none" rotWithShape="1">
              <a:gsLst>
                <a:gs pos="0">
                  <a:schemeClr val="bg1"/>
                </a:gs>
                <a:gs pos="50000">
                  <a:schemeClr val="tx1">
                    <a:lumMod val="50000"/>
                    <a:lumOff val="50000"/>
                  </a:schemeClr>
                </a:gs>
                <a:gs pos="100000">
                  <a:schemeClr val="bg1">
                    <a:lumMod val="9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rot="387159">
              <a:off x="5087850" y="2514156"/>
              <a:ext cx="449943" cy="2394857"/>
            </a:xfrm>
            <a:prstGeom prst="rect">
              <a:avLst/>
            </a:prstGeom>
            <a:gradFill flip="none" rotWithShape="1">
              <a:gsLst>
                <a:gs pos="0">
                  <a:schemeClr val="bg1">
                    <a:lumMod val="95000"/>
                  </a:schemeClr>
                </a:gs>
                <a:gs pos="50000">
                  <a:schemeClr val="tx1">
                    <a:lumMod val="50000"/>
                    <a:lumOff val="50000"/>
                  </a:schemeClr>
                </a:gs>
                <a:gs pos="100000">
                  <a:schemeClr val="bg1">
                    <a:lumMod val="9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rot="21404028">
              <a:off x="6183004" y="2529129"/>
              <a:ext cx="449943" cy="2394857"/>
            </a:xfrm>
            <a:prstGeom prst="rect">
              <a:avLst/>
            </a:prstGeom>
            <a:gradFill flip="none" rotWithShape="1">
              <a:gsLst>
                <a:gs pos="0">
                  <a:schemeClr val="bg1">
                    <a:lumMod val="95000"/>
                  </a:schemeClr>
                </a:gs>
                <a:gs pos="50000">
                  <a:schemeClr val="tx1">
                    <a:lumMod val="50000"/>
                    <a:lumOff val="50000"/>
                  </a:schemeClr>
                </a:gs>
                <a:gs pos="100000">
                  <a:schemeClr val="bg1">
                    <a:lumMod val="9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p:cNvSpPr/>
            <p:nvPr/>
          </p:nvSpPr>
          <p:spPr>
            <a:xfrm rot="192059">
              <a:off x="7556392" y="2518428"/>
              <a:ext cx="449943" cy="2394857"/>
            </a:xfrm>
            <a:prstGeom prst="rect">
              <a:avLst/>
            </a:prstGeom>
            <a:gradFill flip="none" rotWithShape="1">
              <a:gsLst>
                <a:gs pos="0">
                  <a:schemeClr val="bg1">
                    <a:lumMod val="95000"/>
                  </a:schemeClr>
                </a:gs>
                <a:gs pos="50000">
                  <a:schemeClr val="tx1">
                    <a:lumMod val="50000"/>
                    <a:lumOff val="50000"/>
                  </a:schemeClr>
                </a:gs>
                <a:gs pos="100000">
                  <a:schemeClr val="bg1">
                    <a:lumMod val="9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rot="21406096">
              <a:off x="8699864" y="2537887"/>
              <a:ext cx="449943" cy="2394857"/>
            </a:xfrm>
            <a:prstGeom prst="rect">
              <a:avLst/>
            </a:prstGeom>
            <a:gradFill flip="none" rotWithShape="1">
              <a:gsLst>
                <a:gs pos="0">
                  <a:schemeClr val="bg1">
                    <a:lumMod val="95000"/>
                  </a:schemeClr>
                </a:gs>
                <a:gs pos="50000">
                  <a:schemeClr val="tx1">
                    <a:lumMod val="50000"/>
                    <a:lumOff val="50000"/>
                  </a:schemeClr>
                </a:gs>
                <a:gs pos="100000">
                  <a:schemeClr val="bg1">
                    <a:lumMod val="9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5" name="Straight Connector 24"/>
          <p:cNvCxnSpPr/>
          <p:nvPr/>
        </p:nvCxnSpPr>
        <p:spPr>
          <a:xfrm flipH="1">
            <a:off x="5191966" y="2496457"/>
            <a:ext cx="236377" cy="244203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6352072" y="2514605"/>
            <a:ext cx="101600" cy="24384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7715378" y="2525486"/>
            <a:ext cx="107822" cy="242751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8875486" y="2514605"/>
            <a:ext cx="101600" cy="24384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a:xfrm>
            <a:off x="5696858" y="1937657"/>
            <a:ext cx="2670628" cy="2438400"/>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293524" y="4945749"/>
            <a:ext cx="8026607" cy="1433977"/>
            <a:chOff x="293524" y="4945749"/>
            <a:chExt cx="8026607" cy="1433977"/>
          </a:xfrm>
        </p:grpSpPr>
        <p:cxnSp>
          <p:nvCxnSpPr>
            <p:cNvPr id="44" name="Straight Arrow Connector 43"/>
            <p:cNvCxnSpPr/>
            <p:nvPr/>
          </p:nvCxnSpPr>
          <p:spPr>
            <a:xfrm>
              <a:off x="708297" y="4945749"/>
              <a:ext cx="0" cy="963066"/>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a:off x="2023291" y="4945749"/>
              <a:ext cx="0" cy="963066"/>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a:off x="3338286" y="4945749"/>
              <a:ext cx="0" cy="963066"/>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508000" y="5856506"/>
              <a:ext cx="417102" cy="523220"/>
            </a:xfrm>
            <a:prstGeom prst="rect">
              <a:avLst/>
            </a:prstGeom>
            <a:noFill/>
          </p:spPr>
          <p:txBody>
            <a:bodyPr wrap="none" rtlCol="0">
              <a:spAutoFit/>
            </a:bodyPr>
            <a:lstStyle/>
            <a:p>
              <a:r>
                <a:rPr lang="en-US" sz="2800" dirty="0" smtClean="0"/>
                <a:t>N</a:t>
              </a:r>
              <a:endParaRPr lang="en-US" sz="2800" dirty="0"/>
            </a:p>
          </p:txBody>
        </p:sp>
        <p:sp>
          <p:nvSpPr>
            <p:cNvPr id="50" name="TextBox 49"/>
            <p:cNvSpPr txBox="1"/>
            <p:nvPr/>
          </p:nvSpPr>
          <p:spPr>
            <a:xfrm>
              <a:off x="1836057" y="5856506"/>
              <a:ext cx="417102" cy="523220"/>
            </a:xfrm>
            <a:prstGeom prst="rect">
              <a:avLst/>
            </a:prstGeom>
            <a:noFill/>
          </p:spPr>
          <p:txBody>
            <a:bodyPr wrap="none" rtlCol="0">
              <a:spAutoFit/>
            </a:bodyPr>
            <a:lstStyle/>
            <a:p>
              <a:r>
                <a:rPr lang="en-US" sz="2800" dirty="0" smtClean="0"/>
                <a:t>N</a:t>
              </a:r>
              <a:endParaRPr lang="en-US" sz="2800" dirty="0"/>
            </a:p>
          </p:txBody>
        </p:sp>
        <p:sp>
          <p:nvSpPr>
            <p:cNvPr id="51" name="TextBox 50"/>
            <p:cNvSpPr txBox="1"/>
            <p:nvPr/>
          </p:nvSpPr>
          <p:spPr>
            <a:xfrm>
              <a:off x="3120571" y="5856506"/>
              <a:ext cx="417102" cy="523220"/>
            </a:xfrm>
            <a:prstGeom prst="rect">
              <a:avLst/>
            </a:prstGeom>
            <a:noFill/>
          </p:spPr>
          <p:txBody>
            <a:bodyPr wrap="none" rtlCol="0">
              <a:spAutoFit/>
            </a:bodyPr>
            <a:lstStyle/>
            <a:p>
              <a:r>
                <a:rPr lang="en-US" sz="2800" dirty="0" smtClean="0"/>
                <a:t>N</a:t>
              </a:r>
              <a:endParaRPr lang="en-US" sz="2800" dirty="0"/>
            </a:p>
          </p:txBody>
        </p:sp>
        <p:sp>
          <p:nvSpPr>
            <p:cNvPr id="68" name="TextBox 67"/>
            <p:cNvSpPr txBox="1"/>
            <p:nvPr/>
          </p:nvSpPr>
          <p:spPr>
            <a:xfrm rot="16200000">
              <a:off x="183077" y="5135505"/>
              <a:ext cx="590226" cy="369332"/>
            </a:xfrm>
            <a:prstGeom prst="rect">
              <a:avLst/>
            </a:prstGeom>
            <a:noFill/>
          </p:spPr>
          <p:txBody>
            <a:bodyPr wrap="none" rtlCol="0">
              <a:spAutoFit/>
            </a:bodyPr>
            <a:lstStyle/>
            <a:p>
              <a:r>
                <a:rPr lang="en-US" b="1" dirty="0" smtClean="0">
                  <a:solidFill>
                    <a:srgbClr val="FF0000"/>
                  </a:solidFill>
                </a:rPr>
                <a:t>trim</a:t>
              </a:r>
              <a:endParaRPr lang="en-US" b="1" dirty="0">
                <a:solidFill>
                  <a:srgbClr val="FF0000"/>
                </a:solidFill>
              </a:endParaRPr>
            </a:p>
          </p:txBody>
        </p:sp>
        <p:sp>
          <p:nvSpPr>
            <p:cNvPr id="69" name="TextBox 68"/>
            <p:cNvSpPr txBox="1"/>
            <p:nvPr/>
          </p:nvSpPr>
          <p:spPr>
            <a:xfrm rot="16200000">
              <a:off x="1482107" y="5135505"/>
              <a:ext cx="590226" cy="369332"/>
            </a:xfrm>
            <a:prstGeom prst="rect">
              <a:avLst/>
            </a:prstGeom>
            <a:noFill/>
          </p:spPr>
          <p:txBody>
            <a:bodyPr wrap="none" rtlCol="0">
              <a:spAutoFit/>
            </a:bodyPr>
            <a:lstStyle/>
            <a:p>
              <a:r>
                <a:rPr lang="en-US" b="1" dirty="0" smtClean="0">
                  <a:solidFill>
                    <a:srgbClr val="FF0000"/>
                  </a:solidFill>
                </a:rPr>
                <a:t>trim</a:t>
              </a:r>
              <a:endParaRPr lang="en-US" b="1" dirty="0">
                <a:solidFill>
                  <a:srgbClr val="FF0000"/>
                </a:solidFill>
              </a:endParaRPr>
            </a:p>
          </p:txBody>
        </p:sp>
        <p:sp>
          <p:nvSpPr>
            <p:cNvPr id="70" name="TextBox 69"/>
            <p:cNvSpPr txBox="1"/>
            <p:nvPr/>
          </p:nvSpPr>
          <p:spPr>
            <a:xfrm rot="16200000">
              <a:off x="2817421" y="5135505"/>
              <a:ext cx="590226" cy="369332"/>
            </a:xfrm>
            <a:prstGeom prst="rect">
              <a:avLst/>
            </a:prstGeom>
            <a:noFill/>
          </p:spPr>
          <p:txBody>
            <a:bodyPr wrap="none" rtlCol="0">
              <a:spAutoFit/>
            </a:bodyPr>
            <a:lstStyle/>
            <a:p>
              <a:r>
                <a:rPr lang="en-US" b="1" dirty="0" smtClean="0">
                  <a:solidFill>
                    <a:srgbClr val="FF0000"/>
                  </a:solidFill>
                </a:rPr>
                <a:t>trim</a:t>
              </a:r>
              <a:endParaRPr lang="en-US" b="1" dirty="0">
                <a:solidFill>
                  <a:srgbClr val="FF0000"/>
                </a:solidFill>
              </a:endParaRPr>
            </a:p>
          </p:txBody>
        </p:sp>
        <p:cxnSp>
          <p:nvCxnSpPr>
            <p:cNvPr id="37" name="Straight Arrow Connector 36"/>
            <p:cNvCxnSpPr/>
            <p:nvPr/>
          </p:nvCxnSpPr>
          <p:spPr>
            <a:xfrm>
              <a:off x="5471886" y="4958763"/>
              <a:ext cx="0" cy="963066"/>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6786880" y="4958763"/>
              <a:ext cx="0" cy="963066"/>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8101874" y="4958763"/>
              <a:ext cx="0" cy="963066"/>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5275943" y="5856506"/>
              <a:ext cx="417102" cy="523220"/>
            </a:xfrm>
            <a:prstGeom prst="rect">
              <a:avLst/>
            </a:prstGeom>
            <a:noFill/>
          </p:spPr>
          <p:txBody>
            <a:bodyPr wrap="none" rtlCol="0">
              <a:spAutoFit/>
            </a:bodyPr>
            <a:lstStyle/>
            <a:p>
              <a:r>
                <a:rPr lang="en-US" sz="2800" dirty="0" smtClean="0"/>
                <a:t>N</a:t>
              </a:r>
              <a:endParaRPr lang="en-US" sz="2800" dirty="0"/>
            </a:p>
          </p:txBody>
        </p:sp>
        <p:sp>
          <p:nvSpPr>
            <p:cNvPr id="53" name="TextBox 52"/>
            <p:cNvSpPr txBox="1"/>
            <p:nvPr/>
          </p:nvSpPr>
          <p:spPr>
            <a:xfrm>
              <a:off x="6589486" y="5856506"/>
              <a:ext cx="417102" cy="523220"/>
            </a:xfrm>
            <a:prstGeom prst="rect">
              <a:avLst/>
            </a:prstGeom>
            <a:noFill/>
          </p:spPr>
          <p:txBody>
            <a:bodyPr wrap="none" rtlCol="0">
              <a:spAutoFit/>
            </a:bodyPr>
            <a:lstStyle/>
            <a:p>
              <a:r>
                <a:rPr lang="en-US" sz="2800" dirty="0" smtClean="0"/>
                <a:t>N</a:t>
              </a:r>
              <a:endParaRPr lang="en-US" sz="2800" dirty="0"/>
            </a:p>
          </p:txBody>
        </p:sp>
        <p:sp>
          <p:nvSpPr>
            <p:cNvPr id="54" name="TextBox 53"/>
            <p:cNvSpPr txBox="1"/>
            <p:nvPr/>
          </p:nvSpPr>
          <p:spPr>
            <a:xfrm>
              <a:off x="7903029" y="5856506"/>
              <a:ext cx="417102" cy="523220"/>
            </a:xfrm>
            <a:prstGeom prst="rect">
              <a:avLst/>
            </a:prstGeom>
            <a:noFill/>
          </p:spPr>
          <p:txBody>
            <a:bodyPr wrap="none" rtlCol="0">
              <a:spAutoFit/>
            </a:bodyPr>
            <a:lstStyle/>
            <a:p>
              <a:r>
                <a:rPr lang="en-US" sz="2800" dirty="0" smtClean="0"/>
                <a:t>N</a:t>
              </a:r>
              <a:endParaRPr lang="en-US" sz="2800" dirty="0"/>
            </a:p>
          </p:txBody>
        </p:sp>
        <p:sp>
          <p:nvSpPr>
            <p:cNvPr id="72" name="TextBox 71"/>
            <p:cNvSpPr txBox="1"/>
            <p:nvPr/>
          </p:nvSpPr>
          <p:spPr>
            <a:xfrm rot="16200000">
              <a:off x="4951021" y="5135505"/>
              <a:ext cx="590226" cy="369332"/>
            </a:xfrm>
            <a:prstGeom prst="rect">
              <a:avLst/>
            </a:prstGeom>
            <a:noFill/>
          </p:spPr>
          <p:txBody>
            <a:bodyPr wrap="none" rtlCol="0">
              <a:spAutoFit/>
            </a:bodyPr>
            <a:lstStyle/>
            <a:p>
              <a:r>
                <a:rPr lang="en-US" b="1" dirty="0" smtClean="0">
                  <a:solidFill>
                    <a:srgbClr val="FF0000"/>
                  </a:solidFill>
                </a:rPr>
                <a:t>trim</a:t>
              </a:r>
              <a:endParaRPr lang="en-US" b="1" dirty="0">
                <a:solidFill>
                  <a:srgbClr val="FF0000"/>
                </a:solidFill>
              </a:endParaRPr>
            </a:p>
          </p:txBody>
        </p:sp>
        <p:sp>
          <p:nvSpPr>
            <p:cNvPr id="73" name="TextBox 72"/>
            <p:cNvSpPr txBox="1"/>
            <p:nvPr/>
          </p:nvSpPr>
          <p:spPr>
            <a:xfrm rot="16200000">
              <a:off x="6250051" y="5135505"/>
              <a:ext cx="590226" cy="369332"/>
            </a:xfrm>
            <a:prstGeom prst="rect">
              <a:avLst/>
            </a:prstGeom>
            <a:noFill/>
          </p:spPr>
          <p:txBody>
            <a:bodyPr wrap="none" rtlCol="0">
              <a:spAutoFit/>
            </a:bodyPr>
            <a:lstStyle/>
            <a:p>
              <a:r>
                <a:rPr lang="en-US" b="1" dirty="0" smtClean="0">
                  <a:solidFill>
                    <a:srgbClr val="FF0000"/>
                  </a:solidFill>
                </a:rPr>
                <a:t>trim</a:t>
              </a:r>
              <a:endParaRPr lang="en-US" b="1" dirty="0">
                <a:solidFill>
                  <a:srgbClr val="FF0000"/>
                </a:solidFill>
              </a:endParaRPr>
            </a:p>
          </p:txBody>
        </p:sp>
        <p:sp>
          <p:nvSpPr>
            <p:cNvPr id="74" name="TextBox 73"/>
            <p:cNvSpPr txBox="1"/>
            <p:nvPr/>
          </p:nvSpPr>
          <p:spPr>
            <a:xfrm rot="16200000">
              <a:off x="7585365" y="5135505"/>
              <a:ext cx="590226" cy="369332"/>
            </a:xfrm>
            <a:prstGeom prst="rect">
              <a:avLst/>
            </a:prstGeom>
            <a:noFill/>
          </p:spPr>
          <p:txBody>
            <a:bodyPr wrap="none" rtlCol="0">
              <a:spAutoFit/>
            </a:bodyPr>
            <a:lstStyle/>
            <a:p>
              <a:r>
                <a:rPr lang="en-US" b="1" dirty="0" smtClean="0">
                  <a:solidFill>
                    <a:srgbClr val="FF0000"/>
                  </a:solidFill>
                </a:rPr>
                <a:t>trim</a:t>
              </a:r>
              <a:endParaRPr lang="en-US" b="1" dirty="0">
                <a:solidFill>
                  <a:srgbClr val="FF0000"/>
                </a:solidFill>
              </a:endParaRPr>
            </a:p>
          </p:txBody>
        </p:sp>
        <p:cxnSp>
          <p:nvCxnSpPr>
            <p:cNvPr id="113" name="Straight Arrow Connector 112"/>
            <p:cNvCxnSpPr/>
            <p:nvPr/>
          </p:nvCxnSpPr>
          <p:spPr>
            <a:xfrm>
              <a:off x="4535714" y="4958763"/>
              <a:ext cx="0" cy="963066"/>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114" name="TextBox 113"/>
            <p:cNvSpPr txBox="1"/>
            <p:nvPr/>
          </p:nvSpPr>
          <p:spPr>
            <a:xfrm>
              <a:off x="4339771" y="5856506"/>
              <a:ext cx="417102" cy="523220"/>
            </a:xfrm>
            <a:prstGeom prst="rect">
              <a:avLst/>
            </a:prstGeom>
            <a:noFill/>
          </p:spPr>
          <p:txBody>
            <a:bodyPr wrap="none" rtlCol="0">
              <a:spAutoFit/>
            </a:bodyPr>
            <a:lstStyle/>
            <a:p>
              <a:r>
                <a:rPr lang="en-US" sz="2800" dirty="0" smtClean="0"/>
                <a:t>N</a:t>
              </a:r>
              <a:endParaRPr lang="en-US" sz="2800" dirty="0"/>
            </a:p>
          </p:txBody>
        </p:sp>
        <p:sp>
          <p:nvSpPr>
            <p:cNvPr id="115" name="TextBox 114"/>
            <p:cNvSpPr txBox="1"/>
            <p:nvPr/>
          </p:nvSpPr>
          <p:spPr>
            <a:xfrm rot="16200000">
              <a:off x="4014849" y="5135505"/>
              <a:ext cx="590226" cy="369332"/>
            </a:xfrm>
            <a:prstGeom prst="rect">
              <a:avLst/>
            </a:prstGeom>
            <a:noFill/>
          </p:spPr>
          <p:txBody>
            <a:bodyPr wrap="none" rtlCol="0">
              <a:spAutoFit/>
            </a:bodyPr>
            <a:lstStyle/>
            <a:p>
              <a:r>
                <a:rPr lang="en-US" b="1" dirty="0" smtClean="0">
                  <a:solidFill>
                    <a:srgbClr val="FF0000"/>
                  </a:solidFill>
                </a:rPr>
                <a:t>trim</a:t>
              </a:r>
              <a:endParaRPr lang="en-US" b="1" dirty="0">
                <a:solidFill>
                  <a:srgbClr val="FF0000"/>
                </a:solidFill>
              </a:endParaRPr>
            </a:p>
          </p:txBody>
        </p:sp>
      </p:grpSp>
      <p:cxnSp>
        <p:nvCxnSpPr>
          <p:cNvPr id="21" name="Straight Connector 20"/>
          <p:cNvCxnSpPr/>
          <p:nvPr/>
        </p:nvCxnSpPr>
        <p:spPr>
          <a:xfrm flipH="1">
            <a:off x="1406848" y="2496457"/>
            <a:ext cx="117152" cy="245654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566954" y="2514605"/>
            <a:ext cx="101600" cy="24384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43542" y="2514605"/>
            <a:ext cx="101600" cy="24384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3930260" y="2496457"/>
            <a:ext cx="17626" cy="245654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a:xfrm>
            <a:off x="522514" y="1770742"/>
            <a:ext cx="2670628" cy="2438400"/>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8932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46742" y="2510972"/>
            <a:ext cx="9695542" cy="243840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HPAD      vs       </a:t>
            </a:r>
            <a:r>
              <a:rPr lang="en-US" dirty="0" err="1" smtClean="0"/>
              <a:t>mmPAD</a:t>
            </a:r>
            <a:endParaRPr lang="en-US" dirty="0"/>
          </a:p>
        </p:txBody>
      </p:sp>
      <p:cxnSp>
        <p:nvCxnSpPr>
          <p:cNvPr id="25" name="Straight Connector 24"/>
          <p:cNvCxnSpPr/>
          <p:nvPr/>
        </p:nvCxnSpPr>
        <p:spPr>
          <a:xfrm flipH="1">
            <a:off x="5191966" y="2510971"/>
            <a:ext cx="236377" cy="244203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6352072" y="2514605"/>
            <a:ext cx="101600" cy="24384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7715378" y="2525486"/>
            <a:ext cx="107822" cy="242751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8875486" y="2514605"/>
            <a:ext cx="101600" cy="24384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Freeform 33"/>
          <p:cNvSpPr/>
          <p:nvPr/>
        </p:nvSpPr>
        <p:spPr>
          <a:xfrm>
            <a:off x="4336300" y="2090057"/>
            <a:ext cx="555183" cy="3512457"/>
          </a:xfrm>
          <a:custGeom>
            <a:avLst/>
            <a:gdLst>
              <a:gd name="connsiteX0" fmla="*/ 61529 w 555183"/>
              <a:gd name="connsiteY0" fmla="*/ 0 h 3512457"/>
              <a:gd name="connsiteX1" fmla="*/ 555014 w 555183"/>
              <a:gd name="connsiteY1" fmla="*/ 841829 h 3512457"/>
              <a:gd name="connsiteX2" fmla="*/ 119586 w 555183"/>
              <a:gd name="connsiteY2" fmla="*/ 1596572 h 3512457"/>
              <a:gd name="connsiteX3" fmla="*/ 337300 w 555183"/>
              <a:gd name="connsiteY3" fmla="*/ 2365829 h 3512457"/>
              <a:gd name="connsiteX4" fmla="*/ 3471 w 555183"/>
              <a:gd name="connsiteY4" fmla="*/ 3120572 h 3512457"/>
              <a:gd name="connsiteX5" fmla="*/ 192157 w 555183"/>
              <a:gd name="connsiteY5" fmla="*/ 3512457 h 3512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5183" h="3512457">
                <a:moveTo>
                  <a:pt x="61529" y="0"/>
                </a:moveTo>
                <a:cubicBezTo>
                  <a:pt x="303433" y="287867"/>
                  <a:pt x="545338" y="575734"/>
                  <a:pt x="555014" y="841829"/>
                </a:cubicBezTo>
                <a:cubicBezTo>
                  <a:pt x="564690" y="1107924"/>
                  <a:pt x="155872" y="1342572"/>
                  <a:pt x="119586" y="1596572"/>
                </a:cubicBezTo>
                <a:cubicBezTo>
                  <a:pt x="83300" y="1850572"/>
                  <a:pt x="356652" y="2111829"/>
                  <a:pt x="337300" y="2365829"/>
                </a:cubicBezTo>
                <a:cubicBezTo>
                  <a:pt x="317948" y="2619829"/>
                  <a:pt x="27661" y="2929467"/>
                  <a:pt x="3471" y="3120572"/>
                </a:cubicBezTo>
                <a:cubicBezTo>
                  <a:pt x="-20719" y="3311677"/>
                  <a:pt x="85719" y="3412067"/>
                  <a:pt x="192157" y="3512457"/>
                </a:cubicBezTo>
              </a:path>
            </a:pathLst>
          </a:custGeom>
          <a:noFill/>
          <a:ln w="304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293524" y="4945749"/>
            <a:ext cx="3244149" cy="1433977"/>
            <a:chOff x="293524" y="4945749"/>
            <a:chExt cx="3244149" cy="1433977"/>
          </a:xfrm>
        </p:grpSpPr>
        <p:cxnSp>
          <p:nvCxnSpPr>
            <p:cNvPr id="44" name="Straight Arrow Connector 43"/>
            <p:cNvCxnSpPr/>
            <p:nvPr/>
          </p:nvCxnSpPr>
          <p:spPr>
            <a:xfrm>
              <a:off x="708297" y="4945749"/>
              <a:ext cx="0" cy="963066"/>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a:off x="2023291" y="4945749"/>
              <a:ext cx="0" cy="963066"/>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a:off x="3338286" y="4945749"/>
              <a:ext cx="0" cy="963066"/>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508000" y="5856506"/>
              <a:ext cx="417102" cy="523220"/>
            </a:xfrm>
            <a:prstGeom prst="rect">
              <a:avLst/>
            </a:prstGeom>
            <a:noFill/>
          </p:spPr>
          <p:txBody>
            <a:bodyPr wrap="none" rtlCol="0">
              <a:spAutoFit/>
            </a:bodyPr>
            <a:lstStyle/>
            <a:p>
              <a:r>
                <a:rPr lang="en-US" sz="2800" dirty="0" smtClean="0"/>
                <a:t>N</a:t>
              </a:r>
              <a:endParaRPr lang="en-US" sz="2800" dirty="0"/>
            </a:p>
          </p:txBody>
        </p:sp>
        <p:sp>
          <p:nvSpPr>
            <p:cNvPr id="50" name="TextBox 49"/>
            <p:cNvSpPr txBox="1"/>
            <p:nvPr/>
          </p:nvSpPr>
          <p:spPr>
            <a:xfrm>
              <a:off x="1836057" y="5856506"/>
              <a:ext cx="417102" cy="523220"/>
            </a:xfrm>
            <a:prstGeom prst="rect">
              <a:avLst/>
            </a:prstGeom>
            <a:noFill/>
          </p:spPr>
          <p:txBody>
            <a:bodyPr wrap="none" rtlCol="0">
              <a:spAutoFit/>
            </a:bodyPr>
            <a:lstStyle/>
            <a:p>
              <a:r>
                <a:rPr lang="en-US" sz="2800" dirty="0" smtClean="0"/>
                <a:t>N</a:t>
              </a:r>
              <a:endParaRPr lang="en-US" sz="2800" dirty="0"/>
            </a:p>
          </p:txBody>
        </p:sp>
        <p:sp>
          <p:nvSpPr>
            <p:cNvPr id="51" name="TextBox 50"/>
            <p:cNvSpPr txBox="1"/>
            <p:nvPr/>
          </p:nvSpPr>
          <p:spPr>
            <a:xfrm>
              <a:off x="3120571" y="5856506"/>
              <a:ext cx="417102" cy="523220"/>
            </a:xfrm>
            <a:prstGeom prst="rect">
              <a:avLst/>
            </a:prstGeom>
            <a:noFill/>
          </p:spPr>
          <p:txBody>
            <a:bodyPr wrap="none" rtlCol="0">
              <a:spAutoFit/>
            </a:bodyPr>
            <a:lstStyle/>
            <a:p>
              <a:r>
                <a:rPr lang="en-US" sz="2800" dirty="0" smtClean="0"/>
                <a:t>N</a:t>
              </a:r>
              <a:endParaRPr lang="en-US" sz="2800" dirty="0"/>
            </a:p>
          </p:txBody>
        </p:sp>
        <p:sp>
          <p:nvSpPr>
            <p:cNvPr id="68" name="TextBox 67"/>
            <p:cNvSpPr txBox="1"/>
            <p:nvPr/>
          </p:nvSpPr>
          <p:spPr>
            <a:xfrm rot="16200000">
              <a:off x="183077" y="5135505"/>
              <a:ext cx="590226" cy="369332"/>
            </a:xfrm>
            <a:prstGeom prst="rect">
              <a:avLst/>
            </a:prstGeom>
            <a:noFill/>
          </p:spPr>
          <p:txBody>
            <a:bodyPr wrap="none" rtlCol="0">
              <a:spAutoFit/>
            </a:bodyPr>
            <a:lstStyle/>
            <a:p>
              <a:r>
                <a:rPr lang="en-US" b="1" dirty="0" smtClean="0">
                  <a:solidFill>
                    <a:srgbClr val="FF0000"/>
                  </a:solidFill>
                </a:rPr>
                <a:t>trim</a:t>
              </a:r>
              <a:endParaRPr lang="en-US" b="1" dirty="0">
                <a:solidFill>
                  <a:srgbClr val="FF0000"/>
                </a:solidFill>
              </a:endParaRPr>
            </a:p>
          </p:txBody>
        </p:sp>
        <p:sp>
          <p:nvSpPr>
            <p:cNvPr id="69" name="TextBox 68"/>
            <p:cNvSpPr txBox="1"/>
            <p:nvPr/>
          </p:nvSpPr>
          <p:spPr>
            <a:xfrm rot="16200000">
              <a:off x="1482107" y="5135505"/>
              <a:ext cx="590226" cy="369332"/>
            </a:xfrm>
            <a:prstGeom prst="rect">
              <a:avLst/>
            </a:prstGeom>
            <a:noFill/>
          </p:spPr>
          <p:txBody>
            <a:bodyPr wrap="none" rtlCol="0">
              <a:spAutoFit/>
            </a:bodyPr>
            <a:lstStyle/>
            <a:p>
              <a:r>
                <a:rPr lang="en-US" b="1" dirty="0" smtClean="0">
                  <a:solidFill>
                    <a:srgbClr val="FF0000"/>
                  </a:solidFill>
                </a:rPr>
                <a:t>trim</a:t>
              </a:r>
              <a:endParaRPr lang="en-US" b="1" dirty="0">
                <a:solidFill>
                  <a:srgbClr val="FF0000"/>
                </a:solidFill>
              </a:endParaRPr>
            </a:p>
          </p:txBody>
        </p:sp>
        <p:sp>
          <p:nvSpPr>
            <p:cNvPr id="70" name="TextBox 69"/>
            <p:cNvSpPr txBox="1"/>
            <p:nvPr/>
          </p:nvSpPr>
          <p:spPr>
            <a:xfrm rot="16200000">
              <a:off x="2817421" y="5135505"/>
              <a:ext cx="590226" cy="369332"/>
            </a:xfrm>
            <a:prstGeom prst="rect">
              <a:avLst/>
            </a:prstGeom>
            <a:noFill/>
          </p:spPr>
          <p:txBody>
            <a:bodyPr wrap="none" rtlCol="0">
              <a:spAutoFit/>
            </a:bodyPr>
            <a:lstStyle/>
            <a:p>
              <a:r>
                <a:rPr lang="en-US" b="1" dirty="0" smtClean="0">
                  <a:solidFill>
                    <a:srgbClr val="FF0000"/>
                  </a:solidFill>
                </a:rPr>
                <a:t>trim</a:t>
              </a:r>
              <a:endParaRPr lang="en-US" b="1" dirty="0">
                <a:solidFill>
                  <a:srgbClr val="FF0000"/>
                </a:solidFill>
              </a:endParaRPr>
            </a:p>
          </p:txBody>
        </p:sp>
      </p:grpSp>
      <p:grpSp>
        <p:nvGrpSpPr>
          <p:cNvPr id="8" name="Group 7"/>
          <p:cNvGrpSpPr/>
          <p:nvPr/>
        </p:nvGrpSpPr>
        <p:grpSpPr>
          <a:xfrm>
            <a:off x="5061468" y="4958763"/>
            <a:ext cx="3258663" cy="1420963"/>
            <a:chOff x="5061468" y="4958763"/>
            <a:chExt cx="3258663" cy="1420963"/>
          </a:xfrm>
        </p:grpSpPr>
        <p:cxnSp>
          <p:nvCxnSpPr>
            <p:cNvPr id="37" name="Straight Arrow Connector 36"/>
            <p:cNvCxnSpPr/>
            <p:nvPr/>
          </p:nvCxnSpPr>
          <p:spPr>
            <a:xfrm>
              <a:off x="5471886" y="4958763"/>
              <a:ext cx="0" cy="963066"/>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6786880" y="4958763"/>
              <a:ext cx="0" cy="963066"/>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8101874" y="4958763"/>
              <a:ext cx="0" cy="963066"/>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5275943" y="5856506"/>
              <a:ext cx="417102" cy="523220"/>
            </a:xfrm>
            <a:prstGeom prst="rect">
              <a:avLst/>
            </a:prstGeom>
            <a:noFill/>
          </p:spPr>
          <p:txBody>
            <a:bodyPr wrap="none" rtlCol="0">
              <a:spAutoFit/>
            </a:bodyPr>
            <a:lstStyle/>
            <a:p>
              <a:r>
                <a:rPr lang="en-US" sz="2800" dirty="0" smtClean="0"/>
                <a:t>N</a:t>
              </a:r>
              <a:endParaRPr lang="en-US" sz="2800" dirty="0"/>
            </a:p>
          </p:txBody>
        </p:sp>
        <p:sp>
          <p:nvSpPr>
            <p:cNvPr id="53" name="TextBox 52"/>
            <p:cNvSpPr txBox="1"/>
            <p:nvPr/>
          </p:nvSpPr>
          <p:spPr>
            <a:xfrm>
              <a:off x="6589486" y="5856506"/>
              <a:ext cx="417102" cy="523220"/>
            </a:xfrm>
            <a:prstGeom prst="rect">
              <a:avLst/>
            </a:prstGeom>
            <a:noFill/>
          </p:spPr>
          <p:txBody>
            <a:bodyPr wrap="none" rtlCol="0">
              <a:spAutoFit/>
            </a:bodyPr>
            <a:lstStyle/>
            <a:p>
              <a:r>
                <a:rPr lang="en-US" sz="2800" dirty="0" smtClean="0"/>
                <a:t>N</a:t>
              </a:r>
              <a:endParaRPr lang="en-US" sz="2800" dirty="0"/>
            </a:p>
          </p:txBody>
        </p:sp>
        <p:sp>
          <p:nvSpPr>
            <p:cNvPr id="54" name="TextBox 53"/>
            <p:cNvSpPr txBox="1"/>
            <p:nvPr/>
          </p:nvSpPr>
          <p:spPr>
            <a:xfrm>
              <a:off x="7903029" y="5856506"/>
              <a:ext cx="417102" cy="523220"/>
            </a:xfrm>
            <a:prstGeom prst="rect">
              <a:avLst/>
            </a:prstGeom>
            <a:noFill/>
          </p:spPr>
          <p:txBody>
            <a:bodyPr wrap="none" rtlCol="0">
              <a:spAutoFit/>
            </a:bodyPr>
            <a:lstStyle/>
            <a:p>
              <a:r>
                <a:rPr lang="en-US" sz="2800" dirty="0" smtClean="0"/>
                <a:t>N</a:t>
              </a:r>
              <a:endParaRPr lang="en-US" sz="2800" dirty="0"/>
            </a:p>
          </p:txBody>
        </p:sp>
        <p:sp>
          <p:nvSpPr>
            <p:cNvPr id="72" name="TextBox 71"/>
            <p:cNvSpPr txBox="1"/>
            <p:nvPr/>
          </p:nvSpPr>
          <p:spPr>
            <a:xfrm rot="16200000">
              <a:off x="4951021" y="5135505"/>
              <a:ext cx="590226" cy="369332"/>
            </a:xfrm>
            <a:prstGeom prst="rect">
              <a:avLst/>
            </a:prstGeom>
            <a:noFill/>
          </p:spPr>
          <p:txBody>
            <a:bodyPr wrap="none" rtlCol="0">
              <a:spAutoFit/>
            </a:bodyPr>
            <a:lstStyle/>
            <a:p>
              <a:r>
                <a:rPr lang="en-US" b="1" dirty="0" smtClean="0">
                  <a:solidFill>
                    <a:srgbClr val="FF0000"/>
                  </a:solidFill>
                </a:rPr>
                <a:t>trim</a:t>
              </a:r>
              <a:endParaRPr lang="en-US" b="1" dirty="0">
                <a:solidFill>
                  <a:srgbClr val="FF0000"/>
                </a:solidFill>
              </a:endParaRPr>
            </a:p>
          </p:txBody>
        </p:sp>
        <p:sp>
          <p:nvSpPr>
            <p:cNvPr id="73" name="TextBox 72"/>
            <p:cNvSpPr txBox="1"/>
            <p:nvPr/>
          </p:nvSpPr>
          <p:spPr>
            <a:xfrm rot="16200000">
              <a:off x="6250051" y="5135505"/>
              <a:ext cx="590226" cy="369332"/>
            </a:xfrm>
            <a:prstGeom prst="rect">
              <a:avLst/>
            </a:prstGeom>
            <a:noFill/>
          </p:spPr>
          <p:txBody>
            <a:bodyPr wrap="none" rtlCol="0">
              <a:spAutoFit/>
            </a:bodyPr>
            <a:lstStyle/>
            <a:p>
              <a:r>
                <a:rPr lang="en-US" b="1" dirty="0" smtClean="0">
                  <a:solidFill>
                    <a:srgbClr val="FF0000"/>
                  </a:solidFill>
                </a:rPr>
                <a:t>trim</a:t>
              </a:r>
              <a:endParaRPr lang="en-US" b="1" dirty="0">
                <a:solidFill>
                  <a:srgbClr val="FF0000"/>
                </a:solidFill>
              </a:endParaRPr>
            </a:p>
          </p:txBody>
        </p:sp>
        <p:sp>
          <p:nvSpPr>
            <p:cNvPr id="74" name="TextBox 73"/>
            <p:cNvSpPr txBox="1"/>
            <p:nvPr/>
          </p:nvSpPr>
          <p:spPr>
            <a:xfrm rot="16200000">
              <a:off x="7585365" y="5135505"/>
              <a:ext cx="590226" cy="369332"/>
            </a:xfrm>
            <a:prstGeom prst="rect">
              <a:avLst/>
            </a:prstGeom>
            <a:noFill/>
          </p:spPr>
          <p:txBody>
            <a:bodyPr wrap="none" rtlCol="0">
              <a:spAutoFit/>
            </a:bodyPr>
            <a:lstStyle/>
            <a:p>
              <a:r>
                <a:rPr lang="en-US" b="1" dirty="0" smtClean="0">
                  <a:solidFill>
                    <a:srgbClr val="FF0000"/>
                  </a:solidFill>
                </a:rPr>
                <a:t>trim</a:t>
              </a:r>
              <a:endParaRPr lang="en-US" b="1" dirty="0">
                <a:solidFill>
                  <a:srgbClr val="FF0000"/>
                </a:solidFill>
              </a:endParaRPr>
            </a:p>
          </p:txBody>
        </p:sp>
      </p:grpSp>
      <p:cxnSp>
        <p:nvCxnSpPr>
          <p:cNvPr id="80" name="Straight Arrow Connector 79"/>
          <p:cNvCxnSpPr/>
          <p:nvPr/>
        </p:nvCxnSpPr>
        <p:spPr>
          <a:xfrm>
            <a:off x="5696858" y="1937657"/>
            <a:ext cx="2670628" cy="2438400"/>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5602515" y="4958763"/>
            <a:ext cx="3365862" cy="1420963"/>
            <a:chOff x="5602515" y="4958763"/>
            <a:chExt cx="3365862" cy="1420963"/>
          </a:xfrm>
        </p:grpSpPr>
        <p:cxnSp>
          <p:nvCxnSpPr>
            <p:cNvPr id="38" name="Straight Arrow Connector 37"/>
            <p:cNvCxnSpPr/>
            <p:nvPr/>
          </p:nvCxnSpPr>
          <p:spPr>
            <a:xfrm>
              <a:off x="6129383" y="4958763"/>
              <a:ext cx="0" cy="963066"/>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7444377" y="4958763"/>
              <a:ext cx="0" cy="963066"/>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8759372" y="4958763"/>
              <a:ext cx="0" cy="963066"/>
            </a:xfrm>
            <a:prstGeom prst="straightConnector1">
              <a:avLst/>
            </a:prstGeom>
            <a:ln w="381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5929086" y="5856506"/>
              <a:ext cx="426720" cy="523220"/>
            </a:xfrm>
            <a:prstGeom prst="rect">
              <a:avLst/>
            </a:prstGeom>
            <a:noFill/>
          </p:spPr>
          <p:txBody>
            <a:bodyPr wrap="none" rtlCol="0">
              <a:spAutoFit/>
            </a:bodyPr>
            <a:lstStyle/>
            <a:p>
              <a:r>
                <a:rPr lang="en-US" sz="2800" dirty="0" smtClean="0"/>
                <a:t>Q</a:t>
              </a:r>
              <a:endParaRPr lang="en-US" sz="2800" dirty="0"/>
            </a:p>
          </p:txBody>
        </p:sp>
        <p:sp>
          <p:nvSpPr>
            <p:cNvPr id="56" name="TextBox 55"/>
            <p:cNvSpPr txBox="1"/>
            <p:nvPr/>
          </p:nvSpPr>
          <p:spPr>
            <a:xfrm>
              <a:off x="7257143" y="5856506"/>
              <a:ext cx="426720" cy="523220"/>
            </a:xfrm>
            <a:prstGeom prst="rect">
              <a:avLst/>
            </a:prstGeom>
            <a:noFill/>
          </p:spPr>
          <p:txBody>
            <a:bodyPr wrap="none" rtlCol="0">
              <a:spAutoFit/>
            </a:bodyPr>
            <a:lstStyle/>
            <a:p>
              <a:r>
                <a:rPr lang="en-US" sz="2800" dirty="0" smtClean="0"/>
                <a:t>Q</a:t>
              </a:r>
              <a:endParaRPr lang="en-US" sz="2800" dirty="0"/>
            </a:p>
          </p:txBody>
        </p:sp>
        <p:sp>
          <p:nvSpPr>
            <p:cNvPr id="57" name="TextBox 56"/>
            <p:cNvSpPr txBox="1"/>
            <p:nvPr/>
          </p:nvSpPr>
          <p:spPr>
            <a:xfrm>
              <a:off x="8541657" y="5856506"/>
              <a:ext cx="426720" cy="523220"/>
            </a:xfrm>
            <a:prstGeom prst="rect">
              <a:avLst/>
            </a:prstGeom>
            <a:noFill/>
          </p:spPr>
          <p:txBody>
            <a:bodyPr wrap="none" rtlCol="0">
              <a:spAutoFit/>
            </a:bodyPr>
            <a:lstStyle/>
            <a:p>
              <a:r>
                <a:rPr lang="en-US" sz="2800" dirty="0" smtClean="0"/>
                <a:t>Q</a:t>
              </a:r>
              <a:endParaRPr lang="en-US" sz="2800" dirty="0"/>
            </a:p>
          </p:txBody>
        </p:sp>
        <p:sp>
          <p:nvSpPr>
            <p:cNvPr id="75" name="TextBox 74"/>
            <p:cNvSpPr txBox="1"/>
            <p:nvPr/>
          </p:nvSpPr>
          <p:spPr>
            <a:xfrm rot="16200000">
              <a:off x="5651297" y="5135505"/>
              <a:ext cx="583045" cy="369332"/>
            </a:xfrm>
            <a:prstGeom prst="rect">
              <a:avLst/>
            </a:prstGeom>
            <a:noFill/>
          </p:spPr>
          <p:txBody>
            <a:bodyPr wrap="none" rtlCol="0">
              <a:spAutoFit/>
            </a:bodyPr>
            <a:lstStyle/>
            <a:p>
              <a:r>
                <a:rPr lang="en-US" b="1" dirty="0" smtClean="0">
                  <a:solidFill>
                    <a:srgbClr val="FF0000"/>
                  </a:solidFill>
                </a:rPr>
                <a:t>gain</a:t>
              </a:r>
              <a:endParaRPr lang="en-US" b="1" dirty="0">
                <a:solidFill>
                  <a:srgbClr val="FF0000"/>
                </a:solidFill>
              </a:endParaRPr>
            </a:p>
          </p:txBody>
        </p:sp>
        <p:sp>
          <p:nvSpPr>
            <p:cNvPr id="76" name="TextBox 75"/>
            <p:cNvSpPr txBox="1"/>
            <p:nvPr/>
          </p:nvSpPr>
          <p:spPr>
            <a:xfrm rot="16200000">
              <a:off x="6950327" y="5135505"/>
              <a:ext cx="583045" cy="369332"/>
            </a:xfrm>
            <a:prstGeom prst="rect">
              <a:avLst/>
            </a:prstGeom>
            <a:noFill/>
          </p:spPr>
          <p:txBody>
            <a:bodyPr wrap="none" rtlCol="0">
              <a:spAutoFit/>
            </a:bodyPr>
            <a:lstStyle/>
            <a:p>
              <a:r>
                <a:rPr lang="en-US" b="1" dirty="0" smtClean="0">
                  <a:solidFill>
                    <a:srgbClr val="FF0000"/>
                  </a:solidFill>
                </a:rPr>
                <a:t>gain</a:t>
              </a:r>
              <a:endParaRPr lang="en-US" b="1" dirty="0">
                <a:solidFill>
                  <a:srgbClr val="FF0000"/>
                </a:solidFill>
              </a:endParaRPr>
            </a:p>
          </p:txBody>
        </p:sp>
        <p:sp>
          <p:nvSpPr>
            <p:cNvPr id="77" name="TextBox 76"/>
            <p:cNvSpPr txBox="1"/>
            <p:nvPr/>
          </p:nvSpPr>
          <p:spPr>
            <a:xfrm rot="16200000">
              <a:off x="8285641" y="5135505"/>
              <a:ext cx="583045" cy="369332"/>
            </a:xfrm>
            <a:prstGeom prst="rect">
              <a:avLst/>
            </a:prstGeom>
            <a:noFill/>
          </p:spPr>
          <p:txBody>
            <a:bodyPr wrap="none" rtlCol="0">
              <a:spAutoFit/>
            </a:bodyPr>
            <a:lstStyle/>
            <a:p>
              <a:r>
                <a:rPr lang="en-US" b="1" dirty="0" smtClean="0">
                  <a:solidFill>
                    <a:srgbClr val="FF0000"/>
                  </a:solidFill>
                </a:rPr>
                <a:t>gain</a:t>
              </a:r>
              <a:endParaRPr lang="en-US" b="1" dirty="0">
                <a:solidFill>
                  <a:srgbClr val="FF0000"/>
                </a:solidFill>
              </a:endParaRPr>
            </a:p>
          </p:txBody>
        </p:sp>
        <p:sp>
          <p:nvSpPr>
            <p:cNvPr id="82" name="TextBox 81"/>
            <p:cNvSpPr txBox="1"/>
            <p:nvPr/>
          </p:nvSpPr>
          <p:spPr>
            <a:xfrm>
              <a:off x="5602515" y="5939971"/>
              <a:ext cx="463588" cy="369332"/>
            </a:xfrm>
            <a:prstGeom prst="rect">
              <a:avLst/>
            </a:prstGeom>
            <a:noFill/>
          </p:spPr>
          <p:txBody>
            <a:bodyPr wrap="none" rtlCol="0">
              <a:spAutoFit/>
            </a:bodyPr>
            <a:lstStyle/>
            <a:p>
              <a:r>
                <a:rPr lang="en-US" b="1" dirty="0" smtClean="0"/>
                <a:t>= k</a:t>
              </a:r>
              <a:endParaRPr lang="en-US" b="1" dirty="0"/>
            </a:p>
          </p:txBody>
        </p:sp>
        <p:sp>
          <p:nvSpPr>
            <p:cNvPr id="83" name="TextBox 82"/>
            <p:cNvSpPr txBox="1"/>
            <p:nvPr/>
          </p:nvSpPr>
          <p:spPr>
            <a:xfrm>
              <a:off x="6916057" y="5939971"/>
              <a:ext cx="463588" cy="369332"/>
            </a:xfrm>
            <a:prstGeom prst="rect">
              <a:avLst/>
            </a:prstGeom>
            <a:noFill/>
          </p:spPr>
          <p:txBody>
            <a:bodyPr wrap="none" rtlCol="0">
              <a:spAutoFit/>
            </a:bodyPr>
            <a:lstStyle/>
            <a:p>
              <a:r>
                <a:rPr lang="en-US" b="1" dirty="0" smtClean="0"/>
                <a:t>= k</a:t>
              </a:r>
              <a:endParaRPr lang="en-US" b="1" dirty="0"/>
            </a:p>
          </p:txBody>
        </p:sp>
        <p:sp>
          <p:nvSpPr>
            <p:cNvPr id="84" name="TextBox 83"/>
            <p:cNvSpPr txBox="1"/>
            <p:nvPr/>
          </p:nvSpPr>
          <p:spPr>
            <a:xfrm>
              <a:off x="8229599" y="5939971"/>
              <a:ext cx="463588" cy="369332"/>
            </a:xfrm>
            <a:prstGeom prst="rect">
              <a:avLst/>
            </a:prstGeom>
            <a:noFill/>
          </p:spPr>
          <p:txBody>
            <a:bodyPr wrap="none" rtlCol="0">
              <a:spAutoFit/>
            </a:bodyPr>
            <a:lstStyle/>
            <a:p>
              <a:r>
                <a:rPr lang="en-US" b="1" dirty="0" smtClean="0"/>
                <a:t>= k</a:t>
              </a:r>
              <a:endParaRPr lang="en-US" b="1" dirty="0"/>
            </a:p>
          </p:txBody>
        </p:sp>
      </p:grpSp>
      <p:sp>
        <p:nvSpPr>
          <p:cNvPr id="85" name="TextBox 84"/>
          <p:cNvSpPr txBox="1"/>
          <p:nvPr/>
        </p:nvSpPr>
        <p:spPr>
          <a:xfrm>
            <a:off x="5515429" y="2032000"/>
            <a:ext cx="352982" cy="461665"/>
          </a:xfrm>
          <a:prstGeom prst="rect">
            <a:avLst/>
          </a:prstGeom>
          <a:noFill/>
        </p:spPr>
        <p:txBody>
          <a:bodyPr wrap="none" rtlCol="0">
            <a:spAutoFit/>
          </a:bodyPr>
          <a:lstStyle/>
          <a:p>
            <a:r>
              <a:rPr lang="el-GR" sz="2400" b="1" dirty="0">
                <a:solidFill>
                  <a:srgbClr val="00B050"/>
                </a:solidFill>
              </a:rPr>
              <a:t>θ</a:t>
            </a:r>
            <a:endParaRPr lang="en-US" sz="2400" b="1" dirty="0">
              <a:solidFill>
                <a:srgbClr val="00B050"/>
              </a:solidFill>
            </a:endParaRPr>
          </a:p>
        </p:txBody>
      </p:sp>
      <p:sp>
        <p:nvSpPr>
          <p:cNvPr id="86" name="TextBox 85"/>
          <p:cNvSpPr txBox="1"/>
          <p:nvPr/>
        </p:nvSpPr>
        <p:spPr>
          <a:xfrm>
            <a:off x="399142" y="1966686"/>
            <a:ext cx="352982" cy="461665"/>
          </a:xfrm>
          <a:prstGeom prst="rect">
            <a:avLst/>
          </a:prstGeom>
          <a:noFill/>
        </p:spPr>
        <p:txBody>
          <a:bodyPr wrap="none" rtlCol="0">
            <a:spAutoFit/>
          </a:bodyPr>
          <a:lstStyle/>
          <a:p>
            <a:r>
              <a:rPr lang="el-GR" sz="2400" b="1" dirty="0">
                <a:solidFill>
                  <a:srgbClr val="00B050"/>
                </a:solidFill>
              </a:rPr>
              <a:t>θ</a:t>
            </a:r>
            <a:endParaRPr lang="en-US" sz="2400" b="1" dirty="0">
              <a:solidFill>
                <a:srgbClr val="00B050"/>
              </a:solidFill>
            </a:endParaRPr>
          </a:p>
        </p:txBody>
      </p:sp>
      <p:sp>
        <p:nvSpPr>
          <p:cNvPr id="88" name="TextBox 87"/>
          <p:cNvSpPr txBox="1"/>
          <p:nvPr/>
        </p:nvSpPr>
        <p:spPr>
          <a:xfrm>
            <a:off x="6299200" y="1915886"/>
            <a:ext cx="333746" cy="461665"/>
          </a:xfrm>
          <a:prstGeom prst="rect">
            <a:avLst/>
          </a:prstGeom>
          <a:noFill/>
        </p:spPr>
        <p:txBody>
          <a:bodyPr wrap="none" rtlCol="0">
            <a:spAutoFit/>
          </a:bodyPr>
          <a:lstStyle/>
          <a:p>
            <a:r>
              <a:rPr lang="el-GR" sz="2400" b="1" dirty="0" smtClean="0">
                <a:solidFill>
                  <a:srgbClr val="00B050"/>
                </a:solidFill>
              </a:rPr>
              <a:t>λ</a:t>
            </a:r>
            <a:endParaRPr lang="en-US" sz="2400" b="1" dirty="0">
              <a:solidFill>
                <a:srgbClr val="00B050"/>
              </a:solidFill>
            </a:endParaRPr>
          </a:p>
        </p:txBody>
      </p:sp>
      <p:sp>
        <p:nvSpPr>
          <p:cNvPr id="89" name="TextBox 88"/>
          <p:cNvSpPr txBox="1"/>
          <p:nvPr/>
        </p:nvSpPr>
        <p:spPr>
          <a:xfrm>
            <a:off x="1226457" y="1865086"/>
            <a:ext cx="333746" cy="461665"/>
          </a:xfrm>
          <a:prstGeom prst="rect">
            <a:avLst/>
          </a:prstGeom>
          <a:noFill/>
        </p:spPr>
        <p:txBody>
          <a:bodyPr wrap="none" rtlCol="0">
            <a:spAutoFit/>
          </a:bodyPr>
          <a:lstStyle/>
          <a:p>
            <a:r>
              <a:rPr lang="el-GR" sz="2400" b="1" dirty="0" smtClean="0">
                <a:solidFill>
                  <a:srgbClr val="00B050"/>
                </a:solidFill>
              </a:rPr>
              <a:t>λ</a:t>
            </a:r>
            <a:endParaRPr lang="en-US" sz="2400" b="1" dirty="0">
              <a:solidFill>
                <a:srgbClr val="00B050"/>
              </a:solidFill>
            </a:endParaRPr>
          </a:p>
        </p:txBody>
      </p:sp>
      <p:sp>
        <p:nvSpPr>
          <p:cNvPr id="90" name="Oval 89"/>
          <p:cNvSpPr/>
          <p:nvPr/>
        </p:nvSpPr>
        <p:spPr>
          <a:xfrm>
            <a:off x="3062514" y="4078514"/>
            <a:ext cx="261257" cy="261257"/>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p:cNvSpPr/>
          <p:nvPr/>
        </p:nvSpPr>
        <p:spPr>
          <a:xfrm>
            <a:off x="1444171" y="3055258"/>
            <a:ext cx="261257" cy="261257"/>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p:cNvSpPr/>
          <p:nvPr/>
        </p:nvSpPr>
        <p:spPr>
          <a:xfrm>
            <a:off x="457200" y="3868057"/>
            <a:ext cx="261257" cy="261257"/>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p:cNvSpPr/>
          <p:nvPr/>
        </p:nvSpPr>
        <p:spPr>
          <a:xfrm>
            <a:off x="2394857" y="2888343"/>
            <a:ext cx="261257" cy="261257"/>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a:off x="979714" y="2706914"/>
            <a:ext cx="261257" cy="261257"/>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a:off x="1930399" y="4339771"/>
            <a:ext cx="261257" cy="261257"/>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a:off x="3171371" y="3040743"/>
            <a:ext cx="261257" cy="261257"/>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p:cNvSpPr/>
          <p:nvPr/>
        </p:nvSpPr>
        <p:spPr>
          <a:xfrm>
            <a:off x="8207831" y="4187369"/>
            <a:ext cx="261257" cy="261257"/>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p:cNvSpPr/>
          <p:nvPr/>
        </p:nvSpPr>
        <p:spPr>
          <a:xfrm>
            <a:off x="6589488" y="3164113"/>
            <a:ext cx="261257" cy="261257"/>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p:cNvSpPr/>
          <p:nvPr/>
        </p:nvSpPr>
        <p:spPr>
          <a:xfrm>
            <a:off x="5602517" y="3976912"/>
            <a:ext cx="261257" cy="261257"/>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p:cNvSpPr/>
          <p:nvPr/>
        </p:nvSpPr>
        <p:spPr>
          <a:xfrm>
            <a:off x="7540174" y="2997198"/>
            <a:ext cx="261257" cy="261257"/>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p:cNvSpPr/>
          <p:nvPr/>
        </p:nvSpPr>
        <p:spPr>
          <a:xfrm>
            <a:off x="6125031" y="2815769"/>
            <a:ext cx="261257" cy="261257"/>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p:cNvSpPr/>
          <p:nvPr/>
        </p:nvSpPr>
        <p:spPr>
          <a:xfrm>
            <a:off x="7075716" y="4448626"/>
            <a:ext cx="261257" cy="261257"/>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p:cNvSpPr/>
          <p:nvPr/>
        </p:nvSpPr>
        <p:spPr>
          <a:xfrm>
            <a:off x="8316688" y="3149598"/>
            <a:ext cx="261257" cy="261257"/>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4005943" y="2510971"/>
            <a:ext cx="597544" cy="2423886"/>
            <a:chOff x="4005943" y="2510971"/>
            <a:chExt cx="597544" cy="2423886"/>
          </a:xfrm>
        </p:grpSpPr>
        <p:sp>
          <p:nvSpPr>
            <p:cNvPr id="104" name="Right Brace 103"/>
            <p:cNvSpPr/>
            <p:nvPr/>
          </p:nvSpPr>
          <p:spPr>
            <a:xfrm>
              <a:off x="4005943" y="2510971"/>
              <a:ext cx="333828" cy="2423886"/>
            </a:xfrm>
            <a:prstGeom prst="rightBrace">
              <a:avLst>
                <a:gd name="adj1" fmla="val 42179"/>
                <a:gd name="adj2" fmla="val 50000"/>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6" name="TextBox 105"/>
            <p:cNvSpPr txBox="1"/>
            <p:nvPr/>
          </p:nvSpPr>
          <p:spPr>
            <a:xfrm rot="16200000">
              <a:off x="4093251" y="3560706"/>
              <a:ext cx="651140" cy="369332"/>
            </a:xfrm>
            <a:prstGeom prst="rect">
              <a:avLst/>
            </a:prstGeom>
            <a:noFill/>
          </p:spPr>
          <p:txBody>
            <a:bodyPr wrap="none" rtlCol="0">
              <a:spAutoFit/>
            </a:bodyPr>
            <a:lstStyle/>
            <a:p>
              <a:r>
                <a:rPr lang="en-US" b="1" dirty="0" smtClean="0">
                  <a:solidFill>
                    <a:srgbClr val="FF0000"/>
                  </a:solidFill>
                </a:rPr>
                <a:t>thick</a:t>
              </a:r>
              <a:endParaRPr lang="en-US" b="1" dirty="0">
                <a:solidFill>
                  <a:srgbClr val="FF0000"/>
                </a:solidFill>
              </a:endParaRPr>
            </a:p>
          </p:txBody>
        </p:sp>
      </p:grpSp>
      <p:grpSp>
        <p:nvGrpSpPr>
          <p:cNvPr id="7" name="Group 6"/>
          <p:cNvGrpSpPr/>
          <p:nvPr/>
        </p:nvGrpSpPr>
        <p:grpSpPr>
          <a:xfrm>
            <a:off x="2569032" y="1579506"/>
            <a:ext cx="1349830" cy="902438"/>
            <a:chOff x="2569032" y="1579506"/>
            <a:chExt cx="1349830" cy="902438"/>
          </a:xfrm>
        </p:grpSpPr>
        <p:sp>
          <p:nvSpPr>
            <p:cNvPr id="107" name="Right Brace 106"/>
            <p:cNvSpPr/>
            <p:nvPr/>
          </p:nvSpPr>
          <p:spPr>
            <a:xfrm rot="16200000">
              <a:off x="2984503" y="1547586"/>
              <a:ext cx="518887" cy="1349830"/>
            </a:xfrm>
            <a:prstGeom prst="rightBrace">
              <a:avLst>
                <a:gd name="adj1" fmla="val 39102"/>
                <a:gd name="adj2" fmla="val 48556"/>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8" name="TextBox 107"/>
            <p:cNvSpPr txBox="1"/>
            <p:nvPr/>
          </p:nvSpPr>
          <p:spPr>
            <a:xfrm>
              <a:off x="2881308" y="1579506"/>
              <a:ext cx="739305" cy="369332"/>
            </a:xfrm>
            <a:prstGeom prst="rect">
              <a:avLst/>
            </a:prstGeom>
            <a:noFill/>
          </p:spPr>
          <p:txBody>
            <a:bodyPr wrap="none" rtlCol="0">
              <a:spAutoFit/>
            </a:bodyPr>
            <a:lstStyle/>
            <a:p>
              <a:r>
                <a:rPr lang="en-US" b="1" dirty="0" smtClean="0">
                  <a:solidFill>
                    <a:srgbClr val="FF0000"/>
                  </a:solidFill>
                </a:rPr>
                <a:t>width</a:t>
              </a:r>
              <a:endParaRPr lang="en-US" b="1" dirty="0">
                <a:solidFill>
                  <a:srgbClr val="FF0000"/>
                </a:solidFill>
              </a:endParaRPr>
            </a:p>
          </p:txBody>
        </p:sp>
      </p:grpSp>
      <p:grpSp>
        <p:nvGrpSpPr>
          <p:cNvPr id="4" name="Group 3"/>
          <p:cNvGrpSpPr/>
          <p:nvPr/>
        </p:nvGrpSpPr>
        <p:grpSpPr>
          <a:xfrm>
            <a:off x="-112862" y="2521645"/>
            <a:ext cx="4242176" cy="2401584"/>
            <a:chOff x="-112862" y="2521645"/>
            <a:chExt cx="4242176" cy="2401584"/>
          </a:xfrm>
        </p:grpSpPr>
        <p:sp>
          <p:nvSpPr>
            <p:cNvPr id="112" name="Rectangle 111"/>
            <p:cNvSpPr/>
            <p:nvPr/>
          </p:nvSpPr>
          <p:spPr>
            <a:xfrm>
              <a:off x="3679371" y="2525485"/>
              <a:ext cx="449943" cy="2394857"/>
            </a:xfrm>
            <a:prstGeom prst="rect">
              <a:avLst/>
            </a:prstGeom>
            <a:gradFill flip="none" rotWithShape="1">
              <a:gsLst>
                <a:gs pos="0">
                  <a:schemeClr val="bg1">
                    <a:lumMod val="95000"/>
                  </a:schemeClr>
                </a:gs>
                <a:gs pos="50000">
                  <a:schemeClr val="tx1">
                    <a:lumMod val="50000"/>
                    <a:lumOff val="50000"/>
                  </a:schemeClr>
                </a:gs>
                <a:gs pos="100000">
                  <a:schemeClr val="bg1">
                    <a:lumMod val="9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p:cNvSpPr/>
            <p:nvPr/>
          </p:nvSpPr>
          <p:spPr>
            <a:xfrm rot="248271">
              <a:off x="1262874" y="2536283"/>
              <a:ext cx="449943" cy="2372229"/>
            </a:xfrm>
            <a:prstGeom prst="rect">
              <a:avLst/>
            </a:prstGeom>
            <a:gradFill flip="none" rotWithShape="1">
              <a:gsLst>
                <a:gs pos="0">
                  <a:schemeClr val="bg1">
                    <a:lumMod val="95000"/>
                  </a:schemeClr>
                </a:gs>
                <a:gs pos="50000">
                  <a:schemeClr val="tx1">
                    <a:lumMod val="50000"/>
                    <a:lumOff val="50000"/>
                  </a:schemeClr>
                </a:gs>
                <a:gs pos="100000">
                  <a:schemeClr val="bg1">
                    <a:lumMod val="9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rot="21445252">
              <a:off x="-112862" y="2521645"/>
              <a:ext cx="449943" cy="2384463"/>
            </a:xfrm>
            <a:prstGeom prst="rect">
              <a:avLst/>
            </a:prstGeom>
            <a:gradFill flip="none" rotWithShape="1">
              <a:gsLst>
                <a:gs pos="0">
                  <a:schemeClr val="bg1">
                    <a:lumMod val="95000"/>
                  </a:schemeClr>
                </a:gs>
                <a:gs pos="50000">
                  <a:schemeClr val="tx1">
                    <a:lumMod val="50000"/>
                    <a:lumOff val="50000"/>
                  </a:schemeClr>
                </a:gs>
                <a:gs pos="100000">
                  <a:schemeClr val="bg1">
                    <a:lumMod val="9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rot="21410849">
              <a:off x="2418704" y="2552201"/>
              <a:ext cx="449943" cy="2371028"/>
            </a:xfrm>
            <a:prstGeom prst="rect">
              <a:avLst/>
            </a:prstGeom>
            <a:gradFill flip="none" rotWithShape="1">
              <a:gsLst>
                <a:gs pos="0">
                  <a:schemeClr val="bg1"/>
                </a:gs>
                <a:gs pos="50000">
                  <a:schemeClr val="tx1">
                    <a:lumMod val="50000"/>
                    <a:lumOff val="50000"/>
                  </a:schemeClr>
                </a:gs>
                <a:gs pos="100000">
                  <a:schemeClr val="bg1">
                    <a:lumMod val="9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1" name="Straight Connector 20"/>
          <p:cNvCxnSpPr/>
          <p:nvPr/>
        </p:nvCxnSpPr>
        <p:spPr>
          <a:xfrm flipH="1">
            <a:off x="1406848" y="2496457"/>
            <a:ext cx="117152" cy="245654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566954" y="2514605"/>
            <a:ext cx="101600" cy="24384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43542" y="2514605"/>
            <a:ext cx="101600" cy="24384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a:xfrm>
            <a:off x="522514" y="1770742"/>
            <a:ext cx="2670628" cy="2438400"/>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3930260" y="2496457"/>
            <a:ext cx="17626" cy="245654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062856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2394857"/>
          </a:xfrm>
        </p:spPr>
        <p:txBody>
          <a:bodyPr/>
          <a:lstStyle/>
          <a:p>
            <a:r>
              <a:rPr lang="en-US" sz="5400" dirty="0" smtClean="0"/>
              <a:t>Oh! SHSSS!  </a:t>
            </a:r>
            <a:r>
              <a:rPr lang="en-US" dirty="0" smtClean="0"/>
              <a:t/>
            </a:r>
            <a:br>
              <a:rPr lang="en-US" dirty="0" smtClean="0"/>
            </a:br>
            <a:r>
              <a:rPr lang="en-US" sz="3300" dirty="0" smtClean="0"/>
              <a:t>how do we get rid of it?</a:t>
            </a:r>
            <a:endParaRPr lang="en-US" sz="3300" dirty="0"/>
          </a:p>
        </p:txBody>
      </p:sp>
      <p:sp>
        <p:nvSpPr>
          <p:cNvPr id="3" name="Content Placeholder 2"/>
          <p:cNvSpPr>
            <a:spLocks noGrp="1"/>
          </p:cNvSpPr>
          <p:nvPr>
            <p:ph idx="1"/>
          </p:nvPr>
        </p:nvSpPr>
        <p:spPr>
          <a:xfrm>
            <a:off x="2293256" y="2612571"/>
            <a:ext cx="6393543" cy="3513592"/>
          </a:xfrm>
        </p:spPr>
        <p:txBody>
          <a:bodyPr/>
          <a:lstStyle/>
          <a:p>
            <a:pPr marL="514350" indent="-514350">
              <a:lnSpc>
                <a:spcPct val="150000"/>
              </a:lnSpc>
              <a:buFont typeface="+mj-lt"/>
              <a:buAutoNum type="arabicPeriod"/>
            </a:pPr>
            <a:r>
              <a:rPr lang="en-US" sz="4000" dirty="0" smtClean="0"/>
              <a:t>Average over it</a:t>
            </a:r>
          </a:p>
          <a:p>
            <a:pPr marL="514350" indent="-514350">
              <a:lnSpc>
                <a:spcPct val="150000"/>
              </a:lnSpc>
              <a:buFont typeface="+mj-lt"/>
              <a:buAutoNum type="arabicPeriod"/>
            </a:pPr>
            <a:r>
              <a:rPr lang="en-US" sz="4000" dirty="0" smtClean="0"/>
              <a:t>Model it out</a:t>
            </a:r>
          </a:p>
          <a:p>
            <a:pPr marL="514350" indent="-514350">
              <a:lnSpc>
                <a:spcPct val="150000"/>
              </a:lnSpc>
              <a:buFont typeface="+mj-lt"/>
              <a:buAutoNum type="arabicPeriod"/>
            </a:pPr>
            <a:r>
              <a:rPr lang="en-US" sz="4000" dirty="0" smtClean="0">
                <a:solidFill>
                  <a:srgbClr val="C00000"/>
                </a:solidFill>
              </a:rPr>
              <a:t>go MAD</a:t>
            </a:r>
            <a:endParaRPr lang="en-US" sz="4000" dirty="0">
              <a:solidFill>
                <a:srgbClr val="C00000"/>
              </a:solidFill>
            </a:endParaRPr>
          </a:p>
        </p:txBody>
      </p:sp>
    </p:spTree>
    <p:extLst>
      <p:ext uri="{BB962C8B-B14F-4D97-AF65-F5344CB8AC3E}">
        <p14:creationId xmlns:p14="http://schemas.microsoft.com/office/powerpoint/2010/main" val="37039368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Can you count to 1,000,000?</a:t>
            </a:r>
            <a:endParaRPr lang="en-US" dirty="0"/>
          </a:p>
        </p:txBody>
      </p:sp>
      <p:sp>
        <p:nvSpPr>
          <p:cNvPr id="4" name="Content Placeholder 2"/>
          <p:cNvSpPr txBox="1">
            <a:spLocks/>
          </p:cNvSpPr>
          <p:nvPr/>
        </p:nvSpPr>
        <p:spPr bwMode="auto">
          <a:xfrm>
            <a:off x="3545073" y="1435099"/>
            <a:ext cx="1814286" cy="689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en-US" kern="0" dirty="0" smtClean="0"/>
              <a:t>= 0.1%</a:t>
            </a:r>
            <a:endParaRPr lang="en-US" kern="0" dirty="0"/>
          </a:p>
        </p:txBody>
      </p:sp>
      <p:graphicFrame>
        <p:nvGraphicFramePr>
          <p:cNvPr id="7" name="Table 6"/>
          <p:cNvGraphicFramePr>
            <a:graphicFrameLocks noGrp="1"/>
          </p:cNvGraphicFramePr>
          <p:nvPr>
            <p:extLst>
              <p:ext uri="{D42A27DB-BD31-4B8C-83A1-F6EECF244321}">
                <p14:modId xmlns:p14="http://schemas.microsoft.com/office/powerpoint/2010/main" val="2432747034"/>
              </p:ext>
            </p:extLst>
          </p:nvPr>
        </p:nvGraphicFramePr>
        <p:xfrm>
          <a:off x="725716" y="2110424"/>
          <a:ext cx="7177315" cy="4389337"/>
        </p:xfrm>
        <a:graphic>
          <a:graphicData uri="http://schemas.openxmlformats.org/drawingml/2006/table">
            <a:tbl>
              <a:tblPr firstRow="1" firstCol="1" bandRow="1">
                <a:tableStyleId>{5C22544A-7EE6-4342-B048-85BDC9FD1C3A}</a:tableStyleId>
              </a:tblPr>
              <a:tblGrid>
                <a:gridCol w="3022375"/>
                <a:gridCol w="1361192"/>
                <a:gridCol w="1361192"/>
                <a:gridCol w="1432556"/>
              </a:tblGrid>
              <a:tr h="695560">
                <a:tc>
                  <a:txBody>
                    <a:bodyPr/>
                    <a:lstStyle/>
                    <a:p>
                      <a:pPr marL="0" marR="0" algn="ctr">
                        <a:lnSpc>
                          <a:spcPct val="115000"/>
                        </a:lnSpc>
                        <a:spcBef>
                          <a:spcPts val="0"/>
                        </a:spcBef>
                        <a:spcAft>
                          <a:spcPts val="0"/>
                        </a:spcAft>
                      </a:pPr>
                      <a:r>
                        <a:rPr lang="en-US" sz="2000" dirty="0">
                          <a:solidFill>
                            <a:schemeClr val="tx1"/>
                          </a:solidFill>
                          <a:effectLst/>
                        </a:rPr>
                        <a:t>Source of error</a:t>
                      </a:r>
                      <a:endParaRPr lang="en-US" sz="2000" dirty="0">
                        <a:solidFill>
                          <a:schemeClr val="tx1"/>
                        </a:solidFill>
                        <a:effectLst/>
                        <a:latin typeface="Arial"/>
                        <a:ea typeface="Calibri"/>
                      </a:endParaRPr>
                    </a:p>
                  </a:txBody>
                  <a:tcPr marL="68580" marR="68580" marT="0" marB="0" anchor="ctr"/>
                </a:tc>
                <a:tc>
                  <a:txBody>
                    <a:bodyPr/>
                    <a:lstStyle/>
                    <a:p>
                      <a:pPr marL="0" marR="0" algn="ctr">
                        <a:lnSpc>
                          <a:spcPct val="115000"/>
                        </a:lnSpc>
                        <a:spcBef>
                          <a:spcPts val="0"/>
                        </a:spcBef>
                        <a:spcAft>
                          <a:spcPts val="0"/>
                        </a:spcAft>
                      </a:pPr>
                      <a:r>
                        <a:rPr lang="en-US" sz="2000" dirty="0">
                          <a:solidFill>
                            <a:schemeClr val="tx1"/>
                          </a:solidFill>
                          <a:effectLst/>
                        </a:rPr>
                        <a:t>realistic</a:t>
                      </a:r>
                      <a:endParaRPr lang="en-US" sz="2000" dirty="0">
                        <a:solidFill>
                          <a:schemeClr val="tx1"/>
                        </a:solidFill>
                        <a:effectLst/>
                        <a:latin typeface="Arial"/>
                        <a:ea typeface="Calibri"/>
                      </a:endParaRPr>
                    </a:p>
                  </a:txBody>
                  <a:tcPr marL="68580" marR="68580" marT="0" marB="0" anchor="ctr"/>
                </a:tc>
                <a:tc>
                  <a:txBody>
                    <a:bodyPr/>
                    <a:lstStyle/>
                    <a:p>
                      <a:pPr marL="0" marR="0" algn="ctr">
                        <a:lnSpc>
                          <a:spcPct val="115000"/>
                        </a:lnSpc>
                        <a:spcBef>
                          <a:spcPts val="0"/>
                        </a:spcBef>
                        <a:spcAft>
                          <a:spcPts val="0"/>
                        </a:spcAft>
                      </a:pPr>
                      <a:r>
                        <a:rPr lang="en-US" sz="2000">
                          <a:solidFill>
                            <a:schemeClr val="tx1"/>
                          </a:solidFill>
                          <a:effectLst/>
                        </a:rPr>
                        <a:t>No SHSSS</a:t>
                      </a:r>
                      <a:endParaRPr lang="en-US" sz="2000">
                        <a:solidFill>
                          <a:schemeClr val="tx1"/>
                        </a:solidFill>
                        <a:effectLst/>
                        <a:latin typeface="Arial"/>
                        <a:ea typeface="Calibri"/>
                      </a:endParaRPr>
                    </a:p>
                  </a:txBody>
                  <a:tcPr marL="68580" marR="68580" marT="0" marB="0" anchor="ctr"/>
                </a:tc>
                <a:tc>
                  <a:txBody>
                    <a:bodyPr/>
                    <a:lstStyle/>
                    <a:p>
                      <a:pPr marL="0" marR="0" algn="ctr">
                        <a:lnSpc>
                          <a:spcPct val="115000"/>
                        </a:lnSpc>
                        <a:spcBef>
                          <a:spcPts val="0"/>
                        </a:spcBef>
                        <a:spcAft>
                          <a:spcPts val="0"/>
                        </a:spcAft>
                      </a:pPr>
                      <a:r>
                        <a:rPr lang="en-US" sz="2000">
                          <a:solidFill>
                            <a:schemeClr val="tx1"/>
                          </a:solidFill>
                          <a:effectLst/>
                        </a:rPr>
                        <a:t>Perfect detector</a:t>
                      </a:r>
                      <a:endParaRPr lang="en-US" sz="2000">
                        <a:solidFill>
                          <a:schemeClr val="tx1"/>
                        </a:solidFill>
                        <a:effectLst/>
                        <a:latin typeface="Arial"/>
                        <a:ea typeface="Calibri"/>
                      </a:endParaRPr>
                    </a:p>
                  </a:txBody>
                  <a:tcPr marL="68580" marR="68580" marT="0" marB="0" anchor="ctr"/>
                </a:tc>
              </a:tr>
              <a:tr h="218901">
                <a:tc>
                  <a:txBody>
                    <a:bodyPr/>
                    <a:lstStyle/>
                    <a:p>
                      <a:pPr marL="0" marR="0">
                        <a:lnSpc>
                          <a:spcPct val="115000"/>
                        </a:lnSpc>
                        <a:spcBef>
                          <a:spcPts val="0"/>
                        </a:spcBef>
                        <a:spcAft>
                          <a:spcPts val="0"/>
                        </a:spcAft>
                      </a:pPr>
                      <a:r>
                        <a:rPr lang="en-US" sz="2000" dirty="0">
                          <a:solidFill>
                            <a:schemeClr val="tx1"/>
                          </a:solidFill>
                          <a:effectLst/>
                        </a:rPr>
                        <a:t>Photon counting</a:t>
                      </a:r>
                      <a:endParaRPr lang="en-US" sz="2000" dirty="0">
                        <a:solidFill>
                          <a:schemeClr val="tx1"/>
                        </a:solidFill>
                        <a:effectLst/>
                        <a:latin typeface="Arial"/>
                        <a:ea typeface="Calibri"/>
                      </a:endParaRPr>
                    </a:p>
                  </a:txBody>
                  <a:tcPr marL="68580" marR="68580" marT="0" marB="0"/>
                </a:tc>
                <a:tc>
                  <a:txBody>
                    <a:bodyPr/>
                    <a:lstStyle/>
                    <a:p>
                      <a:pPr marL="0" marR="0" algn="ctr">
                        <a:lnSpc>
                          <a:spcPct val="115000"/>
                        </a:lnSpc>
                        <a:spcBef>
                          <a:spcPts val="0"/>
                        </a:spcBef>
                        <a:spcAft>
                          <a:spcPts val="0"/>
                        </a:spcAft>
                      </a:pPr>
                      <a:r>
                        <a:rPr lang="en-US" sz="2000">
                          <a:solidFill>
                            <a:schemeClr val="tx1"/>
                          </a:solidFill>
                          <a:effectLst/>
                        </a:rPr>
                        <a:t>+</a:t>
                      </a:r>
                      <a:endParaRPr lang="en-US" sz="2000">
                        <a:solidFill>
                          <a:schemeClr val="tx1"/>
                        </a:solidFill>
                        <a:effectLst/>
                        <a:latin typeface="Arial"/>
                        <a:ea typeface="Calibri"/>
                      </a:endParaRPr>
                    </a:p>
                  </a:txBody>
                  <a:tcPr marL="68580" marR="68580" marT="0" marB="0" anchor="ctr"/>
                </a:tc>
                <a:tc>
                  <a:txBody>
                    <a:bodyPr/>
                    <a:lstStyle/>
                    <a:p>
                      <a:pPr marL="0" marR="0" algn="ctr">
                        <a:lnSpc>
                          <a:spcPct val="115000"/>
                        </a:lnSpc>
                        <a:spcBef>
                          <a:spcPts val="0"/>
                        </a:spcBef>
                        <a:spcAft>
                          <a:spcPts val="0"/>
                        </a:spcAft>
                      </a:pPr>
                      <a:r>
                        <a:rPr lang="en-US" sz="2000">
                          <a:solidFill>
                            <a:schemeClr val="tx1"/>
                          </a:solidFill>
                          <a:effectLst/>
                        </a:rPr>
                        <a:t>+</a:t>
                      </a:r>
                      <a:endParaRPr lang="en-US" sz="2000">
                        <a:solidFill>
                          <a:schemeClr val="tx1"/>
                        </a:solidFill>
                        <a:effectLst/>
                        <a:latin typeface="Arial"/>
                        <a:ea typeface="Calibri"/>
                      </a:endParaRPr>
                    </a:p>
                  </a:txBody>
                  <a:tcPr marL="68580" marR="68580" marT="0" marB="0" anchor="ctr"/>
                </a:tc>
                <a:tc>
                  <a:txBody>
                    <a:bodyPr/>
                    <a:lstStyle/>
                    <a:p>
                      <a:pPr marL="0" marR="0" algn="ctr">
                        <a:lnSpc>
                          <a:spcPct val="115000"/>
                        </a:lnSpc>
                        <a:spcBef>
                          <a:spcPts val="0"/>
                        </a:spcBef>
                        <a:spcAft>
                          <a:spcPts val="0"/>
                        </a:spcAft>
                      </a:pPr>
                      <a:r>
                        <a:rPr lang="en-US" sz="2000">
                          <a:solidFill>
                            <a:schemeClr val="tx1"/>
                          </a:solidFill>
                          <a:effectLst/>
                        </a:rPr>
                        <a:t>+</a:t>
                      </a:r>
                      <a:endParaRPr lang="en-US" sz="2000">
                        <a:solidFill>
                          <a:schemeClr val="tx1"/>
                        </a:solidFill>
                        <a:effectLst/>
                        <a:latin typeface="Arial"/>
                        <a:ea typeface="Calibri"/>
                      </a:endParaRPr>
                    </a:p>
                  </a:txBody>
                  <a:tcPr marL="68580" marR="68580" marT="0" marB="0" anchor="ctr"/>
                </a:tc>
              </a:tr>
              <a:tr h="218901">
                <a:tc>
                  <a:txBody>
                    <a:bodyPr/>
                    <a:lstStyle/>
                    <a:p>
                      <a:pPr marL="0" marR="0">
                        <a:lnSpc>
                          <a:spcPct val="115000"/>
                        </a:lnSpc>
                        <a:spcBef>
                          <a:spcPts val="0"/>
                        </a:spcBef>
                        <a:spcAft>
                          <a:spcPts val="0"/>
                        </a:spcAft>
                      </a:pPr>
                      <a:r>
                        <a:rPr lang="en-US" sz="2000" dirty="0">
                          <a:solidFill>
                            <a:schemeClr val="tx1"/>
                          </a:solidFill>
                          <a:effectLst/>
                        </a:rPr>
                        <a:t>Shutter jitter</a:t>
                      </a:r>
                      <a:endParaRPr lang="en-US" sz="2000" dirty="0">
                        <a:solidFill>
                          <a:schemeClr val="tx1"/>
                        </a:solidFill>
                        <a:effectLst/>
                        <a:latin typeface="Arial"/>
                        <a:ea typeface="Calibri"/>
                      </a:endParaRPr>
                    </a:p>
                  </a:txBody>
                  <a:tcPr marL="68580" marR="68580" marT="0" marB="0"/>
                </a:tc>
                <a:tc>
                  <a:txBody>
                    <a:bodyPr/>
                    <a:lstStyle/>
                    <a:p>
                      <a:pPr marL="0" marR="0" algn="ctr">
                        <a:lnSpc>
                          <a:spcPct val="115000"/>
                        </a:lnSpc>
                        <a:spcBef>
                          <a:spcPts val="0"/>
                        </a:spcBef>
                        <a:spcAft>
                          <a:spcPts val="0"/>
                        </a:spcAft>
                      </a:pPr>
                      <a:r>
                        <a:rPr lang="en-US" sz="2000">
                          <a:solidFill>
                            <a:schemeClr val="tx1"/>
                          </a:solidFill>
                          <a:effectLst/>
                        </a:rPr>
                        <a:t>+</a:t>
                      </a:r>
                      <a:endParaRPr lang="en-US" sz="2000">
                        <a:solidFill>
                          <a:schemeClr val="tx1"/>
                        </a:solidFill>
                        <a:effectLst/>
                        <a:latin typeface="Arial"/>
                        <a:ea typeface="Calibri"/>
                      </a:endParaRPr>
                    </a:p>
                  </a:txBody>
                  <a:tcPr marL="68580" marR="68580" marT="0" marB="0" anchor="ctr"/>
                </a:tc>
                <a:tc>
                  <a:txBody>
                    <a:bodyPr/>
                    <a:lstStyle/>
                    <a:p>
                      <a:pPr marL="0" marR="0" algn="ctr">
                        <a:lnSpc>
                          <a:spcPct val="115000"/>
                        </a:lnSpc>
                        <a:spcBef>
                          <a:spcPts val="0"/>
                        </a:spcBef>
                        <a:spcAft>
                          <a:spcPts val="0"/>
                        </a:spcAft>
                      </a:pPr>
                      <a:r>
                        <a:rPr lang="en-US" sz="2000">
                          <a:solidFill>
                            <a:schemeClr val="tx1"/>
                          </a:solidFill>
                          <a:effectLst/>
                        </a:rPr>
                        <a:t>+</a:t>
                      </a:r>
                      <a:endParaRPr lang="en-US" sz="2000">
                        <a:solidFill>
                          <a:schemeClr val="tx1"/>
                        </a:solidFill>
                        <a:effectLst/>
                        <a:latin typeface="Arial"/>
                        <a:ea typeface="Calibri"/>
                      </a:endParaRPr>
                    </a:p>
                  </a:txBody>
                  <a:tcPr marL="68580" marR="68580" marT="0" marB="0" anchor="ctr"/>
                </a:tc>
                <a:tc>
                  <a:txBody>
                    <a:bodyPr/>
                    <a:lstStyle/>
                    <a:p>
                      <a:pPr marL="0" marR="0" algn="ctr">
                        <a:lnSpc>
                          <a:spcPct val="115000"/>
                        </a:lnSpc>
                        <a:spcBef>
                          <a:spcPts val="0"/>
                        </a:spcBef>
                        <a:spcAft>
                          <a:spcPts val="0"/>
                        </a:spcAft>
                      </a:pPr>
                      <a:r>
                        <a:rPr lang="en-US" sz="2000">
                          <a:solidFill>
                            <a:schemeClr val="tx1"/>
                          </a:solidFill>
                          <a:effectLst/>
                        </a:rPr>
                        <a:t>-</a:t>
                      </a:r>
                      <a:endParaRPr lang="en-US" sz="2000">
                        <a:solidFill>
                          <a:schemeClr val="tx1"/>
                        </a:solidFill>
                        <a:effectLst/>
                        <a:latin typeface="Arial"/>
                        <a:ea typeface="Calibri"/>
                      </a:endParaRPr>
                    </a:p>
                  </a:txBody>
                  <a:tcPr marL="68580" marR="68580" marT="0" marB="0" anchor="ctr"/>
                </a:tc>
              </a:tr>
              <a:tr h="218901">
                <a:tc>
                  <a:txBody>
                    <a:bodyPr/>
                    <a:lstStyle/>
                    <a:p>
                      <a:pPr marL="0" marR="0">
                        <a:lnSpc>
                          <a:spcPct val="115000"/>
                        </a:lnSpc>
                        <a:spcBef>
                          <a:spcPts val="0"/>
                        </a:spcBef>
                        <a:spcAft>
                          <a:spcPts val="0"/>
                        </a:spcAft>
                      </a:pPr>
                      <a:r>
                        <a:rPr lang="en-US" sz="2000" dirty="0">
                          <a:solidFill>
                            <a:schemeClr val="tx1"/>
                          </a:solidFill>
                          <a:effectLst/>
                        </a:rPr>
                        <a:t>Beam flicker</a:t>
                      </a:r>
                      <a:endParaRPr lang="en-US" sz="2000" dirty="0">
                        <a:solidFill>
                          <a:schemeClr val="tx1"/>
                        </a:solidFill>
                        <a:effectLst/>
                        <a:latin typeface="Arial"/>
                        <a:ea typeface="Calibri"/>
                      </a:endParaRPr>
                    </a:p>
                  </a:txBody>
                  <a:tcPr marL="68580" marR="68580" marT="0" marB="0"/>
                </a:tc>
                <a:tc>
                  <a:txBody>
                    <a:bodyPr/>
                    <a:lstStyle/>
                    <a:p>
                      <a:pPr marL="0" marR="0" algn="ctr">
                        <a:lnSpc>
                          <a:spcPct val="115000"/>
                        </a:lnSpc>
                        <a:spcBef>
                          <a:spcPts val="0"/>
                        </a:spcBef>
                        <a:spcAft>
                          <a:spcPts val="0"/>
                        </a:spcAft>
                      </a:pPr>
                      <a:r>
                        <a:rPr lang="en-US" sz="2000">
                          <a:solidFill>
                            <a:schemeClr val="tx1"/>
                          </a:solidFill>
                          <a:effectLst/>
                        </a:rPr>
                        <a:t>+</a:t>
                      </a:r>
                      <a:endParaRPr lang="en-US" sz="2000">
                        <a:solidFill>
                          <a:schemeClr val="tx1"/>
                        </a:solidFill>
                        <a:effectLst/>
                        <a:latin typeface="Arial"/>
                        <a:ea typeface="Calibri"/>
                      </a:endParaRPr>
                    </a:p>
                  </a:txBody>
                  <a:tcPr marL="68580" marR="68580" marT="0" marB="0" anchor="ctr"/>
                </a:tc>
                <a:tc>
                  <a:txBody>
                    <a:bodyPr/>
                    <a:lstStyle/>
                    <a:p>
                      <a:pPr marL="0" marR="0" algn="ctr">
                        <a:lnSpc>
                          <a:spcPct val="115000"/>
                        </a:lnSpc>
                        <a:spcBef>
                          <a:spcPts val="0"/>
                        </a:spcBef>
                        <a:spcAft>
                          <a:spcPts val="0"/>
                        </a:spcAft>
                      </a:pPr>
                      <a:r>
                        <a:rPr lang="en-US" sz="2000">
                          <a:solidFill>
                            <a:schemeClr val="tx1"/>
                          </a:solidFill>
                          <a:effectLst/>
                        </a:rPr>
                        <a:t>+</a:t>
                      </a:r>
                      <a:endParaRPr lang="en-US" sz="2000">
                        <a:solidFill>
                          <a:schemeClr val="tx1"/>
                        </a:solidFill>
                        <a:effectLst/>
                        <a:latin typeface="Arial"/>
                        <a:ea typeface="Calibri"/>
                      </a:endParaRPr>
                    </a:p>
                  </a:txBody>
                  <a:tcPr marL="68580" marR="68580" marT="0" marB="0" anchor="ctr"/>
                </a:tc>
                <a:tc>
                  <a:txBody>
                    <a:bodyPr/>
                    <a:lstStyle/>
                    <a:p>
                      <a:pPr marL="0" marR="0" algn="ctr">
                        <a:lnSpc>
                          <a:spcPct val="115000"/>
                        </a:lnSpc>
                        <a:spcBef>
                          <a:spcPts val="0"/>
                        </a:spcBef>
                        <a:spcAft>
                          <a:spcPts val="0"/>
                        </a:spcAft>
                      </a:pPr>
                      <a:r>
                        <a:rPr lang="en-US" sz="2000">
                          <a:solidFill>
                            <a:schemeClr val="tx1"/>
                          </a:solidFill>
                          <a:effectLst/>
                        </a:rPr>
                        <a:t>-</a:t>
                      </a:r>
                      <a:endParaRPr lang="en-US" sz="2000">
                        <a:solidFill>
                          <a:schemeClr val="tx1"/>
                        </a:solidFill>
                        <a:effectLst/>
                        <a:latin typeface="Arial"/>
                        <a:ea typeface="Calibri"/>
                      </a:endParaRPr>
                    </a:p>
                  </a:txBody>
                  <a:tcPr marL="68580" marR="68580" marT="0" marB="0" anchor="ctr"/>
                </a:tc>
              </a:tr>
              <a:tr h="456959">
                <a:tc>
                  <a:txBody>
                    <a:bodyPr/>
                    <a:lstStyle/>
                    <a:p>
                      <a:pPr marL="0" marR="0">
                        <a:lnSpc>
                          <a:spcPct val="115000"/>
                        </a:lnSpc>
                        <a:spcBef>
                          <a:spcPts val="0"/>
                        </a:spcBef>
                        <a:spcAft>
                          <a:spcPts val="0"/>
                        </a:spcAft>
                      </a:pPr>
                      <a:r>
                        <a:rPr lang="en-US" sz="2000" dirty="0">
                          <a:solidFill>
                            <a:schemeClr val="tx1"/>
                          </a:solidFill>
                          <a:effectLst/>
                        </a:rPr>
                        <a:t>Sample absorption</a:t>
                      </a:r>
                      <a:endParaRPr lang="en-US" sz="2000" dirty="0">
                        <a:solidFill>
                          <a:schemeClr val="tx1"/>
                        </a:solidFill>
                        <a:effectLst/>
                        <a:latin typeface="Arial"/>
                        <a:ea typeface="Calibri"/>
                      </a:endParaRPr>
                    </a:p>
                  </a:txBody>
                  <a:tcPr marL="68580" marR="68580" marT="0" marB="0"/>
                </a:tc>
                <a:tc>
                  <a:txBody>
                    <a:bodyPr/>
                    <a:lstStyle/>
                    <a:p>
                      <a:pPr marL="0" marR="0" algn="ctr">
                        <a:lnSpc>
                          <a:spcPct val="115000"/>
                        </a:lnSpc>
                        <a:spcBef>
                          <a:spcPts val="0"/>
                        </a:spcBef>
                        <a:spcAft>
                          <a:spcPts val="0"/>
                        </a:spcAft>
                      </a:pPr>
                      <a:r>
                        <a:rPr lang="en-US" sz="2000" dirty="0">
                          <a:solidFill>
                            <a:schemeClr val="tx1"/>
                          </a:solidFill>
                          <a:effectLst/>
                        </a:rPr>
                        <a:t>+</a:t>
                      </a:r>
                      <a:endParaRPr lang="en-US" sz="2000" dirty="0">
                        <a:solidFill>
                          <a:schemeClr val="tx1"/>
                        </a:solidFill>
                        <a:effectLst/>
                        <a:latin typeface="Arial"/>
                        <a:ea typeface="Calibri"/>
                      </a:endParaRPr>
                    </a:p>
                  </a:txBody>
                  <a:tcPr marL="68580" marR="68580" marT="0" marB="0" anchor="ctr"/>
                </a:tc>
                <a:tc>
                  <a:txBody>
                    <a:bodyPr/>
                    <a:lstStyle/>
                    <a:p>
                      <a:pPr marL="0" marR="0" algn="ctr">
                        <a:lnSpc>
                          <a:spcPct val="115000"/>
                        </a:lnSpc>
                        <a:spcBef>
                          <a:spcPts val="0"/>
                        </a:spcBef>
                        <a:spcAft>
                          <a:spcPts val="0"/>
                        </a:spcAft>
                      </a:pPr>
                      <a:r>
                        <a:rPr lang="en-US" sz="2000">
                          <a:solidFill>
                            <a:schemeClr val="tx1"/>
                          </a:solidFill>
                          <a:effectLst/>
                        </a:rPr>
                        <a:t>+</a:t>
                      </a:r>
                      <a:endParaRPr lang="en-US" sz="2000">
                        <a:solidFill>
                          <a:schemeClr val="tx1"/>
                        </a:solidFill>
                        <a:effectLst/>
                        <a:latin typeface="Arial"/>
                        <a:ea typeface="Calibri"/>
                      </a:endParaRPr>
                    </a:p>
                  </a:txBody>
                  <a:tcPr marL="68580" marR="68580" marT="0" marB="0" anchor="ctr"/>
                </a:tc>
                <a:tc>
                  <a:txBody>
                    <a:bodyPr/>
                    <a:lstStyle/>
                    <a:p>
                      <a:pPr marL="0" marR="0" algn="ctr">
                        <a:lnSpc>
                          <a:spcPct val="115000"/>
                        </a:lnSpc>
                        <a:spcBef>
                          <a:spcPts val="0"/>
                        </a:spcBef>
                        <a:spcAft>
                          <a:spcPts val="0"/>
                        </a:spcAft>
                      </a:pPr>
                      <a:r>
                        <a:rPr lang="en-US" sz="2000">
                          <a:solidFill>
                            <a:schemeClr val="tx1"/>
                          </a:solidFill>
                          <a:effectLst/>
                        </a:rPr>
                        <a:t>-</a:t>
                      </a:r>
                      <a:endParaRPr lang="en-US" sz="2000">
                        <a:solidFill>
                          <a:schemeClr val="tx1"/>
                        </a:solidFill>
                        <a:effectLst/>
                        <a:latin typeface="Arial"/>
                        <a:ea typeface="Calibri"/>
                      </a:endParaRPr>
                    </a:p>
                  </a:txBody>
                  <a:tcPr marL="68580" marR="68580" marT="0" marB="0" anchor="ctr"/>
                </a:tc>
              </a:tr>
              <a:tr h="218901">
                <a:tc>
                  <a:txBody>
                    <a:bodyPr/>
                    <a:lstStyle/>
                    <a:p>
                      <a:pPr marL="0" marR="0">
                        <a:lnSpc>
                          <a:spcPct val="115000"/>
                        </a:lnSpc>
                        <a:spcBef>
                          <a:spcPts val="0"/>
                        </a:spcBef>
                        <a:spcAft>
                          <a:spcPts val="0"/>
                        </a:spcAft>
                      </a:pPr>
                      <a:r>
                        <a:rPr lang="en-US" sz="2000" dirty="0">
                          <a:solidFill>
                            <a:schemeClr val="tx1"/>
                          </a:solidFill>
                          <a:effectLst/>
                        </a:rPr>
                        <a:t>Radiation damage</a:t>
                      </a:r>
                      <a:endParaRPr lang="en-US" sz="2000" dirty="0">
                        <a:solidFill>
                          <a:schemeClr val="tx1"/>
                        </a:solidFill>
                        <a:effectLst/>
                        <a:latin typeface="Arial"/>
                        <a:ea typeface="Calibri"/>
                      </a:endParaRPr>
                    </a:p>
                  </a:txBody>
                  <a:tcPr marL="68580" marR="68580" marT="0" marB="0"/>
                </a:tc>
                <a:tc>
                  <a:txBody>
                    <a:bodyPr/>
                    <a:lstStyle/>
                    <a:p>
                      <a:pPr marL="0" marR="0" algn="ctr">
                        <a:lnSpc>
                          <a:spcPct val="115000"/>
                        </a:lnSpc>
                        <a:spcBef>
                          <a:spcPts val="0"/>
                        </a:spcBef>
                        <a:spcAft>
                          <a:spcPts val="0"/>
                        </a:spcAft>
                      </a:pPr>
                      <a:r>
                        <a:rPr lang="en-US" sz="2000" dirty="0">
                          <a:solidFill>
                            <a:schemeClr val="tx1"/>
                          </a:solidFill>
                          <a:effectLst/>
                        </a:rPr>
                        <a:t>+</a:t>
                      </a:r>
                      <a:endParaRPr lang="en-US" sz="2000" dirty="0">
                        <a:solidFill>
                          <a:schemeClr val="tx1"/>
                        </a:solidFill>
                        <a:effectLst/>
                        <a:latin typeface="Arial"/>
                        <a:ea typeface="Calibri"/>
                      </a:endParaRPr>
                    </a:p>
                  </a:txBody>
                  <a:tcPr marL="68580" marR="68580" marT="0" marB="0" anchor="ctr"/>
                </a:tc>
                <a:tc>
                  <a:txBody>
                    <a:bodyPr/>
                    <a:lstStyle/>
                    <a:p>
                      <a:pPr marL="0" marR="0" algn="ctr">
                        <a:lnSpc>
                          <a:spcPct val="115000"/>
                        </a:lnSpc>
                        <a:spcBef>
                          <a:spcPts val="0"/>
                        </a:spcBef>
                        <a:spcAft>
                          <a:spcPts val="0"/>
                        </a:spcAft>
                      </a:pPr>
                      <a:r>
                        <a:rPr lang="en-US" sz="2000">
                          <a:solidFill>
                            <a:schemeClr val="tx1"/>
                          </a:solidFill>
                          <a:effectLst/>
                        </a:rPr>
                        <a:t>+</a:t>
                      </a:r>
                      <a:endParaRPr lang="en-US" sz="2000">
                        <a:solidFill>
                          <a:schemeClr val="tx1"/>
                        </a:solidFill>
                        <a:effectLst/>
                        <a:latin typeface="Arial"/>
                        <a:ea typeface="Calibri"/>
                      </a:endParaRPr>
                    </a:p>
                  </a:txBody>
                  <a:tcPr marL="68580" marR="68580" marT="0" marB="0" anchor="ctr"/>
                </a:tc>
                <a:tc>
                  <a:txBody>
                    <a:bodyPr/>
                    <a:lstStyle/>
                    <a:p>
                      <a:pPr marL="0" marR="0" algn="ctr">
                        <a:lnSpc>
                          <a:spcPct val="115000"/>
                        </a:lnSpc>
                        <a:spcBef>
                          <a:spcPts val="0"/>
                        </a:spcBef>
                        <a:spcAft>
                          <a:spcPts val="0"/>
                        </a:spcAft>
                      </a:pPr>
                      <a:r>
                        <a:rPr lang="en-US" sz="2000">
                          <a:solidFill>
                            <a:schemeClr val="tx1"/>
                          </a:solidFill>
                          <a:effectLst/>
                        </a:rPr>
                        <a:t>-</a:t>
                      </a:r>
                      <a:endParaRPr lang="en-US" sz="2000">
                        <a:solidFill>
                          <a:schemeClr val="tx1"/>
                        </a:solidFill>
                        <a:effectLst/>
                        <a:latin typeface="Arial"/>
                        <a:ea typeface="Calibri"/>
                      </a:endParaRPr>
                    </a:p>
                  </a:txBody>
                  <a:tcPr marL="68580" marR="68580" marT="0" marB="0" anchor="ctr"/>
                </a:tc>
              </a:tr>
              <a:tr h="218901">
                <a:tc>
                  <a:txBody>
                    <a:bodyPr/>
                    <a:lstStyle/>
                    <a:p>
                      <a:pPr marL="0" marR="0">
                        <a:lnSpc>
                          <a:spcPct val="115000"/>
                        </a:lnSpc>
                        <a:spcBef>
                          <a:spcPts val="0"/>
                        </a:spcBef>
                        <a:spcAft>
                          <a:spcPts val="0"/>
                        </a:spcAft>
                      </a:pPr>
                      <a:r>
                        <a:rPr lang="en-US" sz="2000" dirty="0">
                          <a:solidFill>
                            <a:schemeClr val="tx1"/>
                          </a:solidFill>
                          <a:effectLst/>
                        </a:rPr>
                        <a:t>Imperfect spindle</a:t>
                      </a:r>
                      <a:endParaRPr lang="en-US" sz="2000" dirty="0">
                        <a:solidFill>
                          <a:schemeClr val="tx1"/>
                        </a:solidFill>
                        <a:effectLst/>
                        <a:latin typeface="Arial"/>
                        <a:ea typeface="Calibri"/>
                      </a:endParaRPr>
                    </a:p>
                  </a:txBody>
                  <a:tcPr marL="68580" marR="68580" marT="0" marB="0"/>
                </a:tc>
                <a:tc>
                  <a:txBody>
                    <a:bodyPr/>
                    <a:lstStyle/>
                    <a:p>
                      <a:pPr marL="0" marR="0" algn="ctr">
                        <a:lnSpc>
                          <a:spcPct val="115000"/>
                        </a:lnSpc>
                        <a:spcBef>
                          <a:spcPts val="0"/>
                        </a:spcBef>
                        <a:spcAft>
                          <a:spcPts val="0"/>
                        </a:spcAft>
                      </a:pPr>
                      <a:r>
                        <a:rPr lang="en-US" sz="2000" dirty="0">
                          <a:solidFill>
                            <a:schemeClr val="tx1"/>
                          </a:solidFill>
                          <a:effectLst/>
                        </a:rPr>
                        <a:t>+</a:t>
                      </a:r>
                      <a:endParaRPr lang="en-US" sz="2000" dirty="0">
                        <a:solidFill>
                          <a:schemeClr val="tx1"/>
                        </a:solidFill>
                        <a:effectLst/>
                        <a:latin typeface="Arial"/>
                        <a:ea typeface="Calibri"/>
                      </a:endParaRPr>
                    </a:p>
                  </a:txBody>
                  <a:tcPr marL="68580" marR="68580" marT="0" marB="0" anchor="ctr"/>
                </a:tc>
                <a:tc>
                  <a:txBody>
                    <a:bodyPr/>
                    <a:lstStyle/>
                    <a:p>
                      <a:pPr marL="0" marR="0" algn="ctr">
                        <a:lnSpc>
                          <a:spcPct val="115000"/>
                        </a:lnSpc>
                        <a:spcBef>
                          <a:spcPts val="0"/>
                        </a:spcBef>
                        <a:spcAft>
                          <a:spcPts val="0"/>
                        </a:spcAft>
                      </a:pPr>
                      <a:r>
                        <a:rPr lang="en-US" sz="2000" dirty="0">
                          <a:solidFill>
                            <a:schemeClr val="tx1"/>
                          </a:solidFill>
                          <a:effectLst/>
                        </a:rPr>
                        <a:t>+</a:t>
                      </a:r>
                      <a:endParaRPr lang="en-US" sz="2000" dirty="0">
                        <a:solidFill>
                          <a:schemeClr val="tx1"/>
                        </a:solidFill>
                        <a:effectLst/>
                        <a:latin typeface="Arial"/>
                        <a:ea typeface="Calibri"/>
                      </a:endParaRPr>
                    </a:p>
                  </a:txBody>
                  <a:tcPr marL="68580" marR="68580" marT="0" marB="0" anchor="ctr"/>
                </a:tc>
                <a:tc>
                  <a:txBody>
                    <a:bodyPr/>
                    <a:lstStyle/>
                    <a:p>
                      <a:pPr marL="0" marR="0" algn="ctr">
                        <a:lnSpc>
                          <a:spcPct val="115000"/>
                        </a:lnSpc>
                        <a:spcBef>
                          <a:spcPts val="0"/>
                        </a:spcBef>
                        <a:spcAft>
                          <a:spcPts val="0"/>
                        </a:spcAft>
                      </a:pPr>
                      <a:r>
                        <a:rPr lang="en-US" sz="2000">
                          <a:solidFill>
                            <a:schemeClr val="tx1"/>
                          </a:solidFill>
                          <a:effectLst/>
                        </a:rPr>
                        <a:t>-</a:t>
                      </a:r>
                      <a:endParaRPr lang="en-US" sz="2000">
                        <a:solidFill>
                          <a:schemeClr val="tx1"/>
                        </a:solidFill>
                        <a:effectLst/>
                        <a:latin typeface="Arial"/>
                        <a:ea typeface="Calibri"/>
                      </a:endParaRPr>
                    </a:p>
                  </a:txBody>
                  <a:tcPr marL="68580" marR="68580" marT="0" marB="0" anchor="ctr"/>
                </a:tc>
              </a:tr>
              <a:tr h="218901">
                <a:tc>
                  <a:txBody>
                    <a:bodyPr/>
                    <a:lstStyle/>
                    <a:p>
                      <a:pPr marL="0" marR="0">
                        <a:lnSpc>
                          <a:spcPct val="115000"/>
                        </a:lnSpc>
                        <a:spcBef>
                          <a:spcPts val="0"/>
                        </a:spcBef>
                        <a:spcAft>
                          <a:spcPts val="0"/>
                        </a:spcAft>
                      </a:pPr>
                      <a:r>
                        <a:rPr lang="en-US" sz="2000" dirty="0">
                          <a:solidFill>
                            <a:schemeClr val="tx1"/>
                          </a:solidFill>
                          <a:effectLst/>
                        </a:rPr>
                        <a:t>Corner correction</a:t>
                      </a:r>
                      <a:endParaRPr lang="en-US" sz="2000" dirty="0">
                        <a:solidFill>
                          <a:schemeClr val="tx1"/>
                        </a:solidFill>
                        <a:effectLst/>
                        <a:latin typeface="Arial"/>
                        <a:ea typeface="Calibri"/>
                      </a:endParaRPr>
                    </a:p>
                  </a:txBody>
                  <a:tcPr marL="68580" marR="68580" marT="0" marB="0"/>
                </a:tc>
                <a:tc>
                  <a:txBody>
                    <a:bodyPr/>
                    <a:lstStyle/>
                    <a:p>
                      <a:pPr marL="0" marR="0" algn="ctr">
                        <a:lnSpc>
                          <a:spcPct val="115000"/>
                        </a:lnSpc>
                        <a:spcBef>
                          <a:spcPts val="0"/>
                        </a:spcBef>
                        <a:spcAft>
                          <a:spcPts val="0"/>
                        </a:spcAft>
                      </a:pPr>
                      <a:r>
                        <a:rPr lang="en-US" sz="2000" dirty="0">
                          <a:solidFill>
                            <a:schemeClr val="tx1"/>
                          </a:solidFill>
                          <a:effectLst/>
                        </a:rPr>
                        <a:t>+</a:t>
                      </a:r>
                      <a:endParaRPr lang="en-US" sz="2000" dirty="0">
                        <a:solidFill>
                          <a:schemeClr val="tx1"/>
                        </a:solidFill>
                        <a:effectLst/>
                        <a:latin typeface="Arial"/>
                        <a:ea typeface="Calibri"/>
                      </a:endParaRPr>
                    </a:p>
                  </a:txBody>
                  <a:tcPr marL="68580" marR="68580" marT="0" marB="0" anchor="ctr"/>
                </a:tc>
                <a:tc>
                  <a:txBody>
                    <a:bodyPr/>
                    <a:lstStyle/>
                    <a:p>
                      <a:pPr marL="0" marR="0" algn="ctr">
                        <a:lnSpc>
                          <a:spcPct val="115000"/>
                        </a:lnSpc>
                        <a:spcBef>
                          <a:spcPts val="0"/>
                        </a:spcBef>
                        <a:spcAft>
                          <a:spcPts val="0"/>
                        </a:spcAft>
                      </a:pPr>
                      <a:r>
                        <a:rPr lang="en-US" sz="2000" dirty="0">
                          <a:solidFill>
                            <a:schemeClr val="tx1"/>
                          </a:solidFill>
                          <a:effectLst/>
                        </a:rPr>
                        <a:t>+</a:t>
                      </a:r>
                      <a:endParaRPr lang="en-US" sz="2000" dirty="0">
                        <a:solidFill>
                          <a:schemeClr val="tx1"/>
                        </a:solidFill>
                        <a:effectLst/>
                        <a:latin typeface="Arial"/>
                        <a:ea typeface="Calibri"/>
                      </a:endParaRPr>
                    </a:p>
                  </a:txBody>
                  <a:tcPr marL="68580" marR="68580" marT="0" marB="0" anchor="ctr"/>
                </a:tc>
                <a:tc>
                  <a:txBody>
                    <a:bodyPr/>
                    <a:lstStyle/>
                    <a:p>
                      <a:pPr marL="0" marR="0" algn="ctr">
                        <a:lnSpc>
                          <a:spcPct val="115000"/>
                        </a:lnSpc>
                        <a:spcBef>
                          <a:spcPts val="0"/>
                        </a:spcBef>
                        <a:spcAft>
                          <a:spcPts val="0"/>
                        </a:spcAft>
                      </a:pPr>
                      <a:r>
                        <a:rPr lang="en-US" sz="2000">
                          <a:solidFill>
                            <a:schemeClr val="tx1"/>
                          </a:solidFill>
                          <a:effectLst/>
                        </a:rPr>
                        <a:t>-</a:t>
                      </a:r>
                      <a:endParaRPr lang="en-US" sz="2000">
                        <a:solidFill>
                          <a:schemeClr val="tx1"/>
                        </a:solidFill>
                        <a:effectLst/>
                        <a:latin typeface="Arial"/>
                        <a:ea typeface="Calibri"/>
                      </a:endParaRPr>
                    </a:p>
                  </a:txBody>
                  <a:tcPr marL="68580" marR="68580" marT="0" marB="0" anchor="ctr"/>
                </a:tc>
              </a:tr>
              <a:tr h="218901">
                <a:tc>
                  <a:txBody>
                    <a:bodyPr/>
                    <a:lstStyle/>
                    <a:p>
                      <a:pPr marL="0" marR="0">
                        <a:lnSpc>
                          <a:spcPct val="115000"/>
                        </a:lnSpc>
                        <a:spcBef>
                          <a:spcPts val="0"/>
                        </a:spcBef>
                        <a:spcAft>
                          <a:spcPts val="0"/>
                        </a:spcAft>
                      </a:pPr>
                      <a:r>
                        <a:rPr lang="en-US" sz="2000">
                          <a:solidFill>
                            <a:schemeClr val="tx1"/>
                          </a:solidFill>
                          <a:effectLst/>
                        </a:rPr>
                        <a:t>SHSSS</a:t>
                      </a:r>
                      <a:endParaRPr lang="en-US" sz="2000">
                        <a:solidFill>
                          <a:schemeClr val="tx1"/>
                        </a:solidFill>
                        <a:effectLst/>
                        <a:latin typeface="Arial"/>
                        <a:ea typeface="Calibri"/>
                      </a:endParaRPr>
                    </a:p>
                  </a:txBody>
                  <a:tcPr marL="68580" marR="68580" marT="0" marB="0"/>
                </a:tc>
                <a:tc>
                  <a:txBody>
                    <a:bodyPr/>
                    <a:lstStyle/>
                    <a:p>
                      <a:pPr marL="0" marR="0" algn="ctr">
                        <a:lnSpc>
                          <a:spcPct val="115000"/>
                        </a:lnSpc>
                        <a:spcBef>
                          <a:spcPts val="0"/>
                        </a:spcBef>
                        <a:spcAft>
                          <a:spcPts val="0"/>
                        </a:spcAft>
                      </a:pPr>
                      <a:r>
                        <a:rPr lang="en-US" sz="2000">
                          <a:solidFill>
                            <a:schemeClr val="tx1"/>
                          </a:solidFill>
                          <a:effectLst/>
                        </a:rPr>
                        <a:t>+</a:t>
                      </a:r>
                      <a:endParaRPr lang="en-US" sz="2000">
                        <a:solidFill>
                          <a:schemeClr val="tx1"/>
                        </a:solidFill>
                        <a:effectLst/>
                        <a:latin typeface="Arial"/>
                        <a:ea typeface="Calibri"/>
                      </a:endParaRPr>
                    </a:p>
                  </a:txBody>
                  <a:tcPr marL="68580" marR="68580" marT="0" marB="0" anchor="ctr"/>
                </a:tc>
                <a:tc>
                  <a:txBody>
                    <a:bodyPr/>
                    <a:lstStyle/>
                    <a:p>
                      <a:pPr marL="0" marR="0" algn="ctr">
                        <a:lnSpc>
                          <a:spcPct val="115000"/>
                        </a:lnSpc>
                        <a:spcBef>
                          <a:spcPts val="0"/>
                        </a:spcBef>
                        <a:spcAft>
                          <a:spcPts val="0"/>
                        </a:spcAft>
                      </a:pPr>
                      <a:r>
                        <a:rPr lang="en-US" sz="2000" dirty="0">
                          <a:solidFill>
                            <a:schemeClr val="tx1"/>
                          </a:solidFill>
                          <a:effectLst/>
                        </a:rPr>
                        <a:t>-</a:t>
                      </a:r>
                      <a:endParaRPr lang="en-US" sz="2000" dirty="0">
                        <a:solidFill>
                          <a:schemeClr val="tx1"/>
                        </a:solidFill>
                        <a:effectLst/>
                        <a:latin typeface="Arial"/>
                        <a:ea typeface="Calibri"/>
                      </a:endParaRPr>
                    </a:p>
                  </a:txBody>
                  <a:tcPr marL="68580" marR="68580" marT="0" marB="0" anchor="ctr"/>
                </a:tc>
                <a:tc>
                  <a:txBody>
                    <a:bodyPr/>
                    <a:lstStyle/>
                    <a:p>
                      <a:pPr marL="0" marR="0" algn="ctr">
                        <a:lnSpc>
                          <a:spcPct val="115000"/>
                        </a:lnSpc>
                        <a:spcBef>
                          <a:spcPts val="0"/>
                        </a:spcBef>
                        <a:spcAft>
                          <a:spcPts val="0"/>
                        </a:spcAft>
                      </a:pPr>
                      <a:r>
                        <a:rPr lang="en-US" sz="2000" dirty="0">
                          <a:solidFill>
                            <a:schemeClr val="tx1"/>
                          </a:solidFill>
                          <a:effectLst/>
                        </a:rPr>
                        <a:t>-</a:t>
                      </a:r>
                      <a:endParaRPr lang="en-US" sz="2000" dirty="0">
                        <a:solidFill>
                          <a:schemeClr val="tx1"/>
                        </a:solidFill>
                        <a:effectLst/>
                        <a:latin typeface="Arial"/>
                        <a:ea typeface="Calibri"/>
                      </a:endParaRPr>
                    </a:p>
                  </a:txBody>
                  <a:tcPr marL="68580" marR="68580" marT="0" marB="0" anchor="ctr"/>
                </a:tc>
              </a:tr>
              <a:tr h="218901">
                <a:tc>
                  <a:txBody>
                    <a:bodyPr/>
                    <a:lstStyle/>
                    <a:p>
                      <a:pPr marL="0" marR="0">
                        <a:lnSpc>
                          <a:spcPct val="115000"/>
                        </a:lnSpc>
                        <a:spcBef>
                          <a:spcPts val="0"/>
                        </a:spcBef>
                        <a:spcAft>
                          <a:spcPts val="0"/>
                        </a:spcAft>
                      </a:pPr>
                      <a:r>
                        <a:rPr lang="en-US" sz="2000">
                          <a:solidFill>
                            <a:schemeClr val="tx1"/>
                          </a:solidFill>
                          <a:effectLst/>
                        </a:rPr>
                        <a:t>R-meas (∞-10 Å)</a:t>
                      </a:r>
                      <a:endParaRPr lang="en-US" sz="2000">
                        <a:solidFill>
                          <a:schemeClr val="tx1"/>
                        </a:solidFill>
                        <a:effectLst/>
                        <a:latin typeface="Arial"/>
                        <a:ea typeface="Calibri"/>
                      </a:endParaRPr>
                    </a:p>
                  </a:txBody>
                  <a:tcPr marL="68580" marR="68580" marT="0" marB="0"/>
                </a:tc>
                <a:tc>
                  <a:txBody>
                    <a:bodyPr/>
                    <a:lstStyle/>
                    <a:p>
                      <a:pPr marL="0" marR="0" algn="ctr">
                        <a:lnSpc>
                          <a:spcPct val="115000"/>
                        </a:lnSpc>
                        <a:spcBef>
                          <a:spcPts val="0"/>
                        </a:spcBef>
                        <a:spcAft>
                          <a:spcPts val="0"/>
                        </a:spcAft>
                      </a:pPr>
                      <a:r>
                        <a:rPr lang="en-US" sz="2000">
                          <a:solidFill>
                            <a:schemeClr val="tx1"/>
                          </a:solidFill>
                          <a:effectLst/>
                        </a:rPr>
                        <a:t>2.8%</a:t>
                      </a:r>
                      <a:endParaRPr lang="en-US" sz="2000">
                        <a:solidFill>
                          <a:schemeClr val="tx1"/>
                        </a:solidFill>
                        <a:effectLst/>
                        <a:latin typeface="Arial"/>
                        <a:ea typeface="Calibri"/>
                      </a:endParaRPr>
                    </a:p>
                  </a:txBody>
                  <a:tcPr marL="68580" marR="68580" marT="0" marB="0" anchor="ctr"/>
                </a:tc>
                <a:tc>
                  <a:txBody>
                    <a:bodyPr/>
                    <a:lstStyle/>
                    <a:p>
                      <a:pPr marL="0" marR="0" algn="ctr">
                        <a:lnSpc>
                          <a:spcPct val="115000"/>
                        </a:lnSpc>
                        <a:spcBef>
                          <a:spcPts val="0"/>
                        </a:spcBef>
                        <a:spcAft>
                          <a:spcPts val="0"/>
                        </a:spcAft>
                      </a:pPr>
                      <a:r>
                        <a:rPr lang="en-US" sz="2000">
                          <a:solidFill>
                            <a:schemeClr val="tx1"/>
                          </a:solidFill>
                          <a:effectLst/>
                        </a:rPr>
                        <a:t>0.7%</a:t>
                      </a:r>
                      <a:endParaRPr lang="en-US" sz="2000">
                        <a:solidFill>
                          <a:schemeClr val="tx1"/>
                        </a:solidFill>
                        <a:effectLst/>
                        <a:latin typeface="Arial"/>
                        <a:ea typeface="Calibri"/>
                      </a:endParaRPr>
                    </a:p>
                  </a:txBody>
                  <a:tcPr marL="68580" marR="68580" marT="0" marB="0" anchor="ctr"/>
                </a:tc>
                <a:tc>
                  <a:txBody>
                    <a:bodyPr/>
                    <a:lstStyle/>
                    <a:p>
                      <a:pPr marL="0" marR="0" algn="ctr">
                        <a:lnSpc>
                          <a:spcPct val="115000"/>
                        </a:lnSpc>
                        <a:spcBef>
                          <a:spcPts val="0"/>
                        </a:spcBef>
                        <a:spcAft>
                          <a:spcPts val="0"/>
                        </a:spcAft>
                      </a:pPr>
                      <a:r>
                        <a:rPr lang="en-US" sz="2000" dirty="0">
                          <a:solidFill>
                            <a:schemeClr val="tx1"/>
                          </a:solidFill>
                          <a:effectLst/>
                        </a:rPr>
                        <a:t>0.7%</a:t>
                      </a:r>
                      <a:endParaRPr lang="en-US" sz="2000" dirty="0">
                        <a:solidFill>
                          <a:schemeClr val="tx1"/>
                        </a:solidFill>
                        <a:effectLst/>
                        <a:latin typeface="Arial"/>
                        <a:ea typeface="Calibri"/>
                      </a:endParaRPr>
                    </a:p>
                  </a:txBody>
                  <a:tcPr marL="68580" marR="68580" marT="0" marB="0" anchor="ctr"/>
                </a:tc>
              </a:tr>
              <a:tr h="456959">
                <a:tc>
                  <a:txBody>
                    <a:bodyPr/>
                    <a:lstStyle/>
                    <a:p>
                      <a:pPr marL="0" marR="0">
                        <a:lnSpc>
                          <a:spcPct val="115000"/>
                        </a:lnSpc>
                        <a:spcBef>
                          <a:spcPts val="0"/>
                        </a:spcBef>
                        <a:spcAft>
                          <a:spcPts val="0"/>
                        </a:spcAft>
                      </a:pPr>
                      <a:r>
                        <a:rPr lang="en-US" sz="2000">
                          <a:solidFill>
                            <a:schemeClr val="tx1"/>
                          </a:solidFill>
                          <a:effectLst/>
                        </a:rPr>
                        <a:t>I/sigma asymptotic</a:t>
                      </a:r>
                      <a:endParaRPr lang="en-US" sz="2000">
                        <a:solidFill>
                          <a:schemeClr val="tx1"/>
                        </a:solidFill>
                        <a:effectLst/>
                        <a:latin typeface="Arial"/>
                        <a:ea typeface="Calibri"/>
                      </a:endParaRPr>
                    </a:p>
                  </a:txBody>
                  <a:tcPr marL="68580" marR="68580" marT="0" marB="0"/>
                </a:tc>
                <a:tc>
                  <a:txBody>
                    <a:bodyPr/>
                    <a:lstStyle/>
                    <a:p>
                      <a:pPr marL="0" marR="0" algn="ctr">
                        <a:lnSpc>
                          <a:spcPct val="115000"/>
                        </a:lnSpc>
                        <a:spcBef>
                          <a:spcPts val="0"/>
                        </a:spcBef>
                        <a:spcAft>
                          <a:spcPts val="0"/>
                        </a:spcAft>
                      </a:pPr>
                      <a:r>
                        <a:rPr lang="en-US" sz="2000" dirty="0">
                          <a:solidFill>
                            <a:schemeClr val="tx1"/>
                          </a:solidFill>
                          <a:effectLst/>
                        </a:rPr>
                        <a:t>26.8</a:t>
                      </a:r>
                      <a:endParaRPr lang="en-US" sz="2000" dirty="0">
                        <a:solidFill>
                          <a:schemeClr val="tx1"/>
                        </a:solidFill>
                        <a:effectLst/>
                        <a:latin typeface="Arial"/>
                        <a:ea typeface="Calibri"/>
                      </a:endParaRPr>
                    </a:p>
                  </a:txBody>
                  <a:tcPr marL="68580" marR="68580" marT="0" marB="0" anchor="ctr"/>
                </a:tc>
                <a:tc>
                  <a:txBody>
                    <a:bodyPr/>
                    <a:lstStyle/>
                    <a:p>
                      <a:pPr marL="0" marR="0" algn="ctr">
                        <a:lnSpc>
                          <a:spcPct val="115000"/>
                        </a:lnSpc>
                        <a:spcBef>
                          <a:spcPts val="0"/>
                        </a:spcBef>
                        <a:spcAft>
                          <a:spcPts val="0"/>
                        </a:spcAft>
                      </a:pPr>
                      <a:r>
                        <a:rPr lang="en-US" sz="2000" dirty="0">
                          <a:solidFill>
                            <a:schemeClr val="tx1"/>
                          </a:solidFill>
                          <a:effectLst/>
                        </a:rPr>
                        <a:t>74.2</a:t>
                      </a:r>
                      <a:endParaRPr lang="en-US" sz="2000" dirty="0">
                        <a:solidFill>
                          <a:schemeClr val="tx1"/>
                        </a:solidFill>
                        <a:effectLst/>
                        <a:latin typeface="Arial"/>
                        <a:ea typeface="Calibri"/>
                      </a:endParaRPr>
                    </a:p>
                  </a:txBody>
                  <a:tcPr marL="68580" marR="68580" marT="0" marB="0" anchor="ctr"/>
                </a:tc>
                <a:tc>
                  <a:txBody>
                    <a:bodyPr/>
                    <a:lstStyle/>
                    <a:p>
                      <a:pPr marL="0" marR="0" algn="ctr">
                        <a:lnSpc>
                          <a:spcPct val="115000"/>
                        </a:lnSpc>
                        <a:spcBef>
                          <a:spcPts val="0"/>
                        </a:spcBef>
                        <a:spcAft>
                          <a:spcPts val="0"/>
                        </a:spcAft>
                      </a:pPr>
                      <a:r>
                        <a:rPr lang="en-US" sz="2000" dirty="0">
                          <a:solidFill>
                            <a:schemeClr val="tx1"/>
                          </a:solidFill>
                          <a:effectLst/>
                        </a:rPr>
                        <a:t>81.0</a:t>
                      </a:r>
                      <a:endParaRPr lang="en-US" sz="2000" dirty="0">
                        <a:solidFill>
                          <a:schemeClr val="tx1"/>
                        </a:solidFill>
                        <a:effectLst/>
                        <a:latin typeface="Arial"/>
                        <a:ea typeface="Calibri"/>
                      </a:endParaRPr>
                    </a:p>
                  </a:txBody>
                  <a:tcPr marL="68580" marR="68580" marT="0" marB="0" anchor="ctr"/>
                </a:tc>
              </a:tr>
            </a:tbl>
          </a:graphicData>
        </a:graphic>
      </p:graphicFrame>
      <p:sp>
        <p:nvSpPr>
          <p:cNvPr id="8" name="Rectangle 7"/>
          <p:cNvSpPr/>
          <p:nvPr/>
        </p:nvSpPr>
        <p:spPr>
          <a:xfrm>
            <a:off x="5123544" y="2065454"/>
            <a:ext cx="1407885" cy="47055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308395" y="1175894"/>
            <a:ext cx="3418120" cy="1077218"/>
            <a:chOff x="1567555" y="1175894"/>
            <a:chExt cx="3418120" cy="1077218"/>
          </a:xfrm>
        </p:grpSpPr>
        <p:sp>
          <p:nvSpPr>
            <p:cNvPr id="10" name="Rectangle 9"/>
            <p:cNvSpPr/>
            <p:nvPr/>
          </p:nvSpPr>
          <p:spPr>
            <a:xfrm>
              <a:off x="1567555" y="1175894"/>
              <a:ext cx="3418120" cy="1077218"/>
            </a:xfrm>
            <a:prstGeom prst="rect">
              <a:avLst/>
            </a:prstGeom>
          </p:spPr>
          <p:txBody>
            <a:bodyPr wrap="square">
              <a:spAutoFit/>
            </a:bodyPr>
            <a:lstStyle/>
            <a:p>
              <a:pPr algn="ctr"/>
              <a:r>
                <a:rPr lang="en-US" sz="3200" dirty="0" err="1"/>
                <a:t>sqrt</a:t>
              </a:r>
              <a:r>
                <a:rPr lang="en-US" sz="3200" dirty="0"/>
                <a:t>(1,000,000)</a:t>
              </a:r>
            </a:p>
            <a:p>
              <a:pPr algn="ctr"/>
              <a:r>
                <a:rPr lang="en-US" sz="3200" dirty="0"/>
                <a:t>1,000,000</a:t>
              </a:r>
              <a:endParaRPr lang="en-US" sz="3200" dirty="0"/>
            </a:p>
          </p:txBody>
        </p:sp>
        <p:cxnSp>
          <p:nvCxnSpPr>
            <p:cNvPr id="9" name="Straight Connector 8"/>
            <p:cNvCxnSpPr/>
            <p:nvPr/>
          </p:nvCxnSpPr>
          <p:spPr>
            <a:xfrm>
              <a:off x="1834492" y="1743531"/>
              <a:ext cx="298268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TextBox 12"/>
          <p:cNvSpPr txBox="1"/>
          <p:nvPr/>
        </p:nvSpPr>
        <p:spPr>
          <a:xfrm>
            <a:off x="5151790" y="1422402"/>
            <a:ext cx="1731564" cy="584775"/>
          </a:xfrm>
          <a:prstGeom prst="rect">
            <a:avLst/>
          </a:prstGeom>
          <a:noFill/>
        </p:spPr>
        <p:txBody>
          <a:bodyPr wrap="none" rtlCol="0">
            <a:spAutoFit/>
          </a:bodyPr>
          <a:lstStyle/>
          <a:p>
            <a:r>
              <a:rPr lang="en-US" sz="3200" dirty="0" smtClean="0"/>
              <a:t>= </a:t>
            </a:r>
            <a:r>
              <a:rPr lang="en-US" sz="3200" dirty="0" err="1" smtClean="0"/>
              <a:t>R</a:t>
            </a:r>
            <a:r>
              <a:rPr lang="en-US" sz="3200" baseline="-25000" dirty="0" err="1" smtClean="0"/>
              <a:t>meas</a:t>
            </a:r>
            <a:r>
              <a:rPr lang="en-US" sz="3200" dirty="0" smtClean="0"/>
              <a:t>?</a:t>
            </a:r>
            <a:endParaRPr lang="en-US" sz="3200" dirty="0"/>
          </a:p>
        </p:txBody>
      </p:sp>
      <p:sp>
        <p:nvSpPr>
          <p:cNvPr id="14" name="TextBox 13"/>
          <p:cNvSpPr txBox="1"/>
          <p:nvPr/>
        </p:nvSpPr>
        <p:spPr>
          <a:xfrm>
            <a:off x="7066518" y="1451143"/>
            <a:ext cx="2044149" cy="584775"/>
          </a:xfrm>
          <a:prstGeom prst="rect">
            <a:avLst/>
          </a:prstGeom>
          <a:solidFill>
            <a:schemeClr val="bg1"/>
          </a:solidFill>
        </p:spPr>
        <p:txBody>
          <a:bodyPr wrap="none" rtlCol="0">
            <a:spAutoFit/>
          </a:bodyPr>
          <a:lstStyle/>
          <a:p>
            <a:r>
              <a:rPr lang="en-US" sz="3200" dirty="0" smtClean="0">
                <a:latin typeface="Arial" panose="020B0604020202020204" pitchFamily="34" charset="0"/>
                <a:cs typeface="Arial" panose="020B0604020202020204" pitchFamily="34" charset="0"/>
              </a:rPr>
              <a:t>I/</a:t>
            </a:r>
            <a:r>
              <a:rPr lang="el-GR" sz="3200" dirty="0" smtClean="0">
                <a:latin typeface="Arial" panose="020B0604020202020204" pitchFamily="34" charset="0"/>
                <a:cs typeface="Arial" panose="020B0604020202020204" pitchFamily="34" charset="0"/>
              </a:rPr>
              <a:t>σ</a:t>
            </a:r>
            <a:r>
              <a:rPr lang="en-US" sz="3200" dirty="0" smtClean="0">
                <a:latin typeface="Arial" panose="020B0604020202020204" pitchFamily="34" charset="0"/>
                <a:cs typeface="Arial" panose="020B0604020202020204" pitchFamily="34" charset="0"/>
              </a:rPr>
              <a:t> </a:t>
            </a:r>
            <a:r>
              <a:rPr lang="en-US" sz="3200" smtClean="0">
                <a:latin typeface="Arial" panose="020B0604020202020204" pitchFamily="34" charset="0"/>
                <a:cs typeface="Arial" panose="020B0604020202020204" pitchFamily="34" charset="0"/>
              </a:rPr>
              <a:t>= 1000</a:t>
            </a:r>
            <a:endParaRPr lang="en-US" sz="3200" dirty="0" smtClean="0">
              <a:latin typeface="Arial" panose="020B0604020202020204" pitchFamily="34" charset="0"/>
              <a:cs typeface="Arial" panose="020B0604020202020204" pitchFamily="34" charset="0"/>
            </a:endParaRPr>
          </a:p>
        </p:txBody>
      </p:sp>
      <p:sp>
        <p:nvSpPr>
          <p:cNvPr id="15" name="Rectangle 14"/>
          <p:cNvSpPr/>
          <p:nvPr/>
        </p:nvSpPr>
        <p:spPr>
          <a:xfrm>
            <a:off x="1510896" y="6488668"/>
            <a:ext cx="7633104" cy="369332"/>
          </a:xfrm>
          <a:prstGeom prst="rect">
            <a:avLst/>
          </a:prstGeom>
        </p:spPr>
        <p:txBody>
          <a:bodyPr wrap="square">
            <a:spAutoFit/>
          </a:bodyPr>
          <a:lstStyle/>
          <a:p>
            <a:r>
              <a:rPr lang="en-US" dirty="0"/>
              <a:t>Holton </a:t>
            </a:r>
            <a:r>
              <a:rPr lang="en-US" i="1" dirty="0" smtClean="0"/>
              <a:t>et al.</a:t>
            </a:r>
            <a:r>
              <a:rPr lang="en-US" dirty="0" smtClean="0"/>
              <a:t> </a:t>
            </a:r>
            <a:r>
              <a:rPr lang="en-US" dirty="0"/>
              <a:t>(2014</a:t>
            </a:r>
            <a:r>
              <a:rPr lang="en-US" dirty="0" smtClean="0"/>
              <a:t>)."R-factor gap", </a:t>
            </a:r>
            <a:r>
              <a:rPr lang="en-US" i="1" dirty="0"/>
              <a:t>FEBS J.</a:t>
            </a:r>
            <a:r>
              <a:rPr lang="en-US" dirty="0"/>
              <a:t> </a:t>
            </a:r>
            <a:r>
              <a:rPr lang="en-US" b="1" dirty="0"/>
              <a:t>281</a:t>
            </a:r>
            <a:r>
              <a:rPr lang="en-US" dirty="0"/>
              <a:t>, 4046-4060. </a:t>
            </a:r>
            <a:endParaRPr lang="en-US" dirty="0"/>
          </a:p>
        </p:txBody>
      </p:sp>
      <p:sp>
        <p:nvSpPr>
          <p:cNvPr id="16" name="Rectangle 15"/>
          <p:cNvSpPr/>
          <p:nvPr/>
        </p:nvSpPr>
        <p:spPr>
          <a:xfrm>
            <a:off x="6495146" y="2035918"/>
            <a:ext cx="1407885" cy="47055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0917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P spid="13" grpId="0"/>
      <p:bldP spid="14" grpId="0" animBg="1"/>
      <p:bldP spid="16"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Two wavelengths are better than one</a:t>
            </a:r>
            <a:endParaRPr lang="en-US" sz="3600" dirty="0"/>
          </a:p>
        </p:txBody>
      </p:sp>
      <p:sp>
        <p:nvSpPr>
          <p:cNvPr id="4" name="Oval 3"/>
          <p:cNvSpPr/>
          <p:nvPr/>
        </p:nvSpPr>
        <p:spPr>
          <a:xfrm>
            <a:off x="1378857" y="2090057"/>
            <a:ext cx="3657600" cy="36576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3018971" y="2521857"/>
            <a:ext cx="3156857" cy="3156857"/>
          </a:xfrm>
          <a:prstGeom prst="ellipse">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2634343" y="3795485"/>
            <a:ext cx="1952172" cy="1952172"/>
          </a:xfrm>
          <a:prstGeom prst="ellipse">
            <a:avLst/>
          </a:prstGeom>
          <a:no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5504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217714" y="2400175"/>
            <a:ext cx="4620081" cy="1363385"/>
            <a:chOff x="-217714" y="2400175"/>
            <a:chExt cx="4620081" cy="1363385"/>
          </a:xfrm>
        </p:grpSpPr>
        <p:sp>
          <p:nvSpPr>
            <p:cNvPr id="13" name="Rectangle 12"/>
            <p:cNvSpPr/>
            <p:nvPr/>
          </p:nvSpPr>
          <p:spPr>
            <a:xfrm>
              <a:off x="-217714" y="2663926"/>
              <a:ext cx="4424818" cy="78581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Explosion 2 13"/>
            <p:cNvSpPr/>
            <p:nvPr/>
          </p:nvSpPr>
          <p:spPr>
            <a:xfrm>
              <a:off x="3676877" y="2400175"/>
              <a:ext cx="725490" cy="1363385"/>
            </a:xfrm>
            <a:prstGeom prst="irregularSeal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r>
              <a:rPr lang="en-US" dirty="0" smtClean="0"/>
              <a:t>S-MAD Sample size Dilemma</a:t>
            </a:r>
            <a:endParaRPr lang="en-US" dirty="0"/>
          </a:p>
        </p:txBody>
      </p:sp>
      <p:grpSp>
        <p:nvGrpSpPr>
          <p:cNvPr id="28" name="Group 27"/>
          <p:cNvGrpSpPr/>
          <p:nvPr/>
        </p:nvGrpSpPr>
        <p:grpSpPr>
          <a:xfrm>
            <a:off x="3967654" y="2422576"/>
            <a:ext cx="1344350" cy="1406525"/>
            <a:chOff x="3967654" y="2422576"/>
            <a:chExt cx="1344350" cy="1406525"/>
          </a:xfrm>
        </p:grpSpPr>
        <p:sp>
          <p:nvSpPr>
            <p:cNvPr id="4" name="Freeform 3"/>
            <p:cNvSpPr>
              <a:spLocks/>
            </p:cNvSpPr>
            <p:nvPr/>
          </p:nvSpPr>
          <p:spPr bwMode="auto">
            <a:xfrm>
              <a:off x="3967654" y="2430513"/>
              <a:ext cx="1341176" cy="1393774"/>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connsiteX0" fmla="*/ 0 w 10000"/>
                <a:gd name="connsiteY0" fmla="*/ 10000 h 10000"/>
                <a:gd name="connsiteX1" fmla="*/ 2418 w 10000"/>
                <a:gd name="connsiteY1" fmla="*/ 1151 h 10000"/>
                <a:gd name="connsiteX2" fmla="*/ 2810 w 10000"/>
                <a:gd name="connsiteY2" fmla="*/ 896 h 10000"/>
                <a:gd name="connsiteX3" fmla="*/ 3442 w 10000"/>
                <a:gd name="connsiteY3" fmla="*/ 576 h 10000"/>
                <a:gd name="connsiteX4" fmla="*/ 4205 w 10000"/>
                <a:gd name="connsiteY4" fmla="*/ 277 h 10000"/>
                <a:gd name="connsiteX5" fmla="*/ 5076 w 10000"/>
                <a:gd name="connsiteY5" fmla="*/ 85 h 10000"/>
                <a:gd name="connsiteX6" fmla="*/ 5991 w 10000"/>
                <a:gd name="connsiteY6" fmla="*/ 0 h 10000"/>
                <a:gd name="connsiteX7" fmla="*/ 7081 w 10000"/>
                <a:gd name="connsiteY7" fmla="*/ 21 h 10000"/>
                <a:gd name="connsiteX8" fmla="*/ 7908 w 10000"/>
                <a:gd name="connsiteY8" fmla="*/ 128 h 10000"/>
                <a:gd name="connsiteX9" fmla="*/ 8584 w 10000"/>
                <a:gd name="connsiteY9" fmla="*/ 320 h 10000"/>
                <a:gd name="connsiteX10" fmla="*/ 8976 w 10000"/>
                <a:gd name="connsiteY10" fmla="*/ 597 h 10000"/>
                <a:gd name="connsiteX11" fmla="*/ 9390 w 10000"/>
                <a:gd name="connsiteY11" fmla="*/ 938 h 10000"/>
                <a:gd name="connsiteX12" fmla="*/ 9695 w 10000"/>
                <a:gd name="connsiteY12" fmla="*/ 1343 h 10000"/>
                <a:gd name="connsiteX13" fmla="*/ 10000 w 10000"/>
                <a:gd name="connsiteY13" fmla="*/ 1748 h 10000"/>
                <a:gd name="connsiteX14" fmla="*/ 8693 w 10000"/>
                <a:gd name="connsiteY14" fmla="*/ 6546 h 10000"/>
                <a:gd name="connsiteX15" fmla="*/ 7059 w 10000"/>
                <a:gd name="connsiteY15" fmla="*/ 7292 h 10000"/>
                <a:gd name="connsiteX16" fmla="*/ 5577 w 10000"/>
                <a:gd name="connsiteY16" fmla="*/ 7932 h 10000"/>
                <a:gd name="connsiteX17" fmla="*/ 3900 w 10000"/>
                <a:gd name="connsiteY17" fmla="*/ 8593 h 10000"/>
                <a:gd name="connsiteX18" fmla="*/ 1895 w 10000"/>
                <a:gd name="connsiteY18" fmla="*/ 9360 h 10000"/>
                <a:gd name="connsiteX19" fmla="*/ 0 w 10000"/>
                <a:gd name="connsiteY19" fmla="*/ 10000 h 10000"/>
                <a:gd name="connsiteX0" fmla="*/ 0 w 9203"/>
                <a:gd name="connsiteY0" fmla="*/ 7076 h 9360"/>
                <a:gd name="connsiteX1" fmla="*/ 1621 w 9203"/>
                <a:gd name="connsiteY1" fmla="*/ 1151 h 9360"/>
                <a:gd name="connsiteX2" fmla="*/ 2013 w 9203"/>
                <a:gd name="connsiteY2" fmla="*/ 896 h 9360"/>
                <a:gd name="connsiteX3" fmla="*/ 2645 w 9203"/>
                <a:gd name="connsiteY3" fmla="*/ 576 h 9360"/>
                <a:gd name="connsiteX4" fmla="*/ 3408 w 9203"/>
                <a:gd name="connsiteY4" fmla="*/ 277 h 9360"/>
                <a:gd name="connsiteX5" fmla="*/ 4279 w 9203"/>
                <a:gd name="connsiteY5" fmla="*/ 85 h 9360"/>
                <a:gd name="connsiteX6" fmla="*/ 5194 w 9203"/>
                <a:gd name="connsiteY6" fmla="*/ 0 h 9360"/>
                <a:gd name="connsiteX7" fmla="*/ 6284 w 9203"/>
                <a:gd name="connsiteY7" fmla="*/ 21 h 9360"/>
                <a:gd name="connsiteX8" fmla="*/ 7111 w 9203"/>
                <a:gd name="connsiteY8" fmla="*/ 128 h 9360"/>
                <a:gd name="connsiteX9" fmla="*/ 7787 w 9203"/>
                <a:gd name="connsiteY9" fmla="*/ 320 h 9360"/>
                <a:gd name="connsiteX10" fmla="*/ 8179 w 9203"/>
                <a:gd name="connsiteY10" fmla="*/ 597 h 9360"/>
                <a:gd name="connsiteX11" fmla="*/ 8593 w 9203"/>
                <a:gd name="connsiteY11" fmla="*/ 938 h 9360"/>
                <a:gd name="connsiteX12" fmla="*/ 8898 w 9203"/>
                <a:gd name="connsiteY12" fmla="*/ 1343 h 9360"/>
                <a:gd name="connsiteX13" fmla="*/ 9203 w 9203"/>
                <a:gd name="connsiteY13" fmla="*/ 1748 h 9360"/>
                <a:gd name="connsiteX14" fmla="*/ 7896 w 9203"/>
                <a:gd name="connsiteY14" fmla="*/ 6546 h 9360"/>
                <a:gd name="connsiteX15" fmla="*/ 6262 w 9203"/>
                <a:gd name="connsiteY15" fmla="*/ 7292 h 9360"/>
                <a:gd name="connsiteX16" fmla="*/ 4780 w 9203"/>
                <a:gd name="connsiteY16" fmla="*/ 7932 h 9360"/>
                <a:gd name="connsiteX17" fmla="*/ 3103 w 9203"/>
                <a:gd name="connsiteY17" fmla="*/ 8593 h 9360"/>
                <a:gd name="connsiteX18" fmla="*/ 1098 w 9203"/>
                <a:gd name="connsiteY18" fmla="*/ 9360 h 9360"/>
                <a:gd name="connsiteX19" fmla="*/ 0 w 9203"/>
                <a:gd name="connsiteY19" fmla="*/ 7076 h 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203" h="9360">
                  <a:moveTo>
                    <a:pt x="0" y="7076"/>
                  </a:moveTo>
                  <a:lnTo>
                    <a:pt x="1621" y="1151"/>
                  </a:lnTo>
                  <a:lnTo>
                    <a:pt x="2013" y="896"/>
                  </a:lnTo>
                  <a:lnTo>
                    <a:pt x="2645" y="576"/>
                  </a:lnTo>
                  <a:lnTo>
                    <a:pt x="3408" y="277"/>
                  </a:lnTo>
                  <a:lnTo>
                    <a:pt x="4279" y="85"/>
                  </a:lnTo>
                  <a:lnTo>
                    <a:pt x="5194" y="0"/>
                  </a:lnTo>
                  <a:lnTo>
                    <a:pt x="6284" y="21"/>
                  </a:lnTo>
                  <a:lnTo>
                    <a:pt x="7111" y="128"/>
                  </a:lnTo>
                  <a:lnTo>
                    <a:pt x="7787" y="320"/>
                  </a:lnTo>
                  <a:lnTo>
                    <a:pt x="8179" y="597"/>
                  </a:lnTo>
                  <a:lnTo>
                    <a:pt x="8593" y="938"/>
                  </a:lnTo>
                  <a:lnTo>
                    <a:pt x="8898" y="1343"/>
                  </a:lnTo>
                  <a:lnTo>
                    <a:pt x="9203" y="1748"/>
                  </a:lnTo>
                  <a:lnTo>
                    <a:pt x="7896" y="6546"/>
                  </a:lnTo>
                  <a:lnTo>
                    <a:pt x="6262" y="7292"/>
                  </a:lnTo>
                  <a:lnTo>
                    <a:pt x="4780" y="7932"/>
                  </a:lnTo>
                  <a:lnTo>
                    <a:pt x="3103" y="8593"/>
                  </a:lnTo>
                  <a:lnTo>
                    <a:pt x="1098" y="9360"/>
                  </a:lnTo>
                  <a:lnTo>
                    <a:pt x="0" y="7076"/>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 name="Line 7"/>
            <p:cNvSpPr>
              <a:spLocks noChangeShapeType="1"/>
            </p:cNvSpPr>
            <p:nvPr/>
          </p:nvSpPr>
          <p:spPr bwMode="auto">
            <a:xfrm flipV="1">
              <a:off x="4092804" y="2671813"/>
              <a:ext cx="309563" cy="11572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 name="Line 8"/>
            <p:cNvSpPr>
              <a:spLocks noChangeShapeType="1"/>
            </p:cNvSpPr>
            <p:nvPr/>
          </p:nvSpPr>
          <p:spPr bwMode="auto">
            <a:xfrm flipV="1">
              <a:off x="4802417" y="2728963"/>
              <a:ext cx="219075" cy="8191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 name="Line 9"/>
            <p:cNvSpPr>
              <a:spLocks noChangeShapeType="1"/>
            </p:cNvSpPr>
            <p:nvPr/>
          </p:nvSpPr>
          <p:spPr bwMode="auto">
            <a:xfrm flipV="1">
              <a:off x="5121504" y="2689276"/>
              <a:ext cx="190500" cy="7143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 name="Freeform 10"/>
            <p:cNvSpPr>
              <a:spLocks/>
            </p:cNvSpPr>
            <p:nvPr/>
          </p:nvSpPr>
          <p:spPr bwMode="auto">
            <a:xfrm>
              <a:off x="4207104" y="2584501"/>
              <a:ext cx="193675" cy="87312"/>
            </a:xfrm>
            <a:custGeom>
              <a:avLst/>
              <a:gdLst>
                <a:gd name="T0" fmla="*/ 0 w 122"/>
                <a:gd name="T1" fmla="*/ 11 h 55"/>
                <a:gd name="T2" fmla="*/ 56 w 122"/>
                <a:gd name="T3" fmla="*/ 7 h 55"/>
                <a:gd name="T4" fmla="*/ 122 w 122"/>
                <a:gd name="T5" fmla="*/ 55 h 55"/>
              </a:gdLst>
              <a:ahLst/>
              <a:cxnLst>
                <a:cxn ang="0">
                  <a:pos x="T0" y="T1"/>
                </a:cxn>
                <a:cxn ang="0">
                  <a:pos x="T2" y="T3"/>
                </a:cxn>
                <a:cxn ang="0">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Freeform 11"/>
            <p:cNvSpPr>
              <a:spLocks/>
            </p:cNvSpPr>
            <p:nvPr/>
          </p:nvSpPr>
          <p:spPr bwMode="auto">
            <a:xfrm>
              <a:off x="4400779" y="2611488"/>
              <a:ext cx="619125" cy="111125"/>
            </a:xfrm>
            <a:custGeom>
              <a:avLst/>
              <a:gdLst>
                <a:gd name="T0" fmla="*/ 0 w 390"/>
                <a:gd name="T1" fmla="*/ 36 h 70"/>
                <a:gd name="T2" fmla="*/ 204 w 390"/>
                <a:gd name="T3" fmla="*/ 6 h 70"/>
                <a:gd name="T4" fmla="*/ 390 w 390"/>
                <a:gd name="T5" fmla="*/ 70 h 70"/>
              </a:gdLst>
              <a:ahLst/>
              <a:cxnLst>
                <a:cxn ang="0">
                  <a:pos x="T0" y="T1"/>
                </a:cxn>
                <a:cxn ang="0">
                  <a:pos x="T2" y="T3"/>
                </a:cxn>
                <a:cxn ang="0">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Freeform 12"/>
            <p:cNvSpPr>
              <a:spLocks/>
            </p:cNvSpPr>
            <p:nvPr/>
          </p:nvSpPr>
          <p:spPr bwMode="auto">
            <a:xfrm>
              <a:off x="5023079" y="2617838"/>
              <a:ext cx="288925" cy="111125"/>
            </a:xfrm>
            <a:custGeom>
              <a:avLst/>
              <a:gdLst>
                <a:gd name="T0" fmla="*/ 0 w 182"/>
                <a:gd name="T1" fmla="*/ 70 h 70"/>
                <a:gd name="T2" fmla="*/ 124 w 182"/>
                <a:gd name="T3" fmla="*/ 4 h 70"/>
                <a:gd name="T4" fmla="*/ 182 w 182"/>
                <a:gd name="T5" fmla="*/ 46 h 70"/>
              </a:gdLst>
              <a:ahLst/>
              <a:cxnLst>
                <a:cxn ang="0">
                  <a:pos x="T0" y="T1"/>
                </a:cxn>
                <a:cxn ang="0">
                  <a:pos x="T2" y="T3"/>
                </a:cxn>
                <a:cxn ang="0">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Freeform 13"/>
            <p:cNvSpPr>
              <a:spLocks/>
            </p:cNvSpPr>
            <p:nvPr/>
          </p:nvSpPr>
          <p:spPr bwMode="auto">
            <a:xfrm>
              <a:off x="4200754" y="2422576"/>
              <a:ext cx="1108075" cy="265112"/>
            </a:xfrm>
            <a:custGeom>
              <a:avLst/>
              <a:gdLst>
                <a:gd name="T0" fmla="*/ 0 w 698"/>
                <a:gd name="T1" fmla="*/ 111 h 167"/>
                <a:gd name="T2" fmla="*/ 232 w 698"/>
                <a:gd name="T3" fmla="*/ 15 h 167"/>
                <a:gd name="T4" fmla="*/ 538 w 698"/>
                <a:gd name="T5" fmla="*/ 25 h 167"/>
                <a:gd name="T6" fmla="*/ 698 w 698"/>
                <a:gd name="T7" fmla="*/ 167 h 167"/>
              </a:gdLst>
              <a:ahLst/>
              <a:cxnLst>
                <a:cxn ang="0">
                  <a:pos x="T0" y="T1"/>
                </a:cxn>
                <a:cxn ang="0">
                  <a:pos x="T2" y="T3"/>
                </a:cxn>
                <a:cxn ang="0">
                  <a:pos x="T4" y="T5"/>
                </a:cxn>
                <a:cxn ang="0">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5" name="Rectangle 14"/>
          <p:cNvSpPr/>
          <p:nvPr/>
        </p:nvSpPr>
        <p:spPr>
          <a:xfrm>
            <a:off x="-174544" y="5311119"/>
            <a:ext cx="9710057" cy="21716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p:cNvGrpSpPr/>
          <p:nvPr/>
        </p:nvGrpSpPr>
        <p:grpSpPr>
          <a:xfrm>
            <a:off x="4410534" y="5287748"/>
            <a:ext cx="282313" cy="280988"/>
            <a:chOff x="4120054" y="2574976"/>
            <a:chExt cx="1344350" cy="1406525"/>
          </a:xfrm>
        </p:grpSpPr>
        <p:sp>
          <p:nvSpPr>
            <p:cNvPr id="16" name="Freeform 15"/>
            <p:cNvSpPr>
              <a:spLocks/>
            </p:cNvSpPr>
            <p:nvPr/>
          </p:nvSpPr>
          <p:spPr bwMode="auto">
            <a:xfrm>
              <a:off x="4120054" y="2582913"/>
              <a:ext cx="1341176" cy="1393774"/>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connsiteX0" fmla="*/ 0 w 10000"/>
                <a:gd name="connsiteY0" fmla="*/ 10000 h 10000"/>
                <a:gd name="connsiteX1" fmla="*/ 2418 w 10000"/>
                <a:gd name="connsiteY1" fmla="*/ 1151 h 10000"/>
                <a:gd name="connsiteX2" fmla="*/ 2810 w 10000"/>
                <a:gd name="connsiteY2" fmla="*/ 896 h 10000"/>
                <a:gd name="connsiteX3" fmla="*/ 3442 w 10000"/>
                <a:gd name="connsiteY3" fmla="*/ 576 h 10000"/>
                <a:gd name="connsiteX4" fmla="*/ 4205 w 10000"/>
                <a:gd name="connsiteY4" fmla="*/ 277 h 10000"/>
                <a:gd name="connsiteX5" fmla="*/ 5076 w 10000"/>
                <a:gd name="connsiteY5" fmla="*/ 85 h 10000"/>
                <a:gd name="connsiteX6" fmla="*/ 5991 w 10000"/>
                <a:gd name="connsiteY6" fmla="*/ 0 h 10000"/>
                <a:gd name="connsiteX7" fmla="*/ 7081 w 10000"/>
                <a:gd name="connsiteY7" fmla="*/ 21 h 10000"/>
                <a:gd name="connsiteX8" fmla="*/ 7908 w 10000"/>
                <a:gd name="connsiteY8" fmla="*/ 128 h 10000"/>
                <a:gd name="connsiteX9" fmla="*/ 8584 w 10000"/>
                <a:gd name="connsiteY9" fmla="*/ 320 h 10000"/>
                <a:gd name="connsiteX10" fmla="*/ 8976 w 10000"/>
                <a:gd name="connsiteY10" fmla="*/ 597 h 10000"/>
                <a:gd name="connsiteX11" fmla="*/ 9390 w 10000"/>
                <a:gd name="connsiteY11" fmla="*/ 938 h 10000"/>
                <a:gd name="connsiteX12" fmla="*/ 9695 w 10000"/>
                <a:gd name="connsiteY12" fmla="*/ 1343 h 10000"/>
                <a:gd name="connsiteX13" fmla="*/ 10000 w 10000"/>
                <a:gd name="connsiteY13" fmla="*/ 1748 h 10000"/>
                <a:gd name="connsiteX14" fmla="*/ 8693 w 10000"/>
                <a:gd name="connsiteY14" fmla="*/ 6546 h 10000"/>
                <a:gd name="connsiteX15" fmla="*/ 7059 w 10000"/>
                <a:gd name="connsiteY15" fmla="*/ 7292 h 10000"/>
                <a:gd name="connsiteX16" fmla="*/ 5577 w 10000"/>
                <a:gd name="connsiteY16" fmla="*/ 7932 h 10000"/>
                <a:gd name="connsiteX17" fmla="*/ 3900 w 10000"/>
                <a:gd name="connsiteY17" fmla="*/ 8593 h 10000"/>
                <a:gd name="connsiteX18" fmla="*/ 1895 w 10000"/>
                <a:gd name="connsiteY18" fmla="*/ 9360 h 10000"/>
                <a:gd name="connsiteX19" fmla="*/ 0 w 10000"/>
                <a:gd name="connsiteY19" fmla="*/ 10000 h 10000"/>
                <a:gd name="connsiteX0" fmla="*/ 0 w 9203"/>
                <a:gd name="connsiteY0" fmla="*/ 7076 h 9360"/>
                <a:gd name="connsiteX1" fmla="*/ 1621 w 9203"/>
                <a:gd name="connsiteY1" fmla="*/ 1151 h 9360"/>
                <a:gd name="connsiteX2" fmla="*/ 2013 w 9203"/>
                <a:gd name="connsiteY2" fmla="*/ 896 h 9360"/>
                <a:gd name="connsiteX3" fmla="*/ 2645 w 9203"/>
                <a:gd name="connsiteY3" fmla="*/ 576 h 9360"/>
                <a:gd name="connsiteX4" fmla="*/ 3408 w 9203"/>
                <a:gd name="connsiteY4" fmla="*/ 277 h 9360"/>
                <a:gd name="connsiteX5" fmla="*/ 4279 w 9203"/>
                <a:gd name="connsiteY5" fmla="*/ 85 h 9360"/>
                <a:gd name="connsiteX6" fmla="*/ 5194 w 9203"/>
                <a:gd name="connsiteY6" fmla="*/ 0 h 9360"/>
                <a:gd name="connsiteX7" fmla="*/ 6284 w 9203"/>
                <a:gd name="connsiteY7" fmla="*/ 21 h 9360"/>
                <a:gd name="connsiteX8" fmla="*/ 7111 w 9203"/>
                <a:gd name="connsiteY8" fmla="*/ 128 h 9360"/>
                <a:gd name="connsiteX9" fmla="*/ 7787 w 9203"/>
                <a:gd name="connsiteY9" fmla="*/ 320 h 9360"/>
                <a:gd name="connsiteX10" fmla="*/ 8179 w 9203"/>
                <a:gd name="connsiteY10" fmla="*/ 597 h 9360"/>
                <a:gd name="connsiteX11" fmla="*/ 8593 w 9203"/>
                <a:gd name="connsiteY11" fmla="*/ 938 h 9360"/>
                <a:gd name="connsiteX12" fmla="*/ 8898 w 9203"/>
                <a:gd name="connsiteY12" fmla="*/ 1343 h 9360"/>
                <a:gd name="connsiteX13" fmla="*/ 9203 w 9203"/>
                <a:gd name="connsiteY13" fmla="*/ 1748 h 9360"/>
                <a:gd name="connsiteX14" fmla="*/ 7896 w 9203"/>
                <a:gd name="connsiteY14" fmla="*/ 6546 h 9360"/>
                <a:gd name="connsiteX15" fmla="*/ 6262 w 9203"/>
                <a:gd name="connsiteY15" fmla="*/ 7292 h 9360"/>
                <a:gd name="connsiteX16" fmla="*/ 4780 w 9203"/>
                <a:gd name="connsiteY16" fmla="*/ 7932 h 9360"/>
                <a:gd name="connsiteX17" fmla="*/ 3103 w 9203"/>
                <a:gd name="connsiteY17" fmla="*/ 8593 h 9360"/>
                <a:gd name="connsiteX18" fmla="*/ 1098 w 9203"/>
                <a:gd name="connsiteY18" fmla="*/ 9360 h 9360"/>
                <a:gd name="connsiteX19" fmla="*/ 0 w 9203"/>
                <a:gd name="connsiteY19" fmla="*/ 7076 h 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203" h="9360">
                  <a:moveTo>
                    <a:pt x="0" y="7076"/>
                  </a:moveTo>
                  <a:lnTo>
                    <a:pt x="1621" y="1151"/>
                  </a:lnTo>
                  <a:lnTo>
                    <a:pt x="2013" y="896"/>
                  </a:lnTo>
                  <a:lnTo>
                    <a:pt x="2645" y="576"/>
                  </a:lnTo>
                  <a:lnTo>
                    <a:pt x="3408" y="277"/>
                  </a:lnTo>
                  <a:lnTo>
                    <a:pt x="4279" y="85"/>
                  </a:lnTo>
                  <a:lnTo>
                    <a:pt x="5194" y="0"/>
                  </a:lnTo>
                  <a:lnTo>
                    <a:pt x="6284" y="21"/>
                  </a:lnTo>
                  <a:lnTo>
                    <a:pt x="7111" y="128"/>
                  </a:lnTo>
                  <a:lnTo>
                    <a:pt x="7787" y="320"/>
                  </a:lnTo>
                  <a:lnTo>
                    <a:pt x="8179" y="597"/>
                  </a:lnTo>
                  <a:lnTo>
                    <a:pt x="8593" y="938"/>
                  </a:lnTo>
                  <a:lnTo>
                    <a:pt x="8898" y="1343"/>
                  </a:lnTo>
                  <a:lnTo>
                    <a:pt x="9203" y="1748"/>
                  </a:lnTo>
                  <a:lnTo>
                    <a:pt x="7896" y="6546"/>
                  </a:lnTo>
                  <a:lnTo>
                    <a:pt x="6262" y="7292"/>
                  </a:lnTo>
                  <a:lnTo>
                    <a:pt x="4780" y="7932"/>
                  </a:lnTo>
                  <a:lnTo>
                    <a:pt x="3103" y="8593"/>
                  </a:lnTo>
                  <a:lnTo>
                    <a:pt x="1098" y="9360"/>
                  </a:lnTo>
                  <a:lnTo>
                    <a:pt x="0" y="7076"/>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Line 7"/>
            <p:cNvSpPr>
              <a:spLocks noChangeShapeType="1"/>
            </p:cNvSpPr>
            <p:nvPr/>
          </p:nvSpPr>
          <p:spPr bwMode="auto">
            <a:xfrm flipV="1">
              <a:off x="4245204" y="2824213"/>
              <a:ext cx="309563" cy="11572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 name="Line 8"/>
            <p:cNvSpPr>
              <a:spLocks noChangeShapeType="1"/>
            </p:cNvSpPr>
            <p:nvPr/>
          </p:nvSpPr>
          <p:spPr bwMode="auto">
            <a:xfrm flipV="1">
              <a:off x="4954817" y="2881363"/>
              <a:ext cx="219075" cy="8191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Line 9"/>
            <p:cNvSpPr>
              <a:spLocks noChangeShapeType="1"/>
            </p:cNvSpPr>
            <p:nvPr/>
          </p:nvSpPr>
          <p:spPr bwMode="auto">
            <a:xfrm flipV="1">
              <a:off x="5273904" y="2841676"/>
              <a:ext cx="190500" cy="7143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Freeform 10"/>
            <p:cNvSpPr>
              <a:spLocks/>
            </p:cNvSpPr>
            <p:nvPr/>
          </p:nvSpPr>
          <p:spPr bwMode="auto">
            <a:xfrm>
              <a:off x="4359504" y="2736901"/>
              <a:ext cx="193675" cy="87312"/>
            </a:xfrm>
            <a:custGeom>
              <a:avLst/>
              <a:gdLst>
                <a:gd name="T0" fmla="*/ 0 w 122"/>
                <a:gd name="T1" fmla="*/ 11 h 55"/>
                <a:gd name="T2" fmla="*/ 56 w 122"/>
                <a:gd name="T3" fmla="*/ 7 h 55"/>
                <a:gd name="T4" fmla="*/ 122 w 122"/>
                <a:gd name="T5" fmla="*/ 55 h 55"/>
              </a:gdLst>
              <a:ahLst/>
              <a:cxnLst>
                <a:cxn ang="0">
                  <a:pos x="T0" y="T1"/>
                </a:cxn>
                <a:cxn ang="0">
                  <a:pos x="T2" y="T3"/>
                </a:cxn>
                <a:cxn ang="0">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 name="Freeform 11"/>
            <p:cNvSpPr>
              <a:spLocks/>
            </p:cNvSpPr>
            <p:nvPr/>
          </p:nvSpPr>
          <p:spPr bwMode="auto">
            <a:xfrm>
              <a:off x="4553179" y="2763888"/>
              <a:ext cx="619125" cy="111125"/>
            </a:xfrm>
            <a:custGeom>
              <a:avLst/>
              <a:gdLst>
                <a:gd name="T0" fmla="*/ 0 w 390"/>
                <a:gd name="T1" fmla="*/ 36 h 70"/>
                <a:gd name="T2" fmla="*/ 204 w 390"/>
                <a:gd name="T3" fmla="*/ 6 h 70"/>
                <a:gd name="T4" fmla="*/ 390 w 390"/>
                <a:gd name="T5" fmla="*/ 70 h 70"/>
              </a:gdLst>
              <a:ahLst/>
              <a:cxnLst>
                <a:cxn ang="0">
                  <a:pos x="T0" y="T1"/>
                </a:cxn>
                <a:cxn ang="0">
                  <a:pos x="T2" y="T3"/>
                </a:cxn>
                <a:cxn ang="0">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Freeform 12"/>
            <p:cNvSpPr>
              <a:spLocks/>
            </p:cNvSpPr>
            <p:nvPr/>
          </p:nvSpPr>
          <p:spPr bwMode="auto">
            <a:xfrm>
              <a:off x="5175479" y="2770238"/>
              <a:ext cx="288925" cy="111125"/>
            </a:xfrm>
            <a:custGeom>
              <a:avLst/>
              <a:gdLst>
                <a:gd name="T0" fmla="*/ 0 w 182"/>
                <a:gd name="T1" fmla="*/ 70 h 70"/>
                <a:gd name="T2" fmla="*/ 124 w 182"/>
                <a:gd name="T3" fmla="*/ 4 h 70"/>
                <a:gd name="T4" fmla="*/ 182 w 182"/>
                <a:gd name="T5" fmla="*/ 46 h 70"/>
              </a:gdLst>
              <a:ahLst/>
              <a:cxnLst>
                <a:cxn ang="0">
                  <a:pos x="T0" y="T1"/>
                </a:cxn>
                <a:cxn ang="0">
                  <a:pos x="T2" y="T3"/>
                </a:cxn>
                <a:cxn ang="0">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Freeform 13"/>
            <p:cNvSpPr>
              <a:spLocks/>
            </p:cNvSpPr>
            <p:nvPr/>
          </p:nvSpPr>
          <p:spPr bwMode="auto">
            <a:xfrm>
              <a:off x="4353154" y="2574976"/>
              <a:ext cx="1108075" cy="265112"/>
            </a:xfrm>
            <a:custGeom>
              <a:avLst/>
              <a:gdLst>
                <a:gd name="T0" fmla="*/ 0 w 698"/>
                <a:gd name="T1" fmla="*/ 111 h 167"/>
                <a:gd name="T2" fmla="*/ 232 w 698"/>
                <a:gd name="T3" fmla="*/ 15 h 167"/>
                <a:gd name="T4" fmla="*/ 538 w 698"/>
                <a:gd name="T5" fmla="*/ 25 h 167"/>
                <a:gd name="T6" fmla="*/ 698 w 698"/>
                <a:gd name="T7" fmla="*/ 167 h 167"/>
              </a:gdLst>
              <a:ahLst/>
              <a:cxnLst>
                <a:cxn ang="0">
                  <a:pos x="T0" y="T1"/>
                </a:cxn>
                <a:cxn ang="0">
                  <a:pos x="T2" y="T3"/>
                </a:cxn>
                <a:cxn ang="0">
                  <a:pos x="T4" y="T5"/>
                </a:cxn>
                <a:cxn ang="0">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5" name="Freeform 24"/>
          <p:cNvSpPr/>
          <p:nvPr/>
        </p:nvSpPr>
        <p:spPr>
          <a:xfrm>
            <a:off x="4532594" y="4729318"/>
            <a:ext cx="795114" cy="554793"/>
          </a:xfrm>
          <a:custGeom>
            <a:avLst/>
            <a:gdLst>
              <a:gd name="connsiteX0" fmla="*/ 0 w 795114"/>
              <a:gd name="connsiteY0" fmla="*/ 554793 h 554793"/>
              <a:gd name="connsiteX1" fmla="*/ 254833 w 795114"/>
              <a:gd name="connsiteY1" fmla="*/ 464852 h 554793"/>
              <a:gd name="connsiteX2" fmla="*/ 269823 w 795114"/>
              <a:gd name="connsiteY2" fmla="*/ 210019 h 554793"/>
              <a:gd name="connsiteX3" fmla="*/ 434715 w 795114"/>
              <a:gd name="connsiteY3" fmla="*/ 165048 h 554793"/>
              <a:gd name="connsiteX4" fmla="*/ 539646 w 795114"/>
              <a:gd name="connsiteY4" fmla="*/ 75108 h 554793"/>
              <a:gd name="connsiteX5" fmla="*/ 389744 w 795114"/>
              <a:gd name="connsiteY5" fmla="*/ 157 h 554793"/>
              <a:gd name="connsiteX6" fmla="*/ 209862 w 795114"/>
              <a:gd name="connsiteY6" fmla="*/ 60117 h 554793"/>
              <a:gd name="connsiteX7" fmla="*/ 389744 w 795114"/>
              <a:gd name="connsiteY7" fmla="*/ 210019 h 554793"/>
              <a:gd name="connsiteX8" fmla="*/ 674558 w 795114"/>
              <a:gd name="connsiteY8" fmla="*/ 30137 h 554793"/>
              <a:gd name="connsiteX9" fmla="*/ 794479 w 795114"/>
              <a:gd name="connsiteY9" fmla="*/ 165048 h 554793"/>
              <a:gd name="connsiteX10" fmla="*/ 629587 w 795114"/>
              <a:gd name="connsiteY10" fmla="*/ 329940 h 55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95114" h="554793">
                <a:moveTo>
                  <a:pt x="0" y="554793"/>
                </a:moveTo>
                <a:cubicBezTo>
                  <a:pt x="104931" y="538553"/>
                  <a:pt x="209863" y="522314"/>
                  <a:pt x="254833" y="464852"/>
                </a:cubicBezTo>
                <a:cubicBezTo>
                  <a:pt x="299803" y="407390"/>
                  <a:pt x="239843" y="259986"/>
                  <a:pt x="269823" y="210019"/>
                </a:cubicBezTo>
                <a:cubicBezTo>
                  <a:pt x="299803" y="160052"/>
                  <a:pt x="389745" y="187533"/>
                  <a:pt x="434715" y="165048"/>
                </a:cubicBezTo>
                <a:cubicBezTo>
                  <a:pt x="479685" y="142563"/>
                  <a:pt x="547141" y="102590"/>
                  <a:pt x="539646" y="75108"/>
                </a:cubicBezTo>
                <a:cubicBezTo>
                  <a:pt x="532151" y="47626"/>
                  <a:pt x="444708" y="2655"/>
                  <a:pt x="389744" y="157"/>
                </a:cubicBezTo>
                <a:cubicBezTo>
                  <a:pt x="334780" y="-2342"/>
                  <a:pt x="209862" y="25140"/>
                  <a:pt x="209862" y="60117"/>
                </a:cubicBezTo>
                <a:cubicBezTo>
                  <a:pt x="209862" y="95094"/>
                  <a:pt x="312295" y="215016"/>
                  <a:pt x="389744" y="210019"/>
                </a:cubicBezTo>
                <a:cubicBezTo>
                  <a:pt x="467193" y="205022"/>
                  <a:pt x="607102" y="37632"/>
                  <a:pt x="674558" y="30137"/>
                </a:cubicBezTo>
                <a:cubicBezTo>
                  <a:pt x="742014" y="22642"/>
                  <a:pt x="801974" y="115081"/>
                  <a:pt x="794479" y="165048"/>
                </a:cubicBezTo>
                <a:cubicBezTo>
                  <a:pt x="786984" y="215015"/>
                  <a:pt x="708285" y="272477"/>
                  <a:pt x="629587" y="32994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p:cNvSpPr/>
          <p:nvPr/>
        </p:nvSpPr>
        <p:spPr>
          <a:xfrm>
            <a:off x="4616970" y="4570215"/>
            <a:ext cx="884420" cy="631372"/>
          </a:xfrm>
          <a:custGeom>
            <a:avLst/>
            <a:gdLst>
              <a:gd name="connsiteX0" fmla="*/ 0 w 884420"/>
              <a:gd name="connsiteY0" fmla="*/ 631372 h 631372"/>
              <a:gd name="connsiteX1" fmla="*/ 59961 w 884420"/>
              <a:gd name="connsiteY1" fmla="*/ 526441 h 631372"/>
              <a:gd name="connsiteX2" fmla="*/ 359764 w 884420"/>
              <a:gd name="connsiteY2" fmla="*/ 541431 h 631372"/>
              <a:gd name="connsiteX3" fmla="*/ 449705 w 884420"/>
              <a:gd name="connsiteY3" fmla="*/ 451490 h 631372"/>
              <a:gd name="connsiteX4" fmla="*/ 299804 w 884420"/>
              <a:gd name="connsiteY4" fmla="*/ 181667 h 631372"/>
              <a:gd name="connsiteX5" fmla="*/ 389745 w 884420"/>
              <a:gd name="connsiteY5" fmla="*/ 1785 h 631372"/>
              <a:gd name="connsiteX6" fmla="*/ 569627 w 884420"/>
              <a:gd name="connsiteY6" fmla="*/ 106716 h 631372"/>
              <a:gd name="connsiteX7" fmla="*/ 509666 w 884420"/>
              <a:gd name="connsiteY7" fmla="*/ 376539 h 631372"/>
              <a:gd name="connsiteX8" fmla="*/ 884420 w 884420"/>
              <a:gd name="connsiteY8" fmla="*/ 421510 h 631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4420" h="631372">
                <a:moveTo>
                  <a:pt x="0" y="631372"/>
                </a:moveTo>
                <a:cubicBezTo>
                  <a:pt x="0" y="586401"/>
                  <a:pt x="0" y="541431"/>
                  <a:pt x="59961" y="526441"/>
                </a:cubicBezTo>
                <a:cubicBezTo>
                  <a:pt x="119922" y="511451"/>
                  <a:pt x="294807" y="553923"/>
                  <a:pt x="359764" y="541431"/>
                </a:cubicBezTo>
                <a:cubicBezTo>
                  <a:pt x="424721" y="528939"/>
                  <a:pt x="459698" y="511451"/>
                  <a:pt x="449705" y="451490"/>
                </a:cubicBezTo>
                <a:cubicBezTo>
                  <a:pt x="439712" y="391529"/>
                  <a:pt x="309797" y="256618"/>
                  <a:pt x="299804" y="181667"/>
                </a:cubicBezTo>
                <a:cubicBezTo>
                  <a:pt x="289811" y="106716"/>
                  <a:pt x="344775" y="14277"/>
                  <a:pt x="389745" y="1785"/>
                </a:cubicBezTo>
                <a:cubicBezTo>
                  <a:pt x="434716" y="-10707"/>
                  <a:pt x="549640" y="44257"/>
                  <a:pt x="569627" y="106716"/>
                </a:cubicBezTo>
                <a:cubicBezTo>
                  <a:pt x="589614" y="169175"/>
                  <a:pt x="457201" y="324073"/>
                  <a:pt x="509666" y="376539"/>
                </a:cubicBezTo>
                <a:cubicBezTo>
                  <a:pt x="562131" y="429005"/>
                  <a:pt x="723275" y="425257"/>
                  <a:pt x="884420" y="42151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047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left)">
                                      <p:cBhvr>
                                        <p:cTn id="11" dur="500"/>
                                        <p:tgtEl>
                                          <p:spTgt spid="2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down)">
                                      <p:cBhvr>
                                        <p:cTn id="25" dur="500"/>
                                        <p:tgtEl>
                                          <p:spTgt spid="25"/>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down)">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5" grpId="0" animBg="1"/>
      <p:bldP spid="26"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2"/>
          <p:cNvGraphicFramePr>
            <a:graphicFrameLocks noChangeAspect="1"/>
          </p:cNvGraphicFramePr>
          <p:nvPr>
            <p:extLst>
              <p:ext uri="{D42A27DB-BD31-4B8C-83A1-F6EECF244321}">
                <p14:modId xmlns:p14="http://schemas.microsoft.com/office/powerpoint/2010/main" val="913848904"/>
              </p:ext>
            </p:extLst>
          </p:nvPr>
        </p:nvGraphicFramePr>
        <p:xfrm>
          <a:off x="411163" y="-113616"/>
          <a:ext cx="8561387" cy="6823075"/>
        </p:xfrm>
        <a:graphic>
          <a:graphicData uri="http://schemas.openxmlformats.org/presentationml/2006/ole">
            <mc:AlternateContent xmlns:mc="http://schemas.openxmlformats.org/markup-compatibility/2006">
              <mc:Choice xmlns:v="urn:schemas-microsoft-com:vml" Requires="v">
                <p:oleObj spid="_x0000_s1086" name="Chart" r:id="rId3" imgW="6096075" imgH="4857725" progId="MSGraph.Chart.8">
                  <p:embed followColorScheme="full"/>
                </p:oleObj>
              </mc:Choice>
              <mc:Fallback>
                <p:oleObj name="Chart" r:id="rId3" imgW="6096075" imgH="4857725" progId="MSGraph.Chart.8">
                  <p:embed followColorScheme="full"/>
                  <p:pic>
                    <p:nvPicPr>
                      <p:cNvPr id="0" name=""/>
                      <p:cNvPicPr>
                        <a:picLocks noChangeAspect="1" noChangeArrowheads="1"/>
                      </p:cNvPicPr>
                      <p:nvPr/>
                    </p:nvPicPr>
                    <p:blipFill>
                      <a:blip r:embed="rId4"/>
                      <a:srcRect/>
                      <a:stretch>
                        <a:fillRect/>
                      </a:stretch>
                    </p:blipFill>
                    <p:spPr bwMode="auto">
                      <a:xfrm>
                        <a:off x="411163" y="-113616"/>
                        <a:ext cx="8561387" cy="6823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099" name="Text Box 3"/>
          <p:cNvSpPr txBox="1">
            <a:spLocks noChangeArrowheads="1"/>
          </p:cNvSpPr>
          <p:nvPr/>
        </p:nvSpPr>
        <p:spPr bwMode="auto">
          <a:xfrm>
            <a:off x="371475" y="241300"/>
            <a:ext cx="8399463" cy="5794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US" altLang="en-US" sz="3200" b="1">
                <a:solidFill>
                  <a:srgbClr val="000000"/>
                </a:solidFill>
              </a:rPr>
              <a:t>wavelength dependence</a:t>
            </a:r>
          </a:p>
        </p:txBody>
      </p:sp>
      <p:sp>
        <p:nvSpPr>
          <p:cNvPr id="4100" name="Text Box 4"/>
          <p:cNvSpPr txBox="1">
            <a:spLocks noChangeArrowheads="1"/>
          </p:cNvSpPr>
          <p:nvPr/>
        </p:nvSpPr>
        <p:spPr bwMode="auto">
          <a:xfrm rot="16200000">
            <a:off x="-608012" y="3166159"/>
            <a:ext cx="2708275" cy="396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pPr>
            <a:r>
              <a:rPr lang="en-US" altLang="en-US" sz="2000" dirty="0">
                <a:solidFill>
                  <a:srgbClr val="000000"/>
                </a:solidFill>
              </a:rPr>
              <a:t>crystal diameter (</a:t>
            </a:r>
            <a:r>
              <a:rPr lang="el-GR" altLang="en-US" sz="2000" dirty="0">
                <a:solidFill>
                  <a:srgbClr val="000000"/>
                </a:solidFill>
                <a:cs typeface="Times New Roman" pitchFamily="18" charset="0"/>
              </a:rPr>
              <a:t>μ</a:t>
            </a:r>
            <a:r>
              <a:rPr lang="en-US" altLang="en-US" sz="2000" dirty="0">
                <a:solidFill>
                  <a:srgbClr val="000000"/>
                </a:solidFill>
              </a:rPr>
              <a:t>m)</a:t>
            </a:r>
          </a:p>
        </p:txBody>
      </p:sp>
      <p:sp>
        <p:nvSpPr>
          <p:cNvPr id="4101" name="Text Box 5"/>
          <p:cNvSpPr txBox="1">
            <a:spLocks noChangeArrowheads="1"/>
          </p:cNvSpPr>
          <p:nvPr/>
        </p:nvSpPr>
        <p:spPr bwMode="auto">
          <a:xfrm>
            <a:off x="4390230" y="2608279"/>
            <a:ext cx="150813" cy="2746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fontAlgn="base">
              <a:spcBef>
                <a:spcPct val="0"/>
              </a:spcBef>
              <a:spcAft>
                <a:spcPct val="0"/>
              </a:spcAft>
            </a:pPr>
            <a:r>
              <a:rPr lang="en-US" altLang="en-US" b="1" dirty="0" smtClean="0">
                <a:solidFill>
                  <a:srgbClr val="000000"/>
                </a:solidFill>
                <a:latin typeface="Times New Roman" pitchFamily="18" charset="0"/>
                <a:cs typeface="Arial" pitchFamily="34" charset="0"/>
              </a:rPr>
              <a:t>Å</a:t>
            </a:r>
            <a:endParaRPr lang="en-US" altLang="en-US" b="1" dirty="0">
              <a:solidFill>
                <a:srgbClr val="000000"/>
              </a:solidFill>
              <a:latin typeface="Times New Roman" pitchFamily="18" charset="0"/>
              <a:cs typeface="Arial" pitchFamily="34" charset="0"/>
            </a:endParaRPr>
          </a:p>
        </p:txBody>
      </p:sp>
      <p:sp>
        <p:nvSpPr>
          <p:cNvPr id="4102" name="Text Box 6"/>
          <p:cNvSpPr txBox="1">
            <a:spLocks noChangeArrowheads="1"/>
          </p:cNvSpPr>
          <p:nvPr/>
        </p:nvSpPr>
        <p:spPr bwMode="auto">
          <a:xfrm>
            <a:off x="4216400" y="2887680"/>
            <a:ext cx="150813" cy="2746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fontAlgn="base">
              <a:spcBef>
                <a:spcPct val="0"/>
              </a:spcBef>
              <a:spcAft>
                <a:spcPct val="0"/>
              </a:spcAft>
            </a:pPr>
            <a:r>
              <a:rPr lang="en-US" altLang="en-US" b="1" dirty="0">
                <a:solidFill>
                  <a:srgbClr val="000000"/>
                </a:solidFill>
                <a:latin typeface="Times New Roman" pitchFamily="18" charset="0"/>
                <a:cs typeface="Arial" pitchFamily="34" charset="0"/>
              </a:rPr>
              <a:t>Å</a:t>
            </a:r>
          </a:p>
        </p:txBody>
      </p:sp>
      <p:sp>
        <p:nvSpPr>
          <p:cNvPr id="4103" name="Rectangle 7"/>
          <p:cNvSpPr>
            <a:spLocks noChangeArrowheads="1"/>
          </p:cNvSpPr>
          <p:nvPr/>
        </p:nvSpPr>
        <p:spPr bwMode="auto">
          <a:xfrm>
            <a:off x="187325" y="163513"/>
            <a:ext cx="8731250" cy="7381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2" name="TextBox 1"/>
          <p:cNvSpPr txBox="1"/>
          <p:nvPr/>
        </p:nvSpPr>
        <p:spPr>
          <a:xfrm>
            <a:off x="0" y="198120"/>
            <a:ext cx="9144000" cy="584775"/>
          </a:xfrm>
          <a:prstGeom prst="rect">
            <a:avLst/>
          </a:prstGeom>
          <a:noFill/>
        </p:spPr>
        <p:txBody>
          <a:bodyPr wrap="square" rtlCol="0">
            <a:spAutoFit/>
          </a:bodyPr>
          <a:lstStyle/>
          <a:p>
            <a:pPr algn="ctr"/>
            <a:r>
              <a:rPr lang="en-US" sz="3200" dirty="0" smtClean="0"/>
              <a:t>Damage limited crystal size (synchrotron)</a:t>
            </a:r>
            <a:endParaRPr lang="en-US" sz="3200" dirty="0"/>
          </a:p>
        </p:txBody>
      </p:sp>
      <p:sp>
        <p:nvSpPr>
          <p:cNvPr id="3" name="Rectangle 2"/>
          <p:cNvSpPr/>
          <p:nvPr/>
        </p:nvSpPr>
        <p:spPr>
          <a:xfrm>
            <a:off x="944562" y="6499781"/>
            <a:ext cx="8199437" cy="369332"/>
          </a:xfrm>
          <a:prstGeom prst="rect">
            <a:avLst/>
          </a:prstGeom>
        </p:spPr>
        <p:txBody>
          <a:bodyPr wrap="square">
            <a:spAutoFit/>
          </a:bodyPr>
          <a:lstStyle/>
          <a:p>
            <a:pPr algn="r"/>
            <a:r>
              <a:rPr lang="en-US" dirty="0" smtClean="0"/>
              <a:t>Holton</a:t>
            </a:r>
            <a:r>
              <a:rPr lang="en-US" dirty="0"/>
              <a:t> </a:t>
            </a:r>
            <a:r>
              <a:rPr lang="en-US" dirty="0" smtClean="0"/>
              <a:t>&amp; Frankel</a:t>
            </a:r>
            <a:r>
              <a:rPr lang="en-US" dirty="0"/>
              <a:t>, </a:t>
            </a:r>
            <a:r>
              <a:rPr lang="en-US" dirty="0" smtClean="0"/>
              <a:t>“minimum </a:t>
            </a:r>
            <a:r>
              <a:rPr lang="en-US" dirty="0"/>
              <a:t>crystal </a:t>
            </a:r>
            <a:r>
              <a:rPr lang="en-US" dirty="0" smtClean="0"/>
              <a:t>size” </a:t>
            </a:r>
            <a:r>
              <a:rPr lang="en-US" i="1" dirty="0" err="1"/>
              <a:t>Acta</a:t>
            </a:r>
            <a:r>
              <a:rPr lang="en-US" i="1" dirty="0"/>
              <a:t> </a:t>
            </a:r>
            <a:r>
              <a:rPr lang="en-US" i="1" dirty="0" err="1"/>
              <a:t>Cryst</a:t>
            </a:r>
            <a:r>
              <a:rPr lang="en-US" i="1" dirty="0"/>
              <a:t>. D</a:t>
            </a:r>
            <a:r>
              <a:rPr lang="en-US" dirty="0"/>
              <a:t> </a:t>
            </a:r>
            <a:r>
              <a:rPr lang="en-US" b="1" dirty="0"/>
              <a:t>66</a:t>
            </a:r>
            <a:r>
              <a:rPr lang="en-US" dirty="0"/>
              <a:t>, 393 (2010).</a:t>
            </a:r>
            <a:endParaRPr lang="en-US" dirty="0"/>
          </a:p>
        </p:txBody>
      </p:sp>
    </p:spTree>
    <p:extLst>
      <p:ext uri="{BB962C8B-B14F-4D97-AF65-F5344CB8AC3E}">
        <p14:creationId xmlns:p14="http://schemas.microsoft.com/office/powerpoint/2010/main" val="218238639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8978" name="Rectangle 2"/>
          <p:cNvSpPr>
            <a:spLocks noGrp="1" noChangeArrowheads="1"/>
          </p:cNvSpPr>
          <p:nvPr>
            <p:ph type="title"/>
          </p:nvPr>
        </p:nvSpPr>
        <p:spPr/>
        <p:txBody>
          <a:bodyPr/>
          <a:lstStyle/>
          <a:p>
            <a:r>
              <a:rPr lang="en-US" altLang="en-US" b="1"/>
              <a:t>Darwin’s Formula</a:t>
            </a:r>
          </a:p>
        </p:txBody>
      </p:sp>
      <p:sp>
        <p:nvSpPr>
          <p:cNvPr id="1918979" name="Text Box 3"/>
          <p:cNvSpPr txBox="1">
            <a:spLocks noChangeArrowheads="1"/>
          </p:cNvSpPr>
          <p:nvPr/>
        </p:nvSpPr>
        <p:spPr bwMode="auto">
          <a:xfrm>
            <a:off x="257175" y="3308350"/>
            <a:ext cx="4237038" cy="297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dirty="0" err="1" smtClean="0"/>
              <a:t>I</a:t>
            </a:r>
            <a:r>
              <a:rPr lang="en-US" altLang="en-US" b="1" baseline="-25000" dirty="0" err="1" smtClean="0"/>
              <a:t>spot</a:t>
            </a:r>
            <a:r>
              <a:rPr lang="en-US" altLang="en-US" dirty="0"/>
              <a:t>	- photons/spot (fully-recorded)</a:t>
            </a:r>
          </a:p>
          <a:p>
            <a:pPr>
              <a:spcBef>
                <a:spcPct val="50000"/>
              </a:spcBef>
            </a:pPr>
            <a:r>
              <a:rPr lang="en-US" altLang="en-US" b="1" dirty="0" err="1"/>
              <a:t>I</a:t>
            </a:r>
            <a:r>
              <a:rPr lang="en-US" altLang="en-US" b="1" baseline="-25000" dirty="0" err="1"/>
              <a:t>beam</a:t>
            </a:r>
            <a:r>
              <a:rPr lang="en-US" altLang="en-US" dirty="0"/>
              <a:t>	- incident (photons/s/m</a:t>
            </a:r>
            <a:r>
              <a:rPr lang="en-US" altLang="en-US" baseline="30000" dirty="0"/>
              <a:t>2</a:t>
            </a:r>
            <a:r>
              <a:rPr lang="en-US" altLang="en-US" dirty="0"/>
              <a:t> )</a:t>
            </a:r>
          </a:p>
          <a:p>
            <a:pPr>
              <a:spcBef>
                <a:spcPct val="50000"/>
              </a:spcBef>
            </a:pPr>
            <a:r>
              <a:rPr lang="en-US" altLang="en-US" b="1" dirty="0"/>
              <a:t>r</a:t>
            </a:r>
            <a:r>
              <a:rPr lang="en-US" altLang="en-US" b="1" baseline="-25000" dirty="0"/>
              <a:t>e</a:t>
            </a:r>
            <a:r>
              <a:rPr lang="en-US" altLang="en-US" dirty="0"/>
              <a:t>	- classical electron radius 		   (2.818x10</a:t>
            </a:r>
            <a:r>
              <a:rPr lang="en-US" altLang="en-US" baseline="30000" dirty="0"/>
              <a:t>-15</a:t>
            </a:r>
            <a:r>
              <a:rPr lang="en-US" altLang="en-US" dirty="0"/>
              <a:t> m)</a:t>
            </a:r>
          </a:p>
          <a:p>
            <a:pPr>
              <a:spcBef>
                <a:spcPct val="50000"/>
              </a:spcBef>
            </a:pPr>
            <a:r>
              <a:rPr lang="en-US" altLang="en-US" b="1" dirty="0" err="1"/>
              <a:t>V</a:t>
            </a:r>
            <a:r>
              <a:rPr lang="en-US" altLang="en-US" b="1" baseline="-25000" dirty="0" err="1"/>
              <a:t>xtal</a:t>
            </a:r>
            <a:r>
              <a:rPr lang="en-US" altLang="en-US" dirty="0"/>
              <a:t>	- volume of crystal (in m</a:t>
            </a:r>
            <a:r>
              <a:rPr lang="en-US" altLang="en-US" baseline="30000" dirty="0"/>
              <a:t>3</a:t>
            </a:r>
            <a:r>
              <a:rPr lang="en-US" altLang="en-US" dirty="0"/>
              <a:t>)</a:t>
            </a:r>
            <a:endParaRPr lang="en-US" altLang="en-US" baseline="30000" dirty="0"/>
          </a:p>
          <a:p>
            <a:pPr>
              <a:spcBef>
                <a:spcPct val="50000"/>
              </a:spcBef>
            </a:pPr>
            <a:r>
              <a:rPr lang="en-US" altLang="en-US" b="1" dirty="0" err="1"/>
              <a:t>V</a:t>
            </a:r>
            <a:r>
              <a:rPr lang="en-US" altLang="en-US" b="1" baseline="-25000" dirty="0" err="1"/>
              <a:t>cell</a:t>
            </a:r>
            <a:r>
              <a:rPr lang="en-US" altLang="en-US" dirty="0"/>
              <a:t>	- volume of unit cell (in m</a:t>
            </a:r>
            <a:r>
              <a:rPr lang="en-US" altLang="en-US" baseline="30000" dirty="0"/>
              <a:t>3</a:t>
            </a:r>
            <a:r>
              <a:rPr lang="en-US" altLang="en-US" dirty="0"/>
              <a:t>)</a:t>
            </a:r>
            <a:endParaRPr lang="en-US" altLang="en-US" baseline="30000" dirty="0"/>
          </a:p>
          <a:p>
            <a:pPr>
              <a:spcBef>
                <a:spcPct val="50000"/>
              </a:spcBef>
            </a:pPr>
            <a:r>
              <a:rPr lang="el-GR" altLang="en-US" b="1" dirty="0">
                <a:solidFill>
                  <a:srgbClr val="FF0000"/>
                </a:solidFill>
                <a:cs typeface="Arial" pitchFamily="34" charset="0"/>
              </a:rPr>
              <a:t>λ</a:t>
            </a:r>
            <a:r>
              <a:rPr lang="en-US" altLang="en-US" dirty="0">
                <a:solidFill>
                  <a:srgbClr val="FF0000"/>
                </a:solidFill>
              </a:rPr>
              <a:t>	- x-ray wavelength (in meters!)</a:t>
            </a:r>
          </a:p>
          <a:p>
            <a:pPr>
              <a:spcBef>
                <a:spcPct val="50000"/>
              </a:spcBef>
            </a:pPr>
            <a:endParaRPr lang="en-US" altLang="en-US" baseline="30000" dirty="0"/>
          </a:p>
        </p:txBody>
      </p:sp>
      <p:sp>
        <p:nvSpPr>
          <p:cNvPr id="1918980" name="Text Box 4"/>
          <p:cNvSpPr txBox="1">
            <a:spLocks noChangeArrowheads="1"/>
          </p:cNvSpPr>
          <p:nvPr/>
        </p:nvSpPr>
        <p:spPr bwMode="auto">
          <a:xfrm>
            <a:off x="4576763" y="3308350"/>
            <a:ext cx="4357687" cy="3277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altLang="en-US" b="1" dirty="0">
                <a:cs typeface="Arial" pitchFamily="34" charset="0"/>
              </a:rPr>
              <a:t>ω</a:t>
            </a:r>
            <a:r>
              <a:rPr lang="en-US" altLang="en-US" dirty="0">
                <a:cs typeface="Arial" pitchFamily="34" charset="0"/>
              </a:rPr>
              <a:t>	- rotation speed (radians/s)</a:t>
            </a:r>
          </a:p>
          <a:p>
            <a:pPr>
              <a:spcBef>
                <a:spcPct val="50000"/>
              </a:spcBef>
            </a:pPr>
            <a:r>
              <a:rPr lang="en-US" altLang="en-US" b="1" dirty="0"/>
              <a:t>L</a:t>
            </a:r>
            <a:r>
              <a:rPr lang="en-US" altLang="en-US" dirty="0"/>
              <a:t>	- Lorentz factor (speed/speed)</a:t>
            </a:r>
          </a:p>
          <a:p>
            <a:pPr>
              <a:spcBef>
                <a:spcPct val="50000"/>
              </a:spcBef>
            </a:pPr>
            <a:r>
              <a:rPr lang="en-US" altLang="en-US" b="1" dirty="0">
                <a:cs typeface="Arial" pitchFamily="34" charset="0"/>
              </a:rPr>
              <a:t>P</a:t>
            </a:r>
            <a:r>
              <a:rPr lang="en-US" altLang="en-US" dirty="0">
                <a:cs typeface="Arial" pitchFamily="34" charset="0"/>
              </a:rPr>
              <a:t>	- polarization factor </a:t>
            </a:r>
          </a:p>
          <a:p>
            <a:pPr>
              <a:spcBef>
                <a:spcPct val="50000"/>
              </a:spcBef>
            </a:pPr>
            <a:r>
              <a:rPr lang="en-US" altLang="en-US" b="1" dirty="0" smtClean="0">
                <a:cs typeface="Arial" pitchFamily="34" charset="0"/>
              </a:rPr>
              <a:t>A</a:t>
            </a:r>
            <a:r>
              <a:rPr lang="en-US" altLang="en-US" dirty="0">
                <a:cs typeface="Arial" pitchFamily="34" charset="0"/>
              </a:rPr>
              <a:t>	- </a:t>
            </a:r>
            <a:r>
              <a:rPr lang="en-US" altLang="en-US" dirty="0" smtClean="0">
                <a:cs typeface="Arial" pitchFamily="34" charset="0"/>
              </a:rPr>
              <a:t>attenuation correction </a:t>
            </a:r>
            <a:endParaRPr lang="en-US" altLang="en-US" dirty="0">
              <a:cs typeface="Arial" pitchFamily="34" charset="0"/>
            </a:endParaRPr>
          </a:p>
          <a:p>
            <a:pPr>
              <a:spcBef>
                <a:spcPct val="50000"/>
              </a:spcBef>
            </a:pPr>
            <a:r>
              <a:rPr lang="en-US" altLang="en-US" b="1" dirty="0" smtClean="0">
                <a:cs typeface="Arial" pitchFamily="34" charset="0"/>
              </a:rPr>
              <a:t>F</a:t>
            </a:r>
            <a:r>
              <a:rPr lang="en-US" altLang="en-US" b="1" baseline="-25000" dirty="0" smtClean="0">
                <a:cs typeface="Arial" pitchFamily="34" charset="0"/>
              </a:rPr>
              <a:t>0</a:t>
            </a:r>
            <a:r>
              <a:rPr lang="en-US" altLang="en-US" dirty="0" smtClean="0">
                <a:cs typeface="Arial" pitchFamily="34" charset="0"/>
              </a:rPr>
              <a:t>	- structure factor at T = 0</a:t>
            </a:r>
          </a:p>
          <a:p>
            <a:pPr>
              <a:spcBef>
                <a:spcPct val="50000"/>
              </a:spcBef>
            </a:pPr>
            <a:r>
              <a:rPr lang="en-US" altLang="en-US" b="1" dirty="0" smtClean="0">
                <a:cs typeface="Arial" pitchFamily="34" charset="0"/>
              </a:rPr>
              <a:t>B</a:t>
            </a:r>
            <a:r>
              <a:rPr lang="en-US" altLang="en-US" dirty="0" smtClean="0">
                <a:cs typeface="Arial" pitchFamily="34" charset="0"/>
              </a:rPr>
              <a:t>	- Debye-Waller-</a:t>
            </a:r>
            <a:r>
              <a:rPr lang="en-US" altLang="en-US" dirty="0" err="1" smtClean="0">
                <a:cs typeface="Arial" pitchFamily="34" charset="0"/>
              </a:rPr>
              <a:t>Ott</a:t>
            </a:r>
            <a:r>
              <a:rPr lang="en-US" altLang="en-US" dirty="0" smtClean="0">
                <a:cs typeface="Arial" pitchFamily="34" charset="0"/>
              </a:rPr>
              <a:t> factor</a:t>
            </a:r>
          </a:p>
          <a:p>
            <a:pPr>
              <a:spcBef>
                <a:spcPct val="50000"/>
              </a:spcBef>
            </a:pPr>
            <a:r>
              <a:rPr lang="en-US" altLang="en-US" b="1" dirty="0">
                <a:cs typeface="Arial" pitchFamily="34" charset="0"/>
              </a:rPr>
              <a:t>s</a:t>
            </a:r>
            <a:r>
              <a:rPr lang="en-US" altLang="en-US" dirty="0" smtClean="0">
                <a:cs typeface="Arial" pitchFamily="34" charset="0"/>
              </a:rPr>
              <a:t>	- 0.5/d-spacing</a:t>
            </a:r>
            <a:endParaRPr lang="en-US" altLang="en-US" dirty="0">
              <a:cs typeface="Arial" pitchFamily="34" charset="0"/>
            </a:endParaRPr>
          </a:p>
          <a:p>
            <a:pPr algn="r">
              <a:spcBef>
                <a:spcPct val="50000"/>
              </a:spcBef>
            </a:pPr>
            <a:r>
              <a:rPr lang="en-US" altLang="en-US" dirty="0">
                <a:cs typeface="Arial" pitchFamily="34" charset="0"/>
              </a:rPr>
              <a:t>C. G. Darwin (1914)</a:t>
            </a:r>
          </a:p>
        </p:txBody>
      </p:sp>
      <p:sp>
        <p:nvSpPr>
          <p:cNvPr id="1918981" name="Rectangle 5"/>
          <p:cNvSpPr>
            <a:spLocks noChangeArrowheads="1"/>
          </p:cNvSpPr>
          <p:nvPr/>
        </p:nvSpPr>
        <p:spPr bwMode="auto">
          <a:xfrm>
            <a:off x="5503900" y="1816100"/>
            <a:ext cx="300922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altLang="en-US" sz="3600" dirty="0"/>
              <a:t>P A | </a:t>
            </a:r>
            <a:r>
              <a:rPr lang="en-US" altLang="en-US" sz="3600" dirty="0" smtClean="0"/>
              <a:t>F</a:t>
            </a:r>
            <a:r>
              <a:rPr lang="en-US" altLang="en-US" sz="3600" baseline="-25000" dirty="0" smtClean="0"/>
              <a:t>0</a:t>
            </a:r>
            <a:r>
              <a:rPr lang="en-US" altLang="en-US" sz="3600" dirty="0" smtClean="0"/>
              <a:t>e</a:t>
            </a:r>
            <a:r>
              <a:rPr lang="en-US" altLang="en-US" sz="3600" baseline="30000" dirty="0" smtClean="0"/>
              <a:t>-Bs</a:t>
            </a:r>
            <a:r>
              <a:rPr lang="en-US" altLang="en-US" sz="2000" baseline="100000" dirty="0" smtClean="0"/>
              <a:t>2</a:t>
            </a:r>
            <a:r>
              <a:rPr lang="en-US" altLang="en-US" sz="3600" dirty="0" smtClean="0"/>
              <a:t> </a:t>
            </a:r>
            <a:r>
              <a:rPr lang="en-US" altLang="en-US" sz="3600" dirty="0"/>
              <a:t>|</a:t>
            </a:r>
            <a:r>
              <a:rPr lang="en-US" altLang="en-US" sz="3600" baseline="30000" dirty="0"/>
              <a:t>2</a:t>
            </a:r>
          </a:p>
        </p:txBody>
      </p:sp>
      <p:sp>
        <p:nvSpPr>
          <p:cNvPr id="1918982" name="Text Box 6"/>
          <p:cNvSpPr txBox="1">
            <a:spLocks noChangeArrowheads="1"/>
          </p:cNvSpPr>
          <p:nvPr/>
        </p:nvSpPr>
        <p:spPr bwMode="auto">
          <a:xfrm>
            <a:off x="352425" y="1803400"/>
            <a:ext cx="294503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dirty="0" err="1" smtClean="0">
                <a:cs typeface="Arial" pitchFamily="34" charset="0"/>
              </a:rPr>
              <a:t>I</a:t>
            </a:r>
            <a:r>
              <a:rPr lang="en-US" altLang="en-US" sz="3600" baseline="-25000" dirty="0" err="1" smtClean="0">
                <a:cs typeface="Arial" pitchFamily="34" charset="0"/>
              </a:rPr>
              <a:t>spot</a:t>
            </a:r>
            <a:r>
              <a:rPr lang="en-US" altLang="en-US" sz="3600" dirty="0" smtClean="0">
                <a:cs typeface="Arial" pitchFamily="34" charset="0"/>
              </a:rPr>
              <a:t> </a:t>
            </a:r>
            <a:r>
              <a:rPr lang="en-US" altLang="en-US" sz="3600" dirty="0">
                <a:cs typeface="Arial" pitchFamily="34" charset="0"/>
              </a:rPr>
              <a:t>= </a:t>
            </a:r>
            <a:r>
              <a:rPr lang="en-US" altLang="en-US" sz="3600" dirty="0" err="1" smtClean="0">
                <a:cs typeface="Arial" pitchFamily="34" charset="0"/>
              </a:rPr>
              <a:t>I</a:t>
            </a:r>
            <a:r>
              <a:rPr lang="en-US" altLang="en-US" sz="3600" baseline="-25000" dirty="0" err="1" smtClean="0">
                <a:cs typeface="Arial" pitchFamily="34" charset="0"/>
              </a:rPr>
              <a:t>beam</a:t>
            </a:r>
            <a:r>
              <a:rPr lang="en-US" altLang="en-US" sz="3600" dirty="0" smtClean="0">
                <a:cs typeface="Arial" pitchFamily="34" charset="0"/>
              </a:rPr>
              <a:t> r</a:t>
            </a:r>
            <a:r>
              <a:rPr lang="en-US" altLang="en-US" sz="3600" baseline="-25000" dirty="0" smtClean="0">
                <a:cs typeface="Arial" pitchFamily="34" charset="0"/>
              </a:rPr>
              <a:t>e</a:t>
            </a:r>
            <a:r>
              <a:rPr lang="en-US" altLang="en-US" sz="3600" baseline="30000" dirty="0" smtClean="0">
                <a:cs typeface="Arial" pitchFamily="34" charset="0"/>
              </a:rPr>
              <a:t>2</a:t>
            </a:r>
            <a:endParaRPr lang="el-GR" altLang="en-US" sz="3600" baseline="-25000" dirty="0">
              <a:cs typeface="Arial" pitchFamily="34" charset="0"/>
            </a:endParaRPr>
          </a:p>
        </p:txBody>
      </p:sp>
      <p:grpSp>
        <p:nvGrpSpPr>
          <p:cNvPr id="1918983" name="Group 7"/>
          <p:cNvGrpSpPr>
            <a:grpSpLocks/>
          </p:cNvGrpSpPr>
          <p:nvPr/>
        </p:nvGrpSpPr>
        <p:grpSpPr bwMode="auto">
          <a:xfrm>
            <a:off x="3273463" y="1484313"/>
            <a:ext cx="963612" cy="1304925"/>
            <a:chOff x="2149" y="908"/>
            <a:chExt cx="607" cy="822"/>
          </a:xfrm>
        </p:grpSpPr>
        <p:sp>
          <p:nvSpPr>
            <p:cNvPr id="1918984" name="Text Box 8"/>
            <p:cNvSpPr txBox="1">
              <a:spLocks noChangeArrowheads="1"/>
            </p:cNvSpPr>
            <p:nvPr/>
          </p:nvSpPr>
          <p:spPr bwMode="auto">
            <a:xfrm>
              <a:off x="2149" y="908"/>
              <a:ext cx="607"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dirty="0" err="1">
                  <a:cs typeface="Arial" pitchFamily="34" charset="0"/>
                </a:rPr>
                <a:t>V</a:t>
              </a:r>
              <a:r>
                <a:rPr lang="en-US" altLang="en-US" sz="3600" baseline="-25000" dirty="0" err="1">
                  <a:cs typeface="Arial" pitchFamily="34" charset="0"/>
                </a:rPr>
                <a:t>xtal</a:t>
              </a:r>
              <a:endParaRPr lang="el-GR" altLang="en-US" sz="3600" baseline="-25000" dirty="0">
                <a:cs typeface="Arial" pitchFamily="34" charset="0"/>
              </a:endParaRPr>
            </a:p>
          </p:txBody>
        </p:sp>
        <p:sp>
          <p:nvSpPr>
            <p:cNvPr id="1918985" name="Text Box 9"/>
            <p:cNvSpPr txBox="1">
              <a:spLocks noChangeArrowheads="1"/>
            </p:cNvSpPr>
            <p:nvPr/>
          </p:nvSpPr>
          <p:spPr bwMode="auto">
            <a:xfrm>
              <a:off x="2154" y="1326"/>
              <a:ext cx="597"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dirty="0" err="1">
                  <a:cs typeface="Arial" pitchFamily="34" charset="0"/>
                </a:rPr>
                <a:t>V</a:t>
              </a:r>
              <a:r>
                <a:rPr lang="en-US" altLang="en-US" sz="3600" baseline="-25000" dirty="0" err="1">
                  <a:cs typeface="Arial" pitchFamily="34" charset="0"/>
                </a:rPr>
                <a:t>cell</a:t>
              </a:r>
              <a:endParaRPr lang="el-GR" altLang="en-US" sz="3600" baseline="-25000" dirty="0">
                <a:cs typeface="Arial" pitchFamily="34" charset="0"/>
              </a:endParaRPr>
            </a:p>
          </p:txBody>
        </p:sp>
        <p:sp>
          <p:nvSpPr>
            <p:cNvPr id="1918986" name="Line 10"/>
            <p:cNvSpPr>
              <a:spLocks noChangeShapeType="1"/>
            </p:cNvSpPr>
            <p:nvPr/>
          </p:nvSpPr>
          <p:spPr bwMode="auto">
            <a:xfrm flipV="1">
              <a:off x="2166" y="1333"/>
              <a:ext cx="573"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918987" name="Group 11"/>
          <p:cNvGrpSpPr>
            <a:grpSpLocks/>
          </p:cNvGrpSpPr>
          <p:nvPr/>
        </p:nvGrpSpPr>
        <p:grpSpPr bwMode="auto">
          <a:xfrm>
            <a:off x="4246600" y="1484313"/>
            <a:ext cx="1304925" cy="1304925"/>
            <a:chOff x="2874" y="962"/>
            <a:chExt cx="822" cy="822"/>
          </a:xfrm>
        </p:grpSpPr>
        <p:sp>
          <p:nvSpPr>
            <p:cNvPr id="1918988" name="Text Box 12"/>
            <p:cNvSpPr txBox="1">
              <a:spLocks noChangeArrowheads="1"/>
            </p:cNvSpPr>
            <p:nvPr/>
          </p:nvSpPr>
          <p:spPr bwMode="auto">
            <a:xfrm>
              <a:off x="2995" y="962"/>
              <a:ext cx="580"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l-GR" altLang="en-US" sz="3600" dirty="0">
                  <a:solidFill>
                    <a:srgbClr val="FF0000"/>
                  </a:solidFill>
                  <a:cs typeface="Arial" pitchFamily="34" charset="0"/>
                </a:rPr>
                <a:t>λ</a:t>
              </a:r>
              <a:r>
                <a:rPr lang="en-US" altLang="en-US" sz="3600" baseline="48000" dirty="0">
                  <a:solidFill>
                    <a:srgbClr val="FF0000"/>
                  </a:solidFill>
                  <a:cs typeface="Arial" pitchFamily="34" charset="0"/>
                </a:rPr>
                <a:t>3</a:t>
              </a:r>
              <a:r>
                <a:rPr lang="en-US" altLang="en-US" sz="3600" baseline="48000" dirty="0">
                  <a:cs typeface="Arial" pitchFamily="34" charset="0"/>
                </a:rPr>
                <a:t> </a:t>
              </a:r>
              <a:r>
                <a:rPr lang="en-US" altLang="en-US" sz="3600" dirty="0">
                  <a:cs typeface="Arial" pitchFamily="34" charset="0"/>
                </a:rPr>
                <a:t>L</a:t>
              </a:r>
              <a:endParaRPr lang="el-GR" altLang="en-US" sz="3600" baseline="-25000" dirty="0">
                <a:cs typeface="Arial" pitchFamily="34" charset="0"/>
              </a:endParaRPr>
            </a:p>
          </p:txBody>
        </p:sp>
        <p:sp>
          <p:nvSpPr>
            <p:cNvPr id="1918989" name="Text Box 13"/>
            <p:cNvSpPr txBox="1">
              <a:spLocks noChangeArrowheads="1"/>
            </p:cNvSpPr>
            <p:nvPr/>
          </p:nvSpPr>
          <p:spPr bwMode="auto">
            <a:xfrm>
              <a:off x="2874" y="1380"/>
              <a:ext cx="822"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l-GR" altLang="en-US" sz="3600">
                  <a:cs typeface="Arial" pitchFamily="34" charset="0"/>
                </a:rPr>
                <a:t>ω</a:t>
              </a:r>
              <a:r>
                <a:rPr lang="en-US" altLang="en-US" sz="3600">
                  <a:cs typeface="Arial" pitchFamily="34" charset="0"/>
                </a:rPr>
                <a:t>V</a:t>
              </a:r>
              <a:r>
                <a:rPr lang="en-US" altLang="en-US" sz="3600" baseline="-25000">
                  <a:cs typeface="Arial" pitchFamily="34" charset="0"/>
                </a:rPr>
                <a:t>cell</a:t>
              </a:r>
              <a:endParaRPr lang="el-GR" altLang="en-US" sz="3600" baseline="-25000">
                <a:cs typeface="Arial" pitchFamily="34" charset="0"/>
              </a:endParaRPr>
            </a:p>
          </p:txBody>
        </p:sp>
        <p:sp>
          <p:nvSpPr>
            <p:cNvPr id="1918990" name="Line 14"/>
            <p:cNvSpPr>
              <a:spLocks noChangeShapeType="1"/>
            </p:cNvSpPr>
            <p:nvPr/>
          </p:nvSpPr>
          <p:spPr bwMode="auto">
            <a:xfrm flipV="1">
              <a:off x="2922" y="1387"/>
              <a:ext cx="726"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extLst>
      <p:ext uri="{BB962C8B-B14F-4D97-AF65-F5344CB8AC3E}">
        <p14:creationId xmlns:p14="http://schemas.microsoft.com/office/powerpoint/2010/main" val="356574324"/>
      </p:ext>
    </p:extLst>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p:nvPr>
        </p:nvSpPr>
        <p:spPr>
          <a:xfrm>
            <a:off x="0" y="274638"/>
            <a:ext cx="9144000" cy="1143000"/>
          </a:xfrm>
        </p:spPr>
        <p:txBody>
          <a:bodyPr/>
          <a:lstStyle/>
          <a:p>
            <a:r>
              <a:rPr lang="en-US" altLang="en-US" b="1" dirty="0" smtClean="0"/>
              <a:t>The “partiality problem</a:t>
            </a:r>
            <a:r>
              <a:rPr lang="en-US" altLang="en-US" b="1" dirty="0" smtClean="0"/>
              <a:t>” at XFEL</a:t>
            </a:r>
            <a:endParaRPr lang="en-US" altLang="en-US" b="1" dirty="0" smtClean="0"/>
          </a:p>
        </p:txBody>
      </p:sp>
      <p:sp>
        <p:nvSpPr>
          <p:cNvPr id="92163" name="Freeform 22"/>
          <p:cNvSpPr>
            <a:spLocks/>
          </p:cNvSpPr>
          <p:nvPr/>
        </p:nvSpPr>
        <p:spPr bwMode="auto">
          <a:xfrm>
            <a:off x="1735138" y="2263775"/>
            <a:ext cx="6116637" cy="4064000"/>
          </a:xfrm>
          <a:custGeom>
            <a:avLst/>
            <a:gdLst>
              <a:gd name="T0" fmla="*/ 0 w 32564"/>
              <a:gd name="T1" fmla="*/ 3994280 h 10101"/>
              <a:gd name="T2" fmla="*/ 2387492 w 32564"/>
              <a:gd name="T3" fmla="*/ 4007154 h 10101"/>
              <a:gd name="T4" fmla="*/ 2441399 w 32564"/>
              <a:gd name="T5" fmla="*/ 3947610 h 10101"/>
              <a:gd name="T6" fmla="*/ 2506387 w 32564"/>
              <a:gd name="T7" fmla="*/ 3828120 h 10101"/>
              <a:gd name="T8" fmla="*/ 2546207 w 32564"/>
              <a:gd name="T9" fmla="*/ 3661557 h 10101"/>
              <a:gd name="T10" fmla="*/ 2593728 w 32564"/>
              <a:gd name="T11" fmla="*/ 3369067 h 10101"/>
              <a:gd name="T12" fmla="*/ 2635050 w 32564"/>
              <a:gd name="T13" fmla="*/ 3023873 h 10101"/>
              <a:gd name="T14" fmla="*/ 2682571 w 32564"/>
              <a:gd name="T15" fmla="*/ 2551946 h 10101"/>
              <a:gd name="T16" fmla="*/ 2716004 w 32564"/>
              <a:gd name="T17" fmla="*/ 2153242 h 10101"/>
              <a:gd name="T18" fmla="*/ 2754134 w 32564"/>
              <a:gd name="T19" fmla="*/ 1714306 h 10101"/>
              <a:gd name="T20" fmla="*/ 2797146 w 32564"/>
              <a:gd name="T21" fmla="*/ 1269334 h 10101"/>
              <a:gd name="T22" fmla="*/ 2831895 w 32564"/>
              <a:gd name="T23" fmla="*/ 910461 h 10101"/>
              <a:gd name="T24" fmla="*/ 2868334 w 32564"/>
              <a:gd name="T25" fmla="*/ 631650 h 10101"/>
              <a:gd name="T26" fmla="*/ 2893690 w 32564"/>
              <a:gd name="T27" fmla="*/ 491641 h 10101"/>
              <a:gd name="T28" fmla="*/ 2941399 w 32564"/>
              <a:gd name="T29" fmla="*/ 272776 h 10101"/>
              <a:gd name="T30" fmla="*/ 2987417 w 32564"/>
              <a:gd name="T31" fmla="*/ 152883 h 10101"/>
              <a:gd name="T32" fmla="*/ 3044705 w 32564"/>
              <a:gd name="T33" fmla="*/ 53107 h 10101"/>
              <a:gd name="T34" fmla="*/ 3111196 w 32564"/>
              <a:gd name="T35" fmla="*/ 20116 h 10101"/>
              <a:gd name="T36" fmla="*/ 3201730 w 32564"/>
              <a:gd name="T37" fmla="*/ 0 h 10101"/>
              <a:gd name="T38" fmla="*/ 3303345 w 32564"/>
              <a:gd name="T39" fmla="*/ 13277 h 10101"/>
              <a:gd name="T40" fmla="*/ 3406651 w 32564"/>
              <a:gd name="T41" fmla="*/ 33393 h 10101"/>
              <a:gd name="T42" fmla="*/ 3470137 w 32564"/>
              <a:gd name="T43" fmla="*/ 79660 h 10101"/>
              <a:gd name="T44" fmla="*/ 3549401 w 32564"/>
              <a:gd name="T45" fmla="*/ 232946 h 10101"/>
              <a:gd name="T46" fmla="*/ 3589221 w 32564"/>
              <a:gd name="T47" fmla="*/ 398704 h 10101"/>
              <a:gd name="T48" fmla="*/ 3635051 w 32564"/>
              <a:gd name="T49" fmla="*/ 658203 h 10101"/>
              <a:gd name="T50" fmla="*/ 3665291 w 32564"/>
              <a:gd name="T51" fmla="*/ 930175 h 10101"/>
              <a:gd name="T52" fmla="*/ 3713000 w 32564"/>
              <a:gd name="T53" fmla="*/ 1375548 h 10101"/>
              <a:gd name="T54" fmla="*/ 3744743 w 32564"/>
              <a:gd name="T55" fmla="*/ 1734422 h 10101"/>
              <a:gd name="T56" fmla="*/ 3778176 w 32564"/>
              <a:gd name="T57" fmla="*/ 2126688 h 10101"/>
              <a:gd name="T58" fmla="*/ 3811422 w 32564"/>
              <a:gd name="T59" fmla="*/ 2485562 h 10101"/>
              <a:gd name="T60" fmla="*/ 3846358 w 32564"/>
              <a:gd name="T61" fmla="*/ 2890703 h 10101"/>
              <a:gd name="T62" fmla="*/ 3889183 w 32564"/>
              <a:gd name="T63" fmla="*/ 3229863 h 10101"/>
              <a:gd name="T64" fmla="*/ 3927312 w 32564"/>
              <a:gd name="T65" fmla="*/ 3542067 h 10101"/>
              <a:gd name="T66" fmla="*/ 3974833 w 32564"/>
              <a:gd name="T67" fmla="*/ 3761334 h 10101"/>
              <a:gd name="T68" fmla="*/ 4021039 w 32564"/>
              <a:gd name="T69" fmla="*/ 3900940 h 10101"/>
              <a:gd name="T70" fmla="*/ 4070062 w 32564"/>
              <a:gd name="T71" fmla="*/ 3967324 h 10101"/>
              <a:gd name="T72" fmla="*/ 4117771 w 32564"/>
              <a:gd name="T73" fmla="*/ 4020431 h 10101"/>
              <a:gd name="T74" fmla="*/ 6116457 w 32564"/>
              <a:gd name="T75" fmla="*/ 4063882 h 101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2564" h="10101">
                <a:moveTo>
                  <a:pt x="0" y="9928"/>
                </a:moveTo>
                <a:lnTo>
                  <a:pt x="12711" y="9960"/>
                </a:lnTo>
                <a:cubicBezTo>
                  <a:pt x="13563" y="9618"/>
                  <a:pt x="12893" y="9886"/>
                  <a:pt x="12998" y="9812"/>
                </a:cubicBezTo>
                <a:cubicBezTo>
                  <a:pt x="13100" y="9746"/>
                  <a:pt x="13252" y="9630"/>
                  <a:pt x="13344" y="9515"/>
                </a:cubicBezTo>
                <a:cubicBezTo>
                  <a:pt x="13437" y="9398"/>
                  <a:pt x="13479" y="9299"/>
                  <a:pt x="13556" y="9101"/>
                </a:cubicBezTo>
                <a:cubicBezTo>
                  <a:pt x="13632" y="8903"/>
                  <a:pt x="13734" y="8639"/>
                  <a:pt x="13809" y="8374"/>
                </a:cubicBezTo>
                <a:cubicBezTo>
                  <a:pt x="13886" y="8110"/>
                  <a:pt x="13953" y="7846"/>
                  <a:pt x="14029" y="7516"/>
                </a:cubicBezTo>
                <a:cubicBezTo>
                  <a:pt x="14105" y="7185"/>
                  <a:pt x="14215" y="6707"/>
                  <a:pt x="14282" y="6343"/>
                </a:cubicBezTo>
                <a:cubicBezTo>
                  <a:pt x="14350" y="5980"/>
                  <a:pt x="14401" y="5699"/>
                  <a:pt x="14460" y="5352"/>
                </a:cubicBezTo>
                <a:cubicBezTo>
                  <a:pt x="14519" y="5005"/>
                  <a:pt x="14586" y="4625"/>
                  <a:pt x="14663" y="4261"/>
                </a:cubicBezTo>
                <a:cubicBezTo>
                  <a:pt x="14739" y="3898"/>
                  <a:pt x="14823" y="3485"/>
                  <a:pt x="14892" y="3155"/>
                </a:cubicBezTo>
                <a:cubicBezTo>
                  <a:pt x="14959" y="2825"/>
                  <a:pt x="15018" y="2528"/>
                  <a:pt x="15077" y="2263"/>
                </a:cubicBezTo>
                <a:cubicBezTo>
                  <a:pt x="15136" y="1999"/>
                  <a:pt x="15213" y="1735"/>
                  <a:pt x="15271" y="1570"/>
                </a:cubicBezTo>
                <a:cubicBezTo>
                  <a:pt x="15331" y="1404"/>
                  <a:pt x="15339" y="1371"/>
                  <a:pt x="15406" y="1222"/>
                </a:cubicBezTo>
                <a:cubicBezTo>
                  <a:pt x="15474" y="1074"/>
                  <a:pt x="15575" y="810"/>
                  <a:pt x="15660" y="678"/>
                </a:cubicBezTo>
                <a:cubicBezTo>
                  <a:pt x="15744" y="546"/>
                  <a:pt x="15812" y="462"/>
                  <a:pt x="15905" y="380"/>
                </a:cubicBezTo>
                <a:cubicBezTo>
                  <a:pt x="15998" y="297"/>
                  <a:pt x="16100" y="182"/>
                  <a:pt x="16210" y="132"/>
                </a:cubicBezTo>
                <a:cubicBezTo>
                  <a:pt x="16320" y="83"/>
                  <a:pt x="16429" y="66"/>
                  <a:pt x="16564" y="50"/>
                </a:cubicBezTo>
                <a:cubicBezTo>
                  <a:pt x="16700" y="33"/>
                  <a:pt x="16877" y="0"/>
                  <a:pt x="17046" y="0"/>
                </a:cubicBezTo>
                <a:cubicBezTo>
                  <a:pt x="17215" y="0"/>
                  <a:pt x="17410" y="17"/>
                  <a:pt x="17587" y="33"/>
                </a:cubicBezTo>
                <a:cubicBezTo>
                  <a:pt x="17765" y="50"/>
                  <a:pt x="17993" y="50"/>
                  <a:pt x="18137" y="83"/>
                </a:cubicBezTo>
                <a:cubicBezTo>
                  <a:pt x="18280" y="116"/>
                  <a:pt x="18348" y="116"/>
                  <a:pt x="18475" y="198"/>
                </a:cubicBezTo>
                <a:cubicBezTo>
                  <a:pt x="18602" y="281"/>
                  <a:pt x="18796" y="446"/>
                  <a:pt x="18897" y="579"/>
                </a:cubicBezTo>
                <a:cubicBezTo>
                  <a:pt x="18999" y="711"/>
                  <a:pt x="19032" y="810"/>
                  <a:pt x="19109" y="991"/>
                </a:cubicBezTo>
                <a:cubicBezTo>
                  <a:pt x="19184" y="1173"/>
                  <a:pt x="19286" y="1420"/>
                  <a:pt x="19353" y="1636"/>
                </a:cubicBezTo>
                <a:cubicBezTo>
                  <a:pt x="19421" y="1850"/>
                  <a:pt x="19447" y="2015"/>
                  <a:pt x="19514" y="2312"/>
                </a:cubicBezTo>
                <a:cubicBezTo>
                  <a:pt x="19582" y="2610"/>
                  <a:pt x="19700" y="3089"/>
                  <a:pt x="19768" y="3419"/>
                </a:cubicBezTo>
                <a:cubicBezTo>
                  <a:pt x="19835" y="3750"/>
                  <a:pt x="19878" y="3997"/>
                  <a:pt x="19937" y="4311"/>
                </a:cubicBezTo>
                <a:cubicBezTo>
                  <a:pt x="19996" y="4625"/>
                  <a:pt x="20055" y="4972"/>
                  <a:pt x="20115" y="5286"/>
                </a:cubicBezTo>
                <a:cubicBezTo>
                  <a:pt x="20173" y="5600"/>
                  <a:pt x="20233" y="5864"/>
                  <a:pt x="20292" y="6178"/>
                </a:cubicBezTo>
                <a:cubicBezTo>
                  <a:pt x="20351" y="6491"/>
                  <a:pt x="20410" y="6872"/>
                  <a:pt x="20478" y="7185"/>
                </a:cubicBezTo>
                <a:cubicBezTo>
                  <a:pt x="20545" y="7499"/>
                  <a:pt x="20639" y="7764"/>
                  <a:pt x="20706" y="8028"/>
                </a:cubicBezTo>
                <a:cubicBezTo>
                  <a:pt x="20774" y="8292"/>
                  <a:pt x="20832" y="8590"/>
                  <a:pt x="20909" y="8804"/>
                </a:cubicBezTo>
                <a:cubicBezTo>
                  <a:pt x="20984" y="9019"/>
                  <a:pt x="21078" y="9200"/>
                  <a:pt x="21162" y="9349"/>
                </a:cubicBezTo>
                <a:cubicBezTo>
                  <a:pt x="21247" y="9497"/>
                  <a:pt x="21323" y="9614"/>
                  <a:pt x="21408" y="9696"/>
                </a:cubicBezTo>
                <a:cubicBezTo>
                  <a:pt x="21492" y="9779"/>
                  <a:pt x="21585" y="9812"/>
                  <a:pt x="21669" y="9861"/>
                </a:cubicBezTo>
                <a:cubicBezTo>
                  <a:pt x="21754" y="9911"/>
                  <a:pt x="21034" y="9448"/>
                  <a:pt x="21923" y="9993"/>
                </a:cubicBezTo>
                <a:cubicBezTo>
                  <a:pt x="23739" y="10033"/>
                  <a:pt x="30347" y="10079"/>
                  <a:pt x="32564" y="10101"/>
                </a:cubicBezTo>
              </a:path>
            </a:pathLst>
          </a:custGeom>
          <a:solidFill>
            <a:schemeClr val="bg1"/>
          </a:solidFill>
          <a:ln w="9525">
            <a:solidFill>
              <a:schemeClr val="tx1"/>
            </a:solidFill>
            <a:round/>
            <a:headEnd/>
            <a:tailEnd/>
          </a:ln>
        </p:spPr>
        <p:txBody>
          <a:bodyPr/>
          <a:lstStyle/>
          <a:p>
            <a:pPr fontAlgn="base">
              <a:spcBef>
                <a:spcPct val="0"/>
              </a:spcBef>
              <a:spcAft>
                <a:spcPct val="0"/>
              </a:spcAft>
            </a:pPr>
            <a:endParaRPr lang="en-US">
              <a:solidFill>
                <a:srgbClr val="000000"/>
              </a:solidFill>
            </a:endParaRPr>
          </a:p>
        </p:txBody>
      </p:sp>
      <p:cxnSp>
        <p:nvCxnSpPr>
          <p:cNvPr id="14" name="Straight Connector 13"/>
          <p:cNvCxnSpPr/>
          <p:nvPr/>
        </p:nvCxnSpPr>
        <p:spPr>
          <a:xfrm flipV="1">
            <a:off x="4456113" y="4194175"/>
            <a:ext cx="28575" cy="2119313"/>
          </a:xfrm>
          <a:prstGeom prst="line">
            <a:avLst/>
          </a:prstGeom>
          <a:ln w="76200">
            <a:solidFill>
              <a:srgbClr val="008000"/>
            </a:solidFill>
          </a:ln>
        </p:spPr>
        <p:style>
          <a:lnRef idx="1">
            <a:schemeClr val="accent1"/>
          </a:lnRef>
          <a:fillRef idx="0">
            <a:schemeClr val="accent1"/>
          </a:fillRef>
          <a:effectRef idx="0">
            <a:schemeClr val="accent1"/>
          </a:effectRef>
          <a:fontRef idx="minor">
            <a:schemeClr val="tx1"/>
          </a:fontRef>
        </p:style>
      </p:cxnSp>
      <p:grpSp>
        <p:nvGrpSpPr>
          <p:cNvPr id="3" name="Group 2"/>
          <p:cNvGrpSpPr>
            <a:grpSpLocks/>
          </p:cNvGrpSpPr>
          <p:nvPr/>
        </p:nvGrpSpPr>
        <p:grpSpPr bwMode="auto">
          <a:xfrm>
            <a:off x="4498975" y="1422400"/>
            <a:ext cx="1230313" cy="550863"/>
            <a:chOff x="4499428" y="1422400"/>
            <a:chExt cx="1229824" cy="551543"/>
          </a:xfrm>
        </p:grpSpPr>
        <p:cxnSp>
          <p:nvCxnSpPr>
            <p:cNvPr id="17" name="Straight Arrow Connector 16"/>
            <p:cNvCxnSpPr/>
            <p:nvPr/>
          </p:nvCxnSpPr>
          <p:spPr>
            <a:xfrm>
              <a:off x="4615270" y="1973943"/>
              <a:ext cx="899754" cy="0"/>
            </a:xfrm>
            <a:prstGeom prst="straightConnector1">
              <a:avLst/>
            </a:prstGeom>
            <a:ln w="38100">
              <a:solidFill>
                <a:schemeClr val="tx1"/>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92169" name="TextBox 19"/>
            <p:cNvSpPr txBox="1">
              <a:spLocks noChangeArrowheads="1"/>
            </p:cNvSpPr>
            <p:nvPr/>
          </p:nvSpPr>
          <p:spPr bwMode="auto">
            <a:xfrm>
              <a:off x="4499428" y="1422400"/>
              <a:ext cx="122982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z="2800">
                  <a:solidFill>
                    <a:srgbClr val="000000"/>
                  </a:solidFill>
                </a:rPr>
                <a:t>0.006°</a:t>
              </a:r>
            </a:p>
          </p:txBody>
        </p:sp>
      </p:grpSp>
      <p:sp>
        <p:nvSpPr>
          <p:cNvPr id="21" name="TextBox 20"/>
          <p:cNvSpPr txBox="1">
            <a:spLocks noChangeArrowheads="1"/>
          </p:cNvSpPr>
          <p:nvPr/>
        </p:nvSpPr>
        <p:spPr bwMode="auto">
          <a:xfrm>
            <a:off x="6211888" y="2786063"/>
            <a:ext cx="157003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z="2400">
                <a:solidFill>
                  <a:srgbClr val="000000"/>
                </a:solidFill>
              </a:rPr>
              <a:t>1 </a:t>
            </a:r>
            <a:r>
              <a:rPr lang="el-GR" altLang="en-US" sz="2400">
                <a:solidFill>
                  <a:srgbClr val="000000"/>
                </a:solidFill>
              </a:rPr>
              <a:t>μ</a:t>
            </a:r>
            <a:r>
              <a:rPr lang="en-US" altLang="en-US" sz="2400">
                <a:solidFill>
                  <a:srgbClr val="000000"/>
                </a:solidFill>
              </a:rPr>
              <a:t>m xtal</a:t>
            </a:r>
          </a:p>
          <a:p>
            <a:pPr eaLnBrk="1" fontAlgn="base" hangingPunct="1">
              <a:spcBef>
                <a:spcPct val="0"/>
              </a:spcBef>
              <a:spcAft>
                <a:spcPct val="0"/>
              </a:spcAft>
            </a:pPr>
            <a:r>
              <a:rPr lang="en-US" altLang="en-US" sz="2400">
                <a:solidFill>
                  <a:srgbClr val="000000"/>
                </a:solidFill>
              </a:rPr>
              <a:t>1 Å x-rays</a:t>
            </a:r>
          </a:p>
        </p:txBody>
      </p:sp>
      <p:cxnSp>
        <p:nvCxnSpPr>
          <p:cNvPr id="9" name="Straight Connector 8"/>
          <p:cNvCxnSpPr>
            <a:endCxn id="92163" idx="19"/>
          </p:cNvCxnSpPr>
          <p:nvPr/>
        </p:nvCxnSpPr>
        <p:spPr>
          <a:xfrm flipV="1">
            <a:off x="4956175" y="2278063"/>
            <a:ext cx="82550" cy="4029075"/>
          </a:xfrm>
          <a:prstGeom prst="line">
            <a:avLst/>
          </a:prstGeom>
          <a:ln w="76200">
            <a:solidFill>
              <a:srgbClr val="008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73599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Text Box 3"/>
          <p:cNvSpPr txBox="1">
            <a:spLocks noChangeArrowheads="1"/>
          </p:cNvSpPr>
          <p:nvPr/>
        </p:nvSpPr>
        <p:spPr bwMode="auto">
          <a:xfrm>
            <a:off x="-165100" y="2062163"/>
            <a:ext cx="91440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50000"/>
              </a:spcBef>
              <a:spcAft>
                <a:spcPct val="0"/>
              </a:spcAft>
              <a:buFontTx/>
              <a:buNone/>
            </a:pPr>
            <a:r>
              <a:rPr lang="en-US" altLang="en-US" sz="9600" baseline="30000" dirty="0" err="1" smtClean="0">
                <a:solidFill>
                  <a:srgbClr val="000066"/>
                </a:solidFill>
              </a:rPr>
              <a:t>mult</a:t>
            </a:r>
            <a:r>
              <a:rPr lang="en-US" altLang="en-US" sz="9600" baseline="30000" dirty="0" smtClean="0">
                <a:solidFill>
                  <a:srgbClr val="000066"/>
                </a:solidFill>
              </a:rPr>
              <a:t> </a:t>
            </a:r>
            <a:r>
              <a:rPr lang="en-US" altLang="en-US" sz="9600" baseline="30000" dirty="0">
                <a:solidFill>
                  <a:srgbClr val="000066"/>
                </a:solidFill>
              </a:rPr>
              <a:t>&gt;</a:t>
            </a:r>
            <a:r>
              <a:rPr lang="en-US" altLang="en-US" sz="6600" dirty="0">
                <a:solidFill>
                  <a:srgbClr val="000066"/>
                </a:solidFill>
              </a:rPr>
              <a:t> </a:t>
            </a:r>
            <a:r>
              <a:rPr lang="en-US" altLang="en-US" sz="18900" dirty="0">
                <a:solidFill>
                  <a:srgbClr val="000000"/>
                </a:solidFill>
              </a:rPr>
              <a:t>(</a:t>
            </a:r>
            <a:r>
              <a:rPr lang="en-US" altLang="en-US" sz="18900" dirty="0">
                <a:solidFill>
                  <a:srgbClr val="000000"/>
                </a:solidFill>
                <a:latin typeface="Times New Roman" pitchFamily="18" charset="0"/>
                <a:cs typeface="Arial" pitchFamily="34" charset="0"/>
              </a:rPr>
              <a:t>—</a:t>
            </a:r>
            <a:r>
              <a:rPr lang="en-US" altLang="en-US" sz="18900" dirty="0">
                <a:solidFill>
                  <a:srgbClr val="000000"/>
                </a:solidFill>
              </a:rPr>
              <a:t>)</a:t>
            </a:r>
            <a:r>
              <a:rPr lang="en-US" altLang="en-US" sz="9600" baseline="100000" dirty="0">
                <a:solidFill>
                  <a:srgbClr val="000000"/>
                </a:solidFill>
              </a:rPr>
              <a:t>2</a:t>
            </a:r>
          </a:p>
        </p:txBody>
      </p:sp>
      <p:sp>
        <p:nvSpPr>
          <p:cNvPr id="91140" name="Text Box 4"/>
          <p:cNvSpPr txBox="1">
            <a:spLocks noChangeArrowheads="1"/>
          </p:cNvSpPr>
          <p:nvPr/>
        </p:nvSpPr>
        <p:spPr bwMode="auto">
          <a:xfrm>
            <a:off x="3848100" y="2532063"/>
            <a:ext cx="3208338" cy="2608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50000"/>
              </a:spcBef>
              <a:spcAft>
                <a:spcPct val="0"/>
              </a:spcAft>
              <a:buFontTx/>
              <a:buNone/>
            </a:pPr>
            <a:r>
              <a:rPr lang="en-US" altLang="en-US" sz="6600">
                <a:solidFill>
                  <a:srgbClr val="CC6600"/>
                </a:solidFill>
              </a:rPr>
              <a:t>~100%</a:t>
            </a:r>
            <a:endParaRPr lang="en-US" altLang="en-US" sz="6600" baseline="-25000">
              <a:solidFill>
                <a:srgbClr val="CC6600"/>
              </a:solidFill>
            </a:endParaRPr>
          </a:p>
          <a:p>
            <a:pPr algn="ctr" eaLnBrk="1" fontAlgn="base" hangingPunct="1">
              <a:spcBef>
                <a:spcPct val="50000"/>
              </a:spcBef>
              <a:spcAft>
                <a:spcPct val="0"/>
              </a:spcAft>
              <a:buFontTx/>
              <a:buNone/>
            </a:pPr>
            <a:r>
              <a:rPr lang="en-US" altLang="en-US" sz="6600">
                <a:solidFill>
                  <a:srgbClr val="006600"/>
                </a:solidFill>
              </a:rPr>
              <a:t>&lt;</a:t>
            </a:r>
            <a:r>
              <a:rPr lang="el-GR" altLang="en-US" sz="6600">
                <a:solidFill>
                  <a:srgbClr val="006600"/>
                </a:solidFill>
                <a:cs typeface="Arial" pitchFamily="34" charset="0"/>
              </a:rPr>
              <a:t>Δ</a:t>
            </a:r>
            <a:r>
              <a:rPr lang="en-US" altLang="en-US" sz="6600">
                <a:solidFill>
                  <a:srgbClr val="006600"/>
                </a:solidFill>
                <a:cs typeface="Arial" pitchFamily="34" charset="0"/>
              </a:rPr>
              <a:t>F</a:t>
            </a:r>
            <a:r>
              <a:rPr lang="en-US" altLang="en-US" sz="6600">
                <a:solidFill>
                  <a:srgbClr val="006600"/>
                </a:solidFill>
              </a:rPr>
              <a:t>/F&gt;</a:t>
            </a:r>
          </a:p>
        </p:txBody>
      </p:sp>
      <p:sp>
        <p:nvSpPr>
          <p:cNvPr id="2" name="TextBox 1"/>
          <p:cNvSpPr txBox="1">
            <a:spLocks noChangeArrowheads="1"/>
          </p:cNvSpPr>
          <p:nvPr/>
        </p:nvSpPr>
        <p:spPr bwMode="auto">
          <a:xfrm>
            <a:off x="652463" y="5776913"/>
            <a:ext cx="77009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z="3600">
                <a:solidFill>
                  <a:srgbClr val="000000"/>
                </a:solidFill>
              </a:rPr>
              <a:t>Gd lyso: </a:t>
            </a:r>
            <a:r>
              <a:rPr lang="el-GR" altLang="en-US" sz="3600">
                <a:solidFill>
                  <a:srgbClr val="000000"/>
                </a:solidFill>
              </a:rPr>
              <a:t>Δ</a:t>
            </a:r>
            <a:r>
              <a:rPr lang="en-US" altLang="en-US" sz="3600">
                <a:solidFill>
                  <a:srgbClr val="000000"/>
                </a:solidFill>
              </a:rPr>
              <a:t>F/F = 8.7%  → mult = 132 </a:t>
            </a:r>
          </a:p>
        </p:txBody>
      </p:sp>
      <p:sp>
        <p:nvSpPr>
          <p:cNvPr id="7" name="Title 1"/>
          <p:cNvSpPr txBox="1">
            <a:spLocks/>
          </p:cNvSpPr>
          <p:nvPr/>
        </p:nvSpPr>
        <p:spPr bwMode="auto">
          <a:xfrm>
            <a:off x="0" y="274638"/>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altLang="en-US" b="1" kern="0" dirty="0" smtClean="0"/>
              <a:t>The “partiality problem” at XFEL</a:t>
            </a:r>
            <a:endParaRPr lang="en-US" altLang="en-US" b="1" kern="0" dirty="0" smtClean="0"/>
          </a:p>
        </p:txBody>
      </p:sp>
      <p:sp>
        <p:nvSpPr>
          <p:cNvPr id="4" name="Rectangle 3"/>
          <p:cNvSpPr/>
          <p:nvPr/>
        </p:nvSpPr>
        <p:spPr>
          <a:xfrm>
            <a:off x="0" y="6439807"/>
            <a:ext cx="9144000" cy="369332"/>
          </a:xfrm>
          <a:prstGeom prst="rect">
            <a:avLst/>
          </a:prstGeom>
        </p:spPr>
        <p:txBody>
          <a:bodyPr wrap="square">
            <a:spAutoFit/>
          </a:bodyPr>
          <a:lstStyle/>
          <a:p>
            <a:pPr algn="r"/>
            <a:r>
              <a:rPr lang="en-US" dirty="0" err="1"/>
              <a:t>Barends</a:t>
            </a:r>
            <a:r>
              <a:rPr lang="en-US" dirty="0"/>
              <a:t> </a:t>
            </a:r>
            <a:r>
              <a:rPr lang="en-US" i="1" dirty="0" smtClean="0"/>
              <a:t>et al.</a:t>
            </a:r>
            <a:r>
              <a:rPr lang="en-US" dirty="0" smtClean="0"/>
              <a:t> </a:t>
            </a:r>
            <a:r>
              <a:rPr lang="en-US" dirty="0"/>
              <a:t>(2014</a:t>
            </a:r>
            <a:r>
              <a:rPr lang="en-US" dirty="0" smtClean="0"/>
              <a:t>) </a:t>
            </a:r>
            <a:r>
              <a:rPr lang="en-US" i="1" dirty="0"/>
              <a:t>Nature</a:t>
            </a:r>
            <a:r>
              <a:rPr lang="en-US" dirty="0"/>
              <a:t> </a:t>
            </a:r>
            <a:r>
              <a:rPr lang="en-US" b="1" dirty="0"/>
              <a:t>505</a:t>
            </a:r>
            <a:r>
              <a:rPr lang="en-US" dirty="0"/>
              <a:t>, 244-247. </a:t>
            </a:r>
            <a:endParaRPr lang="en-US" dirty="0"/>
          </a:p>
        </p:txBody>
      </p:sp>
    </p:spTree>
    <p:extLst>
      <p:ext uri="{BB962C8B-B14F-4D97-AF65-F5344CB8AC3E}">
        <p14:creationId xmlns:p14="http://schemas.microsoft.com/office/powerpoint/2010/main" val="276091267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0850" name="Group 2"/>
          <p:cNvGrpSpPr>
            <a:grpSpLocks/>
          </p:cNvGrpSpPr>
          <p:nvPr/>
        </p:nvGrpSpPr>
        <p:grpSpPr bwMode="auto">
          <a:xfrm>
            <a:off x="2509838" y="-317500"/>
            <a:ext cx="10160000" cy="8002588"/>
            <a:chOff x="1581" y="-200"/>
            <a:chExt cx="6400" cy="5041"/>
          </a:xfrm>
        </p:grpSpPr>
        <p:sp>
          <p:nvSpPr>
            <p:cNvPr id="590851" name="Line 3"/>
            <p:cNvSpPr>
              <a:spLocks noChangeShapeType="1"/>
            </p:cNvSpPr>
            <p:nvPr/>
          </p:nvSpPr>
          <p:spPr bwMode="auto">
            <a:xfrm flipH="1">
              <a:off x="3285" y="2336"/>
              <a:ext cx="2142" cy="52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0852" name="Rectangle 4"/>
            <p:cNvSpPr>
              <a:spLocks noChangeArrowheads="1"/>
            </p:cNvSpPr>
            <p:nvPr/>
          </p:nvSpPr>
          <p:spPr bwMode="auto">
            <a:xfrm rot="15584641">
              <a:off x="3513" y="2768"/>
              <a:ext cx="80" cy="37"/>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0853" name="Line 5"/>
            <p:cNvSpPr>
              <a:spLocks noChangeShapeType="1"/>
            </p:cNvSpPr>
            <p:nvPr/>
          </p:nvSpPr>
          <p:spPr bwMode="auto">
            <a:xfrm flipH="1">
              <a:off x="2980" y="2330"/>
              <a:ext cx="2452" cy="1570"/>
            </a:xfrm>
            <a:prstGeom prst="line">
              <a:avLst/>
            </a:prstGeom>
            <a:noFill/>
            <a:ln w="38100">
              <a:solidFill>
                <a:srgbClr val="FFC26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0854" name="Rectangle 6"/>
            <p:cNvSpPr>
              <a:spLocks noChangeArrowheads="1"/>
            </p:cNvSpPr>
            <p:nvPr/>
          </p:nvSpPr>
          <p:spPr bwMode="auto">
            <a:xfrm rot="281921">
              <a:off x="4630" y="2792"/>
              <a:ext cx="99" cy="4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0855" name="Rectangle 7"/>
            <p:cNvSpPr>
              <a:spLocks noChangeArrowheads="1"/>
            </p:cNvSpPr>
            <p:nvPr/>
          </p:nvSpPr>
          <p:spPr bwMode="auto">
            <a:xfrm>
              <a:off x="2844" y="730"/>
              <a:ext cx="75" cy="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0856" name="Rectangle 8"/>
            <p:cNvSpPr>
              <a:spLocks noChangeArrowheads="1"/>
            </p:cNvSpPr>
            <p:nvPr/>
          </p:nvSpPr>
          <p:spPr bwMode="auto">
            <a:xfrm flipH="1" flipV="1">
              <a:off x="3374" y="3824"/>
              <a:ext cx="81" cy="7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0857" name="Rectangle 9"/>
            <p:cNvSpPr>
              <a:spLocks noChangeArrowheads="1"/>
            </p:cNvSpPr>
            <p:nvPr/>
          </p:nvSpPr>
          <p:spPr bwMode="auto">
            <a:xfrm flipH="1" flipV="1">
              <a:off x="2840" y="3840"/>
              <a:ext cx="75" cy="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0858" name="Oval 10"/>
            <p:cNvSpPr>
              <a:spLocks noChangeArrowheads="1"/>
            </p:cNvSpPr>
            <p:nvPr/>
          </p:nvSpPr>
          <p:spPr bwMode="auto">
            <a:xfrm flipH="1" flipV="1">
              <a:off x="2883" y="-200"/>
              <a:ext cx="5096" cy="5041"/>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0859" name="Rectangle 11"/>
            <p:cNvSpPr>
              <a:spLocks noChangeArrowheads="1"/>
            </p:cNvSpPr>
            <p:nvPr/>
          </p:nvSpPr>
          <p:spPr bwMode="auto">
            <a:xfrm rot="3799929" flipH="1" flipV="1">
              <a:off x="3846" y="3756"/>
              <a:ext cx="70" cy="6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0860" name="Line 12"/>
            <p:cNvSpPr>
              <a:spLocks noChangeShapeType="1"/>
            </p:cNvSpPr>
            <p:nvPr/>
          </p:nvSpPr>
          <p:spPr bwMode="auto">
            <a:xfrm flipH="1" flipV="1">
              <a:off x="3519" y="2007"/>
              <a:ext cx="1915" cy="325"/>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0861" name="Rectangle 13"/>
            <p:cNvSpPr>
              <a:spLocks noChangeArrowheads="1"/>
            </p:cNvSpPr>
            <p:nvPr/>
          </p:nvSpPr>
          <p:spPr bwMode="auto">
            <a:xfrm rot="8724962" flipH="1" flipV="1">
              <a:off x="3268" y="3653"/>
              <a:ext cx="24" cy="10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0862" name="Text Box 14"/>
            <p:cNvSpPr txBox="1">
              <a:spLocks noChangeArrowheads="1"/>
            </p:cNvSpPr>
            <p:nvPr/>
          </p:nvSpPr>
          <p:spPr bwMode="auto">
            <a:xfrm flipH="1">
              <a:off x="4056" y="986"/>
              <a:ext cx="116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Ewald sphere 2</a:t>
              </a:r>
            </a:p>
          </p:txBody>
        </p:sp>
        <p:sp>
          <p:nvSpPr>
            <p:cNvPr id="590863" name="Text Box 15"/>
            <p:cNvSpPr txBox="1">
              <a:spLocks noChangeArrowheads="1"/>
            </p:cNvSpPr>
            <p:nvPr/>
          </p:nvSpPr>
          <p:spPr bwMode="auto">
            <a:xfrm rot="-12762713" flipH="1" flipV="1">
              <a:off x="3577" y="2972"/>
              <a:ext cx="10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diffracted ray</a:t>
              </a:r>
            </a:p>
          </p:txBody>
        </p:sp>
        <p:sp>
          <p:nvSpPr>
            <p:cNvPr id="590864" name="Text Box 16"/>
            <p:cNvSpPr txBox="1">
              <a:spLocks noChangeArrowheads="1"/>
            </p:cNvSpPr>
            <p:nvPr/>
          </p:nvSpPr>
          <p:spPr bwMode="auto">
            <a:xfrm flipH="1">
              <a:off x="4442" y="2984"/>
              <a:ext cx="25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ltLang="en-US" b="1"/>
                <a:t>λ</a:t>
              </a:r>
              <a:r>
                <a:rPr lang="en-US" altLang="en-US" b="1"/>
                <a:t>*</a:t>
              </a:r>
            </a:p>
          </p:txBody>
        </p:sp>
        <p:sp>
          <p:nvSpPr>
            <p:cNvPr id="590865" name="Line 17"/>
            <p:cNvSpPr>
              <a:spLocks noChangeShapeType="1"/>
            </p:cNvSpPr>
            <p:nvPr/>
          </p:nvSpPr>
          <p:spPr bwMode="auto">
            <a:xfrm flipH="1">
              <a:off x="3250" y="2792"/>
              <a:ext cx="75" cy="20"/>
            </a:xfrm>
            <a:prstGeom prst="line">
              <a:avLst/>
            </a:prstGeom>
            <a:noFill/>
            <a:ln w="9525">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0866" name="Line 18"/>
            <p:cNvSpPr>
              <a:spLocks noChangeShapeType="1"/>
            </p:cNvSpPr>
            <p:nvPr/>
          </p:nvSpPr>
          <p:spPr bwMode="auto">
            <a:xfrm>
              <a:off x="3324" y="2792"/>
              <a:ext cx="34" cy="45"/>
            </a:xfrm>
            <a:prstGeom prst="line">
              <a:avLst/>
            </a:prstGeom>
            <a:noFill/>
            <a:ln w="9525">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0867" name="Arc 19"/>
            <p:cNvSpPr>
              <a:spLocks/>
            </p:cNvSpPr>
            <p:nvPr/>
          </p:nvSpPr>
          <p:spPr bwMode="auto">
            <a:xfrm flipH="1" flipV="1">
              <a:off x="4927" y="2332"/>
              <a:ext cx="507" cy="104"/>
            </a:xfrm>
            <a:custGeom>
              <a:avLst/>
              <a:gdLst>
                <a:gd name="G0" fmla="+- 0 0 0"/>
                <a:gd name="G1" fmla="+- 11770 0 0"/>
                <a:gd name="G2" fmla="+- 21600 0 0"/>
                <a:gd name="T0" fmla="*/ 18112 w 21600"/>
                <a:gd name="T1" fmla="*/ 0 h 11830"/>
                <a:gd name="T2" fmla="*/ 21600 w 21600"/>
                <a:gd name="T3" fmla="*/ 11830 h 11830"/>
                <a:gd name="T4" fmla="*/ 0 w 21600"/>
                <a:gd name="T5" fmla="*/ 11770 h 11830"/>
              </a:gdLst>
              <a:ahLst/>
              <a:cxnLst>
                <a:cxn ang="0">
                  <a:pos x="T0" y="T1"/>
                </a:cxn>
                <a:cxn ang="0">
                  <a:pos x="T2" y="T3"/>
                </a:cxn>
                <a:cxn ang="0">
                  <a:pos x="T4" y="T5"/>
                </a:cxn>
              </a:cxnLst>
              <a:rect l="0" t="0" r="r" b="b"/>
              <a:pathLst>
                <a:path w="21600" h="11830" fill="none" extrusionOk="0">
                  <a:moveTo>
                    <a:pt x="18111" y="0"/>
                  </a:moveTo>
                  <a:cubicBezTo>
                    <a:pt x="20388" y="3503"/>
                    <a:pt x="21600" y="7591"/>
                    <a:pt x="21600" y="11770"/>
                  </a:cubicBezTo>
                  <a:cubicBezTo>
                    <a:pt x="21600" y="11789"/>
                    <a:pt x="21599" y="11809"/>
                    <a:pt x="21599" y="11829"/>
                  </a:cubicBezTo>
                </a:path>
                <a:path w="21600" h="11830" stroke="0" extrusionOk="0">
                  <a:moveTo>
                    <a:pt x="18111" y="0"/>
                  </a:moveTo>
                  <a:cubicBezTo>
                    <a:pt x="20388" y="3503"/>
                    <a:pt x="21600" y="7591"/>
                    <a:pt x="21600" y="11770"/>
                  </a:cubicBezTo>
                  <a:cubicBezTo>
                    <a:pt x="21600" y="11789"/>
                    <a:pt x="21599" y="11809"/>
                    <a:pt x="21599" y="11829"/>
                  </a:cubicBezTo>
                  <a:lnTo>
                    <a:pt x="0" y="11770"/>
                  </a:lnTo>
                  <a:close/>
                </a:path>
              </a:pathLst>
            </a:custGeom>
            <a:noFill/>
            <a:ln w="9525">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0868" name="Rectangle 20"/>
            <p:cNvSpPr>
              <a:spLocks noChangeArrowheads="1"/>
            </p:cNvSpPr>
            <p:nvPr/>
          </p:nvSpPr>
          <p:spPr bwMode="auto">
            <a:xfrm rot="8724962" flipH="1" flipV="1">
              <a:off x="3299" y="3672"/>
              <a:ext cx="25" cy="2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0869" name="Oval 21"/>
            <p:cNvSpPr>
              <a:spLocks noChangeArrowheads="1"/>
            </p:cNvSpPr>
            <p:nvPr/>
          </p:nvSpPr>
          <p:spPr bwMode="auto">
            <a:xfrm flipH="1" flipV="1">
              <a:off x="3519" y="-200"/>
              <a:ext cx="3823" cy="5041"/>
            </a:xfrm>
            <a:prstGeom prst="ellipse">
              <a:avLst/>
            </a:prstGeom>
            <a:noFill/>
            <a:ln w="254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0870" name="Rectangle 22"/>
            <p:cNvSpPr>
              <a:spLocks noChangeArrowheads="1"/>
            </p:cNvSpPr>
            <p:nvPr/>
          </p:nvSpPr>
          <p:spPr bwMode="auto">
            <a:xfrm rot="1886337">
              <a:off x="2948" y="2462"/>
              <a:ext cx="81" cy="37"/>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0871" name="Rectangle 23"/>
            <p:cNvSpPr>
              <a:spLocks noChangeArrowheads="1"/>
            </p:cNvSpPr>
            <p:nvPr/>
          </p:nvSpPr>
          <p:spPr bwMode="auto">
            <a:xfrm rot="741832">
              <a:off x="3496" y="2649"/>
              <a:ext cx="81" cy="37"/>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0872" name="Rectangle 24"/>
            <p:cNvSpPr>
              <a:spLocks noChangeArrowheads="1"/>
            </p:cNvSpPr>
            <p:nvPr/>
          </p:nvSpPr>
          <p:spPr bwMode="auto">
            <a:xfrm rot="741832">
              <a:off x="3794" y="2703"/>
              <a:ext cx="81" cy="37"/>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0873" name="Oval 25"/>
            <p:cNvSpPr>
              <a:spLocks noChangeAspect="1" noChangeArrowheads="1"/>
            </p:cNvSpPr>
            <p:nvPr/>
          </p:nvSpPr>
          <p:spPr bwMode="auto">
            <a:xfrm flipH="1">
              <a:off x="2884" y="1835"/>
              <a:ext cx="5097" cy="998"/>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0874" name="Line 26"/>
            <p:cNvSpPr>
              <a:spLocks noChangeShapeType="1"/>
            </p:cNvSpPr>
            <p:nvPr/>
          </p:nvSpPr>
          <p:spPr bwMode="auto">
            <a:xfrm flipH="1" flipV="1">
              <a:off x="2885" y="2329"/>
              <a:ext cx="255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0875" name="Oval 27"/>
            <p:cNvSpPr>
              <a:spLocks noChangeAspect="1" noChangeArrowheads="1"/>
            </p:cNvSpPr>
            <p:nvPr/>
          </p:nvSpPr>
          <p:spPr bwMode="auto">
            <a:xfrm flipH="1">
              <a:off x="2874" y="1820"/>
              <a:ext cx="5107" cy="1013"/>
            </a:xfrm>
            <a:prstGeom prst="ellipse">
              <a:avLst/>
            </a:prstGeom>
            <a:gradFill rotWithShape="1">
              <a:gsLst>
                <a:gs pos="0">
                  <a:schemeClr val="bg1">
                    <a:alpha val="70000"/>
                  </a:schemeClr>
                </a:gs>
                <a:gs pos="100000">
                  <a:schemeClr val="bg1">
                    <a:alpha val="39999"/>
                  </a:schemeClr>
                </a:gs>
              </a:gsLst>
              <a:lin ang="5400000" scaled="1"/>
            </a:gradFill>
            <a:ln>
              <a:noFill/>
            </a:ln>
            <a:effectLst/>
            <a:extLst>
              <a:ext uri="{91240B29-F687-4F45-9708-019B960494DF}">
                <a14:hiddenLine xmlns:a14="http://schemas.microsoft.com/office/drawing/2010/main" w="1905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0876" name="Text Box 28"/>
            <p:cNvSpPr txBox="1">
              <a:spLocks noChangeArrowheads="1"/>
            </p:cNvSpPr>
            <p:nvPr/>
          </p:nvSpPr>
          <p:spPr bwMode="auto">
            <a:xfrm flipH="1">
              <a:off x="3894" y="2304"/>
              <a:ext cx="25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ltLang="en-US" b="1"/>
                <a:t>λ</a:t>
              </a:r>
              <a:r>
                <a:rPr lang="en-US" altLang="en-US" b="1"/>
                <a:t>*</a:t>
              </a:r>
            </a:p>
          </p:txBody>
        </p:sp>
        <p:sp>
          <p:nvSpPr>
            <p:cNvPr id="590877" name="Text Box 29"/>
            <p:cNvSpPr txBox="1">
              <a:spLocks noChangeArrowheads="1"/>
            </p:cNvSpPr>
            <p:nvPr/>
          </p:nvSpPr>
          <p:spPr bwMode="auto">
            <a:xfrm flipH="1" flipV="1">
              <a:off x="4742" y="2271"/>
              <a:ext cx="1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ltLang="en-US">
                  <a:cs typeface="Arial" pitchFamily="34" charset="0"/>
                </a:rPr>
                <a:t>θ</a:t>
              </a:r>
            </a:p>
          </p:txBody>
        </p:sp>
        <p:sp>
          <p:nvSpPr>
            <p:cNvPr id="590878" name="Text Box 30"/>
            <p:cNvSpPr txBox="1">
              <a:spLocks noChangeArrowheads="1"/>
            </p:cNvSpPr>
            <p:nvPr/>
          </p:nvSpPr>
          <p:spPr bwMode="auto">
            <a:xfrm>
              <a:off x="1581" y="3414"/>
              <a:ext cx="1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1</a:t>
              </a:r>
            </a:p>
          </p:txBody>
        </p:sp>
      </p:grpSp>
      <p:sp>
        <p:nvSpPr>
          <p:cNvPr id="590879" name="Rectangle 31"/>
          <p:cNvSpPr>
            <a:spLocks noChangeArrowheads="1"/>
          </p:cNvSpPr>
          <p:nvPr/>
        </p:nvSpPr>
        <p:spPr bwMode="auto">
          <a:xfrm>
            <a:off x="3657600" y="1208088"/>
            <a:ext cx="128588" cy="1143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0880" name="Oval 32"/>
          <p:cNvSpPr>
            <a:spLocks noChangeAspect="1" noChangeArrowheads="1"/>
          </p:cNvSpPr>
          <p:nvPr/>
        </p:nvSpPr>
        <p:spPr bwMode="auto">
          <a:xfrm>
            <a:off x="-3524250" y="2908300"/>
            <a:ext cx="8091488" cy="15843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0881" name="Rectangle 33"/>
          <p:cNvSpPr>
            <a:spLocks noChangeArrowheads="1"/>
          </p:cNvSpPr>
          <p:nvPr/>
        </p:nvSpPr>
        <p:spPr bwMode="auto">
          <a:xfrm>
            <a:off x="-2089150" y="2868613"/>
            <a:ext cx="6500813" cy="890587"/>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p>
        </p:txBody>
      </p:sp>
      <p:sp>
        <p:nvSpPr>
          <p:cNvPr id="590882" name="Oval 34"/>
          <p:cNvSpPr>
            <a:spLocks noChangeArrowheads="1"/>
          </p:cNvSpPr>
          <p:nvPr/>
        </p:nvSpPr>
        <p:spPr bwMode="auto">
          <a:xfrm>
            <a:off x="-3524250" y="-292100"/>
            <a:ext cx="8091488" cy="8002588"/>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0883" name="Rectangle 35"/>
          <p:cNvSpPr>
            <a:spLocks noChangeArrowheads="1"/>
          </p:cNvSpPr>
          <p:nvPr/>
        </p:nvSpPr>
        <p:spPr bwMode="auto">
          <a:xfrm rot="3799929">
            <a:off x="2925762" y="1322388"/>
            <a:ext cx="111125" cy="1079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0884" name="Oval 36"/>
          <p:cNvSpPr>
            <a:spLocks noChangeArrowheads="1"/>
          </p:cNvSpPr>
          <p:nvPr/>
        </p:nvSpPr>
        <p:spPr bwMode="auto">
          <a:xfrm>
            <a:off x="-2513013" y="-292100"/>
            <a:ext cx="6069013" cy="8002588"/>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0885" name="Line 37"/>
          <p:cNvSpPr>
            <a:spLocks noChangeShapeType="1"/>
          </p:cNvSpPr>
          <p:nvPr/>
        </p:nvSpPr>
        <p:spPr bwMode="auto">
          <a:xfrm>
            <a:off x="519113" y="3706813"/>
            <a:ext cx="2992437" cy="533400"/>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0886" name="Rectangle 38"/>
          <p:cNvSpPr>
            <a:spLocks noChangeArrowheads="1"/>
          </p:cNvSpPr>
          <p:nvPr/>
        </p:nvSpPr>
        <p:spPr bwMode="auto">
          <a:xfrm rot="3438604">
            <a:off x="4173537" y="854076"/>
            <a:ext cx="104775" cy="9334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0887" name="Text Box 39"/>
          <p:cNvSpPr txBox="1">
            <a:spLocks noChangeArrowheads="1"/>
          </p:cNvSpPr>
          <p:nvPr/>
        </p:nvSpPr>
        <p:spPr bwMode="auto">
          <a:xfrm>
            <a:off x="973138" y="5419725"/>
            <a:ext cx="1657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Ewald sphere</a:t>
            </a:r>
          </a:p>
        </p:txBody>
      </p:sp>
      <p:grpSp>
        <p:nvGrpSpPr>
          <p:cNvPr id="590888" name="Group 40"/>
          <p:cNvGrpSpPr>
            <a:grpSpLocks/>
          </p:cNvGrpSpPr>
          <p:nvPr/>
        </p:nvGrpSpPr>
        <p:grpSpPr bwMode="auto">
          <a:xfrm>
            <a:off x="515938" y="3414713"/>
            <a:ext cx="4046537" cy="366712"/>
            <a:chOff x="325" y="2151"/>
            <a:chExt cx="2549" cy="231"/>
          </a:xfrm>
        </p:grpSpPr>
        <p:sp>
          <p:nvSpPr>
            <p:cNvPr id="590889" name="Line 41"/>
            <p:cNvSpPr>
              <a:spLocks noChangeShapeType="1"/>
            </p:cNvSpPr>
            <p:nvPr/>
          </p:nvSpPr>
          <p:spPr bwMode="auto">
            <a:xfrm>
              <a:off x="325" y="2329"/>
              <a:ext cx="2549" cy="0"/>
            </a:xfrm>
            <a:prstGeom prst="line">
              <a:avLst/>
            </a:prstGeom>
            <a:noFill/>
            <a:ln w="9525">
              <a:solidFill>
                <a:srgbClr val="3333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0890" name="Text Box 42"/>
            <p:cNvSpPr txBox="1">
              <a:spLocks noChangeArrowheads="1"/>
            </p:cNvSpPr>
            <p:nvPr/>
          </p:nvSpPr>
          <p:spPr bwMode="auto">
            <a:xfrm>
              <a:off x="1644" y="2151"/>
              <a:ext cx="25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ltLang="en-US" b="1"/>
                <a:t>λ</a:t>
              </a:r>
              <a:r>
                <a:rPr lang="en-US" altLang="en-US" b="1"/>
                <a:t>*</a:t>
              </a:r>
            </a:p>
          </p:txBody>
        </p:sp>
      </p:grpSp>
      <p:grpSp>
        <p:nvGrpSpPr>
          <p:cNvPr id="590891" name="Group 43"/>
          <p:cNvGrpSpPr>
            <a:grpSpLocks/>
          </p:cNvGrpSpPr>
          <p:nvPr/>
        </p:nvGrpSpPr>
        <p:grpSpPr bwMode="auto">
          <a:xfrm>
            <a:off x="2093913" y="1547813"/>
            <a:ext cx="1093787" cy="376237"/>
            <a:chOff x="1319" y="975"/>
            <a:chExt cx="689" cy="237"/>
          </a:xfrm>
        </p:grpSpPr>
        <p:sp>
          <p:nvSpPr>
            <p:cNvPr id="590892" name="Text Box 44"/>
            <p:cNvSpPr txBox="1">
              <a:spLocks noChangeArrowheads="1"/>
            </p:cNvSpPr>
            <p:nvPr/>
          </p:nvSpPr>
          <p:spPr bwMode="auto">
            <a:xfrm flipH="1">
              <a:off x="1319" y="975"/>
              <a:ext cx="50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8000"/>
                  </a:solidFill>
                </a:rPr>
                <a:t>(h,k,l)</a:t>
              </a:r>
            </a:p>
          </p:txBody>
        </p:sp>
        <p:sp>
          <p:nvSpPr>
            <p:cNvPr id="590893" name="Freeform 45"/>
            <p:cNvSpPr>
              <a:spLocks/>
            </p:cNvSpPr>
            <p:nvPr/>
          </p:nvSpPr>
          <p:spPr bwMode="auto">
            <a:xfrm>
              <a:off x="1741" y="1057"/>
              <a:ext cx="267" cy="155"/>
            </a:xfrm>
            <a:custGeom>
              <a:avLst/>
              <a:gdLst>
                <a:gd name="T0" fmla="*/ 0 w 302"/>
                <a:gd name="T1" fmla="*/ 12 h 177"/>
                <a:gd name="T2" fmla="*/ 105 w 302"/>
                <a:gd name="T3" fmla="*/ 12 h 177"/>
                <a:gd name="T4" fmla="*/ 192 w 302"/>
                <a:gd name="T5" fmla="*/ 82 h 177"/>
                <a:gd name="T6" fmla="*/ 302 w 302"/>
                <a:gd name="T7" fmla="*/ 177 h 177"/>
              </a:gdLst>
              <a:ahLst/>
              <a:cxnLst>
                <a:cxn ang="0">
                  <a:pos x="T0" y="T1"/>
                </a:cxn>
                <a:cxn ang="0">
                  <a:pos x="T2" y="T3"/>
                </a:cxn>
                <a:cxn ang="0">
                  <a:pos x="T4" y="T5"/>
                </a:cxn>
                <a:cxn ang="0">
                  <a:pos x="T6" y="T7"/>
                </a:cxn>
              </a:cxnLst>
              <a:rect l="0" t="0" r="r" b="b"/>
              <a:pathLst>
                <a:path w="302" h="177">
                  <a:moveTo>
                    <a:pt x="0" y="12"/>
                  </a:moveTo>
                  <a:cubicBezTo>
                    <a:pt x="37" y="6"/>
                    <a:pt x="73" y="0"/>
                    <a:pt x="105" y="12"/>
                  </a:cubicBezTo>
                  <a:cubicBezTo>
                    <a:pt x="137" y="24"/>
                    <a:pt x="159" y="55"/>
                    <a:pt x="192" y="82"/>
                  </a:cubicBezTo>
                  <a:cubicBezTo>
                    <a:pt x="225" y="109"/>
                    <a:pt x="284" y="161"/>
                    <a:pt x="302" y="177"/>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90894" name="Rectangle 46"/>
          <p:cNvSpPr>
            <a:spLocks noChangeArrowheads="1"/>
          </p:cNvSpPr>
          <p:nvPr/>
        </p:nvSpPr>
        <p:spPr bwMode="auto">
          <a:xfrm rot="4254391">
            <a:off x="3191670" y="1904206"/>
            <a:ext cx="112712" cy="793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590895" name="Group 47"/>
          <p:cNvGrpSpPr>
            <a:grpSpLocks/>
          </p:cNvGrpSpPr>
          <p:nvPr/>
        </p:nvGrpSpPr>
        <p:grpSpPr bwMode="auto">
          <a:xfrm>
            <a:off x="519113" y="1060450"/>
            <a:ext cx="4114800" cy="2633663"/>
            <a:chOff x="327" y="668"/>
            <a:chExt cx="2592" cy="1659"/>
          </a:xfrm>
        </p:grpSpPr>
        <p:sp>
          <p:nvSpPr>
            <p:cNvPr id="590896" name="Text Box 48"/>
            <p:cNvSpPr txBox="1">
              <a:spLocks noChangeArrowheads="1"/>
            </p:cNvSpPr>
            <p:nvPr/>
          </p:nvSpPr>
          <p:spPr bwMode="auto">
            <a:xfrm rot="-2052373">
              <a:off x="1062" y="1545"/>
              <a:ext cx="10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diffracted ray</a:t>
              </a:r>
            </a:p>
          </p:txBody>
        </p:sp>
        <p:sp>
          <p:nvSpPr>
            <p:cNvPr id="590897" name="Text Box 49"/>
            <p:cNvSpPr txBox="1">
              <a:spLocks noChangeArrowheads="1"/>
            </p:cNvSpPr>
            <p:nvPr/>
          </p:nvSpPr>
          <p:spPr bwMode="auto">
            <a:xfrm>
              <a:off x="1096" y="1470"/>
              <a:ext cx="25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ltLang="en-US" b="1"/>
                <a:t>λ</a:t>
              </a:r>
              <a:r>
                <a:rPr lang="en-US" altLang="en-US" b="1"/>
                <a:t>*</a:t>
              </a:r>
            </a:p>
          </p:txBody>
        </p:sp>
        <p:sp>
          <p:nvSpPr>
            <p:cNvPr id="590898" name="Line 50"/>
            <p:cNvSpPr>
              <a:spLocks noChangeShapeType="1"/>
            </p:cNvSpPr>
            <p:nvPr/>
          </p:nvSpPr>
          <p:spPr bwMode="auto">
            <a:xfrm flipV="1">
              <a:off x="327" y="668"/>
              <a:ext cx="2592" cy="1659"/>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90899" name="Group 51"/>
          <p:cNvGrpSpPr>
            <a:grpSpLocks/>
          </p:cNvGrpSpPr>
          <p:nvPr/>
        </p:nvGrpSpPr>
        <p:grpSpPr bwMode="auto">
          <a:xfrm>
            <a:off x="517525" y="2859088"/>
            <a:ext cx="3465513" cy="928687"/>
            <a:chOff x="326" y="1801"/>
            <a:chExt cx="2183" cy="585"/>
          </a:xfrm>
        </p:grpSpPr>
        <p:sp>
          <p:nvSpPr>
            <p:cNvPr id="590900" name="Text Box 52"/>
            <p:cNvSpPr txBox="1">
              <a:spLocks noChangeArrowheads="1"/>
            </p:cNvSpPr>
            <p:nvPr/>
          </p:nvSpPr>
          <p:spPr bwMode="auto">
            <a:xfrm>
              <a:off x="821" y="2155"/>
              <a:ext cx="1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ltLang="en-US">
                  <a:cs typeface="Arial" pitchFamily="34" charset="0"/>
                </a:rPr>
                <a:t>θ</a:t>
              </a:r>
            </a:p>
          </p:txBody>
        </p:sp>
        <p:grpSp>
          <p:nvGrpSpPr>
            <p:cNvPr id="590901" name="Group 53"/>
            <p:cNvGrpSpPr>
              <a:grpSpLocks/>
            </p:cNvGrpSpPr>
            <p:nvPr/>
          </p:nvGrpSpPr>
          <p:grpSpPr bwMode="auto">
            <a:xfrm>
              <a:off x="332" y="1801"/>
              <a:ext cx="2177" cy="520"/>
              <a:chOff x="332" y="1801"/>
              <a:chExt cx="2177" cy="520"/>
            </a:xfrm>
          </p:grpSpPr>
          <p:sp>
            <p:nvSpPr>
              <p:cNvPr id="590902" name="Line 54"/>
              <p:cNvSpPr>
                <a:spLocks noChangeShapeType="1"/>
              </p:cNvSpPr>
              <p:nvPr/>
            </p:nvSpPr>
            <p:spPr bwMode="auto">
              <a:xfrm flipV="1">
                <a:off x="332" y="1801"/>
                <a:ext cx="2143" cy="52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0903" name="Line 55"/>
              <p:cNvSpPr>
                <a:spLocks noChangeShapeType="1"/>
              </p:cNvSpPr>
              <p:nvPr/>
            </p:nvSpPr>
            <p:spPr bwMode="auto">
              <a:xfrm flipV="1">
                <a:off x="2434" y="1845"/>
                <a:ext cx="75" cy="2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0904" name="Line 56"/>
              <p:cNvSpPr>
                <a:spLocks noChangeShapeType="1"/>
              </p:cNvSpPr>
              <p:nvPr/>
            </p:nvSpPr>
            <p:spPr bwMode="auto">
              <a:xfrm flipH="1" flipV="1">
                <a:off x="2401" y="1820"/>
                <a:ext cx="34"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90905" name="Arc 57"/>
            <p:cNvSpPr>
              <a:spLocks/>
            </p:cNvSpPr>
            <p:nvPr/>
          </p:nvSpPr>
          <p:spPr bwMode="auto">
            <a:xfrm>
              <a:off x="326" y="2221"/>
              <a:ext cx="506" cy="104"/>
            </a:xfrm>
            <a:custGeom>
              <a:avLst/>
              <a:gdLst>
                <a:gd name="G0" fmla="+- 0 0 0"/>
                <a:gd name="G1" fmla="+- 11770 0 0"/>
                <a:gd name="G2" fmla="+- 21600 0 0"/>
                <a:gd name="T0" fmla="*/ 18112 w 21600"/>
                <a:gd name="T1" fmla="*/ 0 h 11830"/>
                <a:gd name="T2" fmla="*/ 21600 w 21600"/>
                <a:gd name="T3" fmla="*/ 11830 h 11830"/>
                <a:gd name="T4" fmla="*/ 0 w 21600"/>
                <a:gd name="T5" fmla="*/ 11770 h 11830"/>
              </a:gdLst>
              <a:ahLst/>
              <a:cxnLst>
                <a:cxn ang="0">
                  <a:pos x="T0" y="T1"/>
                </a:cxn>
                <a:cxn ang="0">
                  <a:pos x="T2" y="T3"/>
                </a:cxn>
                <a:cxn ang="0">
                  <a:pos x="T4" y="T5"/>
                </a:cxn>
              </a:cxnLst>
              <a:rect l="0" t="0" r="r" b="b"/>
              <a:pathLst>
                <a:path w="21600" h="11830" fill="none" extrusionOk="0">
                  <a:moveTo>
                    <a:pt x="18111" y="0"/>
                  </a:moveTo>
                  <a:cubicBezTo>
                    <a:pt x="20388" y="3503"/>
                    <a:pt x="21600" y="7591"/>
                    <a:pt x="21600" y="11770"/>
                  </a:cubicBezTo>
                  <a:cubicBezTo>
                    <a:pt x="21600" y="11789"/>
                    <a:pt x="21599" y="11809"/>
                    <a:pt x="21599" y="11829"/>
                  </a:cubicBezTo>
                </a:path>
                <a:path w="21600" h="11830" stroke="0" extrusionOk="0">
                  <a:moveTo>
                    <a:pt x="18111" y="0"/>
                  </a:moveTo>
                  <a:cubicBezTo>
                    <a:pt x="20388" y="3503"/>
                    <a:pt x="21600" y="7591"/>
                    <a:pt x="21600" y="11770"/>
                  </a:cubicBezTo>
                  <a:cubicBezTo>
                    <a:pt x="21600" y="11789"/>
                    <a:pt x="21599" y="11809"/>
                    <a:pt x="21599" y="11829"/>
                  </a:cubicBezTo>
                  <a:lnTo>
                    <a:pt x="0" y="1177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90906" name="Group 58"/>
          <p:cNvGrpSpPr>
            <a:grpSpLocks/>
          </p:cNvGrpSpPr>
          <p:nvPr/>
        </p:nvGrpSpPr>
        <p:grpSpPr bwMode="auto">
          <a:xfrm>
            <a:off x="3271838" y="1973263"/>
            <a:ext cx="1298575" cy="1731962"/>
            <a:chOff x="2061" y="1243"/>
            <a:chExt cx="818" cy="1091"/>
          </a:xfrm>
        </p:grpSpPr>
        <p:sp>
          <p:nvSpPr>
            <p:cNvPr id="590907" name="Text Box 59"/>
            <p:cNvSpPr txBox="1">
              <a:spLocks noChangeArrowheads="1"/>
            </p:cNvSpPr>
            <p:nvPr/>
          </p:nvSpPr>
          <p:spPr bwMode="auto">
            <a:xfrm>
              <a:off x="2419" y="1630"/>
              <a:ext cx="26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d*</a:t>
              </a:r>
            </a:p>
          </p:txBody>
        </p:sp>
        <p:sp>
          <p:nvSpPr>
            <p:cNvPr id="590908" name="Line 60"/>
            <p:cNvSpPr>
              <a:spLocks noChangeShapeType="1"/>
            </p:cNvSpPr>
            <p:nvPr/>
          </p:nvSpPr>
          <p:spPr bwMode="auto">
            <a:xfrm flipH="1" flipV="1">
              <a:off x="2061" y="1243"/>
              <a:ext cx="818" cy="109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90909" name="Rectangle 61"/>
          <p:cNvSpPr>
            <a:spLocks noChangeArrowheads="1"/>
          </p:cNvSpPr>
          <p:nvPr/>
        </p:nvSpPr>
        <p:spPr bwMode="auto">
          <a:xfrm>
            <a:off x="0" y="0"/>
            <a:ext cx="9144000" cy="1047750"/>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0910" name="Title 1"/>
          <p:cNvSpPr>
            <a:spLocks noGrp="1"/>
          </p:cNvSpPr>
          <p:nvPr>
            <p:ph type="title" idx="4294967295"/>
          </p:nvPr>
        </p:nvSpPr>
        <p:spPr>
          <a:xfrm>
            <a:off x="609600" y="304800"/>
            <a:ext cx="8153400" cy="533400"/>
          </a:xfrm>
        </p:spPr>
        <p:txBody>
          <a:bodyPr/>
          <a:lstStyle/>
          <a:p>
            <a:r>
              <a:rPr lang="en-US" altLang="en-US" sz="3600"/>
              <a:t>Osculating Ewald Spheres</a:t>
            </a:r>
          </a:p>
        </p:txBody>
      </p:sp>
      <p:grpSp>
        <p:nvGrpSpPr>
          <p:cNvPr id="590912" name="Group 64"/>
          <p:cNvGrpSpPr>
            <a:grpSpLocks/>
          </p:cNvGrpSpPr>
          <p:nvPr/>
        </p:nvGrpSpPr>
        <p:grpSpPr bwMode="auto">
          <a:xfrm>
            <a:off x="4572000" y="3687763"/>
            <a:ext cx="2797175" cy="2233612"/>
            <a:chOff x="2880" y="2323"/>
            <a:chExt cx="1762" cy="1407"/>
          </a:xfrm>
        </p:grpSpPr>
        <p:sp>
          <p:nvSpPr>
            <p:cNvPr id="590913" name="Line 65"/>
            <p:cNvSpPr>
              <a:spLocks noChangeShapeType="1"/>
            </p:cNvSpPr>
            <p:nvPr/>
          </p:nvSpPr>
          <p:spPr bwMode="auto">
            <a:xfrm>
              <a:off x="2880" y="2323"/>
              <a:ext cx="818" cy="1091"/>
            </a:xfrm>
            <a:prstGeom prst="line">
              <a:avLst/>
            </a:prstGeom>
            <a:noFill/>
            <a:ln w="9525">
              <a:solidFill>
                <a:srgbClr val="96969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0914" name="Text Box 66"/>
            <p:cNvSpPr txBox="1">
              <a:spLocks noChangeArrowheads="1"/>
            </p:cNvSpPr>
            <p:nvPr/>
          </p:nvSpPr>
          <p:spPr bwMode="auto">
            <a:xfrm>
              <a:off x="3998" y="3499"/>
              <a:ext cx="64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A400"/>
                  </a:solidFill>
                </a:rPr>
                <a:t>(-h,-k,-l)</a:t>
              </a:r>
            </a:p>
          </p:txBody>
        </p:sp>
        <p:sp>
          <p:nvSpPr>
            <p:cNvPr id="590915" name="Freeform 67"/>
            <p:cNvSpPr>
              <a:spLocks/>
            </p:cNvSpPr>
            <p:nvPr/>
          </p:nvSpPr>
          <p:spPr bwMode="auto">
            <a:xfrm>
              <a:off x="3743" y="3450"/>
              <a:ext cx="276" cy="170"/>
            </a:xfrm>
            <a:custGeom>
              <a:avLst/>
              <a:gdLst>
                <a:gd name="T0" fmla="*/ 312 w 312"/>
                <a:gd name="T1" fmla="*/ 182 h 194"/>
                <a:gd name="T2" fmla="*/ 207 w 312"/>
                <a:gd name="T3" fmla="*/ 182 h 194"/>
                <a:gd name="T4" fmla="*/ 120 w 312"/>
                <a:gd name="T5" fmla="*/ 112 h 194"/>
                <a:gd name="T6" fmla="*/ 0 w 312"/>
                <a:gd name="T7" fmla="*/ 0 h 194"/>
              </a:gdLst>
              <a:ahLst/>
              <a:cxnLst>
                <a:cxn ang="0">
                  <a:pos x="T0" y="T1"/>
                </a:cxn>
                <a:cxn ang="0">
                  <a:pos x="T2" y="T3"/>
                </a:cxn>
                <a:cxn ang="0">
                  <a:pos x="T4" y="T5"/>
                </a:cxn>
                <a:cxn ang="0">
                  <a:pos x="T6" y="T7"/>
                </a:cxn>
              </a:cxnLst>
              <a:rect l="0" t="0" r="r" b="b"/>
              <a:pathLst>
                <a:path w="312" h="194">
                  <a:moveTo>
                    <a:pt x="312" y="182"/>
                  </a:moveTo>
                  <a:cubicBezTo>
                    <a:pt x="275" y="188"/>
                    <a:pt x="239" y="194"/>
                    <a:pt x="207" y="182"/>
                  </a:cubicBezTo>
                  <a:cubicBezTo>
                    <a:pt x="175" y="170"/>
                    <a:pt x="155" y="142"/>
                    <a:pt x="120" y="112"/>
                  </a:cubicBezTo>
                  <a:cubicBezTo>
                    <a:pt x="85" y="82"/>
                    <a:pt x="20" y="19"/>
                    <a:pt x="0" y="0"/>
                  </a:cubicBezTo>
                </a:path>
              </a:pathLst>
            </a:custGeom>
            <a:noFill/>
            <a:ln w="9525">
              <a:solidFill>
                <a:srgbClr val="00A4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0916" name="Text Box 68"/>
            <p:cNvSpPr txBox="1">
              <a:spLocks noChangeArrowheads="1"/>
            </p:cNvSpPr>
            <p:nvPr/>
          </p:nvSpPr>
          <p:spPr bwMode="auto">
            <a:xfrm flipH="1">
              <a:off x="3110" y="2825"/>
              <a:ext cx="26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chemeClr val="bg2"/>
                  </a:solidFill>
                </a:rPr>
                <a:t>d*</a:t>
              </a:r>
            </a:p>
          </p:txBody>
        </p:sp>
      </p:grpSp>
    </p:spTree>
    <p:extLst>
      <p:ext uri="{BB962C8B-B14F-4D97-AF65-F5344CB8AC3E}">
        <p14:creationId xmlns:p14="http://schemas.microsoft.com/office/powerpoint/2010/main" val="38342838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9088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9089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9089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9088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9088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9089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9088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59090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590899"/>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590912"/>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5908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0884" grpId="0" animBg="1"/>
      <p:bldP spid="590885" grpId="0" animBg="1"/>
      <p:bldP spid="590886" grpId="0" animBg="1"/>
      <p:bldP spid="590894"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2" name="Group 2"/>
          <p:cNvGrpSpPr>
            <a:grpSpLocks/>
          </p:cNvGrpSpPr>
          <p:nvPr/>
        </p:nvGrpSpPr>
        <p:grpSpPr bwMode="auto">
          <a:xfrm>
            <a:off x="4451350" y="2432050"/>
            <a:ext cx="2166938" cy="1819275"/>
            <a:chOff x="3484" y="1533"/>
            <a:chExt cx="1365" cy="1146"/>
          </a:xfrm>
        </p:grpSpPr>
        <p:sp>
          <p:nvSpPr>
            <p:cNvPr id="128048" name="Line 3"/>
            <p:cNvSpPr>
              <a:spLocks noChangeShapeType="1"/>
            </p:cNvSpPr>
            <p:nvPr/>
          </p:nvSpPr>
          <p:spPr bwMode="auto">
            <a:xfrm flipH="1" flipV="1">
              <a:off x="3733" y="1533"/>
              <a:ext cx="714" cy="1146"/>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28049" name="Text Box 4"/>
            <p:cNvSpPr txBox="1">
              <a:spLocks noChangeArrowheads="1"/>
            </p:cNvSpPr>
            <p:nvPr/>
          </p:nvSpPr>
          <p:spPr bwMode="auto">
            <a:xfrm>
              <a:off x="3484" y="1634"/>
              <a:ext cx="38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a:solidFill>
                    <a:srgbClr val="000000"/>
                  </a:solidFill>
                </a:rPr>
                <a:t>h,k,l</a:t>
              </a:r>
            </a:p>
          </p:txBody>
        </p:sp>
        <p:sp>
          <p:nvSpPr>
            <p:cNvPr id="128050" name="Text Box 5"/>
            <p:cNvSpPr txBox="1">
              <a:spLocks noChangeArrowheads="1"/>
            </p:cNvSpPr>
            <p:nvPr/>
          </p:nvSpPr>
          <p:spPr bwMode="auto">
            <a:xfrm>
              <a:off x="4325" y="2308"/>
              <a:ext cx="52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a:solidFill>
                    <a:srgbClr val="000000"/>
                  </a:solidFill>
                </a:rPr>
                <a:t>-h,-k,-l</a:t>
              </a:r>
            </a:p>
          </p:txBody>
        </p:sp>
      </p:grpSp>
      <p:grpSp>
        <p:nvGrpSpPr>
          <p:cNvPr id="128003" name="Group 6"/>
          <p:cNvGrpSpPr>
            <a:grpSpLocks/>
          </p:cNvGrpSpPr>
          <p:nvPr/>
        </p:nvGrpSpPr>
        <p:grpSpPr bwMode="auto">
          <a:xfrm rot="5400000">
            <a:off x="6444457" y="1821656"/>
            <a:ext cx="165100" cy="3074987"/>
            <a:chOff x="1877" y="1257"/>
            <a:chExt cx="104" cy="1937"/>
          </a:xfrm>
        </p:grpSpPr>
        <p:sp>
          <p:nvSpPr>
            <p:cNvPr id="128046" name="Line 7"/>
            <p:cNvSpPr>
              <a:spLocks noChangeShapeType="1"/>
            </p:cNvSpPr>
            <p:nvPr/>
          </p:nvSpPr>
          <p:spPr bwMode="auto">
            <a:xfrm flipH="1">
              <a:off x="1930" y="1536"/>
              <a:ext cx="9" cy="1658"/>
            </a:xfrm>
            <a:prstGeom prst="line">
              <a:avLst/>
            </a:prstGeom>
            <a:noFill/>
            <a:ln w="38100" cap="rnd">
              <a:solidFill>
                <a:srgbClr val="00FF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28047" name="AutoShape 8"/>
            <p:cNvSpPr>
              <a:spLocks noChangeArrowheads="1"/>
            </p:cNvSpPr>
            <p:nvPr/>
          </p:nvSpPr>
          <p:spPr bwMode="auto">
            <a:xfrm>
              <a:off x="1877" y="1257"/>
              <a:ext cx="104" cy="855"/>
            </a:xfrm>
            <a:prstGeom prst="roundRect">
              <a:avLst>
                <a:gd name="adj" fmla="val 16667"/>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a:solidFill>
                  <a:srgbClr val="000000"/>
                </a:solidFill>
              </a:endParaRPr>
            </a:p>
          </p:txBody>
        </p:sp>
      </p:grpSp>
      <p:sp>
        <p:nvSpPr>
          <p:cNvPr id="5136" name="AutoShape 16"/>
          <p:cNvSpPr>
            <a:spLocks noChangeArrowheads="1"/>
          </p:cNvSpPr>
          <p:nvPr/>
        </p:nvSpPr>
        <p:spPr bwMode="auto">
          <a:xfrm>
            <a:off x="5270500" y="3255963"/>
            <a:ext cx="333375" cy="228600"/>
          </a:xfrm>
          <a:prstGeom prst="irregularSeal1">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a:solidFill>
                <a:srgbClr val="000000"/>
              </a:solidFill>
            </a:endParaRPr>
          </a:p>
        </p:txBody>
      </p:sp>
      <p:sp>
        <p:nvSpPr>
          <p:cNvPr id="128005" name="Rectangle 17"/>
          <p:cNvSpPr>
            <a:spLocks noChangeArrowheads="1"/>
          </p:cNvSpPr>
          <p:nvPr/>
        </p:nvSpPr>
        <p:spPr bwMode="auto">
          <a:xfrm rot="-8100000">
            <a:off x="3220244" y="4228307"/>
            <a:ext cx="2243137" cy="28575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en-US">
                <a:solidFill>
                  <a:srgbClr val="000000"/>
                </a:solidFill>
              </a:rPr>
              <a:t>Detector</a:t>
            </a:r>
          </a:p>
        </p:txBody>
      </p:sp>
      <p:sp>
        <p:nvSpPr>
          <p:cNvPr id="128006" name="Rectangle 18"/>
          <p:cNvSpPr>
            <a:spLocks noChangeArrowheads="1"/>
          </p:cNvSpPr>
          <p:nvPr/>
        </p:nvSpPr>
        <p:spPr bwMode="auto">
          <a:xfrm rot="8100000">
            <a:off x="5799138" y="4371975"/>
            <a:ext cx="2243137" cy="28575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en-US">
                <a:solidFill>
                  <a:srgbClr val="000000"/>
                </a:solidFill>
              </a:rPr>
              <a:t>Detector</a:t>
            </a:r>
          </a:p>
        </p:txBody>
      </p:sp>
      <p:sp>
        <p:nvSpPr>
          <p:cNvPr id="128007" name="Rectangle 19"/>
          <p:cNvSpPr>
            <a:spLocks noChangeArrowheads="1"/>
          </p:cNvSpPr>
          <p:nvPr/>
        </p:nvSpPr>
        <p:spPr bwMode="auto">
          <a:xfrm rot="-2700000">
            <a:off x="3221038" y="2162175"/>
            <a:ext cx="2243137" cy="28575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en-US">
                <a:solidFill>
                  <a:srgbClr val="000000"/>
                </a:solidFill>
              </a:rPr>
              <a:t>Detector</a:t>
            </a:r>
          </a:p>
        </p:txBody>
      </p:sp>
      <p:sp>
        <p:nvSpPr>
          <p:cNvPr id="128008" name="Rectangle 20"/>
          <p:cNvSpPr>
            <a:spLocks noChangeArrowheads="1"/>
          </p:cNvSpPr>
          <p:nvPr/>
        </p:nvSpPr>
        <p:spPr bwMode="auto">
          <a:xfrm rot="2700000">
            <a:off x="5780088" y="2260600"/>
            <a:ext cx="2243137" cy="2206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en-US">
                <a:solidFill>
                  <a:srgbClr val="000000"/>
                </a:solidFill>
              </a:rPr>
              <a:t>Detector</a:t>
            </a:r>
          </a:p>
        </p:txBody>
      </p:sp>
      <p:sp>
        <p:nvSpPr>
          <p:cNvPr id="128009" name="Text Box 21"/>
          <p:cNvSpPr txBox="1">
            <a:spLocks noChangeArrowheads="1"/>
          </p:cNvSpPr>
          <p:nvPr/>
        </p:nvSpPr>
        <p:spPr bwMode="auto">
          <a:xfrm>
            <a:off x="92075" y="269240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a:solidFill>
                <a:srgbClr val="000000"/>
              </a:solidFill>
            </a:endParaRPr>
          </a:p>
        </p:txBody>
      </p:sp>
      <p:sp>
        <p:nvSpPr>
          <p:cNvPr id="5142" name="Text Box 22"/>
          <p:cNvSpPr txBox="1">
            <a:spLocks noChangeArrowheads="1"/>
          </p:cNvSpPr>
          <p:nvPr/>
        </p:nvSpPr>
        <p:spPr bwMode="auto">
          <a:xfrm>
            <a:off x="161925" y="2317750"/>
            <a:ext cx="9017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l-GR" altLang="en-US">
                <a:solidFill>
                  <a:srgbClr val="000000"/>
                </a:solidFill>
                <a:cs typeface="Arial" pitchFamily="34" charset="0"/>
              </a:rPr>
              <a:t>λ</a:t>
            </a:r>
            <a:r>
              <a:rPr lang="en-US" altLang="en-US">
                <a:solidFill>
                  <a:srgbClr val="000000"/>
                </a:solidFill>
                <a:cs typeface="Arial" pitchFamily="34" charset="0"/>
              </a:rPr>
              <a:t> = 5 Å</a:t>
            </a:r>
          </a:p>
        </p:txBody>
      </p:sp>
      <p:sp>
        <p:nvSpPr>
          <p:cNvPr id="128011" name="Text Box 27"/>
          <p:cNvSpPr txBox="1">
            <a:spLocks noChangeArrowheads="1"/>
          </p:cNvSpPr>
          <p:nvPr/>
        </p:nvSpPr>
        <p:spPr bwMode="auto">
          <a:xfrm rot="81537">
            <a:off x="7800975" y="2890838"/>
            <a:ext cx="992188" cy="922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a:solidFill>
                  <a:srgbClr val="000000"/>
                </a:solidFill>
              </a:rPr>
              <a:t>sample </a:t>
            </a:r>
          </a:p>
          <a:p>
            <a:pPr eaLnBrk="1" fontAlgn="base" hangingPunct="1">
              <a:spcBef>
                <a:spcPct val="0"/>
              </a:spcBef>
              <a:spcAft>
                <a:spcPct val="0"/>
              </a:spcAft>
            </a:pPr>
            <a:endParaRPr lang="en-US" altLang="en-US">
              <a:solidFill>
                <a:srgbClr val="000000"/>
              </a:solidFill>
            </a:endParaRPr>
          </a:p>
          <a:p>
            <a:pPr eaLnBrk="1" fontAlgn="base" hangingPunct="1">
              <a:spcBef>
                <a:spcPct val="0"/>
              </a:spcBef>
              <a:spcAft>
                <a:spcPct val="0"/>
              </a:spcAft>
            </a:pPr>
            <a:r>
              <a:rPr lang="en-US" altLang="en-US">
                <a:solidFill>
                  <a:srgbClr val="000000"/>
                </a:solidFill>
              </a:rPr>
              <a:t>injector</a:t>
            </a:r>
          </a:p>
        </p:txBody>
      </p:sp>
      <p:sp>
        <p:nvSpPr>
          <p:cNvPr id="128012" name="Rectangle 47"/>
          <p:cNvSpPr>
            <a:spLocks noChangeArrowheads="1"/>
          </p:cNvSpPr>
          <p:nvPr/>
        </p:nvSpPr>
        <p:spPr bwMode="auto">
          <a:xfrm rot="-3496212">
            <a:off x="899319" y="3340894"/>
            <a:ext cx="1077912" cy="22225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a:solidFill>
                <a:srgbClr val="000000"/>
              </a:solidFill>
            </a:endParaRPr>
          </a:p>
        </p:txBody>
      </p:sp>
      <p:sp>
        <p:nvSpPr>
          <p:cNvPr id="128013" name="Rectangle 48"/>
          <p:cNvSpPr>
            <a:spLocks noChangeArrowheads="1"/>
          </p:cNvSpPr>
          <p:nvPr/>
        </p:nvSpPr>
        <p:spPr bwMode="auto">
          <a:xfrm rot="-6954412">
            <a:off x="2369344" y="2528094"/>
            <a:ext cx="1077912" cy="22225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a:solidFill>
                <a:srgbClr val="000000"/>
              </a:solidFill>
            </a:endParaRPr>
          </a:p>
        </p:txBody>
      </p:sp>
      <p:sp>
        <p:nvSpPr>
          <p:cNvPr id="128014" name="Rectangle 49"/>
          <p:cNvSpPr>
            <a:spLocks noChangeArrowheads="1"/>
          </p:cNvSpPr>
          <p:nvPr/>
        </p:nvSpPr>
        <p:spPr bwMode="auto">
          <a:xfrm rot="-7164033">
            <a:off x="1256506" y="5755482"/>
            <a:ext cx="1077913" cy="22225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a:solidFill>
                <a:srgbClr val="000000"/>
              </a:solidFill>
            </a:endParaRPr>
          </a:p>
        </p:txBody>
      </p:sp>
      <p:sp>
        <p:nvSpPr>
          <p:cNvPr id="128015" name="Rectangle 50"/>
          <p:cNvSpPr>
            <a:spLocks noChangeArrowheads="1"/>
          </p:cNvSpPr>
          <p:nvPr/>
        </p:nvSpPr>
        <p:spPr bwMode="auto">
          <a:xfrm rot="-6998364">
            <a:off x="5564982" y="505619"/>
            <a:ext cx="1077912" cy="22225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a:solidFill>
                <a:srgbClr val="000000"/>
              </a:solidFill>
            </a:endParaRPr>
          </a:p>
        </p:txBody>
      </p:sp>
      <p:sp>
        <p:nvSpPr>
          <p:cNvPr id="128016" name="Rectangle 51"/>
          <p:cNvSpPr>
            <a:spLocks noChangeArrowheads="1"/>
          </p:cNvSpPr>
          <p:nvPr/>
        </p:nvSpPr>
        <p:spPr bwMode="auto">
          <a:xfrm rot="-3496212">
            <a:off x="53181" y="599282"/>
            <a:ext cx="1077913" cy="22225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a:solidFill>
                <a:srgbClr val="000000"/>
              </a:solidFill>
            </a:endParaRPr>
          </a:p>
        </p:txBody>
      </p:sp>
      <p:sp>
        <p:nvSpPr>
          <p:cNvPr id="5174" name="Line 54"/>
          <p:cNvSpPr>
            <a:spLocks noChangeShapeType="1"/>
          </p:cNvSpPr>
          <p:nvPr/>
        </p:nvSpPr>
        <p:spPr bwMode="auto">
          <a:xfrm flipH="1" flipV="1">
            <a:off x="774700" y="711200"/>
            <a:ext cx="681038" cy="24018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175" name="Line 55"/>
          <p:cNvSpPr>
            <a:spLocks noChangeShapeType="1"/>
          </p:cNvSpPr>
          <p:nvPr/>
        </p:nvSpPr>
        <p:spPr bwMode="auto">
          <a:xfrm flipH="1">
            <a:off x="5464175" y="657225"/>
            <a:ext cx="528638" cy="16303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177" name="Line 57"/>
          <p:cNvSpPr>
            <a:spLocks noChangeShapeType="1"/>
          </p:cNvSpPr>
          <p:nvPr/>
        </p:nvSpPr>
        <p:spPr bwMode="auto">
          <a:xfrm rot="244142">
            <a:off x="5399088" y="2162175"/>
            <a:ext cx="80962" cy="11779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28020" name="Rectangle 58"/>
          <p:cNvSpPr>
            <a:spLocks noChangeArrowheads="1"/>
          </p:cNvSpPr>
          <p:nvPr/>
        </p:nvSpPr>
        <p:spPr bwMode="auto">
          <a:xfrm rot="1198243">
            <a:off x="5583238" y="1304925"/>
            <a:ext cx="339725" cy="587375"/>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a:solidFill>
                <a:srgbClr val="000000"/>
              </a:solidFill>
            </a:endParaRPr>
          </a:p>
        </p:txBody>
      </p:sp>
      <p:sp>
        <p:nvSpPr>
          <p:cNvPr id="128021" name="Rectangle 59"/>
          <p:cNvSpPr>
            <a:spLocks noChangeArrowheads="1"/>
          </p:cNvSpPr>
          <p:nvPr/>
        </p:nvSpPr>
        <p:spPr bwMode="auto">
          <a:xfrm rot="250395">
            <a:off x="5295900" y="1990725"/>
            <a:ext cx="111125" cy="701675"/>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a:solidFill>
                <a:srgbClr val="000000"/>
              </a:solidFill>
            </a:endParaRPr>
          </a:p>
        </p:txBody>
      </p:sp>
      <p:sp>
        <p:nvSpPr>
          <p:cNvPr id="128022" name="Rectangle 62"/>
          <p:cNvSpPr>
            <a:spLocks noChangeArrowheads="1"/>
          </p:cNvSpPr>
          <p:nvPr/>
        </p:nvSpPr>
        <p:spPr bwMode="auto">
          <a:xfrm rot="-256763">
            <a:off x="5334000" y="3733800"/>
            <a:ext cx="111125" cy="701675"/>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a:solidFill>
                <a:srgbClr val="000000"/>
              </a:solidFill>
            </a:endParaRPr>
          </a:p>
        </p:txBody>
      </p:sp>
      <p:sp>
        <p:nvSpPr>
          <p:cNvPr id="128023" name="Rectangle 64"/>
          <p:cNvSpPr>
            <a:spLocks noChangeArrowheads="1"/>
          </p:cNvSpPr>
          <p:nvPr/>
        </p:nvSpPr>
        <p:spPr bwMode="auto">
          <a:xfrm rot="-903458">
            <a:off x="5518150" y="4489450"/>
            <a:ext cx="339725" cy="587375"/>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a:solidFill>
                <a:srgbClr val="000000"/>
              </a:solidFill>
            </a:endParaRPr>
          </a:p>
        </p:txBody>
      </p:sp>
      <p:sp>
        <p:nvSpPr>
          <p:cNvPr id="128024" name="Rectangle 65"/>
          <p:cNvSpPr>
            <a:spLocks noChangeArrowheads="1"/>
          </p:cNvSpPr>
          <p:nvPr/>
        </p:nvSpPr>
        <p:spPr bwMode="auto">
          <a:xfrm rot="-4261901">
            <a:off x="5676106" y="5755482"/>
            <a:ext cx="1077913" cy="22225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a:solidFill>
                <a:srgbClr val="000000"/>
              </a:solidFill>
            </a:endParaRPr>
          </a:p>
        </p:txBody>
      </p:sp>
      <p:sp>
        <p:nvSpPr>
          <p:cNvPr id="5186" name="Line 66"/>
          <p:cNvSpPr>
            <a:spLocks noChangeShapeType="1"/>
          </p:cNvSpPr>
          <p:nvPr/>
        </p:nvSpPr>
        <p:spPr bwMode="auto">
          <a:xfrm>
            <a:off x="814388" y="657225"/>
            <a:ext cx="510857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187" name="Line 67"/>
          <p:cNvSpPr>
            <a:spLocks noChangeShapeType="1"/>
          </p:cNvSpPr>
          <p:nvPr/>
        </p:nvSpPr>
        <p:spPr bwMode="auto">
          <a:xfrm>
            <a:off x="0" y="3113088"/>
            <a:ext cx="15494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188" name="Line 68"/>
          <p:cNvSpPr>
            <a:spLocks noChangeShapeType="1"/>
          </p:cNvSpPr>
          <p:nvPr/>
        </p:nvSpPr>
        <p:spPr bwMode="auto">
          <a:xfrm>
            <a:off x="0" y="2895600"/>
            <a:ext cx="292735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189" name="Line 69"/>
          <p:cNvSpPr>
            <a:spLocks noChangeShapeType="1"/>
          </p:cNvSpPr>
          <p:nvPr/>
        </p:nvSpPr>
        <p:spPr bwMode="auto">
          <a:xfrm flipH="1">
            <a:off x="1906588" y="2935288"/>
            <a:ext cx="962025" cy="28733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190" name="Line 70"/>
          <p:cNvSpPr>
            <a:spLocks noChangeShapeType="1"/>
          </p:cNvSpPr>
          <p:nvPr/>
        </p:nvSpPr>
        <p:spPr bwMode="auto">
          <a:xfrm>
            <a:off x="1906588" y="5808663"/>
            <a:ext cx="419735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192" name="Line 72"/>
          <p:cNvSpPr>
            <a:spLocks noChangeShapeType="1"/>
          </p:cNvSpPr>
          <p:nvPr/>
        </p:nvSpPr>
        <p:spPr bwMode="auto">
          <a:xfrm flipH="1" flipV="1">
            <a:off x="5464175" y="4029075"/>
            <a:ext cx="549275" cy="18129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193" name="Line 73"/>
          <p:cNvSpPr>
            <a:spLocks noChangeShapeType="1"/>
          </p:cNvSpPr>
          <p:nvPr/>
        </p:nvSpPr>
        <p:spPr bwMode="auto">
          <a:xfrm flipH="1" flipV="1">
            <a:off x="5448300" y="3397250"/>
            <a:ext cx="38100" cy="6318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28032" name="Text Box 74"/>
          <p:cNvSpPr txBox="1">
            <a:spLocks noChangeArrowheads="1"/>
          </p:cNvSpPr>
          <p:nvPr/>
        </p:nvSpPr>
        <p:spPr bwMode="auto">
          <a:xfrm>
            <a:off x="2336800" y="59531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a:solidFill>
                  <a:srgbClr val="000000"/>
                </a:solidFill>
              </a:rPr>
              <a:t>Si(111)</a:t>
            </a:r>
          </a:p>
        </p:txBody>
      </p:sp>
      <p:sp>
        <p:nvSpPr>
          <p:cNvPr id="128033" name="Text Box 75"/>
          <p:cNvSpPr txBox="1">
            <a:spLocks noChangeArrowheads="1"/>
          </p:cNvSpPr>
          <p:nvPr/>
        </p:nvSpPr>
        <p:spPr bwMode="auto">
          <a:xfrm>
            <a:off x="4551363" y="171450"/>
            <a:ext cx="1136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a:solidFill>
                  <a:srgbClr val="000000"/>
                </a:solidFill>
              </a:rPr>
              <a:t>52.87deg</a:t>
            </a:r>
          </a:p>
        </p:txBody>
      </p:sp>
      <p:sp>
        <p:nvSpPr>
          <p:cNvPr id="128034" name="Line 76"/>
          <p:cNvSpPr>
            <a:spLocks noChangeShapeType="1"/>
          </p:cNvSpPr>
          <p:nvPr/>
        </p:nvSpPr>
        <p:spPr bwMode="auto">
          <a:xfrm flipV="1">
            <a:off x="5576888" y="171450"/>
            <a:ext cx="266700" cy="485775"/>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28035" name="Text Box 78"/>
          <p:cNvSpPr txBox="1">
            <a:spLocks noChangeArrowheads="1"/>
          </p:cNvSpPr>
          <p:nvPr/>
        </p:nvSpPr>
        <p:spPr bwMode="auto">
          <a:xfrm>
            <a:off x="1063625" y="288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a:solidFill>
                  <a:srgbClr val="000000"/>
                </a:solidFill>
              </a:rPr>
              <a:t>Si(111)</a:t>
            </a:r>
          </a:p>
        </p:txBody>
      </p:sp>
      <p:sp>
        <p:nvSpPr>
          <p:cNvPr id="128036" name="Text Box 79"/>
          <p:cNvSpPr txBox="1">
            <a:spLocks noChangeArrowheads="1"/>
          </p:cNvSpPr>
          <p:nvPr/>
        </p:nvSpPr>
        <p:spPr bwMode="auto">
          <a:xfrm>
            <a:off x="6326188" y="47307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a:solidFill>
                  <a:srgbClr val="000000"/>
                </a:solidFill>
              </a:rPr>
              <a:t>Si(111)</a:t>
            </a:r>
          </a:p>
        </p:txBody>
      </p:sp>
      <p:sp>
        <p:nvSpPr>
          <p:cNvPr id="128037" name="Text Box 80"/>
          <p:cNvSpPr txBox="1">
            <a:spLocks noChangeArrowheads="1"/>
          </p:cNvSpPr>
          <p:nvPr/>
        </p:nvSpPr>
        <p:spPr bwMode="auto">
          <a:xfrm>
            <a:off x="2782888" y="1758950"/>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a:solidFill>
                  <a:srgbClr val="000000"/>
                </a:solidFill>
              </a:rPr>
              <a:t>Si(111)</a:t>
            </a:r>
          </a:p>
        </p:txBody>
      </p:sp>
      <p:sp>
        <p:nvSpPr>
          <p:cNvPr id="128038" name="Text Box 81"/>
          <p:cNvSpPr txBox="1">
            <a:spLocks noChangeArrowheads="1"/>
          </p:cNvSpPr>
          <p:nvPr/>
        </p:nvSpPr>
        <p:spPr bwMode="auto">
          <a:xfrm>
            <a:off x="868363" y="406717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a:solidFill>
                  <a:srgbClr val="000000"/>
                </a:solidFill>
              </a:rPr>
              <a:t>Si(111)</a:t>
            </a:r>
          </a:p>
        </p:txBody>
      </p:sp>
      <p:sp>
        <p:nvSpPr>
          <p:cNvPr id="128039" name="Text Box 82"/>
          <p:cNvSpPr txBox="1">
            <a:spLocks noChangeArrowheads="1"/>
          </p:cNvSpPr>
          <p:nvPr/>
        </p:nvSpPr>
        <p:spPr bwMode="auto">
          <a:xfrm>
            <a:off x="6543675" y="607377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a:solidFill>
                  <a:srgbClr val="000000"/>
                </a:solidFill>
              </a:rPr>
              <a:t>Si(111)</a:t>
            </a:r>
          </a:p>
        </p:txBody>
      </p:sp>
      <p:sp>
        <p:nvSpPr>
          <p:cNvPr id="128040" name="Text Box 83"/>
          <p:cNvSpPr txBox="1">
            <a:spLocks noChangeArrowheads="1"/>
          </p:cNvSpPr>
          <p:nvPr/>
        </p:nvSpPr>
        <p:spPr bwMode="auto">
          <a:xfrm>
            <a:off x="6557963" y="938213"/>
            <a:ext cx="21272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a:solidFill>
                  <a:srgbClr val="000000"/>
                </a:solidFill>
              </a:rPr>
              <a:t>2 Multilayer mirrors</a:t>
            </a:r>
          </a:p>
          <a:p>
            <a:pPr eaLnBrk="1" fontAlgn="base" hangingPunct="1">
              <a:spcBef>
                <a:spcPct val="0"/>
              </a:spcBef>
              <a:spcAft>
                <a:spcPct val="0"/>
              </a:spcAft>
            </a:pPr>
            <a:r>
              <a:rPr lang="en-US" altLang="en-US">
                <a:solidFill>
                  <a:srgbClr val="000000"/>
                </a:solidFill>
              </a:rPr>
              <a:t>d=2nm, W/B4C</a:t>
            </a:r>
          </a:p>
        </p:txBody>
      </p:sp>
      <p:sp>
        <p:nvSpPr>
          <p:cNvPr id="128041" name="Text Box 84"/>
          <p:cNvSpPr txBox="1">
            <a:spLocks noChangeArrowheads="1"/>
          </p:cNvSpPr>
          <p:nvPr/>
        </p:nvSpPr>
        <p:spPr bwMode="auto">
          <a:xfrm>
            <a:off x="6846888" y="1249363"/>
            <a:ext cx="188595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a:solidFill>
                <a:srgbClr val="000000"/>
              </a:solidFill>
            </a:endParaRPr>
          </a:p>
          <a:p>
            <a:pPr eaLnBrk="1" fontAlgn="base" hangingPunct="1">
              <a:spcBef>
                <a:spcPct val="0"/>
              </a:spcBef>
              <a:spcAft>
                <a:spcPct val="0"/>
              </a:spcAft>
            </a:pPr>
            <a:r>
              <a:rPr lang="en-US" altLang="en-US">
                <a:solidFill>
                  <a:srgbClr val="000000"/>
                </a:solidFill>
              </a:rPr>
              <a:t>KB Horiz focus</a:t>
            </a:r>
          </a:p>
          <a:p>
            <a:pPr eaLnBrk="1" fontAlgn="base" hangingPunct="1">
              <a:spcBef>
                <a:spcPct val="0"/>
              </a:spcBef>
              <a:spcAft>
                <a:spcPct val="0"/>
              </a:spcAft>
            </a:pPr>
            <a:r>
              <a:rPr lang="en-US" altLang="en-US">
                <a:solidFill>
                  <a:srgbClr val="000000"/>
                </a:solidFill>
              </a:rPr>
              <a:t>KB vertical focus</a:t>
            </a:r>
          </a:p>
        </p:txBody>
      </p:sp>
      <p:sp>
        <p:nvSpPr>
          <p:cNvPr id="128042" name="Line 85"/>
          <p:cNvSpPr>
            <a:spLocks noChangeShapeType="1"/>
          </p:cNvSpPr>
          <p:nvPr/>
        </p:nvSpPr>
        <p:spPr bwMode="auto">
          <a:xfrm flipH="1">
            <a:off x="5427663" y="1990725"/>
            <a:ext cx="1419225" cy="4413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28043" name="Line 86"/>
          <p:cNvSpPr>
            <a:spLocks noChangeShapeType="1"/>
          </p:cNvSpPr>
          <p:nvPr/>
        </p:nvSpPr>
        <p:spPr bwMode="auto">
          <a:xfrm flipH="1" flipV="1">
            <a:off x="5922963" y="1550988"/>
            <a:ext cx="923925" cy="1397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28044" name="Line 87"/>
          <p:cNvSpPr>
            <a:spLocks noChangeShapeType="1"/>
          </p:cNvSpPr>
          <p:nvPr/>
        </p:nvSpPr>
        <p:spPr bwMode="auto">
          <a:xfrm>
            <a:off x="8967788" y="3373438"/>
            <a:ext cx="0" cy="2579687"/>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28045" name="Text Box 88"/>
          <p:cNvSpPr txBox="1">
            <a:spLocks noChangeArrowheads="1"/>
          </p:cNvSpPr>
          <p:nvPr/>
        </p:nvSpPr>
        <p:spPr bwMode="auto">
          <a:xfrm>
            <a:off x="8234363" y="4587875"/>
            <a:ext cx="698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a:solidFill>
                  <a:srgbClr val="000000"/>
                </a:solidFill>
              </a:rPr>
              <a:t>~ 1m</a:t>
            </a:r>
          </a:p>
        </p:txBody>
      </p:sp>
    </p:spTree>
    <p:extLst>
      <p:ext uri="{BB962C8B-B14F-4D97-AF65-F5344CB8AC3E}">
        <p14:creationId xmlns:p14="http://schemas.microsoft.com/office/powerpoint/2010/main" val="22037847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514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5188"/>
                                        </p:tgtEl>
                                        <p:attrNameLst>
                                          <p:attrName>style.visibility</p:attrName>
                                        </p:attrNameLst>
                                      </p:cBhvr>
                                      <p:to>
                                        <p:strVal val="visible"/>
                                      </p:to>
                                    </p:set>
                                    <p:animEffect transition="in" filter="wipe(left)">
                                      <p:cBhvr>
                                        <p:cTn id="11" dur="1000"/>
                                        <p:tgtEl>
                                          <p:spTgt spid="5188"/>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5187"/>
                                        </p:tgtEl>
                                        <p:attrNameLst>
                                          <p:attrName>style.visibility</p:attrName>
                                        </p:attrNameLst>
                                      </p:cBhvr>
                                      <p:to>
                                        <p:strVal val="visible"/>
                                      </p:to>
                                    </p:set>
                                    <p:animEffect transition="in" filter="wipe(left)">
                                      <p:cBhvr>
                                        <p:cTn id="14" dur="500"/>
                                        <p:tgtEl>
                                          <p:spTgt spid="5187"/>
                                        </p:tgtEl>
                                      </p:cBhvr>
                                    </p:animEffect>
                                  </p:childTnLst>
                                </p:cTn>
                              </p:par>
                              <p:par>
                                <p:cTn id="15" presetID="22" presetClass="entr" presetSubtype="4" fill="hold" grpId="0" nodeType="withEffect">
                                  <p:stCondLst>
                                    <p:cond delay="500"/>
                                  </p:stCondLst>
                                  <p:childTnLst>
                                    <p:set>
                                      <p:cBhvr>
                                        <p:cTn id="16" dur="1" fill="hold">
                                          <p:stCondLst>
                                            <p:cond delay="0"/>
                                          </p:stCondLst>
                                        </p:cTn>
                                        <p:tgtEl>
                                          <p:spTgt spid="5174"/>
                                        </p:tgtEl>
                                        <p:attrNameLst>
                                          <p:attrName>style.visibility</p:attrName>
                                        </p:attrNameLst>
                                      </p:cBhvr>
                                      <p:to>
                                        <p:strVal val="visible"/>
                                      </p:to>
                                    </p:set>
                                    <p:animEffect transition="in" filter="wipe(down)">
                                      <p:cBhvr>
                                        <p:cTn id="17" dur="1000"/>
                                        <p:tgtEl>
                                          <p:spTgt spid="5174"/>
                                        </p:tgtEl>
                                      </p:cBhvr>
                                    </p:animEffect>
                                  </p:childTnLst>
                                </p:cTn>
                              </p:par>
                              <p:par>
                                <p:cTn id="18" presetID="22" presetClass="entr" presetSubtype="1" fill="hold" grpId="0" nodeType="withEffect">
                                  <p:stCondLst>
                                    <p:cond delay="1000"/>
                                  </p:stCondLst>
                                  <p:childTnLst>
                                    <p:set>
                                      <p:cBhvr>
                                        <p:cTn id="19" dur="1" fill="hold">
                                          <p:stCondLst>
                                            <p:cond delay="0"/>
                                          </p:stCondLst>
                                        </p:cTn>
                                        <p:tgtEl>
                                          <p:spTgt spid="5189"/>
                                        </p:tgtEl>
                                        <p:attrNameLst>
                                          <p:attrName>style.visibility</p:attrName>
                                        </p:attrNameLst>
                                      </p:cBhvr>
                                      <p:to>
                                        <p:strVal val="visible"/>
                                      </p:to>
                                    </p:set>
                                    <p:animEffect transition="in" filter="wipe(up)">
                                      <p:cBhvr>
                                        <p:cTn id="20" dur="900"/>
                                        <p:tgtEl>
                                          <p:spTgt spid="5189"/>
                                        </p:tgtEl>
                                      </p:cBhvr>
                                    </p:animEffect>
                                  </p:childTnLst>
                                </p:cTn>
                              </p:par>
                              <p:par>
                                <p:cTn id="21" presetID="22" presetClass="entr" presetSubtype="8" fill="hold" grpId="0" nodeType="withEffect">
                                  <p:stCondLst>
                                    <p:cond delay="1900"/>
                                  </p:stCondLst>
                                  <p:childTnLst>
                                    <p:set>
                                      <p:cBhvr>
                                        <p:cTn id="22" dur="1" fill="hold">
                                          <p:stCondLst>
                                            <p:cond delay="0"/>
                                          </p:stCondLst>
                                        </p:cTn>
                                        <p:tgtEl>
                                          <p:spTgt spid="5190"/>
                                        </p:tgtEl>
                                        <p:attrNameLst>
                                          <p:attrName>style.visibility</p:attrName>
                                        </p:attrNameLst>
                                      </p:cBhvr>
                                      <p:to>
                                        <p:strVal val="visible"/>
                                      </p:to>
                                    </p:set>
                                    <p:animEffect transition="in" filter="wipe(left)">
                                      <p:cBhvr>
                                        <p:cTn id="23" dur="600"/>
                                        <p:tgtEl>
                                          <p:spTgt spid="5190"/>
                                        </p:tgtEl>
                                      </p:cBhvr>
                                    </p:animEffect>
                                  </p:childTnLst>
                                </p:cTn>
                              </p:par>
                              <p:par>
                                <p:cTn id="24" presetID="22" presetClass="entr" presetSubtype="8" fill="hold" grpId="0" nodeType="withEffect">
                                  <p:stCondLst>
                                    <p:cond delay="1500"/>
                                  </p:stCondLst>
                                  <p:childTnLst>
                                    <p:set>
                                      <p:cBhvr>
                                        <p:cTn id="25" dur="1" fill="hold">
                                          <p:stCondLst>
                                            <p:cond delay="0"/>
                                          </p:stCondLst>
                                        </p:cTn>
                                        <p:tgtEl>
                                          <p:spTgt spid="5186"/>
                                        </p:tgtEl>
                                        <p:attrNameLst>
                                          <p:attrName>style.visibility</p:attrName>
                                        </p:attrNameLst>
                                      </p:cBhvr>
                                      <p:to>
                                        <p:strVal val="visible"/>
                                      </p:to>
                                    </p:set>
                                    <p:animEffect transition="in" filter="wipe(left)">
                                      <p:cBhvr>
                                        <p:cTn id="26" dur="1000"/>
                                        <p:tgtEl>
                                          <p:spTgt spid="5186"/>
                                        </p:tgtEl>
                                      </p:cBhvr>
                                    </p:animEffect>
                                  </p:childTnLst>
                                </p:cTn>
                              </p:par>
                              <p:par>
                                <p:cTn id="27" presetID="22" presetClass="entr" presetSubtype="4" fill="hold" grpId="0" nodeType="withEffect">
                                  <p:stCondLst>
                                    <p:cond delay="2500"/>
                                  </p:stCondLst>
                                  <p:childTnLst>
                                    <p:set>
                                      <p:cBhvr>
                                        <p:cTn id="28" dur="1" fill="hold">
                                          <p:stCondLst>
                                            <p:cond delay="0"/>
                                          </p:stCondLst>
                                        </p:cTn>
                                        <p:tgtEl>
                                          <p:spTgt spid="5192"/>
                                        </p:tgtEl>
                                        <p:attrNameLst>
                                          <p:attrName>style.visibility</p:attrName>
                                        </p:attrNameLst>
                                      </p:cBhvr>
                                      <p:to>
                                        <p:strVal val="visible"/>
                                      </p:to>
                                    </p:set>
                                    <p:animEffect transition="in" filter="wipe(down)">
                                      <p:cBhvr>
                                        <p:cTn id="29" dur="500"/>
                                        <p:tgtEl>
                                          <p:spTgt spid="5192"/>
                                        </p:tgtEl>
                                      </p:cBhvr>
                                    </p:animEffect>
                                  </p:childTnLst>
                                </p:cTn>
                              </p:par>
                              <p:par>
                                <p:cTn id="30" presetID="22" presetClass="entr" presetSubtype="1" fill="hold" grpId="0" nodeType="withEffect">
                                  <p:stCondLst>
                                    <p:cond delay="2500"/>
                                  </p:stCondLst>
                                  <p:childTnLst>
                                    <p:set>
                                      <p:cBhvr>
                                        <p:cTn id="31" dur="1" fill="hold">
                                          <p:stCondLst>
                                            <p:cond delay="0"/>
                                          </p:stCondLst>
                                        </p:cTn>
                                        <p:tgtEl>
                                          <p:spTgt spid="5175"/>
                                        </p:tgtEl>
                                        <p:attrNameLst>
                                          <p:attrName>style.visibility</p:attrName>
                                        </p:attrNameLst>
                                      </p:cBhvr>
                                      <p:to>
                                        <p:strVal val="visible"/>
                                      </p:to>
                                    </p:set>
                                    <p:animEffect transition="in" filter="wipe(up)">
                                      <p:cBhvr>
                                        <p:cTn id="32" dur="500"/>
                                        <p:tgtEl>
                                          <p:spTgt spid="5175"/>
                                        </p:tgtEl>
                                      </p:cBhvr>
                                    </p:animEffect>
                                  </p:childTnLst>
                                </p:cTn>
                              </p:par>
                              <p:par>
                                <p:cTn id="33" presetID="22" presetClass="entr" presetSubtype="1" fill="hold" grpId="0" nodeType="withEffect">
                                  <p:stCondLst>
                                    <p:cond delay="3000"/>
                                  </p:stCondLst>
                                  <p:childTnLst>
                                    <p:set>
                                      <p:cBhvr>
                                        <p:cTn id="34" dur="1" fill="hold">
                                          <p:stCondLst>
                                            <p:cond delay="0"/>
                                          </p:stCondLst>
                                        </p:cTn>
                                        <p:tgtEl>
                                          <p:spTgt spid="5177"/>
                                        </p:tgtEl>
                                        <p:attrNameLst>
                                          <p:attrName>style.visibility</p:attrName>
                                        </p:attrNameLst>
                                      </p:cBhvr>
                                      <p:to>
                                        <p:strVal val="visible"/>
                                      </p:to>
                                    </p:set>
                                    <p:animEffect transition="in" filter="wipe(up)">
                                      <p:cBhvr>
                                        <p:cTn id="35" dur="500"/>
                                        <p:tgtEl>
                                          <p:spTgt spid="5177"/>
                                        </p:tgtEl>
                                      </p:cBhvr>
                                    </p:animEffect>
                                  </p:childTnLst>
                                </p:cTn>
                              </p:par>
                              <p:par>
                                <p:cTn id="36" presetID="22" presetClass="entr" presetSubtype="4" fill="hold" grpId="0" nodeType="withEffect">
                                  <p:stCondLst>
                                    <p:cond delay="3000"/>
                                  </p:stCondLst>
                                  <p:childTnLst>
                                    <p:set>
                                      <p:cBhvr>
                                        <p:cTn id="37" dur="1" fill="hold">
                                          <p:stCondLst>
                                            <p:cond delay="0"/>
                                          </p:stCondLst>
                                        </p:cTn>
                                        <p:tgtEl>
                                          <p:spTgt spid="5193"/>
                                        </p:tgtEl>
                                        <p:attrNameLst>
                                          <p:attrName>style.visibility</p:attrName>
                                        </p:attrNameLst>
                                      </p:cBhvr>
                                      <p:to>
                                        <p:strVal val="visible"/>
                                      </p:to>
                                    </p:set>
                                    <p:animEffect transition="in" filter="wipe(down)">
                                      <p:cBhvr>
                                        <p:cTn id="38" dur="500"/>
                                        <p:tgtEl>
                                          <p:spTgt spid="5193"/>
                                        </p:tgtEl>
                                      </p:cBhvr>
                                    </p:animEffect>
                                  </p:childTnLst>
                                </p:cTn>
                              </p:par>
                              <p:par>
                                <p:cTn id="39" presetID="1" presetClass="entr" presetSubtype="0" fill="hold" grpId="0" nodeType="withEffect">
                                  <p:stCondLst>
                                    <p:cond delay="3200"/>
                                  </p:stCondLst>
                                  <p:childTnLst>
                                    <p:set>
                                      <p:cBhvr>
                                        <p:cTn id="40" dur="1" fill="hold">
                                          <p:stCondLst>
                                            <p:cond delay="499"/>
                                          </p:stCondLst>
                                        </p:cTn>
                                        <p:tgtEl>
                                          <p:spTgt spid="5136"/>
                                        </p:tgtEl>
                                        <p:attrNameLst>
                                          <p:attrName>style.visibility</p:attrName>
                                        </p:attrNameLst>
                                      </p:cBhvr>
                                      <p:to>
                                        <p:strVal val="visible"/>
                                      </p:to>
                                    </p:set>
                                  </p:childTnLst>
                                </p:cTn>
                              </p:par>
                            </p:childTnLst>
                          </p:cTn>
                        </p:par>
                        <p:par>
                          <p:cTn id="41" fill="hold" nodeType="afterGroup">
                            <p:stCondLst>
                              <p:cond delay="3700"/>
                            </p:stCondLst>
                            <p:childTnLst>
                              <p:par>
                                <p:cTn id="42" presetID="16" presetClass="entr" presetSubtype="42" fill="hold" nodeType="afterEffect">
                                  <p:stCondLst>
                                    <p:cond delay="0"/>
                                  </p:stCondLst>
                                  <p:childTnLst>
                                    <p:set>
                                      <p:cBhvr>
                                        <p:cTn id="43" dur="1" fill="hold">
                                          <p:stCondLst>
                                            <p:cond delay="0"/>
                                          </p:stCondLst>
                                        </p:cTn>
                                        <p:tgtEl>
                                          <p:spTgt spid="5122"/>
                                        </p:tgtEl>
                                        <p:attrNameLst>
                                          <p:attrName>style.visibility</p:attrName>
                                        </p:attrNameLst>
                                      </p:cBhvr>
                                      <p:to>
                                        <p:strVal val="visible"/>
                                      </p:to>
                                    </p:set>
                                    <p:animEffect transition="in" filter="barn(outHorizontal)">
                                      <p:cBhvr>
                                        <p:cTn id="44"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6" grpId="0" animBg="1"/>
      <p:bldP spid="5142" grpId="0" autoUpdateAnimBg="0"/>
      <p:bldP spid="5174" grpId="0" animBg="1"/>
      <p:bldP spid="5175" grpId="0" animBg="1"/>
      <p:bldP spid="5177" grpId="0" animBg="1"/>
      <p:bldP spid="5186" grpId="0" animBg="1"/>
      <p:bldP spid="5187" grpId="0" animBg="1"/>
      <p:bldP spid="5188" grpId="0" animBg="1"/>
      <p:bldP spid="5189" grpId="0" animBg="1"/>
      <p:bldP spid="5190" grpId="0" animBg="1"/>
      <p:bldP spid="5192" grpId="0" animBg="1"/>
      <p:bldP spid="5193"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dirty="0" smtClean="0"/>
              <a:t>Optimum sample size w/o rad dam</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941987"/>
            <a:ext cx="7391400" cy="5916013"/>
          </a:xfrm>
          <a:prstGeom prst="rect">
            <a:avLst/>
          </a:prstGeom>
        </p:spPr>
      </p:pic>
      <p:cxnSp>
        <p:nvCxnSpPr>
          <p:cNvPr id="5" name="Straight Connector 4"/>
          <p:cNvCxnSpPr/>
          <p:nvPr/>
        </p:nvCxnSpPr>
        <p:spPr>
          <a:xfrm>
            <a:off x="1905000" y="3962400"/>
            <a:ext cx="52578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828800" y="4953000"/>
            <a:ext cx="52578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874520" y="4404360"/>
            <a:ext cx="52578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935480" y="2529840"/>
            <a:ext cx="52578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859280" y="3520440"/>
            <a:ext cx="52578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905000" y="2971800"/>
            <a:ext cx="52578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389120" y="1845948"/>
            <a:ext cx="0" cy="406908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531166" y="1828800"/>
            <a:ext cx="0" cy="406908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199345" y="1844040"/>
            <a:ext cx="0" cy="406908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674166" y="1847375"/>
            <a:ext cx="0" cy="406908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7036118" y="1851664"/>
            <a:ext cx="0" cy="406908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247547" y="1882617"/>
            <a:ext cx="0" cy="406908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535680" y="1835943"/>
            <a:ext cx="0" cy="406908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794760" y="1841659"/>
            <a:ext cx="0" cy="406908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012882" y="1841659"/>
            <a:ext cx="0" cy="406908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214337" y="1833562"/>
            <a:ext cx="0" cy="406908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392680" y="1859280"/>
            <a:ext cx="0" cy="406908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870836" y="1874520"/>
            <a:ext cx="0" cy="406908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65891" name="Group 165890"/>
          <p:cNvGrpSpPr/>
          <p:nvPr/>
        </p:nvGrpSpPr>
        <p:grpSpPr>
          <a:xfrm>
            <a:off x="6294120" y="2804160"/>
            <a:ext cx="2441392" cy="1499771"/>
            <a:chOff x="6294120" y="2804160"/>
            <a:chExt cx="2441392" cy="1499771"/>
          </a:xfrm>
        </p:grpSpPr>
        <p:cxnSp>
          <p:nvCxnSpPr>
            <p:cNvPr id="29" name="Straight Arrow Connector 28"/>
            <p:cNvCxnSpPr/>
            <p:nvPr/>
          </p:nvCxnSpPr>
          <p:spPr>
            <a:xfrm flipH="1" flipV="1">
              <a:off x="6294120" y="2804160"/>
              <a:ext cx="1371600" cy="1143000"/>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7585838" y="3657600"/>
              <a:ext cx="1149674" cy="646331"/>
            </a:xfrm>
            <a:prstGeom prst="rect">
              <a:avLst/>
            </a:prstGeom>
            <a:noFill/>
          </p:spPr>
          <p:txBody>
            <a:bodyPr wrap="none" rtlCol="0">
              <a:spAutoFit/>
            </a:bodyPr>
            <a:lstStyle/>
            <a:p>
              <a:pPr algn="ctr"/>
              <a:r>
                <a:rPr lang="en-US" b="1" u="sng" dirty="0" smtClean="0">
                  <a:solidFill>
                    <a:srgbClr val="C00000"/>
                  </a:solidFill>
                </a:rPr>
                <a:t>    2 Å    </a:t>
              </a:r>
            </a:p>
            <a:p>
              <a:pPr algn="ctr"/>
              <a:r>
                <a:rPr lang="en-US" b="1" dirty="0" smtClean="0">
                  <a:solidFill>
                    <a:srgbClr val="C00000"/>
                  </a:solidFill>
                </a:rPr>
                <a:t>2sin(90°)</a:t>
              </a:r>
              <a:endParaRPr lang="en-US" b="1" dirty="0">
                <a:solidFill>
                  <a:srgbClr val="C00000"/>
                </a:solidFill>
              </a:endParaRPr>
            </a:p>
          </p:txBody>
        </p:sp>
      </p:grpSp>
      <p:cxnSp>
        <p:nvCxnSpPr>
          <p:cNvPr id="165888" name="Straight Connector 165887"/>
          <p:cNvCxnSpPr/>
          <p:nvPr/>
        </p:nvCxnSpPr>
        <p:spPr>
          <a:xfrm>
            <a:off x="9555480" y="3886200"/>
            <a:ext cx="914400" cy="914400"/>
          </a:xfrm>
          <a:prstGeom prst="line">
            <a:avLst/>
          </a:prstGeom>
        </p:spPr>
        <p:style>
          <a:lnRef idx="1">
            <a:schemeClr val="accent1"/>
          </a:lnRef>
          <a:fillRef idx="0">
            <a:schemeClr val="accent1"/>
          </a:fillRef>
          <a:effectRef idx="0">
            <a:schemeClr val="accent1"/>
          </a:effectRef>
          <a:fontRef idx="minor">
            <a:schemeClr val="tx1"/>
          </a:fontRef>
        </p:style>
      </p:cxnSp>
      <p:grpSp>
        <p:nvGrpSpPr>
          <p:cNvPr id="165892" name="Group 165891"/>
          <p:cNvGrpSpPr/>
          <p:nvPr/>
        </p:nvGrpSpPr>
        <p:grpSpPr>
          <a:xfrm>
            <a:off x="5577840" y="3627120"/>
            <a:ext cx="3199715" cy="1585956"/>
            <a:chOff x="5577840" y="3627120"/>
            <a:chExt cx="3199715" cy="1585956"/>
          </a:xfrm>
        </p:grpSpPr>
        <p:cxnSp>
          <p:nvCxnSpPr>
            <p:cNvPr id="27" name="Straight Arrow Connector 26"/>
            <p:cNvCxnSpPr/>
            <p:nvPr/>
          </p:nvCxnSpPr>
          <p:spPr>
            <a:xfrm flipH="1" flipV="1">
              <a:off x="5577840" y="3627120"/>
              <a:ext cx="2103120" cy="1219200"/>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7627881" y="4566745"/>
              <a:ext cx="1149674" cy="646331"/>
            </a:xfrm>
            <a:prstGeom prst="rect">
              <a:avLst/>
            </a:prstGeom>
            <a:noFill/>
          </p:spPr>
          <p:txBody>
            <a:bodyPr wrap="none" rtlCol="0">
              <a:spAutoFit/>
            </a:bodyPr>
            <a:lstStyle/>
            <a:p>
              <a:pPr algn="ctr"/>
              <a:r>
                <a:rPr lang="en-US" b="1" u="sng" dirty="0" smtClean="0">
                  <a:solidFill>
                    <a:srgbClr val="C00000"/>
                  </a:solidFill>
                </a:rPr>
                <a:t>    3 Å    </a:t>
              </a:r>
            </a:p>
            <a:p>
              <a:pPr algn="ctr"/>
              <a:r>
                <a:rPr lang="en-US" b="1" dirty="0" smtClean="0">
                  <a:solidFill>
                    <a:srgbClr val="C00000"/>
                  </a:solidFill>
                </a:rPr>
                <a:t>2sin(90°)</a:t>
              </a:r>
              <a:endParaRPr lang="en-US" b="1" dirty="0">
                <a:solidFill>
                  <a:srgbClr val="C00000"/>
                </a:solidFill>
              </a:endParaRPr>
            </a:p>
          </p:txBody>
        </p:sp>
      </p:grpSp>
      <p:sp>
        <p:nvSpPr>
          <p:cNvPr id="165889" name="TextBox 165888"/>
          <p:cNvSpPr txBox="1"/>
          <p:nvPr/>
        </p:nvSpPr>
        <p:spPr>
          <a:xfrm>
            <a:off x="5582569" y="2836216"/>
            <a:ext cx="423514" cy="523220"/>
          </a:xfrm>
          <a:prstGeom prst="rect">
            <a:avLst/>
          </a:prstGeom>
          <a:noFill/>
        </p:spPr>
        <p:txBody>
          <a:bodyPr wrap="none" rtlCol="0">
            <a:spAutoFit/>
          </a:bodyPr>
          <a:lstStyle/>
          <a:p>
            <a:r>
              <a:rPr lang="en-US" sz="2800" b="1" dirty="0" smtClean="0">
                <a:solidFill>
                  <a:srgbClr val="003300"/>
                </a:solidFill>
              </a:rPr>
              <a:t>S</a:t>
            </a:r>
            <a:endParaRPr lang="en-US" b="1" dirty="0">
              <a:solidFill>
                <a:srgbClr val="003300"/>
              </a:solidFill>
            </a:endParaRPr>
          </a:p>
        </p:txBody>
      </p:sp>
      <p:sp>
        <p:nvSpPr>
          <p:cNvPr id="36" name="TextBox 35"/>
          <p:cNvSpPr txBox="1"/>
          <p:nvPr/>
        </p:nvSpPr>
        <p:spPr>
          <a:xfrm>
            <a:off x="5339255" y="3069020"/>
            <a:ext cx="423514" cy="523220"/>
          </a:xfrm>
          <a:prstGeom prst="rect">
            <a:avLst/>
          </a:prstGeom>
          <a:noFill/>
        </p:spPr>
        <p:txBody>
          <a:bodyPr wrap="none" rtlCol="0">
            <a:spAutoFit/>
          </a:bodyPr>
          <a:lstStyle/>
          <a:p>
            <a:r>
              <a:rPr lang="en-US" sz="2800" b="1" dirty="0" smtClean="0">
                <a:solidFill>
                  <a:srgbClr val="003300"/>
                </a:solidFill>
              </a:rPr>
              <a:t>P</a:t>
            </a:r>
            <a:endParaRPr lang="en-US" b="1" dirty="0">
              <a:solidFill>
                <a:srgbClr val="003300"/>
              </a:solidFill>
            </a:endParaRPr>
          </a:p>
        </p:txBody>
      </p:sp>
      <p:sp>
        <p:nvSpPr>
          <p:cNvPr id="37" name="TextBox 36"/>
          <p:cNvSpPr txBox="1"/>
          <p:nvPr/>
        </p:nvSpPr>
        <p:spPr>
          <a:xfrm>
            <a:off x="4333415" y="3861500"/>
            <a:ext cx="704039" cy="523220"/>
          </a:xfrm>
          <a:prstGeom prst="rect">
            <a:avLst/>
          </a:prstGeom>
          <a:noFill/>
        </p:spPr>
        <p:txBody>
          <a:bodyPr wrap="none" rtlCol="0">
            <a:spAutoFit/>
          </a:bodyPr>
          <a:lstStyle/>
          <a:p>
            <a:r>
              <a:rPr lang="en-US" sz="2800" b="1" dirty="0" smtClean="0">
                <a:solidFill>
                  <a:srgbClr val="003300"/>
                </a:solidFill>
              </a:rPr>
              <a:t>Mg</a:t>
            </a:r>
            <a:endParaRPr lang="en-US" b="1" dirty="0">
              <a:solidFill>
                <a:srgbClr val="003300"/>
              </a:solidFill>
            </a:endParaRPr>
          </a:p>
        </p:txBody>
      </p:sp>
      <p:sp>
        <p:nvSpPr>
          <p:cNvPr id="38" name="TextBox 37"/>
          <p:cNvSpPr txBox="1"/>
          <p:nvPr/>
        </p:nvSpPr>
        <p:spPr>
          <a:xfrm>
            <a:off x="4104815" y="4196780"/>
            <a:ext cx="644728" cy="523220"/>
          </a:xfrm>
          <a:prstGeom prst="rect">
            <a:avLst/>
          </a:prstGeom>
          <a:noFill/>
        </p:spPr>
        <p:txBody>
          <a:bodyPr wrap="none" rtlCol="0">
            <a:spAutoFit/>
          </a:bodyPr>
          <a:lstStyle/>
          <a:p>
            <a:r>
              <a:rPr lang="en-US" sz="2800" b="1" dirty="0" smtClean="0">
                <a:solidFill>
                  <a:srgbClr val="003300"/>
                </a:solidFill>
              </a:rPr>
              <a:t>Na</a:t>
            </a:r>
            <a:endParaRPr lang="en-US" b="1" dirty="0">
              <a:solidFill>
                <a:srgbClr val="003300"/>
              </a:solidFill>
            </a:endParaRPr>
          </a:p>
        </p:txBody>
      </p:sp>
      <p:sp>
        <p:nvSpPr>
          <p:cNvPr id="39" name="TextBox 38"/>
          <p:cNvSpPr txBox="1"/>
          <p:nvPr/>
        </p:nvSpPr>
        <p:spPr>
          <a:xfrm>
            <a:off x="2062655" y="4333940"/>
            <a:ext cx="444352" cy="523220"/>
          </a:xfrm>
          <a:prstGeom prst="rect">
            <a:avLst/>
          </a:prstGeom>
          <a:noFill/>
        </p:spPr>
        <p:txBody>
          <a:bodyPr wrap="none" rtlCol="0">
            <a:spAutoFit/>
          </a:bodyPr>
          <a:lstStyle/>
          <a:p>
            <a:r>
              <a:rPr lang="en-US" sz="2800" b="1" dirty="0" smtClean="0">
                <a:solidFill>
                  <a:srgbClr val="003300"/>
                </a:solidFill>
              </a:rPr>
              <a:t>C</a:t>
            </a:r>
            <a:endParaRPr lang="en-US" b="1" dirty="0">
              <a:solidFill>
                <a:srgbClr val="003300"/>
              </a:solidFill>
            </a:endParaRPr>
          </a:p>
        </p:txBody>
      </p:sp>
      <p:sp>
        <p:nvSpPr>
          <p:cNvPr id="40" name="TextBox 39"/>
          <p:cNvSpPr txBox="1"/>
          <p:nvPr/>
        </p:nvSpPr>
        <p:spPr>
          <a:xfrm>
            <a:off x="3571415" y="4913060"/>
            <a:ext cx="404278" cy="523220"/>
          </a:xfrm>
          <a:prstGeom prst="rect">
            <a:avLst/>
          </a:prstGeom>
          <a:noFill/>
        </p:spPr>
        <p:txBody>
          <a:bodyPr wrap="none" rtlCol="0">
            <a:spAutoFit/>
          </a:bodyPr>
          <a:lstStyle/>
          <a:p>
            <a:r>
              <a:rPr lang="en-US" sz="2800" b="1" dirty="0" smtClean="0">
                <a:solidFill>
                  <a:srgbClr val="003300"/>
                </a:solidFill>
              </a:rPr>
              <a:t>F</a:t>
            </a:r>
            <a:endParaRPr lang="en-US" b="1" dirty="0">
              <a:solidFill>
                <a:srgbClr val="003300"/>
              </a:solidFill>
            </a:endParaRPr>
          </a:p>
        </p:txBody>
      </p:sp>
      <p:sp>
        <p:nvSpPr>
          <p:cNvPr id="41" name="TextBox 40"/>
          <p:cNvSpPr txBox="1"/>
          <p:nvPr/>
        </p:nvSpPr>
        <p:spPr>
          <a:xfrm>
            <a:off x="2626535" y="4867340"/>
            <a:ext cx="444352" cy="523220"/>
          </a:xfrm>
          <a:prstGeom prst="rect">
            <a:avLst/>
          </a:prstGeom>
          <a:noFill/>
        </p:spPr>
        <p:txBody>
          <a:bodyPr wrap="none" rtlCol="0">
            <a:spAutoFit/>
          </a:bodyPr>
          <a:lstStyle/>
          <a:p>
            <a:r>
              <a:rPr lang="en-US" sz="2800" b="1" dirty="0" smtClean="0">
                <a:solidFill>
                  <a:srgbClr val="003300"/>
                </a:solidFill>
              </a:rPr>
              <a:t>N</a:t>
            </a:r>
            <a:endParaRPr lang="en-US" b="1" dirty="0">
              <a:solidFill>
                <a:srgbClr val="003300"/>
              </a:solidFill>
            </a:endParaRPr>
          </a:p>
        </p:txBody>
      </p:sp>
      <p:sp>
        <p:nvSpPr>
          <p:cNvPr id="42" name="TextBox 41"/>
          <p:cNvSpPr txBox="1"/>
          <p:nvPr/>
        </p:nvSpPr>
        <p:spPr>
          <a:xfrm>
            <a:off x="3098975" y="4974020"/>
            <a:ext cx="463588" cy="523220"/>
          </a:xfrm>
          <a:prstGeom prst="rect">
            <a:avLst/>
          </a:prstGeom>
          <a:noFill/>
        </p:spPr>
        <p:txBody>
          <a:bodyPr wrap="none" rtlCol="0">
            <a:spAutoFit/>
          </a:bodyPr>
          <a:lstStyle/>
          <a:p>
            <a:r>
              <a:rPr lang="en-US" sz="2800" b="1" dirty="0" smtClean="0">
                <a:solidFill>
                  <a:srgbClr val="003300"/>
                </a:solidFill>
              </a:rPr>
              <a:t>O</a:t>
            </a:r>
            <a:endParaRPr lang="en-US" b="1" dirty="0">
              <a:solidFill>
                <a:srgbClr val="003300"/>
              </a:solidFill>
            </a:endParaRPr>
          </a:p>
        </p:txBody>
      </p:sp>
      <p:sp>
        <p:nvSpPr>
          <p:cNvPr id="43" name="TextBox 42"/>
          <p:cNvSpPr txBox="1"/>
          <p:nvPr/>
        </p:nvSpPr>
        <p:spPr>
          <a:xfrm>
            <a:off x="5826409" y="2409496"/>
            <a:ext cx="543739" cy="523220"/>
          </a:xfrm>
          <a:prstGeom prst="rect">
            <a:avLst/>
          </a:prstGeom>
          <a:noFill/>
        </p:spPr>
        <p:txBody>
          <a:bodyPr wrap="none" rtlCol="0">
            <a:spAutoFit/>
          </a:bodyPr>
          <a:lstStyle/>
          <a:p>
            <a:r>
              <a:rPr lang="en-US" sz="2800" b="1" dirty="0" smtClean="0">
                <a:solidFill>
                  <a:srgbClr val="003300"/>
                </a:solidFill>
              </a:rPr>
              <a:t>Cl</a:t>
            </a:r>
            <a:endParaRPr lang="en-US" b="1" dirty="0">
              <a:solidFill>
                <a:srgbClr val="003300"/>
              </a:solidFill>
            </a:endParaRPr>
          </a:p>
        </p:txBody>
      </p:sp>
      <p:sp>
        <p:nvSpPr>
          <p:cNvPr id="44" name="TextBox 43"/>
          <p:cNvSpPr txBox="1"/>
          <p:nvPr/>
        </p:nvSpPr>
        <p:spPr>
          <a:xfrm>
            <a:off x="6055009" y="2089456"/>
            <a:ext cx="583814" cy="523220"/>
          </a:xfrm>
          <a:prstGeom prst="rect">
            <a:avLst/>
          </a:prstGeom>
          <a:noFill/>
        </p:spPr>
        <p:txBody>
          <a:bodyPr wrap="none" rtlCol="0">
            <a:spAutoFit/>
          </a:bodyPr>
          <a:lstStyle/>
          <a:p>
            <a:r>
              <a:rPr lang="en-US" sz="2800" b="1" dirty="0" err="1" smtClean="0">
                <a:solidFill>
                  <a:srgbClr val="003300"/>
                </a:solidFill>
              </a:rPr>
              <a:t>Ar</a:t>
            </a:r>
            <a:endParaRPr lang="en-US" b="1" dirty="0">
              <a:solidFill>
                <a:srgbClr val="003300"/>
              </a:solidFill>
            </a:endParaRPr>
          </a:p>
        </p:txBody>
      </p:sp>
      <p:sp>
        <p:nvSpPr>
          <p:cNvPr id="45" name="TextBox 44"/>
          <p:cNvSpPr txBox="1"/>
          <p:nvPr/>
        </p:nvSpPr>
        <p:spPr>
          <a:xfrm>
            <a:off x="6390289" y="2561896"/>
            <a:ext cx="444352" cy="523220"/>
          </a:xfrm>
          <a:prstGeom prst="rect">
            <a:avLst/>
          </a:prstGeom>
          <a:noFill/>
        </p:spPr>
        <p:txBody>
          <a:bodyPr wrap="none" rtlCol="0">
            <a:spAutoFit/>
          </a:bodyPr>
          <a:lstStyle/>
          <a:p>
            <a:r>
              <a:rPr lang="en-US" sz="2800" b="1" dirty="0" smtClean="0">
                <a:solidFill>
                  <a:srgbClr val="003300"/>
                </a:solidFill>
              </a:rPr>
              <a:t>K</a:t>
            </a:r>
            <a:endParaRPr lang="en-US" b="1" dirty="0">
              <a:solidFill>
                <a:srgbClr val="003300"/>
              </a:solidFill>
            </a:endParaRPr>
          </a:p>
        </p:txBody>
      </p:sp>
      <p:sp>
        <p:nvSpPr>
          <p:cNvPr id="46" name="TextBox 45"/>
          <p:cNvSpPr txBox="1"/>
          <p:nvPr/>
        </p:nvSpPr>
        <p:spPr>
          <a:xfrm>
            <a:off x="6359809" y="1738936"/>
            <a:ext cx="644728" cy="523220"/>
          </a:xfrm>
          <a:prstGeom prst="rect">
            <a:avLst/>
          </a:prstGeom>
          <a:noFill/>
        </p:spPr>
        <p:txBody>
          <a:bodyPr wrap="none" rtlCol="0">
            <a:spAutoFit/>
          </a:bodyPr>
          <a:lstStyle/>
          <a:p>
            <a:r>
              <a:rPr lang="en-US" sz="2800" b="1" dirty="0" smtClean="0">
                <a:solidFill>
                  <a:srgbClr val="003300"/>
                </a:solidFill>
              </a:rPr>
              <a:t>Ca</a:t>
            </a:r>
            <a:endParaRPr lang="en-US" b="1" dirty="0">
              <a:solidFill>
                <a:srgbClr val="003300"/>
              </a:solidFill>
            </a:endParaRPr>
          </a:p>
        </p:txBody>
      </p:sp>
      <p:sp>
        <p:nvSpPr>
          <p:cNvPr id="47" name="TextBox 46"/>
          <p:cNvSpPr txBox="1"/>
          <p:nvPr/>
        </p:nvSpPr>
        <p:spPr>
          <a:xfrm>
            <a:off x="3815255" y="4486340"/>
            <a:ext cx="644728" cy="523220"/>
          </a:xfrm>
          <a:prstGeom prst="rect">
            <a:avLst/>
          </a:prstGeom>
          <a:noFill/>
        </p:spPr>
        <p:txBody>
          <a:bodyPr wrap="none" rtlCol="0">
            <a:spAutoFit/>
          </a:bodyPr>
          <a:lstStyle/>
          <a:p>
            <a:r>
              <a:rPr lang="en-US" sz="2800" b="1" dirty="0" smtClean="0">
                <a:solidFill>
                  <a:srgbClr val="003300"/>
                </a:solidFill>
              </a:rPr>
              <a:t>Ne</a:t>
            </a:r>
            <a:endParaRPr lang="en-US" b="1" dirty="0">
              <a:solidFill>
                <a:srgbClr val="003300"/>
              </a:solidFill>
            </a:endParaRPr>
          </a:p>
        </p:txBody>
      </p:sp>
      <p:sp>
        <p:nvSpPr>
          <p:cNvPr id="51" name="TextBox 50"/>
          <p:cNvSpPr txBox="1"/>
          <p:nvPr/>
        </p:nvSpPr>
        <p:spPr>
          <a:xfrm>
            <a:off x="4816890" y="4250383"/>
            <a:ext cx="623889" cy="523220"/>
          </a:xfrm>
          <a:prstGeom prst="rect">
            <a:avLst/>
          </a:prstGeom>
          <a:noFill/>
        </p:spPr>
        <p:txBody>
          <a:bodyPr wrap="none" rtlCol="0">
            <a:spAutoFit/>
          </a:bodyPr>
          <a:lstStyle/>
          <a:p>
            <a:r>
              <a:rPr lang="en-US" sz="2800" b="1" dirty="0" smtClean="0">
                <a:solidFill>
                  <a:srgbClr val="003300"/>
                </a:solidFill>
              </a:rPr>
              <a:t>Se</a:t>
            </a:r>
            <a:endParaRPr lang="en-US" b="1" dirty="0">
              <a:solidFill>
                <a:srgbClr val="003300"/>
              </a:solidFill>
            </a:endParaRPr>
          </a:p>
        </p:txBody>
      </p:sp>
      <p:grpSp>
        <p:nvGrpSpPr>
          <p:cNvPr id="165895" name="Group 165894"/>
          <p:cNvGrpSpPr/>
          <p:nvPr/>
        </p:nvGrpSpPr>
        <p:grpSpPr>
          <a:xfrm>
            <a:off x="5155324" y="4177862"/>
            <a:ext cx="3648507" cy="1770938"/>
            <a:chOff x="5155324" y="4177862"/>
            <a:chExt cx="3648507" cy="1770938"/>
          </a:xfrm>
        </p:grpSpPr>
        <p:cxnSp>
          <p:nvCxnSpPr>
            <p:cNvPr id="54" name="Straight Arrow Connector 53"/>
            <p:cNvCxnSpPr/>
            <p:nvPr/>
          </p:nvCxnSpPr>
          <p:spPr>
            <a:xfrm flipH="1" flipV="1">
              <a:off x="5155324" y="4177862"/>
              <a:ext cx="2551912" cy="1404182"/>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7654157" y="5302469"/>
              <a:ext cx="1149674" cy="646331"/>
            </a:xfrm>
            <a:prstGeom prst="rect">
              <a:avLst/>
            </a:prstGeom>
            <a:noFill/>
          </p:spPr>
          <p:txBody>
            <a:bodyPr wrap="none" rtlCol="0">
              <a:spAutoFit/>
            </a:bodyPr>
            <a:lstStyle/>
            <a:p>
              <a:pPr algn="ctr"/>
              <a:r>
                <a:rPr lang="en-US" b="1" u="sng" dirty="0" smtClean="0">
                  <a:solidFill>
                    <a:srgbClr val="C00000"/>
                  </a:solidFill>
                </a:rPr>
                <a:t>    4 Å    </a:t>
              </a:r>
            </a:p>
            <a:p>
              <a:pPr algn="ctr"/>
              <a:r>
                <a:rPr lang="en-US" b="1" dirty="0" smtClean="0">
                  <a:solidFill>
                    <a:srgbClr val="C00000"/>
                  </a:solidFill>
                </a:rPr>
                <a:t>2sin(90°)</a:t>
              </a:r>
              <a:endParaRPr lang="en-US" b="1" dirty="0">
                <a:solidFill>
                  <a:srgbClr val="C00000"/>
                </a:solidFill>
              </a:endParaRPr>
            </a:p>
          </p:txBody>
        </p:sp>
      </p:grpSp>
    </p:spTree>
    <p:extLst>
      <p:ext uri="{BB962C8B-B14F-4D97-AF65-F5344CB8AC3E}">
        <p14:creationId xmlns:p14="http://schemas.microsoft.com/office/powerpoint/2010/main" val="1006427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589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589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588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658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89" grpId="0"/>
      <p:bldP spid="36" grpId="0"/>
      <p:bldP spid="37" grpId="0"/>
      <p:bldP spid="38" grpId="0"/>
      <p:bldP spid="39" grpId="0"/>
      <p:bldP spid="40" grpId="0"/>
      <p:bldP spid="41" grpId="0"/>
      <p:bldP spid="42" grpId="0"/>
      <p:bldP spid="43" grpId="0"/>
      <p:bldP spid="44" grpId="0"/>
      <p:bldP spid="45" grpId="0"/>
      <p:bldP spid="46" grpId="0"/>
      <p:bldP spid="47" grpId="0"/>
      <p:bldP spid="51"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1538514"/>
          </a:xfrm>
        </p:spPr>
        <p:txBody>
          <a:bodyPr/>
          <a:lstStyle/>
          <a:p>
            <a:r>
              <a:rPr lang="en-US" sz="5400" dirty="0" smtClean="0">
                <a:solidFill>
                  <a:srgbClr val="003300"/>
                </a:solidFill>
              </a:rPr>
              <a:t>The Way Forward:</a:t>
            </a:r>
            <a:endParaRPr lang="en-US" sz="3300" dirty="0">
              <a:solidFill>
                <a:srgbClr val="003300"/>
              </a:solidFill>
            </a:endParaRPr>
          </a:p>
        </p:txBody>
      </p:sp>
      <p:sp>
        <p:nvSpPr>
          <p:cNvPr id="3" name="Content Placeholder 2"/>
          <p:cNvSpPr>
            <a:spLocks noGrp="1"/>
          </p:cNvSpPr>
          <p:nvPr>
            <p:ph idx="1"/>
          </p:nvPr>
        </p:nvSpPr>
        <p:spPr>
          <a:xfrm>
            <a:off x="870858" y="1770743"/>
            <a:ext cx="7815942" cy="4355420"/>
          </a:xfrm>
        </p:spPr>
        <p:txBody>
          <a:bodyPr/>
          <a:lstStyle/>
          <a:p>
            <a:pPr marL="514350" indent="-514350">
              <a:buFont typeface="+mj-lt"/>
              <a:buAutoNum type="arabicPeriod"/>
            </a:pPr>
            <a:r>
              <a:rPr lang="en-US" sz="4000" dirty="0" smtClean="0">
                <a:solidFill>
                  <a:srgbClr val="660066"/>
                </a:solidFill>
              </a:rPr>
              <a:t>Average over SHSSS</a:t>
            </a:r>
          </a:p>
          <a:p>
            <a:pPr marL="400050" lvl="1" indent="0">
              <a:buNone/>
            </a:pPr>
            <a:r>
              <a:rPr lang="en-US" sz="2400" dirty="0" smtClean="0"/>
              <a:t>- non-isomorphism problem</a:t>
            </a:r>
          </a:p>
          <a:p>
            <a:pPr marL="514350" indent="-514350">
              <a:buFont typeface="+mj-lt"/>
              <a:buAutoNum type="arabicPeriod"/>
            </a:pPr>
            <a:r>
              <a:rPr lang="en-US" sz="4000" dirty="0" smtClean="0">
                <a:solidFill>
                  <a:srgbClr val="000066"/>
                </a:solidFill>
              </a:rPr>
              <a:t>Model it out</a:t>
            </a:r>
          </a:p>
          <a:p>
            <a:pPr marL="400050" lvl="1" indent="0">
              <a:buNone/>
            </a:pPr>
            <a:r>
              <a:rPr lang="en-US" sz="2400" dirty="0" smtClean="0"/>
              <a:t>- Impossible for CCDs</a:t>
            </a:r>
          </a:p>
          <a:p>
            <a:pPr marL="400050" lvl="1" indent="0">
              <a:buNone/>
            </a:pPr>
            <a:r>
              <a:rPr lang="en-US" sz="2400" dirty="0" smtClean="0"/>
              <a:t>- Need to constrain pixel model on PADs</a:t>
            </a:r>
          </a:p>
          <a:p>
            <a:pPr marL="514350" indent="-514350">
              <a:buFont typeface="+mj-lt"/>
              <a:buAutoNum type="arabicPeriod"/>
            </a:pPr>
            <a:r>
              <a:rPr lang="en-US" sz="4000" dirty="0" smtClean="0">
                <a:solidFill>
                  <a:srgbClr val="800000"/>
                </a:solidFill>
              </a:rPr>
              <a:t>go MAD</a:t>
            </a:r>
          </a:p>
          <a:p>
            <a:pPr marL="400050" lvl="1" indent="0">
              <a:buNone/>
            </a:pPr>
            <a:r>
              <a:rPr lang="en-US" sz="2400" dirty="0" smtClean="0"/>
              <a:t>- XFEL cures sample size dilemma</a:t>
            </a:r>
          </a:p>
          <a:p>
            <a:pPr marL="400050" lvl="1" indent="0">
              <a:buNone/>
            </a:pPr>
            <a:r>
              <a:rPr lang="en-US" sz="2400" dirty="0" smtClean="0"/>
              <a:t>- SINBAD cancels new errors</a:t>
            </a:r>
            <a:endParaRPr lang="en-US" sz="2400" dirty="0"/>
          </a:p>
        </p:txBody>
      </p:sp>
      <p:sp>
        <p:nvSpPr>
          <p:cNvPr id="4" name="TextBox 3"/>
          <p:cNvSpPr txBox="1"/>
          <p:nvPr/>
        </p:nvSpPr>
        <p:spPr>
          <a:xfrm>
            <a:off x="0" y="6372556"/>
            <a:ext cx="9144000" cy="369332"/>
          </a:xfrm>
          <a:prstGeom prst="rect">
            <a:avLst/>
          </a:prstGeom>
          <a:noFill/>
        </p:spPr>
        <p:txBody>
          <a:bodyPr wrap="square" rtlCol="0">
            <a:spAutoFit/>
          </a:bodyPr>
          <a:lstStyle/>
          <a:p>
            <a:r>
              <a:rPr lang="en-US" b="1" dirty="0" smtClean="0">
                <a:latin typeface="Courier New" panose="02070309020205020404" pitchFamily="49" charset="0"/>
                <a:cs typeface="Courier New" panose="02070309020205020404" pitchFamily="49" charset="0"/>
              </a:rPr>
              <a:t>http://bl831.als.lbl.gov/~jamesh/powerpoint/SHSSS_UGA_2015.pptx</a:t>
            </a:r>
            <a:endParaRPr lang="en-US" b="1" dirty="0">
              <a:latin typeface="Courier New" panose="02070309020205020404" pitchFamily="49" charset="0"/>
              <a:cs typeface="Courier New" panose="02070309020205020404" pitchFamily="49" charset="0"/>
            </a:endParaRPr>
          </a:p>
        </p:txBody>
      </p:sp>
      <p:sp>
        <p:nvSpPr>
          <p:cNvPr id="5" name="Rectangle 4"/>
          <p:cNvSpPr/>
          <p:nvPr/>
        </p:nvSpPr>
        <p:spPr>
          <a:xfrm>
            <a:off x="2375457" y="1160960"/>
            <a:ext cx="6311343" cy="584775"/>
          </a:xfrm>
          <a:prstGeom prst="rect">
            <a:avLst/>
          </a:prstGeom>
        </p:spPr>
        <p:txBody>
          <a:bodyPr wrap="none">
            <a:spAutoFit/>
          </a:bodyPr>
          <a:lstStyle/>
          <a:p>
            <a:r>
              <a:rPr lang="en-US" sz="3200" dirty="0"/>
              <a:t>http://bl831.als.lbl.gov/xtallife.html</a:t>
            </a:r>
          </a:p>
        </p:txBody>
      </p:sp>
    </p:spTree>
    <p:extLst>
      <p:ext uri="{BB962C8B-B14F-4D97-AF65-F5344CB8AC3E}">
        <p14:creationId xmlns:p14="http://schemas.microsoft.com/office/powerpoint/2010/main" val="1748768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0" y="0"/>
            <a:ext cx="9144000" cy="1143000"/>
          </a:xfrm>
        </p:spPr>
        <p:txBody>
          <a:bodyPr/>
          <a:lstStyle/>
          <a:p>
            <a:pPr eaLnBrk="1" hangingPunct="1"/>
            <a:r>
              <a:rPr lang="en-US" altLang="en-US" sz="5400" dirty="0" smtClean="0"/>
              <a:t>S-SAD d</a:t>
            </a:r>
            <a:r>
              <a:rPr lang="en-US" altLang="en-US" sz="5400" dirty="0" smtClean="0"/>
              <a:t>istribution of difficulty</a:t>
            </a:r>
            <a:endParaRPr lang="en-US" altLang="en-US" sz="5400" dirty="0" smtClean="0"/>
          </a:p>
        </p:txBody>
      </p:sp>
      <p:graphicFrame>
        <p:nvGraphicFramePr>
          <p:cNvPr id="71683" name="Object 3"/>
          <p:cNvGraphicFramePr>
            <a:graphicFrameLocks noChangeAspect="1"/>
          </p:cNvGraphicFramePr>
          <p:nvPr>
            <p:extLst>
              <p:ext uri="{D42A27DB-BD31-4B8C-83A1-F6EECF244321}">
                <p14:modId xmlns:p14="http://schemas.microsoft.com/office/powerpoint/2010/main" val="3309252393"/>
              </p:ext>
            </p:extLst>
          </p:nvPr>
        </p:nvGraphicFramePr>
        <p:xfrm>
          <a:off x="254000" y="936625"/>
          <a:ext cx="8709025" cy="5670550"/>
        </p:xfrm>
        <a:graphic>
          <a:graphicData uri="http://schemas.openxmlformats.org/presentationml/2006/ole">
            <mc:AlternateContent xmlns:mc="http://schemas.openxmlformats.org/markup-compatibility/2006">
              <mc:Choice xmlns:v="urn:schemas-microsoft-com:vml" Requires="v">
                <p:oleObj spid="_x0000_s199702" name="Chart" r:id="rId3" imgW="7115101" imgH="4629091" progId="MSGraph.Chart.8">
                  <p:embed followColorScheme="full"/>
                </p:oleObj>
              </mc:Choice>
              <mc:Fallback>
                <p:oleObj name="Chart" r:id="rId3" imgW="7115101" imgH="4629091" progId="MSGraph.Chart.8">
                  <p:embed followColorScheme="full"/>
                  <p:pic>
                    <p:nvPicPr>
                      <p:cNvPr id="0" name=""/>
                      <p:cNvPicPr>
                        <a:picLocks noChangeAspect="1" noChangeArrowheads="1"/>
                      </p:cNvPicPr>
                      <p:nvPr/>
                    </p:nvPicPr>
                    <p:blipFill>
                      <a:blip r:embed="rId4"/>
                      <a:srcRect/>
                      <a:stretch>
                        <a:fillRect/>
                      </a:stretch>
                    </p:blipFill>
                    <p:spPr bwMode="auto">
                      <a:xfrm>
                        <a:off x="254000" y="936625"/>
                        <a:ext cx="8709025" cy="5670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684" name="Text Box 4"/>
          <p:cNvSpPr txBox="1">
            <a:spLocks noChangeArrowheads="1"/>
          </p:cNvSpPr>
          <p:nvPr/>
        </p:nvSpPr>
        <p:spPr bwMode="auto">
          <a:xfrm>
            <a:off x="3179543" y="6057900"/>
            <a:ext cx="292099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err="1" smtClean="0"/>
              <a:t>Bijvoet</a:t>
            </a:r>
            <a:r>
              <a:rPr lang="en-US" altLang="en-US" sz="2800" b="1" dirty="0" smtClean="0"/>
              <a:t> ratio (%)</a:t>
            </a:r>
            <a:endParaRPr lang="en-US" altLang="en-US" sz="2800" b="1" dirty="0"/>
          </a:p>
        </p:txBody>
      </p:sp>
      <p:sp>
        <p:nvSpPr>
          <p:cNvPr id="71685" name="Text Box 5"/>
          <p:cNvSpPr txBox="1">
            <a:spLocks noChangeArrowheads="1"/>
          </p:cNvSpPr>
          <p:nvPr/>
        </p:nvSpPr>
        <p:spPr bwMode="auto">
          <a:xfrm rot="-5400000">
            <a:off x="-1315450" y="3030866"/>
            <a:ext cx="349967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t>Number of proteins</a:t>
            </a:r>
            <a:endParaRPr lang="en-US" altLang="en-US" sz="2800" b="1" dirty="0"/>
          </a:p>
        </p:txBody>
      </p:sp>
      <p:sp>
        <p:nvSpPr>
          <p:cNvPr id="2" name="TextBox 1"/>
          <p:cNvSpPr txBox="1"/>
          <p:nvPr/>
        </p:nvSpPr>
        <p:spPr>
          <a:xfrm>
            <a:off x="6567791" y="1778782"/>
            <a:ext cx="1257075" cy="461665"/>
          </a:xfrm>
          <a:prstGeom prst="rect">
            <a:avLst/>
          </a:prstGeom>
          <a:solidFill>
            <a:schemeClr val="bg1"/>
          </a:solidFill>
        </p:spPr>
        <p:txBody>
          <a:bodyPr wrap="none" rtlCol="0">
            <a:spAutoFit/>
          </a:bodyPr>
          <a:lstStyle/>
          <a:p>
            <a:r>
              <a:rPr lang="en-US" sz="2400" b="1" dirty="0" smtClean="0">
                <a:latin typeface="Arial" panose="020B0604020202020204" pitchFamily="34" charset="0"/>
                <a:cs typeface="Arial" panose="020B0604020202020204" pitchFamily="34" charset="0"/>
              </a:rPr>
              <a:t>I/</a:t>
            </a:r>
            <a:r>
              <a:rPr lang="el-GR" sz="2400" b="1" dirty="0" smtClean="0">
                <a:latin typeface="Arial" panose="020B0604020202020204" pitchFamily="34" charset="0"/>
                <a:cs typeface="Arial" panose="020B0604020202020204" pitchFamily="34" charset="0"/>
              </a:rPr>
              <a:t>σ</a:t>
            </a:r>
            <a:r>
              <a:rPr lang="en-US" sz="2400" b="1" dirty="0" smtClean="0">
                <a:latin typeface="Arial" panose="020B0604020202020204" pitchFamily="34" charset="0"/>
                <a:cs typeface="Arial" panose="020B0604020202020204" pitchFamily="34" charset="0"/>
              </a:rPr>
              <a:t> = 33</a:t>
            </a:r>
            <a:endParaRPr lang="en-US" sz="2400" b="1" dirty="0" smtClean="0">
              <a:latin typeface="Arial" panose="020B0604020202020204" pitchFamily="34" charset="0"/>
              <a:cs typeface="Arial" panose="020B0604020202020204" pitchFamily="34" charset="0"/>
            </a:endParaRPr>
          </a:p>
        </p:txBody>
      </p:sp>
      <p:cxnSp>
        <p:nvCxnSpPr>
          <p:cNvPr id="4" name="Straight Arrow Connector 3"/>
          <p:cNvCxnSpPr/>
          <p:nvPr/>
        </p:nvCxnSpPr>
        <p:spPr>
          <a:xfrm>
            <a:off x="7225259" y="2240447"/>
            <a:ext cx="899410" cy="50275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603618" y="3954854"/>
            <a:ext cx="1257075" cy="461665"/>
          </a:xfrm>
          <a:prstGeom prst="rect">
            <a:avLst/>
          </a:prstGeom>
          <a:solidFill>
            <a:schemeClr val="bg1"/>
          </a:solidFill>
        </p:spPr>
        <p:txBody>
          <a:bodyPr wrap="none" rtlCol="0">
            <a:spAutoFit/>
          </a:bodyPr>
          <a:lstStyle/>
          <a:p>
            <a:r>
              <a:rPr lang="en-US" sz="2400" b="1" dirty="0" smtClean="0">
                <a:latin typeface="Arial" panose="020B0604020202020204" pitchFamily="34" charset="0"/>
                <a:cs typeface="Arial" panose="020B0604020202020204" pitchFamily="34" charset="0"/>
              </a:rPr>
              <a:t>I/</a:t>
            </a:r>
            <a:r>
              <a:rPr lang="el-GR" sz="2400" b="1" dirty="0" smtClean="0">
                <a:latin typeface="Arial" panose="020B0604020202020204" pitchFamily="34" charset="0"/>
                <a:cs typeface="Arial" panose="020B0604020202020204" pitchFamily="34" charset="0"/>
              </a:rPr>
              <a:t>σ</a:t>
            </a:r>
            <a:r>
              <a:rPr lang="en-US" sz="2400" b="1" dirty="0" smtClean="0">
                <a:latin typeface="Arial" panose="020B0604020202020204" pitchFamily="34" charset="0"/>
                <a:cs typeface="Arial" panose="020B0604020202020204" pitchFamily="34" charset="0"/>
              </a:rPr>
              <a:t> = 50</a:t>
            </a:r>
            <a:endParaRPr lang="en-US" sz="2400" b="1" dirty="0" smtClean="0">
              <a:latin typeface="Arial" panose="020B0604020202020204" pitchFamily="34" charset="0"/>
              <a:cs typeface="Arial" panose="020B0604020202020204" pitchFamily="34" charset="0"/>
            </a:endParaRPr>
          </a:p>
        </p:txBody>
      </p:sp>
      <p:cxnSp>
        <p:nvCxnSpPr>
          <p:cNvPr id="13" name="Straight Arrow Connector 12"/>
          <p:cNvCxnSpPr>
            <a:stCxn id="12" idx="0"/>
          </p:cNvCxnSpPr>
          <p:nvPr/>
        </p:nvCxnSpPr>
        <p:spPr>
          <a:xfrm flipV="1">
            <a:off x="5232156" y="3432750"/>
            <a:ext cx="733929" cy="52210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239503" y="2512367"/>
            <a:ext cx="1428596" cy="461665"/>
          </a:xfrm>
          <a:prstGeom prst="rect">
            <a:avLst/>
          </a:prstGeom>
          <a:solidFill>
            <a:schemeClr val="bg1"/>
          </a:solidFill>
        </p:spPr>
        <p:txBody>
          <a:bodyPr wrap="none" rtlCol="0">
            <a:spAutoFit/>
          </a:bodyPr>
          <a:lstStyle/>
          <a:p>
            <a:r>
              <a:rPr lang="en-US" sz="2400" b="1" dirty="0" smtClean="0">
                <a:latin typeface="Arial" panose="020B0604020202020204" pitchFamily="34" charset="0"/>
                <a:cs typeface="Arial" panose="020B0604020202020204" pitchFamily="34" charset="0"/>
              </a:rPr>
              <a:t>I/</a:t>
            </a:r>
            <a:r>
              <a:rPr lang="el-GR" sz="2400" b="1" dirty="0" smtClean="0">
                <a:latin typeface="Arial" panose="020B0604020202020204" pitchFamily="34" charset="0"/>
                <a:cs typeface="Arial" panose="020B0604020202020204" pitchFamily="34" charset="0"/>
              </a:rPr>
              <a:t>σ</a:t>
            </a:r>
            <a:r>
              <a:rPr lang="en-US" sz="2400" b="1" dirty="0" smtClean="0">
                <a:latin typeface="Arial" panose="020B0604020202020204" pitchFamily="34" charset="0"/>
                <a:cs typeface="Arial" panose="020B0604020202020204" pitchFamily="34" charset="0"/>
              </a:rPr>
              <a:t> = 100</a:t>
            </a:r>
            <a:endParaRPr lang="en-US" sz="2400" b="1" dirty="0" smtClean="0">
              <a:latin typeface="Arial" panose="020B0604020202020204" pitchFamily="34" charset="0"/>
              <a:cs typeface="Arial" panose="020B0604020202020204" pitchFamily="34" charset="0"/>
            </a:endParaRPr>
          </a:p>
        </p:txBody>
      </p:sp>
      <p:cxnSp>
        <p:nvCxnSpPr>
          <p:cNvPr id="17" name="Straight Arrow Connector 16"/>
          <p:cNvCxnSpPr>
            <a:stCxn id="16" idx="0"/>
          </p:cNvCxnSpPr>
          <p:nvPr/>
        </p:nvCxnSpPr>
        <p:spPr>
          <a:xfrm flipH="1" flipV="1">
            <a:off x="3762531" y="1409077"/>
            <a:ext cx="191270" cy="110329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2525205" y="3724021"/>
            <a:ext cx="1428596" cy="461665"/>
          </a:xfrm>
          <a:prstGeom prst="rect">
            <a:avLst/>
          </a:prstGeom>
          <a:solidFill>
            <a:schemeClr val="bg1"/>
          </a:solidFill>
        </p:spPr>
        <p:txBody>
          <a:bodyPr wrap="none" rtlCol="0">
            <a:spAutoFit/>
          </a:bodyPr>
          <a:lstStyle/>
          <a:p>
            <a:r>
              <a:rPr lang="en-US" sz="2400" b="1" dirty="0" smtClean="0">
                <a:latin typeface="Arial" panose="020B0604020202020204" pitchFamily="34" charset="0"/>
                <a:cs typeface="Arial" panose="020B0604020202020204" pitchFamily="34" charset="0"/>
              </a:rPr>
              <a:t>I/</a:t>
            </a:r>
            <a:r>
              <a:rPr lang="el-GR" sz="2400" b="1" dirty="0" smtClean="0">
                <a:latin typeface="Arial" panose="020B0604020202020204" pitchFamily="34" charset="0"/>
                <a:cs typeface="Arial" panose="020B0604020202020204" pitchFamily="34" charset="0"/>
              </a:rPr>
              <a:t>σ</a:t>
            </a:r>
            <a:r>
              <a:rPr lang="en-US" sz="2400" b="1" dirty="0" smtClean="0">
                <a:latin typeface="Arial" panose="020B0604020202020204" pitchFamily="34" charset="0"/>
                <a:cs typeface="Arial" panose="020B0604020202020204" pitchFamily="34" charset="0"/>
              </a:rPr>
              <a:t> = 200</a:t>
            </a:r>
            <a:endParaRPr lang="en-US" sz="2400" b="1" dirty="0" smtClean="0">
              <a:latin typeface="Arial" panose="020B0604020202020204" pitchFamily="34" charset="0"/>
              <a:cs typeface="Arial" panose="020B0604020202020204" pitchFamily="34" charset="0"/>
            </a:endParaRPr>
          </a:p>
        </p:txBody>
      </p:sp>
      <p:cxnSp>
        <p:nvCxnSpPr>
          <p:cNvPr id="22" name="Straight Arrow Connector 21"/>
          <p:cNvCxnSpPr/>
          <p:nvPr/>
        </p:nvCxnSpPr>
        <p:spPr>
          <a:xfrm flipH="1" flipV="1">
            <a:off x="2658489" y="2336368"/>
            <a:ext cx="521054" cy="138765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95887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P spid="16" grpId="0" animBg="1"/>
      <p:bldP spid="21"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AutoShape 2"/>
          <p:cNvSpPr>
            <a:spLocks noChangeArrowheads="1"/>
          </p:cNvSpPr>
          <p:nvPr/>
        </p:nvSpPr>
        <p:spPr bwMode="auto">
          <a:xfrm rot="-5400000">
            <a:off x="8032750" y="3238500"/>
            <a:ext cx="533400" cy="914400"/>
          </a:xfrm>
          <a:prstGeom prst="can">
            <a:avLst>
              <a:gd name="adj" fmla="val 42857"/>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en-US" altLang="en-US" sz="1800"/>
          </a:p>
        </p:txBody>
      </p:sp>
      <p:sp>
        <p:nvSpPr>
          <p:cNvPr id="154627" name="Rectangle 3"/>
          <p:cNvSpPr>
            <a:spLocks noGrp="1" noChangeArrowheads="1"/>
          </p:cNvSpPr>
          <p:nvPr>
            <p:ph type="title"/>
          </p:nvPr>
        </p:nvSpPr>
        <p:spPr>
          <a:xfrm>
            <a:off x="685800" y="0"/>
            <a:ext cx="7772400" cy="1143000"/>
          </a:xfrm>
        </p:spPr>
        <p:txBody>
          <a:bodyPr/>
          <a:lstStyle/>
          <a:p>
            <a:pPr eaLnBrk="1" hangingPunct="1"/>
            <a:r>
              <a:rPr lang="en-US" altLang="en-US" smtClean="0"/>
              <a:t>Where do photons go?</a:t>
            </a:r>
          </a:p>
        </p:txBody>
      </p:sp>
      <p:sp>
        <p:nvSpPr>
          <p:cNvPr id="154628" name="Text Box 4"/>
          <p:cNvSpPr txBox="1">
            <a:spLocks noChangeArrowheads="1"/>
          </p:cNvSpPr>
          <p:nvPr/>
        </p:nvSpPr>
        <p:spPr bwMode="auto">
          <a:xfrm>
            <a:off x="7853363" y="4092575"/>
            <a:ext cx="9032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200" b="1"/>
              <a:t>beamstop</a:t>
            </a:r>
          </a:p>
        </p:txBody>
      </p:sp>
      <p:sp>
        <p:nvSpPr>
          <p:cNvPr id="154633" name="Line 6"/>
          <p:cNvSpPr>
            <a:spLocks noChangeShapeType="1"/>
          </p:cNvSpPr>
          <p:nvPr/>
        </p:nvSpPr>
        <p:spPr bwMode="auto">
          <a:xfrm flipV="1">
            <a:off x="609600" y="3676650"/>
            <a:ext cx="7340600" cy="0"/>
          </a:xfrm>
          <a:prstGeom prst="line">
            <a:avLst/>
          </a:prstGeom>
          <a:noFill/>
          <a:ln w="2540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634" name="Line 7"/>
          <p:cNvSpPr>
            <a:spLocks noChangeShapeType="1"/>
          </p:cNvSpPr>
          <p:nvPr/>
        </p:nvSpPr>
        <p:spPr bwMode="auto">
          <a:xfrm flipV="1">
            <a:off x="609600" y="3676650"/>
            <a:ext cx="3865563" cy="0"/>
          </a:xfrm>
          <a:prstGeom prst="line">
            <a:avLst/>
          </a:prstGeom>
          <a:noFill/>
          <a:ln w="279400">
            <a:solidFill>
              <a:srgbClr val="CC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635" name="Text Box 8"/>
          <p:cNvSpPr txBox="1">
            <a:spLocks noChangeArrowheads="1"/>
          </p:cNvSpPr>
          <p:nvPr/>
        </p:nvSpPr>
        <p:spPr bwMode="auto">
          <a:xfrm>
            <a:off x="5462270" y="2534285"/>
            <a:ext cx="1579563" cy="89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b="1" dirty="0" smtClean="0"/>
              <a:t>97%</a:t>
            </a:r>
          </a:p>
          <a:p>
            <a:pPr algn="ctr" eaLnBrk="1" hangingPunct="1">
              <a:spcBef>
                <a:spcPct val="0"/>
              </a:spcBef>
              <a:buFontTx/>
              <a:buNone/>
            </a:pPr>
            <a:r>
              <a:rPr lang="en-US" altLang="en-US" sz="2000" b="1" dirty="0" smtClean="0"/>
              <a:t>transmitted</a:t>
            </a:r>
            <a:endParaRPr lang="en-US" altLang="en-US" sz="2000" b="1" dirty="0"/>
          </a:p>
        </p:txBody>
      </p:sp>
      <p:sp>
        <p:nvSpPr>
          <p:cNvPr id="154630" name="Text Box 9"/>
          <p:cNvSpPr txBox="1">
            <a:spLocks noChangeArrowheads="1"/>
          </p:cNvSpPr>
          <p:nvPr/>
        </p:nvSpPr>
        <p:spPr bwMode="auto">
          <a:xfrm>
            <a:off x="863553" y="2743518"/>
            <a:ext cx="214353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b="1" dirty="0" smtClean="0"/>
              <a:t>1 Å </a:t>
            </a:r>
            <a:r>
              <a:rPr lang="en-US" altLang="en-US" b="1" dirty="0"/>
              <a:t>x-rays</a:t>
            </a:r>
          </a:p>
        </p:txBody>
      </p:sp>
      <p:pic>
        <p:nvPicPr>
          <p:cNvPr id="154631" name="Picture 10" descr="MCBS00386_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98888" y="3122613"/>
            <a:ext cx="136048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98955" name="Text Box 11"/>
          <p:cNvSpPr txBox="1">
            <a:spLocks noChangeArrowheads="1"/>
          </p:cNvSpPr>
          <p:nvPr/>
        </p:nvSpPr>
        <p:spPr bwMode="auto">
          <a:xfrm>
            <a:off x="2690708" y="4951413"/>
            <a:ext cx="3764172" cy="954107"/>
          </a:xfrm>
          <a:prstGeom prst="rect">
            <a:avLst/>
          </a:prstGeom>
          <a:solidFill>
            <a:srgbClr val="FFFF99"/>
          </a:solidFill>
          <a:ln w="9525">
            <a:solidFill>
              <a:srgbClr val="8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dirty="0"/>
              <a:t>attenuation </a:t>
            </a:r>
            <a:r>
              <a:rPr lang="en-US" altLang="en-US" sz="2800" dirty="0" smtClean="0"/>
              <a:t>correction</a:t>
            </a:r>
          </a:p>
          <a:p>
            <a:pPr algn="ctr" eaLnBrk="1" hangingPunct="1">
              <a:spcBef>
                <a:spcPct val="0"/>
              </a:spcBef>
              <a:buFontTx/>
              <a:buNone/>
            </a:pPr>
            <a:r>
              <a:rPr lang="en-US" altLang="en-US" sz="2800" dirty="0"/>
              <a:t>e</a:t>
            </a:r>
            <a:r>
              <a:rPr lang="en-US" altLang="en-US" sz="2800" dirty="0" smtClean="0"/>
              <a:t>rror cannot </a:t>
            </a:r>
            <a:r>
              <a:rPr lang="en-US" altLang="en-US" sz="2800" dirty="0"/>
              <a:t>be &gt; </a:t>
            </a:r>
            <a:r>
              <a:rPr lang="en-US" altLang="en-US" sz="2800" dirty="0" smtClean="0"/>
              <a:t>~3%</a:t>
            </a:r>
            <a:endParaRPr lang="en-US" altLang="en-US" sz="2800" dirty="0"/>
          </a:p>
        </p:txBody>
      </p:sp>
      <p:sp>
        <p:nvSpPr>
          <p:cNvPr id="12" name="Text Box 9"/>
          <p:cNvSpPr txBox="1">
            <a:spLocks noChangeArrowheads="1"/>
          </p:cNvSpPr>
          <p:nvPr/>
        </p:nvSpPr>
        <p:spPr bwMode="auto">
          <a:xfrm>
            <a:off x="3885484" y="1981518"/>
            <a:ext cx="106792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000" b="1" dirty="0" smtClean="0"/>
              <a:t>100 </a:t>
            </a:r>
            <a:r>
              <a:rPr lang="el-GR" altLang="en-US" sz="2000" b="1" dirty="0" smtClean="0"/>
              <a:t>μ</a:t>
            </a:r>
            <a:r>
              <a:rPr lang="en-US" altLang="en-US" sz="2000" b="1" dirty="0" smtClean="0"/>
              <a:t>m</a:t>
            </a:r>
          </a:p>
          <a:p>
            <a:pPr algn="ctr" eaLnBrk="1" hangingPunct="1">
              <a:spcBef>
                <a:spcPct val="0"/>
              </a:spcBef>
              <a:buFontTx/>
              <a:buNone/>
            </a:pPr>
            <a:r>
              <a:rPr lang="en-US" altLang="en-US" sz="2000" b="1" dirty="0"/>
              <a:t>t</a:t>
            </a:r>
            <a:r>
              <a:rPr lang="en-US" altLang="en-US" sz="2000" b="1" dirty="0" smtClean="0"/>
              <a:t>hick</a:t>
            </a:r>
          </a:p>
          <a:p>
            <a:pPr algn="ctr" eaLnBrk="1" hangingPunct="1">
              <a:spcBef>
                <a:spcPct val="0"/>
              </a:spcBef>
              <a:buFontTx/>
              <a:buNone/>
            </a:pPr>
            <a:r>
              <a:rPr lang="en-US" altLang="en-US" sz="2000" b="1" dirty="0" smtClean="0"/>
              <a:t>protein</a:t>
            </a:r>
            <a:endParaRPr lang="en-US" altLang="en-US" sz="2000" b="1" dirty="0"/>
          </a:p>
        </p:txBody>
      </p:sp>
    </p:spTree>
    <p:extLst>
      <p:ext uri="{BB962C8B-B14F-4D97-AF65-F5344CB8AC3E}">
        <p14:creationId xmlns:p14="http://schemas.microsoft.com/office/powerpoint/2010/main" val="67482508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989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8955"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AutoShape 2"/>
          <p:cNvSpPr>
            <a:spLocks noChangeArrowheads="1"/>
          </p:cNvSpPr>
          <p:nvPr/>
        </p:nvSpPr>
        <p:spPr bwMode="auto">
          <a:xfrm rot="-5400000">
            <a:off x="8032750" y="3238500"/>
            <a:ext cx="533400" cy="914400"/>
          </a:xfrm>
          <a:prstGeom prst="can">
            <a:avLst>
              <a:gd name="adj" fmla="val 42857"/>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en-US" altLang="en-US" sz="1800"/>
          </a:p>
        </p:txBody>
      </p:sp>
      <p:sp>
        <p:nvSpPr>
          <p:cNvPr id="154627" name="Rectangle 3"/>
          <p:cNvSpPr>
            <a:spLocks noGrp="1" noChangeArrowheads="1"/>
          </p:cNvSpPr>
          <p:nvPr>
            <p:ph type="title"/>
          </p:nvPr>
        </p:nvSpPr>
        <p:spPr>
          <a:xfrm>
            <a:off x="685800" y="0"/>
            <a:ext cx="7772400" cy="1143000"/>
          </a:xfrm>
        </p:spPr>
        <p:txBody>
          <a:bodyPr/>
          <a:lstStyle/>
          <a:p>
            <a:pPr eaLnBrk="1" hangingPunct="1"/>
            <a:r>
              <a:rPr lang="en-US" altLang="en-US" smtClean="0"/>
              <a:t>Where do photons go?</a:t>
            </a:r>
          </a:p>
        </p:txBody>
      </p:sp>
      <p:sp>
        <p:nvSpPr>
          <p:cNvPr id="154628" name="Text Box 4"/>
          <p:cNvSpPr txBox="1">
            <a:spLocks noChangeArrowheads="1"/>
          </p:cNvSpPr>
          <p:nvPr/>
        </p:nvSpPr>
        <p:spPr bwMode="auto">
          <a:xfrm>
            <a:off x="7853363" y="4092575"/>
            <a:ext cx="9032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200" b="1"/>
              <a:t>beamstop</a:t>
            </a:r>
          </a:p>
        </p:txBody>
      </p:sp>
      <p:sp>
        <p:nvSpPr>
          <p:cNvPr id="154633" name="Line 6"/>
          <p:cNvSpPr>
            <a:spLocks noChangeShapeType="1"/>
          </p:cNvSpPr>
          <p:nvPr/>
        </p:nvSpPr>
        <p:spPr bwMode="auto">
          <a:xfrm flipV="1">
            <a:off x="609600" y="3676650"/>
            <a:ext cx="7340600" cy="0"/>
          </a:xfrm>
          <a:prstGeom prst="line">
            <a:avLst/>
          </a:prstGeom>
          <a:noFill/>
          <a:ln w="2540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634" name="Line 7"/>
          <p:cNvSpPr>
            <a:spLocks noChangeShapeType="1"/>
          </p:cNvSpPr>
          <p:nvPr/>
        </p:nvSpPr>
        <p:spPr bwMode="auto">
          <a:xfrm flipV="1">
            <a:off x="609600" y="3676650"/>
            <a:ext cx="3865563" cy="0"/>
          </a:xfrm>
          <a:prstGeom prst="line">
            <a:avLst/>
          </a:prstGeom>
          <a:noFill/>
          <a:ln w="279400">
            <a:solidFill>
              <a:srgbClr val="CC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635" name="Text Box 8"/>
          <p:cNvSpPr txBox="1">
            <a:spLocks noChangeArrowheads="1"/>
          </p:cNvSpPr>
          <p:nvPr/>
        </p:nvSpPr>
        <p:spPr bwMode="auto">
          <a:xfrm>
            <a:off x="5462270" y="2534285"/>
            <a:ext cx="1579563" cy="89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b="1" dirty="0"/>
              <a:t>2</a:t>
            </a:r>
            <a:r>
              <a:rPr lang="en-US" altLang="en-US" b="1" dirty="0" smtClean="0"/>
              <a:t>%</a:t>
            </a:r>
          </a:p>
          <a:p>
            <a:pPr algn="ctr" eaLnBrk="1" hangingPunct="1">
              <a:spcBef>
                <a:spcPct val="0"/>
              </a:spcBef>
              <a:buFontTx/>
              <a:buNone/>
            </a:pPr>
            <a:r>
              <a:rPr lang="en-US" altLang="en-US" sz="2000" b="1" dirty="0" smtClean="0"/>
              <a:t>transmitted</a:t>
            </a:r>
            <a:endParaRPr lang="en-US" altLang="en-US" sz="2000" b="1" dirty="0"/>
          </a:p>
        </p:txBody>
      </p:sp>
      <p:sp>
        <p:nvSpPr>
          <p:cNvPr id="154630" name="Text Box 9"/>
          <p:cNvSpPr txBox="1">
            <a:spLocks noChangeArrowheads="1"/>
          </p:cNvSpPr>
          <p:nvPr/>
        </p:nvSpPr>
        <p:spPr bwMode="auto">
          <a:xfrm>
            <a:off x="863553" y="2743518"/>
            <a:ext cx="214353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b="1" dirty="0"/>
              <a:t>5</a:t>
            </a:r>
            <a:r>
              <a:rPr lang="en-US" altLang="en-US" b="1" dirty="0" smtClean="0"/>
              <a:t> Å </a:t>
            </a:r>
            <a:r>
              <a:rPr lang="en-US" altLang="en-US" b="1" dirty="0"/>
              <a:t>x-rays</a:t>
            </a:r>
          </a:p>
        </p:txBody>
      </p:sp>
      <p:pic>
        <p:nvPicPr>
          <p:cNvPr id="154631" name="Picture 10" descr="MCBS00386_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98888" y="3122613"/>
            <a:ext cx="136048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98955" name="Text Box 11"/>
          <p:cNvSpPr txBox="1">
            <a:spLocks noChangeArrowheads="1"/>
          </p:cNvSpPr>
          <p:nvPr/>
        </p:nvSpPr>
        <p:spPr bwMode="auto">
          <a:xfrm>
            <a:off x="2750019" y="4951413"/>
            <a:ext cx="3645550" cy="954107"/>
          </a:xfrm>
          <a:prstGeom prst="rect">
            <a:avLst/>
          </a:prstGeom>
          <a:solidFill>
            <a:srgbClr val="FFFF99"/>
          </a:solidFill>
          <a:ln w="9525">
            <a:solidFill>
              <a:srgbClr val="8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dirty="0"/>
              <a:t>attenuation </a:t>
            </a:r>
            <a:r>
              <a:rPr lang="en-US" altLang="en-US" sz="2800" dirty="0" smtClean="0"/>
              <a:t>correction</a:t>
            </a:r>
          </a:p>
          <a:p>
            <a:pPr algn="ctr" eaLnBrk="1" hangingPunct="1">
              <a:spcBef>
                <a:spcPct val="0"/>
              </a:spcBef>
              <a:buFontTx/>
              <a:buNone/>
            </a:pPr>
            <a:r>
              <a:rPr lang="en-US" altLang="en-US" sz="2800" dirty="0" smtClean="0"/>
              <a:t>error can be ~98%</a:t>
            </a:r>
            <a:endParaRPr lang="en-US" altLang="en-US" sz="2800" dirty="0"/>
          </a:p>
        </p:txBody>
      </p:sp>
      <p:sp>
        <p:nvSpPr>
          <p:cNvPr id="12" name="Text Box 9"/>
          <p:cNvSpPr txBox="1">
            <a:spLocks noChangeArrowheads="1"/>
          </p:cNvSpPr>
          <p:nvPr/>
        </p:nvSpPr>
        <p:spPr bwMode="auto">
          <a:xfrm>
            <a:off x="3885484" y="1981518"/>
            <a:ext cx="106792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000" b="1" dirty="0" smtClean="0"/>
              <a:t>100 </a:t>
            </a:r>
            <a:r>
              <a:rPr lang="el-GR" altLang="en-US" sz="2000" b="1" dirty="0" smtClean="0"/>
              <a:t>μ</a:t>
            </a:r>
            <a:r>
              <a:rPr lang="en-US" altLang="en-US" sz="2000" b="1" dirty="0" smtClean="0"/>
              <a:t>m</a:t>
            </a:r>
          </a:p>
          <a:p>
            <a:pPr algn="ctr" eaLnBrk="1" hangingPunct="1">
              <a:spcBef>
                <a:spcPct val="0"/>
              </a:spcBef>
              <a:buFontTx/>
              <a:buNone/>
            </a:pPr>
            <a:r>
              <a:rPr lang="en-US" altLang="en-US" sz="2000" b="1" dirty="0"/>
              <a:t>t</a:t>
            </a:r>
            <a:r>
              <a:rPr lang="en-US" altLang="en-US" sz="2000" b="1" dirty="0" smtClean="0"/>
              <a:t>hick</a:t>
            </a:r>
          </a:p>
          <a:p>
            <a:pPr algn="ctr" eaLnBrk="1" hangingPunct="1">
              <a:spcBef>
                <a:spcPct val="0"/>
              </a:spcBef>
              <a:buFontTx/>
              <a:buNone/>
            </a:pPr>
            <a:r>
              <a:rPr lang="en-US" altLang="en-US" sz="2000" b="1" dirty="0" smtClean="0"/>
              <a:t>protein</a:t>
            </a:r>
            <a:endParaRPr lang="en-US" altLang="en-US" sz="2000" b="1" dirty="0"/>
          </a:p>
        </p:txBody>
      </p:sp>
    </p:spTree>
    <p:extLst>
      <p:ext uri="{BB962C8B-B14F-4D97-AF65-F5344CB8AC3E}">
        <p14:creationId xmlns:p14="http://schemas.microsoft.com/office/powerpoint/2010/main" val="105296595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989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8955"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AutoShape 2"/>
          <p:cNvSpPr>
            <a:spLocks noChangeArrowheads="1"/>
          </p:cNvSpPr>
          <p:nvPr/>
        </p:nvSpPr>
        <p:spPr bwMode="auto">
          <a:xfrm rot="-5400000">
            <a:off x="8032750" y="3238500"/>
            <a:ext cx="533400" cy="914400"/>
          </a:xfrm>
          <a:prstGeom prst="can">
            <a:avLst>
              <a:gd name="adj" fmla="val 42857"/>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en-US" altLang="en-US" sz="1800"/>
          </a:p>
        </p:txBody>
      </p:sp>
      <p:sp>
        <p:nvSpPr>
          <p:cNvPr id="154627" name="Rectangle 3"/>
          <p:cNvSpPr>
            <a:spLocks noGrp="1" noChangeArrowheads="1"/>
          </p:cNvSpPr>
          <p:nvPr>
            <p:ph type="title"/>
          </p:nvPr>
        </p:nvSpPr>
        <p:spPr>
          <a:xfrm>
            <a:off x="685800" y="0"/>
            <a:ext cx="7772400" cy="1143000"/>
          </a:xfrm>
        </p:spPr>
        <p:txBody>
          <a:bodyPr/>
          <a:lstStyle/>
          <a:p>
            <a:pPr eaLnBrk="1" hangingPunct="1"/>
            <a:r>
              <a:rPr lang="en-US" altLang="en-US" smtClean="0"/>
              <a:t>Where do photons go?</a:t>
            </a:r>
          </a:p>
        </p:txBody>
      </p:sp>
      <p:sp>
        <p:nvSpPr>
          <p:cNvPr id="154628" name="Text Box 4"/>
          <p:cNvSpPr txBox="1">
            <a:spLocks noChangeArrowheads="1"/>
          </p:cNvSpPr>
          <p:nvPr/>
        </p:nvSpPr>
        <p:spPr bwMode="auto">
          <a:xfrm>
            <a:off x="7853363" y="4092575"/>
            <a:ext cx="9032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200" b="1"/>
              <a:t>beamstop</a:t>
            </a:r>
          </a:p>
        </p:txBody>
      </p:sp>
      <p:sp>
        <p:nvSpPr>
          <p:cNvPr id="154633" name="Line 6"/>
          <p:cNvSpPr>
            <a:spLocks noChangeShapeType="1"/>
          </p:cNvSpPr>
          <p:nvPr/>
        </p:nvSpPr>
        <p:spPr bwMode="auto">
          <a:xfrm flipV="1">
            <a:off x="609600" y="3676650"/>
            <a:ext cx="7340600" cy="0"/>
          </a:xfrm>
          <a:prstGeom prst="line">
            <a:avLst/>
          </a:prstGeom>
          <a:noFill/>
          <a:ln w="2540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634" name="Line 7"/>
          <p:cNvSpPr>
            <a:spLocks noChangeShapeType="1"/>
          </p:cNvSpPr>
          <p:nvPr/>
        </p:nvSpPr>
        <p:spPr bwMode="auto">
          <a:xfrm flipV="1">
            <a:off x="609600" y="3676650"/>
            <a:ext cx="3865563" cy="0"/>
          </a:xfrm>
          <a:prstGeom prst="line">
            <a:avLst/>
          </a:prstGeom>
          <a:noFill/>
          <a:ln w="279400">
            <a:solidFill>
              <a:srgbClr val="CC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635" name="Text Box 8"/>
          <p:cNvSpPr txBox="1">
            <a:spLocks noChangeArrowheads="1"/>
          </p:cNvSpPr>
          <p:nvPr/>
        </p:nvSpPr>
        <p:spPr bwMode="auto">
          <a:xfrm>
            <a:off x="5462270" y="2534285"/>
            <a:ext cx="1579563" cy="89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b="1" dirty="0" smtClean="0"/>
              <a:t>96%</a:t>
            </a:r>
          </a:p>
          <a:p>
            <a:pPr algn="ctr" eaLnBrk="1" hangingPunct="1">
              <a:spcBef>
                <a:spcPct val="0"/>
              </a:spcBef>
              <a:buFontTx/>
              <a:buNone/>
            </a:pPr>
            <a:r>
              <a:rPr lang="en-US" altLang="en-US" sz="2000" b="1" dirty="0" smtClean="0"/>
              <a:t>transmitted</a:t>
            </a:r>
            <a:endParaRPr lang="en-US" altLang="en-US" sz="2000" b="1" dirty="0"/>
          </a:p>
        </p:txBody>
      </p:sp>
      <p:sp>
        <p:nvSpPr>
          <p:cNvPr id="154630" name="Text Box 9"/>
          <p:cNvSpPr txBox="1">
            <a:spLocks noChangeArrowheads="1"/>
          </p:cNvSpPr>
          <p:nvPr/>
        </p:nvSpPr>
        <p:spPr bwMode="auto">
          <a:xfrm>
            <a:off x="863553" y="2743518"/>
            <a:ext cx="214353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b="1" dirty="0"/>
              <a:t>5</a:t>
            </a:r>
            <a:r>
              <a:rPr lang="en-US" altLang="en-US" b="1" dirty="0" smtClean="0"/>
              <a:t> Å </a:t>
            </a:r>
            <a:r>
              <a:rPr lang="en-US" altLang="en-US" b="1" dirty="0"/>
              <a:t>x-rays</a:t>
            </a:r>
          </a:p>
        </p:txBody>
      </p:sp>
      <p:pic>
        <p:nvPicPr>
          <p:cNvPr id="154631" name="Picture 10" descr="MCBS00386_0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98888" y="3122613"/>
            <a:ext cx="136048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98955" name="Text Box 11"/>
          <p:cNvSpPr txBox="1">
            <a:spLocks noChangeArrowheads="1"/>
          </p:cNvSpPr>
          <p:nvPr/>
        </p:nvSpPr>
        <p:spPr bwMode="auto">
          <a:xfrm>
            <a:off x="2690708" y="4951413"/>
            <a:ext cx="3764172" cy="954107"/>
          </a:xfrm>
          <a:prstGeom prst="rect">
            <a:avLst/>
          </a:prstGeom>
          <a:solidFill>
            <a:srgbClr val="FFFF99"/>
          </a:solidFill>
          <a:ln w="9525">
            <a:solidFill>
              <a:srgbClr val="8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dirty="0"/>
              <a:t>attenuation </a:t>
            </a:r>
            <a:r>
              <a:rPr lang="en-US" altLang="en-US" sz="2800" dirty="0" smtClean="0"/>
              <a:t>correction</a:t>
            </a:r>
          </a:p>
          <a:p>
            <a:pPr algn="ctr" eaLnBrk="1" hangingPunct="1">
              <a:spcBef>
                <a:spcPct val="0"/>
              </a:spcBef>
              <a:buFontTx/>
              <a:buNone/>
            </a:pPr>
            <a:r>
              <a:rPr lang="en-US" altLang="en-US" sz="2800" dirty="0"/>
              <a:t>e</a:t>
            </a:r>
            <a:r>
              <a:rPr lang="en-US" altLang="en-US" sz="2800" dirty="0" smtClean="0"/>
              <a:t>rror cannot </a:t>
            </a:r>
            <a:r>
              <a:rPr lang="en-US" altLang="en-US" sz="2800" dirty="0"/>
              <a:t>be &gt; </a:t>
            </a:r>
            <a:r>
              <a:rPr lang="en-US" altLang="en-US" sz="2800" dirty="0" smtClean="0"/>
              <a:t>~4%</a:t>
            </a:r>
            <a:endParaRPr lang="en-US" altLang="en-US" sz="2800" dirty="0"/>
          </a:p>
        </p:txBody>
      </p:sp>
      <p:sp>
        <p:nvSpPr>
          <p:cNvPr id="12" name="Text Box 9"/>
          <p:cNvSpPr txBox="1">
            <a:spLocks noChangeArrowheads="1"/>
          </p:cNvSpPr>
          <p:nvPr/>
        </p:nvSpPr>
        <p:spPr bwMode="auto">
          <a:xfrm>
            <a:off x="3885484" y="1981518"/>
            <a:ext cx="106792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000" b="1" dirty="0" smtClean="0"/>
              <a:t>1 </a:t>
            </a:r>
            <a:r>
              <a:rPr lang="el-GR" altLang="en-US" sz="2000" b="1" dirty="0" smtClean="0"/>
              <a:t>μ</a:t>
            </a:r>
            <a:r>
              <a:rPr lang="en-US" altLang="en-US" sz="2000" b="1" dirty="0" smtClean="0"/>
              <a:t>m</a:t>
            </a:r>
          </a:p>
          <a:p>
            <a:pPr algn="ctr" eaLnBrk="1" hangingPunct="1">
              <a:spcBef>
                <a:spcPct val="0"/>
              </a:spcBef>
              <a:buFontTx/>
              <a:buNone/>
            </a:pPr>
            <a:r>
              <a:rPr lang="en-US" altLang="en-US" sz="2000" b="1" dirty="0"/>
              <a:t>t</a:t>
            </a:r>
            <a:r>
              <a:rPr lang="en-US" altLang="en-US" sz="2000" b="1" dirty="0" smtClean="0"/>
              <a:t>hick</a:t>
            </a:r>
          </a:p>
          <a:p>
            <a:pPr algn="ctr" eaLnBrk="1" hangingPunct="1">
              <a:spcBef>
                <a:spcPct val="0"/>
              </a:spcBef>
              <a:buFontTx/>
              <a:buNone/>
            </a:pPr>
            <a:r>
              <a:rPr lang="en-US" altLang="en-US" sz="2000" b="1" dirty="0" smtClean="0"/>
              <a:t>protein</a:t>
            </a:r>
            <a:endParaRPr lang="en-US" altLang="en-US" sz="2000" b="1" dirty="0"/>
          </a:p>
        </p:txBody>
      </p:sp>
    </p:spTree>
    <p:extLst>
      <p:ext uri="{BB962C8B-B14F-4D97-AF65-F5344CB8AC3E}">
        <p14:creationId xmlns:p14="http://schemas.microsoft.com/office/powerpoint/2010/main" val="240856640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989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8955"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Text Box 3"/>
          <p:cNvSpPr txBox="1">
            <a:spLocks noChangeArrowheads="1"/>
          </p:cNvSpPr>
          <p:nvPr/>
        </p:nvSpPr>
        <p:spPr bwMode="auto">
          <a:xfrm>
            <a:off x="563562" y="1784350"/>
            <a:ext cx="8580437" cy="4426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ts val="1000"/>
              </a:spcBef>
              <a:buFontTx/>
              <a:buNone/>
            </a:pPr>
            <a:r>
              <a:rPr lang="en-US" altLang="en-US" sz="4000" dirty="0">
                <a:solidFill>
                  <a:srgbClr val="000000"/>
                </a:solidFill>
                <a:cs typeface="Arial" pitchFamily="34" charset="0"/>
              </a:rPr>
              <a:t>1 </a:t>
            </a:r>
            <a:r>
              <a:rPr lang="el-GR" altLang="en-US" sz="4000" dirty="0">
                <a:solidFill>
                  <a:srgbClr val="000000"/>
                </a:solidFill>
                <a:cs typeface="Arial" pitchFamily="34" charset="0"/>
              </a:rPr>
              <a:t>μ</a:t>
            </a:r>
            <a:r>
              <a:rPr lang="en-US" altLang="en-US" sz="4000" dirty="0">
                <a:solidFill>
                  <a:srgbClr val="000000"/>
                </a:solidFill>
                <a:cs typeface="Arial" pitchFamily="34" charset="0"/>
              </a:rPr>
              <a:t>m crystal	≈ 	1 </a:t>
            </a:r>
            <a:r>
              <a:rPr lang="el-GR" altLang="en-US" sz="4000" dirty="0">
                <a:solidFill>
                  <a:srgbClr val="000000"/>
                </a:solidFill>
                <a:cs typeface="Arial" pitchFamily="34" charset="0"/>
              </a:rPr>
              <a:t>μ</a:t>
            </a:r>
            <a:r>
              <a:rPr lang="en-US" altLang="en-US" sz="4000" dirty="0">
                <a:solidFill>
                  <a:srgbClr val="000000"/>
                </a:solidFill>
                <a:cs typeface="Arial" pitchFamily="34" charset="0"/>
              </a:rPr>
              <a:t>m water</a:t>
            </a:r>
          </a:p>
          <a:p>
            <a:pPr eaLnBrk="1" hangingPunct="1">
              <a:spcBef>
                <a:spcPts val="1000"/>
              </a:spcBef>
              <a:buFontTx/>
              <a:buNone/>
            </a:pPr>
            <a:r>
              <a:rPr lang="en-US" altLang="en-US" sz="4000" dirty="0">
                <a:solidFill>
                  <a:srgbClr val="000000"/>
                </a:solidFill>
                <a:cs typeface="Arial" pitchFamily="34" charset="0"/>
              </a:rPr>
              <a:t>				≈ 	1 </a:t>
            </a:r>
            <a:r>
              <a:rPr lang="el-GR" altLang="en-US" sz="4000" dirty="0">
                <a:solidFill>
                  <a:srgbClr val="000000"/>
                </a:solidFill>
                <a:cs typeface="Arial" pitchFamily="34" charset="0"/>
              </a:rPr>
              <a:t>μ</a:t>
            </a:r>
            <a:r>
              <a:rPr lang="en-US" altLang="en-US" sz="4000" dirty="0">
                <a:solidFill>
                  <a:srgbClr val="000000"/>
                </a:solidFill>
                <a:cs typeface="Arial" pitchFamily="34" charset="0"/>
              </a:rPr>
              <a:t>m plastic</a:t>
            </a:r>
          </a:p>
          <a:p>
            <a:pPr eaLnBrk="1" hangingPunct="1">
              <a:spcBef>
                <a:spcPts val="1000"/>
              </a:spcBef>
              <a:buFontTx/>
              <a:buNone/>
            </a:pPr>
            <a:r>
              <a:rPr lang="en-US" altLang="en-US" sz="4000" dirty="0">
                <a:solidFill>
                  <a:srgbClr val="000000"/>
                </a:solidFill>
                <a:cs typeface="Arial" pitchFamily="34" charset="0"/>
              </a:rPr>
              <a:t>				≈ 	0.1 </a:t>
            </a:r>
            <a:r>
              <a:rPr lang="el-GR" altLang="en-US" sz="4000" dirty="0">
                <a:solidFill>
                  <a:srgbClr val="000000"/>
                </a:solidFill>
                <a:cs typeface="Arial" pitchFamily="34" charset="0"/>
              </a:rPr>
              <a:t>μ</a:t>
            </a:r>
            <a:r>
              <a:rPr lang="en-US" altLang="en-US" sz="4000" dirty="0">
                <a:solidFill>
                  <a:srgbClr val="000000"/>
                </a:solidFill>
                <a:cs typeface="Arial" pitchFamily="34" charset="0"/>
              </a:rPr>
              <a:t>m glass</a:t>
            </a:r>
          </a:p>
          <a:p>
            <a:pPr eaLnBrk="1" hangingPunct="1">
              <a:spcBef>
                <a:spcPts val="1000"/>
              </a:spcBef>
              <a:buNone/>
            </a:pPr>
            <a:r>
              <a:rPr lang="en-US" altLang="en-US" sz="4000" dirty="0">
                <a:solidFill>
                  <a:srgbClr val="000000"/>
                </a:solidFill>
                <a:cs typeface="Arial" pitchFamily="34" charset="0"/>
              </a:rPr>
              <a:t>				≈ 	</a:t>
            </a:r>
            <a:r>
              <a:rPr lang="en-US" altLang="en-US" sz="4000" dirty="0" smtClean="0">
                <a:solidFill>
                  <a:srgbClr val="000000"/>
                </a:solidFill>
                <a:cs typeface="Arial" pitchFamily="34" charset="0"/>
              </a:rPr>
              <a:t>1000 </a:t>
            </a:r>
            <a:r>
              <a:rPr lang="el-GR" altLang="en-US" sz="4000" dirty="0" smtClean="0">
                <a:solidFill>
                  <a:srgbClr val="000000"/>
                </a:solidFill>
                <a:cs typeface="Arial" pitchFamily="34" charset="0"/>
              </a:rPr>
              <a:t>μ</a:t>
            </a:r>
            <a:r>
              <a:rPr lang="en-US" altLang="en-US" sz="4000" dirty="0" smtClean="0">
                <a:solidFill>
                  <a:srgbClr val="000000"/>
                </a:solidFill>
                <a:cs typeface="Arial" pitchFamily="34" charset="0"/>
              </a:rPr>
              <a:t>m air</a:t>
            </a:r>
          </a:p>
          <a:p>
            <a:pPr eaLnBrk="1" hangingPunct="1">
              <a:spcBef>
                <a:spcPts val="1000"/>
              </a:spcBef>
              <a:buNone/>
            </a:pPr>
            <a:r>
              <a:rPr lang="en-US" altLang="en-US" sz="4000" dirty="0" smtClean="0">
                <a:solidFill>
                  <a:srgbClr val="000000"/>
                </a:solidFill>
                <a:cs typeface="Arial" pitchFamily="34" charset="0"/>
              </a:rPr>
              <a:t>				~     50 mm He</a:t>
            </a:r>
          </a:p>
          <a:p>
            <a:pPr eaLnBrk="1" hangingPunct="1">
              <a:spcBef>
                <a:spcPts val="1000"/>
              </a:spcBef>
              <a:buNone/>
            </a:pPr>
            <a:r>
              <a:rPr lang="en-US" altLang="en-US" sz="4000" dirty="0">
                <a:solidFill>
                  <a:srgbClr val="000000"/>
                </a:solidFill>
                <a:cs typeface="Arial" pitchFamily="34" charset="0"/>
              </a:rPr>
              <a:t>	</a:t>
            </a:r>
            <a:r>
              <a:rPr lang="en-US" altLang="en-US" sz="4000" dirty="0" smtClean="0">
                <a:solidFill>
                  <a:srgbClr val="000000"/>
                </a:solidFill>
                <a:cs typeface="Arial" pitchFamily="34" charset="0"/>
              </a:rPr>
              <a:t>≈ 370 mm water vapor @ 4C</a:t>
            </a:r>
            <a:endParaRPr lang="el-GR" altLang="en-US" sz="4000" dirty="0">
              <a:solidFill>
                <a:srgbClr val="000000"/>
              </a:solidFill>
              <a:cs typeface="Arial" pitchFamily="34" charset="0"/>
            </a:endParaRPr>
          </a:p>
        </p:txBody>
      </p:sp>
      <p:sp>
        <p:nvSpPr>
          <p:cNvPr id="203779" name="Rectangle 2"/>
          <p:cNvSpPr>
            <a:spLocks noGrp="1" noChangeArrowheads="1"/>
          </p:cNvSpPr>
          <p:nvPr>
            <p:ph type="title"/>
          </p:nvPr>
        </p:nvSpPr>
        <p:spPr/>
        <p:txBody>
          <a:bodyPr/>
          <a:lstStyle/>
          <a:p>
            <a:pPr eaLnBrk="1" hangingPunct="1"/>
            <a:r>
              <a:rPr lang="en-US" altLang="en-US" dirty="0" smtClean="0"/>
              <a:t>Scattering/absorption “rules”:</a:t>
            </a:r>
          </a:p>
        </p:txBody>
      </p:sp>
    </p:spTree>
    <p:extLst>
      <p:ext uri="{BB962C8B-B14F-4D97-AF65-F5344CB8AC3E}">
        <p14:creationId xmlns:p14="http://schemas.microsoft.com/office/powerpoint/2010/main" val="72689187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377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377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377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377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377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1295400" y="1981200"/>
            <a:ext cx="6858000" cy="4038600"/>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295400" y="3886200"/>
            <a:ext cx="6858000" cy="2971800"/>
          </a:xfrm>
          <a:prstGeom prst="rect">
            <a:avLst/>
          </a:prstGeom>
          <a:pattFill prst="ltDnDiag">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grpSp>
        <p:nvGrpSpPr>
          <p:cNvPr id="308" name="Group 6"/>
          <p:cNvGrpSpPr>
            <a:grpSpLocks/>
          </p:cNvGrpSpPr>
          <p:nvPr/>
        </p:nvGrpSpPr>
        <p:grpSpPr bwMode="auto">
          <a:xfrm rot="1133284">
            <a:off x="6431863" y="3696156"/>
            <a:ext cx="277813" cy="238125"/>
            <a:chOff x="3192" y="2215"/>
            <a:chExt cx="920" cy="943"/>
          </a:xfrm>
        </p:grpSpPr>
        <p:sp>
          <p:nvSpPr>
            <p:cNvPr id="30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18" name="Group 6"/>
          <p:cNvGrpSpPr>
            <a:grpSpLocks/>
          </p:cNvGrpSpPr>
          <p:nvPr/>
        </p:nvGrpSpPr>
        <p:grpSpPr bwMode="auto">
          <a:xfrm rot="1133284">
            <a:off x="7574863" y="3696156"/>
            <a:ext cx="277813" cy="238125"/>
            <a:chOff x="3192" y="2215"/>
            <a:chExt cx="920" cy="943"/>
          </a:xfrm>
        </p:grpSpPr>
        <p:sp>
          <p:nvSpPr>
            <p:cNvPr id="31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28" name="Group 6"/>
          <p:cNvGrpSpPr>
            <a:grpSpLocks/>
          </p:cNvGrpSpPr>
          <p:nvPr/>
        </p:nvGrpSpPr>
        <p:grpSpPr bwMode="auto">
          <a:xfrm rot="20466716" flipH="1">
            <a:off x="6812863" y="3696156"/>
            <a:ext cx="277813" cy="238125"/>
            <a:chOff x="3192" y="2215"/>
            <a:chExt cx="920" cy="943"/>
          </a:xfrm>
        </p:grpSpPr>
        <p:sp>
          <p:nvSpPr>
            <p:cNvPr id="32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38" name="Group 6"/>
          <p:cNvGrpSpPr>
            <a:grpSpLocks/>
          </p:cNvGrpSpPr>
          <p:nvPr/>
        </p:nvGrpSpPr>
        <p:grpSpPr bwMode="auto">
          <a:xfrm rot="1133284">
            <a:off x="3307664" y="3696157"/>
            <a:ext cx="277813" cy="238125"/>
            <a:chOff x="3192" y="2215"/>
            <a:chExt cx="920" cy="943"/>
          </a:xfrm>
        </p:grpSpPr>
        <p:sp>
          <p:nvSpPr>
            <p:cNvPr id="33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48" name="Group 6"/>
          <p:cNvGrpSpPr>
            <a:grpSpLocks/>
          </p:cNvGrpSpPr>
          <p:nvPr/>
        </p:nvGrpSpPr>
        <p:grpSpPr bwMode="auto">
          <a:xfrm rot="20466716" flipH="1">
            <a:off x="2545663" y="3696155"/>
            <a:ext cx="277813" cy="238125"/>
            <a:chOff x="3192" y="2215"/>
            <a:chExt cx="920" cy="943"/>
          </a:xfrm>
        </p:grpSpPr>
        <p:sp>
          <p:nvSpPr>
            <p:cNvPr id="34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58" name="Group 6"/>
          <p:cNvGrpSpPr>
            <a:grpSpLocks/>
          </p:cNvGrpSpPr>
          <p:nvPr/>
        </p:nvGrpSpPr>
        <p:grpSpPr bwMode="auto">
          <a:xfrm rot="1133284">
            <a:off x="4374464" y="3696156"/>
            <a:ext cx="277813" cy="238125"/>
            <a:chOff x="3192" y="2215"/>
            <a:chExt cx="920" cy="943"/>
          </a:xfrm>
        </p:grpSpPr>
        <p:sp>
          <p:nvSpPr>
            <p:cNvPr id="35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68" name="Group 6"/>
          <p:cNvGrpSpPr>
            <a:grpSpLocks/>
          </p:cNvGrpSpPr>
          <p:nvPr/>
        </p:nvGrpSpPr>
        <p:grpSpPr bwMode="auto">
          <a:xfrm rot="20466716" flipH="1">
            <a:off x="5517463" y="3696156"/>
            <a:ext cx="277813" cy="238125"/>
            <a:chOff x="3192" y="2215"/>
            <a:chExt cx="920" cy="943"/>
          </a:xfrm>
        </p:grpSpPr>
        <p:sp>
          <p:nvSpPr>
            <p:cNvPr id="36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 name="Group 3"/>
          <p:cNvGrpSpPr/>
          <p:nvPr/>
        </p:nvGrpSpPr>
        <p:grpSpPr>
          <a:xfrm>
            <a:off x="4495800" y="2743200"/>
            <a:ext cx="236161" cy="178631"/>
            <a:chOff x="5458290" y="3058908"/>
            <a:chExt cx="236161" cy="178631"/>
          </a:xfrm>
        </p:grpSpPr>
        <p:sp>
          <p:nvSpPr>
            <p:cNvPr id="379"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1"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2"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4"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5"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6"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89" name="Group 388"/>
          <p:cNvGrpSpPr/>
          <p:nvPr/>
        </p:nvGrpSpPr>
        <p:grpSpPr>
          <a:xfrm>
            <a:off x="6400800" y="2895600"/>
            <a:ext cx="236161" cy="178631"/>
            <a:chOff x="5458290" y="3058908"/>
            <a:chExt cx="236161" cy="178631"/>
          </a:xfrm>
        </p:grpSpPr>
        <p:sp>
          <p:nvSpPr>
            <p:cNvPr id="390"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1"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2"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3"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4"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5"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96" name="Group 395"/>
          <p:cNvGrpSpPr/>
          <p:nvPr/>
        </p:nvGrpSpPr>
        <p:grpSpPr>
          <a:xfrm>
            <a:off x="3886200" y="3200400"/>
            <a:ext cx="236161" cy="178631"/>
            <a:chOff x="5458290" y="3058908"/>
            <a:chExt cx="236161" cy="178631"/>
          </a:xfrm>
        </p:grpSpPr>
        <p:sp>
          <p:nvSpPr>
            <p:cNvPr id="397"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8"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9"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0"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1"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2"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03" name="Group 402"/>
          <p:cNvGrpSpPr/>
          <p:nvPr/>
        </p:nvGrpSpPr>
        <p:grpSpPr>
          <a:xfrm>
            <a:off x="2590800" y="2895600"/>
            <a:ext cx="236161" cy="178631"/>
            <a:chOff x="5458290" y="3058908"/>
            <a:chExt cx="236161" cy="178631"/>
          </a:xfrm>
        </p:grpSpPr>
        <p:sp>
          <p:nvSpPr>
            <p:cNvPr id="404"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5"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6"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7"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8"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9"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10" name="Group 409"/>
          <p:cNvGrpSpPr/>
          <p:nvPr/>
        </p:nvGrpSpPr>
        <p:grpSpPr>
          <a:xfrm>
            <a:off x="5562600" y="2514600"/>
            <a:ext cx="236161" cy="178631"/>
            <a:chOff x="5458290" y="3058908"/>
            <a:chExt cx="236161" cy="178631"/>
          </a:xfrm>
        </p:grpSpPr>
        <p:sp>
          <p:nvSpPr>
            <p:cNvPr id="411"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2"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3"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4"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5"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6"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17" name="Group 6"/>
          <p:cNvGrpSpPr>
            <a:grpSpLocks/>
          </p:cNvGrpSpPr>
          <p:nvPr/>
        </p:nvGrpSpPr>
        <p:grpSpPr bwMode="auto">
          <a:xfrm rot="13008648">
            <a:off x="6215844" y="2193090"/>
            <a:ext cx="277813" cy="238125"/>
            <a:chOff x="3192" y="2215"/>
            <a:chExt cx="920" cy="943"/>
          </a:xfrm>
        </p:grpSpPr>
        <p:sp>
          <p:nvSpPr>
            <p:cNvPr id="418"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9"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0"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1"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2"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3"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4"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5"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6"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27" name="Group 6"/>
          <p:cNvGrpSpPr>
            <a:grpSpLocks/>
          </p:cNvGrpSpPr>
          <p:nvPr/>
        </p:nvGrpSpPr>
        <p:grpSpPr bwMode="auto">
          <a:xfrm rot="11202083">
            <a:off x="3518145" y="2032478"/>
            <a:ext cx="277813" cy="238125"/>
            <a:chOff x="3192" y="2215"/>
            <a:chExt cx="920" cy="943"/>
          </a:xfrm>
        </p:grpSpPr>
        <p:sp>
          <p:nvSpPr>
            <p:cNvPr id="428"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9"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0"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1"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2"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4"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6"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37" name="Group 436"/>
          <p:cNvGrpSpPr/>
          <p:nvPr/>
        </p:nvGrpSpPr>
        <p:grpSpPr>
          <a:xfrm>
            <a:off x="5181600" y="3124200"/>
            <a:ext cx="236161" cy="178631"/>
            <a:chOff x="5458290" y="3058908"/>
            <a:chExt cx="236161" cy="178631"/>
          </a:xfrm>
        </p:grpSpPr>
        <p:sp>
          <p:nvSpPr>
            <p:cNvPr id="438"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9"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0"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1"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2"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3"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extLst>
      <p:ext uri="{BB962C8B-B14F-4D97-AF65-F5344CB8AC3E}">
        <p14:creationId xmlns:p14="http://schemas.microsoft.com/office/powerpoint/2010/main" val="1036779505"/>
      </p:ext>
    </p:extLst>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1295400" y="1981200"/>
            <a:ext cx="6858000" cy="4038600"/>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295400" y="3886200"/>
            <a:ext cx="6858000" cy="2971800"/>
          </a:xfrm>
          <a:prstGeom prst="rect">
            <a:avLst/>
          </a:prstGeom>
          <a:pattFill prst="ltDnDiag">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solidFill>
                  <a:schemeClr val="tx1"/>
                </a:solidFill>
              </a:rPr>
              <a:t>Diamond</a:t>
            </a:r>
          </a:p>
          <a:p>
            <a:pPr algn="ctr"/>
            <a:r>
              <a:rPr lang="en-US" sz="2800" dirty="0" smtClean="0">
                <a:solidFill>
                  <a:schemeClr val="tx1"/>
                </a:solidFill>
              </a:rPr>
              <a:t>($100, reusable)</a:t>
            </a:r>
            <a:endParaRPr lang="en-US" sz="2800" dirty="0">
              <a:solidFill>
                <a:schemeClr val="tx1"/>
              </a:solidFill>
            </a:endParaRPr>
          </a:p>
        </p:txBody>
      </p:sp>
      <p:grpSp>
        <p:nvGrpSpPr>
          <p:cNvPr id="308" name="Group 6"/>
          <p:cNvGrpSpPr>
            <a:grpSpLocks/>
          </p:cNvGrpSpPr>
          <p:nvPr/>
        </p:nvGrpSpPr>
        <p:grpSpPr bwMode="auto">
          <a:xfrm rot="1133284">
            <a:off x="6431863" y="3696156"/>
            <a:ext cx="277813" cy="238125"/>
            <a:chOff x="3192" y="2215"/>
            <a:chExt cx="920" cy="943"/>
          </a:xfrm>
        </p:grpSpPr>
        <p:sp>
          <p:nvSpPr>
            <p:cNvPr id="30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18" name="Group 6"/>
          <p:cNvGrpSpPr>
            <a:grpSpLocks/>
          </p:cNvGrpSpPr>
          <p:nvPr/>
        </p:nvGrpSpPr>
        <p:grpSpPr bwMode="auto">
          <a:xfrm rot="1133284">
            <a:off x="7574863" y="3696156"/>
            <a:ext cx="277813" cy="238125"/>
            <a:chOff x="3192" y="2215"/>
            <a:chExt cx="920" cy="943"/>
          </a:xfrm>
        </p:grpSpPr>
        <p:sp>
          <p:nvSpPr>
            <p:cNvPr id="31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28" name="Group 6"/>
          <p:cNvGrpSpPr>
            <a:grpSpLocks/>
          </p:cNvGrpSpPr>
          <p:nvPr/>
        </p:nvGrpSpPr>
        <p:grpSpPr bwMode="auto">
          <a:xfrm rot="20466716" flipH="1">
            <a:off x="6812863" y="3696156"/>
            <a:ext cx="277813" cy="238125"/>
            <a:chOff x="3192" y="2215"/>
            <a:chExt cx="920" cy="943"/>
          </a:xfrm>
        </p:grpSpPr>
        <p:sp>
          <p:nvSpPr>
            <p:cNvPr id="32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38" name="Group 6"/>
          <p:cNvGrpSpPr>
            <a:grpSpLocks/>
          </p:cNvGrpSpPr>
          <p:nvPr/>
        </p:nvGrpSpPr>
        <p:grpSpPr bwMode="auto">
          <a:xfrm rot="1133284">
            <a:off x="3307664" y="3696157"/>
            <a:ext cx="277813" cy="238125"/>
            <a:chOff x="3192" y="2215"/>
            <a:chExt cx="920" cy="943"/>
          </a:xfrm>
        </p:grpSpPr>
        <p:sp>
          <p:nvSpPr>
            <p:cNvPr id="33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48" name="Group 6"/>
          <p:cNvGrpSpPr>
            <a:grpSpLocks/>
          </p:cNvGrpSpPr>
          <p:nvPr/>
        </p:nvGrpSpPr>
        <p:grpSpPr bwMode="auto">
          <a:xfrm rot="20466716" flipH="1">
            <a:off x="2545663" y="3696155"/>
            <a:ext cx="277813" cy="238125"/>
            <a:chOff x="3192" y="2215"/>
            <a:chExt cx="920" cy="943"/>
          </a:xfrm>
        </p:grpSpPr>
        <p:sp>
          <p:nvSpPr>
            <p:cNvPr id="34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58" name="Group 6"/>
          <p:cNvGrpSpPr>
            <a:grpSpLocks/>
          </p:cNvGrpSpPr>
          <p:nvPr/>
        </p:nvGrpSpPr>
        <p:grpSpPr bwMode="auto">
          <a:xfrm rot="1133284">
            <a:off x="4374464" y="3696156"/>
            <a:ext cx="277813" cy="238125"/>
            <a:chOff x="3192" y="2215"/>
            <a:chExt cx="920" cy="943"/>
          </a:xfrm>
        </p:grpSpPr>
        <p:sp>
          <p:nvSpPr>
            <p:cNvPr id="35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68" name="Group 6"/>
          <p:cNvGrpSpPr>
            <a:grpSpLocks/>
          </p:cNvGrpSpPr>
          <p:nvPr/>
        </p:nvGrpSpPr>
        <p:grpSpPr bwMode="auto">
          <a:xfrm rot="20466716" flipH="1">
            <a:off x="5517463" y="3696156"/>
            <a:ext cx="277813" cy="238125"/>
            <a:chOff x="3192" y="2215"/>
            <a:chExt cx="920" cy="943"/>
          </a:xfrm>
        </p:grpSpPr>
        <p:sp>
          <p:nvSpPr>
            <p:cNvPr id="36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 name="Group 3"/>
          <p:cNvGrpSpPr/>
          <p:nvPr/>
        </p:nvGrpSpPr>
        <p:grpSpPr>
          <a:xfrm>
            <a:off x="4495800" y="2743200"/>
            <a:ext cx="236161" cy="178631"/>
            <a:chOff x="5458290" y="3058908"/>
            <a:chExt cx="236161" cy="178631"/>
          </a:xfrm>
        </p:grpSpPr>
        <p:sp>
          <p:nvSpPr>
            <p:cNvPr id="379"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1"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2"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4"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5"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6"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89" name="Group 388"/>
          <p:cNvGrpSpPr/>
          <p:nvPr/>
        </p:nvGrpSpPr>
        <p:grpSpPr>
          <a:xfrm>
            <a:off x="6400800" y="2895600"/>
            <a:ext cx="236161" cy="178631"/>
            <a:chOff x="5458290" y="3058908"/>
            <a:chExt cx="236161" cy="178631"/>
          </a:xfrm>
        </p:grpSpPr>
        <p:sp>
          <p:nvSpPr>
            <p:cNvPr id="390"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1"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2"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3"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4"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5"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96" name="Group 395"/>
          <p:cNvGrpSpPr/>
          <p:nvPr/>
        </p:nvGrpSpPr>
        <p:grpSpPr>
          <a:xfrm>
            <a:off x="3886200" y="3200400"/>
            <a:ext cx="236161" cy="178631"/>
            <a:chOff x="5458290" y="3058908"/>
            <a:chExt cx="236161" cy="178631"/>
          </a:xfrm>
        </p:grpSpPr>
        <p:sp>
          <p:nvSpPr>
            <p:cNvPr id="397"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8"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9"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0"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1"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2"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03" name="Group 402"/>
          <p:cNvGrpSpPr/>
          <p:nvPr/>
        </p:nvGrpSpPr>
        <p:grpSpPr>
          <a:xfrm>
            <a:off x="2590800" y="2895600"/>
            <a:ext cx="236161" cy="178631"/>
            <a:chOff x="5458290" y="3058908"/>
            <a:chExt cx="236161" cy="178631"/>
          </a:xfrm>
        </p:grpSpPr>
        <p:sp>
          <p:nvSpPr>
            <p:cNvPr id="404"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5"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6"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7"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8"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9"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10" name="Group 409"/>
          <p:cNvGrpSpPr/>
          <p:nvPr/>
        </p:nvGrpSpPr>
        <p:grpSpPr>
          <a:xfrm>
            <a:off x="5562600" y="2514600"/>
            <a:ext cx="236161" cy="178631"/>
            <a:chOff x="5458290" y="3058908"/>
            <a:chExt cx="236161" cy="178631"/>
          </a:xfrm>
        </p:grpSpPr>
        <p:sp>
          <p:nvSpPr>
            <p:cNvPr id="411"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2"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3"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4"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5"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6"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17" name="Group 6"/>
          <p:cNvGrpSpPr>
            <a:grpSpLocks/>
          </p:cNvGrpSpPr>
          <p:nvPr/>
        </p:nvGrpSpPr>
        <p:grpSpPr bwMode="auto">
          <a:xfrm rot="13008648">
            <a:off x="6215844" y="2193090"/>
            <a:ext cx="277813" cy="238125"/>
            <a:chOff x="3192" y="2215"/>
            <a:chExt cx="920" cy="943"/>
          </a:xfrm>
        </p:grpSpPr>
        <p:sp>
          <p:nvSpPr>
            <p:cNvPr id="418"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9"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0"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1"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2"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3"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4"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5"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6"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27" name="Group 6"/>
          <p:cNvGrpSpPr>
            <a:grpSpLocks/>
          </p:cNvGrpSpPr>
          <p:nvPr/>
        </p:nvGrpSpPr>
        <p:grpSpPr bwMode="auto">
          <a:xfrm rot="11202083">
            <a:off x="3518145" y="2032478"/>
            <a:ext cx="277813" cy="238125"/>
            <a:chOff x="3192" y="2215"/>
            <a:chExt cx="920" cy="943"/>
          </a:xfrm>
        </p:grpSpPr>
        <p:sp>
          <p:nvSpPr>
            <p:cNvPr id="428"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9"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0"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1"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2"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4"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6"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37" name="Group 436"/>
          <p:cNvGrpSpPr/>
          <p:nvPr/>
        </p:nvGrpSpPr>
        <p:grpSpPr>
          <a:xfrm>
            <a:off x="5181600" y="3124200"/>
            <a:ext cx="236161" cy="178631"/>
            <a:chOff x="5458290" y="3058908"/>
            <a:chExt cx="236161" cy="178631"/>
          </a:xfrm>
        </p:grpSpPr>
        <p:sp>
          <p:nvSpPr>
            <p:cNvPr id="438"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9"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0"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1"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2"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3"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extLst>
      <p:ext uri="{BB962C8B-B14F-4D97-AF65-F5344CB8AC3E}">
        <p14:creationId xmlns:p14="http://schemas.microsoft.com/office/powerpoint/2010/main" val="1279129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decel="100000" fill="hold" nodeType="clickEffect">
                                  <p:stCondLst>
                                    <p:cond delay="0"/>
                                  </p:stCondLst>
                                  <p:childTnLst>
                                    <p:animMotion origin="layout" path="M 0.0007 0.0007 L 0.0007 0.09757 L 0.01892 0.09989 L 0.03715 0.12023 " pathEditMode="relative" rAng="0" ptsTypes="AAAA">
                                      <p:cBhvr>
                                        <p:cTn id="6" dur="2000" fill="hold"/>
                                        <p:tgtEl>
                                          <p:spTgt spid="403"/>
                                        </p:tgtEl>
                                        <p:attrNameLst>
                                          <p:attrName>ppt_x</p:attrName>
                                          <p:attrName>ppt_y</p:attrName>
                                        </p:attrNameLst>
                                      </p:cBhvr>
                                      <p:rCtr x="1823" y="5965"/>
                                    </p:animMotion>
                                  </p:childTnLst>
                                </p:cTn>
                              </p:par>
                              <p:par>
                                <p:cTn id="7" presetID="42" presetClass="path" presetSubtype="0" decel="100000" fill="hold" nodeType="withEffect">
                                  <p:stCondLst>
                                    <p:cond delay="0"/>
                                  </p:stCondLst>
                                  <p:childTnLst>
                                    <p:animMotion origin="layout" path="M 3.33333E-6 -3.69942E-6 L 3.33333E-6 0.06474 " pathEditMode="relative" rAng="0" ptsTypes="AA">
                                      <p:cBhvr>
                                        <p:cTn id="8" dur="2000" fill="hold"/>
                                        <p:tgtEl>
                                          <p:spTgt spid="396"/>
                                        </p:tgtEl>
                                        <p:attrNameLst>
                                          <p:attrName>ppt_x</p:attrName>
                                          <p:attrName>ppt_y</p:attrName>
                                        </p:attrNameLst>
                                      </p:cBhvr>
                                      <p:rCtr x="0" y="3237"/>
                                    </p:animMotion>
                                  </p:childTnLst>
                                </p:cTn>
                              </p:par>
                              <p:par>
                                <p:cTn id="9" presetID="42" presetClass="path" presetSubtype="0" decel="100000" fill="hold" nodeType="withEffect">
                                  <p:stCondLst>
                                    <p:cond delay="0"/>
                                  </p:stCondLst>
                                  <p:childTnLst>
                                    <p:animMotion origin="layout" path="M -3.88889E-6 3.12139E-6 L -3.88889E-6 0.07584 " pathEditMode="relative" rAng="0" ptsTypes="AA">
                                      <p:cBhvr>
                                        <p:cTn id="10" dur="2000" fill="hold"/>
                                        <p:tgtEl>
                                          <p:spTgt spid="437"/>
                                        </p:tgtEl>
                                        <p:attrNameLst>
                                          <p:attrName>ppt_x</p:attrName>
                                          <p:attrName>ppt_y</p:attrName>
                                        </p:attrNameLst>
                                      </p:cBhvr>
                                      <p:rCtr x="0" y="3792"/>
                                    </p:animMotion>
                                  </p:childTnLst>
                                </p:cTn>
                              </p:par>
                              <p:par>
                                <p:cTn id="11" presetID="0" presetClass="path" presetSubtype="0" decel="100000" fill="hold" nodeType="withEffect">
                                  <p:stCondLst>
                                    <p:cond delay="0"/>
                                  </p:stCondLst>
                                  <p:childTnLst>
                                    <p:animMotion origin="layout" path="M 6.38889E-6 -7.86127E-6 L 0.00174 0.1119 L 0.01754 0.11837 L 0.03022 0.13942 " pathEditMode="relative" ptsTypes="AAAA">
                                      <p:cBhvr>
                                        <p:cTn id="12" dur="2000" fill="hold"/>
                                        <p:tgtEl>
                                          <p:spTgt spid="4"/>
                                        </p:tgtEl>
                                        <p:attrNameLst>
                                          <p:attrName>ppt_x</p:attrName>
                                          <p:attrName>ppt_y</p:attrName>
                                        </p:attrNameLst>
                                      </p:cBhvr>
                                    </p:animMotion>
                                  </p:childTnLst>
                                </p:cTn>
                              </p:par>
                              <p:par>
                                <p:cTn id="13" presetID="0" presetClass="path" presetSubtype="0" decel="100000" fill="hold" nodeType="withEffect">
                                  <p:stCondLst>
                                    <p:cond delay="0"/>
                                  </p:stCondLst>
                                  <p:childTnLst>
                                    <p:animMotion origin="layout" path="M 1.11111E-6 -2.71676E-6 L 1.11111E-6 0.08463 L -0.01893 0.08879 L -0.03646 0.11422 " pathEditMode="relative" ptsTypes="AAAA">
                                      <p:cBhvr>
                                        <p:cTn id="14" dur="2000" fill="hold"/>
                                        <p:tgtEl>
                                          <p:spTgt spid="389"/>
                                        </p:tgtEl>
                                        <p:attrNameLst>
                                          <p:attrName>ppt_x</p:attrName>
                                          <p:attrName>ppt_y</p:attrName>
                                        </p:attrNameLst>
                                      </p:cBhvr>
                                    </p:animMotion>
                                  </p:childTnLst>
                                </p:cTn>
                              </p:par>
                              <p:par>
                                <p:cTn id="15" presetID="0" presetClass="path" presetSubtype="0" decel="100000" fill="hold" nodeType="withEffect">
                                  <p:stCondLst>
                                    <p:cond delay="0"/>
                                  </p:stCondLst>
                                  <p:childTnLst>
                                    <p:animMotion origin="layout" path="M -1.66667E-6 8.67052E-7 L -0.00156 0.1311 L 0.0158 0.14173 L 0.02535 0.15861 " pathEditMode="relative" ptsTypes="AAAA">
                                      <p:cBhvr>
                                        <p:cTn id="16" dur="2000" fill="hold"/>
                                        <p:tgtEl>
                                          <p:spTgt spid="41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77257" y="841829"/>
            <a:ext cx="6894286" cy="3077028"/>
          </a:xfrm>
          <a:prstGeom prst="rect">
            <a:avLst/>
          </a:prstGeom>
          <a:solidFill>
            <a:srgbClr val="FFBC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val 2"/>
          <p:cNvSpPr/>
          <p:nvPr/>
        </p:nvSpPr>
        <p:spPr>
          <a:xfrm>
            <a:off x="1295400" y="1981200"/>
            <a:ext cx="6858000" cy="4038600"/>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295400" y="3886200"/>
            <a:ext cx="6858000" cy="2971800"/>
          </a:xfrm>
          <a:prstGeom prst="rect">
            <a:avLst/>
          </a:prstGeom>
          <a:pattFill prst="ltDnDiag">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solidFill>
                  <a:schemeClr val="tx1"/>
                </a:solidFill>
              </a:rPr>
              <a:t>Diamond</a:t>
            </a:r>
          </a:p>
          <a:p>
            <a:pPr algn="ctr"/>
            <a:r>
              <a:rPr lang="en-US" sz="2800" dirty="0" smtClean="0">
                <a:solidFill>
                  <a:schemeClr val="tx1"/>
                </a:solidFill>
              </a:rPr>
              <a:t>($100, reusable)</a:t>
            </a:r>
            <a:endParaRPr lang="en-US" sz="2800" dirty="0">
              <a:solidFill>
                <a:schemeClr val="tx1"/>
              </a:solidFill>
            </a:endParaRPr>
          </a:p>
        </p:txBody>
      </p:sp>
      <p:grpSp>
        <p:nvGrpSpPr>
          <p:cNvPr id="308" name="Group 6"/>
          <p:cNvGrpSpPr>
            <a:grpSpLocks/>
          </p:cNvGrpSpPr>
          <p:nvPr/>
        </p:nvGrpSpPr>
        <p:grpSpPr bwMode="auto">
          <a:xfrm rot="1133284">
            <a:off x="6431863" y="3696156"/>
            <a:ext cx="277813" cy="238125"/>
            <a:chOff x="3192" y="2215"/>
            <a:chExt cx="920" cy="943"/>
          </a:xfrm>
        </p:grpSpPr>
        <p:sp>
          <p:nvSpPr>
            <p:cNvPr id="30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18" name="Group 6"/>
          <p:cNvGrpSpPr>
            <a:grpSpLocks/>
          </p:cNvGrpSpPr>
          <p:nvPr/>
        </p:nvGrpSpPr>
        <p:grpSpPr bwMode="auto">
          <a:xfrm rot="1133284">
            <a:off x="7574863" y="3696156"/>
            <a:ext cx="277813" cy="238125"/>
            <a:chOff x="3192" y="2215"/>
            <a:chExt cx="920" cy="943"/>
          </a:xfrm>
        </p:grpSpPr>
        <p:sp>
          <p:nvSpPr>
            <p:cNvPr id="31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28" name="Group 6"/>
          <p:cNvGrpSpPr>
            <a:grpSpLocks/>
          </p:cNvGrpSpPr>
          <p:nvPr/>
        </p:nvGrpSpPr>
        <p:grpSpPr bwMode="auto">
          <a:xfrm rot="20466716" flipH="1">
            <a:off x="6812863" y="3696156"/>
            <a:ext cx="277813" cy="238125"/>
            <a:chOff x="3192" y="2215"/>
            <a:chExt cx="920" cy="943"/>
          </a:xfrm>
        </p:grpSpPr>
        <p:sp>
          <p:nvSpPr>
            <p:cNvPr id="32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38" name="Group 6"/>
          <p:cNvGrpSpPr>
            <a:grpSpLocks/>
          </p:cNvGrpSpPr>
          <p:nvPr/>
        </p:nvGrpSpPr>
        <p:grpSpPr bwMode="auto">
          <a:xfrm rot="1133284">
            <a:off x="3307664" y="3696157"/>
            <a:ext cx="277813" cy="238125"/>
            <a:chOff x="3192" y="2215"/>
            <a:chExt cx="920" cy="943"/>
          </a:xfrm>
        </p:grpSpPr>
        <p:sp>
          <p:nvSpPr>
            <p:cNvPr id="33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48" name="Group 6"/>
          <p:cNvGrpSpPr>
            <a:grpSpLocks/>
          </p:cNvGrpSpPr>
          <p:nvPr/>
        </p:nvGrpSpPr>
        <p:grpSpPr bwMode="auto">
          <a:xfrm rot="20466716" flipH="1">
            <a:off x="2545663" y="3696155"/>
            <a:ext cx="277813" cy="238125"/>
            <a:chOff x="3192" y="2215"/>
            <a:chExt cx="920" cy="943"/>
          </a:xfrm>
        </p:grpSpPr>
        <p:sp>
          <p:nvSpPr>
            <p:cNvPr id="34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58" name="Group 6"/>
          <p:cNvGrpSpPr>
            <a:grpSpLocks/>
          </p:cNvGrpSpPr>
          <p:nvPr/>
        </p:nvGrpSpPr>
        <p:grpSpPr bwMode="auto">
          <a:xfrm rot="1133284">
            <a:off x="4374464" y="3696156"/>
            <a:ext cx="277813" cy="238125"/>
            <a:chOff x="3192" y="2215"/>
            <a:chExt cx="920" cy="943"/>
          </a:xfrm>
        </p:grpSpPr>
        <p:sp>
          <p:nvSpPr>
            <p:cNvPr id="35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68" name="Group 6"/>
          <p:cNvGrpSpPr>
            <a:grpSpLocks/>
          </p:cNvGrpSpPr>
          <p:nvPr/>
        </p:nvGrpSpPr>
        <p:grpSpPr bwMode="auto">
          <a:xfrm rot="20466716" flipH="1">
            <a:off x="5517463" y="3696156"/>
            <a:ext cx="277813" cy="238125"/>
            <a:chOff x="3192" y="2215"/>
            <a:chExt cx="920" cy="943"/>
          </a:xfrm>
        </p:grpSpPr>
        <p:sp>
          <p:nvSpPr>
            <p:cNvPr id="36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 name="Group 3"/>
          <p:cNvGrpSpPr/>
          <p:nvPr/>
        </p:nvGrpSpPr>
        <p:grpSpPr>
          <a:xfrm rot="20604231">
            <a:off x="4724400" y="3707569"/>
            <a:ext cx="236161" cy="178631"/>
            <a:chOff x="5458290" y="3058908"/>
            <a:chExt cx="236161" cy="178631"/>
          </a:xfrm>
        </p:grpSpPr>
        <p:sp>
          <p:nvSpPr>
            <p:cNvPr id="379"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1"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2"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4"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5"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6"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89" name="Group 388"/>
          <p:cNvGrpSpPr/>
          <p:nvPr/>
        </p:nvGrpSpPr>
        <p:grpSpPr>
          <a:xfrm rot="20509672">
            <a:off x="6194166" y="3707569"/>
            <a:ext cx="236161" cy="178631"/>
            <a:chOff x="5458290" y="3058908"/>
            <a:chExt cx="236161" cy="178631"/>
          </a:xfrm>
        </p:grpSpPr>
        <p:sp>
          <p:nvSpPr>
            <p:cNvPr id="390"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1"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2"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3"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4"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5"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96" name="Group 395"/>
          <p:cNvGrpSpPr/>
          <p:nvPr/>
        </p:nvGrpSpPr>
        <p:grpSpPr>
          <a:xfrm rot="20519456">
            <a:off x="3886200" y="3707569"/>
            <a:ext cx="236161" cy="178631"/>
            <a:chOff x="5458290" y="3058908"/>
            <a:chExt cx="236161" cy="178631"/>
          </a:xfrm>
        </p:grpSpPr>
        <p:sp>
          <p:nvSpPr>
            <p:cNvPr id="397"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8"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9"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0"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1"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2"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03" name="Group 402"/>
          <p:cNvGrpSpPr/>
          <p:nvPr/>
        </p:nvGrpSpPr>
        <p:grpSpPr>
          <a:xfrm rot="20503538">
            <a:off x="2895600" y="3707569"/>
            <a:ext cx="236161" cy="178631"/>
            <a:chOff x="5458290" y="3058908"/>
            <a:chExt cx="236161" cy="178631"/>
          </a:xfrm>
        </p:grpSpPr>
        <p:sp>
          <p:nvSpPr>
            <p:cNvPr id="404"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5"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6"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7"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8"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9"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10" name="Group 409"/>
          <p:cNvGrpSpPr/>
          <p:nvPr/>
        </p:nvGrpSpPr>
        <p:grpSpPr>
          <a:xfrm rot="20618101">
            <a:off x="5887782" y="3708681"/>
            <a:ext cx="236161" cy="178631"/>
            <a:chOff x="5458290" y="3058908"/>
            <a:chExt cx="236161" cy="178631"/>
          </a:xfrm>
        </p:grpSpPr>
        <p:sp>
          <p:nvSpPr>
            <p:cNvPr id="411"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2"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3"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4"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5"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6"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17" name="Group 6"/>
          <p:cNvGrpSpPr>
            <a:grpSpLocks/>
          </p:cNvGrpSpPr>
          <p:nvPr/>
        </p:nvGrpSpPr>
        <p:grpSpPr bwMode="auto">
          <a:xfrm rot="13008648">
            <a:off x="6215844" y="2193090"/>
            <a:ext cx="277813" cy="238125"/>
            <a:chOff x="3192" y="2215"/>
            <a:chExt cx="920" cy="943"/>
          </a:xfrm>
        </p:grpSpPr>
        <p:sp>
          <p:nvSpPr>
            <p:cNvPr id="418"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9"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0"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1"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2"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3"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4"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5"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6"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27" name="Group 6"/>
          <p:cNvGrpSpPr>
            <a:grpSpLocks/>
          </p:cNvGrpSpPr>
          <p:nvPr/>
        </p:nvGrpSpPr>
        <p:grpSpPr bwMode="auto">
          <a:xfrm rot="11202083">
            <a:off x="3518145" y="2032478"/>
            <a:ext cx="277813" cy="238125"/>
            <a:chOff x="3192" y="2215"/>
            <a:chExt cx="920" cy="943"/>
          </a:xfrm>
        </p:grpSpPr>
        <p:sp>
          <p:nvSpPr>
            <p:cNvPr id="428"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9"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0"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1"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2"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4"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6"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37" name="Group 436"/>
          <p:cNvGrpSpPr/>
          <p:nvPr/>
        </p:nvGrpSpPr>
        <p:grpSpPr>
          <a:xfrm rot="20548492">
            <a:off x="5181600" y="3707569"/>
            <a:ext cx="236161" cy="178631"/>
            <a:chOff x="5458290" y="3058908"/>
            <a:chExt cx="236161" cy="178631"/>
          </a:xfrm>
        </p:grpSpPr>
        <p:sp>
          <p:nvSpPr>
            <p:cNvPr id="438"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9"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0"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1"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2"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3"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6" name="TextBox 5"/>
          <p:cNvSpPr txBox="1"/>
          <p:nvPr/>
        </p:nvSpPr>
        <p:spPr>
          <a:xfrm>
            <a:off x="4267200" y="1132114"/>
            <a:ext cx="957313" cy="646331"/>
          </a:xfrm>
          <a:prstGeom prst="rect">
            <a:avLst/>
          </a:prstGeom>
          <a:noFill/>
        </p:spPr>
        <p:txBody>
          <a:bodyPr wrap="none" rtlCol="0">
            <a:spAutoFit/>
          </a:bodyPr>
          <a:lstStyle/>
          <a:p>
            <a:r>
              <a:rPr lang="en-US" sz="3600" dirty="0"/>
              <a:t>o</a:t>
            </a:r>
            <a:r>
              <a:rPr lang="en-US" sz="3600" dirty="0" smtClean="0"/>
              <a:t>il ?</a:t>
            </a:r>
            <a:endParaRPr lang="en-US" sz="3600" dirty="0"/>
          </a:p>
        </p:txBody>
      </p:sp>
    </p:spTree>
    <p:extLst>
      <p:ext uri="{BB962C8B-B14F-4D97-AF65-F5344CB8AC3E}">
        <p14:creationId xmlns:p14="http://schemas.microsoft.com/office/powerpoint/2010/main" val="2219268300"/>
      </p:ext>
    </p:extLst>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77257" y="841829"/>
            <a:ext cx="6894286" cy="3077028"/>
          </a:xfrm>
          <a:prstGeom prst="rect">
            <a:avLst/>
          </a:prstGeom>
          <a:solidFill>
            <a:srgbClr val="FFBC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val 2"/>
          <p:cNvSpPr/>
          <p:nvPr/>
        </p:nvSpPr>
        <p:spPr>
          <a:xfrm>
            <a:off x="1295400" y="1981200"/>
            <a:ext cx="6858000" cy="4038600"/>
          </a:xfrm>
          <a:prstGeom prst="ellipse">
            <a:avLst/>
          </a:prstGeom>
          <a:gradFill flip="none" rotWithShape="1">
            <a:gsLst>
              <a:gs pos="0">
                <a:schemeClr val="tx1">
                  <a:lumMod val="85000"/>
                  <a:lumOff val="15000"/>
                </a:schemeClr>
              </a:gs>
              <a:gs pos="46000">
                <a:schemeClr val="accent5">
                  <a:lumMod val="40000"/>
                  <a:lumOff val="60000"/>
                </a:schemeClr>
              </a:gs>
              <a:gs pos="35000">
                <a:schemeClr val="tx1"/>
              </a:gs>
              <a:gs pos="100000">
                <a:schemeClr val="accent1">
                  <a:tint val="23500"/>
                  <a:satMod val="16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295400" y="3886200"/>
            <a:ext cx="6858000" cy="2971800"/>
          </a:xfrm>
          <a:prstGeom prst="rect">
            <a:avLst/>
          </a:prstGeom>
          <a:pattFill prst="ltDnDiag">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solidFill>
                  <a:schemeClr val="tx1"/>
                </a:solidFill>
              </a:rPr>
              <a:t>Diamond</a:t>
            </a:r>
          </a:p>
          <a:p>
            <a:pPr algn="ctr"/>
            <a:r>
              <a:rPr lang="en-US" sz="2800" dirty="0" smtClean="0">
                <a:solidFill>
                  <a:schemeClr val="tx1"/>
                </a:solidFill>
              </a:rPr>
              <a:t>($100, reusable)</a:t>
            </a:r>
            <a:endParaRPr lang="en-US" sz="2800" dirty="0">
              <a:solidFill>
                <a:schemeClr val="tx1"/>
              </a:solidFill>
            </a:endParaRPr>
          </a:p>
        </p:txBody>
      </p:sp>
      <p:grpSp>
        <p:nvGrpSpPr>
          <p:cNvPr id="308" name="Group 6"/>
          <p:cNvGrpSpPr>
            <a:grpSpLocks/>
          </p:cNvGrpSpPr>
          <p:nvPr/>
        </p:nvGrpSpPr>
        <p:grpSpPr bwMode="auto">
          <a:xfrm rot="1133284">
            <a:off x="6431863" y="3696156"/>
            <a:ext cx="277813" cy="238125"/>
            <a:chOff x="3192" y="2215"/>
            <a:chExt cx="920" cy="943"/>
          </a:xfrm>
        </p:grpSpPr>
        <p:sp>
          <p:nvSpPr>
            <p:cNvPr id="30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18" name="Group 6"/>
          <p:cNvGrpSpPr>
            <a:grpSpLocks/>
          </p:cNvGrpSpPr>
          <p:nvPr/>
        </p:nvGrpSpPr>
        <p:grpSpPr bwMode="auto">
          <a:xfrm rot="1133284">
            <a:off x="7574863" y="3696156"/>
            <a:ext cx="277813" cy="238125"/>
            <a:chOff x="3192" y="2215"/>
            <a:chExt cx="920" cy="943"/>
          </a:xfrm>
        </p:grpSpPr>
        <p:sp>
          <p:nvSpPr>
            <p:cNvPr id="31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28" name="Group 6"/>
          <p:cNvGrpSpPr>
            <a:grpSpLocks/>
          </p:cNvGrpSpPr>
          <p:nvPr/>
        </p:nvGrpSpPr>
        <p:grpSpPr bwMode="auto">
          <a:xfrm rot="20466716" flipH="1">
            <a:off x="6812863" y="3696156"/>
            <a:ext cx="277813" cy="238125"/>
            <a:chOff x="3192" y="2215"/>
            <a:chExt cx="920" cy="943"/>
          </a:xfrm>
        </p:grpSpPr>
        <p:sp>
          <p:nvSpPr>
            <p:cNvPr id="32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38" name="Group 6"/>
          <p:cNvGrpSpPr>
            <a:grpSpLocks/>
          </p:cNvGrpSpPr>
          <p:nvPr/>
        </p:nvGrpSpPr>
        <p:grpSpPr bwMode="auto">
          <a:xfrm rot="1133284">
            <a:off x="3307664" y="3696157"/>
            <a:ext cx="277813" cy="238125"/>
            <a:chOff x="3192" y="2215"/>
            <a:chExt cx="920" cy="943"/>
          </a:xfrm>
        </p:grpSpPr>
        <p:sp>
          <p:nvSpPr>
            <p:cNvPr id="33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48" name="Group 6"/>
          <p:cNvGrpSpPr>
            <a:grpSpLocks/>
          </p:cNvGrpSpPr>
          <p:nvPr/>
        </p:nvGrpSpPr>
        <p:grpSpPr bwMode="auto">
          <a:xfrm rot="20466716" flipH="1">
            <a:off x="2545663" y="3696155"/>
            <a:ext cx="277813" cy="238125"/>
            <a:chOff x="3192" y="2215"/>
            <a:chExt cx="920" cy="943"/>
          </a:xfrm>
        </p:grpSpPr>
        <p:sp>
          <p:nvSpPr>
            <p:cNvPr id="34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58" name="Group 6"/>
          <p:cNvGrpSpPr>
            <a:grpSpLocks/>
          </p:cNvGrpSpPr>
          <p:nvPr/>
        </p:nvGrpSpPr>
        <p:grpSpPr bwMode="auto">
          <a:xfrm rot="1133284">
            <a:off x="4374464" y="3696156"/>
            <a:ext cx="277813" cy="238125"/>
            <a:chOff x="3192" y="2215"/>
            <a:chExt cx="920" cy="943"/>
          </a:xfrm>
        </p:grpSpPr>
        <p:sp>
          <p:nvSpPr>
            <p:cNvPr id="35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68" name="Group 6"/>
          <p:cNvGrpSpPr>
            <a:grpSpLocks/>
          </p:cNvGrpSpPr>
          <p:nvPr/>
        </p:nvGrpSpPr>
        <p:grpSpPr bwMode="auto">
          <a:xfrm rot="20466716" flipH="1">
            <a:off x="5517463" y="3696156"/>
            <a:ext cx="277813" cy="238125"/>
            <a:chOff x="3192" y="2215"/>
            <a:chExt cx="920" cy="943"/>
          </a:xfrm>
        </p:grpSpPr>
        <p:sp>
          <p:nvSpPr>
            <p:cNvPr id="36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 name="Group 3"/>
          <p:cNvGrpSpPr/>
          <p:nvPr/>
        </p:nvGrpSpPr>
        <p:grpSpPr>
          <a:xfrm rot="20604231">
            <a:off x="4724400" y="3707569"/>
            <a:ext cx="236161" cy="178631"/>
            <a:chOff x="5458290" y="3058908"/>
            <a:chExt cx="236161" cy="178631"/>
          </a:xfrm>
        </p:grpSpPr>
        <p:sp>
          <p:nvSpPr>
            <p:cNvPr id="379"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1"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2"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4"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5"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6"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89" name="Group 388"/>
          <p:cNvGrpSpPr/>
          <p:nvPr/>
        </p:nvGrpSpPr>
        <p:grpSpPr>
          <a:xfrm rot="20509672">
            <a:off x="6194166" y="3707569"/>
            <a:ext cx="236161" cy="178631"/>
            <a:chOff x="5458290" y="3058908"/>
            <a:chExt cx="236161" cy="178631"/>
          </a:xfrm>
        </p:grpSpPr>
        <p:sp>
          <p:nvSpPr>
            <p:cNvPr id="390"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1"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2"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3"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4"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5"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96" name="Group 395"/>
          <p:cNvGrpSpPr/>
          <p:nvPr/>
        </p:nvGrpSpPr>
        <p:grpSpPr>
          <a:xfrm rot="20519456">
            <a:off x="3886200" y="3707569"/>
            <a:ext cx="236161" cy="178631"/>
            <a:chOff x="5458290" y="3058908"/>
            <a:chExt cx="236161" cy="178631"/>
          </a:xfrm>
        </p:grpSpPr>
        <p:sp>
          <p:nvSpPr>
            <p:cNvPr id="397"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8"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9"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0"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1"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2"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03" name="Group 402"/>
          <p:cNvGrpSpPr/>
          <p:nvPr/>
        </p:nvGrpSpPr>
        <p:grpSpPr>
          <a:xfrm rot="20503538">
            <a:off x="2895600" y="3707569"/>
            <a:ext cx="236161" cy="178631"/>
            <a:chOff x="5458290" y="3058908"/>
            <a:chExt cx="236161" cy="178631"/>
          </a:xfrm>
        </p:grpSpPr>
        <p:sp>
          <p:nvSpPr>
            <p:cNvPr id="404"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5"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6"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7"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8"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9"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10" name="Group 409"/>
          <p:cNvGrpSpPr/>
          <p:nvPr/>
        </p:nvGrpSpPr>
        <p:grpSpPr>
          <a:xfrm rot="20618101">
            <a:off x="5887782" y="3708681"/>
            <a:ext cx="236161" cy="178631"/>
            <a:chOff x="5458290" y="3058908"/>
            <a:chExt cx="236161" cy="178631"/>
          </a:xfrm>
        </p:grpSpPr>
        <p:sp>
          <p:nvSpPr>
            <p:cNvPr id="411"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2"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3"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4"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5"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6"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17" name="Group 6"/>
          <p:cNvGrpSpPr>
            <a:grpSpLocks/>
          </p:cNvGrpSpPr>
          <p:nvPr/>
        </p:nvGrpSpPr>
        <p:grpSpPr bwMode="auto">
          <a:xfrm rot="13008648">
            <a:off x="6215844" y="2193090"/>
            <a:ext cx="277813" cy="238125"/>
            <a:chOff x="3192" y="2215"/>
            <a:chExt cx="920" cy="943"/>
          </a:xfrm>
        </p:grpSpPr>
        <p:sp>
          <p:nvSpPr>
            <p:cNvPr id="418"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9"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0"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1"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2"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3"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4"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5"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6"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27" name="Group 6"/>
          <p:cNvGrpSpPr>
            <a:grpSpLocks/>
          </p:cNvGrpSpPr>
          <p:nvPr/>
        </p:nvGrpSpPr>
        <p:grpSpPr bwMode="auto">
          <a:xfrm rot="11202083">
            <a:off x="3518145" y="2032478"/>
            <a:ext cx="277813" cy="238125"/>
            <a:chOff x="3192" y="2215"/>
            <a:chExt cx="920" cy="943"/>
          </a:xfrm>
        </p:grpSpPr>
        <p:sp>
          <p:nvSpPr>
            <p:cNvPr id="428"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9"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0"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1"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2"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4"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6"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37" name="Group 436"/>
          <p:cNvGrpSpPr/>
          <p:nvPr/>
        </p:nvGrpSpPr>
        <p:grpSpPr>
          <a:xfrm rot="20548492">
            <a:off x="5181600" y="3707569"/>
            <a:ext cx="236161" cy="178631"/>
            <a:chOff x="5458290" y="3058908"/>
            <a:chExt cx="236161" cy="178631"/>
          </a:xfrm>
        </p:grpSpPr>
        <p:sp>
          <p:nvSpPr>
            <p:cNvPr id="438"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9"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0"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1"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2"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3"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6" name="TextBox 5"/>
          <p:cNvSpPr txBox="1"/>
          <p:nvPr/>
        </p:nvSpPr>
        <p:spPr>
          <a:xfrm>
            <a:off x="4267200" y="1132114"/>
            <a:ext cx="957313" cy="646331"/>
          </a:xfrm>
          <a:prstGeom prst="rect">
            <a:avLst/>
          </a:prstGeom>
          <a:noFill/>
        </p:spPr>
        <p:txBody>
          <a:bodyPr wrap="none" rtlCol="0">
            <a:spAutoFit/>
          </a:bodyPr>
          <a:lstStyle/>
          <a:p>
            <a:r>
              <a:rPr lang="en-US" sz="3600" dirty="0"/>
              <a:t>o</a:t>
            </a:r>
            <a:r>
              <a:rPr lang="en-US" sz="3600" dirty="0" smtClean="0"/>
              <a:t>il ?</a:t>
            </a:r>
            <a:endParaRPr lang="en-US" sz="3600" dirty="0"/>
          </a:p>
        </p:txBody>
      </p:sp>
    </p:spTree>
    <p:extLst>
      <p:ext uri="{BB962C8B-B14F-4D97-AF65-F5344CB8AC3E}">
        <p14:creationId xmlns:p14="http://schemas.microsoft.com/office/powerpoint/2010/main" val="833353437"/>
      </p:ext>
    </p:extLst>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rot="921728">
            <a:off x="986971" y="841829"/>
            <a:ext cx="7373257" cy="6016171"/>
            <a:chOff x="986971" y="841829"/>
            <a:chExt cx="7373257" cy="6016171"/>
          </a:xfrm>
        </p:grpSpPr>
        <p:sp>
          <p:nvSpPr>
            <p:cNvPr id="5" name="Rectangle 4"/>
            <p:cNvSpPr/>
            <p:nvPr/>
          </p:nvSpPr>
          <p:spPr>
            <a:xfrm>
              <a:off x="1277257" y="841829"/>
              <a:ext cx="6894286" cy="3077028"/>
            </a:xfrm>
            <a:prstGeom prst="rect">
              <a:avLst/>
            </a:prstGeom>
            <a:solidFill>
              <a:srgbClr val="FFBC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val 2"/>
            <p:cNvSpPr/>
            <p:nvPr/>
          </p:nvSpPr>
          <p:spPr>
            <a:xfrm>
              <a:off x="1295400" y="1981200"/>
              <a:ext cx="6858000" cy="4038600"/>
            </a:xfrm>
            <a:prstGeom prst="ellipse">
              <a:avLst/>
            </a:prstGeom>
            <a:gradFill flip="none" rotWithShape="1">
              <a:gsLst>
                <a:gs pos="0">
                  <a:schemeClr val="tx1">
                    <a:lumMod val="85000"/>
                    <a:lumOff val="15000"/>
                  </a:schemeClr>
                </a:gs>
                <a:gs pos="46000">
                  <a:schemeClr val="accent5">
                    <a:lumMod val="40000"/>
                    <a:lumOff val="60000"/>
                  </a:schemeClr>
                </a:gs>
                <a:gs pos="35000">
                  <a:schemeClr val="tx1"/>
                </a:gs>
                <a:gs pos="100000">
                  <a:schemeClr val="accent1">
                    <a:tint val="23500"/>
                    <a:satMod val="16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986971" y="3886200"/>
              <a:ext cx="7373257" cy="297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grpSp>
          <p:nvGrpSpPr>
            <p:cNvPr id="308" name="Group 6"/>
            <p:cNvGrpSpPr>
              <a:grpSpLocks/>
            </p:cNvGrpSpPr>
            <p:nvPr/>
          </p:nvGrpSpPr>
          <p:grpSpPr bwMode="auto">
            <a:xfrm rot="1133284">
              <a:off x="6431863" y="3696156"/>
              <a:ext cx="277813" cy="238125"/>
              <a:chOff x="3192" y="2215"/>
              <a:chExt cx="920" cy="943"/>
            </a:xfrm>
          </p:grpSpPr>
          <p:sp>
            <p:nvSpPr>
              <p:cNvPr id="30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18" name="Group 6"/>
            <p:cNvGrpSpPr>
              <a:grpSpLocks/>
            </p:cNvGrpSpPr>
            <p:nvPr/>
          </p:nvGrpSpPr>
          <p:grpSpPr bwMode="auto">
            <a:xfrm rot="1133284">
              <a:off x="7574863" y="3696156"/>
              <a:ext cx="277813" cy="238125"/>
              <a:chOff x="3192" y="2215"/>
              <a:chExt cx="920" cy="943"/>
            </a:xfrm>
          </p:grpSpPr>
          <p:sp>
            <p:nvSpPr>
              <p:cNvPr id="31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28" name="Group 6"/>
            <p:cNvGrpSpPr>
              <a:grpSpLocks/>
            </p:cNvGrpSpPr>
            <p:nvPr/>
          </p:nvGrpSpPr>
          <p:grpSpPr bwMode="auto">
            <a:xfrm rot="20466716" flipH="1">
              <a:off x="6812863" y="3696156"/>
              <a:ext cx="277813" cy="238125"/>
              <a:chOff x="3192" y="2215"/>
              <a:chExt cx="920" cy="943"/>
            </a:xfrm>
          </p:grpSpPr>
          <p:sp>
            <p:nvSpPr>
              <p:cNvPr id="32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38" name="Group 6"/>
            <p:cNvGrpSpPr>
              <a:grpSpLocks/>
            </p:cNvGrpSpPr>
            <p:nvPr/>
          </p:nvGrpSpPr>
          <p:grpSpPr bwMode="auto">
            <a:xfrm rot="1133284">
              <a:off x="3307664" y="3696157"/>
              <a:ext cx="277813" cy="238125"/>
              <a:chOff x="3192" y="2215"/>
              <a:chExt cx="920" cy="943"/>
            </a:xfrm>
          </p:grpSpPr>
          <p:sp>
            <p:nvSpPr>
              <p:cNvPr id="33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48" name="Group 6"/>
            <p:cNvGrpSpPr>
              <a:grpSpLocks/>
            </p:cNvGrpSpPr>
            <p:nvPr/>
          </p:nvGrpSpPr>
          <p:grpSpPr bwMode="auto">
            <a:xfrm rot="20466716" flipH="1">
              <a:off x="2545663" y="3696155"/>
              <a:ext cx="277813" cy="238125"/>
              <a:chOff x="3192" y="2215"/>
              <a:chExt cx="920" cy="943"/>
            </a:xfrm>
          </p:grpSpPr>
          <p:sp>
            <p:nvSpPr>
              <p:cNvPr id="34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58" name="Group 6"/>
            <p:cNvGrpSpPr>
              <a:grpSpLocks/>
            </p:cNvGrpSpPr>
            <p:nvPr/>
          </p:nvGrpSpPr>
          <p:grpSpPr bwMode="auto">
            <a:xfrm rot="1133284">
              <a:off x="4374464" y="3696156"/>
              <a:ext cx="277813" cy="238125"/>
              <a:chOff x="3192" y="2215"/>
              <a:chExt cx="920" cy="943"/>
            </a:xfrm>
          </p:grpSpPr>
          <p:sp>
            <p:nvSpPr>
              <p:cNvPr id="35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68" name="Group 6"/>
            <p:cNvGrpSpPr>
              <a:grpSpLocks/>
            </p:cNvGrpSpPr>
            <p:nvPr/>
          </p:nvGrpSpPr>
          <p:grpSpPr bwMode="auto">
            <a:xfrm rot="20466716" flipH="1">
              <a:off x="5517463" y="3696156"/>
              <a:ext cx="277813" cy="238125"/>
              <a:chOff x="3192" y="2215"/>
              <a:chExt cx="920" cy="943"/>
            </a:xfrm>
          </p:grpSpPr>
          <p:sp>
            <p:nvSpPr>
              <p:cNvPr id="36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 name="Group 3"/>
            <p:cNvGrpSpPr/>
            <p:nvPr/>
          </p:nvGrpSpPr>
          <p:grpSpPr>
            <a:xfrm rot="20604231">
              <a:off x="4724400" y="3707569"/>
              <a:ext cx="236161" cy="178631"/>
              <a:chOff x="5458290" y="3058908"/>
              <a:chExt cx="236161" cy="178631"/>
            </a:xfrm>
          </p:grpSpPr>
          <p:sp>
            <p:nvSpPr>
              <p:cNvPr id="379"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1"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2"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4"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5"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6"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89" name="Group 388"/>
            <p:cNvGrpSpPr/>
            <p:nvPr/>
          </p:nvGrpSpPr>
          <p:grpSpPr>
            <a:xfrm rot="20509672">
              <a:off x="6194166" y="3707569"/>
              <a:ext cx="236161" cy="178631"/>
              <a:chOff x="5458290" y="3058908"/>
              <a:chExt cx="236161" cy="178631"/>
            </a:xfrm>
          </p:grpSpPr>
          <p:sp>
            <p:nvSpPr>
              <p:cNvPr id="390"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1"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2"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3"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4"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5"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96" name="Group 395"/>
            <p:cNvGrpSpPr/>
            <p:nvPr/>
          </p:nvGrpSpPr>
          <p:grpSpPr>
            <a:xfrm rot="20519456">
              <a:off x="3886200" y="3707569"/>
              <a:ext cx="236161" cy="178631"/>
              <a:chOff x="5458290" y="3058908"/>
              <a:chExt cx="236161" cy="178631"/>
            </a:xfrm>
          </p:grpSpPr>
          <p:sp>
            <p:nvSpPr>
              <p:cNvPr id="397"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8"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9"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0"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1"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2"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03" name="Group 402"/>
            <p:cNvGrpSpPr/>
            <p:nvPr/>
          </p:nvGrpSpPr>
          <p:grpSpPr>
            <a:xfrm rot="20503538">
              <a:off x="2895600" y="3707569"/>
              <a:ext cx="236161" cy="178631"/>
              <a:chOff x="5458290" y="3058908"/>
              <a:chExt cx="236161" cy="178631"/>
            </a:xfrm>
          </p:grpSpPr>
          <p:sp>
            <p:nvSpPr>
              <p:cNvPr id="404"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5"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6"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7"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8"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9"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10" name="Group 409"/>
            <p:cNvGrpSpPr/>
            <p:nvPr/>
          </p:nvGrpSpPr>
          <p:grpSpPr>
            <a:xfrm rot="20618101">
              <a:off x="5887782" y="3708681"/>
              <a:ext cx="236161" cy="178631"/>
              <a:chOff x="5458290" y="3058908"/>
              <a:chExt cx="236161" cy="178631"/>
            </a:xfrm>
          </p:grpSpPr>
          <p:sp>
            <p:nvSpPr>
              <p:cNvPr id="411"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2"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3"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4"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5"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6"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17" name="Group 6"/>
            <p:cNvGrpSpPr>
              <a:grpSpLocks/>
            </p:cNvGrpSpPr>
            <p:nvPr/>
          </p:nvGrpSpPr>
          <p:grpSpPr bwMode="auto">
            <a:xfrm rot="13008648">
              <a:off x="6215844" y="2193090"/>
              <a:ext cx="277813" cy="238125"/>
              <a:chOff x="3192" y="2215"/>
              <a:chExt cx="920" cy="943"/>
            </a:xfrm>
          </p:grpSpPr>
          <p:sp>
            <p:nvSpPr>
              <p:cNvPr id="418"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9"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0"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1"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2"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3"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4"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5"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6"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27" name="Group 6"/>
            <p:cNvGrpSpPr>
              <a:grpSpLocks/>
            </p:cNvGrpSpPr>
            <p:nvPr/>
          </p:nvGrpSpPr>
          <p:grpSpPr bwMode="auto">
            <a:xfrm rot="11202083">
              <a:off x="3518145" y="2032478"/>
              <a:ext cx="277813" cy="238125"/>
              <a:chOff x="3192" y="2215"/>
              <a:chExt cx="920" cy="943"/>
            </a:xfrm>
          </p:grpSpPr>
          <p:sp>
            <p:nvSpPr>
              <p:cNvPr id="428"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9"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0"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1"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2"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3"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4"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5"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6"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437" name="Group 436"/>
            <p:cNvGrpSpPr/>
            <p:nvPr/>
          </p:nvGrpSpPr>
          <p:grpSpPr>
            <a:xfrm rot="20548492">
              <a:off x="5181600" y="3707569"/>
              <a:ext cx="236161" cy="178631"/>
              <a:chOff x="5458290" y="3058908"/>
              <a:chExt cx="236161" cy="178631"/>
            </a:xfrm>
          </p:grpSpPr>
          <p:sp>
            <p:nvSpPr>
              <p:cNvPr id="438"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9"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0"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1"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2"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3"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6" name="TextBox 5"/>
            <p:cNvSpPr txBox="1"/>
            <p:nvPr/>
          </p:nvSpPr>
          <p:spPr>
            <a:xfrm>
              <a:off x="4267200" y="1132114"/>
              <a:ext cx="957313" cy="646331"/>
            </a:xfrm>
            <a:prstGeom prst="rect">
              <a:avLst/>
            </a:prstGeom>
            <a:noFill/>
          </p:spPr>
          <p:txBody>
            <a:bodyPr wrap="none" rtlCol="0">
              <a:spAutoFit/>
            </a:bodyPr>
            <a:lstStyle/>
            <a:p>
              <a:r>
                <a:rPr lang="en-US" sz="3600" dirty="0"/>
                <a:t>o</a:t>
              </a:r>
              <a:r>
                <a:rPr lang="en-US" sz="3600" dirty="0" smtClean="0"/>
                <a:t>il ?</a:t>
              </a:r>
              <a:endParaRPr lang="en-US" sz="3600" dirty="0"/>
            </a:p>
          </p:txBody>
        </p:sp>
      </p:grpSp>
      <p:grpSp>
        <p:nvGrpSpPr>
          <p:cNvPr id="8" name="Group 7"/>
          <p:cNvGrpSpPr/>
          <p:nvPr/>
        </p:nvGrpSpPr>
        <p:grpSpPr>
          <a:xfrm flipV="1">
            <a:off x="-217711" y="3606344"/>
            <a:ext cx="5959475" cy="3001963"/>
            <a:chOff x="-174168" y="1022801"/>
            <a:chExt cx="5959475" cy="3001963"/>
          </a:xfrm>
        </p:grpSpPr>
        <p:sp>
          <p:nvSpPr>
            <p:cNvPr id="139" name="Rectangle 146"/>
            <p:cNvSpPr>
              <a:spLocks noChangeArrowheads="1"/>
            </p:cNvSpPr>
            <p:nvPr/>
          </p:nvSpPr>
          <p:spPr bwMode="auto">
            <a:xfrm rot="5400000">
              <a:off x="2170569" y="1424439"/>
              <a:ext cx="85725" cy="4775200"/>
            </a:xfrm>
            <a:prstGeom prst="rect">
              <a:avLst/>
            </a:prstGeom>
            <a:solidFill>
              <a:srgbClr val="FF0000">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grpSp>
          <p:nvGrpSpPr>
            <p:cNvPr id="140" name="Group 295"/>
            <p:cNvGrpSpPr>
              <a:grpSpLocks/>
            </p:cNvGrpSpPr>
            <p:nvPr/>
          </p:nvGrpSpPr>
          <p:grpSpPr bwMode="auto">
            <a:xfrm rot="-2293099">
              <a:off x="1748295" y="1022801"/>
              <a:ext cx="4037012" cy="3001963"/>
              <a:chOff x="2203" y="330"/>
              <a:chExt cx="2543" cy="1891"/>
            </a:xfrm>
          </p:grpSpPr>
          <p:sp>
            <p:nvSpPr>
              <p:cNvPr id="141" name="Line 296"/>
              <p:cNvSpPr>
                <a:spLocks noChangeShapeType="1"/>
              </p:cNvSpPr>
              <p:nvPr/>
            </p:nvSpPr>
            <p:spPr bwMode="auto">
              <a:xfrm flipH="1" flipV="1">
                <a:off x="2203" y="961"/>
                <a:ext cx="1136" cy="126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 name="Line 297"/>
              <p:cNvSpPr>
                <a:spLocks noChangeShapeType="1"/>
              </p:cNvSpPr>
              <p:nvPr/>
            </p:nvSpPr>
            <p:spPr bwMode="auto">
              <a:xfrm flipH="1" flipV="1">
                <a:off x="2817" y="330"/>
                <a:ext cx="518" cy="1878"/>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 name="Line 298"/>
              <p:cNvSpPr>
                <a:spLocks noChangeShapeType="1"/>
              </p:cNvSpPr>
              <p:nvPr/>
            </p:nvSpPr>
            <p:spPr bwMode="auto">
              <a:xfrm flipV="1">
                <a:off x="3339" y="1136"/>
                <a:ext cx="526" cy="1068"/>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 name="Line 299"/>
              <p:cNvSpPr>
                <a:spLocks noChangeShapeType="1"/>
              </p:cNvSpPr>
              <p:nvPr/>
            </p:nvSpPr>
            <p:spPr bwMode="auto">
              <a:xfrm flipV="1">
                <a:off x="3335" y="773"/>
                <a:ext cx="1411" cy="1444"/>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146" name="Text Box 303"/>
          <p:cNvSpPr txBox="1">
            <a:spLocks noChangeArrowheads="1"/>
          </p:cNvSpPr>
          <p:nvPr/>
        </p:nvSpPr>
        <p:spPr bwMode="auto">
          <a:xfrm>
            <a:off x="283710" y="4502377"/>
            <a:ext cx="21526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l-GR" altLang="en-US" sz="3600" dirty="0">
                <a:cs typeface="Arial" charset="0"/>
              </a:rPr>
              <a:t>λ</a:t>
            </a:r>
            <a:r>
              <a:rPr lang="en-US" altLang="en-US" sz="3600" dirty="0">
                <a:cs typeface="Arial" charset="0"/>
              </a:rPr>
              <a:t>=2d sin</a:t>
            </a:r>
            <a:r>
              <a:rPr lang="el-GR" altLang="en-US" sz="3600" dirty="0">
                <a:cs typeface="Arial" charset="0"/>
              </a:rPr>
              <a:t>θ</a:t>
            </a:r>
          </a:p>
        </p:txBody>
      </p:sp>
      <p:sp>
        <p:nvSpPr>
          <p:cNvPr id="147" name="Text Box 304"/>
          <p:cNvSpPr txBox="1">
            <a:spLocks noChangeArrowheads="1"/>
          </p:cNvSpPr>
          <p:nvPr/>
        </p:nvSpPr>
        <p:spPr bwMode="auto">
          <a:xfrm>
            <a:off x="250145" y="5514749"/>
            <a:ext cx="3257550" cy="11906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3600" dirty="0">
                <a:cs typeface="Arial" charset="0"/>
              </a:rPr>
              <a:t>2.5 Å data </a:t>
            </a:r>
          </a:p>
          <a:p>
            <a:pPr eaLnBrk="1" hangingPunct="1"/>
            <a:r>
              <a:rPr lang="en-US" altLang="en-US" sz="3600" dirty="0">
                <a:cs typeface="Arial" charset="0"/>
              </a:rPr>
              <a:t>with 5 Å X-rays</a:t>
            </a:r>
          </a:p>
        </p:txBody>
      </p:sp>
      <p:sp>
        <p:nvSpPr>
          <p:cNvPr id="148" name="Rectangle 305"/>
          <p:cNvSpPr>
            <a:spLocks noChangeArrowheads="1"/>
          </p:cNvSpPr>
          <p:nvPr/>
        </p:nvSpPr>
        <p:spPr bwMode="auto">
          <a:xfrm>
            <a:off x="4922890" y="5505045"/>
            <a:ext cx="398978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smtClean="0">
                <a:solidFill>
                  <a:srgbClr val="C00000"/>
                </a:solidFill>
              </a:rPr>
              <a:t>Only</a:t>
            </a:r>
            <a:r>
              <a:rPr lang="en-US" altLang="en-US" dirty="0" smtClean="0"/>
              <a:t> analytic absorption correction:</a:t>
            </a:r>
          </a:p>
          <a:p>
            <a:pPr eaLnBrk="1" hangingPunct="1"/>
            <a:r>
              <a:rPr lang="en-US" altLang="en-US" dirty="0" smtClean="0"/>
              <a:t>International </a:t>
            </a:r>
            <a:r>
              <a:rPr lang="en-US" altLang="en-US" dirty="0"/>
              <a:t>Tables for Crystallography, Vol. C, 2nd ed., chapter 6.3</a:t>
            </a:r>
          </a:p>
        </p:txBody>
      </p:sp>
    </p:spTree>
    <p:extLst>
      <p:ext uri="{BB962C8B-B14F-4D97-AF65-F5344CB8AC3E}">
        <p14:creationId xmlns:p14="http://schemas.microsoft.com/office/powerpoint/2010/main" val="39685542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 grpId="0"/>
      <p:bldP spid="147" grpId="0" animBg="1"/>
      <p:bldP spid="148"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ChangeArrowheads="1"/>
          </p:cNvSpPr>
          <p:nvPr/>
        </p:nvSpPr>
        <p:spPr bwMode="auto">
          <a:xfrm>
            <a:off x="3952875" y="2116138"/>
            <a:ext cx="1236663" cy="2970212"/>
          </a:xfrm>
          <a:prstGeom prst="rect">
            <a:avLst/>
          </a:prstGeom>
          <a:solidFill>
            <a:srgbClr val="FFD1E8"/>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en-US" altLang="en-US" sz="1800"/>
          </a:p>
        </p:txBody>
      </p:sp>
      <p:sp>
        <p:nvSpPr>
          <p:cNvPr id="150531" name="Rectangle 3"/>
          <p:cNvSpPr>
            <a:spLocks noGrp="1" noChangeArrowheads="1"/>
          </p:cNvSpPr>
          <p:nvPr>
            <p:ph type="title"/>
          </p:nvPr>
        </p:nvSpPr>
        <p:spPr>
          <a:xfrm>
            <a:off x="457200" y="0"/>
            <a:ext cx="8229600" cy="1143000"/>
          </a:xfrm>
          <a:extLst>
            <a:ext uri="{909E8E84-426E-40DD-AFC4-6F175D3DCCD1}">
              <a14:hiddenFill xmlns:a14="http://schemas.microsoft.com/office/drawing/2010/main">
                <a:solidFill>
                  <a:schemeClr val="bg1"/>
                </a:solidFill>
              </a14:hiddenFill>
            </a:ext>
          </a:extLst>
        </p:spPr>
        <p:txBody>
          <a:bodyPr/>
          <a:lstStyle/>
          <a:p>
            <a:pPr eaLnBrk="1" hangingPunct="1"/>
            <a:r>
              <a:rPr lang="en-US" altLang="en-US" sz="5400" dirty="0" smtClean="0"/>
              <a:t>attenuation correction</a:t>
            </a:r>
          </a:p>
        </p:txBody>
      </p:sp>
      <p:grpSp>
        <p:nvGrpSpPr>
          <p:cNvPr id="2923524" name="Group 4"/>
          <p:cNvGrpSpPr>
            <a:grpSpLocks/>
          </p:cNvGrpSpPr>
          <p:nvPr/>
        </p:nvGrpSpPr>
        <p:grpSpPr bwMode="auto">
          <a:xfrm>
            <a:off x="820738" y="2871788"/>
            <a:ext cx="6792912" cy="1443037"/>
            <a:chOff x="485" y="1809"/>
            <a:chExt cx="4279" cy="909"/>
          </a:xfrm>
        </p:grpSpPr>
        <p:sp>
          <p:nvSpPr>
            <p:cNvPr id="150542" name="Freeform 5"/>
            <p:cNvSpPr>
              <a:spLocks/>
            </p:cNvSpPr>
            <p:nvPr/>
          </p:nvSpPr>
          <p:spPr bwMode="auto">
            <a:xfrm>
              <a:off x="2465" y="1809"/>
              <a:ext cx="777" cy="909"/>
            </a:xfrm>
            <a:custGeom>
              <a:avLst/>
              <a:gdLst>
                <a:gd name="T0" fmla="*/ 1 w 777"/>
                <a:gd name="T1" fmla="*/ 909 h 909"/>
                <a:gd name="T2" fmla="*/ 21 w 777"/>
                <a:gd name="T3" fmla="*/ 888 h 909"/>
                <a:gd name="T4" fmla="*/ 58 w 777"/>
                <a:gd name="T5" fmla="*/ 844 h 909"/>
                <a:gd name="T6" fmla="*/ 100 w 777"/>
                <a:gd name="T7" fmla="*/ 798 h 909"/>
                <a:gd name="T8" fmla="*/ 156 w 777"/>
                <a:gd name="T9" fmla="*/ 748 h 909"/>
                <a:gd name="T10" fmla="*/ 208 w 777"/>
                <a:gd name="T11" fmla="*/ 706 h 909"/>
                <a:gd name="T12" fmla="*/ 255 w 777"/>
                <a:gd name="T13" fmla="*/ 676 h 909"/>
                <a:gd name="T14" fmla="*/ 309 w 777"/>
                <a:gd name="T15" fmla="*/ 643 h 909"/>
                <a:gd name="T16" fmla="*/ 394 w 777"/>
                <a:gd name="T17" fmla="*/ 603 h 909"/>
                <a:gd name="T18" fmla="*/ 496 w 777"/>
                <a:gd name="T19" fmla="*/ 565 h 909"/>
                <a:gd name="T20" fmla="*/ 598 w 777"/>
                <a:gd name="T21" fmla="*/ 538 h 909"/>
                <a:gd name="T22" fmla="*/ 685 w 777"/>
                <a:gd name="T23" fmla="*/ 519 h 909"/>
                <a:gd name="T24" fmla="*/ 777 w 777"/>
                <a:gd name="T25" fmla="*/ 506 h 909"/>
                <a:gd name="T26" fmla="*/ 775 w 777"/>
                <a:gd name="T27" fmla="*/ 408 h 909"/>
                <a:gd name="T28" fmla="*/ 669 w 777"/>
                <a:gd name="T29" fmla="*/ 389 h 909"/>
                <a:gd name="T30" fmla="*/ 526 w 777"/>
                <a:gd name="T31" fmla="*/ 353 h 909"/>
                <a:gd name="T32" fmla="*/ 444 w 777"/>
                <a:gd name="T33" fmla="*/ 326 h 909"/>
                <a:gd name="T34" fmla="*/ 348 w 777"/>
                <a:gd name="T35" fmla="*/ 287 h 909"/>
                <a:gd name="T36" fmla="*/ 241 w 777"/>
                <a:gd name="T37" fmla="*/ 227 h 909"/>
                <a:gd name="T38" fmla="*/ 154 w 777"/>
                <a:gd name="T39" fmla="*/ 162 h 909"/>
                <a:gd name="T40" fmla="*/ 66 w 777"/>
                <a:gd name="T41" fmla="*/ 77 h 909"/>
                <a:gd name="T42" fmla="*/ 0 w 777"/>
                <a:gd name="T43" fmla="*/ 0 h 909"/>
                <a:gd name="T44" fmla="*/ 1 w 777"/>
                <a:gd name="T45" fmla="*/ 909 h 90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77" h="909">
                  <a:moveTo>
                    <a:pt x="1" y="909"/>
                  </a:moveTo>
                  <a:cubicBezTo>
                    <a:pt x="33" y="866"/>
                    <a:pt x="12" y="899"/>
                    <a:pt x="21" y="888"/>
                  </a:cubicBezTo>
                  <a:cubicBezTo>
                    <a:pt x="30" y="877"/>
                    <a:pt x="45" y="859"/>
                    <a:pt x="58" y="844"/>
                  </a:cubicBezTo>
                  <a:cubicBezTo>
                    <a:pt x="71" y="829"/>
                    <a:pt x="84" y="814"/>
                    <a:pt x="100" y="798"/>
                  </a:cubicBezTo>
                  <a:cubicBezTo>
                    <a:pt x="116" y="782"/>
                    <a:pt x="138" y="763"/>
                    <a:pt x="156" y="748"/>
                  </a:cubicBezTo>
                  <a:cubicBezTo>
                    <a:pt x="174" y="733"/>
                    <a:pt x="192" y="718"/>
                    <a:pt x="208" y="706"/>
                  </a:cubicBezTo>
                  <a:cubicBezTo>
                    <a:pt x="224" y="694"/>
                    <a:pt x="238" y="686"/>
                    <a:pt x="255" y="676"/>
                  </a:cubicBezTo>
                  <a:cubicBezTo>
                    <a:pt x="272" y="666"/>
                    <a:pt x="286" y="655"/>
                    <a:pt x="309" y="643"/>
                  </a:cubicBezTo>
                  <a:cubicBezTo>
                    <a:pt x="332" y="631"/>
                    <a:pt x="363" y="616"/>
                    <a:pt x="394" y="603"/>
                  </a:cubicBezTo>
                  <a:cubicBezTo>
                    <a:pt x="425" y="590"/>
                    <a:pt x="462" y="576"/>
                    <a:pt x="496" y="565"/>
                  </a:cubicBezTo>
                  <a:cubicBezTo>
                    <a:pt x="530" y="554"/>
                    <a:pt x="567" y="546"/>
                    <a:pt x="598" y="538"/>
                  </a:cubicBezTo>
                  <a:cubicBezTo>
                    <a:pt x="629" y="530"/>
                    <a:pt x="655" y="524"/>
                    <a:pt x="685" y="519"/>
                  </a:cubicBezTo>
                  <a:cubicBezTo>
                    <a:pt x="715" y="514"/>
                    <a:pt x="684" y="518"/>
                    <a:pt x="777" y="506"/>
                  </a:cubicBezTo>
                  <a:cubicBezTo>
                    <a:pt x="777" y="458"/>
                    <a:pt x="775" y="428"/>
                    <a:pt x="775" y="408"/>
                  </a:cubicBezTo>
                  <a:cubicBezTo>
                    <a:pt x="736" y="402"/>
                    <a:pt x="710" y="398"/>
                    <a:pt x="669" y="389"/>
                  </a:cubicBezTo>
                  <a:cubicBezTo>
                    <a:pt x="628" y="380"/>
                    <a:pt x="563" y="363"/>
                    <a:pt x="526" y="353"/>
                  </a:cubicBezTo>
                  <a:cubicBezTo>
                    <a:pt x="489" y="343"/>
                    <a:pt x="474" y="337"/>
                    <a:pt x="444" y="326"/>
                  </a:cubicBezTo>
                  <a:cubicBezTo>
                    <a:pt x="414" y="315"/>
                    <a:pt x="382" y="303"/>
                    <a:pt x="348" y="287"/>
                  </a:cubicBezTo>
                  <a:cubicBezTo>
                    <a:pt x="314" y="271"/>
                    <a:pt x="273" y="248"/>
                    <a:pt x="241" y="227"/>
                  </a:cubicBezTo>
                  <a:cubicBezTo>
                    <a:pt x="209" y="206"/>
                    <a:pt x="183" y="187"/>
                    <a:pt x="154" y="162"/>
                  </a:cubicBezTo>
                  <a:cubicBezTo>
                    <a:pt x="125" y="137"/>
                    <a:pt x="92" y="104"/>
                    <a:pt x="66" y="77"/>
                  </a:cubicBezTo>
                  <a:cubicBezTo>
                    <a:pt x="40" y="50"/>
                    <a:pt x="34" y="38"/>
                    <a:pt x="0" y="0"/>
                  </a:cubicBezTo>
                  <a:cubicBezTo>
                    <a:pt x="0" y="153"/>
                    <a:pt x="1" y="720"/>
                    <a:pt x="1" y="909"/>
                  </a:cubicBezTo>
                  <a:close/>
                </a:path>
              </a:pathLst>
            </a:custGeom>
            <a:solidFill>
              <a:srgbClr val="D1FFB1"/>
            </a:solidFill>
            <a:ln w="9525">
              <a:solidFill>
                <a:srgbClr val="D1FFB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0543" name="Rectangle 6"/>
            <p:cNvSpPr>
              <a:spLocks noChangeArrowheads="1"/>
            </p:cNvSpPr>
            <p:nvPr/>
          </p:nvSpPr>
          <p:spPr bwMode="auto">
            <a:xfrm>
              <a:off x="485" y="1816"/>
              <a:ext cx="1975" cy="891"/>
            </a:xfrm>
            <a:prstGeom prst="rect">
              <a:avLst/>
            </a:prstGeom>
            <a:solidFill>
              <a:srgbClr val="00FF00"/>
            </a:solidFill>
            <a:ln w="9525">
              <a:solidFill>
                <a:srgbClr val="00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p>
          </p:txBody>
        </p:sp>
        <p:sp>
          <p:nvSpPr>
            <p:cNvPr id="150544" name="Line 7"/>
            <p:cNvSpPr>
              <a:spLocks noChangeShapeType="1"/>
            </p:cNvSpPr>
            <p:nvPr/>
          </p:nvSpPr>
          <p:spPr bwMode="auto">
            <a:xfrm>
              <a:off x="3241" y="2265"/>
              <a:ext cx="1523" cy="0"/>
            </a:xfrm>
            <a:prstGeom prst="line">
              <a:avLst/>
            </a:prstGeom>
            <a:noFill/>
            <a:ln w="152400">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923528" name="Text Box 8"/>
          <p:cNvSpPr txBox="1">
            <a:spLocks noChangeArrowheads="1"/>
          </p:cNvSpPr>
          <p:nvPr/>
        </p:nvSpPr>
        <p:spPr bwMode="auto">
          <a:xfrm>
            <a:off x="82550" y="5381625"/>
            <a:ext cx="9034463"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fr-FR" altLang="en-US" sz="1800"/>
              <a:t>Bouguer, P.  (1729). </a:t>
            </a:r>
            <a:r>
              <a:rPr lang="fr-FR" altLang="en-US" sz="1800" i="1"/>
              <a:t>Essai d'optique sur la gradation de la lumière</a:t>
            </a:r>
            <a:r>
              <a:rPr lang="fr-FR" altLang="en-US" sz="1800"/>
              <a:t>.</a:t>
            </a:r>
          </a:p>
          <a:p>
            <a:pPr eaLnBrk="1" hangingPunct="1">
              <a:spcBef>
                <a:spcPct val="0"/>
              </a:spcBef>
              <a:buFontTx/>
              <a:buNone/>
            </a:pPr>
            <a:r>
              <a:rPr lang="fr-FR" altLang="en-US" sz="1800"/>
              <a:t>Lambert, J. H.  (1760). </a:t>
            </a:r>
            <a:r>
              <a:rPr lang="fr-FR" altLang="en-US" sz="1800" i="1"/>
              <a:t>Photometria: sive De mensura et gradibus luminis, colorum et umbrae</a:t>
            </a:r>
            <a:r>
              <a:rPr lang="fr-FR" altLang="en-US" sz="1800"/>
              <a:t>. </a:t>
            </a:r>
            <a:r>
              <a:rPr lang="en-US" altLang="en-US" sz="1800"/>
              <a:t>E. Klett.</a:t>
            </a:r>
          </a:p>
          <a:p>
            <a:pPr eaLnBrk="1" hangingPunct="1">
              <a:spcBef>
                <a:spcPct val="0"/>
              </a:spcBef>
              <a:buFontTx/>
              <a:buNone/>
            </a:pPr>
            <a:r>
              <a:rPr lang="en-US" altLang="en-US" sz="1800"/>
              <a:t>Beer, A. (1852)."Bestimmung der Absorption des rothen Lichts in farbigen Flüssigkeiten", </a:t>
            </a:r>
            <a:r>
              <a:rPr lang="en-US" altLang="en-US" sz="1800" i="1"/>
              <a:t>Ann. Phys. Chem</a:t>
            </a:r>
            <a:r>
              <a:rPr lang="en-US" altLang="en-US" sz="1800"/>
              <a:t> </a:t>
            </a:r>
            <a:r>
              <a:rPr lang="en-US" altLang="en-US" sz="1800" b="1"/>
              <a:t>86</a:t>
            </a:r>
            <a:r>
              <a:rPr lang="en-US" altLang="en-US" sz="1800"/>
              <a:t>, 78-90. </a:t>
            </a:r>
          </a:p>
        </p:txBody>
      </p:sp>
      <p:grpSp>
        <p:nvGrpSpPr>
          <p:cNvPr id="2923529" name="Group 9"/>
          <p:cNvGrpSpPr>
            <a:grpSpLocks/>
          </p:cNvGrpSpPr>
          <p:nvPr/>
        </p:nvGrpSpPr>
        <p:grpSpPr bwMode="auto">
          <a:xfrm>
            <a:off x="5937250" y="4210050"/>
            <a:ext cx="2855913" cy="806450"/>
            <a:chOff x="3740" y="2652"/>
            <a:chExt cx="1799" cy="508"/>
          </a:xfrm>
        </p:grpSpPr>
        <p:sp>
          <p:nvSpPr>
            <p:cNvPr id="150539" name="Text Box 10"/>
            <p:cNvSpPr txBox="1">
              <a:spLocks noChangeArrowheads="1"/>
            </p:cNvSpPr>
            <p:nvPr/>
          </p:nvSpPr>
          <p:spPr bwMode="auto">
            <a:xfrm>
              <a:off x="3740" y="2825"/>
              <a:ext cx="179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r>
                <a:rPr lang="en-US" altLang="en-US" sz="1800"/>
                <a:t>A =          = exp(-</a:t>
              </a:r>
              <a:r>
                <a:rPr lang="el-GR" altLang="en-US" sz="1800">
                  <a:cs typeface="Arial" pitchFamily="34" charset="0"/>
                </a:rPr>
                <a:t>μ</a:t>
              </a:r>
              <a:r>
                <a:rPr lang="en-US" altLang="en-US" sz="1800"/>
                <a:t>t)</a:t>
              </a:r>
            </a:p>
          </p:txBody>
        </p:sp>
        <p:sp>
          <p:nvSpPr>
            <p:cNvPr id="150540" name="Text Box 11"/>
            <p:cNvSpPr txBox="1">
              <a:spLocks noChangeArrowheads="1"/>
            </p:cNvSpPr>
            <p:nvPr/>
          </p:nvSpPr>
          <p:spPr bwMode="auto">
            <a:xfrm>
              <a:off x="4005" y="2652"/>
              <a:ext cx="395" cy="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30000"/>
                </a:lnSpc>
                <a:spcBef>
                  <a:spcPct val="0"/>
                </a:spcBef>
                <a:buFontTx/>
                <a:buNone/>
              </a:pPr>
              <a:r>
                <a:rPr lang="en-US" altLang="en-US" sz="1800"/>
                <a:t>I</a:t>
              </a:r>
              <a:r>
                <a:rPr lang="en-US" altLang="en-US" sz="1800" baseline="-25000"/>
                <a:t>T</a:t>
              </a:r>
            </a:p>
            <a:p>
              <a:pPr algn="ctr" eaLnBrk="1" hangingPunct="1">
                <a:lnSpc>
                  <a:spcPct val="130000"/>
                </a:lnSpc>
                <a:spcBef>
                  <a:spcPct val="0"/>
                </a:spcBef>
                <a:buFontTx/>
                <a:buNone/>
              </a:pPr>
              <a:r>
                <a:rPr lang="en-US" altLang="en-US" sz="1800"/>
                <a:t>I</a:t>
              </a:r>
              <a:r>
                <a:rPr lang="en-US" altLang="en-US" sz="1800" baseline="-25000"/>
                <a:t>beam</a:t>
              </a:r>
            </a:p>
          </p:txBody>
        </p:sp>
        <p:sp>
          <p:nvSpPr>
            <p:cNvPr id="150541" name="Line 12"/>
            <p:cNvSpPr>
              <a:spLocks noChangeShapeType="1"/>
            </p:cNvSpPr>
            <p:nvPr/>
          </p:nvSpPr>
          <p:spPr bwMode="auto">
            <a:xfrm>
              <a:off x="4061" y="2940"/>
              <a:ext cx="30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923533" name="Group 13"/>
          <p:cNvGrpSpPr>
            <a:grpSpLocks/>
          </p:cNvGrpSpPr>
          <p:nvPr/>
        </p:nvGrpSpPr>
        <p:grpSpPr bwMode="auto">
          <a:xfrm>
            <a:off x="3970338" y="4622800"/>
            <a:ext cx="1203325" cy="388938"/>
            <a:chOff x="2501" y="2912"/>
            <a:chExt cx="758" cy="245"/>
          </a:xfrm>
        </p:grpSpPr>
        <p:sp>
          <p:nvSpPr>
            <p:cNvPr id="150537" name="Text Box 14"/>
            <p:cNvSpPr txBox="1">
              <a:spLocks noChangeArrowheads="1"/>
            </p:cNvSpPr>
            <p:nvPr/>
          </p:nvSpPr>
          <p:spPr bwMode="auto">
            <a:xfrm>
              <a:off x="2808" y="2926"/>
              <a:ext cx="15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cs typeface="Arial" pitchFamily="34" charset="0"/>
                </a:rPr>
                <a:t>t</a:t>
              </a:r>
              <a:endParaRPr lang="el-GR" altLang="en-US" sz="1800">
                <a:cs typeface="Arial" pitchFamily="34" charset="0"/>
              </a:endParaRPr>
            </a:p>
          </p:txBody>
        </p:sp>
        <p:sp>
          <p:nvSpPr>
            <p:cNvPr id="150538" name="Line 15"/>
            <p:cNvSpPr>
              <a:spLocks noChangeShapeType="1"/>
            </p:cNvSpPr>
            <p:nvPr/>
          </p:nvSpPr>
          <p:spPr bwMode="auto">
            <a:xfrm>
              <a:off x="2501" y="2912"/>
              <a:ext cx="758"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923536" name="Text Box 16"/>
          <p:cNvSpPr txBox="1">
            <a:spLocks noChangeArrowheads="1"/>
          </p:cNvSpPr>
          <p:nvPr/>
        </p:nvSpPr>
        <p:spPr bwMode="auto">
          <a:xfrm>
            <a:off x="4413250" y="2736850"/>
            <a:ext cx="3159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l-GR" altLang="en-US" sz="1800">
                <a:cs typeface="Arial" pitchFamily="34" charset="0"/>
              </a:rPr>
              <a:t>μ</a:t>
            </a:r>
          </a:p>
        </p:txBody>
      </p:sp>
    </p:spTree>
    <p:extLst>
      <p:ext uri="{BB962C8B-B14F-4D97-AF65-F5344CB8AC3E}">
        <p14:creationId xmlns:p14="http://schemas.microsoft.com/office/powerpoint/2010/main" val="333610085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923524"/>
                                        </p:tgtEl>
                                        <p:attrNameLst>
                                          <p:attrName>style.visibility</p:attrName>
                                        </p:attrNameLst>
                                      </p:cBhvr>
                                      <p:to>
                                        <p:strVal val="visible"/>
                                      </p:to>
                                    </p:set>
                                    <p:animEffect transition="in" filter="wipe(left)">
                                      <p:cBhvr>
                                        <p:cTn id="7" dur="500"/>
                                        <p:tgtEl>
                                          <p:spTgt spid="29235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2923529"/>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2923533"/>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2923536"/>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9235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3528" grpId="0"/>
      <p:bldP spid="292353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AutoShape 2"/>
          <p:cNvSpPr>
            <a:spLocks noChangeArrowheads="1"/>
          </p:cNvSpPr>
          <p:nvPr/>
        </p:nvSpPr>
        <p:spPr bwMode="auto">
          <a:xfrm>
            <a:off x="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23" name="AutoShape 3"/>
          <p:cNvSpPr>
            <a:spLocks noChangeArrowheads="1"/>
          </p:cNvSpPr>
          <p:nvPr/>
        </p:nvSpPr>
        <p:spPr bwMode="auto">
          <a:xfrm>
            <a:off x="9144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24" name="AutoShape 4"/>
          <p:cNvSpPr>
            <a:spLocks noChangeArrowheads="1"/>
          </p:cNvSpPr>
          <p:nvPr/>
        </p:nvSpPr>
        <p:spPr bwMode="auto">
          <a:xfrm>
            <a:off x="18288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25" name="AutoShape 5"/>
          <p:cNvSpPr>
            <a:spLocks noChangeArrowheads="1"/>
          </p:cNvSpPr>
          <p:nvPr/>
        </p:nvSpPr>
        <p:spPr bwMode="auto">
          <a:xfrm>
            <a:off x="27432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26" name="AutoShape 6"/>
          <p:cNvSpPr>
            <a:spLocks noChangeArrowheads="1"/>
          </p:cNvSpPr>
          <p:nvPr/>
        </p:nvSpPr>
        <p:spPr bwMode="auto">
          <a:xfrm>
            <a:off x="36576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27" name="AutoShape 7"/>
          <p:cNvSpPr>
            <a:spLocks noChangeArrowheads="1"/>
          </p:cNvSpPr>
          <p:nvPr/>
        </p:nvSpPr>
        <p:spPr bwMode="auto">
          <a:xfrm>
            <a:off x="45720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28" name="AutoShape 8"/>
          <p:cNvSpPr>
            <a:spLocks noChangeArrowheads="1"/>
          </p:cNvSpPr>
          <p:nvPr/>
        </p:nvSpPr>
        <p:spPr bwMode="auto">
          <a:xfrm>
            <a:off x="54864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29" name="AutoShape 9"/>
          <p:cNvSpPr>
            <a:spLocks noChangeArrowheads="1"/>
          </p:cNvSpPr>
          <p:nvPr/>
        </p:nvSpPr>
        <p:spPr bwMode="auto">
          <a:xfrm>
            <a:off x="64008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30" name="AutoShape 10"/>
          <p:cNvSpPr>
            <a:spLocks noChangeArrowheads="1"/>
          </p:cNvSpPr>
          <p:nvPr/>
        </p:nvSpPr>
        <p:spPr bwMode="auto">
          <a:xfrm>
            <a:off x="73152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31" name="AutoShape 11"/>
          <p:cNvSpPr>
            <a:spLocks noChangeArrowheads="1"/>
          </p:cNvSpPr>
          <p:nvPr/>
        </p:nvSpPr>
        <p:spPr bwMode="auto">
          <a:xfrm>
            <a:off x="82296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32" name="AutoShape 12"/>
          <p:cNvSpPr>
            <a:spLocks noChangeArrowheads="1"/>
          </p:cNvSpPr>
          <p:nvPr/>
        </p:nvSpPr>
        <p:spPr bwMode="auto">
          <a:xfrm>
            <a:off x="18288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33" name="AutoShape 13"/>
          <p:cNvSpPr>
            <a:spLocks noChangeArrowheads="1"/>
          </p:cNvSpPr>
          <p:nvPr/>
        </p:nvSpPr>
        <p:spPr bwMode="auto">
          <a:xfrm>
            <a:off x="0" y="32004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34" name="AutoShape 14"/>
          <p:cNvSpPr>
            <a:spLocks noChangeArrowheads="1"/>
          </p:cNvSpPr>
          <p:nvPr/>
        </p:nvSpPr>
        <p:spPr bwMode="auto">
          <a:xfrm>
            <a:off x="914400" y="32004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35" name="AutoShape 15"/>
          <p:cNvSpPr>
            <a:spLocks noChangeArrowheads="1"/>
          </p:cNvSpPr>
          <p:nvPr/>
        </p:nvSpPr>
        <p:spPr bwMode="auto">
          <a:xfrm>
            <a:off x="1828800" y="32004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36" name="AutoShape 16"/>
          <p:cNvSpPr>
            <a:spLocks noChangeArrowheads="1"/>
          </p:cNvSpPr>
          <p:nvPr/>
        </p:nvSpPr>
        <p:spPr bwMode="auto">
          <a:xfrm>
            <a:off x="2743200" y="32004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37" name="AutoShape 17"/>
          <p:cNvSpPr>
            <a:spLocks noChangeArrowheads="1"/>
          </p:cNvSpPr>
          <p:nvPr/>
        </p:nvSpPr>
        <p:spPr bwMode="auto">
          <a:xfrm>
            <a:off x="3657600" y="32004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38" name="AutoShape 18"/>
          <p:cNvSpPr>
            <a:spLocks noChangeArrowheads="1"/>
          </p:cNvSpPr>
          <p:nvPr/>
        </p:nvSpPr>
        <p:spPr bwMode="auto">
          <a:xfrm>
            <a:off x="4572000" y="32004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39" name="AutoShape 19"/>
          <p:cNvSpPr>
            <a:spLocks noChangeArrowheads="1"/>
          </p:cNvSpPr>
          <p:nvPr/>
        </p:nvSpPr>
        <p:spPr bwMode="auto">
          <a:xfrm>
            <a:off x="5486400" y="32004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40" name="AutoShape 20"/>
          <p:cNvSpPr>
            <a:spLocks noChangeArrowheads="1"/>
          </p:cNvSpPr>
          <p:nvPr/>
        </p:nvSpPr>
        <p:spPr bwMode="auto">
          <a:xfrm>
            <a:off x="6400800" y="32004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41" name="AutoShape 21"/>
          <p:cNvSpPr>
            <a:spLocks noChangeArrowheads="1"/>
          </p:cNvSpPr>
          <p:nvPr/>
        </p:nvSpPr>
        <p:spPr bwMode="auto">
          <a:xfrm>
            <a:off x="7315200" y="32004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42" name="AutoShape 22"/>
          <p:cNvSpPr>
            <a:spLocks noChangeArrowheads="1"/>
          </p:cNvSpPr>
          <p:nvPr/>
        </p:nvSpPr>
        <p:spPr bwMode="auto">
          <a:xfrm>
            <a:off x="8229600" y="32004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43" name="AutoShape 23"/>
          <p:cNvSpPr>
            <a:spLocks noChangeArrowheads="1"/>
          </p:cNvSpPr>
          <p:nvPr/>
        </p:nvSpPr>
        <p:spPr bwMode="auto">
          <a:xfrm>
            <a:off x="0" y="22860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44" name="AutoShape 24"/>
          <p:cNvSpPr>
            <a:spLocks noChangeArrowheads="1"/>
          </p:cNvSpPr>
          <p:nvPr/>
        </p:nvSpPr>
        <p:spPr bwMode="auto">
          <a:xfrm>
            <a:off x="914400" y="22860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45" name="AutoShape 25"/>
          <p:cNvSpPr>
            <a:spLocks noChangeArrowheads="1"/>
          </p:cNvSpPr>
          <p:nvPr/>
        </p:nvSpPr>
        <p:spPr bwMode="auto">
          <a:xfrm>
            <a:off x="1828800" y="22860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46" name="AutoShape 26"/>
          <p:cNvSpPr>
            <a:spLocks noChangeArrowheads="1"/>
          </p:cNvSpPr>
          <p:nvPr/>
        </p:nvSpPr>
        <p:spPr bwMode="auto">
          <a:xfrm>
            <a:off x="2743200" y="22860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47" name="AutoShape 27"/>
          <p:cNvSpPr>
            <a:spLocks noChangeArrowheads="1"/>
          </p:cNvSpPr>
          <p:nvPr/>
        </p:nvSpPr>
        <p:spPr bwMode="auto">
          <a:xfrm>
            <a:off x="3657600" y="22860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48" name="AutoShape 28"/>
          <p:cNvSpPr>
            <a:spLocks noChangeArrowheads="1"/>
          </p:cNvSpPr>
          <p:nvPr/>
        </p:nvSpPr>
        <p:spPr bwMode="auto">
          <a:xfrm>
            <a:off x="4572000" y="22860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49" name="AutoShape 29"/>
          <p:cNvSpPr>
            <a:spLocks noChangeArrowheads="1"/>
          </p:cNvSpPr>
          <p:nvPr/>
        </p:nvSpPr>
        <p:spPr bwMode="auto">
          <a:xfrm>
            <a:off x="5486400" y="22860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50" name="AutoShape 30"/>
          <p:cNvSpPr>
            <a:spLocks noChangeArrowheads="1"/>
          </p:cNvSpPr>
          <p:nvPr/>
        </p:nvSpPr>
        <p:spPr bwMode="auto">
          <a:xfrm>
            <a:off x="6400800" y="22860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51" name="AutoShape 31"/>
          <p:cNvSpPr>
            <a:spLocks noChangeArrowheads="1"/>
          </p:cNvSpPr>
          <p:nvPr/>
        </p:nvSpPr>
        <p:spPr bwMode="auto">
          <a:xfrm>
            <a:off x="7315200" y="22860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52" name="AutoShape 32"/>
          <p:cNvSpPr>
            <a:spLocks noChangeArrowheads="1"/>
          </p:cNvSpPr>
          <p:nvPr/>
        </p:nvSpPr>
        <p:spPr bwMode="auto">
          <a:xfrm>
            <a:off x="8229600" y="22860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54" name="AutoShape 34"/>
          <p:cNvSpPr>
            <a:spLocks noChangeArrowheads="1"/>
          </p:cNvSpPr>
          <p:nvPr/>
        </p:nvSpPr>
        <p:spPr bwMode="auto">
          <a:xfrm>
            <a:off x="0" y="5943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55" name="AutoShape 35"/>
          <p:cNvSpPr>
            <a:spLocks noChangeArrowheads="1"/>
          </p:cNvSpPr>
          <p:nvPr/>
        </p:nvSpPr>
        <p:spPr bwMode="auto">
          <a:xfrm>
            <a:off x="914400" y="5943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56" name="AutoShape 36"/>
          <p:cNvSpPr>
            <a:spLocks noChangeArrowheads="1"/>
          </p:cNvSpPr>
          <p:nvPr/>
        </p:nvSpPr>
        <p:spPr bwMode="auto">
          <a:xfrm>
            <a:off x="1828800" y="5943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57" name="AutoShape 37"/>
          <p:cNvSpPr>
            <a:spLocks noChangeArrowheads="1"/>
          </p:cNvSpPr>
          <p:nvPr/>
        </p:nvSpPr>
        <p:spPr bwMode="auto">
          <a:xfrm>
            <a:off x="2743200" y="5943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58" name="AutoShape 38"/>
          <p:cNvSpPr>
            <a:spLocks noChangeArrowheads="1"/>
          </p:cNvSpPr>
          <p:nvPr/>
        </p:nvSpPr>
        <p:spPr bwMode="auto">
          <a:xfrm>
            <a:off x="3657600" y="5943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59" name="AutoShape 39"/>
          <p:cNvSpPr>
            <a:spLocks noChangeArrowheads="1"/>
          </p:cNvSpPr>
          <p:nvPr/>
        </p:nvSpPr>
        <p:spPr bwMode="auto">
          <a:xfrm>
            <a:off x="4572000" y="5943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60" name="AutoShape 40"/>
          <p:cNvSpPr>
            <a:spLocks noChangeArrowheads="1"/>
          </p:cNvSpPr>
          <p:nvPr/>
        </p:nvSpPr>
        <p:spPr bwMode="auto">
          <a:xfrm>
            <a:off x="5486400" y="5943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61" name="AutoShape 41"/>
          <p:cNvSpPr>
            <a:spLocks noChangeArrowheads="1"/>
          </p:cNvSpPr>
          <p:nvPr/>
        </p:nvSpPr>
        <p:spPr bwMode="auto">
          <a:xfrm>
            <a:off x="6400800" y="5943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62" name="AutoShape 42"/>
          <p:cNvSpPr>
            <a:spLocks noChangeArrowheads="1"/>
          </p:cNvSpPr>
          <p:nvPr/>
        </p:nvSpPr>
        <p:spPr bwMode="auto">
          <a:xfrm>
            <a:off x="7315200" y="5943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63" name="AutoShape 43"/>
          <p:cNvSpPr>
            <a:spLocks noChangeArrowheads="1"/>
          </p:cNvSpPr>
          <p:nvPr/>
        </p:nvSpPr>
        <p:spPr bwMode="auto">
          <a:xfrm>
            <a:off x="8229600" y="5943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64" name="AutoShape 44"/>
          <p:cNvSpPr>
            <a:spLocks noChangeArrowheads="1"/>
          </p:cNvSpPr>
          <p:nvPr/>
        </p:nvSpPr>
        <p:spPr bwMode="auto">
          <a:xfrm>
            <a:off x="0" y="5029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65" name="AutoShape 45"/>
          <p:cNvSpPr>
            <a:spLocks noChangeArrowheads="1"/>
          </p:cNvSpPr>
          <p:nvPr/>
        </p:nvSpPr>
        <p:spPr bwMode="auto">
          <a:xfrm>
            <a:off x="914400" y="5029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66" name="AutoShape 46"/>
          <p:cNvSpPr>
            <a:spLocks noChangeArrowheads="1"/>
          </p:cNvSpPr>
          <p:nvPr/>
        </p:nvSpPr>
        <p:spPr bwMode="auto">
          <a:xfrm>
            <a:off x="1828800" y="5029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67" name="AutoShape 47"/>
          <p:cNvSpPr>
            <a:spLocks noChangeArrowheads="1"/>
          </p:cNvSpPr>
          <p:nvPr/>
        </p:nvSpPr>
        <p:spPr bwMode="auto">
          <a:xfrm>
            <a:off x="2743200" y="5029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68" name="AutoShape 48"/>
          <p:cNvSpPr>
            <a:spLocks noChangeArrowheads="1"/>
          </p:cNvSpPr>
          <p:nvPr/>
        </p:nvSpPr>
        <p:spPr bwMode="auto">
          <a:xfrm>
            <a:off x="3657600" y="5029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69" name="AutoShape 49"/>
          <p:cNvSpPr>
            <a:spLocks noChangeArrowheads="1"/>
          </p:cNvSpPr>
          <p:nvPr/>
        </p:nvSpPr>
        <p:spPr bwMode="auto">
          <a:xfrm>
            <a:off x="4572000" y="5029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70" name="AutoShape 50"/>
          <p:cNvSpPr>
            <a:spLocks noChangeArrowheads="1"/>
          </p:cNvSpPr>
          <p:nvPr/>
        </p:nvSpPr>
        <p:spPr bwMode="auto">
          <a:xfrm>
            <a:off x="5486400" y="5029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71" name="AutoShape 51"/>
          <p:cNvSpPr>
            <a:spLocks noChangeArrowheads="1"/>
          </p:cNvSpPr>
          <p:nvPr/>
        </p:nvSpPr>
        <p:spPr bwMode="auto">
          <a:xfrm>
            <a:off x="6400800" y="5029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72" name="AutoShape 52"/>
          <p:cNvSpPr>
            <a:spLocks noChangeArrowheads="1"/>
          </p:cNvSpPr>
          <p:nvPr/>
        </p:nvSpPr>
        <p:spPr bwMode="auto">
          <a:xfrm>
            <a:off x="7315200" y="5029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73" name="AutoShape 53"/>
          <p:cNvSpPr>
            <a:spLocks noChangeArrowheads="1"/>
          </p:cNvSpPr>
          <p:nvPr/>
        </p:nvSpPr>
        <p:spPr bwMode="auto">
          <a:xfrm>
            <a:off x="8229600" y="5029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74" name="AutoShape 54"/>
          <p:cNvSpPr>
            <a:spLocks noChangeArrowheads="1"/>
          </p:cNvSpPr>
          <p:nvPr/>
        </p:nvSpPr>
        <p:spPr bwMode="auto">
          <a:xfrm>
            <a:off x="0" y="41148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75" name="AutoShape 55"/>
          <p:cNvSpPr>
            <a:spLocks noChangeArrowheads="1"/>
          </p:cNvSpPr>
          <p:nvPr/>
        </p:nvSpPr>
        <p:spPr bwMode="auto">
          <a:xfrm>
            <a:off x="914400" y="41148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76" name="AutoShape 56"/>
          <p:cNvSpPr>
            <a:spLocks noChangeArrowheads="1"/>
          </p:cNvSpPr>
          <p:nvPr/>
        </p:nvSpPr>
        <p:spPr bwMode="auto">
          <a:xfrm>
            <a:off x="1828800" y="41148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77" name="AutoShape 57"/>
          <p:cNvSpPr>
            <a:spLocks noChangeArrowheads="1"/>
          </p:cNvSpPr>
          <p:nvPr/>
        </p:nvSpPr>
        <p:spPr bwMode="auto">
          <a:xfrm>
            <a:off x="2743200" y="41148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78" name="AutoShape 58"/>
          <p:cNvSpPr>
            <a:spLocks noChangeArrowheads="1"/>
          </p:cNvSpPr>
          <p:nvPr/>
        </p:nvSpPr>
        <p:spPr bwMode="auto">
          <a:xfrm>
            <a:off x="3657600" y="41148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79" name="AutoShape 59"/>
          <p:cNvSpPr>
            <a:spLocks noChangeArrowheads="1"/>
          </p:cNvSpPr>
          <p:nvPr/>
        </p:nvSpPr>
        <p:spPr bwMode="auto">
          <a:xfrm>
            <a:off x="4572000" y="41148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80" name="AutoShape 60"/>
          <p:cNvSpPr>
            <a:spLocks noChangeArrowheads="1"/>
          </p:cNvSpPr>
          <p:nvPr/>
        </p:nvSpPr>
        <p:spPr bwMode="auto">
          <a:xfrm>
            <a:off x="5486400" y="41148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81" name="AutoShape 61"/>
          <p:cNvSpPr>
            <a:spLocks noChangeArrowheads="1"/>
          </p:cNvSpPr>
          <p:nvPr/>
        </p:nvSpPr>
        <p:spPr bwMode="auto">
          <a:xfrm>
            <a:off x="6400800" y="41148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82" name="AutoShape 62"/>
          <p:cNvSpPr>
            <a:spLocks noChangeArrowheads="1"/>
          </p:cNvSpPr>
          <p:nvPr/>
        </p:nvSpPr>
        <p:spPr bwMode="auto">
          <a:xfrm>
            <a:off x="7315200" y="41148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83" name="AutoShape 63"/>
          <p:cNvSpPr>
            <a:spLocks noChangeArrowheads="1"/>
          </p:cNvSpPr>
          <p:nvPr/>
        </p:nvSpPr>
        <p:spPr bwMode="auto">
          <a:xfrm>
            <a:off x="8229600" y="41148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84" name="AutoShape 64"/>
          <p:cNvSpPr>
            <a:spLocks noChangeArrowheads="1"/>
          </p:cNvSpPr>
          <p:nvPr/>
        </p:nvSpPr>
        <p:spPr bwMode="auto">
          <a:xfrm>
            <a:off x="0" y="1371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85" name="AutoShape 65"/>
          <p:cNvSpPr>
            <a:spLocks noChangeArrowheads="1"/>
          </p:cNvSpPr>
          <p:nvPr/>
        </p:nvSpPr>
        <p:spPr bwMode="auto">
          <a:xfrm>
            <a:off x="914400" y="1371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86" name="AutoShape 66"/>
          <p:cNvSpPr>
            <a:spLocks noChangeArrowheads="1"/>
          </p:cNvSpPr>
          <p:nvPr/>
        </p:nvSpPr>
        <p:spPr bwMode="auto">
          <a:xfrm>
            <a:off x="1828800" y="1371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87" name="AutoShape 67"/>
          <p:cNvSpPr>
            <a:spLocks noChangeArrowheads="1"/>
          </p:cNvSpPr>
          <p:nvPr/>
        </p:nvSpPr>
        <p:spPr bwMode="auto">
          <a:xfrm>
            <a:off x="2743200" y="1371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88" name="AutoShape 68"/>
          <p:cNvSpPr>
            <a:spLocks noChangeArrowheads="1"/>
          </p:cNvSpPr>
          <p:nvPr/>
        </p:nvSpPr>
        <p:spPr bwMode="auto">
          <a:xfrm>
            <a:off x="3657600" y="1371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89" name="AutoShape 69"/>
          <p:cNvSpPr>
            <a:spLocks noChangeArrowheads="1"/>
          </p:cNvSpPr>
          <p:nvPr/>
        </p:nvSpPr>
        <p:spPr bwMode="auto">
          <a:xfrm>
            <a:off x="4572000" y="1371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90" name="AutoShape 70"/>
          <p:cNvSpPr>
            <a:spLocks noChangeArrowheads="1"/>
          </p:cNvSpPr>
          <p:nvPr/>
        </p:nvSpPr>
        <p:spPr bwMode="auto">
          <a:xfrm>
            <a:off x="5486400" y="1371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91" name="AutoShape 71"/>
          <p:cNvSpPr>
            <a:spLocks noChangeArrowheads="1"/>
          </p:cNvSpPr>
          <p:nvPr/>
        </p:nvSpPr>
        <p:spPr bwMode="auto">
          <a:xfrm>
            <a:off x="6400800" y="1371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92" name="AutoShape 72"/>
          <p:cNvSpPr>
            <a:spLocks noChangeArrowheads="1"/>
          </p:cNvSpPr>
          <p:nvPr/>
        </p:nvSpPr>
        <p:spPr bwMode="auto">
          <a:xfrm>
            <a:off x="7315200" y="1371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93" name="AutoShape 73"/>
          <p:cNvSpPr>
            <a:spLocks noChangeArrowheads="1"/>
          </p:cNvSpPr>
          <p:nvPr/>
        </p:nvSpPr>
        <p:spPr bwMode="auto">
          <a:xfrm>
            <a:off x="8229600" y="13716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94" name="AutoShape 74"/>
          <p:cNvSpPr>
            <a:spLocks noChangeArrowheads="1"/>
          </p:cNvSpPr>
          <p:nvPr/>
        </p:nvSpPr>
        <p:spPr bwMode="auto">
          <a:xfrm>
            <a:off x="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95" name="AutoShape 75"/>
          <p:cNvSpPr>
            <a:spLocks noChangeArrowheads="1"/>
          </p:cNvSpPr>
          <p:nvPr/>
        </p:nvSpPr>
        <p:spPr bwMode="auto">
          <a:xfrm>
            <a:off x="9144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96" name="AutoShape 76"/>
          <p:cNvSpPr>
            <a:spLocks noChangeArrowheads="1"/>
          </p:cNvSpPr>
          <p:nvPr/>
        </p:nvSpPr>
        <p:spPr bwMode="auto">
          <a:xfrm>
            <a:off x="27432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97" name="AutoShape 77"/>
          <p:cNvSpPr>
            <a:spLocks noChangeArrowheads="1"/>
          </p:cNvSpPr>
          <p:nvPr/>
        </p:nvSpPr>
        <p:spPr bwMode="auto">
          <a:xfrm>
            <a:off x="36576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98" name="AutoShape 78"/>
          <p:cNvSpPr>
            <a:spLocks noChangeArrowheads="1"/>
          </p:cNvSpPr>
          <p:nvPr/>
        </p:nvSpPr>
        <p:spPr bwMode="auto">
          <a:xfrm>
            <a:off x="45720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399" name="AutoShape 79"/>
          <p:cNvSpPr>
            <a:spLocks noChangeArrowheads="1"/>
          </p:cNvSpPr>
          <p:nvPr/>
        </p:nvSpPr>
        <p:spPr bwMode="auto">
          <a:xfrm>
            <a:off x="54864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400" name="AutoShape 80"/>
          <p:cNvSpPr>
            <a:spLocks noChangeArrowheads="1"/>
          </p:cNvSpPr>
          <p:nvPr/>
        </p:nvSpPr>
        <p:spPr bwMode="auto">
          <a:xfrm>
            <a:off x="64008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401" name="AutoShape 81"/>
          <p:cNvSpPr>
            <a:spLocks noChangeArrowheads="1"/>
          </p:cNvSpPr>
          <p:nvPr/>
        </p:nvSpPr>
        <p:spPr bwMode="auto">
          <a:xfrm>
            <a:off x="73152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sp>
        <p:nvSpPr>
          <p:cNvPr id="184402" name="AutoShape 82"/>
          <p:cNvSpPr>
            <a:spLocks noChangeArrowheads="1"/>
          </p:cNvSpPr>
          <p:nvPr/>
        </p:nvSpPr>
        <p:spPr bwMode="auto">
          <a:xfrm>
            <a:off x="8229600" y="-457200"/>
            <a:ext cx="914400" cy="914400"/>
          </a:xfrm>
          <a:prstGeom prst="flowChartProcess">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grpSp>
        <p:nvGrpSpPr>
          <p:cNvPr id="2879571" name="Group 83"/>
          <p:cNvGrpSpPr>
            <a:grpSpLocks/>
          </p:cNvGrpSpPr>
          <p:nvPr/>
        </p:nvGrpSpPr>
        <p:grpSpPr bwMode="auto">
          <a:xfrm>
            <a:off x="2089150" y="3503613"/>
            <a:ext cx="361950" cy="361950"/>
            <a:chOff x="1354" y="3346"/>
            <a:chExt cx="228" cy="228"/>
          </a:xfrm>
        </p:grpSpPr>
        <p:sp>
          <p:nvSpPr>
            <p:cNvPr id="184404" name="Line 84"/>
            <p:cNvSpPr>
              <a:spLocks noChangeShapeType="1"/>
            </p:cNvSpPr>
            <p:nvPr/>
          </p:nvSpPr>
          <p:spPr bwMode="auto">
            <a:xfrm>
              <a:off x="1468" y="3346"/>
              <a:ext cx="0" cy="22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sp>
          <p:nvSpPr>
            <p:cNvPr id="184405" name="Line 85"/>
            <p:cNvSpPr>
              <a:spLocks noChangeShapeType="1"/>
            </p:cNvSpPr>
            <p:nvPr/>
          </p:nvSpPr>
          <p:spPr bwMode="auto">
            <a:xfrm rot="-5400000">
              <a:off x="1468" y="3346"/>
              <a:ext cx="0" cy="22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a:solidFill>
                  <a:srgbClr val="000000"/>
                </a:solidFill>
                <a:latin typeface="Arial" pitchFamily="34" charset="0"/>
                <a:cs typeface="+mn-cs"/>
              </a:endParaRPr>
            </a:p>
          </p:txBody>
        </p:sp>
        <p:sp>
          <p:nvSpPr>
            <p:cNvPr id="184406" name="Oval 86"/>
            <p:cNvSpPr>
              <a:spLocks noChangeArrowheads="1"/>
            </p:cNvSpPr>
            <p:nvPr/>
          </p:nvSpPr>
          <p:spPr bwMode="auto">
            <a:xfrm>
              <a:off x="1430" y="3418"/>
              <a:ext cx="76" cy="78"/>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mtClean="0">
                <a:solidFill>
                  <a:srgbClr val="000000"/>
                </a:solidFill>
                <a:cs typeface="+mn-cs"/>
              </a:endParaRPr>
            </a:p>
          </p:txBody>
        </p:sp>
      </p:grpSp>
      <p:sp>
        <p:nvSpPr>
          <p:cNvPr id="87" name="Rectangle 2"/>
          <p:cNvSpPr txBox="1">
            <a:spLocks noChangeArrowheads="1"/>
          </p:cNvSpPr>
          <p:nvPr/>
        </p:nvSpPr>
        <p:spPr bwMode="auto">
          <a:xfrm>
            <a:off x="0" y="7258"/>
            <a:ext cx="9144000" cy="936171"/>
          </a:xfrm>
          <a:prstGeom prst="rect">
            <a:avLst/>
          </a:prstGeom>
          <a:solidFill>
            <a:schemeClr val="bg1"/>
          </a:solidFill>
          <a:ln>
            <a:noFill/>
          </a:ln>
          <a:effectLs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eaLnBrk="1" hangingPunct="1">
              <a:lnSpc>
                <a:spcPct val="120000"/>
              </a:lnSpc>
              <a:defRPr/>
            </a:pPr>
            <a:r>
              <a:rPr lang="en-US" altLang="en-US" kern="0" dirty="0" smtClean="0"/>
              <a:t>How do you measure SHSSS?</a:t>
            </a:r>
            <a:endParaRPr lang="en-US" altLang="en-US" kern="0" dirty="0" smtClean="0"/>
          </a:p>
        </p:txBody>
      </p:sp>
    </p:spTree>
    <p:extLst>
      <p:ext uri="{BB962C8B-B14F-4D97-AF65-F5344CB8AC3E}">
        <p14:creationId xmlns:p14="http://schemas.microsoft.com/office/powerpoint/2010/main" val="98035159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3" presetClass="path" presetSubtype="0" repeatCount="indefinite" autoRev="1" fill="hold" nodeType="withEffect">
                                  <p:stCondLst>
                                    <p:cond delay="0"/>
                                  </p:stCondLst>
                                  <p:childTnLst>
                                    <p:animMotion origin="layout" path="M -1.11111E-6 4.98612E-6 L 0.49445 4.98612E-6 " pathEditMode="relative" rAng="0" ptsTypes="AA">
                                      <p:cBhvr>
                                        <p:cTn id="6" dur="3000" fill="hold"/>
                                        <p:tgtEl>
                                          <p:spTgt spid="2879571"/>
                                        </p:tgtEl>
                                        <p:attrNameLst>
                                          <p:attrName>ppt_x</p:attrName>
                                          <p:attrName>ppt_y</p:attrName>
                                        </p:attrNameLst>
                                      </p:cBhvr>
                                      <p:rCtr x="2472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ChangeArrowheads="1"/>
          </p:cNvSpPr>
          <p:nvPr/>
        </p:nvSpPr>
        <p:spPr bwMode="auto">
          <a:xfrm>
            <a:off x="3952875" y="2116138"/>
            <a:ext cx="1236663" cy="2970212"/>
          </a:xfrm>
          <a:prstGeom prst="rect">
            <a:avLst/>
          </a:prstGeom>
          <a:solidFill>
            <a:srgbClr val="FFD1E8"/>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p>
        </p:txBody>
      </p:sp>
      <p:sp>
        <p:nvSpPr>
          <p:cNvPr id="151555" name="Rectangle 3"/>
          <p:cNvSpPr>
            <a:spLocks noGrp="1" noChangeArrowheads="1"/>
          </p:cNvSpPr>
          <p:nvPr>
            <p:ph type="title"/>
          </p:nvPr>
        </p:nvSpPr>
        <p:spPr>
          <a:xfrm>
            <a:off x="457200" y="0"/>
            <a:ext cx="8229600" cy="1143000"/>
          </a:xfrm>
          <a:extLst>
            <a:ext uri="{909E8E84-426E-40DD-AFC4-6F175D3DCCD1}">
              <a14:hiddenFill xmlns:a14="http://schemas.microsoft.com/office/drawing/2010/main">
                <a:solidFill>
                  <a:schemeClr val="bg1"/>
                </a:solidFill>
              </a14:hiddenFill>
            </a:ext>
          </a:extLst>
        </p:spPr>
        <p:txBody>
          <a:bodyPr/>
          <a:lstStyle/>
          <a:p>
            <a:pPr eaLnBrk="1" hangingPunct="1"/>
            <a:r>
              <a:rPr lang="en-US" altLang="en-US" sz="5400" dirty="0" smtClean="0"/>
              <a:t>attenuation correction</a:t>
            </a:r>
          </a:p>
        </p:txBody>
      </p:sp>
      <p:sp>
        <p:nvSpPr>
          <p:cNvPr id="151556" name="Text Box 4"/>
          <p:cNvSpPr txBox="1">
            <a:spLocks noChangeArrowheads="1"/>
          </p:cNvSpPr>
          <p:nvPr/>
        </p:nvSpPr>
        <p:spPr bwMode="auto">
          <a:xfrm>
            <a:off x="82550" y="5381625"/>
            <a:ext cx="9034463"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fr-FR" altLang="en-US" sz="1800"/>
              <a:t>Bouguer, P.  (1729). </a:t>
            </a:r>
            <a:r>
              <a:rPr lang="fr-FR" altLang="en-US" sz="1800" i="1"/>
              <a:t>Essai d'optique sur la gradation de la lumière</a:t>
            </a:r>
            <a:r>
              <a:rPr lang="fr-FR" altLang="en-US" sz="1800"/>
              <a:t>.</a:t>
            </a:r>
          </a:p>
          <a:p>
            <a:pPr eaLnBrk="1" hangingPunct="1">
              <a:spcBef>
                <a:spcPct val="0"/>
              </a:spcBef>
              <a:buFontTx/>
              <a:buNone/>
            </a:pPr>
            <a:r>
              <a:rPr lang="fr-FR" altLang="en-US" sz="1800"/>
              <a:t>Lambert, J. H.  (1760). </a:t>
            </a:r>
            <a:r>
              <a:rPr lang="fr-FR" altLang="en-US" sz="1800" i="1"/>
              <a:t>Photometria: sive De mensura et gradibus luminis, colorum et umbrae</a:t>
            </a:r>
            <a:r>
              <a:rPr lang="fr-FR" altLang="en-US" sz="1800"/>
              <a:t>. </a:t>
            </a:r>
            <a:r>
              <a:rPr lang="en-US" altLang="en-US" sz="1800"/>
              <a:t>E. Klett.</a:t>
            </a:r>
          </a:p>
          <a:p>
            <a:pPr eaLnBrk="1" hangingPunct="1">
              <a:spcBef>
                <a:spcPct val="0"/>
              </a:spcBef>
              <a:buFontTx/>
              <a:buNone/>
            </a:pPr>
            <a:r>
              <a:rPr lang="en-US" altLang="en-US" sz="1800"/>
              <a:t>Beer, A. (1852)."Bestimmung der Absorption des rothen Lichts in farbigen Flüssigkeiten", </a:t>
            </a:r>
            <a:r>
              <a:rPr lang="en-US" altLang="en-US" sz="1800" i="1"/>
              <a:t>Ann. Phys. Chem</a:t>
            </a:r>
            <a:r>
              <a:rPr lang="en-US" altLang="en-US" sz="1800"/>
              <a:t> </a:t>
            </a:r>
            <a:r>
              <a:rPr lang="en-US" altLang="en-US" sz="1800" b="1"/>
              <a:t>86</a:t>
            </a:r>
            <a:r>
              <a:rPr lang="en-US" altLang="en-US" sz="1800"/>
              <a:t>, 78-90. </a:t>
            </a:r>
          </a:p>
        </p:txBody>
      </p:sp>
      <p:sp>
        <p:nvSpPr>
          <p:cNvPr id="2924549" name="Text Box 5"/>
          <p:cNvSpPr txBox="1">
            <a:spLocks noChangeArrowheads="1"/>
          </p:cNvSpPr>
          <p:nvPr/>
        </p:nvSpPr>
        <p:spPr bwMode="auto">
          <a:xfrm>
            <a:off x="5937250" y="4484688"/>
            <a:ext cx="305593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r>
              <a:rPr lang="en-US" altLang="en-US" sz="1800"/>
              <a:t>A =          = exp(-</a:t>
            </a:r>
            <a:r>
              <a:rPr lang="el-GR" altLang="en-US" sz="1800">
                <a:cs typeface="Arial" pitchFamily="34" charset="0"/>
              </a:rPr>
              <a:t>μ</a:t>
            </a:r>
            <a:r>
              <a:rPr lang="en-US" altLang="en-US" sz="1800">
                <a:cs typeface="Arial" pitchFamily="34" charset="0"/>
              </a:rPr>
              <a:t>(</a:t>
            </a:r>
            <a:r>
              <a:rPr lang="en-US" altLang="en-US" sz="1800"/>
              <a:t>t</a:t>
            </a:r>
            <a:r>
              <a:rPr lang="en-US" altLang="en-US" sz="1800" baseline="-25000"/>
              <a:t>in</a:t>
            </a:r>
            <a:r>
              <a:rPr lang="en-US" altLang="en-US" sz="1800"/>
              <a:t>+ t</a:t>
            </a:r>
            <a:r>
              <a:rPr lang="en-US" altLang="en-US" sz="1800" baseline="-25000"/>
              <a:t>out</a:t>
            </a:r>
            <a:r>
              <a:rPr lang="en-US" altLang="en-US" sz="1800"/>
              <a:t>))</a:t>
            </a:r>
          </a:p>
        </p:txBody>
      </p:sp>
      <p:grpSp>
        <p:nvGrpSpPr>
          <p:cNvPr id="151558" name="Group 6"/>
          <p:cNvGrpSpPr>
            <a:grpSpLocks/>
          </p:cNvGrpSpPr>
          <p:nvPr/>
        </p:nvGrpSpPr>
        <p:grpSpPr bwMode="auto">
          <a:xfrm>
            <a:off x="6357938" y="4210050"/>
            <a:ext cx="627062" cy="806450"/>
            <a:chOff x="4005" y="2652"/>
            <a:chExt cx="395" cy="508"/>
          </a:xfrm>
        </p:grpSpPr>
        <p:sp>
          <p:nvSpPr>
            <p:cNvPr id="151580" name="Text Box 7"/>
            <p:cNvSpPr txBox="1">
              <a:spLocks noChangeArrowheads="1"/>
            </p:cNvSpPr>
            <p:nvPr/>
          </p:nvSpPr>
          <p:spPr bwMode="auto">
            <a:xfrm>
              <a:off x="4005" y="2652"/>
              <a:ext cx="395" cy="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30000"/>
                </a:lnSpc>
                <a:spcBef>
                  <a:spcPct val="0"/>
                </a:spcBef>
                <a:buFontTx/>
                <a:buNone/>
              </a:pPr>
              <a:r>
                <a:rPr lang="en-US" altLang="en-US" sz="1800"/>
                <a:t>I</a:t>
              </a:r>
              <a:r>
                <a:rPr lang="en-US" altLang="en-US" sz="1800" baseline="-25000"/>
                <a:t>T</a:t>
              </a:r>
            </a:p>
            <a:p>
              <a:pPr algn="ctr" eaLnBrk="1" hangingPunct="1">
                <a:lnSpc>
                  <a:spcPct val="130000"/>
                </a:lnSpc>
                <a:spcBef>
                  <a:spcPct val="0"/>
                </a:spcBef>
                <a:buFontTx/>
                <a:buNone/>
              </a:pPr>
              <a:r>
                <a:rPr lang="en-US" altLang="en-US" sz="1800"/>
                <a:t>I</a:t>
              </a:r>
              <a:r>
                <a:rPr lang="en-US" altLang="en-US" sz="1800" baseline="-25000"/>
                <a:t>beam</a:t>
              </a:r>
            </a:p>
          </p:txBody>
        </p:sp>
        <p:sp>
          <p:nvSpPr>
            <p:cNvPr id="151581" name="Line 8"/>
            <p:cNvSpPr>
              <a:spLocks noChangeShapeType="1"/>
            </p:cNvSpPr>
            <p:nvPr/>
          </p:nvSpPr>
          <p:spPr bwMode="auto">
            <a:xfrm>
              <a:off x="4061" y="2940"/>
              <a:ext cx="30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924553" name="Line 9"/>
          <p:cNvSpPr>
            <a:spLocks noChangeShapeType="1"/>
          </p:cNvSpPr>
          <p:nvPr/>
        </p:nvSpPr>
        <p:spPr bwMode="auto">
          <a:xfrm>
            <a:off x="800100" y="3595688"/>
            <a:ext cx="680243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924554" name="Group 10"/>
          <p:cNvGrpSpPr>
            <a:grpSpLocks/>
          </p:cNvGrpSpPr>
          <p:nvPr/>
        </p:nvGrpSpPr>
        <p:grpSpPr bwMode="auto">
          <a:xfrm>
            <a:off x="3970338" y="4622800"/>
            <a:ext cx="1203325" cy="388938"/>
            <a:chOff x="2501" y="2912"/>
            <a:chExt cx="758" cy="245"/>
          </a:xfrm>
        </p:grpSpPr>
        <p:sp>
          <p:nvSpPr>
            <p:cNvPr id="151578" name="Text Box 11"/>
            <p:cNvSpPr txBox="1">
              <a:spLocks noChangeArrowheads="1"/>
            </p:cNvSpPr>
            <p:nvPr/>
          </p:nvSpPr>
          <p:spPr bwMode="auto">
            <a:xfrm>
              <a:off x="2808" y="2926"/>
              <a:ext cx="15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cs typeface="Arial" pitchFamily="34" charset="0"/>
                </a:rPr>
                <a:t>t</a:t>
              </a:r>
              <a:endParaRPr lang="el-GR" altLang="en-US" sz="1800">
                <a:cs typeface="Arial" pitchFamily="34" charset="0"/>
              </a:endParaRPr>
            </a:p>
          </p:txBody>
        </p:sp>
        <p:sp>
          <p:nvSpPr>
            <p:cNvPr id="151579" name="Line 12"/>
            <p:cNvSpPr>
              <a:spLocks noChangeShapeType="1"/>
            </p:cNvSpPr>
            <p:nvPr/>
          </p:nvSpPr>
          <p:spPr bwMode="auto">
            <a:xfrm>
              <a:off x="2501" y="2912"/>
              <a:ext cx="758"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924557" name="Group 13"/>
          <p:cNvGrpSpPr>
            <a:grpSpLocks/>
          </p:cNvGrpSpPr>
          <p:nvPr/>
        </p:nvGrpSpPr>
        <p:grpSpPr bwMode="auto">
          <a:xfrm>
            <a:off x="801688" y="1127125"/>
            <a:ext cx="7016750" cy="2468563"/>
            <a:chOff x="505" y="710"/>
            <a:chExt cx="4420" cy="1555"/>
          </a:xfrm>
        </p:grpSpPr>
        <p:sp>
          <p:nvSpPr>
            <p:cNvPr id="151576" name="Line 14"/>
            <p:cNvSpPr>
              <a:spLocks noChangeShapeType="1"/>
            </p:cNvSpPr>
            <p:nvPr/>
          </p:nvSpPr>
          <p:spPr bwMode="auto">
            <a:xfrm flipH="1">
              <a:off x="505" y="2265"/>
              <a:ext cx="224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1577" name="Line 15"/>
            <p:cNvSpPr>
              <a:spLocks noChangeShapeType="1"/>
            </p:cNvSpPr>
            <p:nvPr/>
          </p:nvSpPr>
          <p:spPr bwMode="auto">
            <a:xfrm flipV="1">
              <a:off x="2751" y="710"/>
              <a:ext cx="2174" cy="155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924560" name="Group 16"/>
          <p:cNvGrpSpPr>
            <a:grpSpLocks/>
          </p:cNvGrpSpPr>
          <p:nvPr/>
        </p:nvGrpSpPr>
        <p:grpSpPr bwMode="auto">
          <a:xfrm>
            <a:off x="3960813" y="3594100"/>
            <a:ext cx="412750" cy="569913"/>
            <a:chOff x="2495" y="2264"/>
            <a:chExt cx="260" cy="359"/>
          </a:xfrm>
        </p:grpSpPr>
        <p:sp>
          <p:nvSpPr>
            <p:cNvPr id="151573" name="Line 17"/>
            <p:cNvSpPr>
              <a:spLocks noChangeShapeType="1"/>
            </p:cNvSpPr>
            <p:nvPr/>
          </p:nvSpPr>
          <p:spPr bwMode="auto">
            <a:xfrm>
              <a:off x="2495" y="2420"/>
              <a:ext cx="26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1574" name="Line 18"/>
            <p:cNvSpPr>
              <a:spLocks noChangeShapeType="1"/>
            </p:cNvSpPr>
            <p:nvPr/>
          </p:nvSpPr>
          <p:spPr bwMode="auto">
            <a:xfrm flipV="1">
              <a:off x="2751" y="2264"/>
              <a:ext cx="0" cy="156"/>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1575" name="Text Box 19"/>
            <p:cNvSpPr txBox="1">
              <a:spLocks noChangeArrowheads="1"/>
            </p:cNvSpPr>
            <p:nvPr/>
          </p:nvSpPr>
          <p:spPr bwMode="auto">
            <a:xfrm>
              <a:off x="2507" y="2392"/>
              <a:ext cx="23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cs typeface="Arial" pitchFamily="34" charset="0"/>
                </a:rPr>
                <a:t>t</a:t>
              </a:r>
              <a:r>
                <a:rPr lang="en-US" altLang="en-US" sz="1800" baseline="-25000">
                  <a:cs typeface="Arial" pitchFamily="34" charset="0"/>
                </a:rPr>
                <a:t>in</a:t>
              </a:r>
              <a:endParaRPr lang="el-GR" altLang="en-US" sz="1800" baseline="-25000">
                <a:cs typeface="Arial" pitchFamily="34" charset="0"/>
              </a:endParaRPr>
            </a:p>
          </p:txBody>
        </p:sp>
      </p:grpSp>
      <p:grpSp>
        <p:nvGrpSpPr>
          <p:cNvPr id="2924564" name="Group 20"/>
          <p:cNvGrpSpPr>
            <a:grpSpLocks/>
          </p:cNvGrpSpPr>
          <p:nvPr/>
        </p:nvGrpSpPr>
        <p:grpSpPr bwMode="auto">
          <a:xfrm>
            <a:off x="4365625" y="3009900"/>
            <a:ext cx="966788" cy="795338"/>
            <a:chOff x="2750" y="1896"/>
            <a:chExt cx="609" cy="501"/>
          </a:xfrm>
        </p:grpSpPr>
        <p:sp>
          <p:nvSpPr>
            <p:cNvPr id="151569" name="Line 21"/>
            <p:cNvSpPr>
              <a:spLocks noChangeShapeType="1"/>
            </p:cNvSpPr>
            <p:nvPr/>
          </p:nvSpPr>
          <p:spPr bwMode="auto">
            <a:xfrm flipV="1">
              <a:off x="2845" y="2027"/>
              <a:ext cx="512" cy="37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1570" name="Line 22"/>
            <p:cNvSpPr>
              <a:spLocks noChangeShapeType="1"/>
            </p:cNvSpPr>
            <p:nvPr/>
          </p:nvSpPr>
          <p:spPr bwMode="auto">
            <a:xfrm flipH="1" flipV="1">
              <a:off x="2750" y="2261"/>
              <a:ext cx="88" cy="128"/>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1571" name="Line 23"/>
            <p:cNvSpPr>
              <a:spLocks noChangeShapeType="1"/>
            </p:cNvSpPr>
            <p:nvPr/>
          </p:nvSpPr>
          <p:spPr bwMode="auto">
            <a:xfrm flipH="1" flipV="1">
              <a:off x="3271" y="1896"/>
              <a:ext cx="88" cy="128"/>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1572" name="Text Box 24"/>
            <p:cNvSpPr txBox="1">
              <a:spLocks noChangeArrowheads="1"/>
            </p:cNvSpPr>
            <p:nvPr/>
          </p:nvSpPr>
          <p:spPr bwMode="auto">
            <a:xfrm rot="-2170826">
              <a:off x="3028" y="2156"/>
              <a:ext cx="28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cs typeface="Arial" pitchFamily="34" charset="0"/>
                </a:rPr>
                <a:t>t</a:t>
              </a:r>
              <a:r>
                <a:rPr lang="en-US" altLang="en-US" sz="1800" baseline="-25000">
                  <a:cs typeface="Arial" pitchFamily="34" charset="0"/>
                </a:rPr>
                <a:t>out</a:t>
              </a:r>
              <a:endParaRPr lang="el-GR" altLang="en-US" sz="1800" baseline="-25000">
                <a:cs typeface="Arial" pitchFamily="34" charset="0"/>
              </a:endParaRPr>
            </a:p>
          </p:txBody>
        </p:sp>
      </p:grpSp>
      <p:grpSp>
        <p:nvGrpSpPr>
          <p:cNvPr id="2924569" name="Group 25"/>
          <p:cNvGrpSpPr>
            <a:grpSpLocks/>
          </p:cNvGrpSpPr>
          <p:nvPr/>
        </p:nvGrpSpPr>
        <p:grpSpPr bwMode="auto">
          <a:xfrm>
            <a:off x="5937250" y="4210050"/>
            <a:ext cx="2855913" cy="806450"/>
            <a:chOff x="3740" y="2652"/>
            <a:chExt cx="1799" cy="508"/>
          </a:xfrm>
        </p:grpSpPr>
        <p:sp>
          <p:nvSpPr>
            <p:cNvPr id="151566" name="Text Box 26"/>
            <p:cNvSpPr txBox="1">
              <a:spLocks noChangeArrowheads="1"/>
            </p:cNvSpPr>
            <p:nvPr/>
          </p:nvSpPr>
          <p:spPr bwMode="auto">
            <a:xfrm>
              <a:off x="3740" y="2825"/>
              <a:ext cx="179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r>
                <a:rPr lang="en-US" altLang="en-US" sz="1800"/>
                <a:t>A =          = exp(-</a:t>
              </a:r>
              <a:r>
                <a:rPr lang="el-GR" altLang="en-US" sz="1800">
                  <a:cs typeface="Arial" pitchFamily="34" charset="0"/>
                </a:rPr>
                <a:t>μ</a:t>
              </a:r>
              <a:r>
                <a:rPr lang="en-US" altLang="en-US" sz="1800"/>
                <a:t>t)</a:t>
              </a:r>
            </a:p>
          </p:txBody>
        </p:sp>
        <p:sp>
          <p:nvSpPr>
            <p:cNvPr id="151567" name="Text Box 27"/>
            <p:cNvSpPr txBox="1">
              <a:spLocks noChangeArrowheads="1"/>
            </p:cNvSpPr>
            <p:nvPr/>
          </p:nvSpPr>
          <p:spPr bwMode="auto">
            <a:xfrm>
              <a:off x="4005" y="2652"/>
              <a:ext cx="395" cy="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30000"/>
                </a:lnSpc>
                <a:spcBef>
                  <a:spcPct val="0"/>
                </a:spcBef>
                <a:buFontTx/>
                <a:buNone/>
              </a:pPr>
              <a:r>
                <a:rPr lang="en-US" altLang="en-US" sz="1800"/>
                <a:t>I</a:t>
              </a:r>
              <a:r>
                <a:rPr lang="en-US" altLang="en-US" sz="1800" baseline="-25000"/>
                <a:t>T</a:t>
              </a:r>
            </a:p>
            <a:p>
              <a:pPr algn="ctr" eaLnBrk="1" hangingPunct="1">
                <a:lnSpc>
                  <a:spcPct val="130000"/>
                </a:lnSpc>
                <a:spcBef>
                  <a:spcPct val="0"/>
                </a:spcBef>
                <a:buFontTx/>
                <a:buNone/>
              </a:pPr>
              <a:r>
                <a:rPr lang="en-US" altLang="en-US" sz="1800"/>
                <a:t>I</a:t>
              </a:r>
              <a:r>
                <a:rPr lang="en-US" altLang="en-US" sz="1800" baseline="-25000"/>
                <a:t>beam</a:t>
              </a:r>
            </a:p>
          </p:txBody>
        </p:sp>
        <p:sp>
          <p:nvSpPr>
            <p:cNvPr id="151568" name="Line 28"/>
            <p:cNvSpPr>
              <a:spLocks noChangeShapeType="1"/>
            </p:cNvSpPr>
            <p:nvPr/>
          </p:nvSpPr>
          <p:spPr bwMode="auto">
            <a:xfrm>
              <a:off x="4061" y="2940"/>
              <a:ext cx="30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51565" name="Text Box 29"/>
          <p:cNvSpPr txBox="1">
            <a:spLocks noChangeArrowheads="1"/>
          </p:cNvSpPr>
          <p:nvPr/>
        </p:nvSpPr>
        <p:spPr bwMode="auto">
          <a:xfrm>
            <a:off x="4413250" y="2736850"/>
            <a:ext cx="3159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l-GR" altLang="en-US" sz="1800">
                <a:cs typeface="Arial" pitchFamily="34" charset="0"/>
              </a:rPr>
              <a:t>μ</a:t>
            </a:r>
          </a:p>
        </p:txBody>
      </p:sp>
    </p:spTree>
    <p:extLst>
      <p:ext uri="{BB962C8B-B14F-4D97-AF65-F5344CB8AC3E}">
        <p14:creationId xmlns:p14="http://schemas.microsoft.com/office/powerpoint/2010/main" val="266349958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924553"/>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924557"/>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xit" presetSubtype="0" fill="hold" nodeType="clickEffect">
                                  <p:stCondLst>
                                    <p:cond delay="0"/>
                                  </p:stCondLst>
                                  <p:childTnLst>
                                    <p:set>
                                      <p:cBhvr>
                                        <p:cTn id="12" dur="1" fill="hold">
                                          <p:stCondLst>
                                            <p:cond delay="0"/>
                                          </p:stCondLst>
                                        </p:cTn>
                                        <p:tgtEl>
                                          <p:spTgt spid="2924554"/>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292456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924564"/>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924549"/>
                                        </p:tgtEl>
                                        <p:attrNameLst>
                                          <p:attrName>style.visibility</p:attrName>
                                        </p:attrNameLst>
                                      </p:cBhvr>
                                      <p:to>
                                        <p:strVal val="visible"/>
                                      </p:to>
                                    </p:set>
                                  </p:childTnLst>
                                </p:cTn>
                              </p:par>
                              <p:par>
                                <p:cTn id="21" presetID="1" presetClass="exit" presetSubtype="0" fill="hold" nodeType="withEffect">
                                  <p:stCondLst>
                                    <p:cond delay="0"/>
                                  </p:stCondLst>
                                  <p:childTnLst>
                                    <p:set>
                                      <p:cBhvr>
                                        <p:cTn id="22" dur="1" fill="hold">
                                          <p:stCondLst>
                                            <p:cond delay="0"/>
                                          </p:stCondLst>
                                        </p:cTn>
                                        <p:tgtEl>
                                          <p:spTgt spid="292456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4549" grpId="0"/>
      <p:bldP spid="2924553"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ChangeArrowheads="1"/>
          </p:cNvSpPr>
          <p:nvPr/>
        </p:nvSpPr>
        <p:spPr bwMode="auto">
          <a:xfrm>
            <a:off x="3952875" y="2116138"/>
            <a:ext cx="1236663" cy="2970212"/>
          </a:xfrm>
          <a:prstGeom prst="rect">
            <a:avLst/>
          </a:prstGeom>
          <a:solidFill>
            <a:srgbClr val="FFD1E8"/>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p>
        </p:txBody>
      </p:sp>
      <p:sp>
        <p:nvSpPr>
          <p:cNvPr id="152579" name="Rectangle 3"/>
          <p:cNvSpPr>
            <a:spLocks noGrp="1" noChangeArrowheads="1"/>
          </p:cNvSpPr>
          <p:nvPr>
            <p:ph type="title"/>
          </p:nvPr>
        </p:nvSpPr>
        <p:spPr>
          <a:xfrm>
            <a:off x="457200" y="0"/>
            <a:ext cx="8229600" cy="1143000"/>
          </a:xfrm>
          <a:extLst>
            <a:ext uri="{909E8E84-426E-40DD-AFC4-6F175D3DCCD1}">
              <a14:hiddenFill xmlns:a14="http://schemas.microsoft.com/office/drawing/2010/main">
                <a:solidFill>
                  <a:schemeClr val="bg1"/>
                </a:solidFill>
              </a14:hiddenFill>
            </a:ext>
          </a:extLst>
        </p:spPr>
        <p:txBody>
          <a:bodyPr/>
          <a:lstStyle/>
          <a:p>
            <a:pPr eaLnBrk="1" hangingPunct="1"/>
            <a:r>
              <a:rPr lang="en-US" altLang="en-US" sz="5400" dirty="0" smtClean="0"/>
              <a:t>attenuation correction</a:t>
            </a:r>
          </a:p>
        </p:txBody>
      </p:sp>
      <p:sp>
        <p:nvSpPr>
          <p:cNvPr id="152580" name="Text Box 4"/>
          <p:cNvSpPr txBox="1">
            <a:spLocks noChangeArrowheads="1"/>
          </p:cNvSpPr>
          <p:nvPr/>
        </p:nvSpPr>
        <p:spPr bwMode="auto">
          <a:xfrm>
            <a:off x="82550" y="5381625"/>
            <a:ext cx="9034463"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fr-FR" altLang="en-US" sz="1800"/>
              <a:t>Bouguer, P.  (1729). </a:t>
            </a:r>
            <a:r>
              <a:rPr lang="fr-FR" altLang="en-US" sz="1800" i="1"/>
              <a:t>Essai d'optique sur la gradation de la lumière</a:t>
            </a:r>
            <a:r>
              <a:rPr lang="fr-FR" altLang="en-US" sz="1800"/>
              <a:t>.</a:t>
            </a:r>
          </a:p>
          <a:p>
            <a:pPr eaLnBrk="1" hangingPunct="1">
              <a:spcBef>
                <a:spcPct val="0"/>
              </a:spcBef>
              <a:buFontTx/>
              <a:buNone/>
            </a:pPr>
            <a:r>
              <a:rPr lang="fr-FR" altLang="en-US" sz="1800"/>
              <a:t>Lambert, J. H.  (1760). </a:t>
            </a:r>
            <a:r>
              <a:rPr lang="fr-FR" altLang="en-US" sz="1800" i="1"/>
              <a:t>Photometria: sive De mensura et gradibus luminis, colorum et umbrae</a:t>
            </a:r>
            <a:r>
              <a:rPr lang="fr-FR" altLang="en-US" sz="1800"/>
              <a:t>. </a:t>
            </a:r>
            <a:r>
              <a:rPr lang="en-US" altLang="en-US" sz="1800"/>
              <a:t>E. Klett.</a:t>
            </a:r>
          </a:p>
          <a:p>
            <a:pPr eaLnBrk="1" hangingPunct="1">
              <a:spcBef>
                <a:spcPct val="0"/>
              </a:spcBef>
              <a:buFontTx/>
              <a:buNone/>
            </a:pPr>
            <a:r>
              <a:rPr lang="en-US" altLang="en-US" sz="1800"/>
              <a:t>Beer, A. (1852)."Bestimmung der Absorption des rothen Lichts in farbigen Flüssigkeiten", </a:t>
            </a:r>
            <a:r>
              <a:rPr lang="en-US" altLang="en-US" sz="1800" i="1"/>
              <a:t>Ann. Phys. Chem</a:t>
            </a:r>
            <a:r>
              <a:rPr lang="en-US" altLang="en-US" sz="1800"/>
              <a:t> </a:t>
            </a:r>
            <a:r>
              <a:rPr lang="en-US" altLang="en-US" sz="1800" b="1"/>
              <a:t>86</a:t>
            </a:r>
            <a:r>
              <a:rPr lang="en-US" altLang="en-US" sz="1800"/>
              <a:t>, 78-90. </a:t>
            </a:r>
          </a:p>
        </p:txBody>
      </p:sp>
      <p:sp>
        <p:nvSpPr>
          <p:cNvPr id="152581" name="Text Box 5"/>
          <p:cNvSpPr txBox="1">
            <a:spLocks noChangeArrowheads="1"/>
          </p:cNvSpPr>
          <p:nvPr/>
        </p:nvSpPr>
        <p:spPr bwMode="auto">
          <a:xfrm>
            <a:off x="5937250" y="4484688"/>
            <a:ext cx="305593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r>
              <a:rPr lang="en-US" altLang="en-US" sz="1800"/>
              <a:t>A =          = exp(-</a:t>
            </a:r>
            <a:r>
              <a:rPr lang="el-GR" altLang="en-US" sz="1800">
                <a:cs typeface="Arial" pitchFamily="34" charset="0"/>
              </a:rPr>
              <a:t>μ</a:t>
            </a:r>
            <a:r>
              <a:rPr lang="en-US" altLang="en-US" sz="1800">
                <a:cs typeface="Arial" pitchFamily="34" charset="0"/>
              </a:rPr>
              <a:t>(</a:t>
            </a:r>
            <a:r>
              <a:rPr lang="en-US" altLang="en-US" sz="1800"/>
              <a:t>t</a:t>
            </a:r>
            <a:r>
              <a:rPr lang="en-US" altLang="en-US" sz="1800" baseline="-25000"/>
              <a:t>in</a:t>
            </a:r>
            <a:r>
              <a:rPr lang="en-US" altLang="en-US" sz="1800"/>
              <a:t>+ t</a:t>
            </a:r>
            <a:r>
              <a:rPr lang="en-US" altLang="en-US" sz="1800" baseline="-25000"/>
              <a:t>out</a:t>
            </a:r>
            <a:r>
              <a:rPr lang="en-US" altLang="en-US" sz="1800"/>
              <a:t>))</a:t>
            </a:r>
          </a:p>
        </p:txBody>
      </p:sp>
      <p:grpSp>
        <p:nvGrpSpPr>
          <p:cNvPr id="152582" name="Group 6"/>
          <p:cNvGrpSpPr>
            <a:grpSpLocks/>
          </p:cNvGrpSpPr>
          <p:nvPr/>
        </p:nvGrpSpPr>
        <p:grpSpPr bwMode="auto">
          <a:xfrm>
            <a:off x="6357938" y="4210050"/>
            <a:ext cx="627062" cy="806450"/>
            <a:chOff x="4005" y="2652"/>
            <a:chExt cx="395" cy="508"/>
          </a:xfrm>
        </p:grpSpPr>
        <p:sp>
          <p:nvSpPr>
            <p:cNvPr id="152619" name="Text Box 7"/>
            <p:cNvSpPr txBox="1">
              <a:spLocks noChangeArrowheads="1"/>
            </p:cNvSpPr>
            <p:nvPr/>
          </p:nvSpPr>
          <p:spPr bwMode="auto">
            <a:xfrm>
              <a:off x="4005" y="2652"/>
              <a:ext cx="395" cy="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30000"/>
                </a:lnSpc>
                <a:spcBef>
                  <a:spcPct val="0"/>
                </a:spcBef>
                <a:buFontTx/>
                <a:buNone/>
              </a:pPr>
              <a:r>
                <a:rPr lang="en-US" altLang="en-US" sz="1800"/>
                <a:t>I</a:t>
              </a:r>
              <a:r>
                <a:rPr lang="en-US" altLang="en-US" sz="1800" baseline="-25000"/>
                <a:t>T</a:t>
              </a:r>
            </a:p>
            <a:p>
              <a:pPr algn="ctr" eaLnBrk="1" hangingPunct="1">
                <a:lnSpc>
                  <a:spcPct val="130000"/>
                </a:lnSpc>
                <a:spcBef>
                  <a:spcPct val="0"/>
                </a:spcBef>
                <a:buFontTx/>
                <a:buNone/>
              </a:pPr>
              <a:r>
                <a:rPr lang="en-US" altLang="en-US" sz="1800"/>
                <a:t>I</a:t>
              </a:r>
              <a:r>
                <a:rPr lang="en-US" altLang="en-US" sz="1800" baseline="-25000"/>
                <a:t>beam</a:t>
              </a:r>
            </a:p>
          </p:txBody>
        </p:sp>
        <p:sp>
          <p:nvSpPr>
            <p:cNvPr id="152620" name="Line 8"/>
            <p:cNvSpPr>
              <a:spLocks noChangeShapeType="1"/>
            </p:cNvSpPr>
            <p:nvPr/>
          </p:nvSpPr>
          <p:spPr bwMode="auto">
            <a:xfrm>
              <a:off x="4061" y="2940"/>
              <a:ext cx="30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925577" name="Group 9"/>
          <p:cNvGrpSpPr>
            <a:grpSpLocks/>
          </p:cNvGrpSpPr>
          <p:nvPr/>
        </p:nvGrpSpPr>
        <p:grpSpPr bwMode="auto">
          <a:xfrm>
            <a:off x="801688" y="1127125"/>
            <a:ext cx="7016750" cy="3036888"/>
            <a:chOff x="505" y="710"/>
            <a:chExt cx="4420" cy="1913"/>
          </a:xfrm>
        </p:grpSpPr>
        <p:grpSp>
          <p:nvGrpSpPr>
            <p:cNvPr id="152607" name="Group 10"/>
            <p:cNvGrpSpPr>
              <a:grpSpLocks/>
            </p:cNvGrpSpPr>
            <p:nvPr/>
          </p:nvGrpSpPr>
          <p:grpSpPr bwMode="auto">
            <a:xfrm>
              <a:off x="505" y="710"/>
              <a:ext cx="4420" cy="1555"/>
              <a:chOff x="505" y="710"/>
              <a:chExt cx="4420" cy="1555"/>
            </a:xfrm>
          </p:grpSpPr>
          <p:sp>
            <p:nvSpPr>
              <p:cNvPr id="152617" name="Line 11"/>
              <p:cNvSpPr>
                <a:spLocks noChangeShapeType="1"/>
              </p:cNvSpPr>
              <p:nvPr/>
            </p:nvSpPr>
            <p:spPr bwMode="auto">
              <a:xfrm flipH="1">
                <a:off x="505" y="2265"/>
                <a:ext cx="224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2618" name="Line 12"/>
              <p:cNvSpPr>
                <a:spLocks noChangeShapeType="1"/>
              </p:cNvSpPr>
              <p:nvPr/>
            </p:nvSpPr>
            <p:spPr bwMode="auto">
              <a:xfrm flipV="1">
                <a:off x="2751" y="710"/>
                <a:ext cx="2174" cy="155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52608" name="Group 13"/>
            <p:cNvGrpSpPr>
              <a:grpSpLocks/>
            </p:cNvGrpSpPr>
            <p:nvPr/>
          </p:nvGrpSpPr>
          <p:grpSpPr bwMode="auto">
            <a:xfrm>
              <a:off x="2495" y="2264"/>
              <a:ext cx="260" cy="359"/>
              <a:chOff x="2495" y="2264"/>
              <a:chExt cx="260" cy="359"/>
            </a:xfrm>
          </p:grpSpPr>
          <p:sp>
            <p:nvSpPr>
              <p:cNvPr id="152614" name="Line 14"/>
              <p:cNvSpPr>
                <a:spLocks noChangeShapeType="1"/>
              </p:cNvSpPr>
              <p:nvPr/>
            </p:nvSpPr>
            <p:spPr bwMode="auto">
              <a:xfrm>
                <a:off x="2495" y="2420"/>
                <a:ext cx="26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2615" name="Line 15"/>
              <p:cNvSpPr>
                <a:spLocks noChangeShapeType="1"/>
              </p:cNvSpPr>
              <p:nvPr/>
            </p:nvSpPr>
            <p:spPr bwMode="auto">
              <a:xfrm flipV="1">
                <a:off x="2751" y="2264"/>
                <a:ext cx="0" cy="156"/>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2616" name="Text Box 16"/>
              <p:cNvSpPr txBox="1">
                <a:spLocks noChangeArrowheads="1"/>
              </p:cNvSpPr>
              <p:nvPr/>
            </p:nvSpPr>
            <p:spPr bwMode="auto">
              <a:xfrm>
                <a:off x="2507" y="2392"/>
                <a:ext cx="23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cs typeface="Arial" pitchFamily="34" charset="0"/>
                  </a:rPr>
                  <a:t>t</a:t>
                </a:r>
                <a:r>
                  <a:rPr lang="en-US" altLang="en-US" sz="1800" baseline="-25000">
                    <a:cs typeface="Arial" pitchFamily="34" charset="0"/>
                  </a:rPr>
                  <a:t>in</a:t>
                </a:r>
                <a:endParaRPr lang="el-GR" altLang="en-US" sz="1800" baseline="-25000">
                  <a:cs typeface="Arial" pitchFamily="34" charset="0"/>
                </a:endParaRPr>
              </a:p>
            </p:txBody>
          </p:sp>
        </p:grpSp>
        <p:grpSp>
          <p:nvGrpSpPr>
            <p:cNvPr id="152609" name="Group 17"/>
            <p:cNvGrpSpPr>
              <a:grpSpLocks/>
            </p:cNvGrpSpPr>
            <p:nvPr/>
          </p:nvGrpSpPr>
          <p:grpSpPr bwMode="auto">
            <a:xfrm>
              <a:off x="2750" y="1896"/>
              <a:ext cx="609" cy="501"/>
              <a:chOff x="2750" y="1896"/>
              <a:chExt cx="609" cy="501"/>
            </a:xfrm>
          </p:grpSpPr>
          <p:sp>
            <p:nvSpPr>
              <p:cNvPr id="152610" name="Line 18"/>
              <p:cNvSpPr>
                <a:spLocks noChangeShapeType="1"/>
              </p:cNvSpPr>
              <p:nvPr/>
            </p:nvSpPr>
            <p:spPr bwMode="auto">
              <a:xfrm flipV="1">
                <a:off x="2845" y="2027"/>
                <a:ext cx="512" cy="37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2611" name="Line 19"/>
              <p:cNvSpPr>
                <a:spLocks noChangeShapeType="1"/>
              </p:cNvSpPr>
              <p:nvPr/>
            </p:nvSpPr>
            <p:spPr bwMode="auto">
              <a:xfrm flipH="1" flipV="1">
                <a:off x="2750" y="2261"/>
                <a:ext cx="88" cy="128"/>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2612" name="Line 20"/>
              <p:cNvSpPr>
                <a:spLocks noChangeShapeType="1"/>
              </p:cNvSpPr>
              <p:nvPr/>
            </p:nvSpPr>
            <p:spPr bwMode="auto">
              <a:xfrm flipH="1" flipV="1">
                <a:off x="3271" y="1896"/>
                <a:ext cx="88" cy="128"/>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2613" name="Text Box 21"/>
              <p:cNvSpPr txBox="1">
                <a:spLocks noChangeArrowheads="1"/>
              </p:cNvSpPr>
              <p:nvPr/>
            </p:nvSpPr>
            <p:spPr bwMode="auto">
              <a:xfrm rot="-2170826">
                <a:off x="3028" y="2156"/>
                <a:ext cx="28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cs typeface="Arial" pitchFamily="34" charset="0"/>
                  </a:rPr>
                  <a:t>t</a:t>
                </a:r>
                <a:r>
                  <a:rPr lang="en-US" altLang="en-US" sz="1800" baseline="-25000">
                    <a:cs typeface="Arial" pitchFamily="34" charset="0"/>
                  </a:rPr>
                  <a:t>out</a:t>
                </a:r>
                <a:endParaRPr lang="el-GR" altLang="en-US" sz="1800" baseline="-25000">
                  <a:cs typeface="Arial" pitchFamily="34" charset="0"/>
                </a:endParaRPr>
              </a:p>
            </p:txBody>
          </p:sp>
        </p:grpSp>
      </p:grpSp>
      <p:grpSp>
        <p:nvGrpSpPr>
          <p:cNvPr id="2925590" name="Group 22"/>
          <p:cNvGrpSpPr>
            <a:grpSpLocks/>
          </p:cNvGrpSpPr>
          <p:nvPr/>
        </p:nvGrpSpPr>
        <p:grpSpPr bwMode="auto">
          <a:xfrm>
            <a:off x="1117600" y="1793875"/>
            <a:ext cx="7016750" cy="3036888"/>
            <a:chOff x="704" y="1130"/>
            <a:chExt cx="4420" cy="1913"/>
          </a:xfrm>
        </p:grpSpPr>
        <p:grpSp>
          <p:nvGrpSpPr>
            <p:cNvPr id="152597" name="Group 23"/>
            <p:cNvGrpSpPr>
              <a:grpSpLocks/>
            </p:cNvGrpSpPr>
            <p:nvPr/>
          </p:nvGrpSpPr>
          <p:grpSpPr bwMode="auto">
            <a:xfrm>
              <a:off x="704" y="1130"/>
              <a:ext cx="4420" cy="1555"/>
              <a:chOff x="505" y="710"/>
              <a:chExt cx="4420" cy="1555"/>
            </a:xfrm>
          </p:grpSpPr>
          <p:sp>
            <p:nvSpPr>
              <p:cNvPr id="152605" name="Line 24"/>
              <p:cNvSpPr>
                <a:spLocks noChangeShapeType="1"/>
              </p:cNvSpPr>
              <p:nvPr/>
            </p:nvSpPr>
            <p:spPr bwMode="auto">
              <a:xfrm flipH="1">
                <a:off x="505" y="2265"/>
                <a:ext cx="224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2606" name="Line 25"/>
              <p:cNvSpPr>
                <a:spLocks noChangeShapeType="1"/>
              </p:cNvSpPr>
              <p:nvPr/>
            </p:nvSpPr>
            <p:spPr bwMode="auto">
              <a:xfrm flipV="1">
                <a:off x="2751" y="710"/>
                <a:ext cx="2174" cy="155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52598" name="Line 26"/>
            <p:cNvSpPr>
              <a:spLocks noChangeShapeType="1"/>
            </p:cNvSpPr>
            <p:nvPr/>
          </p:nvSpPr>
          <p:spPr bwMode="auto">
            <a:xfrm>
              <a:off x="2490" y="2840"/>
              <a:ext cx="464"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2599" name="Line 27"/>
            <p:cNvSpPr>
              <a:spLocks noChangeShapeType="1"/>
            </p:cNvSpPr>
            <p:nvPr/>
          </p:nvSpPr>
          <p:spPr bwMode="auto">
            <a:xfrm flipV="1">
              <a:off x="2950" y="2684"/>
              <a:ext cx="0" cy="156"/>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2600" name="Text Box 28"/>
            <p:cNvSpPr txBox="1">
              <a:spLocks noChangeArrowheads="1"/>
            </p:cNvSpPr>
            <p:nvPr/>
          </p:nvSpPr>
          <p:spPr bwMode="auto">
            <a:xfrm>
              <a:off x="2603" y="2812"/>
              <a:ext cx="23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cs typeface="Arial" pitchFamily="34" charset="0"/>
                </a:rPr>
                <a:t>t</a:t>
              </a:r>
              <a:r>
                <a:rPr lang="en-US" altLang="en-US" sz="1800" baseline="-25000">
                  <a:cs typeface="Arial" pitchFamily="34" charset="0"/>
                </a:rPr>
                <a:t>in</a:t>
              </a:r>
              <a:endParaRPr lang="el-GR" altLang="en-US" sz="1800" baseline="-25000">
                <a:cs typeface="Arial" pitchFamily="34" charset="0"/>
              </a:endParaRPr>
            </a:p>
          </p:txBody>
        </p:sp>
        <p:sp>
          <p:nvSpPr>
            <p:cNvPr id="152601" name="Line 29"/>
            <p:cNvSpPr>
              <a:spLocks noChangeShapeType="1"/>
            </p:cNvSpPr>
            <p:nvPr/>
          </p:nvSpPr>
          <p:spPr bwMode="auto">
            <a:xfrm flipV="1">
              <a:off x="3044" y="2590"/>
              <a:ext cx="315" cy="227"/>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2602" name="Line 30"/>
            <p:cNvSpPr>
              <a:spLocks noChangeShapeType="1"/>
            </p:cNvSpPr>
            <p:nvPr/>
          </p:nvSpPr>
          <p:spPr bwMode="auto">
            <a:xfrm flipH="1" flipV="1">
              <a:off x="2949" y="2681"/>
              <a:ext cx="88" cy="128"/>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2603" name="Line 31"/>
            <p:cNvSpPr>
              <a:spLocks noChangeShapeType="1"/>
            </p:cNvSpPr>
            <p:nvPr/>
          </p:nvSpPr>
          <p:spPr bwMode="auto">
            <a:xfrm flipH="1" flipV="1">
              <a:off x="3273" y="2461"/>
              <a:ext cx="88" cy="128"/>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2604" name="Text Box 32"/>
            <p:cNvSpPr txBox="1">
              <a:spLocks noChangeArrowheads="1"/>
            </p:cNvSpPr>
            <p:nvPr/>
          </p:nvSpPr>
          <p:spPr bwMode="auto">
            <a:xfrm rot="-2170826">
              <a:off x="3250" y="2618"/>
              <a:ext cx="28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cs typeface="Arial" pitchFamily="34" charset="0"/>
                </a:rPr>
                <a:t>t</a:t>
              </a:r>
              <a:r>
                <a:rPr lang="en-US" altLang="en-US" sz="1800" baseline="-25000">
                  <a:cs typeface="Arial" pitchFamily="34" charset="0"/>
                </a:rPr>
                <a:t>out</a:t>
              </a:r>
              <a:endParaRPr lang="el-GR" altLang="en-US" sz="1800" baseline="-25000">
                <a:cs typeface="Arial" pitchFamily="34" charset="0"/>
              </a:endParaRPr>
            </a:p>
          </p:txBody>
        </p:sp>
      </p:grpSp>
      <p:grpSp>
        <p:nvGrpSpPr>
          <p:cNvPr id="2925601" name="Group 33"/>
          <p:cNvGrpSpPr>
            <a:grpSpLocks/>
          </p:cNvGrpSpPr>
          <p:nvPr/>
        </p:nvGrpSpPr>
        <p:grpSpPr bwMode="auto">
          <a:xfrm>
            <a:off x="606425" y="9525"/>
            <a:ext cx="7016750" cy="3062288"/>
            <a:chOff x="382" y="6"/>
            <a:chExt cx="4420" cy="1929"/>
          </a:xfrm>
        </p:grpSpPr>
        <p:grpSp>
          <p:nvGrpSpPr>
            <p:cNvPr id="152587" name="Group 34"/>
            <p:cNvGrpSpPr>
              <a:grpSpLocks/>
            </p:cNvGrpSpPr>
            <p:nvPr/>
          </p:nvGrpSpPr>
          <p:grpSpPr bwMode="auto">
            <a:xfrm>
              <a:off x="382" y="6"/>
              <a:ext cx="4420" cy="1555"/>
              <a:chOff x="505" y="710"/>
              <a:chExt cx="4420" cy="1555"/>
            </a:xfrm>
          </p:grpSpPr>
          <p:sp>
            <p:nvSpPr>
              <p:cNvPr id="152595" name="Line 35"/>
              <p:cNvSpPr>
                <a:spLocks noChangeShapeType="1"/>
              </p:cNvSpPr>
              <p:nvPr/>
            </p:nvSpPr>
            <p:spPr bwMode="auto">
              <a:xfrm flipH="1">
                <a:off x="505" y="2265"/>
                <a:ext cx="224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2596" name="Line 36"/>
              <p:cNvSpPr>
                <a:spLocks noChangeShapeType="1"/>
              </p:cNvSpPr>
              <p:nvPr/>
            </p:nvSpPr>
            <p:spPr bwMode="auto">
              <a:xfrm flipV="1">
                <a:off x="2751" y="710"/>
                <a:ext cx="2174" cy="155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52588" name="Line 37"/>
            <p:cNvSpPr>
              <a:spLocks noChangeShapeType="1"/>
            </p:cNvSpPr>
            <p:nvPr/>
          </p:nvSpPr>
          <p:spPr bwMode="auto">
            <a:xfrm>
              <a:off x="2488" y="1716"/>
              <a:ext cx="144"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2589" name="Line 38"/>
            <p:cNvSpPr>
              <a:spLocks noChangeShapeType="1"/>
            </p:cNvSpPr>
            <p:nvPr/>
          </p:nvSpPr>
          <p:spPr bwMode="auto">
            <a:xfrm flipV="1">
              <a:off x="2628" y="1560"/>
              <a:ext cx="0" cy="156"/>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2590" name="Text Box 39"/>
            <p:cNvSpPr txBox="1">
              <a:spLocks noChangeArrowheads="1"/>
            </p:cNvSpPr>
            <p:nvPr/>
          </p:nvSpPr>
          <p:spPr bwMode="auto">
            <a:xfrm>
              <a:off x="2480" y="1704"/>
              <a:ext cx="23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cs typeface="Arial" pitchFamily="34" charset="0"/>
                </a:rPr>
                <a:t>t</a:t>
              </a:r>
              <a:r>
                <a:rPr lang="en-US" altLang="en-US" sz="1800" baseline="-25000">
                  <a:cs typeface="Arial" pitchFamily="34" charset="0"/>
                </a:rPr>
                <a:t>in</a:t>
              </a:r>
              <a:endParaRPr lang="el-GR" altLang="en-US" sz="1800" baseline="-25000">
                <a:cs typeface="Arial" pitchFamily="34" charset="0"/>
              </a:endParaRPr>
            </a:p>
          </p:txBody>
        </p:sp>
        <p:sp>
          <p:nvSpPr>
            <p:cNvPr id="152591" name="Line 40"/>
            <p:cNvSpPr>
              <a:spLocks noChangeShapeType="1"/>
            </p:cNvSpPr>
            <p:nvPr/>
          </p:nvSpPr>
          <p:spPr bwMode="auto">
            <a:xfrm flipV="1">
              <a:off x="2722" y="1466"/>
              <a:ext cx="315" cy="227"/>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2592" name="Line 41"/>
            <p:cNvSpPr>
              <a:spLocks noChangeShapeType="1"/>
            </p:cNvSpPr>
            <p:nvPr/>
          </p:nvSpPr>
          <p:spPr bwMode="auto">
            <a:xfrm flipH="1" flipV="1">
              <a:off x="2627" y="1557"/>
              <a:ext cx="88" cy="128"/>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2593" name="Line 42"/>
            <p:cNvSpPr>
              <a:spLocks noChangeShapeType="1"/>
            </p:cNvSpPr>
            <p:nvPr/>
          </p:nvSpPr>
          <p:spPr bwMode="auto">
            <a:xfrm flipH="1" flipV="1">
              <a:off x="2951" y="1337"/>
              <a:ext cx="88" cy="128"/>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2594" name="Text Box 43"/>
            <p:cNvSpPr txBox="1">
              <a:spLocks noChangeArrowheads="1"/>
            </p:cNvSpPr>
            <p:nvPr/>
          </p:nvSpPr>
          <p:spPr bwMode="auto">
            <a:xfrm rot="-2170826">
              <a:off x="2928" y="1494"/>
              <a:ext cx="28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cs typeface="Arial" pitchFamily="34" charset="0"/>
                </a:rPr>
                <a:t>t</a:t>
              </a:r>
              <a:r>
                <a:rPr lang="en-US" altLang="en-US" sz="1800" baseline="-25000">
                  <a:cs typeface="Arial" pitchFamily="34" charset="0"/>
                </a:rPr>
                <a:t>out</a:t>
              </a:r>
              <a:endParaRPr lang="el-GR" altLang="en-US" sz="1800" baseline="-25000">
                <a:cs typeface="Arial" pitchFamily="34" charset="0"/>
              </a:endParaRPr>
            </a:p>
          </p:txBody>
        </p:sp>
      </p:grpSp>
      <p:sp>
        <p:nvSpPr>
          <p:cNvPr id="152586" name="Text Box 44"/>
          <p:cNvSpPr txBox="1">
            <a:spLocks noChangeArrowheads="1"/>
          </p:cNvSpPr>
          <p:nvPr/>
        </p:nvSpPr>
        <p:spPr bwMode="auto">
          <a:xfrm>
            <a:off x="4413250" y="2736850"/>
            <a:ext cx="3159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l-GR" altLang="en-US" sz="1800">
                <a:cs typeface="Arial" pitchFamily="34" charset="0"/>
              </a:rPr>
              <a:t>μ</a:t>
            </a:r>
          </a:p>
        </p:txBody>
      </p:sp>
    </p:spTree>
    <p:extLst>
      <p:ext uri="{BB962C8B-B14F-4D97-AF65-F5344CB8AC3E}">
        <p14:creationId xmlns:p14="http://schemas.microsoft.com/office/powerpoint/2010/main" val="220470920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925590"/>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925577"/>
                                        </p:tgtEl>
                                        <p:attrNameLst>
                                          <p:attrName>style.visibility</p:attrName>
                                        </p:attrNameLst>
                                      </p:cBhvr>
                                      <p:to>
                                        <p:strVal val="hidden"/>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925601"/>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292559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Oval 2"/>
          <p:cNvSpPr>
            <a:spLocks noChangeArrowheads="1"/>
          </p:cNvSpPr>
          <p:nvPr/>
        </p:nvSpPr>
        <p:spPr bwMode="auto">
          <a:xfrm>
            <a:off x="3219450" y="1277938"/>
            <a:ext cx="2755900" cy="4433887"/>
          </a:xfrm>
          <a:prstGeom prst="ellipse">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p>
        </p:txBody>
      </p:sp>
      <p:sp>
        <p:nvSpPr>
          <p:cNvPr id="153603" name="Rectangle 3"/>
          <p:cNvSpPr>
            <a:spLocks noChangeArrowheads="1"/>
          </p:cNvSpPr>
          <p:nvPr/>
        </p:nvSpPr>
        <p:spPr bwMode="auto">
          <a:xfrm>
            <a:off x="3952875" y="2116138"/>
            <a:ext cx="1236663" cy="2970212"/>
          </a:xfrm>
          <a:prstGeom prst="rect">
            <a:avLst/>
          </a:prstGeom>
          <a:solidFill>
            <a:srgbClr val="FFD1E8"/>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p>
        </p:txBody>
      </p:sp>
      <p:sp>
        <p:nvSpPr>
          <p:cNvPr id="153604" name="Rectangle 4"/>
          <p:cNvSpPr>
            <a:spLocks noGrp="1" noChangeArrowheads="1"/>
          </p:cNvSpPr>
          <p:nvPr>
            <p:ph type="title"/>
          </p:nvPr>
        </p:nvSpPr>
        <p:spPr>
          <a:xfrm>
            <a:off x="457200" y="0"/>
            <a:ext cx="8229600" cy="1143000"/>
          </a:xfrm>
          <a:extLst>
            <a:ext uri="{909E8E84-426E-40DD-AFC4-6F175D3DCCD1}">
              <a14:hiddenFill xmlns:a14="http://schemas.microsoft.com/office/drawing/2010/main">
                <a:solidFill>
                  <a:schemeClr val="bg1"/>
                </a:solidFill>
              </a14:hiddenFill>
            </a:ext>
          </a:extLst>
        </p:spPr>
        <p:txBody>
          <a:bodyPr/>
          <a:lstStyle/>
          <a:p>
            <a:pPr eaLnBrk="1" hangingPunct="1"/>
            <a:r>
              <a:rPr lang="en-US" altLang="en-US" sz="5400" dirty="0" smtClean="0"/>
              <a:t>attenuation correction</a:t>
            </a:r>
          </a:p>
        </p:txBody>
      </p:sp>
      <p:sp>
        <p:nvSpPr>
          <p:cNvPr id="153605" name="Text Box 5"/>
          <p:cNvSpPr txBox="1">
            <a:spLocks noChangeArrowheads="1"/>
          </p:cNvSpPr>
          <p:nvPr/>
        </p:nvSpPr>
        <p:spPr bwMode="auto">
          <a:xfrm>
            <a:off x="82550" y="5381625"/>
            <a:ext cx="9034463"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fr-FR" altLang="en-US" sz="1800"/>
              <a:t>Bouguer, P.  (1729). </a:t>
            </a:r>
            <a:r>
              <a:rPr lang="fr-FR" altLang="en-US" sz="1800" i="1"/>
              <a:t>Essai d'optique sur la gradation de la lumière</a:t>
            </a:r>
            <a:r>
              <a:rPr lang="fr-FR" altLang="en-US" sz="1800"/>
              <a:t>.</a:t>
            </a:r>
          </a:p>
          <a:p>
            <a:pPr eaLnBrk="1" hangingPunct="1">
              <a:spcBef>
                <a:spcPct val="0"/>
              </a:spcBef>
              <a:buFontTx/>
              <a:buNone/>
            </a:pPr>
            <a:r>
              <a:rPr lang="fr-FR" altLang="en-US" sz="1800"/>
              <a:t>Lambert, J. H.  (1760). </a:t>
            </a:r>
            <a:r>
              <a:rPr lang="fr-FR" altLang="en-US" sz="1800" i="1"/>
              <a:t>Photometria: sive De mensura et gradibus luminis, colorum et umbrae</a:t>
            </a:r>
            <a:r>
              <a:rPr lang="fr-FR" altLang="en-US" sz="1800"/>
              <a:t>. </a:t>
            </a:r>
            <a:r>
              <a:rPr lang="en-US" altLang="en-US" sz="1800"/>
              <a:t>E. Klett.</a:t>
            </a:r>
          </a:p>
          <a:p>
            <a:pPr eaLnBrk="1" hangingPunct="1">
              <a:spcBef>
                <a:spcPct val="0"/>
              </a:spcBef>
              <a:buFontTx/>
              <a:buNone/>
            </a:pPr>
            <a:r>
              <a:rPr lang="en-US" altLang="en-US" sz="1800"/>
              <a:t>Beer, A. (1852)."Bestimmung der Absorption des rothen Lichts in farbigen Flüssigkeiten", </a:t>
            </a:r>
            <a:r>
              <a:rPr lang="en-US" altLang="en-US" sz="1800" i="1"/>
              <a:t>Ann. Phys. Chem</a:t>
            </a:r>
            <a:r>
              <a:rPr lang="en-US" altLang="en-US" sz="1800"/>
              <a:t> </a:t>
            </a:r>
            <a:r>
              <a:rPr lang="en-US" altLang="en-US" sz="1800" b="1"/>
              <a:t>86</a:t>
            </a:r>
            <a:r>
              <a:rPr lang="en-US" altLang="en-US" sz="1800"/>
              <a:t>, 78-90. </a:t>
            </a:r>
          </a:p>
        </p:txBody>
      </p:sp>
      <p:sp>
        <p:nvSpPr>
          <p:cNvPr id="153606" name="Text Box 6"/>
          <p:cNvSpPr txBox="1">
            <a:spLocks noChangeArrowheads="1"/>
          </p:cNvSpPr>
          <p:nvPr/>
        </p:nvSpPr>
        <p:spPr bwMode="auto">
          <a:xfrm>
            <a:off x="5937250" y="4484688"/>
            <a:ext cx="3206750" cy="779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r>
              <a:rPr lang="en-US" altLang="en-US" sz="1800"/>
              <a:t>A =          = exp[-</a:t>
            </a:r>
            <a:r>
              <a:rPr lang="el-GR" altLang="en-US" sz="1800">
                <a:cs typeface="Arial" pitchFamily="34" charset="0"/>
              </a:rPr>
              <a:t>μ</a:t>
            </a:r>
            <a:r>
              <a:rPr lang="en-US" altLang="en-US" sz="1800" baseline="-25000">
                <a:cs typeface="Arial" pitchFamily="34" charset="0"/>
              </a:rPr>
              <a:t>xtal</a:t>
            </a:r>
            <a:r>
              <a:rPr lang="en-US" altLang="en-US" sz="1800">
                <a:cs typeface="Arial" pitchFamily="34" charset="0"/>
              </a:rPr>
              <a:t>(</a:t>
            </a:r>
            <a:r>
              <a:rPr lang="en-US" altLang="en-US" sz="1800"/>
              <a:t>t</a:t>
            </a:r>
            <a:r>
              <a:rPr lang="en-US" altLang="en-US" sz="1800" baseline="-25000"/>
              <a:t>xi</a:t>
            </a:r>
            <a:r>
              <a:rPr lang="en-US" altLang="en-US" sz="1800"/>
              <a:t>+ t</a:t>
            </a:r>
            <a:r>
              <a:rPr lang="en-US" altLang="en-US" sz="1800" baseline="-25000"/>
              <a:t>xo</a:t>
            </a:r>
            <a:r>
              <a:rPr lang="en-US" altLang="en-US" sz="1800"/>
              <a:t>)</a:t>
            </a:r>
          </a:p>
          <a:p>
            <a:pPr eaLnBrk="1" hangingPunct="1">
              <a:spcBef>
                <a:spcPct val="50000"/>
              </a:spcBef>
              <a:buFontTx/>
              <a:buNone/>
            </a:pPr>
            <a:r>
              <a:rPr lang="en-US" altLang="en-US" sz="1800"/>
              <a:t>                    -</a:t>
            </a:r>
            <a:r>
              <a:rPr lang="el-GR" altLang="en-US" sz="1800">
                <a:cs typeface="Arial" pitchFamily="34" charset="0"/>
              </a:rPr>
              <a:t>μ</a:t>
            </a:r>
            <a:r>
              <a:rPr lang="en-US" altLang="en-US" sz="1800" baseline="-25000">
                <a:cs typeface="Arial" pitchFamily="34" charset="0"/>
              </a:rPr>
              <a:t>solvent</a:t>
            </a:r>
            <a:r>
              <a:rPr lang="en-US" altLang="en-US" sz="1800">
                <a:cs typeface="Arial" pitchFamily="34" charset="0"/>
              </a:rPr>
              <a:t>(t</a:t>
            </a:r>
            <a:r>
              <a:rPr lang="en-US" altLang="en-US" sz="1800" baseline="-25000">
                <a:cs typeface="Arial" pitchFamily="34" charset="0"/>
              </a:rPr>
              <a:t>si</a:t>
            </a:r>
            <a:r>
              <a:rPr lang="en-US" altLang="en-US" sz="1800">
                <a:cs typeface="Arial" pitchFamily="34" charset="0"/>
              </a:rPr>
              <a:t> + t</a:t>
            </a:r>
            <a:r>
              <a:rPr lang="en-US" altLang="en-US" sz="1800" baseline="-25000">
                <a:cs typeface="Arial" pitchFamily="34" charset="0"/>
              </a:rPr>
              <a:t>so</a:t>
            </a:r>
            <a:r>
              <a:rPr lang="en-US" altLang="en-US" sz="1800">
                <a:cs typeface="Arial" pitchFamily="34" charset="0"/>
              </a:rPr>
              <a:t>)</a:t>
            </a:r>
            <a:r>
              <a:rPr lang="en-US" altLang="en-US" sz="1800"/>
              <a:t>]</a:t>
            </a:r>
          </a:p>
        </p:txBody>
      </p:sp>
      <p:grpSp>
        <p:nvGrpSpPr>
          <p:cNvPr id="153607" name="Group 7"/>
          <p:cNvGrpSpPr>
            <a:grpSpLocks/>
          </p:cNvGrpSpPr>
          <p:nvPr/>
        </p:nvGrpSpPr>
        <p:grpSpPr bwMode="auto">
          <a:xfrm>
            <a:off x="6357938" y="4210050"/>
            <a:ext cx="627062" cy="806450"/>
            <a:chOff x="4005" y="2652"/>
            <a:chExt cx="395" cy="508"/>
          </a:xfrm>
        </p:grpSpPr>
        <p:sp>
          <p:nvSpPr>
            <p:cNvPr id="153661" name="Text Box 8"/>
            <p:cNvSpPr txBox="1">
              <a:spLocks noChangeArrowheads="1"/>
            </p:cNvSpPr>
            <p:nvPr/>
          </p:nvSpPr>
          <p:spPr bwMode="auto">
            <a:xfrm>
              <a:off x="4005" y="2652"/>
              <a:ext cx="395" cy="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30000"/>
                </a:lnSpc>
                <a:spcBef>
                  <a:spcPct val="0"/>
                </a:spcBef>
                <a:buFontTx/>
                <a:buNone/>
              </a:pPr>
              <a:r>
                <a:rPr lang="en-US" altLang="en-US" sz="1800"/>
                <a:t>I</a:t>
              </a:r>
              <a:r>
                <a:rPr lang="en-US" altLang="en-US" sz="1800" baseline="-25000"/>
                <a:t>T</a:t>
              </a:r>
            </a:p>
            <a:p>
              <a:pPr algn="ctr" eaLnBrk="1" hangingPunct="1">
                <a:lnSpc>
                  <a:spcPct val="130000"/>
                </a:lnSpc>
                <a:spcBef>
                  <a:spcPct val="0"/>
                </a:spcBef>
                <a:buFontTx/>
                <a:buNone/>
              </a:pPr>
              <a:r>
                <a:rPr lang="en-US" altLang="en-US" sz="1800"/>
                <a:t>I</a:t>
              </a:r>
              <a:r>
                <a:rPr lang="en-US" altLang="en-US" sz="1800" baseline="-25000"/>
                <a:t>beam</a:t>
              </a:r>
            </a:p>
          </p:txBody>
        </p:sp>
        <p:sp>
          <p:nvSpPr>
            <p:cNvPr id="153662" name="Line 9"/>
            <p:cNvSpPr>
              <a:spLocks noChangeShapeType="1"/>
            </p:cNvSpPr>
            <p:nvPr/>
          </p:nvSpPr>
          <p:spPr bwMode="auto">
            <a:xfrm>
              <a:off x="4061" y="2940"/>
              <a:ext cx="30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53608" name="Text Box 10"/>
          <p:cNvSpPr txBox="1">
            <a:spLocks noChangeArrowheads="1"/>
          </p:cNvSpPr>
          <p:nvPr/>
        </p:nvSpPr>
        <p:spPr bwMode="auto">
          <a:xfrm>
            <a:off x="4413250" y="2736850"/>
            <a:ext cx="552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l-GR" altLang="en-US" sz="1800">
                <a:cs typeface="Arial" pitchFamily="34" charset="0"/>
              </a:rPr>
              <a:t>μ</a:t>
            </a:r>
            <a:r>
              <a:rPr lang="en-US" altLang="en-US" sz="1800" baseline="-25000">
                <a:cs typeface="Arial" pitchFamily="34" charset="0"/>
              </a:rPr>
              <a:t>xtal</a:t>
            </a:r>
            <a:endParaRPr lang="el-GR" altLang="en-US" sz="1800" baseline="-25000">
              <a:cs typeface="Arial" pitchFamily="34" charset="0"/>
            </a:endParaRPr>
          </a:p>
        </p:txBody>
      </p:sp>
      <p:grpSp>
        <p:nvGrpSpPr>
          <p:cNvPr id="2926603" name="Group 11"/>
          <p:cNvGrpSpPr>
            <a:grpSpLocks/>
          </p:cNvGrpSpPr>
          <p:nvPr/>
        </p:nvGrpSpPr>
        <p:grpSpPr bwMode="auto">
          <a:xfrm>
            <a:off x="606425" y="9525"/>
            <a:ext cx="7016750" cy="3062288"/>
            <a:chOff x="382" y="6"/>
            <a:chExt cx="4420" cy="1929"/>
          </a:xfrm>
        </p:grpSpPr>
        <p:grpSp>
          <p:nvGrpSpPr>
            <p:cNvPr id="153646" name="Group 12"/>
            <p:cNvGrpSpPr>
              <a:grpSpLocks/>
            </p:cNvGrpSpPr>
            <p:nvPr/>
          </p:nvGrpSpPr>
          <p:grpSpPr bwMode="auto">
            <a:xfrm>
              <a:off x="382" y="6"/>
              <a:ext cx="4420" cy="1555"/>
              <a:chOff x="505" y="710"/>
              <a:chExt cx="4420" cy="1555"/>
            </a:xfrm>
          </p:grpSpPr>
          <p:sp>
            <p:nvSpPr>
              <p:cNvPr id="153659" name="Line 13"/>
              <p:cNvSpPr>
                <a:spLocks noChangeShapeType="1"/>
              </p:cNvSpPr>
              <p:nvPr/>
            </p:nvSpPr>
            <p:spPr bwMode="auto">
              <a:xfrm flipH="1">
                <a:off x="505" y="2265"/>
                <a:ext cx="224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60" name="Line 14"/>
              <p:cNvSpPr>
                <a:spLocks noChangeShapeType="1"/>
              </p:cNvSpPr>
              <p:nvPr/>
            </p:nvSpPr>
            <p:spPr bwMode="auto">
              <a:xfrm flipV="1">
                <a:off x="2751" y="710"/>
                <a:ext cx="2174" cy="155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53647" name="Line 15"/>
            <p:cNvSpPr>
              <a:spLocks noChangeShapeType="1"/>
            </p:cNvSpPr>
            <p:nvPr/>
          </p:nvSpPr>
          <p:spPr bwMode="auto">
            <a:xfrm>
              <a:off x="2488" y="1716"/>
              <a:ext cx="144"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48" name="Line 16"/>
            <p:cNvSpPr>
              <a:spLocks noChangeShapeType="1"/>
            </p:cNvSpPr>
            <p:nvPr/>
          </p:nvSpPr>
          <p:spPr bwMode="auto">
            <a:xfrm flipV="1">
              <a:off x="2628" y="1560"/>
              <a:ext cx="0" cy="156"/>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49" name="Text Box 17"/>
            <p:cNvSpPr txBox="1">
              <a:spLocks noChangeArrowheads="1"/>
            </p:cNvSpPr>
            <p:nvPr/>
          </p:nvSpPr>
          <p:spPr bwMode="auto">
            <a:xfrm>
              <a:off x="2480" y="1704"/>
              <a:ext cx="22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cs typeface="Arial" pitchFamily="34" charset="0"/>
                </a:rPr>
                <a:t>t</a:t>
              </a:r>
              <a:r>
                <a:rPr lang="en-US" altLang="en-US" sz="1800" baseline="-25000">
                  <a:cs typeface="Arial" pitchFamily="34" charset="0"/>
                </a:rPr>
                <a:t>xi</a:t>
              </a:r>
              <a:endParaRPr lang="el-GR" altLang="en-US" sz="1800" baseline="-25000">
                <a:cs typeface="Arial" pitchFamily="34" charset="0"/>
              </a:endParaRPr>
            </a:p>
          </p:txBody>
        </p:sp>
        <p:sp>
          <p:nvSpPr>
            <p:cNvPr id="153650" name="Line 18"/>
            <p:cNvSpPr>
              <a:spLocks noChangeShapeType="1"/>
            </p:cNvSpPr>
            <p:nvPr/>
          </p:nvSpPr>
          <p:spPr bwMode="auto">
            <a:xfrm flipV="1">
              <a:off x="2722" y="1466"/>
              <a:ext cx="315" cy="227"/>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51" name="Line 19"/>
            <p:cNvSpPr>
              <a:spLocks noChangeShapeType="1"/>
            </p:cNvSpPr>
            <p:nvPr/>
          </p:nvSpPr>
          <p:spPr bwMode="auto">
            <a:xfrm flipH="1" flipV="1">
              <a:off x="2627" y="1557"/>
              <a:ext cx="88" cy="128"/>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52" name="Line 20"/>
            <p:cNvSpPr>
              <a:spLocks noChangeShapeType="1"/>
            </p:cNvSpPr>
            <p:nvPr/>
          </p:nvSpPr>
          <p:spPr bwMode="auto">
            <a:xfrm flipH="1" flipV="1">
              <a:off x="2951" y="1337"/>
              <a:ext cx="88" cy="128"/>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53" name="Text Box 21"/>
            <p:cNvSpPr txBox="1">
              <a:spLocks noChangeArrowheads="1"/>
            </p:cNvSpPr>
            <p:nvPr/>
          </p:nvSpPr>
          <p:spPr bwMode="auto">
            <a:xfrm rot="-2170826">
              <a:off x="2862" y="1560"/>
              <a:ext cx="25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cs typeface="Arial" pitchFamily="34" charset="0"/>
                </a:rPr>
                <a:t>t</a:t>
              </a:r>
              <a:r>
                <a:rPr lang="en-US" altLang="en-US" sz="1800" baseline="-25000">
                  <a:cs typeface="Arial" pitchFamily="34" charset="0"/>
                </a:rPr>
                <a:t>xo</a:t>
              </a:r>
              <a:endParaRPr lang="el-GR" altLang="en-US" sz="1800" baseline="-25000">
                <a:cs typeface="Arial" pitchFamily="34" charset="0"/>
              </a:endParaRPr>
            </a:p>
          </p:txBody>
        </p:sp>
        <p:sp>
          <p:nvSpPr>
            <p:cNvPr id="153654" name="Line 22"/>
            <p:cNvSpPr>
              <a:spLocks noChangeShapeType="1"/>
            </p:cNvSpPr>
            <p:nvPr/>
          </p:nvSpPr>
          <p:spPr bwMode="auto">
            <a:xfrm flipV="1">
              <a:off x="3042" y="1152"/>
              <a:ext cx="429" cy="309"/>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55" name="Line 23"/>
            <p:cNvSpPr>
              <a:spLocks noChangeShapeType="1"/>
            </p:cNvSpPr>
            <p:nvPr/>
          </p:nvSpPr>
          <p:spPr bwMode="auto">
            <a:xfrm>
              <a:off x="2083" y="1716"/>
              <a:ext cx="411"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56" name="Line 24"/>
            <p:cNvSpPr>
              <a:spLocks noChangeShapeType="1"/>
            </p:cNvSpPr>
            <p:nvPr/>
          </p:nvSpPr>
          <p:spPr bwMode="auto">
            <a:xfrm flipV="1">
              <a:off x="2082" y="1559"/>
              <a:ext cx="0" cy="156"/>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57" name="Text Box 25"/>
            <p:cNvSpPr txBox="1">
              <a:spLocks noChangeArrowheads="1"/>
            </p:cNvSpPr>
            <p:nvPr/>
          </p:nvSpPr>
          <p:spPr bwMode="auto">
            <a:xfrm>
              <a:off x="2179" y="1704"/>
              <a:ext cx="22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cs typeface="Arial" pitchFamily="34" charset="0"/>
                </a:rPr>
                <a:t>t</a:t>
              </a:r>
              <a:r>
                <a:rPr lang="en-US" altLang="en-US" sz="1800" baseline="-25000">
                  <a:cs typeface="Arial" pitchFamily="34" charset="0"/>
                </a:rPr>
                <a:t>si</a:t>
              </a:r>
              <a:endParaRPr lang="el-GR" altLang="en-US" sz="1800" baseline="-25000">
                <a:cs typeface="Arial" pitchFamily="34" charset="0"/>
              </a:endParaRPr>
            </a:p>
          </p:txBody>
        </p:sp>
        <p:sp>
          <p:nvSpPr>
            <p:cNvPr id="153658" name="Text Box 26"/>
            <p:cNvSpPr txBox="1">
              <a:spLocks noChangeArrowheads="1"/>
            </p:cNvSpPr>
            <p:nvPr/>
          </p:nvSpPr>
          <p:spPr bwMode="auto">
            <a:xfrm rot="-2170826">
              <a:off x="3306" y="1239"/>
              <a:ext cx="25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cs typeface="Arial" pitchFamily="34" charset="0"/>
                </a:rPr>
                <a:t>t</a:t>
              </a:r>
              <a:r>
                <a:rPr lang="en-US" altLang="en-US" sz="1800" baseline="-25000">
                  <a:cs typeface="Arial" pitchFamily="34" charset="0"/>
                </a:rPr>
                <a:t>so</a:t>
              </a:r>
              <a:endParaRPr lang="el-GR" altLang="en-US" sz="1800" baseline="-25000">
                <a:cs typeface="Arial" pitchFamily="34" charset="0"/>
              </a:endParaRPr>
            </a:p>
          </p:txBody>
        </p:sp>
      </p:grpSp>
      <p:grpSp>
        <p:nvGrpSpPr>
          <p:cNvPr id="2926619" name="Group 27"/>
          <p:cNvGrpSpPr>
            <a:grpSpLocks/>
          </p:cNvGrpSpPr>
          <p:nvPr/>
        </p:nvGrpSpPr>
        <p:grpSpPr bwMode="auto">
          <a:xfrm>
            <a:off x="1117600" y="1793875"/>
            <a:ext cx="7016750" cy="3051175"/>
            <a:chOff x="704" y="1130"/>
            <a:chExt cx="4420" cy="1922"/>
          </a:xfrm>
        </p:grpSpPr>
        <p:grpSp>
          <p:nvGrpSpPr>
            <p:cNvPr id="153630" name="Group 28"/>
            <p:cNvGrpSpPr>
              <a:grpSpLocks/>
            </p:cNvGrpSpPr>
            <p:nvPr/>
          </p:nvGrpSpPr>
          <p:grpSpPr bwMode="auto">
            <a:xfrm>
              <a:off x="704" y="1130"/>
              <a:ext cx="4420" cy="1555"/>
              <a:chOff x="505" y="710"/>
              <a:chExt cx="4420" cy="1555"/>
            </a:xfrm>
          </p:grpSpPr>
          <p:sp>
            <p:nvSpPr>
              <p:cNvPr id="153644" name="Line 29"/>
              <p:cNvSpPr>
                <a:spLocks noChangeShapeType="1"/>
              </p:cNvSpPr>
              <p:nvPr/>
            </p:nvSpPr>
            <p:spPr bwMode="auto">
              <a:xfrm flipH="1">
                <a:off x="505" y="2265"/>
                <a:ext cx="224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45" name="Line 30"/>
              <p:cNvSpPr>
                <a:spLocks noChangeShapeType="1"/>
              </p:cNvSpPr>
              <p:nvPr/>
            </p:nvSpPr>
            <p:spPr bwMode="auto">
              <a:xfrm flipV="1">
                <a:off x="2751" y="710"/>
                <a:ext cx="2174" cy="155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53631" name="Line 31"/>
            <p:cNvSpPr>
              <a:spLocks noChangeShapeType="1"/>
            </p:cNvSpPr>
            <p:nvPr/>
          </p:nvSpPr>
          <p:spPr bwMode="auto">
            <a:xfrm>
              <a:off x="2490" y="2840"/>
              <a:ext cx="464"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32" name="Line 32"/>
            <p:cNvSpPr>
              <a:spLocks noChangeShapeType="1"/>
            </p:cNvSpPr>
            <p:nvPr/>
          </p:nvSpPr>
          <p:spPr bwMode="auto">
            <a:xfrm flipV="1">
              <a:off x="2950" y="2684"/>
              <a:ext cx="0" cy="156"/>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33" name="Text Box 33"/>
            <p:cNvSpPr txBox="1">
              <a:spLocks noChangeArrowheads="1"/>
            </p:cNvSpPr>
            <p:nvPr/>
          </p:nvSpPr>
          <p:spPr bwMode="auto">
            <a:xfrm>
              <a:off x="2603" y="2812"/>
              <a:ext cx="22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cs typeface="Arial" pitchFamily="34" charset="0"/>
                </a:rPr>
                <a:t>t</a:t>
              </a:r>
              <a:r>
                <a:rPr lang="en-US" altLang="en-US" sz="1800" baseline="-25000">
                  <a:cs typeface="Arial" pitchFamily="34" charset="0"/>
                </a:rPr>
                <a:t>xi</a:t>
              </a:r>
              <a:endParaRPr lang="el-GR" altLang="en-US" sz="1800" baseline="-25000">
                <a:cs typeface="Arial" pitchFamily="34" charset="0"/>
              </a:endParaRPr>
            </a:p>
          </p:txBody>
        </p:sp>
        <p:sp>
          <p:nvSpPr>
            <p:cNvPr id="153634" name="Line 34"/>
            <p:cNvSpPr>
              <a:spLocks noChangeShapeType="1"/>
            </p:cNvSpPr>
            <p:nvPr/>
          </p:nvSpPr>
          <p:spPr bwMode="auto">
            <a:xfrm flipV="1">
              <a:off x="3044" y="2590"/>
              <a:ext cx="315" cy="227"/>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35" name="Line 35"/>
            <p:cNvSpPr>
              <a:spLocks noChangeShapeType="1"/>
            </p:cNvSpPr>
            <p:nvPr/>
          </p:nvSpPr>
          <p:spPr bwMode="auto">
            <a:xfrm flipH="1" flipV="1">
              <a:off x="2949" y="2681"/>
              <a:ext cx="88" cy="128"/>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36" name="Line 36"/>
            <p:cNvSpPr>
              <a:spLocks noChangeShapeType="1"/>
            </p:cNvSpPr>
            <p:nvPr/>
          </p:nvSpPr>
          <p:spPr bwMode="auto">
            <a:xfrm flipH="1" flipV="1">
              <a:off x="3273" y="2461"/>
              <a:ext cx="88" cy="128"/>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37" name="Text Box 37"/>
            <p:cNvSpPr txBox="1">
              <a:spLocks noChangeArrowheads="1"/>
            </p:cNvSpPr>
            <p:nvPr/>
          </p:nvSpPr>
          <p:spPr bwMode="auto">
            <a:xfrm rot="-2170826">
              <a:off x="3253" y="2627"/>
              <a:ext cx="25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cs typeface="Arial" pitchFamily="34" charset="0"/>
                </a:rPr>
                <a:t>t</a:t>
              </a:r>
              <a:r>
                <a:rPr lang="en-US" altLang="en-US" sz="1800" baseline="-25000">
                  <a:cs typeface="Arial" pitchFamily="34" charset="0"/>
                </a:rPr>
                <a:t>xo</a:t>
              </a:r>
              <a:endParaRPr lang="el-GR" altLang="en-US" sz="1800" baseline="-25000">
                <a:cs typeface="Arial" pitchFamily="34" charset="0"/>
              </a:endParaRPr>
            </a:p>
          </p:txBody>
        </p:sp>
        <p:sp>
          <p:nvSpPr>
            <p:cNvPr id="153638" name="Line 38"/>
            <p:cNvSpPr>
              <a:spLocks noChangeShapeType="1"/>
            </p:cNvSpPr>
            <p:nvPr/>
          </p:nvSpPr>
          <p:spPr bwMode="auto">
            <a:xfrm flipH="1" flipV="1">
              <a:off x="3766" y="2105"/>
              <a:ext cx="88" cy="128"/>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39" name="Line 39"/>
            <p:cNvSpPr>
              <a:spLocks noChangeShapeType="1"/>
            </p:cNvSpPr>
            <p:nvPr/>
          </p:nvSpPr>
          <p:spPr bwMode="auto">
            <a:xfrm>
              <a:off x="2080" y="2839"/>
              <a:ext cx="407"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40" name="Line 40"/>
            <p:cNvSpPr>
              <a:spLocks noChangeShapeType="1"/>
            </p:cNvSpPr>
            <p:nvPr/>
          </p:nvSpPr>
          <p:spPr bwMode="auto">
            <a:xfrm flipV="1">
              <a:off x="2079" y="2682"/>
              <a:ext cx="0" cy="156"/>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41" name="Text Box 41"/>
            <p:cNvSpPr txBox="1">
              <a:spLocks noChangeArrowheads="1"/>
            </p:cNvSpPr>
            <p:nvPr/>
          </p:nvSpPr>
          <p:spPr bwMode="auto">
            <a:xfrm>
              <a:off x="2224" y="2821"/>
              <a:ext cx="22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cs typeface="Arial" pitchFamily="34" charset="0"/>
                </a:rPr>
                <a:t>t</a:t>
              </a:r>
              <a:r>
                <a:rPr lang="en-US" altLang="en-US" sz="1800" baseline="-25000">
                  <a:cs typeface="Arial" pitchFamily="34" charset="0"/>
                </a:rPr>
                <a:t>si</a:t>
              </a:r>
              <a:endParaRPr lang="el-GR" altLang="en-US" sz="1800" baseline="-25000">
                <a:cs typeface="Arial" pitchFamily="34" charset="0"/>
              </a:endParaRPr>
            </a:p>
          </p:txBody>
        </p:sp>
        <p:sp>
          <p:nvSpPr>
            <p:cNvPr id="153642" name="Line 42"/>
            <p:cNvSpPr>
              <a:spLocks noChangeShapeType="1"/>
            </p:cNvSpPr>
            <p:nvPr/>
          </p:nvSpPr>
          <p:spPr bwMode="auto">
            <a:xfrm flipV="1">
              <a:off x="3366" y="2234"/>
              <a:ext cx="488" cy="352"/>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43" name="Text Box 43"/>
            <p:cNvSpPr txBox="1">
              <a:spLocks noChangeArrowheads="1"/>
            </p:cNvSpPr>
            <p:nvPr/>
          </p:nvSpPr>
          <p:spPr bwMode="auto">
            <a:xfrm rot="-2170826">
              <a:off x="3474" y="2448"/>
              <a:ext cx="25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cs typeface="Arial" pitchFamily="34" charset="0"/>
                </a:rPr>
                <a:t>t</a:t>
              </a:r>
              <a:r>
                <a:rPr lang="en-US" altLang="en-US" sz="1800" baseline="-25000">
                  <a:cs typeface="Arial" pitchFamily="34" charset="0"/>
                </a:rPr>
                <a:t>so</a:t>
              </a:r>
              <a:endParaRPr lang="el-GR" altLang="en-US" sz="1800" baseline="-25000">
                <a:cs typeface="Arial" pitchFamily="34" charset="0"/>
              </a:endParaRPr>
            </a:p>
          </p:txBody>
        </p:sp>
      </p:grpSp>
      <p:grpSp>
        <p:nvGrpSpPr>
          <p:cNvPr id="2926636" name="Group 44"/>
          <p:cNvGrpSpPr>
            <a:grpSpLocks/>
          </p:cNvGrpSpPr>
          <p:nvPr/>
        </p:nvGrpSpPr>
        <p:grpSpPr bwMode="auto">
          <a:xfrm>
            <a:off x="801688" y="1127125"/>
            <a:ext cx="7016750" cy="3052763"/>
            <a:chOff x="505" y="710"/>
            <a:chExt cx="4420" cy="1923"/>
          </a:xfrm>
        </p:grpSpPr>
        <p:grpSp>
          <p:nvGrpSpPr>
            <p:cNvPr id="153613" name="Group 45"/>
            <p:cNvGrpSpPr>
              <a:grpSpLocks/>
            </p:cNvGrpSpPr>
            <p:nvPr/>
          </p:nvGrpSpPr>
          <p:grpSpPr bwMode="auto">
            <a:xfrm>
              <a:off x="505" y="710"/>
              <a:ext cx="4420" cy="1555"/>
              <a:chOff x="505" y="710"/>
              <a:chExt cx="4420" cy="1555"/>
            </a:xfrm>
          </p:grpSpPr>
          <p:sp>
            <p:nvSpPr>
              <p:cNvPr id="153628" name="Line 46"/>
              <p:cNvSpPr>
                <a:spLocks noChangeShapeType="1"/>
              </p:cNvSpPr>
              <p:nvPr/>
            </p:nvSpPr>
            <p:spPr bwMode="auto">
              <a:xfrm flipH="1">
                <a:off x="505" y="2265"/>
                <a:ext cx="224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29" name="Line 47"/>
              <p:cNvSpPr>
                <a:spLocks noChangeShapeType="1"/>
              </p:cNvSpPr>
              <p:nvPr/>
            </p:nvSpPr>
            <p:spPr bwMode="auto">
              <a:xfrm flipV="1">
                <a:off x="2751" y="710"/>
                <a:ext cx="2174" cy="155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53614" name="Line 48"/>
            <p:cNvSpPr>
              <a:spLocks noChangeShapeType="1"/>
            </p:cNvSpPr>
            <p:nvPr/>
          </p:nvSpPr>
          <p:spPr bwMode="auto">
            <a:xfrm>
              <a:off x="2495" y="2420"/>
              <a:ext cx="26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15" name="Line 49"/>
            <p:cNvSpPr>
              <a:spLocks noChangeShapeType="1"/>
            </p:cNvSpPr>
            <p:nvPr/>
          </p:nvSpPr>
          <p:spPr bwMode="auto">
            <a:xfrm flipV="1">
              <a:off x="2751" y="2264"/>
              <a:ext cx="0" cy="156"/>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16" name="Text Box 50"/>
            <p:cNvSpPr txBox="1">
              <a:spLocks noChangeArrowheads="1"/>
            </p:cNvSpPr>
            <p:nvPr/>
          </p:nvSpPr>
          <p:spPr bwMode="auto">
            <a:xfrm>
              <a:off x="2507" y="2392"/>
              <a:ext cx="22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cs typeface="Arial" pitchFamily="34" charset="0"/>
                </a:rPr>
                <a:t>t</a:t>
              </a:r>
              <a:r>
                <a:rPr lang="en-US" altLang="en-US" sz="1800" baseline="-25000">
                  <a:cs typeface="Arial" pitchFamily="34" charset="0"/>
                </a:rPr>
                <a:t>xi</a:t>
              </a:r>
              <a:endParaRPr lang="el-GR" altLang="en-US" sz="1800" baseline="-25000">
                <a:cs typeface="Arial" pitchFamily="34" charset="0"/>
              </a:endParaRPr>
            </a:p>
          </p:txBody>
        </p:sp>
        <p:grpSp>
          <p:nvGrpSpPr>
            <p:cNvPr id="153617" name="Group 51"/>
            <p:cNvGrpSpPr>
              <a:grpSpLocks/>
            </p:cNvGrpSpPr>
            <p:nvPr/>
          </p:nvGrpSpPr>
          <p:grpSpPr bwMode="auto">
            <a:xfrm>
              <a:off x="2750" y="1896"/>
              <a:ext cx="609" cy="501"/>
              <a:chOff x="2750" y="1896"/>
              <a:chExt cx="609" cy="501"/>
            </a:xfrm>
          </p:grpSpPr>
          <p:sp>
            <p:nvSpPr>
              <p:cNvPr id="153624" name="Line 52"/>
              <p:cNvSpPr>
                <a:spLocks noChangeShapeType="1"/>
              </p:cNvSpPr>
              <p:nvPr/>
            </p:nvSpPr>
            <p:spPr bwMode="auto">
              <a:xfrm flipV="1">
                <a:off x="2845" y="2027"/>
                <a:ext cx="512" cy="37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25" name="Line 53"/>
              <p:cNvSpPr>
                <a:spLocks noChangeShapeType="1"/>
              </p:cNvSpPr>
              <p:nvPr/>
            </p:nvSpPr>
            <p:spPr bwMode="auto">
              <a:xfrm flipH="1" flipV="1">
                <a:off x="2750" y="2261"/>
                <a:ext cx="88" cy="128"/>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26" name="Line 54"/>
              <p:cNvSpPr>
                <a:spLocks noChangeShapeType="1"/>
              </p:cNvSpPr>
              <p:nvPr/>
            </p:nvSpPr>
            <p:spPr bwMode="auto">
              <a:xfrm flipH="1" flipV="1">
                <a:off x="3271" y="1896"/>
                <a:ext cx="88" cy="128"/>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27" name="Text Box 55"/>
              <p:cNvSpPr txBox="1">
                <a:spLocks noChangeArrowheads="1"/>
              </p:cNvSpPr>
              <p:nvPr/>
            </p:nvSpPr>
            <p:spPr bwMode="auto">
              <a:xfrm rot="-2170826">
                <a:off x="3031" y="2165"/>
                <a:ext cx="25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cs typeface="Arial" pitchFamily="34" charset="0"/>
                  </a:rPr>
                  <a:t>t</a:t>
                </a:r>
                <a:r>
                  <a:rPr lang="en-US" altLang="en-US" sz="1800" baseline="-25000">
                    <a:cs typeface="Arial" pitchFamily="34" charset="0"/>
                  </a:rPr>
                  <a:t>xo</a:t>
                </a:r>
                <a:endParaRPr lang="el-GR" altLang="en-US" sz="1800" baseline="-25000">
                  <a:cs typeface="Arial" pitchFamily="34" charset="0"/>
                </a:endParaRPr>
              </a:p>
            </p:txBody>
          </p:sp>
        </p:grpSp>
        <p:sp>
          <p:nvSpPr>
            <p:cNvPr id="153618" name="Line 56"/>
            <p:cNvSpPr>
              <a:spLocks noChangeShapeType="1"/>
            </p:cNvSpPr>
            <p:nvPr/>
          </p:nvSpPr>
          <p:spPr bwMode="auto">
            <a:xfrm flipH="1" flipV="1">
              <a:off x="3682" y="1602"/>
              <a:ext cx="88" cy="128"/>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19" name="Line 57"/>
            <p:cNvSpPr>
              <a:spLocks noChangeShapeType="1"/>
            </p:cNvSpPr>
            <p:nvPr/>
          </p:nvSpPr>
          <p:spPr bwMode="auto">
            <a:xfrm>
              <a:off x="2026" y="2420"/>
              <a:ext cx="467"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20" name="Line 58"/>
            <p:cNvSpPr>
              <a:spLocks noChangeShapeType="1"/>
            </p:cNvSpPr>
            <p:nvPr/>
          </p:nvSpPr>
          <p:spPr bwMode="auto">
            <a:xfrm flipV="1">
              <a:off x="2025" y="2263"/>
              <a:ext cx="0" cy="156"/>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21" name="Text Box 59"/>
            <p:cNvSpPr txBox="1">
              <a:spLocks noChangeArrowheads="1"/>
            </p:cNvSpPr>
            <p:nvPr/>
          </p:nvSpPr>
          <p:spPr bwMode="auto">
            <a:xfrm>
              <a:off x="2122" y="2402"/>
              <a:ext cx="22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cs typeface="Arial" pitchFamily="34" charset="0"/>
                </a:rPr>
                <a:t>t</a:t>
              </a:r>
              <a:r>
                <a:rPr lang="en-US" altLang="en-US" sz="1800" baseline="-25000">
                  <a:cs typeface="Arial" pitchFamily="34" charset="0"/>
                </a:rPr>
                <a:t>si</a:t>
              </a:r>
              <a:endParaRPr lang="el-GR" altLang="en-US" sz="1800" baseline="-25000">
                <a:cs typeface="Arial" pitchFamily="34" charset="0"/>
              </a:endParaRPr>
            </a:p>
          </p:txBody>
        </p:sp>
        <p:sp>
          <p:nvSpPr>
            <p:cNvPr id="153622" name="Text Box 60"/>
            <p:cNvSpPr txBox="1">
              <a:spLocks noChangeArrowheads="1"/>
            </p:cNvSpPr>
            <p:nvPr/>
          </p:nvSpPr>
          <p:spPr bwMode="auto">
            <a:xfrm rot="-2170826">
              <a:off x="3458" y="1899"/>
              <a:ext cx="25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cs typeface="Arial" pitchFamily="34" charset="0"/>
                </a:rPr>
                <a:t>t</a:t>
              </a:r>
              <a:r>
                <a:rPr lang="en-US" altLang="en-US" sz="1800" baseline="-25000">
                  <a:cs typeface="Arial" pitchFamily="34" charset="0"/>
                </a:rPr>
                <a:t>so</a:t>
              </a:r>
              <a:endParaRPr lang="el-GR" altLang="en-US" sz="1800" baseline="-25000">
                <a:cs typeface="Arial" pitchFamily="34" charset="0"/>
              </a:endParaRPr>
            </a:p>
          </p:txBody>
        </p:sp>
        <p:sp>
          <p:nvSpPr>
            <p:cNvPr id="153623" name="Line 61"/>
            <p:cNvSpPr>
              <a:spLocks noChangeShapeType="1"/>
            </p:cNvSpPr>
            <p:nvPr/>
          </p:nvSpPr>
          <p:spPr bwMode="auto">
            <a:xfrm flipV="1">
              <a:off x="3362" y="1728"/>
              <a:ext cx="407" cy="294"/>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53612" name="Text Box 62"/>
          <p:cNvSpPr txBox="1">
            <a:spLocks noChangeArrowheads="1"/>
          </p:cNvSpPr>
          <p:nvPr/>
        </p:nvSpPr>
        <p:spPr bwMode="auto">
          <a:xfrm>
            <a:off x="4138613" y="1436688"/>
            <a:ext cx="7969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l-GR" altLang="en-US" sz="1800">
                <a:cs typeface="Arial" pitchFamily="34" charset="0"/>
              </a:rPr>
              <a:t>μ</a:t>
            </a:r>
            <a:r>
              <a:rPr lang="en-US" altLang="en-US" sz="1800" baseline="-25000">
                <a:cs typeface="Arial" pitchFamily="34" charset="0"/>
              </a:rPr>
              <a:t>solvent</a:t>
            </a:r>
            <a:endParaRPr lang="el-GR" altLang="en-US" sz="1800" baseline="-25000">
              <a:cs typeface="Arial" pitchFamily="34" charset="0"/>
            </a:endParaRPr>
          </a:p>
        </p:txBody>
      </p:sp>
    </p:spTree>
    <p:extLst>
      <p:ext uri="{BB962C8B-B14F-4D97-AF65-F5344CB8AC3E}">
        <p14:creationId xmlns:p14="http://schemas.microsoft.com/office/powerpoint/2010/main" val="150751616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2926603"/>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92663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xit" presetSubtype="0" fill="hold" nodeType="clickEffect">
                                  <p:stCondLst>
                                    <p:cond delay="0"/>
                                  </p:stCondLst>
                                  <p:childTnLst>
                                    <p:set>
                                      <p:cBhvr>
                                        <p:cTn id="12" dur="1" fill="hold">
                                          <p:stCondLst>
                                            <p:cond delay="0"/>
                                          </p:stCondLst>
                                        </p:cTn>
                                        <p:tgtEl>
                                          <p:spTgt spid="2926636"/>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29266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4" descr="http://bl831.als.lbl.gov/~jamesh/workshop2/goo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006475"/>
            <a:ext cx="14630400" cy="146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Title 1"/>
          <p:cNvSpPr>
            <a:spLocks noGrp="1"/>
          </p:cNvSpPr>
          <p:nvPr>
            <p:ph type="title"/>
          </p:nvPr>
        </p:nvSpPr>
        <p:spPr/>
        <p:txBody>
          <a:bodyPr/>
          <a:lstStyle/>
          <a:p>
            <a:r>
              <a:rPr lang="en-US" altLang="en-US" smtClean="0"/>
              <a:t>100% SeMet incorporation</a:t>
            </a:r>
          </a:p>
        </p:txBody>
      </p:sp>
      <p:sp>
        <p:nvSpPr>
          <p:cNvPr id="30724" name="TextBox 5"/>
          <p:cNvSpPr txBox="1">
            <a:spLocks noChangeArrowheads="1"/>
          </p:cNvSpPr>
          <p:nvPr/>
        </p:nvSpPr>
        <p:spPr bwMode="auto">
          <a:xfrm>
            <a:off x="1031875" y="1366838"/>
            <a:ext cx="24701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a:solidFill>
                  <a:srgbClr val="008000"/>
                </a:solidFill>
              </a:rPr>
              <a:t>Trivial</a:t>
            </a:r>
            <a:r>
              <a:rPr lang="en-US" altLang="en-US" sz="2800"/>
              <a:t> to solve</a:t>
            </a:r>
          </a:p>
        </p:txBody>
      </p:sp>
    </p:spTree>
    <p:extLst>
      <p:ext uri="{BB962C8B-B14F-4D97-AF65-F5344CB8AC3E}">
        <p14:creationId xmlns:p14="http://schemas.microsoft.com/office/powerpoint/2010/main" val="943302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4"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4" descr="http://bl831.als.lbl.gov/~jamesh/workshop2/bigba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006475"/>
            <a:ext cx="14630400" cy="146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TextBox 4"/>
          <p:cNvSpPr txBox="1">
            <a:spLocks noChangeArrowheads="1"/>
          </p:cNvSpPr>
          <p:nvPr/>
        </p:nvSpPr>
        <p:spPr bwMode="auto">
          <a:xfrm>
            <a:off x="277813" y="1366838"/>
            <a:ext cx="324326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a:solidFill>
                  <a:srgbClr val="C00000"/>
                </a:solidFill>
              </a:rPr>
              <a:t>Impossible</a:t>
            </a:r>
            <a:r>
              <a:rPr lang="en-US" altLang="en-US" sz="2800"/>
              <a:t> to solve</a:t>
            </a:r>
          </a:p>
        </p:txBody>
      </p:sp>
      <p:sp>
        <p:nvSpPr>
          <p:cNvPr id="43012" name="Title 1"/>
          <p:cNvSpPr>
            <a:spLocks noGrp="1"/>
          </p:cNvSpPr>
          <p:nvPr>
            <p:ph type="title"/>
          </p:nvPr>
        </p:nvSpPr>
        <p:spPr/>
        <p:txBody>
          <a:bodyPr/>
          <a:lstStyle/>
          <a:p>
            <a:r>
              <a:rPr lang="en-US" altLang="en-US" smtClean="0"/>
              <a:t>100% S -Met incorporation</a:t>
            </a:r>
          </a:p>
        </p:txBody>
      </p:sp>
    </p:spTree>
    <p:extLst>
      <p:ext uri="{BB962C8B-B14F-4D97-AF65-F5344CB8AC3E}">
        <p14:creationId xmlns:p14="http://schemas.microsoft.com/office/powerpoint/2010/main" val="195673712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4034" name="Object 3"/>
          <p:cNvGraphicFramePr>
            <a:graphicFrameLocks noChangeAspect="1"/>
          </p:cNvGraphicFramePr>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200711" name="Chart" r:id="rId3" imgW="6458065" imgH="4629091" progId="MSGraph.Chart.8">
                  <p:embed followColorScheme="full"/>
                </p:oleObj>
              </mc:Choice>
              <mc:Fallback>
                <p:oleObj name="Chart" r:id="rId3" imgW="6458065" imgH="4629091"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4035" name="Text Box 4"/>
          <p:cNvSpPr txBox="1">
            <a:spLocks noChangeArrowheads="1"/>
          </p:cNvSpPr>
          <p:nvPr/>
        </p:nvSpPr>
        <p:spPr bwMode="auto">
          <a:xfrm>
            <a:off x="3635375" y="6057900"/>
            <a:ext cx="2616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b="1">
                <a:solidFill>
                  <a:srgbClr val="000000"/>
                </a:solidFill>
              </a:rPr>
              <a:t>fraction Sulfur</a:t>
            </a:r>
          </a:p>
        </p:txBody>
      </p:sp>
      <p:sp>
        <p:nvSpPr>
          <p:cNvPr id="44036" name="Text Box 5"/>
          <p:cNvSpPr txBox="1">
            <a:spLocks noChangeArrowheads="1"/>
          </p:cNvSpPr>
          <p:nvPr/>
        </p:nvSpPr>
        <p:spPr bwMode="auto">
          <a:xfrm rot="-5400000">
            <a:off x="-1553368" y="3058318"/>
            <a:ext cx="39052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b="1">
                <a:solidFill>
                  <a:srgbClr val="000000"/>
                </a:solidFill>
              </a:rPr>
              <a:t>correlation coefficient</a:t>
            </a:r>
          </a:p>
        </p:txBody>
      </p:sp>
      <p:sp>
        <p:nvSpPr>
          <p:cNvPr id="44037" name="Rectangle 2"/>
          <p:cNvSpPr>
            <a:spLocks noGrp="1" noChangeArrowheads="1"/>
          </p:cNvSpPr>
          <p:nvPr>
            <p:ph type="title"/>
          </p:nvPr>
        </p:nvSpPr>
        <p:spPr>
          <a:xfrm>
            <a:off x="0" y="0"/>
            <a:ext cx="9144000" cy="1143000"/>
          </a:xfrm>
        </p:spPr>
        <p:txBody>
          <a:bodyPr/>
          <a:lstStyle/>
          <a:p>
            <a:pPr eaLnBrk="1" hangingPunct="1"/>
            <a:r>
              <a:rPr lang="en-US" altLang="en-US" sz="5400" smtClean="0"/>
              <a:t>Solved Structure Accuracy</a:t>
            </a:r>
          </a:p>
        </p:txBody>
      </p:sp>
      <p:sp>
        <p:nvSpPr>
          <p:cNvPr id="44038" name="TextBox 1"/>
          <p:cNvSpPr txBox="1">
            <a:spLocks noChangeArrowheads="1"/>
          </p:cNvSpPr>
          <p:nvPr/>
        </p:nvSpPr>
        <p:spPr bwMode="auto">
          <a:xfrm>
            <a:off x="2589213" y="939800"/>
            <a:ext cx="145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t>Perfect sites</a:t>
            </a:r>
          </a:p>
        </p:txBody>
      </p:sp>
    </p:spTree>
    <p:extLst>
      <p:ext uri="{BB962C8B-B14F-4D97-AF65-F5344CB8AC3E}">
        <p14:creationId xmlns:p14="http://schemas.microsoft.com/office/powerpoint/2010/main" val="2101448676"/>
      </p:ext>
    </p:extLst>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5058" name="Object 3"/>
          <p:cNvGraphicFramePr>
            <a:graphicFrameLocks noChangeAspect="1"/>
          </p:cNvGraphicFramePr>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201735" name="Chart" r:id="rId3" imgW="6458065" imgH="4629091" progId="MSGraph.Chart.8">
                  <p:embed followColorScheme="full"/>
                </p:oleObj>
              </mc:Choice>
              <mc:Fallback>
                <p:oleObj name="Chart" r:id="rId3" imgW="6458065" imgH="4629091"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5059" name="Text Box 4"/>
          <p:cNvSpPr txBox="1">
            <a:spLocks noChangeArrowheads="1"/>
          </p:cNvSpPr>
          <p:nvPr/>
        </p:nvSpPr>
        <p:spPr bwMode="auto">
          <a:xfrm>
            <a:off x="3635375" y="6057900"/>
            <a:ext cx="2616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b="1">
                <a:solidFill>
                  <a:srgbClr val="000000"/>
                </a:solidFill>
              </a:rPr>
              <a:t>fraction Sulfur</a:t>
            </a:r>
          </a:p>
        </p:txBody>
      </p:sp>
      <p:sp>
        <p:nvSpPr>
          <p:cNvPr id="45060" name="Text Box 5"/>
          <p:cNvSpPr txBox="1">
            <a:spLocks noChangeArrowheads="1"/>
          </p:cNvSpPr>
          <p:nvPr/>
        </p:nvSpPr>
        <p:spPr bwMode="auto">
          <a:xfrm rot="-5400000">
            <a:off x="-1553368" y="3058318"/>
            <a:ext cx="39052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b="1">
                <a:solidFill>
                  <a:srgbClr val="000000"/>
                </a:solidFill>
              </a:rPr>
              <a:t>correlation coefficient</a:t>
            </a:r>
          </a:p>
        </p:txBody>
      </p:sp>
      <p:sp>
        <p:nvSpPr>
          <p:cNvPr id="45061" name="Rectangle 2"/>
          <p:cNvSpPr>
            <a:spLocks noGrp="1" noChangeArrowheads="1"/>
          </p:cNvSpPr>
          <p:nvPr>
            <p:ph type="title"/>
          </p:nvPr>
        </p:nvSpPr>
        <p:spPr>
          <a:xfrm>
            <a:off x="0" y="0"/>
            <a:ext cx="9144000" cy="1143000"/>
          </a:xfrm>
        </p:spPr>
        <p:txBody>
          <a:bodyPr/>
          <a:lstStyle/>
          <a:p>
            <a:pPr eaLnBrk="1" hangingPunct="1"/>
            <a:r>
              <a:rPr lang="en-US" altLang="en-US" sz="5400" smtClean="0"/>
              <a:t>Solved Structure Accuracy</a:t>
            </a:r>
          </a:p>
        </p:txBody>
      </p:sp>
      <p:sp>
        <p:nvSpPr>
          <p:cNvPr id="45062" name="TextBox 5"/>
          <p:cNvSpPr txBox="1">
            <a:spLocks noChangeArrowheads="1"/>
          </p:cNvSpPr>
          <p:nvPr/>
        </p:nvSpPr>
        <p:spPr bwMode="auto">
          <a:xfrm>
            <a:off x="2589213" y="939800"/>
            <a:ext cx="145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t>Perfect sites</a:t>
            </a:r>
          </a:p>
        </p:txBody>
      </p:sp>
    </p:spTree>
    <p:extLst>
      <p:ext uri="{BB962C8B-B14F-4D97-AF65-F5344CB8AC3E}">
        <p14:creationId xmlns:p14="http://schemas.microsoft.com/office/powerpoint/2010/main" val="451528753"/>
      </p:ext>
    </p:extLst>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082" name="Object 3"/>
          <p:cNvGraphicFramePr>
            <a:graphicFrameLocks noChangeAspect="1"/>
          </p:cNvGraphicFramePr>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202759" name="Chart" r:id="rId3" imgW="6458065" imgH="4629091" progId="MSGraph.Chart.8">
                  <p:embed followColorScheme="full"/>
                </p:oleObj>
              </mc:Choice>
              <mc:Fallback>
                <p:oleObj name="Chart" r:id="rId3" imgW="6458065" imgH="4629091"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6083" name="Text Box 4"/>
          <p:cNvSpPr txBox="1">
            <a:spLocks noChangeArrowheads="1"/>
          </p:cNvSpPr>
          <p:nvPr/>
        </p:nvSpPr>
        <p:spPr bwMode="auto">
          <a:xfrm>
            <a:off x="3635375" y="6057900"/>
            <a:ext cx="2616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b="1">
                <a:solidFill>
                  <a:srgbClr val="000000"/>
                </a:solidFill>
              </a:rPr>
              <a:t>fraction Sulfur</a:t>
            </a:r>
          </a:p>
        </p:txBody>
      </p:sp>
      <p:sp>
        <p:nvSpPr>
          <p:cNvPr id="46084" name="Text Box 5"/>
          <p:cNvSpPr txBox="1">
            <a:spLocks noChangeArrowheads="1"/>
          </p:cNvSpPr>
          <p:nvPr/>
        </p:nvSpPr>
        <p:spPr bwMode="auto">
          <a:xfrm rot="-5400000">
            <a:off x="-1553368" y="3058318"/>
            <a:ext cx="39052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b="1">
                <a:solidFill>
                  <a:srgbClr val="000000"/>
                </a:solidFill>
              </a:rPr>
              <a:t>correlation coefficient</a:t>
            </a:r>
          </a:p>
        </p:txBody>
      </p:sp>
      <p:sp>
        <p:nvSpPr>
          <p:cNvPr id="46085" name="Rectangle 2"/>
          <p:cNvSpPr>
            <a:spLocks noGrp="1" noChangeArrowheads="1"/>
          </p:cNvSpPr>
          <p:nvPr>
            <p:ph type="title"/>
          </p:nvPr>
        </p:nvSpPr>
        <p:spPr>
          <a:xfrm>
            <a:off x="0" y="0"/>
            <a:ext cx="9144000" cy="1143000"/>
          </a:xfrm>
        </p:spPr>
        <p:txBody>
          <a:bodyPr/>
          <a:lstStyle/>
          <a:p>
            <a:pPr eaLnBrk="1" hangingPunct="1"/>
            <a:r>
              <a:rPr lang="en-US" altLang="en-US" sz="5400" smtClean="0"/>
              <a:t>Solved Structure Accuracy</a:t>
            </a:r>
          </a:p>
        </p:txBody>
      </p:sp>
      <p:sp>
        <p:nvSpPr>
          <p:cNvPr id="46086" name="TextBox 5"/>
          <p:cNvSpPr txBox="1">
            <a:spLocks noChangeArrowheads="1"/>
          </p:cNvSpPr>
          <p:nvPr/>
        </p:nvSpPr>
        <p:spPr bwMode="auto">
          <a:xfrm>
            <a:off x="2589213" y="939800"/>
            <a:ext cx="145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t>Perfect sites</a:t>
            </a:r>
          </a:p>
        </p:txBody>
      </p:sp>
    </p:spTree>
    <p:extLst>
      <p:ext uri="{BB962C8B-B14F-4D97-AF65-F5344CB8AC3E}">
        <p14:creationId xmlns:p14="http://schemas.microsoft.com/office/powerpoint/2010/main" val="1280716325"/>
      </p:ext>
    </p:extLst>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7106" name="Object 3"/>
          <p:cNvGraphicFramePr>
            <a:graphicFrameLocks noChangeAspect="1"/>
          </p:cNvGraphicFramePr>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203783" name="Chart" r:id="rId3" imgW="6458065" imgH="4629091" progId="MSGraph.Chart.8">
                  <p:embed followColorScheme="full"/>
                </p:oleObj>
              </mc:Choice>
              <mc:Fallback>
                <p:oleObj name="Chart" r:id="rId3" imgW="6458065" imgH="4629091"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7107" name="Text Box 4"/>
          <p:cNvSpPr txBox="1">
            <a:spLocks noChangeArrowheads="1"/>
          </p:cNvSpPr>
          <p:nvPr/>
        </p:nvSpPr>
        <p:spPr bwMode="auto">
          <a:xfrm>
            <a:off x="3635375" y="6057900"/>
            <a:ext cx="2616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b="1">
                <a:solidFill>
                  <a:srgbClr val="000000"/>
                </a:solidFill>
              </a:rPr>
              <a:t>fraction Sulfur</a:t>
            </a:r>
          </a:p>
        </p:txBody>
      </p:sp>
      <p:sp>
        <p:nvSpPr>
          <p:cNvPr id="47108" name="Text Box 5"/>
          <p:cNvSpPr txBox="1">
            <a:spLocks noChangeArrowheads="1"/>
          </p:cNvSpPr>
          <p:nvPr/>
        </p:nvSpPr>
        <p:spPr bwMode="auto">
          <a:xfrm rot="-5400000">
            <a:off x="-1553368" y="3058318"/>
            <a:ext cx="39052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b="1">
                <a:solidFill>
                  <a:srgbClr val="000000"/>
                </a:solidFill>
              </a:rPr>
              <a:t>correlation coefficient</a:t>
            </a:r>
          </a:p>
        </p:txBody>
      </p:sp>
      <p:sp>
        <p:nvSpPr>
          <p:cNvPr id="47109" name="Rectangle 2"/>
          <p:cNvSpPr>
            <a:spLocks noGrp="1" noChangeArrowheads="1"/>
          </p:cNvSpPr>
          <p:nvPr>
            <p:ph type="title"/>
          </p:nvPr>
        </p:nvSpPr>
        <p:spPr>
          <a:xfrm>
            <a:off x="0" y="0"/>
            <a:ext cx="9144000" cy="1143000"/>
          </a:xfrm>
        </p:spPr>
        <p:txBody>
          <a:bodyPr/>
          <a:lstStyle/>
          <a:p>
            <a:pPr eaLnBrk="1" hangingPunct="1"/>
            <a:r>
              <a:rPr lang="en-US" altLang="en-US" sz="5400" smtClean="0"/>
              <a:t>Solved Structure Accuracy</a:t>
            </a:r>
          </a:p>
        </p:txBody>
      </p:sp>
      <p:sp>
        <p:nvSpPr>
          <p:cNvPr id="47110" name="TextBox 5"/>
          <p:cNvSpPr txBox="1">
            <a:spLocks noChangeArrowheads="1"/>
          </p:cNvSpPr>
          <p:nvPr/>
        </p:nvSpPr>
        <p:spPr bwMode="auto">
          <a:xfrm>
            <a:off x="2589213" y="939800"/>
            <a:ext cx="145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t>Perfect sites</a:t>
            </a:r>
          </a:p>
        </p:txBody>
      </p:sp>
    </p:spTree>
    <p:extLst>
      <p:ext uri="{BB962C8B-B14F-4D97-AF65-F5344CB8AC3E}">
        <p14:creationId xmlns:p14="http://schemas.microsoft.com/office/powerpoint/2010/main" val="566476075"/>
      </p:ext>
    </p:extLst>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175" t="18849" r="38132" b="10450"/>
          <a:stretch/>
        </p:blipFill>
        <p:spPr bwMode="auto">
          <a:xfrm>
            <a:off x="1146629" y="876280"/>
            <a:ext cx="6876116" cy="5981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838200" y="152400"/>
            <a:ext cx="6973960" cy="707886"/>
          </a:xfrm>
          <a:prstGeom prst="rect">
            <a:avLst/>
          </a:prstGeom>
          <a:noFill/>
        </p:spPr>
        <p:txBody>
          <a:bodyPr wrap="none" rtlCol="0">
            <a:spAutoFit/>
          </a:bodyPr>
          <a:lstStyle/>
          <a:p>
            <a:r>
              <a:rPr lang="en-US" sz="4000" dirty="0" smtClean="0"/>
              <a:t>Two-color experiment (1930)</a:t>
            </a:r>
            <a:endParaRPr lang="en-US" sz="4000" dirty="0"/>
          </a:p>
        </p:txBody>
      </p:sp>
    </p:spTree>
    <p:extLst>
      <p:ext uri="{BB962C8B-B14F-4D97-AF65-F5344CB8AC3E}">
        <p14:creationId xmlns:p14="http://schemas.microsoft.com/office/powerpoint/2010/main" val="3222509967"/>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dirty="0" smtClean="0">
            <a:latin typeface="Arial" panose="020B0604020202020204" pitchFamily="34" charset="0"/>
            <a:cs typeface="Arial" panose="020B0604020202020204" pitchFamily="34" charset="0"/>
          </a:defRPr>
        </a:defPPr>
      </a:lstStyle>
    </a:txDef>
  </a:objectDefaults>
  <a:extraClrScheme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4168</TotalTime>
  <Words>3154</Words>
  <Application>Microsoft Office PowerPoint</Application>
  <PresentationFormat>On-screen Show (4:3)</PresentationFormat>
  <Paragraphs>809</Paragraphs>
  <Slides>99</Slides>
  <Notes>2</Notes>
  <HiddenSlides>5</HiddenSlides>
  <MMClips>0</MMClips>
  <ScaleCrop>false</ScaleCrop>
  <HeadingPairs>
    <vt:vector size="6" baseType="variant">
      <vt:variant>
        <vt:lpstr>Theme</vt:lpstr>
      </vt:variant>
      <vt:variant>
        <vt:i4>4</vt:i4>
      </vt:variant>
      <vt:variant>
        <vt:lpstr>Embedded OLE Servers</vt:lpstr>
      </vt:variant>
      <vt:variant>
        <vt:i4>3</vt:i4>
      </vt:variant>
      <vt:variant>
        <vt:lpstr>Slide Titles</vt:lpstr>
      </vt:variant>
      <vt:variant>
        <vt:i4>99</vt:i4>
      </vt:variant>
    </vt:vector>
  </HeadingPairs>
  <TitlesOfParts>
    <vt:vector size="106" baseType="lpstr">
      <vt:lpstr>Default Design</vt:lpstr>
      <vt:lpstr>2_Default Design</vt:lpstr>
      <vt:lpstr>Office Theme</vt:lpstr>
      <vt:lpstr>1_Default Design</vt:lpstr>
      <vt:lpstr>Chart</vt:lpstr>
      <vt:lpstr>Image</vt:lpstr>
      <vt:lpstr>Microsoft Graph Chart</vt:lpstr>
      <vt:lpstr>Acknowledgements</vt:lpstr>
      <vt:lpstr>SHSSS! The dominant source of error for anomalous difference measurements</vt:lpstr>
      <vt:lpstr>SHSSS! The dominant source of error for anomalous difference measurements</vt:lpstr>
      <vt:lpstr>SHSSS! The dominant source of error for anomalous difference measurements</vt:lpstr>
      <vt:lpstr>SHSSS! The dominant source of error for anomalous difference measurements</vt:lpstr>
      <vt:lpstr>SHSSS! The dominant source of error for anomalous difference measurements</vt:lpstr>
      <vt:lpstr>Can you count to 1,000,000?</vt:lpstr>
      <vt:lpstr>S-SAD distribution of difficulty</vt:lpstr>
      <vt:lpstr>PowerPoint Presentation</vt:lpstr>
      <vt:lpstr>PowerPoint Presentation</vt:lpstr>
      <vt:lpstr>PowerPoint Presentation</vt:lpstr>
      <vt:lpstr>SHSSS for MX spots</vt:lpstr>
      <vt:lpstr>SHSSS for MX spots</vt:lpstr>
      <vt:lpstr>SHSSS for MX spots</vt:lpstr>
      <vt:lpstr>SHSSS for MX spots</vt:lpstr>
      <vt:lpstr>SHSSS for MX spots</vt:lpstr>
      <vt:lpstr>SHSSS for MX spots</vt:lpstr>
      <vt:lpstr>SHSSS for MX spots</vt:lpstr>
      <vt:lpstr>SHSSS for MX spots</vt:lpstr>
      <vt:lpstr>PowerPoint Presentation</vt:lpstr>
      <vt:lpstr>PowerPoint Presentation</vt:lpstr>
      <vt:lpstr>PowerPoint Presentation</vt:lpstr>
      <vt:lpstr>SHSSS: CCD vs PAD</vt:lpstr>
      <vt:lpstr>Pilatus: 1-module shift</vt:lpstr>
      <vt:lpstr>PowerPoint Presentation</vt:lpstr>
      <vt:lpstr>PowerPoint Presentation</vt:lpstr>
      <vt:lpstr>PowerPoint Presentation</vt:lpstr>
      <vt:lpstr>PowerPoint Presentation</vt:lpstr>
      <vt:lpstr>PowerPoint Presentation</vt:lpstr>
      <vt:lpstr>SHSSS: CCD vs PAD</vt:lpstr>
      <vt:lpstr>PowerPoint Presentation</vt:lpstr>
      <vt:lpstr>CCD calibration: 7235 eV</vt:lpstr>
      <vt:lpstr>CCD calibration: 7247 eV</vt:lpstr>
      <vt:lpstr>Detector calibration: 7247 eV</vt:lpstr>
      <vt:lpstr>Detector calibration: 7235 eV</vt:lpstr>
      <vt:lpstr>ADSC Q315r SN 926 (ALS 8.3.1)</vt:lpstr>
      <vt:lpstr>PowerPoint Presentation</vt:lpstr>
      <vt:lpstr>ADSC Q315r SN                 )</vt:lpstr>
      <vt:lpstr>Detector calibration</vt:lpstr>
      <vt:lpstr>Gadox calibration vs energy</vt:lpstr>
      <vt:lpstr>PowerPoint Presentation</vt:lpstr>
      <vt:lpstr>PowerPoint Presentation</vt:lpstr>
      <vt:lpstr>Detector calibration</vt:lpstr>
      <vt:lpstr>Oh! SHSSS!   how do we get rid of it?</vt:lpstr>
      <vt:lpstr>Oh! SHSSS!   how do we get rid of it?</vt:lpstr>
      <vt:lpstr>Averaging doesn’t always reduce error</vt:lpstr>
      <vt:lpstr>Averaging over SHSSS</vt:lpstr>
      <vt:lpstr>Dose slicing</vt:lpstr>
      <vt:lpstr>Riso vs dose</vt:lpstr>
      <vt:lpstr>140-fold multiplicity</vt:lpstr>
      <vt:lpstr>PowerPoint Presentation</vt:lpstr>
      <vt:lpstr>140-fold multiplicity</vt:lpstr>
      <vt:lpstr>140-fold multiplicity</vt:lpstr>
      <vt:lpstr>140-fold multiplicity</vt:lpstr>
      <vt:lpstr>140-fold multiplicity</vt:lpstr>
      <vt:lpstr>Discerning Na+ from Mg++</vt:lpstr>
      <vt:lpstr>Non-isomorphism in lysozyme</vt:lpstr>
      <vt:lpstr>plunge cooling</vt:lpstr>
      <vt:lpstr>plunge cooling</vt:lpstr>
      <vt:lpstr>Warkentin method</vt:lpstr>
      <vt:lpstr>Oh! SHSSS!   how do we get rid of it?</vt:lpstr>
      <vt:lpstr>PowerPoint Presentation</vt:lpstr>
      <vt:lpstr>Detector pixels are 3D</vt:lpstr>
      <vt:lpstr>Detector pixels are 3D</vt:lpstr>
      <vt:lpstr>Detector pixels are 3D</vt:lpstr>
      <vt:lpstr>Detector pixels are 3D</vt:lpstr>
      <vt:lpstr>HPAD calibration</vt:lpstr>
      <vt:lpstr>HPAD      vs       mmPAD</vt:lpstr>
      <vt:lpstr>Oh! SHSSS!   how do we get rid of it?</vt:lpstr>
      <vt:lpstr>Two wavelengths are better than one</vt:lpstr>
      <vt:lpstr>S-MAD Sample size Dilemma</vt:lpstr>
      <vt:lpstr>PowerPoint Presentation</vt:lpstr>
      <vt:lpstr>Darwin’s Formula</vt:lpstr>
      <vt:lpstr>The “partiality problem” at XFEL</vt:lpstr>
      <vt:lpstr>PowerPoint Presentation</vt:lpstr>
      <vt:lpstr>Osculating Ewald Spheres</vt:lpstr>
      <vt:lpstr>PowerPoint Presentation</vt:lpstr>
      <vt:lpstr>Optimum sample size w/o rad dam</vt:lpstr>
      <vt:lpstr>The Way Forward:</vt:lpstr>
      <vt:lpstr>Where do photons go?</vt:lpstr>
      <vt:lpstr>Where do photons go?</vt:lpstr>
      <vt:lpstr>Where do photons go?</vt:lpstr>
      <vt:lpstr>Scattering/absorption “rules”:</vt:lpstr>
      <vt:lpstr>PowerPoint Presentation</vt:lpstr>
      <vt:lpstr>PowerPoint Presentation</vt:lpstr>
      <vt:lpstr>PowerPoint Presentation</vt:lpstr>
      <vt:lpstr>PowerPoint Presentation</vt:lpstr>
      <vt:lpstr>PowerPoint Presentation</vt:lpstr>
      <vt:lpstr>attenuation correction</vt:lpstr>
      <vt:lpstr>attenuation correction</vt:lpstr>
      <vt:lpstr>attenuation correction</vt:lpstr>
      <vt:lpstr>attenuation correction</vt:lpstr>
      <vt:lpstr>100% SeMet incorporation</vt:lpstr>
      <vt:lpstr>100% S -Met incorporation</vt:lpstr>
      <vt:lpstr>Solved Structure Accuracy</vt:lpstr>
      <vt:lpstr>Solved Structure Accuracy</vt:lpstr>
      <vt:lpstr>Solved Structure Accuracy</vt:lpstr>
      <vt:lpstr>Solved Structure Accuracy</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JMHolton</dc:creator>
  <cp:lastModifiedBy>JMHolton</cp:lastModifiedBy>
  <cp:revision>119</cp:revision>
  <dcterms:created xsi:type="dcterms:W3CDTF">2015-02-10T18:25:02Z</dcterms:created>
  <dcterms:modified xsi:type="dcterms:W3CDTF">2015-03-02T19:02:08Z</dcterms:modified>
</cp:coreProperties>
</file>