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53" r:id="rId3"/>
    <p:sldMasterId id="2147483766" r:id="rId4"/>
    <p:sldMasterId id="2147483779" r:id="rId5"/>
    <p:sldMasterId id="2147483792" r:id="rId6"/>
    <p:sldMasterId id="2147483807" r:id="rId7"/>
    <p:sldMasterId id="2147483819" r:id="rId8"/>
    <p:sldMasterId id="2147483831" r:id="rId9"/>
    <p:sldMasterId id="2147483843" r:id="rId10"/>
    <p:sldMasterId id="2147483856" r:id="rId11"/>
  </p:sldMasterIdLst>
  <p:notesMasterIdLst>
    <p:notesMasterId r:id="rId124"/>
  </p:notesMasterIdLst>
  <p:sldIdLst>
    <p:sldId id="537" r:id="rId12"/>
    <p:sldId id="539" r:id="rId13"/>
    <p:sldId id="507" r:id="rId14"/>
    <p:sldId id="508" r:id="rId15"/>
    <p:sldId id="425" r:id="rId16"/>
    <p:sldId id="426" r:id="rId17"/>
    <p:sldId id="427" r:id="rId18"/>
    <p:sldId id="428" r:id="rId19"/>
    <p:sldId id="429" r:id="rId20"/>
    <p:sldId id="510" r:id="rId21"/>
    <p:sldId id="511" r:id="rId22"/>
    <p:sldId id="512" r:id="rId23"/>
    <p:sldId id="513" r:id="rId24"/>
    <p:sldId id="434" r:id="rId25"/>
    <p:sldId id="435" r:id="rId26"/>
    <p:sldId id="436" r:id="rId27"/>
    <p:sldId id="437" r:id="rId28"/>
    <p:sldId id="438" r:id="rId29"/>
    <p:sldId id="439" r:id="rId30"/>
    <p:sldId id="440" r:id="rId31"/>
    <p:sldId id="441" r:id="rId32"/>
    <p:sldId id="457" r:id="rId33"/>
    <p:sldId id="459" r:id="rId34"/>
    <p:sldId id="458" r:id="rId35"/>
    <p:sldId id="514" r:id="rId36"/>
    <p:sldId id="445" r:id="rId37"/>
    <p:sldId id="446" r:id="rId38"/>
    <p:sldId id="449" r:id="rId39"/>
    <p:sldId id="448" r:id="rId40"/>
    <p:sldId id="447" r:id="rId41"/>
    <p:sldId id="515" r:id="rId42"/>
    <p:sldId id="516" r:id="rId43"/>
    <p:sldId id="538" r:id="rId44"/>
    <p:sldId id="509" r:id="rId45"/>
    <p:sldId id="452" r:id="rId46"/>
    <p:sldId id="541" r:id="rId47"/>
    <p:sldId id="469" r:id="rId48"/>
    <p:sldId id="517" r:id="rId49"/>
    <p:sldId id="518" r:id="rId50"/>
    <p:sldId id="542" r:id="rId51"/>
    <p:sldId id="302" r:id="rId52"/>
    <p:sldId id="381" r:id="rId53"/>
    <p:sldId id="466" r:id="rId54"/>
    <p:sldId id="467" r:id="rId55"/>
    <p:sldId id="462" r:id="rId56"/>
    <p:sldId id="488" r:id="rId57"/>
    <p:sldId id="489" r:id="rId58"/>
    <p:sldId id="490" r:id="rId59"/>
    <p:sldId id="491" r:id="rId60"/>
    <p:sldId id="492" r:id="rId61"/>
    <p:sldId id="493" r:id="rId62"/>
    <p:sldId id="463" r:id="rId63"/>
    <p:sldId id="464" r:id="rId64"/>
    <p:sldId id="465" r:id="rId65"/>
    <p:sldId id="543" r:id="rId66"/>
    <p:sldId id="545" r:id="rId67"/>
    <p:sldId id="547" r:id="rId68"/>
    <p:sldId id="456" r:id="rId69"/>
    <p:sldId id="454" r:id="rId70"/>
    <p:sldId id="263" r:id="rId71"/>
    <p:sldId id="265" r:id="rId72"/>
    <p:sldId id="266" r:id="rId73"/>
    <p:sldId id="267" r:id="rId74"/>
    <p:sldId id="268" r:id="rId75"/>
    <p:sldId id="269" r:id="rId76"/>
    <p:sldId id="546" r:id="rId77"/>
    <p:sldId id="559" r:id="rId78"/>
    <p:sldId id="548" r:id="rId79"/>
    <p:sldId id="530" r:id="rId80"/>
    <p:sldId id="531" r:id="rId81"/>
    <p:sldId id="532" r:id="rId82"/>
    <p:sldId id="533" r:id="rId83"/>
    <p:sldId id="534" r:id="rId84"/>
    <p:sldId id="535" r:id="rId85"/>
    <p:sldId id="536" r:id="rId86"/>
    <p:sldId id="544" r:id="rId87"/>
    <p:sldId id="519" r:id="rId88"/>
    <p:sldId id="495" r:id="rId89"/>
    <p:sldId id="521" r:id="rId90"/>
    <p:sldId id="560" r:id="rId91"/>
    <p:sldId id="480" r:id="rId92"/>
    <p:sldId id="522" r:id="rId93"/>
    <p:sldId id="563" r:id="rId94"/>
    <p:sldId id="523" r:id="rId95"/>
    <p:sldId id="551" r:id="rId96"/>
    <p:sldId id="526" r:id="rId97"/>
    <p:sldId id="555" r:id="rId98"/>
    <p:sldId id="556" r:id="rId99"/>
    <p:sldId id="557" r:id="rId100"/>
    <p:sldId id="558" r:id="rId101"/>
    <p:sldId id="424" r:id="rId102"/>
    <p:sldId id="566" r:id="rId103"/>
    <p:sldId id="564" r:id="rId104"/>
    <p:sldId id="565" r:id="rId105"/>
    <p:sldId id="524" r:id="rId106"/>
    <p:sldId id="561" r:id="rId107"/>
    <p:sldId id="529" r:id="rId108"/>
    <p:sldId id="549" r:id="rId109"/>
    <p:sldId id="303" r:id="rId110"/>
    <p:sldId id="474" r:id="rId111"/>
    <p:sldId id="418" r:id="rId112"/>
    <p:sldId id="567" r:id="rId113"/>
    <p:sldId id="562" r:id="rId114"/>
    <p:sldId id="481" r:id="rId115"/>
    <p:sldId id="482" r:id="rId116"/>
    <p:sldId id="483" r:id="rId117"/>
    <p:sldId id="484" r:id="rId118"/>
    <p:sldId id="485" r:id="rId119"/>
    <p:sldId id="550" r:id="rId120"/>
    <p:sldId id="479" r:id="rId121"/>
    <p:sldId id="552" r:id="rId122"/>
    <p:sldId id="553"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96FF"/>
    <a:srgbClr val="006600"/>
    <a:srgbClr val="663300"/>
    <a:srgbClr val="000066"/>
    <a:srgbClr val="003300"/>
    <a:srgbClr val="800000"/>
    <a:srgbClr val="660066"/>
    <a:srgbClr val="CCFF99"/>
    <a:srgbClr val="80808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6" autoAdjust="0"/>
    <p:restoredTop sz="94660"/>
  </p:normalViewPr>
  <p:slideViewPr>
    <p:cSldViewPr snapToGrid="0" snapToObjects="1">
      <p:cViewPr varScale="1">
        <p:scale>
          <a:sx n="74" d="100"/>
          <a:sy n="74" d="100"/>
        </p:scale>
        <p:origin x="-312" y="-96"/>
      </p:cViewPr>
      <p:guideLst>
        <p:guide orient="horz" pos="2160"/>
        <p:guide pos="2880"/>
      </p:guideLst>
    </p:cSldViewPr>
  </p:slideViewPr>
  <p:notesTextViewPr>
    <p:cViewPr>
      <p:scale>
        <a:sx n="1" d="1"/>
        <a:sy n="1" d="1"/>
      </p:scale>
      <p:origin x="0" y="0"/>
    </p:cViewPr>
  </p:notesTextViewPr>
  <p:sorterViewPr>
    <p:cViewPr>
      <p:scale>
        <a:sx n="66" d="100"/>
        <a:sy n="66" d="100"/>
      </p:scale>
      <p:origin x="0" y="113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slide" Target="slides/slide107.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0E253761-495D-408E-873E-F4DDC17BB62C}" type="datetimeFigureOut">
              <a:rPr lang="en-US" smtClean="0"/>
              <a:pPr/>
              <a:t>12/9/2015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EA33ECF7-4F5A-4DEE-980E-7B8F3657E8D5}" type="slidenum">
              <a:rPr lang="en-US" smtClean="0"/>
              <a:pPr/>
              <a:t>‹#›</a:t>
            </a:fld>
            <a:endParaRPr lang="en-US" dirty="0"/>
          </a:p>
        </p:txBody>
      </p:sp>
    </p:spTree>
    <p:extLst>
      <p:ext uri="{BB962C8B-B14F-4D97-AF65-F5344CB8AC3E}">
        <p14:creationId xmlns:p14="http://schemas.microsoft.com/office/powerpoint/2010/main" val="206808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3ECF7-4F5A-4DEE-980E-7B8F3657E8D5}" type="slidenum">
              <a:rPr lang="en-US" smtClean="0"/>
              <a:t>9</a:t>
            </a:fld>
            <a:endParaRPr lang="en-US"/>
          </a:p>
        </p:txBody>
      </p:sp>
    </p:spTree>
    <p:extLst>
      <p:ext uri="{BB962C8B-B14F-4D97-AF65-F5344CB8AC3E}">
        <p14:creationId xmlns:p14="http://schemas.microsoft.com/office/powerpoint/2010/main" val="2213798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Comparision</a:t>
            </a:r>
            <a:r>
              <a:rPr lang="en-US" dirty="0" smtClean="0"/>
              <a:t> of SHSSS measured</a:t>
            </a:r>
            <a:r>
              <a:rPr lang="en-US" baseline="0" dirty="0" smtClean="0"/>
              <a:t> by the detector-shift experiment on three different detectors:</a:t>
            </a:r>
          </a:p>
          <a:p>
            <a:r>
              <a:rPr lang="en-US" baseline="0" dirty="0" smtClean="0"/>
              <a:t>The Q315R in ALS 8.3.1</a:t>
            </a:r>
          </a:p>
          <a:p>
            <a:r>
              <a:rPr lang="en-US" baseline="0" dirty="0" smtClean="0"/>
              <a:t>The first Pilatus detector at the Swiss Light </a:t>
            </a:r>
            <a:r>
              <a:rPr lang="en-US" baseline="0" dirty="0" err="1" smtClean="0"/>
              <a:t>Soruce</a:t>
            </a:r>
            <a:endParaRPr lang="en-US" baseline="0" dirty="0" smtClean="0"/>
          </a:p>
          <a:p>
            <a:r>
              <a:rPr lang="en-US" baseline="0" dirty="0" smtClean="0"/>
              <a:t>A newer Pilatus detector at Stanford</a:t>
            </a:r>
          </a:p>
          <a:p>
            <a:r>
              <a:rPr lang="en-US" baseline="0" dirty="0" smtClean="0"/>
              <a:t>Improvements in calibration technology have finally made</a:t>
            </a:r>
          </a:p>
          <a:p>
            <a:r>
              <a:rPr lang="en-US" baseline="0" dirty="0" smtClean="0"/>
              <a:t>Pilatus competitive with calibration on CCDs</a:t>
            </a:r>
            <a:endParaRPr lang="en-US" dirty="0"/>
          </a:p>
        </p:txBody>
      </p:sp>
      <p:sp>
        <p:nvSpPr>
          <p:cNvPr id="4" name="Slide Number Placeholder 3"/>
          <p:cNvSpPr>
            <a:spLocks noGrp="1"/>
          </p:cNvSpPr>
          <p:nvPr>
            <p:ph type="sldNum" sz="quarter" idx="10"/>
          </p:nvPr>
        </p:nvSpPr>
        <p:spPr/>
        <p:txBody>
          <a:bodyPr/>
          <a:lstStyle/>
          <a:p>
            <a:fld id="{EA33ECF7-4F5A-4DEE-980E-7B8F3657E8D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68660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Comparision</a:t>
            </a:r>
            <a:r>
              <a:rPr lang="en-US" dirty="0" smtClean="0"/>
              <a:t> of SHSSS measured</a:t>
            </a:r>
            <a:r>
              <a:rPr lang="en-US" baseline="0" dirty="0" smtClean="0"/>
              <a:t> by the detector-shift experiment on three different detectors:</a:t>
            </a:r>
          </a:p>
          <a:p>
            <a:r>
              <a:rPr lang="en-US" baseline="0" dirty="0" smtClean="0"/>
              <a:t>The Q315R in ALS 8.3.1</a:t>
            </a:r>
          </a:p>
          <a:p>
            <a:r>
              <a:rPr lang="en-US" baseline="0" dirty="0" smtClean="0"/>
              <a:t>The first Pilatus detector at the Swiss Light </a:t>
            </a:r>
            <a:r>
              <a:rPr lang="en-US" baseline="0" dirty="0" err="1" smtClean="0"/>
              <a:t>Soruce</a:t>
            </a:r>
            <a:endParaRPr lang="en-US" baseline="0" dirty="0" smtClean="0"/>
          </a:p>
          <a:p>
            <a:r>
              <a:rPr lang="en-US" baseline="0" dirty="0" smtClean="0"/>
              <a:t>A newer Pilatus detector at Stanford</a:t>
            </a:r>
          </a:p>
          <a:p>
            <a:r>
              <a:rPr lang="en-US" baseline="0" dirty="0" smtClean="0"/>
              <a:t>Improvements in calibration technology have finally made</a:t>
            </a:r>
          </a:p>
          <a:p>
            <a:r>
              <a:rPr lang="en-US" baseline="0" dirty="0" smtClean="0"/>
              <a:t>Pilatus competitive with calibration on CCDs</a:t>
            </a:r>
            <a:endParaRPr lang="en-US" dirty="0"/>
          </a:p>
        </p:txBody>
      </p:sp>
      <p:sp>
        <p:nvSpPr>
          <p:cNvPr id="4" name="Slide Number Placeholder 3"/>
          <p:cNvSpPr>
            <a:spLocks noGrp="1"/>
          </p:cNvSpPr>
          <p:nvPr>
            <p:ph type="sldNum" sz="quarter" idx="10"/>
          </p:nvPr>
        </p:nvSpPr>
        <p:spPr/>
        <p:txBody>
          <a:bodyPr/>
          <a:lstStyle/>
          <a:p>
            <a:fld id="{EA33ECF7-4F5A-4DEE-980E-7B8F3657E8D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8660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32A684-127E-4786-87A9-32E0A9F90F94}" type="slidenum">
              <a:rPr lang="en-US" altLang="en-US">
                <a:solidFill>
                  <a:prstClr val="black"/>
                </a:solidFill>
              </a:rPr>
              <a:pPr eaLnBrk="1" hangingPunct="1"/>
              <a:t>101</a:t>
            </a:fld>
            <a:endParaRPr lang="en-US" altLang="en-US">
              <a:solidFill>
                <a:prstClr val="black"/>
              </a:solidFill>
            </a:endParaRPr>
          </a:p>
        </p:txBody>
      </p:sp>
      <p:sp>
        <p:nvSpPr>
          <p:cNvPr id="152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mtClean="0"/>
              <a:t>Proposed 5-crystal monochromator for colliding-beam crystallography.  The generation of two opposing Ewald spheres means that for every h,k,l index reflected from the protein crystal, the Friedel mate is reflected in the opposite direction, allowing for very accurate anomalous difference measurements.  The wavelength need not be set precisely at the sulfur or phosphorous edge, but merely at a wavelength where the f” of those elements are strong.  For fs-class pulses, the distances above will have to be precise to withing ~3 microns, and for accurate reproduction of the partiality of the Friedel mates, the angular precision of the colliding beams must be within ~1% of the sample crystal’s rocking width, or ~100 microrads.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0104B-30B0-4320-95E9-57429B18EE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96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B3A7D4-D89D-42D9-9665-24BFF3A19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8210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D12E35B-2011-43E7-9F34-BA70D7A3C3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46971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9C1ED84-D8D6-4BAC-AD57-94BEA5D131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1359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E03826C-B610-4E9E-824C-BDDDE80DEB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48569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E40CA2-D84D-470C-A1DD-B7C842DBB0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2854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A0D728D-4924-425B-919A-1C78FFDC72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69974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81AE27-DCAD-401F-8D7F-B6D8B3EE16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6565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0BF87F-0109-4EC5-BFB9-BB0B3EC993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84830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616980-7D24-4CBF-8B05-1A284B22D6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54011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C89E632-57EE-4B5C-8E9D-898B644328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77390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CC7C8D7B-AD2E-4F99-AC01-EDB86A34C5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78205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A60F97-C064-46F2-8736-CDB0BF876C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72898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5500BCC-21A4-475B-9DDC-664F0F409E9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87262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9F5281E-4998-41CC-A8FC-6FDBD0C97C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49290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043C0E45-4F59-440D-84FB-82D5B6765C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05519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30615A3D-87CF-40A6-8CD7-8C690FAFDF8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58859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ED64782E-FC72-4E83-9640-9B5195160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83011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BC2C527-D14D-4C73-B0D7-818E03572D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33657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70FDE3A4-F00D-4E35-B7A4-988171ACEAF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17543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FCB69A3C-2480-453D-9F7A-B85CC3FA2F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48585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F3EFB26-201C-43E0-A6E0-AA6D554E3A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82485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AF1671D6-C687-4780-B469-28167DD60E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2012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0048F30-5905-4AA3-A9E1-BFFC050184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12678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60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0994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3396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4373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7595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5345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4421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0181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0340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22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89E632-57EE-4B5C-8E9D-898B64432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568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600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7332072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82486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412B5-7574-4AA9-BC90-8788457D64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5075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C8D7B-AD2E-4F99-AC01-EDB86A34C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712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00BCC-21A4-475B-9DDC-664F0F40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11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F5281E-4998-41CC-A8FC-6FDBD0C97C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304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C0E45-4F59-440D-84FB-82D5B6765C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29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615A3D-87CF-40A6-8CD7-8C690FAFD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062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64782E-FC72-4E83-9640-9B5195160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0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5ED921-0B92-4FF8-A9E6-BF3FB8EAA6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499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C2C527-D14D-4C73-B0D7-818E03572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430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FDE3A4-F00D-4E35-B7A4-988171ACEA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285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69A3C-2480-453D-9F7A-B85CC3FA2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6263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3EFB26-201C-43E0-A6E0-AA6D554E3A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29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671D6-C687-4780-B469-28167DD60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99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737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7890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675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12/9/2015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9260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12/9/2015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87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03FE40-28D6-4935-8EE2-3D28C478BC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924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12/9/2015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8590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12/9/2015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2389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12/9/2015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6932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12/9/2015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7683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8342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129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043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10DBB8-6A4E-451F-8E29-892BBA95AD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44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5D7062-39DE-490F-9405-B70E191D1D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72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A92882-661B-4885-9190-07F30C912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61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16D42C-ADA4-4CC2-B8AB-85927378A3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7886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0190E1-2E45-4F72-9969-2C348B81C4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137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D7564F-E7A5-44DD-8DC2-DBC6E6826A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724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A1B58A-8F1E-4643-B652-5F32CDADE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8025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CFAF98-B25E-4A99-A066-BC59C50CD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694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99B8E7-3B34-4C93-AAF0-36AD78AB0A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994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0CE54-E975-401F-BD09-C8B95470A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699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27D22-77E7-42CC-B6B4-EF2CD17B3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0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39DB84-E6AF-4FC0-BD14-46694EE5C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66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B7DB3-173B-4AF3-8907-A59822A2A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32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7DBDCC74-722A-411B-97DE-846B955F1745}"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8636F633-C696-4C21-9D88-85B3ABAB72B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7281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107D924-AE2E-43D0-9368-F54C736755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290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301142C9-3274-4260-8B13-BF5DC5CA7B6E}"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6F640715-29BA-4307-8F91-2F022EEA925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6297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DDC298C4-FD10-458A-8D81-AB0E98B29C7D}"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ADCD15FE-579C-4ACD-BC28-231461DFB36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2457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atin typeface="Arial" panose="020B0604020202020204" pitchFamily="34" charset="0"/>
              </a:defRPr>
            </a:lvl1pPr>
          </a:lstStyle>
          <a:p>
            <a:pPr>
              <a:defRPr/>
            </a:pPr>
            <a:fld id="{EF9B2F50-40E3-4684-9D5A-A6BB96B3EF6F}"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177D59-28AC-4490-861B-531C91623B8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50495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atin typeface="Arial" panose="020B0604020202020204" pitchFamily="34" charset="0"/>
              </a:defRPr>
            </a:lvl1pPr>
          </a:lstStyle>
          <a:p>
            <a:pPr>
              <a:defRPr/>
            </a:pPr>
            <a:fld id="{8C16DBDF-D767-4EF9-BCEA-A825500EC02A}"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B9F0695-E251-4F0F-BEA7-1983E0940AF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3535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atin typeface="Arial" panose="020B0604020202020204" pitchFamily="34" charset="0"/>
              </a:defRPr>
            </a:lvl1pPr>
          </a:lstStyle>
          <a:p>
            <a:pPr>
              <a:defRPr/>
            </a:pPr>
            <a:fld id="{04CD10E1-F58B-4BCE-9FA9-739E58BD7B30}"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044C66F-4941-4190-B66D-7F5A1D0707A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1419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panose="020B0604020202020204" pitchFamily="34" charset="0"/>
              </a:defRPr>
            </a:lvl1pPr>
          </a:lstStyle>
          <a:p>
            <a:pPr>
              <a:defRPr/>
            </a:pPr>
            <a:fld id="{84E9E797-5663-47EF-B5B1-A46FAF55A4E2}"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A7B45873-04AA-4AB9-A662-9A335355A88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7026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atin typeface="Arial" panose="020B0604020202020204" pitchFamily="34" charset="0"/>
              </a:defRPr>
            </a:lvl1pPr>
          </a:lstStyle>
          <a:p>
            <a:pPr>
              <a:defRPr/>
            </a:pPr>
            <a:fld id="{992257BE-5736-444A-B94A-AE4985919758}"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36A5915-E075-4D45-8F64-C639A36AC1B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00711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atin typeface="Arial" panose="020B0604020202020204" pitchFamily="34" charset="0"/>
              </a:defRPr>
            </a:lvl1pPr>
          </a:lstStyle>
          <a:p>
            <a:pPr>
              <a:defRPr/>
            </a:pPr>
            <a:fld id="{B2972F5A-F564-48EF-A10C-2C5A787138D5}"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064A87DA-E62B-4CCE-9B91-720DC565B1E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70148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654CA750-B2D8-4FE6-BBDF-DB2B7AF71B68}"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D6D5BD5-9E4D-4CDA-9D86-45AEC78DC8F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3067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ECCA6D48-F767-4B8F-87B5-919144904A1E}"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6040C149-9C8A-45CC-80DD-667EF37A338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88897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48A119-7DB9-4E61-8539-CCC26CD24E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927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panose="020B0604020202020204" pitchFamily="34" charset="0"/>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panose="020B0604020202020204" pitchFamily="34" charset="0"/>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Arial" panose="020B0604020202020204" pitchFamily="34" charset="0"/>
              </a:defRPr>
            </a:lvl1pPr>
          </a:lstStyle>
          <a:p>
            <a:pPr>
              <a:defRPr/>
            </a:pPr>
            <a:fld id="{653B8F98-3796-425A-A413-52F24ABA37A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0461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77786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50423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56455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8923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29658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172541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75837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162077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24263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66BB7EF-8B9E-41F9-999A-10906D2CCB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3382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25838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91491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78716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688683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69361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7357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576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448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167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58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1948E1-4523-489A-B247-D48715931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6926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9537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9012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394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5748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9984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937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8321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8783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40635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6445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E10F4-274F-4DD9-8936-1067FDED2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9094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05615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30411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3584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26175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9575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40370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59057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CDB074-A2C0-448B-AE35-64AD759DDA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5887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C1AD1F-63A0-43C7-A697-A080F41EE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57468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5B3EFE-0538-457C-B3DD-A01E562EE3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67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11.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6DC9701-1574-4F47-AF5B-F70E12859D9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8015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403072026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12/11/2015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729651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898587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55D5569A-5FF9-47CA-995B-8586E0647212}"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9BE8E52-D886-484D-99DC-06649A733D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01298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B337E153-62B3-47D8-B6C7-8CA81CD65D1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7538800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55D5569A-5FF9-47CA-995B-8586E0647212}" type="datetimeFigureOut">
              <a:rPr lang="en-US" smtClean="0">
                <a:solidFill>
                  <a:prstClr val="black">
                    <a:tint val="75000"/>
                  </a:prstClr>
                </a:solidFill>
              </a:rPr>
              <a:pPr>
                <a:defRPr/>
              </a:pPr>
              <a:t>12/9/2015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9BE8E52-D886-484D-99DC-06649A733D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191937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38253375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811917C4-4A49-493E-8345-C9A71289F0E6}" type="datetimeFigureOut">
              <a:rPr lang="en-US" smtClean="0">
                <a:solidFill>
                  <a:prstClr val="black">
                    <a:tint val="75000"/>
                  </a:prstClr>
                </a:solidFill>
              </a:rPr>
              <a:pPr/>
              <a:t>12/9/2015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CDFCABD6-A347-46F9-99DE-710BB3AB5C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017716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12/9/2015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185216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BBF995E-AA96-4643-A771-6DBE4CA449F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0030691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2.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2.xml"/><Relationship Id="rId1" Type="http://schemas.openxmlformats.org/officeDocument/2006/relationships/vmlDrawing" Target="../drawings/vmlDrawing3.v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8.xml"/><Relationship Id="rId1" Type="http://schemas.openxmlformats.org/officeDocument/2006/relationships/vmlDrawing" Target="../drawings/vmlDrawing4.vml"/><Relationship Id="rId4" Type="http://schemas.openxmlformats.org/officeDocument/2006/relationships/image" Target="../media/image1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9.emf"/></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5.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4.xml"/><Relationship Id="rId1" Type="http://schemas.openxmlformats.org/officeDocument/2006/relationships/vmlDrawing" Target="../drawings/vmlDrawing10.vml"/><Relationship Id="rId4" Type="http://schemas.openxmlformats.org/officeDocument/2006/relationships/image" Target="../media/image29.emf"/></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3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9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2.xml"/><Relationship Id="rId1" Type="http://schemas.openxmlformats.org/officeDocument/2006/relationships/vmlDrawing" Target="../drawings/vmlDrawing12.vml"/><Relationship Id="rId4" Type="http://schemas.openxmlformats.org/officeDocument/2006/relationships/image" Target="../media/image37.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2.xml"/><Relationship Id="rId1" Type="http://schemas.openxmlformats.org/officeDocument/2006/relationships/vmlDrawing" Target="../drawings/vmlDrawing13.vml"/><Relationship Id="rId4" Type="http://schemas.openxmlformats.org/officeDocument/2006/relationships/image" Target="../media/image38.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2.xml"/><Relationship Id="rId1" Type="http://schemas.openxmlformats.org/officeDocument/2006/relationships/vmlDrawing" Target="../drawings/vmlDrawing14.vml"/><Relationship Id="rId4" Type="http://schemas.openxmlformats.org/officeDocument/2006/relationships/image" Target="../media/image39.emf"/></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2.xml"/><Relationship Id="rId1" Type="http://schemas.openxmlformats.org/officeDocument/2006/relationships/vmlDrawing" Target="../drawings/vmlDrawing15.vml"/><Relationship Id="rId4" Type="http://schemas.openxmlformats.org/officeDocument/2006/relationships/image" Target="../media/image42.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2.xml"/><Relationship Id="rId1" Type="http://schemas.openxmlformats.org/officeDocument/2006/relationships/vmlDrawing" Target="../drawings/vmlDrawing16.vml"/><Relationship Id="rId4" Type="http://schemas.openxmlformats.org/officeDocument/2006/relationships/image" Target="../media/image4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31.xml"/><Relationship Id="rId1" Type="http://schemas.openxmlformats.org/officeDocument/2006/relationships/vmlDrawing" Target="../drawings/vmlDrawing17.vml"/><Relationship Id="rId4" Type="http://schemas.openxmlformats.org/officeDocument/2006/relationships/image" Target="../media/image44.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50.xml"/><Relationship Id="rId1" Type="http://schemas.openxmlformats.org/officeDocument/2006/relationships/vmlDrawing" Target="../drawings/vmlDrawing18.vml"/><Relationship Id="rId4" Type="http://schemas.openxmlformats.org/officeDocument/2006/relationships/image" Target="../media/image45.emf"/></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49.emf"/></Relationships>
</file>

<file path=ppt/slides/_rels/slide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SHSSS_Berlin_2015.pptx</a:t>
            </a:r>
            <a:endParaRPr lang="en-US" altLang="en-US" sz="4400" dirty="0"/>
          </a:p>
          <a:p>
            <a:pPr algn="ctr">
              <a:buFontTx/>
              <a:buNone/>
            </a:pPr>
            <a:endParaRPr lang="en-US" altLang="en-US" sz="4000" dirty="0"/>
          </a:p>
        </p:txBody>
      </p:sp>
    </p:spTree>
    <p:extLst>
      <p:ext uri="{BB962C8B-B14F-4D97-AF65-F5344CB8AC3E}">
        <p14:creationId xmlns:p14="http://schemas.microsoft.com/office/powerpoint/2010/main" val="887510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AutoShape 2"/>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23" name="AutoShape 3"/>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24" name="AutoShape 4"/>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25" name="AutoShape 5"/>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26" name="AutoShape 6"/>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27" name="AutoShape 7"/>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28" name="AutoShape 8"/>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29" name="AutoShape 9"/>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0" name="AutoShape 10"/>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1" name="AutoShape 11"/>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2" name="AutoShape 12"/>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3" name="AutoShape 13"/>
          <p:cNvSpPr>
            <a:spLocks noChangeArrowheads="1"/>
          </p:cNvSpPr>
          <p:nvPr/>
        </p:nvSpPr>
        <p:spPr bwMode="auto">
          <a:xfrm>
            <a:off x="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4" name="AutoShape 14"/>
          <p:cNvSpPr>
            <a:spLocks noChangeArrowheads="1"/>
          </p:cNvSpPr>
          <p:nvPr/>
        </p:nvSpPr>
        <p:spPr bwMode="auto">
          <a:xfrm>
            <a:off x="914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5" name="AutoShape 15"/>
          <p:cNvSpPr>
            <a:spLocks noChangeArrowheads="1"/>
          </p:cNvSpPr>
          <p:nvPr/>
        </p:nvSpPr>
        <p:spPr bwMode="auto">
          <a:xfrm>
            <a:off x="1828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6" name="AutoShape 16"/>
          <p:cNvSpPr>
            <a:spLocks noChangeArrowheads="1"/>
          </p:cNvSpPr>
          <p:nvPr/>
        </p:nvSpPr>
        <p:spPr bwMode="auto">
          <a:xfrm>
            <a:off x="2743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7" name="AutoShape 17"/>
          <p:cNvSpPr>
            <a:spLocks noChangeArrowheads="1"/>
          </p:cNvSpPr>
          <p:nvPr/>
        </p:nvSpPr>
        <p:spPr bwMode="auto">
          <a:xfrm>
            <a:off x="3657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8" name="AutoShape 18"/>
          <p:cNvSpPr>
            <a:spLocks noChangeArrowheads="1"/>
          </p:cNvSpPr>
          <p:nvPr/>
        </p:nvSpPr>
        <p:spPr bwMode="auto">
          <a:xfrm>
            <a:off x="45720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39" name="AutoShape 19"/>
          <p:cNvSpPr>
            <a:spLocks noChangeArrowheads="1"/>
          </p:cNvSpPr>
          <p:nvPr/>
        </p:nvSpPr>
        <p:spPr bwMode="auto">
          <a:xfrm>
            <a:off x="5486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0" name="AutoShape 20"/>
          <p:cNvSpPr>
            <a:spLocks noChangeArrowheads="1"/>
          </p:cNvSpPr>
          <p:nvPr/>
        </p:nvSpPr>
        <p:spPr bwMode="auto">
          <a:xfrm>
            <a:off x="6400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1" name="AutoShape 21"/>
          <p:cNvSpPr>
            <a:spLocks noChangeArrowheads="1"/>
          </p:cNvSpPr>
          <p:nvPr/>
        </p:nvSpPr>
        <p:spPr bwMode="auto">
          <a:xfrm>
            <a:off x="7315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2" name="AutoShape 22"/>
          <p:cNvSpPr>
            <a:spLocks noChangeArrowheads="1"/>
          </p:cNvSpPr>
          <p:nvPr/>
        </p:nvSpPr>
        <p:spPr bwMode="auto">
          <a:xfrm>
            <a:off x="8229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3" name="AutoShape 23"/>
          <p:cNvSpPr>
            <a:spLocks noChangeArrowheads="1"/>
          </p:cNvSpPr>
          <p:nvPr/>
        </p:nvSpPr>
        <p:spPr bwMode="auto">
          <a:xfrm>
            <a:off x="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4" name="AutoShape 24"/>
          <p:cNvSpPr>
            <a:spLocks noChangeArrowheads="1"/>
          </p:cNvSpPr>
          <p:nvPr/>
        </p:nvSpPr>
        <p:spPr bwMode="auto">
          <a:xfrm>
            <a:off x="914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5" name="AutoShape 25"/>
          <p:cNvSpPr>
            <a:spLocks noChangeArrowheads="1"/>
          </p:cNvSpPr>
          <p:nvPr/>
        </p:nvSpPr>
        <p:spPr bwMode="auto">
          <a:xfrm>
            <a:off x="1828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6" name="AutoShape 26"/>
          <p:cNvSpPr>
            <a:spLocks noChangeArrowheads="1"/>
          </p:cNvSpPr>
          <p:nvPr/>
        </p:nvSpPr>
        <p:spPr bwMode="auto">
          <a:xfrm>
            <a:off x="2743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7" name="AutoShape 27"/>
          <p:cNvSpPr>
            <a:spLocks noChangeArrowheads="1"/>
          </p:cNvSpPr>
          <p:nvPr/>
        </p:nvSpPr>
        <p:spPr bwMode="auto">
          <a:xfrm>
            <a:off x="3657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8" name="AutoShape 28"/>
          <p:cNvSpPr>
            <a:spLocks noChangeArrowheads="1"/>
          </p:cNvSpPr>
          <p:nvPr/>
        </p:nvSpPr>
        <p:spPr bwMode="auto">
          <a:xfrm>
            <a:off x="45720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49" name="AutoShape 29"/>
          <p:cNvSpPr>
            <a:spLocks noChangeArrowheads="1"/>
          </p:cNvSpPr>
          <p:nvPr/>
        </p:nvSpPr>
        <p:spPr bwMode="auto">
          <a:xfrm>
            <a:off x="5486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50" name="AutoShape 30"/>
          <p:cNvSpPr>
            <a:spLocks noChangeArrowheads="1"/>
          </p:cNvSpPr>
          <p:nvPr/>
        </p:nvSpPr>
        <p:spPr bwMode="auto">
          <a:xfrm>
            <a:off x="6400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51" name="AutoShape 31"/>
          <p:cNvSpPr>
            <a:spLocks noChangeArrowheads="1"/>
          </p:cNvSpPr>
          <p:nvPr/>
        </p:nvSpPr>
        <p:spPr bwMode="auto">
          <a:xfrm>
            <a:off x="7315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52" name="AutoShape 32"/>
          <p:cNvSpPr>
            <a:spLocks noChangeArrowheads="1"/>
          </p:cNvSpPr>
          <p:nvPr/>
        </p:nvSpPr>
        <p:spPr bwMode="auto">
          <a:xfrm>
            <a:off x="8229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54" name="AutoShape 34"/>
          <p:cNvSpPr>
            <a:spLocks noChangeArrowheads="1"/>
          </p:cNvSpPr>
          <p:nvPr/>
        </p:nvSpPr>
        <p:spPr bwMode="auto">
          <a:xfrm>
            <a:off x="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55" name="AutoShape 35"/>
          <p:cNvSpPr>
            <a:spLocks noChangeArrowheads="1"/>
          </p:cNvSpPr>
          <p:nvPr/>
        </p:nvSpPr>
        <p:spPr bwMode="auto">
          <a:xfrm>
            <a:off x="914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56" name="AutoShape 36"/>
          <p:cNvSpPr>
            <a:spLocks noChangeArrowheads="1"/>
          </p:cNvSpPr>
          <p:nvPr/>
        </p:nvSpPr>
        <p:spPr bwMode="auto">
          <a:xfrm>
            <a:off x="1828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57" name="AutoShape 37"/>
          <p:cNvSpPr>
            <a:spLocks noChangeArrowheads="1"/>
          </p:cNvSpPr>
          <p:nvPr/>
        </p:nvSpPr>
        <p:spPr bwMode="auto">
          <a:xfrm>
            <a:off x="2743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58" name="AutoShape 38"/>
          <p:cNvSpPr>
            <a:spLocks noChangeArrowheads="1"/>
          </p:cNvSpPr>
          <p:nvPr/>
        </p:nvSpPr>
        <p:spPr bwMode="auto">
          <a:xfrm>
            <a:off x="3657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59" name="AutoShape 39"/>
          <p:cNvSpPr>
            <a:spLocks noChangeArrowheads="1"/>
          </p:cNvSpPr>
          <p:nvPr/>
        </p:nvSpPr>
        <p:spPr bwMode="auto">
          <a:xfrm>
            <a:off x="45720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0" name="AutoShape 40"/>
          <p:cNvSpPr>
            <a:spLocks noChangeArrowheads="1"/>
          </p:cNvSpPr>
          <p:nvPr/>
        </p:nvSpPr>
        <p:spPr bwMode="auto">
          <a:xfrm>
            <a:off x="5486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1" name="AutoShape 41"/>
          <p:cNvSpPr>
            <a:spLocks noChangeArrowheads="1"/>
          </p:cNvSpPr>
          <p:nvPr/>
        </p:nvSpPr>
        <p:spPr bwMode="auto">
          <a:xfrm>
            <a:off x="6400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2" name="AutoShape 42"/>
          <p:cNvSpPr>
            <a:spLocks noChangeArrowheads="1"/>
          </p:cNvSpPr>
          <p:nvPr/>
        </p:nvSpPr>
        <p:spPr bwMode="auto">
          <a:xfrm>
            <a:off x="7315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3" name="AutoShape 43"/>
          <p:cNvSpPr>
            <a:spLocks noChangeArrowheads="1"/>
          </p:cNvSpPr>
          <p:nvPr/>
        </p:nvSpPr>
        <p:spPr bwMode="auto">
          <a:xfrm>
            <a:off x="8229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4" name="AutoShape 44"/>
          <p:cNvSpPr>
            <a:spLocks noChangeArrowheads="1"/>
          </p:cNvSpPr>
          <p:nvPr/>
        </p:nvSpPr>
        <p:spPr bwMode="auto">
          <a:xfrm>
            <a:off x="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5" name="AutoShape 45"/>
          <p:cNvSpPr>
            <a:spLocks noChangeArrowheads="1"/>
          </p:cNvSpPr>
          <p:nvPr/>
        </p:nvSpPr>
        <p:spPr bwMode="auto">
          <a:xfrm>
            <a:off x="914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6" name="AutoShape 46"/>
          <p:cNvSpPr>
            <a:spLocks noChangeArrowheads="1"/>
          </p:cNvSpPr>
          <p:nvPr/>
        </p:nvSpPr>
        <p:spPr bwMode="auto">
          <a:xfrm>
            <a:off x="1828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7" name="AutoShape 47"/>
          <p:cNvSpPr>
            <a:spLocks noChangeArrowheads="1"/>
          </p:cNvSpPr>
          <p:nvPr/>
        </p:nvSpPr>
        <p:spPr bwMode="auto">
          <a:xfrm>
            <a:off x="2743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8" name="AutoShape 48"/>
          <p:cNvSpPr>
            <a:spLocks noChangeArrowheads="1"/>
          </p:cNvSpPr>
          <p:nvPr/>
        </p:nvSpPr>
        <p:spPr bwMode="auto">
          <a:xfrm>
            <a:off x="3657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69" name="AutoShape 49"/>
          <p:cNvSpPr>
            <a:spLocks noChangeArrowheads="1"/>
          </p:cNvSpPr>
          <p:nvPr/>
        </p:nvSpPr>
        <p:spPr bwMode="auto">
          <a:xfrm>
            <a:off x="45720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0" name="AutoShape 50"/>
          <p:cNvSpPr>
            <a:spLocks noChangeArrowheads="1"/>
          </p:cNvSpPr>
          <p:nvPr/>
        </p:nvSpPr>
        <p:spPr bwMode="auto">
          <a:xfrm>
            <a:off x="5486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1" name="AutoShape 51"/>
          <p:cNvSpPr>
            <a:spLocks noChangeArrowheads="1"/>
          </p:cNvSpPr>
          <p:nvPr/>
        </p:nvSpPr>
        <p:spPr bwMode="auto">
          <a:xfrm>
            <a:off x="6400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2" name="AutoShape 52"/>
          <p:cNvSpPr>
            <a:spLocks noChangeArrowheads="1"/>
          </p:cNvSpPr>
          <p:nvPr/>
        </p:nvSpPr>
        <p:spPr bwMode="auto">
          <a:xfrm>
            <a:off x="7315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3" name="AutoShape 53"/>
          <p:cNvSpPr>
            <a:spLocks noChangeArrowheads="1"/>
          </p:cNvSpPr>
          <p:nvPr/>
        </p:nvSpPr>
        <p:spPr bwMode="auto">
          <a:xfrm>
            <a:off x="8229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4" name="AutoShape 54"/>
          <p:cNvSpPr>
            <a:spLocks noChangeArrowheads="1"/>
          </p:cNvSpPr>
          <p:nvPr/>
        </p:nvSpPr>
        <p:spPr bwMode="auto">
          <a:xfrm>
            <a:off x="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5" name="AutoShape 55"/>
          <p:cNvSpPr>
            <a:spLocks noChangeArrowheads="1"/>
          </p:cNvSpPr>
          <p:nvPr/>
        </p:nvSpPr>
        <p:spPr bwMode="auto">
          <a:xfrm>
            <a:off x="914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6" name="AutoShape 56"/>
          <p:cNvSpPr>
            <a:spLocks noChangeArrowheads="1"/>
          </p:cNvSpPr>
          <p:nvPr/>
        </p:nvSpPr>
        <p:spPr bwMode="auto">
          <a:xfrm>
            <a:off x="1828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7" name="AutoShape 57"/>
          <p:cNvSpPr>
            <a:spLocks noChangeArrowheads="1"/>
          </p:cNvSpPr>
          <p:nvPr/>
        </p:nvSpPr>
        <p:spPr bwMode="auto">
          <a:xfrm>
            <a:off x="2743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8" name="AutoShape 58"/>
          <p:cNvSpPr>
            <a:spLocks noChangeArrowheads="1"/>
          </p:cNvSpPr>
          <p:nvPr/>
        </p:nvSpPr>
        <p:spPr bwMode="auto">
          <a:xfrm>
            <a:off x="3657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79" name="AutoShape 59"/>
          <p:cNvSpPr>
            <a:spLocks noChangeArrowheads="1"/>
          </p:cNvSpPr>
          <p:nvPr/>
        </p:nvSpPr>
        <p:spPr bwMode="auto">
          <a:xfrm>
            <a:off x="45720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0" name="AutoShape 60"/>
          <p:cNvSpPr>
            <a:spLocks noChangeArrowheads="1"/>
          </p:cNvSpPr>
          <p:nvPr/>
        </p:nvSpPr>
        <p:spPr bwMode="auto">
          <a:xfrm>
            <a:off x="5486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1" name="AutoShape 61"/>
          <p:cNvSpPr>
            <a:spLocks noChangeArrowheads="1"/>
          </p:cNvSpPr>
          <p:nvPr/>
        </p:nvSpPr>
        <p:spPr bwMode="auto">
          <a:xfrm>
            <a:off x="6400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2" name="AutoShape 62"/>
          <p:cNvSpPr>
            <a:spLocks noChangeArrowheads="1"/>
          </p:cNvSpPr>
          <p:nvPr/>
        </p:nvSpPr>
        <p:spPr bwMode="auto">
          <a:xfrm>
            <a:off x="7315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3" name="AutoShape 63"/>
          <p:cNvSpPr>
            <a:spLocks noChangeArrowheads="1"/>
          </p:cNvSpPr>
          <p:nvPr/>
        </p:nvSpPr>
        <p:spPr bwMode="auto">
          <a:xfrm>
            <a:off x="8229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4" name="AutoShape 64"/>
          <p:cNvSpPr>
            <a:spLocks noChangeArrowheads="1"/>
          </p:cNvSpPr>
          <p:nvPr/>
        </p:nvSpPr>
        <p:spPr bwMode="auto">
          <a:xfrm>
            <a:off x="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5" name="AutoShape 65"/>
          <p:cNvSpPr>
            <a:spLocks noChangeArrowheads="1"/>
          </p:cNvSpPr>
          <p:nvPr/>
        </p:nvSpPr>
        <p:spPr bwMode="auto">
          <a:xfrm>
            <a:off x="914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6" name="AutoShape 66"/>
          <p:cNvSpPr>
            <a:spLocks noChangeArrowheads="1"/>
          </p:cNvSpPr>
          <p:nvPr/>
        </p:nvSpPr>
        <p:spPr bwMode="auto">
          <a:xfrm>
            <a:off x="1828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7" name="AutoShape 67"/>
          <p:cNvSpPr>
            <a:spLocks noChangeArrowheads="1"/>
          </p:cNvSpPr>
          <p:nvPr/>
        </p:nvSpPr>
        <p:spPr bwMode="auto">
          <a:xfrm>
            <a:off x="2743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8" name="AutoShape 68"/>
          <p:cNvSpPr>
            <a:spLocks noChangeArrowheads="1"/>
          </p:cNvSpPr>
          <p:nvPr/>
        </p:nvSpPr>
        <p:spPr bwMode="auto">
          <a:xfrm>
            <a:off x="3657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89" name="AutoShape 69"/>
          <p:cNvSpPr>
            <a:spLocks noChangeArrowheads="1"/>
          </p:cNvSpPr>
          <p:nvPr/>
        </p:nvSpPr>
        <p:spPr bwMode="auto">
          <a:xfrm>
            <a:off x="45720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0" name="AutoShape 70"/>
          <p:cNvSpPr>
            <a:spLocks noChangeArrowheads="1"/>
          </p:cNvSpPr>
          <p:nvPr/>
        </p:nvSpPr>
        <p:spPr bwMode="auto">
          <a:xfrm>
            <a:off x="5486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1" name="AutoShape 71"/>
          <p:cNvSpPr>
            <a:spLocks noChangeArrowheads="1"/>
          </p:cNvSpPr>
          <p:nvPr/>
        </p:nvSpPr>
        <p:spPr bwMode="auto">
          <a:xfrm>
            <a:off x="6400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2" name="AutoShape 72"/>
          <p:cNvSpPr>
            <a:spLocks noChangeArrowheads="1"/>
          </p:cNvSpPr>
          <p:nvPr/>
        </p:nvSpPr>
        <p:spPr bwMode="auto">
          <a:xfrm>
            <a:off x="7315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3" name="AutoShape 73"/>
          <p:cNvSpPr>
            <a:spLocks noChangeArrowheads="1"/>
          </p:cNvSpPr>
          <p:nvPr/>
        </p:nvSpPr>
        <p:spPr bwMode="auto">
          <a:xfrm>
            <a:off x="8229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4" name="AutoShape 74"/>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5" name="AutoShape 75"/>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6" name="AutoShape 76"/>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7" name="AutoShape 77"/>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8" name="AutoShape 78"/>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399" name="AutoShape 79"/>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400" name="AutoShape 80"/>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401" name="AutoShape 81"/>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4402" name="AutoShape 82"/>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grpSp>
        <p:nvGrpSpPr>
          <p:cNvPr id="2879571" name="Group 83"/>
          <p:cNvGrpSpPr>
            <a:grpSpLocks/>
          </p:cNvGrpSpPr>
          <p:nvPr/>
        </p:nvGrpSpPr>
        <p:grpSpPr bwMode="auto">
          <a:xfrm>
            <a:off x="2089150" y="3503613"/>
            <a:ext cx="361950" cy="361950"/>
            <a:chOff x="1354" y="3346"/>
            <a:chExt cx="228" cy="228"/>
          </a:xfrm>
        </p:grpSpPr>
        <p:sp>
          <p:nvSpPr>
            <p:cNvPr id="184404" name="Line 84"/>
            <p:cNvSpPr>
              <a:spLocks noChangeShapeType="1"/>
            </p:cNvSpPr>
            <p:nvPr/>
          </p:nvSpPr>
          <p:spPr bwMode="auto">
            <a:xfrm>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endParaRPr>
            </a:p>
          </p:txBody>
        </p:sp>
        <p:sp>
          <p:nvSpPr>
            <p:cNvPr id="184405" name="Line 85"/>
            <p:cNvSpPr>
              <a:spLocks noChangeShapeType="1"/>
            </p:cNvSpPr>
            <p:nvPr/>
          </p:nvSpPr>
          <p:spPr bwMode="auto">
            <a:xfrm rot="-5400000">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endParaRPr>
            </a:p>
          </p:txBody>
        </p:sp>
        <p:sp>
          <p:nvSpPr>
            <p:cNvPr id="184406" name="Oval 86"/>
            <p:cNvSpPr>
              <a:spLocks noChangeArrowheads="1"/>
            </p:cNvSpPr>
            <p:nvPr/>
          </p:nvSpPr>
          <p:spPr bwMode="auto">
            <a:xfrm>
              <a:off x="1430" y="3418"/>
              <a:ext cx="76" cy="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grpSp>
      <p:sp>
        <p:nvSpPr>
          <p:cNvPr id="89" name="TextBox 88"/>
          <p:cNvSpPr txBox="1"/>
          <p:nvPr/>
        </p:nvSpPr>
        <p:spPr>
          <a:xfrm>
            <a:off x="188686" y="145143"/>
            <a:ext cx="8659743" cy="584775"/>
          </a:xfrm>
          <a:prstGeom prst="rect">
            <a:avLst/>
          </a:prstGeom>
          <a:solidFill>
            <a:schemeClr val="bg1">
              <a:lumMod val="85000"/>
            </a:schemeClr>
          </a:solidFill>
        </p:spPr>
        <p:txBody>
          <a:bodyPr wrap="none" rtlCol="0">
            <a:spAutoFit/>
          </a:bodyPr>
          <a:lstStyle/>
          <a:p>
            <a:r>
              <a:rPr lang="en-US" sz="3200" dirty="0">
                <a:solidFill>
                  <a:srgbClr val="FF0000"/>
                </a:solidFill>
                <a:latin typeface="Arial"/>
              </a:rPr>
              <a:t>S</a:t>
            </a:r>
            <a:r>
              <a:rPr lang="en-US" sz="3200" dirty="0">
                <a:solidFill>
                  <a:srgbClr val="000000"/>
                </a:solidFill>
                <a:latin typeface="Arial"/>
              </a:rPr>
              <a:t>patial </a:t>
            </a:r>
            <a:r>
              <a:rPr lang="en-US" sz="3200" dirty="0">
                <a:solidFill>
                  <a:srgbClr val="FF0000"/>
                </a:solidFill>
                <a:latin typeface="Arial"/>
              </a:rPr>
              <a:t>H</a:t>
            </a:r>
            <a:r>
              <a:rPr lang="en-US" sz="3200" dirty="0">
                <a:solidFill>
                  <a:srgbClr val="000000"/>
                </a:solidFill>
                <a:latin typeface="Arial"/>
              </a:rPr>
              <a:t>eterogeneity in </a:t>
            </a:r>
            <a:r>
              <a:rPr lang="en-US" sz="3200" dirty="0">
                <a:solidFill>
                  <a:srgbClr val="FF0000"/>
                </a:solidFill>
                <a:latin typeface="Arial"/>
              </a:rPr>
              <a:t>S</a:t>
            </a:r>
            <a:r>
              <a:rPr lang="en-US" sz="3200" dirty="0">
                <a:solidFill>
                  <a:srgbClr val="000000"/>
                </a:solidFill>
                <a:latin typeface="Arial"/>
              </a:rPr>
              <a:t>harp </a:t>
            </a:r>
            <a:r>
              <a:rPr lang="en-US" sz="3200" dirty="0">
                <a:solidFill>
                  <a:srgbClr val="FF0000"/>
                </a:solidFill>
                <a:latin typeface="Arial"/>
              </a:rPr>
              <a:t>S</a:t>
            </a:r>
            <a:r>
              <a:rPr lang="en-US" sz="3200" dirty="0">
                <a:solidFill>
                  <a:srgbClr val="000000"/>
                </a:solidFill>
                <a:latin typeface="Arial"/>
              </a:rPr>
              <a:t>pot </a:t>
            </a:r>
            <a:r>
              <a:rPr lang="en-US" sz="3200" dirty="0">
                <a:solidFill>
                  <a:srgbClr val="FF0000"/>
                </a:solidFill>
                <a:latin typeface="Arial"/>
              </a:rPr>
              <a:t>S</a:t>
            </a:r>
            <a:r>
              <a:rPr lang="en-US" sz="3200" dirty="0">
                <a:solidFill>
                  <a:srgbClr val="000000"/>
                </a:solidFill>
                <a:latin typeface="Arial"/>
              </a:rPr>
              <a:t>ensitivity</a:t>
            </a:r>
          </a:p>
        </p:txBody>
      </p:sp>
    </p:spTree>
    <p:extLst>
      <p:ext uri="{BB962C8B-B14F-4D97-AF65-F5344CB8AC3E}">
        <p14:creationId xmlns:p14="http://schemas.microsoft.com/office/powerpoint/2010/main" val="2293595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utoRev="1" fill="hold" nodeType="withEffect">
                                  <p:stCondLst>
                                    <p:cond delay="0"/>
                                  </p:stCondLst>
                                  <p:childTnLst>
                                    <p:animMotion origin="layout" path="M -1.11111E-6 4.98612E-6 L 0.49445 4.98612E-6 " pathEditMode="relative" rAng="0" ptsTypes="AA">
                                      <p:cBhvr>
                                        <p:cTn id="6" dur="3000" fill="hold"/>
                                        <p:tgtEl>
                                          <p:spTgt spid="2879571"/>
                                        </p:tgtEl>
                                        <p:attrNameLst>
                                          <p:attrName>ppt_x</p:attrName>
                                          <p:attrName>ppt_y</p:attrName>
                                        </p:attrNameLst>
                                      </p:cBhvr>
                                      <p:rCtr x="247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0850" name="Group 2"/>
          <p:cNvGrpSpPr>
            <a:grpSpLocks/>
          </p:cNvGrpSpPr>
          <p:nvPr/>
        </p:nvGrpSpPr>
        <p:grpSpPr bwMode="auto">
          <a:xfrm>
            <a:off x="2509838" y="-317500"/>
            <a:ext cx="10160000" cy="8002588"/>
            <a:chOff x="1581" y="-200"/>
            <a:chExt cx="6400" cy="5041"/>
          </a:xfrm>
        </p:grpSpPr>
        <p:sp>
          <p:nvSpPr>
            <p:cNvPr id="590851" name="Line 3"/>
            <p:cNvSpPr>
              <a:spLocks noChangeShapeType="1"/>
            </p:cNvSpPr>
            <p:nvPr/>
          </p:nvSpPr>
          <p:spPr bwMode="auto">
            <a:xfrm flipH="1">
              <a:off x="3285" y="2336"/>
              <a:ext cx="2142" cy="5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52" name="Rectangle 4"/>
            <p:cNvSpPr>
              <a:spLocks noChangeArrowheads="1"/>
            </p:cNvSpPr>
            <p:nvPr/>
          </p:nvSpPr>
          <p:spPr bwMode="auto">
            <a:xfrm rot="15584641">
              <a:off x="3513" y="2768"/>
              <a:ext cx="80"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3" name="Line 5"/>
            <p:cNvSpPr>
              <a:spLocks noChangeShapeType="1"/>
            </p:cNvSpPr>
            <p:nvPr/>
          </p:nvSpPr>
          <p:spPr bwMode="auto">
            <a:xfrm flipH="1">
              <a:off x="2980" y="2330"/>
              <a:ext cx="2452" cy="1570"/>
            </a:xfrm>
            <a:prstGeom prst="line">
              <a:avLst/>
            </a:prstGeom>
            <a:noFill/>
            <a:ln w="38100">
              <a:solidFill>
                <a:srgbClr val="FFC2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54" name="Rectangle 6"/>
            <p:cNvSpPr>
              <a:spLocks noChangeArrowheads="1"/>
            </p:cNvSpPr>
            <p:nvPr/>
          </p:nvSpPr>
          <p:spPr bwMode="auto">
            <a:xfrm rot="281921">
              <a:off x="4630" y="2792"/>
              <a:ext cx="99"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5" name="Rectangle 7"/>
            <p:cNvSpPr>
              <a:spLocks noChangeArrowheads="1"/>
            </p:cNvSpPr>
            <p:nvPr/>
          </p:nvSpPr>
          <p:spPr bwMode="auto">
            <a:xfrm>
              <a:off x="2844" y="73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6" name="Rectangle 8"/>
            <p:cNvSpPr>
              <a:spLocks noChangeArrowheads="1"/>
            </p:cNvSpPr>
            <p:nvPr/>
          </p:nvSpPr>
          <p:spPr bwMode="auto">
            <a:xfrm flipH="1" flipV="1">
              <a:off x="3374" y="3824"/>
              <a:ext cx="81" cy="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7" name="Rectangle 9"/>
            <p:cNvSpPr>
              <a:spLocks noChangeArrowheads="1"/>
            </p:cNvSpPr>
            <p:nvPr/>
          </p:nvSpPr>
          <p:spPr bwMode="auto">
            <a:xfrm flipH="1" flipV="1">
              <a:off x="2840" y="384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8" name="Oval 10"/>
            <p:cNvSpPr>
              <a:spLocks noChangeArrowheads="1"/>
            </p:cNvSpPr>
            <p:nvPr/>
          </p:nvSpPr>
          <p:spPr bwMode="auto">
            <a:xfrm flipH="1" flipV="1">
              <a:off x="2883" y="-200"/>
              <a:ext cx="5096" cy="504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9" name="Rectangle 11"/>
            <p:cNvSpPr>
              <a:spLocks noChangeArrowheads="1"/>
            </p:cNvSpPr>
            <p:nvPr/>
          </p:nvSpPr>
          <p:spPr bwMode="auto">
            <a:xfrm rot="3799929" flipH="1" flipV="1">
              <a:off x="3846" y="3756"/>
              <a:ext cx="7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0" name="Line 12"/>
            <p:cNvSpPr>
              <a:spLocks noChangeShapeType="1"/>
            </p:cNvSpPr>
            <p:nvPr/>
          </p:nvSpPr>
          <p:spPr bwMode="auto">
            <a:xfrm flipH="1" flipV="1">
              <a:off x="3519" y="2007"/>
              <a:ext cx="1915" cy="325"/>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1" name="Rectangle 13"/>
            <p:cNvSpPr>
              <a:spLocks noChangeArrowheads="1"/>
            </p:cNvSpPr>
            <p:nvPr/>
          </p:nvSpPr>
          <p:spPr bwMode="auto">
            <a:xfrm rot="8724962" flipH="1" flipV="1">
              <a:off x="3268" y="3653"/>
              <a:ext cx="24" cy="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2" name="Text Box 14"/>
            <p:cNvSpPr txBox="1">
              <a:spLocks noChangeArrowheads="1"/>
            </p:cNvSpPr>
            <p:nvPr/>
          </p:nvSpPr>
          <p:spPr bwMode="auto">
            <a:xfrm flipH="1">
              <a:off x="4056" y="986"/>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 2</a:t>
              </a:r>
            </a:p>
          </p:txBody>
        </p:sp>
        <p:sp>
          <p:nvSpPr>
            <p:cNvPr id="590863" name="Text Box 15"/>
            <p:cNvSpPr txBox="1">
              <a:spLocks noChangeArrowheads="1"/>
            </p:cNvSpPr>
            <p:nvPr/>
          </p:nvSpPr>
          <p:spPr bwMode="auto">
            <a:xfrm rot="-12762713" flipH="1" flipV="1">
              <a:off x="3577" y="2972"/>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590864" name="Text Box 16"/>
            <p:cNvSpPr txBox="1">
              <a:spLocks noChangeArrowheads="1"/>
            </p:cNvSpPr>
            <p:nvPr/>
          </p:nvSpPr>
          <p:spPr bwMode="auto">
            <a:xfrm flipH="1">
              <a:off x="4442" y="298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65" name="Line 17"/>
            <p:cNvSpPr>
              <a:spLocks noChangeShapeType="1"/>
            </p:cNvSpPr>
            <p:nvPr/>
          </p:nvSpPr>
          <p:spPr bwMode="auto">
            <a:xfrm flipH="1">
              <a:off x="3250" y="2792"/>
              <a:ext cx="75" cy="20"/>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6" name="Line 18"/>
            <p:cNvSpPr>
              <a:spLocks noChangeShapeType="1"/>
            </p:cNvSpPr>
            <p:nvPr/>
          </p:nvSpPr>
          <p:spPr bwMode="auto">
            <a:xfrm>
              <a:off x="3324" y="2792"/>
              <a:ext cx="34" cy="45"/>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7" name="Arc 19"/>
            <p:cNvSpPr>
              <a:spLocks/>
            </p:cNvSpPr>
            <p:nvPr/>
          </p:nvSpPr>
          <p:spPr bwMode="auto">
            <a:xfrm flipH="1" flipV="1">
              <a:off x="4927" y="2332"/>
              <a:ext cx="507"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8" name="Rectangle 20"/>
            <p:cNvSpPr>
              <a:spLocks noChangeArrowheads="1"/>
            </p:cNvSpPr>
            <p:nvPr/>
          </p:nvSpPr>
          <p:spPr bwMode="auto">
            <a:xfrm rot="8724962" flipH="1" flipV="1">
              <a:off x="3299" y="3672"/>
              <a:ext cx="25" cy="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9" name="Oval 21"/>
            <p:cNvSpPr>
              <a:spLocks noChangeArrowheads="1"/>
            </p:cNvSpPr>
            <p:nvPr/>
          </p:nvSpPr>
          <p:spPr bwMode="auto">
            <a:xfrm flipH="1" flipV="1">
              <a:off x="3519" y="-200"/>
              <a:ext cx="3823" cy="5041"/>
            </a:xfrm>
            <a:prstGeom prst="ellipse">
              <a:avLst/>
            </a:prstGeom>
            <a:noFill/>
            <a:ln w="254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0" name="Rectangle 22"/>
            <p:cNvSpPr>
              <a:spLocks noChangeArrowheads="1"/>
            </p:cNvSpPr>
            <p:nvPr/>
          </p:nvSpPr>
          <p:spPr bwMode="auto">
            <a:xfrm rot="1886337">
              <a:off x="2948" y="2462"/>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1" name="Rectangle 23"/>
            <p:cNvSpPr>
              <a:spLocks noChangeArrowheads="1"/>
            </p:cNvSpPr>
            <p:nvPr/>
          </p:nvSpPr>
          <p:spPr bwMode="auto">
            <a:xfrm rot="741832">
              <a:off x="3496" y="2649"/>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2" name="Rectangle 24"/>
            <p:cNvSpPr>
              <a:spLocks noChangeArrowheads="1"/>
            </p:cNvSpPr>
            <p:nvPr/>
          </p:nvSpPr>
          <p:spPr bwMode="auto">
            <a:xfrm rot="741832">
              <a:off x="3794" y="2703"/>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3" name="Oval 25"/>
            <p:cNvSpPr>
              <a:spLocks noChangeAspect="1" noChangeArrowheads="1"/>
            </p:cNvSpPr>
            <p:nvPr/>
          </p:nvSpPr>
          <p:spPr bwMode="auto">
            <a:xfrm flipH="1">
              <a:off x="2884" y="1835"/>
              <a:ext cx="5097" cy="99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4" name="Line 26"/>
            <p:cNvSpPr>
              <a:spLocks noChangeShapeType="1"/>
            </p:cNvSpPr>
            <p:nvPr/>
          </p:nvSpPr>
          <p:spPr bwMode="auto">
            <a:xfrm flipH="1" flipV="1">
              <a:off x="2885" y="2329"/>
              <a:ext cx="25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75" name="Oval 27"/>
            <p:cNvSpPr>
              <a:spLocks noChangeAspect="1" noChangeArrowheads="1"/>
            </p:cNvSpPr>
            <p:nvPr/>
          </p:nvSpPr>
          <p:spPr bwMode="auto">
            <a:xfrm flipH="1">
              <a:off x="2874" y="1820"/>
              <a:ext cx="5107" cy="1013"/>
            </a:xfrm>
            <a:prstGeom prst="ellipse">
              <a:avLst/>
            </a:prstGeom>
            <a:gradFill rotWithShape="1">
              <a:gsLst>
                <a:gs pos="0">
                  <a:schemeClr val="bg1">
                    <a:alpha val="70000"/>
                  </a:schemeClr>
                </a:gs>
                <a:gs pos="100000">
                  <a:schemeClr val="bg1">
                    <a:alpha val="39999"/>
                  </a:schemeClr>
                </a:gs>
              </a:gsLst>
              <a:lin ang="5400000" scaled="1"/>
            </a:gra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6" name="Text Box 28"/>
            <p:cNvSpPr txBox="1">
              <a:spLocks noChangeArrowheads="1"/>
            </p:cNvSpPr>
            <p:nvPr/>
          </p:nvSpPr>
          <p:spPr bwMode="auto">
            <a:xfrm flipH="1">
              <a:off x="3894" y="230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77" name="Text Box 29"/>
            <p:cNvSpPr txBox="1">
              <a:spLocks noChangeArrowheads="1"/>
            </p:cNvSpPr>
            <p:nvPr/>
          </p:nvSpPr>
          <p:spPr bwMode="auto">
            <a:xfrm flipH="1" flipV="1">
              <a:off x="4742" y="227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sp>
          <p:nvSpPr>
            <p:cNvPr id="590878" name="Text Box 30"/>
            <p:cNvSpPr txBox="1">
              <a:spLocks noChangeArrowheads="1"/>
            </p:cNvSpPr>
            <p:nvPr/>
          </p:nvSpPr>
          <p:spPr bwMode="auto">
            <a:xfrm>
              <a:off x="1581" y="341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a:t>
              </a:r>
            </a:p>
          </p:txBody>
        </p:sp>
      </p:grpSp>
      <p:sp>
        <p:nvSpPr>
          <p:cNvPr id="590879" name="Rectangle 31"/>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0" name="Oval 32"/>
          <p:cNvSpPr>
            <a:spLocks noChangeAspect="1" noChangeArrowheads="1"/>
          </p:cNvSpPr>
          <p:nvPr/>
        </p:nvSpPr>
        <p:spPr bwMode="auto">
          <a:xfrm>
            <a:off x="-3524250" y="2908300"/>
            <a:ext cx="8091488" cy="15843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1" name="Rectangle 33"/>
          <p:cNvSpPr>
            <a:spLocks noChangeArrowheads="1"/>
          </p:cNvSpPr>
          <p:nvPr/>
        </p:nvSpPr>
        <p:spPr bwMode="auto">
          <a:xfrm>
            <a:off x="-2089150" y="2868613"/>
            <a:ext cx="6500813" cy="890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590882" name="Oval 34"/>
          <p:cNvSpPr>
            <a:spLocks noChangeArrowheads="1"/>
          </p:cNvSpPr>
          <p:nvPr/>
        </p:nvSpPr>
        <p:spPr bwMode="auto">
          <a:xfrm>
            <a:off x="-3524250" y="-292100"/>
            <a:ext cx="8091488" cy="80025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3" name="Rectangle 35"/>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4" name="Oval 36"/>
          <p:cNvSpPr>
            <a:spLocks noChangeArrowheads="1"/>
          </p:cNvSpPr>
          <p:nvPr/>
        </p:nvSpPr>
        <p:spPr bwMode="auto">
          <a:xfrm>
            <a:off x="-2513013" y="-292100"/>
            <a:ext cx="6069013" cy="80025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5" name="Line 37"/>
          <p:cNvSpPr>
            <a:spLocks noChangeShapeType="1"/>
          </p:cNvSpPr>
          <p:nvPr/>
        </p:nvSpPr>
        <p:spPr bwMode="auto">
          <a:xfrm>
            <a:off x="519113" y="3706813"/>
            <a:ext cx="2992437" cy="5334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86" name="Rectangle 38"/>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7" name="Text Box 39"/>
          <p:cNvSpPr txBox="1">
            <a:spLocks noChangeArrowheads="1"/>
          </p:cNvSpPr>
          <p:nvPr/>
        </p:nvSpPr>
        <p:spPr bwMode="auto">
          <a:xfrm>
            <a:off x="973138" y="541972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grpSp>
        <p:nvGrpSpPr>
          <p:cNvPr id="590888" name="Group 40"/>
          <p:cNvGrpSpPr>
            <a:grpSpLocks/>
          </p:cNvGrpSpPr>
          <p:nvPr/>
        </p:nvGrpSpPr>
        <p:grpSpPr bwMode="auto">
          <a:xfrm>
            <a:off x="515938" y="3414713"/>
            <a:ext cx="4046537" cy="366712"/>
            <a:chOff x="325" y="2151"/>
            <a:chExt cx="2549" cy="231"/>
          </a:xfrm>
        </p:grpSpPr>
        <p:sp>
          <p:nvSpPr>
            <p:cNvPr id="590889" name="Line 41"/>
            <p:cNvSpPr>
              <a:spLocks noChangeShapeType="1"/>
            </p:cNvSpPr>
            <p:nvPr/>
          </p:nvSpPr>
          <p:spPr bwMode="auto">
            <a:xfrm>
              <a:off x="325" y="2329"/>
              <a:ext cx="2549" cy="0"/>
            </a:xfrm>
            <a:prstGeom prst="line">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90" name="Text Box 42"/>
            <p:cNvSpPr txBox="1">
              <a:spLocks noChangeArrowheads="1"/>
            </p:cNvSpPr>
            <p:nvPr/>
          </p:nvSpPr>
          <p:spPr bwMode="auto">
            <a:xfrm>
              <a:off x="1644" y="2151"/>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grpSp>
      <p:grpSp>
        <p:nvGrpSpPr>
          <p:cNvPr id="590891" name="Group 43"/>
          <p:cNvGrpSpPr>
            <a:grpSpLocks/>
          </p:cNvGrpSpPr>
          <p:nvPr/>
        </p:nvGrpSpPr>
        <p:grpSpPr bwMode="auto">
          <a:xfrm>
            <a:off x="2093913" y="1547813"/>
            <a:ext cx="1093787" cy="376237"/>
            <a:chOff x="1319" y="975"/>
            <a:chExt cx="689" cy="237"/>
          </a:xfrm>
        </p:grpSpPr>
        <p:sp>
          <p:nvSpPr>
            <p:cNvPr id="590892" name="Text Box 44"/>
            <p:cNvSpPr txBox="1">
              <a:spLocks noChangeArrowheads="1"/>
            </p:cNvSpPr>
            <p:nvPr/>
          </p:nvSpPr>
          <p:spPr bwMode="auto">
            <a:xfrm flipH="1">
              <a:off x="1319" y="975"/>
              <a:ext cx="5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590893" name="Freeform 45"/>
            <p:cNvSpPr>
              <a:spLocks/>
            </p:cNvSpPr>
            <p:nvPr/>
          </p:nvSpPr>
          <p:spPr bwMode="auto">
            <a:xfrm>
              <a:off x="1741" y="1057"/>
              <a:ext cx="267" cy="155"/>
            </a:xfrm>
            <a:custGeom>
              <a:avLst/>
              <a:gdLst>
                <a:gd name="T0" fmla="*/ 0 w 302"/>
                <a:gd name="T1" fmla="*/ 12 h 177"/>
                <a:gd name="T2" fmla="*/ 105 w 302"/>
                <a:gd name="T3" fmla="*/ 12 h 177"/>
                <a:gd name="T4" fmla="*/ 192 w 302"/>
                <a:gd name="T5" fmla="*/ 82 h 177"/>
                <a:gd name="T6" fmla="*/ 302 w 302"/>
                <a:gd name="T7" fmla="*/ 177 h 177"/>
              </a:gdLst>
              <a:ahLst/>
              <a:cxnLst>
                <a:cxn ang="0">
                  <a:pos x="T0" y="T1"/>
                </a:cxn>
                <a:cxn ang="0">
                  <a:pos x="T2" y="T3"/>
                </a:cxn>
                <a:cxn ang="0">
                  <a:pos x="T4" y="T5"/>
                </a:cxn>
                <a:cxn ang="0">
                  <a:pos x="T6" y="T7"/>
                </a:cxn>
              </a:cxnLst>
              <a:rect l="0" t="0" r="r" b="b"/>
              <a:pathLst>
                <a:path w="302" h="177">
                  <a:moveTo>
                    <a:pt x="0" y="12"/>
                  </a:moveTo>
                  <a:cubicBezTo>
                    <a:pt x="37" y="6"/>
                    <a:pt x="73" y="0"/>
                    <a:pt x="105" y="12"/>
                  </a:cubicBezTo>
                  <a:cubicBezTo>
                    <a:pt x="137" y="24"/>
                    <a:pt x="159" y="55"/>
                    <a:pt x="192" y="82"/>
                  </a:cubicBezTo>
                  <a:cubicBezTo>
                    <a:pt x="225" y="109"/>
                    <a:pt x="284" y="161"/>
                    <a:pt x="302" y="177"/>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894" name="Rectangle 46"/>
          <p:cNvSpPr>
            <a:spLocks noChangeArrowheads="1"/>
          </p:cNvSpPr>
          <p:nvPr/>
        </p:nvSpPr>
        <p:spPr bwMode="auto">
          <a:xfrm rot="4254391">
            <a:off x="3191670" y="1904206"/>
            <a:ext cx="112712" cy="79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0895" name="Group 47"/>
          <p:cNvGrpSpPr>
            <a:grpSpLocks/>
          </p:cNvGrpSpPr>
          <p:nvPr/>
        </p:nvGrpSpPr>
        <p:grpSpPr bwMode="auto">
          <a:xfrm>
            <a:off x="519113" y="1060450"/>
            <a:ext cx="4114800" cy="2633663"/>
            <a:chOff x="327" y="668"/>
            <a:chExt cx="2592" cy="1659"/>
          </a:xfrm>
        </p:grpSpPr>
        <p:sp>
          <p:nvSpPr>
            <p:cNvPr id="590896" name="Text Box 48"/>
            <p:cNvSpPr txBox="1">
              <a:spLocks noChangeArrowheads="1"/>
            </p:cNvSpPr>
            <p:nvPr/>
          </p:nvSpPr>
          <p:spPr bwMode="auto">
            <a:xfrm rot="-2052373">
              <a:off x="1062" y="1545"/>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590897" name="Text Box 49"/>
            <p:cNvSpPr txBox="1">
              <a:spLocks noChangeArrowheads="1"/>
            </p:cNvSpPr>
            <p:nvPr/>
          </p:nvSpPr>
          <p:spPr bwMode="auto">
            <a:xfrm>
              <a:off x="1096" y="1470"/>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98" name="Line 50"/>
            <p:cNvSpPr>
              <a:spLocks noChangeShapeType="1"/>
            </p:cNvSpPr>
            <p:nvPr/>
          </p:nvSpPr>
          <p:spPr bwMode="auto">
            <a:xfrm flipV="1">
              <a:off x="327" y="668"/>
              <a:ext cx="2592" cy="1659"/>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0899" name="Group 51"/>
          <p:cNvGrpSpPr>
            <a:grpSpLocks/>
          </p:cNvGrpSpPr>
          <p:nvPr/>
        </p:nvGrpSpPr>
        <p:grpSpPr bwMode="auto">
          <a:xfrm>
            <a:off x="517525" y="2859088"/>
            <a:ext cx="3465513" cy="928687"/>
            <a:chOff x="326" y="1801"/>
            <a:chExt cx="2183" cy="585"/>
          </a:xfrm>
        </p:grpSpPr>
        <p:sp>
          <p:nvSpPr>
            <p:cNvPr id="590900" name="Text Box 52"/>
            <p:cNvSpPr txBox="1">
              <a:spLocks noChangeArrowheads="1"/>
            </p:cNvSpPr>
            <p:nvPr/>
          </p:nvSpPr>
          <p:spPr bwMode="auto">
            <a:xfrm>
              <a:off x="821" y="215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grpSp>
          <p:nvGrpSpPr>
            <p:cNvPr id="590901" name="Group 53"/>
            <p:cNvGrpSpPr>
              <a:grpSpLocks/>
            </p:cNvGrpSpPr>
            <p:nvPr/>
          </p:nvGrpSpPr>
          <p:grpSpPr bwMode="auto">
            <a:xfrm>
              <a:off x="332" y="1801"/>
              <a:ext cx="2177" cy="520"/>
              <a:chOff x="332" y="1801"/>
              <a:chExt cx="2177" cy="520"/>
            </a:xfrm>
          </p:grpSpPr>
          <p:sp>
            <p:nvSpPr>
              <p:cNvPr id="590902" name="Line 54"/>
              <p:cNvSpPr>
                <a:spLocks noChangeShapeType="1"/>
              </p:cNvSpPr>
              <p:nvPr/>
            </p:nvSpPr>
            <p:spPr bwMode="auto">
              <a:xfrm flipV="1">
                <a:off x="332" y="1801"/>
                <a:ext cx="2143" cy="5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3" name="Line 55"/>
              <p:cNvSpPr>
                <a:spLocks noChangeShapeType="1"/>
              </p:cNvSpPr>
              <p:nvPr/>
            </p:nvSpPr>
            <p:spPr bwMode="auto">
              <a:xfrm flipV="1">
                <a:off x="2434" y="1845"/>
                <a:ext cx="75"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4" name="Line 56"/>
              <p:cNvSpPr>
                <a:spLocks noChangeShapeType="1"/>
              </p:cNvSpPr>
              <p:nvPr/>
            </p:nvSpPr>
            <p:spPr bwMode="auto">
              <a:xfrm flipH="1" flipV="1">
                <a:off x="2401" y="1820"/>
                <a:ext cx="34"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905" name="Arc 57"/>
            <p:cNvSpPr>
              <a:spLocks/>
            </p:cNvSpPr>
            <p:nvPr/>
          </p:nvSpPr>
          <p:spPr bwMode="auto">
            <a:xfrm>
              <a:off x="326" y="2221"/>
              <a:ext cx="506"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0906" name="Group 58"/>
          <p:cNvGrpSpPr>
            <a:grpSpLocks/>
          </p:cNvGrpSpPr>
          <p:nvPr/>
        </p:nvGrpSpPr>
        <p:grpSpPr bwMode="auto">
          <a:xfrm>
            <a:off x="3271838" y="1973263"/>
            <a:ext cx="1298575" cy="1731962"/>
            <a:chOff x="2061" y="1243"/>
            <a:chExt cx="818" cy="1091"/>
          </a:xfrm>
        </p:grpSpPr>
        <p:sp>
          <p:nvSpPr>
            <p:cNvPr id="590907" name="Text Box 59"/>
            <p:cNvSpPr txBox="1">
              <a:spLocks noChangeArrowheads="1"/>
            </p:cNvSpPr>
            <p:nvPr/>
          </p:nvSpPr>
          <p:spPr bwMode="auto">
            <a:xfrm>
              <a:off x="2419" y="1630"/>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590908" name="Line 60"/>
            <p:cNvSpPr>
              <a:spLocks noChangeShapeType="1"/>
            </p:cNvSpPr>
            <p:nvPr/>
          </p:nvSpPr>
          <p:spPr bwMode="auto">
            <a:xfrm flipH="1" flipV="1">
              <a:off x="2061" y="1243"/>
              <a:ext cx="818" cy="10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909" name="Rectangle 61"/>
          <p:cNvSpPr>
            <a:spLocks noChangeArrowheads="1"/>
          </p:cNvSpPr>
          <p:nvPr/>
        </p:nvSpPr>
        <p:spPr bwMode="auto">
          <a:xfrm>
            <a:off x="0" y="0"/>
            <a:ext cx="9144000" cy="10477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10" name="Title 1"/>
          <p:cNvSpPr>
            <a:spLocks noGrp="1"/>
          </p:cNvSpPr>
          <p:nvPr>
            <p:ph type="title" idx="4294967295"/>
          </p:nvPr>
        </p:nvSpPr>
        <p:spPr>
          <a:xfrm>
            <a:off x="0" y="0"/>
            <a:ext cx="9144000" cy="838200"/>
          </a:xfrm>
        </p:spPr>
        <p:txBody>
          <a:bodyPr/>
          <a:lstStyle/>
          <a:p>
            <a:r>
              <a:rPr lang="en-US" altLang="en-US" sz="4000" b="1" dirty="0"/>
              <a:t>Osculating Ewald </a:t>
            </a:r>
            <a:r>
              <a:rPr lang="en-US" altLang="en-US" sz="4000" b="1" dirty="0" smtClean="0"/>
              <a:t>Spheres: SINBAD</a:t>
            </a:r>
            <a:endParaRPr lang="en-US" altLang="en-US" sz="4000" b="1" dirty="0"/>
          </a:p>
        </p:txBody>
      </p:sp>
      <p:grpSp>
        <p:nvGrpSpPr>
          <p:cNvPr id="590912" name="Group 64"/>
          <p:cNvGrpSpPr>
            <a:grpSpLocks/>
          </p:cNvGrpSpPr>
          <p:nvPr/>
        </p:nvGrpSpPr>
        <p:grpSpPr bwMode="auto">
          <a:xfrm>
            <a:off x="4572000" y="3687763"/>
            <a:ext cx="2797175" cy="2233612"/>
            <a:chOff x="2880" y="2323"/>
            <a:chExt cx="1762" cy="1407"/>
          </a:xfrm>
        </p:grpSpPr>
        <p:sp>
          <p:nvSpPr>
            <p:cNvPr id="590913" name="Line 65"/>
            <p:cNvSpPr>
              <a:spLocks noChangeShapeType="1"/>
            </p:cNvSpPr>
            <p:nvPr/>
          </p:nvSpPr>
          <p:spPr bwMode="auto">
            <a:xfrm>
              <a:off x="2880" y="2323"/>
              <a:ext cx="818" cy="1091"/>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14" name="Text Box 66"/>
            <p:cNvSpPr txBox="1">
              <a:spLocks noChangeArrowheads="1"/>
            </p:cNvSpPr>
            <p:nvPr/>
          </p:nvSpPr>
          <p:spPr bwMode="auto">
            <a:xfrm>
              <a:off x="3998" y="349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A400"/>
                  </a:solidFill>
                </a:rPr>
                <a:t>(-h,-k,-l)</a:t>
              </a:r>
            </a:p>
          </p:txBody>
        </p:sp>
        <p:sp>
          <p:nvSpPr>
            <p:cNvPr id="590915" name="Freeform 67"/>
            <p:cNvSpPr>
              <a:spLocks/>
            </p:cNvSpPr>
            <p:nvPr/>
          </p:nvSpPr>
          <p:spPr bwMode="auto">
            <a:xfrm>
              <a:off x="3743" y="3450"/>
              <a:ext cx="276" cy="170"/>
            </a:xfrm>
            <a:custGeom>
              <a:avLst/>
              <a:gdLst>
                <a:gd name="T0" fmla="*/ 312 w 312"/>
                <a:gd name="T1" fmla="*/ 182 h 194"/>
                <a:gd name="T2" fmla="*/ 207 w 312"/>
                <a:gd name="T3" fmla="*/ 182 h 194"/>
                <a:gd name="T4" fmla="*/ 120 w 312"/>
                <a:gd name="T5" fmla="*/ 112 h 194"/>
                <a:gd name="T6" fmla="*/ 0 w 312"/>
                <a:gd name="T7" fmla="*/ 0 h 194"/>
              </a:gdLst>
              <a:ahLst/>
              <a:cxnLst>
                <a:cxn ang="0">
                  <a:pos x="T0" y="T1"/>
                </a:cxn>
                <a:cxn ang="0">
                  <a:pos x="T2" y="T3"/>
                </a:cxn>
                <a:cxn ang="0">
                  <a:pos x="T4" y="T5"/>
                </a:cxn>
                <a:cxn ang="0">
                  <a:pos x="T6" y="T7"/>
                </a:cxn>
              </a:cxnLst>
              <a:rect l="0" t="0" r="r" b="b"/>
              <a:pathLst>
                <a:path w="312" h="194">
                  <a:moveTo>
                    <a:pt x="312" y="182"/>
                  </a:moveTo>
                  <a:cubicBezTo>
                    <a:pt x="275" y="188"/>
                    <a:pt x="239" y="194"/>
                    <a:pt x="207" y="182"/>
                  </a:cubicBezTo>
                  <a:cubicBezTo>
                    <a:pt x="175" y="170"/>
                    <a:pt x="155" y="142"/>
                    <a:pt x="120" y="112"/>
                  </a:cubicBezTo>
                  <a:cubicBezTo>
                    <a:pt x="85" y="82"/>
                    <a:pt x="20" y="19"/>
                    <a:pt x="0" y="0"/>
                  </a:cubicBezTo>
                </a:path>
              </a:pathLst>
            </a:custGeom>
            <a:noFill/>
            <a:ln w="9525">
              <a:solidFill>
                <a:srgbClr val="00A4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16" name="Text Box 68"/>
            <p:cNvSpPr txBox="1">
              <a:spLocks noChangeArrowheads="1"/>
            </p:cNvSpPr>
            <p:nvPr/>
          </p:nvSpPr>
          <p:spPr bwMode="auto">
            <a:xfrm flipH="1">
              <a:off x="3110" y="2825"/>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d*</a:t>
              </a:r>
            </a:p>
          </p:txBody>
        </p:sp>
      </p:grpSp>
    </p:spTree>
    <p:extLst>
      <p:ext uri="{BB962C8B-B14F-4D97-AF65-F5344CB8AC3E}">
        <p14:creationId xmlns:p14="http://schemas.microsoft.com/office/powerpoint/2010/main" val="3834283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0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0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08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08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08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08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08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909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908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909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90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84" grpId="0" animBg="1"/>
      <p:bldP spid="590885" grpId="0" animBg="1"/>
      <p:bldP spid="590886" grpId="0" animBg="1"/>
      <p:bldP spid="59089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4451350" y="2432050"/>
            <a:ext cx="2166938" cy="1819275"/>
            <a:chOff x="3484" y="1533"/>
            <a:chExt cx="1365" cy="1146"/>
          </a:xfrm>
        </p:grpSpPr>
        <p:sp>
          <p:nvSpPr>
            <p:cNvPr id="128048" name="Line 3"/>
            <p:cNvSpPr>
              <a:spLocks noChangeShapeType="1"/>
            </p:cNvSpPr>
            <p:nvPr/>
          </p:nvSpPr>
          <p:spPr bwMode="auto">
            <a:xfrm flipH="1" flipV="1">
              <a:off x="3733" y="1533"/>
              <a:ext cx="714" cy="114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9" name="Text Box 4"/>
            <p:cNvSpPr txBox="1">
              <a:spLocks noChangeArrowheads="1"/>
            </p:cNvSpPr>
            <p:nvPr/>
          </p:nvSpPr>
          <p:spPr bwMode="auto">
            <a:xfrm>
              <a:off x="3484" y="1634"/>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sp>
          <p:nvSpPr>
            <p:cNvPr id="128050" name="Text Box 5"/>
            <p:cNvSpPr txBox="1">
              <a:spLocks noChangeArrowheads="1"/>
            </p:cNvSpPr>
            <p:nvPr/>
          </p:nvSpPr>
          <p:spPr bwMode="auto">
            <a:xfrm>
              <a:off x="4325" y="2308"/>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grpSp>
      <p:grpSp>
        <p:nvGrpSpPr>
          <p:cNvPr id="128003" name="Group 6"/>
          <p:cNvGrpSpPr>
            <a:grpSpLocks/>
          </p:cNvGrpSpPr>
          <p:nvPr/>
        </p:nvGrpSpPr>
        <p:grpSpPr bwMode="auto">
          <a:xfrm rot="5400000">
            <a:off x="6444457" y="1821656"/>
            <a:ext cx="165100" cy="3074987"/>
            <a:chOff x="1877" y="1257"/>
            <a:chExt cx="104" cy="1937"/>
          </a:xfrm>
        </p:grpSpPr>
        <p:sp>
          <p:nvSpPr>
            <p:cNvPr id="128046" name="Line 7"/>
            <p:cNvSpPr>
              <a:spLocks noChangeShapeType="1"/>
            </p:cNvSpPr>
            <p:nvPr/>
          </p:nvSpPr>
          <p:spPr bwMode="auto">
            <a:xfrm flipH="1">
              <a:off x="1930" y="1536"/>
              <a:ext cx="9" cy="1658"/>
            </a:xfrm>
            <a:prstGeom prst="line">
              <a:avLst/>
            </a:prstGeom>
            <a:noFill/>
            <a:ln w="38100" cap="rnd">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7" name="AutoShape 8"/>
            <p:cNvSpPr>
              <a:spLocks noChangeArrowheads="1"/>
            </p:cNvSpPr>
            <p:nvPr/>
          </p:nvSpPr>
          <p:spPr bwMode="auto">
            <a:xfrm>
              <a:off x="1877" y="1257"/>
              <a:ext cx="104" cy="855"/>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5136" name="AutoShape 16"/>
          <p:cNvSpPr>
            <a:spLocks noChangeArrowheads="1"/>
          </p:cNvSpPr>
          <p:nvPr/>
        </p:nvSpPr>
        <p:spPr bwMode="auto">
          <a:xfrm>
            <a:off x="5270500" y="3255963"/>
            <a:ext cx="333375" cy="228600"/>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05" name="Rectangle 17"/>
          <p:cNvSpPr>
            <a:spLocks noChangeArrowheads="1"/>
          </p:cNvSpPr>
          <p:nvPr/>
        </p:nvSpPr>
        <p:spPr bwMode="auto">
          <a:xfrm rot="-8100000">
            <a:off x="3220244" y="4228307"/>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6" name="Rectangle 18"/>
          <p:cNvSpPr>
            <a:spLocks noChangeArrowheads="1"/>
          </p:cNvSpPr>
          <p:nvPr/>
        </p:nvSpPr>
        <p:spPr bwMode="auto">
          <a:xfrm rot="8100000">
            <a:off x="5799138" y="43719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7" name="Rectangle 19"/>
          <p:cNvSpPr>
            <a:spLocks noChangeArrowheads="1"/>
          </p:cNvSpPr>
          <p:nvPr/>
        </p:nvSpPr>
        <p:spPr bwMode="auto">
          <a:xfrm rot="-2700000">
            <a:off x="3221038" y="21621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8" name="Rectangle 20"/>
          <p:cNvSpPr>
            <a:spLocks noChangeArrowheads="1"/>
          </p:cNvSpPr>
          <p:nvPr/>
        </p:nvSpPr>
        <p:spPr bwMode="auto">
          <a:xfrm rot="2700000">
            <a:off x="5780088" y="2260600"/>
            <a:ext cx="2243137" cy="220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9" name="Text Box 21"/>
          <p:cNvSpPr txBox="1">
            <a:spLocks noChangeArrowheads="1"/>
          </p:cNvSpPr>
          <p:nvPr/>
        </p:nvSpPr>
        <p:spPr bwMode="auto">
          <a:xfrm>
            <a:off x="92075" y="2692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42" name="Text Box 22"/>
          <p:cNvSpPr txBox="1">
            <a:spLocks noChangeArrowheads="1"/>
          </p:cNvSpPr>
          <p:nvPr/>
        </p:nvSpPr>
        <p:spPr bwMode="auto">
          <a:xfrm>
            <a:off x="161925" y="2317750"/>
            <a:ext cx="90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en-US">
                <a:solidFill>
                  <a:srgbClr val="000000"/>
                </a:solidFill>
                <a:cs typeface="Arial" pitchFamily="34" charset="0"/>
              </a:rPr>
              <a:t>λ</a:t>
            </a:r>
            <a:r>
              <a:rPr lang="en-US" altLang="en-US">
                <a:solidFill>
                  <a:srgbClr val="000000"/>
                </a:solidFill>
                <a:cs typeface="Arial" pitchFamily="34" charset="0"/>
              </a:rPr>
              <a:t> = 5 Å</a:t>
            </a:r>
          </a:p>
        </p:txBody>
      </p:sp>
      <p:sp>
        <p:nvSpPr>
          <p:cNvPr id="128011" name="Text Box 27"/>
          <p:cNvSpPr txBox="1">
            <a:spLocks noChangeArrowheads="1"/>
          </p:cNvSpPr>
          <p:nvPr/>
        </p:nvSpPr>
        <p:spPr bwMode="auto">
          <a:xfrm rot="81537">
            <a:off x="7800975" y="2890838"/>
            <a:ext cx="992188"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sample </a:t>
            </a:r>
          </a:p>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injector</a:t>
            </a:r>
          </a:p>
        </p:txBody>
      </p:sp>
      <p:sp>
        <p:nvSpPr>
          <p:cNvPr id="128012" name="Rectangle 47"/>
          <p:cNvSpPr>
            <a:spLocks noChangeArrowheads="1"/>
          </p:cNvSpPr>
          <p:nvPr/>
        </p:nvSpPr>
        <p:spPr bwMode="auto">
          <a:xfrm rot="-3496212">
            <a:off x="899319" y="33408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3" name="Rectangle 48"/>
          <p:cNvSpPr>
            <a:spLocks noChangeArrowheads="1"/>
          </p:cNvSpPr>
          <p:nvPr/>
        </p:nvSpPr>
        <p:spPr bwMode="auto">
          <a:xfrm rot="-6954412">
            <a:off x="2369344" y="25280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4" name="Rectangle 49"/>
          <p:cNvSpPr>
            <a:spLocks noChangeArrowheads="1"/>
          </p:cNvSpPr>
          <p:nvPr/>
        </p:nvSpPr>
        <p:spPr bwMode="auto">
          <a:xfrm rot="-7164033">
            <a:off x="12565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5" name="Rectangle 50"/>
          <p:cNvSpPr>
            <a:spLocks noChangeArrowheads="1"/>
          </p:cNvSpPr>
          <p:nvPr/>
        </p:nvSpPr>
        <p:spPr bwMode="auto">
          <a:xfrm rot="-6998364">
            <a:off x="5564982" y="505619"/>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6" name="Rectangle 51"/>
          <p:cNvSpPr>
            <a:spLocks noChangeArrowheads="1"/>
          </p:cNvSpPr>
          <p:nvPr/>
        </p:nvSpPr>
        <p:spPr bwMode="auto">
          <a:xfrm rot="-3496212">
            <a:off x="53181" y="5992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74" name="Line 54"/>
          <p:cNvSpPr>
            <a:spLocks noChangeShapeType="1"/>
          </p:cNvSpPr>
          <p:nvPr/>
        </p:nvSpPr>
        <p:spPr bwMode="auto">
          <a:xfrm flipH="1" flipV="1">
            <a:off x="774700" y="711200"/>
            <a:ext cx="681038" cy="2401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5" name="Line 55"/>
          <p:cNvSpPr>
            <a:spLocks noChangeShapeType="1"/>
          </p:cNvSpPr>
          <p:nvPr/>
        </p:nvSpPr>
        <p:spPr bwMode="auto">
          <a:xfrm flipH="1">
            <a:off x="5464175" y="657225"/>
            <a:ext cx="528638" cy="163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7" name="Line 57"/>
          <p:cNvSpPr>
            <a:spLocks noChangeShapeType="1"/>
          </p:cNvSpPr>
          <p:nvPr/>
        </p:nvSpPr>
        <p:spPr bwMode="auto">
          <a:xfrm rot="244142">
            <a:off x="5399088" y="2162175"/>
            <a:ext cx="80962" cy="117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20" name="Rectangle 58"/>
          <p:cNvSpPr>
            <a:spLocks noChangeArrowheads="1"/>
          </p:cNvSpPr>
          <p:nvPr/>
        </p:nvSpPr>
        <p:spPr bwMode="auto">
          <a:xfrm rot="1198243">
            <a:off x="5583238" y="1304925"/>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1" name="Rectangle 59"/>
          <p:cNvSpPr>
            <a:spLocks noChangeArrowheads="1"/>
          </p:cNvSpPr>
          <p:nvPr/>
        </p:nvSpPr>
        <p:spPr bwMode="auto">
          <a:xfrm rot="250395">
            <a:off x="5295900" y="1990725"/>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2" name="Rectangle 62"/>
          <p:cNvSpPr>
            <a:spLocks noChangeArrowheads="1"/>
          </p:cNvSpPr>
          <p:nvPr/>
        </p:nvSpPr>
        <p:spPr bwMode="auto">
          <a:xfrm rot="-256763">
            <a:off x="5334000" y="3733800"/>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3" name="Rectangle 64"/>
          <p:cNvSpPr>
            <a:spLocks noChangeArrowheads="1"/>
          </p:cNvSpPr>
          <p:nvPr/>
        </p:nvSpPr>
        <p:spPr bwMode="auto">
          <a:xfrm rot="-903458">
            <a:off x="5518150" y="4489450"/>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4" name="Rectangle 65"/>
          <p:cNvSpPr>
            <a:spLocks noChangeArrowheads="1"/>
          </p:cNvSpPr>
          <p:nvPr/>
        </p:nvSpPr>
        <p:spPr bwMode="auto">
          <a:xfrm rot="-4261901">
            <a:off x="56761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86" name="Line 66"/>
          <p:cNvSpPr>
            <a:spLocks noChangeShapeType="1"/>
          </p:cNvSpPr>
          <p:nvPr/>
        </p:nvSpPr>
        <p:spPr bwMode="auto">
          <a:xfrm>
            <a:off x="814388" y="657225"/>
            <a:ext cx="51085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7" name="Line 67"/>
          <p:cNvSpPr>
            <a:spLocks noChangeShapeType="1"/>
          </p:cNvSpPr>
          <p:nvPr/>
        </p:nvSpPr>
        <p:spPr bwMode="auto">
          <a:xfrm>
            <a:off x="0" y="3113088"/>
            <a:ext cx="154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8" name="Line 68"/>
          <p:cNvSpPr>
            <a:spLocks noChangeShapeType="1"/>
          </p:cNvSpPr>
          <p:nvPr/>
        </p:nvSpPr>
        <p:spPr bwMode="auto">
          <a:xfrm>
            <a:off x="0" y="2895600"/>
            <a:ext cx="292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9" name="Line 69"/>
          <p:cNvSpPr>
            <a:spLocks noChangeShapeType="1"/>
          </p:cNvSpPr>
          <p:nvPr/>
        </p:nvSpPr>
        <p:spPr bwMode="auto">
          <a:xfrm flipH="1">
            <a:off x="1906588" y="2935288"/>
            <a:ext cx="962025" cy="2873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0" name="Line 70"/>
          <p:cNvSpPr>
            <a:spLocks noChangeShapeType="1"/>
          </p:cNvSpPr>
          <p:nvPr/>
        </p:nvSpPr>
        <p:spPr bwMode="auto">
          <a:xfrm>
            <a:off x="1906588" y="5808663"/>
            <a:ext cx="419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2" name="Line 72"/>
          <p:cNvSpPr>
            <a:spLocks noChangeShapeType="1"/>
          </p:cNvSpPr>
          <p:nvPr/>
        </p:nvSpPr>
        <p:spPr bwMode="auto">
          <a:xfrm flipH="1" flipV="1">
            <a:off x="5464175" y="4029075"/>
            <a:ext cx="549275" cy="1812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3" name="Line 73"/>
          <p:cNvSpPr>
            <a:spLocks noChangeShapeType="1"/>
          </p:cNvSpPr>
          <p:nvPr/>
        </p:nvSpPr>
        <p:spPr bwMode="auto">
          <a:xfrm flipH="1" flipV="1">
            <a:off x="5448300" y="3397250"/>
            <a:ext cx="38100" cy="631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2" name="Text Box 74"/>
          <p:cNvSpPr txBox="1">
            <a:spLocks noChangeArrowheads="1"/>
          </p:cNvSpPr>
          <p:nvPr/>
        </p:nvSpPr>
        <p:spPr bwMode="auto">
          <a:xfrm>
            <a:off x="2336800" y="59531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3" name="Text Box 75"/>
          <p:cNvSpPr txBox="1">
            <a:spLocks noChangeArrowheads="1"/>
          </p:cNvSpPr>
          <p:nvPr/>
        </p:nvSpPr>
        <p:spPr bwMode="auto">
          <a:xfrm>
            <a:off x="4551363" y="17145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52.87deg</a:t>
            </a:r>
          </a:p>
        </p:txBody>
      </p:sp>
      <p:sp>
        <p:nvSpPr>
          <p:cNvPr id="128034" name="Line 76"/>
          <p:cNvSpPr>
            <a:spLocks noChangeShapeType="1"/>
          </p:cNvSpPr>
          <p:nvPr/>
        </p:nvSpPr>
        <p:spPr bwMode="auto">
          <a:xfrm flipV="1">
            <a:off x="5576888" y="171450"/>
            <a:ext cx="266700" cy="4857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5" name="Text Box 78"/>
          <p:cNvSpPr txBox="1">
            <a:spLocks noChangeArrowheads="1"/>
          </p:cNvSpPr>
          <p:nvPr/>
        </p:nvSpPr>
        <p:spPr bwMode="auto">
          <a:xfrm>
            <a:off x="1063625" y="288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6" name="Text Box 79"/>
          <p:cNvSpPr txBox="1">
            <a:spLocks noChangeArrowheads="1"/>
          </p:cNvSpPr>
          <p:nvPr/>
        </p:nvSpPr>
        <p:spPr bwMode="auto">
          <a:xfrm>
            <a:off x="6326188" y="4730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7" name="Text Box 80"/>
          <p:cNvSpPr txBox="1">
            <a:spLocks noChangeArrowheads="1"/>
          </p:cNvSpPr>
          <p:nvPr/>
        </p:nvSpPr>
        <p:spPr bwMode="auto">
          <a:xfrm>
            <a:off x="2782888" y="175895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8" name="Text Box 81"/>
          <p:cNvSpPr txBox="1">
            <a:spLocks noChangeArrowheads="1"/>
          </p:cNvSpPr>
          <p:nvPr/>
        </p:nvSpPr>
        <p:spPr bwMode="auto">
          <a:xfrm>
            <a:off x="868363" y="40671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9" name="Text Box 82"/>
          <p:cNvSpPr txBox="1">
            <a:spLocks noChangeArrowheads="1"/>
          </p:cNvSpPr>
          <p:nvPr/>
        </p:nvSpPr>
        <p:spPr bwMode="auto">
          <a:xfrm>
            <a:off x="6543675" y="60737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40" name="Text Box 83"/>
          <p:cNvSpPr txBox="1">
            <a:spLocks noChangeArrowheads="1"/>
          </p:cNvSpPr>
          <p:nvPr/>
        </p:nvSpPr>
        <p:spPr bwMode="auto">
          <a:xfrm>
            <a:off x="6557963" y="938213"/>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2 Multilayer mirrors</a:t>
            </a:r>
          </a:p>
          <a:p>
            <a:pPr eaLnBrk="1" fontAlgn="base" hangingPunct="1">
              <a:spcBef>
                <a:spcPct val="0"/>
              </a:spcBef>
              <a:spcAft>
                <a:spcPct val="0"/>
              </a:spcAft>
            </a:pPr>
            <a:r>
              <a:rPr lang="en-US" altLang="en-US">
                <a:solidFill>
                  <a:srgbClr val="000000"/>
                </a:solidFill>
              </a:rPr>
              <a:t>d=2nm, W/B4C</a:t>
            </a:r>
          </a:p>
        </p:txBody>
      </p:sp>
      <p:sp>
        <p:nvSpPr>
          <p:cNvPr id="128041" name="Text Box 84"/>
          <p:cNvSpPr txBox="1">
            <a:spLocks noChangeArrowheads="1"/>
          </p:cNvSpPr>
          <p:nvPr/>
        </p:nvSpPr>
        <p:spPr bwMode="auto">
          <a:xfrm>
            <a:off x="6846888" y="1249363"/>
            <a:ext cx="188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KB Horiz focus</a:t>
            </a:r>
          </a:p>
          <a:p>
            <a:pPr eaLnBrk="1" fontAlgn="base" hangingPunct="1">
              <a:spcBef>
                <a:spcPct val="0"/>
              </a:spcBef>
              <a:spcAft>
                <a:spcPct val="0"/>
              </a:spcAft>
            </a:pPr>
            <a:r>
              <a:rPr lang="en-US" altLang="en-US">
                <a:solidFill>
                  <a:srgbClr val="000000"/>
                </a:solidFill>
              </a:rPr>
              <a:t>KB vertical focus</a:t>
            </a:r>
          </a:p>
        </p:txBody>
      </p:sp>
      <p:sp>
        <p:nvSpPr>
          <p:cNvPr id="128042" name="Line 85"/>
          <p:cNvSpPr>
            <a:spLocks noChangeShapeType="1"/>
          </p:cNvSpPr>
          <p:nvPr/>
        </p:nvSpPr>
        <p:spPr bwMode="auto">
          <a:xfrm flipH="1">
            <a:off x="5427663" y="1990725"/>
            <a:ext cx="1419225"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3" name="Line 86"/>
          <p:cNvSpPr>
            <a:spLocks noChangeShapeType="1"/>
          </p:cNvSpPr>
          <p:nvPr/>
        </p:nvSpPr>
        <p:spPr bwMode="auto">
          <a:xfrm flipH="1" flipV="1">
            <a:off x="5922963" y="1550988"/>
            <a:ext cx="923925" cy="139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4" name="Line 87"/>
          <p:cNvSpPr>
            <a:spLocks noChangeShapeType="1"/>
          </p:cNvSpPr>
          <p:nvPr/>
        </p:nvSpPr>
        <p:spPr bwMode="auto">
          <a:xfrm>
            <a:off x="8967788" y="3373438"/>
            <a:ext cx="0" cy="25796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5" name="Text Box 88"/>
          <p:cNvSpPr txBox="1">
            <a:spLocks noChangeArrowheads="1"/>
          </p:cNvSpPr>
          <p:nvPr/>
        </p:nvSpPr>
        <p:spPr bwMode="auto">
          <a:xfrm>
            <a:off x="8234363" y="4587875"/>
            <a:ext cx="69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 1m</a:t>
            </a:r>
          </a:p>
        </p:txBody>
      </p:sp>
    </p:spTree>
    <p:extLst>
      <p:ext uri="{BB962C8B-B14F-4D97-AF65-F5344CB8AC3E}">
        <p14:creationId xmlns:p14="http://schemas.microsoft.com/office/powerpoint/2010/main" val="2203784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188"/>
                                        </p:tgtEl>
                                        <p:attrNameLst>
                                          <p:attrName>style.visibility</p:attrName>
                                        </p:attrNameLst>
                                      </p:cBhvr>
                                      <p:to>
                                        <p:strVal val="visible"/>
                                      </p:to>
                                    </p:set>
                                    <p:animEffect transition="in" filter="wipe(left)">
                                      <p:cBhvr>
                                        <p:cTn id="11" dur="1000"/>
                                        <p:tgtEl>
                                          <p:spTgt spid="518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87"/>
                                        </p:tgtEl>
                                        <p:attrNameLst>
                                          <p:attrName>style.visibility</p:attrName>
                                        </p:attrNameLst>
                                      </p:cBhvr>
                                      <p:to>
                                        <p:strVal val="visible"/>
                                      </p:to>
                                    </p:set>
                                    <p:animEffect transition="in" filter="wipe(left)">
                                      <p:cBhvr>
                                        <p:cTn id="14" dur="500"/>
                                        <p:tgtEl>
                                          <p:spTgt spid="5187"/>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5174"/>
                                        </p:tgtEl>
                                        <p:attrNameLst>
                                          <p:attrName>style.visibility</p:attrName>
                                        </p:attrNameLst>
                                      </p:cBhvr>
                                      <p:to>
                                        <p:strVal val="visible"/>
                                      </p:to>
                                    </p:set>
                                    <p:animEffect transition="in" filter="wipe(down)">
                                      <p:cBhvr>
                                        <p:cTn id="17" dur="1000"/>
                                        <p:tgtEl>
                                          <p:spTgt spid="5174"/>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5189"/>
                                        </p:tgtEl>
                                        <p:attrNameLst>
                                          <p:attrName>style.visibility</p:attrName>
                                        </p:attrNameLst>
                                      </p:cBhvr>
                                      <p:to>
                                        <p:strVal val="visible"/>
                                      </p:to>
                                    </p:set>
                                    <p:animEffect transition="in" filter="wipe(up)">
                                      <p:cBhvr>
                                        <p:cTn id="20" dur="900"/>
                                        <p:tgtEl>
                                          <p:spTgt spid="5189"/>
                                        </p:tgtEl>
                                      </p:cBhvr>
                                    </p:animEffect>
                                  </p:childTnLst>
                                </p:cTn>
                              </p:par>
                              <p:par>
                                <p:cTn id="21" presetID="22" presetClass="entr" presetSubtype="8" fill="hold" grpId="0" nodeType="withEffect">
                                  <p:stCondLst>
                                    <p:cond delay="1900"/>
                                  </p:stCondLst>
                                  <p:childTnLst>
                                    <p:set>
                                      <p:cBhvr>
                                        <p:cTn id="22" dur="1" fill="hold">
                                          <p:stCondLst>
                                            <p:cond delay="0"/>
                                          </p:stCondLst>
                                        </p:cTn>
                                        <p:tgtEl>
                                          <p:spTgt spid="5190"/>
                                        </p:tgtEl>
                                        <p:attrNameLst>
                                          <p:attrName>style.visibility</p:attrName>
                                        </p:attrNameLst>
                                      </p:cBhvr>
                                      <p:to>
                                        <p:strVal val="visible"/>
                                      </p:to>
                                    </p:set>
                                    <p:animEffect transition="in" filter="wipe(left)">
                                      <p:cBhvr>
                                        <p:cTn id="23" dur="600"/>
                                        <p:tgtEl>
                                          <p:spTgt spid="5190"/>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5186"/>
                                        </p:tgtEl>
                                        <p:attrNameLst>
                                          <p:attrName>style.visibility</p:attrName>
                                        </p:attrNameLst>
                                      </p:cBhvr>
                                      <p:to>
                                        <p:strVal val="visible"/>
                                      </p:to>
                                    </p:set>
                                    <p:animEffect transition="in" filter="wipe(left)">
                                      <p:cBhvr>
                                        <p:cTn id="26" dur="1000"/>
                                        <p:tgtEl>
                                          <p:spTgt spid="5186"/>
                                        </p:tgtEl>
                                      </p:cBhvr>
                                    </p:animEffect>
                                  </p:childTnLst>
                                </p:cTn>
                              </p:par>
                              <p:par>
                                <p:cTn id="27" presetID="22" presetClass="entr" presetSubtype="4" fill="hold" grpId="0" nodeType="withEffect">
                                  <p:stCondLst>
                                    <p:cond delay="2500"/>
                                  </p:stCondLst>
                                  <p:childTnLst>
                                    <p:set>
                                      <p:cBhvr>
                                        <p:cTn id="28" dur="1" fill="hold">
                                          <p:stCondLst>
                                            <p:cond delay="0"/>
                                          </p:stCondLst>
                                        </p:cTn>
                                        <p:tgtEl>
                                          <p:spTgt spid="5192"/>
                                        </p:tgtEl>
                                        <p:attrNameLst>
                                          <p:attrName>style.visibility</p:attrName>
                                        </p:attrNameLst>
                                      </p:cBhvr>
                                      <p:to>
                                        <p:strVal val="visible"/>
                                      </p:to>
                                    </p:set>
                                    <p:animEffect transition="in" filter="wipe(down)">
                                      <p:cBhvr>
                                        <p:cTn id="29" dur="500"/>
                                        <p:tgtEl>
                                          <p:spTgt spid="5192"/>
                                        </p:tgtEl>
                                      </p:cBhvr>
                                    </p:animEffect>
                                  </p:childTnLst>
                                </p:cTn>
                              </p:par>
                              <p:par>
                                <p:cTn id="30" presetID="22" presetClass="entr" presetSubtype="1" fill="hold" grpId="0" nodeType="withEffect">
                                  <p:stCondLst>
                                    <p:cond delay="2500"/>
                                  </p:stCondLst>
                                  <p:childTnLst>
                                    <p:set>
                                      <p:cBhvr>
                                        <p:cTn id="31" dur="1" fill="hold">
                                          <p:stCondLst>
                                            <p:cond delay="0"/>
                                          </p:stCondLst>
                                        </p:cTn>
                                        <p:tgtEl>
                                          <p:spTgt spid="5175"/>
                                        </p:tgtEl>
                                        <p:attrNameLst>
                                          <p:attrName>style.visibility</p:attrName>
                                        </p:attrNameLst>
                                      </p:cBhvr>
                                      <p:to>
                                        <p:strVal val="visible"/>
                                      </p:to>
                                    </p:set>
                                    <p:animEffect transition="in" filter="wipe(up)">
                                      <p:cBhvr>
                                        <p:cTn id="32" dur="500"/>
                                        <p:tgtEl>
                                          <p:spTgt spid="5175"/>
                                        </p:tgtEl>
                                      </p:cBhvr>
                                    </p:animEffect>
                                  </p:childTnLst>
                                </p:cTn>
                              </p:par>
                              <p:par>
                                <p:cTn id="33" presetID="22" presetClass="entr" presetSubtype="1" fill="hold" grpId="0" nodeType="withEffect">
                                  <p:stCondLst>
                                    <p:cond delay="3000"/>
                                  </p:stCondLst>
                                  <p:childTnLst>
                                    <p:set>
                                      <p:cBhvr>
                                        <p:cTn id="34" dur="1" fill="hold">
                                          <p:stCondLst>
                                            <p:cond delay="0"/>
                                          </p:stCondLst>
                                        </p:cTn>
                                        <p:tgtEl>
                                          <p:spTgt spid="5177"/>
                                        </p:tgtEl>
                                        <p:attrNameLst>
                                          <p:attrName>style.visibility</p:attrName>
                                        </p:attrNameLst>
                                      </p:cBhvr>
                                      <p:to>
                                        <p:strVal val="visible"/>
                                      </p:to>
                                    </p:set>
                                    <p:animEffect transition="in" filter="wipe(up)">
                                      <p:cBhvr>
                                        <p:cTn id="35" dur="500"/>
                                        <p:tgtEl>
                                          <p:spTgt spid="5177"/>
                                        </p:tgtEl>
                                      </p:cBhvr>
                                    </p:animEffect>
                                  </p:childTnLst>
                                </p:cTn>
                              </p:par>
                              <p:par>
                                <p:cTn id="36" presetID="22" presetClass="entr" presetSubtype="4" fill="hold" grpId="0" nodeType="withEffect">
                                  <p:stCondLst>
                                    <p:cond delay="3000"/>
                                  </p:stCondLst>
                                  <p:childTnLst>
                                    <p:set>
                                      <p:cBhvr>
                                        <p:cTn id="37" dur="1" fill="hold">
                                          <p:stCondLst>
                                            <p:cond delay="0"/>
                                          </p:stCondLst>
                                        </p:cTn>
                                        <p:tgtEl>
                                          <p:spTgt spid="5193"/>
                                        </p:tgtEl>
                                        <p:attrNameLst>
                                          <p:attrName>style.visibility</p:attrName>
                                        </p:attrNameLst>
                                      </p:cBhvr>
                                      <p:to>
                                        <p:strVal val="visible"/>
                                      </p:to>
                                    </p:set>
                                    <p:animEffect transition="in" filter="wipe(down)">
                                      <p:cBhvr>
                                        <p:cTn id="38" dur="500"/>
                                        <p:tgtEl>
                                          <p:spTgt spid="5193"/>
                                        </p:tgtEl>
                                      </p:cBhvr>
                                    </p:animEffect>
                                  </p:childTnLst>
                                </p:cTn>
                              </p:par>
                              <p:par>
                                <p:cTn id="39" presetID="1" presetClass="entr" presetSubtype="0" fill="hold" grpId="0" nodeType="withEffect">
                                  <p:stCondLst>
                                    <p:cond delay="3200"/>
                                  </p:stCondLst>
                                  <p:childTnLst>
                                    <p:set>
                                      <p:cBhvr>
                                        <p:cTn id="40" dur="1" fill="hold">
                                          <p:stCondLst>
                                            <p:cond delay="499"/>
                                          </p:stCondLst>
                                        </p:cTn>
                                        <p:tgtEl>
                                          <p:spTgt spid="5136"/>
                                        </p:tgtEl>
                                        <p:attrNameLst>
                                          <p:attrName>style.visibility</p:attrName>
                                        </p:attrNameLst>
                                      </p:cBhvr>
                                      <p:to>
                                        <p:strVal val="visible"/>
                                      </p:to>
                                    </p:set>
                                  </p:childTnLst>
                                </p:cTn>
                              </p:par>
                            </p:childTnLst>
                          </p:cTn>
                        </p:par>
                        <p:par>
                          <p:cTn id="41" fill="hold" nodeType="afterGroup">
                            <p:stCondLst>
                              <p:cond delay="3700"/>
                            </p:stCondLst>
                            <p:childTnLst>
                              <p:par>
                                <p:cTn id="42" presetID="16" presetClass="entr" presetSubtype="42" fill="hold" nodeType="after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outHorizontal)">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animBg="1"/>
      <p:bldP spid="5142" grpId="0" autoUpdateAnimBg="0"/>
      <p:bldP spid="5174" grpId="0" animBg="1"/>
      <p:bldP spid="5175" grpId="0" animBg="1"/>
      <p:bldP spid="5177" grpId="0" animBg="1"/>
      <p:bldP spid="5186" grpId="0" animBg="1"/>
      <p:bldP spid="5187" grpId="0" animBg="1"/>
      <p:bldP spid="5188" grpId="0" animBg="1"/>
      <p:bldP spid="5189" grpId="0" animBg="1"/>
      <p:bldP spid="5190" grpId="0" animBg="1"/>
      <p:bldP spid="5192" grpId="0" animBg="1"/>
      <p:bldP spid="519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“sweet spot” for sample size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1987"/>
            <a:ext cx="7391400" cy="5916013"/>
          </a:xfrm>
          <a:prstGeom prst="rect">
            <a:avLst/>
          </a:prstGeom>
        </p:spPr>
      </p:pic>
      <p:cxnSp>
        <p:nvCxnSpPr>
          <p:cNvPr id="5" name="Straight Connector 4"/>
          <p:cNvCxnSpPr/>
          <p:nvPr/>
        </p:nvCxnSpPr>
        <p:spPr>
          <a:xfrm>
            <a:off x="1905000" y="39624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49530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74520" y="440436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35480" y="25298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9280" y="35204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29718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9120" y="1845948"/>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166" y="182880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9345" y="184404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74166" y="1847375"/>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6118" y="1851664"/>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47547" y="1882617"/>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5680" y="1835943"/>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4760"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12882"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14337" y="1833562"/>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2680" y="185928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70836" y="187452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5891" name="Group 165890"/>
          <p:cNvGrpSpPr/>
          <p:nvPr/>
        </p:nvGrpSpPr>
        <p:grpSpPr>
          <a:xfrm>
            <a:off x="6294120" y="2804160"/>
            <a:ext cx="2441392" cy="1499771"/>
            <a:chOff x="6294120" y="2804160"/>
            <a:chExt cx="2441392" cy="1499771"/>
          </a:xfrm>
        </p:grpSpPr>
        <p:cxnSp>
          <p:nvCxnSpPr>
            <p:cNvPr id="29" name="Straight Arrow Connector 28"/>
            <p:cNvCxnSpPr/>
            <p:nvPr/>
          </p:nvCxnSpPr>
          <p:spPr>
            <a:xfrm flipH="1" flipV="1">
              <a:off x="6294120" y="2804160"/>
              <a:ext cx="1371600" cy="1143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85838" y="3657600"/>
              <a:ext cx="1149674" cy="646331"/>
            </a:xfrm>
            <a:prstGeom prst="rect">
              <a:avLst/>
            </a:prstGeom>
            <a:noFill/>
          </p:spPr>
          <p:txBody>
            <a:bodyPr wrap="none" rtlCol="0">
              <a:spAutoFit/>
            </a:bodyPr>
            <a:lstStyle/>
            <a:p>
              <a:pPr algn="ctr"/>
              <a:r>
                <a:rPr lang="en-US" b="1" u="sng" dirty="0" smtClean="0">
                  <a:solidFill>
                    <a:srgbClr val="C00000"/>
                  </a:solidFill>
                </a:rPr>
                <a:t>    2 Å    </a:t>
              </a:r>
            </a:p>
            <a:p>
              <a:pPr algn="ctr"/>
              <a:r>
                <a:rPr lang="en-US" b="1" dirty="0" smtClean="0">
                  <a:solidFill>
                    <a:srgbClr val="C00000"/>
                  </a:solidFill>
                </a:rPr>
                <a:t>2sin(90°)</a:t>
              </a:r>
              <a:endParaRPr lang="en-US" b="1" dirty="0">
                <a:solidFill>
                  <a:srgbClr val="C00000"/>
                </a:solidFill>
              </a:endParaRPr>
            </a:p>
          </p:txBody>
        </p:sp>
      </p:grpSp>
      <p:cxnSp>
        <p:nvCxnSpPr>
          <p:cNvPr id="165888" name="Straight Connector 165887"/>
          <p:cNvCxnSpPr/>
          <p:nvPr/>
        </p:nvCxnSpPr>
        <p:spPr>
          <a:xfrm>
            <a:off x="9555480" y="3886200"/>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5892" name="Group 165891"/>
          <p:cNvGrpSpPr/>
          <p:nvPr/>
        </p:nvGrpSpPr>
        <p:grpSpPr>
          <a:xfrm>
            <a:off x="5577840" y="3627120"/>
            <a:ext cx="3199715" cy="1585956"/>
            <a:chOff x="5577840" y="3627120"/>
            <a:chExt cx="3199715" cy="1585956"/>
          </a:xfrm>
        </p:grpSpPr>
        <p:cxnSp>
          <p:nvCxnSpPr>
            <p:cNvPr id="27" name="Straight Arrow Connector 26"/>
            <p:cNvCxnSpPr/>
            <p:nvPr/>
          </p:nvCxnSpPr>
          <p:spPr>
            <a:xfrm flipH="1" flipV="1">
              <a:off x="5577840" y="3627120"/>
              <a:ext cx="2103120" cy="1219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7881" y="4566745"/>
              <a:ext cx="1149674" cy="646331"/>
            </a:xfrm>
            <a:prstGeom prst="rect">
              <a:avLst/>
            </a:prstGeom>
            <a:noFill/>
          </p:spPr>
          <p:txBody>
            <a:bodyPr wrap="none" rtlCol="0">
              <a:spAutoFit/>
            </a:bodyPr>
            <a:lstStyle/>
            <a:p>
              <a:pPr algn="ctr"/>
              <a:r>
                <a:rPr lang="en-US" b="1" u="sng" dirty="0" smtClean="0">
                  <a:solidFill>
                    <a:srgbClr val="C00000"/>
                  </a:solidFill>
                </a:rPr>
                <a:t>    3 Å    </a:t>
              </a:r>
            </a:p>
            <a:p>
              <a:pPr algn="ctr"/>
              <a:r>
                <a:rPr lang="en-US" b="1" dirty="0" smtClean="0">
                  <a:solidFill>
                    <a:srgbClr val="C00000"/>
                  </a:solidFill>
                </a:rPr>
                <a:t>2sin(90°)</a:t>
              </a:r>
              <a:endParaRPr lang="en-US" b="1" dirty="0">
                <a:solidFill>
                  <a:srgbClr val="C00000"/>
                </a:solidFill>
              </a:endParaRPr>
            </a:p>
          </p:txBody>
        </p:sp>
      </p:grpSp>
      <p:sp>
        <p:nvSpPr>
          <p:cNvPr id="165889" name="TextBox 165888"/>
          <p:cNvSpPr txBox="1"/>
          <p:nvPr/>
        </p:nvSpPr>
        <p:spPr>
          <a:xfrm>
            <a:off x="5582569" y="2836216"/>
            <a:ext cx="423514" cy="523220"/>
          </a:xfrm>
          <a:prstGeom prst="rect">
            <a:avLst/>
          </a:prstGeom>
          <a:noFill/>
        </p:spPr>
        <p:txBody>
          <a:bodyPr wrap="none" rtlCol="0">
            <a:spAutoFit/>
          </a:bodyPr>
          <a:lstStyle/>
          <a:p>
            <a:r>
              <a:rPr lang="en-US" sz="2800" b="1" dirty="0" smtClean="0">
                <a:solidFill>
                  <a:srgbClr val="003300"/>
                </a:solidFill>
              </a:rPr>
              <a:t>S</a:t>
            </a:r>
            <a:endParaRPr lang="en-US" b="1" dirty="0">
              <a:solidFill>
                <a:srgbClr val="003300"/>
              </a:solidFill>
            </a:endParaRPr>
          </a:p>
        </p:txBody>
      </p:sp>
      <p:sp>
        <p:nvSpPr>
          <p:cNvPr id="36" name="TextBox 35"/>
          <p:cNvSpPr txBox="1"/>
          <p:nvPr/>
        </p:nvSpPr>
        <p:spPr>
          <a:xfrm>
            <a:off x="5339255" y="3069020"/>
            <a:ext cx="423514" cy="523220"/>
          </a:xfrm>
          <a:prstGeom prst="rect">
            <a:avLst/>
          </a:prstGeom>
          <a:noFill/>
        </p:spPr>
        <p:txBody>
          <a:bodyPr wrap="none" rtlCol="0">
            <a:spAutoFit/>
          </a:bodyPr>
          <a:lstStyle/>
          <a:p>
            <a:r>
              <a:rPr lang="en-US" sz="2800" b="1" dirty="0" smtClean="0">
                <a:solidFill>
                  <a:srgbClr val="003300"/>
                </a:solidFill>
              </a:rPr>
              <a:t>P</a:t>
            </a:r>
            <a:endParaRPr lang="en-US" b="1" dirty="0">
              <a:solidFill>
                <a:srgbClr val="003300"/>
              </a:solidFill>
            </a:endParaRPr>
          </a:p>
        </p:txBody>
      </p:sp>
      <p:sp>
        <p:nvSpPr>
          <p:cNvPr id="37" name="TextBox 36"/>
          <p:cNvSpPr txBox="1"/>
          <p:nvPr/>
        </p:nvSpPr>
        <p:spPr>
          <a:xfrm>
            <a:off x="4333415" y="3861500"/>
            <a:ext cx="704039" cy="523220"/>
          </a:xfrm>
          <a:prstGeom prst="rect">
            <a:avLst/>
          </a:prstGeom>
          <a:noFill/>
        </p:spPr>
        <p:txBody>
          <a:bodyPr wrap="none" rtlCol="0">
            <a:spAutoFit/>
          </a:bodyPr>
          <a:lstStyle/>
          <a:p>
            <a:r>
              <a:rPr lang="en-US" sz="2800" b="1" dirty="0" smtClean="0">
                <a:solidFill>
                  <a:srgbClr val="003300"/>
                </a:solidFill>
              </a:rPr>
              <a:t>Mg</a:t>
            </a:r>
            <a:endParaRPr lang="en-US" b="1" dirty="0">
              <a:solidFill>
                <a:srgbClr val="003300"/>
              </a:solidFill>
            </a:endParaRPr>
          </a:p>
        </p:txBody>
      </p:sp>
      <p:sp>
        <p:nvSpPr>
          <p:cNvPr id="38" name="TextBox 37"/>
          <p:cNvSpPr txBox="1"/>
          <p:nvPr/>
        </p:nvSpPr>
        <p:spPr>
          <a:xfrm>
            <a:off x="4104815" y="4196780"/>
            <a:ext cx="644728" cy="523220"/>
          </a:xfrm>
          <a:prstGeom prst="rect">
            <a:avLst/>
          </a:prstGeom>
          <a:noFill/>
        </p:spPr>
        <p:txBody>
          <a:bodyPr wrap="none" rtlCol="0">
            <a:spAutoFit/>
          </a:bodyPr>
          <a:lstStyle/>
          <a:p>
            <a:r>
              <a:rPr lang="en-US" sz="2800" b="1" dirty="0" smtClean="0">
                <a:solidFill>
                  <a:srgbClr val="003300"/>
                </a:solidFill>
              </a:rPr>
              <a:t>Na</a:t>
            </a:r>
            <a:endParaRPr lang="en-US" b="1" dirty="0">
              <a:solidFill>
                <a:srgbClr val="003300"/>
              </a:solidFill>
            </a:endParaRPr>
          </a:p>
        </p:txBody>
      </p:sp>
      <p:sp>
        <p:nvSpPr>
          <p:cNvPr id="39" name="TextBox 38"/>
          <p:cNvSpPr txBox="1"/>
          <p:nvPr/>
        </p:nvSpPr>
        <p:spPr>
          <a:xfrm>
            <a:off x="2062655" y="4333940"/>
            <a:ext cx="444352" cy="523220"/>
          </a:xfrm>
          <a:prstGeom prst="rect">
            <a:avLst/>
          </a:prstGeom>
          <a:noFill/>
        </p:spPr>
        <p:txBody>
          <a:bodyPr wrap="none" rtlCol="0">
            <a:spAutoFit/>
          </a:bodyPr>
          <a:lstStyle/>
          <a:p>
            <a:r>
              <a:rPr lang="en-US" sz="2800" b="1" dirty="0" smtClean="0">
                <a:solidFill>
                  <a:srgbClr val="003300"/>
                </a:solidFill>
              </a:rPr>
              <a:t>C</a:t>
            </a:r>
            <a:endParaRPr lang="en-US" b="1" dirty="0">
              <a:solidFill>
                <a:srgbClr val="003300"/>
              </a:solidFill>
            </a:endParaRPr>
          </a:p>
        </p:txBody>
      </p:sp>
      <p:sp>
        <p:nvSpPr>
          <p:cNvPr id="40" name="TextBox 39"/>
          <p:cNvSpPr txBox="1"/>
          <p:nvPr/>
        </p:nvSpPr>
        <p:spPr>
          <a:xfrm>
            <a:off x="3571415" y="4913060"/>
            <a:ext cx="404278" cy="523220"/>
          </a:xfrm>
          <a:prstGeom prst="rect">
            <a:avLst/>
          </a:prstGeom>
          <a:noFill/>
        </p:spPr>
        <p:txBody>
          <a:bodyPr wrap="none" rtlCol="0">
            <a:spAutoFit/>
          </a:bodyPr>
          <a:lstStyle/>
          <a:p>
            <a:r>
              <a:rPr lang="en-US" sz="2800" b="1" dirty="0" smtClean="0">
                <a:solidFill>
                  <a:srgbClr val="003300"/>
                </a:solidFill>
              </a:rPr>
              <a:t>F</a:t>
            </a:r>
            <a:endParaRPr lang="en-US" b="1" dirty="0">
              <a:solidFill>
                <a:srgbClr val="003300"/>
              </a:solidFill>
            </a:endParaRPr>
          </a:p>
        </p:txBody>
      </p:sp>
      <p:sp>
        <p:nvSpPr>
          <p:cNvPr id="41" name="TextBox 40"/>
          <p:cNvSpPr txBox="1"/>
          <p:nvPr/>
        </p:nvSpPr>
        <p:spPr>
          <a:xfrm>
            <a:off x="2626535" y="4867340"/>
            <a:ext cx="444352" cy="523220"/>
          </a:xfrm>
          <a:prstGeom prst="rect">
            <a:avLst/>
          </a:prstGeom>
          <a:noFill/>
        </p:spPr>
        <p:txBody>
          <a:bodyPr wrap="none" rtlCol="0">
            <a:spAutoFit/>
          </a:bodyPr>
          <a:lstStyle/>
          <a:p>
            <a:r>
              <a:rPr lang="en-US" sz="2800" b="1" dirty="0" smtClean="0">
                <a:solidFill>
                  <a:srgbClr val="003300"/>
                </a:solidFill>
              </a:rPr>
              <a:t>N</a:t>
            </a:r>
            <a:endParaRPr lang="en-US" b="1" dirty="0">
              <a:solidFill>
                <a:srgbClr val="003300"/>
              </a:solidFill>
            </a:endParaRPr>
          </a:p>
        </p:txBody>
      </p:sp>
      <p:sp>
        <p:nvSpPr>
          <p:cNvPr id="42" name="TextBox 41"/>
          <p:cNvSpPr txBox="1"/>
          <p:nvPr/>
        </p:nvSpPr>
        <p:spPr>
          <a:xfrm>
            <a:off x="3098975" y="4974020"/>
            <a:ext cx="463588" cy="523220"/>
          </a:xfrm>
          <a:prstGeom prst="rect">
            <a:avLst/>
          </a:prstGeom>
          <a:noFill/>
        </p:spPr>
        <p:txBody>
          <a:bodyPr wrap="none" rtlCol="0">
            <a:spAutoFit/>
          </a:bodyPr>
          <a:lstStyle/>
          <a:p>
            <a:r>
              <a:rPr lang="en-US" sz="2800" b="1" dirty="0" smtClean="0">
                <a:solidFill>
                  <a:srgbClr val="003300"/>
                </a:solidFill>
              </a:rPr>
              <a:t>O</a:t>
            </a:r>
            <a:endParaRPr lang="en-US" b="1" dirty="0">
              <a:solidFill>
                <a:srgbClr val="003300"/>
              </a:solidFill>
            </a:endParaRPr>
          </a:p>
        </p:txBody>
      </p:sp>
      <p:sp>
        <p:nvSpPr>
          <p:cNvPr id="43" name="TextBox 42"/>
          <p:cNvSpPr txBox="1"/>
          <p:nvPr/>
        </p:nvSpPr>
        <p:spPr>
          <a:xfrm>
            <a:off x="5826409" y="2409496"/>
            <a:ext cx="543739" cy="523220"/>
          </a:xfrm>
          <a:prstGeom prst="rect">
            <a:avLst/>
          </a:prstGeom>
          <a:noFill/>
        </p:spPr>
        <p:txBody>
          <a:bodyPr wrap="none" rtlCol="0">
            <a:spAutoFit/>
          </a:bodyPr>
          <a:lstStyle/>
          <a:p>
            <a:r>
              <a:rPr lang="en-US" sz="2800" b="1" dirty="0" smtClean="0">
                <a:solidFill>
                  <a:srgbClr val="003300"/>
                </a:solidFill>
              </a:rPr>
              <a:t>Cl</a:t>
            </a:r>
            <a:endParaRPr lang="en-US" b="1" dirty="0">
              <a:solidFill>
                <a:srgbClr val="003300"/>
              </a:solidFill>
            </a:endParaRPr>
          </a:p>
        </p:txBody>
      </p:sp>
      <p:sp>
        <p:nvSpPr>
          <p:cNvPr id="44" name="TextBox 43"/>
          <p:cNvSpPr txBox="1"/>
          <p:nvPr/>
        </p:nvSpPr>
        <p:spPr>
          <a:xfrm>
            <a:off x="6055009" y="2089456"/>
            <a:ext cx="583814" cy="523220"/>
          </a:xfrm>
          <a:prstGeom prst="rect">
            <a:avLst/>
          </a:prstGeom>
          <a:noFill/>
        </p:spPr>
        <p:txBody>
          <a:bodyPr wrap="none" rtlCol="0">
            <a:spAutoFit/>
          </a:bodyPr>
          <a:lstStyle/>
          <a:p>
            <a:r>
              <a:rPr lang="en-US" sz="2800" b="1" dirty="0" err="1" smtClean="0">
                <a:solidFill>
                  <a:srgbClr val="003300"/>
                </a:solidFill>
              </a:rPr>
              <a:t>Ar</a:t>
            </a:r>
            <a:endParaRPr lang="en-US" b="1" dirty="0">
              <a:solidFill>
                <a:srgbClr val="003300"/>
              </a:solidFill>
            </a:endParaRPr>
          </a:p>
        </p:txBody>
      </p:sp>
      <p:sp>
        <p:nvSpPr>
          <p:cNvPr id="45" name="TextBox 44"/>
          <p:cNvSpPr txBox="1"/>
          <p:nvPr/>
        </p:nvSpPr>
        <p:spPr>
          <a:xfrm>
            <a:off x="6390289" y="2561896"/>
            <a:ext cx="444352" cy="523220"/>
          </a:xfrm>
          <a:prstGeom prst="rect">
            <a:avLst/>
          </a:prstGeom>
          <a:noFill/>
        </p:spPr>
        <p:txBody>
          <a:bodyPr wrap="none" rtlCol="0">
            <a:spAutoFit/>
          </a:bodyPr>
          <a:lstStyle/>
          <a:p>
            <a:r>
              <a:rPr lang="en-US" sz="2800" b="1" dirty="0" smtClean="0">
                <a:solidFill>
                  <a:srgbClr val="003300"/>
                </a:solidFill>
              </a:rPr>
              <a:t>K</a:t>
            </a:r>
            <a:endParaRPr lang="en-US" b="1" dirty="0">
              <a:solidFill>
                <a:srgbClr val="003300"/>
              </a:solidFill>
            </a:endParaRPr>
          </a:p>
        </p:txBody>
      </p:sp>
      <p:sp>
        <p:nvSpPr>
          <p:cNvPr id="46" name="TextBox 45"/>
          <p:cNvSpPr txBox="1"/>
          <p:nvPr/>
        </p:nvSpPr>
        <p:spPr>
          <a:xfrm>
            <a:off x="6359809" y="1738936"/>
            <a:ext cx="644728" cy="523220"/>
          </a:xfrm>
          <a:prstGeom prst="rect">
            <a:avLst/>
          </a:prstGeom>
          <a:noFill/>
        </p:spPr>
        <p:txBody>
          <a:bodyPr wrap="none" rtlCol="0">
            <a:spAutoFit/>
          </a:bodyPr>
          <a:lstStyle/>
          <a:p>
            <a:r>
              <a:rPr lang="en-US" sz="2800" b="1" dirty="0" smtClean="0">
                <a:solidFill>
                  <a:srgbClr val="003300"/>
                </a:solidFill>
              </a:rPr>
              <a:t>Ca</a:t>
            </a:r>
            <a:endParaRPr lang="en-US" b="1" dirty="0">
              <a:solidFill>
                <a:srgbClr val="003300"/>
              </a:solidFill>
            </a:endParaRPr>
          </a:p>
        </p:txBody>
      </p:sp>
      <p:sp>
        <p:nvSpPr>
          <p:cNvPr id="47" name="TextBox 46"/>
          <p:cNvSpPr txBox="1"/>
          <p:nvPr/>
        </p:nvSpPr>
        <p:spPr>
          <a:xfrm>
            <a:off x="3815255" y="4486340"/>
            <a:ext cx="644728" cy="523220"/>
          </a:xfrm>
          <a:prstGeom prst="rect">
            <a:avLst/>
          </a:prstGeom>
          <a:noFill/>
        </p:spPr>
        <p:txBody>
          <a:bodyPr wrap="none" rtlCol="0">
            <a:spAutoFit/>
          </a:bodyPr>
          <a:lstStyle/>
          <a:p>
            <a:r>
              <a:rPr lang="en-US" sz="2800" b="1" dirty="0" smtClean="0">
                <a:solidFill>
                  <a:srgbClr val="003300"/>
                </a:solidFill>
              </a:rPr>
              <a:t>Ne</a:t>
            </a:r>
            <a:endParaRPr lang="en-US" b="1" dirty="0">
              <a:solidFill>
                <a:srgbClr val="003300"/>
              </a:solidFill>
            </a:endParaRPr>
          </a:p>
        </p:txBody>
      </p:sp>
      <p:sp>
        <p:nvSpPr>
          <p:cNvPr id="51" name="TextBox 50"/>
          <p:cNvSpPr txBox="1"/>
          <p:nvPr/>
        </p:nvSpPr>
        <p:spPr>
          <a:xfrm>
            <a:off x="4816890" y="4250383"/>
            <a:ext cx="623889" cy="523220"/>
          </a:xfrm>
          <a:prstGeom prst="rect">
            <a:avLst/>
          </a:prstGeom>
          <a:noFill/>
        </p:spPr>
        <p:txBody>
          <a:bodyPr wrap="none" rtlCol="0">
            <a:spAutoFit/>
          </a:bodyPr>
          <a:lstStyle/>
          <a:p>
            <a:r>
              <a:rPr lang="en-US" sz="2800" b="1" dirty="0" smtClean="0">
                <a:solidFill>
                  <a:srgbClr val="003300"/>
                </a:solidFill>
              </a:rPr>
              <a:t>Se</a:t>
            </a:r>
            <a:endParaRPr lang="en-US" b="1" dirty="0">
              <a:solidFill>
                <a:srgbClr val="003300"/>
              </a:solidFill>
            </a:endParaRPr>
          </a:p>
        </p:txBody>
      </p:sp>
      <p:grpSp>
        <p:nvGrpSpPr>
          <p:cNvPr id="165895" name="Group 165894"/>
          <p:cNvGrpSpPr/>
          <p:nvPr/>
        </p:nvGrpSpPr>
        <p:grpSpPr>
          <a:xfrm>
            <a:off x="5155324" y="4177862"/>
            <a:ext cx="3648507" cy="1770938"/>
            <a:chOff x="5155324" y="4177862"/>
            <a:chExt cx="3648507" cy="1770938"/>
          </a:xfrm>
        </p:grpSpPr>
        <p:cxnSp>
          <p:nvCxnSpPr>
            <p:cNvPr id="54" name="Straight Arrow Connector 53"/>
            <p:cNvCxnSpPr/>
            <p:nvPr/>
          </p:nvCxnSpPr>
          <p:spPr>
            <a:xfrm flipH="1" flipV="1">
              <a:off x="5155324" y="4177862"/>
              <a:ext cx="2551912" cy="14041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54157" y="5302469"/>
              <a:ext cx="1149674" cy="646331"/>
            </a:xfrm>
            <a:prstGeom prst="rect">
              <a:avLst/>
            </a:prstGeom>
            <a:noFill/>
          </p:spPr>
          <p:txBody>
            <a:bodyPr wrap="none" rtlCol="0">
              <a:spAutoFit/>
            </a:bodyPr>
            <a:lstStyle/>
            <a:p>
              <a:pPr algn="ctr"/>
              <a:r>
                <a:rPr lang="en-US" b="1" u="sng" dirty="0" smtClean="0">
                  <a:solidFill>
                    <a:srgbClr val="C00000"/>
                  </a:solidFill>
                </a:rPr>
                <a:t>    4 Å    </a:t>
              </a:r>
            </a:p>
            <a:p>
              <a:pPr algn="ctr"/>
              <a:r>
                <a:rPr lang="en-US" b="1" dirty="0" smtClean="0">
                  <a:solidFill>
                    <a:srgbClr val="C00000"/>
                  </a:solidFill>
                </a:rPr>
                <a:t>2sin(90°)</a:t>
              </a:r>
              <a:endParaRPr lang="en-US" b="1" dirty="0">
                <a:solidFill>
                  <a:srgbClr val="C00000"/>
                </a:solidFill>
              </a:endParaRPr>
            </a:p>
          </p:txBody>
        </p:sp>
      </p:grpSp>
    </p:spTree>
    <p:extLst>
      <p:ext uri="{BB962C8B-B14F-4D97-AF65-F5344CB8AC3E}">
        <p14:creationId xmlns:p14="http://schemas.microsoft.com/office/powerpoint/2010/main" val="301357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8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732" y="1155055"/>
            <a:ext cx="7301999" cy="5755422"/>
          </a:xfrm>
          <a:prstGeom prst="rect">
            <a:avLst/>
          </a:prstGeom>
          <a:noFill/>
        </p:spPr>
        <p:txBody>
          <a:bodyPr wrap="none" rtlCol="0">
            <a:spAutoFit/>
          </a:bodyPr>
          <a:lstStyle/>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Excellent signal at S edge</a:t>
            </a: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- 2472.7 eV</a:t>
            </a:r>
          </a:p>
          <a:p>
            <a:r>
              <a:rPr lang="en-US" sz="4400" dirty="0" smtClean="0">
                <a:solidFill>
                  <a:srgbClr val="C00000"/>
                </a:solidFill>
                <a:latin typeface="Arial" panose="020B0604020202020204" pitchFamily="34" charset="0"/>
                <a:cs typeface="Arial" panose="020B0604020202020204" pitchFamily="34" charset="0"/>
              </a:rPr>
              <a:t>x  Radiation Damage</a:t>
            </a:r>
          </a:p>
          <a:p>
            <a:r>
              <a:rPr lang="en-US" sz="4000" dirty="0">
                <a:solidFill>
                  <a:srgbClr val="C00000"/>
                </a:solidFill>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 min size </a:t>
            </a:r>
            <a:r>
              <a:rPr lang="en-US" sz="4000" dirty="0">
                <a:solidFill>
                  <a:srgbClr val="C00000"/>
                </a:solidFill>
                <a:latin typeface="Arial" panose="020B0604020202020204" pitchFamily="34" charset="0"/>
                <a:cs typeface="Arial" panose="020B0604020202020204" pitchFamily="34" charset="0"/>
              </a:rPr>
              <a:t>~</a:t>
            </a:r>
            <a:r>
              <a:rPr lang="en-US" sz="4000" dirty="0" smtClean="0">
                <a:solidFill>
                  <a:srgbClr val="C00000"/>
                </a:solidFill>
                <a:latin typeface="Arial" panose="020B0604020202020204" pitchFamily="34" charset="0"/>
                <a:cs typeface="Arial" panose="020B0604020202020204" pitchFamily="34" charset="0"/>
              </a:rPr>
              <a:t> 100 </a:t>
            </a:r>
            <a:r>
              <a:rPr lang="el-GR" sz="4000" dirty="0" smtClean="0">
                <a:solidFill>
                  <a:srgbClr val="C00000"/>
                </a:solidFill>
                <a:latin typeface="Arial" panose="020B0604020202020204" pitchFamily="34" charset="0"/>
                <a:cs typeface="Arial" panose="020B0604020202020204" pitchFamily="34" charset="0"/>
              </a:rPr>
              <a:t>μ</a:t>
            </a:r>
            <a:r>
              <a:rPr lang="en-US" sz="4000" dirty="0">
                <a:solidFill>
                  <a:srgbClr val="C00000"/>
                </a:solidFill>
                <a:latin typeface="Arial" panose="020B0604020202020204" pitchFamily="34" charset="0"/>
                <a:cs typeface="Arial" panose="020B0604020202020204" pitchFamily="34" charset="0"/>
              </a:rPr>
              <a:t>m</a:t>
            </a:r>
            <a:endParaRPr lang="en-US" sz="4000" dirty="0" smtClean="0">
              <a:solidFill>
                <a:srgbClr val="C00000"/>
              </a:solidFill>
              <a:latin typeface="Arial" panose="020B0604020202020204" pitchFamily="34" charset="0"/>
              <a:cs typeface="Arial" panose="020B0604020202020204" pitchFamily="34" charset="0"/>
            </a:endParaRPr>
          </a:p>
          <a:p>
            <a:r>
              <a:rPr lang="en-US" sz="4400" dirty="0" smtClean="0">
                <a:solidFill>
                  <a:srgbClr val="C00000"/>
                </a:solidFill>
                <a:latin typeface="Arial" panose="020B0604020202020204" pitchFamily="34" charset="0"/>
                <a:cs typeface="Arial" panose="020B0604020202020204" pitchFamily="34" charset="0"/>
              </a:rPr>
              <a:t>x  Self absorption</a:t>
            </a:r>
          </a:p>
          <a:p>
            <a:r>
              <a:rPr lang="en-US" sz="4000" dirty="0" smtClean="0">
                <a:solidFill>
                  <a:srgbClr val="C00000"/>
                </a:solidFill>
                <a:latin typeface="Arial" panose="020B0604020202020204" pitchFamily="34" charset="0"/>
                <a:cs typeface="Arial" panose="020B0604020202020204" pitchFamily="34" charset="0"/>
              </a:rPr>
              <a:t>	- </a:t>
            </a:r>
            <a:r>
              <a:rPr lang="en-US" sz="4000" dirty="0">
                <a:solidFill>
                  <a:srgbClr val="C00000"/>
                </a:solidFill>
                <a:latin typeface="Arial" panose="020B0604020202020204" pitchFamily="34" charset="0"/>
                <a:cs typeface="Arial" panose="020B0604020202020204" pitchFamily="34" charset="0"/>
              </a:rPr>
              <a:t>20 </a:t>
            </a:r>
            <a:r>
              <a:rPr lang="el-GR" sz="4000" dirty="0">
                <a:solidFill>
                  <a:srgbClr val="C00000"/>
                </a:solidFill>
                <a:latin typeface="Arial" panose="020B0604020202020204" pitchFamily="34" charset="0"/>
                <a:cs typeface="Arial" panose="020B0604020202020204" pitchFamily="34" charset="0"/>
              </a:rPr>
              <a:t>μ</a:t>
            </a:r>
            <a:r>
              <a:rPr lang="en-US" sz="4000" dirty="0">
                <a:solidFill>
                  <a:srgbClr val="C00000"/>
                </a:solidFill>
                <a:latin typeface="Arial" panose="020B0604020202020204" pitchFamily="34" charset="0"/>
                <a:cs typeface="Arial" panose="020B0604020202020204" pitchFamily="34" charset="0"/>
              </a:rPr>
              <a:t>m </a:t>
            </a:r>
            <a:r>
              <a:rPr lang="en-US" sz="4000" dirty="0" smtClean="0">
                <a:solidFill>
                  <a:srgbClr val="C00000"/>
                </a:solidFill>
                <a:latin typeface="Arial" panose="020B0604020202020204" pitchFamily="34" charset="0"/>
                <a:cs typeface="Arial" panose="020B0604020202020204" pitchFamily="34" charset="0"/>
              </a:rPr>
              <a:t>error = </a:t>
            </a:r>
            <a:r>
              <a:rPr lang="en-US" sz="4000" dirty="0">
                <a:solidFill>
                  <a:srgbClr val="C00000"/>
                </a:solidFill>
                <a:latin typeface="Arial" panose="020B0604020202020204" pitchFamily="34" charset="0"/>
                <a:cs typeface="Arial" panose="020B0604020202020204" pitchFamily="34" charset="0"/>
              </a:rPr>
              <a:t>50</a:t>
            </a:r>
            <a:r>
              <a:rPr lang="en-US" sz="4000" dirty="0" smtClean="0">
                <a:solidFill>
                  <a:srgbClr val="C00000"/>
                </a:solidFill>
                <a:latin typeface="Arial" panose="020B0604020202020204" pitchFamily="34" charset="0"/>
                <a:cs typeface="Arial" panose="020B0604020202020204" pitchFamily="34" charset="0"/>
              </a:rPr>
              <a:t>% error</a:t>
            </a:r>
            <a:endParaRPr lang="en-US" sz="4000" dirty="0">
              <a:solidFill>
                <a:srgbClr val="C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4400" dirty="0" smtClean="0">
                <a:solidFill>
                  <a:srgbClr val="00B050"/>
                </a:solidFill>
                <a:latin typeface="Arial" panose="020B0604020202020204" pitchFamily="34" charset="0"/>
                <a:cs typeface="Arial" panose="020B0604020202020204" pitchFamily="34" charset="0"/>
              </a:rPr>
              <a:t>Solutions</a:t>
            </a:r>
          </a:p>
          <a:p>
            <a:r>
              <a:rPr lang="en-US" sz="3600" dirty="0">
                <a:solidFill>
                  <a:srgbClr val="00B050"/>
                </a:solidFill>
                <a:latin typeface="Arial" panose="020B0604020202020204" pitchFamily="34" charset="0"/>
                <a:cs typeface="Arial" panose="020B0604020202020204" pitchFamily="34" charset="0"/>
              </a:rPr>
              <a:t>	</a:t>
            </a:r>
            <a:r>
              <a:rPr lang="en-US" sz="3600" dirty="0" smtClean="0">
                <a:solidFill>
                  <a:srgbClr val="00B050"/>
                </a:solidFill>
                <a:latin typeface="Arial" panose="020B0604020202020204" pitchFamily="34" charset="0"/>
                <a:cs typeface="Arial" panose="020B0604020202020204" pitchFamily="34" charset="0"/>
              </a:rPr>
              <a:t>- outrun damage at XFEL</a:t>
            </a:r>
          </a:p>
          <a:p>
            <a:r>
              <a:rPr lang="en-US" sz="3600" dirty="0" smtClean="0">
                <a:solidFill>
                  <a:srgbClr val="00B050"/>
                </a:solidFill>
                <a:latin typeface="Arial" panose="020B0604020202020204" pitchFamily="34" charset="0"/>
                <a:cs typeface="Arial" panose="020B0604020202020204" pitchFamily="34" charset="0"/>
              </a:rPr>
              <a:t>	- Bragg geometry?</a:t>
            </a:r>
            <a:endParaRPr lang="en-US" sz="3200" dirty="0" smtClean="0">
              <a:solidFill>
                <a:srgbClr val="00B05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6286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5400" b="1" dirty="0" smtClean="0"/>
              <a:t>Pro &amp; Con of S-MAD</a:t>
            </a:r>
            <a:endParaRPr lang="en-US" altLang="en-US" sz="5400" b="1" dirty="0" smtClean="0"/>
          </a:p>
        </p:txBody>
      </p:sp>
    </p:spTree>
    <p:extLst>
      <p:ext uri="{BB962C8B-B14F-4D97-AF65-F5344CB8AC3E}">
        <p14:creationId xmlns:p14="http://schemas.microsoft.com/office/powerpoint/2010/main" val="31867162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036779505"/>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27912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100000" fill="hold" nodeType="clickEffect">
                                  <p:stCondLst>
                                    <p:cond delay="0"/>
                                  </p:stCondLst>
                                  <p:childTnLst>
                                    <p:animMotion origin="layout" path="M 0.0007 0.0007 L 0.0007 0.09757 L 0.01892 0.09989 L 0.03715 0.12023 " pathEditMode="relative" rAng="0" ptsTypes="AAAA">
                                      <p:cBhvr>
                                        <p:cTn id="6" dur="2000" fill="hold"/>
                                        <p:tgtEl>
                                          <p:spTgt spid="403"/>
                                        </p:tgtEl>
                                        <p:attrNameLst>
                                          <p:attrName>ppt_x</p:attrName>
                                          <p:attrName>ppt_y</p:attrName>
                                        </p:attrNameLst>
                                      </p:cBhvr>
                                      <p:rCtr x="1823" y="5965"/>
                                    </p:animMotion>
                                  </p:childTnLst>
                                </p:cTn>
                              </p:par>
                              <p:par>
                                <p:cTn id="7" presetID="42" presetClass="path" presetSubtype="0" decel="100000" fill="hold" nodeType="withEffect">
                                  <p:stCondLst>
                                    <p:cond delay="0"/>
                                  </p:stCondLst>
                                  <p:childTnLst>
                                    <p:animMotion origin="layout" path="M 3.33333E-6 -3.69942E-6 L 3.33333E-6 0.06474 " pathEditMode="relative" rAng="0" ptsTypes="AA">
                                      <p:cBhvr>
                                        <p:cTn id="8" dur="2000" fill="hold"/>
                                        <p:tgtEl>
                                          <p:spTgt spid="396"/>
                                        </p:tgtEl>
                                        <p:attrNameLst>
                                          <p:attrName>ppt_x</p:attrName>
                                          <p:attrName>ppt_y</p:attrName>
                                        </p:attrNameLst>
                                      </p:cBhvr>
                                      <p:rCtr x="0" y="3237"/>
                                    </p:animMotion>
                                  </p:childTnLst>
                                </p:cTn>
                              </p:par>
                              <p:par>
                                <p:cTn id="9" presetID="42" presetClass="path" presetSubtype="0" decel="100000" fill="hold" nodeType="withEffect">
                                  <p:stCondLst>
                                    <p:cond delay="0"/>
                                  </p:stCondLst>
                                  <p:childTnLst>
                                    <p:animMotion origin="layout" path="M -3.88889E-6 3.12139E-6 L -3.88889E-6 0.07584 " pathEditMode="relative" rAng="0" ptsTypes="AA">
                                      <p:cBhvr>
                                        <p:cTn id="10" dur="2000" fill="hold"/>
                                        <p:tgtEl>
                                          <p:spTgt spid="437"/>
                                        </p:tgtEl>
                                        <p:attrNameLst>
                                          <p:attrName>ppt_x</p:attrName>
                                          <p:attrName>ppt_y</p:attrName>
                                        </p:attrNameLst>
                                      </p:cBhvr>
                                      <p:rCtr x="0" y="3792"/>
                                    </p:animMotion>
                                  </p:childTnLst>
                                </p:cTn>
                              </p:par>
                              <p:par>
                                <p:cTn id="11" presetID="0" presetClass="path" presetSubtype="0" decel="100000" fill="hold" nodeType="withEffect">
                                  <p:stCondLst>
                                    <p:cond delay="0"/>
                                  </p:stCondLst>
                                  <p:childTnLst>
                                    <p:animMotion origin="layout" path="M 6.38889E-6 -7.86127E-6 L 0.00174 0.1119 L 0.01754 0.11837 L 0.03022 0.13942 " pathEditMode="relative" ptsTypes="AAAA">
                                      <p:cBhvr>
                                        <p:cTn id="12" dur="2000" fill="hold"/>
                                        <p:tgtEl>
                                          <p:spTgt spid="4"/>
                                        </p:tgtEl>
                                        <p:attrNameLst>
                                          <p:attrName>ppt_x</p:attrName>
                                          <p:attrName>ppt_y</p:attrName>
                                        </p:attrNameLst>
                                      </p:cBhvr>
                                    </p:animMotion>
                                  </p:childTnLst>
                                </p:cTn>
                              </p:par>
                              <p:par>
                                <p:cTn id="13" presetID="0" presetClass="path" presetSubtype="0" decel="100000" fill="hold" nodeType="withEffect">
                                  <p:stCondLst>
                                    <p:cond delay="0"/>
                                  </p:stCondLst>
                                  <p:childTnLst>
                                    <p:animMotion origin="layout" path="M 1.11111E-6 -2.71676E-6 L 1.11111E-6 0.08463 L -0.01893 0.08879 L -0.03646 0.11422 " pathEditMode="relative" ptsTypes="AAAA">
                                      <p:cBhvr>
                                        <p:cTn id="14" dur="2000" fill="hold"/>
                                        <p:tgtEl>
                                          <p:spTgt spid="389"/>
                                        </p:tgtEl>
                                        <p:attrNameLst>
                                          <p:attrName>ppt_x</p:attrName>
                                          <p:attrName>ppt_y</p:attrName>
                                        </p:attrNameLst>
                                      </p:cBhvr>
                                    </p:animMotion>
                                  </p:childTnLst>
                                </p:cTn>
                              </p:par>
                              <p:par>
                                <p:cTn id="15" presetID="0" presetClass="path" presetSubtype="0" decel="100000" fill="hold" nodeType="withEffect">
                                  <p:stCondLst>
                                    <p:cond delay="0"/>
                                  </p:stCondLst>
                                  <p:childTnLst>
                                    <p:animMotion origin="layout" path="M -1.66667E-6 8.67052E-7 L -0.00156 0.1311 L 0.0158 0.14173 L 0.02535 0.15861 " pathEditMode="relative" ptsTypes="AAAA">
                                      <p:cBhvr>
                                        <p:cTn id="16" dur="2000" fill="hold"/>
                                        <p:tgtEl>
                                          <p:spTgt spid="4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spTree>
    <p:extLst>
      <p:ext uri="{BB962C8B-B14F-4D97-AF65-F5344CB8AC3E}">
        <p14:creationId xmlns:p14="http://schemas.microsoft.com/office/powerpoint/2010/main" val="2219268300"/>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spTree>
    <p:extLst>
      <p:ext uri="{BB962C8B-B14F-4D97-AF65-F5344CB8AC3E}">
        <p14:creationId xmlns:p14="http://schemas.microsoft.com/office/powerpoint/2010/main" val="83335343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921728">
            <a:off x="986971" y="841829"/>
            <a:ext cx="7373257" cy="6016171"/>
            <a:chOff x="986971" y="841829"/>
            <a:chExt cx="7373257" cy="6016171"/>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86971" y="3886200"/>
              <a:ext cx="737325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grpSp>
      <p:grpSp>
        <p:nvGrpSpPr>
          <p:cNvPr id="8" name="Group 7"/>
          <p:cNvGrpSpPr/>
          <p:nvPr/>
        </p:nvGrpSpPr>
        <p:grpSpPr>
          <a:xfrm flipV="1">
            <a:off x="-217711" y="3606344"/>
            <a:ext cx="5959475" cy="3001963"/>
            <a:chOff x="-174168" y="1022801"/>
            <a:chExt cx="5959475" cy="3001963"/>
          </a:xfrm>
        </p:grpSpPr>
        <p:sp>
          <p:nvSpPr>
            <p:cNvPr id="139" name="Rectangle 146"/>
            <p:cNvSpPr>
              <a:spLocks noChangeArrowheads="1"/>
            </p:cNvSpPr>
            <p:nvPr/>
          </p:nvSpPr>
          <p:spPr bwMode="auto">
            <a:xfrm rot="5400000">
              <a:off x="2170569" y="1424439"/>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40" name="Group 295"/>
            <p:cNvGrpSpPr>
              <a:grpSpLocks/>
            </p:cNvGrpSpPr>
            <p:nvPr/>
          </p:nvGrpSpPr>
          <p:grpSpPr bwMode="auto">
            <a:xfrm rot="-2293099">
              <a:off x="1748295" y="1022801"/>
              <a:ext cx="4037012" cy="3001963"/>
              <a:chOff x="2203" y="330"/>
              <a:chExt cx="2543" cy="1891"/>
            </a:xfrm>
          </p:grpSpPr>
          <p:sp>
            <p:nvSpPr>
              <p:cNvPr id="141"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46" name="Text Box 303"/>
          <p:cNvSpPr txBox="1">
            <a:spLocks noChangeArrowheads="1"/>
          </p:cNvSpPr>
          <p:nvPr/>
        </p:nvSpPr>
        <p:spPr bwMode="auto">
          <a:xfrm>
            <a:off x="283710" y="4502377"/>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600" dirty="0">
                <a:cs typeface="Arial" charset="0"/>
              </a:rPr>
              <a:t>λ</a:t>
            </a:r>
            <a:r>
              <a:rPr lang="en-US" altLang="en-US" sz="3600" dirty="0">
                <a:cs typeface="Arial" charset="0"/>
              </a:rPr>
              <a:t>=2d sin</a:t>
            </a:r>
            <a:r>
              <a:rPr lang="el-GR" altLang="en-US" sz="3600" dirty="0">
                <a:cs typeface="Arial" charset="0"/>
              </a:rPr>
              <a:t>θ</a:t>
            </a:r>
          </a:p>
        </p:txBody>
      </p:sp>
      <p:sp>
        <p:nvSpPr>
          <p:cNvPr id="147" name="Text Box 304"/>
          <p:cNvSpPr txBox="1">
            <a:spLocks noChangeArrowheads="1"/>
          </p:cNvSpPr>
          <p:nvPr/>
        </p:nvSpPr>
        <p:spPr bwMode="auto">
          <a:xfrm>
            <a:off x="250145" y="5514749"/>
            <a:ext cx="32575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cs typeface="Arial" charset="0"/>
              </a:rPr>
              <a:t>2.5 Å data </a:t>
            </a:r>
          </a:p>
          <a:p>
            <a:pPr eaLnBrk="1" hangingPunct="1"/>
            <a:r>
              <a:rPr lang="en-US" altLang="en-US" sz="3600" dirty="0">
                <a:cs typeface="Arial" charset="0"/>
              </a:rPr>
              <a:t>with 5 Å X-rays</a:t>
            </a:r>
          </a:p>
        </p:txBody>
      </p:sp>
      <p:sp>
        <p:nvSpPr>
          <p:cNvPr id="148" name="Rectangle 305"/>
          <p:cNvSpPr>
            <a:spLocks noChangeArrowheads="1"/>
          </p:cNvSpPr>
          <p:nvPr/>
        </p:nvSpPr>
        <p:spPr bwMode="auto">
          <a:xfrm>
            <a:off x="4922890" y="5505045"/>
            <a:ext cx="39897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solidFill>
                  <a:srgbClr val="C00000"/>
                </a:solidFill>
              </a:rPr>
              <a:t>Only</a:t>
            </a:r>
            <a:r>
              <a:rPr lang="en-US" altLang="en-US" dirty="0" smtClean="0"/>
              <a:t> analytic absorption correction:</a:t>
            </a:r>
          </a:p>
          <a:p>
            <a:pPr eaLnBrk="1" hangingPunct="1"/>
            <a:r>
              <a:rPr lang="en-US" altLang="en-US" dirty="0" smtClean="0"/>
              <a:t>International </a:t>
            </a:r>
            <a:r>
              <a:rPr lang="en-US" altLang="en-US" dirty="0"/>
              <a:t>Tables for Crystallography, Vol. C, 2nd ed., chapter 6.3</a:t>
            </a:r>
          </a:p>
        </p:txBody>
      </p:sp>
    </p:spTree>
    <p:extLst>
      <p:ext uri="{BB962C8B-B14F-4D97-AF65-F5344CB8AC3E}">
        <p14:creationId xmlns:p14="http://schemas.microsoft.com/office/powerpoint/2010/main" val="3968554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animBg="1"/>
      <p:bldP spid="14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732" y="1155055"/>
            <a:ext cx="7301999" cy="5755422"/>
          </a:xfrm>
          <a:prstGeom prst="rect">
            <a:avLst/>
          </a:prstGeom>
          <a:noFill/>
        </p:spPr>
        <p:txBody>
          <a:bodyPr wrap="none" rtlCol="0">
            <a:spAutoFit/>
          </a:bodyPr>
          <a:lstStyle/>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Excellent signal at S edge</a:t>
            </a: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- 2472.7 eV</a:t>
            </a:r>
          </a:p>
          <a:p>
            <a:r>
              <a:rPr lang="en-US" sz="4400" dirty="0" smtClean="0">
                <a:solidFill>
                  <a:srgbClr val="C00000"/>
                </a:solidFill>
                <a:latin typeface="Arial" panose="020B0604020202020204" pitchFamily="34" charset="0"/>
                <a:cs typeface="Arial" panose="020B0604020202020204" pitchFamily="34" charset="0"/>
              </a:rPr>
              <a:t>x  Radiation Damage</a:t>
            </a:r>
          </a:p>
          <a:p>
            <a:r>
              <a:rPr lang="en-US" sz="4000" dirty="0">
                <a:solidFill>
                  <a:srgbClr val="C00000"/>
                </a:solidFill>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 min size </a:t>
            </a:r>
            <a:r>
              <a:rPr lang="en-US" sz="4000" dirty="0">
                <a:solidFill>
                  <a:srgbClr val="C00000"/>
                </a:solidFill>
                <a:latin typeface="Arial" panose="020B0604020202020204" pitchFamily="34" charset="0"/>
                <a:cs typeface="Arial" panose="020B0604020202020204" pitchFamily="34" charset="0"/>
              </a:rPr>
              <a:t>~</a:t>
            </a:r>
            <a:r>
              <a:rPr lang="en-US" sz="4000" dirty="0" smtClean="0">
                <a:solidFill>
                  <a:srgbClr val="C00000"/>
                </a:solidFill>
                <a:latin typeface="Arial" panose="020B0604020202020204" pitchFamily="34" charset="0"/>
                <a:cs typeface="Arial" panose="020B0604020202020204" pitchFamily="34" charset="0"/>
              </a:rPr>
              <a:t> 100 </a:t>
            </a:r>
            <a:r>
              <a:rPr lang="el-GR" sz="4000" dirty="0" smtClean="0">
                <a:solidFill>
                  <a:srgbClr val="C00000"/>
                </a:solidFill>
                <a:latin typeface="Arial" panose="020B0604020202020204" pitchFamily="34" charset="0"/>
                <a:cs typeface="Arial" panose="020B0604020202020204" pitchFamily="34" charset="0"/>
              </a:rPr>
              <a:t>μ</a:t>
            </a:r>
            <a:r>
              <a:rPr lang="en-US" sz="4000" dirty="0">
                <a:solidFill>
                  <a:srgbClr val="C00000"/>
                </a:solidFill>
                <a:latin typeface="Arial" panose="020B0604020202020204" pitchFamily="34" charset="0"/>
                <a:cs typeface="Arial" panose="020B0604020202020204" pitchFamily="34" charset="0"/>
              </a:rPr>
              <a:t>m</a:t>
            </a:r>
            <a:endParaRPr lang="en-US" sz="4000" dirty="0" smtClean="0">
              <a:solidFill>
                <a:srgbClr val="C00000"/>
              </a:solidFill>
              <a:latin typeface="Arial" panose="020B0604020202020204" pitchFamily="34" charset="0"/>
              <a:cs typeface="Arial" panose="020B0604020202020204" pitchFamily="34" charset="0"/>
            </a:endParaRPr>
          </a:p>
          <a:p>
            <a:r>
              <a:rPr lang="en-US" sz="4400" dirty="0" smtClean="0">
                <a:solidFill>
                  <a:srgbClr val="C00000"/>
                </a:solidFill>
                <a:latin typeface="Arial" panose="020B0604020202020204" pitchFamily="34" charset="0"/>
                <a:cs typeface="Arial" panose="020B0604020202020204" pitchFamily="34" charset="0"/>
              </a:rPr>
              <a:t>x  Self absorption</a:t>
            </a:r>
          </a:p>
          <a:p>
            <a:r>
              <a:rPr lang="en-US" sz="4000" dirty="0" smtClean="0">
                <a:solidFill>
                  <a:srgbClr val="C00000"/>
                </a:solidFill>
                <a:latin typeface="Arial" panose="020B0604020202020204" pitchFamily="34" charset="0"/>
                <a:cs typeface="Arial" panose="020B0604020202020204" pitchFamily="34" charset="0"/>
              </a:rPr>
              <a:t>	- </a:t>
            </a:r>
            <a:r>
              <a:rPr lang="en-US" sz="4000" dirty="0">
                <a:solidFill>
                  <a:srgbClr val="C00000"/>
                </a:solidFill>
                <a:latin typeface="Arial" panose="020B0604020202020204" pitchFamily="34" charset="0"/>
                <a:cs typeface="Arial" panose="020B0604020202020204" pitchFamily="34" charset="0"/>
              </a:rPr>
              <a:t>20 </a:t>
            </a:r>
            <a:r>
              <a:rPr lang="el-GR" sz="4000" dirty="0">
                <a:solidFill>
                  <a:srgbClr val="C00000"/>
                </a:solidFill>
                <a:latin typeface="Arial" panose="020B0604020202020204" pitchFamily="34" charset="0"/>
                <a:cs typeface="Arial" panose="020B0604020202020204" pitchFamily="34" charset="0"/>
              </a:rPr>
              <a:t>μ</a:t>
            </a:r>
            <a:r>
              <a:rPr lang="en-US" sz="4000" dirty="0">
                <a:solidFill>
                  <a:srgbClr val="C00000"/>
                </a:solidFill>
                <a:latin typeface="Arial" panose="020B0604020202020204" pitchFamily="34" charset="0"/>
                <a:cs typeface="Arial" panose="020B0604020202020204" pitchFamily="34" charset="0"/>
              </a:rPr>
              <a:t>m </a:t>
            </a:r>
            <a:r>
              <a:rPr lang="en-US" sz="4000" dirty="0" smtClean="0">
                <a:solidFill>
                  <a:srgbClr val="C00000"/>
                </a:solidFill>
                <a:latin typeface="Arial" panose="020B0604020202020204" pitchFamily="34" charset="0"/>
                <a:cs typeface="Arial" panose="020B0604020202020204" pitchFamily="34" charset="0"/>
              </a:rPr>
              <a:t>error = </a:t>
            </a:r>
            <a:r>
              <a:rPr lang="en-US" sz="4000" dirty="0">
                <a:solidFill>
                  <a:srgbClr val="C00000"/>
                </a:solidFill>
                <a:latin typeface="Arial" panose="020B0604020202020204" pitchFamily="34" charset="0"/>
                <a:cs typeface="Arial" panose="020B0604020202020204" pitchFamily="34" charset="0"/>
              </a:rPr>
              <a:t>50</a:t>
            </a:r>
            <a:r>
              <a:rPr lang="en-US" sz="4000" dirty="0" smtClean="0">
                <a:solidFill>
                  <a:srgbClr val="C00000"/>
                </a:solidFill>
                <a:latin typeface="Arial" panose="020B0604020202020204" pitchFamily="34" charset="0"/>
                <a:cs typeface="Arial" panose="020B0604020202020204" pitchFamily="34" charset="0"/>
              </a:rPr>
              <a:t>% error</a:t>
            </a:r>
            <a:endParaRPr lang="en-US" sz="4000" dirty="0">
              <a:solidFill>
                <a:srgbClr val="C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4400" dirty="0" smtClean="0">
                <a:solidFill>
                  <a:srgbClr val="00B050"/>
                </a:solidFill>
                <a:latin typeface="Arial" panose="020B0604020202020204" pitchFamily="34" charset="0"/>
                <a:cs typeface="Arial" panose="020B0604020202020204" pitchFamily="34" charset="0"/>
              </a:rPr>
              <a:t>Solutions</a:t>
            </a:r>
          </a:p>
          <a:p>
            <a:r>
              <a:rPr lang="en-US" sz="3600" dirty="0">
                <a:solidFill>
                  <a:srgbClr val="00B050"/>
                </a:solidFill>
                <a:latin typeface="Arial" panose="020B0604020202020204" pitchFamily="34" charset="0"/>
                <a:cs typeface="Arial" panose="020B0604020202020204" pitchFamily="34" charset="0"/>
              </a:rPr>
              <a:t>	</a:t>
            </a:r>
            <a:r>
              <a:rPr lang="en-US" sz="3600" dirty="0" smtClean="0">
                <a:solidFill>
                  <a:srgbClr val="00B050"/>
                </a:solidFill>
                <a:latin typeface="Arial" panose="020B0604020202020204" pitchFamily="34" charset="0"/>
                <a:cs typeface="Arial" panose="020B0604020202020204" pitchFamily="34" charset="0"/>
              </a:rPr>
              <a:t>- outrun damage at XFEL</a:t>
            </a:r>
          </a:p>
          <a:p>
            <a:r>
              <a:rPr lang="en-US" sz="3600" dirty="0" smtClean="0">
                <a:solidFill>
                  <a:srgbClr val="00B050"/>
                </a:solidFill>
                <a:latin typeface="Arial" panose="020B0604020202020204" pitchFamily="34" charset="0"/>
                <a:cs typeface="Arial" panose="020B0604020202020204" pitchFamily="34" charset="0"/>
              </a:rPr>
              <a:t>	- Bragg geometry?</a:t>
            </a:r>
            <a:endParaRPr lang="en-US" sz="3200" dirty="0" smtClean="0">
              <a:solidFill>
                <a:srgbClr val="00B05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6286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5400" b="1" dirty="0" smtClean="0"/>
              <a:t>Pro &amp; Con of S-MAD</a:t>
            </a:r>
            <a:endParaRPr lang="en-US" altLang="en-US" sz="5400" b="1" dirty="0" smtClean="0"/>
          </a:p>
        </p:txBody>
      </p:sp>
    </p:spTree>
    <p:extLst>
      <p:ext uri="{BB962C8B-B14F-4D97-AF65-F5344CB8AC3E}">
        <p14:creationId xmlns:p14="http://schemas.microsoft.com/office/powerpoint/2010/main" val="4061828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AutoShape 2"/>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47" name="AutoShape 3"/>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48" name="AutoShape 4"/>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49" name="AutoShape 5"/>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0" name="AutoShape 6"/>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1" name="AutoShape 7"/>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2" name="AutoShape 8"/>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3" name="AutoShape 9"/>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4" name="AutoShape 10"/>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5" name="AutoShape 11"/>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6" name="AutoShape 12"/>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7" name="AutoShape 13"/>
          <p:cNvSpPr>
            <a:spLocks noChangeArrowheads="1"/>
          </p:cNvSpPr>
          <p:nvPr/>
        </p:nvSpPr>
        <p:spPr bwMode="auto">
          <a:xfrm>
            <a:off x="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8" name="AutoShape 14"/>
          <p:cNvSpPr>
            <a:spLocks noChangeArrowheads="1"/>
          </p:cNvSpPr>
          <p:nvPr/>
        </p:nvSpPr>
        <p:spPr bwMode="auto">
          <a:xfrm>
            <a:off x="914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59" name="AutoShape 15"/>
          <p:cNvSpPr>
            <a:spLocks noChangeArrowheads="1"/>
          </p:cNvSpPr>
          <p:nvPr/>
        </p:nvSpPr>
        <p:spPr bwMode="auto">
          <a:xfrm>
            <a:off x="1828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0" name="AutoShape 16"/>
          <p:cNvSpPr>
            <a:spLocks noChangeArrowheads="1"/>
          </p:cNvSpPr>
          <p:nvPr/>
        </p:nvSpPr>
        <p:spPr bwMode="auto">
          <a:xfrm>
            <a:off x="2743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1" name="AutoShape 17"/>
          <p:cNvSpPr>
            <a:spLocks noChangeArrowheads="1"/>
          </p:cNvSpPr>
          <p:nvPr/>
        </p:nvSpPr>
        <p:spPr bwMode="auto">
          <a:xfrm>
            <a:off x="3657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2" name="AutoShape 18"/>
          <p:cNvSpPr>
            <a:spLocks noChangeArrowheads="1"/>
          </p:cNvSpPr>
          <p:nvPr/>
        </p:nvSpPr>
        <p:spPr bwMode="auto">
          <a:xfrm>
            <a:off x="45720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3" name="AutoShape 19"/>
          <p:cNvSpPr>
            <a:spLocks noChangeArrowheads="1"/>
          </p:cNvSpPr>
          <p:nvPr/>
        </p:nvSpPr>
        <p:spPr bwMode="auto">
          <a:xfrm>
            <a:off x="5486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4" name="AutoShape 20"/>
          <p:cNvSpPr>
            <a:spLocks noChangeArrowheads="1"/>
          </p:cNvSpPr>
          <p:nvPr/>
        </p:nvSpPr>
        <p:spPr bwMode="auto">
          <a:xfrm>
            <a:off x="6400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5" name="AutoShape 21"/>
          <p:cNvSpPr>
            <a:spLocks noChangeArrowheads="1"/>
          </p:cNvSpPr>
          <p:nvPr/>
        </p:nvSpPr>
        <p:spPr bwMode="auto">
          <a:xfrm>
            <a:off x="7315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6" name="AutoShape 22"/>
          <p:cNvSpPr>
            <a:spLocks noChangeArrowheads="1"/>
          </p:cNvSpPr>
          <p:nvPr/>
        </p:nvSpPr>
        <p:spPr bwMode="auto">
          <a:xfrm>
            <a:off x="8229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7" name="AutoShape 23"/>
          <p:cNvSpPr>
            <a:spLocks noChangeArrowheads="1"/>
          </p:cNvSpPr>
          <p:nvPr/>
        </p:nvSpPr>
        <p:spPr bwMode="auto">
          <a:xfrm>
            <a:off x="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8" name="AutoShape 24"/>
          <p:cNvSpPr>
            <a:spLocks noChangeArrowheads="1"/>
          </p:cNvSpPr>
          <p:nvPr/>
        </p:nvSpPr>
        <p:spPr bwMode="auto">
          <a:xfrm>
            <a:off x="914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69" name="AutoShape 25"/>
          <p:cNvSpPr>
            <a:spLocks noChangeArrowheads="1"/>
          </p:cNvSpPr>
          <p:nvPr/>
        </p:nvSpPr>
        <p:spPr bwMode="auto">
          <a:xfrm>
            <a:off x="1828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70" name="AutoShape 26"/>
          <p:cNvSpPr>
            <a:spLocks noChangeArrowheads="1"/>
          </p:cNvSpPr>
          <p:nvPr/>
        </p:nvSpPr>
        <p:spPr bwMode="auto">
          <a:xfrm>
            <a:off x="2743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71" name="AutoShape 27"/>
          <p:cNvSpPr>
            <a:spLocks noChangeArrowheads="1"/>
          </p:cNvSpPr>
          <p:nvPr/>
        </p:nvSpPr>
        <p:spPr bwMode="auto">
          <a:xfrm>
            <a:off x="3657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72" name="AutoShape 28"/>
          <p:cNvSpPr>
            <a:spLocks noChangeArrowheads="1"/>
          </p:cNvSpPr>
          <p:nvPr/>
        </p:nvSpPr>
        <p:spPr bwMode="auto">
          <a:xfrm>
            <a:off x="45720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73" name="AutoShape 29"/>
          <p:cNvSpPr>
            <a:spLocks noChangeArrowheads="1"/>
          </p:cNvSpPr>
          <p:nvPr/>
        </p:nvSpPr>
        <p:spPr bwMode="auto">
          <a:xfrm>
            <a:off x="5486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74" name="AutoShape 30"/>
          <p:cNvSpPr>
            <a:spLocks noChangeArrowheads="1"/>
          </p:cNvSpPr>
          <p:nvPr/>
        </p:nvSpPr>
        <p:spPr bwMode="auto">
          <a:xfrm>
            <a:off x="6400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75" name="AutoShape 31"/>
          <p:cNvSpPr>
            <a:spLocks noChangeArrowheads="1"/>
          </p:cNvSpPr>
          <p:nvPr/>
        </p:nvSpPr>
        <p:spPr bwMode="auto">
          <a:xfrm>
            <a:off x="7315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76" name="AutoShape 32"/>
          <p:cNvSpPr>
            <a:spLocks noChangeArrowheads="1"/>
          </p:cNvSpPr>
          <p:nvPr/>
        </p:nvSpPr>
        <p:spPr bwMode="auto">
          <a:xfrm>
            <a:off x="8229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78" name="AutoShape 34"/>
          <p:cNvSpPr>
            <a:spLocks noChangeArrowheads="1"/>
          </p:cNvSpPr>
          <p:nvPr/>
        </p:nvSpPr>
        <p:spPr bwMode="auto">
          <a:xfrm>
            <a:off x="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79" name="AutoShape 35"/>
          <p:cNvSpPr>
            <a:spLocks noChangeArrowheads="1"/>
          </p:cNvSpPr>
          <p:nvPr/>
        </p:nvSpPr>
        <p:spPr bwMode="auto">
          <a:xfrm>
            <a:off x="914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0" name="AutoShape 36"/>
          <p:cNvSpPr>
            <a:spLocks noChangeArrowheads="1"/>
          </p:cNvSpPr>
          <p:nvPr/>
        </p:nvSpPr>
        <p:spPr bwMode="auto">
          <a:xfrm>
            <a:off x="1828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1" name="AutoShape 37"/>
          <p:cNvSpPr>
            <a:spLocks noChangeArrowheads="1"/>
          </p:cNvSpPr>
          <p:nvPr/>
        </p:nvSpPr>
        <p:spPr bwMode="auto">
          <a:xfrm>
            <a:off x="2743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2" name="AutoShape 38"/>
          <p:cNvSpPr>
            <a:spLocks noChangeArrowheads="1"/>
          </p:cNvSpPr>
          <p:nvPr/>
        </p:nvSpPr>
        <p:spPr bwMode="auto">
          <a:xfrm>
            <a:off x="3657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3" name="AutoShape 39"/>
          <p:cNvSpPr>
            <a:spLocks noChangeArrowheads="1"/>
          </p:cNvSpPr>
          <p:nvPr/>
        </p:nvSpPr>
        <p:spPr bwMode="auto">
          <a:xfrm>
            <a:off x="45720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4" name="AutoShape 40"/>
          <p:cNvSpPr>
            <a:spLocks noChangeArrowheads="1"/>
          </p:cNvSpPr>
          <p:nvPr/>
        </p:nvSpPr>
        <p:spPr bwMode="auto">
          <a:xfrm>
            <a:off x="5486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5" name="AutoShape 41"/>
          <p:cNvSpPr>
            <a:spLocks noChangeArrowheads="1"/>
          </p:cNvSpPr>
          <p:nvPr/>
        </p:nvSpPr>
        <p:spPr bwMode="auto">
          <a:xfrm>
            <a:off x="6400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6" name="AutoShape 42"/>
          <p:cNvSpPr>
            <a:spLocks noChangeArrowheads="1"/>
          </p:cNvSpPr>
          <p:nvPr/>
        </p:nvSpPr>
        <p:spPr bwMode="auto">
          <a:xfrm>
            <a:off x="7315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7" name="AutoShape 43"/>
          <p:cNvSpPr>
            <a:spLocks noChangeArrowheads="1"/>
          </p:cNvSpPr>
          <p:nvPr/>
        </p:nvSpPr>
        <p:spPr bwMode="auto">
          <a:xfrm>
            <a:off x="8229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8" name="AutoShape 44"/>
          <p:cNvSpPr>
            <a:spLocks noChangeArrowheads="1"/>
          </p:cNvSpPr>
          <p:nvPr/>
        </p:nvSpPr>
        <p:spPr bwMode="auto">
          <a:xfrm>
            <a:off x="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89" name="AutoShape 45"/>
          <p:cNvSpPr>
            <a:spLocks noChangeArrowheads="1"/>
          </p:cNvSpPr>
          <p:nvPr/>
        </p:nvSpPr>
        <p:spPr bwMode="auto">
          <a:xfrm>
            <a:off x="914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0" name="AutoShape 46"/>
          <p:cNvSpPr>
            <a:spLocks noChangeArrowheads="1"/>
          </p:cNvSpPr>
          <p:nvPr/>
        </p:nvSpPr>
        <p:spPr bwMode="auto">
          <a:xfrm>
            <a:off x="1828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1" name="AutoShape 47"/>
          <p:cNvSpPr>
            <a:spLocks noChangeArrowheads="1"/>
          </p:cNvSpPr>
          <p:nvPr/>
        </p:nvSpPr>
        <p:spPr bwMode="auto">
          <a:xfrm>
            <a:off x="2743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2" name="AutoShape 48"/>
          <p:cNvSpPr>
            <a:spLocks noChangeArrowheads="1"/>
          </p:cNvSpPr>
          <p:nvPr/>
        </p:nvSpPr>
        <p:spPr bwMode="auto">
          <a:xfrm>
            <a:off x="3657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3" name="AutoShape 49"/>
          <p:cNvSpPr>
            <a:spLocks noChangeArrowheads="1"/>
          </p:cNvSpPr>
          <p:nvPr/>
        </p:nvSpPr>
        <p:spPr bwMode="auto">
          <a:xfrm>
            <a:off x="45720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4" name="AutoShape 50"/>
          <p:cNvSpPr>
            <a:spLocks noChangeArrowheads="1"/>
          </p:cNvSpPr>
          <p:nvPr/>
        </p:nvSpPr>
        <p:spPr bwMode="auto">
          <a:xfrm>
            <a:off x="5486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5" name="AutoShape 51"/>
          <p:cNvSpPr>
            <a:spLocks noChangeArrowheads="1"/>
          </p:cNvSpPr>
          <p:nvPr/>
        </p:nvSpPr>
        <p:spPr bwMode="auto">
          <a:xfrm>
            <a:off x="6400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6" name="AutoShape 52"/>
          <p:cNvSpPr>
            <a:spLocks noChangeArrowheads="1"/>
          </p:cNvSpPr>
          <p:nvPr/>
        </p:nvSpPr>
        <p:spPr bwMode="auto">
          <a:xfrm>
            <a:off x="7315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7" name="AutoShape 53"/>
          <p:cNvSpPr>
            <a:spLocks noChangeArrowheads="1"/>
          </p:cNvSpPr>
          <p:nvPr/>
        </p:nvSpPr>
        <p:spPr bwMode="auto">
          <a:xfrm>
            <a:off x="8229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8" name="AutoShape 54"/>
          <p:cNvSpPr>
            <a:spLocks noChangeArrowheads="1"/>
          </p:cNvSpPr>
          <p:nvPr/>
        </p:nvSpPr>
        <p:spPr bwMode="auto">
          <a:xfrm>
            <a:off x="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399" name="AutoShape 55"/>
          <p:cNvSpPr>
            <a:spLocks noChangeArrowheads="1"/>
          </p:cNvSpPr>
          <p:nvPr/>
        </p:nvSpPr>
        <p:spPr bwMode="auto">
          <a:xfrm>
            <a:off x="914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0" name="AutoShape 56"/>
          <p:cNvSpPr>
            <a:spLocks noChangeArrowheads="1"/>
          </p:cNvSpPr>
          <p:nvPr/>
        </p:nvSpPr>
        <p:spPr bwMode="auto">
          <a:xfrm>
            <a:off x="1828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1" name="AutoShape 57"/>
          <p:cNvSpPr>
            <a:spLocks noChangeArrowheads="1"/>
          </p:cNvSpPr>
          <p:nvPr/>
        </p:nvSpPr>
        <p:spPr bwMode="auto">
          <a:xfrm>
            <a:off x="2743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2" name="AutoShape 58"/>
          <p:cNvSpPr>
            <a:spLocks noChangeArrowheads="1"/>
          </p:cNvSpPr>
          <p:nvPr/>
        </p:nvSpPr>
        <p:spPr bwMode="auto">
          <a:xfrm>
            <a:off x="3657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3" name="AutoShape 59"/>
          <p:cNvSpPr>
            <a:spLocks noChangeArrowheads="1"/>
          </p:cNvSpPr>
          <p:nvPr/>
        </p:nvSpPr>
        <p:spPr bwMode="auto">
          <a:xfrm>
            <a:off x="45720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4" name="AutoShape 60"/>
          <p:cNvSpPr>
            <a:spLocks noChangeArrowheads="1"/>
          </p:cNvSpPr>
          <p:nvPr/>
        </p:nvSpPr>
        <p:spPr bwMode="auto">
          <a:xfrm>
            <a:off x="5486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5" name="AutoShape 61"/>
          <p:cNvSpPr>
            <a:spLocks noChangeArrowheads="1"/>
          </p:cNvSpPr>
          <p:nvPr/>
        </p:nvSpPr>
        <p:spPr bwMode="auto">
          <a:xfrm>
            <a:off x="6400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6" name="AutoShape 62"/>
          <p:cNvSpPr>
            <a:spLocks noChangeArrowheads="1"/>
          </p:cNvSpPr>
          <p:nvPr/>
        </p:nvSpPr>
        <p:spPr bwMode="auto">
          <a:xfrm>
            <a:off x="7315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7" name="AutoShape 63"/>
          <p:cNvSpPr>
            <a:spLocks noChangeArrowheads="1"/>
          </p:cNvSpPr>
          <p:nvPr/>
        </p:nvSpPr>
        <p:spPr bwMode="auto">
          <a:xfrm>
            <a:off x="8229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8" name="AutoShape 64"/>
          <p:cNvSpPr>
            <a:spLocks noChangeArrowheads="1"/>
          </p:cNvSpPr>
          <p:nvPr/>
        </p:nvSpPr>
        <p:spPr bwMode="auto">
          <a:xfrm>
            <a:off x="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09" name="AutoShape 65"/>
          <p:cNvSpPr>
            <a:spLocks noChangeArrowheads="1"/>
          </p:cNvSpPr>
          <p:nvPr/>
        </p:nvSpPr>
        <p:spPr bwMode="auto">
          <a:xfrm>
            <a:off x="914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0" name="AutoShape 66"/>
          <p:cNvSpPr>
            <a:spLocks noChangeArrowheads="1"/>
          </p:cNvSpPr>
          <p:nvPr/>
        </p:nvSpPr>
        <p:spPr bwMode="auto">
          <a:xfrm>
            <a:off x="1828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1" name="AutoShape 67"/>
          <p:cNvSpPr>
            <a:spLocks noChangeArrowheads="1"/>
          </p:cNvSpPr>
          <p:nvPr/>
        </p:nvSpPr>
        <p:spPr bwMode="auto">
          <a:xfrm>
            <a:off x="2743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2" name="AutoShape 68"/>
          <p:cNvSpPr>
            <a:spLocks noChangeArrowheads="1"/>
          </p:cNvSpPr>
          <p:nvPr/>
        </p:nvSpPr>
        <p:spPr bwMode="auto">
          <a:xfrm>
            <a:off x="3657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3" name="AutoShape 69"/>
          <p:cNvSpPr>
            <a:spLocks noChangeArrowheads="1"/>
          </p:cNvSpPr>
          <p:nvPr/>
        </p:nvSpPr>
        <p:spPr bwMode="auto">
          <a:xfrm>
            <a:off x="45720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4" name="AutoShape 70"/>
          <p:cNvSpPr>
            <a:spLocks noChangeArrowheads="1"/>
          </p:cNvSpPr>
          <p:nvPr/>
        </p:nvSpPr>
        <p:spPr bwMode="auto">
          <a:xfrm>
            <a:off x="5486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5" name="AutoShape 71"/>
          <p:cNvSpPr>
            <a:spLocks noChangeArrowheads="1"/>
          </p:cNvSpPr>
          <p:nvPr/>
        </p:nvSpPr>
        <p:spPr bwMode="auto">
          <a:xfrm>
            <a:off x="6400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6" name="AutoShape 72"/>
          <p:cNvSpPr>
            <a:spLocks noChangeArrowheads="1"/>
          </p:cNvSpPr>
          <p:nvPr/>
        </p:nvSpPr>
        <p:spPr bwMode="auto">
          <a:xfrm>
            <a:off x="7315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7" name="AutoShape 73"/>
          <p:cNvSpPr>
            <a:spLocks noChangeArrowheads="1"/>
          </p:cNvSpPr>
          <p:nvPr/>
        </p:nvSpPr>
        <p:spPr bwMode="auto">
          <a:xfrm>
            <a:off x="8229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8" name="AutoShape 74"/>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19" name="AutoShape 75"/>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20" name="AutoShape 76"/>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21" name="AutoShape 77"/>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22" name="AutoShape 78"/>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23" name="AutoShape 79"/>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24" name="AutoShape 80"/>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25" name="AutoShape 81"/>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sp>
        <p:nvSpPr>
          <p:cNvPr id="185426" name="AutoShape 82"/>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grpSp>
        <p:nvGrpSpPr>
          <p:cNvPr id="2880595" name="Group 83"/>
          <p:cNvGrpSpPr>
            <a:grpSpLocks/>
          </p:cNvGrpSpPr>
          <p:nvPr/>
        </p:nvGrpSpPr>
        <p:grpSpPr bwMode="auto">
          <a:xfrm>
            <a:off x="2089150" y="3503613"/>
            <a:ext cx="361950" cy="361950"/>
            <a:chOff x="1354" y="3346"/>
            <a:chExt cx="228" cy="228"/>
          </a:xfrm>
        </p:grpSpPr>
        <p:sp>
          <p:nvSpPr>
            <p:cNvPr id="185428" name="Line 84"/>
            <p:cNvSpPr>
              <a:spLocks noChangeShapeType="1"/>
            </p:cNvSpPr>
            <p:nvPr/>
          </p:nvSpPr>
          <p:spPr bwMode="auto">
            <a:xfrm>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endParaRPr>
            </a:p>
          </p:txBody>
        </p:sp>
        <p:sp>
          <p:nvSpPr>
            <p:cNvPr id="185429" name="Line 85"/>
            <p:cNvSpPr>
              <a:spLocks noChangeShapeType="1"/>
            </p:cNvSpPr>
            <p:nvPr/>
          </p:nvSpPr>
          <p:spPr bwMode="auto">
            <a:xfrm rot="-5400000">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endParaRPr>
            </a:p>
          </p:txBody>
        </p:sp>
        <p:sp>
          <p:nvSpPr>
            <p:cNvPr id="185430" name="Oval 86"/>
            <p:cNvSpPr>
              <a:spLocks noChangeArrowheads="1"/>
            </p:cNvSpPr>
            <p:nvPr/>
          </p:nvSpPr>
          <p:spPr bwMode="auto">
            <a:xfrm>
              <a:off x="1430" y="3418"/>
              <a:ext cx="76" cy="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endParaRPr>
            </a:p>
          </p:txBody>
        </p:sp>
      </p:grpSp>
      <p:sp>
        <p:nvSpPr>
          <p:cNvPr id="91" name="TextBox 90"/>
          <p:cNvSpPr txBox="1"/>
          <p:nvPr/>
        </p:nvSpPr>
        <p:spPr>
          <a:xfrm>
            <a:off x="188686" y="145143"/>
            <a:ext cx="8659743" cy="584775"/>
          </a:xfrm>
          <a:prstGeom prst="rect">
            <a:avLst/>
          </a:prstGeom>
          <a:solidFill>
            <a:schemeClr val="bg1">
              <a:lumMod val="85000"/>
            </a:schemeClr>
          </a:solidFill>
        </p:spPr>
        <p:txBody>
          <a:bodyPr wrap="none" rtlCol="0">
            <a:spAutoFit/>
          </a:bodyPr>
          <a:lstStyle/>
          <a:p>
            <a:r>
              <a:rPr lang="en-US" sz="3200" dirty="0">
                <a:solidFill>
                  <a:srgbClr val="FF0000"/>
                </a:solidFill>
                <a:latin typeface="Arial"/>
              </a:rPr>
              <a:t>S</a:t>
            </a:r>
            <a:r>
              <a:rPr lang="en-US" sz="3200" dirty="0">
                <a:solidFill>
                  <a:srgbClr val="000000"/>
                </a:solidFill>
                <a:latin typeface="Arial"/>
              </a:rPr>
              <a:t>patial </a:t>
            </a:r>
            <a:r>
              <a:rPr lang="en-US" sz="3200" dirty="0">
                <a:solidFill>
                  <a:srgbClr val="FF0000"/>
                </a:solidFill>
                <a:latin typeface="Arial"/>
              </a:rPr>
              <a:t>H</a:t>
            </a:r>
            <a:r>
              <a:rPr lang="en-US" sz="3200" dirty="0">
                <a:solidFill>
                  <a:srgbClr val="000000"/>
                </a:solidFill>
                <a:latin typeface="Arial"/>
              </a:rPr>
              <a:t>eterogeneity in </a:t>
            </a:r>
            <a:r>
              <a:rPr lang="en-US" sz="3200" dirty="0">
                <a:solidFill>
                  <a:srgbClr val="FF0000"/>
                </a:solidFill>
                <a:latin typeface="Arial"/>
              </a:rPr>
              <a:t>S</a:t>
            </a:r>
            <a:r>
              <a:rPr lang="en-US" sz="3200" dirty="0">
                <a:solidFill>
                  <a:srgbClr val="000000"/>
                </a:solidFill>
                <a:latin typeface="Arial"/>
              </a:rPr>
              <a:t>harp </a:t>
            </a:r>
            <a:r>
              <a:rPr lang="en-US" sz="3200" dirty="0">
                <a:solidFill>
                  <a:srgbClr val="FF0000"/>
                </a:solidFill>
                <a:latin typeface="Arial"/>
              </a:rPr>
              <a:t>S</a:t>
            </a:r>
            <a:r>
              <a:rPr lang="en-US" sz="3200" dirty="0">
                <a:solidFill>
                  <a:srgbClr val="000000"/>
                </a:solidFill>
                <a:latin typeface="Arial"/>
              </a:rPr>
              <a:t>pot </a:t>
            </a:r>
            <a:r>
              <a:rPr lang="en-US" sz="3200" dirty="0">
                <a:solidFill>
                  <a:srgbClr val="FF0000"/>
                </a:solidFill>
                <a:latin typeface="Arial"/>
              </a:rPr>
              <a:t>S</a:t>
            </a:r>
            <a:r>
              <a:rPr lang="en-US" sz="3200" dirty="0">
                <a:solidFill>
                  <a:srgbClr val="000000"/>
                </a:solidFill>
                <a:latin typeface="Arial"/>
              </a:rPr>
              <a:t>ensitivity</a:t>
            </a:r>
          </a:p>
        </p:txBody>
      </p:sp>
    </p:spTree>
    <p:extLst>
      <p:ext uri="{BB962C8B-B14F-4D97-AF65-F5344CB8AC3E}">
        <p14:creationId xmlns:p14="http://schemas.microsoft.com/office/powerpoint/2010/main" val="22262192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fill="hold" nodeType="withEffect">
                                  <p:stCondLst>
                                    <p:cond delay="0"/>
                                  </p:stCondLst>
                                  <p:childTnLst>
                                    <p:animMotion origin="layout" path="M -3.88889E-6 -1.50786E-6 L 0.38698 0.00578 L 0.07396 0.00393 L 0.49566 0.00393 L 0.39723 0.00393 L 0.26233 0.00393 L 0.03785 0.00185 L 0.43629 0.00393 L 0.26962 0.00185 L 0.11164 0.00393 L 0.38421 0.00185 L 0.46962 0.00578 L 0.1 0.00185 L 0.31025 0.00393 L -3.88889E-6 -1.50786E-6 Z " pathEditMode="relative" rAng="0" ptsTypes="AAAAAAAAAAAAAAA">
                                      <p:cBhvr>
                                        <p:cTn id="6" dur="2000" fill="hold"/>
                                        <p:tgtEl>
                                          <p:spTgt spid="2880595"/>
                                        </p:tgtEl>
                                        <p:attrNameLst>
                                          <p:attrName>ppt_x</p:attrName>
                                          <p:attrName>ppt_y</p:attrName>
                                        </p:attrNameLst>
                                      </p:cBhvr>
                                      <p:rCtr x="24774"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538514"/>
          </a:xfrm>
        </p:spPr>
        <p:txBody>
          <a:bodyPr/>
          <a:lstStyle/>
          <a:p>
            <a:r>
              <a:rPr lang="en-US" sz="5400" dirty="0" smtClean="0">
                <a:solidFill>
                  <a:srgbClr val="003300"/>
                </a:solidFill>
              </a:rPr>
              <a:t>The Way Forward:</a:t>
            </a:r>
            <a:endParaRPr lang="en-US" sz="3300" dirty="0">
              <a:solidFill>
                <a:srgbClr val="003300"/>
              </a:solidFill>
            </a:endParaRPr>
          </a:p>
        </p:txBody>
      </p:sp>
      <p:sp>
        <p:nvSpPr>
          <p:cNvPr id="3" name="Content Placeholder 2"/>
          <p:cNvSpPr>
            <a:spLocks noGrp="1"/>
          </p:cNvSpPr>
          <p:nvPr>
            <p:ph idx="1"/>
          </p:nvPr>
        </p:nvSpPr>
        <p:spPr>
          <a:xfrm>
            <a:off x="870858" y="1319981"/>
            <a:ext cx="7815942" cy="4836119"/>
          </a:xfrm>
        </p:spPr>
        <p:txBody>
          <a:bodyPr/>
          <a:lstStyle/>
          <a:p>
            <a:pPr marL="514350" indent="-514350">
              <a:buFont typeface="+mj-lt"/>
              <a:buAutoNum type="arabicPeriod"/>
            </a:pPr>
            <a:r>
              <a:rPr lang="en-US" sz="4000" dirty="0" smtClean="0">
                <a:solidFill>
                  <a:srgbClr val="000066"/>
                </a:solidFill>
              </a:rPr>
              <a:t>Calibrate it </a:t>
            </a:r>
            <a:r>
              <a:rPr lang="en-US" sz="4000" dirty="0" smtClean="0">
                <a:solidFill>
                  <a:srgbClr val="000066"/>
                </a:solidFill>
              </a:rPr>
              <a:t>out</a:t>
            </a:r>
          </a:p>
          <a:p>
            <a:pPr marL="400050" lvl="1" indent="0">
              <a:buNone/>
            </a:pPr>
            <a:r>
              <a:rPr lang="en-US" sz="2400" dirty="0" smtClean="0"/>
              <a:t>- Impossible for CCDs</a:t>
            </a:r>
          </a:p>
          <a:p>
            <a:pPr marL="400050" lvl="1" indent="0">
              <a:buNone/>
            </a:pPr>
            <a:r>
              <a:rPr lang="en-US" sz="2400" dirty="0" smtClean="0"/>
              <a:t>- </a:t>
            </a:r>
            <a:r>
              <a:rPr lang="en-US" sz="2400" dirty="0" smtClean="0"/>
              <a:t>3D </a:t>
            </a:r>
            <a:r>
              <a:rPr lang="en-US" sz="2400" dirty="0" smtClean="0"/>
              <a:t>pixel model on PADs</a:t>
            </a:r>
          </a:p>
          <a:p>
            <a:pPr marL="514350" indent="-514350">
              <a:buFont typeface="+mj-lt"/>
              <a:buAutoNum type="arabicPeriod"/>
            </a:pPr>
            <a:r>
              <a:rPr lang="en-US" sz="4000" dirty="0">
                <a:solidFill>
                  <a:srgbClr val="660066"/>
                </a:solidFill>
              </a:rPr>
              <a:t>Average over SHSSS</a:t>
            </a:r>
          </a:p>
          <a:p>
            <a:pPr marL="400050" lvl="1" indent="0">
              <a:buNone/>
            </a:pPr>
            <a:r>
              <a:rPr lang="en-US" sz="2400" dirty="0"/>
              <a:t>- non-isomorphism: foe or friend?</a:t>
            </a:r>
          </a:p>
          <a:p>
            <a:pPr marL="514350" indent="-514350">
              <a:buFont typeface="+mj-lt"/>
              <a:buAutoNum type="arabicPeriod"/>
            </a:pPr>
            <a:r>
              <a:rPr lang="en-US" sz="4000" dirty="0" smtClean="0">
                <a:solidFill>
                  <a:srgbClr val="800000"/>
                </a:solidFill>
              </a:rPr>
              <a:t>go </a:t>
            </a:r>
            <a:r>
              <a:rPr lang="en-US" sz="4000" dirty="0" smtClean="0">
                <a:solidFill>
                  <a:srgbClr val="800000"/>
                </a:solidFill>
              </a:rPr>
              <a:t>MAD</a:t>
            </a:r>
          </a:p>
          <a:p>
            <a:pPr lvl="1">
              <a:buFontTx/>
              <a:buChar char="-"/>
            </a:pPr>
            <a:r>
              <a:rPr lang="en-US" sz="2400" dirty="0" smtClean="0"/>
              <a:t>XFEL/SINBAD </a:t>
            </a:r>
            <a:r>
              <a:rPr lang="en-US" sz="2400" dirty="0" smtClean="0"/>
              <a:t>cancels </a:t>
            </a:r>
            <a:r>
              <a:rPr lang="en-US" sz="2400" dirty="0" smtClean="0"/>
              <a:t>errors</a:t>
            </a:r>
          </a:p>
          <a:p>
            <a:pPr lvl="1">
              <a:buFontTx/>
              <a:buChar char="-"/>
            </a:pPr>
            <a:r>
              <a:rPr lang="en-US" sz="2400" dirty="0" smtClean="0"/>
              <a:t>Return to Bragg geometry (analytic absorption)</a:t>
            </a:r>
          </a:p>
        </p:txBody>
      </p:sp>
      <p:sp>
        <p:nvSpPr>
          <p:cNvPr id="4" name="TextBox 3"/>
          <p:cNvSpPr txBox="1"/>
          <p:nvPr/>
        </p:nvSpPr>
        <p:spPr>
          <a:xfrm>
            <a:off x="257577" y="5847006"/>
            <a:ext cx="9144000" cy="830997"/>
          </a:xfrm>
          <a:prstGeom prst="rect">
            <a:avLst/>
          </a:prstGeom>
          <a:noFill/>
        </p:spPr>
        <p:txBody>
          <a:bodyPr wrap="square" rtlCol="0">
            <a:spAutoFit/>
          </a:bodyPr>
          <a:lstStyle/>
          <a:p>
            <a:r>
              <a:rPr lang="en-US" sz="2400" b="1" dirty="0" smtClean="0">
                <a:latin typeface="Courier New" panose="02070309020205020404" pitchFamily="49" charset="0"/>
                <a:cs typeface="Courier New" panose="02070309020205020404" pitchFamily="49" charset="0"/>
              </a:rPr>
              <a:t>http://bl831.als.lbl.gov/~</a:t>
            </a:r>
            <a:r>
              <a:rPr lang="en-US" sz="2400" b="1" dirty="0" smtClean="0">
                <a:latin typeface="Courier New" panose="02070309020205020404" pitchFamily="49" charset="0"/>
                <a:cs typeface="Courier New" panose="02070309020205020404" pitchFamily="49" charset="0"/>
              </a:rPr>
              <a:t>jamesh/powerpoint/</a:t>
            </a:r>
          </a:p>
          <a:p>
            <a:r>
              <a:rPr lang="en-US" sz="2400" b="1" dirty="0" smtClean="0">
                <a:latin typeface="Courier New" panose="02070309020205020404" pitchFamily="49" charset="0"/>
                <a:cs typeface="Courier New" panose="02070309020205020404" pitchFamily="49" charset="0"/>
              </a:rPr>
              <a:t>SHSSS_Berlin_2015.pptx</a:t>
            </a:r>
            <a:endParaRPr 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487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94"/>
          <a:stretch/>
        </p:blipFill>
        <p:spPr bwMode="auto">
          <a:xfrm>
            <a:off x="0" y="0"/>
            <a:ext cx="9144000" cy="678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4502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79"/>
          <a:stretch/>
        </p:blipFill>
        <p:spPr bwMode="auto">
          <a:xfrm>
            <a:off x="0" y="0"/>
            <a:ext cx="9144000" cy="677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720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069291504"/>
              </p:ext>
            </p:extLst>
          </p:nvPr>
        </p:nvGraphicFramePr>
        <p:xfrm>
          <a:off x="384175" y="566738"/>
          <a:ext cx="8680450" cy="5699125"/>
        </p:xfrm>
        <a:graphic>
          <a:graphicData uri="http://schemas.openxmlformats.org/presentationml/2006/ole">
            <mc:AlternateContent xmlns:mc="http://schemas.openxmlformats.org/markup-compatibility/2006">
              <mc:Choice xmlns:v="urn:schemas-microsoft-com:vml" Requires="v">
                <p:oleObj spid="_x0000_s205860"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566738"/>
                        <a:ext cx="8680450" cy="5699125"/>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1961278" y="6057900"/>
            <a:ext cx="53575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Spot centroid position (pixels)</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567110" y="3030866"/>
            <a:ext cx="40030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Relative spot intensity</a:t>
            </a:r>
            <a:endParaRPr lang="en-US" altLang="en-US" sz="2800" b="1" dirty="0">
              <a:solidFill>
                <a:prstClr val="black"/>
              </a:solidFill>
              <a:latin typeface="Arial" panose="020B0604020202020204" pitchFamily="34" charset="0"/>
            </a:endParaRPr>
          </a:p>
        </p:txBody>
      </p:sp>
      <p:sp>
        <p:nvSpPr>
          <p:cNvPr id="3" name="TextBox 2"/>
          <p:cNvSpPr txBox="1"/>
          <p:nvPr/>
        </p:nvSpPr>
        <p:spPr>
          <a:xfrm>
            <a:off x="188686" y="145143"/>
            <a:ext cx="8659743" cy="584775"/>
          </a:xfrm>
          <a:prstGeom prst="rect">
            <a:avLst/>
          </a:prstGeom>
          <a:noFill/>
        </p:spPr>
        <p:txBody>
          <a:bodyPr wrap="none" rtlCol="0">
            <a:spAutoFit/>
          </a:bodyPr>
          <a:lstStyle/>
          <a:p>
            <a:r>
              <a:rPr lang="en-US" sz="3200" dirty="0">
                <a:solidFill>
                  <a:srgbClr val="FF0000"/>
                </a:solidFill>
              </a:rPr>
              <a:t>S</a:t>
            </a:r>
            <a:r>
              <a:rPr lang="en-US" sz="3200" dirty="0">
                <a:solidFill>
                  <a:srgbClr val="000000"/>
                </a:solidFill>
              </a:rPr>
              <a:t>patial </a:t>
            </a:r>
            <a:r>
              <a:rPr lang="en-US" sz="3200" dirty="0">
                <a:solidFill>
                  <a:srgbClr val="FF0000"/>
                </a:solidFill>
              </a:rPr>
              <a:t>H</a:t>
            </a:r>
            <a:r>
              <a:rPr lang="en-US" sz="3200" dirty="0">
                <a:solidFill>
                  <a:srgbClr val="000000"/>
                </a:solidFill>
              </a:rPr>
              <a:t>eterogeneity in </a:t>
            </a:r>
            <a:r>
              <a:rPr lang="en-US" sz="3200" dirty="0">
                <a:solidFill>
                  <a:srgbClr val="FF0000"/>
                </a:solidFill>
              </a:rPr>
              <a:t>S</a:t>
            </a:r>
            <a:r>
              <a:rPr lang="en-US" sz="3200" dirty="0">
                <a:solidFill>
                  <a:srgbClr val="000000"/>
                </a:solidFill>
              </a:rPr>
              <a:t>harp </a:t>
            </a:r>
            <a:r>
              <a:rPr lang="en-US" sz="3200" dirty="0">
                <a:solidFill>
                  <a:srgbClr val="FF0000"/>
                </a:solidFill>
              </a:rPr>
              <a:t>S</a:t>
            </a:r>
            <a:r>
              <a:rPr lang="en-US" sz="3200" dirty="0">
                <a:solidFill>
                  <a:srgbClr val="000000"/>
                </a:solidFill>
              </a:rPr>
              <a:t>pot </a:t>
            </a:r>
            <a:r>
              <a:rPr lang="en-US" sz="3200" dirty="0">
                <a:solidFill>
                  <a:srgbClr val="FF0000"/>
                </a:solidFill>
              </a:rPr>
              <a:t>S</a:t>
            </a:r>
            <a:r>
              <a:rPr lang="en-US" sz="3200" dirty="0">
                <a:solidFill>
                  <a:srgbClr val="000000"/>
                </a:solidFill>
              </a:rPr>
              <a:t>ensitivity</a:t>
            </a:r>
          </a:p>
        </p:txBody>
      </p:sp>
    </p:spTree>
    <p:extLst>
      <p:ext uri="{BB962C8B-B14F-4D97-AF65-F5344CB8AC3E}">
        <p14:creationId xmlns:p14="http://schemas.microsoft.com/office/powerpoint/2010/main" val="120855182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814008798"/>
              </p:ext>
            </p:extLst>
          </p:nvPr>
        </p:nvGraphicFramePr>
        <p:xfrm>
          <a:off x="384175" y="566738"/>
          <a:ext cx="8680450" cy="5699125"/>
        </p:xfrm>
        <a:graphic>
          <a:graphicData uri="http://schemas.openxmlformats.org/presentationml/2006/ole">
            <mc:AlternateContent xmlns:mc="http://schemas.openxmlformats.org/markup-compatibility/2006">
              <mc:Choice xmlns:v="urn:schemas-microsoft-com:vml" Requires="v">
                <p:oleObj spid="_x0000_s206884"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566738"/>
                        <a:ext cx="8680450" cy="5699125"/>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1961278" y="6057900"/>
            <a:ext cx="53575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Spot centroid position (pixels)</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567110" y="3030866"/>
            <a:ext cx="40030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Relative spot intensity</a:t>
            </a:r>
            <a:endParaRPr lang="en-US" altLang="en-US" sz="2800" b="1" dirty="0">
              <a:solidFill>
                <a:prstClr val="black"/>
              </a:solidFill>
              <a:latin typeface="Arial" panose="020B0604020202020204" pitchFamily="34" charset="0"/>
            </a:endParaRPr>
          </a:p>
        </p:txBody>
      </p:sp>
      <p:sp>
        <p:nvSpPr>
          <p:cNvPr id="3" name="TextBox 2"/>
          <p:cNvSpPr txBox="1"/>
          <p:nvPr/>
        </p:nvSpPr>
        <p:spPr>
          <a:xfrm>
            <a:off x="188686" y="145143"/>
            <a:ext cx="8659743" cy="584775"/>
          </a:xfrm>
          <a:prstGeom prst="rect">
            <a:avLst/>
          </a:prstGeom>
          <a:noFill/>
        </p:spPr>
        <p:txBody>
          <a:bodyPr wrap="none" rtlCol="0">
            <a:spAutoFit/>
          </a:bodyPr>
          <a:lstStyle/>
          <a:p>
            <a:r>
              <a:rPr lang="en-US" sz="3200" dirty="0" smtClean="0">
                <a:solidFill>
                  <a:srgbClr val="FF0000"/>
                </a:solidFill>
              </a:rPr>
              <a:t>S</a:t>
            </a:r>
            <a:r>
              <a:rPr lang="en-US" sz="3200" dirty="0" smtClean="0">
                <a:solidFill>
                  <a:srgbClr val="000000"/>
                </a:solidFill>
              </a:rPr>
              <a:t>patial </a:t>
            </a:r>
            <a:r>
              <a:rPr lang="en-US" sz="3200" dirty="0" smtClean="0">
                <a:solidFill>
                  <a:srgbClr val="FF0000"/>
                </a:solidFill>
              </a:rPr>
              <a:t>H</a:t>
            </a:r>
            <a:r>
              <a:rPr lang="en-US" sz="3200" dirty="0" smtClean="0">
                <a:solidFill>
                  <a:srgbClr val="000000"/>
                </a:solidFill>
              </a:rPr>
              <a:t>eterogeneity in </a:t>
            </a:r>
            <a:r>
              <a:rPr lang="en-US" sz="3200" dirty="0" smtClean="0">
                <a:solidFill>
                  <a:srgbClr val="FF0000"/>
                </a:solidFill>
              </a:rPr>
              <a:t>S</a:t>
            </a:r>
            <a:r>
              <a:rPr lang="en-US" sz="3200" dirty="0" smtClean="0">
                <a:solidFill>
                  <a:srgbClr val="000000"/>
                </a:solidFill>
              </a:rPr>
              <a:t>harp </a:t>
            </a:r>
            <a:r>
              <a:rPr lang="en-US" sz="3200" dirty="0" smtClean="0">
                <a:solidFill>
                  <a:srgbClr val="FF0000"/>
                </a:solidFill>
              </a:rPr>
              <a:t>S</a:t>
            </a:r>
            <a:r>
              <a:rPr lang="en-US" sz="3200" dirty="0" smtClean="0">
                <a:solidFill>
                  <a:srgbClr val="000000"/>
                </a:solidFill>
              </a:rPr>
              <a:t>pot </a:t>
            </a:r>
            <a:r>
              <a:rPr lang="en-US" sz="3200" dirty="0" smtClean="0">
                <a:solidFill>
                  <a:srgbClr val="FF0000"/>
                </a:solidFill>
              </a:rPr>
              <a:t>S</a:t>
            </a:r>
            <a:r>
              <a:rPr lang="en-US" sz="3200" dirty="0" smtClean="0">
                <a:solidFill>
                  <a:srgbClr val="000000"/>
                </a:solidFill>
              </a:rPr>
              <a:t>ensitivity</a:t>
            </a:r>
            <a:endParaRPr lang="en-US" sz="3200" dirty="0">
              <a:solidFill>
                <a:srgbClr val="000000"/>
              </a:solidFill>
            </a:endParaRPr>
          </a:p>
        </p:txBody>
      </p:sp>
    </p:spTree>
    <p:extLst>
      <p:ext uri="{BB962C8B-B14F-4D97-AF65-F5344CB8AC3E}">
        <p14:creationId xmlns:p14="http://schemas.microsoft.com/office/powerpoint/2010/main" val="42248262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28650" y="0"/>
            <a:ext cx="7772400" cy="1470025"/>
          </a:xfrm>
        </p:spPr>
        <p:txBody>
          <a:bodyPr/>
          <a:lstStyle/>
          <a:p>
            <a:pPr eaLnBrk="1" hangingPunct="1"/>
            <a:r>
              <a:rPr lang="en-US" altLang="en-US" sz="5400" dirty="0" smtClean="0"/>
              <a:t>SHSSS for MX spots</a:t>
            </a:r>
          </a:p>
        </p:txBody>
      </p:sp>
      <p:grpSp>
        <p:nvGrpSpPr>
          <p:cNvPr id="2870275" name="Group 3"/>
          <p:cNvGrpSpPr>
            <a:grpSpLocks/>
          </p:cNvGrpSpPr>
          <p:nvPr/>
        </p:nvGrpSpPr>
        <p:grpSpPr bwMode="auto">
          <a:xfrm>
            <a:off x="479425" y="1847850"/>
            <a:ext cx="547688" cy="1624013"/>
            <a:chOff x="2411" y="898"/>
            <a:chExt cx="1062" cy="1023"/>
          </a:xfrm>
        </p:grpSpPr>
        <p:pic>
          <p:nvPicPr>
            <p:cNvPr id="24646"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7"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8"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9"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50"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81" name="Group 9"/>
          <p:cNvGrpSpPr>
            <a:grpSpLocks/>
          </p:cNvGrpSpPr>
          <p:nvPr/>
        </p:nvGrpSpPr>
        <p:grpSpPr bwMode="auto">
          <a:xfrm>
            <a:off x="1173163" y="1746250"/>
            <a:ext cx="547687" cy="1622425"/>
            <a:chOff x="3791" y="871"/>
            <a:chExt cx="1062" cy="1022"/>
          </a:xfrm>
        </p:grpSpPr>
        <p:pic>
          <p:nvPicPr>
            <p:cNvPr id="24641"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2"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3"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4"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5"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87" name="Group 15"/>
          <p:cNvGrpSpPr>
            <a:grpSpLocks/>
          </p:cNvGrpSpPr>
          <p:nvPr/>
        </p:nvGrpSpPr>
        <p:grpSpPr bwMode="auto">
          <a:xfrm>
            <a:off x="1868488" y="1847850"/>
            <a:ext cx="547687" cy="1624013"/>
            <a:chOff x="2411" y="898"/>
            <a:chExt cx="1062" cy="1023"/>
          </a:xfrm>
        </p:grpSpPr>
        <p:pic>
          <p:nvPicPr>
            <p:cNvPr id="24636"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7" name="Picture 1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8" name="Picture 1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9"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0"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93" name="Group 21"/>
          <p:cNvGrpSpPr>
            <a:grpSpLocks/>
          </p:cNvGrpSpPr>
          <p:nvPr/>
        </p:nvGrpSpPr>
        <p:grpSpPr bwMode="auto">
          <a:xfrm>
            <a:off x="2562225" y="1746250"/>
            <a:ext cx="547688" cy="1622425"/>
            <a:chOff x="3791" y="871"/>
            <a:chExt cx="1062" cy="1022"/>
          </a:xfrm>
        </p:grpSpPr>
        <p:pic>
          <p:nvPicPr>
            <p:cNvPr id="24631"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2"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3"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4"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5"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99" name="Group 27"/>
          <p:cNvGrpSpPr>
            <a:grpSpLocks/>
          </p:cNvGrpSpPr>
          <p:nvPr/>
        </p:nvGrpSpPr>
        <p:grpSpPr bwMode="auto">
          <a:xfrm>
            <a:off x="3257550" y="1847850"/>
            <a:ext cx="547688" cy="1624013"/>
            <a:chOff x="2411" y="898"/>
            <a:chExt cx="1062" cy="1023"/>
          </a:xfrm>
        </p:grpSpPr>
        <p:pic>
          <p:nvPicPr>
            <p:cNvPr id="24626"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7"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8"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9"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0"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05" name="Group 33"/>
          <p:cNvGrpSpPr>
            <a:grpSpLocks/>
          </p:cNvGrpSpPr>
          <p:nvPr/>
        </p:nvGrpSpPr>
        <p:grpSpPr bwMode="auto">
          <a:xfrm>
            <a:off x="3952875" y="1746250"/>
            <a:ext cx="547688" cy="1622425"/>
            <a:chOff x="3791" y="871"/>
            <a:chExt cx="1062" cy="1022"/>
          </a:xfrm>
        </p:grpSpPr>
        <p:pic>
          <p:nvPicPr>
            <p:cNvPr id="24621"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2"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3"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4"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5"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11" name="Group 39"/>
          <p:cNvGrpSpPr>
            <a:grpSpLocks/>
          </p:cNvGrpSpPr>
          <p:nvPr/>
        </p:nvGrpSpPr>
        <p:grpSpPr bwMode="auto">
          <a:xfrm>
            <a:off x="4646613" y="1847850"/>
            <a:ext cx="547687" cy="1624013"/>
            <a:chOff x="2411" y="898"/>
            <a:chExt cx="1062" cy="1023"/>
          </a:xfrm>
        </p:grpSpPr>
        <p:pic>
          <p:nvPicPr>
            <p:cNvPr id="24616"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7"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8"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9"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0"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17" name="Group 45"/>
          <p:cNvGrpSpPr>
            <a:grpSpLocks/>
          </p:cNvGrpSpPr>
          <p:nvPr/>
        </p:nvGrpSpPr>
        <p:grpSpPr bwMode="auto">
          <a:xfrm>
            <a:off x="5341938" y="1746250"/>
            <a:ext cx="547687" cy="1622425"/>
            <a:chOff x="3791" y="871"/>
            <a:chExt cx="1062" cy="1022"/>
          </a:xfrm>
        </p:grpSpPr>
        <p:pic>
          <p:nvPicPr>
            <p:cNvPr id="24611"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2"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3"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4"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5"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23" name="Group 51"/>
          <p:cNvGrpSpPr>
            <a:grpSpLocks/>
          </p:cNvGrpSpPr>
          <p:nvPr/>
        </p:nvGrpSpPr>
        <p:grpSpPr bwMode="auto">
          <a:xfrm>
            <a:off x="6037263" y="1847850"/>
            <a:ext cx="547687" cy="1624013"/>
            <a:chOff x="2411" y="898"/>
            <a:chExt cx="1062" cy="1023"/>
          </a:xfrm>
        </p:grpSpPr>
        <p:pic>
          <p:nvPicPr>
            <p:cNvPr id="24606"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7"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8"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9"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0"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29" name="Group 57"/>
          <p:cNvGrpSpPr>
            <a:grpSpLocks/>
          </p:cNvGrpSpPr>
          <p:nvPr/>
        </p:nvGrpSpPr>
        <p:grpSpPr bwMode="auto">
          <a:xfrm>
            <a:off x="6731000" y="1746250"/>
            <a:ext cx="547688" cy="1622425"/>
            <a:chOff x="3791" y="871"/>
            <a:chExt cx="1062" cy="1022"/>
          </a:xfrm>
        </p:grpSpPr>
        <p:pic>
          <p:nvPicPr>
            <p:cNvPr id="24601"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2"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3"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4"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5"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35" name="Group 63"/>
          <p:cNvGrpSpPr>
            <a:grpSpLocks/>
          </p:cNvGrpSpPr>
          <p:nvPr/>
        </p:nvGrpSpPr>
        <p:grpSpPr bwMode="auto">
          <a:xfrm>
            <a:off x="7426325" y="1847850"/>
            <a:ext cx="547688" cy="1624013"/>
            <a:chOff x="2411" y="898"/>
            <a:chExt cx="1062" cy="1023"/>
          </a:xfrm>
        </p:grpSpPr>
        <p:pic>
          <p:nvPicPr>
            <p:cNvPr id="24596"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7"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8"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9"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0"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41" name="Group 69"/>
          <p:cNvGrpSpPr>
            <a:grpSpLocks/>
          </p:cNvGrpSpPr>
          <p:nvPr/>
        </p:nvGrpSpPr>
        <p:grpSpPr bwMode="auto">
          <a:xfrm>
            <a:off x="8121650" y="1746250"/>
            <a:ext cx="547688" cy="1622425"/>
            <a:chOff x="3791" y="871"/>
            <a:chExt cx="1062" cy="1022"/>
          </a:xfrm>
        </p:grpSpPr>
        <p:pic>
          <p:nvPicPr>
            <p:cNvPr id="24591"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2"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3"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4"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5"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4777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0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702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702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702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702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703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703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703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87032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87032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87033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7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5603" name="Group 3"/>
          <p:cNvGrpSpPr>
            <a:grpSpLocks/>
          </p:cNvGrpSpPr>
          <p:nvPr/>
        </p:nvGrpSpPr>
        <p:grpSpPr bwMode="auto">
          <a:xfrm>
            <a:off x="479425" y="1847850"/>
            <a:ext cx="547688" cy="1624013"/>
            <a:chOff x="2411" y="898"/>
            <a:chExt cx="1062" cy="1023"/>
          </a:xfrm>
        </p:grpSpPr>
        <p:pic>
          <p:nvPicPr>
            <p:cNvPr id="25677"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8"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9"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81"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04" name="Group 9"/>
          <p:cNvGrpSpPr>
            <a:grpSpLocks/>
          </p:cNvGrpSpPr>
          <p:nvPr/>
        </p:nvGrpSpPr>
        <p:grpSpPr bwMode="auto">
          <a:xfrm>
            <a:off x="1173163" y="1746250"/>
            <a:ext cx="547687" cy="1622425"/>
            <a:chOff x="3791" y="871"/>
            <a:chExt cx="1062" cy="1022"/>
          </a:xfrm>
        </p:grpSpPr>
        <p:pic>
          <p:nvPicPr>
            <p:cNvPr id="25672"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3"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4"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5"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6"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68965"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down</a:t>
            </a:r>
          </a:p>
        </p:txBody>
      </p:sp>
      <p:sp>
        <p:nvSpPr>
          <p:cNvPr id="168966" name="Line 16"/>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67" name="Line 17"/>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5608" name="Group 18"/>
          <p:cNvGrpSpPr>
            <a:grpSpLocks/>
          </p:cNvGrpSpPr>
          <p:nvPr/>
        </p:nvGrpSpPr>
        <p:grpSpPr bwMode="auto">
          <a:xfrm>
            <a:off x="1868488" y="1847850"/>
            <a:ext cx="547687" cy="1624013"/>
            <a:chOff x="2411" y="898"/>
            <a:chExt cx="1062" cy="1023"/>
          </a:xfrm>
        </p:grpSpPr>
        <p:pic>
          <p:nvPicPr>
            <p:cNvPr id="25667"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8"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9" name="Picture 2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0"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1"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09" name="Group 24"/>
          <p:cNvGrpSpPr>
            <a:grpSpLocks/>
          </p:cNvGrpSpPr>
          <p:nvPr/>
        </p:nvGrpSpPr>
        <p:grpSpPr bwMode="auto">
          <a:xfrm>
            <a:off x="2562225" y="1746250"/>
            <a:ext cx="547688" cy="1622425"/>
            <a:chOff x="3791" y="871"/>
            <a:chExt cx="1062" cy="1022"/>
          </a:xfrm>
        </p:grpSpPr>
        <p:pic>
          <p:nvPicPr>
            <p:cNvPr id="25662"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3"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4"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5"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6"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0" name="Group 30"/>
          <p:cNvGrpSpPr>
            <a:grpSpLocks/>
          </p:cNvGrpSpPr>
          <p:nvPr/>
        </p:nvGrpSpPr>
        <p:grpSpPr bwMode="auto">
          <a:xfrm>
            <a:off x="3257550" y="1847850"/>
            <a:ext cx="547688" cy="1624013"/>
            <a:chOff x="2411" y="898"/>
            <a:chExt cx="1062" cy="1023"/>
          </a:xfrm>
        </p:grpSpPr>
        <p:pic>
          <p:nvPicPr>
            <p:cNvPr id="25657"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8"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9"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0"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1"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1" name="Group 36"/>
          <p:cNvGrpSpPr>
            <a:grpSpLocks/>
          </p:cNvGrpSpPr>
          <p:nvPr/>
        </p:nvGrpSpPr>
        <p:grpSpPr bwMode="auto">
          <a:xfrm>
            <a:off x="3952875" y="1746250"/>
            <a:ext cx="547688" cy="1622425"/>
            <a:chOff x="3791" y="871"/>
            <a:chExt cx="1062" cy="1022"/>
          </a:xfrm>
        </p:grpSpPr>
        <p:pic>
          <p:nvPicPr>
            <p:cNvPr id="25652"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3"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4"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5"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6"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2" name="Group 42"/>
          <p:cNvGrpSpPr>
            <a:grpSpLocks/>
          </p:cNvGrpSpPr>
          <p:nvPr/>
        </p:nvGrpSpPr>
        <p:grpSpPr bwMode="auto">
          <a:xfrm>
            <a:off x="4646613" y="1847850"/>
            <a:ext cx="547687" cy="1624013"/>
            <a:chOff x="2411" y="898"/>
            <a:chExt cx="1062" cy="1023"/>
          </a:xfrm>
        </p:grpSpPr>
        <p:pic>
          <p:nvPicPr>
            <p:cNvPr id="25647"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8"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9"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0"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1"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3" name="Group 48"/>
          <p:cNvGrpSpPr>
            <a:grpSpLocks/>
          </p:cNvGrpSpPr>
          <p:nvPr/>
        </p:nvGrpSpPr>
        <p:grpSpPr bwMode="auto">
          <a:xfrm>
            <a:off x="5341938" y="1746250"/>
            <a:ext cx="547687" cy="1622425"/>
            <a:chOff x="3791" y="871"/>
            <a:chExt cx="1062" cy="1022"/>
          </a:xfrm>
        </p:grpSpPr>
        <p:pic>
          <p:nvPicPr>
            <p:cNvPr id="25642"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3"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4"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5"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6"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4" name="Group 54"/>
          <p:cNvGrpSpPr>
            <a:grpSpLocks/>
          </p:cNvGrpSpPr>
          <p:nvPr/>
        </p:nvGrpSpPr>
        <p:grpSpPr bwMode="auto">
          <a:xfrm>
            <a:off x="6037263" y="1847850"/>
            <a:ext cx="547687" cy="1624013"/>
            <a:chOff x="2411" y="898"/>
            <a:chExt cx="1062" cy="1023"/>
          </a:xfrm>
        </p:grpSpPr>
        <p:pic>
          <p:nvPicPr>
            <p:cNvPr id="25637"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8"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9"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0"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1"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5" name="Group 60"/>
          <p:cNvGrpSpPr>
            <a:grpSpLocks/>
          </p:cNvGrpSpPr>
          <p:nvPr/>
        </p:nvGrpSpPr>
        <p:grpSpPr bwMode="auto">
          <a:xfrm>
            <a:off x="6731000" y="1746250"/>
            <a:ext cx="547688" cy="1622425"/>
            <a:chOff x="3791" y="871"/>
            <a:chExt cx="1062" cy="1022"/>
          </a:xfrm>
        </p:grpSpPr>
        <p:pic>
          <p:nvPicPr>
            <p:cNvPr id="25632"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3"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4"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5"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6"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6" name="Group 66"/>
          <p:cNvGrpSpPr>
            <a:grpSpLocks/>
          </p:cNvGrpSpPr>
          <p:nvPr/>
        </p:nvGrpSpPr>
        <p:grpSpPr bwMode="auto">
          <a:xfrm>
            <a:off x="7426325" y="1847850"/>
            <a:ext cx="547688" cy="1624013"/>
            <a:chOff x="2411" y="898"/>
            <a:chExt cx="1062" cy="1023"/>
          </a:xfrm>
        </p:grpSpPr>
        <p:pic>
          <p:nvPicPr>
            <p:cNvPr id="25627"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28"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29"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0"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1"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7" name="Group 72"/>
          <p:cNvGrpSpPr>
            <a:grpSpLocks/>
          </p:cNvGrpSpPr>
          <p:nvPr/>
        </p:nvGrpSpPr>
        <p:grpSpPr bwMode="auto">
          <a:xfrm>
            <a:off x="8121650" y="1746250"/>
            <a:ext cx="547688" cy="1622425"/>
            <a:chOff x="3791" y="871"/>
            <a:chExt cx="1062" cy="1022"/>
          </a:xfrm>
        </p:grpSpPr>
        <p:pic>
          <p:nvPicPr>
            <p:cNvPr id="25622"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3"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4"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5"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6" name="Picture 7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68978" name="Line 78"/>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79" name="Line 79"/>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80" name="Line 80"/>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81" name="Line 81"/>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68647576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6627" name="Group 3"/>
          <p:cNvGrpSpPr>
            <a:grpSpLocks/>
          </p:cNvGrpSpPr>
          <p:nvPr/>
        </p:nvGrpSpPr>
        <p:grpSpPr bwMode="auto">
          <a:xfrm>
            <a:off x="479425" y="1847850"/>
            <a:ext cx="547688" cy="1624013"/>
            <a:chOff x="2411" y="898"/>
            <a:chExt cx="1062" cy="1023"/>
          </a:xfrm>
        </p:grpSpPr>
        <p:pic>
          <p:nvPicPr>
            <p:cNvPr id="26708"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9"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10"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11"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12"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28" name="Group 9"/>
          <p:cNvGrpSpPr>
            <a:grpSpLocks/>
          </p:cNvGrpSpPr>
          <p:nvPr/>
        </p:nvGrpSpPr>
        <p:grpSpPr bwMode="auto">
          <a:xfrm>
            <a:off x="1173163" y="1746250"/>
            <a:ext cx="547687" cy="1622425"/>
            <a:chOff x="3791" y="871"/>
            <a:chExt cx="1062" cy="1022"/>
          </a:xfrm>
        </p:grpSpPr>
        <p:pic>
          <p:nvPicPr>
            <p:cNvPr id="2670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4"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5"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7"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69989"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down</a:t>
            </a:r>
          </a:p>
        </p:txBody>
      </p:sp>
      <p:sp>
        <p:nvSpPr>
          <p:cNvPr id="169990" name="Text Box 16"/>
          <p:cNvSpPr txBox="1">
            <a:spLocks noChangeArrowheads="1"/>
          </p:cNvSpPr>
          <p:nvPr/>
        </p:nvSpPr>
        <p:spPr bwMode="auto">
          <a:xfrm>
            <a:off x="5480050" y="4516438"/>
            <a:ext cx="752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008000"/>
                </a:solidFill>
                <a:cs typeface="+mn-cs"/>
              </a:rPr>
              <a:t>up</a:t>
            </a:r>
          </a:p>
        </p:txBody>
      </p:sp>
      <p:sp>
        <p:nvSpPr>
          <p:cNvPr id="169991" name="Line 17"/>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9992" name="Line 18"/>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6633" name="Group 19"/>
          <p:cNvGrpSpPr>
            <a:grpSpLocks/>
          </p:cNvGrpSpPr>
          <p:nvPr/>
        </p:nvGrpSpPr>
        <p:grpSpPr bwMode="auto">
          <a:xfrm>
            <a:off x="1868488" y="1847850"/>
            <a:ext cx="547687" cy="1624013"/>
            <a:chOff x="2411" y="898"/>
            <a:chExt cx="1062" cy="1023"/>
          </a:xfrm>
        </p:grpSpPr>
        <p:pic>
          <p:nvPicPr>
            <p:cNvPr id="26698"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9" name="Picture 2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0"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1"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2"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4" name="Group 25"/>
          <p:cNvGrpSpPr>
            <a:grpSpLocks/>
          </p:cNvGrpSpPr>
          <p:nvPr/>
        </p:nvGrpSpPr>
        <p:grpSpPr bwMode="auto">
          <a:xfrm>
            <a:off x="2562225" y="1746250"/>
            <a:ext cx="547688" cy="1622425"/>
            <a:chOff x="3791" y="871"/>
            <a:chExt cx="1062" cy="1022"/>
          </a:xfrm>
        </p:grpSpPr>
        <p:pic>
          <p:nvPicPr>
            <p:cNvPr id="26693"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4"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5"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6"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7"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5" name="Group 31"/>
          <p:cNvGrpSpPr>
            <a:grpSpLocks/>
          </p:cNvGrpSpPr>
          <p:nvPr/>
        </p:nvGrpSpPr>
        <p:grpSpPr bwMode="auto">
          <a:xfrm>
            <a:off x="3257550" y="1847850"/>
            <a:ext cx="547688" cy="1624013"/>
            <a:chOff x="2411" y="898"/>
            <a:chExt cx="1062" cy="1023"/>
          </a:xfrm>
        </p:grpSpPr>
        <p:pic>
          <p:nvPicPr>
            <p:cNvPr id="26688"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9"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0"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1"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2"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6" name="Group 37"/>
          <p:cNvGrpSpPr>
            <a:grpSpLocks/>
          </p:cNvGrpSpPr>
          <p:nvPr/>
        </p:nvGrpSpPr>
        <p:grpSpPr bwMode="auto">
          <a:xfrm>
            <a:off x="3952875" y="1746250"/>
            <a:ext cx="547688" cy="1622425"/>
            <a:chOff x="3791" y="871"/>
            <a:chExt cx="1062" cy="1022"/>
          </a:xfrm>
        </p:grpSpPr>
        <p:pic>
          <p:nvPicPr>
            <p:cNvPr id="26683"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4"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5"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6"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7"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7" name="Group 43"/>
          <p:cNvGrpSpPr>
            <a:grpSpLocks/>
          </p:cNvGrpSpPr>
          <p:nvPr/>
        </p:nvGrpSpPr>
        <p:grpSpPr bwMode="auto">
          <a:xfrm>
            <a:off x="4646613" y="1847850"/>
            <a:ext cx="547687" cy="1624013"/>
            <a:chOff x="2411" y="898"/>
            <a:chExt cx="1062" cy="1023"/>
          </a:xfrm>
        </p:grpSpPr>
        <p:pic>
          <p:nvPicPr>
            <p:cNvPr id="26678"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9"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0"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1"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2"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8" name="Group 49"/>
          <p:cNvGrpSpPr>
            <a:grpSpLocks/>
          </p:cNvGrpSpPr>
          <p:nvPr/>
        </p:nvGrpSpPr>
        <p:grpSpPr bwMode="auto">
          <a:xfrm>
            <a:off x="5341938" y="1746250"/>
            <a:ext cx="547687" cy="1622425"/>
            <a:chOff x="3791" y="871"/>
            <a:chExt cx="1062" cy="1022"/>
          </a:xfrm>
        </p:grpSpPr>
        <p:pic>
          <p:nvPicPr>
            <p:cNvPr id="26673"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4"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5"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6"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7"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9" name="Group 55"/>
          <p:cNvGrpSpPr>
            <a:grpSpLocks/>
          </p:cNvGrpSpPr>
          <p:nvPr/>
        </p:nvGrpSpPr>
        <p:grpSpPr bwMode="auto">
          <a:xfrm>
            <a:off x="6037263" y="1847850"/>
            <a:ext cx="547687" cy="1624013"/>
            <a:chOff x="2411" y="898"/>
            <a:chExt cx="1062" cy="1023"/>
          </a:xfrm>
        </p:grpSpPr>
        <p:pic>
          <p:nvPicPr>
            <p:cNvPr id="26668"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9"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0"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1"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2"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40" name="Group 61"/>
          <p:cNvGrpSpPr>
            <a:grpSpLocks/>
          </p:cNvGrpSpPr>
          <p:nvPr/>
        </p:nvGrpSpPr>
        <p:grpSpPr bwMode="auto">
          <a:xfrm>
            <a:off x="6731000" y="1746250"/>
            <a:ext cx="547688" cy="1622425"/>
            <a:chOff x="3791" y="871"/>
            <a:chExt cx="1062" cy="1022"/>
          </a:xfrm>
        </p:grpSpPr>
        <p:pic>
          <p:nvPicPr>
            <p:cNvPr id="26663"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4"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5"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6"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7"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41" name="Group 67"/>
          <p:cNvGrpSpPr>
            <a:grpSpLocks/>
          </p:cNvGrpSpPr>
          <p:nvPr/>
        </p:nvGrpSpPr>
        <p:grpSpPr bwMode="auto">
          <a:xfrm>
            <a:off x="7426325" y="1847850"/>
            <a:ext cx="547688" cy="1624013"/>
            <a:chOff x="2411" y="898"/>
            <a:chExt cx="1062" cy="1023"/>
          </a:xfrm>
        </p:grpSpPr>
        <p:pic>
          <p:nvPicPr>
            <p:cNvPr id="26658"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59"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0"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1"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2"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42" name="Group 73"/>
          <p:cNvGrpSpPr>
            <a:grpSpLocks/>
          </p:cNvGrpSpPr>
          <p:nvPr/>
        </p:nvGrpSpPr>
        <p:grpSpPr bwMode="auto">
          <a:xfrm>
            <a:off x="8121650" y="1746250"/>
            <a:ext cx="547688" cy="1622425"/>
            <a:chOff x="3791" y="871"/>
            <a:chExt cx="1062" cy="1022"/>
          </a:xfrm>
        </p:grpSpPr>
        <p:pic>
          <p:nvPicPr>
            <p:cNvPr id="26653"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4"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5"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6" name="Picture 7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7"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0003" name="Line 79"/>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4" name="Line 80"/>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5" name="Line 81"/>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6" name="Line 82"/>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7" name="Line 83"/>
          <p:cNvSpPr>
            <a:spLocks noChangeShapeType="1"/>
          </p:cNvSpPr>
          <p:nvPr/>
        </p:nvSpPr>
        <p:spPr bwMode="auto">
          <a:xfrm>
            <a:off x="1550988" y="3389313"/>
            <a:ext cx="3929062" cy="1004887"/>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8" name="Line 84"/>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9" name="Line 85"/>
          <p:cNvSpPr>
            <a:spLocks noChangeShapeType="1"/>
          </p:cNvSpPr>
          <p:nvPr/>
        </p:nvSpPr>
        <p:spPr bwMode="auto">
          <a:xfrm>
            <a:off x="4308475" y="3394075"/>
            <a:ext cx="1555750"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10" name="Line 86"/>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11" name="Line 87"/>
          <p:cNvSpPr>
            <a:spLocks noChangeShapeType="1"/>
          </p:cNvSpPr>
          <p:nvPr/>
        </p:nvSpPr>
        <p:spPr bwMode="auto">
          <a:xfrm flipH="1">
            <a:off x="6065838" y="3394075"/>
            <a:ext cx="1000125"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12" name="Line 88"/>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145651026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7651" name="Group 3"/>
          <p:cNvGrpSpPr>
            <a:grpSpLocks/>
          </p:cNvGrpSpPr>
          <p:nvPr/>
        </p:nvGrpSpPr>
        <p:grpSpPr bwMode="auto">
          <a:xfrm>
            <a:off x="479425" y="1847850"/>
            <a:ext cx="547688" cy="1624013"/>
            <a:chOff x="2411" y="898"/>
            <a:chExt cx="1062" cy="1023"/>
          </a:xfrm>
        </p:grpSpPr>
        <p:pic>
          <p:nvPicPr>
            <p:cNvPr id="27736"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7"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8"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9"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40"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52" name="Group 9"/>
          <p:cNvGrpSpPr>
            <a:grpSpLocks/>
          </p:cNvGrpSpPr>
          <p:nvPr/>
        </p:nvGrpSpPr>
        <p:grpSpPr bwMode="auto">
          <a:xfrm>
            <a:off x="1173163" y="1746250"/>
            <a:ext cx="547687" cy="1622425"/>
            <a:chOff x="3791" y="871"/>
            <a:chExt cx="1062" cy="1022"/>
          </a:xfrm>
        </p:grpSpPr>
        <p:pic>
          <p:nvPicPr>
            <p:cNvPr id="27731"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2"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3"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4"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5"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1013"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down</a:t>
            </a:r>
          </a:p>
        </p:txBody>
      </p:sp>
      <p:sp>
        <p:nvSpPr>
          <p:cNvPr id="171014" name="Text Box 16"/>
          <p:cNvSpPr txBox="1">
            <a:spLocks noChangeArrowheads="1"/>
          </p:cNvSpPr>
          <p:nvPr/>
        </p:nvSpPr>
        <p:spPr bwMode="auto">
          <a:xfrm>
            <a:off x="5480050" y="4516438"/>
            <a:ext cx="752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008000"/>
                </a:solidFill>
                <a:cs typeface="+mn-cs"/>
              </a:rPr>
              <a:t>up</a:t>
            </a:r>
          </a:p>
        </p:txBody>
      </p:sp>
      <p:sp>
        <p:nvSpPr>
          <p:cNvPr id="171015" name="Line 17"/>
          <p:cNvSpPr>
            <a:spLocks noChangeShapeType="1"/>
          </p:cNvSpPr>
          <p:nvPr/>
        </p:nvSpPr>
        <p:spPr bwMode="auto">
          <a:xfrm>
            <a:off x="2743200" y="6064250"/>
            <a:ext cx="3095625" cy="0"/>
          </a:xfrm>
          <a:prstGeom prst="line">
            <a:avLst/>
          </a:prstGeom>
          <a:noFill/>
          <a:ln w="38100">
            <a:solidFill>
              <a:srgbClr val="000066"/>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16" name="Line 18"/>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17" name="Line 19"/>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18" name="Text Box 20"/>
          <p:cNvSpPr txBox="1">
            <a:spLocks noChangeArrowheads="1"/>
          </p:cNvSpPr>
          <p:nvPr/>
        </p:nvSpPr>
        <p:spPr bwMode="auto">
          <a:xfrm>
            <a:off x="3548063" y="5387975"/>
            <a:ext cx="1438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smtClean="0">
                <a:solidFill>
                  <a:srgbClr val="000000"/>
                </a:solidFill>
                <a:cs typeface="+mn-cs"/>
              </a:rPr>
              <a:t>R</a:t>
            </a:r>
            <a:r>
              <a:rPr lang="en-US" sz="2800" b="1" baseline="-25000" smtClean="0">
                <a:solidFill>
                  <a:srgbClr val="000066"/>
                </a:solidFill>
                <a:cs typeface="+mn-cs"/>
              </a:rPr>
              <a:t>separate</a:t>
            </a:r>
          </a:p>
        </p:txBody>
      </p:sp>
      <p:sp>
        <p:nvSpPr>
          <p:cNvPr id="171019" name="Line 21"/>
          <p:cNvSpPr>
            <a:spLocks noChangeShapeType="1"/>
          </p:cNvSpPr>
          <p:nvPr/>
        </p:nvSpPr>
        <p:spPr bwMode="auto">
          <a:xfrm>
            <a:off x="2743200"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20" name="Line 22"/>
          <p:cNvSpPr>
            <a:spLocks noChangeShapeType="1"/>
          </p:cNvSpPr>
          <p:nvPr/>
        </p:nvSpPr>
        <p:spPr bwMode="auto">
          <a:xfrm>
            <a:off x="5821363"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7661" name="Group 23"/>
          <p:cNvGrpSpPr>
            <a:grpSpLocks/>
          </p:cNvGrpSpPr>
          <p:nvPr/>
        </p:nvGrpSpPr>
        <p:grpSpPr bwMode="auto">
          <a:xfrm>
            <a:off x="1868488" y="1847850"/>
            <a:ext cx="547687" cy="1624013"/>
            <a:chOff x="2411" y="898"/>
            <a:chExt cx="1062" cy="1023"/>
          </a:xfrm>
        </p:grpSpPr>
        <p:pic>
          <p:nvPicPr>
            <p:cNvPr id="27726"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7"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8"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9"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0"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2" name="Group 29"/>
          <p:cNvGrpSpPr>
            <a:grpSpLocks/>
          </p:cNvGrpSpPr>
          <p:nvPr/>
        </p:nvGrpSpPr>
        <p:grpSpPr bwMode="auto">
          <a:xfrm>
            <a:off x="2562225" y="1746250"/>
            <a:ext cx="547688" cy="1622425"/>
            <a:chOff x="3791" y="871"/>
            <a:chExt cx="1062" cy="1022"/>
          </a:xfrm>
        </p:grpSpPr>
        <p:pic>
          <p:nvPicPr>
            <p:cNvPr id="27721"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2"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3"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4"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5"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3" name="Group 35"/>
          <p:cNvGrpSpPr>
            <a:grpSpLocks/>
          </p:cNvGrpSpPr>
          <p:nvPr/>
        </p:nvGrpSpPr>
        <p:grpSpPr bwMode="auto">
          <a:xfrm>
            <a:off x="3257550" y="1847850"/>
            <a:ext cx="547688" cy="1624013"/>
            <a:chOff x="2411" y="898"/>
            <a:chExt cx="1062" cy="1023"/>
          </a:xfrm>
        </p:grpSpPr>
        <p:pic>
          <p:nvPicPr>
            <p:cNvPr id="27716"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7"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8"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9"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0"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4" name="Group 41"/>
          <p:cNvGrpSpPr>
            <a:grpSpLocks/>
          </p:cNvGrpSpPr>
          <p:nvPr/>
        </p:nvGrpSpPr>
        <p:grpSpPr bwMode="auto">
          <a:xfrm>
            <a:off x="3952875" y="1746250"/>
            <a:ext cx="547688" cy="1622425"/>
            <a:chOff x="3791" y="871"/>
            <a:chExt cx="1062" cy="1022"/>
          </a:xfrm>
        </p:grpSpPr>
        <p:pic>
          <p:nvPicPr>
            <p:cNvPr id="27711"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2"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3"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4"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5"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5" name="Group 47"/>
          <p:cNvGrpSpPr>
            <a:grpSpLocks/>
          </p:cNvGrpSpPr>
          <p:nvPr/>
        </p:nvGrpSpPr>
        <p:grpSpPr bwMode="auto">
          <a:xfrm>
            <a:off x="4646613" y="1847850"/>
            <a:ext cx="547687" cy="1624013"/>
            <a:chOff x="2411" y="898"/>
            <a:chExt cx="1062" cy="1023"/>
          </a:xfrm>
        </p:grpSpPr>
        <p:pic>
          <p:nvPicPr>
            <p:cNvPr id="27706"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7"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8"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9"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0"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6" name="Group 53"/>
          <p:cNvGrpSpPr>
            <a:grpSpLocks/>
          </p:cNvGrpSpPr>
          <p:nvPr/>
        </p:nvGrpSpPr>
        <p:grpSpPr bwMode="auto">
          <a:xfrm>
            <a:off x="5341938" y="1746250"/>
            <a:ext cx="547687" cy="1622425"/>
            <a:chOff x="3791" y="871"/>
            <a:chExt cx="1062" cy="1022"/>
          </a:xfrm>
        </p:grpSpPr>
        <p:pic>
          <p:nvPicPr>
            <p:cNvPr id="27701"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2"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3"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4"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5"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7" name="Group 59"/>
          <p:cNvGrpSpPr>
            <a:grpSpLocks/>
          </p:cNvGrpSpPr>
          <p:nvPr/>
        </p:nvGrpSpPr>
        <p:grpSpPr bwMode="auto">
          <a:xfrm>
            <a:off x="6037263" y="1847850"/>
            <a:ext cx="547687" cy="1624013"/>
            <a:chOff x="2411" y="898"/>
            <a:chExt cx="1062" cy="1023"/>
          </a:xfrm>
        </p:grpSpPr>
        <p:pic>
          <p:nvPicPr>
            <p:cNvPr id="27696"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7"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8"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9"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0"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8" name="Group 65"/>
          <p:cNvGrpSpPr>
            <a:grpSpLocks/>
          </p:cNvGrpSpPr>
          <p:nvPr/>
        </p:nvGrpSpPr>
        <p:grpSpPr bwMode="auto">
          <a:xfrm>
            <a:off x="6731000" y="1746250"/>
            <a:ext cx="547688" cy="1622425"/>
            <a:chOff x="3791" y="871"/>
            <a:chExt cx="1062" cy="1022"/>
          </a:xfrm>
        </p:grpSpPr>
        <p:pic>
          <p:nvPicPr>
            <p:cNvPr id="27691"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2"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3"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4"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5"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9" name="Group 71"/>
          <p:cNvGrpSpPr>
            <a:grpSpLocks/>
          </p:cNvGrpSpPr>
          <p:nvPr/>
        </p:nvGrpSpPr>
        <p:grpSpPr bwMode="auto">
          <a:xfrm>
            <a:off x="7426325" y="1847850"/>
            <a:ext cx="547688" cy="1624013"/>
            <a:chOff x="2411" y="898"/>
            <a:chExt cx="1062" cy="1023"/>
          </a:xfrm>
        </p:grpSpPr>
        <p:pic>
          <p:nvPicPr>
            <p:cNvPr id="27686"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87"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88"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89"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0"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70" name="Group 77"/>
          <p:cNvGrpSpPr>
            <a:grpSpLocks/>
          </p:cNvGrpSpPr>
          <p:nvPr/>
        </p:nvGrpSpPr>
        <p:grpSpPr bwMode="auto">
          <a:xfrm>
            <a:off x="8121650" y="1746250"/>
            <a:ext cx="547688" cy="1622425"/>
            <a:chOff x="3791" y="871"/>
            <a:chExt cx="1062" cy="1022"/>
          </a:xfrm>
        </p:grpSpPr>
        <p:pic>
          <p:nvPicPr>
            <p:cNvPr id="27681"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2" name="Picture 7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3" name="Picture 8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4" name="Picture 8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5" name="Picture 8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1031" name="Line 83"/>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2" name="Line 84"/>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3" name="Line 85"/>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4" name="Line 86"/>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5" name="Line 87"/>
          <p:cNvSpPr>
            <a:spLocks noChangeShapeType="1"/>
          </p:cNvSpPr>
          <p:nvPr/>
        </p:nvSpPr>
        <p:spPr bwMode="auto">
          <a:xfrm>
            <a:off x="1550988" y="3389313"/>
            <a:ext cx="3929062" cy="1004887"/>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6" name="Line 88"/>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7" name="Line 89"/>
          <p:cNvSpPr>
            <a:spLocks noChangeShapeType="1"/>
          </p:cNvSpPr>
          <p:nvPr/>
        </p:nvSpPr>
        <p:spPr bwMode="auto">
          <a:xfrm>
            <a:off x="4308475" y="3394075"/>
            <a:ext cx="1555750"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8" name="Line 90"/>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9" name="Line 91"/>
          <p:cNvSpPr>
            <a:spLocks noChangeShapeType="1"/>
          </p:cNvSpPr>
          <p:nvPr/>
        </p:nvSpPr>
        <p:spPr bwMode="auto">
          <a:xfrm flipH="1">
            <a:off x="6065838" y="3394075"/>
            <a:ext cx="1000125"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40" name="Line 92"/>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103204648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8675" name="Group 3"/>
          <p:cNvGrpSpPr>
            <a:grpSpLocks/>
          </p:cNvGrpSpPr>
          <p:nvPr/>
        </p:nvGrpSpPr>
        <p:grpSpPr bwMode="auto">
          <a:xfrm>
            <a:off x="479425" y="1847850"/>
            <a:ext cx="547688" cy="1624013"/>
            <a:chOff x="2411" y="898"/>
            <a:chExt cx="1062" cy="1023"/>
          </a:xfrm>
        </p:grpSpPr>
        <p:pic>
          <p:nvPicPr>
            <p:cNvPr id="28760"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1"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2"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3"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4"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76" name="Group 9"/>
          <p:cNvGrpSpPr>
            <a:grpSpLocks/>
          </p:cNvGrpSpPr>
          <p:nvPr/>
        </p:nvGrpSpPr>
        <p:grpSpPr bwMode="auto">
          <a:xfrm>
            <a:off x="1173163" y="1746250"/>
            <a:ext cx="547687" cy="1622425"/>
            <a:chOff x="3791" y="871"/>
            <a:chExt cx="1062" cy="1022"/>
          </a:xfrm>
        </p:grpSpPr>
        <p:pic>
          <p:nvPicPr>
            <p:cNvPr id="28755"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6"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7"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8"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9"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sp>
        <p:nvSpPr>
          <p:cNvPr id="172037" name="Text Box 15"/>
          <p:cNvSpPr txBox="1">
            <a:spLocks noChangeArrowheads="1"/>
          </p:cNvSpPr>
          <p:nvPr/>
        </p:nvSpPr>
        <p:spPr bwMode="auto">
          <a:xfrm>
            <a:off x="2185988" y="4516438"/>
            <a:ext cx="10318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odd</a:t>
            </a:r>
          </a:p>
        </p:txBody>
      </p:sp>
      <p:sp>
        <p:nvSpPr>
          <p:cNvPr id="172038" name="Text Box 16"/>
          <p:cNvSpPr txBox="1">
            <a:spLocks noChangeArrowheads="1"/>
          </p:cNvSpPr>
          <p:nvPr/>
        </p:nvSpPr>
        <p:spPr bwMode="auto">
          <a:xfrm>
            <a:off x="5238750" y="4516438"/>
            <a:ext cx="12350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008000"/>
                </a:solidFill>
                <a:cs typeface="+mn-cs"/>
              </a:rPr>
              <a:t>even</a:t>
            </a:r>
          </a:p>
        </p:txBody>
      </p:sp>
      <p:sp>
        <p:nvSpPr>
          <p:cNvPr id="172039" name="Line 17"/>
          <p:cNvSpPr>
            <a:spLocks noChangeShapeType="1"/>
          </p:cNvSpPr>
          <p:nvPr/>
        </p:nvSpPr>
        <p:spPr bwMode="auto">
          <a:xfrm>
            <a:off x="2743200" y="6064250"/>
            <a:ext cx="3095625" cy="0"/>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0" name="Line 18"/>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1" name="Line 19"/>
          <p:cNvSpPr>
            <a:spLocks noChangeShapeType="1"/>
          </p:cNvSpPr>
          <p:nvPr/>
        </p:nvSpPr>
        <p:spPr bwMode="auto">
          <a:xfrm>
            <a:off x="1550988" y="3368675"/>
            <a:ext cx="952500" cy="1025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2" name="Text Box 20"/>
          <p:cNvSpPr txBox="1">
            <a:spLocks noChangeArrowheads="1"/>
          </p:cNvSpPr>
          <p:nvPr/>
        </p:nvSpPr>
        <p:spPr bwMode="auto">
          <a:xfrm>
            <a:off x="3548063" y="5387975"/>
            <a:ext cx="1139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smtClean="0">
                <a:solidFill>
                  <a:srgbClr val="000000"/>
                </a:solidFill>
                <a:cs typeface="+mn-cs"/>
              </a:rPr>
              <a:t>R</a:t>
            </a:r>
            <a:r>
              <a:rPr lang="en-US" sz="2800" b="1" baseline="-25000" smtClean="0">
                <a:solidFill>
                  <a:srgbClr val="FF0000"/>
                </a:solidFill>
                <a:cs typeface="+mn-cs"/>
              </a:rPr>
              <a:t>mixed</a:t>
            </a:r>
          </a:p>
        </p:txBody>
      </p:sp>
      <p:sp>
        <p:nvSpPr>
          <p:cNvPr id="172043" name="Line 21"/>
          <p:cNvSpPr>
            <a:spLocks noChangeShapeType="1"/>
          </p:cNvSpPr>
          <p:nvPr/>
        </p:nvSpPr>
        <p:spPr bwMode="auto">
          <a:xfrm>
            <a:off x="2743200"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4" name="Line 22"/>
          <p:cNvSpPr>
            <a:spLocks noChangeShapeType="1"/>
          </p:cNvSpPr>
          <p:nvPr/>
        </p:nvSpPr>
        <p:spPr bwMode="auto">
          <a:xfrm>
            <a:off x="5821363"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8685" name="Group 23"/>
          <p:cNvGrpSpPr>
            <a:grpSpLocks/>
          </p:cNvGrpSpPr>
          <p:nvPr/>
        </p:nvGrpSpPr>
        <p:grpSpPr bwMode="auto">
          <a:xfrm>
            <a:off x="1868488" y="1847850"/>
            <a:ext cx="547687" cy="1624013"/>
            <a:chOff x="2411" y="898"/>
            <a:chExt cx="1062" cy="1023"/>
          </a:xfrm>
        </p:grpSpPr>
        <p:pic>
          <p:nvPicPr>
            <p:cNvPr id="28750"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1"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2"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3"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4"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6" name="Group 29"/>
          <p:cNvGrpSpPr>
            <a:grpSpLocks/>
          </p:cNvGrpSpPr>
          <p:nvPr/>
        </p:nvGrpSpPr>
        <p:grpSpPr bwMode="auto">
          <a:xfrm>
            <a:off x="2562225" y="1746250"/>
            <a:ext cx="547688" cy="1622425"/>
            <a:chOff x="3791" y="871"/>
            <a:chExt cx="1062" cy="1022"/>
          </a:xfrm>
        </p:grpSpPr>
        <p:pic>
          <p:nvPicPr>
            <p:cNvPr id="28745"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6"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7"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8"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9"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7" name="Group 35"/>
          <p:cNvGrpSpPr>
            <a:grpSpLocks/>
          </p:cNvGrpSpPr>
          <p:nvPr/>
        </p:nvGrpSpPr>
        <p:grpSpPr bwMode="auto">
          <a:xfrm>
            <a:off x="3257550" y="1847850"/>
            <a:ext cx="547688" cy="1624013"/>
            <a:chOff x="2411" y="898"/>
            <a:chExt cx="1062" cy="1023"/>
          </a:xfrm>
        </p:grpSpPr>
        <p:pic>
          <p:nvPicPr>
            <p:cNvPr id="28740"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1"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2"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3"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4"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8" name="Group 41"/>
          <p:cNvGrpSpPr>
            <a:grpSpLocks/>
          </p:cNvGrpSpPr>
          <p:nvPr/>
        </p:nvGrpSpPr>
        <p:grpSpPr bwMode="auto">
          <a:xfrm>
            <a:off x="3952875" y="1746250"/>
            <a:ext cx="547688" cy="1622425"/>
            <a:chOff x="3791" y="871"/>
            <a:chExt cx="1062" cy="1022"/>
          </a:xfrm>
        </p:grpSpPr>
        <p:pic>
          <p:nvPicPr>
            <p:cNvPr id="28735"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6"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7"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8"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9"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9" name="Group 47"/>
          <p:cNvGrpSpPr>
            <a:grpSpLocks/>
          </p:cNvGrpSpPr>
          <p:nvPr/>
        </p:nvGrpSpPr>
        <p:grpSpPr bwMode="auto">
          <a:xfrm>
            <a:off x="4646613" y="1847850"/>
            <a:ext cx="547687" cy="1624013"/>
            <a:chOff x="2411" y="898"/>
            <a:chExt cx="1062" cy="1023"/>
          </a:xfrm>
        </p:grpSpPr>
        <p:pic>
          <p:nvPicPr>
            <p:cNvPr id="28730"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1"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2"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3"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4"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0" name="Group 53"/>
          <p:cNvGrpSpPr>
            <a:grpSpLocks/>
          </p:cNvGrpSpPr>
          <p:nvPr/>
        </p:nvGrpSpPr>
        <p:grpSpPr bwMode="auto">
          <a:xfrm>
            <a:off x="5341938" y="1746250"/>
            <a:ext cx="547687" cy="1622425"/>
            <a:chOff x="3791" y="871"/>
            <a:chExt cx="1062" cy="1022"/>
          </a:xfrm>
        </p:grpSpPr>
        <p:pic>
          <p:nvPicPr>
            <p:cNvPr id="28725"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6"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7"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8"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9"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1" name="Group 59"/>
          <p:cNvGrpSpPr>
            <a:grpSpLocks/>
          </p:cNvGrpSpPr>
          <p:nvPr/>
        </p:nvGrpSpPr>
        <p:grpSpPr bwMode="auto">
          <a:xfrm>
            <a:off x="6037263" y="1847850"/>
            <a:ext cx="547687" cy="1624013"/>
            <a:chOff x="2411" y="898"/>
            <a:chExt cx="1062" cy="1023"/>
          </a:xfrm>
        </p:grpSpPr>
        <p:pic>
          <p:nvPicPr>
            <p:cNvPr id="28720"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1"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2"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3"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4"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2" name="Group 65"/>
          <p:cNvGrpSpPr>
            <a:grpSpLocks/>
          </p:cNvGrpSpPr>
          <p:nvPr/>
        </p:nvGrpSpPr>
        <p:grpSpPr bwMode="auto">
          <a:xfrm>
            <a:off x="6731000" y="1746250"/>
            <a:ext cx="547688" cy="1622425"/>
            <a:chOff x="3791" y="871"/>
            <a:chExt cx="1062" cy="1022"/>
          </a:xfrm>
        </p:grpSpPr>
        <p:pic>
          <p:nvPicPr>
            <p:cNvPr id="28715"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6"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7"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8"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9"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3" name="Group 71"/>
          <p:cNvGrpSpPr>
            <a:grpSpLocks/>
          </p:cNvGrpSpPr>
          <p:nvPr/>
        </p:nvGrpSpPr>
        <p:grpSpPr bwMode="auto">
          <a:xfrm>
            <a:off x="7426325" y="1847850"/>
            <a:ext cx="547688" cy="1624013"/>
            <a:chOff x="2411" y="898"/>
            <a:chExt cx="1062" cy="1023"/>
          </a:xfrm>
        </p:grpSpPr>
        <p:pic>
          <p:nvPicPr>
            <p:cNvPr id="28710"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1"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2"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3"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4"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4" name="Group 77"/>
          <p:cNvGrpSpPr>
            <a:grpSpLocks/>
          </p:cNvGrpSpPr>
          <p:nvPr/>
        </p:nvGrpSpPr>
        <p:grpSpPr bwMode="auto">
          <a:xfrm>
            <a:off x="8121650" y="1746250"/>
            <a:ext cx="547688" cy="1622425"/>
            <a:chOff x="3791" y="871"/>
            <a:chExt cx="1062" cy="1022"/>
          </a:xfrm>
        </p:grpSpPr>
        <p:pic>
          <p:nvPicPr>
            <p:cNvPr id="28705"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6" name="Picture 7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7" name="Picture 8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8" name="Picture 8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9" name="Picture 8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2055" name="Line 83"/>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6" name="Line 84"/>
          <p:cNvSpPr>
            <a:spLocks noChangeShapeType="1"/>
          </p:cNvSpPr>
          <p:nvPr/>
        </p:nvSpPr>
        <p:spPr bwMode="auto">
          <a:xfrm flipH="1">
            <a:off x="2743200" y="3398838"/>
            <a:ext cx="1484313" cy="9953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7" name="Line 85"/>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8" name="Line 86"/>
          <p:cNvSpPr>
            <a:spLocks noChangeShapeType="1"/>
          </p:cNvSpPr>
          <p:nvPr/>
        </p:nvSpPr>
        <p:spPr bwMode="auto">
          <a:xfrm flipH="1">
            <a:off x="3055938" y="3368675"/>
            <a:ext cx="4111625" cy="1025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9" name="Line 87"/>
          <p:cNvSpPr>
            <a:spLocks noChangeShapeType="1"/>
          </p:cNvSpPr>
          <p:nvPr/>
        </p:nvSpPr>
        <p:spPr bwMode="auto">
          <a:xfrm>
            <a:off x="2305050" y="3500438"/>
            <a:ext cx="3175000"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0" name="Line 88"/>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1" name="Line 89"/>
          <p:cNvSpPr>
            <a:spLocks noChangeShapeType="1"/>
          </p:cNvSpPr>
          <p:nvPr/>
        </p:nvSpPr>
        <p:spPr bwMode="auto">
          <a:xfrm>
            <a:off x="4986338" y="3500438"/>
            <a:ext cx="877887"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2" name="Line 90"/>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3" name="Line 91"/>
          <p:cNvSpPr>
            <a:spLocks noChangeShapeType="1"/>
          </p:cNvSpPr>
          <p:nvPr/>
        </p:nvSpPr>
        <p:spPr bwMode="auto">
          <a:xfrm flipH="1">
            <a:off x="6065838" y="3500438"/>
            <a:ext cx="1682750"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4" name="Line 92"/>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244651280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sp>
        <p:nvSpPr>
          <p:cNvPr id="173059"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sz="6600" smtClean="0">
                <a:solidFill>
                  <a:srgbClr val="000066"/>
                </a:solidFill>
                <a:cs typeface="+mn-cs"/>
              </a:rPr>
              <a:t>separate:</a:t>
            </a:r>
          </a:p>
          <a:p>
            <a:pPr algn="r" eaLnBrk="1" hangingPunct="1">
              <a:spcBef>
                <a:spcPct val="50000"/>
              </a:spcBef>
              <a:defRPr/>
            </a:pPr>
            <a:endParaRPr lang="en-US" sz="6600" smtClean="0">
              <a:solidFill>
                <a:srgbClr val="FF0000"/>
              </a:solidFill>
              <a:cs typeface="+mn-cs"/>
            </a:endParaRPr>
          </a:p>
        </p:txBody>
      </p:sp>
      <p:sp>
        <p:nvSpPr>
          <p:cNvPr id="173060" name="Text Box 4"/>
          <p:cNvSpPr txBox="1">
            <a:spLocks noChangeArrowheads="1"/>
          </p:cNvSpPr>
          <p:nvPr/>
        </p:nvSpPr>
        <p:spPr bwMode="auto">
          <a:xfrm>
            <a:off x="4705350" y="2592388"/>
            <a:ext cx="324485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6600" smtClean="0">
                <a:solidFill>
                  <a:srgbClr val="000066"/>
                </a:solidFill>
                <a:cs typeface="+mn-cs"/>
              </a:rPr>
              <a:t>2.5%</a:t>
            </a:r>
          </a:p>
        </p:txBody>
      </p:sp>
    </p:spTree>
    <p:extLst>
      <p:ext uri="{BB962C8B-B14F-4D97-AF65-F5344CB8AC3E}">
        <p14:creationId xmlns:p14="http://schemas.microsoft.com/office/powerpoint/2010/main" val="130321457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for Structure of Membrane Proteins (CSMP)</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Membrane Protein Expression Center II (MPEC)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for HIV Accessory and Regulatory Complexes (HARC)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r>
              <a:rPr lang="en-US" altLang="en-US" sz="1800" b="1" dirty="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buFontTx/>
              <a:buNone/>
            </a:pPr>
            <a:r>
              <a:rPr lang="en-US" altLang="en-US" sz="1800" b="1" dirty="0">
                <a:solidFill>
                  <a:srgbClr val="663300"/>
                </a:solidFill>
                <a:latin typeface="Arial" panose="020B0604020202020204" pitchFamily="34" charset="0"/>
                <a:cs typeface="Arial" panose="020B0604020202020204" pitchFamily="34" charset="0"/>
              </a:rPr>
              <a:t>M D Anderson </a:t>
            </a:r>
            <a:r>
              <a:rPr lang="en-US" altLang="en-US" sz="1800" b="1" dirty="0" smtClean="0">
                <a:solidFill>
                  <a:srgbClr val="663300"/>
                </a:solidFill>
                <a:latin typeface="Arial" panose="020B0604020202020204" pitchFamily="34" charset="0"/>
                <a:cs typeface="Arial" panose="020B0604020202020204" pitchFamily="34" charset="0"/>
              </a:rPr>
              <a:t>CRC</a:t>
            </a:r>
          </a:p>
          <a:p>
            <a:pPr algn="ctr" eaLnBrk="1" hangingPunct="1">
              <a:buFontTx/>
              <a:buNone/>
            </a:pPr>
            <a:r>
              <a:rPr lang="en-US" altLang="en-US" sz="1800" b="1" dirty="0">
                <a:solidFill>
                  <a:srgbClr val="C00000"/>
                </a:solidFill>
                <a:latin typeface="Arial" panose="020B0604020202020204" pitchFamily="34" charset="0"/>
                <a:cs typeface="Arial" panose="020B0604020202020204" pitchFamily="34" charset="0"/>
              </a:rPr>
              <a:t>Synchrotron 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78347" y="1074057"/>
            <a:ext cx="8888139" cy="646331"/>
          </a:xfrm>
          <a:prstGeom prst="rect">
            <a:avLst/>
          </a:prstGeom>
          <a:noFill/>
        </p:spPr>
        <p:txBody>
          <a:bodyPr wrap="none" rtlCol="0">
            <a:spAutoFit/>
          </a:bodyPr>
          <a:lstStyle/>
          <a:p>
            <a:pPr algn="ctr"/>
            <a:r>
              <a:rPr lang="en-US" dirty="0" smtClean="0">
                <a:solidFill>
                  <a:schemeClr val="tx2">
                    <a:lumMod val="75000"/>
                  </a:schemeClr>
                </a:solidFill>
                <a:latin typeface="Arial" pitchFamily="34" charset="0"/>
                <a:cs typeface="Arial" panose="020B0604020202020204" pitchFamily="34" charset="0"/>
              </a:rPr>
              <a:t>Robert </a:t>
            </a:r>
            <a:r>
              <a:rPr lang="en-US" dirty="0" smtClean="0">
                <a:solidFill>
                  <a:schemeClr val="tx2">
                    <a:lumMod val="75000"/>
                  </a:schemeClr>
                </a:solidFill>
                <a:latin typeface="Arial" pitchFamily="34" charset="0"/>
                <a:cs typeface="Arial" panose="020B0604020202020204" pitchFamily="34" charset="0"/>
              </a:rPr>
              <a:t>Stroud    James Fraser    Christine Gee     Tom Peat    Janet Newman</a:t>
            </a:r>
            <a:endParaRPr lang="en-US" dirty="0" smtClean="0">
              <a:solidFill>
                <a:srgbClr val="C00000"/>
              </a:solidFill>
              <a:latin typeface="Arial" panose="020B0604020202020204" pitchFamily="34" charset="0"/>
              <a:cs typeface="Arial" panose="020B0604020202020204" pitchFamily="34" charset="0"/>
            </a:endParaRPr>
          </a:p>
          <a:p>
            <a:pPr algn="ctr"/>
            <a:r>
              <a:rPr lang="en-US" dirty="0" smtClean="0">
                <a:solidFill>
                  <a:prstClr val="black"/>
                </a:solidFill>
                <a:latin typeface="Arial" pitchFamily="34" charset="0"/>
                <a:cs typeface="Arial" panose="020B0604020202020204" pitchFamily="34" charset="0"/>
              </a:rPr>
              <a:t>Chris Nielsen  Clemens Schulze-</a:t>
            </a:r>
            <a:r>
              <a:rPr lang="en-US" dirty="0" err="1" smtClean="0">
                <a:solidFill>
                  <a:prstClr val="black"/>
                </a:solidFill>
                <a:latin typeface="Arial" pitchFamily="34" charset="0"/>
                <a:cs typeface="Arial" panose="020B0604020202020204" pitchFamily="34" charset="0"/>
              </a:rPr>
              <a:t>Briese</a:t>
            </a:r>
            <a:r>
              <a:rPr lang="en-US" dirty="0">
                <a:solidFill>
                  <a:prstClr val="black"/>
                </a:solidFill>
                <a:latin typeface="Arial" pitchFamily="34" charset="0"/>
                <a:cs typeface="Arial" panose="020B0604020202020204" pitchFamily="34" charset="0"/>
              </a:rPr>
              <a:t> </a:t>
            </a:r>
            <a:r>
              <a:rPr lang="en-US" dirty="0" smtClean="0">
                <a:solidFill>
                  <a:prstClr val="black"/>
                </a:solidFill>
                <a:latin typeface="Arial" pitchFamily="34" charset="0"/>
                <a:cs typeface="Arial" panose="020B0604020202020204" pitchFamily="34" charset="0"/>
              </a:rPr>
              <a:t>  </a:t>
            </a:r>
            <a:r>
              <a:rPr lang="en-US" dirty="0" err="1" smtClean="0">
                <a:solidFill>
                  <a:prstClr val="black"/>
                </a:solidFill>
                <a:latin typeface="Arial" pitchFamily="34" charset="0"/>
                <a:cs typeface="Arial" panose="020B0604020202020204" pitchFamily="34" charset="0"/>
              </a:rPr>
              <a:t>Meitian</a:t>
            </a:r>
            <a:r>
              <a:rPr lang="en-US" dirty="0" smtClean="0">
                <a:solidFill>
                  <a:prstClr val="black"/>
                </a:solidFill>
                <a:latin typeface="Arial" pitchFamily="34" charset="0"/>
                <a:cs typeface="Arial" panose="020B0604020202020204" pitchFamily="34" charset="0"/>
              </a:rPr>
              <a:t> Wang</a:t>
            </a:r>
            <a:r>
              <a:rPr lang="en-US" dirty="0" smtClean="0">
                <a:solidFill>
                  <a:prstClr val="black"/>
                </a:solidFill>
                <a:latin typeface="Arial" pitchFamily="34" charset="0"/>
                <a:cs typeface="Arial" panose="020B0604020202020204" pitchFamily="34" charset="0"/>
              </a:rPr>
              <a:t>   </a:t>
            </a:r>
            <a:r>
              <a:rPr lang="en-US" dirty="0" err="1" smtClean="0">
                <a:solidFill>
                  <a:srgbClr val="C00000"/>
                </a:solidFill>
                <a:latin typeface="Arial" pitchFamily="34" charset="0"/>
                <a:cs typeface="Arial" panose="020B0604020202020204" pitchFamily="34" charset="0"/>
              </a:rPr>
              <a:t>Aina</a:t>
            </a:r>
            <a:r>
              <a:rPr lang="en-US" dirty="0" smtClean="0">
                <a:solidFill>
                  <a:srgbClr val="C00000"/>
                </a:solidFill>
                <a:latin typeface="Arial" pitchFamily="34" charset="0"/>
                <a:cs typeface="Arial" panose="020B0604020202020204" pitchFamily="34" charset="0"/>
              </a:rPr>
              <a:t> Cohen   </a:t>
            </a:r>
            <a:r>
              <a:rPr lang="en-US" dirty="0" smtClean="0">
                <a:solidFill>
                  <a:srgbClr val="C00000"/>
                </a:solidFill>
                <a:latin typeface="Arial" pitchFamily="34" charset="0"/>
                <a:cs typeface="Arial" panose="020B0604020202020204" pitchFamily="34" charset="0"/>
              </a:rPr>
              <a:t>Ana Gonzalez </a:t>
            </a:r>
          </a:p>
        </p:txBody>
      </p:sp>
    </p:spTree>
    <p:extLst>
      <p:ext uri="{BB962C8B-B14F-4D97-AF65-F5344CB8AC3E}">
        <p14:creationId xmlns:p14="http://schemas.microsoft.com/office/powerpoint/2010/main" val="615309009"/>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sp>
        <p:nvSpPr>
          <p:cNvPr id="174083"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sz="6600" smtClean="0">
                <a:solidFill>
                  <a:srgbClr val="000066"/>
                </a:solidFill>
                <a:cs typeface="+mn-cs"/>
              </a:rPr>
              <a:t>separate:</a:t>
            </a:r>
          </a:p>
          <a:p>
            <a:pPr algn="r" eaLnBrk="1" hangingPunct="1">
              <a:spcBef>
                <a:spcPct val="50000"/>
              </a:spcBef>
              <a:defRPr/>
            </a:pPr>
            <a:r>
              <a:rPr lang="en-US" sz="6600" smtClean="0">
                <a:solidFill>
                  <a:srgbClr val="FF0000"/>
                </a:solidFill>
                <a:cs typeface="+mn-cs"/>
              </a:rPr>
              <a:t>mixed:</a:t>
            </a:r>
          </a:p>
        </p:txBody>
      </p:sp>
      <p:sp>
        <p:nvSpPr>
          <p:cNvPr id="174084" name="Text Box 4"/>
          <p:cNvSpPr txBox="1">
            <a:spLocks noChangeArrowheads="1"/>
          </p:cNvSpPr>
          <p:nvPr/>
        </p:nvSpPr>
        <p:spPr bwMode="auto">
          <a:xfrm>
            <a:off x="4705350" y="2592388"/>
            <a:ext cx="3244850"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6600" smtClean="0">
                <a:solidFill>
                  <a:srgbClr val="000066"/>
                </a:solidFill>
                <a:cs typeface="+mn-cs"/>
              </a:rPr>
              <a:t>2.5%</a:t>
            </a:r>
          </a:p>
          <a:p>
            <a:pPr eaLnBrk="1" hangingPunct="1">
              <a:spcBef>
                <a:spcPct val="50000"/>
              </a:spcBef>
              <a:defRPr/>
            </a:pPr>
            <a:r>
              <a:rPr lang="en-US" sz="6600" smtClean="0">
                <a:solidFill>
                  <a:srgbClr val="FF0000"/>
                </a:solidFill>
                <a:cs typeface="+mn-cs"/>
              </a:rPr>
              <a:t>0.9%</a:t>
            </a:r>
          </a:p>
        </p:txBody>
      </p:sp>
    </p:spTree>
    <p:extLst>
      <p:ext uri="{BB962C8B-B14F-4D97-AF65-F5344CB8AC3E}">
        <p14:creationId xmlns:p14="http://schemas.microsoft.com/office/powerpoint/2010/main" val="40657259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sp>
        <p:nvSpPr>
          <p:cNvPr id="175107"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sz="6600" smtClean="0">
                <a:solidFill>
                  <a:srgbClr val="000066"/>
                </a:solidFill>
                <a:cs typeface="+mn-cs"/>
              </a:rPr>
              <a:t>separate:</a:t>
            </a:r>
          </a:p>
          <a:p>
            <a:pPr algn="r" eaLnBrk="1" hangingPunct="1">
              <a:spcBef>
                <a:spcPct val="50000"/>
              </a:spcBef>
              <a:defRPr/>
            </a:pPr>
            <a:r>
              <a:rPr lang="en-US" sz="6600" smtClean="0">
                <a:solidFill>
                  <a:srgbClr val="FF0000"/>
                </a:solidFill>
                <a:cs typeface="+mn-cs"/>
              </a:rPr>
              <a:t>mixed:</a:t>
            </a:r>
          </a:p>
        </p:txBody>
      </p:sp>
      <p:sp>
        <p:nvSpPr>
          <p:cNvPr id="175108" name="Text Box 4"/>
          <p:cNvSpPr txBox="1">
            <a:spLocks noChangeArrowheads="1"/>
          </p:cNvSpPr>
          <p:nvPr/>
        </p:nvSpPr>
        <p:spPr bwMode="auto">
          <a:xfrm>
            <a:off x="4705350" y="2592388"/>
            <a:ext cx="3244850"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6600" smtClean="0">
                <a:solidFill>
                  <a:srgbClr val="000066"/>
                </a:solidFill>
                <a:cs typeface="+mn-cs"/>
              </a:rPr>
              <a:t>2.5%</a:t>
            </a:r>
          </a:p>
          <a:p>
            <a:pPr eaLnBrk="1" hangingPunct="1">
              <a:spcBef>
                <a:spcPct val="50000"/>
              </a:spcBef>
              <a:defRPr/>
            </a:pPr>
            <a:r>
              <a:rPr lang="en-US" sz="6600" smtClean="0">
                <a:solidFill>
                  <a:srgbClr val="FF0000"/>
                </a:solidFill>
                <a:cs typeface="+mn-cs"/>
              </a:rPr>
              <a:t>0.9%</a:t>
            </a:r>
          </a:p>
        </p:txBody>
      </p:sp>
      <p:sp>
        <p:nvSpPr>
          <p:cNvPr id="175109" name="Text Box 5"/>
          <p:cNvSpPr txBox="1">
            <a:spLocks noChangeArrowheads="1"/>
          </p:cNvSpPr>
          <p:nvPr/>
        </p:nvSpPr>
        <p:spPr bwMode="auto">
          <a:xfrm>
            <a:off x="0" y="5572125"/>
            <a:ext cx="9144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en-US" sz="6600" smtClean="0">
                <a:solidFill>
                  <a:srgbClr val="000066"/>
                </a:solidFill>
                <a:cs typeface="+mn-cs"/>
              </a:rPr>
              <a:t>2.5%</a:t>
            </a:r>
            <a:r>
              <a:rPr lang="en-US" sz="6600" baseline="30000" smtClean="0">
                <a:solidFill>
                  <a:srgbClr val="000000"/>
                </a:solidFill>
                <a:cs typeface="+mn-cs"/>
              </a:rPr>
              <a:t>2</a:t>
            </a:r>
            <a:r>
              <a:rPr lang="en-US" sz="6600" smtClean="0">
                <a:solidFill>
                  <a:srgbClr val="000000"/>
                </a:solidFill>
                <a:cs typeface="+mn-cs"/>
              </a:rPr>
              <a:t>-</a:t>
            </a:r>
            <a:r>
              <a:rPr lang="en-US" sz="6600" smtClean="0">
                <a:solidFill>
                  <a:srgbClr val="FF0000"/>
                </a:solidFill>
                <a:cs typeface="+mn-cs"/>
              </a:rPr>
              <a:t>0.9%</a:t>
            </a:r>
            <a:r>
              <a:rPr lang="en-US" sz="6600" baseline="30000" smtClean="0">
                <a:solidFill>
                  <a:srgbClr val="000000"/>
                </a:solidFill>
                <a:cs typeface="+mn-cs"/>
              </a:rPr>
              <a:t>2</a:t>
            </a:r>
            <a:r>
              <a:rPr lang="en-US" sz="6600" smtClean="0">
                <a:solidFill>
                  <a:srgbClr val="FF0000"/>
                </a:solidFill>
                <a:cs typeface="+mn-cs"/>
              </a:rPr>
              <a:t> </a:t>
            </a:r>
            <a:r>
              <a:rPr lang="en-US" sz="6600" smtClean="0">
                <a:solidFill>
                  <a:srgbClr val="000000"/>
                </a:solidFill>
                <a:cs typeface="+mn-cs"/>
              </a:rPr>
              <a:t>=</a:t>
            </a:r>
            <a:r>
              <a:rPr lang="en-US" sz="6600" smtClean="0">
                <a:solidFill>
                  <a:srgbClr val="FF0000"/>
                </a:solidFill>
                <a:cs typeface="+mn-cs"/>
              </a:rPr>
              <a:t> </a:t>
            </a:r>
            <a:r>
              <a:rPr lang="en-US" sz="6600" smtClean="0">
                <a:solidFill>
                  <a:srgbClr val="CC6600"/>
                </a:solidFill>
                <a:cs typeface="+mn-cs"/>
              </a:rPr>
              <a:t>2.3%</a:t>
            </a:r>
            <a:r>
              <a:rPr lang="en-US" sz="6600" baseline="30000" smtClean="0">
                <a:solidFill>
                  <a:srgbClr val="000000"/>
                </a:solidFill>
                <a:cs typeface="+mn-cs"/>
              </a:rPr>
              <a:t>2</a:t>
            </a:r>
          </a:p>
        </p:txBody>
      </p:sp>
    </p:spTree>
    <p:extLst>
      <p:ext uri="{BB962C8B-B14F-4D97-AF65-F5344CB8AC3E}">
        <p14:creationId xmlns:p14="http://schemas.microsoft.com/office/powerpoint/2010/main" val="225029939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bl831.als.lbl.gov/~jamesh/spatial_noise/Q315R_3pix.png"/>
          <p:cNvPicPr>
            <a:picLocks noChangeAspect="1" noChangeArrowheads="1"/>
          </p:cNvPicPr>
          <p:nvPr/>
        </p:nvPicPr>
        <p:blipFill rotWithShape="1">
          <a:blip r:embed="rId2">
            <a:extLst>
              <a:ext uri="{28A0092B-C50C-407E-A947-70E740481C1C}">
                <a14:useLocalDpi xmlns:a14="http://schemas.microsoft.com/office/drawing/2010/main" val="0"/>
              </a:ext>
            </a:extLst>
          </a:blip>
          <a:srcRect t="4883"/>
          <a:stretch/>
        </p:blipFill>
        <p:spPr bwMode="auto">
          <a:xfrm>
            <a:off x="0" y="334850"/>
            <a:ext cx="9144000" cy="6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59228" y="512336"/>
            <a:ext cx="7253909" cy="1077218"/>
          </a:xfrm>
          <a:prstGeom prst="rect">
            <a:avLst/>
          </a:prstGeom>
          <a:solidFill>
            <a:schemeClr val="bg1"/>
          </a:solidFill>
        </p:spPr>
        <p:txBody>
          <a:bodyPr wrap="none" rtlCol="0">
            <a:spAutoFit/>
          </a:bodyPr>
          <a:lstStyle/>
          <a:p>
            <a:r>
              <a:rPr lang="en-US" sz="3200" b="1" dirty="0" err="1" smtClean="0">
                <a:solidFill>
                  <a:srgbClr val="2B96FF"/>
                </a:solidFill>
                <a:latin typeface="Courier New" panose="02070309020205020404" pitchFamily="49" charset="0"/>
                <a:cs typeface="Courier New" panose="02070309020205020404" pitchFamily="49" charset="0"/>
              </a:rPr>
              <a:t>R</a:t>
            </a:r>
            <a:r>
              <a:rPr lang="en-US" sz="3200" b="1" baseline="-25000" dirty="0" err="1" smtClean="0">
                <a:solidFill>
                  <a:srgbClr val="2B96FF"/>
                </a:solidFill>
                <a:latin typeface="Courier New" panose="02070309020205020404" pitchFamily="49" charset="0"/>
                <a:cs typeface="Courier New" panose="02070309020205020404" pitchFamily="49" charset="0"/>
              </a:rPr>
              <a:t>separ</a:t>
            </a:r>
            <a:r>
              <a:rPr lang="en-US" sz="3200" b="1" dirty="0" smtClean="0">
                <a:solidFill>
                  <a:srgbClr val="2B96FF"/>
                </a:solidFill>
                <a:latin typeface="Courier New" panose="02070309020205020404" pitchFamily="49" charset="0"/>
                <a:cs typeface="Courier New" panose="02070309020205020404" pitchFamily="49" charset="0"/>
              </a:rPr>
              <a:t> = </a:t>
            </a:r>
            <a:r>
              <a:rPr lang="en-US" sz="3200" b="1" dirty="0" err="1" smtClean="0">
                <a:solidFill>
                  <a:srgbClr val="2B96FF"/>
                </a:solidFill>
                <a:latin typeface="Courier New" panose="02070309020205020404" pitchFamily="49" charset="0"/>
                <a:cs typeface="Courier New" panose="02070309020205020404" pitchFamily="49" charset="0"/>
              </a:rPr>
              <a:t>sqrt</a:t>
            </a:r>
            <a:r>
              <a:rPr lang="en-US" sz="3200" b="1" dirty="0" smtClean="0">
                <a:solidFill>
                  <a:srgbClr val="2B96FF"/>
                </a:solidFill>
                <a:latin typeface="Courier New" panose="02070309020205020404" pitchFamily="49" charset="0"/>
                <a:cs typeface="Courier New" panose="02070309020205020404" pitchFamily="49" charset="0"/>
              </a:rPr>
              <a:t>(5.9</a:t>
            </a:r>
            <a:r>
              <a:rPr lang="en-US" sz="3200" b="1" baseline="30000" dirty="0" smtClean="0">
                <a:solidFill>
                  <a:srgbClr val="2B96FF"/>
                </a:solidFill>
                <a:latin typeface="Courier New" panose="02070309020205020404" pitchFamily="49" charset="0"/>
                <a:cs typeface="Courier New" panose="02070309020205020404" pitchFamily="49" charset="0"/>
              </a:rPr>
              <a:t>2</a:t>
            </a:r>
            <a:r>
              <a:rPr lang="en-US" sz="3200" b="1" dirty="0" smtClean="0">
                <a:solidFill>
                  <a:srgbClr val="2B96FF"/>
                </a:solidFill>
                <a:latin typeface="Courier New" panose="02070309020205020404" pitchFamily="49" charset="0"/>
                <a:cs typeface="Courier New" panose="02070309020205020404" pitchFamily="49" charset="0"/>
              </a:rPr>
              <a:t>/</a:t>
            </a:r>
            <a:r>
              <a:rPr lang="en-US" sz="3200" b="1" dirty="0" err="1" smtClean="0">
                <a:solidFill>
                  <a:srgbClr val="2B96FF"/>
                </a:solidFill>
                <a:latin typeface="Courier New" panose="02070309020205020404" pitchFamily="49" charset="0"/>
                <a:cs typeface="Courier New" panose="02070309020205020404" pitchFamily="49" charset="0"/>
              </a:rPr>
              <a:t>mult</a:t>
            </a:r>
            <a:r>
              <a:rPr lang="en-US" sz="3200" b="1" dirty="0" smtClean="0">
                <a:solidFill>
                  <a:srgbClr val="2B96FF"/>
                </a:solidFill>
                <a:latin typeface="Courier New" panose="02070309020205020404" pitchFamily="49" charset="0"/>
                <a:cs typeface="Courier New" panose="02070309020205020404" pitchFamily="49" charset="0"/>
              </a:rPr>
              <a:t> </a:t>
            </a:r>
            <a:r>
              <a:rPr lang="en-US" sz="3200" b="1" dirty="0">
                <a:solidFill>
                  <a:srgbClr val="2B96FF"/>
                </a:solidFill>
                <a:latin typeface="Courier New" panose="02070309020205020404" pitchFamily="49" charset="0"/>
                <a:cs typeface="Courier New" panose="02070309020205020404" pitchFamily="49" charset="0"/>
              </a:rPr>
              <a:t>+ 2.1</a:t>
            </a:r>
            <a:r>
              <a:rPr lang="en-US" sz="3200" b="1" baseline="30000" dirty="0">
                <a:solidFill>
                  <a:srgbClr val="2B96FF"/>
                </a:solidFill>
                <a:latin typeface="Courier New" panose="02070309020205020404" pitchFamily="49" charset="0"/>
                <a:cs typeface="Courier New" panose="02070309020205020404" pitchFamily="49" charset="0"/>
              </a:rPr>
              <a:t>2</a:t>
            </a:r>
            <a:r>
              <a:rPr lang="en-US" sz="3200" b="1" dirty="0">
                <a:solidFill>
                  <a:srgbClr val="2B96FF"/>
                </a:solidFill>
                <a:latin typeface="Courier New" panose="02070309020205020404" pitchFamily="49" charset="0"/>
                <a:cs typeface="Courier New" panose="02070309020205020404" pitchFamily="49" charset="0"/>
              </a:rPr>
              <a:t>)</a:t>
            </a:r>
          </a:p>
          <a:p>
            <a:r>
              <a:rPr lang="en-US" sz="3200" b="1" dirty="0" err="1" smtClean="0">
                <a:solidFill>
                  <a:srgbClr val="C00000"/>
                </a:solidFill>
                <a:latin typeface="Courier New" panose="02070309020205020404" pitchFamily="49" charset="0"/>
                <a:cs typeface="Courier New" panose="02070309020205020404" pitchFamily="49" charset="0"/>
              </a:rPr>
              <a:t>R</a:t>
            </a:r>
            <a:r>
              <a:rPr lang="en-US" sz="3200" b="1" baseline="-25000" dirty="0" err="1" smtClean="0">
                <a:solidFill>
                  <a:srgbClr val="C00000"/>
                </a:solidFill>
                <a:latin typeface="Courier New" panose="02070309020205020404" pitchFamily="49" charset="0"/>
                <a:cs typeface="Courier New" panose="02070309020205020404" pitchFamily="49" charset="0"/>
              </a:rPr>
              <a:t>mixed</a:t>
            </a:r>
            <a:r>
              <a:rPr lang="en-US" sz="3200" b="1" dirty="0" smtClean="0">
                <a:solidFill>
                  <a:srgbClr val="C00000"/>
                </a:solidFill>
                <a:latin typeface="Courier New" panose="02070309020205020404" pitchFamily="49" charset="0"/>
                <a:cs typeface="Courier New" panose="02070309020205020404" pitchFamily="49" charset="0"/>
              </a:rPr>
              <a:t> = </a:t>
            </a:r>
            <a:r>
              <a:rPr lang="en-US" sz="3200" b="1" dirty="0" err="1" smtClean="0">
                <a:solidFill>
                  <a:srgbClr val="C00000"/>
                </a:solidFill>
                <a:latin typeface="Courier New" panose="02070309020205020404" pitchFamily="49" charset="0"/>
                <a:cs typeface="Courier New" panose="02070309020205020404" pitchFamily="49" charset="0"/>
              </a:rPr>
              <a:t>sqrt</a:t>
            </a:r>
            <a:r>
              <a:rPr lang="en-US" sz="3200" b="1" dirty="0" smtClean="0">
                <a:solidFill>
                  <a:srgbClr val="C00000"/>
                </a:solidFill>
                <a:latin typeface="Courier New" panose="02070309020205020404" pitchFamily="49" charset="0"/>
                <a:cs typeface="Courier New" panose="02070309020205020404" pitchFamily="49" charset="0"/>
              </a:rPr>
              <a:t>(5.9</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mult</a:t>
            </a:r>
            <a:r>
              <a:rPr lang="en-US" sz="3200" b="1" dirty="0" smtClean="0">
                <a:solidFill>
                  <a:srgbClr val="C00000"/>
                </a:solidFill>
                <a:latin typeface="Courier New" panose="02070309020205020404" pitchFamily="49" charset="0"/>
                <a:cs typeface="Courier New" panose="02070309020205020404" pitchFamily="49" charset="0"/>
              </a:rPr>
              <a:t> </a:t>
            </a:r>
            <a:r>
              <a:rPr lang="en-US" sz="3200" b="1" dirty="0" smtClean="0">
                <a:solidFill>
                  <a:srgbClr val="C00000"/>
                </a:solidFill>
                <a:latin typeface="Courier New" panose="02070309020205020404" pitchFamily="49" charset="0"/>
                <a:cs typeface="Courier New" panose="02070309020205020404" pitchFamily="49" charset="0"/>
              </a:rPr>
              <a:t>+ 0.2</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p>
        </p:txBody>
      </p:sp>
      <p:sp>
        <p:nvSpPr>
          <p:cNvPr id="3" name="TextBox 2"/>
          <p:cNvSpPr txBox="1"/>
          <p:nvPr/>
        </p:nvSpPr>
        <p:spPr>
          <a:xfrm rot="16200000">
            <a:off x="-1749035" y="3102964"/>
            <a:ext cx="3959738" cy="461665"/>
          </a:xfrm>
          <a:prstGeom prst="rect">
            <a:avLst/>
          </a:prstGeom>
          <a:solidFill>
            <a:schemeClr val="bg1"/>
          </a:solidFill>
        </p:spPr>
        <p:txBody>
          <a:bodyPr wrap="none" rtlCol="0">
            <a:spAutoFit/>
          </a:bodyPr>
          <a:lstStyle/>
          <a:p>
            <a:r>
              <a:rPr lang="en-US" sz="2400" b="1" dirty="0" err="1" smtClean="0"/>
              <a:t>R</a:t>
            </a:r>
            <a:r>
              <a:rPr lang="en-US" sz="2400" b="1" baseline="-25000" dirty="0" err="1" smtClean="0"/>
              <a:t>diff</a:t>
            </a:r>
            <a:r>
              <a:rPr lang="en-US" sz="2400" b="1" dirty="0" smtClean="0"/>
              <a:t> (%) between half-sets</a:t>
            </a:r>
            <a:endParaRPr lang="en-US" sz="2400" b="1" dirty="0"/>
          </a:p>
        </p:txBody>
      </p:sp>
      <p:sp>
        <p:nvSpPr>
          <p:cNvPr id="5" name="TextBox 4"/>
          <p:cNvSpPr txBox="1"/>
          <p:nvPr/>
        </p:nvSpPr>
        <p:spPr>
          <a:xfrm>
            <a:off x="425516" y="235973"/>
            <a:ext cx="441146" cy="461665"/>
          </a:xfrm>
          <a:prstGeom prst="rect">
            <a:avLst/>
          </a:prstGeom>
          <a:solidFill>
            <a:schemeClr val="bg1"/>
          </a:solidFill>
        </p:spPr>
        <p:txBody>
          <a:bodyPr wrap="none" rtlCol="0">
            <a:spAutoFit/>
          </a:bodyPr>
          <a:lstStyle/>
          <a:p>
            <a:pPr algn="r"/>
            <a:r>
              <a:rPr lang="en-US" sz="2400" b="1" dirty="0" smtClean="0"/>
              <a:t> 5</a:t>
            </a:r>
            <a:endParaRPr lang="en-US" sz="2400" b="1" dirty="0"/>
          </a:p>
        </p:txBody>
      </p:sp>
      <p:sp>
        <p:nvSpPr>
          <p:cNvPr id="6" name="TextBox 5"/>
          <p:cNvSpPr txBox="1"/>
          <p:nvPr/>
        </p:nvSpPr>
        <p:spPr>
          <a:xfrm>
            <a:off x="425516" y="1416698"/>
            <a:ext cx="441146" cy="461665"/>
          </a:xfrm>
          <a:prstGeom prst="rect">
            <a:avLst/>
          </a:prstGeom>
          <a:solidFill>
            <a:schemeClr val="bg1"/>
          </a:solidFill>
        </p:spPr>
        <p:txBody>
          <a:bodyPr wrap="none" rtlCol="0">
            <a:spAutoFit/>
          </a:bodyPr>
          <a:lstStyle/>
          <a:p>
            <a:pPr algn="r"/>
            <a:r>
              <a:rPr lang="en-US" sz="2400" b="1" dirty="0" smtClean="0"/>
              <a:t> 4</a:t>
            </a:r>
            <a:endParaRPr lang="en-US" sz="2400" b="1" dirty="0"/>
          </a:p>
        </p:txBody>
      </p:sp>
      <p:sp>
        <p:nvSpPr>
          <p:cNvPr id="7" name="TextBox 6"/>
          <p:cNvSpPr txBox="1"/>
          <p:nvPr/>
        </p:nvSpPr>
        <p:spPr>
          <a:xfrm>
            <a:off x="425516" y="2597423"/>
            <a:ext cx="441146" cy="461665"/>
          </a:xfrm>
          <a:prstGeom prst="rect">
            <a:avLst/>
          </a:prstGeom>
          <a:solidFill>
            <a:schemeClr val="bg1"/>
          </a:solidFill>
        </p:spPr>
        <p:txBody>
          <a:bodyPr wrap="none" rtlCol="0">
            <a:spAutoFit/>
          </a:bodyPr>
          <a:lstStyle/>
          <a:p>
            <a:pPr algn="r"/>
            <a:r>
              <a:rPr lang="en-US" sz="2400" b="1" dirty="0" smtClean="0"/>
              <a:t> 3</a:t>
            </a:r>
            <a:endParaRPr lang="en-US" sz="2400" b="1" dirty="0"/>
          </a:p>
        </p:txBody>
      </p:sp>
      <p:sp>
        <p:nvSpPr>
          <p:cNvPr id="8" name="TextBox 7"/>
          <p:cNvSpPr txBox="1"/>
          <p:nvPr/>
        </p:nvSpPr>
        <p:spPr>
          <a:xfrm>
            <a:off x="425516" y="3778148"/>
            <a:ext cx="441146" cy="461665"/>
          </a:xfrm>
          <a:prstGeom prst="rect">
            <a:avLst/>
          </a:prstGeom>
          <a:solidFill>
            <a:schemeClr val="bg1"/>
          </a:solidFill>
        </p:spPr>
        <p:txBody>
          <a:bodyPr wrap="none" rtlCol="0">
            <a:spAutoFit/>
          </a:bodyPr>
          <a:lstStyle/>
          <a:p>
            <a:pPr algn="r"/>
            <a:r>
              <a:rPr lang="en-US" sz="2400" b="1" dirty="0" smtClean="0"/>
              <a:t> 2</a:t>
            </a:r>
            <a:endParaRPr lang="en-US" sz="2400" b="1" dirty="0"/>
          </a:p>
        </p:txBody>
      </p:sp>
      <p:sp>
        <p:nvSpPr>
          <p:cNvPr id="9" name="TextBox 8"/>
          <p:cNvSpPr txBox="1"/>
          <p:nvPr/>
        </p:nvSpPr>
        <p:spPr>
          <a:xfrm>
            <a:off x="425516" y="4958873"/>
            <a:ext cx="441146" cy="461665"/>
          </a:xfrm>
          <a:prstGeom prst="rect">
            <a:avLst/>
          </a:prstGeom>
          <a:solidFill>
            <a:schemeClr val="bg1"/>
          </a:solidFill>
        </p:spPr>
        <p:txBody>
          <a:bodyPr wrap="none" rtlCol="0">
            <a:spAutoFit/>
          </a:bodyPr>
          <a:lstStyle/>
          <a:p>
            <a:pPr algn="r"/>
            <a:r>
              <a:rPr lang="en-US" sz="2400" b="1" dirty="0" smtClean="0"/>
              <a:t> 1</a:t>
            </a:r>
            <a:endParaRPr lang="en-US" sz="2400" b="1" dirty="0"/>
          </a:p>
        </p:txBody>
      </p:sp>
      <p:sp>
        <p:nvSpPr>
          <p:cNvPr id="10" name="TextBox 9"/>
          <p:cNvSpPr txBox="1"/>
          <p:nvPr/>
        </p:nvSpPr>
        <p:spPr>
          <a:xfrm>
            <a:off x="510474" y="6139597"/>
            <a:ext cx="356188" cy="461665"/>
          </a:xfrm>
          <a:prstGeom prst="rect">
            <a:avLst/>
          </a:prstGeom>
          <a:solidFill>
            <a:schemeClr val="bg1"/>
          </a:solidFill>
        </p:spPr>
        <p:txBody>
          <a:bodyPr wrap="none" rtlCol="0">
            <a:spAutoFit/>
          </a:bodyPr>
          <a:lstStyle/>
          <a:p>
            <a:pPr algn="r"/>
            <a:r>
              <a:rPr lang="en-US" sz="2400" b="1" dirty="0" smtClean="0"/>
              <a:t>0</a:t>
            </a:r>
            <a:endParaRPr lang="en-US" sz="2400" b="1" dirty="0"/>
          </a:p>
        </p:txBody>
      </p:sp>
      <p:sp>
        <p:nvSpPr>
          <p:cNvPr id="11" name="TextBox 10"/>
          <p:cNvSpPr txBox="1"/>
          <p:nvPr/>
        </p:nvSpPr>
        <p:spPr>
          <a:xfrm>
            <a:off x="3418234" y="6425034"/>
            <a:ext cx="2781531" cy="461665"/>
          </a:xfrm>
          <a:prstGeom prst="rect">
            <a:avLst/>
          </a:prstGeom>
          <a:solidFill>
            <a:schemeClr val="bg1"/>
          </a:solidFill>
        </p:spPr>
        <p:txBody>
          <a:bodyPr wrap="none" rtlCol="0">
            <a:spAutoFit/>
          </a:bodyPr>
          <a:lstStyle/>
          <a:p>
            <a:r>
              <a:rPr lang="en-US" sz="2400" b="1" dirty="0" smtClean="0"/>
              <a:t>Image multiplicity</a:t>
            </a:r>
            <a:endParaRPr lang="en-US" sz="2400" b="1" dirty="0"/>
          </a:p>
        </p:txBody>
      </p:sp>
      <p:sp>
        <p:nvSpPr>
          <p:cNvPr id="13" name="TextBox 12"/>
          <p:cNvSpPr txBox="1"/>
          <p:nvPr/>
        </p:nvSpPr>
        <p:spPr>
          <a:xfrm>
            <a:off x="5702513" y="4025506"/>
            <a:ext cx="2577950" cy="1077218"/>
          </a:xfrm>
          <a:prstGeom prst="rect">
            <a:avLst/>
          </a:prstGeom>
          <a:solidFill>
            <a:schemeClr val="bg1"/>
          </a:solidFill>
        </p:spPr>
        <p:txBody>
          <a:bodyPr wrap="none" rtlCol="0">
            <a:spAutoFit/>
          </a:bodyPr>
          <a:lstStyle/>
          <a:p>
            <a:r>
              <a:rPr lang="en-US" sz="3200" dirty="0" smtClean="0"/>
              <a:t>ADSC Q315r</a:t>
            </a:r>
            <a:endParaRPr lang="en-US" sz="3200" dirty="0" smtClean="0"/>
          </a:p>
          <a:p>
            <a:r>
              <a:rPr lang="en-US" sz="3200" dirty="0"/>
              <a:t>3</a:t>
            </a:r>
            <a:r>
              <a:rPr lang="en-US" sz="3200" dirty="0" smtClean="0"/>
              <a:t>-pixel </a:t>
            </a:r>
            <a:r>
              <a:rPr lang="en-US" sz="3200" dirty="0" smtClean="0"/>
              <a:t>shift</a:t>
            </a:r>
            <a:endParaRPr lang="en-US" sz="3200" dirty="0"/>
          </a:p>
        </p:txBody>
      </p:sp>
    </p:spTree>
    <p:extLst>
      <p:ext uri="{BB962C8B-B14F-4D97-AF65-F5344CB8AC3E}">
        <p14:creationId xmlns:p14="http://schemas.microsoft.com/office/powerpoint/2010/main" val="555442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http://bl831.als.lbl.gov/~jamesh/spatial_noise/pilatus_3pix_combo.png"/>
          <p:cNvPicPr>
            <a:picLocks noChangeAspect="1" noChangeArrowheads="1"/>
          </p:cNvPicPr>
          <p:nvPr/>
        </p:nvPicPr>
        <p:blipFill rotWithShape="1">
          <a:blip r:embed="rId2">
            <a:extLst>
              <a:ext uri="{28A0092B-C50C-407E-A947-70E740481C1C}">
                <a14:useLocalDpi xmlns:a14="http://schemas.microsoft.com/office/drawing/2010/main" val="0"/>
              </a:ext>
            </a:extLst>
          </a:blip>
          <a:srcRect t="4883"/>
          <a:stretch/>
        </p:blipFill>
        <p:spPr bwMode="auto">
          <a:xfrm>
            <a:off x="0" y="334850"/>
            <a:ext cx="9144000" cy="6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16200000">
            <a:off x="-1749035" y="3102964"/>
            <a:ext cx="3959738" cy="461665"/>
          </a:xfrm>
          <a:prstGeom prst="rect">
            <a:avLst/>
          </a:prstGeom>
          <a:solidFill>
            <a:schemeClr val="bg1"/>
          </a:solidFill>
        </p:spPr>
        <p:txBody>
          <a:bodyPr wrap="none" rtlCol="0">
            <a:spAutoFit/>
          </a:bodyPr>
          <a:lstStyle/>
          <a:p>
            <a:r>
              <a:rPr lang="en-US" sz="2400" b="1" dirty="0" err="1" smtClean="0"/>
              <a:t>R</a:t>
            </a:r>
            <a:r>
              <a:rPr lang="en-US" sz="2400" b="1" baseline="-25000" dirty="0" err="1" smtClean="0"/>
              <a:t>diff</a:t>
            </a:r>
            <a:r>
              <a:rPr lang="en-US" sz="2400" b="1" dirty="0" smtClean="0"/>
              <a:t> (%) between half-sets</a:t>
            </a:r>
            <a:endParaRPr lang="en-US" sz="2400" b="1" dirty="0"/>
          </a:p>
        </p:txBody>
      </p:sp>
      <p:sp>
        <p:nvSpPr>
          <p:cNvPr id="4" name="TextBox 3"/>
          <p:cNvSpPr txBox="1"/>
          <p:nvPr/>
        </p:nvSpPr>
        <p:spPr>
          <a:xfrm>
            <a:off x="425516" y="235973"/>
            <a:ext cx="441146" cy="461665"/>
          </a:xfrm>
          <a:prstGeom prst="rect">
            <a:avLst/>
          </a:prstGeom>
          <a:solidFill>
            <a:schemeClr val="bg1"/>
          </a:solidFill>
        </p:spPr>
        <p:txBody>
          <a:bodyPr wrap="none" rtlCol="0">
            <a:spAutoFit/>
          </a:bodyPr>
          <a:lstStyle/>
          <a:p>
            <a:pPr algn="r"/>
            <a:r>
              <a:rPr lang="en-US" sz="2400" b="1" dirty="0" smtClean="0"/>
              <a:t> 5</a:t>
            </a:r>
            <a:endParaRPr lang="en-US" sz="2400" b="1" dirty="0"/>
          </a:p>
        </p:txBody>
      </p:sp>
      <p:sp>
        <p:nvSpPr>
          <p:cNvPr id="5" name="TextBox 4"/>
          <p:cNvSpPr txBox="1"/>
          <p:nvPr/>
        </p:nvSpPr>
        <p:spPr>
          <a:xfrm>
            <a:off x="425516" y="1416698"/>
            <a:ext cx="441146" cy="461665"/>
          </a:xfrm>
          <a:prstGeom prst="rect">
            <a:avLst/>
          </a:prstGeom>
          <a:solidFill>
            <a:schemeClr val="bg1"/>
          </a:solidFill>
        </p:spPr>
        <p:txBody>
          <a:bodyPr wrap="none" rtlCol="0">
            <a:spAutoFit/>
          </a:bodyPr>
          <a:lstStyle/>
          <a:p>
            <a:pPr algn="r"/>
            <a:r>
              <a:rPr lang="en-US" sz="2400" b="1" dirty="0" smtClean="0"/>
              <a:t> 4</a:t>
            </a:r>
            <a:endParaRPr lang="en-US" sz="2400" b="1" dirty="0"/>
          </a:p>
        </p:txBody>
      </p:sp>
      <p:sp>
        <p:nvSpPr>
          <p:cNvPr id="6" name="TextBox 5"/>
          <p:cNvSpPr txBox="1"/>
          <p:nvPr/>
        </p:nvSpPr>
        <p:spPr>
          <a:xfrm>
            <a:off x="425516" y="2597423"/>
            <a:ext cx="441146" cy="461665"/>
          </a:xfrm>
          <a:prstGeom prst="rect">
            <a:avLst/>
          </a:prstGeom>
          <a:solidFill>
            <a:schemeClr val="bg1"/>
          </a:solidFill>
        </p:spPr>
        <p:txBody>
          <a:bodyPr wrap="none" rtlCol="0">
            <a:spAutoFit/>
          </a:bodyPr>
          <a:lstStyle/>
          <a:p>
            <a:pPr algn="r"/>
            <a:r>
              <a:rPr lang="en-US" sz="2400" b="1" dirty="0" smtClean="0"/>
              <a:t> 3</a:t>
            </a:r>
            <a:endParaRPr lang="en-US" sz="2400" b="1" dirty="0"/>
          </a:p>
        </p:txBody>
      </p:sp>
      <p:sp>
        <p:nvSpPr>
          <p:cNvPr id="7" name="TextBox 6"/>
          <p:cNvSpPr txBox="1"/>
          <p:nvPr/>
        </p:nvSpPr>
        <p:spPr>
          <a:xfrm>
            <a:off x="425516" y="3778148"/>
            <a:ext cx="441146" cy="461665"/>
          </a:xfrm>
          <a:prstGeom prst="rect">
            <a:avLst/>
          </a:prstGeom>
          <a:solidFill>
            <a:schemeClr val="bg1"/>
          </a:solidFill>
        </p:spPr>
        <p:txBody>
          <a:bodyPr wrap="none" rtlCol="0">
            <a:spAutoFit/>
          </a:bodyPr>
          <a:lstStyle/>
          <a:p>
            <a:pPr algn="r"/>
            <a:r>
              <a:rPr lang="en-US" sz="2400" b="1" dirty="0" smtClean="0"/>
              <a:t> 2</a:t>
            </a:r>
            <a:endParaRPr lang="en-US" sz="2400" b="1" dirty="0"/>
          </a:p>
        </p:txBody>
      </p:sp>
      <p:sp>
        <p:nvSpPr>
          <p:cNvPr id="8" name="TextBox 7"/>
          <p:cNvSpPr txBox="1"/>
          <p:nvPr/>
        </p:nvSpPr>
        <p:spPr>
          <a:xfrm>
            <a:off x="425516" y="4958873"/>
            <a:ext cx="441146" cy="461665"/>
          </a:xfrm>
          <a:prstGeom prst="rect">
            <a:avLst/>
          </a:prstGeom>
          <a:solidFill>
            <a:schemeClr val="bg1"/>
          </a:solidFill>
        </p:spPr>
        <p:txBody>
          <a:bodyPr wrap="none" rtlCol="0">
            <a:spAutoFit/>
          </a:bodyPr>
          <a:lstStyle/>
          <a:p>
            <a:pPr algn="r"/>
            <a:r>
              <a:rPr lang="en-US" sz="2400" b="1" dirty="0" smtClean="0"/>
              <a:t> 1</a:t>
            </a:r>
            <a:endParaRPr lang="en-US" sz="2400" b="1" dirty="0"/>
          </a:p>
        </p:txBody>
      </p:sp>
      <p:sp>
        <p:nvSpPr>
          <p:cNvPr id="9" name="TextBox 8"/>
          <p:cNvSpPr txBox="1"/>
          <p:nvPr/>
        </p:nvSpPr>
        <p:spPr>
          <a:xfrm>
            <a:off x="510474" y="6139597"/>
            <a:ext cx="356188" cy="461665"/>
          </a:xfrm>
          <a:prstGeom prst="rect">
            <a:avLst/>
          </a:prstGeom>
          <a:solidFill>
            <a:schemeClr val="bg1"/>
          </a:solidFill>
        </p:spPr>
        <p:txBody>
          <a:bodyPr wrap="none" rtlCol="0">
            <a:spAutoFit/>
          </a:bodyPr>
          <a:lstStyle/>
          <a:p>
            <a:pPr algn="r"/>
            <a:r>
              <a:rPr lang="en-US" sz="2400" b="1" dirty="0" smtClean="0"/>
              <a:t>0</a:t>
            </a:r>
            <a:endParaRPr lang="en-US" sz="2400" b="1" dirty="0"/>
          </a:p>
        </p:txBody>
      </p:sp>
      <p:sp>
        <p:nvSpPr>
          <p:cNvPr id="2" name="TextBox 1"/>
          <p:cNvSpPr txBox="1"/>
          <p:nvPr/>
        </p:nvSpPr>
        <p:spPr>
          <a:xfrm>
            <a:off x="5703500" y="4025887"/>
            <a:ext cx="2257349" cy="1077218"/>
          </a:xfrm>
          <a:prstGeom prst="rect">
            <a:avLst/>
          </a:prstGeom>
          <a:solidFill>
            <a:schemeClr val="bg1"/>
          </a:solidFill>
        </p:spPr>
        <p:txBody>
          <a:bodyPr wrap="none" rtlCol="0">
            <a:spAutoFit/>
          </a:bodyPr>
          <a:lstStyle/>
          <a:p>
            <a:r>
              <a:rPr lang="en-US" sz="3200" dirty="0" smtClean="0"/>
              <a:t>Pilatus</a:t>
            </a:r>
          </a:p>
          <a:p>
            <a:r>
              <a:rPr lang="en-US" sz="3200" dirty="0"/>
              <a:t>3</a:t>
            </a:r>
            <a:r>
              <a:rPr lang="en-US" sz="3200" dirty="0" smtClean="0"/>
              <a:t>-pixel </a:t>
            </a:r>
            <a:r>
              <a:rPr lang="en-US" sz="3200" dirty="0" smtClean="0"/>
              <a:t>shift</a:t>
            </a:r>
            <a:endParaRPr lang="en-US" sz="3200" dirty="0"/>
          </a:p>
        </p:txBody>
      </p:sp>
      <p:sp>
        <p:nvSpPr>
          <p:cNvPr id="13" name="TextBox 12"/>
          <p:cNvSpPr txBox="1"/>
          <p:nvPr/>
        </p:nvSpPr>
        <p:spPr>
          <a:xfrm>
            <a:off x="3418234" y="6425034"/>
            <a:ext cx="2781531" cy="461665"/>
          </a:xfrm>
          <a:prstGeom prst="rect">
            <a:avLst/>
          </a:prstGeom>
          <a:solidFill>
            <a:schemeClr val="bg1"/>
          </a:solidFill>
        </p:spPr>
        <p:txBody>
          <a:bodyPr wrap="none" rtlCol="0">
            <a:spAutoFit/>
          </a:bodyPr>
          <a:lstStyle/>
          <a:p>
            <a:r>
              <a:rPr lang="en-US" sz="2400" b="1" dirty="0" smtClean="0"/>
              <a:t>Image multiplicity</a:t>
            </a:r>
            <a:endParaRPr lang="en-US" sz="2400" b="1" dirty="0"/>
          </a:p>
        </p:txBody>
      </p:sp>
      <p:sp>
        <p:nvSpPr>
          <p:cNvPr id="14" name="TextBox 13"/>
          <p:cNvSpPr txBox="1"/>
          <p:nvPr/>
        </p:nvSpPr>
        <p:spPr>
          <a:xfrm>
            <a:off x="1559228" y="512336"/>
            <a:ext cx="7253909" cy="1077218"/>
          </a:xfrm>
          <a:prstGeom prst="rect">
            <a:avLst/>
          </a:prstGeom>
          <a:solidFill>
            <a:schemeClr val="bg1"/>
          </a:solidFill>
        </p:spPr>
        <p:txBody>
          <a:bodyPr wrap="none" rtlCol="0">
            <a:spAutoFit/>
          </a:bodyPr>
          <a:lstStyle/>
          <a:p>
            <a:r>
              <a:rPr lang="en-US" sz="3200" b="1" dirty="0" err="1" smtClean="0">
                <a:solidFill>
                  <a:srgbClr val="2B96FF"/>
                </a:solidFill>
                <a:latin typeface="Courier New" panose="02070309020205020404" pitchFamily="49" charset="0"/>
                <a:cs typeface="Courier New" panose="02070309020205020404" pitchFamily="49" charset="0"/>
              </a:rPr>
              <a:t>R</a:t>
            </a:r>
            <a:r>
              <a:rPr lang="en-US" sz="3200" b="1" baseline="-25000" dirty="0" err="1" smtClean="0">
                <a:solidFill>
                  <a:srgbClr val="2B96FF"/>
                </a:solidFill>
                <a:latin typeface="Courier New" panose="02070309020205020404" pitchFamily="49" charset="0"/>
                <a:cs typeface="Courier New" panose="02070309020205020404" pitchFamily="49" charset="0"/>
              </a:rPr>
              <a:t>separ</a:t>
            </a:r>
            <a:r>
              <a:rPr lang="en-US" sz="3200" b="1" dirty="0" smtClean="0">
                <a:solidFill>
                  <a:srgbClr val="2B96FF"/>
                </a:solidFill>
                <a:latin typeface="Courier New" panose="02070309020205020404" pitchFamily="49" charset="0"/>
                <a:cs typeface="Courier New" panose="02070309020205020404" pitchFamily="49" charset="0"/>
              </a:rPr>
              <a:t> = </a:t>
            </a:r>
            <a:r>
              <a:rPr lang="en-US" sz="3200" b="1" dirty="0" err="1" smtClean="0">
                <a:solidFill>
                  <a:srgbClr val="2B96FF"/>
                </a:solidFill>
                <a:latin typeface="Courier New" panose="02070309020205020404" pitchFamily="49" charset="0"/>
                <a:cs typeface="Courier New" panose="02070309020205020404" pitchFamily="49" charset="0"/>
              </a:rPr>
              <a:t>sqrt</a:t>
            </a:r>
            <a:r>
              <a:rPr lang="en-US" sz="3200" b="1" dirty="0" smtClean="0">
                <a:solidFill>
                  <a:srgbClr val="2B96FF"/>
                </a:solidFill>
                <a:latin typeface="Courier New" panose="02070309020205020404" pitchFamily="49" charset="0"/>
                <a:cs typeface="Courier New" panose="02070309020205020404" pitchFamily="49" charset="0"/>
              </a:rPr>
              <a:t>(3.7</a:t>
            </a:r>
            <a:r>
              <a:rPr lang="en-US" sz="3200" b="1" baseline="30000" dirty="0" smtClean="0">
                <a:solidFill>
                  <a:srgbClr val="2B96FF"/>
                </a:solidFill>
                <a:latin typeface="Courier New" panose="02070309020205020404" pitchFamily="49" charset="0"/>
                <a:cs typeface="Courier New" panose="02070309020205020404" pitchFamily="49" charset="0"/>
              </a:rPr>
              <a:t>2</a:t>
            </a:r>
            <a:r>
              <a:rPr lang="en-US" sz="3200" b="1" dirty="0" smtClean="0">
                <a:solidFill>
                  <a:srgbClr val="2B96FF"/>
                </a:solidFill>
                <a:latin typeface="Courier New" panose="02070309020205020404" pitchFamily="49" charset="0"/>
                <a:cs typeface="Courier New" panose="02070309020205020404" pitchFamily="49" charset="0"/>
              </a:rPr>
              <a:t>/</a:t>
            </a:r>
            <a:r>
              <a:rPr lang="en-US" sz="3200" b="1" dirty="0" err="1" smtClean="0">
                <a:solidFill>
                  <a:srgbClr val="2B96FF"/>
                </a:solidFill>
                <a:latin typeface="Courier New" panose="02070309020205020404" pitchFamily="49" charset="0"/>
                <a:cs typeface="Courier New" panose="02070309020205020404" pitchFamily="49" charset="0"/>
              </a:rPr>
              <a:t>mult</a:t>
            </a:r>
            <a:r>
              <a:rPr lang="en-US" sz="3200" b="1" dirty="0" smtClean="0">
                <a:solidFill>
                  <a:srgbClr val="2B96FF"/>
                </a:solidFill>
                <a:latin typeface="Courier New" panose="02070309020205020404" pitchFamily="49" charset="0"/>
                <a:cs typeface="Courier New" panose="02070309020205020404" pitchFamily="49" charset="0"/>
              </a:rPr>
              <a:t> </a:t>
            </a:r>
            <a:r>
              <a:rPr lang="en-US" sz="3200" b="1" dirty="0">
                <a:solidFill>
                  <a:srgbClr val="2B96FF"/>
                </a:solidFill>
                <a:latin typeface="Courier New" panose="02070309020205020404" pitchFamily="49" charset="0"/>
                <a:cs typeface="Courier New" panose="02070309020205020404" pitchFamily="49" charset="0"/>
              </a:rPr>
              <a:t>+ </a:t>
            </a:r>
            <a:r>
              <a:rPr lang="en-US" sz="3200" b="1" dirty="0" smtClean="0">
                <a:solidFill>
                  <a:srgbClr val="2B96FF"/>
                </a:solidFill>
                <a:latin typeface="Courier New" panose="02070309020205020404" pitchFamily="49" charset="0"/>
                <a:cs typeface="Courier New" panose="02070309020205020404" pitchFamily="49" charset="0"/>
              </a:rPr>
              <a:t>0.5</a:t>
            </a:r>
            <a:r>
              <a:rPr lang="en-US" sz="3200" b="1" baseline="30000" dirty="0" smtClean="0">
                <a:solidFill>
                  <a:srgbClr val="2B96FF"/>
                </a:solidFill>
                <a:latin typeface="Courier New" panose="02070309020205020404" pitchFamily="49" charset="0"/>
                <a:cs typeface="Courier New" panose="02070309020205020404" pitchFamily="49" charset="0"/>
              </a:rPr>
              <a:t>2</a:t>
            </a:r>
            <a:r>
              <a:rPr lang="en-US" sz="3200" b="1" dirty="0">
                <a:solidFill>
                  <a:srgbClr val="2B96FF"/>
                </a:solidFill>
                <a:latin typeface="Courier New" panose="02070309020205020404" pitchFamily="49" charset="0"/>
                <a:cs typeface="Courier New" panose="02070309020205020404" pitchFamily="49" charset="0"/>
              </a:rPr>
              <a:t>)</a:t>
            </a:r>
          </a:p>
          <a:p>
            <a:r>
              <a:rPr lang="en-US" sz="3200" b="1" dirty="0" err="1" smtClean="0">
                <a:solidFill>
                  <a:srgbClr val="C00000"/>
                </a:solidFill>
                <a:latin typeface="Courier New" panose="02070309020205020404" pitchFamily="49" charset="0"/>
                <a:cs typeface="Courier New" panose="02070309020205020404" pitchFamily="49" charset="0"/>
              </a:rPr>
              <a:t>R</a:t>
            </a:r>
            <a:r>
              <a:rPr lang="en-US" sz="3200" b="1" baseline="-25000" dirty="0" err="1" smtClean="0">
                <a:solidFill>
                  <a:srgbClr val="C00000"/>
                </a:solidFill>
                <a:latin typeface="Courier New" panose="02070309020205020404" pitchFamily="49" charset="0"/>
                <a:cs typeface="Courier New" panose="02070309020205020404" pitchFamily="49" charset="0"/>
              </a:rPr>
              <a:t>mixed</a:t>
            </a:r>
            <a:r>
              <a:rPr lang="en-US" sz="3200" b="1" dirty="0" smtClean="0">
                <a:solidFill>
                  <a:srgbClr val="C00000"/>
                </a:solidFill>
                <a:latin typeface="Courier New" panose="02070309020205020404" pitchFamily="49" charset="0"/>
                <a:cs typeface="Courier New" panose="02070309020205020404" pitchFamily="49" charset="0"/>
              </a:rPr>
              <a:t> = </a:t>
            </a:r>
            <a:r>
              <a:rPr lang="en-US" sz="3200" b="1" dirty="0" err="1" smtClean="0">
                <a:solidFill>
                  <a:srgbClr val="C00000"/>
                </a:solidFill>
                <a:latin typeface="Courier New" panose="02070309020205020404" pitchFamily="49" charset="0"/>
                <a:cs typeface="Courier New" panose="02070309020205020404" pitchFamily="49" charset="0"/>
              </a:rPr>
              <a:t>sqrt</a:t>
            </a:r>
            <a:r>
              <a:rPr lang="en-US" sz="3200" b="1" dirty="0" smtClean="0">
                <a:solidFill>
                  <a:srgbClr val="C00000"/>
                </a:solidFill>
                <a:latin typeface="Courier New" panose="02070309020205020404" pitchFamily="49" charset="0"/>
                <a:cs typeface="Courier New" panose="02070309020205020404" pitchFamily="49" charset="0"/>
              </a:rPr>
              <a:t>(3.7</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mult</a:t>
            </a:r>
            <a:r>
              <a:rPr lang="en-US" sz="3200" b="1" dirty="0" smtClean="0">
                <a:solidFill>
                  <a:srgbClr val="C00000"/>
                </a:solidFill>
                <a:latin typeface="Courier New" panose="02070309020205020404" pitchFamily="49" charset="0"/>
                <a:cs typeface="Courier New" panose="02070309020205020404" pitchFamily="49" charset="0"/>
              </a:rPr>
              <a:t> </a:t>
            </a:r>
            <a:r>
              <a:rPr lang="en-US" sz="3200" b="1" dirty="0" smtClean="0">
                <a:solidFill>
                  <a:srgbClr val="C00000"/>
                </a:solidFill>
                <a:latin typeface="Courier New" panose="02070309020205020404" pitchFamily="49" charset="0"/>
                <a:cs typeface="Courier New" panose="02070309020205020404" pitchFamily="49" charset="0"/>
              </a:rPr>
              <a:t>+ </a:t>
            </a:r>
            <a:r>
              <a:rPr lang="en-US" sz="3200" b="1" dirty="0" smtClean="0">
                <a:solidFill>
                  <a:srgbClr val="C00000"/>
                </a:solidFill>
                <a:latin typeface="Courier New" panose="02070309020205020404" pitchFamily="49" charset="0"/>
                <a:cs typeface="Courier New" panose="02070309020205020404" pitchFamily="49" charset="0"/>
              </a:rPr>
              <a:t>0.3</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543550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bl831.als.lbl.gov/~jamesh/spatial_noise/pilatus_212pix_combo.png"/>
          <p:cNvPicPr>
            <a:picLocks noChangeAspect="1" noChangeArrowheads="1"/>
          </p:cNvPicPr>
          <p:nvPr/>
        </p:nvPicPr>
        <p:blipFill rotWithShape="1">
          <a:blip r:embed="rId2">
            <a:extLst>
              <a:ext uri="{28A0092B-C50C-407E-A947-70E740481C1C}">
                <a14:useLocalDpi xmlns:a14="http://schemas.microsoft.com/office/drawing/2010/main" val="0"/>
              </a:ext>
            </a:extLst>
          </a:blip>
          <a:srcRect t="5258"/>
          <a:stretch/>
        </p:blipFill>
        <p:spPr bwMode="auto">
          <a:xfrm>
            <a:off x="0" y="360608"/>
            <a:ext cx="9144000" cy="649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16200000">
            <a:off x="-1749035" y="3102964"/>
            <a:ext cx="3959738" cy="461665"/>
          </a:xfrm>
          <a:prstGeom prst="rect">
            <a:avLst/>
          </a:prstGeom>
          <a:solidFill>
            <a:schemeClr val="bg1"/>
          </a:solidFill>
        </p:spPr>
        <p:txBody>
          <a:bodyPr wrap="none" rtlCol="0">
            <a:spAutoFit/>
          </a:bodyPr>
          <a:lstStyle/>
          <a:p>
            <a:r>
              <a:rPr lang="en-US" sz="2400" b="1" dirty="0" err="1" smtClean="0"/>
              <a:t>R</a:t>
            </a:r>
            <a:r>
              <a:rPr lang="en-US" sz="2400" b="1" baseline="-25000" dirty="0" err="1" smtClean="0"/>
              <a:t>diff</a:t>
            </a:r>
            <a:r>
              <a:rPr lang="en-US" sz="2400" b="1" dirty="0" smtClean="0"/>
              <a:t> (%) between half-sets</a:t>
            </a:r>
            <a:endParaRPr lang="en-US" sz="2400" b="1" dirty="0"/>
          </a:p>
        </p:txBody>
      </p:sp>
      <p:sp>
        <p:nvSpPr>
          <p:cNvPr id="4" name="TextBox 3"/>
          <p:cNvSpPr txBox="1"/>
          <p:nvPr/>
        </p:nvSpPr>
        <p:spPr>
          <a:xfrm>
            <a:off x="425516" y="235973"/>
            <a:ext cx="441146" cy="461665"/>
          </a:xfrm>
          <a:prstGeom prst="rect">
            <a:avLst/>
          </a:prstGeom>
          <a:solidFill>
            <a:schemeClr val="bg1"/>
          </a:solidFill>
        </p:spPr>
        <p:txBody>
          <a:bodyPr wrap="none" rtlCol="0">
            <a:spAutoFit/>
          </a:bodyPr>
          <a:lstStyle/>
          <a:p>
            <a:pPr algn="r"/>
            <a:r>
              <a:rPr lang="en-US" sz="2400" b="1" dirty="0" smtClean="0"/>
              <a:t> 5</a:t>
            </a:r>
            <a:endParaRPr lang="en-US" sz="2400" b="1" dirty="0"/>
          </a:p>
        </p:txBody>
      </p:sp>
      <p:sp>
        <p:nvSpPr>
          <p:cNvPr id="5" name="TextBox 4"/>
          <p:cNvSpPr txBox="1"/>
          <p:nvPr/>
        </p:nvSpPr>
        <p:spPr>
          <a:xfrm>
            <a:off x="425516" y="1416698"/>
            <a:ext cx="441146" cy="461665"/>
          </a:xfrm>
          <a:prstGeom prst="rect">
            <a:avLst/>
          </a:prstGeom>
          <a:solidFill>
            <a:schemeClr val="bg1"/>
          </a:solidFill>
        </p:spPr>
        <p:txBody>
          <a:bodyPr wrap="none" rtlCol="0">
            <a:spAutoFit/>
          </a:bodyPr>
          <a:lstStyle/>
          <a:p>
            <a:pPr algn="r"/>
            <a:r>
              <a:rPr lang="en-US" sz="2400" b="1" dirty="0" smtClean="0"/>
              <a:t> 4</a:t>
            </a:r>
            <a:endParaRPr lang="en-US" sz="2400" b="1" dirty="0"/>
          </a:p>
        </p:txBody>
      </p:sp>
      <p:sp>
        <p:nvSpPr>
          <p:cNvPr id="6" name="TextBox 5"/>
          <p:cNvSpPr txBox="1"/>
          <p:nvPr/>
        </p:nvSpPr>
        <p:spPr>
          <a:xfrm>
            <a:off x="425516" y="2597423"/>
            <a:ext cx="441146" cy="461665"/>
          </a:xfrm>
          <a:prstGeom prst="rect">
            <a:avLst/>
          </a:prstGeom>
          <a:solidFill>
            <a:schemeClr val="bg1"/>
          </a:solidFill>
        </p:spPr>
        <p:txBody>
          <a:bodyPr wrap="none" rtlCol="0">
            <a:spAutoFit/>
          </a:bodyPr>
          <a:lstStyle/>
          <a:p>
            <a:pPr algn="r"/>
            <a:r>
              <a:rPr lang="en-US" sz="2400" b="1" dirty="0" smtClean="0"/>
              <a:t> 3</a:t>
            </a:r>
            <a:endParaRPr lang="en-US" sz="2400" b="1" dirty="0"/>
          </a:p>
        </p:txBody>
      </p:sp>
      <p:sp>
        <p:nvSpPr>
          <p:cNvPr id="7" name="TextBox 6"/>
          <p:cNvSpPr txBox="1"/>
          <p:nvPr/>
        </p:nvSpPr>
        <p:spPr>
          <a:xfrm>
            <a:off x="425516" y="3778148"/>
            <a:ext cx="441146" cy="461665"/>
          </a:xfrm>
          <a:prstGeom prst="rect">
            <a:avLst/>
          </a:prstGeom>
          <a:solidFill>
            <a:schemeClr val="bg1"/>
          </a:solidFill>
        </p:spPr>
        <p:txBody>
          <a:bodyPr wrap="none" rtlCol="0">
            <a:spAutoFit/>
          </a:bodyPr>
          <a:lstStyle/>
          <a:p>
            <a:pPr algn="r"/>
            <a:r>
              <a:rPr lang="en-US" sz="2400" b="1" dirty="0" smtClean="0"/>
              <a:t> 2</a:t>
            </a:r>
            <a:endParaRPr lang="en-US" sz="2400" b="1" dirty="0"/>
          </a:p>
        </p:txBody>
      </p:sp>
      <p:sp>
        <p:nvSpPr>
          <p:cNvPr id="8" name="TextBox 7"/>
          <p:cNvSpPr txBox="1"/>
          <p:nvPr/>
        </p:nvSpPr>
        <p:spPr>
          <a:xfrm>
            <a:off x="425516" y="4958873"/>
            <a:ext cx="441146" cy="461665"/>
          </a:xfrm>
          <a:prstGeom prst="rect">
            <a:avLst/>
          </a:prstGeom>
          <a:solidFill>
            <a:schemeClr val="bg1"/>
          </a:solidFill>
        </p:spPr>
        <p:txBody>
          <a:bodyPr wrap="none" rtlCol="0">
            <a:spAutoFit/>
          </a:bodyPr>
          <a:lstStyle/>
          <a:p>
            <a:pPr algn="r"/>
            <a:r>
              <a:rPr lang="en-US" sz="2400" b="1" dirty="0" smtClean="0"/>
              <a:t> 1</a:t>
            </a:r>
            <a:endParaRPr lang="en-US" sz="2400" b="1" dirty="0"/>
          </a:p>
        </p:txBody>
      </p:sp>
      <p:sp>
        <p:nvSpPr>
          <p:cNvPr id="9" name="TextBox 8"/>
          <p:cNvSpPr txBox="1"/>
          <p:nvPr/>
        </p:nvSpPr>
        <p:spPr>
          <a:xfrm>
            <a:off x="510474" y="6139597"/>
            <a:ext cx="356188" cy="461665"/>
          </a:xfrm>
          <a:prstGeom prst="rect">
            <a:avLst/>
          </a:prstGeom>
          <a:solidFill>
            <a:schemeClr val="bg1"/>
          </a:solidFill>
        </p:spPr>
        <p:txBody>
          <a:bodyPr wrap="none" rtlCol="0">
            <a:spAutoFit/>
          </a:bodyPr>
          <a:lstStyle/>
          <a:p>
            <a:pPr algn="r"/>
            <a:r>
              <a:rPr lang="en-US" sz="2400" b="1" dirty="0" smtClean="0"/>
              <a:t>0</a:t>
            </a:r>
            <a:endParaRPr lang="en-US" sz="2400" b="1" dirty="0"/>
          </a:p>
        </p:txBody>
      </p:sp>
      <p:sp>
        <p:nvSpPr>
          <p:cNvPr id="18" name="TextBox 17"/>
          <p:cNvSpPr txBox="1"/>
          <p:nvPr/>
        </p:nvSpPr>
        <p:spPr>
          <a:xfrm>
            <a:off x="3418234" y="6425034"/>
            <a:ext cx="2781531" cy="461665"/>
          </a:xfrm>
          <a:prstGeom prst="rect">
            <a:avLst/>
          </a:prstGeom>
          <a:solidFill>
            <a:schemeClr val="bg1"/>
          </a:solidFill>
        </p:spPr>
        <p:txBody>
          <a:bodyPr wrap="none" rtlCol="0">
            <a:spAutoFit/>
          </a:bodyPr>
          <a:lstStyle/>
          <a:p>
            <a:r>
              <a:rPr lang="en-US" sz="2400" b="1" dirty="0" smtClean="0"/>
              <a:t>Image multiplicity</a:t>
            </a:r>
            <a:endParaRPr lang="en-US" sz="2400" b="1" dirty="0"/>
          </a:p>
        </p:txBody>
      </p:sp>
      <p:sp>
        <p:nvSpPr>
          <p:cNvPr id="19" name="TextBox 18"/>
          <p:cNvSpPr txBox="1"/>
          <p:nvPr/>
        </p:nvSpPr>
        <p:spPr>
          <a:xfrm>
            <a:off x="5707918" y="4026589"/>
            <a:ext cx="2757486" cy="1077218"/>
          </a:xfrm>
          <a:prstGeom prst="rect">
            <a:avLst/>
          </a:prstGeom>
          <a:solidFill>
            <a:schemeClr val="bg1"/>
          </a:solidFill>
        </p:spPr>
        <p:txBody>
          <a:bodyPr wrap="none" rtlCol="0">
            <a:spAutoFit/>
          </a:bodyPr>
          <a:lstStyle/>
          <a:p>
            <a:r>
              <a:rPr lang="en-US" sz="3200" dirty="0" smtClean="0"/>
              <a:t>Pilatus</a:t>
            </a:r>
          </a:p>
          <a:p>
            <a:r>
              <a:rPr lang="en-US" sz="3200" dirty="0" smtClean="0"/>
              <a:t>1-module shift</a:t>
            </a:r>
            <a:endParaRPr lang="en-US" sz="3200" dirty="0"/>
          </a:p>
        </p:txBody>
      </p:sp>
      <p:sp>
        <p:nvSpPr>
          <p:cNvPr id="13" name="TextBox 12"/>
          <p:cNvSpPr txBox="1"/>
          <p:nvPr/>
        </p:nvSpPr>
        <p:spPr>
          <a:xfrm>
            <a:off x="1559228" y="512336"/>
            <a:ext cx="7253909" cy="1077218"/>
          </a:xfrm>
          <a:prstGeom prst="rect">
            <a:avLst/>
          </a:prstGeom>
          <a:solidFill>
            <a:schemeClr val="bg1"/>
          </a:solidFill>
        </p:spPr>
        <p:txBody>
          <a:bodyPr wrap="none" rtlCol="0">
            <a:spAutoFit/>
          </a:bodyPr>
          <a:lstStyle/>
          <a:p>
            <a:r>
              <a:rPr lang="en-US" sz="3200" b="1" dirty="0" err="1" smtClean="0">
                <a:solidFill>
                  <a:srgbClr val="2B96FF"/>
                </a:solidFill>
                <a:latin typeface="Courier New" panose="02070309020205020404" pitchFamily="49" charset="0"/>
                <a:cs typeface="Courier New" panose="02070309020205020404" pitchFamily="49" charset="0"/>
              </a:rPr>
              <a:t>R</a:t>
            </a:r>
            <a:r>
              <a:rPr lang="en-US" sz="3200" b="1" baseline="-25000" dirty="0" err="1" smtClean="0">
                <a:solidFill>
                  <a:srgbClr val="2B96FF"/>
                </a:solidFill>
                <a:latin typeface="Courier New" panose="02070309020205020404" pitchFamily="49" charset="0"/>
                <a:cs typeface="Courier New" panose="02070309020205020404" pitchFamily="49" charset="0"/>
              </a:rPr>
              <a:t>separ</a:t>
            </a:r>
            <a:r>
              <a:rPr lang="en-US" sz="3200" b="1" dirty="0" smtClean="0">
                <a:solidFill>
                  <a:srgbClr val="2B96FF"/>
                </a:solidFill>
                <a:latin typeface="Courier New" panose="02070309020205020404" pitchFamily="49" charset="0"/>
                <a:cs typeface="Courier New" panose="02070309020205020404" pitchFamily="49" charset="0"/>
              </a:rPr>
              <a:t> = </a:t>
            </a:r>
            <a:r>
              <a:rPr lang="en-US" sz="3200" b="1" dirty="0" err="1" smtClean="0">
                <a:solidFill>
                  <a:srgbClr val="2B96FF"/>
                </a:solidFill>
                <a:latin typeface="Courier New" panose="02070309020205020404" pitchFamily="49" charset="0"/>
                <a:cs typeface="Courier New" panose="02070309020205020404" pitchFamily="49" charset="0"/>
              </a:rPr>
              <a:t>sqrt</a:t>
            </a:r>
            <a:r>
              <a:rPr lang="en-US" sz="3200" b="1" dirty="0" smtClean="0">
                <a:solidFill>
                  <a:srgbClr val="2B96FF"/>
                </a:solidFill>
                <a:latin typeface="Courier New" panose="02070309020205020404" pitchFamily="49" charset="0"/>
                <a:cs typeface="Courier New" panose="02070309020205020404" pitchFamily="49" charset="0"/>
              </a:rPr>
              <a:t>(4.1</a:t>
            </a:r>
            <a:r>
              <a:rPr lang="en-US" sz="3200" b="1" baseline="30000" dirty="0" smtClean="0">
                <a:solidFill>
                  <a:srgbClr val="2B96FF"/>
                </a:solidFill>
                <a:latin typeface="Courier New" panose="02070309020205020404" pitchFamily="49" charset="0"/>
                <a:cs typeface="Courier New" panose="02070309020205020404" pitchFamily="49" charset="0"/>
              </a:rPr>
              <a:t>2</a:t>
            </a:r>
            <a:r>
              <a:rPr lang="en-US" sz="3200" b="1" dirty="0" smtClean="0">
                <a:solidFill>
                  <a:srgbClr val="2B96FF"/>
                </a:solidFill>
                <a:latin typeface="Courier New" panose="02070309020205020404" pitchFamily="49" charset="0"/>
                <a:cs typeface="Courier New" panose="02070309020205020404" pitchFamily="49" charset="0"/>
              </a:rPr>
              <a:t>/</a:t>
            </a:r>
            <a:r>
              <a:rPr lang="en-US" sz="3200" b="1" dirty="0" err="1" smtClean="0">
                <a:solidFill>
                  <a:srgbClr val="2B96FF"/>
                </a:solidFill>
                <a:latin typeface="Courier New" panose="02070309020205020404" pitchFamily="49" charset="0"/>
                <a:cs typeface="Courier New" panose="02070309020205020404" pitchFamily="49" charset="0"/>
              </a:rPr>
              <a:t>mult</a:t>
            </a:r>
            <a:r>
              <a:rPr lang="en-US" sz="3200" b="1" dirty="0" smtClean="0">
                <a:solidFill>
                  <a:srgbClr val="2B96FF"/>
                </a:solidFill>
                <a:latin typeface="Courier New" panose="02070309020205020404" pitchFamily="49" charset="0"/>
                <a:cs typeface="Courier New" panose="02070309020205020404" pitchFamily="49" charset="0"/>
              </a:rPr>
              <a:t> </a:t>
            </a:r>
            <a:r>
              <a:rPr lang="en-US" sz="3200" b="1" dirty="0">
                <a:solidFill>
                  <a:srgbClr val="2B96FF"/>
                </a:solidFill>
                <a:latin typeface="Courier New" panose="02070309020205020404" pitchFamily="49" charset="0"/>
                <a:cs typeface="Courier New" panose="02070309020205020404" pitchFamily="49" charset="0"/>
              </a:rPr>
              <a:t>+ </a:t>
            </a:r>
            <a:r>
              <a:rPr lang="en-US" sz="3200" b="1" dirty="0" smtClean="0">
                <a:solidFill>
                  <a:srgbClr val="2B96FF"/>
                </a:solidFill>
                <a:latin typeface="Courier New" panose="02070309020205020404" pitchFamily="49" charset="0"/>
                <a:cs typeface="Courier New" panose="02070309020205020404" pitchFamily="49" charset="0"/>
              </a:rPr>
              <a:t>3.2</a:t>
            </a:r>
            <a:r>
              <a:rPr lang="en-US" sz="3200" b="1" baseline="30000" dirty="0" smtClean="0">
                <a:solidFill>
                  <a:srgbClr val="2B96FF"/>
                </a:solidFill>
                <a:latin typeface="Courier New" panose="02070309020205020404" pitchFamily="49" charset="0"/>
                <a:cs typeface="Courier New" panose="02070309020205020404" pitchFamily="49" charset="0"/>
              </a:rPr>
              <a:t>2</a:t>
            </a:r>
            <a:r>
              <a:rPr lang="en-US" sz="3200" b="1" dirty="0">
                <a:solidFill>
                  <a:srgbClr val="2B96FF"/>
                </a:solidFill>
                <a:latin typeface="Courier New" panose="02070309020205020404" pitchFamily="49" charset="0"/>
                <a:cs typeface="Courier New" panose="02070309020205020404" pitchFamily="49" charset="0"/>
              </a:rPr>
              <a:t>)</a:t>
            </a:r>
          </a:p>
          <a:p>
            <a:r>
              <a:rPr lang="en-US" sz="3200" b="1" dirty="0" err="1" smtClean="0">
                <a:solidFill>
                  <a:srgbClr val="C00000"/>
                </a:solidFill>
                <a:latin typeface="Courier New" panose="02070309020205020404" pitchFamily="49" charset="0"/>
                <a:cs typeface="Courier New" panose="02070309020205020404" pitchFamily="49" charset="0"/>
              </a:rPr>
              <a:t>R</a:t>
            </a:r>
            <a:r>
              <a:rPr lang="en-US" sz="3200" b="1" baseline="-25000" dirty="0" err="1" smtClean="0">
                <a:solidFill>
                  <a:srgbClr val="C00000"/>
                </a:solidFill>
                <a:latin typeface="Courier New" panose="02070309020205020404" pitchFamily="49" charset="0"/>
                <a:cs typeface="Courier New" panose="02070309020205020404" pitchFamily="49" charset="0"/>
              </a:rPr>
              <a:t>mixed</a:t>
            </a:r>
            <a:r>
              <a:rPr lang="en-US" sz="3200" b="1" dirty="0" smtClean="0">
                <a:solidFill>
                  <a:srgbClr val="C00000"/>
                </a:solidFill>
                <a:latin typeface="Courier New" panose="02070309020205020404" pitchFamily="49" charset="0"/>
                <a:cs typeface="Courier New" panose="02070309020205020404" pitchFamily="49" charset="0"/>
              </a:rPr>
              <a:t> = </a:t>
            </a:r>
            <a:r>
              <a:rPr lang="en-US" sz="3200" b="1" dirty="0" err="1" smtClean="0">
                <a:solidFill>
                  <a:srgbClr val="C00000"/>
                </a:solidFill>
                <a:latin typeface="Courier New" panose="02070309020205020404" pitchFamily="49" charset="0"/>
                <a:cs typeface="Courier New" panose="02070309020205020404" pitchFamily="49" charset="0"/>
              </a:rPr>
              <a:t>sqrt</a:t>
            </a:r>
            <a:r>
              <a:rPr lang="en-US" sz="3200" b="1" dirty="0" smtClean="0">
                <a:solidFill>
                  <a:srgbClr val="C00000"/>
                </a:solidFill>
                <a:latin typeface="Courier New" panose="02070309020205020404" pitchFamily="49" charset="0"/>
                <a:cs typeface="Courier New" panose="02070309020205020404" pitchFamily="49" charset="0"/>
              </a:rPr>
              <a:t>(4.1</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mult</a:t>
            </a:r>
            <a:r>
              <a:rPr lang="en-US" sz="3200" b="1" dirty="0" smtClean="0">
                <a:solidFill>
                  <a:srgbClr val="C00000"/>
                </a:solidFill>
                <a:latin typeface="Courier New" panose="02070309020205020404" pitchFamily="49" charset="0"/>
                <a:cs typeface="Courier New" panose="02070309020205020404" pitchFamily="49" charset="0"/>
              </a:rPr>
              <a:t> </a:t>
            </a:r>
            <a:r>
              <a:rPr lang="en-US" sz="3200" b="1" dirty="0" smtClean="0">
                <a:solidFill>
                  <a:srgbClr val="C00000"/>
                </a:solidFill>
                <a:latin typeface="Courier New" panose="02070309020205020404" pitchFamily="49" charset="0"/>
                <a:cs typeface="Courier New" panose="02070309020205020404" pitchFamily="49" charset="0"/>
              </a:rPr>
              <a:t>+ 0.2</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745375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447802" y="682604"/>
            <a:ext cx="6553202" cy="487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990602" y="606404"/>
            <a:ext cx="685800" cy="502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0.5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p:txBody>
      </p:sp>
      <p:sp>
        <p:nvSpPr>
          <p:cNvPr id="35851" name="Text Box 7"/>
          <p:cNvSpPr txBox="1">
            <a:spLocks noChangeArrowheads="1"/>
          </p:cNvSpPr>
          <p:nvPr/>
        </p:nvSpPr>
        <p:spPr bwMode="auto">
          <a:xfrm rot="16200000">
            <a:off x="-1864988" y="2720330"/>
            <a:ext cx="48253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000" b="1" dirty="0" smtClean="0">
                <a:solidFill>
                  <a:srgbClr val="00B050"/>
                </a:solidFill>
                <a:cs typeface="Arial" charset="0"/>
              </a:rPr>
              <a:t>SHSSS</a:t>
            </a:r>
          </a:p>
          <a:p>
            <a:pPr algn="ctr" eaLnBrk="1" fontAlgn="base" hangingPunct="1">
              <a:spcBef>
                <a:spcPct val="0"/>
              </a:spcBef>
              <a:spcAft>
                <a:spcPct val="0"/>
              </a:spcAft>
              <a:buFontTx/>
              <a:buNone/>
            </a:pPr>
            <a:r>
              <a:rPr lang="en-US" altLang="en-US" sz="2000" b="1" dirty="0" smtClean="0">
                <a:solidFill>
                  <a:srgbClr val="00B050"/>
                </a:solidFill>
                <a:cs typeface="Arial" charset="0"/>
              </a:rPr>
              <a:t>Systematic component of </a:t>
            </a:r>
            <a:r>
              <a:rPr lang="en-US" altLang="en-US" sz="2000" b="1" dirty="0" err="1" smtClean="0">
                <a:solidFill>
                  <a:srgbClr val="00B050"/>
                </a:solidFill>
                <a:cs typeface="Arial" charset="0"/>
              </a:rPr>
              <a:t>R</a:t>
            </a:r>
            <a:r>
              <a:rPr lang="en-US" altLang="en-US" sz="2000" b="1" baseline="-25000" dirty="0" err="1" smtClean="0">
                <a:solidFill>
                  <a:srgbClr val="00B050"/>
                </a:solidFill>
                <a:cs typeface="Arial" charset="0"/>
              </a:rPr>
              <a:t>sseparate</a:t>
            </a:r>
            <a:r>
              <a:rPr lang="en-US" altLang="en-US" sz="2000" b="1" dirty="0" smtClean="0">
                <a:solidFill>
                  <a:srgbClr val="00B050"/>
                </a:solidFill>
                <a:cs typeface="Arial" charset="0"/>
              </a:rPr>
              <a:t> (%)</a:t>
            </a:r>
            <a:endParaRPr lang="en-US" altLang="en-US" sz="2000" b="1" dirty="0">
              <a:solidFill>
                <a:srgbClr val="00B050"/>
              </a:solidFill>
              <a:cs typeface="Arial" charset="0"/>
            </a:endParaRPr>
          </a:p>
        </p:txBody>
      </p:sp>
      <p:sp>
        <p:nvSpPr>
          <p:cNvPr id="35852" name="Text Box 8"/>
          <p:cNvSpPr txBox="1">
            <a:spLocks noChangeArrowheads="1"/>
          </p:cNvSpPr>
          <p:nvPr/>
        </p:nvSpPr>
        <p:spPr bwMode="auto">
          <a:xfrm>
            <a:off x="2643190" y="5781653"/>
            <a:ext cx="4494214"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b="1" dirty="0">
                <a:solidFill>
                  <a:srgbClr val="000000"/>
                </a:solidFill>
                <a:cs typeface="Arial" charset="0"/>
              </a:rPr>
              <a:t>distance between spots (mm)</a:t>
            </a:r>
          </a:p>
        </p:txBody>
      </p:sp>
      <p:sp>
        <p:nvSpPr>
          <p:cNvPr id="35853" name="Text Box 9"/>
          <p:cNvSpPr txBox="1">
            <a:spLocks noChangeArrowheads="1"/>
          </p:cNvSpPr>
          <p:nvPr/>
        </p:nvSpPr>
        <p:spPr bwMode="auto">
          <a:xfrm>
            <a:off x="1295402" y="5480028"/>
            <a:ext cx="682784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dirty="0">
                <a:solidFill>
                  <a:srgbClr val="000000"/>
                </a:solidFill>
                <a:cs typeface="Arial" charset="0"/>
              </a:rPr>
              <a:t>0.1                       </a:t>
            </a:r>
            <a:r>
              <a:rPr lang="en-US" altLang="en-US" sz="2000" b="1" dirty="0" smtClean="0">
                <a:solidFill>
                  <a:srgbClr val="000000"/>
                </a:solidFill>
                <a:cs typeface="Arial" charset="0"/>
              </a:rPr>
              <a:t>  </a:t>
            </a:r>
            <a:r>
              <a:rPr lang="en-US" altLang="en-US" sz="2000" b="1" dirty="0">
                <a:solidFill>
                  <a:srgbClr val="000000"/>
                </a:solidFill>
                <a:cs typeface="Arial" charset="0"/>
              </a:rPr>
              <a:t>1                          </a:t>
            </a:r>
            <a:r>
              <a:rPr lang="en-US" altLang="en-US" sz="2000" b="1" dirty="0" smtClean="0">
                <a:solidFill>
                  <a:srgbClr val="000000"/>
                </a:solidFill>
                <a:cs typeface="Arial" charset="0"/>
              </a:rPr>
              <a:t> </a:t>
            </a:r>
            <a:r>
              <a:rPr lang="en-US" altLang="en-US" sz="2000" b="1" dirty="0">
                <a:solidFill>
                  <a:srgbClr val="000000"/>
                </a:solidFill>
                <a:cs typeface="Arial" charset="0"/>
              </a:rPr>
              <a:t>10                 </a:t>
            </a:r>
            <a:r>
              <a:rPr lang="en-US" altLang="en-US" sz="2000" b="1" dirty="0" smtClean="0">
                <a:solidFill>
                  <a:srgbClr val="000000"/>
                </a:solidFill>
                <a:cs typeface="Arial" charset="0"/>
              </a:rPr>
              <a:t>       </a:t>
            </a:r>
            <a:r>
              <a:rPr lang="en-US" altLang="en-US" sz="2000" b="1" dirty="0">
                <a:solidFill>
                  <a:srgbClr val="000000"/>
                </a:solidFill>
                <a:cs typeface="Arial" charset="0"/>
              </a:rPr>
              <a:t>100</a:t>
            </a:r>
          </a:p>
        </p:txBody>
      </p:sp>
      <p:sp>
        <p:nvSpPr>
          <p:cNvPr id="35854" name="Rectangle 10"/>
          <p:cNvSpPr>
            <a:spLocks noChangeArrowheads="1"/>
          </p:cNvSpPr>
          <p:nvPr/>
        </p:nvSpPr>
        <p:spPr bwMode="auto">
          <a:xfrm>
            <a:off x="6477004" y="817541"/>
            <a:ext cx="1219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35856" name="Text Box 12"/>
          <p:cNvSpPr txBox="1">
            <a:spLocks noChangeArrowheads="1"/>
          </p:cNvSpPr>
          <p:nvPr/>
        </p:nvSpPr>
        <p:spPr bwMode="auto">
          <a:xfrm rot="20476810">
            <a:off x="3567116" y="1538266"/>
            <a:ext cx="15827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smtClean="0">
                <a:solidFill>
                  <a:srgbClr val="000000"/>
                </a:solidFill>
                <a:cs typeface="Arial" charset="0"/>
              </a:rPr>
              <a:t>CCD detector</a:t>
            </a:r>
            <a:endParaRPr lang="en-US" altLang="en-US" sz="1800" dirty="0">
              <a:solidFill>
                <a:srgbClr val="000000"/>
              </a:solidFill>
              <a:cs typeface="Arial" charset="0"/>
            </a:endParaRPr>
          </a:p>
        </p:txBody>
      </p:sp>
      <p:sp>
        <p:nvSpPr>
          <p:cNvPr id="2878477" name="Text Box 13"/>
          <p:cNvSpPr txBox="1">
            <a:spLocks noChangeArrowheads="1"/>
          </p:cNvSpPr>
          <p:nvPr/>
        </p:nvSpPr>
        <p:spPr bwMode="auto">
          <a:xfrm>
            <a:off x="6361090" y="2385145"/>
            <a:ext cx="2670220" cy="138499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400" dirty="0">
                <a:solidFill>
                  <a:srgbClr val="000000"/>
                </a:solidFill>
                <a:cs typeface="Arial" charset="0"/>
              </a:rPr>
              <a:t>anomalous </a:t>
            </a:r>
            <a:r>
              <a:rPr lang="en-US" altLang="en-US" sz="2400" dirty="0" smtClean="0">
                <a:solidFill>
                  <a:srgbClr val="000000"/>
                </a:solidFill>
                <a:cs typeface="Arial" charset="0"/>
              </a:rPr>
              <a:t>mates are always</a:t>
            </a:r>
            <a:r>
              <a:rPr lang="en-US" altLang="en-US" sz="2400" dirty="0">
                <a:solidFill>
                  <a:srgbClr val="000000"/>
                </a:solidFill>
                <a:cs typeface="Arial" charset="0"/>
              </a:rPr>
              <a:t> </a:t>
            </a:r>
            <a:r>
              <a:rPr lang="en-US" altLang="en-US" sz="2400" dirty="0" smtClean="0">
                <a:solidFill>
                  <a:srgbClr val="000000"/>
                </a:solidFill>
                <a:cs typeface="Arial" charset="0"/>
              </a:rPr>
              <a:t>on </a:t>
            </a:r>
          </a:p>
          <a:p>
            <a:pPr algn="ctr" eaLnBrk="1" fontAlgn="base" hangingPunct="1">
              <a:spcBef>
                <a:spcPct val="50000"/>
              </a:spcBef>
              <a:spcAft>
                <a:spcPct val="0"/>
              </a:spcAft>
              <a:buFontTx/>
              <a:buNone/>
            </a:pPr>
            <a:r>
              <a:rPr lang="en-US" altLang="en-US" sz="2400" dirty="0" smtClean="0">
                <a:solidFill>
                  <a:srgbClr val="000000"/>
                </a:solidFill>
                <a:cs typeface="Arial" charset="0"/>
              </a:rPr>
              <a:t>different modules</a:t>
            </a:r>
          </a:p>
        </p:txBody>
      </p:sp>
      <p:sp>
        <p:nvSpPr>
          <p:cNvPr id="2" name="Freeform 1"/>
          <p:cNvSpPr/>
          <p:nvPr/>
        </p:nvSpPr>
        <p:spPr>
          <a:xfrm>
            <a:off x="1469690" y="1893866"/>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46313" y="576469"/>
                  <a:pt x="1272209" y="450574"/>
                </a:cubicBezTo>
                <a:cubicBezTo>
                  <a:pt x="1476136" y="599848"/>
                  <a:pt x="1271245" y="436334"/>
                  <a:pt x="1470992" y="596348"/>
                </a:cubicBezTo>
                <a:cubicBezTo>
                  <a:pt x="1647407" y="585348"/>
                  <a:pt x="1478413" y="587902"/>
                  <a:pt x="1643270" y="583096"/>
                </a:cubicBezTo>
                <a:cubicBezTo>
                  <a:pt x="1761034" y="392971"/>
                  <a:pt x="1648925" y="590318"/>
                  <a:pt x="1775792" y="397565"/>
                </a:cubicBezTo>
                <a:cubicBezTo>
                  <a:pt x="2122354" y="371910"/>
                  <a:pt x="1772770" y="399669"/>
                  <a:pt x="2120348" y="371061"/>
                </a:cubicBezTo>
                <a:cubicBezTo>
                  <a:pt x="2487676" y="580997"/>
                  <a:pt x="2121319" y="372669"/>
                  <a:pt x="2491409" y="569843"/>
                </a:cubicBezTo>
                <a:cubicBezTo>
                  <a:pt x="2886135" y="362519"/>
                  <a:pt x="2819147" y="385500"/>
                  <a:pt x="3114261" y="212035"/>
                </a:cubicBezTo>
                <a:cubicBezTo>
                  <a:pt x="3365363" y="2762"/>
                  <a:pt x="3313044" y="58530"/>
                  <a:pt x="3366053" y="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reeform 2"/>
          <p:cNvSpPr/>
          <p:nvPr/>
        </p:nvSpPr>
        <p:spPr>
          <a:xfrm>
            <a:off x="1930580" y="1151966"/>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 name="Straight Arrow Connector 4"/>
          <p:cNvCxnSpPr/>
          <p:nvPr/>
        </p:nvCxnSpPr>
        <p:spPr>
          <a:xfrm flipH="1" flipV="1">
            <a:off x="6851650" y="1293791"/>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1466829"/>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charset="0"/>
              </a:rPr>
              <a:t>different</a:t>
            </a:r>
          </a:p>
          <a:p>
            <a:pPr eaLnBrk="1" fontAlgn="base" hangingPunct="1">
              <a:spcBef>
                <a:spcPct val="0"/>
              </a:spcBef>
              <a:spcAft>
                <a:spcPct val="0"/>
              </a:spcAft>
              <a:buFontTx/>
              <a:buNone/>
            </a:pPr>
            <a:r>
              <a:rPr lang="en-US" altLang="en-US" sz="1800" dirty="0">
                <a:solidFill>
                  <a:srgbClr val="000000"/>
                </a:solidFill>
                <a:cs typeface="Arial" charset="0"/>
              </a:rPr>
              <a:t>modules</a:t>
            </a:r>
          </a:p>
        </p:txBody>
      </p:sp>
      <p:grpSp>
        <p:nvGrpSpPr>
          <p:cNvPr id="21" name="Group 20"/>
          <p:cNvGrpSpPr/>
          <p:nvPr/>
        </p:nvGrpSpPr>
        <p:grpSpPr>
          <a:xfrm>
            <a:off x="5068636" y="4208940"/>
            <a:ext cx="941283" cy="775827"/>
            <a:chOff x="6603368" y="4970463"/>
            <a:chExt cx="941283" cy="775827"/>
          </a:xfrm>
        </p:grpSpPr>
        <p:cxnSp>
          <p:nvCxnSpPr>
            <p:cNvPr id="22" name="Straight Arrow Connector 21"/>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Pilatus</a:t>
              </a:r>
            </a:p>
            <a:p>
              <a:pPr algn="ctr" eaLnBrk="1" fontAlgn="base" hangingPunct="1">
                <a:spcBef>
                  <a:spcPct val="0"/>
                </a:spcBef>
                <a:spcAft>
                  <a:spcPct val="0"/>
                </a:spcAft>
                <a:buFontTx/>
                <a:buNone/>
              </a:pPr>
              <a:r>
                <a:rPr lang="en-US" altLang="en-US" sz="1800" b="1" dirty="0" smtClean="0">
                  <a:solidFill>
                    <a:srgbClr val="000000"/>
                  </a:solidFill>
                  <a:cs typeface="Arial" charset="0"/>
                </a:rPr>
                <a:t>SN001</a:t>
              </a:r>
            </a:p>
          </p:txBody>
        </p:sp>
      </p:grpSp>
      <p:sp>
        <p:nvSpPr>
          <p:cNvPr id="7" name="Oval 6"/>
          <p:cNvSpPr/>
          <p:nvPr/>
        </p:nvSpPr>
        <p:spPr>
          <a:xfrm>
            <a:off x="2412561" y="2532122"/>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p:nvSpPr>
        <p:spPr>
          <a:xfrm>
            <a:off x="2671641" y="22618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p:nvSpPr>
        <p:spPr>
          <a:xfrm>
            <a:off x="3043116" y="239523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2876429" y="24142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3171703" y="220950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3514603" y="21761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3876553" y="2380950"/>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31"/>
          <p:cNvSpPr/>
          <p:nvPr/>
        </p:nvSpPr>
        <p:spPr>
          <a:xfrm>
            <a:off x="4519491" y="20237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4762378" y="180945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900237" y="511966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2900362" y="479581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3990974" y="4276703"/>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4981574" y="40147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6753224" y="1104878"/>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TextBox 34"/>
          <p:cNvSpPr txBox="1"/>
          <p:nvPr/>
        </p:nvSpPr>
        <p:spPr>
          <a:xfrm>
            <a:off x="188686" y="145143"/>
            <a:ext cx="8659743" cy="584775"/>
          </a:xfrm>
          <a:prstGeom prst="rect">
            <a:avLst/>
          </a:prstGeom>
          <a:noFill/>
        </p:spPr>
        <p:txBody>
          <a:bodyPr wrap="none" rtlCol="0">
            <a:spAutoFit/>
          </a:bodyPr>
          <a:lstStyle/>
          <a:p>
            <a:r>
              <a:rPr lang="en-US" sz="3200" dirty="0">
                <a:solidFill>
                  <a:srgbClr val="FF0000"/>
                </a:solidFill>
                <a:latin typeface="Arial"/>
              </a:rPr>
              <a:t>S</a:t>
            </a:r>
            <a:r>
              <a:rPr lang="en-US" sz="3200" dirty="0">
                <a:solidFill>
                  <a:srgbClr val="000000"/>
                </a:solidFill>
                <a:latin typeface="Arial"/>
              </a:rPr>
              <a:t>patial </a:t>
            </a:r>
            <a:r>
              <a:rPr lang="en-US" sz="3200" dirty="0">
                <a:solidFill>
                  <a:srgbClr val="FF0000"/>
                </a:solidFill>
                <a:latin typeface="Arial"/>
              </a:rPr>
              <a:t>H</a:t>
            </a:r>
            <a:r>
              <a:rPr lang="en-US" sz="3200" dirty="0">
                <a:solidFill>
                  <a:srgbClr val="000000"/>
                </a:solidFill>
                <a:latin typeface="Arial"/>
              </a:rPr>
              <a:t>eterogeneity in </a:t>
            </a:r>
            <a:r>
              <a:rPr lang="en-US" sz="3200" dirty="0">
                <a:solidFill>
                  <a:srgbClr val="FF0000"/>
                </a:solidFill>
                <a:latin typeface="Arial"/>
              </a:rPr>
              <a:t>S</a:t>
            </a:r>
            <a:r>
              <a:rPr lang="en-US" sz="3200" dirty="0">
                <a:solidFill>
                  <a:srgbClr val="000000"/>
                </a:solidFill>
                <a:latin typeface="Arial"/>
              </a:rPr>
              <a:t>harp </a:t>
            </a:r>
            <a:r>
              <a:rPr lang="en-US" sz="3200" dirty="0">
                <a:solidFill>
                  <a:srgbClr val="FF0000"/>
                </a:solidFill>
                <a:latin typeface="Arial"/>
              </a:rPr>
              <a:t>S</a:t>
            </a:r>
            <a:r>
              <a:rPr lang="en-US" sz="3200" dirty="0">
                <a:solidFill>
                  <a:srgbClr val="000000"/>
                </a:solidFill>
                <a:latin typeface="Arial"/>
              </a:rPr>
              <a:t>pot </a:t>
            </a:r>
            <a:r>
              <a:rPr lang="en-US" sz="3200" dirty="0">
                <a:solidFill>
                  <a:srgbClr val="FF0000"/>
                </a:solidFill>
                <a:latin typeface="Arial"/>
              </a:rPr>
              <a:t>S</a:t>
            </a:r>
            <a:r>
              <a:rPr lang="en-US" sz="3200" dirty="0">
                <a:solidFill>
                  <a:srgbClr val="000000"/>
                </a:solidFill>
                <a:latin typeface="Arial"/>
              </a:rPr>
              <a:t>ensitivity</a:t>
            </a:r>
          </a:p>
        </p:txBody>
      </p:sp>
    </p:spTree>
    <p:extLst>
      <p:ext uri="{BB962C8B-B14F-4D97-AF65-F5344CB8AC3E}">
        <p14:creationId xmlns:p14="http://schemas.microsoft.com/office/powerpoint/2010/main" val="286683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8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847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2487"/>
          </a:xfrm>
        </p:spPr>
        <p:txBody>
          <a:bodyPr/>
          <a:lstStyle/>
          <a:p>
            <a:r>
              <a:rPr lang="en-US" dirty="0" smtClean="0"/>
              <a:t>Pilatus: 1-module shift</a:t>
            </a:r>
            <a:endParaRPr lang="en-US" dirty="0"/>
          </a:p>
        </p:txBody>
      </p:sp>
      <p:pic>
        <p:nvPicPr>
          <p:cNvPr id="1710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2487"/>
            <a:ext cx="9405938" cy="600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375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smtClean="0"/>
              <a:t>Pilatus: 1-module shift</a:t>
            </a:r>
            <a:endParaRPr lang="en-US" kern="0" dirty="0"/>
          </a:p>
        </p:txBody>
      </p:sp>
      <p:pic>
        <p:nvPicPr>
          <p:cNvPr id="1720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7330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71676E-6 L 2.77778E-7 -0.14705 " pathEditMode="relative" rAng="0" ptsTypes="AA">
                                      <p:cBhvr>
                                        <p:cTn id="6" dur="2000" fill="hold"/>
                                        <p:tgtEl>
                                          <p:spTgt spid="172035"/>
                                        </p:tgtEl>
                                        <p:attrNameLst>
                                          <p:attrName>ppt_x</p:attrName>
                                          <p:attrName>ppt_y</p:attrName>
                                        </p:attrNameLst>
                                      </p:cBhvr>
                                      <p:rCtr x="0" y="-73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1-module shift</a:t>
            </a:r>
            <a:endParaRPr lang="en-US" kern="0" dirty="0"/>
          </a:p>
        </p:txBody>
      </p:sp>
      <p:sp>
        <p:nvSpPr>
          <p:cNvPr id="3" name="Content Placeholder 2"/>
          <p:cNvSpPr>
            <a:spLocks noGrp="1"/>
          </p:cNvSpPr>
          <p:nvPr>
            <p:ph idx="1"/>
          </p:nvPr>
        </p:nvSpPr>
        <p:spPr/>
        <p:txBody>
          <a:bodyPr/>
          <a:lstStyle/>
          <a:p>
            <a:endParaRPr lang="en-US"/>
          </a:p>
        </p:txBody>
      </p:sp>
      <p:pic>
        <p:nvPicPr>
          <p:cNvPr id="175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325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1-module shift - aligned</a:t>
            </a:r>
            <a:endParaRPr lang="en-US" kern="0" dirty="0"/>
          </a:p>
        </p:txBody>
      </p:sp>
      <p:sp>
        <p:nvSpPr>
          <p:cNvPr id="3" name="Content Placeholder 2"/>
          <p:cNvSpPr>
            <a:spLocks noGrp="1"/>
          </p:cNvSpPr>
          <p:nvPr>
            <p:ph idx="1"/>
          </p:nvPr>
        </p:nvSpPr>
        <p:spPr/>
        <p:txBody>
          <a:bodyPr/>
          <a:lstStyle/>
          <a:p>
            <a:endParaRPr lang="en-US"/>
          </a:p>
        </p:txBody>
      </p:sp>
      <p:pic>
        <p:nvPicPr>
          <p:cNvPr id="1740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802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p:spPr>
        <p:txBody>
          <a:bodyPr/>
          <a:lstStyle/>
          <a:p>
            <a:r>
              <a:rPr lang="en-US" sz="4800" dirty="0" smtClean="0">
                <a:cs typeface="Arial" panose="020B0604020202020204" pitchFamily="34" charset="0"/>
              </a:rPr>
              <a:t>Can you count to 1,000,000 ?</a:t>
            </a:r>
            <a:endParaRPr lang="en-US" sz="4800" dirty="0">
              <a:cs typeface="Arial" panose="020B0604020202020204" pitchFamily="34" charset="0"/>
            </a:endParaRPr>
          </a:p>
        </p:txBody>
      </p:sp>
      <p:sp>
        <p:nvSpPr>
          <p:cNvPr id="4" name="Content Placeholder 2"/>
          <p:cNvSpPr txBox="1">
            <a:spLocks/>
          </p:cNvSpPr>
          <p:nvPr/>
        </p:nvSpPr>
        <p:spPr bwMode="auto">
          <a:xfrm>
            <a:off x="6317071" y="1673160"/>
            <a:ext cx="1814286" cy="68942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kern="0" dirty="0" smtClean="0">
                <a:solidFill>
                  <a:prstClr val="black"/>
                </a:solidFill>
                <a:latin typeface="Arial" panose="020B0604020202020204" pitchFamily="34" charset="0"/>
                <a:cs typeface="Arial" panose="020B0604020202020204" pitchFamily="34" charset="0"/>
              </a:rPr>
              <a:t>= 0.1%</a:t>
            </a:r>
            <a:endParaRPr lang="en-US" sz="3600" kern="0" dirty="0">
              <a:solidFill>
                <a:prstClr val="black"/>
              </a:solidFill>
              <a:latin typeface="Arial" panose="020B0604020202020204" pitchFamily="34" charset="0"/>
              <a:cs typeface="Arial" panose="020B0604020202020204" pitchFamily="34" charset="0"/>
            </a:endParaRPr>
          </a:p>
        </p:txBody>
      </p:sp>
      <p:grpSp>
        <p:nvGrpSpPr>
          <p:cNvPr id="5" name="Group 4"/>
          <p:cNvGrpSpPr/>
          <p:nvPr/>
        </p:nvGrpSpPr>
        <p:grpSpPr>
          <a:xfrm>
            <a:off x="3023039" y="1345978"/>
            <a:ext cx="3418120" cy="1200329"/>
            <a:chOff x="1567555" y="1175894"/>
            <a:chExt cx="3418120" cy="1200329"/>
          </a:xfrm>
          <a:noFill/>
        </p:grpSpPr>
        <p:sp>
          <p:nvSpPr>
            <p:cNvPr id="6" name="Rectangle 5"/>
            <p:cNvSpPr/>
            <p:nvPr/>
          </p:nvSpPr>
          <p:spPr>
            <a:xfrm>
              <a:off x="1567555" y="1175894"/>
              <a:ext cx="3418120" cy="1200329"/>
            </a:xfrm>
            <a:prstGeom prst="rect">
              <a:avLst/>
            </a:prstGeom>
            <a:grpFill/>
          </p:spPr>
          <p:txBody>
            <a:bodyPr wrap="square">
              <a:spAutoFit/>
            </a:bodyPr>
            <a:lstStyle/>
            <a:p>
              <a:pPr algn="ctr"/>
              <a:r>
                <a:rPr lang="en-US" sz="3600" dirty="0" err="1">
                  <a:solidFill>
                    <a:prstClr val="black"/>
                  </a:solidFill>
                  <a:latin typeface="Arial" panose="020B0604020202020204" pitchFamily="34" charset="0"/>
                  <a:cs typeface="Arial" panose="020B0604020202020204" pitchFamily="34" charset="0"/>
                </a:rPr>
                <a:t>sqrt</a:t>
              </a:r>
              <a:r>
                <a:rPr lang="en-US" sz="3600" dirty="0">
                  <a:solidFill>
                    <a:prstClr val="black"/>
                  </a:solidFill>
                  <a:latin typeface="Arial" panose="020B0604020202020204" pitchFamily="34" charset="0"/>
                  <a:cs typeface="Arial" panose="020B0604020202020204" pitchFamily="34" charset="0"/>
                </a:rPr>
                <a:t>(1,000,000)</a:t>
              </a:r>
            </a:p>
            <a:p>
              <a:pPr algn="ctr"/>
              <a:r>
                <a:rPr lang="en-US" sz="3600" dirty="0">
                  <a:solidFill>
                    <a:prstClr val="black"/>
                  </a:solidFill>
                  <a:latin typeface="Arial" panose="020B0604020202020204" pitchFamily="34" charset="0"/>
                  <a:cs typeface="Arial" panose="020B0604020202020204" pitchFamily="34" charset="0"/>
                </a:rPr>
                <a:t>1,000,000</a:t>
              </a:r>
            </a:p>
          </p:txBody>
        </p:sp>
        <p:cxnSp>
          <p:nvCxnSpPr>
            <p:cNvPr id="7" name="Straight Connector 6"/>
            <p:cNvCxnSpPr/>
            <p:nvPr/>
          </p:nvCxnSpPr>
          <p:spPr>
            <a:xfrm>
              <a:off x="1790950" y="1814197"/>
              <a:ext cx="29826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6970" y="5060022"/>
            <a:ext cx="3599535" cy="1077218"/>
            <a:chOff x="3178641" y="5428580"/>
            <a:chExt cx="3599535" cy="1077218"/>
          </a:xfrm>
          <a:noFill/>
        </p:grpSpPr>
        <p:sp>
          <p:nvSpPr>
            <p:cNvPr id="18" name="Content Placeholder 2"/>
            <p:cNvSpPr txBox="1">
              <a:spLocks/>
            </p:cNvSpPr>
            <p:nvPr/>
          </p:nvSpPr>
          <p:spPr bwMode="auto">
            <a:xfrm>
              <a:off x="4963890" y="5687785"/>
              <a:ext cx="1814286" cy="6894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solidFill>
                    <a:prstClr val="black"/>
                  </a:solidFill>
                  <a:latin typeface="Arial" panose="020B0604020202020204" pitchFamily="34" charset="0"/>
                  <a:cs typeface="Arial" panose="020B0604020202020204" pitchFamily="34" charset="0"/>
                </a:rPr>
                <a:t>= 3%</a:t>
              </a:r>
              <a:endParaRPr lang="en-US" kern="0"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3178641" y="5428580"/>
              <a:ext cx="2293244" cy="1077218"/>
              <a:chOff x="1567555" y="1175894"/>
              <a:chExt cx="2394845" cy="1077218"/>
            </a:xfrm>
            <a:grpFill/>
          </p:grpSpPr>
          <p:sp>
            <p:nvSpPr>
              <p:cNvPr id="20" name="Rectangle 19"/>
              <p:cNvSpPr/>
              <p:nvPr/>
            </p:nvSpPr>
            <p:spPr>
              <a:xfrm>
                <a:off x="1567555" y="1175894"/>
                <a:ext cx="2394845" cy="1077218"/>
              </a:xfrm>
              <a:prstGeom prst="rect">
                <a:avLst/>
              </a:prstGeom>
              <a:grpFill/>
            </p:spPr>
            <p:txBody>
              <a:bodyPr wrap="square">
                <a:spAutoFit/>
              </a:bodyPr>
              <a:lstStyle/>
              <a:p>
                <a:pPr algn="ctr"/>
                <a:r>
                  <a:rPr lang="en-US" sz="3200" dirty="0" err="1" smtClean="0">
                    <a:solidFill>
                      <a:prstClr val="black"/>
                    </a:solidFill>
                    <a:latin typeface="Arial" panose="020B0604020202020204" pitchFamily="34" charset="0"/>
                    <a:cs typeface="Arial" panose="020B0604020202020204" pitchFamily="34" charset="0"/>
                  </a:rPr>
                  <a:t>sqrt</a:t>
                </a:r>
                <a:r>
                  <a:rPr lang="en-US" sz="3200" dirty="0" smtClean="0">
                    <a:solidFill>
                      <a:prstClr val="black"/>
                    </a:solidFill>
                    <a:latin typeface="Arial" panose="020B0604020202020204" pitchFamily="34" charset="0"/>
                    <a:cs typeface="Arial" panose="020B0604020202020204" pitchFamily="34" charset="0"/>
                  </a:rPr>
                  <a:t>(1,000)</a:t>
                </a:r>
                <a:endParaRPr lang="en-US" sz="3200" dirty="0">
                  <a:solidFill>
                    <a:prstClr val="black"/>
                  </a:solidFill>
                  <a:latin typeface="Arial" panose="020B0604020202020204" pitchFamily="34" charset="0"/>
                  <a:cs typeface="Arial" panose="020B0604020202020204" pitchFamily="34" charset="0"/>
                </a:endParaRPr>
              </a:p>
              <a:p>
                <a:pPr algn="ctr"/>
                <a:r>
                  <a:rPr lang="en-US" sz="3200" dirty="0" smtClean="0">
                    <a:solidFill>
                      <a:prstClr val="black"/>
                    </a:solidFill>
                    <a:latin typeface="Arial" panose="020B0604020202020204" pitchFamily="34" charset="0"/>
                    <a:cs typeface="Arial" panose="020B0604020202020204" pitchFamily="34" charset="0"/>
                  </a:rPr>
                  <a:t>1,000</a:t>
                </a:r>
                <a:endParaRPr lang="en-US" sz="3200" dirty="0">
                  <a:solidFill>
                    <a:prstClr val="black"/>
                  </a:solidFill>
                  <a:latin typeface="Arial" panose="020B0604020202020204" pitchFamily="34" charset="0"/>
                  <a:cs typeface="Arial" panose="020B0604020202020204" pitchFamily="34" charset="0"/>
                </a:endParaRPr>
              </a:p>
            </p:txBody>
          </p:sp>
          <p:cxnSp>
            <p:nvCxnSpPr>
              <p:cNvPr id="21" name="Straight Connector 20"/>
              <p:cNvCxnSpPr/>
              <p:nvPr/>
            </p:nvCxnSpPr>
            <p:spPr>
              <a:xfrm>
                <a:off x="1703958" y="1743531"/>
                <a:ext cx="2078449"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911555" y="5156019"/>
            <a:ext cx="4992602" cy="1291435"/>
            <a:chOff x="3986505" y="5319227"/>
            <a:chExt cx="4992602" cy="1291435"/>
          </a:xfrm>
        </p:grpSpPr>
        <p:sp>
          <p:nvSpPr>
            <p:cNvPr id="40" name="Rounded Rectangle 39"/>
            <p:cNvSpPr/>
            <p:nvPr/>
          </p:nvSpPr>
          <p:spPr>
            <a:xfrm>
              <a:off x="3986505" y="5319227"/>
              <a:ext cx="4992602" cy="12914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073798" y="5680381"/>
              <a:ext cx="4905309" cy="584775"/>
            </a:xfrm>
            <a:prstGeom prst="rect">
              <a:avLst/>
            </a:prstGeom>
            <a:noFill/>
          </p:spPr>
          <p:txBody>
            <a:bodyPr wrap="square" rtlCol="0">
              <a:spAutoFit/>
            </a:bodyPr>
            <a:lstStyle/>
            <a:p>
              <a:r>
                <a:rPr lang="en-US" sz="3200" dirty="0" smtClean="0">
                  <a:solidFill>
                    <a:prstClr val="black"/>
                  </a:solidFill>
                  <a:latin typeface="Arial" panose="020B0604020202020204" pitchFamily="34" charset="0"/>
                  <a:cs typeface="Arial" panose="020B0604020202020204" pitchFamily="34" charset="0"/>
                </a:rPr>
                <a:t>&gt; 1000             is a waste!</a:t>
              </a:r>
              <a:endParaRPr lang="en-US" sz="3200" dirty="0">
                <a:solidFill>
                  <a:prstClr val="black"/>
                </a:solidFill>
                <a:latin typeface="Arial" panose="020B0604020202020204" pitchFamily="34" charset="0"/>
                <a:cs typeface="Arial" panose="020B0604020202020204" pitchFamily="34" charset="0"/>
              </a:endParaRPr>
            </a:p>
          </p:txBody>
        </p:sp>
        <p:grpSp>
          <p:nvGrpSpPr>
            <p:cNvPr id="24" name="Group 23"/>
            <p:cNvGrpSpPr/>
            <p:nvPr/>
          </p:nvGrpSpPr>
          <p:grpSpPr>
            <a:xfrm>
              <a:off x="5365971" y="5421176"/>
              <a:ext cx="1513099" cy="1077218"/>
              <a:chOff x="1900710" y="1161380"/>
              <a:chExt cx="1580137" cy="1077218"/>
            </a:xfrm>
            <a:noFill/>
          </p:grpSpPr>
          <p:sp>
            <p:nvSpPr>
              <p:cNvPr id="25" name="Rectangle 24"/>
              <p:cNvSpPr/>
              <p:nvPr/>
            </p:nvSpPr>
            <p:spPr>
              <a:xfrm>
                <a:off x="1900710" y="1161380"/>
                <a:ext cx="1580137" cy="1077218"/>
              </a:xfrm>
              <a:prstGeom prst="rect">
                <a:avLst/>
              </a:prstGeom>
              <a:grpFill/>
            </p:spPr>
            <p:txBody>
              <a:bodyPr wrap="square">
                <a:spAutoFit/>
              </a:bodyPr>
              <a:lstStyle/>
              <a:p>
                <a:pPr algn="ctr"/>
                <a:r>
                  <a:rPr lang="en-US" sz="3200" dirty="0" smtClean="0">
                    <a:solidFill>
                      <a:prstClr val="black"/>
                    </a:solidFill>
                    <a:latin typeface="Arial" panose="020B0604020202020204" pitchFamily="34" charset="0"/>
                    <a:cs typeface="Arial" panose="020B0604020202020204" pitchFamily="34" charset="0"/>
                  </a:rPr>
                  <a:t>photon</a:t>
                </a:r>
                <a:endParaRPr lang="en-US" sz="3200" dirty="0">
                  <a:solidFill>
                    <a:prstClr val="black"/>
                  </a:solidFill>
                  <a:latin typeface="Arial" panose="020B0604020202020204" pitchFamily="34" charset="0"/>
                  <a:cs typeface="Arial" panose="020B0604020202020204" pitchFamily="34" charset="0"/>
                </a:endParaRPr>
              </a:p>
              <a:p>
                <a:pPr algn="ctr"/>
                <a:r>
                  <a:rPr lang="en-US" sz="3200" dirty="0" smtClean="0">
                    <a:solidFill>
                      <a:prstClr val="black"/>
                    </a:solidFill>
                    <a:latin typeface="Arial" panose="020B0604020202020204" pitchFamily="34" charset="0"/>
                    <a:cs typeface="Arial" panose="020B0604020202020204" pitchFamily="34" charset="0"/>
                  </a:rPr>
                  <a:t>spot</a:t>
                </a:r>
                <a:endParaRPr lang="en-US" sz="3200" dirty="0">
                  <a:solidFill>
                    <a:prstClr val="black"/>
                  </a:solidFill>
                  <a:latin typeface="Arial" panose="020B0604020202020204" pitchFamily="34" charset="0"/>
                  <a:cs typeface="Arial" panose="020B0604020202020204" pitchFamily="34" charset="0"/>
                </a:endParaRPr>
              </a:p>
            </p:txBody>
          </p:sp>
          <p:cxnSp>
            <p:nvCxnSpPr>
              <p:cNvPr id="26" name="Straight Connector 25"/>
              <p:cNvCxnSpPr/>
              <p:nvPr/>
            </p:nvCxnSpPr>
            <p:spPr>
              <a:xfrm>
                <a:off x="2021966" y="1729017"/>
                <a:ext cx="138310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68965" y="1557048"/>
            <a:ext cx="2523448" cy="523220"/>
          </a:xfrm>
          <a:prstGeom prst="rect">
            <a:avLst/>
          </a:prstGeom>
          <a:noFill/>
        </p:spPr>
        <p:txBody>
          <a:bodyPr wrap="none" rtlCol="0">
            <a:spAutoFit/>
          </a:bodyPr>
          <a:lstStyle/>
          <a:p>
            <a:r>
              <a:rPr lang="en-US" sz="2800" b="1" dirty="0" smtClean="0">
                <a:solidFill>
                  <a:srgbClr val="006600"/>
                </a:solidFill>
                <a:latin typeface="Arial" panose="020B0604020202020204" pitchFamily="34" charset="0"/>
                <a:cs typeface="Arial" panose="020B0604020202020204" pitchFamily="34" charset="0"/>
              </a:rPr>
              <a:t>Theoretically:</a:t>
            </a:r>
          </a:p>
        </p:txBody>
      </p:sp>
      <p:sp>
        <p:nvSpPr>
          <p:cNvPr id="28" name="TextBox 27"/>
          <p:cNvSpPr txBox="1"/>
          <p:nvPr/>
        </p:nvSpPr>
        <p:spPr>
          <a:xfrm>
            <a:off x="457200" y="4020337"/>
            <a:ext cx="1782860" cy="523220"/>
          </a:xfrm>
          <a:prstGeom prst="rect">
            <a:avLst/>
          </a:prstGeom>
          <a:noFill/>
        </p:spPr>
        <p:txBody>
          <a:bodyPr wrap="none" rtlCol="0">
            <a:spAutoFit/>
          </a:bodyPr>
          <a:lstStyle/>
          <a:p>
            <a:r>
              <a:rPr lang="en-US" sz="2800" b="1" dirty="0" smtClean="0">
                <a:solidFill>
                  <a:srgbClr val="C00000"/>
                </a:solidFill>
                <a:latin typeface="Arial" panose="020B0604020202020204" pitchFamily="34" charset="0"/>
                <a:cs typeface="Arial" panose="020B0604020202020204" pitchFamily="34" charset="0"/>
              </a:rPr>
              <a:t>In reality:</a:t>
            </a:r>
          </a:p>
        </p:txBody>
      </p:sp>
      <p:sp>
        <p:nvSpPr>
          <p:cNvPr id="29" name="TextBox 28"/>
          <p:cNvSpPr txBox="1"/>
          <p:nvPr/>
        </p:nvSpPr>
        <p:spPr>
          <a:xfrm>
            <a:off x="2546368" y="3998090"/>
            <a:ext cx="1915909"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ISa</a:t>
            </a:r>
            <a:r>
              <a:rPr lang="en-US" sz="3600" dirty="0" smtClean="0">
                <a:solidFill>
                  <a:srgbClr val="4F81BD">
                    <a:lumMod val="75000"/>
                  </a:srgbClr>
                </a:solidFill>
                <a:latin typeface="Arial" panose="020B0604020202020204" pitchFamily="34" charset="0"/>
                <a:cs typeface="Arial" panose="020B0604020202020204" pitchFamily="34" charset="0"/>
              </a:rPr>
              <a:t> ~ 33</a:t>
            </a:r>
          </a:p>
        </p:txBody>
      </p:sp>
      <p:sp>
        <p:nvSpPr>
          <p:cNvPr id="31" name="TextBox 30"/>
          <p:cNvSpPr txBox="1"/>
          <p:nvPr/>
        </p:nvSpPr>
        <p:spPr>
          <a:xfrm>
            <a:off x="890889" y="2726261"/>
            <a:ext cx="3174267"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R</a:t>
            </a:r>
            <a:r>
              <a:rPr lang="en-US" sz="3600" baseline="-25000" dirty="0" err="1" smtClean="0">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dirty="0" smtClean="0">
                <a:solidFill>
                  <a:srgbClr val="4F81BD">
                    <a:lumMod val="75000"/>
                  </a:srgbClr>
                </a:solidFill>
                <a:latin typeface="Arial" panose="020B0604020202020204" pitchFamily="34" charset="0"/>
                <a:cs typeface="Arial" panose="020B0604020202020204" pitchFamily="34" charset="0"/>
              </a:rPr>
              <a:t>≈ 0.1% ?</a:t>
            </a:r>
            <a:endParaRPr lang="en-US" sz="3600" dirty="0">
              <a:solidFill>
                <a:srgbClr val="4F81BD">
                  <a:lumMod val="75000"/>
                </a:srgbClr>
              </a:solidFill>
              <a:latin typeface="Arial" panose="020B0604020202020204" pitchFamily="34" charset="0"/>
              <a:cs typeface="Arial" panose="020B0604020202020204" pitchFamily="34" charset="0"/>
            </a:endParaRPr>
          </a:p>
        </p:txBody>
      </p:sp>
      <p:grpSp>
        <p:nvGrpSpPr>
          <p:cNvPr id="39" name="Group 38"/>
          <p:cNvGrpSpPr/>
          <p:nvPr/>
        </p:nvGrpSpPr>
        <p:grpSpPr>
          <a:xfrm>
            <a:off x="4034976" y="2726261"/>
            <a:ext cx="3865051" cy="646331"/>
            <a:chOff x="4034976" y="2726261"/>
            <a:chExt cx="3865051" cy="646331"/>
          </a:xfrm>
        </p:grpSpPr>
        <p:sp>
          <p:nvSpPr>
            <p:cNvPr id="9" name="TextBox 8"/>
            <p:cNvSpPr txBox="1"/>
            <p:nvPr/>
          </p:nvSpPr>
          <p:spPr>
            <a:xfrm>
              <a:off x="5471157" y="2726261"/>
              <a:ext cx="2428870"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ISa</a:t>
              </a:r>
              <a:r>
                <a:rPr lang="en-US" sz="3600" dirty="0" smtClean="0">
                  <a:solidFill>
                    <a:srgbClr val="4F81BD">
                      <a:lumMod val="75000"/>
                    </a:srgbClr>
                  </a:solidFill>
                  <a:latin typeface="Arial" panose="020B0604020202020204" pitchFamily="34" charset="0"/>
                  <a:cs typeface="Arial" panose="020B0604020202020204" pitchFamily="34" charset="0"/>
                </a:rPr>
                <a:t> = 1000</a:t>
              </a:r>
            </a:p>
          </p:txBody>
        </p:sp>
        <p:cxnSp>
          <p:nvCxnSpPr>
            <p:cNvPr id="33" name="Straight Arrow Connector 32"/>
            <p:cNvCxnSpPr/>
            <p:nvPr/>
          </p:nvCxnSpPr>
          <p:spPr>
            <a:xfrm>
              <a:off x="4034976" y="3078991"/>
              <a:ext cx="1203957" cy="24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1961" y="4013080"/>
            <a:ext cx="3670420" cy="646331"/>
            <a:chOff x="4631961" y="4013080"/>
            <a:chExt cx="3670420" cy="646331"/>
          </a:xfrm>
        </p:grpSpPr>
        <p:sp>
          <p:nvSpPr>
            <p:cNvPr id="30" name="TextBox 29"/>
            <p:cNvSpPr txBox="1"/>
            <p:nvPr/>
          </p:nvSpPr>
          <p:spPr>
            <a:xfrm>
              <a:off x="5589779" y="4013080"/>
              <a:ext cx="2712602"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R</a:t>
              </a:r>
              <a:r>
                <a:rPr lang="en-US" sz="3600" baseline="-25000" dirty="0" err="1" smtClean="0">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baseline="-25000" dirty="0" smtClean="0">
                  <a:solidFill>
                    <a:srgbClr val="4F81BD">
                      <a:lumMod val="75000"/>
                    </a:srgbClr>
                  </a:solidFill>
                  <a:latin typeface="Arial" panose="020B0604020202020204" pitchFamily="34" charset="0"/>
                  <a:cs typeface="Arial" panose="020B0604020202020204" pitchFamily="34" charset="0"/>
                </a:rPr>
                <a:t>=</a:t>
              </a:r>
              <a:r>
                <a:rPr lang="en-US" sz="3600" dirty="0" smtClean="0">
                  <a:solidFill>
                    <a:srgbClr val="4F81BD">
                      <a:lumMod val="75000"/>
                    </a:srgbClr>
                  </a:solidFill>
                  <a:latin typeface="Arial" panose="020B0604020202020204" pitchFamily="34" charset="0"/>
                  <a:cs typeface="Arial" panose="020B0604020202020204" pitchFamily="34" charset="0"/>
                </a:rPr>
                <a:t> ≈ 3%</a:t>
              </a:r>
              <a:endParaRPr lang="en-US" sz="3600" dirty="0">
                <a:solidFill>
                  <a:srgbClr val="4F81BD">
                    <a:lumMod val="75000"/>
                  </a:srgbClr>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a:off x="4631961" y="4343089"/>
              <a:ext cx="75937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62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1-module shift - ratio</a:t>
            </a:r>
            <a:endParaRPr lang="en-US" kern="0" dirty="0"/>
          </a:p>
        </p:txBody>
      </p:sp>
      <p:pic>
        <p:nvPicPr>
          <p:cNvPr id="17305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99087" y="5283200"/>
            <a:ext cx="986970" cy="954107"/>
          </a:xfrm>
          <a:prstGeom prst="rect">
            <a:avLst/>
          </a:prstGeom>
          <a:solidFill>
            <a:schemeClr val="bg1">
              <a:lumMod val="50000"/>
            </a:schemeClr>
          </a:solidFill>
        </p:spPr>
        <p:txBody>
          <a:bodyPr wrap="square" rtlCol="0">
            <a:spAutoFit/>
          </a:bodyPr>
          <a:lstStyle/>
          <a:p>
            <a:pPr algn="r"/>
            <a:r>
              <a:rPr lang="en-US" sz="2800" b="1" dirty="0" smtClean="0"/>
              <a:t>+3%</a:t>
            </a:r>
          </a:p>
          <a:p>
            <a:pPr algn="r"/>
            <a:r>
              <a:rPr lang="en-US" sz="2800" b="1" dirty="0" smtClean="0">
                <a:solidFill>
                  <a:schemeClr val="bg1"/>
                </a:solidFill>
              </a:rPr>
              <a:t>- 3%</a:t>
            </a:r>
            <a:endParaRPr lang="en-US" sz="2800" b="1" dirty="0">
              <a:solidFill>
                <a:schemeClr val="bg1"/>
              </a:solidFill>
            </a:endParaRPr>
          </a:p>
        </p:txBody>
      </p:sp>
    </p:spTree>
    <p:extLst>
      <p:ext uri="{BB962C8B-B14F-4D97-AF65-F5344CB8AC3E}">
        <p14:creationId xmlns:p14="http://schemas.microsoft.com/office/powerpoint/2010/main" val="2684880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447802" y="682604"/>
            <a:ext cx="6553202" cy="487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990602" y="606404"/>
            <a:ext cx="685800" cy="502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0.5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p:txBody>
      </p:sp>
      <p:sp>
        <p:nvSpPr>
          <p:cNvPr id="35851" name="Text Box 7"/>
          <p:cNvSpPr txBox="1">
            <a:spLocks noChangeArrowheads="1"/>
          </p:cNvSpPr>
          <p:nvPr/>
        </p:nvSpPr>
        <p:spPr bwMode="auto">
          <a:xfrm rot="16200000">
            <a:off x="-1864988" y="2720330"/>
            <a:ext cx="48253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000" b="1" dirty="0" smtClean="0">
                <a:solidFill>
                  <a:srgbClr val="00B050"/>
                </a:solidFill>
                <a:cs typeface="Arial" charset="0"/>
              </a:rPr>
              <a:t>SHSSS</a:t>
            </a:r>
          </a:p>
          <a:p>
            <a:pPr algn="ctr" eaLnBrk="1" fontAlgn="base" hangingPunct="1">
              <a:spcBef>
                <a:spcPct val="0"/>
              </a:spcBef>
              <a:spcAft>
                <a:spcPct val="0"/>
              </a:spcAft>
              <a:buFontTx/>
              <a:buNone/>
            </a:pPr>
            <a:r>
              <a:rPr lang="en-US" altLang="en-US" sz="2000" b="1" dirty="0" smtClean="0">
                <a:solidFill>
                  <a:srgbClr val="00B050"/>
                </a:solidFill>
                <a:cs typeface="Arial" charset="0"/>
              </a:rPr>
              <a:t>Systematic component of </a:t>
            </a:r>
            <a:r>
              <a:rPr lang="en-US" altLang="en-US" sz="2000" b="1" dirty="0" err="1" smtClean="0">
                <a:solidFill>
                  <a:srgbClr val="00B050"/>
                </a:solidFill>
                <a:cs typeface="Arial" charset="0"/>
              </a:rPr>
              <a:t>R</a:t>
            </a:r>
            <a:r>
              <a:rPr lang="en-US" altLang="en-US" sz="2000" b="1" baseline="-25000" dirty="0" err="1" smtClean="0">
                <a:solidFill>
                  <a:srgbClr val="00B050"/>
                </a:solidFill>
                <a:cs typeface="Arial" charset="0"/>
              </a:rPr>
              <a:t>sseparate</a:t>
            </a:r>
            <a:r>
              <a:rPr lang="en-US" altLang="en-US" sz="2000" b="1" dirty="0" smtClean="0">
                <a:solidFill>
                  <a:srgbClr val="00B050"/>
                </a:solidFill>
                <a:cs typeface="Arial" charset="0"/>
              </a:rPr>
              <a:t> (%)</a:t>
            </a:r>
            <a:endParaRPr lang="en-US" altLang="en-US" sz="2000" b="1" dirty="0">
              <a:solidFill>
                <a:srgbClr val="00B050"/>
              </a:solidFill>
              <a:cs typeface="Arial" charset="0"/>
            </a:endParaRPr>
          </a:p>
        </p:txBody>
      </p:sp>
      <p:sp>
        <p:nvSpPr>
          <p:cNvPr id="35852" name="Text Box 8"/>
          <p:cNvSpPr txBox="1">
            <a:spLocks noChangeArrowheads="1"/>
          </p:cNvSpPr>
          <p:nvPr/>
        </p:nvSpPr>
        <p:spPr bwMode="auto">
          <a:xfrm>
            <a:off x="2643190" y="5781653"/>
            <a:ext cx="4494214"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b="1" dirty="0">
                <a:solidFill>
                  <a:srgbClr val="000000"/>
                </a:solidFill>
                <a:cs typeface="Arial" charset="0"/>
              </a:rPr>
              <a:t>distance between spots (mm)</a:t>
            </a:r>
          </a:p>
        </p:txBody>
      </p:sp>
      <p:sp>
        <p:nvSpPr>
          <p:cNvPr id="35853" name="Text Box 9"/>
          <p:cNvSpPr txBox="1">
            <a:spLocks noChangeArrowheads="1"/>
          </p:cNvSpPr>
          <p:nvPr/>
        </p:nvSpPr>
        <p:spPr bwMode="auto">
          <a:xfrm>
            <a:off x="1295402" y="5480028"/>
            <a:ext cx="682784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dirty="0">
                <a:solidFill>
                  <a:srgbClr val="000000"/>
                </a:solidFill>
                <a:cs typeface="Arial" charset="0"/>
              </a:rPr>
              <a:t>0.1                       </a:t>
            </a:r>
            <a:r>
              <a:rPr lang="en-US" altLang="en-US" sz="2000" b="1" dirty="0" smtClean="0">
                <a:solidFill>
                  <a:srgbClr val="000000"/>
                </a:solidFill>
                <a:cs typeface="Arial" charset="0"/>
              </a:rPr>
              <a:t>  </a:t>
            </a:r>
            <a:r>
              <a:rPr lang="en-US" altLang="en-US" sz="2000" b="1" dirty="0">
                <a:solidFill>
                  <a:srgbClr val="000000"/>
                </a:solidFill>
                <a:cs typeface="Arial" charset="0"/>
              </a:rPr>
              <a:t>1                          </a:t>
            </a:r>
            <a:r>
              <a:rPr lang="en-US" altLang="en-US" sz="2000" b="1" dirty="0" smtClean="0">
                <a:solidFill>
                  <a:srgbClr val="000000"/>
                </a:solidFill>
                <a:cs typeface="Arial" charset="0"/>
              </a:rPr>
              <a:t> </a:t>
            </a:r>
            <a:r>
              <a:rPr lang="en-US" altLang="en-US" sz="2000" b="1" dirty="0">
                <a:solidFill>
                  <a:srgbClr val="000000"/>
                </a:solidFill>
                <a:cs typeface="Arial" charset="0"/>
              </a:rPr>
              <a:t>10                 </a:t>
            </a:r>
            <a:r>
              <a:rPr lang="en-US" altLang="en-US" sz="2000" b="1" dirty="0" smtClean="0">
                <a:solidFill>
                  <a:srgbClr val="000000"/>
                </a:solidFill>
                <a:cs typeface="Arial" charset="0"/>
              </a:rPr>
              <a:t>       </a:t>
            </a:r>
            <a:r>
              <a:rPr lang="en-US" altLang="en-US" sz="2000" b="1" dirty="0">
                <a:solidFill>
                  <a:srgbClr val="000000"/>
                </a:solidFill>
                <a:cs typeface="Arial" charset="0"/>
              </a:rPr>
              <a:t>100</a:t>
            </a:r>
          </a:p>
        </p:txBody>
      </p:sp>
      <p:sp>
        <p:nvSpPr>
          <p:cNvPr id="35854" name="Rectangle 10"/>
          <p:cNvSpPr>
            <a:spLocks noChangeArrowheads="1"/>
          </p:cNvSpPr>
          <p:nvPr/>
        </p:nvSpPr>
        <p:spPr bwMode="auto">
          <a:xfrm>
            <a:off x="6477004" y="817541"/>
            <a:ext cx="1219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35856" name="Text Box 12"/>
          <p:cNvSpPr txBox="1">
            <a:spLocks noChangeArrowheads="1"/>
          </p:cNvSpPr>
          <p:nvPr/>
        </p:nvSpPr>
        <p:spPr bwMode="auto">
          <a:xfrm rot="20476810">
            <a:off x="3567116" y="1538266"/>
            <a:ext cx="15827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smtClean="0">
                <a:solidFill>
                  <a:srgbClr val="000000"/>
                </a:solidFill>
                <a:cs typeface="Arial" charset="0"/>
              </a:rPr>
              <a:t>CCD detector</a:t>
            </a:r>
            <a:endParaRPr lang="en-US" altLang="en-US" sz="1800" dirty="0">
              <a:solidFill>
                <a:srgbClr val="000000"/>
              </a:solidFill>
              <a:cs typeface="Arial" charset="0"/>
            </a:endParaRPr>
          </a:p>
        </p:txBody>
      </p:sp>
      <p:sp>
        <p:nvSpPr>
          <p:cNvPr id="2878477" name="Text Box 13"/>
          <p:cNvSpPr txBox="1">
            <a:spLocks noChangeArrowheads="1"/>
          </p:cNvSpPr>
          <p:nvPr/>
        </p:nvSpPr>
        <p:spPr bwMode="auto">
          <a:xfrm>
            <a:off x="6361090" y="2385145"/>
            <a:ext cx="2670220" cy="138499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400" dirty="0">
                <a:solidFill>
                  <a:srgbClr val="000000"/>
                </a:solidFill>
                <a:cs typeface="Arial" charset="0"/>
              </a:rPr>
              <a:t>anomalous </a:t>
            </a:r>
            <a:r>
              <a:rPr lang="en-US" altLang="en-US" sz="2400" dirty="0" smtClean="0">
                <a:solidFill>
                  <a:srgbClr val="000000"/>
                </a:solidFill>
                <a:cs typeface="Arial" charset="0"/>
              </a:rPr>
              <a:t>mates are always</a:t>
            </a:r>
            <a:r>
              <a:rPr lang="en-US" altLang="en-US" sz="2400" dirty="0">
                <a:solidFill>
                  <a:srgbClr val="000000"/>
                </a:solidFill>
                <a:cs typeface="Arial" charset="0"/>
              </a:rPr>
              <a:t> </a:t>
            </a:r>
            <a:r>
              <a:rPr lang="en-US" altLang="en-US" sz="2400" dirty="0" smtClean="0">
                <a:solidFill>
                  <a:srgbClr val="000000"/>
                </a:solidFill>
                <a:cs typeface="Arial" charset="0"/>
              </a:rPr>
              <a:t>on </a:t>
            </a:r>
          </a:p>
          <a:p>
            <a:pPr algn="ctr" eaLnBrk="1" fontAlgn="base" hangingPunct="1">
              <a:spcBef>
                <a:spcPct val="50000"/>
              </a:spcBef>
              <a:spcAft>
                <a:spcPct val="0"/>
              </a:spcAft>
              <a:buFontTx/>
              <a:buNone/>
            </a:pPr>
            <a:r>
              <a:rPr lang="en-US" altLang="en-US" sz="2400" dirty="0" smtClean="0">
                <a:solidFill>
                  <a:srgbClr val="000000"/>
                </a:solidFill>
                <a:cs typeface="Arial" charset="0"/>
              </a:rPr>
              <a:t>different modules</a:t>
            </a:r>
          </a:p>
        </p:txBody>
      </p:sp>
      <p:sp>
        <p:nvSpPr>
          <p:cNvPr id="2" name="Freeform 1"/>
          <p:cNvSpPr/>
          <p:nvPr/>
        </p:nvSpPr>
        <p:spPr>
          <a:xfrm>
            <a:off x="1469690" y="1893866"/>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46313" y="576469"/>
                  <a:pt x="1272209" y="450574"/>
                </a:cubicBezTo>
                <a:cubicBezTo>
                  <a:pt x="1476136" y="599848"/>
                  <a:pt x="1271245" y="436334"/>
                  <a:pt x="1470992" y="596348"/>
                </a:cubicBezTo>
                <a:cubicBezTo>
                  <a:pt x="1647407" y="585348"/>
                  <a:pt x="1478413" y="587902"/>
                  <a:pt x="1643270" y="583096"/>
                </a:cubicBezTo>
                <a:cubicBezTo>
                  <a:pt x="1761034" y="392971"/>
                  <a:pt x="1648925" y="590318"/>
                  <a:pt x="1775792" y="397565"/>
                </a:cubicBezTo>
                <a:cubicBezTo>
                  <a:pt x="2122354" y="371910"/>
                  <a:pt x="1772770" y="399669"/>
                  <a:pt x="2120348" y="371061"/>
                </a:cubicBezTo>
                <a:cubicBezTo>
                  <a:pt x="2487676" y="580997"/>
                  <a:pt x="2121319" y="372669"/>
                  <a:pt x="2491409" y="569843"/>
                </a:cubicBezTo>
                <a:cubicBezTo>
                  <a:pt x="2886135" y="362519"/>
                  <a:pt x="2819147" y="385500"/>
                  <a:pt x="3114261" y="212035"/>
                </a:cubicBezTo>
                <a:cubicBezTo>
                  <a:pt x="3365363" y="2762"/>
                  <a:pt x="3313044" y="58530"/>
                  <a:pt x="3366053" y="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reeform 2"/>
          <p:cNvSpPr/>
          <p:nvPr/>
        </p:nvSpPr>
        <p:spPr>
          <a:xfrm>
            <a:off x="1930580" y="1151966"/>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 name="Straight Arrow Connector 4"/>
          <p:cNvCxnSpPr/>
          <p:nvPr/>
        </p:nvCxnSpPr>
        <p:spPr>
          <a:xfrm flipH="1" flipV="1">
            <a:off x="6851650" y="1293791"/>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1466829"/>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charset="0"/>
              </a:rPr>
              <a:t>different</a:t>
            </a:r>
          </a:p>
          <a:p>
            <a:pPr eaLnBrk="1" fontAlgn="base" hangingPunct="1">
              <a:spcBef>
                <a:spcPct val="0"/>
              </a:spcBef>
              <a:spcAft>
                <a:spcPct val="0"/>
              </a:spcAft>
              <a:buFontTx/>
              <a:buNone/>
            </a:pPr>
            <a:r>
              <a:rPr lang="en-US" altLang="en-US" sz="1800" dirty="0">
                <a:solidFill>
                  <a:srgbClr val="000000"/>
                </a:solidFill>
                <a:cs typeface="Arial" charset="0"/>
              </a:rPr>
              <a:t>modules</a:t>
            </a:r>
          </a:p>
        </p:txBody>
      </p:sp>
      <p:grpSp>
        <p:nvGrpSpPr>
          <p:cNvPr id="21" name="Group 20"/>
          <p:cNvGrpSpPr/>
          <p:nvPr/>
        </p:nvGrpSpPr>
        <p:grpSpPr>
          <a:xfrm>
            <a:off x="5068636" y="4208940"/>
            <a:ext cx="941283" cy="775827"/>
            <a:chOff x="6603368" y="4970463"/>
            <a:chExt cx="941283" cy="775827"/>
          </a:xfrm>
        </p:grpSpPr>
        <p:cxnSp>
          <p:nvCxnSpPr>
            <p:cNvPr id="22" name="Straight Arrow Connector 21"/>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Pilatus</a:t>
              </a:r>
            </a:p>
            <a:p>
              <a:pPr algn="ctr" eaLnBrk="1" fontAlgn="base" hangingPunct="1">
                <a:spcBef>
                  <a:spcPct val="0"/>
                </a:spcBef>
                <a:spcAft>
                  <a:spcPct val="0"/>
                </a:spcAft>
                <a:buFontTx/>
                <a:buNone/>
              </a:pPr>
              <a:r>
                <a:rPr lang="en-US" altLang="en-US" sz="1800" b="1" dirty="0" smtClean="0">
                  <a:solidFill>
                    <a:srgbClr val="000000"/>
                  </a:solidFill>
                  <a:cs typeface="Arial" charset="0"/>
                </a:rPr>
                <a:t>SN001</a:t>
              </a:r>
            </a:p>
          </p:txBody>
        </p:sp>
      </p:grpSp>
      <p:sp>
        <p:nvSpPr>
          <p:cNvPr id="7" name="Oval 6"/>
          <p:cNvSpPr/>
          <p:nvPr/>
        </p:nvSpPr>
        <p:spPr>
          <a:xfrm>
            <a:off x="2412561" y="2532122"/>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p:nvSpPr>
        <p:spPr>
          <a:xfrm>
            <a:off x="2671641" y="22618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p:nvSpPr>
        <p:spPr>
          <a:xfrm>
            <a:off x="3043116" y="239523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2876429" y="24142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3171703" y="220950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3514603" y="21761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3876553" y="2380950"/>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31"/>
          <p:cNvSpPr/>
          <p:nvPr/>
        </p:nvSpPr>
        <p:spPr>
          <a:xfrm>
            <a:off x="4519491" y="20237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4762378" y="180945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900237" y="511966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2900362" y="479581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3990974" y="4276703"/>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4981574" y="40147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6753224" y="1104878"/>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 name="Group 3"/>
          <p:cNvGrpSpPr/>
          <p:nvPr/>
        </p:nvGrpSpPr>
        <p:grpSpPr>
          <a:xfrm>
            <a:off x="6602165" y="4167165"/>
            <a:ext cx="942486" cy="964741"/>
            <a:chOff x="6602165" y="4167165"/>
            <a:chExt cx="942486" cy="964741"/>
          </a:xfrm>
        </p:grpSpPr>
        <p:grpSp>
          <p:nvGrpSpPr>
            <p:cNvPr id="6" name="Group 5"/>
            <p:cNvGrpSpPr/>
            <p:nvPr/>
          </p:nvGrpSpPr>
          <p:grpSpPr>
            <a:xfrm>
              <a:off x="6603368" y="4356079"/>
              <a:ext cx="941283" cy="775827"/>
              <a:chOff x="6603368" y="4970463"/>
              <a:chExt cx="941283" cy="775827"/>
            </a:xfrm>
          </p:grpSpPr>
          <p:cxnSp>
            <p:nvCxnSpPr>
              <p:cNvPr id="19" name="Straight Arrow Connector 18"/>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Pilatus</a:t>
                </a:r>
              </a:p>
              <a:p>
                <a:pPr algn="ctr" eaLnBrk="1" fontAlgn="base" hangingPunct="1">
                  <a:spcBef>
                    <a:spcPct val="0"/>
                  </a:spcBef>
                  <a:spcAft>
                    <a:spcPct val="0"/>
                  </a:spcAft>
                  <a:buFontTx/>
                  <a:buNone/>
                </a:pPr>
                <a:r>
                  <a:rPr lang="en-US" altLang="en-US" sz="1800" b="1" dirty="0" smtClean="0">
                    <a:solidFill>
                      <a:srgbClr val="000000"/>
                    </a:solidFill>
                    <a:cs typeface="Arial" charset="0"/>
                  </a:rPr>
                  <a:t>SN113</a:t>
                </a:r>
              </a:p>
            </p:txBody>
          </p:sp>
        </p:grpSp>
        <p:sp>
          <p:nvSpPr>
            <p:cNvPr id="40" name="Rectangle 39"/>
            <p:cNvSpPr/>
            <p:nvPr/>
          </p:nvSpPr>
          <p:spPr>
            <a:xfrm>
              <a:off x="6602165" y="41671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657704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2863878" y="786718"/>
            <a:ext cx="3648756"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a:t>
            </a:r>
            <a:r>
              <a:rPr lang="en-US" dirty="0" smtClean="0">
                <a:solidFill>
                  <a:srgbClr val="000000"/>
                </a:solidFill>
              </a:rPr>
              <a:t>photon/pixel → 0.3% error</a:t>
            </a:r>
            <a:endParaRPr lang="en-US" dirty="0">
              <a:solidFill>
                <a:srgbClr val="000000"/>
              </a:solidFill>
            </a:endParaRP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
        <p:nvSpPr>
          <p:cNvPr id="3" name="Rectangle 2"/>
          <p:cNvSpPr/>
          <p:nvPr/>
        </p:nvSpPr>
        <p:spPr>
          <a:xfrm>
            <a:off x="4688256" y="3121783"/>
            <a:ext cx="3069817" cy="646331"/>
          </a:xfrm>
          <a:prstGeom prst="rect">
            <a:avLst/>
          </a:prstGeom>
        </p:spPr>
        <p:txBody>
          <a:bodyPr wrap="square">
            <a:spAutoFit/>
          </a:bodyPr>
          <a:lstStyle/>
          <a:p>
            <a:r>
              <a:rPr lang="en-US" dirty="0" err="1" smtClean="0">
                <a:solidFill>
                  <a:schemeClr val="bg1"/>
                </a:solidFill>
                <a:effectLst>
                  <a:outerShdw blurRad="38100" dist="38100" dir="2700000" algn="tl">
                    <a:srgbClr val="000000">
                      <a:alpha val="43137"/>
                    </a:srgbClr>
                  </a:outerShdw>
                </a:effectLst>
              </a:rPr>
              <a:t>Gollwitzer</a:t>
            </a:r>
            <a:r>
              <a:rPr lang="en-US" dirty="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&amp; </a:t>
            </a:r>
            <a:r>
              <a:rPr lang="en-US" dirty="0" err="1" smtClean="0">
                <a:solidFill>
                  <a:schemeClr val="bg1"/>
                </a:solidFill>
                <a:effectLst>
                  <a:outerShdw blurRad="38100" dist="38100" dir="2700000" algn="tl">
                    <a:srgbClr val="000000">
                      <a:alpha val="43137"/>
                    </a:srgbClr>
                  </a:outerShdw>
                </a:effectLst>
              </a:rPr>
              <a:t>Krumrey</a:t>
            </a:r>
            <a:r>
              <a:rPr lang="en-US" dirty="0" smtClean="0">
                <a:solidFill>
                  <a:schemeClr val="bg1"/>
                </a:solidFill>
                <a:effectLst>
                  <a:outerShdw blurRad="38100" dist="38100" dir="2700000" algn="tl">
                    <a:srgbClr val="000000">
                      <a:alpha val="43137"/>
                    </a:srgbClr>
                  </a:outerShdw>
                </a:effectLst>
              </a:rPr>
              <a:t> (2014) </a:t>
            </a:r>
          </a:p>
          <a:p>
            <a:r>
              <a:rPr lang="en-US" dirty="0" smtClean="0">
                <a:solidFill>
                  <a:schemeClr val="bg1"/>
                </a:solidFill>
                <a:effectLst>
                  <a:outerShdw blurRad="38100" dist="38100" dir="2700000" algn="tl">
                    <a:srgbClr val="000000">
                      <a:alpha val="43137"/>
                    </a:srgbClr>
                  </a:outerShdw>
                </a:effectLst>
              </a:rPr>
              <a:t>J. Appl. </a:t>
            </a:r>
            <a:r>
              <a:rPr lang="en-US" dirty="0" err="1" smtClean="0">
                <a:solidFill>
                  <a:schemeClr val="bg1"/>
                </a:solidFill>
                <a:effectLst>
                  <a:outerShdw blurRad="38100" dist="38100" dir="2700000" algn="tl">
                    <a:srgbClr val="000000">
                      <a:alpha val="43137"/>
                    </a:srgbClr>
                  </a:outerShdw>
                </a:effectLst>
              </a:rPr>
              <a:t>Cryst</a:t>
            </a:r>
            <a:r>
              <a:rPr lang="en-US" dirty="0" smtClean="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47</a:t>
            </a:r>
            <a:r>
              <a:rPr lang="en-US" dirty="0" smtClean="0">
                <a:solidFill>
                  <a:schemeClr val="bg1"/>
                </a:solidFill>
                <a:effectLst>
                  <a:outerShdw blurRad="38100" dist="38100" dir="2700000" algn="tl">
                    <a:srgbClr val="000000">
                      <a:alpha val="43137"/>
                    </a:srgbClr>
                  </a:outerShdw>
                </a:effectLst>
              </a:rPr>
              <a:t>, 378</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975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a:noFill/>
          <a:ln/>
        </p:spPr>
        <p:txBody>
          <a:bodyPr/>
          <a:lstStyle/>
          <a:p>
            <a:r>
              <a:rPr lang="en-US" altLang="en-US"/>
              <a:t>Beam Flicker</a:t>
            </a:r>
          </a:p>
        </p:txBody>
      </p:sp>
      <p:graphicFrame>
        <p:nvGraphicFramePr>
          <p:cNvPr id="307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1507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smtClean="0">
                <a:solidFill>
                  <a:srgbClr val="000000"/>
                </a:solidFill>
              </a:rPr>
              <a:t>time (seconds)</a:t>
            </a:r>
          </a:p>
        </p:txBody>
      </p:sp>
      <p:sp>
        <p:nvSpPr>
          <p:cNvPr id="3077" name="Text Box 5"/>
          <p:cNvSpPr txBox="1">
            <a:spLocks noChangeArrowheads="1"/>
          </p:cNvSpPr>
          <p:nvPr/>
        </p:nvSpPr>
        <p:spPr bwMode="auto">
          <a:xfrm rot="-5400000">
            <a:off x="-2401093" y="3066256"/>
            <a:ext cx="5600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smtClean="0">
                <a:solidFill>
                  <a:srgbClr val="000000"/>
                </a:solidFill>
              </a:rPr>
              <a:t>normalized flux through pinhole</a:t>
            </a:r>
          </a:p>
        </p:txBody>
      </p:sp>
      <p:sp>
        <p:nvSpPr>
          <p:cNvPr id="3078" name="Line 6"/>
          <p:cNvSpPr>
            <a:spLocks noChangeShapeType="1"/>
          </p:cNvSpPr>
          <p:nvPr/>
        </p:nvSpPr>
        <p:spPr bwMode="auto">
          <a:xfrm flipH="1">
            <a:off x="6613525" y="1143000"/>
            <a:ext cx="865188" cy="998538"/>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79" name="Text Box 7"/>
          <p:cNvSpPr txBox="1">
            <a:spLocks noChangeArrowheads="1"/>
          </p:cNvSpPr>
          <p:nvPr/>
        </p:nvSpPr>
        <p:spPr bwMode="auto">
          <a:xfrm>
            <a:off x="7478713" y="752475"/>
            <a:ext cx="13652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50000"/>
              </a:lnSpc>
              <a:spcBef>
                <a:spcPct val="50000"/>
              </a:spcBef>
              <a:spcAft>
                <a:spcPct val="0"/>
              </a:spcAft>
            </a:pPr>
            <a:r>
              <a:rPr lang="en-US" altLang="en-US" smtClean="0">
                <a:solidFill>
                  <a:srgbClr val="000000"/>
                </a:solidFill>
              </a:rPr>
              <a:t>pinhole</a:t>
            </a:r>
          </a:p>
          <a:p>
            <a:pPr fontAlgn="base">
              <a:lnSpc>
                <a:spcPct val="50000"/>
              </a:lnSpc>
              <a:spcBef>
                <a:spcPct val="50000"/>
              </a:spcBef>
              <a:spcAft>
                <a:spcPct val="0"/>
              </a:spcAft>
            </a:pPr>
            <a:r>
              <a:rPr lang="en-US" altLang="en-US" smtClean="0">
                <a:solidFill>
                  <a:srgbClr val="000000"/>
                </a:solidFill>
              </a:rPr>
              <a:t>removed</a:t>
            </a:r>
          </a:p>
        </p:txBody>
      </p:sp>
      <p:sp>
        <p:nvSpPr>
          <p:cNvPr id="8" name="Line 6"/>
          <p:cNvSpPr>
            <a:spLocks noChangeShapeType="1"/>
          </p:cNvSpPr>
          <p:nvPr/>
        </p:nvSpPr>
        <p:spPr bwMode="auto">
          <a:xfrm flipH="1" flipV="1">
            <a:off x="4535486" y="3140076"/>
            <a:ext cx="2184221" cy="1045558"/>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 name="TextBox 1"/>
          <p:cNvSpPr txBox="1"/>
          <p:nvPr/>
        </p:nvSpPr>
        <p:spPr>
          <a:xfrm>
            <a:off x="6719708" y="4056846"/>
            <a:ext cx="1311578" cy="369332"/>
          </a:xfrm>
          <a:prstGeom prst="rect">
            <a:avLst/>
          </a:prstGeom>
          <a:solidFill>
            <a:schemeClr val="bg1"/>
          </a:solidFill>
        </p:spPr>
        <p:txBody>
          <a:bodyPr wrap="none" rtlCol="0">
            <a:spAutoFit/>
          </a:bodyPr>
          <a:lstStyle/>
          <a:p>
            <a:r>
              <a:rPr lang="en-US" dirty="0" smtClean="0"/>
              <a:t>0.15%/√Hz</a:t>
            </a:r>
            <a:endParaRPr lang="en-US" dirty="0"/>
          </a:p>
        </p:txBody>
      </p:sp>
    </p:spTree>
    <p:extLst>
      <p:ext uri="{BB962C8B-B14F-4D97-AF65-F5344CB8AC3E}">
        <p14:creationId xmlns:p14="http://schemas.microsoft.com/office/powerpoint/2010/main" val="465692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p:bldP spid="3079" grpId="0"/>
      <p:bldP spid="8"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31296876"/>
              </p:ext>
            </p:extLst>
          </p:nvPr>
        </p:nvGraphicFramePr>
        <p:xfrm>
          <a:off x="400958" y="928919"/>
          <a:ext cx="8242301" cy="5047074"/>
        </p:xfrm>
        <a:graphic>
          <a:graphicData uri="http://schemas.openxmlformats.org/drawingml/2006/table">
            <a:tbl>
              <a:tblPr firstRow="1" firstCol="1" bandRow="1">
                <a:tableStyleId>{5C22544A-7EE6-4342-B048-85BDC9FD1C3A}</a:tableStyleId>
              </a:tblPr>
              <a:tblGrid>
                <a:gridCol w="3331525"/>
                <a:gridCol w="1816796"/>
                <a:gridCol w="1507399"/>
                <a:gridCol w="1586581"/>
              </a:tblGrid>
              <a:tr h="724603">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Source of error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realistic</a:t>
                      </a:r>
                      <a:endParaRPr lang="en-US" sz="32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simulation</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No SHSSS</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Perfect detector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Photon counting</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Shutter jitter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Beam flicker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Sample absorption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Radiation damage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Imperfect spindle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vignette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93540">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Corner correction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solidFill>
                            <a:srgbClr val="FFAFAF"/>
                          </a:solidFill>
                          <a:effectLst/>
                          <a:latin typeface="Arial" panose="020B0604020202020204" pitchFamily="34" charset="0"/>
                          <a:cs typeface="Arial" panose="020B0604020202020204" pitchFamily="34" charset="0"/>
                        </a:rPr>
                        <a:t>SHSSS</a:t>
                      </a:r>
                      <a:endParaRPr lang="en-US" sz="3200" dirty="0">
                        <a:solidFill>
                          <a:srgbClr val="FFAFAF"/>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err="1">
                          <a:effectLst/>
                          <a:latin typeface="Arial" panose="020B0604020202020204" pitchFamily="34" charset="0"/>
                          <a:cs typeface="Arial" panose="020B0604020202020204" pitchFamily="34" charset="0"/>
                        </a:rPr>
                        <a:t>R</a:t>
                      </a:r>
                      <a:r>
                        <a:rPr lang="en-US" sz="2400" baseline="-25000" dirty="0" err="1">
                          <a:effectLst/>
                          <a:latin typeface="Arial" panose="020B0604020202020204" pitchFamily="34" charset="0"/>
                          <a:cs typeface="Arial" panose="020B0604020202020204" pitchFamily="34" charset="0"/>
                        </a:rPr>
                        <a:t>meas</a:t>
                      </a:r>
                      <a:r>
                        <a:rPr lang="en-US" sz="2400" dirty="0">
                          <a:effectLst/>
                          <a:latin typeface="Arial" panose="020B0604020202020204" pitchFamily="34" charset="0"/>
                          <a:cs typeface="Arial" panose="020B0604020202020204" pitchFamily="34" charset="0"/>
                        </a:rPr>
                        <a:t> (∞-10 Å)</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I/σ asymptotic</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26.8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74.2</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81.0</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3" name="TextBox 2"/>
          <p:cNvSpPr txBox="1"/>
          <p:nvPr/>
        </p:nvSpPr>
        <p:spPr>
          <a:xfrm>
            <a:off x="0" y="97974"/>
            <a:ext cx="9144000" cy="769441"/>
          </a:xfrm>
          <a:prstGeom prst="rect">
            <a:avLst/>
          </a:prstGeom>
          <a:noFill/>
        </p:spPr>
        <p:txBody>
          <a:bodyPr wrap="square" rtlCol="0">
            <a:spAutoFit/>
          </a:bodyPr>
          <a:lstStyle/>
          <a:p>
            <a:r>
              <a:rPr lang="en-US" sz="4400" dirty="0" smtClean="0">
                <a:solidFill>
                  <a:prstClr val="black"/>
                </a:solidFill>
                <a:latin typeface="Arial" panose="020B0604020202020204" pitchFamily="34" charset="0"/>
                <a:cs typeface="Arial" panose="020B0604020202020204" pitchFamily="34" charset="0"/>
              </a:rPr>
              <a:t>Threshold of a revolution in phasing</a:t>
            </a:r>
            <a:endParaRPr lang="en-US" sz="4400"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2240924" y="6488668"/>
            <a:ext cx="6903076" cy="369332"/>
          </a:xfrm>
          <a:prstGeom prst="rect">
            <a:avLst/>
          </a:prstGeom>
        </p:spPr>
        <p:txBody>
          <a:bodyPr wrap="square">
            <a:spAutoFit/>
          </a:bodyPr>
          <a:lstStyle/>
          <a:p>
            <a:r>
              <a:rPr lang="en-US" dirty="0">
                <a:solidFill>
                  <a:prstClr val="black"/>
                </a:solidFill>
                <a:latin typeface="Arial" panose="020B0604020202020204" pitchFamily="34" charset="0"/>
              </a:rPr>
              <a:t>Holton </a:t>
            </a:r>
            <a:r>
              <a:rPr lang="en-US" i="1" dirty="0" smtClean="0">
                <a:solidFill>
                  <a:prstClr val="black"/>
                </a:solidFill>
                <a:latin typeface="Arial" panose="020B0604020202020204" pitchFamily="34" charset="0"/>
              </a:rPr>
              <a:t>et al</a:t>
            </a:r>
            <a:r>
              <a:rPr lang="en-US" dirty="0" smtClean="0">
                <a:solidFill>
                  <a:prstClr val="black"/>
                </a:solidFill>
                <a:latin typeface="Arial" panose="020B0604020202020204" pitchFamily="34" charset="0"/>
              </a:rPr>
              <a:t> (2014) "R-factor gap", </a:t>
            </a:r>
            <a:r>
              <a:rPr lang="en-US" i="1" dirty="0">
                <a:solidFill>
                  <a:prstClr val="black"/>
                </a:solidFill>
                <a:latin typeface="Arial" panose="020B0604020202020204" pitchFamily="34" charset="0"/>
              </a:rPr>
              <a:t>FEBS Journal</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281</a:t>
            </a:r>
            <a:r>
              <a:rPr lang="en-US" dirty="0">
                <a:solidFill>
                  <a:prstClr val="black"/>
                </a:solidFill>
                <a:latin typeface="Arial" panose="020B0604020202020204" pitchFamily="34" charset="0"/>
              </a:rPr>
              <a:t>, 4046-4060. </a:t>
            </a:r>
          </a:p>
        </p:txBody>
      </p:sp>
      <p:sp>
        <p:nvSpPr>
          <p:cNvPr id="4" name="Rectangle 3"/>
          <p:cNvSpPr/>
          <p:nvPr/>
        </p:nvSpPr>
        <p:spPr>
          <a:xfrm>
            <a:off x="7068457" y="870857"/>
            <a:ext cx="20755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 name="Rectangle 6"/>
          <p:cNvSpPr/>
          <p:nvPr/>
        </p:nvSpPr>
        <p:spPr>
          <a:xfrm>
            <a:off x="5544457" y="863600"/>
            <a:ext cx="37519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36359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t>Calibrate it </a:t>
            </a:r>
            <a:r>
              <a:rPr lang="en-US" sz="4000" dirty="0"/>
              <a:t>out</a:t>
            </a:r>
          </a:p>
          <a:p>
            <a:pPr marL="514350" indent="-514350">
              <a:lnSpc>
                <a:spcPct val="150000"/>
              </a:lnSpc>
              <a:buFont typeface="+mj-lt"/>
              <a:buAutoNum type="arabicPeriod"/>
            </a:pPr>
            <a:r>
              <a:rPr lang="en-US" sz="4000" dirty="0" smtClean="0"/>
              <a:t>Average </a:t>
            </a:r>
            <a:r>
              <a:rPr lang="en-US" sz="4000" dirty="0" smtClean="0"/>
              <a:t>over it</a:t>
            </a:r>
          </a:p>
          <a:p>
            <a:pPr marL="514350" indent="-514350">
              <a:lnSpc>
                <a:spcPct val="150000"/>
              </a:lnSpc>
              <a:buFont typeface="+mj-lt"/>
              <a:buAutoNum type="arabicPeriod"/>
            </a:pPr>
            <a:r>
              <a:rPr lang="en-US" sz="4000" dirty="0" smtClean="0"/>
              <a:t>go </a:t>
            </a:r>
            <a:r>
              <a:rPr lang="en-US" sz="4000" dirty="0" smtClean="0"/>
              <a:t>MAD</a:t>
            </a:r>
            <a:endParaRPr lang="en-US" sz="4000" dirty="0"/>
          </a:p>
        </p:txBody>
      </p:sp>
    </p:spTree>
    <p:extLst>
      <p:ext uri="{BB962C8B-B14F-4D97-AF65-F5344CB8AC3E}">
        <p14:creationId xmlns:p14="http://schemas.microsoft.com/office/powerpoint/2010/main" val="353547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solidFill>
                  <a:srgbClr val="C00000"/>
                </a:solidFill>
              </a:rPr>
              <a:t>Calibrate it </a:t>
            </a:r>
            <a:r>
              <a:rPr lang="en-US" sz="4000" dirty="0">
                <a:solidFill>
                  <a:srgbClr val="C00000"/>
                </a:solidFill>
              </a:rPr>
              <a:t>out</a:t>
            </a:r>
          </a:p>
          <a:p>
            <a:pPr marL="514350" indent="-514350">
              <a:lnSpc>
                <a:spcPct val="150000"/>
              </a:lnSpc>
              <a:buFont typeface="+mj-lt"/>
              <a:buAutoNum type="arabicPeriod"/>
            </a:pPr>
            <a:r>
              <a:rPr lang="en-US" sz="4000" dirty="0" smtClean="0"/>
              <a:t>Average </a:t>
            </a:r>
            <a:r>
              <a:rPr lang="en-US" sz="4000" dirty="0" smtClean="0"/>
              <a:t>over it</a:t>
            </a:r>
          </a:p>
          <a:p>
            <a:pPr marL="514350" indent="-514350">
              <a:lnSpc>
                <a:spcPct val="150000"/>
              </a:lnSpc>
              <a:buFont typeface="+mj-lt"/>
              <a:buAutoNum type="arabicPeriod"/>
            </a:pPr>
            <a:r>
              <a:rPr lang="en-US" sz="4000" dirty="0" smtClean="0"/>
              <a:t>go </a:t>
            </a:r>
            <a:r>
              <a:rPr lang="en-US" sz="4000" dirty="0" smtClean="0"/>
              <a:t>MAD</a:t>
            </a:r>
            <a:endParaRPr lang="en-US" sz="4000" dirty="0"/>
          </a:p>
        </p:txBody>
      </p:sp>
    </p:spTree>
    <p:extLst>
      <p:ext uri="{BB962C8B-B14F-4D97-AF65-F5344CB8AC3E}">
        <p14:creationId xmlns:p14="http://schemas.microsoft.com/office/powerpoint/2010/main" val="24066848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Detector pixels are 3D</a:t>
            </a:r>
            <a:endParaRPr lang="en-US" dirty="0"/>
          </a:p>
        </p:txBody>
      </p:sp>
      <p:sp>
        <p:nvSpPr>
          <p:cNvPr id="7" name="Rectangle 6"/>
          <p:cNvSpPr/>
          <p:nvPr/>
        </p:nvSpPr>
        <p:spPr>
          <a:xfrm>
            <a:off x="914400" y="1752600"/>
            <a:ext cx="466344" cy="2834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7353" y="1295400"/>
            <a:ext cx="979755" cy="461665"/>
          </a:xfrm>
          <a:prstGeom prst="rect">
            <a:avLst/>
          </a:prstGeom>
          <a:noFill/>
        </p:spPr>
        <p:txBody>
          <a:bodyPr wrap="none" rtlCol="0">
            <a:spAutoFit/>
          </a:bodyPr>
          <a:lstStyle/>
          <a:p>
            <a:r>
              <a:rPr lang="en-US" sz="2400" dirty="0" smtClean="0"/>
              <a:t>51 </a:t>
            </a:r>
            <a:r>
              <a:rPr lang="el-GR" sz="2400" dirty="0" smtClean="0"/>
              <a:t>μ</a:t>
            </a:r>
            <a:r>
              <a:rPr lang="en-US" sz="2400" dirty="0" smtClean="0"/>
              <a:t>m</a:t>
            </a:r>
            <a:endParaRPr lang="en-US" sz="2400" dirty="0"/>
          </a:p>
        </p:txBody>
      </p:sp>
      <p:sp>
        <p:nvSpPr>
          <p:cNvPr id="12" name="TextBox 11"/>
          <p:cNvSpPr txBox="1"/>
          <p:nvPr/>
        </p:nvSpPr>
        <p:spPr>
          <a:xfrm rot="16200000">
            <a:off x="-443275" y="2805476"/>
            <a:ext cx="1653017" cy="461665"/>
          </a:xfrm>
          <a:prstGeom prst="rect">
            <a:avLst/>
          </a:prstGeom>
          <a:noFill/>
        </p:spPr>
        <p:txBody>
          <a:bodyPr wrap="none" rtlCol="0">
            <a:spAutoFit/>
          </a:bodyPr>
          <a:lstStyle/>
          <a:p>
            <a:r>
              <a:rPr lang="en-US" sz="2400" dirty="0" smtClean="0"/>
              <a:t>31</a:t>
            </a:r>
            <a:r>
              <a:rPr lang="en-US" sz="2400" dirty="0"/>
              <a:t> </a:t>
            </a:r>
            <a:r>
              <a:rPr lang="el-GR" sz="2400" dirty="0"/>
              <a:t>μ</a:t>
            </a:r>
            <a:r>
              <a:rPr lang="en-US" sz="2400" dirty="0" smtClean="0"/>
              <a:t>m thick</a:t>
            </a:r>
            <a:endParaRPr lang="en-US" sz="2400" dirty="0"/>
          </a:p>
        </p:txBody>
      </p:sp>
      <p:sp>
        <p:nvSpPr>
          <p:cNvPr id="20" name="TextBox 19"/>
          <p:cNvSpPr txBox="1"/>
          <p:nvPr/>
        </p:nvSpPr>
        <p:spPr>
          <a:xfrm>
            <a:off x="762000" y="2133600"/>
            <a:ext cx="715260" cy="830997"/>
          </a:xfrm>
          <a:prstGeom prst="rect">
            <a:avLst/>
          </a:prstGeom>
          <a:noFill/>
        </p:spPr>
        <p:txBody>
          <a:bodyPr wrap="none" rtlCol="0">
            <a:spAutoFit/>
          </a:bodyPr>
          <a:lstStyle/>
          <a:p>
            <a:r>
              <a:rPr lang="en-US" sz="2400" dirty="0" smtClean="0"/>
              <a:t>17%</a:t>
            </a:r>
          </a:p>
          <a:p>
            <a:r>
              <a:rPr lang="en-US" sz="2400" dirty="0" smtClean="0"/>
              <a:t>loss</a:t>
            </a:r>
            <a:endParaRPr lang="en-US" sz="2400" dirty="0"/>
          </a:p>
        </p:txBody>
      </p:sp>
      <p:sp>
        <p:nvSpPr>
          <p:cNvPr id="28" name="TextBox 27"/>
          <p:cNvSpPr txBox="1"/>
          <p:nvPr/>
        </p:nvSpPr>
        <p:spPr>
          <a:xfrm rot="16200000">
            <a:off x="120378" y="3614077"/>
            <a:ext cx="1897314" cy="461665"/>
          </a:xfrm>
          <a:prstGeom prst="rect">
            <a:avLst/>
          </a:prstGeom>
          <a:noFill/>
        </p:spPr>
        <p:txBody>
          <a:bodyPr wrap="none" rtlCol="0">
            <a:spAutoFit/>
          </a:bodyPr>
          <a:lstStyle/>
          <a:p>
            <a:r>
              <a:rPr lang="en-US" sz="2400" dirty="0" smtClean="0"/>
              <a:t>Typical CCD</a:t>
            </a:r>
            <a:endParaRPr lang="en-US" sz="2400" dirty="0"/>
          </a:p>
        </p:txBody>
      </p:sp>
      <p:sp>
        <p:nvSpPr>
          <p:cNvPr id="29" name="TextBox 28"/>
          <p:cNvSpPr txBox="1"/>
          <p:nvPr/>
        </p:nvSpPr>
        <p:spPr>
          <a:xfrm>
            <a:off x="152400" y="5791200"/>
            <a:ext cx="4572000" cy="830997"/>
          </a:xfrm>
          <a:prstGeom prst="rect">
            <a:avLst/>
          </a:prstGeom>
          <a:noFill/>
        </p:spPr>
        <p:txBody>
          <a:bodyPr wrap="square" rtlCol="0">
            <a:spAutoFit/>
          </a:bodyPr>
          <a:lstStyle/>
          <a:p>
            <a:r>
              <a:rPr lang="en-US" sz="2400" dirty="0" smtClean="0"/>
              <a:t>Mean </a:t>
            </a:r>
            <a:r>
              <a:rPr lang="en-US" sz="2400" dirty="0" smtClean="0"/>
              <a:t>Penetration depth 12 </a:t>
            </a:r>
            <a:r>
              <a:rPr lang="en-US" sz="2400" dirty="0" err="1" smtClean="0"/>
              <a:t>keV</a:t>
            </a:r>
            <a:r>
              <a:rPr lang="en-US" sz="2400" dirty="0" smtClean="0"/>
              <a:t>: </a:t>
            </a:r>
          </a:p>
          <a:p>
            <a:r>
              <a:rPr lang="en-US" sz="2400" dirty="0"/>
              <a:t>17.5 </a:t>
            </a:r>
            <a:r>
              <a:rPr lang="el-GR" sz="2400" dirty="0"/>
              <a:t>μ</a:t>
            </a:r>
            <a:r>
              <a:rPr lang="en-US" sz="2400" dirty="0"/>
              <a:t>m </a:t>
            </a:r>
            <a:r>
              <a:rPr lang="en-US" sz="2400" dirty="0" smtClean="0">
                <a:solidFill>
                  <a:srgbClr val="006600"/>
                </a:solidFill>
              </a:rPr>
              <a:t>Gd</a:t>
            </a:r>
            <a:r>
              <a:rPr lang="en-US" sz="2400" baseline="-25000" dirty="0" smtClean="0">
                <a:solidFill>
                  <a:srgbClr val="006600"/>
                </a:solidFill>
              </a:rPr>
              <a:t>2</a:t>
            </a:r>
            <a:r>
              <a:rPr lang="en-US" sz="2400" dirty="0" smtClean="0">
                <a:solidFill>
                  <a:srgbClr val="006600"/>
                </a:solidFill>
              </a:rPr>
              <a:t>O</a:t>
            </a:r>
            <a:r>
              <a:rPr lang="en-US" sz="2400" baseline="-25000" dirty="0" smtClean="0">
                <a:solidFill>
                  <a:srgbClr val="006600"/>
                </a:solidFill>
              </a:rPr>
              <a:t>2</a:t>
            </a:r>
            <a:r>
              <a:rPr lang="en-US" sz="2400" dirty="0" smtClean="0">
                <a:solidFill>
                  <a:srgbClr val="006600"/>
                </a:solidFill>
              </a:rPr>
              <a:t>S       </a:t>
            </a:r>
            <a:r>
              <a:rPr lang="en-US" sz="2400" dirty="0" smtClean="0"/>
              <a:t>237 </a:t>
            </a:r>
            <a:r>
              <a:rPr lang="el-GR" sz="2400" dirty="0"/>
              <a:t>μ</a:t>
            </a:r>
            <a:r>
              <a:rPr lang="en-US" sz="2400" dirty="0"/>
              <a:t>m </a:t>
            </a:r>
            <a:r>
              <a:rPr lang="en-US" sz="2400" dirty="0" smtClean="0">
                <a:solidFill>
                  <a:schemeClr val="bg1">
                    <a:lumMod val="50000"/>
                  </a:schemeClr>
                </a:solidFill>
              </a:rPr>
              <a:t>Si </a:t>
            </a:r>
            <a:r>
              <a:rPr lang="en-US" sz="2400" dirty="0" smtClean="0"/>
              <a:t>       </a:t>
            </a:r>
            <a:endParaRPr lang="en-US" sz="2400" dirty="0">
              <a:solidFill>
                <a:srgbClr val="006600"/>
              </a:solidFill>
            </a:endParaRPr>
          </a:p>
        </p:txBody>
      </p:sp>
      <p:sp>
        <p:nvSpPr>
          <p:cNvPr id="37" name="Freeform 36"/>
          <p:cNvSpPr/>
          <p:nvPr/>
        </p:nvSpPr>
        <p:spPr>
          <a:xfrm>
            <a:off x="443095" y="1886857"/>
            <a:ext cx="355191" cy="362857"/>
          </a:xfrm>
          <a:custGeom>
            <a:avLst/>
            <a:gdLst>
              <a:gd name="connsiteX0" fmla="*/ 355191 w 355191"/>
              <a:gd name="connsiteY0" fmla="*/ 0 h 362857"/>
              <a:gd name="connsiteX1" fmla="*/ 35876 w 355191"/>
              <a:gd name="connsiteY1" fmla="*/ 130629 h 362857"/>
              <a:gd name="connsiteX2" fmla="*/ 21362 w 355191"/>
              <a:gd name="connsiteY2" fmla="*/ 362857 h 362857"/>
            </a:gdLst>
            <a:ahLst/>
            <a:cxnLst>
              <a:cxn ang="0">
                <a:pos x="connsiteX0" y="connsiteY0"/>
              </a:cxn>
              <a:cxn ang="0">
                <a:pos x="connsiteX1" y="connsiteY1"/>
              </a:cxn>
              <a:cxn ang="0">
                <a:pos x="connsiteX2" y="connsiteY2"/>
              </a:cxn>
            </a:cxnLst>
            <a:rect l="l" t="t" r="r" b="b"/>
            <a:pathLst>
              <a:path w="355191" h="362857">
                <a:moveTo>
                  <a:pt x="355191" y="0"/>
                </a:moveTo>
                <a:cubicBezTo>
                  <a:pt x="223352" y="35076"/>
                  <a:pt x="91514" y="70153"/>
                  <a:pt x="35876" y="130629"/>
                </a:cubicBezTo>
                <a:cubicBezTo>
                  <a:pt x="-19762" y="191105"/>
                  <a:pt x="800" y="276981"/>
                  <a:pt x="21362" y="362857"/>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19800000">
            <a:off x="1181862" y="1742187"/>
            <a:ext cx="0" cy="1554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442385" y="1695271"/>
            <a:ext cx="691215" cy="1200329"/>
          </a:xfrm>
          <a:prstGeom prst="rect">
            <a:avLst/>
          </a:prstGeom>
          <a:noFill/>
        </p:spPr>
        <p:txBody>
          <a:bodyPr wrap="none" rtlCol="0">
            <a:spAutoFit/>
          </a:bodyPr>
          <a:lstStyle/>
          <a:p>
            <a:r>
              <a:rPr lang="en-US" sz="2400" dirty="0"/>
              <a:t>8</a:t>
            </a:r>
            <a:r>
              <a:rPr lang="en-US" sz="2400" dirty="0" smtClean="0"/>
              <a:t>%</a:t>
            </a:r>
          </a:p>
          <a:p>
            <a:r>
              <a:rPr lang="en-US" sz="2400" dirty="0"/>
              <a:t>s</a:t>
            </a:r>
            <a:r>
              <a:rPr lang="en-US" sz="2400" dirty="0" smtClean="0"/>
              <a:t>ide</a:t>
            </a:r>
          </a:p>
          <a:p>
            <a:r>
              <a:rPr lang="en-US" sz="2400" dirty="0" smtClean="0"/>
              <a:t>loss</a:t>
            </a:r>
            <a:endParaRPr lang="en-US" sz="2400" dirty="0"/>
          </a:p>
        </p:txBody>
      </p:sp>
      <p:sp>
        <p:nvSpPr>
          <p:cNvPr id="5" name="Rectangle 4"/>
          <p:cNvSpPr/>
          <p:nvPr/>
        </p:nvSpPr>
        <p:spPr>
          <a:xfrm>
            <a:off x="3515814" y="1752600"/>
            <a:ext cx="1572768" cy="29260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23078" y="1295400"/>
            <a:ext cx="1135247" cy="461665"/>
          </a:xfrm>
          <a:prstGeom prst="rect">
            <a:avLst/>
          </a:prstGeom>
          <a:noFill/>
        </p:spPr>
        <p:txBody>
          <a:bodyPr wrap="none" rtlCol="0">
            <a:spAutoFit/>
          </a:bodyPr>
          <a:lstStyle/>
          <a:p>
            <a:r>
              <a:rPr lang="en-US" sz="2400" dirty="0" smtClean="0"/>
              <a:t>172</a:t>
            </a:r>
            <a:r>
              <a:rPr lang="en-US" sz="2400" dirty="0"/>
              <a:t> </a:t>
            </a:r>
            <a:r>
              <a:rPr lang="el-GR" sz="2400" dirty="0"/>
              <a:t>μ</a:t>
            </a:r>
            <a:r>
              <a:rPr lang="en-US" sz="2400" dirty="0"/>
              <a:t>m</a:t>
            </a:r>
          </a:p>
        </p:txBody>
      </p:sp>
      <p:sp>
        <p:nvSpPr>
          <p:cNvPr id="17" name="TextBox 16"/>
          <p:cNvSpPr txBox="1"/>
          <p:nvPr/>
        </p:nvSpPr>
        <p:spPr>
          <a:xfrm>
            <a:off x="3609003" y="4648200"/>
            <a:ext cx="1257075" cy="461665"/>
          </a:xfrm>
          <a:prstGeom prst="rect">
            <a:avLst/>
          </a:prstGeom>
          <a:noFill/>
        </p:spPr>
        <p:txBody>
          <a:bodyPr wrap="none" rtlCol="0">
            <a:spAutoFit/>
          </a:bodyPr>
          <a:lstStyle/>
          <a:p>
            <a:r>
              <a:rPr lang="en-US" sz="2400" dirty="0" smtClean="0"/>
              <a:t>26% loss</a:t>
            </a:r>
            <a:endParaRPr lang="en-US" sz="2400" dirty="0"/>
          </a:p>
        </p:txBody>
      </p:sp>
      <p:sp>
        <p:nvSpPr>
          <p:cNvPr id="22" name="TextBox 21"/>
          <p:cNvSpPr txBox="1"/>
          <p:nvPr/>
        </p:nvSpPr>
        <p:spPr>
          <a:xfrm rot="16200000">
            <a:off x="2363858" y="3537191"/>
            <a:ext cx="1808508" cy="461665"/>
          </a:xfrm>
          <a:prstGeom prst="rect">
            <a:avLst/>
          </a:prstGeom>
          <a:noFill/>
        </p:spPr>
        <p:txBody>
          <a:bodyPr wrap="none" rtlCol="0">
            <a:spAutoFit/>
          </a:bodyPr>
          <a:lstStyle/>
          <a:p>
            <a:r>
              <a:rPr lang="en-US" sz="2400" dirty="0" smtClean="0"/>
              <a:t>320</a:t>
            </a:r>
            <a:r>
              <a:rPr lang="en-US" sz="2400" dirty="0"/>
              <a:t> </a:t>
            </a:r>
            <a:r>
              <a:rPr lang="el-GR" sz="2400" dirty="0"/>
              <a:t>μ</a:t>
            </a:r>
            <a:r>
              <a:rPr lang="en-US" sz="2400" dirty="0" smtClean="0"/>
              <a:t>m thick</a:t>
            </a:r>
            <a:endParaRPr lang="en-US" sz="2400" dirty="0"/>
          </a:p>
        </p:txBody>
      </p:sp>
      <p:sp>
        <p:nvSpPr>
          <p:cNvPr id="25" name="TextBox 24"/>
          <p:cNvSpPr txBox="1"/>
          <p:nvPr/>
        </p:nvSpPr>
        <p:spPr>
          <a:xfrm rot="16200000">
            <a:off x="3751841" y="3095437"/>
            <a:ext cx="1013739" cy="461665"/>
          </a:xfrm>
          <a:prstGeom prst="rect">
            <a:avLst/>
          </a:prstGeom>
          <a:noFill/>
        </p:spPr>
        <p:txBody>
          <a:bodyPr wrap="none" rtlCol="0">
            <a:spAutoFit/>
          </a:bodyPr>
          <a:lstStyle/>
          <a:p>
            <a:r>
              <a:rPr lang="en-US" sz="2400" dirty="0" smtClean="0"/>
              <a:t>Pilatus</a:t>
            </a:r>
            <a:endParaRPr lang="en-US" sz="2400" dirty="0"/>
          </a:p>
        </p:txBody>
      </p:sp>
      <p:cxnSp>
        <p:nvCxnSpPr>
          <p:cNvPr id="14" name="Straight Arrow Connector 13"/>
          <p:cNvCxnSpPr/>
          <p:nvPr/>
        </p:nvCxnSpPr>
        <p:spPr>
          <a:xfrm rot="19800000">
            <a:off x="4798261" y="1607430"/>
            <a:ext cx="0" cy="2167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094678" y="1695271"/>
            <a:ext cx="715260" cy="1200329"/>
          </a:xfrm>
          <a:prstGeom prst="rect">
            <a:avLst/>
          </a:prstGeom>
          <a:noFill/>
        </p:spPr>
        <p:txBody>
          <a:bodyPr wrap="none" rtlCol="0">
            <a:spAutoFit/>
          </a:bodyPr>
          <a:lstStyle/>
          <a:p>
            <a:r>
              <a:rPr lang="en-US" sz="2400" dirty="0" smtClean="0"/>
              <a:t>53%</a:t>
            </a:r>
          </a:p>
          <a:p>
            <a:r>
              <a:rPr lang="en-US" sz="2400" dirty="0"/>
              <a:t>s</a:t>
            </a:r>
            <a:r>
              <a:rPr lang="en-US" sz="2400" dirty="0" smtClean="0"/>
              <a:t>ide</a:t>
            </a:r>
          </a:p>
          <a:p>
            <a:r>
              <a:rPr lang="en-US" sz="2400" dirty="0" smtClean="0"/>
              <a:t>loss</a:t>
            </a:r>
            <a:endParaRPr lang="en-US" sz="2400" dirty="0"/>
          </a:p>
        </p:txBody>
      </p:sp>
      <p:sp>
        <p:nvSpPr>
          <p:cNvPr id="40" name="TextBox 39"/>
          <p:cNvSpPr txBox="1"/>
          <p:nvPr/>
        </p:nvSpPr>
        <p:spPr>
          <a:xfrm rot="3600000">
            <a:off x="3970677" y="2112542"/>
            <a:ext cx="868507" cy="369332"/>
          </a:xfrm>
          <a:prstGeom prst="rect">
            <a:avLst/>
          </a:prstGeom>
          <a:noFill/>
        </p:spPr>
        <p:txBody>
          <a:bodyPr wrap="none" rtlCol="0">
            <a:spAutoFit/>
          </a:bodyPr>
          <a:lstStyle/>
          <a:p>
            <a:r>
              <a:rPr lang="en-US" dirty="0" smtClean="0"/>
              <a:t>photon</a:t>
            </a:r>
            <a:endParaRPr lang="en-US" dirty="0"/>
          </a:p>
        </p:txBody>
      </p:sp>
      <p:sp>
        <p:nvSpPr>
          <p:cNvPr id="4" name="Rectangle 3"/>
          <p:cNvSpPr/>
          <p:nvPr/>
        </p:nvSpPr>
        <p:spPr>
          <a:xfrm>
            <a:off x="7084644" y="1752600"/>
            <a:ext cx="685800" cy="411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35292" y="1290935"/>
            <a:ext cx="979755" cy="461665"/>
          </a:xfrm>
          <a:prstGeom prst="rect">
            <a:avLst/>
          </a:prstGeom>
          <a:noFill/>
        </p:spPr>
        <p:txBody>
          <a:bodyPr wrap="none" rtlCol="0">
            <a:spAutoFit/>
          </a:bodyPr>
          <a:lstStyle/>
          <a:p>
            <a:r>
              <a:rPr lang="en-US" sz="2400" dirty="0" smtClean="0"/>
              <a:t>75</a:t>
            </a:r>
            <a:r>
              <a:rPr lang="en-US" sz="2400" dirty="0"/>
              <a:t> </a:t>
            </a:r>
            <a:r>
              <a:rPr lang="el-GR" sz="2400" dirty="0"/>
              <a:t>μ</a:t>
            </a:r>
            <a:r>
              <a:rPr lang="en-US" sz="2400" dirty="0"/>
              <a:t>m</a:t>
            </a:r>
          </a:p>
        </p:txBody>
      </p:sp>
      <p:sp>
        <p:nvSpPr>
          <p:cNvPr id="18" name="TextBox 17"/>
          <p:cNvSpPr txBox="1"/>
          <p:nvPr/>
        </p:nvSpPr>
        <p:spPr>
          <a:xfrm>
            <a:off x="7087692" y="5791200"/>
            <a:ext cx="715260" cy="830997"/>
          </a:xfrm>
          <a:prstGeom prst="rect">
            <a:avLst/>
          </a:prstGeom>
          <a:noFill/>
        </p:spPr>
        <p:txBody>
          <a:bodyPr wrap="none" rtlCol="0">
            <a:spAutoFit/>
          </a:bodyPr>
          <a:lstStyle/>
          <a:p>
            <a:r>
              <a:rPr lang="en-US" sz="2400" dirty="0" smtClean="0"/>
              <a:t>15%</a:t>
            </a:r>
          </a:p>
          <a:p>
            <a:r>
              <a:rPr lang="en-US" sz="2400" dirty="0" smtClean="0"/>
              <a:t>loss</a:t>
            </a:r>
            <a:endParaRPr lang="en-US" sz="2400" dirty="0"/>
          </a:p>
        </p:txBody>
      </p:sp>
      <p:sp>
        <p:nvSpPr>
          <p:cNvPr id="23" name="TextBox 22"/>
          <p:cNvSpPr txBox="1"/>
          <p:nvPr/>
        </p:nvSpPr>
        <p:spPr>
          <a:xfrm rot="16200000">
            <a:off x="5957072" y="4680191"/>
            <a:ext cx="1808508" cy="461665"/>
          </a:xfrm>
          <a:prstGeom prst="rect">
            <a:avLst/>
          </a:prstGeom>
          <a:noFill/>
        </p:spPr>
        <p:txBody>
          <a:bodyPr wrap="none" rtlCol="0">
            <a:spAutoFit/>
          </a:bodyPr>
          <a:lstStyle/>
          <a:p>
            <a:r>
              <a:rPr lang="en-US" sz="2400" dirty="0" smtClean="0"/>
              <a:t>450</a:t>
            </a:r>
            <a:r>
              <a:rPr lang="en-US" sz="2400" dirty="0"/>
              <a:t> </a:t>
            </a:r>
            <a:r>
              <a:rPr lang="el-GR" sz="2400" dirty="0"/>
              <a:t>μ</a:t>
            </a:r>
            <a:r>
              <a:rPr lang="en-US" sz="2400" dirty="0" smtClean="0"/>
              <a:t>m thick</a:t>
            </a:r>
            <a:endParaRPr lang="en-US" sz="2400" dirty="0"/>
          </a:p>
        </p:txBody>
      </p:sp>
      <p:sp>
        <p:nvSpPr>
          <p:cNvPr id="26" name="TextBox 25"/>
          <p:cNvSpPr txBox="1"/>
          <p:nvPr/>
        </p:nvSpPr>
        <p:spPr>
          <a:xfrm rot="16200000">
            <a:off x="6990287" y="3450206"/>
            <a:ext cx="808876" cy="461665"/>
          </a:xfrm>
          <a:prstGeom prst="rect">
            <a:avLst/>
          </a:prstGeom>
          <a:noFill/>
        </p:spPr>
        <p:txBody>
          <a:bodyPr wrap="none" rtlCol="0">
            <a:spAutoFit/>
          </a:bodyPr>
          <a:lstStyle/>
          <a:p>
            <a:r>
              <a:rPr lang="en-US" sz="2400" dirty="0" err="1" smtClean="0"/>
              <a:t>Eiger</a:t>
            </a:r>
            <a:endParaRPr lang="en-US" sz="2400" dirty="0"/>
          </a:p>
        </p:txBody>
      </p:sp>
      <p:cxnSp>
        <p:nvCxnSpPr>
          <p:cNvPr id="15" name="Straight Arrow Connector 14"/>
          <p:cNvCxnSpPr/>
          <p:nvPr/>
        </p:nvCxnSpPr>
        <p:spPr>
          <a:xfrm rot="19800000">
            <a:off x="7934274" y="1607430"/>
            <a:ext cx="0" cy="2167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820232" y="1695271"/>
            <a:ext cx="795411" cy="1200329"/>
          </a:xfrm>
          <a:prstGeom prst="rect">
            <a:avLst/>
          </a:prstGeom>
          <a:noFill/>
        </p:spPr>
        <p:txBody>
          <a:bodyPr wrap="none" rtlCol="0">
            <a:spAutoFit/>
          </a:bodyPr>
          <a:lstStyle/>
          <a:p>
            <a:r>
              <a:rPr lang="en-US" sz="2400" dirty="0" smtClean="0"/>
              <a:t>76%</a:t>
            </a:r>
          </a:p>
          <a:p>
            <a:r>
              <a:rPr lang="en-US" sz="2400" dirty="0"/>
              <a:t>s</a:t>
            </a:r>
            <a:r>
              <a:rPr lang="en-US" sz="2400" dirty="0" smtClean="0"/>
              <a:t>ide</a:t>
            </a:r>
          </a:p>
          <a:p>
            <a:r>
              <a:rPr lang="en-US" sz="2400" dirty="0" smtClean="0"/>
              <a:t>  loss</a:t>
            </a:r>
            <a:endParaRPr lang="en-US" sz="2400" dirty="0"/>
          </a:p>
        </p:txBody>
      </p:sp>
      <p:sp>
        <p:nvSpPr>
          <p:cNvPr id="41" name="TextBox 40"/>
          <p:cNvSpPr txBox="1"/>
          <p:nvPr/>
        </p:nvSpPr>
        <p:spPr>
          <a:xfrm rot="3600000">
            <a:off x="7030490" y="1960141"/>
            <a:ext cx="868507" cy="369332"/>
          </a:xfrm>
          <a:prstGeom prst="rect">
            <a:avLst/>
          </a:prstGeom>
          <a:noFill/>
        </p:spPr>
        <p:txBody>
          <a:bodyPr wrap="none" rtlCol="0">
            <a:spAutoFit/>
          </a:bodyPr>
          <a:lstStyle/>
          <a:p>
            <a:r>
              <a:rPr lang="en-US" dirty="0" smtClean="0"/>
              <a:t>photon</a:t>
            </a:r>
            <a:endParaRPr lang="en-US" dirty="0"/>
          </a:p>
        </p:txBody>
      </p:sp>
      <p:sp>
        <p:nvSpPr>
          <p:cNvPr id="36" name="Rectangle 35"/>
          <p:cNvSpPr/>
          <p:nvPr/>
        </p:nvSpPr>
        <p:spPr>
          <a:xfrm>
            <a:off x="166897" y="5319282"/>
            <a:ext cx="4089581" cy="461665"/>
          </a:xfrm>
          <a:prstGeom prst="rect">
            <a:avLst/>
          </a:prstGeom>
        </p:spPr>
        <p:txBody>
          <a:bodyPr wrap="none">
            <a:spAutoFit/>
          </a:bodyPr>
          <a:lstStyle/>
          <a:p>
            <a:pPr lvl="0"/>
            <a:r>
              <a:rPr lang="en-US" sz="2400" dirty="0">
                <a:solidFill>
                  <a:srgbClr val="000000"/>
                </a:solidFill>
              </a:rPr>
              <a:t>Arrival angle of 2 Å spot: 29°</a:t>
            </a:r>
          </a:p>
        </p:txBody>
      </p:sp>
    </p:spTree>
    <p:extLst>
      <p:ext uri="{BB962C8B-B14F-4D97-AF65-F5344CB8AC3E}">
        <p14:creationId xmlns:p14="http://schemas.microsoft.com/office/powerpoint/2010/main" val="10843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4" grpId="0"/>
      <p:bldP spid="17" grpId="0"/>
      <p:bldP spid="31" grpId="0"/>
      <p:bldP spid="40" grpId="0"/>
      <p:bldP spid="18" grpId="0"/>
      <p:bldP spid="32" grpId="0"/>
      <p:bldP spid="41" grpId="0"/>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0332" y="2525132"/>
            <a:ext cx="5434885"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44" name="Straight Arrow Connector 43"/>
          <p:cNvCxnSpPr/>
          <p:nvPr/>
        </p:nvCxnSpPr>
        <p:spPr>
          <a:xfrm>
            <a:off x="3138406"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453400"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768395"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38109"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sp>
        <p:nvSpPr>
          <p:cNvPr id="50" name="TextBox 49"/>
          <p:cNvSpPr txBox="1"/>
          <p:nvPr/>
        </p:nvSpPr>
        <p:spPr>
          <a:xfrm>
            <a:off x="4266166"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sp>
        <p:nvSpPr>
          <p:cNvPr id="51" name="TextBox 50"/>
          <p:cNvSpPr txBox="1"/>
          <p:nvPr/>
        </p:nvSpPr>
        <p:spPr>
          <a:xfrm>
            <a:off x="5550680"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cxnSp>
        <p:nvCxnSpPr>
          <p:cNvPr id="21" name="Straight Connector 20"/>
          <p:cNvCxnSpPr/>
          <p:nvPr/>
        </p:nvCxnSpPr>
        <p:spPr>
          <a:xfrm>
            <a:off x="3820134" y="2521744"/>
            <a:ext cx="0" cy="24454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090251" y="2528765"/>
            <a:ext cx="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550017" y="2511380"/>
            <a:ext cx="0" cy="24557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360369" y="2510617"/>
            <a:ext cx="0"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666896" y="2215492"/>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1" name="Freeform 70"/>
          <p:cNvSpPr/>
          <p:nvPr/>
        </p:nvSpPr>
        <p:spPr>
          <a:xfrm>
            <a:off x="7104069" y="2442511"/>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 name="Group 1"/>
          <p:cNvGrpSpPr/>
          <p:nvPr/>
        </p:nvGrpSpPr>
        <p:grpSpPr>
          <a:xfrm>
            <a:off x="2219525" y="1554069"/>
            <a:ext cx="4084378" cy="3310586"/>
            <a:chOff x="2219525" y="1554069"/>
            <a:chExt cx="4084378" cy="3310586"/>
          </a:xfrm>
        </p:grpSpPr>
        <p:sp>
          <p:nvSpPr>
            <p:cNvPr id="86" name="TextBox 85"/>
            <p:cNvSpPr txBox="1"/>
            <p:nvPr/>
          </p:nvSpPr>
          <p:spPr>
            <a:xfrm>
              <a:off x="3138406" y="1554069"/>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9" name="TextBox 88"/>
            <p:cNvSpPr txBox="1"/>
            <p:nvPr/>
          </p:nvSpPr>
          <p:spPr>
            <a:xfrm>
              <a:off x="3441110" y="1803607"/>
              <a:ext cx="356188"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90" name="Oval 89"/>
            <p:cNvSpPr/>
            <p:nvPr/>
          </p:nvSpPr>
          <p:spPr>
            <a:xfrm>
              <a:off x="5492623" y="409267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a:off x="5207128" y="4279880"/>
              <a:ext cx="1096775" cy="584775"/>
            </a:xfrm>
            <a:prstGeom prst="rect">
              <a:avLst/>
            </a:prstGeom>
            <a:noFill/>
          </p:spPr>
          <p:txBody>
            <a:bodyPr wrap="none" rtlCol="0">
              <a:spAutoFit/>
            </a:bodyPr>
            <a:lstStyle/>
            <a:p>
              <a:pPr algn="ctr"/>
              <a:r>
                <a:rPr lang="en-US" sz="1600" b="1" dirty="0" smtClean="0">
                  <a:solidFill>
                    <a:srgbClr val="000000"/>
                  </a:solidFill>
                  <a:cs typeface="Arial" panose="020B0604020202020204" pitchFamily="34" charset="0"/>
                </a:rPr>
                <a:t>detection</a:t>
              </a:r>
            </a:p>
            <a:p>
              <a:pPr algn="ctr"/>
              <a:r>
                <a:rPr lang="en-US" sz="1600" b="1" dirty="0" smtClean="0">
                  <a:solidFill>
                    <a:srgbClr val="000000"/>
                  </a:solidFill>
                  <a:cs typeface="Arial" panose="020B0604020202020204" pitchFamily="34" charset="0"/>
                </a:rPr>
                <a:t>event</a:t>
              </a:r>
            </a:p>
          </p:txBody>
        </p:sp>
        <p:sp>
          <p:nvSpPr>
            <p:cNvPr id="83" name="TextBox 82"/>
            <p:cNvSpPr txBox="1"/>
            <p:nvPr/>
          </p:nvSpPr>
          <p:spPr>
            <a:xfrm rot="2572978">
              <a:off x="2219525" y="1723347"/>
              <a:ext cx="1096775" cy="584775"/>
            </a:xfrm>
            <a:prstGeom prst="rect">
              <a:avLst/>
            </a:prstGeom>
            <a:noFill/>
          </p:spPr>
          <p:txBody>
            <a:bodyPr wrap="none" rtlCol="0">
              <a:spAutoFit/>
            </a:bodyPr>
            <a:lstStyle/>
            <a:p>
              <a:pPr algn="ctr"/>
              <a:r>
                <a:rPr lang="en-US" sz="1600" b="1" dirty="0">
                  <a:solidFill>
                    <a:srgbClr val="00B050"/>
                  </a:solidFill>
                  <a:cs typeface="Arial" panose="020B0604020202020204" pitchFamily="34" charset="0"/>
                </a:rPr>
                <a:t>i</a:t>
              </a:r>
              <a:r>
                <a:rPr lang="en-US" sz="1600" b="1" dirty="0" smtClean="0">
                  <a:solidFill>
                    <a:srgbClr val="00B050"/>
                  </a:solidFill>
                  <a:cs typeface="Arial" panose="020B0604020202020204" pitchFamily="34" charset="0"/>
                </a:rPr>
                <a:t>ncoming</a:t>
              </a:r>
            </a:p>
            <a:p>
              <a:pPr algn="ctr"/>
              <a:r>
                <a:rPr lang="en-US" sz="1600" b="1" dirty="0" smtClean="0">
                  <a:solidFill>
                    <a:srgbClr val="00B050"/>
                  </a:solidFill>
                  <a:cs typeface="Arial" panose="020B0604020202020204" pitchFamily="34" charset="0"/>
                </a:rPr>
                <a:t>photon</a:t>
              </a:r>
            </a:p>
          </p:txBody>
        </p:sp>
        <p:cxnSp>
          <p:nvCxnSpPr>
            <p:cNvPr id="79" name="Straight Arrow Connector 78"/>
            <p:cNvCxnSpPr/>
            <p:nvPr/>
          </p:nvCxnSpPr>
          <p:spPr>
            <a:xfrm>
              <a:off x="2952623" y="178490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5" name="Title 1"/>
          <p:cNvSpPr>
            <a:spLocks noGrp="1"/>
          </p:cNvSpPr>
          <p:nvPr>
            <p:ph type="title"/>
          </p:nvPr>
        </p:nvSpPr>
        <p:spPr>
          <a:xfrm>
            <a:off x="457200" y="0"/>
            <a:ext cx="8229600" cy="1143000"/>
          </a:xfrm>
        </p:spPr>
        <p:txBody>
          <a:bodyPr/>
          <a:lstStyle/>
          <a:p>
            <a:r>
              <a:rPr lang="en-US" dirty="0" smtClean="0"/>
              <a:t>Detector pixels are 3D</a:t>
            </a:r>
            <a:endParaRPr lang="en-US" dirty="0"/>
          </a:p>
        </p:txBody>
      </p:sp>
    </p:spTree>
    <p:extLst>
      <p:ext uri="{BB962C8B-B14F-4D97-AF65-F5344CB8AC3E}">
        <p14:creationId xmlns:p14="http://schemas.microsoft.com/office/powerpoint/2010/main" val="26936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0332" y="2525132"/>
            <a:ext cx="5434885"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6" name="Group 5"/>
          <p:cNvGrpSpPr/>
          <p:nvPr/>
        </p:nvGrpSpPr>
        <p:grpSpPr>
          <a:xfrm>
            <a:off x="4999141" y="1593666"/>
            <a:ext cx="2019067" cy="3355351"/>
            <a:chOff x="4999141" y="1593666"/>
            <a:chExt cx="2019067" cy="3355351"/>
          </a:xfrm>
        </p:grpSpPr>
        <p:sp>
          <p:nvSpPr>
            <p:cNvPr id="104" name="Right Brace 103"/>
            <p:cNvSpPr/>
            <p:nvPr/>
          </p:nvSpPr>
          <p:spPr>
            <a:xfrm>
              <a:off x="6436052" y="2525131"/>
              <a:ext cx="333828" cy="2423886"/>
            </a:xfrm>
            <a:prstGeom prst="rightBrace">
              <a:avLst>
                <a:gd name="adj1" fmla="val 4217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06" name="TextBox 105"/>
            <p:cNvSpPr txBox="1"/>
            <p:nvPr/>
          </p:nvSpPr>
          <p:spPr>
            <a:xfrm rot="16200000">
              <a:off x="6283712" y="3590255"/>
              <a:ext cx="1130438" cy="338554"/>
            </a:xfrm>
            <a:prstGeom prst="rect">
              <a:avLst/>
            </a:prstGeom>
            <a:noFill/>
          </p:spPr>
          <p:txBody>
            <a:bodyPr wrap="none" rtlCol="0">
              <a:spAutoFit/>
            </a:bodyPr>
            <a:lstStyle/>
            <a:p>
              <a:r>
                <a:rPr lang="en-US" sz="1600" b="1" dirty="0" smtClean="0">
                  <a:solidFill>
                    <a:srgbClr val="FF0000"/>
                  </a:solidFill>
                  <a:cs typeface="Arial" panose="020B0604020202020204" pitchFamily="34" charset="0"/>
                </a:rPr>
                <a:t>thickness</a:t>
              </a:r>
              <a:endParaRPr lang="en-US" sz="1600" b="1" dirty="0">
                <a:solidFill>
                  <a:srgbClr val="FF0000"/>
                </a:solidFill>
                <a:cs typeface="Arial" panose="020B0604020202020204" pitchFamily="34" charset="0"/>
              </a:endParaRPr>
            </a:p>
          </p:txBody>
        </p:sp>
        <p:sp>
          <p:nvSpPr>
            <p:cNvPr id="107" name="Right Brace 106"/>
            <p:cNvSpPr/>
            <p:nvPr/>
          </p:nvSpPr>
          <p:spPr>
            <a:xfrm rot="16200000">
              <a:off x="5414612" y="1561746"/>
              <a:ext cx="518887" cy="1349830"/>
            </a:xfrm>
            <a:prstGeom prst="rightBrace">
              <a:avLst>
                <a:gd name="adj1" fmla="val 39102"/>
                <a:gd name="adj2" fmla="val 6573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08" name="TextBox 107"/>
            <p:cNvSpPr txBox="1"/>
            <p:nvPr/>
          </p:nvSpPr>
          <p:spPr>
            <a:xfrm>
              <a:off x="5550680" y="1593666"/>
              <a:ext cx="721672" cy="338554"/>
            </a:xfrm>
            <a:prstGeom prst="rect">
              <a:avLst/>
            </a:prstGeom>
            <a:noFill/>
          </p:spPr>
          <p:txBody>
            <a:bodyPr wrap="none" rtlCol="0">
              <a:spAutoFit/>
            </a:bodyPr>
            <a:lstStyle/>
            <a:p>
              <a:r>
                <a:rPr lang="en-US" sz="1600" b="1" dirty="0" smtClean="0">
                  <a:solidFill>
                    <a:srgbClr val="FF0000"/>
                  </a:solidFill>
                  <a:cs typeface="Arial" panose="020B0604020202020204" pitchFamily="34" charset="0"/>
                </a:rPr>
                <a:t>width</a:t>
              </a:r>
              <a:endParaRPr lang="en-US" sz="1600" b="1" dirty="0">
                <a:solidFill>
                  <a:srgbClr val="FF0000"/>
                </a:solidFill>
                <a:cs typeface="Arial" panose="020B0604020202020204" pitchFamily="34" charset="0"/>
              </a:endParaRPr>
            </a:p>
          </p:txBody>
        </p:sp>
      </p:grpSp>
      <p:cxnSp>
        <p:nvCxnSpPr>
          <p:cNvPr id="44" name="Straight Arrow Connector 43"/>
          <p:cNvCxnSpPr/>
          <p:nvPr/>
        </p:nvCxnSpPr>
        <p:spPr>
          <a:xfrm>
            <a:off x="3138406"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453400"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768395"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38109"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sp>
        <p:nvSpPr>
          <p:cNvPr id="50" name="TextBox 49"/>
          <p:cNvSpPr txBox="1"/>
          <p:nvPr/>
        </p:nvSpPr>
        <p:spPr>
          <a:xfrm>
            <a:off x="4266166"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sp>
        <p:nvSpPr>
          <p:cNvPr id="51" name="TextBox 50"/>
          <p:cNvSpPr txBox="1"/>
          <p:nvPr/>
        </p:nvSpPr>
        <p:spPr>
          <a:xfrm>
            <a:off x="5550680"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cxnSp>
        <p:nvCxnSpPr>
          <p:cNvPr id="21" name="Straight Connector 20"/>
          <p:cNvCxnSpPr/>
          <p:nvPr/>
        </p:nvCxnSpPr>
        <p:spPr>
          <a:xfrm flipH="1">
            <a:off x="3836957" y="2510617"/>
            <a:ext cx="117152"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97063" y="252876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73651" y="252876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360369" y="2510617"/>
            <a:ext cx="17626"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666896" y="2215492"/>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1" name="Freeform 70"/>
          <p:cNvSpPr/>
          <p:nvPr/>
        </p:nvSpPr>
        <p:spPr>
          <a:xfrm>
            <a:off x="7104069" y="2442511"/>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9" name="Group 8"/>
          <p:cNvGrpSpPr/>
          <p:nvPr/>
        </p:nvGrpSpPr>
        <p:grpSpPr>
          <a:xfrm>
            <a:off x="3759608" y="1464968"/>
            <a:ext cx="1258163" cy="1045650"/>
            <a:chOff x="3759608" y="1464968"/>
            <a:chExt cx="1258163" cy="1045650"/>
          </a:xfrm>
        </p:grpSpPr>
        <p:cxnSp>
          <p:nvCxnSpPr>
            <p:cNvPr id="75" name="Straight Arrow Connector 74"/>
            <p:cNvCxnSpPr/>
            <p:nvPr/>
          </p:nvCxnSpPr>
          <p:spPr>
            <a:xfrm flipV="1">
              <a:off x="3759608" y="1980846"/>
              <a:ext cx="1239532" cy="5297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20042612">
              <a:off x="4241596" y="1464968"/>
              <a:ext cx="776175" cy="584775"/>
            </a:xfrm>
            <a:prstGeom prst="rect">
              <a:avLst/>
            </a:prstGeom>
            <a:noFill/>
          </p:spPr>
          <p:txBody>
            <a:bodyPr wrap="none" rtlCol="0">
              <a:spAutoFit/>
            </a:bodyPr>
            <a:lstStyle/>
            <a:p>
              <a:r>
                <a:rPr lang="en-US" sz="1600" b="1" dirty="0" smtClean="0">
                  <a:solidFill>
                    <a:srgbClr val="FF0000"/>
                  </a:solidFill>
                  <a:cs typeface="Arial" panose="020B0604020202020204" pitchFamily="34" charset="0"/>
                </a:rPr>
                <a:t>Bragg</a:t>
              </a:r>
            </a:p>
            <a:p>
              <a:r>
                <a:rPr lang="en-US" sz="1600" b="1" dirty="0" smtClean="0">
                  <a:solidFill>
                    <a:srgbClr val="FF0000"/>
                  </a:solidFill>
                  <a:cs typeface="Arial" panose="020B0604020202020204" pitchFamily="34" charset="0"/>
                </a:rPr>
                <a:t>glitch</a:t>
              </a:r>
              <a:endParaRPr lang="en-US" sz="1600" b="1" dirty="0">
                <a:solidFill>
                  <a:srgbClr val="FF0000"/>
                </a:solidFill>
                <a:cs typeface="Arial" panose="020B0604020202020204" pitchFamily="34" charset="0"/>
              </a:endParaRPr>
            </a:p>
          </p:txBody>
        </p:sp>
      </p:grpSp>
      <p:grpSp>
        <p:nvGrpSpPr>
          <p:cNvPr id="4" name="Group 3"/>
          <p:cNvGrpSpPr/>
          <p:nvPr/>
        </p:nvGrpSpPr>
        <p:grpSpPr>
          <a:xfrm>
            <a:off x="4208408" y="2745900"/>
            <a:ext cx="2061679" cy="732196"/>
            <a:chOff x="4208408" y="2745900"/>
            <a:chExt cx="2061679" cy="732196"/>
          </a:xfrm>
        </p:grpSpPr>
        <p:sp>
          <p:nvSpPr>
            <p:cNvPr id="77" name="Oval 76"/>
            <p:cNvSpPr/>
            <p:nvPr/>
          </p:nvSpPr>
          <p:spPr>
            <a:xfrm>
              <a:off x="4208408" y="2874588"/>
              <a:ext cx="475159" cy="456087"/>
            </a:xfrm>
            <a:prstGeom prst="ellipse">
              <a:avLst/>
            </a:prstGeom>
            <a:gradFill flip="none" rotWithShape="1">
              <a:gsLst>
                <a:gs pos="46000">
                  <a:schemeClr val="bg1">
                    <a:shade val="30000"/>
                    <a:satMod val="115000"/>
                  </a:schemeClr>
                </a:gs>
                <a:gs pos="68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2" name="TextBox 81"/>
            <p:cNvSpPr txBox="1"/>
            <p:nvPr/>
          </p:nvSpPr>
          <p:spPr>
            <a:xfrm>
              <a:off x="5184533" y="2745900"/>
              <a:ext cx="1085554" cy="584775"/>
            </a:xfrm>
            <a:prstGeom prst="rect">
              <a:avLst/>
            </a:prstGeom>
            <a:noFill/>
          </p:spPr>
          <p:txBody>
            <a:bodyPr wrap="none" rtlCol="0">
              <a:spAutoFit/>
            </a:bodyPr>
            <a:lstStyle/>
            <a:p>
              <a:pPr algn="ctr"/>
              <a:r>
                <a:rPr lang="en-US" sz="1600" b="1" dirty="0">
                  <a:solidFill>
                    <a:srgbClr val="FF0000"/>
                  </a:solidFill>
                  <a:cs typeface="Arial" panose="020B0604020202020204" pitchFamily="34" charset="0"/>
                </a:rPr>
                <a:t>o</a:t>
              </a:r>
              <a:r>
                <a:rPr lang="en-US" sz="1600" b="1" dirty="0" smtClean="0">
                  <a:solidFill>
                    <a:srgbClr val="FF0000"/>
                  </a:solidFill>
                  <a:cs typeface="Arial" panose="020B0604020202020204" pitchFamily="34" charset="0"/>
                </a:rPr>
                <a:t>xygen</a:t>
              </a:r>
            </a:p>
            <a:p>
              <a:pPr algn="ctr"/>
              <a:r>
                <a:rPr lang="en-US" sz="1600" b="1" dirty="0" smtClean="0">
                  <a:solidFill>
                    <a:srgbClr val="FF0000"/>
                  </a:solidFill>
                  <a:cs typeface="Arial" panose="020B0604020202020204" pitchFamily="34" charset="0"/>
                </a:rPr>
                <a:t>inclusion</a:t>
              </a:r>
              <a:endParaRPr lang="en-US" sz="1600" b="1" dirty="0">
                <a:solidFill>
                  <a:srgbClr val="FF0000"/>
                </a:solidFill>
                <a:cs typeface="Arial" panose="020B0604020202020204" pitchFamily="34" charset="0"/>
              </a:endParaRPr>
            </a:p>
          </p:txBody>
        </p:sp>
        <p:sp>
          <p:nvSpPr>
            <p:cNvPr id="84" name="Freeform 83"/>
            <p:cNvSpPr/>
            <p:nvPr/>
          </p:nvSpPr>
          <p:spPr>
            <a:xfrm>
              <a:off x="4654324" y="3214763"/>
              <a:ext cx="1056067" cy="263333"/>
            </a:xfrm>
            <a:custGeom>
              <a:avLst/>
              <a:gdLst>
                <a:gd name="connsiteX0" fmla="*/ 566670 w 566670"/>
                <a:gd name="connsiteY0" fmla="*/ 0 h 515155"/>
                <a:gd name="connsiteX1" fmla="*/ 386366 w 566670"/>
                <a:gd name="connsiteY1" fmla="*/ 386366 h 515155"/>
                <a:gd name="connsiteX2" fmla="*/ 0 w 566670"/>
                <a:gd name="connsiteY2" fmla="*/ 515155 h 515155"/>
                <a:gd name="connsiteX0" fmla="*/ 1056067 w 1056067"/>
                <a:gd name="connsiteY0" fmla="*/ 116575 h 503976"/>
                <a:gd name="connsiteX1" fmla="*/ 875763 w 1056067"/>
                <a:gd name="connsiteY1" fmla="*/ 502941 h 503976"/>
                <a:gd name="connsiteX2" fmla="*/ 0 w 1056067"/>
                <a:gd name="connsiteY2" fmla="*/ 665 h 503976"/>
                <a:gd name="connsiteX0" fmla="*/ 1056067 w 1056067"/>
                <a:gd name="connsiteY0" fmla="*/ 116670 h 439997"/>
                <a:gd name="connsiteX1" fmla="*/ 901520 w 1056067"/>
                <a:gd name="connsiteY1" fmla="*/ 438642 h 439997"/>
                <a:gd name="connsiteX2" fmla="*/ 0 w 1056067"/>
                <a:gd name="connsiteY2" fmla="*/ 760 h 439997"/>
                <a:gd name="connsiteX0" fmla="*/ 1056067 w 1056067"/>
                <a:gd name="connsiteY0" fmla="*/ 116517 h 449772"/>
                <a:gd name="connsiteX1" fmla="*/ 901520 w 1056067"/>
                <a:gd name="connsiteY1" fmla="*/ 438489 h 449772"/>
                <a:gd name="connsiteX2" fmla="*/ 0 w 1056067"/>
                <a:gd name="connsiteY2" fmla="*/ 607 h 449772"/>
                <a:gd name="connsiteX0" fmla="*/ 1056067 w 1056067"/>
                <a:gd name="connsiteY0" fmla="*/ 116593 h 440081"/>
                <a:gd name="connsiteX1" fmla="*/ 901520 w 1056067"/>
                <a:gd name="connsiteY1" fmla="*/ 438565 h 440081"/>
                <a:gd name="connsiteX2" fmla="*/ 0 w 1056067"/>
                <a:gd name="connsiteY2" fmla="*/ 683 h 440081"/>
                <a:gd name="connsiteX0" fmla="*/ 1056067 w 1056067"/>
                <a:gd name="connsiteY0" fmla="*/ 116972 h 260977"/>
                <a:gd name="connsiteX1" fmla="*/ 656821 w 1056067"/>
                <a:gd name="connsiteY1" fmla="*/ 258639 h 260977"/>
                <a:gd name="connsiteX2" fmla="*/ 0 w 1056067"/>
                <a:gd name="connsiteY2" fmla="*/ 1062 h 260977"/>
                <a:gd name="connsiteX0" fmla="*/ 1056067 w 1056067"/>
                <a:gd name="connsiteY0" fmla="*/ 115910 h 263333"/>
                <a:gd name="connsiteX1" fmla="*/ 656821 w 1056067"/>
                <a:gd name="connsiteY1" fmla="*/ 257577 h 263333"/>
                <a:gd name="connsiteX2" fmla="*/ 0 w 1056067"/>
                <a:gd name="connsiteY2" fmla="*/ 0 h 263333"/>
              </a:gdLst>
              <a:ahLst/>
              <a:cxnLst>
                <a:cxn ang="0">
                  <a:pos x="connsiteX0" y="connsiteY0"/>
                </a:cxn>
                <a:cxn ang="0">
                  <a:pos x="connsiteX1" y="connsiteY1"/>
                </a:cxn>
                <a:cxn ang="0">
                  <a:pos x="connsiteX2" y="connsiteY2"/>
                </a:cxn>
              </a:cxnLst>
              <a:rect l="l" t="t" r="r" b="b"/>
              <a:pathLst>
                <a:path w="1056067" h="263333">
                  <a:moveTo>
                    <a:pt x="1056067" y="115910"/>
                  </a:moveTo>
                  <a:cubicBezTo>
                    <a:pt x="1013137" y="266163"/>
                    <a:pt x="871469" y="225380"/>
                    <a:pt x="656821" y="257577"/>
                  </a:cubicBezTo>
                  <a:cubicBezTo>
                    <a:pt x="442173" y="289774"/>
                    <a:pt x="364901" y="184597"/>
                    <a:pt x="0" y="0"/>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2" name="Group 1"/>
          <p:cNvGrpSpPr/>
          <p:nvPr/>
        </p:nvGrpSpPr>
        <p:grpSpPr>
          <a:xfrm>
            <a:off x="2219525" y="1554069"/>
            <a:ext cx="4084378" cy="3310586"/>
            <a:chOff x="2219525" y="1554069"/>
            <a:chExt cx="4084378" cy="3310586"/>
          </a:xfrm>
        </p:grpSpPr>
        <p:sp>
          <p:nvSpPr>
            <p:cNvPr id="86" name="TextBox 85"/>
            <p:cNvSpPr txBox="1"/>
            <p:nvPr/>
          </p:nvSpPr>
          <p:spPr>
            <a:xfrm>
              <a:off x="3138406" y="1554069"/>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9" name="TextBox 88"/>
            <p:cNvSpPr txBox="1"/>
            <p:nvPr/>
          </p:nvSpPr>
          <p:spPr>
            <a:xfrm>
              <a:off x="3441110" y="1803607"/>
              <a:ext cx="356188"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90" name="Oval 89"/>
            <p:cNvSpPr/>
            <p:nvPr/>
          </p:nvSpPr>
          <p:spPr>
            <a:xfrm>
              <a:off x="5492623" y="409267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a:off x="5207128" y="4279880"/>
              <a:ext cx="1096775" cy="584775"/>
            </a:xfrm>
            <a:prstGeom prst="rect">
              <a:avLst/>
            </a:prstGeom>
            <a:noFill/>
          </p:spPr>
          <p:txBody>
            <a:bodyPr wrap="none" rtlCol="0">
              <a:spAutoFit/>
            </a:bodyPr>
            <a:lstStyle/>
            <a:p>
              <a:pPr algn="ctr"/>
              <a:r>
                <a:rPr lang="en-US" sz="1600" b="1" dirty="0" smtClean="0">
                  <a:solidFill>
                    <a:srgbClr val="000000"/>
                  </a:solidFill>
                  <a:cs typeface="Arial" panose="020B0604020202020204" pitchFamily="34" charset="0"/>
                </a:rPr>
                <a:t>detection</a:t>
              </a:r>
            </a:p>
            <a:p>
              <a:pPr algn="ctr"/>
              <a:r>
                <a:rPr lang="en-US" sz="1600" b="1" dirty="0" smtClean="0">
                  <a:solidFill>
                    <a:srgbClr val="000000"/>
                  </a:solidFill>
                  <a:cs typeface="Arial" panose="020B0604020202020204" pitchFamily="34" charset="0"/>
                </a:rPr>
                <a:t>event</a:t>
              </a:r>
            </a:p>
          </p:txBody>
        </p:sp>
        <p:sp>
          <p:nvSpPr>
            <p:cNvPr id="83" name="TextBox 82"/>
            <p:cNvSpPr txBox="1"/>
            <p:nvPr/>
          </p:nvSpPr>
          <p:spPr>
            <a:xfrm rot="2572978">
              <a:off x="2219525" y="1723347"/>
              <a:ext cx="1096775" cy="584775"/>
            </a:xfrm>
            <a:prstGeom prst="rect">
              <a:avLst/>
            </a:prstGeom>
            <a:noFill/>
          </p:spPr>
          <p:txBody>
            <a:bodyPr wrap="none" rtlCol="0">
              <a:spAutoFit/>
            </a:bodyPr>
            <a:lstStyle/>
            <a:p>
              <a:pPr algn="ctr"/>
              <a:r>
                <a:rPr lang="en-US" sz="1600" b="1" dirty="0">
                  <a:solidFill>
                    <a:srgbClr val="00B050"/>
                  </a:solidFill>
                  <a:cs typeface="Arial" panose="020B0604020202020204" pitchFamily="34" charset="0"/>
                </a:rPr>
                <a:t>i</a:t>
              </a:r>
              <a:r>
                <a:rPr lang="en-US" sz="1600" b="1" dirty="0" smtClean="0">
                  <a:solidFill>
                    <a:srgbClr val="00B050"/>
                  </a:solidFill>
                  <a:cs typeface="Arial" panose="020B0604020202020204" pitchFamily="34" charset="0"/>
                </a:rPr>
                <a:t>ncoming</a:t>
              </a:r>
            </a:p>
            <a:p>
              <a:pPr algn="ctr"/>
              <a:r>
                <a:rPr lang="en-US" sz="1600" b="1" dirty="0" smtClean="0">
                  <a:solidFill>
                    <a:srgbClr val="00B050"/>
                  </a:solidFill>
                  <a:cs typeface="Arial" panose="020B0604020202020204" pitchFamily="34" charset="0"/>
                </a:rPr>
                <a:t>photon</a:t>
              </a:r>
            </a:p>
          </p:txBody>
        </p:sp>
        <p:cxnSp>
          <p:nvCxnSpPr>
            <p:cNvPr id="79" name="Straight Arrow Connector 78"/>
            <p:cNvCxnSpPr/>
            <p:nvPr/>
          </p:nvCxnSpPr>
          <p:spPr>
            <a:xfrm>
              <a:off x="2952623" y="178490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5" name="Title 1"/>
          <p:cNvSpPr>
            <a:spLocks noGrp="1"/>
          </p:cNvSpPr>
          <p:nvPr>
            <p:ph type="title"/>
          </p:nvPr>
        </p:nvSpPr>
        <p:spPr>
          <a:xfrm>
            <a:off x="457200" y="0"/>
            <a:ext cx="8229600" cy="1143000"/>
          </a:xfrm>
        </p:spPr>
        <p:txBody>
          <a:bodyPr/>
          <a:lstStyle/>
          <a:p>
            <a:r>
              <a:rPr lang="en-US" dirty="0" smtClean="0"/>
              <a:t>Detector pixels are 3D</a:t>
            </a:r>
            <a:endParaRPr lang="en-US" dirty="0"/>
          </a:p>
        </p:txBody>
      </p:sp>
    </p:spTree>
    <p:extLst>
      <p:ext uri="{BB962C8B-B14F-4D97-AF65-F5344CB8AC3E}">
        <p14:creationId xmlns:p14="http://schemas.microsoft.com/office/powerpoint/2010/main" val="266705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82795038"/>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204837"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a:r>
                <a:rPr lang="en-US" sz="2000" b="1" dirty="0" smtClean="0">
                  <a:solidFill>
                    <a:prstClr val="black"/>
                  </a:solidFill>
                  <a:cs typeface="Arial" panose="020B0604020202020204" pitchFamily="34" charset="0"/>
                </a:rPr>
                <a:t>Current</a:t>
              </a:r>
            </a:p>
            <a:p>
              <a:pPr algn="ctr"/>
              <a:r>
                <a:rPr lang="en-US" sz="2000" b="1" dirty="0" smtClean="0">
                  <a:solidFill>
                    <a:prstClr val="black"/>
                  </a:solidFill>
                  <a:cs typeface="Arial" panose="020B0604020202020204" pitchFamily="34" charset="0"/>
                </a:rPr>
                <a:t>technology</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a:r>
                <a:rPr lang="en-US" sz="2400" b="1" dirty="0" smtClean="0">
                  <a:solidFill>
                    <a:prstClr val="black"/>
                  </a:solidFil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r>
              <a:rPr lang="en-US" sz="4400" dirty="0" smtClean="0">
                <a:solidFill>
                  <a:srgbClr val="000000"/>
                </a:solidFill>
                <a:cs typeface="Arial" panose="020B0604020202020204" pitchFamily="34" charset="0"/>
              </a:rPr>
              <a:t>Threshold of a revolution in phasing</a:t>
            </a:r>
            <a:endParaRPr lang="en-US" sz="4400" dirty="0">
              <a:solidFill>
                <a:srgbClr val="000000"/>
              </a:solidFill>
              <a:cs typeface="Arial" panose="020B0604020202020204" pitchFamily="34" charset="0"/>
            </a:endParaRPr>
          </a:p>
        </p:txBody>
      </p:sp>
      <p:sp>
        <p:nvSpPr>
          <p:cNvPr id="2" name="TextBox 1"/>
          <p:cNvSpPr txBox="1"/>
          <p:nvPr/>
        </p:nvSpPr>
        <p:spPr>
          <a:xfrm>
            <a:off x="7677253" y="6080438"/>
            <a:ext cx="889987" cy="646331"/>
          </a:xfrm>
          <a:prstGeom prst="rect">
            <a:avLst/>
          </a:prstGeom>
          <a:noFill/>
        </p:spPr>
        <p:txBody>
          <a:bodyPr wrap="none" rtlCol="0">
            <a:spAutoFit/>
          </a:bodyPr>
          <a:lstStyle/>
          <a:p>
            <a:r>
              <a:rPr lang="en-US" dirty="0" smtClean="0"/>
              <a:t>S-SAD</a:t>
            </a:r>
          </a:p>
          <a:p>
            <a:r>
              <a:rPr lang="en-US" dirty="0" smtClean="0"/>
              <a:t>7 </a:t>
            </a:r>
            <a:r>
              <a:rPr lang="en-US" dirty="0" err="1" smtClean="0"/>
              <a:t>keV</a:t>
            </a:r>
            <a:endParaRPr lang="en-US" dirty="0"/>
          </a:p>
        </p:txBody>
      </p:sp>
    </p:spTree>
    <p:extLst>
      <p:ext uri="{BB962C8B-B14F-4D97-AF65-F5344CB8AC3E}">
        <p14:creationId xmlns:p14="http://schemas.microsoft.com/office/powerpoint/2010/main" val="2710647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solidFill>
                  <a:schemeClr val="bg1">
                    <a:lumMod val="50000"/>
                  </a:schemeClr>
                </a:solidFill>
              </a:rPr>
              <a:t>Calibrate it </a:t>
            </a:r>
            <a:r>
              <a:rPr lang="en-US" sz="4000" dirty="0">
                <a:solidFill>
                  <a:schemeClr val="bg1">
                    <a:lumMod val="50000"/>
                  </a:schemeClr>
                </a:solidFill>
              </a:rPr>
              <a:t>out</a:t>
            </a:r>
          </a:p>
          <a:p>
            <a:pPr marL="514350" indent="-514350">
              <a:lnSpc>
                <a:spcPct val="150000"/>
              </a:lnSpc>
              <a:buFont typeface="+mj-lt"/>
              <a:buAutoNum type="arabicPeriod"/>
            </a:pPr>
            <a:r>
              <a:rPr lang="en-US" sz="4000" dirty="0" smtClean="0">
                <a:solidFill>
                  <a:srgbClr val="C00000"/>
                </a:solidFill>
              </a:rPr>
              <a:t>Average </a:t>
            </a:r>
            <a:r>
              <a:rPr lang="en-US" sz="4000" dirty="0" smtClean="0">
                <a:solidFill>
                  <a:srgbClr val="C00000"/>
                </a:solidFill>
              </a:rPr>
              <a:t>over it</a:t>
            </a:r>
          </a:p>
          <a:p>
            <a:pPr marL="514350" indent="-514350">
              <a:lnSpc>
                <a:spcPct val="150000"/>
              </a:lnSpc>
              <a:buFont typeface="+mj-lt"/>
              <a:buAutoNum type="arabicPeriod"/>
            </a:pPr>
            <a:r>
              <a:rPr lang="en-US" sz="4000" dirty="0" smtClean="0"/>
              <a:t>go </a:t>
            </a:r>
            <a:r>
              <a:rPr lang="en-US" sz="4000" dirty="0" smtClean="0"/>
              <a:t>MAD</a:t>
            </a:r>
            <a:endParaRPr lang="en-US" sz="4000" dirty="0"/>
          </a:p>
        </p:txBody>
      </p:sp>
    </p:spTree>
    <p:extLst>
      <p:ext uri="{BB962C8B-B14F-4D97-AF65-F5344CB8AC3E}">
        <p14:creationId xmlns:p14="http://schemas.microsoft.com/office/powerpoint/2010/main" val="734678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628650" y="0"/>
            <a:ext cx="7772400" cy="1470025"/>
          </a:xfrm>
        </p:spPr>
        <p:txBody>
          <a:bodyPr/>
          <a:lstStyle/>
          <a:p>
            <a:pPr eaLnBrk="1" hangingPunct="1"/>
            <a:r>
              <a:rPr lang="en-US" altLang="en-US" sz="5400" b="1" dirty="0" smtClean="0"/>
              <a:t>Averaging over SHSSS</a:t>
            </a:r>
          </a:p>
        </p:txBody>
      </p:sp>
      <p:sp>
        <p:nvSpPr>
          <p:cNvPr id="901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9600" baseline="30000" dirty="0" err="1">
                <a:solidFill>
                  <a:srgbClr val="000066"/>
                </a:solidFill>
              </a:rPr>
              <a:t>mult</a:t>
            </a:r>
            <a:r>
              <a:rPr lang="en-US" altLang="en-US" sz="9600" baseline="30000" dirty="0">
                <a:solidFill>
                  <a:srgbClr val="000066"/>
                </a:solidFill>
              </a:rPr>
              <a:t> &gt;</a:t>
            </a:r>
            <a:r>
              <a:rPr lang="en-US" altLang="en-US" sz="6600" dirty="0">
                <a:solidFill>
                  <a:srgbClr val="000066"/>
                </a:solidFill>
              </a:rPr>
              <a:t> </a:t>
            </a:r>
            <a:r>
              <a:rPr lang="en-US" altLang="en-US" sz="18900" dirty="0">
                <a:solidFill>
                  <a:srgbClr val="000000"/>
                </a:solidFill>
              </a:rPr>
              <a:t>(</a:t>
            </a:r>
            <a:r>
              <a:rPr lang="en-US" altLang="en-US" sz="18900" dirty="0">
                <a:solidFill>
                  <a:srgbClr val="000000"/>
                </a:solidFill>
                <a:latin typeface="Times New Roman" pitchFamily="18" charset="0"/>
                <a:cs typeface="Arial" pitchFamily="34" charset="0"/>
              </a:rPr>
              <a:t>—</a:t>
            </a:r>
            <a:r>
              <a:rPr lang="en-US" altLang="en-US" sz="18900" dirty="0">
                <a:solidFill>
                  <a:srgbClr val="000000"/>
                </a:solidFill>
              </a:rPr>
              <a:t>)</a:t>
            </a:r>
            <a:r>
              <a:rPr lang="en-US" altLang="en-US" sz="9600" baseline="100000" dirty="0">
                <a:solidFill>
                  <a:srgbClr val="000000"/>
                </a:solidFill>
              </a:rPr>
              <a:t>2</a:t>
            </a:r>
          </a:p>
        </p:txBody>
      </p:sp>
      <p:sp>
        <p:nvSpPr>
          <p:cNvPr id="901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6600">
                <a:solidFill>
                  <a:srgbClr val="CC6600"/>
                </a:solidFill>
              </a:rPr>
              <a:t>~3%</a:t>
            </a:r>
            <a:endParaRPr lang="en-US" altLang="en-US" sz="6600" baseline="-25000">
              <a:solidFill>
                <a:srgbClr val="CC6600"/>
              </a:solidFill>
            </a:endParaRPr>
          </a:p>
          <a:p>
            <a:pPr algn="ctr" eaLnBrk="1" fontAlgn="base" hangingPunct="1">
              <a:spcBef>
                <a:spcPct val="50000"/>
              </a:spcBef>
              <a:spcAft>
                <a:spcPct val="0"/>
              </a:spcAft>
              <a:buFontTx/>
              <a:buNone/>
            </a:pPr>
            <a:r>
              <a:rPr lang="en-US" altLang="en-US" sz="6600">
                <a:solidFill>
                  <a:srgbClr val="006600"/>
                </a:solidFill>
              </a:rPr>
              <a:t>&lt;</a:t>
            </a:r>
            <a:r>
              <a:rPr lang="el-GR" altLang="en-US" sz="6600">
                <a:solidFill>
                  <a:srgbClr val="006600"/>
                </a:solidFill>
                <a:cs typeface="Arial" pitchFamily="34" charset="0"/>
              </a:rPr>
              <a:t>Δ</a:t>
            </a:r>
            <a:r>
              <a:rPr lang="en-US" altLang="en-US" sz="6600">
                <a:solidFill>
                  <a:srgbClr val="006600"/>
                </a:solidFill>
                <a:cs typeface="Arial" pitchFamily="34" charset="0"/>
              </a:rPr>
              <a:t>F</a:t>
            </a:r>
            <a:r>
              <a:rPr lang="en-US" altLang="en-US" sz="6600">
                <a:solidFill>
                  <a:srgbClr val="006600"/>
                </a:solidFill>
              </a:rPr>
              <a:t>/F&gt;</a:t>
            </a:r>
          </a:p>
        </p:txBody>
      </p:sp>
      <p:sp>
        <p:nvSpPr>
          <p:cNvPr id="21" name="TextBox 20"/>
          <p:cNvSpPr txBox="1"/>
          <p:nvPr/>
        </p:nvSpPr>
        <p:spPr>
          <a:xfrm>
            <a:off x="1521346" y="5747048"/>
            <a:ext cx="6270243" cy="584775"/>
          </a:xfrm>
          <a:prstGeom prst="rect">
            <a:avLst/>
          </a:prstGeom>
          <a:noFill/>
        </p:spPr>
        <p:txBody>
          <a:bodyPr wrap="none" rtlCol="0">
            <a:spAutoFit/>
          </a:bodyPr>
          <a:lstStyle/>
          <a:p>
            <a:r>
              <a:rPr lang="en-US" sz="3200" dirty="0" smtClean="0"/>
              <a:t>“true” multiplicity = </a:t>
            </a:r>
            <a:r>
              <a:rPr lang="en-US" sz="3200" dirty="0" smtClean="0"/>
              <a:t>different pixels</a:t>
            </a:r>
            <a:endParaRPr lang="en-US" sz="3200" dirty="0"/>
          </a:p>
        </p:txBody>
      </p:sp>
    </p:spTree>
    <p:extLst>
      <p:ext uri="{BB962C8B-B14F-4D97-AF65-F5344CB8AC3E}">
        <p14:creationId xmlns:p14="http://schemas.microsoft.com/office/powerpoint/2010/main" val="2209216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dirty="0" smtClean="0"/>
              <a:t>Averaging </a:t>
            </a:r>
            <a:r>
              <a:rPr lang="en-US" dirty="0" smtClean="0"/>
              <a:t>with</a:t>
            </a:r>
            <a:r>
              <a:rPr lang="en-US" dirty="0" smtClean="0"/>
              <a:t> systematic </a:t>
            </a:r>
            <a:r>
              <a:rPr lang="en-US" dirty="0" smtClean="0"/>
              <a:t>error</a:t>
            </a:r>
            <a:endParaRPr lang="en-US"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3714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p:spPr>
        <p:txBody>
          <a:bodyPr/>
          <a:lstStyle/>
          <a:p>
            <a:pPr eaLnBrk="1" hangingPunct="1"/>
            <a:r>
              <a:rPr lang="en-US" altLang="en-US" sz="5400" dirty="0" smtClean="0"/>
              <a:t>CCD calibration: 7235 eV</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44601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1143000"/>
          </a:xfrm>
        </p:spPr>
        <p:txBody>
          <a:bodyPr/>
          <a:lstStyle/>
          <a:p>
            <a:pPr eaLnBrk="1" hangingPunct="1"/>
            <a:r>
              <a:rPr lang="en-US" altLang="en-US" sz="5400" dirty="0" smtClean="0"/>
              <a:t>CCD calibration: 7247 eV</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67663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89091"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193604"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092"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photon energy (keV)</a:t>
            </a:r>
          </a:p>
        </p:txBody>
      </p:sp>
      <p:sp>
        <p:nvSpPr>
          <p:cNvPr id="89093"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Relative absorption depth</a:t>
            </a:r>
          </a:p>
        </p:txBody>
      </p:sp>
      <p:sp>
        <p:nvSpPr>
          <p:cNvPr id="890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008000"/>
                </a:solidFill>
              </a:rPr>
              <a:t>same = good!</a:t>
            </a:r>
          </a:p>
        </p:txBody>
      </p:sp>
      <p:sp>
        <p:nvSpPr>
          <p:cNvPr id="890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solidFill>
                  <a:srgbClr val="FF0000"/>
                </a:solidFill>
              </a:rPr>
              <a:t>bad!</a:t>
            </a:r>
          </a:p>
        </p:txBody>
      </p:sp>
      <p:sp>
        <p:nvSpPr>
          <p:cNvPr id="890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7"/>
          <p:cNvSpPr>
            <a:spLocks noChangeShapeType="1"/>
          </p:cNvSpPr>
          <p:nvPr/>
        </p:nvSpPr>
        <p:spPr bwMode="auto">
          <a:xfrm flipH="1" flipV="1">
            <a:off x="1993673" y="5092928"/>
            <a:ext cx="575355" cy="8070"/>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8"/>
          <p:cNvSpPr txBox="1">
            <a:spLocks noChangeArrowheads="1"/>
          </p:cNvSpPr>
          <p:nvPr/>
        </p:nvSpPr>
        <p:spPr bwMode="auto">
          <a:xfrm>
            <a:off x="2534981" y="4847581"/>
            <a:ext cx="886781"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smtClean="0">
                <a:solidFill>
                  <a:srgbClr val="008000"/>
                </a:solidFill>
              </a:rPr>
              <a:t>Mar?</a:t>
            </a:r>
            <a:endParaRPr lang="en-US" altLang="en-US" sz="2400" dirty="0">
              <a:solidFill>
                <a:srgbClr val="008000"/>
              </a:solidFill>
            </a:endParaRPr>
          </a:p>
        </p:txBody>
      </p:sp>
      <p:sp>
        <p:nvSpPr>
          <p:cNvPr id="13" name="Line 7"/>
          <p:cNvSpPr>
            <a:spLocks noChangeShapeType="1"/>
          </p:cNvSpPr>
          <p:nvPr/>
        </p:nvSpPr>
        <p:spPr bwMode="auto">
          <a:xfrm>
            <a:off x="3371057" y="5104040"/>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1488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0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0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animBg="1"/>
      <p:bldP spid="89095" grpId="0" animBg="1"/>
      <p:bldP spid="89096" grpId="0" animBg="1"/>
      <p:bldP spid="89097" grpId="0" animBg="1"/>
      <p:bldP spid="89098" grpId="0" animBg="1"/>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target:</a:t>
            </a:r>
          </a:p>
          <a:p>
            <a:pPr eaLnBrk="1" hangingPunct="1">
              <a:spcBef>
                <a:spcPct val="0"/>
              </a:spcBef>
              <a:buFontTx/>
              <a:buNone/>
            </a:pPr>
            <a:r>
              <a:rPr lang="en-US" altLang="en-US" sz="2400"/>
              <a:t>oil</a:t>
            </a:r>
          </a:p>
          <a:p>
            <a:pPr eaLnBrk="1" hangingPunct="1">
              <a:spcBef>
                <a:spcPct val="0"/>
              </a:spcBef>
              <a:buFontTx/>
              <a:buNone/>
            </a:pPr>
            <a:endParaRPr lang="en-US" altLang="en-US" sz="2400"/>
          </a:p>
          <a:p>
            <a:pPr eaLnBrk="1" hangingPunct="1">
              <a:spcBef>
                <a:spcPct val="0"/>
              </a:spcBef>
              <a:buFontTx/>
              <a:buNone/>
            </a:pPr>
            <a:r>
              <a:rPr lang="en-US" altLang="en-US" sz="2400"/>
              <a:t>distance:</a:t>
            </a:r>
          </a:p>
          <a:p>
            <a:pPr eaLnBrk="1" hangingPunct="1">
              <a:spcBef>
                <a:spcPct val="0"/>
              </a:spcBef>
              <a:buFontTx/>
              <a:buNone/>
            </a:pPr>
            <a:r>
              <a:rPr lang="en-US" altLang="en-US" sz="2400"/>
              <a:t>900 mm</a:t>
            </a:r>
          </a:p>
          <a:p>
            <a:pPr eaLnBrk="1" hangingPunct="1">
              <a:spcBef>
                <a:spcPct val="0"/>
              </a:spcBef>
              <a:buFontTx/>
              <a:buNone/>
            </a:pPr>
            <a:endParaRPr lang="en-US" altLang="en-US" sz="2400"/>
          </a:p>
          <a:p>
            <a:pPr eaLnBrk="1" hangingPunct="1">
              <a:spcBef>
                <a:spcPct val="0"/>
              </a:spcBef>
              <a:buFontTx/>
              <a:buNone/>
            </a:pPr>
            <a:r>
              <a:rPr lang="en-US" altLang="en-US" sz="2400"/>
              <a:t>2</a:t>
            </a:r>
            <a:r>
              <a:rPr lang="el-GR" altLang="en-US" sz="2400"/>
              <a:t>θ</a:t>
            </a:r>
            <a:r>
              <a:rPr lang="en-US" altLang="en-US" sz="2400"/>
              <a:t>:  12°</a:t>
            </a:r>
          </a:p>
        </p:txBody>
      </p:sp>
    </p:spTree>
    <p:extLst>
      <p:ext uri="{BB962C8B-B14F-4D97-AF65-F5344CB8AC3E}">
        <p14:creationId xmlns:p14="http://schemas.microsoft.com/office/powerpoint/2010/main" val="118875073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target:</a:t>
            </a:r>
          </a:p>
          <a:p>
            <a:pPr eaLnBrk="1" hangingPunct="1">
              <a:spcBef>
                <a:spcPct val="0"/>
              </a:spcBef>
              <a:buFontTx/>
              <a:buNone/>
            </a:pPr>
            <a:r>
              <a:rPr lang="en-US" altLang="en-US" sz="2400"/>
              <a:t>oil</a:t>
            </a:r>
          </a:p>
          <a:p>
            <a:pPr eaLnBrk="1" hangingPunct="1">
              <a:spcBef>
                <a:spcPct val="0"/>
              </a:spcBef>
              <a:buFontTx/>
              <a:buNone/>
            </a:pPr>
            <a:endParaRPr lang="en-US" altLang="en-US" sz="2400"/>
          </a:p>
          <a:p>
            <a:pPr eaLnBrk="1" hangingPunct="1">
              <a:spcBef>
                <a:spcPct val="0"/>
              </a:spcBef>
              <a:buFontTx/>
              <a:buNone/>
            </a:pPr>
            <a:r>
              <a:rPr lang="en-US" altLang="en-US" sz="2400"/>
              <a:t>distance:</a:t>
            </a:r>
          </a:p>
          <a:p>
            <a:pPr eaLnBrk="1" hangingPunct="1">
              <a:spcBef>
                <a:spcPct val="0"/>
              </a:spcBef>
              <a:buFontTx/>
              <a:buNone/>
            </a:pPr>
            <a:r>
              <a:rPr lang="en-US" altLang="en-US" sz="2400"/>
              <a:t>900 mm</a:t>
            </a:r>
          </a:p>
          <a:p>
            <a:pPr eaLnBrk="1" hangingPunct="1">
              <a:spcBef>
                <a:spcPct val="0"/>
              </a:spcBef>
              <a:buFontTx/>
              <a:buNone/>
            </a:pPr>
            <a:endParaRPr lang="en-US" altLang="en-US" sz="2400"/>
          </a:p>
          <a:p>
            <a:pPr eaLnBrk="1" hangingPunct="1">
              <a:spcBef>
                <a:spcPct val="0"/>
              </a:spcBef>
              <a:buFontTx/>
              <a:buNone/>
            </a:pPr>
            <a:r>
              <a:rPr lang="en-US" altLang="en-US" sz="2400"/>
              <a:t>2</a:t>
            </a:r>
            <a:r>
              <a:rPr lang="el-GR" altLang="en-US" sz="2400"/>
              <a:t>θ</a:t>
            </a:r>
            <a:r>
              <a:rPr lang="en-US" altLang="en-US" sz="2400"/>
              <a:t>:  12°</a:t>
            </a:r>
          </a:p>
        </p:txBody>
      </p:sp>
    </p:spTree>
    <p:extLst>
      <p:ext uri="{BB962C8B-B14F-4D97-AF65-F5344CB8AC3E}">
        <p14:creationId xmlns:p14="http://schemas.microsoft.com/office/powerpoint/2010/main" val="371404119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0" y="0"/>
            <a:ext cx="9144000" cy="1143000"/>
          </a:xfrm>
        </p:spPr>
        <p:txBody>
          <a:bodyPr>
            <a:noAutofit/>
          </a:bodyPr>
          <a:lstStyle/>
          <a:p>
            <a:pPr eaLnBrk="1" hangingPunct="1"/>
            <a:r>
              <a:rPr lang="en-US" altLang="en-US" dirty="0" smtClean="0"/>
              <a:t>ADSC Q315r SN 926 (ALS 8.3.1)</a:t>
            </a:r>
          </a:p>
        </p:txBody>
      </p:sp>
      <p:pic>
        <p:nvPicPr>
          <p:cNvPr id="444419" name="Picture 3"/>
          <p:cNvPicPr>
            <a:picLocks noChangeAspect="1" noChangeArrowheads="1"/>
          </p:cNvPicPr>
          <p:nvPr/>
        </p:nvPicPr>
        <p:blipFill>
          <a:blip r:embed="rId2">
            <a:extLst>
              <a:ext uri="{28A0092B-C50C-407E-A947-70E740481C1C}">
                <a14:useLocalDpi xmlns:a14="http://schemas.microsoft.com/office/drawing/2010/main" val="0"/>
              </a:ext>
            </a:extLst>
          </a:blip>
          <a:srcRect l="24446" t="10847" r="24521" b="4239"/>
          <a:stretch>
            <a:fillRect/>
          </a:stretch>
        </p:blipFill>
        <p:spPr bwMode="auto">
          <a:xfrm>
            <a:off x="1930400" y="1184275"/>
            <a:ext cx="528320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9700" name="Text Box 4"/>
          <p:cNvSpPr txBox="1">
            <a:spLocks noChangeArrowheads="1"/>
          </p:cNvSpPr>
          <p:nvPr/>
        </p:nvSpPr>
        <p:spPr bwMode="auto">
          <a:xfrm>
            <a:off x="2314575" y="55578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a:solidFill>
                  <a:srgbClr val="FF0000"/>
                </a:solidFill>
              </a:rPr>
              <a:t>-10%</a:t>
            </a:r>
          </a:p>
        </p:txBody>
      </p:sp>
      <p:sp>
        <p:nvSpPr>
          <p:cNvPr id="1949701" name="Text Box 5"/>
          <p:cNvSpPr txBox="1">
            <a:spLocks noChangeArrowheads="1"/>
          </p:cNvSpPr>
          <p:nvPr/>
        </p:nvSpPr>
        <p:spPr bwMode="auto">
          <a:xfrm>
            <a:off x="5422900" y="2552700"/>
            <a:ext cx="774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a:solidFill>
                  <a:srgbClr val="000000"/>
                </a:solidFill>
              </a:rPr>
              <a:t>+10%</a:t>
            </a:r>
          </a:p>
        </p:txBody>
      </p:sp>
    </p:spTree>
    <p:extLst>
      <p:ext uri="{BB962C8B-B14F-4D97-AF65-F5344CB8AC3E}">
        <p14:creationId xmlns:p14="http://schemas.microsoft.com/office/powerpoint/2010/main" val="24651053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97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700" grpId="0"/>
      <p:bldP spid="194970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1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400" dirty="0" smtClean="0"/>
              <a:t>ADSC Q315r SN                )</a:t>
            </a:r>
            <a:endParaRPr lang="en-US" altLang="en-US" sz="5400" dirty="0"/>
          </a:p>
        </p:txBody>
      </p:sp>
      <p:sp>
        <p:nvSpPr>
          <p:cNvPr id="2" name="Rectangle 1"/>
          <p:cNvSpPr/>
          <p:nvPr/>
        </p:nvSpPr>
        <p:spPr>
          <a:xfrm>
            <a:off x="5500913" y="203200"/>
            <a:ext cx="2989943" cy="93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49208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4" name="Rectangle 3"/>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653314" y="2969828"/>
            <a:ext cx="1545771" cy="1020820"/>
            <a:chOff x="5653314" y="2969828"/>
            <a:chExt cx="1545771" cy="1020820"/>
          </a:xfrm>
        </p:grpSpPr>
        <p:sp>
          <p:nvSpPr>
            <p:cNvPr id="15" name="TextBox 14"/>
            <p:cNvSpPr txBox="1"/>
            <p:nvPr/>
          </p:nvSpPr>
          <p:spPr>
            <a:xfrm>
              <a:off x="6034906" y="2969828"/>
              <a:ext cx="782587" cy="707886"/>
            </a:xfrm>
            <a:prstGeom prst="rect">
              <a:avLst/>
            </a:prstGeom>
            <a:noFill/>
          </p:spPr>
          <p:txBody>
            <a:bodyPr wrap="none" rtlCol="0">
              <a:spAutoFit/>
            </a:bodyPr>
            <a:lstStyle/>
            <a:p>
              <a:pPr algn="ctr"/>
              <a:r>
                <a:rPr lang="en-US" sz="2000" b="1" dirty="0" smtClean="0"/>
                <a:t>Flat</a:t>
              </a:r>
            </a:p>
            <a:p>
              <a:pPr algn="ctr"/>
              <a:r>
                <a:rPr lang="en-US" sz="2000" b="1" dirty="0" smtClean="0"/>
                <a:t>Field</a:t>
              </a:r>
            </a:p>
          </p:txBody>
        </p:sp>
        <p:cxnSp>
          <p:nvCxnSpPr>
            <p:cNvPr id="16" name="Straight Arrow Connector 15"/>
            <p:cNvCxnSpPr/>
            <p:nvPr/>
          </p:nvCxnSpPr>
          <p:spPr>
            <a:xfrm>
              <a:off x="5653314"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57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7" name="Picture 3" descr="ASM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0" y="0"/>
            <a:ext cx="9144000" cy="1143000"/>
          </a:xfrm>
        </p:spPr>
        <p:txBody>
          <a:bodyPr>
            <a:normAutofit/>
          </a:bodyPr>
          <a:lstStyle/>
          <a:p>
            <a:pPr eaLnBrk="1" hangingPunct="1"/>
            <a:r>
              <a:rPr lang="en-US" altLang="en-US" sz="5400" dirty="0" smtClean="0"/>
              <a:t>ADSC Q315r SN                 )</a:t>
            </a:r>
          </a:p>
        </p:txBody>
      </p:sp>
      <p:sp>
        <p:nvSpPr>
          <p:cNvPr id="4" name="Rectangle 3"/>
          <p:cNvSpPr/>
          <p:nvPr/>
        </p:nvSpPr>
        <p:spPr>
          <a:xfrm>
            <a:off x="5370285" y="203200"/>
            <a:ext cx="3280229" cy="93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7122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0"/>
            <a:ext cx="7772400" cy="1143000"/>
          </a:xfrm>
        </p:spPr>
        <p:txBody>
          <a:bodyPr/>
          <a:lstStyle/>
          <a:p>
            <a:pPr eaLnBrk="1" hangingPunct="1"/>
            <a:r>
              <a:rPr lang="en-US" altLang="en-US" sz="5400" smtClean="0"/>
              <a:t>Detector calibration</a:t>
            </a:r>
          </a:p>
        </p:txBody>
      </p:sp>
      <p:graphicFrame>
        <p:nvGraphicFramePr>
          <p:cNvPr id="71683"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198714"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176588" y="6057900"/>
            <a:ext cx="3565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calibration error (%)</a:t>
            </a:r>
          </a:p>
        </p:txBody>
      </p:sp>
      <p:sp>
        <p:nvSpPr>
          <p:cNvPr id="71685" name="Text Box 5"/>
          <p:cNvSpPr txBox="1">
            <a:spLocks noChangeArrowheads="1"/>
          </p:cNvSpPr>
          <p:nvPr/>
        </p:nvSpPr>
        <p:spPr bwMode="auto">
          <a:xfrm rot="-5400000">
            <a:off x="-659606" y="3032919"/>
            <a:ext cx="2124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megapixels</a:t>
            </a:r>
          </a:p>
        </p:txBody>
      </p:sp>
    </p:spTree>
    <p:extLst>
      <p:ext uri="{BB962C8B-B14F-4D97-AF65-F5344CB8AC3E}">
        <p14:creationId xmlns:p14="http://schemas.microsoft.com/office/powerpoint/2010/main" val="241624561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194626" name="Image" r:id="rId3" imgW="12177778" imgH="8380952" progId="Photoshop.Image.6">
                  <p:embed/>
                </p:oleObj>
              </mc:Choice>
              <mc:Fallback>
                <p:oleObj name="Image" r:id="rId3" imgW="12177778" imgH="8380952"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5" name="Text Box 8"/>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7247 eV</a:t>
            </a:r>
          </a:p>
        </p:txBody>
      </p:sp>
    </p:spTree>
    <p:extLst>
      <p:ext uri="{BB962C8B-B14F-4D97-AF65-F5344CB8AC3E}">
        <p14:creationId xmlns:p14="http://schemas.microsoft.com/office/powerpoint/2010/main" val="106888158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195650" name="Image" r:id="rId3" imgW="12177778" imgH="8380952" progId="Photoshop.Image.6">
                  <p:embed/>
                </p:oleObj>
              </mc:Choice>
              <mc:Fallback>
                <p:oleObj name="Image" r:id="rId3" imgW="12177778" imgH="8380952"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39"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7235 eV</a:t>
            </a:r>
          </a:p>
        </p:txBody>
      </p:sp>
    </p:spTree>
    <p:extLst>
      <p:ext uri="{BB962C8B-B14F-4D97-AF65-F5344CB8AC3E}">
        <p14:creationId xmlns:p14="http://schemas.microsoft.com/office/powerpoint/2010/main" val="211634449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0"/>
            <a:ext cx="7772400" cy="1143000"/>
          </a:xfrm>
        </p:spPr>
        <p:txBody>
          <a:bodyPr/>
          <a:lstStyle/>
          <a:p>
            <a:pPr eaLnBrk="1" hangingPunct="1"/>
            <a:r>
              <a:rPr lang="en-US" altLang="en-US" sz="5400" smtClean="0"/>
              <a:t>Detector calibration</a:t>
            </a:r>
          </a:p>
        </p:txBody>
      </p:sp>
      <p:sp>
        <p:nvSpPr>
          <p:cNvPr id="92163" name="Line 4"/>
          <p:cNvSpPr>
            <a:spLocks noChangeShapeType="1"/>
          </p:cNvSpPr>
          <p:nvPr/>
        </p:nvSpPr>
        <p:spPr bwMode="auto">
          <a:xfrm>
            <a:off x="7502525" y="5273675"/>
            <a:ext cx="0" cy="27622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2164"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196674" name="Image" r:id="rId3" imgW="12177778" imgH="8380952" progId="Photoshop.Image.6">
                  <p:embed/>
                </p:oleObj>
              </mc:Choice>
              <mc:Fallback>
                <p:oleObj name="Image" r:id="rId3" imgW="12177778" imgH="8380952"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5"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7223 eV</a:t>
            </a:r>
          </a:p>
        </p:txBody>
      </p:sp>
    </p:spTree>
    <p:extLst>
      <p:ext uri="{BB962C8B-B14F-4D97-AF65-F5344CB8AC3E}">
        <p14:creationId xmlns:p14="http://schemas.microsoft.com/office/powerpoint/2010/main" val="77051685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732" y="1417638"/>
            <a:ext cx="7673896" cy="5324535"/>
          </a:xfrm>
          <a:prstGeom prst="rect">
            <a:avLst/>
          </a:prstGeom>
          <a:noFill/>
        </p:spPr>
        <p:txBody>
          <a:bodyPr wrap="none" rtlCol="0">
            <a:spAutoFit/>
          </a:bodyPr>
          <a:lstStyle/>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Never use same pixel twice</a:t>
            </a:r>
          </a:p>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Detector calibration</a:t>
            </a: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- 7235 eV</a:t>
            </a:r>
          </a:p>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Radiation Damage</a:t>
            </a: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- 1% error per </a:t>
            </a:r>
            <a:r>
              <a:rPr lang="en-US" sz="4000" dirty="0" err="1" smtClean="0">
                <a:latin typeface="Arial" panose="020B0604020202020204" pitchFamily="34" charset="0"/>
                <a:cs typeface="Arial" panose="020B0604020202020204" pitchFamily="34" charset="0"/>
              </a:rPr>
              <a:t>MGy</a:t>
            </a:r>
            <a:endParaRPr lang="en-US" sz="4000" dirty="0" smtClean="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Isomorphous crystals</a:t>
            </a:r>
          </a:p>
          <a:p>
            <a:r>
              <a:rPr lang="en-US" sz="44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Humidity! </a:t>
            </a:r>
            <a:endParaRPr lang="en-US" sz="4000" dirty="0" smtClean="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Friend or foe?</a:t>
            </a:r>
          </a:p>
        </p:txBody>
      </p:sp>
      <p:sp>
        <p:nvSpPr>
          <p:cNvPr id="5" name="Rectangle 2"/>
          <p:cNvSpPr txBox="1">
            <a:spLocks noChangeArrowheads="1"/>
          </p:cNvSpPr>
          <p:nvPr/>
        </p:nvSpPr>
        <p:spPr bwMode="auto">
          <a:xfrm>
            <a:off x="6286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5400" b="1" smtClean="0"/>
              <a:t>Averaging over SHSSS</a:t>
            </a:r>
            <a:endParaRPr lang="en-US" altLang="en-US" sz="5400" b="1" dirty="0" smtClean="0"/>
          </a:p>
        </p:txBody>
      </p:sp>
    </p:spTree>
    <p:extLst>
      <p:ext uri="{BB962C8B-B14F-4D97-AF65-F5344CB8AC3E}">
        <p14:creationId xmlns:p14="http://schemas.microsoft.com/office/powerpoint/2010/main" val="38123582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732" y="1417638"/>
            <a:ext cx="7673896" cy="5324535"/>
          </a:xfrm>
          <a:prstGeom prst="rect">
            <a:avLst/>
          </a:prstGeom>
          <a:noFill/>
        </p:spPr>
        <p:txBody>
          <a:bodyPr wrap="none" rtlCol="0">
            <a:spAutoFit/>
          </a:bodyPr>
          <a:lstStyle/>
          <a:p>
            <a:pPr marL="457200" indent="-457200">
              <a:buFont typeface="Wingdings" panose="05000000000000000000" pitchFamily="2" charset="2"/>
              <a:buChar char="ü"/>
            </a:pPr>
            <a:r>
              <a:rPr lang="en-US" sz="4400" dirty="0" smtClean="0">
                <a:solidFill>
                  <a:schemeClr val="bg1">
                    <a:lumMod val="65000"/>
                  </a:schemeClr>
                </a:solidFill>
                <a:latin typeface="Arial" panose="020B0604020202020204" pitchFamily="34" charset="0"/>
                <a:cs typeface="Arial" panose="020B0604020202020204" pitchFamily="34" charset="0"/>
              </a:rPr>
              <a:t> Never use same pixel twice</a:t>
            </a:r>
          </a:p>
          <a:p>
            <a:pPr marL="457200" indent="-457200">
              <a:buFont typeface="Wingdings" panose="05000000000000000000" pitchFamily="2" charset="2"/>
              <a:buChar char="ü"/>
            </a:pPr>
            <a:r>
              <a:rPr lang="en-US" sz="4400" dirty="0" smtClean="0">
                <a:solidFill>
                  <a:schemeClr val="bg1">
                    <a:lumMod val="65000"/>
                  </a:schemeClr>
                </a:solidFill>
                <a:latin typeface="Arial" panose="020B0604020202020204" pitchFamily="34" charset="0"/>
                <a:cs typeface="Arial" panose="020B0604020202020204" pitchFamily="34" charset="0"/>
              </a:rPr>
              <a:t> Detector calibration</a:t>
            </a:r>
          </a:p>
          <a:p>
            <a:r>
              <a:rPr lang="en-US" sz="4000" dirty="0">
                <a:solidFill>
                  <a:srgbClr val="C00000"/>
                </a:solidFill>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- 7235 eV</a:t>
            </a:r>
          </a:p>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Radiation Damage</a:t>
            </a: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- 1% error per </a:t>
            </a:r>
            <a:r>
              <a:rPr lang="en-US" sz="4000" dirty="0" err="1" smtClean="0">
                <a:latin typeface="Arial" panose="020B0604020202020204" pitchFamily="34" charset="0"/>
                <a:cs typeface="Arial" panose="020B0604020202020204" pitchFamily="34" charset="0"/>
              </a:rPr>
              <a:t>MGy</a:t>
            </a:r>
            <a:endParaRPr lang="en-US" sz="4000" dirty="0" smtClean="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Isomorphous crystals</a:t>
            </a:r>
          </a:p>
          <a:p>
            <a:r>
              <a:rPr lang="en-US" sz="44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Humidity! </a:t>
            </a:r>
            <a:endParaRPr lang="en-US" sz="4000" dirty="0" smtClean="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Friend or foe?</a:t>
            </a:r>
          </a:p>
        </p:txBody>
      </p:sp>
      <p:sp>
        <p:nvSpPr>
          <p:cNvPr id="5" name="Rectangle 2"/>
          <p:cNvSpPr txBox="1">
            <a:spLocks noChangeArrowheads="1"/>
          </p:cNvSpPr>
          <p:nvPr/>
        </p:nvSpPr>
        <p:spPr bwMode="auto">
          <a:xfrm>
            <a:off x="6286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5400" b="1" smtClean="0"/>
              <a:t>Averaging over SHSSS</a:t>
            </a:r>
            <a:endParaRPr lang="en-US" altLang="en-US" sz="5400" b="1" dirty="0" smtClean="0"/>
          </a:p>
        </p:txBody>
      </p:sp>
    </p:spTree>
    <p:extLst>
      <p:ext uri="{BB962C8B-B14F-4D97-AF65-F5344CB8AC3E}">
        <p14:creationId xmlns:p14="http://schemas.microsoft.com/office/powerpoint/2010/main" val="39291484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732" y="1417638"/>
            <a:ext cx="7673896" cy="5324535"/>
          </a:xfrm>
          <a:prstGeom prst="rect">
            <a:avLst/>
          </a:prstGeom>
          <a:noFill/>
        </p:spPr>
        <p:txBody>
          <a:bodyPr wrap="none" rtlCol="0">
            <a:spAutoFit/>
          </a:bodyPr>
          <a:lstStyle/>
          <a:p>
            <a:pPr marL="457200" indent="-457200">
              <a:buFont typeface="Wingdings" panose="05000000000000000000" pitchFamily="2" charset="2"/>
              <a:buChar char="ü"/>
            </a:pPr>
            <a:r>
              <a:rPr lang="en-US" sz="4400" dirty="0" smtClean="0">
                <a:solidFill>
                  <a:schemeClr val="bg1">
                    <a:lumMod val="65000"/>
                  </a:schemeClr>
                </a:solidFill>
                <a:latin typeface="Arial" panose="020B0604020202020204" pitchFamily="34" charset="0"/>
                <a:cs typeface="Arial" panose="020B0604020202020204" pitchFamily="34" charset="0"/>
              </a:rPr>
              <a:t> Never use same pixel twice</a:t>
            </a:r>
          </a:p>
          <a:p>
            <a:pPr marL="457200" indent="-457200">
              <a:buFont typeface="Wingdings" panose="05000000000000000000" pitchFamily="2" charset="2"/>
              <a:buChar char="ü"/>
            </a:pPr>
            <a:r>
              <a:rPr lang="en-US" sz="4400" dirty="0" smtClean="0">
                <a:solidFill>
                  <a:schemeClr val="bg1">
                    <a:lumMod val="65000"/>
                  </a:schemeClr>
                </a:solidFill>
                <a:latin typeface="Arial" panose="020B0604020202020204" pitchFamily="34" charset="0"/>
                <a:cs typeface="Arial" panose="020B0604020202020204" pitchFamily="34" charset="0"/>
              </a:rPr>
              <a:t> Detector calibration</a:t>
            </a:r>
          </a:p>
          <a:p>
            <a:r>
              <a:rPr lang="en-US" sz="4000" dirty="0">
                <a:solidFill>
                  <a:schemeClr val="bg1">
                    <a:lumMod val="65000"/>
                  </a:schemeClr>
                </a:solidFill>
                <a:latin typeface="Arial" panose="020B0604020202020204" pitchFamily="34" charset="0"/>
                <a:cs typeface="Arial" panose="020B0604020202020204" pitchFamily="34" charset="0"/>
              </a:rPr>
              <a:t>	</a:t>
            </a:r>
            <a:r>
              <a:rPr lang="en-US" sz="4000" dirty="0" smtClean="0">
                <a:solidFill>
                  <a:schemeClr val="bg1">
                    <a:lumMod val="65000"/>
                  </a:schemeClr>
                </a:solidFill>
                <a:latin typeface="Arial" panose="020B0604020202020204" pitchFamily="34" charset="0"/>
                <a:cs typeface="Arial" panose="020B0604020202020204" pitchFamily="34" charset="0"/>
              </a:rPr>
              <a:t>- 7235 eV</a:t>
            </a:r>
          </a:p>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Radiation Damage</a:t>
            </a:r>
          </a:p>
          <a:p>
            <a:r>
              <a:rPr lang="en-US" sz="4000" dirty="0">
                <a:solidFill>
                  <a:srgbClr val="C00000"/>
                </a:solidFill>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- 1% error per </a:t>
            </a:r>
            <a:r>
              <a:rPr lang="en-US" sz="4000" dirty="0" err="1" smtClean="0">
                <a:solidFill>
                  <a:srgbClr val="C00000"/>
                </a:solidFill>
                <a:latin typeface="Arial" panose="020B0604020202020204" pitchFamily="34" charset="0"/>
                <a:cs typeface="Arial" panose="020B0604020202020204" pitchFamily="34" charset="0"/>
              </a:rPr>
              <a:t>MGy</a:t>
            </a:r>
            <a:endParaRPr lang="en-US" sz="4000" dirty="0" smtClean="0">
              <a:solidFill>
                <a:srgbClr val="C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Isomorphous crystals</a:t>
            </a:r>
          </a:p>
          <a:p>
            <a:r>
              <a:rPr lang="en-US" sz="44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Humidity! </a:t>
            </a:r>
            <a:endParaRPr lang="en-US" sz="4000" dirty="0" smtClean="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Friend or foe?</a:t>
            </a:r>
          </a:p>
        </p:txBody>
      </p:sp>
      <p:sp>
        <p:nvSpPr>
          <p:cNvPr id="5" name="Rectangle 2"/>
          <p:cNvSpPr txBox="1">
            <a:spLocks noChangeArrowheads="1"/>
          </p:cNvSpPr>
          <p:nvPr/>
        </p:nvSpPr>
        <p:spPr bwMode="auto">
          <a:xfrm>
            <a:off x="6286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5400" b="1" smtClean="0"/>
              <a:t>Averaging over SHSSS</a:t>
            </a:r>
            <a:endParaRPr lang="en-US" altLang="en-US" sz="5400" b="1" dirty="0" smtClean="0"/>
          </a:p>
        </p:txBody>
      </p:sp>
    </p:spTree>
    <p:extLst>
      <p:ext uri="{BB962C8B-B14F-4D97-AF65-F5344CB8AC3E}">
        <p14:creationId xmlns:p14="http://schemas.microsoft.com/office/powerpoint/2010/main" val="42568391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a:xfrm>
            <a:off x="698500" y="0"/>
            <a:ext cx="7772400" cy="1143000"/>
          </a:xfrm>
          <a:noFill/>
          <a:ln/>
        </p:spPr>
        <p:txBody>
          <a:bodyPr/>
          <a:lstStyle/>
          <a:p>
            <a:r>
              <a:rPr lang="en-US" altLang="en-US" sz="5400" dirty="0" err="1"/>
              <a:t>R</a:t>
            </a:r>
            <a:r>
              <a:rPr lang="en-US" altLang="en-US" sz="5400" baseline="-25000" dirty="0" err="1"/>
              <a:t>iso</a:t>
            </a:r>
            <a:r>
              <a:rPr lang="en-US" altLang="en-US" sz="5400" dirty="0"/>
              <a:t> vs dose</a:t>
            </a:r>
          </a:p>
        </p:txBody>
      </p:sp>
      <p:graphicFrame>
        <p:nvGraphicFramePr>
          <p:cNvPr id="2225155"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197698"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5156"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5157"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5158"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5159"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225160"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pitchFamily="34" charset="0"/>
              </a:rPr>
              <a:t>≈</a:t>
            </a:r>
            <a:r>
              <a:rPr lang="en-US" altLang="en-US" sz="2800">
                <a:solidFill>
                  <a:srgbClr val="000000"/>
                </a:solidFill>
              </a:rPr>
              <a:t> 0.7 %/</a:t>
            </a:r>
            <a:r>
              <a:rPr lang="en-US" altLang="en-US" sz="2800">
                <a:solidFill>
                  <a:srgbClr val="000000"/>
                </a:solidFill>
                <a:cs typeface="Arial" pitchFamily="34" charset="0"/>
              </a:rPr>
              <a:t>MGy</a:t>
            </a:r>
          </a:p>
        </p:txBody>
      </p:sp>
      <p:sp>
        <p:nvSpPr>
          <p:cNvPr id="2225161"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65084592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0" y="1"/>
            <a:ext cx="9144000" cy="1107582"/>
          </a:xfrm>
        </p:spPr>
        <p:txBody>
          <a:bodyPr/>
          <a:lstStyle/>
          <a:p>
            <a:pPr eaLnBrk="1" hangingPunct="1"/>
            <a:r>
              <a:rPr lang="en-US" altLang="en-US" dirty="0" smtClean="0"/>
              <a:t>Damage Limit → Dose </a:t>
            </a:r>
            <a:r>
              <a:rPr lang="en-US" altLang="en-US" dirty="0" smtClean="0"/>
              <a:t>slicing</a:t>
            </a:r>
          </a:p>
        </p:txBody>
      </p:sp>
      <p:grpSp>
        <p:nvGrpSpPr>
          <p:cNvPr id="4" name="Group 3"/>
          <p:cNvGrpSpPr/>
          <p:nvPr/>
        </p:nvGrpSpPr>
        <p:grpSpPr>
          <a:xfrm>
            <a:off x="0" y="3461884"/>
            <a:ext cx="8797925" cy="1256166"/>
            <a:chOff x="0" y="3461884"/>
            <a:chExt cx="8797925" cy="1256166"/>
          </a:xfrm>
        </p:grpSpPr>
        <p:grpSp>
          <p:nvGrpSpPr>
            <p:cNvPr id="274435" name="Group 3"/>
            <p:cNvGrpSpPr>
              <a:grpSpLocks/>
            </p:cNvGrpSpPr>
            <p:nvPr/>
          </p:nvGrpSpPr>
          <p:grpSpPr bwMode="auto">
            <a:xfrm>
              <a:off x="1150938" y="3461884"/>
              <a:ext cx="1252537" cy="1256166"/>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6" name="Group 6"/>
            <p:cNvGrpSpPr>
              <a:grpSpLocks/>
            </p:cNvGrpSpPr>
            <p:nvPr/>
          </p:nvGrpSpPr>
          <p:grpSpPr bwMode="auto">
            <a:xfrm>
              <a:off x="4986338" y="3461884"/>
              <a:ext cx="1252537" cy="1256166"/>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7" name="Group 9"/>
            <p:cNvGrpSpPr>
              <a:grpSpLocks/>
            </p:cNvGrpSpPr>
            <p:nvPr/>
          </p:nvGrpSpPr>
          <p:grpSpPr bwMode="auto">
            <a:xfrm>
              <a:off x="3708400" y="3461884"/>
              <a:ext cx="1252538" cy="1256166"/>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8" name="Group 12"/>
            <p:cNvGrpSpPr>
              <a:grpSpLocks/>
            </p:cNvGrpSpPr>
            <p:nvPr/>
          </p:nvGrpSpPr>
          <p:grpSpPr bwMode="auto">
            <a:xfrm>
              <a:off x="2428875" y="3461884"/>
              <a:ext cx="1252538" cy="1256166"/>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9" name="Group 15"/>
            <p:cNvGrpSpPr>
              <a:grpSpLocks/>
            </p:cNvGrpSpPr>
            <p:nvPr/>
          </p:nvGrpSpPr>
          <p:grpSpPr bwMode="auto">
            <a:xfrm>
              <a:off x="6265863" y="3461884"/>
              <a:ext cx="1252537" cy="1256166"/>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40" name="Group 18"/>
            <p:cNvGrpSpPr>
              <a:grpSpLocks/>
            </p:cNvGrpSpPr>
            <p:nvPr/>
          </p:nvGrpSpPr>
          <p:grpSpPr bwMode="auto">
            <a:xfrm>
              <a:off x="7545388" y="3461884"/>
              <a:ext cx="1252537" cy="1256166"/>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grpSp>
      <p:grpSp>
        <p:nvGrpSpPr>
          <p:cNvPr id="3" name="Group 2"/>
          <p:cNvGrpSpPr/>
          <p:nvPr/>
        </p:nvGrpSpPr>
        <p:grpSpPr>
          <a:xfrm>
            <a:off x="0" y="2017478"/>
            <a:ext cx="8772525" cy="1256166"/>
            <a:chOff x="0" y="2017478"/>
            <a:chExt cx="8772525" cy="1256166"/>
          </a:xfrm>
        </p:grpSpPr>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6" name="Text Box 44"/>
            <p:cNvSpPr txBox="1">
              <a:spLocks noChangeArrowheads="1"/>
            </p:cNvSpPr>
            <p:nvPr/>
          </p:nvSpPr>
          <p:spPr bwMode="auto">
            <a:xfrm>
              <a:off x="0" y="2152416"/>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srgbClr val="000000"/>
                  </a:solidFill>
                </a:rPr>
                <a:t>N</a:t>
              </a:r>
            </a:p>
            <a:p>
              <a:pPr algn="ctr" eaLnBrk="1" hangingPunct="1">
                <a:spcBef>
                  <a:spcPct val="0"/>
                </a:spcBef>
                <a:buFontTx/>
                <a:buNone/>
              </a:pPr>
              <a:r>
                <a:rPr lang="en-US" altLang="en-US" sz="1800" dirty="0">
                  <a:solidFill>
                    <a:srgbClr val="000000"/>
                  </a:solidFill>
                </a:rPr>
                <a:t>photons</a:t>
              </a:r>
            </a:p>
          </p:txBody>
        </p:sp>
        <p:grpSp>
          <p:nvGrpSpPr>
            <p:cNvPr id="274449" name="Group 47"/>
            <p:cNvGrpSpPr>
              <a:grpSpLocks/>
            </p:cNvGrpSpPr>
            <p:nvPr/>
          </p:nvGrpSpPr>
          <p:grpSpPr bwMode="auto">
            <a:xfrm>
              <a:off x="1165225" y="2017478"/>
              <a:ext cx="7589838" cy="1256166"/>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87026" name="Rectangle 50"/>
            <p:cNvSpPr>
              <a:spLocks noChangeArrowheads="1"/>
            </p:cNvSpPr>
            <p:nvPr/>
          </p:nvSpPr>
          <p:spPr bwMode="auto">
            <a:xfrm>
              <a:off x="3821113" y="2114550"/>
              <a:ext cx="3970337" cy="1017588"/>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cs typeface="+mn-cs"/>
                </a:rPr>
                <a:t>unacceptable</a:t>
              </a:r>
            </a:p>
            <a:p>
              <a:pPr algn="ctr">
                <a:defRPr/>
              </a:pPr>
              <a:r>
                <a:rPr lang="en-US" dirty="0">
                  <a:solidFill>
                    <a:srgbClr val="000000"/>
                  </a:solidFill>
                  <a:cs typeface="+mn-cs"/>
                </a:rPr>
                <a:t>damage</a:t>
              </a:r>
            </a:p>
          </p:txBody>
        </p:sp>
      </p:grpSp>
      <p:grpSp>
        <p:nvGrpSpPr>
          <p:cNvPr id="5" name="Group 4"/>
          <p:cNvGrpSpPr/>
          <p:nvPr/>
        </p:nvGrpSpPr>
        <p:grpSpPr>
          <a:xfrm>
            <a:off x="0" y="4680302"/>
            <a:ext cx="8786813" cy="1793075"/>
            <a:chOff x="0" y="4680302"/>
            <a:chExt cx="8786813" cy="1793075"/>
          </a:xfrm>
        </p:grpSpPr>
        <p:grpSp>
          <p:nvGrpSpPr>
            <p:cNvPr id="274445" name="Group 25"/>
            <p:cNvGrpSpPr>
              <a:grpSpLocks/>
            </p:cNvGrpSpPr>
            <p:nvPr/>
          </p:nvGrpSpPr>
          <p:grpSpPr bwMode="auto">
            <a:xfrm>
              <a:off x="1136650" y="4986797"/>
              <a:ext cx="7650163" cy="1225776"/>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8" name="Text Box 46"/>
            <p:cNvSpPr txBox="1">
              <a:spLocks noChangeArrowheads="1"/>
            </p:cNvSpPr>
            <p:nvPr/>
          </p:nvSpPr>
          <p:spPr bwMode="auto">
            <a:xfrm>
              <a:off x="0" y="5196573"/>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687027" name="Rectangle 51"/>
            <p:cNvSpPr>
              <a:spLocks noChangeArrowheads="1"/>
            </p:cNvSpPr>
            <p:nvPr/>
          </p:nvSpPr>
          <p:spPr bwMode="auto">
            <a:xfrm>
              <a:off x="3886200" y="4680302"/>
              <a:ext cx="3970338" cy="1793075"/>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cs typeface="+mn-cs"/>
                </a:rPr>
                <a:t>unacceptable</a:t>
              </a:r>
            </a:p>
            <a:p>
              <a:pPr algn="ctr">
                <a:defRPr/>
              </a:pPr>
              <a:r>
                <a:rPr lang="en-US" dirty="0">
                  <a:solidFill>
                    <a:srgbClr val="000000"/>
                  </a:solidFill>
                  <a:cs typeface="+mn-cs"/>
                </a:rPr>
                <a:t>read noise</a:t>
              </a:r>
            </a:p>
          </p:txBody>
        </p:sp>
      </p:grpSp>
      <p:sp>
        <p:nvSpPr>
          <p:cNvPr id="2" name="TextBox 1"/>
          <p:cNvSpPr txBox="1"/>
          <p:nvPr/>
        </p:nvSpPr>
        <p:spPr>
          <a:xfrm>
            <a:off x="1795859" y="1107583"/>
            <a:ext cx="5472908" cy="523220"/>
          </a:xfrm>
          <a:prstGeom prst="rect">
            <a:avLst/>
          </a:prstGeom>
          <a:noFill/>
        </p:spPr>
        <p:txBody>
          <a:bodyPr wrap="square" rtlCol="0">
            <a:spAutoFit/>
          </a:bodyPr>
          <a:lstStyle/>
          <a:p>
            <a:pPr algn="ctr"/>
            <a:r>
              <a:rPr lang="en-US" sz="2800" dirty="0" smtClean="0"/>
              <a:t>1 </a:t>
            </a:r>
            <a:r>
              <a:rPr lang="en-US" sz="2800" dirty="0" smtClean="0"/>
              <a:t>um</a:t>
            </a:r>
            <a:r>
              <a:rPr lang="en-US" sz="2800" baseline="30000" dirty="0" smtClean="0"/>
              <a:t>3</a:t>
            </a:r>
            <a:r>
              <a:rPr lang="en-US" sz="2800" dirty="0" smtClean="0"/>
              <a:t> </a:t>
            </a:r>
            <a:r>
              <a:rPr lang="en-US" sz="2800" dirty="0" err="1" smtClean="0"/>
              <a:t>xtal</a:t>
            </a:r>
            <a:r>
              <a:rPr lang="en-US" sz="2800" dirty="0"/>
              <a:t> </a:t>
            </a:r>
            <a:r>
              <a:rPr lang="en-US" sz="2800" dirty="0" smtClean="0"/>
              <a:t> = </a:t>
            </a:r>
            <a:r>
              <a:rPr lang="en-US" sz="2800" dirty="0" smtClean="0"/>
              <a:t>10</a:t>
            </a:r>
            <a:r>
              <a:rPr lang="en-US" sz="2800" baseline="30000" dirty="0" smtClean="0"/>
              <a:t>6</a:t>
            </a:r>
            <a:r>
              <a:rPr lang="en-US" sz="2800" dirty="0" smtClean="0"/>
              <a:t> </a:t>
            </a:r>
            <a:r>
              <a:rPr lang="en-US" sz="2800" dirty="0" smtClean="0"/>
              <a:t>photons</a:t>
            </a:r>
            <a:endParaRPr lang="en-US" sz="2800" dirty="0"/>
          </a:p>
        </p:txBody>
      </p:sp>
    </p:spTree>
    <p:extLst>
      <p:ext uri="{BB962C8B-B14F-4D97-AF65-F5344CB8AC3E}">
        <p14:creationId xmlns:p14="http://schemas.microsoft.com/office/powerpoint/2010/main" val="13314495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10" name="Rectangle 9"/>
          <p:cNvSpPr/>
          <p:nvPr/>
        </p:nvSpPr>
        <p:spPr>
          <a:xfrm>
            <a:off x="4572000" y="4114800"/>
            <a:ext cx="1828800" cy="18288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00800" y="4114800"/>
            <a:ext cx="1828800" cy="182880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653314" y="2969828"/>
            <a:ext cx="1545771" cy="1020820"/>
            <a:chOff x="5653314" y="2969828"/>
            <a:chExt cx="1545771" cy="1020820"/>
          </a:xfrm>
        </p:grpSpPr>
        <p:sp>
          <p:nvSpPr>
            <p:cNvPr id="6" name="TextBox 5"/>
            <p:cNvSpPr txBox="1"/>
            <p:nvPr/>
          </p:nvSpPr>
          <p:spPr>
            <a:xfrm>
              <a:off x="6034906" y="2969828"/>
              <a:ext cx="782587" cy="707886"/>
            </a:xfrm>
            <a:prstGeom prst="rect">
              <a:avLst/>
            </a:prstGeom>
            <a:noFill/>
          </p:spPr>
          <p:txBody>
            <a:bodyPr wrap="none" rtlCol="0">
              <a:spAutoFit/>
            </a:bodyPr>
            <a:lstStyle/>
            <a:p>
              <a:pPr algn="ctr"/>
              <a:r>
                <a:rPr lang="en-US" sz="2000" b="1" dirty="0" smtClean="0"/>
                <a:t>Flat</a:t>
              </a:r>
            </a:p>
            <a:p>
              <a:pPr algn="ctr"/>
              <a:r>
                <a:rPr lang="en-US" sz="2000" b="1" dirty="0" smtClean="0"/>
                <a:t>Field</a:t>
              </a:r>
            </a:p>
          </p:txBody>
        </p:sp>
        <p:cxnSp>
          <p:nvCxnSpPr>
            <p:cNvPr id="14" name="Straight Arrow Connector 13"/>
            <p:cNvCxnSpPr/>
            <p:nvPr/>
          </p:nvCxnSpPr>
          <p:spPr>
            <a:xfrm>
              <a:off x="5653314"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607842" y="6088518"/>
            <a:ext cx="1792957" cy="369332"/>
          </a:xfrm>
          <a:prstGeom prst="rect">
            <a:avLst/>
          </a:prstGeom>
          <a:noFill/>
        </p:spPr>
        <p:txBody>
          <a:bodyPr wrap="square" rtlCol="0">
            <a:spAutoFit/>
          </a:bodyPr>
          <a:lstStyle/>
          <a:p>
            <a:r>
              <a:rPr lang="en-US" b="1" dirty="0" smtClean="0"/>
              <a:t>90% </a:t>
            </a:r>
          </a:p>
        </p:txBody>
      </p:sp>
      <p:sp>
        <p:nvSpPr>
          <p:cNvPr id="18" name="TextBox 17"/>
          <p:cNvSpPr txBox="1"/>
          <p:nvPr/>
        </p:nvSpPr>
        <p:spPr>
          <a:xfrm>
            <a:off x="6438767" y="6088518"/>
            <a:ext cx="1897095" cy="369332"/>
          </a:xfrm>
          <a:prstGeom prst="rect">
            <a:avLst/>
          </a:prstGeom>
          <a:noFill/>
        </p:spPr>
        <p:txBody>
          <a:bodyPr wrap="square" rtlCol="0">
            <a:spAutoFit/>
          </a:bodyPr>
          <a:lstStyle/>
          <a:p>
            <a:r>
              <a:rPr lang="en-US" b="1" dirty="0" smtClean="0"/>
              <a:t>110%</a:t>
            </a:r>
          </a:p>
        </p:txBody>
      </p:sp>
      <p:sp>
        <p:nvSpPr>
          <p:cNvPr id="19" name="TextBox 18"/>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20" name="TextBox 19"/>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cxnSp>
        <p:nvCxnSpPr>
          <p:cNvPr id="21" name="Straight Arrow Connector 20"/>
          <p:cNvCxnSpPr/>
          <p:nvPr/>
        </p:nvCxnSpPr>
        <p:spPr>
          <a:xfrm>
            <a:off x="5972626" y="4891317"/>
            <a:ext cx="914400" cy="0"/>
          </a:xfrm>
          <a:prstGeom prst="straightConnector1">
            <a:avLst/>
          </a:prstGeom>
          <a:ln w="889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914571" y="5261431"/>
            <a:ext cx="914400" cy="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67685" y="6371317"/>
            <a:ext cx="861915" cy="369332"/>
          </a:xfrm>
          <a:prstGeom prst="rect">
            <a:avLst/>
          </a:prstGeom>
          <a:noFill/>
        </p:spPr>
        <p:txBody>
          <a:bodyPr wrap="square" rtlCol="0">
            <a:spAutoFit/>
          </a:bodyPr>
          <a:lstStyle/>
          <a:p>
            <a:r>
              <a:rPr lang="en-US" b="1" dirty="0" smtClean="0"/>
              <a:t>100%</a:t>
            </a:r>
            <a:endParaRPr lang="en-US" b="1" dirty="0"/>
          </a:p>
        </p:txBody>
      </p:sp>
      <p:sp>
        <p:nvSpPr>
          <p:cNvPr id="24" name="TextBox 23"/>
          <p:cNvSpPr txBox="1"/>
          <p:nvPr/>
        </p:nvSpPr>
        <p:spPr>
          <a:xfrm>
            <a:off x="5467996" y="6371317"/>
            <a:ext cx="932803" cy="369332"/>
          </a:xfrm>
          <a:prstGeom prst="rect">
            <a:avLst/>
          </a:prstGeom>
          <a:noFill/>
        </p:spPr>
        <p:txBody>
          <a:bodyPr wrap="square" rtlCol="0">
            <a:spAutoFit/>
          </a:bodyPr>
          <a:lstStyle/>
          <a:p>
            <a:r>
              <a:rPr lang="en-US" b="1" dirty="0" smtClean="0"/>
              <a:t>100%</a:t>
            </a:r>
            <a:endParaRPr lang="en-US" b="1" dirty="0"/>
          </a:p>
        </p:txBody>
      </p:sp>
    </p:spTree>
    <p:extLst>
      <p:ext uri="{BB962C8B-B14F-4D97-AF65-F5344CB8AC3E}">
        <p14:creationId xmlns:p14="http://schemas.microsoft.com/office/powerpoint/2010/main" val="16572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1000" fill="hold"/>
                                        <p:tgtEl>
                                          <p:spTgt spid="10"/>
                                        </p:tgtEl>
                                        <p:attrNameLst>
                                          <p:attrName>fillcolor</p:attrName>
                                        </p:attrNameLst>
                                      </p:cBhvr>
                                      <p:to>
                                        <a:srgbClr val="1C1C1C"/>
                                      </p:to>
                                    </p:animClr>
                                    <p:set>
                                      <p:cBhvr>
                                        <p:cTn id="23" dur="1000" fill="hold"/>
                                        <p:tgtEl>
                                          <p:spTgt spid="10"/>
                                        </p:tgtEl>
                                        <p:attrNameLst>
                                          <p:attrName>fill.type</p:attrName>
                                        </p:attrNameLst>
                                      </p:cBhvr>
                                      <p:to>
                                        <p:strVal val="solid"/>
                                      </p:to>
                                    </p:set>
                                    <p:set>
                                      <p:cBhvr>
                                        <p:cTn id="24" dur="1000" fill="hold"/>
                                        <p:tgtEl>
                                          <p:spTgt spid="10"/>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00" fill="hold"/>
                                        <p:tgtEl>
                                          <p:spTgt spid="13"/>
                                        </p:tgtEl>
                                        <p:attrNameLst>
                                          <p:attrName>fillcolor</p:attrName>
                                        </p:attrNameLst>
                                      </p:cBhvr>
                                      <p:to>
                                        <a:srgbClr val="1C1C1C"/>
                                      </p:to>
                                    </p:animClr>
                                    <p:set>
                                      <p:cBhvr>
                                        <p:cTn id="27" dur="1000" fill="hold"/>
                                        <p:tgtEl>
                                          <p:spTgt spid="13"/>
                                        </p:tgtEl>
                                        <p:attrNameLst>
                                          <p:attrName>fill.type</p:attrName>
                                        </p:attrNameLst>
                                      </p:cBhvr>
                                      <p:to>
                                        <p:strVal val="solid"/>
                                      </p:to>
                                    </p:set>
                                    <p:set>
                                      <p:cBhvr>
                                        <p:cTn id="28" dur="1000" fill="hold"/>
                                        <p:tgtEl>
                                          <p:spTgt spid="13"/>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42913" y="0"/>
            <a:ext cx="8229600" cy="1143000"/>
          </a:xfrm>
        </p:spPr>
        <p:txBody>
          <a:bodyPr/>
          <a:lstStyle/>
          <a:p>
            <a:r>
              <a:rPr lang="en-US" altLang="en-US" sz="5400" smtClean="0"/>
              <a:t>140-fold multiplicity</a:t>
            </a:r>
          </a:p>
        </p:txBody>
      </p:sp>
      <p:sp>
        <p:nvSpPr>
          <p:cNvPr id="6147" name="Content Placeholder 2"/>
          <p:cNvSpPr>
            <a:spLocks noGrp="1"/>
          </p:cNvSpPr>
          <p:nvPr>
            <p:ph idx="1"/>
          </p:nvPr>
        </p:nvSpPr>
        <p:spPr>
          <a:xfrm>
            <a:off x="-290513" y="1827213"/>
            <a:ext cx="10552113" cy="5362575"/>
          </a:xfrm>
        </p:spPr>
        <p:txBody>
          <a:bodyPr/>
          <a:lstStyle/>
          <a:p>
            <a:pPr marL="0" indent="0">
              <a:buFontTx/>
              <a:buNone/>
            </a:pPr>
            <a:r>
              <a:rPr lang="en-US" altLang="en-US" sz="700" dirty="0" smtClean="0">
                <a:latin typeface="Courier New" pitchFamily="49" charset="0"/>
                <a:cs typeface="Courier New" pitchFamily="49" charset="0"/>
              </a:rPr>
              <a:t> </a:t>
            </a:r>
            <a:r>
              <a:rPr lang="en-US" altLang="en-US" sz="1000" dirty="0" smtClean="0">
                <a:latin typeface="Courier New" pitchFamily="49" charset="0"/>
                <a:cs typeface="Courier New" pitchFamily="49" charset="0"/>
              </a:rPr>
              <a:t>SUBSET OF INTENSITY DATA WITH SIGNAL/NOISE &gt;= -3.0 AS FUNCTION OF RESOLUTION</a:t>
            </a:r>
          </a:p>
          <a:p>
            <a:pPr marL="0" indent="0">
              <a:buFontTx/>
              <a:buNone/>
            </a:pPr>
            <a:r>
              <a:rPr lang="en-US" altLang="en-US" sz="1000" dirty="0" smtClean="0">
                <a:latin typeface="Courier New" pitchFamily="49" charset="0"/>
                <a:cs typeface="Courier New" pitchFamily="49" charset="0"/>
              </a:rPr>
              <a:t> RESOLUTION     NUMBER OF REFLECTIONS    COMPLETENESS R-FACTOR  </a:t>
            </a:r>
            <a:r>
              <a:rPr lang="en-US" altLang="en-US" sz="1000" dirty="0" err="1" smtClean="0">
                <a:latin typeface="Courier New" pitchFamily="49" charset="0"/>
                <a:cs typeface="Courier New" pitchFamily="49" charset="0"/>
              </a:rPr>
              <a:t>R-FACTOR</a:t>
            </a:r>
            <a:r>
              <a:rPr lang="en-US" altLang="en-US" sz="1000" dirty="0" smtClean="0">
                <a:latin typeface="Courier New" pitchFamily="49" charset="0"/>
                <a:cs typeface="Courier New" pitchFamily="49" charset="0"/>
              </a:rPr>
              <a:t> COMPARED I/SIGMA   R-</a:t>
            </a:r>
            <a:r>
              <a:rPr lang="en-US" altLang="en-US" sz="1000" dirty="0" err="1" smtClean="0">
                <a:latin typeface="Courier New" pitchFamily="49" charset="0"/>
                <a:cs typeface="Courier New" pitchFamily="49" charset="0"/>
              </a:rPr>
              <a:t>meas</a:t>
            </a:r>
            <a:r>
              <a:rPr lang="en-US" altLang="en-US" sz="1000" dirty="0" smtClean="0">
                <a:latin typeface="Courier New" pitchFamily="49" charset="0"/>
                <a:cs typeface="Courier New" pitchFamily="49" charset="0"/>
              </a:rPr>
              <a:t>  CC(1/2)  </a:t>
            </a:r>
            <a:r>
              <a:rPr lang="en-US" altLang="en-US" sz="1000" dirty="0" err="1" smtClean="0">
                <a:latin typeface="Courier New" pitchFamily="49" charset="0"/>
                <a:cs typeface="Courier New" pitchFamily="49" charset="0"/>
              </a:rPr>
              <a:t>Anomal</a:t>
            </a:r>
            <a:r>
              <a:rPr lang="en-US" altLang="en-US" sz="1000" dirty="0" smtClean="0">
                <a:latin typeface="Courier New" pitchFamily="49" charset="0"/>
                <a:cs typeface="Courier New" pitchFamily="49" charset="0"/>
              </a:rPr>
              <a:t>  </a:t>
            </a:r>
            <a:r>
              <a:rPr lang="en-US" altLang="en-US" sz="1000" dirty="0" err="1" smtClean="0">
                <a:latin typeface="Courier New" pitchFamily="49" charset="0"/>
                <a:cs typeface="Courier New" pitchFamily="49" charset="0"/>
              </a:rPr>
              <a:t>SigAno</a:t>
            </a:r>
            <a:r>
              <a:rPr lang="en-US" altLang="en-US" sz="1000" dirty="0" smtClean="0">
                <a:latin typeface="Courier New" pitchFamily="49" charset="0"/>
                <a:cs typeface="Courier New" pitchFamily="49" charset="0"/>
              </a:rPr>
              <a:t>   Nano</a:t>
            </a:r>
          </a:p>
          <a:p>
            <a:pPr marL="0" indent="0">
              <a:buFontTx/>
              <a:buNone/>
            </a:pPr>
            <a:r>
              <a:rPr lang="en-US" altLang="en-US" sz="1000" dirty="0" smtClean="0">
                <a:latin typeface="Courier New" pitchFamily="49" charset="0"/>
                <a:cs typeface="Courier New" pitchFamily="49" charset="0"/>
              </a:rPr>
              <a:t>   LIMIT     OBSERVED  UNIQUE  POSSIBLE     OF DATA   observed  expected                                      </a:t>
            </a:r>
            <a:r>
              <a:rPr lang="en-US" altLang="en-US" sz="1000" dirty="0" err="1" smtClean="0">
                <a:latin typeface="Courier New" pitchFamily="49" charset="0"/>
                <a:cs typeface="Courier New" pitchFamily="49" charset="0"/>
              </a:rPr>
              <a:t>Corr</a:t>
            </a:r>
            <a:endParaRPr lang="en-US" altLang="en-US" sz="1000" dirty="0" smtClean="0">
              <a:latin typeface="Courier New" pitchFamily="49" charset="0"/>
              <a:cs typeface="Courier New" pitchFamily="49" charset="0"/>
            </a:endParaRPr>
          </a:p>
          <a:p>
            <a:pPr marL="0" indent="0">
              <a:buFontTx/>
              <a:buNone/>
            </a:pPr>
            <a:endParaRPr lang="en-US" altLang="en-US" sz="1000" dirty="0" smtClean="0">
              <a:latin typeface="Courier New" pitchFamily="49" charset="0"/>
              <a:cs typeface="Courier New" pitchFamily="49" charset="0"/>
            </a:endParaRPr>
          </a:p>
          <a:p>
            <a:pPr marL="0" indent="0">
              <a:buFontTx/>
              <a:buNone/>
            </a:pPr>
            <a:r>
              <a:rPr lang="en-US" altLang="en-US" sz="1000" dirty="0" smtClean="0">
                <a:latin typeface="Courier New" pitchFamily="49" charset="0"/>
                <a:cs typeface="Courier New" pitchFamily="49" charset="0"/>
              </a:rPr>
              <a:t>     9.17      188919    1061      1071       99.1%       3.9%      4.8%   188919  257.47     3.9%   100.0*    91*   5.024     450</a:t>
            </a:r>
          </a:p>
          <a:p>
            <a:pPr marL="0" indent="0">
              <a:buFontTx/>
              <a:buNone/>
            </a:pPr>
            <a:r>
              <a:rPr lang="en-US" altLang="en-US" sz="1000" dirty="0" smtClean="0">
                <a:latin typeface="Courier New" pitchFamily="49" charset="0"/>
                <a:cs typeface="Courier New" pitchFamily="49" charset="0"/>
              </a:rPr>
              <a:t>     6.49      356827    1933      1933      100.0%       5.2%      5.5%   356827  </a:t>
            </a:r>
            <a:r>
              <a:rPr lang="en-US" altLang="en-US" sz="1000" dirty="0" smtClean="0">
                <a:latin typeface="Courier New" pitchFamily="49" charset="0"/>
                <a:cs typeface="Courier New" pitchFamily="49" charset="0"/>
              </a:rPr>
              <a:t>214.33     </a:t>
            </a:r>
            <a:r>
              <a:rPr lang="en-US" altLang="en-US" sz="1000" dirty="0" smtClean="0">
                <a:latin typeface="Courier New" pitchFamily="49" charset="0"/>
                <a:cs typeface="Courier New" pitchFamily="49" charset="0"/>
              </a:rPr>
              <a:t>5.2%   100.0*    86*   3.836     882</a:t>
            </a:r>
          </a:p>
          <a:p>
            <a:pPr marL="0" indent="0">
              <a:buFontTx/>
              <a:buNone/>
            </a:pPr>
            <a:r>
              <a:rPr lang="en-US" altLang="en-US" sz="1000" dirty="0" smtClean="0">
                <a:latin typeface="Courier New" pitchFamily="49" charset="0"/>
                <a:cs typeface="Courier New" pitchFamily="49" charset="0"/>
              </a:rPr>
              <a:t>     5.30      466503    2515      2515      100.0%       7.2%      7.0%   466503  165.13     7.2%   100.0*    76*   3.257    1175</a:t>
            </a:r>
          </a:p>
          <a:p>
            <a:pPr marL="0" indent="0">
              <a:buFontTx/>
              <a:buNone/>
            </a:pPr>
            <a:r>
              <a:rPr lang="en-US" altLang="en-US" sz="1000" dirty="0" smtClean="0">
                <a:latin typeface="Courier New" pitchFamily="49" charset="0"/>
                <a:cs typeface="Courier New" pitchFamily="49" charset="0"/>
              </a:rPr>
              <a:t>     4.59      548405    2974      2974      100.0%       7.2%      6.6%   548405  175.42     7.3%   100.0*    67*   2.589    1403</a:t>
            </a:r>
          </a:p>
          <a:p>
            <a:pPr marL="0" indent="0">
              <a:buFontTx/>
              <a:buNone/>
            </a:pPr>
            <a:r>
              <a:rPr lang="en-US" altLang="en-US" sz="1000" dirty="0" smtClean="0">
                <a:latin typeface="Courier New" pitchFamily="49" charset="0"/>
                <a:cs typeface="Courier New" pitchFamily="49" charset="0"/>
              </a:rPr>
              <a:t>     4.10      615117    3353      3355       99.9%       7.7%      6.7%   615117  174.13     7.7%   100.0*    59*   2.264    1594</a:t>
            </a:r>
          </a:p>
          <a:p>
            <a:pPr marL="0" indent="0">
              <a:buFontTx/>
              <a:buNone/>
            </a:pPr>
            <a:r>
              <a:rPr lang="en-US" altLang="en-US" sz="1000" dirty="0" smtClean="0">
                <a:latin typeface="Courier New" pitchFamily="49" charset="0"/>
                <a:cs typeface="Courier New" pitchFamily="49" charset="0"/>
              </a:rPr>
              <a:t>     3.74      684947    3734      3737       99.9%       9.4%      8.3%   684947  143.09     9.4%   100.0*    49*   1.953    1783</a:t>
            </a:r>
          </a:p>
          <a:p>
            <a:pPr marL="0" indent="0">
              <a:buFontTx/>
              <a:buNone/>
            </a:pPr>
            <a:r>
              <a:rPr lang="en-US" altLang="en-US" sz="1000" dirty="0" smtClean="0">
                <a:latin typeface="Courier New" pitchFamily="49" charset="0"/>
                <a:cs typeface="Courier New" pitchFamily="49" charset="0"/>
              </a:rPr>
              <a:t>     3.47      743557    4051      4051      100.0%      11.2%     10.1%   743557  120.17    11.2%   100.0*    39*   1.696    1942</a:t>
            </a:r>
          </a:p>
          <a:p>
            <a:pPr marL="0" indent="0">
              <a:buFontTx/>
              <a:buNone/>
            </a:pPr>
            <a:r>
              <a:rPr lang="en-US" altLang="en-US" sz="1000" dirty="0" smtClean="0">
                <a:latin typeface="Courier New" pitchFamily="49" charset="0"/>
                <a:cs typeface="Courier New" pitchFamily="49" charset="0"/>
              </a:rPr>
              <a:t>     3.24      799722    4366      4366      100.0%      14.1%     13.9%   799722   91.14    14.1%   100.0*    30*   1.333    2103</a:t>
            </a:r>
          </a:p>
          <a:p>
            <a:pPr marL="0" indent="0">
              <a:buFontTx/>
              <a:buNone/>
            </a:pPr>
            <a:r>
              <a:rPr lang="en-US" altLang="en-US" sz="1000" dirty="0" smtClean="0">
                <a:latin typeface="Courier New" pitchFamily="49" charset="0"/>
                <a:cs typeface="Courier New" pitchFamily="49" charset="0"/>
              </a:rPr>
              <a:t>     3.06      839252    4598      4603       99.9%      19.5%     20.2%   839252   65.79    19.5%   100.0*    23*   1.117    2214</a:t>
            </a:r>
          </a:p>
          <a:p>
            <a:pPr marL="0" indent="0">
              <a:buFontTx/>
              <a:buNone/>
            </a:pPr>
            <a:r>
              <a:rPr lang="en-US" altLang="en-US" sz="1000" dirty="0" smtClean="0">
                <a:latin typeface="Courier New" pitchFamily="49" charset="0"/>
                <a:cs typeface="Courier New" pitchFamily="49" charset="0"/>
              </a:rPr>
              <a:t>     2.90      891398    4904      4908       99.9%      29.0%     31.7%   891398   44.85    29.1%    99.9*    17*   1.008    2369</a:t>
            </a:r>
          </a:p>
          <a:p>
            <a:pPr marL="0" indent="0">
              <a:buFontTx/>
              <a:buNone/>
            </a:pPr>
            <a:r>
              <a:rPr lang="en-US" altLang="en-US" sz="1000" dirty="0" smtClean="0">
                <a:latin typeface="Courier New" pitchFamily="49" charset="0"/>
                <a:cs typeface="Courier New" pitchFamily="49" charset="0"/>
              </a:rPr>
              <a:t>     2.77      931622    5148      5151       99.9%      40.5%     44.8%   931622   32.58    40.6%    99.8*    11*   0.901    2493</a:t>
            </a:r>
          </a:p>
          <a:p>
            <a:pPr marL="0" indent="0">
              <a:buFontTx/>
              <a:buNone/>
            </a:pPr>
            <a:r>
              <a:rPr lang="en-US" altLang="en-US" sz="1000" dirty="0" smtClean="0">
                <a:latin typeface="Courier New" pitchFamily="49" charset="0"/>
                <a:cs typeface="Courier New" pitchFamily="49" charset="0"/>
              </a:rPr>
              <a:t>     2.65      969629    5384      5387       99.9%      52.8%     58.8%   969629   25.16    52.9%    99.8*    10*   0.866    2605</a:t>
            </a:r>
          </a:p>
          <a:p>
            <a:pPr marL="0" indent="0">
              <a:buFontTx/>
              <a:buNone/>
            </a:pPr>
            <a:r>
              <a:rPr lang="en-US" altLang="en-US" sz="1000" dirty="0" smtClean="0">
                <a:latin typeface="Courier New" pitchFamily="49" charset="0"/>
                <a:cs typeface="Courier New" pitchFamily="49" charset="0"/>
              </a:rPr>
              <a:t>     2.54      997213    5574      5574      100.0%      67.4%     76.0%   997213   19.47    67.6%    99.6*     2    0.804    2705</a:t>
            </a:r>
          </a:p>
          <a:p>
            <a:pPr marL="0" indent="0">
              <a:buFontTx/>
              <a:buNone/>
            </a:pPr>
            <a:r>
              <a:rPr lang="en-US" altLang="en-US" sz="1000" dirty="0" smtClean="0">
                <a:latin typeface="Courier New" pitchFamily="49" charset="0"/>
                <a:cs typeface="Courier New" pitchFamily="49" charset="0"/>
              </a:rPr>
              <a:t>     2.45     1031222    5889      5889      100.0%      88.9%    101.2%  1031222   14.58    89.2%    99.2*     4    0.831    2859</a:t>
            </a:r>
          </a:p>
          <a:p>
            <a:pPr marL="0" indent="0">
              <a:buFontTx/>
              <a:buNone/>
            </a:pPr>
            <a:r>
              <a:rPr lang="en-US" altLang="en-US" sz="1000" dirty="0" smtClean="0">
                <a:latin typeface="Courier New" pitchFamily="49" charset="0"/>
                <a:cs typeface="Courier New" pitchFamily="49" charset="0"/>
              </a:rPr>
              <a:t>     2.37      788617    6008      6008      100.0%     109.3%    125.5%   788617    9.97   109.7%    98.1*     5    0.829    2925</a:t>
            </a:r>
          </a:p>
          <a:p>
            <a:pPr marL="0" indent="0">
              <a:buFontTx/>
              <a:buNone/>
            </a:pPr>
            <a:r>
              <a:rPr lang="en-US" altLang="en-US" sz="1000" dirty="0" smtClean="0">
                <a:latin typeface="Courier New" pitchFamily="49" charset="0"/>
                <a:cs typeface="Courier New" pitchFamily="49" charset="0"/>
              </a:rPr>
              <a:t>     2.29      614145    6252      6252      100.0%     138.2%    161.4%   614145    6.87   138.9%    96.1*     1    0.760    3037</a:t>
            </a:r>
          </a:p>
          <a:p>
            <a:pPr marL="0" indent="0">
              <a:buFontTx/>
              <a:buNone/>
            </a:pPr>
            <a:r>
              <a:rPr lang="en-US" altLang="en-US" sz="1000" dirty="0" smtClean="0">
                <a:latin typeface="Courier New" pitchFamily="49" charset="0"/>
                <a:cs typeface="Courier New" pitchFamily="49" charset="0"/>
              </a:rPr>
              <a:t>     2.22      470283    6481      6481      100.0%     197.1%    231.7%   470283    4.03   198.6%    83.5*    -1    0.721    3159</a:t>
            </a:r>
          </a:p>
          <a:p>
            <a:pPr marL="0" indent="0">
              <a:buFontTx/>
              <a:buNone/>
            </a:pPr>
            <a:r>
              <a:rPr lang="en-US" altLang="en-US" sz="1000" dirty="0" smtClean="0">
                <a:latin typeface="Courier New" pitchFamily="49" charset="0"/>
                <a:cs typeface="Courier New" pitchFamily="49" charset="0"/>
              </a:rPr>
              <a:t>     2.16      259836    6629      6631      100.0%     227.3%    268.7%   259831    2.41   230.8%    46.9*    -1    0.677    3224</a:t>
            </a:r>
          </a:p>
          <a:p>
            <a:pPr marL="0" indent="0">
              <a:buFontTx/>
              <a:buNone/>
            </a:pPr>
            <a:r>
              <a:rPr lang="en-US" altLang="en-US" sz="1000" dirty="0" smtClean="0">
                <a:latin typeface="Courier New" pitchFamily="49" charset="0"/>
                <a:cs typeface="Courier New" pitchFamily="49" charset="0"/>
              </a:rPr>
              <a:t>     2.10       36259    4169      6807       61.2%     154.4%    169.4%    36229    1.28   163.6%    47.0*    -2    0.660    1999</a:t>
            </a:r>
          </a:p>
          <a:p>
            <a:pPr marL="0" indent="0">
              <a:buFontTx/>
              <a:buNone/>
            </a:pPr>
            <a:r>
              <a:rPr lang="en-US" altLang="en-US" sz="1000" dirty="0" smtClean="0">
                <a:latin typeface="Courier New" pitchFamily="49" charset="0"/>
                <a:cs typeface="Courier New" pitchFamily="49" charset="0"/>
              </a:rPr>
              <a:t>     2.05       13567    3372      7037       47.9%     170.1%    187.0%    13503    0.68   196.5%    25.7*     3    0.629    1578</a:t>
            </a:r>
          </a:p>
          <a:p>
            <a:pPr marL="0" indent="0">
              <a:buFontTx/>
              <a:buNone/>
            </a:pPr>
            <a:r>
              <a:rPr lang="en-US" altLang="en-US" sz="1000" dirty="0" smtClean="0">
                <a:latin typeface="Courier New" pitchFamily="49" charset="0"/>
                <a:cs typeface="Courier New" pitchFamily="49" charset="0"/>
              </a:rPr>
              <a:t>    total    12247040   88395     94730       93.3%      15.7%     16.4% 12246941   54.30    15.8%   100.0*    12*   1.217   42499</a:t>
            </a:r>
          </a:p>
          <a:p>
            <a:pPr marL="0" indent="0">
              <a:buFontTx/>
              <a:buNone/>
            </a:pPr>
            <a:endParaRPr lang="en-US" altLang="en-US" sz="1000" dirty="0" smtClean="0">
              <a:latin typeface="Courier New" pitchFamily="49" charset="0"/>
              <a:cs typeface="Courier New" pitchFamily="49" charset="0"/>
            </a:endParaRPr>
          </a:p>
        </p:txBody>
      </p:sp>
      <p:sp>
        <p:nvSpPr>
          <p:cNvPr id="6148" name="TextBox 3"/>
          <p:cNvSpPr txBox="1">
            <a:spLocks noChangeArrowheads="1"/>
          </p:cNvSpPr>
          <p:nvPr/>
        </p:nvSpPr>
        <p:spPr bwMode="auto">
          <a:xfrm>
            <a:off x="0" y="99308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dirty="0"/>
              <a:t>16 crystals,  360° each,  </a:t>
            </a:r>
            <a:r>
              <a:rPr lang="en-US" altLang="en-US" sz="2400" dirty="0" smtClean="0"/>
              <a:t>&lt; 1 </a:t>
            </a:r>
            <a:r>
              <a:rPr lang="en-US" altLang="en-US" sz="2400" dirty="0" err="1" smtClean="0"/>
              <a:t>MGy</a:t>
            </a:r>
            <a:r>
              <a:rPr lang="en-US" altLang="en-US" sz="2400" dirty="0" smtClean="0"/>
              <a:t>,  inverse beam</a:t>
            </a:r>
          </a:p>
          <a:p>
            <a:pPr algn="ctr" eaLnBrk="1" hangingPunct="1"/>
            <a:r>
              <a:rPr lang="en-US" altLang="en-US" sz="2400" dirty="0" smtClean="0"/>
              <a:t>7235 eV    </a:t>
            </a:r>
            <a:r>
              <a:rPr lang="en-US" altLang="en-US" sz="2400" dirty="0" smtClean="0"/>
              <a:t>ADSC Q210r</a:t>
            </a:r>
            <a:r>
              <a:rPr lang="en-US" altLang="en-US" sz="2400" dirty="0" smtClean="0"/>
              <a:t>     Australian Synchrotron </a:t>
            </a:r>
            <a:r>
              <a:rPr lang="en-US" altLang="en-US" sz="2400" dirty="0"/>
              <a:t>MX1</a:t>
            </a:r>
          </a:p>
        </p:txBody>
      </p:sp>
      <p:sp>
        <p:nvSpPr>
          <p:cNvPr id="3" name="Rounded Rectangle 2"/>
          <p:cNvSpPr/>
          <p:nvPr/>
        </p:nvSpPr>
        <p:spPr>
          <a:xfrm>
            <a:off x="5406886" y="1845504"/>
            <a:ext cx="1842052" cy="91440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Courier New" panose="02070309020205020404" pitchFamily="49" charset="0"/>
                <a:cs typeface="Courier New" panose="02070309020205020404" pitchFamily="49" charset="0"/>
              </a:rPr>
              <a:t>I/SIGMA</a:t>
            </a:r>
          </a:p>
          <a:p>
            <a:pPr algn="ctr"/>
            <a:r>
              <a:rPr lang="en-US" sz="2400" b="1" dirty="0" smtClean="0">
                <a:solidFill>
                  <a:srgbClr val="C00000"/>
                </a:solidFill>
                <a:latin typeface="Courier New" panose="02070309020205020404" pitchFamily="49" charset="0"/>
                <a:cs typeface="Courier New" panose="02070309020205020404" pitchFamily="49" charset="0"/>
              </a:rPr>
              <a:t>257.47</a:t>
            </a:r>
            <a:endParaRPr lang="en-US" sz="2400" b="1" dirty="0">
              <a:solidFill>
                <a:srgbClr val="C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396516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8196"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18 </a:t>
            </a:r>
            <a:r>
              <a:rPr lang="el-GR" altLang="en-US" sz="2800"/>
              <a:t>σ</a:t>
            </a:r>
            <a:endParaRPr lang="en-US" altLang="en-US" sz="2800" baseline="-25000"/>
          </a:p>
        </p:txBody>
      </p:sp>
      <p:sp>
        <p:nvSpPr>
          <p:cNvPr id="8197"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Phased anomalous difference Fourier</a:t>
            </a:r>
          </a:p>
          <a:p>
            <a:pPr algn="r" eaLnBrk="1" hangingPunct="1"/>
            <a:r>
              <a:rPr lang="en-US" altLang="en-US" dirty="0"/>
              <a:t>data Courtesy of Tom Peat &amp; Janet Newman</a:t>
            </a:r>
          </a:p>
        </p:txBody>
      </p:sp>
      <p:sp>
        <p:nvSpPr>
          <p:cNvPr id="8198"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16 </a:t>
            </a:r>
            <a:r>
              <a:rPr lang="el-GR" altLang="en-US" sz="2800"/>
              <a:t>σ</a:t>
            </a:r>
            <a:endParaRPr lang="en-US" altLang="en-US" sz="2800" baseline="-25000"/>
          </a:p>
        </p:txBody>
      </p:sp>
      <p:sp>
        <p:nvSpPr>
          <p:cNvPr id="2" name="TextBox 1"/>
          <p:cNvSpPr txBox="1"/>
          <p:nvPr/>
        </p:nvSpPr>
        <p:spPr>
          <a:xfrm>
            <a:off x="0" y="11113"/>
            <a:ext cx="1278940" cy="646331"/>
          </a:xfrm>
          <a:prstGeom prst="rect">
            <a:avLst/>
          </a:prstGeom>
          <a:noFill/>
        </p:spPr>
        <p:txBody>
          <a:bodyPr wrap="none" rtlCol="0">
            <a:spAutoFit/>
          </a:bodyPr>
          <a:lstStyle/>
          <a:p>
            <a:r>
              <a:rPr lang="en-US" dirty="0" smtClean="0"/>
              <a:t>Not </a:t>
            </a:r>
          </a:p>
          <a:p>
            <a:r>
              <a:rPr lang="en-US" dirty="0" smtClean="0"/>
              <a:t>Lysozyme!</a:t>
            </a:r>
            <a:endParaRPr lang="en-US" dirty="0"/>
          </a:p>
        </p:txBody>
      </p:sp>
    </p:spTree>
    <p:extLst>
      <p:ext uri="{BB962C8B-B14F-4D97-AF65-F5344CB8AC3E}">
        <p14:creationId xmlns:p14="http://schemas.microsoft.com/office/powerpoint/2010/main" val="2956842452"/>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9220"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15</a:t>
            </a:r>
            <a:r>
              <a:rPr lang="el-GR" altLang="en-US" sz="2800"/>
              <a:t>σ </a:t>
            </a:r>
            <a:r>
              <a:rPr lang="en-US" altLang="en-US" sz="2800"/>
              <a:t>= PO</a:t>
            </a:r>
            <a:r>
              <a:rPr lang="en-US" altLang="en-US" sz="2800" baseline="-25000"/>
              <a:t>4</a:t>
            </a:r>
          </a:p>
        </p:txBody>
      </p:sp>
      <p:sp>
        <p:nvSpPr>
          <p:cNvPr id="9221" name="TextBox 7"/>
          <p:cNvSpPr txBox="1">
            <a:spLocks noChangeArrowheads="1"/>
          </p:cNvSpPr>
          <p:nvPr/>
        </p:nvSpPr>
        <p:spPr bwMode="auto">
          <a:xfrm>
            <a:off x="3827288" y="6105525"/>
            <a:ext cx="531671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Phased anomalous difference Fourier</a:t>
            </a:r>
          </a:p>
          <a:p>
            <a:pPr algn="r" eaLnBrk="1" hangingPunct="1"/>
            <a:r>
              <a:rPr lang="en-US" altLang="en-US" dirty="0"/>
              <a:t>data Courtesy of Tom Peat &amp; Janet </a:t>
            </a:r>
            <a:r>
              <a:rPr lang="en-US" altLang="en-US" dirty="0" smtClean="0"/>
              <a:t>Newman</a:t>
            </a:r>
            <a:endParaRPr lang="en-US" altLang="en-US" dirty="0"/>
          </a:p>
        </p:txBody>
      </p:sp>
      <p:sp>
        <p:nvSpPr>
          <p:cNvPr id="6" name="TextBox 5"/>
          <p:cNvSpPr txBox="1"/>
          <p:nvPr/>
        </p:nvSpPr>
        <p:spPr>
          <a:xfrm>
            <a:off x="0" y="11113"/>
            <a:ext cx="1278940" cy="646331"/>
          </a:xfrm>
          <a:prstGeom prst="rect">
            <a:avLst/>
          </a:prstGeom>
          <a:noFill/>
        </p:spPr>
        <p:txBody>
          <a:bodyPr wrap="none" rtlCol="0">
            <a:spAutoFit/>
          </a:bodyPr>
          <a:lstStyle/>
          <a:p>
            <a:r>
              <a:rPr lang="en-US" dirty="0" smtClean="0"/>
              <a:t>Not </a:t>
            </a:r>
          </a:p>
          <a:p>
            <a:r>
              <a:rPr lang="en-US" dirty="0" smtClean="0"/>
              <a:t>Lysozyme!</a:t>
            </a:r>
            <a:endParaRPr lang="en-US" dirty="0"/>
          </a:p>
        </p:txBody>
      </p:sp>
    </p:spTree>
    <p:extLst>
      <p:ext uri="{BB962C8B-B14F-4D97-AF65-F5344CB8AC3E}">
        <p14:creationId xmlns:p14="http://schemas.microsoft.com/office/powerpoint/2010/main" val="2670111950"/>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0244" name="TextBox 5"/>
          <p:cNvSpPr txBox="1">
            <a:spLocks noChangeArrowheads="1"/>
          </p:cNvSpPr>
          <p:nvPr/>
        </p:nvSpPr>
        <p:spPr bwMode="auto">
          <a:xfrm>
            <a:off x="3435350" y="4605338"/>
            <a:ext cx="19255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t>~2</a:t>
            </a:r>
            <a:r>
              <a:rPr lang="el-GR" altLang="en-US" sz="2800" dirty="0"/>
              <a:t>σ</a:t>
            </a:r>
            <a:r>
              <a:rPr lang="en-US" altLang="en-US" sz="2800" dirty="0"/>
              <a:t> = </a:t>
            </a:r>
            <a:r>
              <a:rPr lang="en-US" altLang="en-US" sz="2800" dirty="0" smtClean="0"/>
              <a:t>Mg?</a:t>
            </a:r>
            <a:endParaRPr lang="en-US" altLang="en-US" sz="2800" dirty="0"/>
          </a:p>
        </p:txBody>
      </p:sp>
      <p:sp>
        <p:nvSpPr>
          <p:cNvPr id="10245" name="TextBox 7"/>
          <p:cNvSpPr txBox="1">
            <a:spLocks noChangeArrowheads="1"/>
          </p:cNvSpPr>
          <p:nvPr/>
        </p:nvSpPr>
        <p:spPr bwMode="auto">
          <a:xfrm>
            <a:off x="3827288" y="6105525"/>
            <a:ext cx="531671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Phased anomalous difference Fourier</a:t>
            </a:r>
          </a:p>
          <a:p>
            <a:pPr algn="r" eaLnBrk="1" hangingPunct="1"/>
            <a:r>
              <a:rPr lang="en-US" altLang="en-US" dirty="0"/>
              <a:t>data Courtesy of Tom Peat &amp; Janet </a:t>
            </a:r>
            <a:r>
              <a:rPr lang="en-US" altLang="en-US" dirty="0" smtClean="0"/>
              <a:t>Newman</a:t>
            </a:r>
            <a:endParaRPr lang="en-US" altLang="en-US" dirty="0"/>
          </a:p>
        </p:txBody>
      </p:sp>
      <p:sp>
        <p:nvSpPr>
          <p:cNvPr id="6" name="TextBox 5"/>
          <p:cNvSpPr txBox="1"/>
          <p:nvPr/>
        </p:nvSpPr>
        <p:spPr>
          <a:xfrm>
            <a:off x="0" y="11113"/>
            <a:ext cx="1278940" cy="646331"/>
          </a:xfrm>
          <a:prstGeom prst="rect">
            <a:avLst/>
          </a:prstGeom>
          <a:noFill/>
        </p:spPr>
        <p:txBody>
          <a:bodyPr wrap="none" rtlCol="0">
            <a:spAutoFit/>
          </a:bodyPr>
          <a:lstStyle/>
          <a:p>
            <a:r>
              <a:rPr lang="en-US" dirty="0" smtClean="0"/>
              <a:t>Not </a:t>
            </a:r>
          </a:p>
          <a:p>
            <a:r>
              <a:rPr lang="en-US" dirty="0" smtClean="0"/>
              <a:t>Lysozyme!</a:t>
            </a:r>
            <a:endParaRPr lang="en-US" dirty="0"/>
          </a:p>
        </p:txBody>
      </p:sp>
    </p:spTree>
    <p:extLst>
      <p:ext uri="{BB962C8B-B14F-4D97-AF65-F5344CB8AC3E}">
        <p14:creationId xmlns:p14="http://schemas.microsoft.com/office/powerpoint/2010/main" val="1804609970"/>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1268" name="TextBox 6"/>
          <p:cNvSpPr txBox="1">
            <a:spLocks noChangeArrowheads="1"/>
          </p:cNvSpPr>
          <p:nvPr/>
        </p:nvSpPr>
        <p:spPr bwMode="auto">
          <a:xfrm>
            <a:off x="3422650" y="4713288"/>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t>8.2</a:t>
            </a:r>
            <a:r>
              <a:rPr lang="el-GR" altLang="en-US" sz="2800" dirty="0"/>
              <a:t>σ</a:t>
            </a:r>
            <a:r>
              <a:rPr lang="en-US" altLang="en-US" sz="2800" dirty="0"/>
              <a:t> </a:t>
            </a:r>
            <a:r>
              <a:rPr lang="en-US" altLang="en-US" sz="2800" dirty="0" smtClean="0"/>
              <a:t>= Na</a:t>
            </a:r>
            <a:endParaRPr lang="en-US" altLang="en-US" sz="2800" dirty="0"/>
          </a:p>
        </p:txBody>
      </p:sp>
      <p:sp>
        <p:nvSpPr>
          <p:cNvPr id="11269" name="TextBox 7"/>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DELFAN residual anomalous difference</a:t>
            </a:r>
          </a:p>
          <a:p>
            <a:pPr algn="r" eaLnBrk="1" hangingPunct="1"/>
            <a:r>
              <a:rPr lang="en-US" altLang="en-US" dirty="0"/>
              <a:t>data Courtesy of </a:t>
            </a:r>
            <a:r>
              <a:rPr lang="en-US" altLang="en-US" dirty="0" smtClean="0"/>
              <a:t>Tom Peat &amp; Janet Newman</a:t>
            </a:r>
            <a:endParaRPr lang="en-US" altLang="en-US" dirty="0"/>
          </a:p>
        </p:txBody>
      </p:sp>
      <p:sp>
        <p:nvSpPr>
          <p:cNvPr id="2" name="Rectangle 1"/>
          <p:cNvSpPr/>
          <p:nvPr/>
        </p:nvSpPr>
        <p:spPr>
          <a:xfrm>
            <a:off x="5721350" y="2609507"/>
            <a:ext cx="3422650" cy="2308324"/>
          </a:xfrm>
          <a:prstGeom prst="rect">
            <a:avLst/>
          </a:prstGeom>
          <a:solidFill>
            <a:schemeClr val="bg1"/>
          </a:solidFill>
        </p:spPr>
        <p:txBody>
          <a:bodyPr wrap="square">
            <a:spAutoFit/>
          </a:bodyPr>
          <a:lstStyle/>
          <a:p>
            <a:r>
              <a:rPr lang="en-US" sz="3600" b="1" dirty="0" smtClean="0"/>
              <a:t>10 </a:t>
            </a:r>
            <a:r>
              <a:rPr lang="el-GR" sz="3600" b="1" dirty="0" smtClean="0"/>
              <a:t>σ</a:t>
            </a:r>
            <a:r>
              <a:rPr lang="en-US" sz="3600" b="1" dirty="0" smtClean="0"/>
              <a:t> is enough for phasing!</a:t>
            </a:r>
          </a:p>
          <a:p>
            <a:endParaRPr lang="en-US" dirty="0" smtClean="0"/>
          </a:p>
          <a:p>
            <a:r>
              <a:rPr lang="en-US" dirty="0" err="1" smtClean="0"/>
              <a:t>Bunkoczi</a:t>
            </a:r>
            <a:r>
              <a:rPr lang="en-US" dirty="0" smtClean="0"/>
              <a:t> </a:t>
            </a:r>
            <a:r>
              <a:rPr lang="en-US" i="1" dirty="0" smtClean="0"/>
              <a:t>et al. </a:t>
            </a:r>
            <a:r>
              <a:rPr lang="en-US" dirty="0" smtClean="0"/>
              <a:t>(2015)."weak</a:t>
            </a:r>
            <a:r>
              <a:rPr lang="en-US" dirty="0"/>
              <a:t>, single-wavelength </a:t>
            </a:r>
            <a:r>
              <a:rPr lang="en-US" dirty="0" smtClean="0"/>
              <a:t>anomalous", </a:t>
            </a:r>
            <a:r>
              <a:rPr lang="en-US" i="1" dirty="0"/>
              <a:t>Nat. Meth.</a:t>
            </a:r>
            <a:r>
              <a:rPr lang="en-US" dirty="0"/>
              <a:t> </a:t>
            </a:r>
            <a:r>
              <a:rPr lang="en-US" b="1" dirty="0"/>
              <a:t>12</a:t>
            </a:r>
            <a:r>
              <a:rPr lang="en-US" dirty="0"/>
              <a:t>, 127-130. </a:t>
            </a:r>
          </a:p>
        </p:txBody>
      </p:sp>
      <p:sp>
        <p:nvSpPr>
          <p:cNvPr id="7" name="TextBox 6"/>
          <p:cNvSpPr txBox="1"/>
          <p:nvPr/>
        </p:nvSpPr>
        <p:spPr>
          <a:xfrm>
            <a:off x="0" y="11113"/>
            <a:ext cx="1278940" cy="646331"/>
          </a:xfrm>
          <a:prstGeom prst="rect">
            <a:avLst/>
          </a:prstGeom>
          <a:noFill/>
        </p:spPr>
        <p:txBody>
          <a:bodyPr wrap="none" rtlCol="0">
            <a:spAutoFit/>
          </a:bodyPr>
          <a:lstStyle/>
          <a:p>
            <a:r>
              <a:rPr lang="en-US" dirty="0" smtClean="0"/>
              <a:t>Not </a:t>
            </a:r>
          </a:p>
          <a:p>
            <a:r>
              <a:rPr lang="en-US" dirty="0" smtClean="0"/>
              <a:t>Lysozyme!</a:t>
            </a:r>
            <a:endParaRPr lang="en-US" dirty="0"/>
          </a:p>
        </p:txBody>
      </p:sp>
      <p:sp>
        <p:nvSpPr>
          <p:cNvPr id="8" name="TextBox 6"/>
          <p:cNvSpPr txBox="1">
            <a:spLocks noChangeArrowheads="1"/>
          </p:cNvSpPr>
          <p:nvPr/>
        </p:nvSpPr>
        <p:spPr bwMode="auto">
          <a:xfrm>
            <a:off x="2763817" y="5372983"/>
            <a:ext cx="1612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t>f</a:t>
            </a:r>
            <a:r>
              <a:rPr lang="en-US" altLang="en-US" sz="2800" dirty="0" smtClean="0"/>
              <a:t>” = 0.15 </a:t>
            </a:r>
            <a:endParaRPr lang="en-US" altLang="en-US" sz="2800" dirty="0"/>
          </a:p>
        </p:txBody>
      </p:sp>
    </p:spTree>
    <p:extLst>
      <p:ext uri="{BB962C8B-B14F-4D97-AF65-F5344CB8AC3E}">
        <p14:creationId xmlns:p14="http://schemas.microsoft.com/office/powerpoint/2010/main" val="10395694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12291"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3166"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2"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f’’ (electrons)</a:t>
            </a:r>
          </a:p>
        </p:txBody>
      </p:sp>
      <p:sp>
        <p:nvSpPr>
          <p:cNvPr id="12293"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DELFAN peak height (</a:t>
            </a:r>
            <a:r>
              <a:rPr lang="el-GR" altLang="en-US" sz="2800" b="1"/>
              <a:t>σ</a:t>
            </a:r>
            <a:r>
              <a:rPr lang="en-US" altLang="en-US" sz="2800" b="1"/>
              <a:t>)</a:t>
            </a:r>
          </a:p>
        </p:txBody>
      </p:sp>
      <p:sp>
        <p:nvSpPr>
          <p:cNvPr id="12294"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Mg</a:t>
            </a:r>
            <a:endParaRPr lang="en-US" altLang="en-US" b="1"/>
          </a:p>
        </p:txBody>
      </p:sp>
      <p:sp>
        <p:nvSpPr>
          <p:cNvPr id="12295"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Ne</a:t>
            </a:r>
            <a:endParaRPr lang="en-US" altLang="en-US" b="1"/>
          </a:p>
        </p:txBody>
      </p:sp>
      <p:sp>
        <p:nvSpPr>
          <p:cNvPr id="12296"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Na</a:t>
            </a:r>
            <a:endParaRPr lang="en-US" altLang="en-US" b="1"/>
          </a:p>
        </p:txBody>
      </p:sp>
      <p:sp>
        <p:nvSpPr>
          <p:cNvPr id="12297"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F</a:t>
            </a:r>
            <a:endParaRPr lang="en-US" altLang="en-US" b="1"/>
          </a:p>
        </p:txBody>
      </p:sp>
      <p:sp>
        <p:nvSpPr>
          <p:cNvPr id="12298"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O</a:t>
            </a:r>
            <a:endParaRPr lang="en-US" altLang="en-US" b="1"/>
          </a:p>
        </p:txBody>
      </p:sp>
      <p:sp>
        <p:nvSpPr>
          <p:cNvPr id="12299"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a:t>
            </a:r>
            <a:endParaRPr lang="en-US" altLang="en-US" b="1"/>
          </a:p>
        </p:txBody>
      </p:sp>
    </p:spTree>
    <p:extLst>
      <p:ext uri="{BB962C8B-B14F-4D97-AF65-F5344CB8AC3E}">
        <p14:creationId xmlns:p14="http://schemas.microsoft.com/office/powerpoint/2010/main" val="72049558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732" y="1417638"/>
            <a:ext cx="7673896" cy="5324535"/>
          </a:xfrm>
          <a:prstGeom prst="rect">
            <a:avLst/>
          </a:prstGeom>
          <a:noFill/>
        </p:spPr>
        <p:txBody>
          <a:bodyPr wrap="none" rtlCol="0">
            <a:spAutoFit/>
          </a:bodyPr>
          <a:lstStyle/>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a:t>
            </a:r>
            <a:r>
              <a:rPr lang="en-US" sz="4400" dirty="0" smtClean="0">
                <a:solidFill>
                  <a:schemeClr val="bg1">
                    <a:lumMod val="50000"/>
                  </a:schemeClr>
                </a:solidFill>
                <a:latin typeface="Arial" panose="020B0604020202020204" pitchFamily="34" charset="0"/>
                <a:cs typeface="Arial" panose="020B0604020202020204" pitchFamily="34" charset="0"/>
              </a:rPr>
              <a:t>Never use same pixel twice</a:t>
            </a:r>
          </a:p>
          <a:p>
            <a:pPr marL="457200" indent="-457200">
              <a:buFont typeface="Wingdings" panose="05000000000000000000" pitchFamily="2" charset="2"/>
              <a:buChar char="ü"/>
            </a:pPr>
            <a:r>
              <a:rPr lang="en-US" sz="4400" dirty="0" smtClean="0">
                <a:solidFill>
                  <a:schemeClr val="bg1">
                    <a:lumMod val="50000"/>
                  </a:schemeClr>
                </a:solidFill>
                <a:latin typeface="Arial" panose="020B0604020202020204" pitchFamily="34" charset="0"/>
                <a:cs typeface="Arial" panose="020B0604020202020204" pitchFamily="34" charset="0"/>
              </a:rPr>
              <a:t> </a:t>
            </a:r>
            <a:r>
              <a:rPr lang="en-US" sz="4400" dirty="0" smtClean="0">
                <a:solidFill>
                  <a:schemeClr val="bg1">
                    <a:lumMod val="65000"/>
                  </a:schemeClr>
                </a:solidFill>
                <a:latin typeface="Arial" panose="020B0604020202020204" pitchFamily="34" charset="0"/>
                <a:cs typeface="Arial" panose="020B0604020202020204" pitchFamily="34" charset="0"/>
              </a:rPr>
              <a:t>Detector</a:t>
            </a:r>
            <a:r>
              <a:rPr lang="en-US" sz="4400" dirty="0" smtClean="0">
                <a:solidFill>
                  <a:schemeClr val="bg1">
                    <a:lumMod val="50000"/>
                  </a:schemeClr>
                </a:solidFill>
                <a:latin typeface="Arial" panose="020B0604020202020204" pitchFamily="34" charset="0"/>
                <a:cs typeface="Arial" panose="020B0604020202020204" pitchFamily="34" charset="0"/>
              </a:rPr>
              <a:t> calibration</a:t>
            </a:r>
          </a:p>
          <a:p>
            <a:r>
              <a:rPr lang="en-US" sz="4000" dirty="0">
                <a:solidFill>
                  <a:schemeClr val="bg1">
                    <a:lumMod val="50000"/>
                  </a:schemeClr>
                </a:solidFill>
                <a:latin typeface="Arial" panose="020B0604020202020204" pitchFamily="34" charset="0"/>
                <a:cs typeface="Arial" panose="020B0604020202020204" pitchFamily="34" charset="0"/>
              </a:rPr>
              <a:t>	</a:t>
            </a:r>
            <a:r>
              <a:rPr lang="en-US" sz="4000" dirty="0" smtClean="0">
                <a:solidFill>
                  <a:schemeClr val="bg1">
                    <a:lumMod val="50000"/>
                  </a:schemeClr>
                </a:solidFill>
                <a:latin typeface="Arial" panose="020B0604020202020204" pitchFamily="34" charset="0"/>
                <a:cs typeface="Arial" panose="020B0604020202020204" pitchFamily="34" charset="0"/>
              </a:rPr>
              <a:t>- 7235 eV</a:t>
            </a:r>
          </a:p>
          <a:p>
            <a:pPr marL="457200" indent="-457200">
              <a:buFont typeface="Wingdings" panose="05000000000000000000" pitchFamily="2" charset="2"/>
              <a:buChar char="ü"/>
            </a:pPr>
            <a:r>
              <a:rPr lang="en-US" sz="4400" dirty="0" smtClean="0">
                <a:solidFill>
                  <a:schemeClr val="bg1">
                    <a:lumMod val="50000"/>
                  </a:schemeClr>
                </a:solidFill>
                <a:latin typeface="Arial" panose="020B0604020202020204" pitchFamily="34" charset="0"/>
                <a:cs typeface="Arial" panose="020B0604020202020204" pitchFamily="34" charset="0"/>
              </a:rPr>
              <a:t> Radiation Damage</a:t>
            </a:r>
          </a:p>
          <a:p>
            <a:r>
              <a:rPr lang="en-US" sz="4000" dirty="0">
                <a:solidFill>
                  <a:schemeClr val="bg1">
                    <a:lumMod val="50000"/>
                  </a:schemeClr>
                </a:solidFill>
                <a:latin typeface="Arial" panose="020B0604020202020204" pitchFamily="34" charset="0"/>
                <a:cs typeface="Arial" panose="020B0604020202020204" pitchFamily="34" charset="0"/>
              </a:rPr>
              <a:t>	</a:t>
            </a:r>
            <a:r>
              <a:rPr lang="en-US" sz="4000" dirty="0" smtClean="0">
                <a:solidFill>
                  <a:schemeClr val="bg1">
                    <a:lumMod val="50000"/>
                  </a:schemeClr>
                </a:solidFill>
                <a:latin typeface="Arial" panose="020B0604020202020204" pitchFamily="34" charset="0"/>
                <a:cs typeface="Arial" panose="020B0604020202020204" pitchFamily="34" charset="0"/>
              </a:rPr>
              <a:t>- 1% error per </a:t>
            </a:r>
            <a:r>
              <a:rPr lang="en-US" sz="4000" dirty="0" err="1" smtClean="0">
                <a:solidFill>
                  <a:schemeClr val="bg1">
                    <a:lumMod val="50000"/>
                  </a:schemeClr>
                </a:solidFill>
                <a:latin typeface="Arial" panose="020B0604020202020204" pitchFamily="34" charset="0"/>
                <a:cs typeface="Arial" panose="020B0604020202020204" pitchFamily="34" charset="0"/>
              </a:rPr>
              <a:t>MGy</a:t>
            </a:r>
            <a:endParaRPr lang="en-US" sz="4000" dirty="0" smtClean="0">
              <a:solidFill>
                <a:schemeClr val="bg1">
                  <a:lumMod val="5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Isomorphous crystals</a:t>
            </a:r>
          </a:p>
          <a:p>
            <a:r>
              <a:rPr lang="en-US" sz="4400" dirty="0">
                <a:solidFill>
                  <a:srgbClr val="C00000"/>
                </a:solidFill>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 Humidity! </a:t>
            </a:r>
            <a:endParaRPr lang="en-US" sz="4000" dirty="0" smtClean="0">
              <a:solidFill>
                <a:srgbClr val="C00000"/>
              </a:solidFill>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Friend or foe?</a:t>
            </a:r>
          </a:p>
        </p:txBody>
      </p:sp>
      <p:sp>
        <p:nvSpPr>
          <p:cNvPr id="5" name="Rectangle 2"/>
          <p:cNvSpPr txBox="1">
            <a:spLocks noChangeArrowheads="1"/>
          </p:cNvSpPr>
          <p:nvPr/>
        </p:nvSpPr>
        <p:spPr bwMode="auto">
          <a:xfrm>
            <a:off x="6286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5400" b="1" smtClean="0"/>
              <a:t>Averaging over SHSSS</a:t>
            </a:r>
            <a:endParaRPr lang="en-US" altLang="en-US" sz="5400" b="1" dirty="0" smtClean="0"/>
          </a:p>
        </p:txBody>
      </p:sp>
    </p:spTree>
    <p:extLst>
      <p:ext uri="{BB962C8B-B14F-4D97-AF65-F5344CB8AC3E}">
        <p14:creationId xmlns:p14="http://schemas.microsoft.com/office/powerpoint/2010/main" val="39291484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rPr>
              <a:t>RH: 84.2%</a:t>
            </a:r>
          </a:p>
          <a:p>
            <a:r>
              <a:rPr lang="en-US" sz="3200" dirty="0" smtClean="0">
                <a:solidFill>
                  <a:prstClr val="black"/>
                </a:solidFill>
              </a:rPr>
              <a:t>  </a:t>
            </a:r>
            <a:r>
              <a:rPr lang="en-US" sz="2800" dirty="0" smtClean="0">
                <a:solidFill>
                  <a:prstClr val="black"/>
                </a:solidFill>
              </a:rPr>
              <a:t> </a:t>
            </a:r>
            <a:r>
              <a:rPr lang="en-US" sz="3200" dirty="0" smtClean="0">
                <a:solidFill>
                  <a:prstClr val="black"/>
                </a:solidFill>
              </a:rPr>
              <a:t>vs </a:t>
            </a:r>
            <a:r>
              <a:rPr lang="en-US" sz="3200" dirty="0">
                <a:solidFill>
                  <a:prstClr val="black"/>
                </a:solidFill>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cs typeface="Arial" panose="020B0604020202020204" pitchFamily="34" charset="0"/>
              </a:rPr>
              <a:t>3aw6</a:t>
            </a:r>
          </a:p>
          <a:p>
            <a:r>
              <a:rPr lang="en-US" sz="2400" dirty="0" smtClean="0">
                <a:solidFill>
                  <a:prstClr val="black"/>
                </a:solidFill>
                <a:cs typeface="Arial" panose="020B0604020202020204" pitchFamily="34" charset="0"/>
              </a:rPr>
              <a:t>3aw7</a:t>
            </a:r>
            <a:endParaRPr lang="en-US" sz="2400" dirty="0">
              <a:solidFill>
                <a:prstClr val="black"/>
              </a:solidFil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srgbClr val="FF0000"/>
                </a:solidFill>
              </a:rPr>
              <a:t>Δ</a:t>
            </a:r>
            <a:r>
              <a:rPr lang="en-US" sz="3200" dirty="0" smtClean="0">
                <a:solidFill>
                  <a:srgbClr val="FF0000"/>
                </a:solidFill>
              </a:rPr>
              <a:t>cell </a:t>
            </a:r>
            <a:r>
              <a:rPr lang="en-US" sz="3200" dirty="0">
                <a:solidFill>
                  <a:srgbClr val="FF0000"/>
                </a:solidFill>
              </a:rPr>
              <a:t>= </a:t>
            </a:r>
            <a:r>
              <a:rPr lang="en-US" sz="3200" dirty="0" smtClean="0">
                <a:solidFill>
                  <a:srgbClr val="FF0000"/>
                </a:solidFill>
              </a:rPr>
              <a:t>0.7 %</a:t>
            </a:r>
            <a:endParaRPr lang="en-US" sz="3200" dirty="0">
              <a:solidFill>
                <a:srgbClr val="FF0000"/>
              </a:solidFil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rPr>
              <a:t>RMSD = 0.18 Å</a:t>
            </a:r>
          </a:p>
        </p:txBody>
      </p:sp>
    </p:spTree>
    <p:extLst>
      <p:ext uri="{BB962C8B-B14F-4D97-AF65-F5344CB8AC3E}">
        <p14:creationId xmlns:p14="http://schemas.microsoft.com/office/powerpoint/2010/main" val="8951913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732" y="1417638"/>
            <a:ext cx="7673896" cy="5324535"/>
          </a:xfrm>
          <a:prstGeom prst="rect">
            <a:avLst/>
          </a:prstGeom>
          <a:noFill/>
        </p:spPr>
        <p:txBody>
          <a:bodyPr wrap="none" rtlCol="0">
            <a:spAutoFit/>
          </a:bodyPr>
          <a:lstStyle/>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a:t>
            </a:r>
            <a:r>
              <a:rPr lang="en-US" sz="4400" dirty="0" smtClean="0">
                <a:solidFill>
                  <a:schemeClr val="bg1">
                    <a:lumMod val="50000"/>
                  </a:schemeClr>
                </a:solidFill>
                <a:latin typeface="Arial" panose="020B0604020202020204" pitchFamily="34" charset="0"/>
                <a:cs typeface="Arial" panose="020B0604020202020204" pitchFamily="34" charset="0"/>
              </a:rPr>
              <a:t>Never use same pixel twice</a:t>
            </a:r>
          </a:p>
          <a:p>
            <a:pPr marL="457200" indent="-457200">
              <a:buFont typeface="Wingdings" panose="05000000000000000000" pitchFamily="2" charset="2"/>
              <a:buChar char="ü"/>
            </a:pPr>
            <a:r>
              <a:rPr lang="en-US" sz="4400" dirty="0" smtClean="0">
                <a:solidFill>
                  <a:schemeClr val="bg1">
                    <a:lumMod val="50000"/>
                  </a:schemeClr>
                </a:solidFill>
                <a:latin typeface="Arial" panose="020B0604020202020204" pitchFamily="34" charset="0"/>
                <a:cs typeface="Arial" panose="020B0604020202020204" pitchFamily="34" charset="0"/>
              </a:rPr>
              <a:t> </a:t>
            </a:r>
            <a:r>
              <a:rPr lang="en-US" sz="4400" dirty="0" smtClean="0">
                <a:solidFill>
                  <a:schemeClr val="bg1">
                    <a:lumMod val="65000"/>
                  </a:schemeClr>
                </a:solidFill>
                <a:latin typeface="Arial" panose="020B0604020202020204" pitchFamily="34" charset="0"/>
                <a:cs typeface="Arial" panose="020B0604020202020204" pitchFamily="34" charset="0"/>
              </a:rPr>
              <a:t>Detector</a:t>
            </a:r>
            <a:r>
              <a:rPr lang="en-US" sz="4400" dirty="0" smtClean="0">
                <a:solidFill>
                  <a:schemeClr val="bg1">
                    <a:lumMod val="50000"/>
                  </a:schemeClr>
                </a:solidFill>
                <a:latin typeface="Arial" panose="020B0604020202020204" pitchFamily="34" charset="0"/>
                <a:cs typeface="Arial" panose="020B0604020202020204" pitchFamily="34" charset="0"/>
              </a:rPr>
              <a:t> calibration</a:t>
            </a:r>
          </a:p>
          <a:p>
            <a:r>
              <a:rPr lang="en-US" sz="4000" dirty="0">
                <a:solidFill>
                  <a:schemeClr val="bg1">
                    <a:lumMod val="50000"/>
                  </a:schemeClr>
                </a:solidFill>
                <a:latin typeface="Arial" panose="020B0604020202020204" pitchFamily="34" charset="0"/>
                <a:cs typeface="Arial" panose="020B0604020202020204" pitchFamily="34" charset="0"/>
              </a:rPr>
              <a:t>	</a:t>
            </a:r>
            <a:r>
              <a:rPr lang="en-US" sz="4000" dirty="0" smtClean="0">
                <a:solidFill>
                  <a:schemeClr val="bg1">
                    <a:lumMod val="50000"/>
                  </a:schemeClr>
                </a:solidFill>
                <a:latin typeface="Arial" panose="020B0604020202020204" pitchFamily="34" charset="0"/>
                <a:cs typeface="Arial" panose="020B0604020202020204" pitchFamily="34" charset="0"/>
              </a:rPr>
              <a:t>- 7235 eV</a:t>
            </a:r>
          </a:p>
          <a:p>
            <a:pPr marL="457200" indent="-457200">
              <a:buFont typeface="Wingdings" panose="05000000000000000000" pitchFamily="2" charset="2"/>
              <a:buChar char="ü"/>
            </a:pPr>
            <a:r>
              <a:rPr lang="en-US" sz="4400" dirty="0" smtClean="0">
                <a:solidFill>
                  <a:schemeClr val="bg1">
                    <a:lumMod val="50000"/>
                  </a:schemeClr>
                </a:solidFill>
                <a:latin typeface="Arial" panose="020B0604020202020204" pitchFamily="34" charset="0"/>
                <a:cs typeface="Arial" panose="020B0604020202020204" pitchFamily="34" charset="0"/>
              </a:rPr>
              <a:t> Radiation Damage</a:t>
            </a:r>
          </a:p>
          <a:p>
            <a:r>
              <a:rPr lang="en-US" sz="4000" dirty="0">
                <a:solidFill>
                  <a:schemeClr val="bg1">
                    <a:lumMod val="50000"/>
                  </a:schemeClr>
                </a:solidFill>
                <a:latin typeface="Arial" panose="020B0604020202020204" pitchFamily="34" charset="0"/>
                <a:cs typeface="Arial" panose="020B0604020202020204" pitchFamily="34" charset="0"/>
              </a:rPr>
              <a:t>	</a:t>
            </a:r>
            <a:r>
              <a:rPr lang="en-US" sz="4000" dirty="0" smtClean="0">
                <a:solidFill>
                  <a:schemeClr val="bg1">
                    <a:lumMod val="50000"/>
                  </a:schemeClr>
                </a:solidFill>
                <a:latin typeface="Arial" panose="020B0604020202020204" pitchFamily="34" charset="0"/>
                <a:cs typeface="Arial" panose="020B0604020202020204" pitchFamily="34" charset="0"/>
              </a:rPr>
              <a:t>- 1% error per </a:t>
            </a:r>
            <a:r>
              <a:rPr lang="en-US" sz="4000" dirty="0" err="1" smtClean="0">
                <a:solidFill>
                  <a:schemeClr val="bg1">
                    <a:lumMod val="50000"/>
                  </a:schemeClr>
                </a:solidFill>
                <a:latin typeface="Arial" panose="020B0604020202020204" pitchFamily="34" charset="0"/>
                <a:cs typeface="Arial" panose="020B0604020202020204" pitchFamily="34" charset="0"/>
              </a:rPr>
              <a:t>MGy</a:t>
            </a:r>
            <a:endParaRPr lang="en-US" sz="4000" dirty="0" smtClean="0">
              <a:solidFill>
                <a:schemeClr val="bg1">
                  <a:lumMod val="5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4400" dirty="0" smtClean="0">
                <a:solidFill>
                  <a:srgbClr val="C00000"/>
                </a:solidFill>
                <a:latin typeface="Arial" panose="020B0604020202020204" pitchFamily="34" charset="0"/>
                <a:cs typeface="Arial" panose="020B0604020202020204" pitchFamily="34" charset="0"/>
              </a:rPr>
              <a:t> Isomorphous crystals</a:t>
            </a:r>
          </a:p>
          <a:p>
            <a:r>
              <a:rPr lang="en-US" sz="4400" dirty="0">
                <a:solidFill>
                  <a:schemeClr val="bg1">
                    <a:lumMod val="65000"/>
                  </a:schemeClr>
                </a:solidFill>
                <a:latin typeface="Arial" panose="020B0604020202020204" pitchFamily="34" charset="0"/>
                <a:cs typeface="Arial" panose="020B0604020202020204" pitchFamily="34" charset="0"/>
              </a:rPr>
              <a:t>	</a:t>
            </a:r>
            <a:r>
              <a:rPr lang="en-US" sz="4000" dirty="0" smtClean="0">
                <a:solidFill>
                  <a:schemeClr val="bg1">
                    <a:lumMod val="65000"/>
                  </a:schemeClr>
                </a:solidFill>
                <a:latin typeface="Arial" panose="020B0604020202020204" pitchFamily="34" charset="0"/>
                <a:cs typeface="Arial" panose="020B0604020202020204" pitchFamily="34" charset="0"/>
              </a:rPr>
              <a:t>- Humidity! </a:t>
            </a:r>
            <a:endParaRPr lang="en-US" sz="4000" dirty="0" smtClean="0">
              <a:solidFill>
                <a:schemeClr val="bg1">
                  <a:lumMod val="65000"/>
                </a:schemeClr>
              </a:solidFill>
              <a:latin typeface="Arial" panose="020B0604020202020204" pitchFamily="34" charset="0"/>
              <a:cs typeface="Arial" panose="020B0604020202020204" pitchFamily="34" charset="0"/>
            </a:endParaRPr>
          </a:p>
          <a:p>
            <a:r>
              <a:rPr lang="en-US" sz="4000" dirty="0">
                <a:solidFill>
                  <a:srgbClr val="C00000"/>
                </a:solidFill>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 Friend or foe?</a:t>
            </a:r>
          </a:p>
        </p:txBody>
      </p:sp>
      <p:sp>
        <p:nvSpPr>
          <p:cNvPr id="5" name="Rectangle 2"/>
          <p:cNvSpPr txBox="1">
            <a:spLocks noChangeArrowheads="1"/>
          </p:cNvSpPr>
          <p:nvPr/>
        </p:nvSpPr>
        <p:spPr bwMode="auto">
          <a:xfrm>
            <a:off x="6286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5400" b="1" smtClean="0"/>
              <a:t>Averaging over SHSSS</a:t>
            </a:r>
            <a:endParaRPr lang="en-US" altLang="en-US" sz="5400" b="1" dirty="0" smtClean="0"/>
          </a:p>
        </p:txBody>
      </p:sp>
    </p:spTree>
    <p:extLst>
      <p:ext uri="{BB962C8B-B14F-4D97-AF65-F5344CB8AC3E}">
        <p14:creationId xmlns:p14="http://schemas.microsoft.com/office/powerpoint/2010/main" val="3361952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15976516"/>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smtClean="0">
                <a:solidFill>
                  <a:prstClr val="black"/>
                </a:solidFill>
                <a:cs typeface="Arial" panose="020B0604020202020204" pitchFamily="34" charset="0"/>
              </a:rPr>
              <a:t>X-ray Data Sets</a:t>
            </a:r>
            <a:endParaRPr lang="en-US" sz="2400" dirty="0">
              <a:solidFill>
                <a:prstClr val="black"/>
              </a:solidFill>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68348714"/>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solidFill>
                  <a:prstClr val="black"/>
                </a:solidFill>
                <a:latin typeface="Arial Narrow" panose="020B0606020202030204" pitchFamily="34" charset="0"/>
              </a:rPr>
              <a:t>d</a:t>
            </a:r>
            <a:r>
              <a:rPr lang="en-US" dirty="0" smtClean="0">
                <a:solidFill>
                  <a:prstClr val="black"/>
                </a:solidFill>
                <a:latin typeface="Arial Narrow" panose="020B0606020202030204" pitchFamily="34" charset="0"/>
              </a:rPr>
              <a:t>ata</a:t>
            </a:r>
          </a:p>
          <a:p>
            <a:pPr algn="r"/>
            <a:r>
              <a:rPr lang="en-US" dirty="0" smtClean="0">
                <a:solidFill>
                  <a:prstClr val="black"/>
                </a:solidFill>
                <a:latin typeface="Arial Narrow" panose="020B0606020202030204" pitchFamily="34" charset="0"/>
              </a:rPr>
              <a:t>set</a:t>
            </a:r>
            <a:endParaRPr lang="en-US" dirty="0">
              <a:solidFill>
                <a:prstClr val="black"/>
              </a:solidFill>
              <a:latin typeface="Arial Narrow" panose="020B0606020202030204" pitchFamily="34" charset="0"/>
            </a:endParaRP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6600"/>
                </a:solidFill>
                <a:cs typeface="Arial" panose="020B0604020202020204" pitchFamily="34" charset="0"/>
              </a:rPr>
              <a:t>Singular value </a:t>
            </a:r>
            <a:r>
              <a:rPr lang="en-US" sz="1400" b="1" dirty="0" err="1" smtClean="0">
                <a:solidFill>
                  <a:srgbClr val="006600"/>
                </a:solidFill>
                <a:cs typeface="Arial" panose="020B0604020202020204" pitchFamily="34" charset="0"/>
              </a:rPr>
              <a:t>decomp</a:t>
            </a:r>
            <a:r>
              <a:rPr lang="en-US" sz="1400" b="1" dirty="0" smtClean="0">
                <a:solidFill>
                  <a:srgbClr val="006600"/>
                </a:solidFill>
                <a:cs typeface="Arial" panose="020B0604020202020204" pitchFamily="34" charset="0"/>
              </a:rPr>
              <a:t>.</a:t>
            </a:r>
          </a:p>
          <a:p>
            <a:pPr algn="ctr"/>
            <a:r>
              <a:rPr lang="en-US" sz="2400" b="1" dirty="0" smtClean="0">
                <a:solidFill>
                  <a:srgbClr val="006600"/>
                </a:solidFill>
                <a:cs typeface="Arial" panose="020B0604020202020204" pitchFamily="34" charset="0"/>
              </a:rPr>
              <a:t>SVD</a:t>
            </a:r>
            <a:endParaRPr lang="en-US" sz="2400" b="1" dirty="0">
              <a:solidFill>
                <a:srgbClr val="006600"/>
              </a:solidFill>
              <a:cs typeface="Arial" panose="020B0604020202020204" pitchFamily="34" charset="0"/>
            </a:endParaRPr>
          </a:p>
        </p:txBody>
      </p:sp>
      <p:grpSp>
        <p:nvGrpSpPr>
          <p:cNvPr id="4" name="Group 3"/>
          <p:cNvGrpSpPr/>
          <p:nvPr/>
        </p:nvGrpSpPr>
        <p:grpSpPr>
          <a:xfrm>
            <a:off x="5234311" y="384628"/>
            <a:ext cx="3744936" cy="1464581"/>
            <a:chOff x="5234311" y="384628"/>
            <a:chExt cx="3744936" cy="1464581"/>
          </a:xfrm>
        </p:grpSpPr>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smtClean="0">
                  <a:solidFill>
                    <a:prstClr val="black"/>
                  </a:solidFill>
                  <a:latin typeface="Arial Narrow" panose="020B0606020202030204" pitchFamily="34" charset="0"/>
                </a:rPr>
                <a:t>vector</a:t>
              </a:r>
              <a:endParaRPr lang="en-US" dirty="0">
                <a:solidFill>
                  <a:prstClr val="black"/>
                </a:solidFill>
                <a:latin typeface="Arial Narrow" panose="020B0606020202030204" pitchFamily="34" charset="0"/>
              </a:endParaRP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smtClean="0">
                  <a:solidFill>
                    <a:prstClr val="black"/>
                  </a:solidFill>
                  <a:latin typeface="Arial Narrow" panose="020B0606020202030204" pitchFamily="34" charset="0"/>
                </a:rPr>
                <a:t>value</a:t>
              </a:r>
              <a:endParaRPr lang="en-US" dirty="0">
                <a:solidFill>
                  <a:prstClr val="black"/>
                </a:solidFill>
                <a:latin typeface="Arial Narrow" panose="020B0606020202030204" pitchFamily="34" charset="0"/>
              </a:endParaRP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smtClean="0">
                  <a:solidFill>
                    <a:prstClr val="black"/>
                  </a:solidFill>
                  <a:cs typeface="Arial" panose="020B0604020202020204" pitchFamily="34" charset="0"/>
                </a:rPr>
                <a:t>Singular values &amp; vectors</a:t>
              </a:r>
              <a:endParaRPr lang="en-US" sz="2400" dirty="0">
                <a:solidFill>
                  <a:prstClr val="black"/>
                </a:solidFill>
                <a:cs typeface="Arial" panose="020B0604020202020204" pitchFamily="34" charset="0"/>
              </a:endParaRP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smtClean="0">
                <a:solidFill>
                  <a:srgbClr val="006600"/>
                </a:solidFill>
                <a:cs typeface="Arial" panose="020B0604020202020204" pitchFamily="34" charset="0"/>
              </a:rPr>
              <a:t>Correlation </a:t>
            </a:r>
          </a:p>
          <a:p>
            <a:pPr algn="r"/>
            <a:r>
              <a:rPr lang="en-US" b="1" dirty="0" smtClean="0">
                <a:solidFill>
                  <a:srgbClr val="006600"/>
                </a:solidFill>
                <a:cs typeface="Arial" panose="020B0604020202020204" pitchFamily="34" charset="0"/>
              </a:rPr>
              <a:t>Coefficients</a:t>
            </a:r>
            <a:endParaRPr lang="en-US" b="1" dirty="0">
              <a:solidFill>
                <a:srgbClr val="006600"/>
              </a:solidFill>
              <a:cs typeface="Arial" panose="020B0604020202020204" pitchFamily="34" charset="0"/>
            </a:endParaRP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1" name="TextBox 40"/>
          <p:cNvSpPr txBox="1"/>
          <p:nvPr/>
        </p:nvSpPr>
        <p:spPr>
          <a:xfrm>
            <a:off x="1564883" y="5080001"/>
            <a:ext cx="907861"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-0.68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CC2</a:t>
            </a:r>
            <a:endParaRPr lang="en-US" dirty="0">
              <a:solidFill>
                <a:srgbClr val="006600"/>
              </a:solidFill>
              <a:cs typeface="Arial" panose="020B0604020202020204" pitchFamily="34" charset="0"/>
            </a:endParaRP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CC3</a:t>
            </a:r>
            <a:endParaRPr lang="en-US" dirty="0">
              <a:solidFill>
                <a:srgbClr val="006600"/>
              </a:solidFill>
              <a:cs typeface="Arial" panose="020B0604020202020204" pitchFamily="34" charset="0"/>
            </a:endParaRP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CC1</a:t>
            </a:r>
            <a:endParaRPr lang="en-US" dirty="0">
              <a:solidFill>
                <a:srgbClr val="006600"/>
              </a:solidFill>
              <a:cs typeface="Arial" panose="020B0604020202020204" pitchFamily="34" charset="0"/>
            </a:endParaRP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CC1     CC2    CC3</a:t>
            </a:r>
            <a:endParaRPr lang="en-US" dirty="0">
              <a:solidFill>
                <a:srgbClr val="006600"/>
              </a:solidFill>
              <a:cs typeface="Arial" panose="020B0604020202020204" pitchFamily="34" charset="0"/>
            </a:endParaRPr>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cs typeface="Arial" panose="020B0604020202020204" pitchFamily="34" charset="0"/>
            </a:endParaRPr>
          </a:p>
        </p:txBody>
      </p:sp>
      <p:grpSp>
        <p:nvGrpSpPr>
          <p:cNvPr id="14" name="Group 13"/>
          <p:cNvGrpSpPr/>
          <p:nvPr/>
        </p:nvGrpSpPr>
        <p:grpSpPr>
          <a:xfrm>
            <a:off x="2745382" y="5587998"/>
            <a:ext cx="3324861" cy="668417"/>
            <a:chOff x="2745382" y="5587998"/>
            <a:chExt cx="3324861" cy="668417"/>
          </a:xfrm>
        </p:grpSpPr>
        <p:sp>
          <p:nvSpPr>
            <p:cNvPr id="49" name="Freeform 48"/>
            <p:cNvSpPr/>
            <p:nvPr/>
          </p:nvSpPr>
          <p:spPr>
            <a:xfrm>
              <a:off x="2745382"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5" name="TextBox 54"/>
            <p:cNvSpPr txBox="1"/>
            <p:nvPr/>
          </p:nvSpPr>
          <p:spPr>
            <a:xfrm>
              <a:off x="3978831" y="5587998"/>
              <a:ext cx="1326004" cy="369332"/>
            </a:xfrm>
            <a:prstGeom prst="rect">
              <a:avLst/>
            </a:prstGeom>
            <a:noFill/>
          </p:spPr>
          <p:txBody>
            <a:bodyPr wrap="none" rtlCol="0">
              <a:spAutoFit/>
            </a:bodyPr>
            <a:lstStyle/>
            <a:p>
              <a:r>
                <a:rPr lang="en-US" dirty="0" smtClean="0">
                  <a:solidFill>
                    <a:srgbClr val="0070C0"/>
                  </a:solidFill>
                  <a:cs typeface="Arial" panose="020B0604020202020204" pitchFamily="34" charset="0"/>
                </a:rPr>
                <a:t>data set #1</a:t>
              </a:r>
            </a:p>
          </p:txBody>
        </p:sp>
      </p:gr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smtClean="0">
                <a:solidFill>
                  <a:srgbClr val="FF0000"/>
                </a:solidFill>
                <a:cs typeface="Arial" panose="020B0604020202020204" pitchFamily="34" charset="0"/>
              </a:rPr>
              <a:t>Data sets</a:t>
            </a:r>
          </a:p>
          <a:p>
            <a:pPr algn="ctr"/>
            <a:r>
              <a:rPr lang="en-US" sz="2000" b="1" dirty="0" smtClean="0">
                <a:solidFill>
                  <a:srgbClr val="FF0000"/>
                </a:solidFill>
                <a:cs typeface="Arial" panose="020B0604020202020204" pitchFamily="34" charset="0"/>
              </a:rPr>
              <a:t>Positioned</a:t>
            </a:r>
          </a:p>
          <a:p>
            <a:pPr algn="ctr"/>
            <a:r>
              <a:rPr lang="en-US" sz="2000" b="1" dirty="0" smtClean="0">
                <a:solidFill>
                  <a:srgbClr val="FF0000"/>
                </a:solidFill>
                <a:cs typeface="Arial" panose="020B0604020202020204" pitchFamily="34" charset="0"/>
              </a:rPr>
              <a:t>in</a:t>
            </a:r>
          </a:p>
          <a:p>
            <a:pPr algn="ctr"/>
            <a:r>
              <a:rPr lang="en-US" sz="2000" b="1" dirty="0" smtClean="0">
                <a:solidFill>
                  <a:srgbClr val="FF0000"/>
                </a:solidFill>
                <a:cs typeface="Arial" panose="020B0604020202020204" pitchFamily="34" charset="0"/>
              </a:rPr>
              <a:t>“Correlation</a:t>
            </a:r>
          </a:p>
          <a:p>
            <a:pPr algn="ctr"/>
            <a:r>
              <a:rPr lang="en-US" sz="2000" b="1" dirty="0" smtClean="0">
                <a:solidFill>
                  <a:srgbClr val="FF0000"/>
                </a:solidFill>
                <a:cs typeface="Arial" panose="020B0604020202020204" pitchFamily="34" charset="0"/>
              </a:rPr>
              <a:t>Space”</a:t>
            </a:r>
          </a:p>
        </p:txBody>
      </p:sp>
      <p:sp>
        <p:nvSpPr>
          <p:cNvPr id="45" name="TextBox 44"/>
          <p:cNvSpPr txBox="1"/>
          <p:nvPr/>
        </p:nvSpPr>
        <p:spPr>
          <a:xfrm>
            <a:off x="2361227" y="5077854"/>
            <a:ext cx="806976"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-0.24 </a:t>
            </a:r>
          </a:p>
        </p:txBody>
      </p:sp>
      <p:grpSp>
        <p:nvGrpSpPr>
          <p:cNvPr id="12" name="Group 11"/>
          <p:cNvGrpSpPr/>
          <p:nvPr/>
        </p:nvGrpSpPr>
        <p:grpSpPr>
          <a:xfrm>
            <a:off x="2014174" y="4238171"/>
            <a:ext cx="4647886" cy="2408433"/>
            <a:chOff x="2014174" y="4238171"/>
            <a:chExt cx="4647886" cy="2408433"/>
          </a:xfrm>
        </p:grpSpPr>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TextBox 46"/>
            <p:cNvSpPr txBox="1"/>
            <p:nvPr/>
          </p:nvSpPr>
          <p:spPr>
            <a:xfrm>
              <a:off x="3978847" y="5861829"/>
              <a:ext cx="1326004" cy="646331"/>
            </a:xfrm>
            <a:prstGeom prst="rect">
              <a:avLst/>
            </a:prstGeom>
            <a:noFill/>
          </p:spPr>
          <p:txBody>
            <a:bodyPr wrap="none" rtlCol="0">
              <a:spAutoFit/>
            </a:bodyPr>
            <a:lstStyle/>
            <a:p>
              <a:r>
                <a:rPr lang="en-US" dirty="0" smtClean="0">
                  <a:solidFill>
                    <a:srgbClr val="C00000"/>
                  </a:solidFill>
                  <a:cs typeface="Arial" panose="020B0604020202020204" pitchFamily="34" charset="0"/>
                </a:rPr>
                <a:t>data set #2</a:t>
              </a:r>
            </a:p>
            <a:p>
              <a:r>
                <a:rPr lang="en-US" dirty="0">
                  <a:solidFill>
                    <a:srgbClr val="8064A2">
                      <a:lumMod val="75000"/>
                    </a:srgbClr>
                  </a:solidFill>
                  <a:cs typeface="Arial" panose="020B0604020202020204" pitchFamily="34" charset="0"/>
                </a:rPr>
                <a:t>d</a:t>
              </a:r>
              <a:r>
                <a:rPr lang="en-US" dirty="0" smtClean="0">
                  <a:solidFill>
                    <a:srgbClr val="8064A2">
                      <a:lumMod val="75000"/>
                    </a:srgbClr>
                  </a:solidFill>
                  <a:cs typeface="Arial" panose="020B0604020202020204" pitchFamily="34" charset="0"/>
                </a:rPr>
                <a:t>ata set #3</a:t>
              </a:r>
            </a:p>
          </p:txBody>
        </p:sp>
      </p:grpSp>
      <p:sp>
        <p:nvSpPr>
          <p:cNvPr id="51" name="TextBox 50"/>
          <p:cNvSpPr txBox="1"/>
          <p:nvPr/>
        </p:nvSpPr>
        <p:spPr>
          <a:xfrm>
            <a:off x="3144691" y="5075707"/>
            <a:ext cx="1311398"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0.32   …</a:t>
            </a:r>
          </a:p>
        </p:txBody>
      </p:sp>
    </p:spTree>
    <p:extLst>
      <p:ext uri="{BB962C8B-B14F-4D97-AF65-F5344CB8AC3E}">
        <p14:creationId xmlns:p14="http://schemas.microsoft.com/office/powerpoint/2010/main" val="409576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0" grpId="0" animBg="1"/>
      <p:bldP spid="41" grpId="0"/>
      <p:bldP spid="43" grpId="0" animBg="1"/>
      <p:bldP spid="44" grpId="0" animBg="1"/>
      <p:bldP spid="46" grpId="0" animBg="1"/>
      <p:bldP spid="50" grpId="0"/>
      <p:bldP spid="52" grpId="0"/>
      <p:bldP spid="53" grpId="0"/>
      <p:bldP spid="54" grpId="0"/>
      <p:bldP spid="48" grpId="0" animBg="1"/>
      <p:bldP spid="70" grpId="0"/>
      <p:bldP spid="45"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smtClean="0"/>
              <a:t>20%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110%</a:t>
            </a:r>
          </a:p>
        </p:txBody>
      </p:sp>
      <p:sp>
        <p:nvSpPr>
          <p:cNvPr id="23" name="TextBox 22"/>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24" name="TextBox 23"/>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5" name="TextBox 24"/>
          <p:cNvSpPr txBox="1"/>
          <p:nvPr/>
        </p:nvSpPr>
        <p:spPr>
          <a:xfrm>
            <a:off x="7367685" y="6371317"/>
            <a:ext cx="861915" cy="369332"/>
          </a:xfrm>
          <a:prstGeom prst="rect">
            <a:avLst/>
          </a:prstGeom>
          <a:noFill/>
        </p:spPr>
        <p:txBody>
          <a:bodyPr wrap="square" rtlCol="0">
            <a:spAutoFit/>
          </a:bodyPr>
          <a:lstStyle/>
          <a:p>
            <a:r>
              <a:rPr lang="en-US" b="1" dirty="0" smtClean="0"/>
              <a:t>100%</a:t>
            </a:r>
            <a:endParaRPr lang="en-US" b="1" dirty="0"/>
          </a:p>
        </p:txBody>
      </p:sp>
      <p:sp>
        <p:nvSpPr>
          <p:cNvPr id="26" name="TextBox 25"/>
          <p:cNvSpPr txBox="1"/>
          <p:nvPr/>
        </p:nvSpPr>
        <p:spPr>
          <a:xfrm>
            <a:off x="5467996" y="6371317"/>
            <a:ext cx="932803" cy="369332"/>
          </a:xfrm>
          <a:prstGeom prst="rect">
            <a:avLst/>
          </a:prstGeom>
          <a:noFill/>
        </p:spPr>
        <p:txBody>
          <a:bodyPr wrap="square" rtlCol="0">
            <a:spAutoFit/>
          </a:bodyPr>
          <a:lstStyle/>
          <a:p>
            <a:r>
              <a:rPr lang="en-US" b="1" dirty="0" smtClean="0"/>
              <a:t>22%</a:t>
            </a:r>
            <a:endParaRPr lang="en-US" b="1" dirty="0"/>
          </a:p>
        </p:txBody>
      </p:sp>
    </p:spTree>
    <p:extLst>
      <p:ext uri="{BB962C8B-B14F-4D97-AF65-F5344CB8AC3E}">
        <p14:creationId xmlns:p14="http://schemas.microsoft.com/office/powerpoint/2010/main" val="32438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9" presetClass="emph" presetSubtype="0" fill="hold" grpId="0" nodeType="clickEffect">
                                  <p:stCondLst>
                                    <p:cond delay="0"/>
                                  </p:stCondLst>
                                  <p:childTnLst>
                                    <p:animClr clrSpc="rgb" dir="cw">
                                      <p:cBhvr override="childStyle">
                                        <p:cTn id="12" dur="500" fill="hold"/>
                                        <p:tgtEl>
                                          <p:spTgt spid="7"/>
                                        </p:tgtEl>
                                        <p:attrNameLst>
                                          <p:attrName>style.color</p:attrName>
                                        </p:attrNameLst>
                                      </p:cBhvr>
                                      <p:to>
                                        <a:srgbClr val="1C1C1C"/>
                                      </p:to>
                                    </p:animClr>
                                    <p:animClr clrSpc="rgb" dir="cw">
                                      <p:cBhvr>
                                        <p:cTn id="13" dur="500" fill="hold"/>
                                        <p:tgtEl>
                                          <p:spTgt spid="7"/>
                                        </p:tgtEl>
                                        <p:attrNameLst>
                                          <p:attrName>fillcolor</p:attrName>
                                        </p:attrNameLst>
                                      </p:cBhvr>
                                      <p:to>
                                        <a:srgbClr val="1C1C1C"/>
                                      </p:to>
                                    </p:animClr>
                                    <p:set>
                                      <p:cBhvr>
                                        <p:cTn id="14" dur="500" fill="hold"/>
                                        <p:tgtEl>
                                          <p:spTgt spid="7"/>
                                        </p:tgtEl>
                                        <p:attrNameLst>
                                          <p:attrName>fill.type</p:attrName>
                                        </p:attrNameLst>
                                      </p:cBhvr>
                                      <p:to>
                                        <p:strVal val="solid"/>
                                      </p:to>
                                    </p:set>
                                    <p:set>
                                      <p:cBhvr>
                                        <p:cTn id="15" dur="500" fill="hold"/>
                                        <p:tgtEl>
                                          <p:spTgt spid="7"/>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6"/>
                                        </p:tgtEl>
                                        <p:attrNameLst>
                                          <p:attrName>fillcolor</p:attrName>
                                        </p:attrNameLst>
                                      </p:cBhvr>
                                      <p:to>
                                        <a:srgbClr val="808080"/>
                                      </p:to>
                                    </p:animClr>
                                    <p:set>
                                      <p:cBhvr>
                                        <p:cTn id="30" dur="500" fill="hold"/>
                                        <p:tgtEl>
                                          <p:spTgt spid="6"/>
                                        </p:tgtEl>
                                        <p:attrNameLst>
                                          <p:attrName>fill.type</p:attrName>
                                        </p:attrNameLst>
                                      </p:cBhvr>
                                      <p:to>
                                        <p:strVal val="solid"/>
                                      </p:to>
                                    </p:set>
                                    <p:set>
                                      <p:cBhvr>
                                        <p:cTn id="31" dur="500" fill="hold"/>
                                        <p:tgtEl>
                                          <p:spTgt spid="6"/>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21" grpId="0"/>
      <p:bldP spid="22" grpId="0"/>
      <p:bldP spid="25" grpId="0"/>
      <p:bldP spid="2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13750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67981252"/>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12002"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428286786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001738501"/>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13026"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62498110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55527835"/>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14050"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04843053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6" name="TextBox 5"/>
          <p:cNvSpPr txBox="1"/>
          <p:nvPr/>
        </p:nvSpPr>
        <p:spPr>
          <a:xfrm>
            <a:off x="0" y="1306286"/>
            <a:ext cx="2042547" cy="584775"/>
          </a:xfrm>
          <a:prstGeom prst="rect">
            <a:avLst/>
          </a:prstGeom>
          <a:noFill/>
        </p:spPr>
        <p:txBody>
          <a:bodyPr wrap="none" rtlCol="0">
            <a:spAutoFit/>
          </a:bodyPr>
          <a:lstStyle/>
          <a:p>
            <a:r>
              <a:rPr lang="en-US" sz="3200" dirty="0" smtClean="0">
                <a:solidFill>
                  <a:srgbClr val="000000"/>
                </a:solidFill>
              </a:rPr>
              <a:t>CC = 0.02</a:t>
            </a:r>
            <a:endParaRPr lang="en-US" sz="3200" dirty="0">
              <a:solidFill>
                <a:srgbClr val="000000"/>
              </a:solidFill>
            </a:endParaRPr>
          </a:p>
        </p:txBody>
      </p:sp>
      <p:sp>
        <p:nvSpPr>
          <p:cNvPr id="7" name="Title 1"/>
          <p:cNvSpPr txBox="1">
            <a:spLocks/>
          </p:cNvSpPr>
          <p:nvPr/>
        </p:nvSpPr>
        <p:spPr bwMode="auto">
          <a:xfrm>
            <a:off x="0" y="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Phases from non-isomorphism?</a:t>
            </a:r>
            <a:endParaRPr lang="en-US" kern="0" dirty="0">
              <a:solidFill>
                <a:srgbClr val="000000"/>
              </a:solidFill>
            </a:endParaRPr>
          </a:p>
        </p:txBody>
      </p:sp>
      <p:sp>
        <p:nvSpPr>
          <p:cNvPr id="9" name="Title 1"/>
          <p:cNvSpPr txBox="1">
            <a:spLocks/>
          </p:cNvSpPr>
          <p:nvPr/>
        </p:nvSpPr>
        <p:spPr bwMode="auto">
          <a:xfrm>
            <a:off x="0" y="762000"/>
            <a:ext cx="9144000"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800" kern="0" dirty="0" smtClean="0">
                <a:solidFill>
                  <a:srgbClr val="000000"/>
                </a:solidFill>
              </a:rPr>
              <a:t>DMMULTI – fake data - 4 </a:t>
            </a:r>
            <a:r>
              <a:rPr lang="en-US" sz="2800" kern="0" dirty="0" err="1" smtClean="0">
                <a:solidFill>
                  <a:srgbClr val="000000"/>
                </a:solidFill>
              </a:rPr>
              <a:t>deg</a:t>
            </a:r>
            <a:r>
              <a:rPr lang="en-US" sz="2800" kern="0" dirty="0" smtClean="0">
                <a:solidFill>
                  <a:srgbClr val="000000"/>
                </a:solidFill>
              </a:rPr>
              <a:t> rotation: 8 “</a:t>
            </a:r>
            <a:r>
              <a:rPr lang="en-US" sz="2800" kern="0" dirty="0" err="1" smtClean="0">
                <a:solidFill>
                  <a:srgbClr val="000000"/>
                </a:solidFill>
              </a:rPr>
              <a:t>xtals</a:t>
            </a:r>
            <a:r>
              <a:rPr lang="en-US" sz="2800" kern="0" dirty="0" smtClean="0">
                <a:solidFill>
                  <a:srgbClr val="000000"/>
                </a:solidFill>
              </a:rPr>
              <a:t>”</a:t>
            </a:r>
            <a:endParaRPr lang="en-US" sz="2800" kern="0" dirty="0">
              <a:solidFill>
                <a:srgbClr val="000000"/>
              </a:solidFill>
            </a:endParaRPr>
          </a:p>
        </p:txBody>
      </p:sp>
    </p:spTree>
    <p:extLst>
      <p:ext uri="{BB962C8B-B14F-4D97-AF65-F5344CB8AC3E}">
        <p14:creationId xmlns:p14="http://schemas.microsoft.com/office/powerpoint/2010/main" val="28310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7" name="TextBox 6"/>
          <p:cNvSpPr txBox="1"/>
          <p:nvPr/>
        </p:nvSpPr>
        <p:spPr>
          <a:xfrm>
            <a:off x="0" y="1306286"/>
            <a:ext cx="1814920" cy="584775"/>
          </a:xfrm>
          <a:prstGeom prst="rect">
            <a:avLst/>
          </a:prstGeom>
          <a:noFill/>
        </p:spPr>
        <p:txBody>
          <a:bodyPr wrap="none" rtlCol="0">
            <a:spAutoFit/>
          </a:bodyPr>
          <a:lstStyle/>
          <a:p>
            <a:r>
              <a:rPr lang="en-US" sz="3200" dirty="0" smtClean="0">
                <a:solidFill>
                  <a:srgbClr val="000000"/>
                </a:solidFill>
              </a:rPr>
              <a:t>CC = 0.8</a:t>
            </a:r>
            <a:endParaRPr lang="en-US" sz="3200" dirty="0">
              <a:solidFill>
                <a:srgbClr val="000000"/>
              </a:solidFill>
            </a:endParaRPr>
          </a:p>
        </p:txBody>
      </p:sp>
      <p:sp>
        <p:nvSpPr>
          <p:cNvPr id="6" name="Title 1"/>
          <p:cNvSpPr txBox="1">
            <a:spLocks/>
          </p:cNvSpPr>
          <p:nvPr/>
        </p:nvSpPr>
        <p:spPr bwMode="auto">
          <a:xfrm>
            <a:off x="0" y="762000"/>
            <a:ext cx="9144000"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800" kern="0" dirty="0" smtClean="0">
                <a:solidFill>
                  <a:srgbClr val="000000"/>
                </a:solidFill>
              </a:rPr>
              <a:t>DMMULTI – fake data - 4 </a:t>
            </a:r>
            <a:r>
              <a:rPr lang="en-US" sz="2800" kern="0" dirty="0" err="1" smtClean="0">
                <a:solidFill>
                  <a:srgbClr val="000000"/>
                </a:solidFill>
              </a:rPr>
              <a:t>deg</a:t>
            </a:r>
            <a:r>
              <a:rPr lang="en-US" sz="2800" kern="0" dirty="0" smtClean="0">
                <a:solidFill>
                  <a:srgbClr val="000000"/>
                </a:solidFill>
              </a:rPr>
              <a:t> rotation: 8 “</a:t>
            </a:r>
            <a:r>
              <a:rPr lang="en-US" sz="2800" kern="0" dirty="0" err="1" smtClean="0">
                <a:solidFill>
                  <a:srgbClr val="000000"/>
                </a:solidFill>
              </a:rPr>
              <a:t>xtals</a:t>
            </a:r>
            <a:r>
              <a:rPr lang="en-US" sz="2800" kern="0" dirty="0" smtClean="0">
                <a:solidFill>
                  <a:srgbClr val="000000"/>
                </a:solidFill>
              </a:rPr>
              <a:t>”</a:t>
            </a:r>
            <a:endParaRPr lang="en-US" sz="2800" kern="0" dirty="0">
              <a:solidFill>
                <a:srgbClr val="000000"/>
              </a:solidFill>
            </a:endParaRPr>
          </a:p>
        </p:txBody>
      </p:sp>
      <p:sp>
        <p:nvSpPr>
          <p:cNvPr id="5" name="Title 1"/>
          <p:cNvSpPr txBox="1">
            <a:spLocks/>
          </p:cNvSpPr>
          <p:nvPr/>
        </p:nvSpPr>
        <p:spPr bwMode="auto">
          <a:xfrm>
            <a:off x="0" y="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Phases from non-isomorphism!</a:t>
            </a:r>
            <a:endParaRPr lang="en-US" kern="0" dirty="0">
              <a:solidFill>
                <a:srgbClr val="000000"/>
              </a:solidFill>
            </a:endParaRPr>
          </a:p>
        </p:txBody>
      </p:sp>
    </p:spTree>
    <p:extLst>
      <p:ext uri="{BB962C8B-B14F-4D97-AF65-F5344CB8AC3E}">
        <p14:creationId xmlns:p14="http://schemas.microsoft.com/office/powerpoint/2010/main" val="170115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solidFill>
                  <a:schemeClr val="bg1">
                    <a:lumMod val="50000"/>
                  </a:schemeClr>
                </a:solidFill>
              </a:rPr>
              <a:t>Calibrate it </a:t>
            </a:r>
            <a:r>
              <a:rPr lang="en-US" sz="4000" dirty="0">
                <a:solidFill>
                  <a:schemeClr val="bg1">
                    <a:lumMod val="50000"/>
                  </a:schemeClr>
                </a:solidFill>
              </a:rPr>
              <a:t>out</a:t>
            </a:r>
          </a:p>
          <a:p>
            <a:pPr marL="514350" indent="-514350">
              <a:lnSpc>
                <a:spcPct val="150000"/>
              </a:lnSpc>
              <a:buFont typeface="+mj-lt"/>
              <a:buAutoNum type="arabicPeriod"/>
            </a:pPr>
            <a:r>
              <a:rPr lang="en-US" sz="4000" dirty="0" smtClean="0">
                <a:solidFill>
                  <a:schemeClr val="bg1">
                    <a:lumMod val="50000"/>
                  </a:schemeClr>
                </a:solidFill>
              </a:rPr>
              <a:t>Average </a:t>
            </a:r>
            <a:r>
              <a:rPr lang="en-US" sz="4000" dirty="0" smtClean="0">
                <a:solidFill>
                  <a:schemeClr val="bg1">
                    <a:lumMod val="50000"/>
                  </a:schemeClr>
                </a:solidFill>
              </a:rPr>
              <a:t>over it</a:t>
            </a:r>
          </a:p>
          <a:p>
            <a:pPr marL="514350" indent="-514350">
              <a:lnSpc>
                <a:spcPct val="150000"/>
              </a:lnSpc>
              <a:buFont typeface="+mj-lt"/>
              <a:buAutoNum type="arabicPeriod"/>
            </a:pPr>
            <a:r>
              <a:rPr lang="en-US" sz="4000" dirty="0" smtClean="0">
                <a:solidFill>
                  <a:srgbClr val="C00000"/>
                </a:solidFill>
              </a:rPr>
              <a:t>go </a:t>
            </a:r>
            <a:r>
              <a:rPr lang="en-US" sz="4000" dirty="0" smtClean="0">
                <a:solidFill>
                  <a:srgbClr val="C00000"/>
                </a:solidFill>
              </a:rPr>
              <a:t>MAD</a:t>
            </a:r>
            <a:endParaRPr lang="en-US" sz="4000" dirty="0">
              <a:solidFill>
                <a:srgbClr val="C00000"/>
              </a:solidFill>
            </a:endParaRPr>
          </a:p>
        </p:txBody>
      </p:sp>
    </p:spTree>
    <p:extLst>
      <p:ext uri="{BB962C8B-B14F-4D97-AF65-F5344CB8AC3E}">
        <p14:creationId xmlns:p14="http://schemas.microsoft.com/office/powerpoint/2010/main" val="24781143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62823401"/>
              </p:ext>
            </p:extLst>
          </p:nvPr>
        </p:nvGraphicFramePr>
        <p:xfrm>
          <a:off x="260350" y="214313"/>
          <a:ext cx="8680450" cy="6378575"/>
        </p:xfrm>
        <a:graphic>
          <a:graphicData uri="http://schemas.openxmlformats.org/presentationml/2006/ole">
            <mc:AlternateContent xmlns:mc="http://schemas.openxmlformats.org/markup-compatibility/2006">
              <mc:Choice xmlns:v="urn:schemas-microsoft-com:vml" Requires="v">
                <p:oleObj spid="_x0000_s207909" name="Chart" r:id="rId3" imgW="7115101" imgH="5229153" progId="MSGraph.Chart.8">
                  <p:embed followColorScheme="full"/>
                </p:oleObj>
              </mc:Choice>
              <mc:Fallback>
                <p:oleObj name="Chart" r:id="rId3" imgW="7115101" imgH="5229153" progId="MSGraph.Chart.8">
                  <p:embed followColorScheme="full"/>
                  <p:pic>
                    <p:nvPicPr>
                      <p:cNvPr id="0" name=""/>
                      <p:cNvPicPr>
                        <a:picLocks noChangeAspect="1" noChangeArrowheads="1"/>
                      </p:cNvPicPr>
                      <p:nvPr/>
                    </p:nvPicPr>
                    <p:blipFill>
                      <a:blip r:embed="rId4"/>
                      <a:srcRect/>
                      <a:stretch>
                        <a:fillRect/>
                      </a:stretch>
                    </p:blipFill>
                    <p:spPr bwMode="auto">
                      <a:xfrm>
                        <a:off x="260350" y="214313"/>
                        <a:ext cx="8680450" cy="637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895600" y="5867400"/>
            <a:ext cx="35189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Photon Energy (eV)</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1495778" y="3147444"/>
            <a:ext cx="3860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smtClean="0">
                <a:solidFill>
                  <a:srgbClr val="000000"/>
                </a:solidFill>
                <a:latin typeface="Arial" panose="020B0604020202020204" pitchFamily="34" charset="0"/>
              </a:rPr>
              <a:t>Anomalous f” (electrons)</a:t>
            </a:r>
            <a:endParaRPr lang="en-US" altLang="en-US" sz="2400" b="1" dirty="0">
              <a:solidFill>
                <a:srgbClr val="000000"/>
              </a:solidFill>
              <a:latin typeface="Arial" panose="020B0604020202020204" pitchFamily="34" charset="0"/>
            </a:endParaRPr>
          </a:p>
        </p:txBody>
      </p:sp>
      <p:sp>
        <p:nvSpPr>
          <p:cNvPr id="3" name="TextBox 2"/>
          <p:cNvSpPr txBox="1"/>
          <p:nvPr/>
        </p:nvSpPr>
        <p:spPr>
          <a:xfrm>
            <a:off x="2463800" y="76200"/>
            <a:ext cx="1963999" cy="400110"/>
          </a:xfrm>
          <a:prstGeom prst="rect">
            <a:avLst/>
          </a:prstGeom>
          <a:noFill/>
        </p:spPr>
        <p:txBody>
          <a:bodyPr wrap="none" rtlCol="0">
            <a:spAutoFit/>
          </a:bodyPr>
          <a:lstStyle/>
          <a:p>
            <a:r>
              <a:rPr lang="en-US" sz="2000" b="1" dirty="0" smtClean="0">
                <a:solidFill>
                  <a:srgbClr val="000000"/>
                </a:solidFill>
                <a:cs typeface="Arial" panose="020B0604020202020204" pitchFamily="34" charset="0"/>
              </a:rPr>
              <a:t>2472.7   2473.5</a:t>
            </a:r>
          </a:p>
        </p:txBody>
      </p:sp>
      <p:cxnSp>
        <p:nvCxnSpPr>
          <p:cNvPr id="5" name="Straight Arrow Connector 4"/>
          <p:cNvCxnSpPr/>
          <p:nvPr/>
        </p:nvCxnSpPr>
        <p:spPr>
          <a:xfrm>
            <a:off x="3238500" y="469900"/>
            <a:ext cx="0" cy="368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19500" y="444500"/>
            <a:ext cx="0" cy="1358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03042" y="6488668"/>
            <a:ext cx="7340958" cy="369332"/>
          </a:xfrm>
          <a:prstGeom prst="rect">
            <a:avLst/>
          </a:prstGeom>
        </p:spPr>
        <p:txBody>
          <a:bodyPr wrap="square">
            <a:spAutoFit/>
          </a:bodyPr>
          <a:lstStyle/>
          <a:p>
            <a:r>
              <a:rPr lang="en-US" dirty="0" err="1">
                <a:solidFill>
                  <a:srgbClr val="000000"/>
                </a:solidFill>
              </a:rPr>
              <a:t>Bohic</a:t>
            </a:r>
            <a:r>
              <a:rPr lang="en-US" dirty="0">
                <a:solidFill>
                  <a:srgbClr val="000000"/>
                </a:solidFill>
              </a:rPr>
              <a:t> </a:t>
            </a:r>
            <a:r>
              <a:rPr lang="en-US" dirty="0" smtClean="0">
                <a:solidFill>
                  <a:srgbClr val="000000"/>
                </a:solidFill>
              </a:rPr>
              <a:t>et al. </a:t>
            </a:r>
            <a:r>
              <a:rPr lang="en-US" i="1" dirty="0" smtClean="0">
                <a:solidFill>
                  <a:srgbClr val="000000"/>
                </a:solidFill>
              </a:rPr>
              <a:t>Anal. Chem. </a:t>
            </a:r>
            <a:r>
              <a:rPr lang="en-US" dirty="0">
                <a:solidFill>
                  <a:srgbClr val="000000"/>
                </a:solidFill>
              </a:rPr>
              <a:t>2008</a:t>
            </a:r>
            <a:r>
              <a:rPr lang="en-US" dirty="0" smtClean="0">
                <a:solidFill>
                  <a:srgbClr val="000000"/>
                </a:solidFill>
              </a:rPr>
              <a:t>; </a:t>
            </a:r>
            <a:r>
              <a:rPr lang="en-US" b="1" dirty="0" smtClean="0">
                <a:solidFill>
                  <a:srgbClr val="000000"/>
                </a:solidFill>
              </a:rPr>
              <a:t>80</a:t>
            </a:r>
            <a:r>
              <a:rPr lang="en-US" dirty="0" smtClean="0">
                <a:solidFill>
                  <a:srgbClr val="000000"/>
                </a:solidFill>
              </a:rPr>
              <a:t>(24</a:t>
            </a:r>
            <a:r>
              <a:rPr lang="en-US" dirty="0">
                <a:solidFill>
                  <a:srgbClr val="000000"/>
                </a:solidFill>
              </a:rPr>
              <a:t>):</a:t>
            </a:r>
            <a:r>
              <a:rPr lang="en-US" dirty="0" smtClean="0">
                <a:solidFill>
                  <a:srgbClr val="000000"/>
                </a:solidFill>
              </a:rPr>
              <a:t>9557. </a:t>
            </a:r>
            <a:r>
              <a:rPr lang="en-US" dirty="0" err="1">
                <a:solidFill>
                  <a:srgbClr val="000000"/>
                </a:solidFill>
              </a:rPr>
              <a:t>doi</a:t>
            </a:r>
            <a:r>
              <a:rPr lang="en-US" dirty="0">
                <a:solidFill>
                  <a:srgbClr val="000000"/>
                </a:solidFill>
              </a:rPr>
              <a:t>: 10.1021/ac801817k</a:t>
            </a:r>
          </a:p>
        </p:txBody>
      </p:sp>
    </p:spTree>
    <p:extLst>
      <p:ext uri="{BB962C8B-B14F-4D97-AF65-F5344CB8AC3E}">
        <p14:creationId xmlns:p14="http://schemas.microsoft.com/office/powerpoint/2010/main" val="101525883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Two wavelengths are better than one</a:t>
            </a:r>
            <a:endParaRPr lang="en-US" sz="3600" dirty="0"/>
          </a:p>
        </p:txBody>
      </p:sp>
      <p:sp>
        <p:nvSpPr>
          <p:cNvPr id="4" name="Oval 3"/>
          <p:cNvSpPr/>
          <p:nvPr/>
        </p:nvSpPr>
        <p:spPr>
          <a:xfrm>
            <a:off x="1378857" y="2090057"/>
            <a:ext cx="3657600" cy="3657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18971" y="2521857"/>
            <a:ext cx="3156857" cy="315685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634343" y="3795485"/>
            <a:ext cx="1952172" cy="1952172"/>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5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686900728"/>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08932"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Required signal-to-noise (I/</a:t>
            </a:r>
            <a:r>
              <a:rPr lang="el-GR" altLang="en-US" sz="2800" b="1" dirty="0" smtClean="0">
                <a:solidFill>
                  <a:srgbClr val="000000"/>
                </a:solidFill>
                <a:latin typeface="Arial" panose="020B0604020202020204" pitchFamily="34" charset="0"/>
              </a:rPr>
              <a:t>σ</a:t>
            </a:r>
            <a:r>
              <a:rPr lang="en-US" altLang="en-US" sz="2800" b="1" dirty="0" smtClean="0">
                <a:solidFill>
                  <a:srgbClr val="000000"/>
                </a:solidFill>
                <a:latin typeface="Arial" panose="020B0604020202020204" pitchFamily="34" charset="0"/>
              </a:rPr>
              <a:t>)</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Solve-able proteins (%)</a:t>
            </a:r>
            <a:endParaRPr lang="en-US" altLang="en-US" sz="2800" b="1" dirty="0">
              <a:solidFill>
                <a:srgbClr val="000000"/>
              </a:solidFill>
              <a:latin typeface="Arial" panose="020B0604020202020204" pitchFamily="34" charset="0"/>
            </a:endParaRPr>
          </a:p>
        </p:txBody>
      </p:sp>
      <p:sp>
        <p:nvSpPr>
          <p:cNvPr id="14" name="TextBox 13"/>
          <p:cNvSpPr txBox="1"/>
          <p:nvPr/>
        </p:nvSpPr>
        <p:spPr>
          <a:xfrm>
            <a:off x="6651581" y="1942368"/>
            <a:ext cx="1828799" cy="954107"/>
          </a:xfrm>
          <a:prstGeom prst="rect">
            <a:avLst/>
          </a:prstGeom>
          <a:solidFill>
            <a:schemeClr val="bg1"/>
          </a:solidFill>
        </p:spPr>
        <p:txBody>
          <a:bodyPr wrap="square" rtlCol="0">
            <a:spAutoFit/>
          </a:bodyPr>
          <a:lstStyle/>
          <a:p>
            <a:pPr algn="ctr"/>
            <a:r>
              <a:rPr lang="en-US" sz="2800" b="1" dirty="0" smtClean="0">
                <a:solidFill>
                  <a:srgbClr val="000000"/>
                </a:solidFill>
                <a:cs typeface="Arial" panose="020B0604020202020204" pitchFamily="34" charset="0"/>
              </a:rPr>
              <a:t>Current</a:t>
            </a:r>
          </a:p>
          <a:p>
            <a:pPr algn="ctr"/>
            <a:r>
              <a:rPr lang="en-US" sz="2800" b="1" dirty="0" smtClean="0">
                <a:solidFill>
                  <a:srgbClr val="000000"/>
                </a:solidFill>
                <a:cs typeface="Arial" panose="020B0604020202020204" pitchFamily="34" charset="0"/>
              </a:rPr>
              <a:t>detectors</a:t>
            </a:r>
            <a:endParaRPr lang="en-US" sz="4000" b="1" dirty="0" smtClean="0">
              <a:solidFill>
                <a:srgbClr val="000000"/>
              </a:solidFill>
              <a:cs typeface="Arial" panose="020B0604020202020204" pitchFamily="34" charset="0"/>
            </a:endParaRPr>
          </a:p>
        </p:txBody>
      </p:sp>
      <p:cxnSp>
        <p:nvCxnSpPr>
          <p:cNvPr id="18" name="Straight Arrow Connector 17"/>
          <p:cNvCxnSpPr/>
          <p:nvPr/>
        </p:nvCxnSpPr>
        <p:spPr>
          <a:xfrm flipV="1">
            <a:off x="7540581" y="682760"/>
            <a:ext cx="1017430" cy="12215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43948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5631542"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a:t>9</a:t>
            </a:r>
            <a:r>
              <a:rPr lang="en-US" b="1" dirty="0" smtClean="0"/>
              <a:t>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30%</a:t>
            </a:r>
          </a:p>
        </p:txBody>
      </p:sp>
      <p:cxnSp>
        <p:nvCxnSpPr>
          <p:cNvPr id="13" name="Straight Arrow Connector 12"/>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19" name="TextBox 18"/>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3" name="TextBox 22"/>
          <p:cNvSpPr txBox="1"/>
          <p:nvPr/>
        </p:nvSpPr>
        <p:spPr>
          <a:xfrm>
            <a:off x="7367685" y="6371317"/>
            <a:ext cx="861915" cy="369332"/>
          </a:xfrm>
          <a:prstGeom prst="rect">
            <a:avLst/>
          </a:prstGeom>
          <a:noFill/>
        </p:spPr>
        <p:txBody>
          <a:bodyPr wrap="square" rtlCol="0">
            <a:spAutoFit/>
          </a:bodyPr>
          <a:lstStyle/>
          <a:p>
            <a:r>
              <a:rPr lang="en-US" b="1" dirty="0" smtClean="0"/>
              <a:t>27.3%</a:t>
            </a:r>
            <a:endParaRPr lang="en-US" b="1" dirty="0"/>
          </a:p>
        </p:txBody>
      </p:sp>
      <p:sp>
        <p:nvSpPr>
          <p:cNvPr id="24" name="TextBox 23"/>
          <p:cNvSpPr txBox="1"/>
          <p:nvPr/>
        </p:nvSpPr>
        <p:spPr>
          <a:xfrm>
            <a:off x="5467996" y="6371317"/>
            <a:ext cx="932803" cy="369332"/>
          </a:xfrm>
          <a:prstGeom prst="rect">
            <a:avLst/>
          </a:prstGeom>
          <a:noFill/>
        </p:spPr>
        <p:txBody>
          <a:bodyPr wrap="square" rtlCol="0">
            <a:spAutoFit/>
          </a:bodyPr>
          <a:lstStyle/>
          <a:p>
            <a:r>
              <a:rPr lang="en-US" b="1" dirty="0" smtClean="0"/>
              <a:t>100%</a:t>
            </a:r>
            <a:endParaRPr lang="en-US" b="1" dirty="0"/>
          </a:p>
        </p:txBody>
      </p:sp>
      <p:cxnSp>
        <p:nvCxnSpPr>
          <p:cNvPr id="25" name="Straight Arrow Connector 24"/>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49383" y="6273184"/>
            <a:ext cx="1792957" cy="369332"/>
          </a:xfrm>
          <a:prstGeom prst="rect">
            <a:avLst/>
          </a:prstGeom>
          <a:noFill/>
        </p:spPr>
        <p:txBody>
          <a:bodyPr wrap="square" rtlCol="0">
            <a:spAutoFit/>
          </a:bodyPr>
          <a:lstStyle/>
          <a:p>
            <a:r>
              <a:rPr lang="en-US" b="1" dirty="0" smtClean="0"/>
              <a:t>Integral: 127.3</a:t>
            </a:r>
          </a:p>
        </p:txBody>
      </p:sp>
    </p:spTree>
    <p:extLst>
      <p:ext uri="{BB962C8B-B14F-4D97-AF65-F5344CB8AC3E}">
        <p14:creationId xmlns:p14="http://schemas.microsoft.com/office/powerpoint/2010/main" val="31633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40404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7"/>
                                        </p:tgtEl>
                                        <p:attrNameLst>
                                          <p:attrName>style.color</p:attrName>
                                        </p:attrNameLst>
                                      </p:cBhvr>
                                      <p:to>
                                        <a:srgbClr val="777777"/>
                                      </p:to>
                                    </p:animClr>
                                    <p:animClr clrSpc="rgb" dir="cw">
                                      <p:cBhvr>
                                        <p:cTn id="23" dur="500" fill="hold"/>
                                        <p:tgtEl>
                                          <p:spTgt spid="7"/>
                                        </p:tgtEl>
                                        <p:attrNameLst>
                                          <p:attrName>fillcolor</p:attrName>
                                        </p:attrNameLst>
                                      </p:cBhvr>
                                      <p:to>
                                        <a:srgbClr val="777777"/>
                                      </p:to>
                                    </p:animClr>
                                    <p:set>
                                      <p:cBhvr>
                                        <p:cTn id="24" dur="500" fill="hold"/>
                                        <p:tgtEl>
                                          <p:spTgt spid="7"/>
                                        </p:tgtEl>
                                        <p:attrNameLst>
                                          <p:attrName>fill.type</p:attrName>
                                        </p:attrNameLst>
                                      </p:cBhvr>
                                      <p:to>
                                        <p:strVal val="solid"/>
                                      </p:to>
                                    </p:set>
                                    <p:set>
                                      <p:cBhvr>
                                        <p:cTn id="25" dur="500" fill="hold"/>
                                        <p:tgtEl>
                                          <p:spTgt spid="7"/>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2" grpId="0"/>
      <p:bldP spid="23" grpId="0"/>
      <p:bldP spid="24" grpId="0"/>
      <p:bldP spid="2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732" y="1155055"/>
            <a:ext cx="7459093" cy="3970318"/>
          </a:xfrm>
          <a:prstGeom prst="rect">
            <a:avLst/>
          </a:prstGeom>
          <a:noFill/>
        </p:spPr>
        <p:txBody>
          <a:bodyPr wrap="none" rtlCol="0">
            <a:spAutoFit/>
          </a:bodyPr>
          <a:lstStyle/>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Excellent signal at S edge</a:t>
            </a: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- 2472.7 eV</a:t>
            </a:r>
          </a:p>
          <a:p>
            <a:r>
              <a:rPr lang="en-US" sz="4400" dirty="0" smtClean="0">
                <a:solidFill>
                  <a:srgbClr val="C00000"/>
                </a:solidFill>
                <a:latin typeface="Arial" panose="020B0604020202020204" pitchFamily="34" charset="0"/>
                <a:cs typeface="Arial" panose="020B0604020202020204" pitchFamily="34" charset="0"/>
              </a:rPr>
              <a:t>x  Radiation Damage</a:t>
            </a:r>
          </a:p>
          <a:p>
            <a:r>
              <a:rPr lang="en-US" sz="4000" dirty="0">
                <a:solidFill>
                  <a:srgbClr val="C00000"/>
                </a:solidFill>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  </a:t>
            </a:r>
          </a:p>
          <a:p>
            <a:r>
              <a:rPr lang="en-US" sz="4400" dirty="0" smtClean="0">
                <a:solidFill>
                  <a:srgbClr val="C00000"/>
                </a:solidFill>
                <a:latin typeface="Arial" panose="020B0604020202020204" pitchFamily="34" charset="0"/>
                <a:cs typeface="Arial" panose="020B0604020202020204" pitchFamily="34" charset="0"/>
              </a:rPr>
              <a:t>x  Self absorption</a:t>
            </a:r>
          </a:p>
          <a:p>
            <a:r>
              <a:rPr lang="en-US" sz="4000" dirty="0" smtClean="0">
                <a:solidFill>
                  <a:srgbClr val="C00000"/>
                </a:solidFill>
                <a:latin typeface="Arial" panose="020B0604020202020204" pitchFamily="34" charset="0"/>
                <a:cs typeface="Arial" panose="020B0604020202020204" pitchFamily="34" charset="0"/>
              </a:rPr>
              <a:t>	  </a:t>
            </a:r>
            <a:endParaRPr lang="en-US" sz="4000" dirty="0">
              <a:solidFill>
                <a:srgbClr val="C000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6286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5400" b="1" dirty="0" smtClean="0"/>
              <a:t>Pro &amp; Con of S-MAD</a:t>
            </a:r>
            <a:endParaRPr lang="en-US" altLang="en-US" sz="5400" b="1" dirty="0" smtClean="0"/>
          </a:p>
        </p:txBody>
      </p:sp>
    </p:spTree>
    <p:extLst>
      <p:ext uri="{BB962C8B-B14F-4D97-AF65-F5344CB8AC3E}">
        <p14:creationId xmlns:p14="http://schemas.microsoft.com/office/powerpoint/2010/main" val="5177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7714" y="2400175"/>
            <a:ext cx="4620081" cy="1363385"/>
            <a:chOff x="-217714" y="2400175"/>
            <a:chExt cx="4620081" cy="1363385"/>
          </a:xfrm>
        </p:grpSpPr>
        <p:sp>
          <p:nvSpPr>
            <p:cNvPr id="13" name="Rectangle 12"/>
            <p:cNvSpPr/>
            <p:nvPr/>
          </p:nvSpPr>
          <p:spPr>
            <a:xfrm>
              <a:off x="-217714" y="2663926"/>
              <a:ext cx="4424818" cy="7858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2 13"/>
            <p:cNvSpPr/>
            <p:nvPr/>
          </p:nvSpPr>
          <p:spPr>
            <a:xfrm>
              <a:off x="3676877" y="2400175"/>
              <a:ext cx="725490" cy="1363385"/>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S-MAD Sample size Dilemma</a:t>
            </a:r>
            <a:endParaRPr lang="en-US" dirty="0"/>
          </a:p>
        </p:txBody>
      </p:sp>
      <p:grpSp>
        <p:nvGrpSpPr>
          <p:cNvPr id="28" name="Group 27"/>
          <p:cNvGrpSpPr/>
          <p:nvPr/>
        </p:nvGrpSpPr>
        <p:grpSpPr>
          <a:xfrm>
            <a:off x="3967654" y="2422576"/>
            <a:ext cx="1344350" cy="1406525"/>
            <a:chOff x="3967654" y="2422576"/>
            <a:chExt cx="1344350" cy="1406525"/>
          </a:xfrm>
        </p:grpSpPr>
        <p:sp>
          <p:nvSpPr>
            <p:cNvPr id="4" name="Freeform 3"/>
            <p:cNvSpPr>
              <a:spLocks/>
            </p:cNvSpPr>
            <p:nvPr/>
          </p:nvSpPr>
          <p:spPr bwMode="auto">
            <a:xfrm>
              <a:off x="3967654" y="24305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7"/>
            <p:cNvSpPr>
              <a:spLocks noChangeShapeType="1"/>
            </p:cNvSpPr>
            <p:nvPr/>
          </p:nvSpPr>
          <p:spPr bwMode="auto">
            <a:xfrm flipV="1">
              <a:off x="4092804" y="26718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8"/>
            <p:cNvSpPr>
              <a:spLocks noChangeShapeType="1"/>
            </p:cNvSpPr>
            <p:nvPr/>
          </p:nvSpPr>
          <p:spPr bwMode="auto">
            <a:xfrm flipV="1">
              <a:off x="4802417" y="27289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9"/>
            <p:cNvSpPr>
              <a:spLocks noChangeShapeType="1"/>
            </p:cNvSpPr>
            <p:nvPr/>
          </p:nvSpPr>
          <p:spPr bwMode="auto">
            <a:xfrm flipV="1">
              <a:off x="5121504" y="26892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0"/>
            <p:cNvSpPr>
              <a:spLocks/>
            </p:cNvSpPr>
            <p:nvPr/>
          </p:nvSpPr>
          <p:spPr bwMode="auto">
            <a:xfrm>
              <a:off x="4207104" y="25845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1"/>
            <p:cNvSpPr>
              <a:spLocks/>
            </p:cNvSpPr>
            <p:nvPr/>
          </p:nvSpPr>
          <p:spPr bwMode="auto">
            <a:xfrm>
              <a:off x="4400779" y="26114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2"/>
            <p:cNvSpPr>
              <a:spLocks/>
            </p:cNvSpPr>
            <p:nvPr/>
          </p:nvSpPr>
          <p:spPr bwMode="auto">
            <a:xfrm>
              <a:off x="5023079" y="26178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3"/>
            <p:cNvSpPr>
              <a:spLocks/>
            </p:cNvSpPr>
            <p:nvPr/>
          </p:nvSpPr>
          <p:spPr bwMode="auto">
            <a:xfrm>
              <a:off x="4200754" y="24225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Rectangle 14"/>
          <p:cNvSpPr/>
          <p:nvPr/>
        </p:nvSpPr>
        <p:spPr>
          <a:xfrm>
            <a:off x="-174544" y="5311119"/>
            <a:ext cx="9710057" cy="2171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410534" y="5287748"/>
            <a:ext cx="282313" cy="280988"/>
            <a:chOff x="4120054" y="2574976"/>
            <a:chExt cx="1344350" cy="1406525"/>
          </a:xfrm>
        </p:grpSpPr>
        <p:sp>
          <p:nvSpPr>
            <p:cNvPr id="16" name="Freeform 15"/>
            <p:cNvSpPr>
              <a:spLocks/>
            </p:cNvSpPr>
            <p:nvPr/>
          </p:nvSpPr>
          <p:spPr bwMode="auto">
            <a:xfrm>
              <a:off x="4120054" y="25829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7"/>
            <p:cNvSpPr>
              <a:spLocks noChangeShapeType="1"/>
            </p:cNvSpPr>
            <p:nvPr/>
          </p:nvSpPr>
          <p:spPr bwMode="auto">
            <a:xfrm flipV="1">
              <a:off x="4245204" y="28242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flipV="1">
              <a:off x="4954817" y="28813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
            <p:cNvSpPr>
              <a:spLocks noChangeShapeType="1"/>
            </p:cNvSpPr>
            <p:nvPr/>
          </p:nvSpPr>
          <p:spPr bwMode="auto">
            <a:xfrm flipV="1">
              <a:off x="5273904" y="28416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10"/>
            <p:cNvSpPr>
              <a:spLocks/>
            </p:cNvSpPr>
            <p:nvPr/>
          </p:nvSpPr>
          <p:spPr bwMode="auto">
            <a:xfrm>
              <a:off x="4359504" y="27369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11"/>
            <p:cNvSpPr>
              <a:spLocks/>
            </p:cNvSpPr>
            <p:nvPr/>
          </p:nvSpPr>
          <p:spPr bwMode="auto">
            <a:xfrm>
              <a:off x="4553179" y="27638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12"/>
            <p:cNvSpPr>
              <a:spLocks/>
            </p:cNvSpPr>
            <p:nvPr/>
          </p:nvSpPr>
          <p:spPr bwMode="auto">
            <a:xfrm>
              <a:off x="5175479" y="27702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3"/>
            <p:cNvSpPr>
              <a:spLocks/>
            </p:cNvSpPr>
            <p:nvPr/>
          </p:nvSpPr>
          <p:spPr bwMode="auto">
            <a:xfrm>
              <a:off x="4353154" y="25749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 name="Freeform 24"/>
          <p:cNvSpPr/>
          <p:nvPr/>
        </p:nvSpPr>
        <p:spPr>
          <a:xfrm>
            <a:off x="4532594" y="4729318"/>
            <a:ext cx="795114" cy="554793"/>
          </a:xfrm>
          <a:custGeom>
            <a:avLst/>
            <a:gdLst>
              <a:gd name="connsiteX0" fmla="*/ 0 w 795114"/>
              <a:gd name="connsiteY0" fmla="*/ 554793 h 554793"/>
              <a:gd name="connsiteX1" fmla="*/ 254833 w 795114"/>
              <a:gd name="connsiteY1" fmla="*/ 464852 h 554793"/>
              <a:gd name="connsiteX2" fmla="*/ 269823 w 795114"/>
              <a:gd name="connsiteY2" fmla="*/ 210019 h 554793"/>
              <a:gd name="connsiteX3" fmla="*/ 434715 w 795114"/>
              <a:gd name="connsiteY3" fmla="*/ 165048 h 554793"/>
              <a:gd name="connsiteX4" fmla="*/ 539646 w 795114"/>
              <a:gd name="connsiteY4" fmla="*/ 75108 h 554793"/>
              <a:gd name="connsiteX5" fmla="*/ 389744 w 795114"/>
              <a:gd name="connsiteY5" fmla="*/ 157 h 554793"/>
              <a:gd name="connsiteX6" fmla="*/ 209862 w 795114"/>
              <a:gd name="connsiteY6" fmla="*/ 60117 h 554793"/>
              <a:gd name="connsiteX7" fmla="*/ 389744 w 795114"/>
              <a:gd name="connsiteY7" fmla="*/ 210019 h 554793"/>
              <a:gd name="connsiteX8" fmla="*/ 674558 w 795114"/>
              <a:gd name="connsiteY8" fmla="*/ 30137 h 554793"/>
              <a:gd name="connsiteX9" fmla="*/ 794479 w 795114"/>
              <a:gd name="connsiteY9" fmla="*/ 165048 h 554793"/>
              <a:gd name="connsiteX10" fmla="*/ 629587 w 795114"/>
              <a:gd name="connsiteY10" fmla="*/ 329940 h 5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114" h="554793">
                <a:moveTo>
                  <a:pt x="0" y="554793"/>
                </a:moveTo>
                <a:cubicBezTo>
                  <a:pt x="104931" y="538553"/>
                  <a:pt x="209863" y="522314"/>
                  <a:pt x="254833" y="464852"/>
                </a:cubicBezTo>
                <a:cubicBezTo>
                  <a:pt x="299803" y="407390"/>
                  <a:pt x="239843" y="259986"/>
                  <a:pt x="269823" y="210019"/>
                </a:cubicBezTo>
                <a:cubicBezTo>
                  <a:pt x="299803" y="160052"/>
                  <a:pt x="389745" y="187533"/>
                  <a:pt x="434715" y="165048"/>
                </a:cubicBezTo>
                <a:cubicBezTo>
                  <a:pt x="479685" y="142563"/>
                  <a:pt x="547141" y="102590"/>
                  <a:pt x="539646" y="75108"/>
                </a:cubicBezTo>
                <a:cubicBezTo>
                  <a:pt x="532151" y="47626"/>
                  <a:pt x="444708" y="2655"/>
                  <a:pt x="389744" y="157"/>
                </a:cubicBezTo>
                <a:cubicBezTo>
                  <a:pt x="334780" y="-2342"/>
                  <a:pt x="209862" y="25140"/>
                  <a:pt x="209862" y="60117"/>
                </a:cubicBezTo>
                <a:cubicBezTo>
                  <a:pt x="209862" y="95094"/>
                  <a:pt x="312295" y="215016"/>
                  <a:pt x="389744" y="210019"/>
                </a:cubicBezTo>
                <a:cubicBezTo>
                  <a:pt x="467193" y="205022"/>
                  <a:pt x="607102" y="37632"/>
                  <a:pt x="674558" y="30137"/>
                </a:cubicBezTo>
                <a:cubicBezTo>
                  <a:pt x="742014" y="22642"/>
                  <a:pt x="801974" y="115081"/>
                  <a:pt x="794479" y="165048"/>
                </a:cubicBezTo>
                <a:cubicBezTo>
                  <a:pt x="786984" y="215015"/>
                  <a:pt x="708285" y="272477"/>
                  <a:pt x="629587" y="3299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616970" y="4570215"/>
            <a:ext cx="884420" cy="631372"/>
          </a:xfrm>
          <a:custGeom>
            <a:avLst/>
            <a:gdLst>
              <a:gd name="connsiteX0" fmla="*/ 0 w 884420"/>
              <a:gd name="connsiteY0" fmla="*/ 631372 h 631372"/>
              <a:gd name="connsiteX1" fmla="*/ 59961 w 884420"/>
              <a:gd name="connsiteY1" fmla="*/ 526441 h 631372"/>
              <a:gd name="connsiteX2" fmla="*/ 359764 w 884420"/>
              <a:gd name="connsiteY2" fmla="*/ 541431 h 631372"/>
              <a:gd name="connsiteX3" fmla="*/ 449705 w 884420"/>
              <a:gd name="connsiteY3" fmla="*/ 451490 h 631372"/>
              <a:gd name="connsiteX4" fmla="*/ 299804 w 884420"/>
              <a:gd name="connsiteY4" fmla="*/ 181667 h 631372"/>
              <a:gd name="connsiteX5" fmla="*/ 389745 w 884420"/>
              <a:gd name="connsiteY5" fmla="*/ 1785 h 631372"/>
              <a:gd name="connsiteX6" fmla="*/ 569627 w 884420"/>
              <a:gd name="connsiteY6" fmla="*/ 106716 h 631372"/>
              <a:gd name="connsiteX7" fmla="*/ 509666 w 884420"/>
              <a:gd name="connsiteY7" fmla="*/ 376539 h 631372"/>
              <a:gd name="connsiteX8" fmla="*/ 884420 w 884420"/>
              <a:gd name="connsiteY8" fmla="*/ 421510 h 6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631372">
                <a:moveTo>
                  <a:pt x="0" y="631372"/>
                </a:moveTo>
                <a:cubicBezTo>
                  <a:pt x="0" y="586401"/>
                  <a:pt x="0" y="541431"/>
                  <a:pt x="59961" y="526441"/>
                </a:cubicBezTo>
                <a:cubicBezTo>
                  <a:pt x="119922" y="511451"/>
                  <a:pt x="294807" y="553923"/>
                  <a:pt x="359764" y="541431"/>
                </a:cubicBezTo>
                <a:cubicBezTo>
                  <a:pt x="424721" y="528939"/>
                  <a:pt x="459698" y="511451"/>
                  <a:pt x="449705" y="451490"/>
                </a:cubicBezTo>
                <a:cubicBezTo>
                  <a:pt x="439712" y="391529"/>
                  <a:pt x="309797" y="256618"/>
                  <a:pt x="299804" y="181667"/>
                </a:cubicBezTo>
                <a:cubicBezTo>
                  <a:pt x="289811" y="106716"/>
                  <a:pt x="344775" y="14277"/>
                  <a:pt x="389745" y="1785"/>
                </a:cubicBezTo>
                <a:cubicBezTo>
                  <a:pt x="434716" y="-10707"/>
                  <a:pt x="549640" y="44257"/>
                  <a:pt x="569627" y="106716"/>
                </a:cubicBezTo>
                <a:cubicBezTo>
                  <a:pt x="589614" y="169175"/>
                  <a:pt x="457201" y="324073"/>
                  <a:pt x="509666" y="376539"/>
                </a:cubicBezTo>
                <a:cubicBezTo>
                  <a:pt x="562131" y="429005"/>
                  <a:pt x="723275" y="425257"/>
                  <a:pt x="884420" y="4215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4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solidFill>
                  <a:prstClr val="black"/>
                </a:solidFill>
                <a:latin typeface="Arial" panose="020B0604020202020204" pitchFamily="34" charset="0"/>
              </a:rPr>
              <a:t>I</a:t>
            </a:r>
            <a:r>
              <a:rPr lang="en-US" altLang="en-US" b="1" baseline="-25000" dirty="0" err="1" smtClean="0">
                <a:solidFill>
                  <a:prstClr val="black"/>
                </a:solidFill>
                <a:latin typeface="Arial" panose="020B0604020202020204" pitchFamily="34" charset="0"/>
              </a:rPr>
              <a:t>spot</a:t>
            </a:r>
            <a:r>
              <a:rPr lang="en-US" altLang="en-US" dirty="0">
                <a:solidFill>
                  <a:prstClr val="black"/>
                </a:solidFill>
                <a:latin typeface="Arial" panose="020B0604020202020204" pitchFamily="34" charset="0"/>
              </a:rPr>
              <a:t>	- photons/spot (fully-recorded)</a:t>
            </a:r>
          </a:p>
          <a:p>
            <a:pPr>
              <a:spcBef>
                <a:spcPct val="50000"/>
              </a:spcBef>
            </a:pPr>
            <a:r>
              <a:rPr lang="en-US" altLang="en-US" b="1" dirty="0" err="1">
                <a:solidFill>
                  <a:prstClr val="black"/>
                </a:solidFill>
                <a:latin typeface="Arial" panose="020B0604020202020204" pitchFamily="34" charset="0"/>
              </a:rPr>
              <a:t>I</a:t>
            </a:r>
            <a:r>
              <a:rPr lang="en-US" altLang="en-US" b="1" baseline="-25000" dirty="0" err="1">
                <a:solidFill>
                  <a:prstClr val="black"/>
                </a:solidFill>
                <a:latin typeface="Arial" panose="020B0604020202020204" pitchFamily="34" charset="0"/>
              </a:rPr>
              <a:t>beam</a:t>
            </a:r>
            <a:r>
              <a:rPr lang="en-US" altLang="en-US" dirty="0">
                <a:solidFill>
                  <a:prstClr val="black"/>
                </a:solidFill>
                <a:latin typeface="Arial" panose="020B0604020202020204" pitchFamily="34" charset="0"/>
              </a:rPr>
              <a:t>	- incident (photons/s/m</a:t>
            </a:r>
            <a:r>
              <a:rPr lang="en-US" altLang="en-US" baseline="30000" dirty="0">
                <a:solidFill>
                  <a:prstClr val="black"/>
                </a:solidFill>
                <a:latin typeface="Arial" panose="020B0604020202020204" pitchFamily="34" charset="0"/>
              </a:rPr>
              <a:t>2</a:t>
            </a:r>
            <a:r>
              <a:rPr lang="en-US" altLang="en-US" dirty="0">
                <a:solidFill>
                  <a:prstClr val="black"/>
                </a:solidFill>
                <a:latin typeface="Arial" panose="020B0604020202020204" pitchFamily="34" charset="0"/>
              </a:rPr>
              <a:t> )</a:t>
            </a:r>
          </a:p>
          <a:p>
            <a:pPr>
              <a:spcBef>
                <a:spcPct val="50000"/>
              </a:spcBef>
            </a:pPr>
            <a:r>
              <a:rPr lang="en-US" altLang="en-US" b="1" dirty="0">
                <a:solidFill>
                  <a:prstClr val="black"/>
                </a:solidFill>
                <a:latin typeface="Arial" panose="020B0604020202020204" pitchFamily="34" charset="0"/>
              </a:rPr>
              <a:t>r</a:t>
            </a:r>
            <a:r>
              <a:rPr lang="en-US" altLang="en-US" b="1" baseline="-25000" dirty="0">
                <a:solidFill>
                  <a:prstClr val="black"/>
                </a:solidFill>
                <a:latin typeface="Arial" panose="020B0604020202020204" pitchFamily="34" charset="0"/>
              </a:rPr>
              <a:t>e</a:t>
            </a:r>
            <a:r>
              <a:rPr lang="en-US" altLang="en-US" dirty="0">
                <a:solidFill>
                  <a:prstClr val="black"/>
                </a:solidFill>
                <a:latin typeface="Arial" panose="020B0604020202020204" pitchFamily="34" charset="0"/>
              </a:rPr>
              <a:t>	- classical electron radius 		   (2.818x10</a:t>
            </a:r>
            <a:r>
              <a:rPr lang="en-US" altLang="en-US" baseline="30000" dirty="0">
                <a:solidFill>
                  <a:prstClr val="black"/>
                </a:solidFill>
                <a:latin typeface="Arial" panose="020B0604020202020204" pitchFamily="34" charset="0"/>
              </a:rPr>
              <a:t>-15</a:t>
            </a:r>
            <a:r>
              <a:rPr lang="en-US" altLang="en-US" dirty="0">
                <a:solidFill>
                  <a:prstClr val="black"/>
                </a:solidFill>
                <a:latin typeface="Arial" panose="020B0604020202020204" pitchFamily="34" charset="0"/>
              </a:rPr>
              <a:t> m)</a:t>
            </a:r>
          </a:p>
          <a:p>
            <a:pPr>
              <a:spcBef>
                <a:spcPct val="50000"/>
              </a:spcBef>
            </a:pPr>
            <a:r>
              <a:rPr lang="en-US" altLang="en-US" b="1" dirty="0" err="1">
                <a:solidFill>
                  <a:prstClr val="black"/>
                </a:solidFill>
                <a:latin typeface="Arial" panose="020B0604020202020204" pitchFamily="34" charset="0"/>
              </a:rPr>
              <a:t>V</a:t>
            </a:r>
            <a:r>
              <a:rPr lang="en-US" altLang="en-US" b="1" baseline="-25000" dirty="0" err="1">
                <a:solidFill>
                  <a:prstClr val="black"/>
                </a:solidFill>
                <a:latin typeface="Arial" panose="020B0604020202020204" pitchFamily="34" charset="0"/>
              </a:rPr>
              <a:t>xtal</a:t>
            </a:r>
            <a:r>
              <a:rPr lang="en-US" altLang="en-US" dirty="0">
                <a:solidFill>
                  <a:prstClr val="black"/>
                </a:solidFill>
                <a:latin typeface="Arial" panose="020B0604020202020204" pitchFamily="34" charset="0"/>
              </a:rPr>
              <a:t>	- volume of crystal (in m</a:t>
            </a:r>
            <a:r>
              <a:rPr lang="en-US" altLang="en-US" baseline="30000" dirty="0">
                <a:solidFill>
                  <a:prstClr val="black"/>
                </a:solidFill>
                <a:latin typeface="Arial" panose="020B0604020202020204" pitchFamily="34" charset="0"/>
              </a:rPr>
              <a:t>3</a:t>
            </a:r>
            <a:r>
              <a:rPr lang="en-US" altLang="en-US" dirty="0">
                <a:solidFill>
                  <a:prstClr val="black"/>
                </a:solidFill>
                <a:latin typeface="Arial" panose="020B0604020202020204" pitchFamily="34" charset="0"/>
              </a:rPr>
              <a:t>)</a:t>
            </a:r>
            <a:endParaRPr lang="en-US" altLang="en-US" baseline="30000" dirty="0">
              <a:solidFill>
                <a:prstClr val="black"/>
              </a:solidFill>
              <a:latin typeface="Arial" panose="020B0604020202020204" pitchFamily="34" charset="0"/>
            </a:endParaRPr>
          </a:p>
          <a:p>
            <a:pPr>
              <a:spcBef>
                <a:spcPct val="50000"/>
              </a:spcBef>
            </a:pPr>
            <a:r>
              <a:rPr lang="en-US" altLang="en-US" b="1" dirty="0" err="1">
                <a:solidFill>
                  <a:prstClr val="black"/>
                </a:solidFill>
                <a:latin typeface="Arial" panose="020B0604020202020204" pitchFamily="34" charset="0"/>
              </a:rPr>
              <a:t>V</a:t>
            </a:r>
            <a:r>
              <a:rPr lang="en-US" altLang="en-US" b="1" baseline="-25000" dirty="0" err="1">
                <a:solidFill>
                  <a:prstClr val="black"/>
                </a:solidFill>
                <a:latin typeface="Arial" panose="020B0604020202020204" pitchFamily="34" charset="0"/>
              </a:rPr>
              <a:t>cell</a:t>
            </a:r>
            <a:r>
              <a:rPr lang="en-US" altLang="en-US" dirty="0">
                <a:solidFill>
                  <a:prstClr val="black"/>
                </a:solidFill>
                <a:latin typeface="Arial" panose="020B0604020202020204" pitchFamily="34" charset="0"/>
              </a:rPr>
              <a:t>	- volume of unit cell (in m</a:t>
            </a:r>
            <a:r>
              <a:rPr lang="en-US" altLang="en-US" baseline="30000" dirty="0">
                <a:solidFill>
                  <a:prstClr val="black"/>
                </a:solidFill>
                <a:latin typeface="Arial" panose="020B0604020202020204" pitchFamily="34" charset="0"/>
              </a:rPr>
              <a:t>3</a:t>
            </a:r>
            <a:r>
              <a:rPr lang="en-US" altLang="en-US" dirty="0">
                <a:solidFill>
                  <a:prstClr val="black"/>
                </a:solidFill>
                <a:latin typeface="Arial" panose="020B0604020202020204" pitchFamily="34" charset="0"/>
              </a:rPr>
              <a:t>)</a:t>
            </a:r>
            <a:endParaRPr lang="en-US" altLang="en-US" baseline="30000" dirty="0">
              <a:solidFill>
                <a:prstClr val="black"/>
              </a:solidFill>
              <a:latin typeface="Arial" panose="020B0604020202020204" pitchFamily="34" charset="0"/>
            </a:endParaRPr>
          </a:p>
          <a:p>
            <a:pPr>
              <a:spcBef>
                <a:spcPct val="50000"/>
              </a:spcBef>
            </a:pPr>
            <a:r>
              <a:rPr lang="el-GR" altLang="en-US" b="1" dirty="0">
                <a:solidFill>
                  <a:srgbClr val="FF0000"/>
                </a:solidFill>
                <a:latin typeface="Arial" panose="020B0604020202020204" pitchFamily="34" charset="0"/>
                <a:cs typeface="Arial" pitchFamily="34" charset="0"/>
              </a:rPr>
              <a:t>λ</a:t>
            </a:r>
            <a:r>
              <a:rPr lang="en-US" altLang="en-US" dirty="0">
                <a:solidFill>
                  <a:srgbClr val="FF0000"/>
                </a:solidFill>
                <a:latin typeface="Arial" panose="020B0604020202020204" pitchFamily="34" charset="0"/>
              </a:rPr>
              <a:t>	- x-ray wavelength (in meters!)</a:t>
            </a:r>
          </a:p>
          <a:p>
            <a:pPr>
              <a:spcBef>
                <a:spcPct val="50000"/>
              </a:spcBef>
            </a:pPr>
            <a:endParaRPr lang="en-US" altLang="en-US" baseline="30000" dirty="0">
              <a:solidFill>
                <a:prstClr val="black"/>
              </a:solidFill>
              <a:latin typeface="Arial" panose="020B0604020202020204" pitchFamily="34" charset="0"/>
            </a:endParaRPr>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solidFill>
                  <a:prstClr val="black"/>
                </a:solidFill>
                <a:latin typeface="Arial" panose="020B0604020202020204" pitchFamily="34" charset="0"/>
                <a:cs typeface="Arial" pitchFamily="34" charset="0"/>
              </a:rPr>
              <a:t>ω</a:t>
            </a:r>
            <a:r>
              <a:rPr lang="en-US" altLang="en-US" dirty="0">
                <a:solidFill>
                  <a:prstClr val="black"/>
                </a:solidFill>
                <a:latin typeface="Arial" panose="020B0604020202020204" pitchFamily="34" charset="0"/>
                <a:cs typeface="Arial" pitchFamily="34" charset="0"/>
              </a:rPr>
              <a:t>	- rotation speed (radians/s)</a:t>
            </a:r>
          </a:p>
          <a:p>
            <a:pPr>
              <a:spcBef>
                <a:spcPct val="50000"/>
              </a:spcBef>
            </a:pPr>
            <a:r>
              <a:rPr lang="en-US" altLang="en-US" b="1" dirty="0">
                <a:solidFill>
                  <a:prstClr val="black"/>
                </a:solidFill>
                <a:latin typeface="Arial" panose="020B0604020202020204" pitchFamily="34" charset="0"/>
              </a:rPr>
              <a:t>L</a:t>
            </a:r>
            <a:r>
              <a:rPr lang="en-US" altLang="en-US" dirty="0">
                <a:solidFill>
                  <a:prstClr val="black"/>
                </a:solidFill>
                <a:latin typeface="Arial" panose="020B0604020202020204" pitchFamily="34" charset="0"/>
              </a:rPr>
              <a:t>	- Lorentz factor (speed/speed)</a:t>
            </a:r>
          </a:p>
          <a:p>
            <a:pPr>
              <a:spcBef>
                <a:spcPct val="50000"/>
              </a:spcBef>
            </a:pPr>
            <a:r>
              <a:rPr lang="en-US" altLang="en-US" b="1" dirty="0">
                <a:solidFill>
                  <a:prstClr val="black"/>
                </a:solidFill>
                <a:latin typeface="Arial" panose="020B0604020202020204" pitchFamily="34" charset="0"/>
                <a:cs typeface="Arial" pitchFamily="34" charset="0"/>
              </a:rPr>
              <a:t>P</a:t>
            </a:r>
            <a:r>
              <a:rPr lang="en-US" altLang="en-US" dirty="0">
                <a:solidFill>
                  <a:prstClr val="black"/>
                </a:solidFill>
                <a:latin typeface="Arial" panose="020B0604020202020204" pitchFamily="34" charset="0"/>
                <a:cs typeface="Arial" pitchFamily="34" charset="0"/>
              </a:rPr>
              <a:t>	- polarization factor </a:t>
            </a:r>
          </a:p>
          <a:p>
            <a:pPr>
              <a:spcBef>
                <a:spcPct val="50000"/>
              </a:spcBef>
            </a:pPr>
            <a:r>
              <a:rPr lang="en-US" altLang="en-US" b="1" dirty="0" smtClean="0">
                <a:solidFill>
                  <a:prstClr val="black"/>
                </a:solidFill>
                <a:latin typeface="Arial" panose="020B0604020202020204" pitchFamily="34" charset="0"/>
                <a:cs typeface="Arial" pitchFamily="34" charset="0"/>
              </a:rPr>
              <a:t>A</a:t>
            </a:r>
            <a:r>
              <a:rPr lang="en-US" altLang="en-US" dirty="0">
                <a:solidFill>
                  <a:prstClr val="black"/>
                </a:solidFill>
                <a:latin typeface="Arial" panose="020B0604020202020204" pitchFamily="34" charset="0"/>
                <a:cs typeface="Arial" pitchFamily="34" charset="0"/>
              </a:rPr>
              <a:t>	- </a:t>
            </a:r>
            <a:r>
              <a:rPr lang="en-US" altLang="en-US" dirty="0" smtClean="0">
                <a:solidFill>
                  <a:prstClr val="black"/>
                </a:solidFill>
                <a:latin typeface="Arial" panose="020B0604020202020204" pitchFamily="34" charset="0"/>
                <a:cs typeface="Arial" pitchFamily="34" charset="0"/>
              </a:rPr>
              <a:t>attenuation correction </a:t>
            </a:r>
            <a:endParaRPr lang="en-US" altLang="en-US" dirty="0">
              <a:solidFill>
                <a:prstClr val="black"/>
              </a:solidFill>
              <a:latin typeface="Arial" panose="020B0604020202020204" pitchFamily="34" charset="0"/>
              <a:cs typeface="Arial" pitchFamily="34" charset="0"/>
            </a:endParaRPr>
          </a:p>
          <a:p>
            <a:pPr>
              <a:spcBef>
                <a:spcPct val="50000"/>
              </a:spcBef>
            </a:pPr>
            <a:r>
              <a:rPr lang="en-US" altLang="en-US" b="1" dirty="0" smtClean="0">
                <a:solidFill>
                  <a:prstClr val="black"/>
                </a:solidFill>
                <a:latin typeface="Arial" panose="020B0604020202020204" pitchFamily="34" charset="0"/>
                <a:cs typeface="Arial" pitchFamily="34" charset="0"/>
              </a:rPr>
              <a:t>F</a:t>
            </a:r>
            <a:r>
              <a:rPr lang="en-US" altLang="en-US" b="1" baseline="-25000" dirty="0" smtClean="0">
                <a:solidFill>
                  <a:prstClr val="black"/>
                </a:solidFill>
                <a:latin typeface="Arial" panose="020B0604020202020204" pitchFamily="34" charset="0"/>
                <a:cs typeface="Arial" pitchFamily="34" charset="0"/>
              </a:rPr>
              <a:t>0</a:t>
            </a:r>
            <a:r>
              <a:rPr lang="en-US" altLang="en-US" dirty="0" smtClean="0">
                <a:solidFill>
                  <a:prstClr val="black"/>
                </a:solidFill>
                <a:latin typeface="Arial" panose="020B0604020202020204" pitchFamily="34" charset="0"/>
                <a:cs typeface="Arial" pitchFamily="34" charset="0"/>
              </a:rPr>
              <a:t>	- structure factor at T = 0</a:t>
            </a:r>
          </a:p>
          <a:p>
            <a:pPr>
              <a:spcBef>
                <a:spcPct val="50000"/>
              </a:spcBef>
            </a:pPr>
            <a:r>
              <a:rPr lang="en-US" altLang="en-US" b="1" dirty="0" smtClean="0">
                <a:solidFill>
                  <a:prstClr val="black"/>
                </a:solidFill>
                <a:latin typeface="Arial" panose="020B0604020202020204" pitchFamily="34" charset="0"/>
                <a:cs typeface="Arial" pitchFamily="34" charset="0"/>
              </a:rPr>
              <a:t>B</a:t>
            </a:r>
            <a:r>
              <a:rPr lang="en-US" altLang="en-US" dirty="0" smtClean="0">
                <a:solidFill>
                  <a:prstClr val="black"/>
                </a:solidFill>
                <a:latin typeface="Arial" panose="020B0604020202020204" pitchFamily="34" charset="0"/>
                <a:cs typeface="Arial" pitchFamily="34" charset="0"/>
              </a:rPr>
              <a:t>	- Debye-Waller-</a:t>
            </a:r>
            <a:r>
              <a:rPr lang="en-US" altLang="en-US" dirty="0" err="1" smtClean="0">
                <a:solidFill>
                  <a:prstClr val="black"/>
                </a:solidFill>
                <a:latin typeface="Arial" panose="020B0604020202020204" pitchFamily="34" charset="0"/>
                <a:cs typeface="Arial" pitchFamily="34" charset="0"/>
              </a:rPr>
              <a:t>Ott</a:t>
            </a:r>
            <a:r>
              <a:rPr lang="en-US" altLang="en-US" dirty="0" smtClean="0">
                <a:solidFill>
                  <a:prstClr val="black"/>
                </a:solidFill>
                <a:latin typeface="Arial" panose="020B0604020202020204" pitchFamily="34" charset="0"/>
                <a:cs typeface="Arial" pitchFamily="34" charset="0"/>
              </a:rPr>
              <a:t> factor</a:t>
            </a:r>
          </a:p>
          <a:p>
            <a:pPr>
              <a:spcBef>
                <a:spcPct val="50000"/>
              </a:spcBef>
            </a:pPr>
            <a:r>
              <a:rPr lang="en-US" altLang="en-US" b="1" dirty="0">
                <a:solidFill>
                  <a:prstClr val="black"/>
                </a:solidFill>
                <a:latin typeface="Arial" panose="020B0604020202020204" pitchFamily="34" charset="0"/>
                <a:cs typeface="Arial" pitchFamily="34" charset="0"/>
              </a:rPr>
              <a:t>s</a:t>
            </a:r>
            <a:r>
              <a:rPr lang="en-US" altLang="en-US" dirty="0" smtClean="0">
                <a:solidFill>
                  <a:prstClr val="black"/>
                </a:solidFill>
                <a:latin typeface="Arial" panose="020B0604020202020204" pitchFamily="34" charset="0"/>
                <a:cs typeface="Arial" pitchFamily="34" charset="0"/>
              </a:rPr>
              <a:t>	- 0.5/d-spacing</a:t>
            </a:r>
            <a:endParaRPr lang="en-US" altLang="en-US" dirty="0">
              <a:solidFill>
                <a:prstClr val="black"/>
              </a:solidFill>
              <a:latin typeface="Arial" panose="020B0604020202020204" pitchFamily="34" charset="0"/>
              <a:cs typeface="Arial" pitchFamily="34" charset="0"/>
            </a:endParaRPr>
          </a:p>
          <a:p>
            <a:pPr algn="r">
              <a:spcBef>
                <a:spcPct val="50000"/>
              </a:spcBef>
            </a:pPr>
            <a:r>
              <a:rPr lang="en-US" altLang="en-US" dirty="0">
                <a:solidFill>
                  <a:prstClr val="black"/>
                </a:solidFill>
                <a:latin typeface="Arial" panose="020B0604020202020204" pitchFamily="34" charset="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solidFill>
                  <a:prstClr val="black"/>
                </a:solidFill>
                <a:latin typeface="Arial" panose="020B0604020202020204" pitchFamily="34" charset="0"/>
              </a:rPr>
              <a:t>P A | </a:t>
            </a:r>
            <a:r>
              <a:rPr lang="en-US" altLang="en-US" sz="3600" dirty="0" smtClean="0">
                <a:solidFill>
                  <a:prstClr val="black"/>
                </a:solidFill>
                <a:latin typeface="Arial" panose="020B0604020202020204" pitchFamily="34" charset="0"/>
              </a:rPr>
              <a:t>F</a:t>
            </a:r>
            <a:r>
              <a:rPr lang="en-US" altLang="en-US" sz="3600" baseline="-25000" dirty="0" smtClean="0">
                <a:solidFill>
                  <a:prstClr val="black"/>
                </a:solidFill>
                <a:latin typeface="Arial" panose="020B0604020202020204" pitchFamily="34" charset="0"/>
              </a:rPr>
              <a:t>0</a:t>
            </a:r>
            <a:r>
              <a:rPr lang="en-US" altLang="en-US" sz="3600" dirty="0" smtClean="0">
                <a:solidFill>
                  <a:prstClr val="black"/>
                </a:solidFill>
                <a:latin typeface="Arial" panose="020B0604020202020204" pitchFamily="34" charset="0"/>
              </a:rPr>
              <a:t>e</a:t>
            </a:r>
            <a:r>
              <a:rPr lang="en-US" altLang="en-US" sz="3600" baseline="30000" dirty="0" smtClean="0">
                <a:solidFill>
                  <a:prstClr val="black"/>
                </a:solidFill>
                <a:latin typeface="Arial" panose="020B0604020202020204" pitchFamily="34" charset="0"/>
              </a:rPr>
              <a:t>-Bs</a:t>
            </a:r>
            <a:r>
              <a:rPr lang="en-US" altLang="en-US" sz="2000" baseline="100000" dirty="0" smtClean="0">
                <a:solidFill>
                  <a:prstClr val="black"/>
                </a:solidFill>
                <a:latin typeface="Arial" panose="020B0604020202020204" pitchFamily="34" charset="0"/>
              </a:rPr>
              <a:t>2</a:t>
            </a:r>
            <a:r>
              <a:rPr lang="en-US" altLang="en-US" sz="3600" dirty="0" smtClean="0">
                <a:solidFill>
                  <a:prstClr val="black"/>
                </a:solidFill>
                <a:latin typeface="Arial" panose="020B0604020202020204" pitchFamily="34" charset="0"/>
              </a:rPr>
              <a:t> </a:t>
            </a:r>
            <a:r>
              <a:rPr lang="en-US" altLang="en-US" sz="3600" dirty="0">
                <a:solidFill>
                  <a:prstClr val="black"/>
                </a:solidFill>
                <a:latin typeface="Arial" panose="020B0604020202020204" pitchFamily="34" charset="0"/>
              </a:rPr>
              <a:t>|</a:t>
            </a:r>
            <a:r>
              <a:rPr lang="en-US" altLang="en-US" sz="3600" baseline="30000" dirty="0">
                <a:solidFill>
                  <a:prstClr val="black"/>
                </a:solidFill>
                <a:latin typeface="Arial" panose="020B0604020202020204" pitchFamily="34" charset="0"/>
              </a:rPr>
              <a:t>2</a:t>
            </a:r>
          </a:p>
        </p:txBody>
      </p:sp>
      <p:sp>
        <p:nvSpPr>
          <p:cNvPr id="1918982" name="Text Box 6"/>
          <p:cNvSpPr txBox="1">
            <a:spLocks noChangeArrowheads="1"/>
          </p:cNvSpPr>
          <p:nvPr/>
        </p:nvSpPr>
        <p:spPr bwMode="auto">
          <a:xfrm>
            <a:off x="352425" y="1803400"/>
            <a:ext cx="29290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solidFill>
                  <a:prstClr val="black"/>
                </a:solidFill>
                <a:latin typeface="Arial" panose="020B0604020202020204" pitchFamily="34" charset="0"/>
                <a:cs typeface="Arial" pitchFamily="34" charset="0"/>
              </a:rPr>
              <a:t>I</a:t>
            </a:r>
            <a:r>
              <a:rPr lang="en-US" altLang="en-US" sz="3600" baseline="-25000" dirty="0" err="1" smtClean="0">
                <a:solidFill>
                  <a:prstClr val="black"/>
                </a:solidFill>
                <a:latin typeface="Arial" panose="020B0604020202020204" pitchFamily="34" charset="0"/>
                <a:cs typeface="Arial" pitchFamily="34" charset="0"/>
              </a:rPr>
              <a:t>spot</a:t>
            </a:r>
            <a:r>
              <a:rPr lang="en-US" altLang="en-US" sz="3600" dirty="0" smtClean="0">
                <a:solidFill>
                  <a:prstClr val="black"/>
                </a:solidFill>
                <a:latin typeface="Arial" panose="020B0604020202020204" pitchFamily="34" charset="0"/>
                <a:cs typeface="Arial" pitchFamily="34" charset="0"/>
              </a:rPr>
              <a:t> </a:t>
            </a:r>
            <a:r>
              <a:rPr lang="en-US" altLang="en-US" sz="3600" dirty="0">
                <a:solidFill>
                  <a:prstClr val="black"/>
                </a:solidFill>
                <a:latin typeface="Arial" panose="020B0604020202020204" pitchFamily="34" charset="0"/>
                <a:cs typeface="Arial" pitchFamily="34" charset="0"/>
              </a:rPr>
              <a:t>= </a:t>
            </a:r>
            <a:r>
              <a:rPr lang="en-US" altLang="en-US" sz="3600" dirty="0" err="1" smtClean="0">
                <a:solidFill>
                  <a:prstClr val="black"/>
                </a:solidFill>
                <a:latin typeface="Arial" panose="020B0604020202020204" pitchFamily="34" charset="0"/>
                <a:cs typeface="Arial" pitchFamily="34" charset="0"/>
              </a:rPr>
              <a:t>I</a:t>
            </a:r>
            <a:r>
              <a:rPr lang="en-US" altLang="en-US" sz="3600" baseline="-25000" dirty="0" err="1" smtClean="0">
                <a:solidFill>
                  <a:prstClr val="black"/>
                </a:solidFill>
                <a:latin typeface="Arial" panose="020B0604020202020204" pitchFamily="34" charset="0"/>
                <a:cs typeface="Arial" pitchFamily="34" charset="0"/>
              </a:rPr>
              <a:t>beam</a:t>
            </a:r>
            <a:r>
              <a:rPr lang="en-US" altLang="en-US" sz="3600" dirty="0" smtClean="0">
                <a:solidFill>
                  <a:prstClr val="black"/>
                </a:solidFill>
                <a:latin typeface="Arial" panose="020B0604020202020204" pitchFamily="34" charset="0"/>
                <a:cs typeface="Arial" pitchFamily="34" charset="0"/>
              </a:rPr>
              <a:t> r</a:t>
            </a:r>
            <a:r>
              <a:rPr lang="en-US" altLang="en-US" sz="3600" baseline="-25000" dirty="0" smtClean="0">
                <a:solidFill>
                  <a:prstClr val="black"/>
                </a:solidFill>
                <a:latin typeface="Arial" panose="020B0604020202020204" pitchFamily="34" charset="0"/>
                <a:cs typeface="Arial" pitchFamily="34" charset="0"/>
              </a:rPr>
              <a:t>e</a:t>
            </a:r>
            <a:r>
              <a:rPr lang="en-US" altLang="en-US" sz="3600" baseline="30000" dirty="0" smtClean="0">
                <a:solidFill>
                  <a:prstClr val="black"/>
                </a:solidFill>
                <a:latin typeface="Arial" panose="020B0604020202020204" pitchFamily="34" charset="0"/>
                <a:cs typeface="Arial" pitchFamily="34" charset="0"/>
              </a:rPr>
              <a:t>2</a:t>
            </a:r>
            <a:endParaRPr lang="el-GR" altLang="en-US" sz="3600" baseline="-25000" dirty="0">
              <a:solidFill>
                <a:prstClr val="black"/>
              </a:solidFill>
              <a:latin typeface="Arial" panose="020B0604020202020204" pitchFamily="34" charset="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solidFill>
                    <a:prstClr val="black"/>
                  </a:solidFill>
                  <a:latin typeface="Arial" panose="020B0604020202020204" pitchFamily="34" charset="0"/>
                  <a:cs typeface="Arial" pitchFamily="34" charset="0"/>
                </a:rPr>
                <a:t>V</a:t>
              </a:r>
              <a:r>
                <a:rPr lang="en-US" altLang="en-US" sz="3600" baseline="-25000" dirty="0" err="1">
                  <a:solidFill>
                    <a:prstClr val="black"/>
                  </a:solidFill>
                  <a:latin typeface="Arial" panose="020B0604020202020204" pitchFamily="34" charset="0"/>
                  <a:cs typeface="Arial" pitchFamily="34" charset="0"/>
                </a:rPr>
                <a:t>xtal</a:t>
              </a:r>
              <a:endParaRPr lang="el-GR" altLang="en-US" sz="3600" baseline="-25000" dirty="0">
                <a:solidFill>
                  <a:prstClr val="black"/>
                </a:solidFill>
                <a:latin typeface="Arial" panose="020B0604020202020204" pitchFamily="34" charset="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solidFill>
                    <a:prstClr val="black"/>
                  </a:solidFill>
                  <a:latin typeface="Arial" panose="020B0604020202020204" pitchFamily="34" charset="0"/>
                  <a:cs typeface="Arial" pitchFamily="34" charset="0"/>
                </a:rPr>
                <a:t>V</a:t>
              </a:r>
              <a:r>
                <a:rPr lang="en-US" altLang="en-US" sz="3600" baseline="-25000" dirty="0" err="1">
                  <a:solidFill>
                    <a:prstClr val="black"/>
                  </a:solidFill>
                  <a:latin typeface="Arial" panose="020B0604020202020204" pitchFamily="34" charset="0"/>
                  <a:cs typeface="Arial" pitchFamily="34" charset="0"/>
                </a:rPr>
                <a:t>cell</a:t>
              </a:r>
              <a:endParaRPr lang="el-GR" altLang="en-US" sz="3600" baseline="-25000" dirty="0">
                <a:solidFill>
                  <a:prstClr val="black"/>
                </a:solidFill>
                <a:latin typeface="Arial" panose="020B0604020202020204" pitchFamily="34" charset="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1918987" name="Group 11"/>
          <p:cNvGrpSpPr>
            <a:grpSpLocks/>
          </p:cNvGrpSpPr>
          <p:nvPr/>
        </p:nvGrpSpPr>
        <p:grpSpPr bwMode="auto">
          <a:xfrm>
            <a:off x="4240252" y="1484314"/>
            <a:ext cx="1316038" cy="1309688"/>
            <a:chOff x="2870" y="962"/>
            <a:chExt cx="829" cy="825"/>
          </a:xfrm>
        </p:grpSpPr>
        <p:sp>
          <p:nvSpPr>
            <p:cNvPr id="1918988" name="Text Box 12"/>
            <p:cNvSpPr txBox="1">
              <a:spLocks noChangeArrowheads="1"/>
            </p:cNvSpPr>
            <p:nvPr/>
          </p:nvSpPr>
          <p:spPr bwMode="auto">
            <a:xfrm>
              <a:off x="2992" y="962"/>
              <a:ext cx="58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dirty="0">
                  <a:solidFill>
                    <a:srgbClr val="FF0000"/>
                  </a:solidFill>
                  <a:latin typeface="Arial" panose="020B0604020202020204" pitchFamily="34" charset="0"/>
                  <a:cs typeface="Arial" pitchFamily="34" charset="0"/>
                </a:rPr>
                <a:t>λ</a:t>
              </a:r>
              <a:r>
                <a:rPr lang="en-US" altLang="en-US" sz="3600" baseline="48000" dirty="0">
                  <a:solidFill>
                    <a:srgbClr val="FF0000"/>
                  </a:solidFill>
                  <a:latin typeface="Arial" panose="020B0604020202020204" pitchFamily="34" charset="0"/>
                  <a:cs typeface="Arial" pitchFamily="34" charset="0"/>
                </a:rPr>
                <a:t>3</a:t>
              </a:r>
              <a:r>
                <a:rPr lang="en-US" altLang="en-US" sz="3600" baseline="48000" dirty="0">
                  <a:solidFill>
                    <a:prstClr val="black"/>
                  </a:solidFill>
                  <a:latin typeface="Arial" panose="020B0604020202020204" pitchFamily="34" charset="0"/>
                  <a:cs typeface="Arial" pitchFamily="34" charset="0"/>
                </a:rPr>
                <a:t> </a:t>
              </a:r>
              <a:r>
                <a:rPr lang="en-US" altLang="en-US" sz="3600" dirty="0">
                  <a:solidFill>
                    <a:prstClr val="black"/>
                  </a:solidFill>
                  <a:latin typeface="Arial" panose="020B0604020202020204" pitchFamily="34" charset="0"/>
                  <a:cs typeface="Arial" pitchFamily="34" charset="0"/>
                </a:rPr>
                <a:t>L</a:t>
              </a:r>
              <a:endParaRPr lang="el-GR" altLang="en-US" sz="3600" baseline="-25000" dirty="0">
                <a:solidFill>
                  <a:prstClr val="black"/>
                </a:solidFill>
                <a:latin typeface="Arial" panose="020B0604020202020204" pitchFamily="34" charset="0"/>
                <a:cs typeface="Arial" pitchFamily="34" charset="0"/>
              </a:endParaRPr>
            </a:p>
          </p:txBody>
        </p:sp>
        <p:sp>
          <p:nvSpPr>
            <p:cNvPr id="1918989" name="Text Box 13"/>
            <p:cNvSpPr txBox="1">
              <a:spLocks noChangeArrowheads="1"/>
            </p:cNvSpPr>
            <p:nvPr/>
          </p:nvSpPr>
          <p:spPr bwMode="auto">
            <a:xfrm>
              <a:off x="2870" y="1380"/>
              <a:ext cx="82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dirty="0">
                  <a:solidFill>
                    <a:prstClr val="black"/>
                  </a:solidFill>
                  <a:latin typeface="Arial" panose="020B0604020202020204" pitchFamily="34" charset="0"/>
                  <a:cs typeface="Arial" pitchFamily="34" charset="0"/>
                </a:rPr>
                <a:t>ω</a:t>
              </a:r>
              <a:r>
                <a:rPr lang="en-US" altLang="en-US" sz="3600" dirty="0" err="1">
                  <a:solidFill>
                    <a:prstClr val="black"/>
                  </a:solidFill>
                  <a:latin typeface="Arial" panose="020B0604020202020204" pitchFamily="34" charset="0"/>
                  <a:cs typeface="Arial" pitchFamily="34" charset="0"/>
                </a:rPr>
                <a:t>V</a:t>
              </a:r>
              <a:r>
                <a:rPr lang="en-US" altLang="en-US" sz="3600" baseline="-25000" dirty="0" err="1">
                  <a:solidFill>
                    <a:prstClr val="black"/>
                  </a:solidFill>
                  <a:latin typeface="Arial" panose="020B0604020202020204" pitchFamily="34" charset="0"/>
                  <a:cs typeface="Arial" pitchFamily="34" charset="0"/>
                </a:rPr>
                <a:t>cell</a:t>
              </a:r>
              <a:endParaRPr lang="el-GR" altLang="en-US" sz="3600" baseline="-25000" dirty="0">
                <a:solidFill>
                  <a:prstClr val="black"/>
                </a:solidFill>
                <a:latin typeface="Arial" panose="020B0604020202020204" pitchFamily="34" charset="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Tree>
    <p:extLst>
      <p:ext uri="{BB962C8B-B14F-4D97-AF65-F5344CB8AC3E}">
        <p14:creationId xmlns:p14="http://schemas.microsoft.com/office/powerpoint/2010/main" val="254095551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dirty="0">
                <a:solidFill>
                  <a:srgbClr val="000000"/>
                </a:solidFill>
                <a:cs typeface="Arial" panose="020B0604020202020204" pitchFamily="34" charset="0"/>
              </a:rPr>
              <a:t>Where:</a:t>
            </a:r>
          </a:p>
          <a:p>
            <a:pPr eaLnBrk="1" fontAlgn="base" hangingPunct="1">
              <a:spcBef>
                <a:spcPct val="0"/>
              </a:spcBef>
              <a:spcAft>
                <a:spcPct val="0"/>
              </a:spcAft>
              <a:buFontTx/>
              <a:buNone/>
            </a:pP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I</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i="1" baseline="-30000" dirty="0">
                <a:solidFill>
                  <a:srgbClr val="000000"/>
                </a:solidFill>
                <a:cs typeface="Times New Roman" pitchFamily="18" charset="0"/>
              </a:rPr>
              <a:t>DL</a:t>
            </a:r>
            <a:r>
              <a:rPr lang="en-US" altLang="en-US" sz="1200" dirty="0">
                <a:solidFill>
                  <a:srgbClr val="000000"/>
                </a:solidFill>
                <a:cs typeface="Times New Roman" pitchFamily="18" charset="0"/>
              </a:rPr>
              <a:t>	- average damage-limited intensity (photons/</a:t>
            </a:r>
            <a:r>
              <a:rPr lang="en-US" altLang="en-US" sz="1200" dirty="0" err="1">
                <a:solidFill>
                  <a:srgbClr val="000000"/>
                </a:solidFill>
                <a:cs typeface="Times New Roman" pitchFamily="18" charset="0"/>
              </a:rPr>
              <a:t>hkl</a:t>
            </a:r>
            <a:r>
              <a:rPr lang="en-US" altLang="en-US" sz="1200" dirty="0">
                <a:solidFill>
                  <a:srgbClr val="000000"/>
                </a:solidFill>
                <a:cs typeface="Times New Roman" pitchFamily="18" charset="0"/>
              </a:rPr>
              <a:t>) at a given resolution</a:t>
            </a:r>
          </a:p>
          <a:p>
            <a:pPr eaLnBrk="1" fontAlgn="base" hangingPunct="1">
              <a:spcBef>
                <a:spcPct val="0"/>
              </a:spcBef>
              <a:spcAft>
                <a:spcPct val="0"/>
              </a:spcAft>
              <a:buFontTx/>
              <a:buNone/>
            </a:pPr>
            <a:r>
              <a:rPr lang="en-US" altLang="en-US" sz="1200" dirty="0">
                <a:solidFill>
                  <a:srgbClr val="000000"/>
                </a:solidFill>
                <a:cs typeface="Times New Roman" pitchFamily="18" charset="0"/>
              </a:rPr>
              <a:t>10</a:t>
            </a:r>
            <a:r>
              <a:rPr lang="en-US" altLang="en-US" sz="1200" baseline="30000" dirty="0">
                <a:solidFill>
                  <a:srgbClr val="000000"/>
                </a:solidFill>
                <a:cs typeface="Times New Roman" pitchFamily="18" charset="0"/>
              </a:rPr>
              <a:t>5</a:t>
            </a:r>
            <a:r>
              <a:rPr lang="en-US" altLang="en-US" sz="1200" dirty="0">
                <a:solidFill>
                  <a:srgbClr val="000000"/>
                </a:solidFill>
                <a:cs typeface="Times New Roman" pitchFamily="18" charset="0"/>
              </a:rPr>
              <a:t>	- converting </a:t>
            </a: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from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 to m, </a:t>
            </a: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from m to Å, </a:t>
            </a: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from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to kg/m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and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 to </a:t>
            </a:r>
            <a:r>
              <a:rPr lang="en-US" altLang="en-US" sz="1200" dirty="0" err="1">
                <a:solidFill>
                  <a:srgbClr val="000000"/>
                </a:solidFill>
                <a:cs typeface="Times New Roman" pitchFamily="18" charset="0"/>
              </a:rPr>
              <a:t>Gy</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 classical electron radius (2.818 x 10</a:t>
            </a:r>
            <a:r>
              <a:rPr lang="en-US" altLang="en-US" sz="1200" baseline="30000" dirty="0">
                <a:solidFill>
                  <a:srgbClr val="000000"/>
                </a:solidFill>
                <a:cs typeface="Times New Roman" pitchFamily="18" charset="0"/>
              </a:rPr>
              <a:t>-15</a:t>
            </a:r>
            <a:r>
              <a:rPr lang="en-US" altLang="en-US" sz="1200" dirty="0">
                <a:solidFill>
                  <a:srgbClr val="000000"/>
                </a:solidFill>
                <a:cs typeface="Times New Roman" pitchFamily="18" charset="0"/>
              </a:rPr>
              <a:t> m/electron)</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h</a:t>
            </a:r>
            <a:r>
              <a:rPr lang="fr-FR" altLang="en-US" sz="1200" dirty="0">
                <a:solidFill>
                  <a:srgbClr val="000000"/>
                </a:solidFill>
                <a:cs typeface="Times New Roman" pitchFamily="18" charset="0"/>
              </a:rPr>
              <a:t>	- </a:t>
            </a:r>
            <a:r>
              <a:rPr lang="fr-FR" altLang="en-US" sz="1200" dirty="0" err="1">
                <a:solidFill>
                  <a:srgbClr val="000000"/>
                </a:solidFill>
                <a:cs typeface="Times New Roman" pitchFamily="18" charset="0"/>
              </a:rPr>
              <a:t>Planck’s</a:t>
            </a:r>
            <a:r>
              <a:rPr lang="fr-FR" altLang="en-US" sz="1200" dirty="0">
                <a:solidFill>
                  <a:srgbClr val="000000"/>
                </a:solidFill>
                <a:cs typeface="Times New Roman" pitchFamily="18" charset="0"/>
              </a:rPr>
              <a:t> constant (6.626 x 10</a:t>
            </a:r>
            <a:r>
              <a:rPr lang="fr-FR" altLang="en-US" sz="1200" baseline="30000" dirty="0">
                <a:solidFill>
                  <a:srgbClr val="000000"/>
                </a:solidFill>
                <a:cs typeface="Times New Roman" pitchFamily="18" charset="0"/>
              </a:rPr>
              <a:t>-34</a:t>
            </a:r>
            <a:r>
              <a:rPr lang="fr-FR" altLang="en-US" sz="1200" dirty="0">
                <a:solidFill>
                  <a:srgbClr val="000000"/>
                </a:solidFill>
                <a:cs typeface="Times New Roman" pitchFamily="18" charset="0"/>
              </a:rPr>
              <a:t> </a:t>
            </a:r>
            <a:r>
              <a:rPr lang="fr-FR" altLang="en-US" sz="1200" dirty="0" err="1">
                <a:solidFill>
                  <a:srgbClr val="000000"/>
                </a:solidFill>
                <a:cs typeface="Times New Roman" pitchFamily="18" charset="0"/>
              </a:rPr>
              <a:t>J∙s</a:t>
            </a:r>
            <a:r>
              <a:rPr lang="fr-FR"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c</a:t>
            </a:r>
            <a:r>
              <a:rPr lang="en-US" altLang="en-US" sz="1200" dirty="0">
                <a:solidFill>
                  <a:srgbClr val="000000"/>
                </a:solidFill>
                <a:cs typeface="Times New Roman" pitchFamily="18" charset="0"/>
              </a:rPr>
              <a:t>	- speed of light (299792458 m/s)</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decayed</a:t>
            </a:r>
            <a:r>
              <a:rPr lang="en-US" altLang="en-US" sz="1200" dirty="0">
                <a:solidFill>
                  <a:srgbClr val="000000"/>
                </a:solidFill>
                <a:cs typeface="Times New Roman" pitchFamily="18" charset="0"/>
              </a:rPr>
              <a:t>	- fractional progress toward completely faded spots at end of data set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 density of crystal (~1.2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 radius of the spherical crystal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λ</a:t>
            </a:r>
            <a:r>
              <a:rPr lang="en-US" altLang="en-US" sz="1200" dirty="0">
                <a:solidFill>
                  <a:srgbClr val="000000"/>
                </a:solidFill>
                <a:cs typeface="Times New Roman" pitchFamily="18" charset="0"/>
              </a:rPr>
              <a:t>	- X-ray wavelength (Å)</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NH</a:t>
            </a:r>
            <a:r>
              <a:rPr lang="en-US" altLang="en-US" sz="1200" dirty="0">
                <a:solidFill>
                  <a:srgbClr val="000000"/>
                </a:solidFill>
                <a:cs typeface="Times New Roman" pitchFamily="18" charset="0"/>
              </a:rPr>
              <a:t>	- the Nave &amp; Hill (2005) dose capture fraction (1 for large crystals)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n</a:t>
            </a:r>
            <a:r>
              <a:rPr lang="en-US" altLang="en-US" sz="1200" i="1" baseline="-30000" dirty="0" err="1">
                <a:solidFill>
                  <a:srgbClr val="000000"/>
                </a:solidFill>
                <a:cs typeface="Times New Roman" pitchFamily="18" charset="0"/>
              </a:rPr>
              <a:t>ASU</a:t>
            </a:r>
            <a:r>
              <a:rPr lang="en-US" altLang="en-US" sz="1200" dirty="0">
                <a:solidFill>
                  <a:srgbClr val="000000"/>
                </a:solidFill>
                <a:cs typeface="Times New Roman" pitchFamily="18" charset="0"/>
              </a:rPr>
              <a:t>	- number of proteins in the asymmetric unit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M</a:t>
            </a:r>
            <a:r>
              <a:rPr lang="en-US" altLang="en-US" sz="1200" i="1" baseline="-30000" dirty="0" err="1">
                <a:solidFill>
                  <a:srgbClr val="000000"/>
                </a:solidFill>
                <a:cs typeface="Times New Roman" pitchFamily="18" charset="0"/>
              </a:rPr>
              <a:t>r</a:t>
            </a:r>
            <a:r>
              <a:rPr lang="en-US" altLang="en-US" sz="1200" dirty="0">
                <a:solidFill>
                  <a:srgbClr val="000000"/>
                </a:solidFill>
                <a:cs typeface="Times New Roman" pitchFamily="18" charset="0"/>
              </a:rPr>
              <a:t>	- molecular weight of the protein (Daltons or g/</a:t>
            </a:r>
            <a:r>
              <a:rPr lang="en-US" altLang="en-US" sz="1200" dirty="0" err="1">
                <a:solidFill>
                  <a:srgbClr val="000000"/>
                </a:solidFill>
                <a:cs typeface="Times New Roman" pitchFamily="18" charset="0"/>
              </a:rPr>
              <a:t>mol</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V</a:t>
            </a:r>
            <a:r>
              <a:rPr lang="en-US" altLang="en-US" sz="1200" i="1" baseline="-30000" dirty="0">
                <a:solidFill>
                  <a:srgbClr val="000000"/>
                </a:solidFill>
                <a:cs typeface="Times New Roman" pitchFamily="18" charset="0"/>
              </a:rPr>
              <a:t>M</a:t>
            </a:r>
            <a:r>
              <a:rPr lang="en-US" altLang="en-US" sz="1200" dirty="0">
                <a:solidFill>
                  <a:srgbClr val="000000"/>
                </a:solidFill>
                <a:cs typeface="Times New Roman" pitchFamily="18" charset="0"/>
              </a:rPr>
              <a:t>	- Matthews’s coefficient (~2.4 Å</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/Dalton)</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H</a:t>
            </a:r>
            <a:r>
              <a:rPr lang="en-US" altLang="en-US" sz="1200" dirty="0">
                <a:solidFill>
                  <a:srgbClr val="000000"/>
                </a:solidFill>
                <a:cs typeface="Times New Roman" pitchFamily="18" charset="0"/>
              </a:rPr>
              <a:t>	- Howells’s criterion (10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/Å)</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θ</a:t>
            </a:r>
            <a:r>
              <a:rPr lang="en-US" altLang="en-US" sz="1200" dirty="0">
                <a:solidFill>
                  <a:srgbClr val="000000"/>
                </a:solidFill>
                <a:cs typeface="Times New Roman" pitchFamily="18" charset="0"/>
              </a:rPr>
              <a:t>	- Bragg angle</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baseline="-30000" dirty="0">
                <a:solidFill>
                  <a:srgbClr val="000000"/>
                </a:solidFill>
                <a:cs typeface="Times New Roman" pitchFamily="18" charset="0"/>
              </a:rPr>
              <a:t>a</a:t>
            </a:r>
            <a:r>
              <a:rPr lang="en-US" altLang="en-US" sz="1200" baseline="30000" dirty="0">
                <a:solidFill>
                  <a:srgbClr val="000000"/>
                </a:solidFill>
                <a:cs typeface="Times New Roman" pitchFamily="18" charset="0"/>
              </a:rPr>
              <a:t>2</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dirty="0">
                <a:solidFill>
                  <a:srgbClr val="000000"/>
                </a:solidFill>
                <a:cs typeface="Times New Roman" pitchFamily="18" charset="0"/>
              </a:rPr>
              <a:t>	- </a:t>
            </a:r>
            <a:r>
              <a:rPr lang="en-US" altLang="en-US" sz="1200" dirty="0">
                <a:solidFill>
                  <a:srgbClr val="000000"/>
                </a:solidFill>
                <a:cs typeface="Times New Roman" pitchFamily="18" charset="0"/>
              </a:rPr>
              <a:t>number-averaged squared structure factor per protein atom (electron</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M</a:t>
            </a:r>
            <a:r>
              <a:rPr lang="en-US" altLang="en-US" sz="1200" i="1" baseline="-30000" dirty="0">
                <a:solidFill>
                  <a:srgbClr val="000000"/>
                </a:solidFill>
                <a:cs typeface="Times New Roman" pitchFamily="18" charset="0"/>
              </a:rPr>
              <a:t>a</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dirty="0">
                <a:solidFill>
                  <a:srgbClr val="000000"/>
                </a:solidFill>
                <a:cs typeface="Times New Roman" pitchFamily="18" charset="0"/>
              </a:rPr>
              <a:t>	- number-averaged atomic weight of a protein atom (~7.1 Daltons)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B</a:t>
            </a:r>
            <a:r>
              <a:rPr lang="en-US" altLang="en-US" sz="1200" dirty="0">
                <a:solidFill>
                  <a:srgbClr val="000000"/>
                </a:solidFill>
                <a:cs typeface="Times New Roman" pitchFamily="18" charset="0"/>
              </a:rPr>
              <a:t>	- average (Wilson) temperature factor (Å</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dirty="0">
                <a:solidFill>
                  <a:srgbClr val="000000"/>
                </a:solidFill>
                <a:cs typeface="Times New Roman" pitchFamily="18" charset="0"/>
              </a:rPr>
              <a:t>	- attenuation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i="1" baseline="-30000" dirty="0" err="1">
                <a:solidFill>
                  <a:srgbClr val="000000"/>
                </a:solidFill>
                <a:cs typeface="Times New Roman" pitchFamily="18" charset="0"/>
              </a:rPr>
              <a:t>en</a:t>
            </a:r>
            <a:r>
              <a:rPr lang="en-US" altLang="en-US" sz="1200" dirty="0">
                <a:solidFill>
                  <a:srgbClr val="000000"/>
                </a:solidFill>
                <a:cs typeface="Times New Roman" pitchFamily="18" charset="0"/>
              </a:rPr>
              <a:t>	- mass energy-absorption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800" dirty="0">
                <a:solidFill>
                  <a:srgbClr val="000000"/>
                </a:solidFill>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216077"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panose="020B0604020202020204" pitchFamily="34" charset="0"/>
              </a:rPr>
              <a:t>Holton &amp; Frankel (2010) </a:t>
            </a:r>
            <a:r>
              <a:rPr lang="en-US" altLang="en-US" sz="1800" i="1" dirty="0" err="1">
                <a:solidFill>
                  <a:srgbClr val="000000"/>
                </a:solidFill>
                <a:cs typeface="Arial" panose="020B0604020202020204" pitchFamily="34" charset="0"/>
              </a:rPr>
              <a:t>Acta</a:t>
            </a:r>
            <a:r>
              <a:rPr lang="en-US" altLang="en-US" sz="1800" i="1" dirty="0">
                <a:solidFill>
                  <a:srgbClr val="000000"/>
                </a:solidFill>
                <a:cs typeface="Arial" panose="020B0604020202020204" pitchFamily="34" charset="0"/>
              </a:rPr>
              <a:t> D</a:t>
            </a:r>
            <a:r>
              <a:rPr lang="en-US" altLang="en-US" sz="1800" dirty="0">
                <a:solidFill>
                  <a:srgbClr val="000000"/>
                </a:solidFill>
                <a:cs typeface="Arial" panose="020B0604020202020204" pitchFamily="34" charset="0"/>
              </a:rPr>
              <a:t> </a:t>
            </a:r>
            <a:r>
              <a:rPr lang="en-US" altLang="en-US" sz="1800" b="1" dirty="0">
                <a:solidFill>
                  <a:srgbClr val="000000"/>
                </a:solidFill>
                <a:cs typeface="Arial" panose="020B0604020202020204" pitchFamily="34" charset="0"/>
              </a:rPr>
              <a:t>66</a:t>
            </a:r>
            <a:r>
              <a:rPr lang="en-US" altLang="en-US" sz="1800" dirty="0">
                <a:solidFill>
                  <a:srgbClr val="000000"/>
                </a:solidFill>
                <a:cs typeface="Arial" panose="020B0604020202020204" pitchFamily="34" charset="0"/>
              </a:rPr>
              <a:t> 393-408.</a:t>
            </a:r>
          </a:p>
        </p:txBody>
      </p:sp>
      <p:sp>
        <p:nvSpPr>
          <p:cNvPr id="3537928" name="Oval 8"/>
          <p:cNvSpPr>
            <a:spLocks noChangeArrowheads="1"/>
          </p:cNvSpPr>
          <p:nvPr/>
        </p:nvSpPr>
        <p:spPr bwMode="auto">
          <a:xfrm>
            <a:off x="1541462" y="3722688"/>
            <a:ext cx="3641725" cy="261937"/>
          </a:xfrm>
          <a:custGeom>
            <a:avLst/>
            <a:gdLst>
              <a:gd name="T0" fmla="*/ 20986 w 3641640"/>
              <a:gd name="T1" fmla="*/ 128087 h 262533"/>
              <a:gd name="T2" fmla="*/ 219592 w 3641640"/>
              <a:gd name="T3" fmla="*/ 31346 h 262533"/>
              <a:gd name="T4" fmla="*/ 1831528 w 3641640"/>
              <a:gd name="T5" fmla="*/ 5659 h 262533"/>
              <a:gd name="T6" fmla="*/ 3642065 w 3641640"/>
              <a:gd name="T7" fmla="*/ 128087 h 262533"/>
              <a:gd name="T8" fmla="*/ 1831528 w 3641640"/>
              <a:gd name="T9" fmla="*/ 250513 h 262533"/>
              <a:gd name="T10" fmla="*/ 275016 w 3641640"/>
              <a:gd name="T11" fmla="*/ 236815 h 262533"/>
              <a:gd name="T12" fmla="*/ 20986 w 3641640"/>
              <a:gd name="T13" fmla="*/ 128087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3537929" name="Oval 9"/>
          <p:cNvSpPr>
            <a:spLocks noChangeArrowheads="1"/>
          </p:cNvSpPr>
          <p:nvPr/>
        </p:nvSpPr>
        <p:spPr bwMode="auto">
          <a:xfrm>
            <a:off x="2430463" y="1343025"/>
            <a:ext cx="39528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1" name="Oval 8"/>
          <p:cNvSpPr>
            <a:spLocks noChangeArrowheads="1"/>
          </p:cNvSpPr>
          <p:nvPr/>
        </p:nvSpPr>
        <p:spPr bwMode="auto">
          <a:xfrm>
            <a:off x="1635125" y="4429125"/>
            <a:ext cx="3270250" cy="263525"/>
          </a:xfrm>
          <a:custGeom>
            <a:avLst/>
            <a:gdLst>
              <a:gd name="T0" fmla="*/ 11010 w 3641640"/>
              <a:gd name="T1" fmla="*/ 132016 h 262533"/>
              <a:gd name="T2" fmla="*/ 115177 w 3641640"/>
              <a:gd name="T3" fmla="*/ 32308 h 262533"/>
              <a:gd name="T4" fmla="*/ 960642 w 3641640"/>
              <a:gd name="T5" fmla="*/ 5834 h 262533"/>
              <a:gd name="T6" fmla="*/ 1910277 w 3641640"/>
              <a:gd name="T7" fmla="*/ 132016 h 262533"/>
              <a:gd name="T8" fmla="*/ 960642 w 3641640"/>
              <a:gd name="T9" fmla="*/ 258199 h 262533"/>
              <a:gd name="T10" fmla="*/ 144247 w 3641640"/>
              <a:gd name="T11" fmla="*/ 244081 h 262533"/>
              <a:gd name="T12" fmla="*/ 11010 w 3641640"/>
              <a:gd name="T13" fmla="*/ 132016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12" name="Oval 9"/>
          <p:cNvSpPr>
            <a:spLocks noChangeArrowheads="1"/>
          </p:cNvSpPr>
          <p:nvPr/>
        </p:nvSpPr>
        <p:spPr bwMode="auto">
          <a:xfrm>
            <a:off x="5118100" y="1357313"/>
            <a:ext cx="395288"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3" name="Oval 9"/>
          <p:cNvSpPr>
            <a:spLocks noChangeArrowheads="1"/>
          </p:cNvSpPr>
          <p:nvPr/>
        </p:nvSpPr>
        <p:spPr bwMode="auto">
          <a:xfrm>
            <a:off x="5316538" y="1697038"/>
            <a:ext cx="395287"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4" name="Oval 9"/>
          <p:cNvSpPr>
            <a:spLocks noChangeArrowheads="1"/>
          </p:cNvSpPr>
          <p:nvPr/>
        </p:nvSpPr>
        <p:spPr bwMode="auto">
          <a:xfrm>
            <a:off x="2400300" y="1717675"/>
            <a:ext cx="396875"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Tree>
    <p:extLst>
      <p:ext uri="{BB962C8B-B14F-4D97-AF65-F5344CB8AC3E}">
        <p14:creationId xmlns:p14="http://schemas.microsoft.com/office/powerpoint/2010/main" val="182097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379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3792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7928" grpId="0" animBg="1"/>
      <p:bldP spid="3537929" grpId="0" animBg="1"/>
      <p:bldP spid="11" grpId="0" animBg="1"/>
      <p:bldP spid="11" grpId="1" animBg="1"/>
      <p:bldP spid="12" grpId="0" animBg="1"/>
      <p:bldP spid="13" grpId="0" animBg="1"/>
      <p:bldP spid="14" grpId="0" animBg="1"/>
      <p:bldP spid="14"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val="1217549759"/>
              </p:ext>
            </p:extLst>
          </p:nvPr>
        </p:nvGraphicFramePr>
        <p:xfrm>
          <a:off x="406400" y="50800"/>
          <a:ext cx="8534400" cy="6261100"/>
        </p:xfrm>
        <a:graphic>
          <a:graphicData uri="http://schemas.openxmlformats.org/presentationml/2006/ole">
            <mc:AlternateContent xmlns:mc="http://schemas.openxmlformats.org/markup-compatibility/2006">
              <mc:Choice xmlns:v="urn:schemas-microsoft-com:vml" Requires="v">
                <p:oleObj spid="_x0000_s209961" name="Chart" r:id="rId3" imgW="6096075" imgH="4476848" progId="MSGraph.Chart.8">
                  <p:embed followColorScheme="full"/>
                </p:oleObj>
              </mc:Choice>
              <mc:Fallback>
                <p:oleObj name="Chart" r:id="rId3" imgW="6096075" imgH="4476848" progId="MSGraph.Chart.8">
                  <p:embed followColorScheme="full"/>
                  <p:pic>
                    <p:nvPicPr>
                      <p:cNvPr id="0" name=""/>
                      <p:cNvPicPr>
                        <a:picLocks noChangeAspect="1" noChangeArrowheads="1"/>
                      </p:cNvPicPr>
                      <p:nvPr/>
                    </p:nvPicPr>
                    <p:blipFill>
                      <a:blip r:embed="rId4"/>
                      <a:srcRect/>
                      <a:stretch>
                        <a:fillRect/>
                      </a:stretch>
                    </p:blipFill>
                    <p:spPr bwMode="auto">
                      <a:xfrm>
                        <a:off x="406400" y="50800"/>
                        <a:ext cx="8534400" cy="626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Text Box 3"/>
          <p:cNvSpPr txBox="1">
            <a:spLocks noChangeArrowheads="1"/>
          </p:cNvSpPr>
          <p:nvPr/>
        </p:nvSpPr>
        <p:spPr bwMode="auto">
          <a:xfrm>
            <a:off x="371475" y="241300"/>
            <a:ext cx="83994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3200" b="1" dirty="0">
                <a:solidFill>
                  <a:srgbClr val="000000"/>
                </a:solidFill>
                <a:latin typeface="Arial" panose="020B0604020202020204" pitchFamily="34" charset="0"/>
              </a:rPr>
              <a:t>wavelength dependence</a:t>
            </a:r>
          </a:p>
        </p:txBody>
      </p:sp>
      <p:sp>
        <p:nvSpPr>
          <p:cNvPr id="4100" name="Text Box 4"/>
          <p:cNvSpPr txBox="1">
            <a:spLocks noChangeArrowheads="1"/>
          </p:cNvSpPr>
          <p:nvPr/>
        </p:nvSpPr>
        <p:spPr bwMode="auto">
          <a:xfrm rot="16200000">
            <a:off x="-1438274" y="2938790"/>
            <a:ext cx="4281718"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crystal diameter (</a:t>
            </a:r>
            <a:r>
              <a:rPr lang="el-GR" altLang="en-US" sz="2800" dirty="0">
                <a:solidFill>
                  <a:srgbClr val="000000"/>
                </a:solidFill>
                <a:latin typeface="Arial" panose="020B0604020202020204" pitchFamily="34" charset="0"/>
                <a:cs typeface="Arial" panose="020B0604020202020204" pitchFamily="34" charset="0"/>
              </a:rPr>
              <a:t>μ</a:t>
            </a:r>
            <a:r>
              <a:rPr lang="en-US" altLang="en-US" sz="2800" dirty="0">
                <a:solidFill>
                  <a:srgbClr val="000000"/>
                </a:solidFill>
                <a:latin typeface="Arial" panose="020B0604020202020204" pitchFamily="34" charset="0"/>
                <a:cs typeface="Arial" panose="020B0604020202020204" pitchFamily="34" charset="0"/>
              </a:rPr>
              <a:t>m)</a:t>
            </a:r>
          </a:p>
        </p:txBody>
      </p:sp>
      <p:sp>
        <p:nvSpPr>
          <p:cNvPr id="4103" name="Rectangle 7"/>
          <p:cNvSpPr>
            <a:spLocks noChangeArrowheads="1"/>
          </p:cNvSpPr>
          <p:nvPr/>
        </p:nvSpPr>
        <p:spPr bwMode="auto">
          <a:xfrm>
            <a:off x="187325" y="163513"/>
            <a:ext cx="8731250" cy="738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2" name="TextBox 1"/>
          <p:cNvSpPr txBox="1"/>
          <p:nvPr/>
        </p:nvSpPr>
        <p:spPr>
          <a:xfrm>
            <a:off x="0" y="198120"/>
            <a:ext cx="9144000" cy="646331"/>
          </a:xfrm>
          <a:prstGeom prst="rect">
            <a:avLst/>
          </a:prstGeom>
          <a:noFill/>
        </p:spPr>
        <p:txBody>
          <a:bodyPr wrap="square" rtlCol="0">
            <a:spAutoFit/>
          </a:bodyPr>
          <a:lstStyle/>
          <a:p>
            <a:pPr algn="ctr"/>
            <a:r>
              <a:rPr lang="en-US" sz="3600" dirty="0" smtClean="0">
                <a:solidFill>
                  <a:prstClr val="black"/>
                </a:solidFill>
                <a:latin typeface="Arial" panose="020B0604020202020204" pitchFamily="34" charset="0"/>
                <a:cs typeface="Arial" panose="020B0604020202020204" pitchFamily="34" charset="0"/>
              </a:rPr>
              <a:t>Damage-limited </a:t>
            </a:r>
            <a:r>
              <a:rPr lang="en-US" sz="3600" dirty="0" smtClean="0">
                <a:solidFill>
                  <a:prstClr val="black"/>
                </a:solidFill>
                <a:latin typeface="Arial" panose="020B0604020202020204" pitchFamily="34" charset="0"/>
                <a:cs typeface="Arial" panose="020B0604020202020204" pitchFamily="34" charset="0"/>
              </a:rPr>
              <a:t>minimum crystal size</a:t>
            </a:r>
            <a:endParaRPr lang="en-US" sz="3600" dirty="0">
              <a:solidFill>
                <a:prstClr val="black"/>
              </a:solidFill>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panose="020B0604020202020204" pitchFamily="34" charset="0"/>
              </a:rPr>
              <a:t>Holton &amp; Frankel (2010) </a:t>
            </a:r>
            <a:r>
              <a:rPr lang="en-US" altLang="en-US" sz="1800" i="1" dirty="0" err="1">
                <a:solidFill>
                  <a:srgbClr val="000000"/>
                </a:solidFill>
                <a:cs typeface="Arial" panose="020B0604020202020204" pitchFamily="34" charset="0"/>
              </a:rPr>
              <a:t>Acta</a:t>
            </a:r>
            <a:r>
              <a:rPr lang="en-US" altLang="en-US" sz="1800" i="1" dirty="0">
                <a:solidFill>
                  <a:srgbClr val="000000"/>
                </a:solidFill>
                <a:cs typeface="Arial" panose="020B0604020202020204" pitchFamily="34" charset="0"/>
              </a:rPr>
              <a:t> D</a:t>
            </a:r>
            <a:r>
              <a:rPr lang="en-US" altLang="en-US" sz="1800" dirty="0">
                <a:solidFill>
                  <a:srgbClr val="000000"/>
                </a:solidFill>
                <a:cs typeface="Arial" panose="020B0604020202020204" pitchFamily="34" charset="0"/>
              </a:rPr>
              <a:t> </a:t>
            </a:r>
            <a:r>
              <a:rPr lang="en-US" altLang="en-US" sz="1800" b="1" dirty="0">
                <a:solidFill>
                  <a:srgbClr val="000000"/>
                </a:solidFill>
                <a:cs typeface="Arial" panose="020B0604020202020204" pitchFamily="34" charset="0"/>
              </a:rPr>
              <a:t>66</a:t>
            </a:r>
            <a:r>
              <a:rPr lang="en-US" altLang="en-US" sz="1800" dirty="0">
                <a:solidFill>
                  <a:srgbClr val="000000"/>
                </a:solidFill>
                <a:cs typeface="Arial" panose="020B0604020202020204" pitchFamily="34" charset="0"/>
              </a:rPr>
              <a:t> 393-408.</a:t>
            </a:r>
          </a:p>
        </p:txBody>
      </p:sp>
    </p:spTree>
    <p:extLst>
      <p:ext uri="{BB962C8B-B14F-4D97-AF65-F5344CB8AC3E}">
        <p14:creationId xmlns:p14="http://schemas.microsoft.com/office/powerpoint/2010/main" val="35473196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2871787"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dirty="0">
                <a:solidFill>
                  <a:srgbClr val="000000"/>
                </a:solidFill>
              </a:rPr>
              <a:t>Holton &amp; Frankel (2010) </a:t>
            </a:r>
            <a:r>
              <a:rPr lang="en-US" altLang="en-US" sz="1800" i="1" dirty="0" err="1">
                <a:solidFill>
                  <a:srgbClr val="000000"/>
                </a:solidFill>
              </a:rPr>
              <a:t>Acta</a:t>
            </a:r>
            <a:r>
              <a:rPr lang="en-US" altLang="en-US" sz="1800" i="1" dirty="0">
                <a:solidFill>
                  <a:srgbClr val="000000"/>
                </a:solidFill>
              </a:rPr>
              <a:t> D</a:t>
            </a:r>
            <a:r>
              <a:rPr lang="en-US" altLang="en-US" sz="1800" dirty="0">
                <a:solidFill>
                  <a:srgbClr val="000000"/>
                </a:solidFill>
              </a:rPr>
              <a:t> </a:t>
            </a:r>
            <a:r>
              <a:rPr lang="en-US" altLang="en-US" sz="1800" b="1" dirty="0">
                <a:solidFill>
                  <a:srgbClr val="000000"/>
                </a:solidFill>
              </a:rPr>
              <a:t>66</a:t>
            </a:r>
            <a:r>
              <a:rPr lang="en-US" altLang="en-US" sz="1800" dirty="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607987"/>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dirty="0">
              <a:solidFill>
                <a:prstClr val="black"/>
              </a:solidFill>
            </a:endParaRPr>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dirty="0"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err="1">
                <a:solidFill>
                  <a:prstClr val="black"/>
                </a:solidFill>
              </a:rPr>
              <a:t>beamstop</a:t>
            </a:r>
            <a:endParaRPr lang="en-US" altLang="en-US" sz="1200" b="1" dirty="0">
              <a:solidFill>
                <a:prstClr val="black"/>
              </a:solidFill>
            </a:endParaRP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solidFill>
                  <a:prstClr val="black"/>
                </a:solidFill>
              </a:rPr>
              <a:t>97%</a:t>
            </a:r>
          </a:p>
          <a:p>
            <a:pPr algn="ctr" eaLnBrk="1" hangingPunct="1">
              <a:spcBef>
                <a:spcPct val="0"/>
              </a:spcBef>
              <a:buFontTx/>
              <a:buNone/>
            </a:pPr>
            <a:r>
              <a:rPr lang="en-US" altLang="en-US" sz="2000" b="1" dirty="0" smtClean="0">
                <a:solidFill>
                  <a:prstClr val="black"/>
                </a:solidFill>
              </a:rPr>
              <a:t>transmitted</a:t>
            </a:r>
            <a:endParaRPr lang="en-US" altLang="en-US" sz="2000" b="1" dirty="0">
              <a:solidFill>
                <a:prstClr val="black"/>
              </a:solidFill>
            </a:endParaRPr>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solidFill>
                  <a:prstClr val="black"/>
                </a:solidFill>
              </a:rPr>
              <a:t>1 Å </a:t>
            </a:r>
            <a:r>
              <a:rPr lang="en-US" altLang="en-US" b="1" dirty="0">
                <a:solidFill>
                  <a:prstClr val="black"/>
                </a:solidFill>
              </a:rPr>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690708" y="4951413"/>
            <a:ext cx="3764172"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solidFill>
                  <a:prstClr val="black"/>
                </a:solidFill>
              </a:rPr>
              <a:t>attenuation </a:t>
            </a:r>
            <a:r>
              <a:rPr lang="en-US" altLang="en-US" sz="2800" dirty="0" smtClean="0">
                <a:solidFill>
                  <a:prstClr val="black"/>
                </a:solidFill>
              </a:rPr>
              <a:t>correction</a:t>
            </a:r>
          </a:p>
          <a:p>
            <a:pPr algn="ctr" eaLnBrk="1" hangingPunct="1">
              <a:spcBef>
                <a:spcPct val="0"/>
              </a:spcBef>
              <a:buFontTx/>
              <a:buNone/>
            </a:pPr>
            <a:r>
              <a:rPr lang="en-US" altLang="en-US" sz="2800" dirty="0">
                <a:solidFill>
                  <a:prstClr val="black"/>
                </a:solidFill>
              </a:rPr>
              <a:t>e</a:t>
            </a:r>
            <a:r>
              <a:rPr lang="en-US" altLang="en-US" sz="2800" dirty="0" smtClean="0">
                <a:solidFill>
                  <a:prstClr val="black"/>
                </a:solidFill>
              </a:rPr>
              <a:t>rror cannot </a:t>
            </a:r>
            <a:r>
              <a:rPr lang="en-US" altLang="en-US" sz="2800" dirty="0">
                <a:solidFill>
                  <a:prstClr val="black"/>
                </a:solidFill>
              </a:rPr>
              <a:t>be &gt; </a:t>
            </a:r>
            <a:r>
              <a:rPr lang="en-US" altLang="en-US" sz="2800" dirty="0" smtClean="0">
                <a:solidFill>
                  <a:prstClr val="black"/>
                </a:solidFill>
              </a:rPr>
              <a:t>~3%</a:t>
            </a:r>
            <a:endParaRPr lang="en-US" altLang="en-US" sz="2800" dirty="0">
              <a:solidFill>
                <a:prstClr val="black"/>
              </a:solidFill>
            </a:endParaRPr>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solidFill>
                  <a:prstClr val="black"/>
                </a:solidFill>
              </a:rPr>
              <a:t>100 </a:t>
            </a:r>
            <a:r>
              <a:rPr lang="el-GR" altLang="en-US" sz="2000" b="1" dirty="0" smtClean="0">
                <a:solidFill>
                  <a:prstClr val="black"/>
                </a:solidFill>
              </a:rPr>
              <a:t>μ</a:t>
            </a:r>
            <a:r>
              <a:rPr lang="en-US" altLang="en-US" sz="2000" b="1" dirty="0" smtClean="0">
                <a:solidFill>
                  <a:prstClr val="black"/>
                </a:solidFill>
              </a:rPr>
              <a:t>m</a:t>
            </a:r>
          </a:p>
          <a:p>
            <a:pPr algn="ctr" eaLnBrk="1" hangingPunct="1">
              <a:spcBef>
                <a:spcPct val="0"/>
              </a:spcBef>
              <a:buFontTx/>
              <a:buNone/>
            </a:pPr>
            <a:r>
              <a:rPr lang="en-US" altLang="en-US" sz="2000" b="1" dirty="0">
                <a:solidFill>
                  <a:prstClr val="black"/>
                </a:solidFill>
              </a:rPr>
              <a:t>t</a:t>
            </a:r>
            <a:r>
              <a:rPr lang="en-US" altLang="en-US" sz="2000" b="1" dirty="0" smtClean="0">
                <a:solidFill>
                  <a:prstClr val="black"/>
                </a:solidFill>
              </a:rPr>
              <a:t>hick</a:t>
            </a:r>
          </a:p>
          <a:p>
            <a:pPr algn="ctr" eaLnBrk="1" hangingPunct="1">
              <a:spcBef>
                <a:spcPct val="0"/>
              </a:spcBef>
              <a:buFontTx/>
              <a:buNone/>
            </a:pPr>
            <a:r>
              <a:rPr lang="en-US" altLang="en-US" sz="2000" b="1" dirty="0" smtClean="0">
                <a:solidFill>
                  <a:prstClr val="black"/>
                </a:solidFill>
              </a:rPr>
              <a:t>protein</a:t>
            </a:r>
            <a:endParaRPr lang="en-US" altLang="en-US" sz="2000" b="1" dirty="0">
              <a:solidFill>
                <a:prstClr val="black"/>
              </a:solidFill>
            </a:endParaRPr>
          </a:p>
        </p:txBody>
      </p:sp>
    </p:spTree>
    <p:extLst>
      <p:ext uri="{BB962C8B-B14F-4D97-AF65-F5344CB8AC3E}">
        <p14:creationId xmlns:p14="http://schemas.microsoft.com/office/powerpoint/2010/main" val="29422637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prstClr val="black"/>
              </a:solidFill>
            </a:endParaRPr>
          </a:p>
        </p:txBody>
      </p:sp>
      <p:sp>
        <p:nvSpPr>
          <p:cNvPr id="150531"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grpSp>
        <p:nvGrpSpPr>
          <p:cNvPr id="2923524" name="Group 4"/>
          <p:cNvGrpSpPr>
            <a:grpSpLocks/>
          </p:cNvGrpSpPr>
          <p:nvPr/>
        </p:nvGrpSpPr>
        <p:grpSpPr bwMode="auto">
          <a:xfrm>
            <a:off x="820738" y="2871788"/>
            <a:ext cx="6792912" cy="1443037"/>
            <a:chOff x="485" y="1809"/>
            <a:chExt cx="4279" cy="909"/>
          </a:xfrm>
        </p:grpSpPr>
        <p:sp>
          <p:nvSpPr>
            <p:cNvPr id="150542" name="Freeform 5"/>
            <p:cNvSpPr>
              <a:spLocks/>
            </p:cNvSpPr>
            <p:nvPr/>
          </p:nvSpPr>
          <p:spPr bwMode="auto">
            <a:xfrm>
              <a:off x="2465" y="1809"/>
              <a:ext cx="777" cy="909"/>
            </a:xfrm>
            <a:custGeom>
              <a:avLst/>
              <a:gdLst>
                <a:gd name="T0" fmla="*/ 1 w 777"/>
                <a:gd name="T1" fmla="*/ 909 h 909"/>
                <a:gd name="T2" fmla="*/ 21 w 777"/>
                <a:gd name="T3" fmla="*/ 888 h 909"/>
                <a:gd name="T4" fmla="*/ 58 w 777"/>
                <a:gd name="T5" fmla="*/ 844 h 909"/>
                <a:gd name="T6" fmla="*/ 100 w 777"/>
                <a:gd name="T7" fmla="*/ 798 h 909"/>
                <a:gd name="T8" fmla="*/ 156 w 777"/>
                <a:gd name="T9" fmla="*/ 748 h 909"/>
                <a:gd name="T10" fmla="*/ 208 w 777"/>
                <a:gd name="T11" fmla="*/ 706 h 909"/>
                <a:gd name="T12" fmla="*/ 255 w 777"/>
                <a:gd name="T13" fmla="*/ 676 h 909"/>
                <a:gd name="T14" fmla="*/ 309 w 777"/>
                <a:gd name="T15" fmla="*/ 643 h 909"/>
                <a:gd name="T16" fmla="*/ 394 w 777"/>
                <a:gd name="T17" fmla="*/ 603 h 909"/>
                <a:gd name="T18" fmla="*/ 496 w 777"/>
                <a:gd name="T19" fmla="*/ 565 h 909"/>
                <a:gd name="T20" fmla="*/ 598 w 777"/>
                <a:gd name="T21" fmla="*/ 538 h 909"/>
                <a:gd name="T22" fmla="*/ 685 w 777"/>
                <a:gd name="T23" fmla="*/ 519 h 909"/>
                <a:gd name="T24" fmla="*/ 777 w 777"/>
                <a:gd name="T25" fmla="*/ 506 h 909"/>
                <a:gd name="T26" fmla="*/ 775 w 777"/>
                <a:gd name="T27" fmla="*/ 408 h 909"/>
                <a:gd name="T28" fmla="*/ 669 w 777"/>
                <a:gd name="T29" fmla="*/ 389 h 909"/>
                <a:gd name="T30" fmla="*/ 526 w 777"/>
                <a:gd name="T31" fmla="*/ 353 h 909"/>
                <a:gd name="T32" fmla="*/ 444 w 777"/>
                <a:gd name="T33" fmla="*/ 326 h 909"/>
                <a:gd name="T34" fmla="*/ 348 w 777"/>
                <a:gd name="T35" fmla="*/ 287 h 909"/>
                <a:gd name="T36" fmla="*/ 241 w 777"/>
                <a:gd name="T37" fmla="*/ 227 h 909"/>
                <a:gd name="T38" fmla="*/ 154 w 777"/>
                <a:gd name="T39" fmla="*/ 162 h 909"/>
                <a:gd name="T40" fmla="*/ 66 w 777"/>
                <a:gd name="T41" fmla="*/ 77 h 909"/>
                <a:gd name="T42" fmla="*/ 0 w 777"/>
                <a:gd name="T43" fmla="*/ 0 h 909"/>
                <a:gd name="T44" fmla="*/ 1 w 777"/>
                <a:gd name="T45" fmla="*/ 909 h 9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77" h="909">
                  <a:moveTo>
                    <a:pt x="1" y="909"/>
                  </a:moveTo>
                  <a:cubicBezTo>
                    <a:pt x="33" y="866"/>
                    <a:pt x="12" y="899"/>
                    <a:pt x="21" y="888"/>
                  </a:cubicBezTo>
                  <a:cubicBezTo>
                    <a:pt x="30" y="877"/>
                    <a:pt x="45" y="859"/>
                    <a:pt x="58" y="844"/>
                  </a:cubicBezTo>
                  <a:cubicBezTo>
                    <a:pt x="71" y="829"/>
                    <a:pt x="84" y="814"/>
                    <a:pt x="100" y="798"/>
                  </a:cubicBezTo>
                  <a:cubicBezTo>
                    <a:pt x="116" y="782"/>
                    <a:pt x="138" y="763"/>
                    <a:pt x="156" y="748"/>
                  </a:cubicBezTo>
                  <a:cubicBezTo>
                    <a:pt x="174" y="733"/>
                    <a:pt x="192" y="718"/>
                    <a:pt x="208" y="706"/>
                  </a:cubicBezTo>
                  <a:cubicBezTo>
                    <a:pt x="224" y="694"/>
                    <a:pt x="238" y="686"/>
                    <a:pt x="255" y="676"/>
                  </a:cubicBezTo>
                  <a:cubicBezTo>
                    <a:pt x="272" y="666"/>
                    <a:pt x="286" y="655"/>
                    <a:pt x="309" y="643"/>
                  </a:cubicBezTo>
                  <a:cubicBezTo>
                    <a:pt x="332" y="631"/>
                    <a:pt x="363" y="616"/>
                    <a:pt x="394" y="603"/>
                  </a:cubicBezTo>
                  <a:cubicBezTo>
                    <a:pt x="425" y="590"/>
                    <a:pt x="462" y="576"/>
                    <a:pt x="496" y="565"/>
                  </a:cubicBezTo>
                  <a:cubicBezTo>
                    <a:pt x="530" y="554"/>
                    <a:pt x="567" y="546"/>
                    <a:pt x="598" y="538"/>
                  </a:cubicBezTo>
                  <a:cubicBezTo>
                    <a:pt x="629" y="530"/>
                    <a:pt x="655" y="524"/>
                    <a:pt x="685" y="519"/>
                  </a:cubicBezTo>
                  <a:cubicBezTo>
                    <a:pt x="715" y="514"/>
                    <a:pt x="684" y="518"/>
                    <a:pt x="777" y="506"/>
                  </a:cubicBezTo>
                  <a:cubicBezTo>
                    <a:pt x="777" y="458"/>
                    <a:pt x="775" y="428"/>
                    <a:pt x="775" y="408"/>
                  </a:cubicBezTo>
                  <a:cubicBezTo>
                    <a:pt x="736" y="402"/>
                    <a:pt x="710" y="398"/>
                    <a:pt x="669" y="389"/>
                  </a:cubicBezTo>
                  <a:cubicBezTo>
                    <a:pt x="628" y="380"/>
                    <a:pt x="563" y="363"/>
                    <a:pt x="526" y="353"/>
                  </a:cubicBezTo>
                  <a:cubicBezTo>
                    <a:pt x="489" y="343"/>
                    <a:pt x="474" y="337"/>
                    <a:pt x="444" y="326"/>
                  </a:cubicBezTo>
                  <a:cubicBezTo>
                    <a:pt x="414" y="315"/>
                    <a:pt x="382" y="303"/>
                    <a:pt x="348" y="287"/>
                  </a:cubicBezTo>
                  <a:cubicBezTo>
                    <a:pt x="314" y="271"/>
                    <a:pt x="273" y="248"/>
                    <a:pt x="241" y="227"/>
                  </a:cubicBezTo>
                  <a:cubicBezTo>
                    <a:pt x="209" y="206"/>
                    <a:pt x="183" y="187"/>
                    <a:pt x="154" y="162"/>
                  </a:cubicBezTo>
                  <a:cubicBezTo>
                    <a:pt x="125" y="137"/>
                    <a:pt x="92" y="104"/>
                    <a:pt x="66" y="77"/>
                  </a:cubicBezTo>
                  <a:cubicBezTo>
                    <a:pt x="40" y="50"/>
                    <a:pt x="34" y="38"/>
                    <a:pt x="0" y="0"/>
                  </a:cubicBezTo>
                  <a:cubicBezTo>
                    <a:pt x="0" y="153"/>
                    <a:pt x="1" y="720"/>
                    <a:pt x="1" y="909"/>
                  </a:cubicBezTo>
                  <a:close/>
                </a:path>
              </a:pathLst>
            </a:custGeom>
            <a:solidFill>
              <a:srgbClr val="D1FFB1"/>
            </a:solidFill>
            <a:ln w="9525">
              <a:solidFill>
                <a:srgbClr val="D1FFB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0543" name="Rectangle 6"/>
            <p:cNvSpPr>
              <a:spLocks noChangeArrowheads="1"/>
            </p:cNvSpPr>
            <p:nvPr/>
          </p:nvSpPr>
          <p:spPr bwMode="auto">
            <a:xfrm>
              <a:off x="485" y="1816"/>
              <a:ext cx="1975" cy="891"/>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prstClr val="black"/>
                </a:solidFill>
              </a:endParaRPr>
            </a:p>
          </p:txBody>
        </p:sp>
        <p:sp>
          <p:nvSpPr>
            <p:cNvPr id="150544" name="Line 7"/>
            <p:cNvSpPr>
              <a:spLocks noChangeShapeType="1"/>
            </p:cNvSpPr>
            <p:nvPr/>
          </p:nvSpPr>
          <p:spPr bwMode="auto">
            <a:xfrm>
              <a:off x="3241" y="2265"/>
              <a:ext cx="1523" cy="0"/>
            </a:xfrm>
            <a:prstGeom prst="line">
              <a:avLst/>
            </a:prstGeom>
            <a:noFill/>
            <a:ln w="1524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23528" name="Text Box 8"/>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solidFill>
                  <a:prstClr val="black"/>
                </a:solidFill>
              </a:rPr>
              <a:t>Bouguer, P.  (1729). </a:t>
            </a:r>
            <a:r>
              <a:rPr lang="fr-FR" altLang="en-US" sz="1800" i="1">
                <a:solidFill>
                  <a:prstClr val="black"/>
                </a:solidFill>
              </a:rPr>
              <a:t>Essai d'optique sur la gradation de la lumière</a:t>
            </a:r>
            <a:r>
              <a:rPr lang="fr-FR" altLang="en-US" sz="1800">
                <a:solidFill>
                  <a:prstClr val="black"/>
                </a:solidFill>
              </a:rPr>
              <a:t>.</a:t>
            </a:r>
          </a:p>
          <a:p>
            <a:pPr eaLnBrk="1" hangingPunct="1">
              <a:spcBef>
                <a:spcPct val="0"/>
              </a:spcBef>
              <a:buFontTx/>
              <a:buNone/>
            </a:pPr>
            <a:r>
              <a:rPr lang="fr-FR" altLang="en-US" sz="1800">
                <a:solidFill>
                  <a:prstClr val="black"/>
                </a:solidFill>
              </a:rPr>
              <a:t>Lambert, J. H.  (1760). </a:t>
            </a:r>
            <a:r>
              <a:rPr lang="fr-FR" altLang="en-US" sz="1800" i="1">
                <a:solidFill>
                  <a:prstClr val="black"/>
                </a:solidFill>
              </a:rPr>
              <a:t>Photometria: sive De mensura et gradibus luminis, colorum et umbrae</a:t>
            </a:r>
            <a:r>
              <a:rPr lang="fr-FR" altLang="en-US" sz="1800">
                <a:solidFill>
                  <a:prstClr val="black"/>
                </a:solidFill>
              </a:rPr>
              <a:t>. </a:t>
            </a:r>
            <a:r>
              <a:rPr lang="en-US" altLang="en-US" sz="1800">
                <a:solidFill>
                  <a:prstClr val="black"/>
                </a:solidFill>
              </a:rPr>
              <a:t>E. Klett.</a:t>
            </a:r>
          </a:p>
          <a:p>
            <a:pPr eaLnBrk="1" hangingPunct="1">
              <a:spcBef>
                <a:spcPct val="0"/>
              </a:spcBef>
              <a:buFontTx/>
              <a:buNone/>
            </a:pPr>
            <a:r>
              <a:rPr lang="en-US" altLang="en-US" sz="1800">
                <a:solidFill>
                  <a:prstClr val="black"/>
                </a:solidFill>
              </a:rPr>
              <a:t>Beer, A. (1852)."Bestimmung der Absorption des rothen Lichts in farbigen Flüssigkeiten", </a:t>
            </a:r>
            <a:r>
              <a:rPr lang="en-US" altLang="en-US" sz="1800" i="1">
                <a:solidFill>
                  <a:prstClr val="black"/>
                </a:solidFill>
              </a:rPr>
              <a:t>Ann. Phys. Chem</a:t>
            </a:r>
            <a:r>
              <a:rPr lang="en-US" altLang="en-US" sz="1800">
                <a:solidFill>
                  <a:prstClr val="black"/>
                </a:solidFill>
              </a:rPr>
              <a:t> </a:t>
            </a:r>
            <a:r>
              <a:rPr lang="en-US" altLang="en-US" sz="1800" b="1">
                <a:solidFill>
                  <a:prstClr val="black"/>
                </a:solidFill>
              </a:rPr>
              <a:t>86</a:t>
            </a:r>
            <a:r>
              <a:rPr lang="en-US" altLang="en-US" sz="1800">
                <a:solidFill>
                  <a:prstClr val="black"/>
                </a:solidFill>
              </a:rPr>
              <a:t>, 78-90. </a:t>
            </a:r>
          </a:p>
        </p:txBody>
      </p:sp>
      <p:grpSp>
        <p:nvGrpSpPr>
          <p:cNvPr id="2923529" name="Group 9"/>
          <p:cNvGrpSpPr>
            <a:grpSpLocks/>
          </p:cNvGrpSpPr>
          <p:nvPr/>
        </p:nvGrpSpPr>
        <p:grpSpPr bwMode="auto">
          <a:xfrm>
            <a:off x="5937250" y="4210050"/>
            <a:ext cx="2855913" cy="806450"/>
            <a:chOff x="3740" y="2652"/>
            <a:chExt cx="1799" cy="508"/>
          </a:xfrm>
        </p:grpSpPr>
        <p:sp>
          <p:nvSpPr>
            <p:cNvPr id="150539" name="Text Box 10"/>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prstClr val="black"/>
                  </a:solidFill>
                </a:rPr>
                <a:t>A =          = exp(-</a:t>
              </a:r>
              <a:r>
                <a:rPr lang="el-GR" altLang="en-US" sz="1800">
                  <a:solidFill>
                    <a:prstClr val="black"/>
                  </a:solidFill>
                  <a:cs typeface="Arial" pitchFamily="34" charset="0"/>
                </a:rPr>
                <a:t>μ</a:t>
              </a:r>
              <a:r>
                <a:rPr lang="en-US" altLang="en-US" sz="1800">
                  <a:solidFill>
                    <a:prstClr val="black"/>
                  </a:solidFill>
                </a:rPr>
                <a:t>t)</a:t>
              </a:r>
            </a:p>
          </p:txBody>
        </p:sp>
        <p:sp>
          <p:nvSpPr>
            <p:cNvPr id="150540" name="Text Box 11"/>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T</a:t>
              </a:r>
            </a:p>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beam</a:t>
              </a:r>
            </a:p>
          </p:txBody>
        </p:sp>
        <p:sp>
          <p:nvSpPr>
            <p:cNvPr id="150541" name="Line 12"/>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23533" name="Group 13"/>
          <p:cNvGrpSpPr>
            <a:grpSpLocks/>
          </p:cNvGrpSpPr>
          <p:nvPr/>
        </p:nvGrpSpPr>
        <p:grpSpPr bwMode="auto">
          <a:xfrm>
            <a:off x="3970338" y="4622800"/>
            <a:ext cx="1203325" cy="388938"/>
            <a:chOff x="2501" y="2912"/>
            <a:chExt cx="758" cy="245"/>
          </a:xfrm>
        </p:grpSpPr>
        <p:sp>
          <p:nvSpPr>
            <p:cNvPr id="150537" name="Text Box 14"/>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endParaRPr lang="el-GR" altLang="en-US" sz="1800">
                <a:solidFill>
                  <a:prstClr val="black"/>
                </a:solidFill>
                <a:cs typeface="Arial" pitchFamily="34" charset="0"/>
              </a:endParaRPr>
            </a:p>
          </p:txBody>
        </p:sp>
        <p:sp>
          <p:nvSpPr>
            <p:cNvPr id="150538" name="Line 15"/>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23536" name="Text Box 16"/>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prstClr val="black"/>
                </a:solidFill>
                <a:cs typeface="Arial" pitchFamily="34" charset="0"/>
              </a:rPr>
              <a:t>μ</a:t>
            </a:r>
          </a:p>
        </p:txBody>
      </p:sp>
    </p:spTree>
    <p:extLst>
      <p:ext uri="{BB962C8B-B14F-4D97-AF65-F5344CB8AC3E}">
        <p14:creationId xmlns:p14="http://schemas.microsoft.com/office/powerpoint/2010/main" val="370562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23524"/>
                                        </p:tgtEl>
                                        <p:attrNameLst>
                                          <p:attrName>style.visibility</p:attrName>
                                        </p:attrNameLst>
                                      </p:cBhvr>
                                      <p:to>
                                        <p:strVal val="visible"/>
                                      </p:to>
                                    </p:set>
                                    <p:animEffect transition="in" filter="wipe(left)">
                                      <p:cBhvr>
                                        <p:cTn id="7" dur="500"/>
                                        <p:tgtEl>
                                          <p:spTgt spid="2923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9235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235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92353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23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3528" grpId="0"/>
      <p:bldP spid="292353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prstClr val="black"/>
              </a:solidFill>
            </a:endParaRPr>
          </a:p>
        </p:txBody>
      </p:sp>
      <p:sp>
        <p:nvSpPr>
          <p:cNvPr id="151555"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sp>
        <p:nvSpPr>
          <p:cNvPr id="151556"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solidFill>
                  <a:prstClr val="black"/>
                </a:solidFill>
              </a:rPr>
              <a:t>Bouguer, P.  (1729). </a:t>
            </a:r>
            <a:r>
              <a:rPr lang="fr-FR" altLang="en-US" sz="1800" i="1">
                <a:solidFill>
                  <a:prstClr val="black"/>
                </a:solidFill>
              </a:rPr>
              <a:t>Essai d'optique sur la gradation de la lumière</a:t>
            </a:r>
            <a:r>
              <a:rPr lang="fr-FR" altLang="en-US" sz="1800">
                <a:solidFill>
                  <a:prstClr val="black"/>
                </a:solidFill>
              </a:rPr>
              <a:t>.</a:t>
            </a:r>
          </a:p>
          <a:p>
            <a:pPr eaLnBrk="1" hangingPunct="1">
              <a:spcBef>
                <a:spcPct val="0"/>
              </a:spcBef>
              <a:buFontTx/>
              <a:buNone/>
            </a:pPr>
            <a:r>
              <a:rPr lang="fr-FR" altLang="en-US" sz="1800">
                <a:solidFill>
                  <a:prstClr val="black"/>
                </a:solidFill>
              </a:rPr>
              <a:t>Lambert, J. H.  (1760). </a:t>
            </a:r>
            <a:r>
              <a:rPr lang="fr-FR" altLang="en-US" sz="1800" i="1">
                <a:solidFill>
                  <a:prstClr val="black"/>
                </a:solidFill>
              </a:rPr>
              <a:t>Photometria: sive De mensura et gradibus luminis, colorum et umbrae</a:t>
            </a:r>
            <a:r>
              <a:rPr lang="fr-FR" altLang="en-US" sz="1800">
                <a:solidFill>
                  <a:prstClr val="black"/>
                </a:solidFill>
              </a:rPr>
              <a:t>. </a:t>
            </a:r>
            <a:r>
              <a:rPr lang="en-US" altLang="en-US" sz="1800">
                <a:solidFill>
                  <a:prstClr val="black"/>
                </a:solidFill>
              </a:rPr>
              <a:t>E. Klett.</a:t>
            </a:r>
          </a:p>
          <a:p>
            <a:pPr eaLnBrk="1" hangingPunct="1">
              <a:spcBef>
                <a:spcPct val="0"/>
              </a:spcBef>
              <a:buFontTx/>
              <a:buNone/>
            </a:pPr>
            <a:r>
              <a:rPr lang="en-US" altLang="en-US" sz="1800">
                <a:solidFill>
                  <a:prstClr val="black"/>
                </a:solidFill>
              </a:rPr>
              <a:t>Beer, A. (1852)."Bestimmung der Absorption des rothen Lichts in farbigen Flüssigkeiten", </a:t>
            </a:r>
            <a:r>
              <a:rPr lang="en-US" altLang="en-US" sz="1800" i="1">
                <a:solidFill>
                  <a:prstClr val="black"/>
                </a:solidFill>
              </a:rPr>
              <a:t>Ann. Phys. Chem</a:t>
            </a:r>
            <a:r>
              <a:rPr lang="en-US" altLang="en-US" sz="1800">
                <a:solidFill>
                  <a:prstClr val="black"/>
                </a:solidFill>
              </a:rPr>
              <a:t> </a:t>
            </a:r>
            <a:r>
              <a:rPr lang="en-US" altLang="en-US" sz="1800" b="1">
                <a:solidFill>
                  <a:prstClr val="black"/>
                </a:solidFill>
              </a:rPr>
              <a:t>86</a:t>
            </a:r>
            <a:r>
              <a:rPr lang="en-US" altLang="en-US" sz="1800">
                <a:solidFill>
                  <a:prstClr val="black"/>
                </a:solidFill>
              </a:rPr>
              <a:t>, 78-90. </a:t>
            </a:r>
          </a:p>
        </p:txBody>
      </p:sp>
      <p:sp>
        <p:nvSpPr>
          <p:cNvPr id="2924549"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prstClr val="black"/>
                </a:solidFill>
              </a:rPr>
              <a:t>A =          = exp(-</a:t>
            </a:r>
            <a:r>
              <a:rPr lang="el-GR" altLang="en-US" sz="1800">
                <a:solidFill>
                  <a:prstClr val="black"/>
                </a:solidFill>
                <a:cs typeface="Arial" pitchFamily="34" charset="0"/>
              </a:rPr>
              <a:t>μ</a:t>
            </a:r>
            <a:r>
              <a:rPr lang="en-US" altLang="en-US" sz="1800">
                <a:solidFill>
                  <a:prstClr val="black"/>
                </a:solidFill>
                <a:cs typeface="Arial" pitchFamily="34" charset="0"/>
              </a:rPr>
              <a:t>(</a:t>
            </a:r>
            <a:r>
              <a:rPr lang="en-US" altLang="en-US" sz="1800">
                <a:solidFill>
                  <a:prstClr val="black"/>
                </a:solidFill>
              </a:rPr>
              <a:t>t</a:t>
            </a:r>
            <a:r>
              <a:rPr lang="en-US" altLang="en-US" sz="1800" baseline="-25000">
                <a:solidFill>
                  <a:prstClr val="black"/>
                </a:solidFill>
              </a:rPr>
              <a:t>in</a:t>
            </a:r>
            <a:r>
              <a:rPr lang="en-US" altLang="en-US" sz="1800">
                <a:solidFill>
                  <a:prstClr val="black"/>
                </a:solidFill>
              </a:rPr>
              <a:t>+ t</a:t>
            </a:r>
            <a:r>
              <a:rPr lang="en-US" altLang="en-US" sz="1800" baseline="-25000">
                <a:solidFill>
                  <a:prstClr val="black"/>
                </a:solidFill>
              </a:rPr>
              <a:t>out</a:t>
            </a:r>
            <a:r>
              <a:rPr lang="en-US" altLang="en-US" sz="1800">
                <a:solidFill>
                  <a:prstClr val="black"/>
                </a:solidFill>
              </a:rPr>
              <a:t>))</a:t>
            </a:r>
          </a:p>
        </p:txBody>
      </p:sp>
      <p:grpSp>
        <p:nvGrpSpPr>
          <p:cNvPr id="151558" name="Group 6"/>
          <p:cNvGrpSpPr>
            <a:grpSpLocks/>
          </p:cNvGrpSpPr>
          <p:nvPr/>
        </p:nvGrpSpPr>
        <p:grpSpPr bwMode="auto">
          <a:xfrm>
            <a:off x="6357938" y="4210050"/>
            <a:ext cx="627062" cy="806450"/>
            <a:chOff x="4005" y="2652"/>
            <a:chExt cx="395" cy="508"/>
          </a:xfrm>
        </p:grpSpPr>
        <p:sp>
          <p:nvSpPr>
            <p:cNvPr id="151580"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T</a:t>
              </a:r>
            </a:p>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beam</a:t>
              </a:r>
            </a:p>
          </p:txBody>
        </p:sp>
        <p:sp>
          <p:nvSpPr>
            <p:cNvPr id="151581"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24553" name="Line 9"/>
          <p:cNvSpPr>
            <a:spLocks noChangeShapeType="1"/>
          </p:cNvSpPr>
          <p:nvPr/>
        </p:nvSpPr>
        <p:spPr bwMode="auto">
          <a:xfrm>
            <a:off x="800100" y="3595688"/>
            <a:ext cx="68024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nvGrpSpPr>
          <p:cNvPr id="2924554" name="Group 10"/>
          <p:cNvGrpSpPr>
            <a:grpSpLocks/>
          </p:cNvGrpSpPr>
          <p:nvPr/>
        </p:nvGrpSpPr>
        <p:grpSpPr bwMode="auto">
          <a:xfrm>
            <a:off x="3970338" y="4622800"/>
            <a:ext cx="1203325" cy="388938"/>
            <a:chOff x="2501" y="2912"/>
            <a:chExt cx="758" cy="245"/>
          </a:xfrm>
        </p:grpSpPr>
        <p:sp>
          <p:nvSpPr>
            <p:cNvPr id="151578" name="Text Box 11"/>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endParaRPr lang="el-GR" altLang="en-US" sz="1800">
                <a:solidFill>
                  <a:prstClr val="black"/>
                </a:solidFill>
                <a:cs typeface="Arial" pitchFamily="34" charset="0"/>
              </a:endParaRPr>
            </a:p>
          </p:txBody>
        </p:sp>
        <p:sp>
          <p:nvSpPr>
            <p:cNvPr id="151579" name="Line 12"/>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24557" name="Group 13"/>
          <p:cNvGrpSpPr>
            <a:grpSpLocks/>
          </p:cNvGrpSpPr>
          <p:nvPr/>
        </p:nvGrpSpPr>
        <p:grpSpPr bwMode="auto">
          <a:xfrm>
            <a:off x="801688" y="1127125"/>
            <a:ext cx="7016750" cy="2468563"/>
            <a:chOff x="505" y="710"/>
            <a:chExt cx="4420" cy="1555"/>
          </a:xfrm>
        </p:grpSpPr>
        <p:sp>
          <p:nvSpPr>
            <p:cNvPr id="151576" name="Line 1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1577" name="Line 1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24560" name="Group 16"/>
          <p:cNvGrpSpPr>
            <a:grpSpLocks/>
          </p:cNvGrpSpPr>
          <p:nvPr/>
        </p:nvGrpSpPr>
        <p:grpSpPr bwMode="auto">
          <a:xfrm>
            <a:off x="3960813" y="3594100"/>
            <a:ext cx="412750" cy="569913"/>
            <a:chOff x="2495" y="2264"/>
            <a:chExt cx="260" cy="359"/>
          </a:xfrm>
        </p:grpSpPr>
        <p:sp>
          <p:nvSpPr>
            <p:cNvPr id="151573" name="Line 17"/>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1574" name="Line 18"/>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1575" name="Text Box 19"/>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in</a:t>
              </a:r>
              <a:endParaRPr lang="el-GR" altLang="en-US" sz="1800" baseline="-25000">
                <a:solidFill>
                  <a:prstClr val="black"/>
                </a:solidFill>
                <a:cs typeface="Arial" pitchFamily="34" charset="0"/>
              </a:endParaRPr>
            </a:p>
          </p:txBody>
        </p:sp>
      </p:grpSp>
      <p:grpSp>
        <p:nvGrpSpPr>
          <p:cNvPr id="2924564" name="Group 20"/>
          <p:cNvGrpSpPr>
            <a:grpSpLocks/>
          </p:cNvGrpSpPr>
          <p:nvPr/>
        </p:nvGrpSpPr>
        <p:grpSpPr bwMode="auto">
          <a:xfrm>
            <a:off x="4365625" y="3009900"/>
            <a:ext cx="966788" cy="795338"/>
            <a:chOff x="2750" y="1896"/>
            <a:chExt cx="609" cy="501"/>
          </a:xfrm>
        </p:grpSpPr>
        <p:sp>
          <p:nvSpPr>
            <p:cNvPr id="151569" name="Line 21"/>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1570" name="Line 22"/>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1571" name="Line 23"/>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1572" name="Text Box 24"/>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out</a:t>
              </a:r>
              <a:endParaRPr lang="el-GR" altLang="en-US" sz="1800" baseline="-25000">
                <a:solidFill>
                  <a:prstClr val="black"/>
                </a:solidFill>
                <a:cs typeface="Arial" pitchFamily="34" charset="0"/>
              </a:endParaRPr>
            </a:p>
          </p:txBody>
        </p:sp>
      </p:grpSp>
      <p:grpSp>
        <p:nvGrpSpPr>
          <p:cNvPr id="2924569" name="Group 25"/>
          <p:cNvGrpSpPr>
            <a:grpSpLocks/>
          </p:cNvGrpSpPr>
          <p:nvPr/>
        </p:nvGrpSpPr>
        <p:grpSpPr bwMode="auto">
          <a:xfrm>
            <a:off x="5937250" y="4210050"/>
            <a:ext cx="2855913" cy="806450"/>
            <a:chOff x="3740" y="2652"/>
            <a:chExt cx="1799" cy="508"/>
          </a:xfrm>
        </p:grpSpPr>
        <p:sp>
          <p:nvSpPr>
            <p:cNvPr id="151566" name="Text Box 26"/>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prstClr val="black"/>
                  </a:solidFill>
                </a:rPr>
                <a:t>A =          = exp(-</a:t>
              </a:r>
              <a:r>
                <a:rPr lang="el-GR" altLang="en-US" sz="1800">
                  <a:solidFill>
                    <a:prstClr val="black"/>
                  </a:solidFill>
                  <a:cs typeface="Arial" pitchFamily="34" charset="0"/>
                </a:rPr>
                <a:t>μ</a:t>
              </a:r>
              <a:r>
                <a:rPr lang="en-US" altLang="en-US" sz="1800">
                  <a:solidFill>
                    <a:prstClr val="black"/>
                  </a:solidFill>
                </a:rPr>
                <a:t>t)</a:t>
              </a:r>
            </a:p>
          </p:txBody>
        </p:sp>
        <p:sp>
          <p:nvSpPr>
            <p:cNvPr id="151567" name="Text Box 2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T</a:t>
              </a:r>
            </a:p>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beam</a:t>
              </a:r>
            </a:p>
          </p:txBody>
        </p:sp>
        <p:sp>
          <p:nvSpPr>
            <p:cNvPr id="151568" name="Line 2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1565" name="Text Box 29"/>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prstClr val="black"/>
                </a:solidFill>
                <a:cs typeface="Arial" pitchFamily="34" charset="0"/>
              </a:rPr>
              <a:t>μ</a:t>
            </a:r>
          </a:p>
        </p:txBody>
      </p:sp>
    </p:spTree>
    <p:extLst>
      <p:ext uri="{BB962C8B-B14F-4D97-AF65-F5344CB8AC3E}">
        <p14:creationId xmlns:p14="http://schemas.microsoft.com/office/powerpoint/2010/main" val="3462416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2455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45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45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45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45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24549"/>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9245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4549" grpId="0"/>
      <p:bldP spid="292455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prstClr val="black"/>
              </a:solidFill>
            </a:endParaRPr>
          </a:p>
        </p:txBody>
      </p:sp>
      <p:sp>
        <p:nvSpPr>
          <p:cNvPr id="152579"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sp>
        <p:nvSpPr>
          <p:cNvPr id="152580"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solidFill>
                  <a:prstClr val="black"/>
                </a:solidFill>
              </a:rPr>
              <a:t>Bouguer, P.  (1729). </a:t>
            </a:r>
            <a:r>
              <a:rPr lang="fr-FR" altLang="en-US" sz="1800" i="1">
                <a:solidFill>
                  <a:prstClr val="black"/>
                </a:solidFill>
              </a:rPr>
              <a:t>Essai d'optique sur la gradation de la lumière</a:t>
            </a:r>
            <a:r>
              <a:rPr lang="fr-FR" altLang="en-US" sz="1800">
                <a:solidFill>
                  <a:prstClr val="black"/>
                </a:solidFill>
              </a:rPr>
              <a:t>.</a:t>
            </a:r>
          </a:p>
          <a:p>
            <a:pPr eaLnBrk="1" hangingPunct="1">
              <a:spcBef>
                <a:spcPct val="0"/>
              </a:spcBef>
              <a:buFontTx/>
              <a:buNone/>
            </a:pPr>
            <a:r>
              <a:rPr lang="fr-FR" altLang="en-US" sz="1800">
                <a:solidFill>
                  <a:prstClr val="black"/>
                </a:solidFill>
              </a:rPr>
              <a:t>Lambert, J. H.  (1760). </a:t>
            </a:r>
            <a:r>
              <a:rPr lang="fr-FR" altLang="en-US" sz="1800" i="1">
                <a:solidFill>
                  <a:prstClr val="black"/>
                </a:solidFill>
              </a:rPr>
              <a:t>Photometria: sive De mensura et gradibus luminis, colorum et umbrae</a:t>
            </a:r>
            <a:r>
              <a:rPr lang="fr-FR" altLang="en-US" sz="1800">
                <a:solidFill>
                  <a:prstClr val="black"/>
                </a:solidFill>
              </a:rPr>
              <a:t>. </a:t>
            </a:r>
            <a:r>
              <a:rPr lang="en-US" altLang="en-US" sz="1800">
                <a:solidFill>
                  <a:prstClr val="black"/>
                </a:solidFill>
              </a:rPr>
              <a:t>E. Klett.</a:t>
            </a:r>
          </a:p>
          <a:p>
            <a:pPr eaLnBrk="1" hangingPunct="1">
              <a:spcBef>
                <a:spcPct val="0"/>
              </a:spcBef>
              <a:buFontTx/>
              <a:buNone/>
            </a:pPr>
            <a:r>
              <a:rPr lang="en-US" altLang="en-US" sz="1800">
                <a:solidFill>
                  <a:prstClr val="black"/>
                </a:solidFill>
              </a:rPr>
              <a:t>Beer, A. (1852)."Bestimmung der Absorption des rothen Lichts in farbigen Flüssigkeiten", </a:t>
            </a:r>
            <a:r>
              <a:rPr lang="en-US" altLang="en-US" sz="1800" i="1">
                <a:solidFill>
                  <a:prstClr val="black"/>
                </a:solidFill>
              </a:rPr>
              <a:t>Ann. Phys. Chem</a:t>
            </a:r>
            <a:r>
              <a:rPr lang="en-US" altLang="en-US" sz="1800">
                <a:solidFill>
                  <a:prstClr val="black"/>
                </a:solidFill>
              </a:rPr>
              <a:t> </a:t>
            </a:r>
            <a:r>
              <a:rPr lang="en-US" altLang="en-US" sz="1800" b="1">
                <a:solidFill>
                  <a:prstClr val="black"/>
                </a:solidFill>
              </a:rPr>
              <a:t>86</a:t>
            </a:r>
            <a:r>
              <a:rPr lang="en-US" altLang="en-US" sz="1800">
                <a:solidFill>
                  <a:prstClr val="black"/>
                </a:solidFill>
              </a:rPr>
              <a:t>, 78-90. </a:t>
            </a:r>
          </a:p>
        </p:txBody>
      </p:sp>
      <p:sp>
        <p:nvSpPr>
          <p:cNvPr id="152581"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prstClr val="black"/>
                </a:solidFill>
              </a:rPr>
              <a:t>A =          = exp(-</a:t>
            </a:r>
            <a:r>
              <a:rPr lang="el-GR" altLang="en-US" sz="1800">
                <a:solidFill>
                  <a:prstClr val="black"/>
                </a:solidFill>
                <a:cs typeface="Arial" pitchFamily="34" charset="0"/>
              </a:rPr>
              <a:t>μ</a:t>
            </a:r>
            <a:r>
              <a:rPr lang="en-US" altLang="en-US" sz="1800">
                <a:solidFill>
                  <a:prstClr val="black"/>
                </a:solidFill>
                <a:cs typeface="Arial" pitchFamily="34" charset="0"/>
              </a:rPr>
              <a:t>(</a:t>
            </a:r>
            <a:r>
              <a:rPr lang="en-US" altLang="en-US" sz="1800">
                <a:solidFill>
                  <a:prstClr val="black"/>
                </a:solidFill>
              </a:rPr>
              <a:t>t</a:t>
            </a:r>
            <a:r>
              <a:rPr lang="en-US" altLang="en-US" sz="1800" baseline="-25000">
                <a:solidFill>
                  <a:prstClr val="black"/>
                </a:solidFill>
              </a:rPr>
              <a:t>in</a:t>
            </a:r>
            <a:r>
              <a:rPr lang="en-US" altLang="en-US" sz="1800">
                <a:solidFill>
                  <a:prstClr val="black"/>
                </a:solidFill>
              </a:rPr>
              <a:t>+ t</a:t>
            </a:r>
            <a:r>
              <a:rPr lang="en-US" altLang="en-US" sz="1800" baseline="-25000">
                <a:solidFill>
                  <a:prstClr val="black"/>
                </a:solidFill>
              </a:rPr>
              <a:t>out</a:t>
            </a:r>
            <a:r>
              <a:rPr lang="en-US" altLang="en-US" sz="1800">
                <a:solidFill>
                  <a:prstClr val="black"/>
                </a:solidFill>
              </a:rPr>
              <a:t>))</a:t>
            </a:r>
          </a:p>
        </p:txBody>
      </p:sp>
      <p:grpSp>
        <p:nvGrpSpPr>
          <p:cNvPr id="152582" name="Group 6"/>
          <p:cNvGrpSpPr>
            <a:grpSpLocks/>
          </p:cNvGrpSpPr>
          <p:nvPr/>
        </p:nvGrpSpPr>
        <p:grpSpPr bwMode="auto">
          <a:xfrm>
            <a:off x="6357938" y="4210050"/>
            <a:ext cx="627062" cy="806450"/>
            <a:chOff x="4005" y="2652"/>
            <a:chExt cx="395" cy="508"/>
          </a:xfrm>
        </p:grpSpPr>
        <p:sp>
          <p:nvSpPr>
            <p:cNvPr id="152619"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T</a:t>
              </a:r>
            </a:p>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beam</a:t>
              </a:r>
            </a:p>
          </p:txBody>
        </p:sp>
        <p:sp>
          <p:nvSpPr>
            <p:cNvPr id="152620"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25577" name="Group 9"/>
          <p:cNvGrpSpPr>
            <a:grpSpLocks/>
          </p:cNvGrpSpPr>
          <p:nvPr/>
        </p:nvGrpSpPr>
        <p:grpSpPr bwMode="auto">
          <a:xfrm>
            <a:off x="801688" y="1127125"/>
            <a:ext cx="7016750" cy="3036888"/>
            <a:chOff x="505" y="710"/>
            <a:chExt cx="4420" cy="1913"/>
          </a:xfrm>
        </p:grpSpPr>
        <p:grpSp>
          <p:nvGrpSpPr>
            <p:cNvPr id="152607" name="Group 10"/>
            <p:cNvGrpSpPr>
              <a:grpSpLocks/>
            </p:cNvGrpSpPr>
            <p:nvPr/>
          </p:nvGrpSpPr>
          <p:grpSpPr bwMode="auto">
            <a:xfrm>
              <a:off x="505" y="710"/>
              <a:ext cx="4420" cy="1555"/>
              <a:chOff x="505" y="710"/>
              <a:chExt cx="4420" cy="1555"/>
            </a:xfrm>
          </p:grpSpPr>
          <p:sp>
            <p:nvSpPr>
              <p:cNvPr id="152617" name="Line 11"/>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18" name="Line 12"/>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152608" name="Group 13"/>
            <p:cNvGrpSpPr>
              <a:grpSpLocks/>
            </p:cNvGrpSpPr>
            <p:nvPr/>
          </p:nvGrpSpPr>
          <p:grpSpPr bwMode="auto">
            <a:xfrm>
              <a:off x="2495" y="2264"/>
              <a:ext cx="260" cy="359"/>
              <a:chOff x="2495" y="2264"/>
              <a:chExt cx="260" cy="359"/>
            </a:xfrm>
          </p:grpSpPr>
          <p:sp>
            <p:nvSpPr>
              <p:cNvPr id="152614" name="Line 14"/>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15" name="Line 15"/>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16" name="Text Box 16"/>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in</a:t>
                </a:r>
                <a:endParaRPr lang="el-GR" altLang="en-US" sz="1800" baseline="-25000">
                  <a:solidFill>
                    <a:prstClr val="black"/>
                  </a:solidFill>
                  <a:cs typeface="Arial" pitchFamily="34" charset="0"/>
                </a:endParaRPr>
              </a:p>
            </p:txBody>
          </p:sp>
        </p:grpSp>
        <p:grpSp>
          <p:nvGrpSpPr>
            <p:cNvPr id="152609" name="Group 17"/>
            <p:cNvGrpSpPr>
              <a:grpSpLocks/>
            </p:cNvGrpSpPr>
            <p:nvPr/>
          </p:nvGrpSpPr>
          <p:grpSpPr bwMode="auto">
            <a:xfrm>
              <a:off x="2750" y="1896"/>
              <a:ext cx="609" cy="501"/>
              <a:chOff x="2750" y="1896"/>
              <a:chExt cx="609" cy="501"/>
            </a:xfrm>
          </p:grpSpPr>
          <p:sp>
            <p:nvSpPr>
              <p:cNvPr id="152610" name="Line 18"/>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11" name="Line 19"/>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12" name="Line 20"/>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13" name="Text Box 21"/>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out</a:t>
                </a:r>
                <a:endParaRPr lang="el-GR" altLang="en-US" sz="1800" baseline="-25000">
                  <a:solidFill>
                    <a:prstClr val="black"/>
                  </a:solidFill>
                  <a:cs typeface="Arial" pitchFamily="34" charset="0"/>
                </a:endParaRPr>
              </a:p>
            </p:txBody>
          </p:sp>
        </p:grpSp>
      </p:grpSp>
      <p:grpSp>
        <p:nvGrpSpPr>
          <p:cNvPr id="2925590" name="Group 22"/>
          <p:cNvGrpSpPr>
            <a:grpSpLocks/>
          </p:cNvGrpSpPr>
          <p:nvPr/>
        </p:nvGrpSpPr>
        <p:grpSpPr bwMode="auto">
          <a:xfrm>
            <a:off x="1117600" y="1793875"/>
            <a:ext cx="7016750" cy="3036888"/>
            <a:chOff x="704" y="1130"/>
            <a:chExt cx="4420" cy="1913"/>
          </a:xfrm>
        </p:grpSpPr>
        <p:grpSp>
          <p:nvGrpSpPr>
            <p:cNvPr id="152597" name="Group 23"/>
            <p:cNvGrpSpPr>
              <a:grpSpLocks/>
            </p:cNvGrpSpPr>
            <p:nvPr/>
          </p:nvGrpSpPr>
          <p:grpSpPr bwMode="auto">
            <a:xfrm>
              <a:off x="704" y="1130"/>
              <a:ext cx="4420" cy="1555"/>
              <a:chOff x="505" y="710"/>
              <a:chExt cx="4420" cy="1555"/>
            </a:xfrm>
          </p:grpSpPr>
          <p:sp>
            <p:nvSpPr>
              <p:cNvPr id="152605" name="Line 2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06" name="Line 2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2598" name="Line 26"/>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599" name="Line 27"/>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00" name="Text Box 28"/>
            <p:cNvSpPr txBox="1">
              <a:spLocks noChangeArrowheads="1"/>
            </p:cNvSpPr>
            <p:nvPr/>
          </p:nvSpPr>
          <p:spPr bwMode="auto">
            <a:xfrm>
              <a:off x="2603" y="281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in</a:t>
              </a:r>
              <a:endParaRPr lang="el-GR" altLang="en-US" sz="1800" baseline="-25000">
                <a:solidFill>
                  <a:prstClr val="black"/>
                </a:solidFill>
                <a:cs typeface="Arial" pitchFamily="34" charset="0"/>
              </a:endParaRPr>
            </a:p>
          </p:txBody>
        </p:sp>
        <p:sp>
          <p:nvSpPr>
            <p:cNvPr id="152601" name="Line 29"/>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02" name="Line 30"/>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03" name="Line 31"/>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604" name="Text Box 32"/>
            <p:cNvSpPr txBox="1">
              <a:spLocks noChangeArrowheads="1"/>
            </p:cNvSpPr>
            <p:nvPr/>
          </p:nvSpPr>
          <p:spPr bwMode="auto">
            <a:xfrm rot="-2170826">
              <a:off x="3250" y="2618"/>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out</a:t>
              </a:r>
              <a:endParaRPr lang="el-GR" altLang="en-US" sz="1800" baseline="-25000">
                <a:solidFill>
                  <a:prstClr val="black"/>
                </a:solidFill>
                <a:cs typeface="Arial" pitchFamily="34" charset="0"/>
              </a:endParaRPr>
            </a:p>
          </p:txBody>
        </p:sp>
      </p:grpSp>
      <p:grpSp>
        <p:nvGrpSpPr>
          <p:cNvPr id="2925601" name="Group 33"/>
          <p:cNvGrpSpPr>
            <a:grpSpLocks/>
          </p:cNvGrpSpPr>
          <p:nvPr/>
        </p:nvGrpSpPr>
        <p:grpSpPr bwMode="auto">
          <a:xfrm>
            <a:off x="606425" y="9525"/>
            <a:ext cx="7016750" cy="3062288"/>
            <a:chOff x="382" y="6"/>
            <a:chExt cx="4420" cy="1929"/>
          </a:xfrm>
        </p:grpSpPr>
        <p:grpSp>
          <p:nvGrpSpPr>
            <p:cNvPr id="152587" name="Group 34"/>
            <p:cNvGrpSpPr>
              <a:grpSpLocks/>
            </p:cNvGrpSpPr>
            <p:nvPr/>
          </p:nvGrpSpPr>
          <p:grpSpPr bwMode="auto">
            <a:xfrm>
              <a:off x="382" y="6"/>
              <a:ext cx="4420" cy="1555"/>
              <a:chOff x="505" y="710"/>
              <a:chExt cx="4420" cy="1555"/>
            </a:xfrm>
          </p:grpSpPr>
          <p:sp>
            <p:nvSpPr>
              <p:cNvPr id="152595" name="Line 35"/>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596" name="Line 36"/>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2588" name="Line 37"/>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589" name="Line 38"/>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590" name="Text Box 39"/>
            <p:cNvSpPr txBox="1">
              <a:spLocks noChangeArrowheads="1"/>
            </p:cNvSpPr>
            <p:nvPr/>
          </p:nvSpPr>
          <p:spPr bwMode="auto">
            <a:xfrm>
              <a:off x="2480" y="1704"/>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in</a:t>
              </a:r>
              <a:endParaRPr lang="el-GR" altLang="en-US" sz="1800" baseline="-25000">
                <a:solidFill>
                  <a:prstClr val="black"/>
                </a:solidFill>
                <a:cs typeface="Arial" pitchFamily="34" charset="0"/>
              </a:endParaRPr>
            </a:p>
          </p:txBody>
        </p:sp>
        <p:sp>
          <p:nvSpPr>
            <p:cNvPr id="152591" name="Line 40"/>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592" name="Line 41"/>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593" name="Line 42"/>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2594" name="Text Box 43"/>
            <p:cNvSpPr txBox="1">
              <a:spLocks noChangeArrowheads="1"/>
            </p:cNvSpPr>
            <p:nvPr/>
          </p:nvSpPr>
          <p:spPr bwMode="auto">
            <a:xfrm rot="-2170826">
              <a:off x="2928" y="1494"/>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out</a:t>
              </a:r>
              <a:endParaRPr lang="el-GR" altLang="en-US" sz="1800" baseline="-25000">
                <a:solidFill>
                  <a:prstClr val="black"/>
                </a:solidFill>
                <a:cs typeface="Arial" pitchFamily="34" charset="0"/>
              </a:endParaRPr>
            </a:p>
          </p:txBody>
        </p:sp>
      </p:grpSp>
      <p:sp>
        <p:nvSpPr>
          <p:cNvPr id="152586" name="Text Box 44"/>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prstClr val="black"/>
                </a:solidFill>
                <a:cs typeface="Arial" pitchFamily="34" charset="0"/>
              </a:rPr>
              <a:t>μ</a:t>
            </a:r>
          </a:p>
        </p:txBody>
      </p:sp>
    </p:spTree>
    <p:extLst>
      <p:ext uri="{BB962C8B-B14F-4D97-AF65-F5344CB8AC3E}">
        <p14:creationId xmlns:p14="http://schemas.microsoft.com/office/powerpoint/2010/main" val="42472134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559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2557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2560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255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rgbClr val="1C1C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smtClean="0"/>
              <a:t>20%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110%</a:t>
            </a:r>
          </a:p>
        </p:txBody>
      </p:sp>
      <p:sp>
        <p:nvSpPr>
          <p:cNvPr id="23" name="TextBox 22"/>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24" name="TextBox 23"/>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5" name="TextBox 24"/>
          <p:cNvSpPr txBox="1"/>
          <p:nvPr/>
        </p:nvSpPr>
        <p:spPr>
          <a:xfrm>
            <a:off x="7367685" y="6371317"/>
            <a:ext cx="861915" cy="369332"/>
          </a:xfrm>
          <a:prstGeom prst="rect">
            <a:avLst/>
          </a:prstGeom>
          <a:noFill/>
        </p:spPr>
        <p:txBody>
          <a:bodyPr wrap="square" rtlCol="0">
            <a:spAutoFit/>
          </a:bodyPr>
          <a:lstStyle/>
          <a:p>
            <a:r>
              <a:rPr lang="en-US" b="1" dirty="0" smtClean="0"/>
              <a:t>100%</a:t>
            </a:r>
            <a:endParaRPr lang="en-US" b="1" dirty="0"/>
          </a:p>
        </p:txBody>
      </p:sp>
      <p:sp>
        <p:nvSpPr>
          <p:cNvPr id="26" name="TextBox 25"/>
          <p:cNvSpPr txBox="1"/>
          <p:nvPr/>
        </p:nvSpPr>
        <p:spPr>
          <a:xfrm>
            <a:off x="5467996" y="6371317"/>
            <a:ext cx="932803" cy="369332"/>
          </a:xfrm>
          <a:prstGeom prst="rect">
            <a:avLst/>
          </a:prstGeom>
          <a:noFill/>
        </p:spPr>
        <p:txBody>
          <a:bodyPr wrap="square" rtlCol="0">
            <a:spAutoFit/>
          </a:bodyPr>
          <a:lstStyle/>
          <a:p>
            <a:r>
              <a:rPr lang="en-US" b="1" dirty="0" smtClean="0"/>
              <a:t>22.2%</a:t>
            </a:r>
            <a:endParaRPr lang="en-US" b="1" dirty="0"/>
          </a:p>
        </p:txBody>
      </p:sp>
      <p:cxnSp>
        <p:nvCxnSpPr>
          <p:cNvPr id="16" name="Straight Arrow Connector 15"/>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49383" y="6273184"/>
            <a:ext cx="1792957" cy="369332"/>
          </a:xfrm>
          <a:prstGeom prst="rect">
            <a:avLst/>
          </a:prstGeom>
          <a:noFill/>
        </p:spPr>
        <p:txBody>
          <a:bodyPr wrap="square" rtlCol="0">
            <a:spAutoFit/>
          </a:bodyPr>
          <a:lstStyle/>
          <a:p>
            <a:r>
              <a:rPr lang="en-US" b="1" dirty="0" smtClean="0"/>
              <a:t>Integral: 122.2</a:t>
            </a:r>
          </a:p>
        </p:txBody>
      </p:sp>
    </p:spTree>
    <p:extLst>
      <p:ext uri="{BB962C8B-B14F-4D97-AF65-F5344CB8AC3E}">
        <p14:creationId xmlns:p14="http://schemas.microsoft.com/office/powerpoint/2010/main" val="12579486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Oval 2"/>
          <p:cNvSpPr>
            <a:spLocks noChangeArrowheads="1"/>
          </p:cNvSpPr>
          <p:nvPr/>
        </p:nvSpPr>
        <p:spPr bwMode="auto">
          <a:xfrm>
            <a:off x="3219450" y="1277938"/>
            <a:ext cx="2755900" cy="4433887"/>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prstClr val="black"/>
              </a:solidFill>
            </a:endParaRPr>
          </a:p>
        </p:txBody>
      </p:sp>
      <p:sp>
        <p:nvSpPr>
          <p:cNvPr id="153603" name="Rectangle 3"/>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prstClr val="black"/>
              </a:solidFill>
            </a:endParaRPr>
          </a:p>
        </p:txBody>
      </p:sp>
      <p:sp>
        <p:nvSpPr>
          <p:cNvPr id="153604" name="Rectangle 4"/>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sp>
        <p:nvSpPr>
          <p:cNvPr id="153605" name="Text Box 5"/>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solidFill>
                  <a:prstClr val="black"/>
                </a:solidFill>
              </a:rPr>
              <a:t>Bouguer, P.  (1729). </a:t>
            </a:r>
            <a:r>
              <a:rPr lang="fr-FR" altLang="en-US" sz="1800" i="1">
                <a:solidFill>
                  <a:prstClr val="black"/>
                </a:solidFill>
              </a:rPr>
              <a:t>Essai d'optique sur la gradation de la lumière</a:t>
            </a:r>
            <a:r>
              <a:rPr lang="fr-FR" altLang="en-US" sz="1800">
                <a:solidFill>
                  <a:prstClr val="black"/>
                </a:solidFill>
              </a:rPr>
              <a:t>.</a:t>
            </a:r>
          </a:p>
          <a:p>
            <a:pPr eaLnBrk="1" hangingPunct="1">
              <a:spcBef>
                <a:spcPct val="0"/>
              </a:spcBef>
              <a:buFontTx/>
              <a:buNone/>
            </a:pPr>
            <a:r>
              <a:rPr lang="fr-FR" altLang="en-US" sz="1800">
                <a:solidFill>
                  <a:prstClr val="black"/>
                </a:solidFill>
              </a:rPr>
              <a:t>Lambert, J. H.  (1760). </a:t>
            </a:r>
            <a:r>
              <a:rPr lang="fr-FR" altLang="en-US" sz="1800" i="1">
                <a:solidFill>
                  <a:prstClr val="black"/>
                </a:solidFill>
              </a:rPr>
              <a:t>Photometria: sive De mensura et gradibus luminis, colorum et umbrae</a:t>
            </a:r>
            <a:r>
              <a:rPr lang="fr-FR" altLang="en-US" sz="1800">
                <a:solidFill>
                  <a:prstClr val="black"/>
                </a:solidFill>
              </a:rPr>
              <a:t>. </a:t>
            </a:r>
            <a:r>
              <a:rPr lang="en-US" altLang="en-US" sz="1800">
                <a:solidFill>
                  <a:prstClr val="black"/>
                </a:solidFill>
              </a:rPr>
              <a:t>E. Klett.</a:t>
            </a:r>
          </a:p>
          <a:p>
            <a:pPr eaLnBrk="1" hangingPunct="1">
              <a:spcBef>
                <a:spcPct val="0"/>
              </a:spcBef>
              <a:buFontTx/>
              <a:buNone/>
            </a:pPr>
            <a:r>
              <a:rPr lang="en-US" altLang="en-US" sz="1800">
                <a:solidFill>
                  <a:prstClr val="black"/>
                </a:solidFill>
              </a:rPr>
              <a:t>Beer, A. (1852)."Bestimmung der Absorption des rothen Lichts in farbigen Flüssigkeiten", </a:t>
            </a:r>
            <a:r>
              <a:rPr lang="en-US" altLang="en-US" sz="1800" i="1">
                <a:solidFill>
                  <a:prstClr val="black"/>
                </a:solidFill>
              </a:rPr>
              <a:t>Ann. Phys. Chem</a:t>
            </a:r>
            <a:r>
              <a:rPr lang="en-US" altLang="en-US" sz="1800">
                <a:solidFill>
                  <a:prstClr val="black"/>
                </a:solidFill>
              </a:rPr>
              <a:t> </a:t>
            </a:r>
            <a:r>
              <a:rPr lang="en-US" altLang="en-US" sz="1800" b="1">
                <a:solidFill>
                  <a:prstClr val="black"/>
                </a:solidFill>
              </a:rPr>
              <a:t>86</a:t>
            </a:r>
            <a:r>
              <a:rPr lang="en-US" altLang="en-US" sz="1800">
                <a:solidFill>
                  <a:prstClr val="black"/>
                </a:solidFill>
              </a:rPr>
              <a:t>, 78-90. </a:t>
            </a:r>
          </a:p>
        </p:txBody>
      </p:sp>
      <p:sp>
        <p:nvSpPr>
          <p:cNvPr id="153606" name="Text Box 6"/>
          <p:cNvSpPr txBox="1">
            <a:spLocks noChangeArrowheads="1"/>
          </p:cNvSpPr>
          <p:nvPr/>
        </p:nvSpPr>
        <p:spPr bwMode="auto">
          <a:xfrm>
            <a:off x="5937250" y="4484688"/>
            <a:ext cx="32067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prstClr val="black"/>
                </a:solidFill>
              </a:rPr>
              <a:t>A =          = exp[-</a:t>
            </a:r>
            <a:r>
              <a:rPr lang="el-GR" altLang="en-US" sz="1800">
                <a:solidFill>
                  <a:prstClr val="black"/>
                </a:solidFill>
                <a:cs typeface="Arial" pitchFamily="34" charset="0"/>
              </a:rPr>
              <a:t>μ</a:t>
            </a:r>
            <a:r>
              <a:rPr lang="en-US" altLang="en-US" sz="1800" baseline="-25000">
                <a:solidFill>
                  <a:prstClr val="black"/>
                </a:solidFill>
                <a:cs typeface="Arial" pitchFamily="34" charset="0"/>
              </a:rPr>
              <a:t>xtal</a:t>
            </a:r>
            <a:r>
              <a:rPr lang="en-US" altLang="en-US" sz="1800">
                <a:solidFill>
                  <a:prstClr val="black"/>
                </a:solidFill>
                <a:cs typeface="Arial" pitchFamily="34" charset="0"/>
              </a:rPr>
              <a:t>(</a:t>
            </a:r>
            <a:r>
              <a:rPr lang="en-US" altLang="en-US" sz="1800">
                <a:solidFill>
                  <a:prstClr val="black"/>
                </a:solidFill>
              </a:rPr>
              <a:t>t</a:t>
            </a:r>
            <a:r>
              <a:rPr lang="en-US" altLang="en-US" sz="1800" baseline="-25000">
                <a:solidFill>
                  <a:prstClr val="black"/>
                </a:solidFill>
              </a:rPr>
              <a:t>xi</a:t>
            </a:r>
            <a:r>
              <a:rPr lang="en-US" altLang="en-US" sz="1800">
                <a:solidFill>
                  <a:prstClr val="black"/>
                </a:solidFill>
              </a:rPr>
              <a:t>+ t</a:t>
            </a:r>
            <a:r>
              <a:rPr lang="en-US" altLang="en-US" sz="1800" baseline="-25000">
                <a:solidFill>
                  <a:prstClr val="black"/>
                </a:solidFill>
              </a:rPr>
              <a:t>xo</a:t>
            </a:r>
            <a:r>
              <a:rPr lang="en-US" altLang="en-US" sz="1800">
                <a:solidFill>
                  <a:prstClr val="black"/>
                </a:solidFill>
              </a:rPr>
              <a:t>)</a:t>
            </a:r>
          </a:p>
          <a:p>
            <a:pPr eaLnBrk="1" hangingPunct="1">
              <a:spcBef>
                <a:spcPct val="50000"/>
              </a:spcBef>
              <a:buFontTx/>
              <a:buNone/>
            </a:pPr>
            <a:r>
              <a:rPr lang="en-US" altLang="en-US" sz="1800">
                <a:solidFill>
                  <a:prstClr val="black"/>
                </a:solidFill>
              </a:rPr>
              <a:t>                    -</a:t>
            </a:r>
            <a:r>
              <a:rPr lang="el-GR" altLang="en-US" sz="1800">
                <a:solidFill>
                  <a:prstClr val="black"/>
                </a:solidFill>
                <a:cs typeface="Arial" pitchFamily="34" charset="0"/>
              </a:rPr>
              <a:t>μ</a:t>
            </a:r>
            <a:r>
              <a:rPr lang="en-US" altLang="en-US" sz="1800" baseline="-25000">
                <a:solidFill>
                  <a:prstClr val="black"/>
                </a:solidFill>
                <a:cs typeface="Arial" pitchFamily="34" charset="0"/>
              </a:rPr>
              <a:t>solvent</a:t>
            </a:r>
            <a:r>
              <a:rPr lang="en-US" altLang="en-US" sz="1800">
                <a:solidFill>
                  <a:prstClr val="black"/>
                </a:solidFill>
                <a:cs typeface="Arial" pitchFamily="34" charset="0"/>
              </a:rPr>
              <a:t>(t</a:t>
            </a:r>
            <a:r>
              <a:rPr lang="en-US" altLang="en-US" sz="1800" baseline="-25000">
                <a:solidFill>
                  <a:prstClr val="black"/>
                </a:solidFill>
                <a:cs typeface="Arial" pitchFamily="34" charset="0"/>
              </a:rPr>
              <a:t>si</a:t>
            </a:r>
            <a:r>
              <a:rPr lang="en-US" altLang="en-US" sz="1800">
                <a:solidFill>
                  <a:prstClr val="black"/>
                </a:solidFill>
                <a:cs typeface="Arial" pitchFamily="34" charset="0"/>
              </a:rPr>
              <a:t> + t</a:t>
            </a:r>
            <a:r>
              <a:rPr lang="en-US" altLang="en-US" sz="1800" baseline="-25000">
                <a:solidFill>
                  <a:prstClr val="black"/>
                </a:solidFill>
                <a:cs typeface="Arial" pitchFamily="34" charset="0"/>
              </a:rPr>
              <a:t>so</a:t>
            </a:r>
            <a:r>
              <a:rPr lang="en-US" altLang="en-US" sz="1800">
                <a:solidFill>
                  <a:prstClr val="black"/>
                </a:solidFill>
                <a:cs typeface="Arial" pitchFamily="34" charset="0"/>
              </a:rPr>
              <a:t>)</a:t>
            </a:r>
            <a:r>
              <a:rPr lang="en-US" altLang="en-US" sz="1800">
                <a:solidFill>
                  <a:prstClr val="black"/>
                </a:solidFill>
              </a:rPr>
              <a:t>]</a:t>
            </a:r>
          </a:p>
        </p:txBody>
      </p:sp>
      <p:grpSp>
        <p:nvGrpSpPr>
          <p:cNvPr id="153607" name="Group 7"/>
          <p:cNvGrpSpPr>
            <a:grpSpLocks/>
          </p:cNvGrpSpPr>
          <p:nvPr/>
        </p:nvGrpSpPr>
        <p:grpSpPr bwMode="auto">
          <a:xfrm>
            <a:off x="6357938" y="4210050"/>
            <a:ext cx="627062" cy="806450"/>
            <a:chOff x="4005" y="2652"/>
            <a:chExt cx="395" cy="508"/>
          </a:xfrm>
        </p:grpSpPr>
        <p:sp>
          <p:nvSpPr>
            <p:cNvPr id="153661" name="Text Box 8"/>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T</a:t>
              </a:r>
            </a:p>
            <a:p>
              <a:pPr algn="ctr" eaLnBrk="1" hangingPunct="1">
                <a:lnSpc>
                  <a:spcPct val="130000"/>
                </a:lnSpc>
                <a:spcBef>
                  <a:spcPct val="0"/>
                </a:spcBef>
                <a:buFontTx/>
                <a:buNone/>
              </a:pPr>
              <a:r>
                <a:rPr lang="en-US" altLang="en-US" sz="1800">
                  <a:solidFill>
                    <a:prstClr val="black"/>
                  </a:solidFill>
                </a:rPr>
                <a:t>I</a:t>
              </a:r>
              <a:r>
                <a:rPr lang="en-US" altLang="en-US" sz="1800" baseline="-25000">
                  <a:solidFill>
                    <a:prstClr val="black"/>
                  </a:solidFill>
                </a:rPr>
                <a:t>beam</a:t>
              </a:r>
            </a:p>
          </p:txBody>
        </p:sp>
        <p:sp>
          <p:nvSpPr>
            <p:cNvPr id="153662" name="Line 9"/>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3608" name="Text Box 10"/>
          <p:cNvSpPr txBox="1">
            <a:spLocks noChangeArrowheads="1"/>
          </p:cNvSpPr>
          <p:nvPr/>
        </p:nvSpPr>
        <p:spPr bwMode="auto">
          <a:xfrm>
            <a:off x="4413250" y="273685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prstClr val="black"/>
                </a:solidFill>
                <a:cs typeface="Arial" pitchFamily="34" charset="0"/>
              </a:rPr>
              <a:t>μ</a:t>
            </a:r>
            <a:r>
              <a:rPr lang="en-US" altLang="en-US" sz="1800" baseline="-25000">
                <a:solidFill>
                  <a:prstClr val="black"/>
                </a:solidFill>
                <a:cs typeface="Arial" pitchFamily="34" charset="0"/>
              </a:rPr>
              <a:t>xtal</a:t>
            </a:r>
            <a:endParaRPr lang="el-GR" altLang="en-US" sz="1800" baseline="-25000">
              <a:solidFill>
                <a:prstClr val="black"/>
              </a:solidFill>
              <a:cs typeface="Arial" pitchFamily="34" charset="0"/>
            </a:endParaRPr>
          </a:p>
        </p:txBody>
      </p:sp>
      <p:grpSp>
        <p:nvGrpSpPr>
          <p:cNvPr id="2926603" name="Group 11"/>
          <p:cNvGrpSpPr>
            <a:grpSpLocks/>
          </p:cNvGrpSpPr>
          <p:nvPr/>
        </p:nvGrpSpPr>
        <p:grpSpPr bwMode="auto">
          <a:xfrm>
            <a:off x="606425" y="9525"/>
            <a:ext cx="7016750" cy="3062288"/>
            <a:chOff x="382" y="6"/>
            <a:chExt cx="4420" cy="1929"/>
          </a:xfrm>
        </p:grpSpPr>
        <p:grpSp>
          <p:nvGrpSpPr>
            <p:cNvPr id="153646" name="Group 12"/>
            <p:cNvGrpSpPr>
              <a:grpSpLocks/>
            </p:cNvGrpSpPr>
            <p:nvPr/>
          </p:nvGrpSpPr>
          <p:grpSpPr bwMode="auto">
            <a:xfrm>
              <a:off x="382" y="6"/>
              <a:ext cx="4420" cy="1555"/>
              <a:chOff x="505" y="710"/>
              <a:chExt cx="4420" cy="1555"/>
            </a:xfrm>
          </p:grpSpPr>
          <p:sp>
            <p:nvSpPr>
              <p:cNvPr id="153659" name="Line 13"/>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60" name="Line 14"/>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3647" name="Line 15"/>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48" name="Line 16"/>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49" name="Text Box 17"/>
            <p:cNvSpPr txBox="1">
              <a:spLocks noChangeArrowheads="1"/>
            </p:cNvSpPr>
            <p:nvPr/>
          </p:nvSpPr>
          <p:spPr bwMode="auto">
            <a:xfrm>
              <a:off x="2480"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xi</a:t>
              </a:r>
              <a:endParaRPr lang="el-GR" altLang="en-US" sz="1800" baseline="-25000">
                <a:solidFill>
                  <a:prstClr val="black"/>
                </a:solidFill>
                <a:cs typeface="Arial" pitchFamily="34" charset="0"/>
              </a:endParaRPr>
            </a:p>
          </p:txBody>
        </p:sp>
        <p:sp>
          <p:nvSpPr>
            <p:cNvPr id="153650" name="Line 18"/>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51" name="Line 19"/>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52" name="Line 20"/>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53" name="Text Box 21"/>
            <p:cNvSpPr txBox="1">
              <a:spLocks noChangeArrowheads="1"/>
            </p:cNvSpPr>
            <p:nvPr/>
          </p:nvSpPr>
          <p:spPr bwMode="auto">
            <a:xfrm rot="-2170826">
              <a:off x="2862" y="1560"/>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xo</a:t>
              </a:r>
              <a:endParaRPr lang="el-GR" altLang="en-US" sz="1800" baseline="-25000">
                <a:solidFill>
                  <a:prstClr val="black"/>
                </a:solidFill>
                <a:cs typeface="Arial" pitchFamily="34" charset="0"/>
              </a:endParaRPr>
            </a:p>
          </p:txBody>
        </p:sp>
        <p:sp>
          <p:nvSpPr>
            <p:cNvPr id="153654" name="Line 22"/>
            <p:cNvSpPr>
              <a:spLocks noChangeShapeType="1"/>
            </p:cNvSpPr>
            <p:nvPr/>
          </p:nvSpPr>
          <p:spPr bwMode="auto">
            <a:xfrm flipV="1">
              <a:off x="3042" y="1152"/>
              <a:ext cx="429" cy="30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55" name="Line 23"/>
            <p:cNvSpPr>
              <a:spLocks noChangeShapeType="1"/>
            </p:cNvSpPr>
            <p:nvPr/>
          </p:nvSpPr>
          <p:spPr bwMode="auto">
            <a:xfrm>
              <a:off x="2083" y="1716"/>
              <a:ext cx="41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56" name="Line 24"/>
            <p:cNvSpPr>
              <a:spLocks noChangeShapeType="1"/>
            </p:cNvSpPr>
            <p:nvPr/>
          </p:nvSpPr>
          <p:spPr bwMode="auto">
            <a:xfrm flipV="1">
              <a:off x="2082" y="1559"/>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57" name="Text Box 25"/>
            <p:cNvSpPr txBox="1">
              <a:spLocks noChangeArrowheads="1"/>
            </p:cNvSpPr>
            <p:nvPr/>
          </p:nvSpPr>
          <p:spPr bwMode="auto">
            <a:xfrm>
              <a:off x="2179"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si</a:t>
              </a:r>
              <a:endParaRPr lang="el-GR" altLang="en-US" sz="1800" baseline="-25000">
                <a:solidFill>
                  <a:prstClr val="black"/>
                </a:solidFill>
                <a:cs typeface="Arial" pitchFamily="34" charset="0"/>
              </a:endParaRPr>
            </a:p>
          </p:txBody>
        </p:sp>
        <p:sp>
          <p:nvSpPr>
            <p:cNvPr id="153658" name="Text Box 26"/>
            <p:cNvSpPr txBox="1">
              <a:spLocks noChangeArrowheads="1"/>
            </p:cNvSpPr>
            <p:nvPr/>
          </p:nvSpPr>
          <p:spPr bwMode="auto">
            <a:xfrm rot="-2170826">
              <a:off x="3306" y="123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so</a:t>
              </a:r>
              <a:endParaRPr lang="el-GR" altLang="en-US" sz="1800" baseline="-25000">
                <a:solidFill>
                  <a:prstClr val="black"/>
                </a:solidFill>
                <a:cs typeface="Arial" pitchFamily="34" charset="0"/>
              </a:endParaRPr>
            </a:p>
          </p:txBody>
        </p:sp>
      </p:grpSp>
      <p:grpSp>
        <p:nvGrpSpPr>
          <p:cNvPr id="2926619" name="Group 27"/>
          <p:cNvGrpSpPr>
            <a:grpSpLocks/>
          </p:cNvGrpSpPr>
          <p:nvPr/>
        </p:nvGrpSpPr>
        <p:grpSpPr bwMode="auto">
          <a:xfrm>
            <a:off x="1117600" y="1793875"/>
            <a:ext cx="7016750" cy="3051175"/>
            <a:chOff x="704" y="1130"/>
            <a:chExt cx="4420" cy="1922"/>
          </a:xfrm>
        </p:grpSpPr>
        <p:grpSp>
          <p:nvGrpSpPr>
            <p:cNvPr id="153630" name="Group 28"/>
            <p:cNvGrpSpPr>
              <a:grpSpLocks/>
            </p:cNvGrpSpPr>
            <p:nvPr/>
          </p:nvGrpSpPr>
          <p:grpSpPr bwMode="auto">
            <a:xfrm>
              <a:off x="704" y="1130"/>
              <a:ext cx="4420" cy="1555"/>
              <a:chOff x="505" y="710"/>
              <a:chExt cx="4420" cy="1555"/>
            </a:xfrm>
          </p:grpSpPr>
          <p:sp>
            <p:nvSpPr>
              <p:cNvPr id="153644" name="Line 29"/>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45" name="Line 30"/>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3631" name="Line 31"/>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32" name="Line 32"/>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33" name="Text Box 33"/>
            <p:cNvSpPr txBox="1">
              <a:spLocks noChangeArrowheads="1"/>
            </p:cNvSpPr>
            <p:nvPr/>
          </p:nvSpPr>
          <p:spPr bwMode="auto">
            <a:xfrm>
              <a:off x="2603" y="281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xi</a:t>
              </a:r>
              <a:endParaRPr lang="el-GR" altLang="en-US" sz="1800" baseline="-25000">
                <a:solidFill>
                  <a:prstClr val="black"/>
                </a:solidFill>
                <a:cs typeface="Arial" pitchFamily="34" charset="0"/>
              </a:endParaRPr>
            </a:p>
          </p:txBody>
        </p:sp>
        <p:sp>
          <p:nvSpPr>
            <p:cNvPr id="153634" name="Line 34"/>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35" name="Line 35"/>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36" name="Line 36"/>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37" name="Text Box 37"/>
            <p:cNvSpPr txBox="1">
              <a:spLocks noChangeArrowheads="1"/>
            </p:cNvSpPr>
            <p:nvPr/>
          </p:nvSpPr>
          <p:spPr bwMode="auto">
            <a:xfrm rot="-2170826">
              <a:off x="3253" y="2627"/>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xo</a:t>
              </a:r>
              <a:endParaRPr lang="el-GR" altLang="en-US" sz="1800" baseline="-25000">
                <a:solidFill>
                  <a:prstClr val="black"/>
                </a:solidFill>
                <a:cs typeface="Arial" pitchFamily="34" charset="0"/>
              </a:endParaRPr>
            </a:p>
          </p:txBody>
        </p:sp>
        <p:sp>
          <p:nvSpPr>
            <p:cNvPr id="153638" name="Line 38"/>
            <p:cNvSpPr>
              <a:spLocks noChangeShapeType="1"/>
            </p:cNvSpPr>
            <p:nvPr/>
          </p:nvSpPr>
          <p:spPr bwMode="auto">
            <a:xfrm flipH="1" flipV="1">
              <a:off x="3766" y="2105"/>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39" name="Line 39"/>
            <p:cNvSpPr>
              <a:spLocks noChangeShapeType="1"/>
            </p:cNvSpPr>
            <p:nvPr/>
          </p:nvSpPr>
          <p:spPr bwMode="auto">
            <a:xfrm>
              <a:off x="2080" y="2839"/>
              <a:ext cx="40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40" name="Line 40"/>
            <p:cNvSpPr>
              <a:spLocks noChangeShapeType="1"/>
            </p:cNvSpPr>
            <p:nvPr/>
          </p:nvSpPr>
          <p:spPr bwMode="auto">
            <a:xfrm flipV="1">
              <a:off x="2079" y="2682"/>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41" name="Text Box 41"/>
            <p:cNvSpPr txBox="1">
              <a:spLocks noChangeArrowheads="1"/>
            </p:cNvSpPr>
            <p:nvPr/>
          </p:nvSpPr>
          <p:spPr bwMode="auto">
            <a:xfrm>
              <a:off x="2224" y="2821"/>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si</a:t>
              </a:r>
              <a:endParaRPr lang="el-GR" altLang="en-US" sz="1800" baseline="-25000">
                <a:solidFill>
                  <a:prstClr val="black"/>
                </a:solidFill>
                <a:cs typeface="Arial" pitchFamily="34" charset="0"/>
              </a:endParaRPr>
            </a:p>
          </p:txBody>
        </p:sp>
        <p:sp>
          <p:nvSpPr>
            <p:cNvPr id="153642" name="Line 42"/>
            <p:cNvSpPr>
              <a:spLocks noChangeShapeType="1"/>
            </p:cNvSpPr>
            <p:nvPr/>
          </p:nvSpPr>
          <p:spPr bwMode="auto">
            <a:xfrm flipV="1">
              <a:off x="3366" y="2234"/>
              <a:ext cx="488" cy="35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43" name="Text Box 43"/>
            <p:cNvSpPr txBox="1">
              <a:spLocks noChangeArrowheads="1"/>
            </p:cNvSpPr>
            <p:nvPr/>
          </p:nvSpPr>
          <p:spPr bwMode="auto">
            <a:xfrm rot="-2170826">
              <a:off x="3474" y="2448"/>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so</a:t>
              </a:r>
              <a:endParaRPr lang="el-GR" altLang="en-US" sz="1800" baseline="-25000">
                <a:solidFill>
                  <a:prstClr val="black"/>
                </a:solidFill>
                <a:cs typeface="Arial" pitchFamily="34" charset="0"/>
              </a:endParaRPr>
            </a:p>
          </p:txBody>
        </p:sp>
      </p:grpSp>
      <p:grpSp>
        <p:nvGrpSpPr>
          <p:cNvPr id="2926636" name="Group 44"/>
          <p:cNvGrpSpPr>
            <a:grpSpLocks/>
          </p:cNvGrpSpPr>
          <p:nvPr/>
        </p:nvGrpSpPr>
        <p:grpSpPr bwMode="auto">
          <a:xfrm>
            <a:off x="801688" y="1127125"/>
            <a:ext cx="7016750" cy="3052763"/>
            <a:chOff x="505" y="710"/>
            <a:chExt cx="4420" cy="1923"/>
          </a:xfrm>
        </p:grpSpPr>
        <p:grpSp>
          <p:nvGrpSpPr>
            <p:cNvPr id="153613" name="Group 45"/>
            <p:cNvGrpSpPr>
              <a:grpSpLocks/>
            </p:cNvGrpSpPr>
            <p:nvPr/>
          </p:nvGrpSpPr>
          <p:grpSpPr bwMode="auto">
            <a:xfrm>
              <a:off x="505" y="710"/>
              <a:ext cx="4420" cy="1555"/>
              <a:chOff x="505" y="710"/>
              <a:chExt cx="4420" cy="1555"/>
            </a:xfrm>
          </p:grpSpPr>
          <p:sp>
            <p:nvSpPr>
              <p:cNvPr id="153628" name="Line 46"/>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29" name="Line 47"/>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3614" name="Line 48"/>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15" name="Line 49"/>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16" name="Text Box 50"/>
            <p:cNvSpPr txBox="1">
              <a:spLocks noChangeArrowheads="1"/>
            </p:cNvSpPr>
            <p:nvPr/>
          </p:nvSpPr>
          <p:spPr bwMode="auto">
            <a:xfrm>
              <a:off x="2507" y="239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xi</a:t>
              </a:r>
              <a:endParaRPr lang="el-GR" altLang="en-US" sz="1800" baseline="-25000">
                <a:solidFill>
                  <a:prstClr val="black"/>
                </a:solidFill>
                <a:cs typeface="Arial" pitchFamily="34" charset="0"/>
              </a:endParaRPr>
            </a:p>
          </p:txBody>
        </p:sp>
        <p:grpSp>
          <p:nvGrpSpPr>
            <p:cNvPr id="153617" name="Group 51"/>
            <p:cNvGrpSpPr>
              <a:grpSpLocks/>
            </p:cNvGrpSpPr>
            <p:nvPr/>
          </p:nvGrpSpPr>
          <p:grpSpPr bwMode="auto">
            <a:xfrm>
              <a:off x="2750" y="1896"/>
              <a:ext cx="609" cy="501"/>
              <a:chOff x="2750" y="1896"/>
              <a:chExt cx="609" cy="501"/>
            </a:xfrm>
          </p:grpSpPr>
          <p:sp>
            <p:nvSpPr>
              <p:cNvPr id="153624" name="Line 52"/>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25" name="Line 53"/>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26" name="Line 54"/>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27" name="Text Box 55"/>
              <p:cNvSpPr txBox="1">
                <a:spLocks noChangeArrowheads="1"/>
              </p:cNvSpPr>
              <p:nvPr/>
            </p:nvSpPr>
            <p:spPr bwMode="auto">
              <a:xfrm rot="-2170826">
                <a:off x="3031" y="2165"/>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xo</a:t>
                </a:r>
                <a:endParaRPr lang="el-GR" altLang="en-US" sz="1800" baseline="-25000">
                  <a:solidFill>
                    <a:prstClr val="black"/>
                  </a:solidFill>
                  <a:cs typeface="Arial" pitchFamily="34" charset="0"/>
                </a:endParaRPr>
              </a:p>
            </p:txBody>
          </p:sp>
        </p:grpSp>
        <p:sp>
          <p:nvSpPr>
            <p:cNvPr id="153618" name="Line 56"/>
            <p:cNvSpPr>
              <a:spLocks noChangeShapeType="1"/>
            </p:cNvSpPr>
            <p:nvPr/>
          </p:nvSpPr>
          <p:spPr bwMode="auto">
            <a:xfrm flipH="1" flipV="1">
              <a:off x="3682" y="1602"/>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19" name="Line 57"/>
            <p:cNvSpPr>
              <a:spLocks noChangeShapeType="1"/>
            </p:cNvSpPr>
            <p:nvPr/>
          </p:nvSpPr>
          <p:spPr bwMode="auto">
            <a:xfrm>
              <a:off x="2026" y="2420"/>
              <a:ext cx="46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20" name="Line 58"/>
            <p:cNvSpPr>
              <a:spLocks noChangeShapeType="1"/>
            </p:cNvSpPr>
            <p:nvPr/>
          </p:nvSpPr>
          <p:spPr bwMode="auto">
            <a:xfrm flipV="1">
              <a:off x="2025" y="2263"/>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3621" name="Text Box 59"/>
            <p:cNvSpPr txBox="1">
              <a:spLocks noChangeArrowheads="1"/>
            </p:cNvSpPr>
            <p:nvPr/>
          </p:nvSpPr>
          <p:spPr bwMode="auto">
            <a:xfrm>
              <a:off x="2122" y="240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si</a:t>
              </a:r>
              <a:endParaRPr lang="el-GR" altLang="en-US" sz="1800" baseline="-25000">
                <a:solidFill>
                  <a:prstClr val="black"/>
                </a:solidFill>
                <a:cs typeface="Arial" pitchFamily="34" charset="0"/>
              </a:endParaRPr>
            </a:p>
          </p:txBody>
        </p:sp>
        <p:sp>
          <p:nvSpPr>
            <p:cNvPr id="153622" name="Text Box 60"/>
            <p:cNvSpPr txBox="1">
              <a:spLocks noChangeArrowheads="1"/>
            </p:cNvSpPr>
            <p:nvPr/>
          </p:nvSpPr>
          <p:spPr bwMode="auto">
            <a:xfrm rot="-2170826">
              <a:off x="3458" y="189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prstClr val="black"/>
                  </a:solidFill>
                  <a:cs typeface="Arial" pitchFamily="34" charset="0"/>
                </a:rPr>
                <a:t>t</a:t>
              </a:r>
              <a:r>
                <a:rPr lang="en-US" altLang="en-US" sz="1800" baseline="-25000">
                  <a:solidFill>
                    <a:prstClr val="black"/>
                  </a:solidFill>
                  <a:cs typeface="Arial" pitchFamily="34" charset="0"/>
                </a:rPr>
                <a:t>so</a:t>
              </a:r>
              <a:endParaRPr lang="el-GR" altLang="en-US" sz="1800" baseline="-25000">
                <a:solidFill>
                  <a:prstClr val="black"/>
                </a:solidFill>
                <a:cs typeface="Arial" pitchFamily="34" charset="0"/>
              </a:endParaRPr>
            </a:p>
          </p:txBody>
        </p:sp>
        <p:sp>
          <p:nvSpPr>
            <p:cNvPr id="153623" name="Line 61"/>
            <p:cNvSpPr>
              <a:spLocks noChangeShapeType="1"/>
            </p:cNvSpPr>
            <p:nvPr/>
          </p:nvSpPr>
          <p:spPr bwMode="auto">
            <a:xfrm flipV="1">
              <a:off x="3362" y="1728"/>
              <a:ext cx="407" cy="2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3612" name="Text Box 62"/>
          <p:cNvSpPr txBox="1">
            <a:spLocks noChangeArrowheads="1"/>
          </p:cNvSpPr>
          <p:nvPr/>
        </p:nvSpPr>
        <p:spPr bwMode="auto">
          <a:xfrm>
            <a:off x="4138613" y="1436688"/>
            <a:ext cx="796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prstClr val="black"/>
                </a:solidFill>
                <a:cs typeface="Arial" pitchFamily="34" charset="0"/>
              </a:rPr>
              <a:t>μ</a:t>
            </a:r>
            <a:r>
              <a:rPr lang="en-US" altLang="en-US" sz="1800" baseline="-25000">
                <a:solidFill>
                  <a:prstClr val="black"/>
                </a:solidFill>
                <a:cs typeface="Arial" pitchFamily="34" charset="0"/>
              </a:rPr>
              <a:t>solvent</a:t>
            </a:r>
            <a:endParaRPr lang="el-GR" altLang="en-US" sz="1800" baseline="-25000">
              <a:solidFill>
                <a:prstClr val="black"/>
              </a:solidFill>
              <a:cs typeface="Arial" pitchFamily="34" charset="0"/>
            </a:endParaRPr>
          </a:p>
        </p:txBody>
      </p:sp>
    </p:spTree>
    <p:extLst>
      <p:ext uri="{BB962C8B-B14F-4D97-AF65-F5344CB8AC3E}">
        <p14:creationId xmlns:p14="http://schemas.microsoft.com/office/powerpoint/2010/main" val="39050171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9266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66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663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6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2" y="1784350"/>
            <a:ext cx="8580437" cy="442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1000"/>
              </a:spcBef>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hangingPunct="1">
              <a:spcBef>
                <a:spcPts val="1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hangingPunct="1">
              <a:spcBef>
                <a:spcPts val="1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hangingPunct="1">
              <a:spcBef>
                <a:spcPts val="1000"/>
              </a:spcBef>
              <a:buNone/>
            </a:pPr>
            <a:r>
              <a:rPr lang="en-US" altLang="en-US" sz="4000" dirty="0">
                <a:solidFill>
                  <a:srgbClr val="000000"/>
                </a:solidFill>
                <a:cs typeface="Arial" pitchFamily="34" charset="0"/>
              </a:rPr>
              <a:t>				≈ 	</a:t>
            </a:r>
            <a:r>
              <a:rPr lang="en-US" altLang="en-US" sz="4000" dirty="0" smtClean="0">
                <a:solidFill>
                  <a:srgbClr val="000000"/>
                </a:solidFill>
                <a:cs typeface="Arial" pitchFamily="34" charset="0"/>
              </a:rPr>
              <a:t>1000 </a:t>
            </a:r>
            <a:r>
              <a:rPr lang="el-GR" altLang="en-US" sz="4000" dirty="0" smtClean="0">
                <a:solidFill>
                  <a:srgbClr val="000000"/>
                </a:solidFill>
                <a:cs typeface="Arial" pitchFamily="34" charset="0"/>
              </a:rPr>
              <a:t>μ</a:t>
            </a:r>
            <a:r>
              <a:rPr lang="en-US" altLang="en-US" sz="4000" dirty="0" smtClean="0">
                <a:solidFill>
                  <a:srgbClr val="000000"/>
                </a:solidFill>
                <a:cs typeface="Arial" pitchFamily="34" charset="0"/>
              </a:rPr>
              <a:t>m air</a:t>
            </a:r>
          </a:p>
          <a:p>
            <a:pPr eaLnBrk="1" hangingPunct="1">
              <a:spcBef>
                <a:spcPts val="1000"/>
              </a:spcBef>
              <a:buNone/>
            </a:pPr>
            <a:r>
              <a:rPr lang="en-US" altLang="en-US" sz="4000" dirty="0" smtClean="0">
                <a:solidFill>
                  <a:srgbClr val="000000"/>
                </a:solidFill>
                <a:cs typeface="Arial" pitchFamily="34" charset="0"/>
              </a:rPr>
              <a:t>				~     50 mm He</a:t>
            </a:r>
          </a:p>
          <a:p>
            <a:pPr eaLnBrk="1" hangingPunct="1">
              <a:spcBef>
                <a:spcPts val="1000"/>
              </a:spcBef>
              <a:buNone/>
            </a:pPr>
            <a:r>
              <a:rPr lang="en-US" altLang="en-US" sz="4000" dirty="0">
                <a:solidFill>
                  <a:srgbClr val="000000"/>
                </a:solidFill>
                <a:cs typeface="Arial" pitchFamily="34" charset="0"/>
              </a:rPr>
              <a:t>	</a:t>
            </a:r>
            <a:r>
              <a:rPr lang="en-US" altLang="en-US" sz="4000" dirty="0" smtClean="0">
                <a:solidFill>
                  <a:srgbClr val="000000"/>
                </a:solidFill>
                <a:cs typeface="Arial" pitchFamily="34" charset="0"/>
              </a:rPr>
              <a:t>≈ 370 mm water vapor @ 4C</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a:xfrm>
            <a:off x="0" y="0"/>
            <a:ext cx="9144000" cy="1417638"/>
          </a:xfrm>
        </p:spPr>
        <p:txBody>
          <a:bodyPr/>
          <a:lstStyle/>
          <a:p>
            <a:pPr eaLnBrk="1" hangingPunct="1"/>
            <a:r>
              <a:rPr lang="en-US" altLang="en-US" sz="4800" b="1" dirty="0" smtClean="0"/>
              <a:t>Scattering/absorption “rules</a:t>
            </a:r>
            <a:r>
              <a:rPr lang="en-US" altLang="en-US" sz="4800" b="1" dirty="0" smtClean="0"/>
              <a:t>”</a:t>
            </a:r>
            <a:endParaRPr lang="en-US" altLang="en-US" sz="4800" b="1" dirty="0" smtClean="0"/>
          </a:p>
        </p:txBody>
      </p:sp>
    </p:spTree>
    <p:extLst>
      <p:ext uri="{BB962C8B-B14F-4D97-AF65-F5344CB8AC3E}">
        <p14:creationId xmlns:p14="http://schemas.microsoft.com/office/powerpoint/2010/main" val="7268918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7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77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77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7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dirty="0">
              <a:solidFill>
                <a:prstClr val="black"/>
              </a:solidFill>
            </a:endParaRPr>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dirty="0"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err="1">
                <a:solidFill>
                  <a:prstClr val="black"/>
                </a:solidFill>
              </a:rPr>
              <a:t>beamstop</a:t>
            </a:r>
            <a:endParaRPr lang="en-US" altLang="en-US" sz="1200" b="1" dirty="0">
              <a:solidFill>
                <a:prstClr val="black"/>
              </a:solidFill>
            </a:endParaRP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solidFill>
                  <a:prstClr val="black"/>
                </a:solidFill>
              </a:rPr>
              <a:t>97%</a:t>
            </a:r>
          </a:p>
          <a:p>
            <a:pPr algn="ctr" eaLnBrk="1" hangingPunct="1">
              <a:spcBef>
                <a:spcPct val="0"/>
              </a:spcBef>
              <a:buFontTx/>
              <a:buNone/>
            </a:pPr>
            <a:r>
              <a:rPr lang="en-US" altLang="en-US" sz="2000" b="1" dirty="0" smtClean="0">
                <a:solidFill>
                  <a:prstClr val="black"/>
                </a:solidFill>
              </a:rPr>
              <a:t>transmitted</a:t>
            </a:r>
            <a:endParaRPr lang="en-US" altLang="en-US" sz="2000" b="1" dirty="0">
              <a:solidFill>
                <a:prstClr val="black"/>
              </a:solidFill>
            </a:endParaRPr>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solidFill>
                  <a:prstClr val="black"/>
                </a:solidFill>
              </a:rPr>
              <a:t>1 Å </a:t>
            </a:r>
            <a:r>
              <a:rPr lang="en-US" altLang="en-US" b="1" dirty="0">
                <a:solidFill>
                  <a:prstClr val="black"/>
                </a:solidFill>
              </a:rPr>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690708" y="4951413"/>
            <a:ext cx="3764172"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solidFill>
                  <a:prstClr val="black"/>
                </a:solidFill>
              </a:rPr>
              <a:t>attenuation </a:t>
            </a:r>
            <a:r>
              <a:rPr lang="en-US" altLang="en-US" sz="2800" dirty="0" smtClean="0">
                <a:solidFill>
                  <a:prstClr val="black"/>
                </a:solidFill>
              </a:rPr>
              <a:t>correction</a:t>
            </a:r>
          </a:p>
          <a:p>
            <a:pPr algn="ctr" eaLnBrk="1" hangingPunct="1">
              <a:spcBef>
                <a:spcPct val="0"/>
              </a:spcBef>
              <a:buFontTx/>
              <a:buNone/>
            </a:pPr>
            <a:r>
              <a:rPr lang="en-US" altLang="en-US" sz="2800" dirty="0">
                <a:solidFill>
                  <a:prstClr val="black"/>
                </a:solidFill>
              </a:rPr>
              <a:t>e</a:t>
            </a:r>
            <a:r>
              <a:rPr lang="en-US" altLang="en-US" sz="2800" dirty="0" smtClean="0">
                <a:solidFill>
                  <a:prstClr val="black"/>
                </a:solidFill>
              </a:rPr>
              <a:t>rror cannot </a:t>
            </a:r>
            <a:r>
              <a:rPr lang="en-US" altLang="en-US" sz="2800" dirty="0">
                <a:solidFill>
                  <a:prstClr val="black"/>
                </a:solidFill>
              </a:rPr>
              <a:t>be &gt; </a:t>
            </a:r>
            <a:r>
              <a:rPr lang="en-US" altLang="en-US" sz="2800" dirty="0" smtClean="0">
                <a:solidFill>
                  <a:prstClr val="black"/>
                </a:solidFill>
              </a:rPr>
              <a:t>~3%</a:t>
            </a:r>
            <a:endParaRPr lang="en-US" altLang="en-US" sz="2800" dirty="0">
              <a:solidFill>
                <a:prstClr val="black"/>
              </a:solidFill>
            </a:endParaRPr>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solidFill>
                  <a:prstClr val="black"/>
                </a:solidFill>
              </a:rPr>
              <a:t>100 </a:t>
            </a:r>
            <a:r>
              <a:rPr lang="el-GR" altLang="en-US" sz="2000" b="1" dirty="0" smtClean="0">
                <a:solidFill>
                  <a:prstClr val="black"/>
                </a:solidFill>
              </a:rPr>
              <a:t>μ</a:t>
            </a:r>
            <a:r>
              <a:rPr lang="en-US" altLang="en-US" sz="2000" b="1" dirty="0" smtClean="0">
                <a:solidFill>
                  <a:prstClr val="black"/>
                </a:solidFill>
              </a:rPr>
              <a:t>m</a:t>
            </a:r>
          </a:p>
          <a:p>
            <a:pPr algn="ctr" eaLnBrk="1" hangingPunct="1">
              <a:spcBef>
                <a:spcPct val="0"/>
              </a:spcBef>
              <a:buFontTx/>
              <a:buNone/>
            </a:pPr>
            <a:r>
              <a:rPr lang="en-US" altLang="en-US" sz="2000" b="1" dirty="0">
                <a:solidFill>
                  <a:prstClr val="black"/>
                </a:solidFill>
              </a:rPr>
              <a:t>t</a:t>
            </a:r>
            <a:r>
              <a:rPr lang="en-US" altLang="en-US" sz="2000" b="1" dirty="0" smtClean="0">
                <a:solidFill>
                  <a:prstClr val="black"/>
                </a:solidFill>
              </a:rPr>
              <a:t>hick</a:t>
            </a:r>
          </a:p>
          <a:p>
            <a:pPr algn="ctr" eaLnBrk="1" hangingPunct="1">
              <a:spcBef>
                <a:spcPct val="0"/>
              </a:spcBef>
              <a:buFontTx/>
              <a:buNone/>
            </a:pPr>
            <a:r>
              <a:rPr lang="en-US" altLang="en-US" sz="2000" b="1" dirty="0" smtClean="0">
                <a:solidFill>
                  <a:prstClr val="black"/>
                </a:solidFill>
              </a:rPr>
              <a:t>protein</a:t>
            </a:r>
            <a:endParaRPr lang="en-US" altLang="en-US" sz="2000" b="1" dirty="0">
              <a:solidFill>
                <a:prstClr val="black"/>
              </a:solidFill>
            </a:endParaRPr>
          </a:p>
        </p:txBody>
      </p:sp>
    </p:spTree>
    <p:extLst>
      <p:ext uri="{BB962C8B-B14F-4D97-AF65-F5344CB8AC3E}">
        <p14:creationId xmlns:p14="http://schemas.microsoft.com/office/powerpoint/2010/main" val="4084526579"/>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dirty="0">
              <a:solidFill>
                <a:prstClr val="black"/>
              </a:solidFill>
            </a:endParaRPr>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dirty="0"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err="1">
                <a:solidFill>
                  <a:prstClr val="black"/>
                </a:solidFill>
              </a:rPr>
              <a:t>beamstop</a:t>
            </a:r>
            <a:endParaRPr lang="en-US" altLang="en-US" sz="1200" b="1" dirty="0">
              <a:solidFill>
                <a:prstClr val="black"/>
              </a:solidFill>
            </a:endParaRPr>
          </a:p>
        </p:txBody>
      </p:sp>
      <p:sp>
        <p:nvSpPr>
          <p:cNvPr id="154633" name="Line 6"/>
          <p:cNvSpPr>
            <a:spLocks noChangeShapeType="1"/>
          </p:cNvSpPr>
          <p:nvPr/>
        </p:nvSpPr>
        <p:spPr bwMode="auto">
          <a:xfrm flipV="1">
            <a:off x="609600" y="3676650"/>
            <a:ext cx="7340600" cy="0"/>
          </a:xfrm>
          <a:prstGeom prst="line">
            <a:avLst/>
          </a:prstGeom>
          <a:noFill/>
          <a:ln w="254000">
            <a:solidFill>
              <a:srgbClr val="FFDDD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solidFill>
                  <a:prstClr val="black"/>
                </a:solidFill>
              </a:rPr>
              <a:t>2</a:t>
            </a:r>
            <a:r>
              <a:rPr lang="en-US" altLang="en-US" b="1" dirty="0" smtClean="0">
                <a:solidFill>
                  <a:prstClr val="black"/>
                </a:solidFill>
              </a:rPr>
              <a:t>%</a:t>
            </a:r>
          </a:p>
          <a:p>
            <a:pPr algn="ctr" eaLnBrk="1" hangingPunct="1">
              <a:spcBef>
                <a:spcPct val="0"/>
              </a:spcBef>
              <a:buFontTx/>
              <a:buNone/>
            </a:pPr>
            <a:r>
              <a:rPr lang="en-US" altLang="en-US" sz="2000" b="1" dirty="0" smtClean="0">
                <a:solidFill>
                  <a:prstClr val="black"/>
                </a:solidFill>
              </a:rPr>
              <a:t>transmitted</a:t>
            </a:r>
            <a:endParaRPr lang="en-US" altLang="en-US" sz="2000" b="1" dirty="0">
              <a:solidFill>
                <a:prstClr val="black"/>
              </a:solidFill>
            </a:endParaRPr>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solidFill>
                  <a:prstClr val="black"/>
                </a:solidFill>
              </a:rPr>
              <a:t>5</a:t>
            </a:r>
            <a:r>
              <a:rPr lang="en-US" altLang="en-US" b="1" dirty="0" smtClean="0">
                <a:solidFill>
                  <a:prstClr val="black"/>
                </a:solidFill>
              </a:rPr>
              <a:t> Å </a:t>
            </a:r>
            <a:r>
              <a:rPr lang="en-US" altLang="en-US" b="1" dirty="0">
                <a:solidFill>
                  <a:prstClr val="black"/>
                </a:solidFill>
              </a:rPr>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750019" y="4951413"/>
            <a:ext cx="3645550"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solidFill>
                  <a:prstClr val="black"/>
                </a:solidFill>
              </a:rPr>
              <a:t>attenuation </a:t>
            </a:r>
            <a:r>
              <a:rPr lang="en-US" altLang="en-US" sz="2800" dirty="0" smtClean="0">
                <a:solidFill>
                  <a:prstClr val="black"/>
                </a:solidFill>
              </a:rPr>
              <a:t>correction</a:t>
            </a:r>
          </a:p>
          <a:p>
            <a:pPr algn="ctr" eaLnBrk="1" hangingPunct="1">
              <a:spcBef>
                <a:spcPct val="0"/>
              </a:spcBef>
              <a:buFontTx/>
              <a:buNone/>
            </a:pPr>
            <a:r>
              <a:rPr lang="en-US" altLang="en-US" sz="2800" dirty="0" smtClean="0">
                <a:solidFill>
                  <a:prstClr val="black"/>
                </a:solidFill>
              </a:rPr>
              <a:t>error can be ~98%</a:t>
            </a:r>
            <a:endParaRPr lang="en-US" altLang="en-US" sz="2800" dirty="0">
              <a:solidFill>
                <a:prstClr val="black"/>
              </a:solidFill>
            </a:endParaRPr>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solidFill>
                  <a:prstClr val="black"/>
                </a:solidFill>
              </a:rPr>
              <a:t>100 </a:t>
            </a:r>
            <a:r>
              <a:rPr lang="el-GR" altLang="en-US" sz="2000" b="1" dirty="0" smtClean="0">
                <a:solidFill>
                  <a:prstClr val="black"/>
                </a:solidFill>
              </a:rPr>
              <a:t>μ</a:t>
            </a:r>
            <a:r>
              <a:rPr lang="en-US" altLang="en-US" sz="2000" b="1" dirty="0" smtClean="0">
                <a:solidFill>
                  <a:prstClr val="black"/>
                </a:solidFill>
              </a:rPr>
              <a:t>m</a:t>
            </a:r>
          </a:p>
          <a:p>
            <a:pPr algn="ctr" eaLnBrk="1" hangingPunct="1">
              <a:spcBef>
                <a:spcPct val="0"/>
              </a:spcBef>
              <a:buFontTx/>
              <a:buNone/>
            </a:pPr>
            <a:r>
              <a:rPr lang="en-US" altLang="en-US" sz="2000" b="1" dirty="0">
                <a:solidFill>
                  <a:prstClr val="black"/>
                </a:solidFill>
              </a:rPr>
              <a:t>t</a:t>
            </a:r>
            <a:r>
              <a:rPr lang="en-US" altLang="en-US" sz="2000" b="1" dirty="0" smtClean="0">
                <a:solidFill>
                  <a:prstClr val="black"/>
                </a:solidFill>
              </a:rPr>
              <a:t>hick</a:t>
            </a:r>
          </a:p>
          <a:p>
            <a:pPr algn="ctr" eaLnBrk="1" hangingPunct="1">
              <a:spcBef>
                <a:spcPct val="0"/>
              </a:spcBef>
              <a:buFontTx/>
              <a:buNone/>
            </a:pPr>
            <a:r>
              <a:rPr lang="en-US" altLang="en-US" sz="2000" b="1" dirty="0" smtClean="0">
                <a:solidFill>
                  <a:prstClr val="black"/>
                </a:solidFill>
              </a:rPr>
              <a:t>protein</a:t>
            </a:r>
            <a:endParaRPr lang="en-US" altLang="en-US" sz="2000" b="1" dirty="0">
              <a:solidFill>
                <a:prstClr val="black"/>
              </a:solidFill>
            </a:endParaRPr>
          </a:p>
        </p:txBody>
      </p:sp>
    </p:spTree>
    <p:extLst>
      <p:ext uri="{BB962C8B-B14F-4D97-AF65-F5344CB8AC3E}">
        <p14:creationId xmlns:p14="http://schemas.microsoft.com/office/powerpoint/2010/main" val="3696432245"/>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dirty="0">
              <a:solidFill>
                <a:prstClr val="black"/>
              </a:solidFill>
            </a:endParaRPr>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dirty="0"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err="1">
                <a:solidFill>
                  <a:prstClr val="black"/>
                </a:solidFill>
              </a:rPr>
              <a:t>beamstop</a:t>
            </a:r>
            <a:endParaRPr lang="en-US" altLang="en-US" sz="1200" b="1" dirty="0">
              <a:solidFill>
                <a:prstClr val="black"/>
              </a:solidFill>
            </a:endParaRP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solidFill>
                  <a:prstClr val="black"/>
                </a:solidFill>
              </a:rPr>
              <a:t>96%</a:t>
            </a:r>
          </a:p>
          <a:p>
            <a:pPr algn="ctr" eaLnBrk="1" hangingPunct="1">
              <a:spcBef>
                <a:spcPct val="0"/>
              </a:spcBef>
              <a:buFontTx/>
              <a:buNone/>
            </a:pPr>
            <a:r>
              <a:rPr lang="en-US" altLang="en-US" sz="2000" b="1" dirty="0" smtClean="0">
                <a:solidFill>
                  <a:prstClr val="black"/>
                </a:solidFill>
              </a:rPr>
              <a:t>transmitted</a:t>
            </a:r>
            <a:endParaRPr lang="en-US" altLang="en-US" sz="2000" b="1" dirty="0">
              <a:solidFill>
                <a:prstClr val="black"/>
              </a:solidFill>
            </a:endParaRPr>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solidFill>
                  <a:prstClr val="black"/>
                </a:solidFill>
              </a:rPr>
              <a:t>5</a:t>
            </a:r>
            <a:r>
              <a:rPr lang="en-US" altLang="en-US" b="1" dirty="0" smtClean="0">
                <a:solidFill>
                  <a:prstClr val="black"/>
                </a:solidFill>
              </a:rPr>
              <a:t> Å </a:t>
            </a:r>
            <a:r>
              <a:rPr lang="en-US" altLang="en-US" b="1" dirty="0">
                <a:solidFill>
                  <a:prstClr val="black"/>
                </a:solidFill>
              </a:rPr>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690708" y="4951413"/>
            <a:ext cx="3764172"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solidFill>
                  <a:prstClr val="black"/>
                </a:solidFill>
              </a:rPr>
              <a:t>attenuation </a:t>
            </a:r>
            <a:r>
              <a:rPr lang="en-US" altLang="en-US" sz="2800" dirty="0" smtClean="0">
                <a:solidFill>
                  <a:prstClr val="black"/>
                </a:solidFill>
              </a:rPr>
              <a:t>correction</a:t>
            </a:r>
          </a:p>
          <a:p>
            <a:pPr algn="ctr" eaLnBrk="1" hangingPunct="1">
              <a:spcBef>
                <a:spcPct val="0"/>
              </a:spcBef>
              <a:buFontTx/>
              <a:buNone/>
            </a:pPr>
            <a:r>
              <a:rPr lang="en-US" altLang="en-US" sz="2800" dirty="0">
                <a:solidFill>
                  <a:prstClr val="black"/>
                </a:solidFill>
              </a:rPr>
              <a:t>e</a:t>
            </a:r>
            <a:r>
              <a:rPr lang="en-US" altLang="en-US" sz="2800" dirty="0" smtClean="0">
                <a:solidFill>
                  <a:prstClr val="black"/>
                </a:solidFill>
              </a:rPr>
              <a:t>rror cannot </a:t>
            </a:r>
            <a:r>
              <a:rPr lang="en-US" altLang="en-US" sz="2800" dirty="0">
                <a:solidFill>
                  <a:prstClr val="black"/>
                </a:solidFill>
              </a:rPr>
              <a:t>be &gt; </a:t>
            </a:r>
            <a:r>
              <a:rPr lang="en-US" altLang="en-US" sz="2800" dirty="0" smtClean="0">
                <a:solidFill>
                  <a:prstClr val="black"/>
                </a:solidFill>
              </a:rPr>
              <a:t>~4%</a:t>
            </a:r>
            <a:endParaRPr lang="en-US" altLang="en-US" sz="2800" dirty="0">
              <a:solidFill>
                <a:prstClr val="black"/>
              </a:solidFill>
            </a:endParaRPr>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solidFill>
                  <a:prstClr val="black"/>
                </a:solidFill>
              </a:rPr>
              <a:t>1 </a:t>
            </a:r>
            <a:r>
              <a:rPr lang="el-GR" altLang="en-US" sz="2000" b="1" dirty="0" smtClean="0">
                <a:solidFill>
                  <a:prstClr val="black"/>
                </a:solidFill>
              </a:rPr>
              <a:t>μ</a:t>
            </a:r>
            <a:r>
              <a:rPr lang="en-US" altLang="en-US" sz="2000" b="1" dirty="0" smtClean="0">
                <a:solidFill>
                  <a:prstClr val="black"/>
                </a:solidFill>
              </a:rPr>
              <a:t>m</a:t>
            </a:r>
          </a:p>
          <a:p>
            <a:pPr algn="ctr" eaLnBrk="1" hangingPunct="1">
              <a:spcBef>
                <a:spcPct val="0"/>
              </a:spcBef>
              <a:buFontTx/>
              <a:buNone/>
            </a:pPr>
            <a:r>
              <a:rPr lang="en-US" altLang="en-US" sz="2000" b="1" dirty="0">
                <a:solidFill>
                  <a:prstClr val="black"/>
                </a:solidFill>
              </a:rPr>
              <a:t>t</a:t>
            </a:r>
            <a:r>
              <a:rPr lang="en-US" altLang="en-US" sz="2000" b="1" dirty="0" smtClean="0">
                <a:solidFill>
                  <a:prstClr val="black"/>
                </a:solidFill>
              </a:rPr>
              <a:t>hick</a:t>
            </a:r>
          </a:p>
          <a:p>
            <a:pPr algn="ctr" eaLnBrk="1" hangingPunct="1">
              <a:spcBef>
                <a:spcPct val="0"/>
              </a:spcBef>
              <a:buFontTx/>
              <a:buNone/>
            </a:pPr>
            <a:r>
              <a:rPr lang="en-US" altLang="en-US" sz="2000" b="1" dirty="0" smtClean="0">
                <a:solidFill>
                  <a:prstClr val="black"/>
                </a:solidFill>
              </a:rPr>
              <a:t>protein</a:t>
            </a:r>
            <a:endParaRPr lang="en-US" altLang="en-US" sz="2000" b="1" dirty="0">
              <a:solidFill>
                <a:prstClr val="black"/>
              </a:solidFill>
            </a:endParaRPr>
          </a:p>
        </p:txBody>
      </p:sp>
    </p:spTree>
    <p:extLst>
      <p:ext uri="{BB962C8B-B14F-4D97-AF65-F5344CB8AC3E}">
        <p14:creationId xmlns:p14="http://schemas.microsoft.com/office/powerpoint/2010/main" val="700006919"/>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“sweet spot” for sample size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1987"/>
            <a:ext cx="7391400" cy="5916013"/>
          </a:xfrm>
          <a:prstGeom prst="rect">
            <a:avLst/>
          </a:prstGeom>
        </p:spPr>
      </p:pic>
      <p:cxnSp>
        <p:nvCxnSpPr>
          <p:cNvPr id="5" name="Straight Connector 4"/>
          <p:cNvCxnSpPr/>
          <p:nvPr/>
        </p:nvCxnSpPr>
        <p:spPr>
          <a:xfrm>
            <a:off x="1905000" y="39624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49530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74520" y="440436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35480" y="25298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9280" y="35204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29718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9120" y="1845948"/>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166" y="182880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9345" y="184404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74166" y="1847375"/>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6118" y="1851664"/>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47547" y="1882617"/>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5680" y="1835943"/>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4760"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12882"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14337" y="1833562"/>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2680" y="185928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70836" y="187452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888" name="Straight Connector 165887"/>
          <p:cNvCxnSpPr/>
          <p:nvPr/>
        </p:nvCxnSpPr>
        <p:spPr>
          <a:xfrm>
            <a:off x="9555480" y="38862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65889" name="TextBox 165888"/>
          <p:cNvSpPr txBox="1"/>
          <p:nvPr/>
        </p:nvSpPr>
        <p:spPr>
          <a:xfrm>
            <a:off x="5582569" y="2836216"/>
            <a:ext cx="423514" cy="523220"/>
          </a:xfrm>
          <a:prstGeom prst="rect">
            <a:avLst/>
          </a:prstGeom>
          <a:noFill/>
        </p:spPr>
        <p:txBody>
          <a:bodyPr wrap="none" rtlCol="0">
            <a:spAutoFit/>
          </a:bodyPr>
          <a:lstStyle/>
          <a:p>
            <a:r>
              <a:rPr lang="en-US" sz="2800" b="1" dirty="0" smtClean="0">
                <a:solidFill>
                  <a:srgbClr val="003300"/>
                </a:solidFill>
              </a:rPr>
              <a:t>S</a:t>
            </a:r>
            <a:endParaRPr lang="en-US" b="1" dirty="0">
              <a:solidFill>
                <a:srgbClr val="003300"/>
              </a:solidFill>
            </a:endParaRPr>
          </a:p>
        </p:txBody>
      </p:sp>
      <p:sp>
        <p:nvSpPr>
          <p:cNvPr id="36" name="TextBox 35"/>
          <p:cNvSpPr txBox="1"/>
          <p:nvPr/>
        </p:nvSpPr>
        <p:spPr>
          <a:xfrm>
            <a:off x="5339255" y="3069020"/>
            <a:ext cx="423514" cy="523220"/>
          </a:xfrm>
          <a:prstGeom prst="rect">
            <a:avLst/>
          </a:prstGeom>
          <a:noFill/>
        </p:spPr>
        <p:txBody>
          <a:bodyPr wrap="none" rtlCol="0">
            <a:spAutoFit/>
          </a:bodyPr>
          <a:lstStyle/>
          <a:p>
            <a:r>
              <a:rPr lang="en-US" sz="2800" b="1" dirty="0" smtClean="0">
                <a:solidFill>
                  <a:srgbClr val="003300"/>
                </a:solidFill>
              </a:rPr>
              <a:t>P</a:t>
            </a:r>
            <a:endParaRPr lang="en-US" b="1" dirty="0">
              <a:solidFill>
                <a:srgbClr val="003300"/>
              </a:solidFill>
            </a:endParaRPr>
          </a:p>
        </p:txBody>
      </p:sp>
      <p:sp>
        <p:nvSpPr>
          <p:cNvPr id="37" name="TextBox 36"/>
          <p:cNvSpPr txBox="1"/>
          <p:nvPr/>
        </p:nvSpPr>
        <p:spPr>
          <a:xfrm>
            <a:off x="4333415" y="3861500"/>
            <a:ext cx="704039" cy="523220"/>
          </a:xfrm>
          <a:prstGeom prst="rect">
            <a:avLst/>
          </a:prstGeom>
          <a:noFill/>
        </p:spPr>
        <p:txBody>
          <a:bodyPr wrap="none" rtlCol="0">
            <a:spAutoFit/>
          </a:bodyPr>
          <a:lstStyle/>
          <a:p>
            <a:r>
              <a:rPr lang="en-US" sz="2800" b="1" dirty="0" smtClean="0">
                <a:solidFill>
                  <a:srgbClr val="003300"/>
                </a:solidFill>
              </a:rPr>
              <a:t>Mg</a:t>
            </a:r>
            <a:endParaRPr lang="en-US" b="1" dirty="0">
              <a:solidFill>
                <a:srgbClr val="003300"/>
              </a:solidFill>
            </a:endParaRPr>
          </a:p>
        </p:txBody>
      </p:sp>
      <p:sp>
        <p:nvSpPr>
          <p:cNvPr id="38" name="TextBox 37"/>
          <p:cNvSpPr txBox="1"/>
          <p:nvPr/>
        </p:nvSpPr>
        <p:spPr>
          <a:xfrm>
            <a:off x="4104815" y="4196780"/>
            <a:ext cx="644728" cy="523220"/>
          </a:xfrm>
          <a:prstGeom prst="rect">
            <a:avLst/>
          </a:prstGeom>
          <a:noFill/>
        </p:spPr>
        <p:txBody>
          <a:bodyPr wrap="none" rtlCol="0">
            <a:spAutoFit/>
          </a:bodyPr>
          <a:lstStyle/>
          <a:p>
            <a:r>
              <a:rPr lang="en-US" sz="2800" b="1" dirty="0" smtClean="0">
                <a:solidFill>
                  <a:srgbClr val="003300"/>
                </a:solidFill>
              </a:rPr>
              <a:t>Na</a:t>
            </a:r>
            <a:endParaRPr lang="en-US" b="1" dirty="0">
              <a:solidFill>
                <a:srgbClr val="003300"/>
              </a:solidFill>
            </a:endParaRPr>
          </a:p>
        </p:txBody>
      </p:sp>
      <p:sp>
        <p:nvSpPr>
          <p:cNvPr id="39" name="TextBox 38"/>
          <p:cNvSpPr txBox="1"/>
          <p:nvPr/>
        </p:nvSpPr>
        <p:spPr>
          <a:xfrm>
            <a:off x="2062655" y="4333940"/>
            <a:ext cx="444352" cy="523220"/>
          </a:xfrm>
          <a:prstGeom prst="rect">
            <a:avLst/>
          </a:prstGeom>
          <a:noFill/>
        </p:spPr>
        <p:txBody>
          <a:bodyPr wrap="none" rtlCol="0">
            <a:spAutoFit/>
          </a:bodyPr>
          <a:lstStyle/>
          <a:p>
            <a:r>
              <a:rPr lang="en-US" sz="2800" b="1" dirty="0" smtClean="0">
                <a:solidFill>
                  <a:srgbClr val="003300"/>
                </a:solidFill>
              </a:rPr>
              <a:t>C</a:t>
            </a:r>
            <a:endParaRPr lang="en-US" b="1" dirty="0">
              <a:solidFill>
                <a:srgbClr val="003300"/>
              </a:solidFill>
            </a:endParaRPr>
          </a:p>
        </p:txBody>
      </p:sp>
      <p:sp>
        <p:nvSpPr>
          <p:cNvPr id="40" name="TextBox 39"/>
          <p:cNvSpPr txBox="1"/>
          <p:nvPr/>
        </p:nvSpPr>
        <p:spPr>
          <a:xfrm>
            <a:off x="3571415" y="4913060"/>
            <a:ext cx="404278" cy="523220"/>
          </a:xfrm>
          <a:prstGeom prst="rect">
            <a:avLst/>
          </a:prstGeom>
          <a:noFill/>
        </p:spPr>
        <p:txBody>
          <a:bodyPr wrap="none" rtlCol="0">
            <a:spAutoFit/>
          </a:bodyPr>
          <a:lstStyle/>
          <a:p>
            <a:r>
              <a:rPr lang="en-US" sz="2800" b="1" dirty="0" smtClean="0">
                <a:solidFill>
                  <a:srgbClr val="003300"/>
                </a:solidFill>
              </a:rPr>
              <a:t>F</a:t>
            </a:r>
            <a:endParaRPr lang="en-US" b="1" dirty="0">
              <a:solidFill>
                <a:srgbClr val="003300"/>
              </a:solidFill>
            </a:endParaRPr>
          </a:p>
        </p:txBody>
      </p:sp>
      <p:sp>
        <p:nvSpPr>
          <p:cNvPr id="41" name="TextBox 40"/>
          <p:cNvSpPr txBox="1"/>
          <p:nvPr/>
        </p:nvSpPr>
        <p:spPr>
          <a:xfrm>
            <a:off x="2626535" y="4867340"/>
            <a:ext cx="444352" cy="523220"/>
          </a:xfrm>
          <a:prstGeom prst="rect">
            <a:avLst/>
          </a:prstGeom>
          <a:noFill/>
        </p:spPr>
        <p:txBody>
          <a:bodyPr wrap="none" rtlCol="0">
            <a:spAutoFit/>
          </a:bodyPr>
          <a:lstStyle/>
          <a:p>
            <a:r>
              <a:rPr lang="en-US" sz="2800" b="1" dirty="0" smtClean="0">
                <a:solidFill>
                  <a:srgbClr val="003300"/>
                </a:solidFill>
              </a:rPr>
              <a:t>N</a:t>
            </a:r>
            <a:endParaRPr lang="en-US" b="1" dirty="0">
              <a:solidFill>
                <a:srgbClr val="003300"/>
              </a:solidFill>
            </a:endParaRPr>
          </a:p>
        </p:txBody>
      </p:sp>
      <p:sp>
        <p:nvSpPr>
          <p:cNvPr id="42" name="TextBox 41"/>
          <p:cNvSpPr txBox="1"/>
          <p:nvPr/>
        </p:nvSpPr>
        <p:spPr>
          <a:xfrm>
            <a:off x="3098975" y="4974020"/>
            <a:ext cx="463588" cy="523220"/>
          </a:xfrm>
          <a:prstGeom prst="rect">
            <a:avLst/>
          </a:prstGeom>
          <a:noFill/>
        </p:spPr>
        <p:txBody>
          <a:bodyPr wrap="none" rtlCol="0">
            <a:spAutoFit/>
          </a:bodyPr>
          <a:lstStyle/>
          <a:p>
            <a:r>
              <a:rPr lang="en-US" sz="2800" b="1" dirty="0" smtClean="0">
                <a:solidFill>
                  <a:srgbClr val="003300"/>
                </a:solidFill>
              </a:rPr>
              <a:t>O</a:t>
            </a:r>
            <a:endParaRPr lang="en-US" b="1" dirty="0">
              <a:solidFill>
                <a:srgbClr val="003300"/>
              </a:solidFill>
            </a:endParaRPr>
          </a:p>
        </p:txBody>
      </p:sp>
      <p:sp>
        <p:nvSpPr>
          <p:cNvPr id="43" name="TextBox 42"/>
          <p:cNvSpPr txBox="1"/>
          <p:nvPr/>
        </p:nvSpPr>
        <p:spPr>
          <a:xfrm>
            <a:off x="5826409" y="2409496"/>
            <a:ext cx="543739" cy="523220"/>
          </a:xfrm>
          <a:prstGeom prst="rect">
            <a:avLst/>
          </a:prstGeom>
          <a:noFill/>
        </p:spPr>
        <p:txBody>
          <a:bodyPr wrap="none" rtlCol="0">
            <a:spAutoFit/>
          </a:bodyPr>
          <a:lstStyle/>
          <a:p>
            <a:r>
              <a:rPr lang="en-US" sz="2800" b="1" dirty="0" smtClean="0">
                <a:solidFill>
                  <a:srgbClr val="003300"/>
                </a:solidFill>
              </a:rPr>
              <a:t>Cl</a:t>
            </a:r>
            <a:endParaRPr lang="en-US" b="1" dirty="0">
              <a:solidFill>
                <a:srgbClr val="003300"/>
              </a:solidFill>
            </a:endParaRPr>
          </a:p>
        </p:txBody>
      </p:sp>
      <p:sp>
        <p:nvSpPr>
          <p:cNvPr id="44" name="TextBox 43"/>
          <p:cNvSpPr txBox="1"/>
          <p:nvPr/>
        </p:nvSpPr>
        <p:spPr>
          <a:xfrm>
            <a:off x="6055009" y="2089456"/>
            <a:ext cx="583814" cy="523220"/>
          </a:xfrm>
          <a:prstGeom prst="rect">
            <a:avLst/>
          </a:prstGeom>
          <a:noFill/>
        </p:spPr>
        <p:txBody>
          <a:bodyPr wrap="none" rtlCol="0">
            <a:spAutoFit/>
          </a:bodyPr>
          <a:lstStyle/>
          <a:p>
            <a:r>
              <a:rPr lang="en-US" sz="2800" b="1" dirty="0" err="1" smtClean="0">
                <a:solidFill>
                  <a:srgbClr val="003300"/>
                </a:solidFill>
              </a:rPr>
              <a:t>Ar</a:t>
            </a:r>
            <a:endParaRPr lang="en-US" b="1" dirty="0">
              <a:solidFill>
                <a:srgbClr val="003300"/>
              </a:solidFill>
            </a:endParaRPr>
          </a:p>
        </p:txBody>
      </p:sp>
      <p:sp>
        <p:nvSpPr>
          <p:cNvPr id="45" name="TextBox 44"/>
          <p:cNvSpPr txBox="1"/>
          <p:nvPr/>
        </p:nvSpPr>
        <p:spPr>
          <a:xfrm>
            <a:off x="6390289" y="2561896"/>
            <a:ext cx="444352" cy="523220"/>
          </a:xfrm>
          <a:prstGeom prst="rect">
            <a:avLst/>
          </a:prstGeom>
          <a:noFill/>
        </p:spPr>
        <p:txBody>
          <a:bodyPr wrap="none" rtlCol="0">
            <a:spAutoFit/>
          </a:bodyPr>
          <a:lstStyle/>
          <a:p>
            <a:r>
              <a:rPr lang="en-US" sz="2800" b="1" dirty="0" smtClean="0">
                <a:solidFill>
                  <a:srgbClr val="003300"/>
                </a:solidFill>
              </a:rPr>
              <a:t>K</a:t>
            </a:r>
            <a:endParaRPr lang="en-US" b="1" dirty="0">
              <a:solidFill>
                <a:srgbClr val="003300"/>
              </a:solidFill>
            </a:endParaRPr>
          </a:p>
        </p:txBody>
      </p:sp>
      <p:sp>
        <p:nvSpPr>
          <p:cNvPr id="46" name="TextBox 45"/>
          <p:cNvSpPr txBox="1"/>
          <p:nvPr/>
        </p:nvSpPr>
        <p:spPr>
          <a:xfrm>
            <a:off x="6359809" y="1738936"/>
            <a:ext cx="644728" cy="523220"/>
          </a:xfrm>
          <a:prstGeom prst="rect">
            <a:avLst/>
          </a:prstGeom>
          <a:noFill/>
        </p:spPr>
        <p:txBody>
          <a:bodyPr wrap="none" rtlCol="0">
            <a:spAutoFit/>
          </a:bodyPr>
          <a:lstStyle/>
          <a:p>
            <a:r>
              <a:rPr lang="en-US" sz="2800" b="1" dirty="0" smtClean="0">
                <a:solidFill>
                  <a:srgbClr val="003300"/>
                </a:solidFill>
              </a:rPr>
              <a:t>Ca</a:t>
            </a:r>
            <a:endParaRPr lang="en-US" b="1" dirty="0">
              <a:solidFill>
                <a:srgbClr val="003300"/>
              </a:solidFill>
            </a:endParaRPr>
          </a:p>
        </p:txBody>
      </p:sp>
      <p:sp>
        <p:nvSpPr>
          <p:cNvPr id="47" name="TextBox 46"/>
          <p:cNvSpPr txBox="1"/>
          <p:nvPr/>
        </p:nvSpPr>
        <p:spPr>
          <a:xfrm>
            <a:off x="3815255" y="4486340"/>
            <a:ext cx="644728" cy="523220"/>
          </a:xfrm>
          <a:prstGeom prst="rect">
            <a:avLst/>
          </a:prstGeom>
          <a:noFill/>
        </p:spPr>
        <p:txBody>
          <a:bodyPr wrap="none" rtlCol="0">
            <a:spAutoFit/>
          </a:bodyPr>
          <a:lstStyle/>
          <a:p>
            <a:r>
              <a:rPr lang="en-US" sz="2800" b="1" dirty="0" smtClean="0">
                <a:solidFill>
                  <a:srgbClr val="003300"/>
                </a:solidFill>
              </a:rPr>
              <a:t>Ne</a:t>
            </a:r>
            <a:endParaRPr lang="en-US" b="1" dirty="0">
              <a:solidFill>
                <a:srgbClr val="003300"/>
              </a:solidFill>
            </a:endParaRPr>
          </a:p>
        </p:txBody>
      </p:sp>
      <p:sp>
        <p:nvSpPr>
          <p:cNvPr id="51" name="TextBox 50"/>
          <p:cNvSpPr txBox="1"/>
          <p:nvPr/>
        </p:nvSpPr>
        <p:spPr>
          <a:xfrm>
            <a:off x="4816890" y="4250383"/>
            <a:ext cx="623889" cy="523220"/>
          </a:xfrm>
          <a:prstGeom prst="rect">
            <a:avLst/>
          </a:prstGeom>
          <a:noFill/>
        </p:spPr>
        <p:txBody>
          <a:bodyPr wrap="none" rtlCol="0">
            <a:spAutoFit/>
          </a:bodyPr>
          <a:lstStyle/>
          <a:p>
            <a:r>
              <a:rPr lang="en-US" sz="2800" b="1" dirty="0" smtClean="0">
                <a:solidFill>
                  <a:srgbClr val="003300"/>
                </a:solidFill>
              </a:rPr>
              <a:t>Se</a:t>
            </a:r>
            <a:endParaRPr lang="en-US" b="1" dirty="0">
              <a:solidFill>
                <a:srgbClr val="003300"/>
              </a:solidFill>
            </a:endParaRPr>
          </a:p>
        </p:txBody>
      </p:sp>
    </p:spTree>
    <p:extLst>
      <p:ext uri="{BB962C8B-B14F-4D97-AF65-F5344CB8AC3E}">
        <p14:creationId xmlns:p14="http://schemas.microsoft.com/office/powerpoint/2010/main" val="14951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8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89" grpId="0"/>
      <p:bldP spid="36" grpId="0"/>
      <p:bldP spid="37" grpId="0"/>
      <p:bldP spid="38" grpId="0"/>
      <p:bldP spid="39" grpId="0"/>
      <p:bldP spid="40" grpId="0"/>
      <p:bldP spid="41" grpId="0"/>
      <p:bldP spid="42" grpId="0"/>
      <p:bldP spid="43" grpId="0"/>
      <p:bldP spid="44" grpId="0"/>
      <p:bldP spid="45" grpId="0"/>
      <p:bldP spid="46" grpId="0"/>
      <p:bldP spid="47" grpId="0"/>
      <p:bldP spid="5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732" y="1155055"/>
            <a:ext cx="7301999" cy="3970318"/>
          </a:xfrm>
          <a:prstGeom prst="rect">
            <a:avLst/>
          </a:prstGeom>
          <a:noFill/>
        </p:spPr>
        <p:txBody>
          <a:bodyPr wrap="none" rtlCol="0">
            <a:spAutoFit/>
          </a:bodyPr>
          <a:lstStyle/>
          <a:p>
            <a:pPr marL="457200" indent="-457200">
              <a:buFont typeface="Wingdings" panose="05000000000000000000" pitchFamily="2" charset="2"/>
              <a:buChar char="ü"/>
            </a:pPr>
            <a:r>
              <a:rPr lang="en-US" sz="4400" dirty="0" smtClean="0">
                <a:latin typeface="Arial" panose="020B0604020202020204" pitchFamily="34" charset="0"/>
                <a:cs typeface="Arial" panose="020B0604020202020204" pitchFamily="34" charset="0"/>
              </a:rPr>
              <a:t> Excellent signal at S edge</a:t>
            </a:r>
          </a:p>
          <a:p>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- 2472.7 eV</a:t>
            </a:r>
          </a:p>
          <a:p>
            <a:r>
              <a:rPr lang="en-US" sz="4400" dirty="0" smtClean="0">
                <a:solidFill>
                  <a:srgbClr val="C00000"/>
                </a:solidFill>
                <a:latin typeface="Arial" panose="020B0604020202020204" pitchFamily="34" charset="0"/>
                <a:cs typeface="Arial" panose="020B0604020202020204" pitchFamily="34" charset="0"/>
              </a:rPr>
              <a:t>x  Radiation Damage</a:t>
            </a:r>
          </a:p>
          <a:p>
            <a:r>
              <a:rPr lang="en-US" sz="4000" dirty="0">
                <a:solidFill>
                  <a:srgbClr val="C00000"/>
                </a:solidFill>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 min size </a:t>
            </a:r>
            <a:r>
              <a:rPr lang="en-US" sz="4000" dirty="0">
                <a:solidFill>
                  <a:srgbClr val="C00000"/>
                </a:solidFill>
                <a:latin typeface="Arial" panose="020B0604020202020204" pitchFamily="34" charset="0"/>
                <a:cs typeface="Arial" panose="020B0604020202020204" pitchFamily="34" charset="0"/>
              </a:rPr>
              <a:t>~</a:t>
            </a:r>
            <a:r>
              <a:rPr lang="en-US" sz="4000" dirty="0" smtClean="0">
                <a:solidFill>
                  <a:srgbClr val="C00000"/>
                </a:solidFill>
                <a:latin typeface="Arial" panose="020B0604020202020204" pitchFamily="34" charset="0"/>
                <a:cs typeface="Arial" panose="020B0604020202020204" pitchFamily="34" charset="0"/>
              </a:rPr>
              <a:t> 100 </a:t>
            </a:r>
            <a:r>
              <a:rPr lang="el-GR" sz="4000" dirty="0" smtClean="0">
                <a:solidFill>
                  <a:srgbClr val="C00000"/>
                </a:solidFill>
                <a:latin typeface="Arial" panose="020B0604020202020204" pitchFamily="34" charset="0"/>
                <a:cs typeface="Arial" panose="020B0604020202020204" pitchFamily="34" charset="0"/>
              </a:rPr>
              <a:t>μ</a:t>
            </a:r>
            <a:r>
              <a:rPr lang="en-US" sz="4000" dirty="0">
                <a:solidFill>
                  <a:srgbClr val="C00000"/>
                </a:solidFill>
                <a:latin typeface="Arial" panose="020B0604020202020204" pitchFamily="34" charset="0"/>
                <a:cs typeface="Arial" panose="020B0604020202020204" pitchFamily="34" charset="0"/>
              </a:rPr>
              <a:t>m</a:t>
            </a:r>
            <a:endParaRPr lang="en-US" sz="4000" dirty="0" smtClean="0">
              <a:solidFill>
                <a:srgbClr val="C00000"/>
              </a:solidFill>
              <a:latin typeface="Arial" panose="020B0604020202020204" pitchFamily="34" charset="0"/>
              <a:cs typeface="Arial" panose="020B0604020202020204" pitchFamily="34" charset="0"/>
            </a:endParaRPr>
          </a:p>
          <a:p>
            <a:r>
              <a:rPr lang="en-US" sz="4400" dirty="0" smtClean="0">
                <a:solidFill>
                  <a:srgbClr val="C00000"/>
                </a:solidFill>
                <a:latin typeface="Arial" panose="020B0604020202020204" pitchFamily="34" charset="0"/>
                <a:cs typeface="Arial" panose="020B0604020202020204" pitchFamily="34" charset="0"/>
              </a:rPr>
              <a:t>x  Self absorption</a:t>
            </a:r>
          </a:p>
          <a:p>
            <a:r>
              <a:rPr lang="en-US" sz="4000" dirty="0" smtClean="0">
                <a:solidFill>
                  <a:srgbClr val="C00000"/>
                </a:solidFill>
                <a:latin typeface="Arial" panose="020B0604020202020204" pitchFamily="34" charset="0"/>
                <a:cs typeface="Arial" panose="020B0604020202020204" pitchFamily="34" charset="0"/>
              </a:rPr>
              <a:t>	- </a:t>
            </a:r>
            <a:r>
              <a:rPr lang="en-US" sz="4000" dirty="0">
                <a:solidFill>
                  <a:srgbClr val="C00000"/>
                </a:solidFill>
                <a:latin typeface="Arial" panose="020B0604020202020204" pitchFamily="34" charset="0"/>
                <a:cs typeface="Arial" panose="020B0604020202020204" pitchFamily="34" charset="0"/>
              </a:rPr>
              <a:t>20 </a:t>
            </a:r>
            <a:r>
              <a:rPr lang="el-GR" sz="4000" dirty="0">
                <a:solidFill>
                  <a:srgbClr val="C00000"/>
                </a:solidFill>
                <a:latin typeface="Arial" panose="020B0604020202020204" pitchFamily="34" charset="0"/>
                <a:cs typeface="Arial" panose="020B0604020202020204" pitchFamily="34" charset="0"/>
              </a:rPr>
              <a:t>μ</a:t>
            </a:r>
            <a:r>
              <a:rPr lang="en-US" sz="4000" dirty="0">
                <a:solidFill>
                  <a:srgbClr val="C00000"/>
                </a:solidFill>
                <a:latin typeface="Arial" panose="020B0604020202020204" pitchFamily="34" charset="0"/>
                <a:cs typeface="Arial" panose="020B0604020202020204" pitchFamily="34" charset="0"/>
              </a:rPr>
              <a:t>m </a:t>
            </a:r>
            <a:r>
              <a:rPr lang="en-US" sz="4000" dirty="0" smtClean="0">
                <a:solidFill>
                  <a:srgbClr val="C00000"/>
                </a:solidFill>
                <a:latin typeface="Arial" panose="020B0604020202020204" pitchFamily="34" charset="0"/>
                <a:cs typeface="Arial" panose="020B0604020202020204" pitchFamily="34" charset="0"/>
              </a:rPr>
              <a:t>error = </a:t>
            </a:r>
            <a:r>
              <a:rPr lang="en-US" sz="4000" dirty="0">
                <a:solidFill>
                  <a:srgbClr val="C00000"/>
                </a:solidFill>
                <a:latin typeface="Arial" panose="020B0604020202020204" pitchFamily="34" charset="0"/>
                <a:cs typeface="Arial" panose="020B0604020202020204" pitchFamily="34" charset="0"/>
              </a:rPr>
              <a:t>50</a:t>
            </a:r>
            <a:r>
              <a:rPr lang="en-US" sz="4000" dirty="0" smtClean="0">
                <a:solidFill>
                  <a:srgbClr val="C00000"/>
                </a:solidFill>
                <a:latin typeface="Arial" panose="020B0604020202020204" pitchFamily="34" charset="0"/>
                <a:cs typeface="Arial" panose="020B0604020202020204" pitchFamily="34" charset="0"/>
              </a:rPr>
              <a:t>% error</a:t>
            </a:r>
            <a:endParaRPr lang="en-US" sz="4000" dirty="0">
              <a:solidFill>
                <a:srgbClr val="C000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6286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5400" b="1" dirty="0" smtClean="0"/>
              <a:t>Pro &amp; Con of S-MAD</a:t>
            </a:r>
            <a:endParaRPr lang="en-US" altLang="en-US" sz="5400" b="1" dirty="0" smtClean="0"/>
          </a:p>
        </p:txBody>
      </p:sp>
    </p:spTree>
    <p:extLst>
      <p:ext uri="{BB962C8B-B14F-4D97-AF65-F5344CB8AC3E}">
        <p14:creationId xmlns:p14="http://schemas.microsoft.com/office/powerpoint/2010/main" val="487769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Dose-rate dependence of damage</a:t>
            </a:r>
          </a:p>
        </p:txBody>
      </p:sp>
      <p:graphicFrame>
        <p:nvGraphicFramePr>
          <p:cNvPr id="149507" name="Object 3"/>
          <p:cNvGraphicFramePr>
            <a:graphicFrameLocks noChangeAspect="1"/>
          </p:cNvGraphicFramePr>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210979" name="Chart" r:id="rId3" imgW="6258039" imgH="4876890" progId="MSGraph.Chart.8">
                  <p:embed followColorScheme="full"/>
                </p:oleObj>
              </mc:Choice>
              <mc:Fallback>
                <p:oleObj name="Chart" r:id="rId3" imgW="6258039"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950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a:solidFill>
                  <a:srgbClr val="000000"/>
                </a:solidFill>
                <a:latin typeface="Arial" panose="020B0604020202020204" pitchFamily="34" charset="0"/>
                <a:cs typeface="Arial" panose="020B0604020202020204" pitchFamily="34" charset="0"/>
              </a:rPr>
              <a:t>dose rate (</a:t>
            </a:r>
            <a:r>
              <a:rPr lang="en-US" altLang="en-US" sz="1800" b="1" dirty="0" err="1">
                <a:solidFill>
                  <a:srgbClr val="000000"/>
                </a:solidFill>
                <a:latin typeface="Arial" panose="020B0604020202020204" pitchFamily="34" charset="0"/>
                <a:cs typeface="Arial" panose="020B0604020202020204" pitchFamily="34" charset="0"/>
              </a:rPr>
              <a:t>kGy</a:t>
            </a:r>
            <a:r>
              <a:rPr lang="en-US" altLang="en-US" sz="1800" b="1" dirty="0">
                <a:solidFill>
                  <a:srgbClr val="000000"/>
                </a:solidFill>
                <a:latin typeface="Arial" panose="020B0604020202020204" pitchFamily="34" charset="0"/>
                <a:cs typeface="Arial" panose="020B0604020202020204" pitchFamily="34" charset="0"/>
              </a:rPr>
              <a:t>/s)</a:t>
            </a:r>
          </a:p>
        </p:txBody>
      </p:sp>
      <p:sp>
        <p:nvSpPr>
          <p:cNvPr id="14950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a:solidFill>
                  <a:srgbClr val="000000"/>
                </a:solidFill>
                <a:latin typeface="Arial" panose="020B0604020202020204" pitchFamily="34" charset="0"/>
                <a:cs typeface="Arial" panose="020B0604020202020204" pitchFamily="34" charset="0"/>
              </a:rPr>
              <a:t>maximum useful dose (</a:t>
            </a:r>
            <a:r>
              <a:rPr lang="en-US" altLang="en-US" sz="1800" b="1" dirty="0" err="1">
                <a:solidFill>
                  <a:srgbClr val="000000"/>
                </a:solidFill>
                <a:latin typeface="Arial" panose="020B0604020202020204" pitchFamily="34" charset="0"/>
                <a:cs typeface="Arial" panose="020B0604020202020204" pitchFamily="34" charset="0"/>
              </a:rPr>
              <a:t>MGy</a:t>
            </a:r>
            <a:r>
              <a:rPr lang="en-US" altLang="en-US" sz="1800" b="1" dirty="0">
                <a:solidFill>
                  <a:srgbClr val="000000"/>
                </a:solidFill>
                <a:latin typeface="Arial" panose="020B0604020202020204" pitchFamily="34" charset="0"/>
                <a:cs typeface="Arial" panose="020B0604020202020204" pitchFamily="34" charset="0"/>
              </a:rPr>
              <a:t>)</a:t>
            </a:r>
          </a:p>
        </p:txBody>
      </p:sp>
      <p:sp>
        <p:nvSpPr>
          <p:cNvPr id="6" name="TextBox 5"/>
          <p:cNvSpPr txBox="1"/>
          <p:nvPr/>
        </p:nvSpPr>
        <p:spPr>
          <a:xfrm>
            <a:off x="2346588" y="2228045"/>
            <a:ext cx="2441290" cy="954107"/>
          </a:xfrm>
          <a:prstGeom prst="rect">
            <a:avLst/>
          </a:prstGeom>
          <a:solidFill>
            <a:schemeClr val="bg1"/>
          </a:solidFill>
        </p:spPr>
        <p:txBody>
          <a:bodyPr wrap="square" rtlCol="0">
            <a:spAutoFit/>
          </a:bodyPr>
          <a:lstStyle/>
          <a:p>
            <a:pPr algn="ctr"/>
            <a:r>
              <a:rPr lang="en-US" sz="2800" dirty="0" smtClean="0"/>
              <a:t>1 </a:t>
            </a:r>
            <a:r>
              <a:rPr lang="en-US" sz="2800" dirty="0" smtClean="0"/>
              <a:t>um</a:t>
            </a:r>
            <a:r>
              <a:rPr lang="en-US" sz="2800" baseline="30000" dirty="0" smtClean="0"/>
              <a:t>3</a:t>
            </a:r>
            <a:r>
              <a:rPr lang="en-US" sz="2800" dirty="0" smtClean="0"/>
              <a:t> </a:t>
            </a:r>
            <a:r>
              <a:rPr lang="en-US" sz="2800" dirty="0" err="1" smtClean="0"/>
              <a:t>xtal</a:t>
            </a:r>
            <a:r>
              <a:rPr lang="en-US" sz="2800" dirty="0"/>
              <a:t> </a:t>
            </a:r>
            <a:r>
              <a:rPr lang="en-US" sz="2800" dirty="0" smtClean="0"/>
              <a:t> </a:t>
            </a:r>
            <a:r>
              <a:rPr lang="en-US" sz="2800" dirty="0" smtClean="0"/>
              <a:t>= </a:t>
            </a:r>
          </a:p>
          <a:p>
            <a:pPr algn="ctr"/>
            <a:r>
              <a:rPr lang="en-US" sz="2800" dirty="0" smtClean="0"/>
              <a:t>10</a:t>
            </a:r>
            <a:r>
              <a:rPr lang="en-US" sz="2800" baseline="30000" dirty="0" smtClean="0"/>
              <a:t>6</a:t>
            </a:r>
            <a:r>
              <a:rPr lang="en-US" sz="2800" dirty="0" smtClean="0"/>
              <a:t> </a:t>
            </a:r>
            <a:r>
              <a:rPr lang="en-US" sz="2800" dirty="0" smtClean="0"/>
              <a:t>photons</a:t>
            </a:r>
            <a:endParaRPr lang="en-US" sz="2800" dirty="0"/>
          </a:p>
        </p:txBody>
      </p:sp>
      <p:sp>
        <p:nvSpPr>
          <p:cNvPr id="7" name="TextBox 6"/>
          <p:cNvSpPr txBox="1"/>
          <p:nvPr/>
        </p:nvSpPr>
        <p:spPr>
          <a:xfrm>
            <a:off x="5374039" y="976648"/>
            <a:ext cx="2441290" cy="954107"/>
          </a:xfrm>
          <a:prstGeom prst="rect">
            <a:avLst/>
          </a:prstGeom>
          <a:solidFill>
            <a:schemeClr val="bg1"/>
          </a:solidFill>
        </p:spPr>
        <p:txBody>
          <a:bodyPr wrap="square" rtlCol="0">
            <a:spAutoFit/>
          </a:bodyPr>
          <a:lstStyle/>
          <a:p>
            <a:pPr algn="ctr"/>
            <a:r>
              <a:rPr lang="en-US" sz="2800" dirty="0" smtClean="0"/>
              <a:t>1 </a:t>
            </a:r>
            <a:r>
              <a:rPr lang="en-US" sz="2800" dirty="0" smtClean="0"/>
              <a:t>um</a:t>
            </a:r>
            <a:r>
              <a:rPr lang="en-US" sz="2800" baseline="30000" dirty="0" smtClean="0"/>
              <a:t>3</a:t>
            </a:r>
            <a:r>
              <a:rPr lang="en-US" sz="2800" dirty="0" smtClean="0"/>
              <a:t> </a:t>
            </a:r>
            <a:r>
              <a:rPr lang="en-US" sz="2800" dirty="0" err="1" smtClean="0"/>
              <a:t>xtal</a:t>
            </a:r>
            <a:r>
              <a:rPr lang="en-US" sz="2800" dirty="0"/>
              <a:t> </a:t>
            </a:r>
            <a:r>
              <a:rPr lang="en-US" sz="2800" dirty="0" smtClean="0"/>
              <a:t> </a:t>
            </a:r>
            <a:r>
              <a:rPr lang="en-US" sz="2800" dirty="0" smtClean="0"/>
              <a:t>= </a:t>
            </a:r>
          </a:p>
          <a:p>
            <a:pPr algn="ctr"/>
            <a:r>
              <a:rPr lang="en-US" sz="2800" dirty="0" smtClean="0"/>
              <a:t>10</a:t>
            </a:r>
            <a:r>
              <a:rPr lang="en-US" sz="2800" baseline="30000" dirty="0"/>
              <a:t>8</a:t>
            </a:r>
            <a:r>
              <a:rPr lang="en-US" sz="2800" dirty="0" smtClean="0"/>
              <a:t> </a:t>
            </a:r>
            <a:r>
              <a:rPr lang="en-US" sz="2800" dirty="0" smtClean="0"/>
              <a:t>photons</a:t>
            </a:r>
            <a:endParaRPr lang="en-US" sz="2800" dirty="0"/>
          </a:p>
        </p:txBody>
      </p:sp>
    </p:spTree>
    <p:extLst>
      <p:ext uri="{BB962C8B-B14F-4D97-AF65-F5344CB8AC3E}">
        <p14:creationId xmlns:p14="http://schemas.microsoft.com/office/powerpoint/2010/main" val="3960083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Freeform 22"/>
          <p:cNvSpPr>
            <a:spLocks/>
          </p:cNvSpPr>
          <p:nvPr/>
        </p:nvSpPr>
        <p:spPr bwMode="auto">
          <a:xfrm>
            <a:off x="-1545091" y="2278289"/>
            <a:ext cx="6116637" cy="4064000"/>
          </a:xfrm>
          <a:custGeom>
            <a:avLst/>
            <a:gdLst>
              <a:gd name="T0" fmla="*/ 0 w 32564"/>
              <a:gd name="T1" fmla="*/ 3994280 h 10101"/>
              <a:gd name="T2" fmla="*/ 2387492 w 32564"/>
              <a:gd name="T3" fmla="*/ 4007154 h 10101"/>
              <a:gd name="T4" fmla="*/ 2441399 w 32564"/>
              <a:gd name="T5" fmla="*/ 3947610 h 10101"/>
              <a:gd name="T6" fmla="*/ 2506387 w 32564"/>
              <a:gd name="T7" fmla="*/ 3828120 h 10101"/>
              <a:gd name="T8" fmla="*/ 2546207 w 32564"/>
              <a:gd name="T9" fmla="*/ 3661557 h 10101"/>
              <a:gd name="T10" fmla="*/ 2593728 w 32564"/>
              <a:gd name="T11" fmla="*/ 3369067 h 10101"/>
              <a:gd name="T12" fmla="*/ 2635050 w 32564"/>
              <a:gd name="T13" fmla="*/ 3023873 h 10101"/>
              <a:gd name="T14" fmla="*/ 2682571 w 32564"/>
              <a:gd name="T15" fmla="*/ 2551946 h 10101"/>
              <a:gd name="T16" fmla="*/ 2716004 w 32564"/>
              <a:gd name="T17" fmla="*/ 2153242 h 10101"/>
              <a:gd name="T18" fmla="*/ 2754134 w 32564"/>
              <a:gd name="T19" fmla="*/ 1714306 h 10101"/>
              <a:gd name="T20" fmla="*/ 2797146 w 32564"/>
              <a:gd name="T21" fmla="*/ 1269334 h 10101"/>
              <a:gd name="T22" fmla="*/ 2831895 w 32564"/>
              <a:gd name="T23" fmla="*/ 910461 h 10101"/>
              <a:gd name="T24" fmla="*/ 2868334 w 32564"/>
              <a:gd name="T25" fmla="*/ 631650 h 10101"/>
              <a:gd name="T26" fmla="*/ 2893690 w 32564"/>
              <a:gd name="T27" fmla="*/ 491641 h 10101"/>
              <a:gd name="T28" fmla="*/ 2941399 w 32564"/>
              <a:gd name="T29" fmla="*/ 272776 h 10101"/>
              <a:gd name="T30" fmla="*/ 2987417 w 32564"/>
              <a:gd name="T31" fmla="*/ 152883 h 10101"/>
              <a:gd name="T32" fmla="*/ 3044705 w 32564"/>
              <a:gd name="T33" fmla="*/ 53107 h 10101"/>
              <a:gd name="T34" fmla="*/ 3111196 w 32564"/>
              <a:gd name="T35" fmla="*/ 20116 h 10101"/>
              <a:gd name="T36" fmla="*/ 3201730 w 32564"/>
              <a:gd name="T37" fmla="*/ 0 h 10101"/>
              <a:gd name="T38" fmla="*/ 3303345 w 32564"/>
              <a:gd name="T39" fmla="*/ 13277 h 10101"/>
              <a:gd name="T40" fmla="*/ 3406651 w 32564"/>
              <a:gd name="T41" fmla="*/ 33393 h 10101"/>
              <a:gd name="T42" fmla="*/ 3470137 w 32564"/>
              <a:gd name="T43" fmla="*/ 79660 h 10101"/>
              <a:gd name="T44" fmla="*/ 3549401 w 32564"/>
              <a:gd name="T45" fmla="*/ 232946 h 10101"/>
              <a:gd name="T46" fmla="*/ 3589221 w 32564"/>
              <a:gd name="T47" fmla="*/ 398704 h 10101"/>
              <a:gd name="T48" fmla="*/ 3635051 w 32564"/>
              <a:gd name="T49" fmla="*/ 658203 h 10101"/>
              <a:gd name="T50" fmla="*/ 3665291 w 32564"/>
              <a:gd name="T51" fmla="*/ 930175 h 10101"/>
              <a:gd name="T52" fmla="*/ 3713000 w 32564"/>
              <a:gd name="T53" fmla="*/ 1375548 h 10101"/>
              <a:gd name="T54" fmla="*/ 3744743 w 32564"/>
              <a:gd name="T55" fmla="*/ 1734422 h 10101"/>
              <a:gd name="T56" fmla="*/ 3778176 w 32564"/>
              <a:gd name="T57" fmla="*/ 2126688 h 10101"/>
              <a:gd name="T58" fmla="*/ 3811422 w 32564"/>
              <a:gd name="T59" fmla="*/ 2485562 h 10101"/>
              <a:gd name="T60" fmla="*/ 3846358 w 32564"/>
              <a:gd name="T61" fmla="*/ 2890703 h 10101"/>
              <a:gd name="T62" fmla="*/ 3889183 w 32564"/>
              <a:gd name="T63" fmla="*/ 3229863 h 10101"/>
              <a:gd name="T64" fmla="*/ 3927312 w 32564"/>
              <a:gd name="T65" fmla="*/ 3542067 h 10101"/>
              <a:gd name="T66" fmla="*/ 3974833 w 32564"/>
              <a:gd name="T67" fmla="*/ 3761334 h 10101"/>
              <a:gd name="T68" fmla="*/ 4021039 w 32564"/>
              <a:gd name="T69" fmla="*/ 3900940 h 10101"/>
              <a:gd name="T70" fmla="*/ 4070062 w 32564"/>
              <a:gd name="T71" fmla="*/ 3967324 h 10101"/>
              <a:gd name="T72" fmla="*/ 4117771 w 32564"/>
              <a:gd name="T73" fmla="*/ 4020431 h 10101"/>
              <a:gd name="T74" fmla="*/ 6116457 w 32564"/>
              <a:gd name="T75" fmla="*/ 4063882 h 10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564" h="10101">
                <a:moveTo>
                  <a:pt x="0" y="9928"/>
                </a:moveTo>
                <a:lnTo>
                  <a:pt x="12711" y="9960"/>
                </a:lnTo>
                <a:cubicBezTo>
                  <a:pt x="13563" y="9618"/>
                  <a:pt x="12893" y="9886"/>
                  <a:pt x="12998" y="9812"/>
                </a:cubicBezTo>
                <a:cubicBezTo>
                  <a:pt x="13100" y="9746"/>
                  <a:pt x="13252" y="9630"/>
                  <a:pt x="13344" y="9515"/>
                </a:cubicBezTo>
                <a:cubicBezTo>
                  <a:pt x="13437" y="9398"/>
                  <a:pt x="13479" y="9299"/>
                  <a:pt x="13556" y="9101"/>
                </a:cubicBezTo>
                <a:cubicBezTo>
                  <a:pt x="13632" y="8903"/>
                  <a:pt x="13734" y="8639"/>
                  <a:pt x="13809" y="8374"/>
                </a:cubicBezTo>
                <a:cubicBezTo>
                  <a:pt x="13886" y="8110"/>
                  <a:pt x="13953" y="7846"/>
                  <a:pt x="14029" y="7516"/>
                </a:cubicBezTo>
                <a:cubicBezTo>
                  <a:pt x="14105" y="7185"/>
                  <a:pt x="14215" y="6707"/>
                  <a:pt x="14282" y="6343"/>
                </a:cubicBezTo>
                <a:cubicBezTo>
                  <a:pt x="14350" y="5980"/>
                  <a:pt x="14401" y="5699"/>
                  <a:pt x="14460" y="5352"/>
                </a:cubicBezTo>
                <a:cubicBezTo>
                  <a:pt x="14519" y="5005"/>
                  <a:pt x="14586" y="4625"/>
                  <a:pt x="14663" y="4261"/>
                </a:cubicBezTo>
                <a:cubicBezTo>
                  <a:pt x="14739" y="3898"/>
                  <a:pt x="14823" y="3485"/>
                  <a:pt x="14892" y="3155"/>
                </a:cubicBezTo>
                <a:cubicBezTo>
                  <a:pt x="14959" y="2825"/>
                  <a:pt x="15018" y="2528"/>
                  <a:pt x="15077" y="2263"/>
                </a:cubicBezTo>
                <a:cubicBezTo>
                  <a:pt x="15136" y="1999"/>
                  <a:pt x="15213" y="1735"/>
                  <a:pt x="15271" y="1570"/>
                </a:cubicBezTo>
                <a:cubicBezTo>
                  <a:pt x="15331" y="1404"/>
                  <a:pt x="15339" y="1371"/>
                  <a:pt x="15406" y="1222"/>
                </a:cubicBezTo>
                <a:cubicBezTo>
                  <a:pt x="15474" y="1074"/>
                  <a:pt x="15575" y="810"/>
                  <a:pt x="15660" y="678"/>
                </a:cubicBezTo>
                <a:cubicBezTo>
                  <a:pt x="15744" y="546"/>
                  <a:pt x="15812" y="462"/>
                  <a:pt x="15905" y="380"/>
                </a:cubicBezTo>
                <a:cubicBezTo>
                  <a:pt x="15998" y="297"/>
                  <a:pt x="16100" y="182"/>
                  <a:pt x="16210" y="132"/>
                </a:cubicBezTo>
                <a:cubicBezTo>
                  <a:pt x="16320" y="83"/>
                  <a:pt x="16429" y="66"/>
                  <a:pt x="16564" y="50"/>
                </a:cubicBezTo>
                <a:cubicBezTo>
                  <a:pt x="16700" y="33"/>
                  <a:pt x="16877" y="0"/>
                  <a:pt x="17046" y="0"/>
                </a:cubicBezTo>
                <a:cubicBezTo>
                  <a:pt x="17215" y="0"/>
                  <a:pt x="17410" y="17"/>
                  <a:pt x="17587" y="33"/>
                </a:cubicBezTo>
                <a:cubicBezTo>
                  <a:pt x="17765" y="50"/>
                  <a:pt x="17993" y="50"/>
                  <a:pt x="18137" y="83"/>
                </a:cubicBezTo>
                <a:cubicBezTo>
                  <a:pt x="18280" y="116"/>
                  <a:pt x="18348" y="116"/>
                  <a:pt x="18475" y="198"/>
                </a:cubicBezTo>
                <a:cubicBezTo>
                  <a:pt x="18602" y="281"/>
                  <a:pt x="18796" y="446"/>
                  <a:pt x="18897" y="579"/>
                </a:cubicBezTo>
                <a:cubicBezTo>
                  <a:pt x="18999" y="711"/>
                  <a:pt x="19032" y="810"/>
                  <a:pt x="19109" y="991"/>
                </a:cubicBezTo>
                <a:cubicBezTo>
                  <a:pt x="19184" y="1173"/>
                  <a:pt x="19286" y="1420"/>
                  <a:pt x="19353" y="1636"/>
                </a:cubicBezTo>
                <a:cubicBezTo>
                  <a:pt x="19421" y="1850"/>
                  <a:pt x="19447" y="2015"/>
                  <a:pt x="19514" y="2312"/>
                </a:cubicBezTo>
                <a:cubicBezTo>
                  <a:pt x="19582" y="2610"/>
                  <a:pt x="19700" y="3089"/>
                  <a:pt x="19768" y="3419"/>
                </a:cubicBezTo>
                <a:cubicBezTo>
                  <a:pt x="19835" y="3750"/>
                  <a:pt x="19878" y="3997"/>
                  <a:pt x="19937" y="4311"/>
                </a:cubicBezTo>
                <a:cubicBezTo>
                  <a:pt x="19996" y="4625"/>
                  <a:pt x="20055" y="4972"/>
                  <a:pt x="20115" y="5286"/>
                </a:cubicBezTo>
                <a:cubicBezTo>
                  <a:pt x="20173" y="5600"/>
                  <a:pt x="20233" y="5864"/>
                  <a:pt x="20292" y="6178"/>
                </a:cubicBezTo>
                <a:cubicBezTo>
                  <a:pt x="20351" y="6491"/>
                  <a:pt x="20410" y="6872"/>
                  <a:pt x="20478" y="7185"/>
                </a:cubicBezTo>
                <a:cubicBezTo>
                  <a:pt x="20545" y="7499"/>
                  <a:pt x="20639" y="7764"/>
                  <a:pt x="20706" y="8028"/>
                </a:cubicBezTo>
                <a:cubicBezTo>
                  <a:pt x="20774" y="8292"/>
                  <a:pt x="20832" y="8590"/>
                  <a:pt x="20909" y="8804"/>
                </a:cubicBezTo>
                <a:cubicBezTo>
                  <a:pt x="20984" y="9019"/>
                  <a:pt x="21078" y="9200"/>
                  <a:pt x="21162" y="9349"/>
                </a:cubicBezTo>
                <a:cubicBezTo>
                  <a:pt x="21247" y="9497"/>
                  <a:pt x="21323" y="9614"/>
                  <a:pt x="21408" y="9696"/>
                </a:cubicBezTo>
                <a:cubicBezTo>
                  <a:pt x="21492" y="9779"/>
                  <a:pt x="21585" y="9812"/>
                  <a:pt x="21669" y="9861"/>
                </a:cubicBezTo>
                <a:cubicBezTo>
                  <a:pt x="21754" y="9911"/>
                  <a:pt x="21034" y="9448"/>
                  <a:pt x="21923" y="9993"/>
                </a:cubicBezTo>
                <a:cubicBezTo>
                  <a:pt x="23739" y="10033"/>
                  <a:pt x="30347" y="10079"/>
                  <a:pt x="32564" y="10101"/>
                </a:cubicBezTo>
              </a:path>
            </a:pathLst>
          </a:custGeom>
          <a:solidFill>
            <a:schemeClr val="bg1"/>
          </a:solidFill>
          <a:ln w="9525">
            <a:solidFill>
              <a:schemeClr val="tx1"/>
            </a:solidFill>
            <a:round/>
            <a:headEnd/>
            <a:tailEnd/>
          </a:ln>
        </p:spPr>
        <p:txBody>
          <a:bodyPr/>
          <a:lstStyle/>
          <a:p>
            <a:pPr fontAlgn="base">
              <a:spcBef>
                <a:spcPct val="0"/>
              </a:spcBef>
              <a:spcAft>
                <a:spcPct val="0"/>
              </a:spcAft>
            </a:pPr>
            <a:endParaRPr lang="en-US" dirty="0">
              <a:solidFill>
                <a:srgbClr val="000000"/>
              </a:solidFill>
            </a:endParaRPr>
          </a:p>
        </p:txBody>
      </p:sp>
      <p:cxnSp>
        <p:nvCxnSpPr>
          <p:cNvPr id="14" name="Straight Connector 13"/>
          <p:cNvCxnSpPr/>
          <p:nvPr/>
        </p:nvCxnSpPr>
        <p:spPr>
          <a:xfrm flipV="1">
            <a:off x="1175884" y="4208689"/>
            <a:ext cx="28575" cy="211931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bwMode="auto">
          <a:xfrm>
            <a:off x="1218746" y="1436914"/>
            <a:ext cx="1230313" cy="550863"/>
            <a:chOff x="4499428" y="1422400"/>
            <a:chExt cx="1229824" cy="551543"/>
          </a:xfrm>
        </p:grpSpPr>
        <p:cxnSp>
          <p:nvCxnSpPr>
            <p:cNvPr id="17" name="Straight Arrow Connector 16"/>
            <p:cNvCxnSpPr/>
            <p:nvPr/>
          </p:nvCxnSpPr>
          <p:spPr>
            <a:xfrm>
              <a:off x="4615270" y="1973943"/>
              <a:ext cx="899754"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2169" name="TextBox 19"/>
            <p:cNvSpPr txBox="1">
              <a:spLocks noChangeArrowheads="1"/>
            </p:cNvSpPr>
            <p:nvPr/>
          </p:nvSpPr>
          <p:spPr bwMode="auto">
            <a:xfrm>
              <a:off x="4499428" y="1422400"/>
              <a:ext cx="1229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dirty="0">
                  <a:solidFill>
                    <a:srgbClr val="000000"/>
                  </a:solidFill>
                </a:rPr>
                <a:t>0.006°</a:t>
              </a:r>
            </a:p>
          </p:txBody>
        </p:sp>
      </p:grpSp>
      <p:sp>
        <p:nvSpPr>
          <p:cNvPr id="21" name="TextBox 20"/>
          <p:cNvSpPr txBox="1">
            <a:spLocks noChangeArrowheads="1"/>
          </p:cNvSpPr>
          <p:nvPr/>
        </p:nvSpPr>
        <p:spPr bwMode="auto">
          <a:xfrm>
            <a:off x="2398426" y="1421482"/>
            <a:ext cx="157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dirty="0">
                <a:solidFill>
                  <a:srgbClr val="000000"/>
                </a:solidFill>
              </a:rPr>
              <a:t>1 </a:t>
            </a:r>
            <a:r>
              <a:rPr lang="el-GR" altLang="en-US" sz="2400" dirty="0">
                <a:solidFill>
                  <a:srgbClr val="000000"/>
                </a:solidFill>
              </a:rPr>
              <a:t>μ</a:t>
            </a:r>
            <a:r>
              <a:rPr lang="en-US" altLang="en-US" sz="2400" dirty="0">
                <a:solidFill>
                  <a:srgbClr val="000000"/>
                </a:solidFill>
              </a:rPr>
              <a:t>m </a:t>
            </a:r>
            <a:r>
              <a:rPr lang="en-US" altLang="en-US" sz="2400" dirty="0" err="1">
                <a:solidFill>
                  <a:srgbClr val="000000"/>
                </a:solidFill>
              </a:rPr>
              <a:t>xtal</a:t>
            </a:r>
            <a:endParaRPr lang="en-US" altLang="en-US" sz="2400" dirty="0">
              <a:solidFill>
                <a:srgbClr val="000000"/>
              </a:solidFill>
            </a:endParaRPr>
          </a:p>
          <a:p>
            <a:pPr eaLnBrk="1" fontAlgn="base" hangingPunct="1">
              <a:spcBef>
                <a:spcPct val="0"/>
              </a:spcBef>
              <a:spcAft>
                <a:spcPct val="0"/>
              </a:spcAft>
            </a:pPr>
            <a:r>
              <a:rPr lang="en-US" altLang="en-US" sz="2400" dirty="0">
                <a:solidFill>
                  <a:srgbClr val="000000"/>
                </a:solidFill>
              </a:rPr>
              <a:t>1 Å x-rays</a:t>
            </a:r>
          </a:p>
        </p:txBody>
      </p:sp>
      <p:cxnSp>
        <p:nvCxnSpPr>
          <p:cNvPr id="9" name="Straight Connector 8"/>
          <p:cNvCxnSpPr>
            <a:endCxn id="92163" idx="19"/>
          </p:cNvCxnSpPr>
          <p:nvPr/>
        </p:nvCxnSpPr>
        <p:spPr>
          <a:xfrm flipV="1">
            <a:off x="1675946" y="2292577"/>
            <a:ext cx="82550" cy="40290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97" t="21363" r="23041" b="16342"/>
          <a:stretch/>
        </p:blipFill>
        <p:spPr bwMode="auto">
          <a:xfrm>
            <a:off x="2835729" y="2578308"/>
            <a:ext cx="4647048" cy="32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21412" y="2323476"/>
            <a:ext cx="5715000" cy="240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231567" y="6211669"/>
            <a:ext cx="3912433" cy="646331"/>
          </a:xfrm>
          <a:prstGeom prst="rect">
            <a:avLst/>
          </a:prstGeom>
        </p:spPr>
        <p:txBody>
          <a:bodyPr wrap="square">
            <a:spAutoFit/>
          </a:bodyPr>
          <a:lstStyle/>
          <a:p>
            <a:r>
              <a:rPr lang="en-US" dirty="0">
                <a:solidFill>
                  <a:srgbClr val="000000"/>
                </a:solidFill>
              </a:rPr>
              <a:t>Lovelace </a:t>
            </a:r>
            <a:r>
              <a:rPr lang="en-US" i="1" dirty="0" smtClean="0">
                <a:solidFill>
                  <a:srgbClr val="000000"/>
                </a:solidFill>
              </a:rPr>
              <a:t>et al.</a:t>
            </a:r>
            <a:r>
              <a:rPr lang="en-US" dirty="0" smtClean="0">
                <a:solidFill>
                  <a:srgbClr val="000000"/>
                </a:solidFill>
              </a:rPr>
              <a:t> (2006)."topography</a:t>
            </a:r>
            <a:r>
              <a:rPr lang="en-US" dirty="0">
                <a:solidFill>
                  <a:srgbClr val="000000"/>
                </a:solidFill>
              </a:rPr>
              <a:t>", </a:t>
            </a:r>
            <a:r>
              <a:rPr lang="en-US" i="1" dirty="0">
                <a:solidFill>
                  <a:srgbClr val="000000"/>
                </a:solidFill>
              </a:rPr>
              <a:t>J. Appl. </a:t>
            </a:r>
            <a:r>
              <a:rPr lang="en-US" i="1" dirty="0" err="1">
                <a:solidFill>
                  <a:srgbClr val="000000"/>
                </a:solidFill>
              </a:rPr>
              <a:t>Cryst</a:t>
            </a:r>
            <a:r>
              <a:rPr lang="en-US" i="1" dirty="0">
                <a:solidFill>
                  <a:srgbClr val="000000"/>
                </a:solidFill>
              </a:rPr>
              <a:t>.</a:t>
            </a:r>
            <a:r>
              <a:rPr lang="en-US" dirty="0">
                <a:solidFill>
                  <a:srgbClr val="000000"/>
                </a:solidFill>
              </a:rPr>
              <a:t> </a:t>
            </a:r>
            <a:r>
              <a:rPr lang="en-US" b="1" dirty="0">
                <a:solidFill>
                  <a:srgbClr val="000000"/>
                </a:solidFill>
              </a:rPr>
              <a:t>39</a:t>
            </a:r>
            <a:r>
              <a:rPr lang="en-US" dirty="0">
                <a:solidFill>
                  <a:srgbClr val="000000"/>
                </a:solidFill>
              </a:rPr>
              <a:t>, 425-432. </a:t>
            </a:r>
          </a:p>
        </p:txBody>
      </p:sp>
      <p:sp>
        <p:nvSpPr>
          <p:cNvPr id="15" name="Title 1"/>
          <p:cNvSpPr txBox="1">
            <a:spLocks/>
          </p:cNvSpPr>
          <p:nvPr/>
        </p:nvSpPr>
        <p:spPr bwMode="auto">
          <a:xfrm>
            <a:off x="0" y="9595"/>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b="1" kern="0" dirty="0" smtClean="0"/>
              <a:t>The “partiality problem” at XFEL</a:t>
            </a:r>
          </a:p>
        </p:txBody>
      </p:sp>
    </p:spTree>
    <p:extLst>
      <p:ext uri="{BB962C8B-B14F-4D97-AF65-F5344CB8AC3E}">
        <p14:creationId xmlns:p14="http://schemas.microsoft.com/office/powerpoint/2010/main" val="1177453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165100" y="1650035"/>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9600" baseline="30000" dirty="0" err="1" smtClean="0">
                <a:solidFill>
                  <a:srgbClr val="000066"/>
                </a:solidFill>
              </a:rPr>
              <a:t>mult</a:t>
            </a:r>
            <a:r>
              <a:rPr lang="en-US" altLang="en-US" sz="9600" baseline="30000" dirty="0" smtClean="0">
                <a:solidFill>
                  <a:srgbClr val="000066"/>
                </a:solidFill>
              </a:rPr>
              <a:t> </a:t>
            </a:r>
            <a:r>
              <a:rPr lang="en-US" altLang="en-US" sz="9600" baseline="30000" dirty="0">
                <a:solidFill>
                  <a:srgbClr val="000066"/>
                </a:solidFill>
              </a:rPr>
              <a:t>&gt;</a:t>
            </a:r>
            <a:r>
              <a:rPr lang="en-US" altLang="en-US" sz="6600" dirty="0">
                <a:solidFill>
                  <a:srgbClr val="000066"/>
                </a:solidFill>
              </a:rPr>
              <a:t> </a:t>
            </a:r>
            <a:r>
              <a:rPr lang="en-US" altLang="en-US" sz="18900" dirty="0">
                <a:solidFill>
                  <a:srgbClr val="000000"/>
                </a:solidFill>
              </a:rPr>
              <a:t>(</a:t>
            </a:r>
            <a:r>
              <a:rPr lang="en-US" altLang="en-US" sz="18900" dirty="0">
                <a:solidFill>
                  <a:srgbClr val="000000"/>
                </a:solidFill>
                <a:latin typeface="Times New Roman" pitchFamily="18" charset="0"/>
                <a:cs typeface="Arial" pitchFamily="34" charset="0"/>
              </a:rPr>
              <a:t>—</a:t>
            </a:r>
            <a:r>
              <a:rPr lang="en-US" altLang="en-US" sz="18900" dirty="0">
                <a:solidFill>
                  <a:srgbClr val="000000"/>
                </a:solidFill>
              </a:rPr>
              <a:t>)</a:t>
            </a:r>
            <a:r>
              <a:rPr lang="en-US" altLang="en-US" sz="9600" baseline="100000" dirty="0">
                <a:solidFill>
                  <a:srgbClr val="000000"/>
                </a:solidFill>
              </a:rPr>
              <a:t>2</a:t>
            </a:r>
          </a:p>
        </p:txBody>
      </p:sp>
      <p:sp>
        <p:nvSpPr>
          <p:cNvPr id="91140" name="Text Box 4"/>
          <p:cNvSpPr txBox="1">
            <a:spLocks noChangeArrowheads="1"/>
          </p:cNvSpPr>
          <p:nvPr/>
        </p:nvSpPr>
        <p:spPr bwMode="auto">
          <a:xfrm>
            <a:off x="3848100" y="2119935"/>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6600">
                <a:solidFill>
                  <a:srgbClr val="CC6600"/>
                </a:solidFill>
              </a:rPr>
              <a:t>~100%</a:t>
            </a:r>
            <a:endParaRPr lang="en-US" altLang="en-US" sz="6600" baseline="-25000">
              <a:solidFill>
                <a:srgbClr val="CC6600"/>
              </a:solidFill>
            </a:endParaRPr>
          </a:p>
          <a:p>
            <a:pPr algn="ctr" eaLnBrk="1" fontAlgn="base" hangingPunct="1">
              <a:spcBef>
                <a:spcPct val="50000"/>
              </a:spcBef>
              <a:spcAft>
                <a:spcPct val="0"/>
              </a:spcAft>
              <a:buFontTx/>
              <a:buNone/>
            </a:pPr>
            <a:r>
              <a:rPr lang="en-US" altLang="en-US" sz="6600">
                <a:solidFill>
                  <a:srgbClr val="006600"/>
                </a:solidFill>
              </a:rPr>
              <a:t>&lt;</a:t>
            </a:r>
            <a:r>
              <a:rPr lang="el-GR" altLang="en-US" sz="6600">
                <a:solidFill>
                  <a:srgbClr val="006600"/>
                </a:solidFill>
                <a:cs typeface="Arial" pitchFamily="34" charset="0"/>
              </a:rPr>
              <a:t>Δ</a:t>
            </a:r>
            <a:r>
              <a:rPr lang="en-US" altLang="en-US" sz="6600">
                <a:solidFill>
                  <a:srgbClr val="006600"/>
                </a:solidFill>
                <a:cs typeface="Arial" pitchFamily="34" charset="0"/>
              </a:rPr>
              <a:t>F</a:t>
            </a:r>
            <a:r>
              <a:rPr lang="en-US" altLang="en-US" sz="6600">
                <a:solidFill>
                  <a:srgbClr val="006600"/>
                </a:solidFill>
              </a:rPr>
              <a:t>/F&gt;</a:t>
            </a:r>
          </a:p>
        </p:txBody>
      </p:sp>
      <p:sp>
        <p:nvSpPr>
          <p:cNvPr id="2" name="TextBox 1"/>
          <p:cNvSpPr txBox="1">
            <a:spLocks noChangeArrowheads="1"/>
          </p:cNvSpPr>
          <p:nvPr/>
        </p:nvSpPr>
        <p:spPr bwMode="auto">
          <a:xfrm>
            <a:off x="652463" y="5776913"/>
            <a:ext cx="7700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rPr>
              <a:t>Gd lyso: </a:t>
            </a:r>
            <a:r>
              <a:rPr lang="el-GR" altLang="en-US" sz="3600">
                <a:solidFill>
                  <a:srgbClr val="000000"/>
                </a:solidFill>
              </a:rPr>
              <a:t>Δ</a:t>
            </a:r>
            <a:r>
              <a:rPr lang="en-US" altLang="en-US" sz="3600">
                <a:solidFill>
                  <a:srgbClr val="000000"/>
                </a:solidFill>
              </a:rPr>
              <a:t>F/F = 8.7%  → mult = 132 </a:t>
            </a:r>
          </a:p>
        </p:txBody>
      </p:sp>
      <p:sp>
        <p:nvSpPr>
          <p:cNvPr id="7" name="Title 1"/>
          <p:cNvSpPr txBox="1">
            <a:spLocks/>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b="1" kern="0" dirty="0" smtClean="0"/>
              <a:t>The “partiality problem” at XFEL</a:t>
            </a:r>
          </a:p>
        </p:txBody>
      </p:sp>
      <p:sp>
        <p:nvSpPr>
          <p:cNvPr id="4" name="Rectangle 3"/>
          <p:cNvSpPr/>
          <p:nvPr/>
        </p:nvSpPr>
        <p:spPr>
          <a:xfrm>
            <a:off x="0" y="6439807"/>
            <a:ext cx="9144000" cy="369332"/>
          </a:xfrm>
          <a:prstGeom prst="rect">
            <a:avLst/>
          </a:prstGeom>
        </p:spPr>
        <p:txBody>
          <a:bodyPr wrap="square">
            <a:spAutoFit/>
          </a:bodyPr>
          <a:lstStyle/>
          <a:p>
            <a:pPr algn="r"/>
            <a:r>
              <a:rPr lang="en-US" dirty="0" err="1"/>
              <a:t>Barends</a:t>
            </a:r>
            <a:r>
              <a:rPr lang="en-US" dirty="0"/>
              <a:t> </a:t>
            </a:r>
            <a:r>
              <a:rPr lang="en-US" i="1" dirty="0" smtClean="0"/>
              <a:t>et al.</a:t>
            </a:r>
            <a:r>
              <a:rPr lang="en-US" dirty="0" smtClean="0"/>
              <a:t> </a:t>
            </a:r>
            <a:r>
              <a:rPr lang="en-US" dirty="0"/>
              <a:t>(2014</a:t>
            </a:r>
            <a:r>
              <a:rPr lang="en-US" dirty="0" smtClean="0"/>
              <a:t>) </a:t>
            </a:r>
            <a:r>
              <a:rPr lang="en-US" i="1" dirty="0"/>
              <a:t>Nature</a:t>
            </a:r>
            <a:r>
              <a:rPr lang="en-US" dirty="0"/>
              <a:t> </a:t>
            </a:r>
            <a:r>
              <a:rPr lang="en-US" b="1" dirty="0"/>
              <a:t>505</a:t>
            </a:r>
            <a:r>
              <a:rPr lang="en-US" dirty="0"/>
              <a:t>, 244-247. </a:t>
            </a:r>
          </a:p>
        </p:txBody>
      </p:sp>
    </p:spTree>
    <p:extLst>
      <p:ext uri="{BB962C8B-B14F-4D97-AF65-F5344CB8AC3E}">
        <p14:creationId xmlns:p14="http://schemas.microsoft.com/office/powerpoint/2010/main" val="2760912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6860</TotalTime>
  <Words>3335</Words>
  <Application>Microsoft Office PowerPoint</Application>
  <PresentationFormat>On-screen Show (4:3)</PresentationFormat>
  <Paragraphs>1035</Paragraphs>
  <Slides>112</Slides>
  <Notes>4</Notes>
  <HiddenSlides>6</HiddenSlides>
  <MMClips>0</MMClips>
  <ScaleCrop>false</ScaleCrop>
  <HeadingPairs>
    <vt:vector size="6" baseType="variant">
      <vt:variant>
        <vt:lpstr>Theme</vt:lpstr>
      </vt:variant>
      <vt:variant>
        <vt:i4>11</vt:i4>
      </vt:variant>
      <vt:variant>
        <vt:lpstr>Embedded OLE Servers</vt:lpstr>
      </vt:variant>
      <vt:variant>
        <vt:i4>4</vt:i4>
      </vt:variant>
      <vt:variant>
        <vt:lpstr>Slide Titles</vt:lpstr>
      </vt:variant>
      <vt:variant>
        <vt:i4>112</vt:i4>
      </vt:variant>
    </vt:vector>
  </HeadingPairs>
  <TitlesOfParts>
    <vt:vector size="127" baseType="lpstr">
      <vt:lpstr>Default Design</vt:lpstr>
      <vt:lpstr>2_Default Design</vt:lpstr>
      <vt:lpstr>Office Theme</vt:lpstr>
      <vt:lpstr>1_Default Design</vt:lpstr>
      <vt:lpstr>1_Office Theme</vt:lpstr>
      <vt:lpstr>7_Default Design</vt:lpstr>
      <vt:lpstr>7_Office Theme</vt:lpstr>
      <vt:lpstr>6_Office Theme</vt:lpstr>
      <vt:lpstr>3_Default Design</vt:lpstr>
      <vt:lpstr>10_Default Design</vt:lpstr>
      <vt:lpstr>2_Office Theme</vt:lpstr>
      <vt:lpstr>Chart</vt:lpstr>
      <vt:lpstr>Image</vt:lpstr>
      <vt:lpstr>Microsoft Graph Chart</vt:lpstr>
      <vt:lpstr>Equation</vt:lpstr>
      <vt:lpstr>PowerPoint File available:</vt:lpstr>
      <vt:lpstr>Acknowledgements</vt:lpstr>
      <vt:lpstr>Can you count to 1,000,000 ?</vt:lpstr>
      <vt:lpstr>PowerPoint Presentation</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PowerPoint Presentation</vt:lpstr>
      <vt:lpstr>PowerPoint Presentation</vt:lpstr>
      <vt:lpstr>PowerPoint Presentation</vt:lpstr>
      <vt:lpstr>PowerPoint Presentation</vt:lpstr>
      <vt:lpstr>SHSSS for MX spots</vt:lpstr>
      <vt:lpstr>SHSSS for MX spots</vt:lpstr>
      <vt:lpstr>SHSSS for MX spots</vt:lpstr>
      <vt:lpstr>SHSSS for MX spots</vt:lpstr>
      <vt:lpstr>SHSSS for MX spots</vt:lpstr>
      <vt:lpstr>SHSSS for MX spots</vt:lpstr>
      <vt:lpstr>SHSSS for MX spots</vt:lpstr>
      <vt:lpstr>SHSSS for MX spots</vt:lpstr>
      <vt:lpstr>PowerPoint Presentation</vt:lpstr>
      <vt:lpstr>PowerPoint Presentation</vt:lpstr>
      <vt:lpstr>PowerPoint Presentation</vt:lpstr>
      <vt:lpstr>PowerPoint Presentation</vt:lpstr>
      <vt:lpstr>Pilatus: 1-module shift</vt:lpstr>
      <vt:lpstr>PowerPoint Presentation</vt:lpstr>
      <vt:lpstr>PowerPoint Presentation</vt:lpstr>
      <vt:lpstr>PowerPoint Presentation</vt:lpstr>
      <vt:lpstr>PowerPoint Presentation</vt:lpstr>
      <vt:lpstr>PowerPoint Presentation</vt:lpstr>
      <vt:lpstr>PowerPoint Presentation</vt:lpstr>
      <vt:lpstr>Beam Flicker</vt:lpstr>
      <vt:lpstr>PowerPoint Presentation</vt:lpstr>
      <vt:lpstr>Oh! SHSSS!   how do we get rid of it?</vt:lpstr>
      <vt:lpstr>Oh! SHSSS!   how do we get rid of it?</vt:lpstr>
      <vt:lpstr>Detector pixels are 3D</vt:lpstr>
      <vt:lpstr>Detector pixels are 3D</vt:lpstr>
      <vt:lpstr>Detector pixels are 3D</vt:lpstr>
      <vt:lpstr>Oh! SHSSS!   how do we get rid of it?</vt:lpstr>
      <vt:lpstr>Averaging over SHSSS</vt:lpstr>
      <vt:lpstr>Averaging with systematic error</vt:lpstr>
      <vt:lpstr>CCD calibration: 7235 eV</vt:lpstr>
      <vt:lpstr>CCD calibration: 7247 eV</vt:lpstr>
      <vt:lpstr>Gadox calibration vs energy</vt:lpstr>
      <vt:lpstr>Detector calibration: 7247 eV</vt:lpstr>
      <vt:lpstr>Detector calibration: 7235 eV</vt:lpstr>
      <vt:lpstr>ADSC Q315r SN 926 (ALS 8.3.1)</vt:lpstr>
      <vt:lpstr>PowerPoint Presentation</vt:lpstr>
      <vt:lpstr>ADSC Q315r SN                 )</vt:lpstr>
      <vt:lpstr>Detector calibration</vt:lpstr>
      <vt:lpstr>PowerPoint Presentation</vt:lpstr>
      <vt:lpstr>PowerPoint Presentation</vt:lpstr>
      <vt:lpstr>Detector calibration</vt:lpstr>
      <vt:lpstr>PowerPoint Presentation</vt:lpstr>
      <vt:lpstr>PowerPoint Presentation</vt:lpstr>
      <vt:lpstr>PowerPoint Presentation</vt:lpstr>
      <vt:lpstr>Riso vs dose</vt:lpstr>
      <vt:lpstr>Damage Limit → Dose slicing</vt:lpstr>
      <vt:lpstr>140-fold multiplicity</vt:lpstr>
      <vt:lpstr>140-fold multiplicity</vt:lpstr>
      <vt:lpstr>140-fold multiplicity</vt:lpstr>
      <vt:lpstr>140-fold multiplicity</vt:lpstr>
      <vt:lpstr>140-fold multiplicity</vt:lpstr>
      <vt:lpstr>Discerning Na+ from Mg++</vt:lpstr>
      <vt:lpstr>PowerPoint Presentation</vt:lpstr>
      <vt:lpstr>Non-isomorphism in lysozyme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Oh! SHSSS!   how do we get rid of it?</vt:lpstr>
      <vt:lpstr>PowerPoint Presentation</vt:lpstr>
      <vt:lpstr>Two wavelengths are better than one</vt:lpstr>
      <vt:lpstr>PowerPoint Presentation</vt:lpstr>
      <vt:lpstr>PowerPoint Presentation</vt:lpstr>
      <vt:lpstr>S-MAD Sample size Dilemma</vt:lpstr>
      <vt:lpstr>Darwin’s Formula</vt:lpstr>
      <vt:lpstr>PowerPoint Presentation</vt:lpstr>
      <vt:lpstr>PowerPoint Presentation</vt:lpstr>
      <vt:lpstr>PowerPoint Presentation</vt:lpstr>
      <vt:lpstr>Where do photons go?</vt:lpstr>
      <vt:lpstr>attenuation correction</vt:lpstr>
      <vt:lpstr>attenuation correction</vt:lpstr>
      <vt:lpstr>attenuation correction</vt:lpstr>
      <vt:lpstr>attenuation correction</vt:lpstr>
      <vt:lpstr>Scattering/absorption “rules”</vt:lpstr>
      <vt:lpstr>Where do photons go?</vt:lpstr>
      <vt:lpstr>Where do photons go?</vt:lpstr>
      <vt:lpstr>Where do photons go?</vt:lpstr>
      <vt:lpstr>“sweet spot” for sample size ?</vt:lpstr>
      <vt:lpstr>PowerPoint Presentation</vt:lpstr>
      <vt:lpstr>Dose-rate dependence of damage</vt:lpstr>
      <vt:lpstr>PowerPoint Presentation</vt:lpstr>
      <vt:lpstr>PowerPoint Presentation</vt:lpstr>
      <vt:lpstr>Osculating Ewald Spheres: SINBAD</vt:lpstr>
      <vt:lpstr>PowerPoint Presentation</vt:lpstr>
      <vt:lpstr>“sweet spot” for sample size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Way Forward:</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JMHolton</cp:lastModifiedBy>
  <cp:revision>163</cp:revision>
  <dcterms:created xsi:type="dcterms:W3CDTF">2015-02-10T18:25:02Z</dcterms:created>
  <dcterms:modified xsi:type="dcterms:W3CDTF">2015-12-11T09:38:57Z</dcterms:modified>
</cp:coreProperties>
</file>