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01" r:id="rId4"/>
  </p:sldMasterIdLst>
  <p:notesMasterIdLst>
    <p:notesMasterId r:id="rId120"/>
  </p:notesMasterIdLst>
  <p:sldIdLst>
    <p:sldId id="619" r:id="rId5"/>
    <p:sldId id="499" r:id="rId6"/>
    <p:sldId id="500" r:id="rId7"/>
    <p:sldId id="501" r:id="rId8"/>
    <p:sldId id="616" r:id="rId9"/>
    <p:sldId id="617" r:id="rId10"/>
    <p:sldId id="525" r:id="rId11"/>
    <p:sldId id="622" r:id="rId12"/>
    <p:sldId id="623" r:id="rId13"/>
    <p:sldId id="434" r:id="rId14"/>
    <p:sldId id="435" r:id="rId15"/>
    <p:sldId id="436" r:id="rId16"/>
    <p:sldId id="361" r:id="rId17"/>
    <p:sldId id="557" r:id="rId18"/>
    <p:sldId id="558" r:id="rId19"/>
    <p:sldId id="559" r:id="rId20"/>
    <p:sldId id="560" r:id="rId21"/>
    <p:sldId id="561" r:id="rId22"/>
    <p:sldId id="362" r:id="rId23"/>
    <p:sldId id="363" r:id="rId24"/>
    <p:sldId id="372" r:id="rId25"/>
    <p:sldId id="373" r:id="rId26"/>
    <p:sldId id="577" r:id="rId27"/>
    <p:sldId id="573" r:id="rId28"/>
    <p:sldId id="574" r:id="rId29"/>
    <p:sldId id="575" r:id="rId30"/>
    <p:sldId id="576" r:id="rId31"/>
    <p:sldId id="587" r:id="rId32"/>
    <p:sldId id="578" r:id="rId33"/>
    <p:sldId id="579" r:id="rId34"/>
    <p:sldId id="580" r:id="rId35"/>
    <p:sldId id="581" r:id="rId36"/>
    <p:sldId id="582" r:id="rId37"/>
    <p:sldId id="583" r:id="rId38"/>
    <p:sldId id="584" r:id="rId39"/>
    <p:sldId id="585" r:id="rId40"/>
    <p:sldId id="586" r:id="rId41"/>
    <p:sldId id="512" r:id="rId42"/>
    <p:sldId id="502" r:id="rId43"/>
    <p:sldId id="503" r:id="rId44"/>
    <p:sldId id="504" r:id="rId45"/>
    <p:sldId id="505" r:id="rId46"/>
    <p:sldId id="506" r:id="rId47"/>
    <p:sldId id="548" r:id="rId48"/>
    <p:sldId id="507" r:id="rId49"/>
    <p:sldId id="508" r:id="rId50"/>
    <p:sldId id="509" r:id="rId51"/>
    <p:sldId id="510" r:id="rId52"/>
    <p:sldId id="513" r:id="rId53"/>
    <p:sldId id="514" r:id="rId54"/>
    <p:sldId id="380" r:id="rId55"/>
    <p:sldId id="517" r:id="rId56"/>
    <p:sldId id="381" r:id="rId57"/>
    <p:sldId id="516" r:id="rId58"/>
    <p:sldId id="515" r:id="rId59"/>
    <p:sldId id="518" r:id="rId60"/>
    <p:sldId id="621" r:id="rId61"/>
    <p:sldId id="629" r:id="rId62"/>
    <p:sldId id="624" r:id="rId63"/>
    <p:sldId id="625" r:id="rId64"/>
    <p:sldId id="626" r:id="rId65"/>
    <p:sldId id="627" r:id="rId66"/>
    <p:sldId id="628" r:id="rId67"/>
    <p:sldId id="618" r:id="rId68"/>
    <p:sldId id="383" r:id="rId69"/>
    <p:sldId id="384" r:id="rId70"/>
    <p:sldId id="385" r:id="rId71"/>
    <p:sldId id="386" r:id="rId72"/>
    <p:sldId id="387" r:id="rId73"/>
    <p:sldId id="382" r:id="rId74"/>
    <p:sldId id="550" r:id="rId75"/>
    <p:sldId id="551" r:id="rId76"/>
    <p:sldId id="552" r:id="rId77"/>
    <p:sldId id="553" r:id="rId78"/>
    <p:sldId id="554" r:id="rId79"/>
    <p:sldId id="555" r:id="rId80"/>
    <p:sldId id="588" r:id="rId81"/>
    <p:sldId id="589" r:id="rId82"/>
    <p:sldId id="590" r:id="rId83"/>
    <p:sldId id="591" r:id="rId84"/>
    <p:sldId id="592" r:id="rId85"/>
    <p:sldId id="593" r:id="rId86"/>
    <p:sldId id="594" r:id="rId87"/>
    <p:sldId id="595" r:id="rId88"/>
    <p:sldId id="596" r:id="rId89"/>
    <p:sldId id="597" r:id="rId90"/>
    <p:sldId id="598" r:id="rId91"/>
    <p:sldId id="599" r:id="rId92"/>
    <p:sldId id="600" r:id="rId93"/>
    <p:sldId id="601" r:id="rId94"/>
    <p:sldId id="602" r:id="rId95"/>
    <p:sldId id="603" r:id="rId96"/>
    <p:sldId id="604" r:id="rId97"/>
    <p:sldId id="605" r:id="rId98"/>
    <p:sldId id="606" r:id="rId99"/>
    <p:sldId id="607" r:id="rId100"/>
    <p:sldId id="608" r:id="rId101"/>
    <p:sldId id="609" r:id="rId102"/>
    <p:sldId id="610" r:id="rId103"/>
    <p:sldId id="611" r:id="rId104"/>
    <p:sldId id="612" r:id="rId105"/>
    <p:sldId id="613" r:id="rId106"/>
    <p:sldId id="614" r:id="rId107"/>
    <p:sldId id="615" r:id="rId108"/>
    <p:sldId id="526" r:id="rId109"/>
    <p:sldId id="620" r:id="rId110"/>
    <p:sldId id="519" r:id="rId111"/>
    <p:sldId id="520" r:id="rId112"/>
    <p:sldId id="524" r:id="rId113"/>
    <p:sldId id="521" r:id="rId114"/>
    <p:sldId id="522" r:id="rId115"/>
    <p:sldId id="523" r:id="rId116"/>
    <p:sldId id="511" r:id="rId117"/>
    <p:sldId id="441" r:id="rId118"/>
    <p:sldId id="365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93" autoAdjust="0"/>
  </p:normalViewPr>
  <p:slideViewPr>
    <p:cSldViewPr snapToGrid="0">
      <p:cViewPr varScale="1">
        <p:scale>
          <a:sx n="65" d="100"/>
          <a:sy n="65" d="100"/>
        </p:scale>
        <p:origin x="76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D30E1-6F57-4D13-808E-26D6B0702A9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4D289-081D-4A3C-B2D7-129BF4D0F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5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E3F8D-CB92-4D2C-823D-2A1100873457}" type="slidenum">
              <a:rPr lang="en-US"/>
              <a:pPr/>
              <a:t>113</a:t>
            </a:fld>
            <a:endParaRPr lang="en-US"/>
          </a:p>
        </p:txBody>
      </p:sp>
      <p:sp>
        <p:nvSpPr>
          <p:cNvPr id="65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9459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what limits single-particle resolution ?</a:t>
            </a:r>
          </a:p>
          <a:p>
            <a:r>
              <a:rPr lang="en-US"/>
              <a:t>get 100 times more photons/shot if correctly focussed beam</a:t>
            </a:r>
          </a:p>
          <a:p>
            <a:r>
              <a:rPr lang="en-US"/>
              <a:t>get 100 times more with submicron beam focus on CXI chamber</a:t>
            </a:r>
          </a:p>
          <a:p>
            <a:r>
              <a:rPr lang="en-US"/>
              <a:t>Problem – scattering goes from N^2 to N (Wilson statistics).</a:t>
            </a:r>
          </a:p>
          <a:p>
            <a:r>
              <a:rPr lang="en-US"/>
              <a:t>So use a-priori information – modelling Axel Brummer</a:t>
            </a:r>
          </a:p>
          <a:p>
            <a:r>
              <a:rPr lang="en-US"/>
              <a:t>Make beam smaller than jet to elliminate streak</a:t>
            </a:r>
          </a:p>
        </p:txBody>
      </p:sp>
      <p:sp>
        <p:nvSpPr>
          <p:cNvPr id="659460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hangingPunct="0"/>
            <a:fld id="{D6F149BC-A9B6-41F2-9CC0-A0110048B695}" type="slidenum">
              <a:rPr lang="en-US" sz="1200" baseline="-25000">
                <a:ea typeface="MS PGothic" pitchFamily="34" charset="-128"/>
              </a:rPr>
              <a:pPr algn="r" eaLnBrk="0" hangingPunct="0"/>
              <a:t>113</a:t>
            </a:fld>
            <a:endParaRPr lang="en-US" sz="1200" baseline="-2500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26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045ADA-D676-415A-85E8-EA6ACA68ED3A}" type="slidenum">
              <a:rPr lang="en-US"/>
              <a:pPr eaLnBrk="1" hangingPunct="1"/>
              <a:t>115</a:t>
            </a:fld>
            <a:endParaRPr 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77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88331-2B8A-49B0-8876-EE42A6BDFD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5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0D04A-E836-4768-8364-FF429B7B0A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1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E1028-7525-458B-AFA2-E6D266C260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45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33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CEAFB4-4DA4-4DC4-A559-AD653CB757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5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78E10FE-C7F0-4A02-AD11-D9322E809A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17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F4EEF-27CB-4BF4-8AE4-F68B0BBB23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66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C1CDD-61A9-4039-B22B-7273FFDCB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48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6606F-E195-4E07-BD48-28C221B532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14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5952F-9B99-47B8-B993-932DD0AE86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9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F0D36-0704-4266-928C-3B0C931B82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D4CD3-3FAC-452E-99FE-31A2F499CF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52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A3188-E305-4F92-BC92-EEA89158A5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16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D2E26-AB84-4932-8B44-7540C72D9A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03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D3D0-6692-48C9-A048-D8056FB0C3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86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B913A-47EB-4D4E-89E2-554965347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2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9449-5C4B-4078-B469-CDE78D177F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87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C0E1-CDA7-4098-8C50-C27B4B3A42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5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F408-04DA-43E9-A998-9648C9E24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31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78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61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7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A63D4-F05D-468B-9721-6686E87D8A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05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13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52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70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89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50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0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05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26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84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87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7D063-4924-454E-A0C7-7209BFDBA6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154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42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56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28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74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5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58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07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57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64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6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0FADF-EC55-487F-A299-9427E276D6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66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C4472-4EA3-4A85-8A41-E53A9E6A86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7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34826-73A9-4D14-8603-3F7ED8A162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7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F827C-7ABB-45B8-87A8-3C029D490C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9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C0C48-65C7-486E-8665-03924C2431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7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0656B-2427-4B96-A956-7E657C11A6D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2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B454A0-F395-4377-9E6F-4CC65629A44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7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5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Users\JMHolton\Desktop\James_Holton\LCLS\lyso_real_recip.wmv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movies\diffraction.mpeg" TargetMode="Externa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2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4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104494" y="0"/>
            <a:ext cx="10995744" cy="8246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736" y="-12890"/>
            <a:ext cx="7115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0" dirty="0" smtClean="0"/>
              <a:t>“Non Volatile” media</a:t>
            </a:r>
            <a:endParaRPr lang="en-AU" sz="6000" dirty="0"/>
          </a:p>
        </p:txBody>
      </p:sp>
    </p:spTree>
    <p:extLst>
      <p:ext uri="{BB962C8B-B14F-4D97-AF65-F5344CB8AC3E}">
        <p14:creationId xmlns:p14="http://schemas.microsoft.com/office/powerpoint/2010/main" val="233436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“phase problem”</a:t>
            </a:r>
          </a:p>
        </p:txBody>
      </p:sp>
      <p:pic>
        <p:nvPicPr>
          <p:cNvPr id="602115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16" name="Picture 4" descr="horse-ft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40036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17" name="Picture 5" descr="horse-ft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400685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18" name="Picture 6" descr="horse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5652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23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9128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33804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49559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73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49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573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 dirty="0" smtClean="0"/>
              <a:t>Patterson = real-space representation of all information in diffraction pattern</a:t>
            </a:r>
          </a:p>
          <a:p>
            <a:pPr>
              <a:spcBef>
                <a:spcPts val="1800"/>
              </a:spcBef>
            </a:pPr>
            <a:r>
              <a:rPr lang="en-US" sz="2800" dirty="0" smtClean="0"/>
              <a:t>“small”, high-resolution structures solved with no phases!</a:t>
            </a:r>
          </a:p>
          <a:p>
            <a:pPr>
              <a:spcBef>
                <a:spcPts val="1800"/>
              </a:spcBef>
            </a:pPr>
            <a:r>
              <a:rPr lang="en-US" sz="2800" dirty="0" smtClean="0"/>
              <a:t>Difference </a:t>
            </a:r>
            <a:r>
              <a:rPr lang="en-US" sz="2800" dirty="0" err="1" smtClean="0"/>
              <a:t>Pattersons</a:t>
            </a:r>
            <a:r>
              <a:rPr lang="en-US" sz="2800" dirty="0" smtClean="0"/>
              <a:t> for finding heavy atom sites</a:t>
            </a:r>
          </a:p>
          <a:p>
            <a:pPr>
              <a:spcBef>
                <a:spcPts val="1800"/>
              </a:spcBef>
            </a:pPr>
            <a:r>
              <a:rPr lang="en-US" sz="2800" dirty="0" smtClean="0"/>
              <a:t>Native Patterson for symmetry</a:t>
            </a:r>
          </a:p>
          <a:p>
            <a:pPr>
              <a:spcBef>
                <a:spcPts val="1800"/>
              </a:spcBef>
            </a:pPr>
            <a:r>
              <a:rPr lang="en-US" sz="2800" dirty="0" smtClean="0"/>
              <a:t>Used “under the hood” for all phasing!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81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30562"/>
          </a:xfrm>
        </p:spPr>
        <p:txBody>
          <a:bodyPr/>
          <a:lstStyle/>
          <a:p>
            <a:r>
              <a:rPr lang="en-US" sz="6600" dirty="0" err="1" smtClean="0"/>
              <a:t>Pattersons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925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The “third space” </a:t>
            </a:r>
          </a:p>
          <a:p>
            <a:pPr marL="0" indent="0" algn="ctr">
              <a:buNone/>
            </a:pPr>
            <a:r>
              <a:rPr lang="en-US" sz="4000" dirty="0" smtClean="0"/>
              <a:t>of crystallography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8658" y="5780782"/>
            <a:ext cx="82589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https://bl831.als.lbl.gov/~jamesh/powerpoint/</a:t>
            </a:r>
          </a:p>
          <a:p>
            <a:r>
              <a:rPr lang="en-AU" sz="3200" dirty="0" smtClean="0"/>
              <a:t>SCANZ_Pattersons_2019.pptx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8912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“phase problem”</a:t>
            </a:r>
          </a:p>
        </p:txBody>
      </p:sp>
      <p:pic>
        <p:nvPicPr>
          <p:cNvPr id="604163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4" name="Freeform 4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65" name="Freeform 5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2351088" y="3741738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>
                <a:solidFill>
                  <a:srgbClr val="33CC33"/>
                </a:solidFill>
              </a:rPr>
              <a:t>h</a:t>
            </a:r>
            <a:r>
              <a:rPr lang="en-US">
                <a:solidFill>
                  <a:schemeClr val="accent2"/>
                </a:solidFill>
              </a:rPr>
              <a:t>a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>
                <a:solidFill>
                  <a:srgbClr val="33CC33"/>
                </a:solidFill>
              </a:rPr>
              <a:t>e</a:t>
            </a:r>
            <a:r>
              <a:rPr 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604167" name="Text Box 7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Amplitudes</a:t>
            </a:r>
          </a:p>
        </p:txBody>
      </p:sp>
      <p:pic>
        <p:nvPicPr>
          <p:cNvPr id="604168" name="Picture 8" descr="horse-nori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15621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9" name="Picture 9" descr="horse_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323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981450" y="6345238"/>
            <a:ext cx="6367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ym typeface="Symbol" pitchFamily="18" charset="2"/>
              </a:rPr>
              <a:t> F</a:t>
            </a:r>
            <a:r>
              <a:rPr lang="en-US" baseline="-25000" dirty="0" smtClean="0">
                <a:sym typeface="Symbol" pitchFamily="18" charset="2"/>
              </a:rPr>
              <a:t>obs</a:t>
            </a:r>
            <a:endParaRPr lang="en-US" baseline="-250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146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4315968"/>
            <a:ext cx="2857500" cy="1905000"/>
          </a:xfrm>
          <a:prstGeom prst="rect">
            <a:avLst/>
          </a:prstGeom>
        </p:spPr>
      </p:pic>
      <p:sp>
        <p:nvSpPr>
          <p:cNvPr id="6051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“phase problem”</a:t>
            </a:r>
          </a:p>
        </p:txBody>
      </p:sp>
      <p:pic>
        <p:nvPicPr>
          <p:cNvPr id="605188" name="Picture 4" descr="horse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189" name="Freeform 5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190" name="Freeform 6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191" name="Text Box 7"/>
          <p:cNvSpPr txBox="1">
            <a:spLocks noChangeArrowheads="1"/>
          </p:cNvSpPr>
          <p:nvPr/>
        </p:nvSpPr>
        <p:spPr bwMode="auto">
          <a:xfrm>
            <a:off x="2351088" y="374173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>
                <a:solidFill>
                  <a:srgbClr val="33CC33"/>
                </a:solidFill>
              </a:rPr>
              <a:t>h</a:t>
            </a:r>
            <a:r>
              <a:rPr lang="en-US">
                <a:solidFill>
                  <a:schemeClr val="accent2"/>
                </a:solidFill>
              </a:rPr>
              <a:t>a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>
                <a:solidFill>
                  <a:srgbClr val="33CC33"/>
                </a:solidFill>
              </a:rPr>
              <a:t>e</a:t>
            </a:r>
            <a:r>
              <a:rPr lang="en-US">
                <a:solidFill>
                  <a:schemeClr val="accent2"/>
                </a:solidFill>
              </a:rPr>
              <a:t>s </a:t>
            </a:r>
            <a:r>
              <a:rPr lang="en-US"/>
              <a:t>&amp; Amplitudes</a:t>
            </a:r>
          </a:p>
        </p:txBody>
      </p:sp>
      <p:sp>
        <p:nvSpPr>
          <p:cNvPr id="605192" name="Text Box 8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Amplitudes</a:t>
            </a:r>
          </a:p>
        </p:txBody>
      </p:sp>
      <p:pic>
        <p:nvPicPr>
          <p:cNvPr id="605193" name="Picture 9" descr="horse-nori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15621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194" name="Text Box 10"/>
          <p:cNvSpPr txBox="1">
            <a:spLocks noChangeArrowheads="1"/>
          </p:cNvSpPr>
          <p:nvPr/>
        </p:nvSpPr>
        <p:spPr bwMode="auto">
          <a:xfrm>
            <a:off x="3981450" y="6345238"/>
            <a:ext cx="11272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ym typeface="Symbol" pitchFamily="18" charset="2"/>
              </a:rPr>
              <a:t> F</a:t>
            </a:r>
            <a:r>
              <a:rPr lang="en-US" baseline="-25000" dirty="0" smtClean="0">
                <a:sym typeface="Symbol" pitchFamily="18" charset="2"/>
              </a:rPr>
              <a:t>obs</a:t>
            </a:r>
            <a:r>
              <a:rPr lang="en-US" dirty="0" smtClean="0">
                <a:sym typeface="Symbol" pitchFamily="18" charset="2"/>
              </a:rPr>
              <a:t>-</a:t>
            </a:r>
            <a:r>
              <a:rPr lang="en-US" dirty="0" err="1" smtClean="0">
                <a:sym typeface="Symbol" pitchFamily="18" charset="2"/>
              </a:rPr>
              <a:t>F</a:t>
            </a:r>
            <a:r>
              <a:rPr lang="en-US" baseline="-25000" dirty="0" err="1" smtClean="0">
                <a:sym typeface="Symbol" pitchFamily="18" charset="2"/>
              </a:rPr>
              <a:t>calc</a:t>
            </a:r>
            <a:endParaRPr lang="en-US" baseline="-250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050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6" name="Picture 2" descr="horse_2fof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323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1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“phase problem”</a:t>
            </a:r>
          </a:p>
        </p:txBody>
      </p:sp>
      <p:pic>
        <p:nvPicPr>
          <p:cNvPr id="605188" name="Picture 4" descr="horse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189" name="Freeform 5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190" name="Freeform 6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191" name="Text Box 7"/>
          <p:cNvSpPr txBox="1">
            <a:spLocks noChangeArrowheads="1"/>
          </p:cNvSpPr>
          <p:nvPr/>
        </p:nvSpPr>
        <p:spPr bwMode="auto">
          <a:xfrm>
            <a:off x="2351088" y="374173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>
                <a:solidFill>
                  <a:srgbClr val="33CC33"/>
                </a:solidFill>
              </a:rPr>
              <a:t>h</a:t>
            </a:r>
            <a:r>
              <a:rPr lang="en-US">
                <a:solidFill>
                  <a:schemeClr val="accent2"/>
                </a:solidFill>
              </a:rPr>
              <a:t>a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>
                <a:solidFill>
                  <a:srgbClr val="33CC33"/>
                </a:solidFill>
              </a:rPr>
              <a:t>e</a:t>
            </a:r>
            <a:r>
              <a:rPr lang="en-US">
                <a:solidFill>
                  <a:schemeClr val="accent2"/>
                </a:solidFill>
              </a:rPr>
              <a:t>s </a:t>
            </a:r>
            <a:r>
              <a:rPr lang="en-US"/>
              <a:t>&amp; Amplitudes</a:t>
            </a:r>
          </a:p>
        </p:txBody>
      </p:sp>
      <p:sp>
        <p:nvSpPr>
          <p:cNvPr id="605192" name="Text Box 8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Amplitudes</a:t>
            </a:r>
          </a:p>
        </p:txBody>
      </p:sp>
      <p:pic>
        <p:nvPicPr>
          <p:cNvPr id="605193" name="Picture 9" descr="horse-nori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15621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194" name="Text Box 10"/>
          <p:cNvSpPr txBox="1">
            <a:spLocks noChangeArrowheads="1"/>
          </p:cNvSpPr>
          <p:nvPr/>
        </p:nvSpPr>
        <p:spPr bwMode="auto">
          <a:xfrm>
            <a:off x="3981450" y="6345238"/>
            <a:ext cx="1181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ym typeface="Symbol" pitchFamily="18" charset="2"/>
              </a:rPr>
              <a:t>2F</a:t>
            </a:r>
            <a:r>
              <a:rPr lang="en-US" baseline="-25000">
                <a:sym typeface="Symbol" pitchFamily="18" charset="2"/>
              </a:rPr>
              <a:t>obs</a:t>
            </a:r>
            <a:r>
              <a:rPr lang="en-US">
                <a:sym typeface="Symbol" pitchFamily="18" charset="2"/>
              </a:rPr>
              <a:t>-F</a:t>
            </a:r>
            <a:r>
              <a:rPr lang="en-US" baseline="-25000">
                <a:sym typeface="Symbol" pitchFamily="18" charset="2"/>
              </a:rPr>
              <a:t>calc</a:t>
            </a:r>
          </a:p>
        </p:txBody>
      </p:sp>
    </p:spTree>
    <p:extLst>
      <p:ext uri="{BB962C8B-B14F-4D97-AF65-F5344CB8AC3E}">
        <p14:creationId xmlns:p14="http://schemas.microsoft.com/office/powerpoint/2010/main" val="3718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“phase problem”</a:t>
            </a:r>
          </a:p>
        </p:txBody>
      </p:sp>
      <p:pic>
        <p:nvPicPr>
          <p:cNvPr id="603139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0" name="Picture 4" descr="hors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5652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1" name="Picture 5" descr="horse_phase0_amp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80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3142" name="Freeform 6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143" name="Freeform 7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144" name="Text Box 8"/>
          <p:cNvSpPr txBox="1">
            <a:spLocks noChangeArrowheads="1"/>
          </p:cNvSpPr>
          <p:nvPr/>
        </p:nvSpPr>
        <p:spPr bwMode="auto">
          <a:xfrm>
            <a:off x="2351088" y="3741738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>
                <a:solidFill>
                  <a:srgbClr val="33CC33"/>
                </a:solidFill>
              </a:rPr>
              <a:t>h</a:t>
            </a:r>
            <a:r>
              <a:rPr lang="en-US">
                <a:solidFill>
                  <a:schemeClr val="accent2"/>
                </a:solidFill>
              </a:rPr>
              <a:t>a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>
                <a:solidFill>
                  <a:srgbClr val="33CC33"/>
                </a:solidFill>
              </a:rPr>
              <a:t>e</a:t>
            </a:r>
            <a:r>
              <a:rPr 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603145" name="Text Box 9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Amplitudes</a:t>
            </a:r>
          </a:p>
        </p:txBody>
      </p:sp>
    </p:spTree>
    <p:extLst>
      <p:ext uri="{BB962C8B-B14F-4D97-AF65-F5344CB8AC3E}">
        <p14:creationId xmlns:p14="http://schemas.microsoft.com/office/powerpoint/2010/main" val="40621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“phase problem”</a:t>
            </a:r>
          </a:p>
        </p:txBody>
      </p:sp>
      <p:pic>
        <p:nvPicPr>
          <p:cNvPr id="606211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212" name="Picture 4" descr="hors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5652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213" name="Picture 5" descr="horse_phase0_amp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80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6214" name="Freeform 6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15" name="Freeform 7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6216" name="Text Box 8"/>
          <p:cNvSpPr txBox="1">
            <a:spLocks noChangeArrowheads="1"/>
          </p:cNvSpPr>
          <p:nvPr/>
        </p:nvSpPr>
        <p:spPr bwMode="auto">
          <a:xfrm>
            <a:off x="2351088" y="3741738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>
                <a:solidFill>
                  <a:srgbClr val="33CC33"/>
                </a:solidFill>
              </a:rPr>
              <a:t>h</a:t>
            </a:r>
            <a:r>
              <a:rPr lang="en-US">
                <a:solidFill>
                  <a:schemeClr val="accent2"/>
                </a:solidFill>
              </a:rPr>
              <a:t>a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>
                <a:solidFill>
                  <a:srgbClr val="33CC33"/>
                </a:solidFill>
              </a:rPr>
              <a:t>e</a:t>
            </a:r>
            <a:r>
              <a:rPr 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606217" name="Text Box 9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Amplitudes</a:t>
            </a:r>
          </a:p>
        </p:txBody>
      </p:sp>
    </p:spTree>
    <p:extLst>
      <p:ext uri="{BB962C8B-B14F-4D97-AF65-F5344CB8AC3E}">
        <p14:creationId xmlns:p14="http://schemas.microsoft.com/office/powerpoint/2010/main" val="214072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“phase problem”</a:t>
            </a:r>
          </a:p>
        </p:txBody>
      </p:sp>
      <p:pic>
        <p:nvPicPr>
          <p:cNvPr id="607235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36" name="Picture 4" descr="hors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5652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7237" name="Freeform 5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7238" name="Freeform 6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7239" name="Text Box 7"/>
          <p:cNvSpPr txBox="1">
            <a:spLocks noChangeArrowheads="1"/>
          </p:cNvSpPr>
          <p:nvPr/>
        </p:nvSpPr>
        <p:spPr bwMode="auto">
          <a:xfrm>
            <a:off x="2351088" y="374173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>
                <a:solidFill>
                  <a:srgbClr val="33CC33"/>
                </a:solidFill>
              </a:rPr>
              <a:t>h</a:t>
            </a:r>
            <a:r>
              <a:rPr lang="en-US">
                <a:solidFill>
                  <a:schemeClr val="accent2"/>
                </a:solidFill>
              </a:rPr>
              <a:t>a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>
                <a:solidFill>
                  <a:srgbClr val="33CC33"/>
                </a:solidFill>
              </a:rPr>
              <a:t>e</a:t>
            </a:r>
            <a:r>
              <a:rPr lang="en-US">
                <a:solidFill>
                  <a:schemeClr val="accent2"/>
                </a:solidFill>
              </a:rPr>
              <a:t>s </a:t>
            </a:r>
            <a:r>
              <a:rPr lang="en-US"/>
              <a:t>&amp; Amplitudes</a:t>
            </a:r>
          </a:p>
        </p:txBody>
      </p:sp>
      <p:sp>
        <p:nvSpPr>
          <p:cNvPr id="607240" name="Text Box 8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Amplitudes</a:t>
            </a:r>
          </a:p>
        </p:txBody>
      </p:sp>
      <p:sp>
        <p:nvSpPr>
          <p:cNvPr id="607241" name="Text Box 9"/>
          <p:cNvSpPr txBox="1">
            <a:spLocks noChangeArrowheads="1"/>
          </p:cNvSpPr>
          <p:nvPr/>
        </p:nvSpPr>
        <p:spPr bwMode="auto">
          <a:xfrm>
            <a:off x="3981450" y="6345238"/>
            <a:ext cx="1181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ym typeface="Symbol" pitchFamily="18" charset="2"/>
              </a:rPr>
              <a:t>2F</a:t>
            </a:r>
            <a:r>
              <a:rPr lang="en-US" baseline="-25000">
                <a:sym typeface="Symbol" pitchFamily="18" charset="2"/>
              </a:rPr>
              <a:t>obs</a:t>
            </a:r>
            <a:r>
              <a:rPr lang="en-US">
                <a:sym typeface="Symbol" pitchFamily="18" charset="2"/>
              </a:rPr>
              <a:t>-F</a:t>
            </a:r>
            <a:r>
              <a:rPr lang="en-US" baseline="-25000">
                <a:sym typeface="Symbol" pitchFamily="18" charset="2"/>
              </a:rPr>
              <a:t>calc</a:t>
            </a:r>
          </a:p>
        </p:txBody>
      </p:sp>
      <p:pic>
        <p:nvPicPr>
          <p:cNvPr id="607242" name="Picture 10" descr="horse_phase0_amp5_2fo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323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3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“phase problem”</a:t>
            </a:r>
          </a:p>
        </p:txBody>
      </p:sp>
      <p:pic>
        <p:nvPicPr>
          <p:cNvPr id="608259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260" name="Picture 4" descr="hors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5652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8261" name="Freeform 5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8262" name="Freeform 6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8263" name="Text Box 7"/>
          <p:cNvSpPr txBox="1">
            <a:spLocks noChangeArrowheads="1"/>
          </p:cNvSpPr>
          <p:nvPr/>
        </p:nvSpPr>
        <p:spPr bwMode="auto">
          <a:xfrm>
            <a:off x="2351088" y="374173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>
                <a:solidFill>
                  <a:srgbClr val="33CC33"/>
                </a:solidFill>
              </a:rPr>
              <a:t>h</a:t>
            </a:r>
            <a:r>
              <a:rPr lang="en-US">
                <a:solidFill>
                  <a:schemeClr val="accent2"/>
                </a:solidFill>
              </a:rPr>
              <a:t>a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>
                <a:solidFill>
                  <a:srgbClr val="33CC33"/>
                </a:solidFill>
              </a:rPr>
              <a:t>e</a:t>
            </a:r>
            <a:r>
              <a:rPr lang="en-US">
                <a:solidFill>
                  <a:schemeClr val="accent2"/>
                </a:solidFill>
              </a:rPr>
              <a:t>s </a:t>
            </a:r>
            <a:r>
              <a:rPr lang="en-US"/>
              <a:t>&amp; Amplitudes</a:t>
            </a:r>
          </a:p>
        </p:txBody>
      </p:sp>
      <p:sp>
        <p:nvSpPr>
          <p:cNvPr id="608264" name="Text Box 8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Amplitudes</a:t>
            </a:r>
          </a:p>
        </p:txBody>
      </p:sp>
      <p:pic>
        <p:nvPicPr>
          <p:cNvPr id="608265" name="Picture 9" descr="horse_phase0_amp5_2mfofc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3238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6" name="Text Box 10"/>
          <p:cNvSpPr txBox="1">
            <a:spLocks noChangeArrowheads="1"/>
          </p:cNvSpPr>
          <p:nvPr/>
        </p:nvSpPr>
        <p:spPr bwMode="auto">
          <a:xfrm>
            <a:off x="3833813" y="6342063"/>
            <a:ext cx="3267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ym typeface="Symbol" pitchFamily="18" charset="2"/>
              </a:rPr>
              <a:t>2mF</a:t>
            </a:r>
            <a:r>
              <a:rPr lang="en-US" baseline="-25000">
                <a:sym typeface="Symbol" pitchFamily="18" charset="2"/>
              </a:rPr>
              <a:t>obs</a:t>
            </a:r>
            <a:r>
              <a:rPr lang="en-US">
                <a:sym typeface="Symbol" pitchFamily="18" charset="2"/>
              </a:rPr>
              <a:t>-F</a:t>
            </a:r>
            <a:r>
              <a:rPr lang="en-US" baseline="-25000">
                <a:sym typeface="Symbol" pitchFamily="18" charset="2"/>
              </a:rPr>
              <a:t>calc  </a:t>
            </a:r>
            <a:r>
              <a:rPr lang="en-US">
                <a:sym typeface="Symbol" pitchFamily="18" charset="2"/>
              </a:rPr>
              <a:t>(</a:t>
            </a:r>
            <a:r>
              <a:rPr lang="en-US" baseline="-25000">
                <a:sym typeface="Symbol" pitchFamily="18" charset="2"/>
              </a:rPr>
              <a:t>A</a:t>
            </a:r>
            <a:r>
              <a:rPr lang="en-US">
                <a:sym typeface="Symbol" pitchFamily="18" charset="2"/>
              </a:rPr>
              <a:t> weighting) </a:t>
            </a:r>
          </a:p>
        </p:txBody>
      </p:sp>
    </p:spTree>
    <p:extLst>
      <p:ext uri="{BB962C8B-B14F-4D97-AF65-F5344CB8AC3E}">
        <p14:creationId xmlns:p14="http://schemas.microsoft.com/office/powerpoint/2010/main" val="37802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Title 1"/>
          <p:cNvSpPr>
            <a:spLocks noGrp="1"/>
          </p:cNvSpPr>
          <p:nvPr>
            <p:ph type="title" idx="4294967295"/>
          </p:nvPr>
        </p:nvSpPr>
        <p:spPr>
          <a:xfrm>
            <a:off x="457200" y="155575"/>
            <a:ext cx="8229600" cy="1143000"/>
          </a:xfrm>
        </p:spPr>
        <p:txBody>
          <a:bodyPr/>
          <a:lstStyle/>
          <a:p>
            <a:r>
              <a:rPr lang="en-US" sz="3600"/>
              <a:t>Snapshot from single virus particle</a:t>
            </a:r>
          </a:p>
        </p:txBody>
      </p:sp>
      <p:pic>
        <p:nvPicPr>
          <p:cNvPr id="6584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666875"/>
            <a:ext cx="56007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439" name="TextBox 7"/>
          <p:cNvSpPr txBox="1">
            <a:spLocks noChangeArrowheads="1"/>
          </p:cNvSpPr>
          <p:nvPr/>
        </p:nvSpPr>
        <p:spPr bwMode="auto">
          <a:xfrm>
            <a:off x="4181475" y="5414963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aseline="-25000">
                <a:ea typeface="MS PGothic" pitchFamily="34" charset="-128"/>
              </a:rPr>
              <a:t>TEM</a:t>
            </a:r>
          </a:p>
        </p:txBody>
      </p:sp>
      <p:sp>
        <p:nvSpPr>
          <p:cNvPr id="658440" name="TextBox 8"/>
          <p:cNvSpPr txBox="1">
            <a:spLocks noChangeArrowheads="1"/>
          </p:cNvSpPr>
          <p:nvPr/>
        </p:nvSpPr>
        <p:spPr bwMode="auto">
          <a:xfrm>
            <a:off x="241300" y="1833563"/>
            <a:ext cx="4116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aseline="-25000">
                <a:solidFill>
                  <a:schemeClr val="bg2"/>
                </a:solidFill>
                <a:ea typeface="MS PGothic" pitchFamily="34" charset="-128"/>
              </a:rPr>
              <a:t>2 keV  LCLS  200 fs  Mimi virus single-shot.</a:t>
            </a:r>
          </a:p>
        </p:txBody>
      </p:sp>
      <p:grpSp>
        <p:nvGrpSpPr>
          <p:cNvPr id="658443" name="Group 11"/>
          <p:cNvGrpSpPr>
            <a:grpSpLocks/>
          </p:cNvGrpSpPr>
          <p:nvPr/>
        </p:nvGrpSpPr>
        <p:grpSpPr bwMode="auto">
          <a:xfrm>
            <a:off x="5689600" y="1708150"/>
            <a:ext cx="3271838" cy="2901950"/>
            <a:chOff x="3607" y="2079"/>
            <a:chExt cx="2061" cy="1828"/>
          </a:xfrm>
        </p:grpSpPr>
        <p:pic>
          <p:nvPicPr>
            <p:cNvPr id="658436" name="Picture 22" descr="modes_removed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5" t="38095" r="29524" b="34285"/>
            <a:stretch>
              <a:fillRect/>
            </a:stretch>
          </p:blipFill>
          <p:spPr bwMode="auto">
            <a:xfrm>
              <a:off x="3607" y="2079"/>
              <a:ext cx="2061" cy="1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8437" name="Text Box 10"/>
            <p:cNvSpPr txBox="1">
              <a:spLocks noChangeArrowheads="1"/>
            </p:cNvSpPr>
            <p:nvPr/>
          </p:nvSpPr>
          <p:spPr bwMode="auto">
            <a:xfrm>
              <a:off x="3670" y="2139"/>
              <a:ext cx="40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 baseline="-25000">
                  <a:solidFill>
                    <a:schemeClr val="bg1"/>
                  </a:solidFill>
                  <a:ea typeface="MS PGothic" pitchFamily="34" charset="-128"/>
                </a:rPr>
                <a:t>200 nm</a:t>
              </a:r>
            </a:p>
          </p:txBody>
        </p:sp>
        <p:sp>
          <p:nvSpPr>
            <p:cNvPr id="658438" name="Line 24"/>
            <p:cNvSpPr>
              <a:spLocks noChangeShapeType="1"/>
            </p:cNvSpPr>
            <p:nvPr/>
          </p:nvSpPr>
          <p:spPr bwMode="auto">
            <a:xfrm>
              <a:off x="3748" y="2351"/>
              <a:ext cx="412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441" name="TextBox 9"/>
            <p:cNvSpPr txBox="1">
              <a:spLocks noChangeArrowheads="1"/>
            </p:cNvSpPr>
            <p:nvPr/>
          </p:nvSpPr>
          <p:spPr bwMode="auto">
            <a:xfrm>
              <a:off x="3891" y="3668"/>
              <a:ext cx="132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400" baseline="-25000">
                  <a:solidFill>
                    <a:schemeClr val="bg2"/>
                  </a:solidFill>
                  <a:ea typeface="MS PGothic" pitchFamily="34" charset="-128"/>
                </a:rPr>
                <a:t>Reconstructed image</a:t>
              </a:r>
            </a:p>
          </p:txBody>
        </p:sp>
      </p:grpSp>
      <p:sp>
        <p:nvSpPr>
          <p:cNvPr id="658442" name="TextBox 10"/>
          <p:cNvSpPr txBox="1">
            <a:spLocks noChangeArrowheads="1"/>
          </p:cNvSpPr>
          <p:nvPr/>
        </p:nvSpPr>
        <p:spPr bwMode="auto">
          <a:xfrm>
            <a:off x="6249988" y="4592638"/>
            <a:ext cx="17065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aseline="-25000">
                <a:ea typeface="MS PGothic" pitchFamily="34" charset="-128"/>
              </a:rPr>
              <a:t>Resolution 20nm</a:t>
            </a:r>
          </a:p>
        </p:txBody>
      </p:sp>
      <p:sp>
        <p:nvSpPr>
          <p:cNvPr id="658444" name="Rectangle 12"/>
          <p:cNvSpPr>
            <a:spLocks noChangeArrowheads="1"/>
          </p:cNvSpPr>
          <p:nvPr/>
        </p:nvSpPr>
        <p:spPr bwMode="auto">
          <a:xfrm>
            <a:off x="6684963" y="6240463"/>
            <a:ext cx="2459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Seibert, </a:t>
            </a:r>
            <a:r>
              <a:rPr lang="en-US" i="1"/>
              <a:t>et al.</a:t>
            </a:r>
            <a:r>
              <a:rPr lang="en-US"/>
              <a:t> (2011). </a:t>
            </a:r>
            <a:r>
              <a:rPr lang="en-US" i="1"/>
              <a:t>Nature</a:t>
            </a:r>
            <a:r>
              <a:rPr lang="en-US"/>
              <a:t> </a:t>
            </a:r>
            <a:r>
              <a:rPr lang="en-US" b="1"/>
              <a:t>470</a:t>
            </a:r>
            <a:r>
              <a:rPr lang="en-US"/>
              <a:t>, 78-81.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338512" y="5181598"/>
            <a:ext cx="2259013" cy="159067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442" grpId="0"/>
      <p:bldP spid="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lysozyme: real and reciprocal</a:t>
            </a:r>
          </a:p>
        </p:txBody>
      </p:sp>
      <p:pic>
        <p:nvPicPr>
          <p:cNvPr id="568323" name="lyso_real_recip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16100"/>
            <a:ext cx="9144000" cy="457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88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568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83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8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8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8323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X-ray data are 3D!</a:t>
            </a:r>
          </a:p>
        </p:txBody>
      </p:sp>
      <p:pic>
        <p:nvPicPr>
          <p:cNvPr id="85017" name="diffraction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2775" y="1198563"/>
            <a:ext cx="5484813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020" name="Picture 28" descr="xtal_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3317875"/>
            <a:ext cx="68738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Line 29"/>
          <p:cNvSpPr>
            <a:spLocks noChangeAspect="1" noChangeShapeType="1"/>
          </p:cNvSpPr>
          <p:nvPr/>
        </p:nvSpPr>
        <p:spPr bwMode="auto">
          <a:xfrm flipV="1">
            <a:off x="1192213" y="3097213"/>
            <a:ext cx="976312" cy="7032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Line 30"/>
          <p:cNvSpPr>
            <a:spLocks noChangeAspect="1" noChangeShapeType="1"/>
          </p:cNvSpPr>
          <p:nvPr/>
        </p:nvSpPr>
        <p:spPr bwMode="auto">
          <a:xfrm>
            <a:off x="1187450" y="3841750"/>
            <a:ext cx="1035050" cy="317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Line 31"/>
          <p:cNvSpPr>
            <a:spLocks noChangeAspect="1" noChangeShapeType="1"/>
          </p:cNvSpPr>
          <p:nvPr/>
        </p:nvSpPr>
        <p:spPr bwMode="auto">
          <a:xfrm flipV="1">
            <a:off x="1309688" y="3619500"/>
            <a:ext cx="520700" cy="200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32"/>
          <p:cNvSpPr>
            <a:spLocks noChangeAspect="1" noChangeShapeType="1"/>
          </p:cNvSpPr>
          <p:nvPr/>
        </p:nvSpPr>
        <p:spPr bwMode="auto">
          <a:xfrm>
            <a:off x="1306513" y="3968750"/>
            <a:ext cx="554037" cy="4968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AutoShape 33"/>
          <p:cNvSpPr>
            <a:spLocks noChangeArrowheads="1"/>
          </p:cNvSpPr>
          <p:nvPr/>
        </p:nvSpPr>
        <p:spPr bwMode="auto">
          <a:xfrm>
            <a:off x="1630363" y="5208588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AutoShape 35"/>
          <p:cNvSpPr>
            <a:spLocks noChangeArrowheads="1"/>
          </p:cNvSpPr>
          <p:nvPr/>
        </p:nvSpPr>
        <p:spPr bwMode="auto">
          <a:xfrm rot="10800000">
            <a:off x="457200" y="5162550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Line 36"/>
          <p:cNvSpPr>
            <a:spLocks noChangeShapeType="1"/>
          </p:cNvSpPr>
          <p:nvPr/>
        </p:nvSpPr>
        <p:spPr bwMode="auto">
          <a:xfrm>
            <a:off x="1246188" y="5273675"/>
            <a:ext cx="0" cy="1584325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793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7" fill="hold"/>
                                        <p:tgtEl>
                                          <p:spTgt spid="85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50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5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“phase problem”</a:t>
            </a:r>
          </a:p>
        </p:txBody>
      </p:sp>
      <p:pic>
        <p:nvPicPr>
          <p:cNvPr id="604163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4" name="Freeform 4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65" name="Freeform 5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5672138" y="3757050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>
                <a:solidFill>
                  <a:srgbClr val="33CC33"/>
                </a:solidFill>
              </a:rPr>
              <a:t>h</a:t>
            </a:r>
            <a:r>
              <a:rPr lang="en-US">
                <a:solidFill>
                  <a:schemeClr val="accent2"/>
                </a:solidFill>
              </a:rPr>
              <a:t>a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>
                <a:solidFill>
                  <a:srgbClr val="33CC33"/>
                </a:solidFill>
              </a:rPr>
              <a:t>e</a:t>
            </a:r>
            <a:r>
              <a:rPr 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604167" name="Text Box 7"/>
          <p:cNvSpPr txBox="1">
            <a:spLocks noChangeArrowheads="1"/>
          </p:cNvSpPr>
          <p:nvPr/>
        </p:nvSpPr>
        <p:spPr bwMode="auto">
          <a:xfrm>
            <a:off x="2403475" y="37068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Amplitudes</a:t>
            </a:r>
          </a:p>
        </p:txBody>
      </p:sp>
      <p:pic>
        <p:nvPicPr>
          <p:cNvPr id="604168" name="Picture 8" descr="horse-nori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15621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9" name="Picture 9" descr="horse_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323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4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954" name="Group 2"/>
          <p:cNvGrpSpPr>
            <a:grpSpLocks/>
          </p:cNvGrpSpPr>
          <p:nvPr/>
        </p:nvGrpSpPr>
        <p:grpSpPr bwMode="auto">
          <a:xfrm>
            <a:off x="6542088" y="1193800"/>
            <a:ext cx="455612" cy="5562600"/>
            <a:chOff x="4129" y="744"/>
            <a:chExt cx="287" cy="3504"/>
          </a:xfrm>
        </p:grpSpPr>
        <p:sp>
          <p:nvSpPr>
            <p:cNvPr id="509955" name="Line 3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56" name="Text Box 4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detector</a:t>
              </a:r>
            </a:p>
          </p:txBody>
        </p:sp>
      </p:grpSp>
      <p:sp>
        <p:nvSpPr>
          <p:cNvPr id="509957" name="Rectangle 5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9958" name="Text Box 6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sample</a:t>
            </a:r>
          </a:p>
        </p:txBody>
      </p:sp>
      <p:grpSp>
        <p:nvGrpSpPr>
          <p:cNvPr id="509959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509960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1" name="Text Box 9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detector</a:t>
              </a:r>
            </a:p>
          </p:txBody>
        </p:sp>
      </p:grp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x-ray beam</a:t>
            </a:r>
          </a:p>
        </p:txBody>
      </p:sp>
      <p:grpSp>
        <p:nvGrpSpPr>
          <p:cNvPr id="509963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509964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5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6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7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8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9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70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71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997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scattering</a:t>
            </a:r>
          </a:p>
        </p:txBody>
      </p:sp>
      <p:sp>
        <p:nvSpPr>
          <p:cNvPr id="509973" name="Oval 21"/>
          <p:cNvSpPr>
            <a:spLocks noChangeArrowheads="1"/>
          </p:cNvSpPr>
          <p:nvPr/>
        </p:nvSpPr>
        <p:spPr bwMode="auto">
          <a:xfrm>
            <a:off x="33242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9974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9975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9976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9977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509978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509979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0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1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2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3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4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5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6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9987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9988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509989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9990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9991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09992" name="Group 40"/>
          <p:cNvGrpSpPr>
            <a:grpSpLocks/>
          </p:cNvGrpSpPr>
          <p:nvPr/>
        </p:nvGrpSpPr>
        <p:grpSpPr bwMode="auto">
          <a:xfrm>
            <a:off x="6908800" y="1371600"/>
            <a:ext cx="635000" cy="5788025"/>
            <a:chOff x="4360" y="864"/>
            <a:chExt cx="400" cy="3646"/>
          </a:xfrm>
        </p:grpSpPr>
        <p:sp>
          <p:nvSpPr>
            <p:cNvPr id="509993" name="Freeform 41"/>
            <p:cNvSpPr>
              <a:spLocks/>
            </p:cNvSpPr>
            <p:nvPr/>
          </p:nvSpPr>
          <p:spPr bwMode="auto">
            <a:xfrm>
              <a:off x="4360" y="2280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94" name="Freeform 42"/>
            <p:cNvSpPr>
              <a:spLocks/>
            </p:cNvSpPr>
            <p:nvPr/>
          </p:nvSpPr>
          <p:spPr bwMode="auto">
            <a:xfrm>
              <a:off x="4368" y="86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95" name="Freeform 43"/>
            <p:cNvSpPr>
              <a:spLocks/>
            </p:cNvSpPr>
            <p:nvPr/>
          </p:nvSpPr>
          <p:spPr bwMode="auto">
            <a:xfrm>
              <a:off x="4364" y="369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9996" name="Group 44"/>
          <p:cNvGrpSpPr>
            <a:grpSpLocks/>
          </p:cNvGrpSpPr>
          <p:nvPr/>
        </p:nvGrpSpPr>
        <p:grpSpPr bwMode="auto">
          <a:xfrm>
            <a:off x="3263900" y="3009900"/>
            <a:ext cx="622300" cy="2433638"/>
            <a:chOff x="2072" y="1888"/>
            <a:chExt cx="392" cy="1533"/>
          </a:xfrm>
        </p:grpSpPr>
        <p:sp>
          <p:nvSpPr>
            <p:cNvPr id="509997" name="Freeform 45"/>
            <p:cNvSpPr>
              <a:spLocks/>
            </p:cNvSpPr>
            <p:nvPr/>
          </p:nvSpPr>
          <p:spPr bwMode="auto">
            <a:xfrm>
              <a:off x="2072" y="1888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98" name="Freeform 46"/>
            <p:cNvSpPr>
              <a:spLocks/>
            </p:cNvSpPr>
            <p:nvPr/>
          </p:nvSpPr>
          <p:spPr bwMode="auto">
            <a:xfrm>
              <a:off x="2072" y="2605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5669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C 3.05556E-6 -0.02523 3.05556E-6 -0.04931 -0.00018 -0.04931 C -0.00035 -0.04931 -0.00035 -0.02523 -0.00052 7.40741E-7 C -0.00052 0.02801 -0.00052 0.05602 -0.00087 0.05602 C -0.00104 0.05602 -0.00104 0.02801 -0.00104 7.40741E-7 C -0.00104 -0.02523 -0.00122 -0.04931 -0.00139 -0.04931 C -0.00157 -0.04931 -0.00157 -0.02523 -0.00174 7.40741E-7 C -0.00174 0.02801 -0.00174 0.05602 -0.00191 0.05602 C -0.00209 0.05602 -0.00226 7.40741E-7 -0.00226 0.00023 C -0.00226 -0.02523 -0.00243 -0.04931 -0.00261 -0.04931 C -0.00278 -0.04931 -0.00278 -0.02523 -0.00278 7.40741E-7 C -0.00295 0.02801 -0.00295 0.05602 -0.00313 0.05602 C -0.0033 0.05602 -0.0033 0.02801 -0.00348 7.40741E-7 C -0.00348 -0.02523 -0.00348 -0.04931 -0.00365 -0.04931 C -0.00382 -0.04931 -0.004 -0.02523 -0.004 7.40741E-7 C -0.004 0.02801 -0.00417 0.05602 -0.00434 0.05602 C -0.00452 0.05602 -0.00452 0.02801 -0.00469 7.40741E-7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50" dur="2000" spd="-100000" fill="hold"/>
                                        <p:tgtEl>
                                          <p:spTgt spid="5099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73" grpId="0" animBg="1"/>
      <p:bldP spid="509974" grpId="0" animBg="1"/>
      <p:bldP spid="509975" grpId="0" animBg="1"/>
      <p:bldP spid="5099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79915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6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7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8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9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0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1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2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0" name="Group 16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79909" name="Freeform 17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0" name="Freeform 18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1" name="Freeform 19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2" name="Freeform 20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3" name="Freeform 21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4" name="Freeform 22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7" name="Group 23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79903" name="Freeform 24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4" name="Freeform 25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5" name="Freeform 26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6" name="Freeform 27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7" name="Freeform 28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8" name="Freeform 29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2" name="Rectangle 3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6921500" y="36195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84" name="Oval 32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9886" name="Group 3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79892" name="Freeform 3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3" name="Freeform 3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4" name="Freeform 4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5" name="Freeform 4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6" name="Freeform 4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7" name="Freeform 4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8" name="Freeform 4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9" name="Freeform 4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7" name="Oval 4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2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090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0929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0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1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2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3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4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5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6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0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0921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4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7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8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0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090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8" name="Freeform 28"/>
          <p:cNvSpPr>
            <a:spLocks/>
          </p:cNvSpPr>
          <p:nvPr/>
        </p:nvSpPr>
        <p:spPr bwMode="auto">
          <a:xfrm rot="-433624">
            <a:off x="3368675" y="3392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Freeform 29"/>
          <p:cNvSpPr>
            <a:spLocks/>
          </p:cNvSpPr>
          <p:nvPr/>
        </p:nvSpPr>
        <p:spPr bwMode="auto">
          <a:xfrm rot="-433624">
            <a:off x="3973513" y="33147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0" name="Freeform 30"/>
          <p:cNvSpPr>
            <a:spLocks/>
          </p:cNvSpPr>
          <p:nvPr/>
        </p:nvSpPr>
        <p:spPr bwMode="auto">
          <a:xfrm rot="-433624">
            <a:off x="4578350" y="32385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1" name="Freeform 31"/>
          <p:cNvSpPr>
            <a:spLocks/>
          </p:cNvSpPr>
          <p:nvPr/>
        </p:nvSpPr>
        <p:spPr bwMode="auto">
          <a:xfrm rot="-433624">
            <a:off x="5183188" y="3162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2" name="Freeform 32"/>
          <p:cNvSpPr>
            <a:spLocks/>
          </p:cNvSpPr>
          <p:nvPr/>
        </p:nvSpPr>
        <p:spPr bwMode="auto">
          <a:xfrm rot="-433624">
            <a:off x="5788025" y="30845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3" name="Freeform 33"/>
          <p:cNvSpPr>
            <a:spLocks/>
          </p:cNvSpPr>
          <p:nvPr/>
        </p:nvSpPr>
        <p:spPr bwMode="auto">
          <a:xfrm rot="-433624">
            <a:off x="6392863" y="30083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4" name="Freeform 34"/>
          <p:cNvSpPr>
            <a:spLocks/>
          </p:cNvSpPr>
          <p:nvPr/>
        </p:nvSpPr>
        <p:spPr bwMode="auto">
          <a:xfrm rot="-1405177">
            <a:off x="3375025" y="44291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5" name="Freeform 35"/>
          <p:cNvSpPr>
            <a:spLocks/>
          </p:cNvSpPr>
          <p:nvPr/>
        </p:nvSpPr>
        <p:spPr bwMode="auto">
          <a:xfrm rot="-1405177">
            <a:off x="3935413" y="41862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6" name="Freeform 36"/>
          <p:cNvSpPr>
            <a:spLocks/>
          </p:cNvSpPr>
          <p:nvPr/>
        </p:nvSpPr>
        <p:spPr bwMode="auto">
          <a:xfrm rot="-1405177">
            <a:off x="4494213" y="39433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7" name="Freeform 37"/>
          <p:cNvSpPr>
            <a:spLocks/>
          </p:cNvSpPr>
          <p:nvPr/>
        </p:nvSpPr>
        <p:spPr bwMode="auto">
          <a:xfrm rot="-1405177">
            <a:off x="5053013" y="37020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8" name="Freeform 38"/>
          <p:cNvSpPr>
            <a:spLocks/>
          </p:cNvSpPr>
          <p:nvPr/>
        </p:nvSpPr>
        <p:spPr bwMode="auto">
          <a:xfrm rot="-1405177">
            <a:off x="5613400" y="3459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9" name="Freeform 39"/>
          <p:cNvSpPr>
            <a:spLocks/>
          </p:cNvSpPr>
          <p:nvPr/>
        </p:nvSpPr>
        <p:spPr bwMode="auto">
          <a:xfrm rot="-1405177">
            <a:off x="6172200" y="32178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0" name="Freeform 40"/>
          <p:cNvSpPr>
            <a:spLocks/>
          </p:cNvSpPr>
          <p:nvPr/>
        </p:nvSpPr>
        <p:spPr bwMode="auto">
          <a:xfrm>
            <a:off x="6754813" y="3027363"/>
            <a:ext cx="280987" cy="220662"/>
          </a:xfrm>
          <a:custGeom>
            <a:avLst/>
            <a:gdLst>
              <a:gd name="T0" fmla="*/ 0 w 177"/>
              <a:gd name="T1" fmla="*/ 220662 h 139"/>
              <a:gd name="T2" fmla="*/ 79375 w 177"/>
              <a:gd name="T3" fmla="*/ 20637 h 139"/>
              <a:gd name="T4" fmla="*/ 280987 w 177"/>
              <a:gd name="T5" fmla="*/ 100012 h 1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39">
                <a:moveTo>
                  <a:pt x="0" y="139"/>
                </a:moveTo>
                <a:cubicBezTo>
                  <a:pt x="11" y="82"/>
                  <a:pt x="21" y="25"/>
                  <a:pt x="50" y="13"/>
                </a:cubicBezTo>
                <a:cubicBezTo>
                  <a:pt x="80" y="0"/>
                  <a:pt x="156" y="55"/>
                  <a:pt x="177" y="63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192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1956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7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8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9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0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1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2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3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2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1948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9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0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1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2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3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4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5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2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193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2" name="Freeform 28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3" name="Freeform 29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4" name="Freeform 30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5" name="Freeform 31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6" name="Freeform 32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7" name="Freeform 33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8" name="Freeform 34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9" name="Freeform 35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0" name="Freeform 36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1" name="Freeform 37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2" name="Freeform 38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3" name="Freeform 39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4" name="Freeform 40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5" name="Freeform 41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6" name="Freeform 42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7" name="Freeform 43"/>
          <p:cNvSpPr>
            <a:spLocks/>
          </p:cNvSpPr>
          <p:nvPr/>
        </p:nvSpPr>
        <p:spPr bwMode="auto">
          <a:xfrm>
            <a:off x="6934200" y="13716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552450" y="533400"/>
            <a:ext cx="7905750" cy="5280025"/>
            <a:chOff x="348" y="336"/>
            <a:chExt cx="4980" cy="3326"/>
          </a:xfrm>
        </p:grpSpPr>
        <p:sp>
          <p:nvSpPr>
            <p:cNvPr id="82949" name="Rectangle 3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0" name="Line 4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1" name="Oval 5"/>
            <p:cNvSpPr>
              <a:spLocks noChangeArrowheads="1"/>
            </p:cNvSpPr>
            <p:nvPr/>
          </p:nvSpPr>
          <p:spPr bwMode="auto">
            <a:xfrm>
              <a:off x="2680" y="17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2" name="Oval 6"/>
            <p:cNvSpPr>
              <a:spLocks noChangeArrowheads="1"/>
            </p:cNvSpPr>
            <p:nvPr/>
          </p:nvSpPr>
          <p:spPr bwMode="auto">
            <a:xfrm>
              <a:off x="3344" y="29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3" name="Line 7"/>
            <p:cNvSpPr>
              <a:spLocks noChangeShapeType="1"/>
            </p:cNvSpPr>
            <p:nvPr/>
          </p:nvSpPr>
          <p:spPr bwMode="auto">
            <a:xfrm>
              <a:off x="384" y="1920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4" name="Line 8"/>
            <p:cNvSpPr>
              <a:spLocks noChangeShapeType="1"/>
            </p:cNvSpPr>
            <p:nvPr/>
          </p:nvSpPr>
          <p:spPr bwMode="auto">
            <a:xfrm>
              <a:off x="384" y="3120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5" name="Line 9"/>
            <p:cNvSpPr>
              <a:spLocks noChangeShapeType="1"/>
            </p:cNvSpPr>
            <p:nvPr/>
          </p:nvSpPr>
          <p:spPr bwMode="auto">
            <a:xfrm flipV="1">
              <a:off x="2832" y="3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6" name="Line 10"/>
            <p:cNvSpPr>
              <a:spLocks noChangeShapeType="1"/>
            </p:cNvSpPr>
            <p:nvPr/>
          </p:nvSpPr>
          <p:spPr bwMode="auto">
            <a:xfrm flipV="1">
              <a:off x="3504" y="15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7" name="Line 11"/>
            <p:cNvSpPr>
              <a:spLocks noChangeShapeType="1"/>
            </p:cNvSpPr>
            <p:nvPr/>
          </p:nvSpPr>
          <p:spPr bwMode="auto">
            <a:xfrm flipH="1">
              <a:off x="384" y="283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8" name="Text Box 12"/>
            <p:cNvSpPr txBox="1">
              <a:spLocks noChangeArrowheads="1"/>
            </p:cNvSpPr>
            <p:nvPr/>
          </p:nvSpPr>
          <p:spPr bwMode="auto">
            <a:xfrm>
              <a:off x="348" y="249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source</a:t>
              </a:r>
            </a:p>
          </p:txBody>
        </p:sp>
        <p:sp>
          <p:nvSpPr>
            <p:cNvPr id="82959" name="Text Box 13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2960" name="Line 14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1" name="Line 15"/>
            <p:cNvSpPr>
              <a:spLocks noChangeShapeType="1"/>
            </p:cNvSpPr>
            <p:nvPr/>
          </p:nvSpPr>
          <p:spPr bwMode="auto">
            <a:xfrm>
              <a:off x="2832" y="1920"/>
              <a:ext cx="672" cy="1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2" name="Text Box 16"/>
            <p:cNvSpPr txBox="1">
              <a:spLocks noChangeArrowheads="1"/>
            </p:cNvSpPr>
            <p:nvPr/>
          </p:nvSpPr>
          <p:spPr bwMode="auto">
            <a:xfrm rot="-1882992">
              <a:off x="3163" y="234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808080"/>
                  </a:solidFill>
                </a:rPr>
                <a:t>d</a:t>
              </a:r>
            </a:p>
          </p:txBody>
        </p:sp>
        <p:cxnSp>
          <p:nvCxnSpPr>
            <p:cNvPr id="82963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964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∙</a:t>
              </a:r>
              <a:r>
                <a:rPr lang="en-US" altLang="en-US">
                  <a:solidFill>
                    <a:srgbClr val="000000"/>
                  </a:solidFill>
                </a:rPr>
                <a:t>sin(</a:t>
              </a:r>
              <a:r>
                <a:rPr lang="el-GR" altLang="en-US">
                  <a:solidFill>
                    <a:srgbClr val="000000"/>
                  </a:solidFill>
                  <a:cs typeface="Arial" charset="0"/>
                </a:rPr>
                <a:t>θ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)</a:t>
              </a:r>
              <a:endParaRPr lang="el-GR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2965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T0" fmla="*/ 26 w 14629"/>
                <a:gd name="T1" fmla="*/ 0 h 21513"/>
                <a:gd name="T2" fmla="*/ 194 w 14629"/>
                <a:gd name="T3" fmla="*/ 75 h 21513"/>
                <a:gd name="T4" fmla="*/ 0 w 14629"/>
                <a:gd name="T5" fmla="*/ 287 h 21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lnTo>
                    <a:pt x="1939" y="0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6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>
                  <a:solidFill>
                    <a:srgbClr val="808080"/>
                  </a:solidFill>
                  <a:cs typeface="Arial" charset="0"/>
                </a:rPr>
                <a:t>θ</a:t>
              </a:r>
            </a:p>
          </p:txBody>
        </p:sp>
        <p:sp>
          <p:nvSpPr>
            <p:cNvPr id="82967" name="Text Box 21"/>
            <p:cNvSpPr txBox="1">
              <a:spLocks noChangeArrowheads="1"/>
            </p:cNvSpPr>
            <p:nvPr/>
          </p:nvSpPr>
          <p:spPr bwMode="auto">
            <a:xfrm>
              <a:off x="2964" y="18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#1</a:t>
              </a:r>
            </a:p>
          </p:txBody>
        </p:sp>
        <p:sp>
          <p:nvSpPr>
            <p:cNvPr id="82968" name="Text Box 22"/>
            <p:cNvSpPr txBox="1">
              <a:spLocks noChangeArrowheads="1"/>
            </p:cNvSpPr>
            <p:nvPr/>
          </p:nvSpPr>
          <p:spPr bwMode="auto">
            <a:xfrm>
              <a:off x="3636" y="30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#2</a:t>
              </a:r>
            </a:p>
          </p:txBody>
        </p:sp>
      </p:grpSp>
      <p:sp>
        <p:nvSpPr>
          <p:cNvPr id="8294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59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4495800" y="48006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>
            <a:off x="4265613" y="327025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609600" y="34925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V="1">
            <a:off x="5562600" y="1185863"/>
            <a:ext cx="1279525" cy="3767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to source</a:t>
            </a:r>
          </a:p>
        </p:txBody>
      </p:sp>
      <p:grpSp>
        <p:nvGrpSpPr>
          <p:cNvPr id="83978" name="Group 10"/>
          <p:cNvGrpSpPr>
            <a:grpSpLocks/>
          </p:cNvGrpSpPr>
          <p:nvPr/>
        </p:nvGrpSpPr>
        <p:grpSpPr bwMode="auto">
          <a:xfrm rot="-1919995">
            <a:off x="5294313" y="1450975"/>
            <a:ext cx="1263650" cy="838200"/>
            <a:chOff x="4320" y="864"/>
            <a:chExt cx="796" cy="528"/>
          </a:xfrm>
        </p:grpSpPr>
        <p:sp>
          <p:nvSpPr>
            <p:cNvPr id="83992" name="Text Box 11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3993" name="Line 12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79" name="Group 13"/>
          <p:cNvGrpSpPr>
            <a:grpSpLocks/>
          </p:cNvGrpSpPr>
          <p:nvPr/>
        </p:nvGrpSpPr>
        <p:grpSpPr bwMode="auto">
          <a:xfrm>
            <a:off x="4492625" y="3486150"/>
            <a:ext cx="1069975" cy="1466850"/>
            <a:chOff x="2830" y="2196"/>
            <a:chExt cx="674" cy="924"/>
          </a:xfrm>
        </p:grpSpPr>
        <p:sp>
          <p:nvSpPr>
            <p:cNvPr id="83990" name="Line 14"/>
            <p:cNvSpPr>
              <a:spLocks noChangeShapeType="1"/>
            </p:cNvSpPr>
            <p:nvPr/>
          </p:nvSpPr>
          <p:spPr bwMode="auto">
            <a:xfrm>
              <a:off x="2832" y="2199"/>
              <a:ext cx="0" cy="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1" name="Line 15"/>
            <p:cNvSpPr>
              <a:spLocks noChangeShapeType="1"/>
            </p:cNvSpPr>
            <p:nvPr/>
          </p:nvSpPr>
          <p:spPr bwMode="auto">
            <a:xfrm>
              <a:off x="2830" y="2196"/>
              <a:ext cx="674" cy="9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980" name="Text Box 16"/>
          <p:cNvSpPr txBox="1">
            <a:spLocks noChangeArrowheads="1"/>
          </p:cNvSpPr>
          <p:nvPr/>
        </p:nvSpPr>
        <p:spPr bwMode="auto">
          <a:xfrm rot="-1882992">
            <a:off x="5100638" y="38750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808080"/>
                </a:solidFill>
              </a:rPr>
              <a:t>d</a:t>
            </a:r>
          </a:p>
        </p:txBody>
      </p:sp>
      <p:cxnSp>
        <p:nvCxnSpPr>
          <p:cNvPr id="83981" name="AutoShape 17"/>
          <p:cNvCxnSpPr>
            <a:cxnSpLocks noChangeShapeType="1"/>
          </p:cNvCxnSpPr>
          <p:nvPr/>
        </p:nvCxnSpPr>
        <p:spPr bwMode="auto">
          <a:xfrm rot="5400000" flipH="1">
            <a:off x="4914900" y="5143500"/>
            <a:ext cx="533400" cy="457200"/>
          </a:xfrm>
          <a:prstGeom prst="curvedConnector3">
            <a:avLst>
              <a:gd name="adj1" fmla="val 1011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2" name="Text Box 18"/>
          <p:cNvSpPr txBox="1">
            <a:spLocks noChangeArrowheads="1"/>
          </p:cNvSpPr>
          <p:nvPr/>
        </p:nvSpPr>
        <p:spPr bwMode="auto">
          <a:xfrm>
            <a:off x="5394325" y="54467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∙</a:t>
            </a:r>
            <a:r>
              <a:rPr lang="en-US" altLang="en-US">
                <a:solidFill>
                  <a:srgbClr val="000000"/>
                </a:solidFill>
              </a:rPr>
              <a:t>sin(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3" name="Arc 19"/>
          <p:cNvSpPr>
            <a:spLocks/>
          </p:cNvSpPr>
          <p:nvPr/>
        </p:nvSpPr>
        <p:spPr bwMode="auto">
          <a:xfrm rot="670182" flipV="1">
            <a:off x="4495800" y="3648075"/>
            <a:ext cx="360363" cy="455613"/>
          </a:xfrm>
          <a:custGeom>
            <a:avLst/>
            <a:gdLst>
              <a:gd name="T0" fmla="*/ 40857 w 17111"/>
              <a:gd name="T1" fmla="*/ 0 h 21513"/>
              <a:gd name="T2" fmla="*/ 360363 w 17111"/>
              <a:gd name="T3" fmla="*/ 176438 h 21513"/>
              <a:gd name="T4" fmla="*/ 0 w 17111"/>
              <a:gd name="T5" fmla="*/ 455613 h 21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11" h="21513" fill="none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</a:path>
              <a:path w="17111" h="21513" stroke="0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  <a:lnTo>
                  <a:pt x="0" y="21513"/>
                </a:lnTo>
                <a:lnTo>
                  <a:pt x="1939" y="0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84" name="Text Box 20"/>
          <p:cNvSpPr txBox="1">
            <a:spLocks noChangeArrowheads="1"/>
          </p:cNvSpPr>
          <p:nvPr/>
        </p:nvSpPr>
        <p:spPr bwMode="auto">
          <a:xfrm>
            <a:off x="4445000" y="36766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808080"/>
                </a:solidFill>
                <a:cs typeface="Arial" charset="0"/>
              </a:rPr>
              <a:t>θ</a:t>
            </a:r>
          </a:p>
        </p:txBody>
      </p:sp>
      <p:sp>
        <p:nvSpPr>
          <p:cNvPr id="83985" name="Text Box 21"/>
          <p:cNvSpPr txBox="1">
            <a:spLocks noChangeArrowheads="1"/>
          </p:cNvSpPr>
          <p:nvPr/>
        </p:nvSpPr>
        <p:spPr bwMode="auto">
          <a:xfrm>
            <a:off x="4705350" y="32750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83986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8398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83988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9" name="Line 25"/>
          <p:cNvSpPr>
            <a:spLocks noChangeShapeType="1"/>
          </p:cNvSpPr>
          <p:nvPr/>
        </p:nvSpPr>
        <p:spPr bwMode="auto">
          <a:xfrm flipV="1">
            <a:off x="4495800" y="663575"/>
            <a:ext cx="962025" cy="283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15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0979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510980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0981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510982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0983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10984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96 h 208"/>
              <a:gd name="T2" fmla="*/ 192 w 384"/>
              <a:gd name="T3" fmla="*/ 192 h 208"/>
              <a:gd name="T4" fmla="*/ 384 w 384"/>
              <a:gd name="T5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0985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510986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510987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0988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0989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0990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510991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0992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510993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0994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0995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0996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510997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0998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0999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00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01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511002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03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04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05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06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51100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0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09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10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1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511012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13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14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15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16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511017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18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19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20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21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511022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23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2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25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26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511027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28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29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1030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1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2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3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4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5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6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7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8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9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0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1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2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3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4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5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1046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1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30562"/>
          </a:xfrm>
        </p:spPr>
        <p:txBody>
          <a:bodyPr/>
          <a:lstStyle/>
          <a:p>
            <a:r>
              <a:rPr lang="en-US" sz="6600" dirty="0" err="1" smtClean="0"/>
              <a:t>Pattersons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925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The “third space” </a:t>
            </a:r>
          </a:p>
          <a:p>
            <a:pPr marL="0" indent="0" algn="ctr">
              <a:buNone/>
            </a:pPr>
            <a:r>
              <a:rPr lang="en-US" sz="4000" dirty="0" smtClean="0"/>
              <a:t>of crystallography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8658" y="5780782"/>
            <a:ext cx="82589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https://bl831.als.lbl.gov/~jamesh/powerpoint/</a:t>
            </a:r>
          </a:p>
          <a:p>
            <a:r>
              <a:rPr lang="en-AU" sz="3200" dirty="0" smtClean="0"/>
              <a:t>SCANZ_Pattersons_2019.pptx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9462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3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4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5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6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7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8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9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0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1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2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3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4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5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6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7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8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19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0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1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2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3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4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5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6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7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28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9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96 h 208"/>
              <a:gd name="T2" fmla="*/ 192 w 384"/>
              <a:gd name="T3" fmla="*/ 192 h 208"/>
              <a:gd name="T4" fmla="*/ 384 w 384"/>
              <a:gd name="T5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2030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512031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32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33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34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512035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36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37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38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512039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40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41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42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512043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44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45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46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512047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48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49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50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512051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52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53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54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512055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56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57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58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512059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60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61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62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512063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64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65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66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512067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68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69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70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512071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72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73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74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512075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76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77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78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512079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0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1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82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512083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4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5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86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512087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8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9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90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75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pic>
        <p:nvPicPr>
          <p:cNvPr id="86019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+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forward Fourier Transform</a:t>
            </a:r>
          </a:p>
        </p:txBody>
      </p:sp>
      <p:pic>
        <p:nvPicPr>
          <p:cNvPr id="87043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no phase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993382" y="5486400"/>
            <a:ext cx="22717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Patterson map!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+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The three spaces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381000" y="1812925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real-space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4067175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315200" y="1828800"/>
            <a:ext cx="11721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P</a:t>
            </a:r>
            <a:r>
              <a:rPr lang="en-US" altLang="en-US" dirty="0" smtClean="0">
                <a:solidFill>
                  <a:srgbClr val="000000"/>
                </a:solidFill>
              </a:rPr>
              <a:t>atterson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935"/>
            <a:ext cx="9144000" cy="4450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935"/>
            <a:ext cx="9144000" cy="4450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935"/>
            <a:ext cx="9144000" cy="4450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935"/>
            <a:ext cx="9144000" cy="4450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935"/>
            <a:ext cx="9144000" cy="44503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935"/>
            <a:ext cx="9144000" cy="4450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935"/>
            <a:ext cx="9144000" cy="44503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935"/>
            <a:ext cx="9144000" cy="44503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935"/>
            <a:ext cx="9144000" cy="44503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935"/>
            <a:ext cx="9144000" cy="445031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88663" y="445742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+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89094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+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90116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+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91142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+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+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7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9752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scattering from a structure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8085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8095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6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7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8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9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0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1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2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8086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8087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8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9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0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1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2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3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4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8084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+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2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“spaces” of crystallography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/>
              <a:t>Direct/real space</a:t>
            </a:r>
          </a:p>
          <a:p>
            <a:pPr lvl="1"/>
            <a:r>
              <a:rPr lang="en-US" dirty="0" smtClean="0"/>
              <a:t>Distances are in Å, Angles are in degrees</a:t>
            </a:r>
            <a:endParaRPr lang="en-US" dirty="0"/>
          </a:p>
          <a:p>
            <a:r>
              <a:rPr lang="en-US" dirty="0" smtClean="0"/>
              <a:t>Reciprocal space</a:t>
            </a:r>
          </a:p>
          <a:p>
            <a:pPr lvl="1"/>
            <a:r>
              <a:rPr lang="en-US" dirty="0" smtClean="0"/>
              <a:t>Distances in 1/Å, Angles are different</a:t>
            </a:r>
          </a:p>
          <a:p>
            <a:r>
              <a:rPr lang="en-US" dirty="0" smtClean="0"/>
              <a:t>Patterson space</a:t>
            </a:r>
          </a:p>
          <a:p>
            <a:pPr lvl="1"/>
            <a:r>
              <a:rPr lang="en-US" dirty="0" smtClean="0"/>
              <a:t>Distances are in Å , Angles are in degrees</a:t>
            </a:r>
          </a:p>
          <a:p>
            <a:pPr lvl="1"/>
            <a:r>
              <a:rPr lang="en-US" dirty="0" smtClean="0"/>
              <a:t>Relative distances only, origin lost</a:t>
            </a:r>
          </a:p>
          <a:p>
            <a:pPr lvl="1"/>
            <a:r>
              <a:rPr lang="en-US" dirty="0" smtClean="0"/>
              <a:t>“direction” is preserved</a:t>
            </a:r>
          </a:p>
        </p:txBody>
      </p:sp>
    </p:spTree>
    <p:extLst>
      <p:ext uri="{BB962C8B-B14F-4D97-AF65-F5344CB8AC3E}">
        <p14:creationId xmlns:p14="http://schemas.microsoft.com/office/powerpoint/2010/main" val="31116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6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3520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50000"/>
                  </a:srgbClr>
                </a:solidFill>
              </a:rPr>
              <a:t>6-fold screw operator (hexagonal)</a:t>
            </a:r>
          </a:p>
        </p:txBody>
      </p:sp>
    </p:spTree>
    <p:extLst>
      <p:ext uri="{BB962C8B-B14F-4D97-AF65-F5344CB8AC3E}">
        <p14:creationId xmlns:p14="http://schemas.microsoft.com/office/powerpoint/2010/main" val="15489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1224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81BD">
                    <a:lumMod val="50000"/>
                  </a:srgbClr>
                </a:solidFill>
              </a:rPr>
              <a:t>3</a:t>
            </a:r>
            <a:r>
              <a:rPr lang="en-US" dirty="0" smtClean="0">
                <a:solidFill>
                  <a:srgbClr val="4F81BD">
                    <a:lumMod val="50000"/>
                  </a:srgbClr>
                </a:solidFill>
              </a:rPr>
              <a:t>-fold screw operator (trigonal)</a:t>
            </a:r>
          </a:p>
        </p:txBody>
      </p:sp>
    </p:spTree>
    <p:extLst>
      <p:ext uri="{BB962C8B-B14F-4D97-AF65-F5344CB8AC3E}">
        <p14:creationId xmlns:p14="http://schemas.microsoft.com/office/powerpoint/2010/main" val="42834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3640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50000"/>
                  </a:srgbClr>
                </a:solidFill>
              </a:rPr>
              <a:t>4-fold screw operator (tetragonal)</a:t>
            </a:r>
          </a:p>
        </p:txBody>
      </p:sp>
    </p:spTree>
    <p:extLst>
      <p:ext uri="{BB962C8B-B14F-4D97-AF65-F5344CB8AC3E}">
        <p14:creationId xmlns:p14="http://schemas.microsoft.com/office/powerpoint/2010/main" val="414980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50000"/>
                  </a:srgbClr>
                </a:solidFill>
              </a:rPr>
              <a:t>2-fold screw operator</a:t>
            </a:r>
          </a:p>
        </p:txBody>
      </p:sp>
    </p:spTree>
    <p:extLst>
      <p:ext uri="{BB962C8B-B14F-4D97-AF65-F5344CB8AC3E}">
        <p14:creationId xmlns:p14="http://schemas.microsoft.com/office/powerpoint/2010/main" val="38269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4255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50000"/>
                  </a:srgbClr>
                </a:solidFill>
              </a:rPr>
              <a:t>2-fold screw operator: monoclinic lysozyme</a:t>
            </a:r>
          </a:p>
        </p:txBody>
      </p:sp>
    </p:spTree>
    <p:extLst>
      <p:ext uri="{BB962C8B-B14F-4D97-AF65-F5344CB8AC3E}">
        <p14:creationId xmlns:p14="http://schemas.microsoft.com/office/powerpoint/2010/main" val="89551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066"/>
            <a:ext cx="8229600" cy="1143000"/>
          </a:xfrm>
        </p:spPr>
        <p:txBody>
          <a:bodyPr/>
          <a:lstStyle/>
          <a:p>
            <a:r>
              <a:rPr lang="en-US" dirty="0" err="1" smtClean="0"/>
              <a:t>Harker</a:t>
            </a:r>
            <a:r>
              <a:rPr lang="en-US" dirty="0" smtClean="0"/>
              <a:t> Section of a Patterson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28" y="1295400"/>
            <a:ext cx="6331148" cy="54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One atom in unit cell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258035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4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1000860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make a Patterson map: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7467600" cy="4221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Set all phases to zero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Square all structure factors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Calculate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26350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Patterson: one atom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869530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8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2805632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Patterson: one atom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746278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2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4072268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Patterson: one atom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349701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6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20022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Patterson: two atoms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496764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0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3275137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Patterson: two atoms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020588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7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3707660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Patterson: three atoms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63121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4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2856425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Patterson: three atoms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258474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8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118693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 resolution!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519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Patterson: five atoms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844857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2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1338330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Patterson: five atoms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47421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6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614707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Patterson: </a:t>
            </a:r>
            <a:br>
              <a:rPr lang="en-US" dirty="0" smtClean="0"/>
            </a:br>
            <a:r>
              <a:rPr lang="en-US" dirty="0" smtClean="0"/>
              <a:t>five atoms + 3-fold symmetry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854911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9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1085011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709715"/>
          </a:xfrm>
        </p:spPr>
        <p:txBody>
          <a:bodyPr/>
          <a:lstStyle/>
          <a:p>
            <a:r>
              <a:rPr lang="en-AU" dirty="0" smtClean="0"/>
              <a:t>How do you make a Patterson?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607"/>
            <a:ext cx="9144000" cy="379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9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Patterson: </a:t>
            </a:r>
            <a:br>
              <a:rPr lang="en-US" dirty="0" smtClean="0"/>
            </a:br>
            <a:r>
              <a:rPr lang="en-US" dirty="0" smtClean="0"/>
              <a:t>five atoms + 3-fold symmetry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983180"/>
              </p:ext>
            </p:extLst>
          </p:nvPr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3" name="Chart" r:id="rId3" imgW="7896310" imgH="5038850" progId="MSGraph.Chart.8">
                  <p:embed followColorScheme="full"/>
                </p:oleObj>
              </mc:Choice>
              <mc:Fallback>
                <p:oleObj name="Chart" r:id="rId3" imgW="7896310" imgH="50388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Fraction across unit cell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518575" y="3369747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2221901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72" name="Picture 12" descr="frame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</a:rPr>
              <a:t>f</a:t>
            </a:r>
            <a:r>
              <a:rPr lang="en-US" sz="4400" dirty="0" smtClean="0">
                <a:solidFill>
                  <a:srgbClr val="000000"/>
                </a:solidFill>
              </a:rPr>
              <a:t>orward Fourier </a:t>
            </a:r>
            <a:r>
              <a:rPr lang="en-US" sz="4400" dirty="0">
                <a:solidFill>
                  <a:srgbClr val="000000"/>
                </a:solidFill>
              </a:rPr>
              <a:t>Transform</a:t>
            </a:r>
          </a:p>
        </p:txBody>
      </p:sp>
      <p:sp>
        <p:nvSpPr>
          <p:cNvPr id="94213" name="AutoShape 8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14" name="Text Box 9"/>
          <p:cNvSpPr txBox="1">
            <a:spLocks noChangeArrowheads="1"/>
          </p:cNvSpPr>
          <p:nvPr/>
        </p:nvSpPr>
        <p:spPr bwMode="auto">
          <a:xfrm>
            <a:off x="3851275" y="1063625"/>
            <a:ext cx="12795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9 atoms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+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</a:rPr>
              <a:t>f</a:t>
            </a:r>
            <a:r>
              <a:rPr lang="en-US" sz="4400" dirty="0" smtClean="0">
                <a:solidFill>
                  <a:srgbClr val="000000"/>
                </a:solidFill>
              </a:rPr>
              <a:t>orward Fourier </a:t>
            </a:r>
            <a:r>
              <a:rPr lang="en-US" sz="4400" dirty="0">
                <a:solidFill>
                  <a:srgbClr val="000000"/>
                </a:solidFill>
              </a:rPr>
              <a:t>Transform</a:t>
            </a:r>
          </a:p>
        </p:txBody>
      </p:sp>
      <p:sp>
        <p:nvSpPr>
          <p:cNvPr id="94213" name="AutoShape 8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14" name="Text Box 9"/>
          <p:cNvSpPr txBox="1">
            <a:spLocks noChangeArrowheads="1"/>
          </p:cNvSpPr>
          <p:nvPr/>
        </p:nvSpPr>
        <p:spPr bwMode="auto">
          <a:xfrm>
            <a:off x="3851275" y="1063625"/>
            <a:ext cx="1451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10 atoms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+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pat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00"/>
                </a:solidFill>
              </a:rPr>
              <a:t>Patterson map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95239" name="AutoShape 8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40" name="Text Box 10"/>
          <p:cNvSpPr txBox="1">
            <a:spLocks noChangeArrowheads="1"/>
          </p:cNvSpPr>
          <p:nvPr/>
        </p:nvSpPr>
        <p:spPr bwMode="auto">
          <a:xfrm>
            <a:off x="3851275" y="1063625"/>
            <a:ext cx="1451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10 atoms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+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pat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9" name="Picture 5" descr="pat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00"/>
                </a:solidFill>
              </a:rPr>
              <a:t>Patterson map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95239" name="AutoShape 8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40" name="Text Box 10"/>
          <p:cNvSpPr txBox="1">
            <a:spLocks noChangeArrowheads="1"/>
          </p:cNvSpPr>
          <p:nvPr/>
        </p:nvSpPr>
        <p:spPr bwMode="auto">
          <a:xfrm>
            <a:off x="3851275" y="1063625"/>
            <a:ext cx="12795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9 atoms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+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5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pat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9" name="Picture 5" descr="pat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6" descr="diffpa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0000"/>
                </a:solidFill>
              </a:rPr>
              <a:t>Difference Patterson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95239" name="AutoShape 8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40" name="Text Box 10"/>
          <p:cNvSpPr txBox="1">
            <a:spLocks noChangeArrowheads="1"/>
          </p:cNvSpPr>
          <p:nvPr/>
        </p:nvSpPr>
        <p:spPr bwMode="auto">
          <a:xfrm>
            <a:off x="3525797" y="1063624"/>
            <a:ext cx="22733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Still no phases!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+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72" name="Picture 12" descr="frame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</a:rPr>
              <a:t>f</a:t>
            </a:r>
            <a:r>
              <a:rPr lang="en-US" sz="4400" dirty="0" smtClean="0">
                <a:solidFill>
                  <a:srgbClr val="000000"/>
                </a:solidFill>
              </a:rPr>
              <a:t>orward Fourier </a:t>
            </a:r>
            <a:r>
              <a:rPr lang="en-US" sz="4400" dirty="0">
                <a:solidFill>
                  <a:srgbClr val="000000"/>
                </a:solidFill>
              </a:rPr>
              <a:t>Transform</a:t>
            </a:r>
          </a:p>
        </p:txBody>
      </p:sp>
      <p:sp>
        <p:nvSpPr>
          <p:cNvPr id="94213" name="AutoShape 8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14" name="Text Box 9"/>
          <p:cNvSpPr txBox="1">
            <a:spLocks noChangeArrowheads="1"/>
          </p:cNvSpPr>
          <p:nvPr/>
        </p:nvSpPr>
        <p:spPr bwMode="auto">
          <a:xfrm>
            <a:off x="3851275" y="1063625"/>
            <a:ext cx="12795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9 atoms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0753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+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9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AU" dirty="0" smtClean="0"/>
              <a:t>Native Patterson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674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Very useful for identifying pseudo-symmetry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" y="2333702"/>
            <a:ext cx="9637477" cy="43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050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Which ones are supposed to be there?</a:t>
            </a:r>
            <a:endParaRPr lang="en-A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032387" y="1995948"/>
            <a:ext cx="77379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AU" sz="3600" dirty="0" smtClean="0"/>
              <a:t>  Pick a PDB entry with similar cell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AU" sz="3600" dirty="0" smtClean="0"/>
              <a:t>  Randomize the coordinates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AU" sz="3600" dirty="0" smtClean="0"/>
              <a:t>  Assign desired space group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AU" sz="3600" smtClean="0"/>
              <a:t>  Calculate </a:t>
            </a:r>
            <a:r>
              <a:rPr lang="en-AU" sz="3600" dirty="0" smtClean="0"/>
              <a:t>Patterson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907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Which ones are supposed to be there?</a:t>
            </a:r>
            <a:endParaRPr lang="en-AU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555" y="1335668"/>
            <a:ext cx="7489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3600" dirty="0" smtClean="0"/>
              <a:t>P1</a:t>
            </a:r>
            <a:endParaRPr lang="en-AU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3556471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709715"/>
          </a:xfrm>
        </p:spPr>
        <p:txBody>
          <a:bodyPr/>
          <a:lstStyle/>
          <a:p>
            <a:r>
              <a:rPr lang="en-AU" dirty="0" smtClean="0"/>
              <a:t>How do you make a Patterson?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5" y="709715"/>
            <a:ext cx="8002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Which ones are supposed to be there?</a:t>
            </a:r>
            <a:endParaRPr lang="en-AU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555" y="1335668"/>
            <a:ext cx="7489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3600" dirty="0" smtClean="0"/>
              <a:t>P2</a:t>
            </a:r>
            <a:endParaRPr lang="en-AU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3682296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Which ones are supposed to be there?</a:t>
            </a:r>
            <a:endParaRPr lang="en-A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60555" y="1335668"/>
            <a:ext cx="92044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3600" dirty="0" smtClean="0"/>
              <a:t>P2</a:t>
            </a:r>
            <a:r>
              <a:rPr lang="en-AU" sz="3600" baseline="-25000" dirty="0" smtClean="0"/>
              <a:t>1</a:t>
            </a:r>
            <a:endParaRPr lang="en-AU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240147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Which ones are supposed to be there?</a:t>
            </a:r>
            <a:endParaRPr lang="en-AU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555" y="1335668"/>
            <a:ext cx="17764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3600" dirty="0" smtClean="0"/>
              <a:t>P2</a:t>
            </a:r>
            <a:r>
              <a:rPr lang="en-AU" sz="3600" baseline="-25000" dirty="0"/>
              <a:t>1</a:t>
            </a:r>
            <a:r>
              <a:rPr lang="en-AU" sz="3600" dirty="0" smtClean="0"/>
              <a:t>2</a:t>
            </a:r>
            <a:r>
              <a:rPr lang="en-AU" sz="3600" baseline="-25000" dirty="0" smtClean="0"/>
              <a:t>1</a:t>
            </a:r>
            <a:r>
              <a:rPr lang="en-AU" sz="3600" dirty="0" smtClean="0"/>
              <a:t>2</a:t>
            </a:r>
            <a:r>
              <a:rPr lang="en-AU" sz="3600" baseline="-25000" dirty="0" smtClean="0"/>
              <a:t>1</a:t>
            </a:r>
            <a:endParaRPr lang="en-AU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9544739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Which ones are supposed to be there?</a:t>
            </a:r>
            <a:endParaRPr lang="en-AU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0"/>
            <a:ext cx="9144000" cy="59994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555" y="1335668"/>
            <a:ext cx="12618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3600" dirty="0" smtClean="0"/>
              <a:t>P222</a:t>
            </a:r>
            <a:endParaRPr lang="en-AU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2478176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Major Phasing techniques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Molecular Replacement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Multiple </a:t>
            </a:r>
            <a:r>
              <a:rPr lang="en-US" dirty="0" err="1" smtClean="0"/>
              <a:t>Isomorphous</a:t>
            </a:r>
            <a:r>
              <a:rPr lang="en-US" dirty="0" smtClean="0"/>
              <a:t> Replacement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Anomalous Diffraction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Direct methods</a:t>
            </a:r>
          </a:p>
          <a:p>
            <a:pPr lvl="1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054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7285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7317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8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9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0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1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2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3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4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286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7309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0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1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2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3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4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5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6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287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7288" name="Oval 24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89" name="Freeform 25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0" name="Freeform 26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1" name="Freeform 27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2" name="Freeform 28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3" name="Freeform 29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4" name="Freeform 30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5" name="Freeform 31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6" name="Freeform 32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7" name="Freeform 33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8" name="Freeform 34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9" name="Freeform 35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0" name="Freeform 36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1" name="Freeform 37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2" name="Freeform 38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3" name="Freeform 39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7304" name="Group 40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7306" name="Line 41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7" name="Text Box 42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7308" name="Freeform 43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305" name="Oval 44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07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8311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8340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1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2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3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4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5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6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7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8312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8332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3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4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5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6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7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8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9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831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8314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5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6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7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8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9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0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1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2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3" name="Freeform 35"/>
          <p:cNvSpPr>
            <a:spLocks/>
          </p:cNvSpPr>
          <p:nvPr/>
        </p:nvSpPr>
        <p:spPr bwMode="auto">
          <a:xfrm rot="-1514108">
            <a:off x="3814763" y="30241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4" name="Freeform 36"/>
          <p:cNvSpPr>
            <a:spLocks/>
          </p:cNvSpPr>
          <p:nvPr/>
        </p:nvSpPr>
        <p:spPr bwMode="auto">
          <a:xfrm rot="-1514108">
            <a:off x="4365625" y="27638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5" name="Freeform 37"/>
          <p:cNvSpPr>
            <a:spLocks/>
          </p:cNvSpPr>
          <p:nvPr/>
        </p:nvSpPr>
        <p:spPr bwMode="auto">
          <a:xfrm rot="-1514108">
            <a:off x="4918075" y="2503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6" name="Freeform 38"/>
          <p:cNvSpPr>
            <a:spLocks/>
          </p:cNvSpPr>
          <p:nvPr/>
        </p:nvSpPr>
        <p:spPr bwMode="auto">
          <a:xfrm rot="-1514108">
            <a:off x="5468938" y="22447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7" name="Freeform 39"/>
          <p:cNvSpPr>
            <a:spLocks/>
          </p:cNvSpPr>
          <p:nvPr/>
        </p:nvSpPr>
        <p:spPr bwMode="auto">
          <a:xfrm rot="-1514108">
            <a:off x="6021388" y="19843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8" name="Freeform 40"/>
          <p:cNvSpPr>
            <a:spLocks/>
          </p:cNvSpPr>
          <p:nvPr/>
        </p:nvSpPr>
        <p:spPr bwMode="auto">
          <a:xfrm>
            <a:off x="6600825" y="17811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9" name="Freeform 41"/>
          <p:cNvSpPr>
            <a:spLocks/>
          </p:cNvSpPr>
          <p:nvPr/>
        </p:nvSpPr>
        <p:spPr bwMode="auto">
          <a:xfrm>
            <a:off x="6989763" y="1371600"/>
            <a:ext cx="479425" cy="1295400"/>
          </a:xfrm>
          <a:custGeom>
            <a:avLst/>
            <a:gdLst>
              <a:gd name="T0" fmla="*/ 31750 w 302"/>
              <a:gd name="T1" fmla="*/ 0 h 816"/>
              <a:gd name="T2" fmla="*/ 31750 w 302"/>
              <a:gd name="T3" fmla="*/ 228600 h 816"/>
              <a:gd name="T4" fmla="*/ 74613 w 302"/>
              <a:gd name="T5" fmla="*/ 469900 h 816"/>
              <a:gd name="T6" fmla="*/ 477838 w 302"/>
              <a:gd name="T7" fmla="*/ 542925 h 816"/>
              <a:gd name="T8" fmla="*/ 80963 w 302"/>
              <a:gd name="T9" fmla="*/ 666750 h 816"/>
              <a:gd name="T10" fmla="*/ 31750 w 302"/>
              <a:gd name="T11" fmla="*/ 838200 h 816"/>
              <a:gd name="T12" fmla="*/ 31750 w 302"/>
              <a:gd name="T13" fmla="*/ 1066800 h 816"/>
              <a:gd name="T14" fmla="*/ 31750 w 30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2" h="816">
                <a:moveTo>
                  <a:pt x="20" y="0"/>
                </a:moveTo>
                <a:cubicBezTo>
                  <a:pt x="20" y="24"/>
                  <a:pt x="16" y="95"/>
                  <a:pt x="20" y="144"/>
                </a:cubicBezTo>
                <a:cubicBezTo>
                  <a:pt x="24" y="193"/>
                  <a:pt x="0" y="263"/>
                  <a:pt x="47" y="296"/>
                </a:cubicBezTo>
                <a:cubicBezTo>
                  <a:pt x="94" y="329"/>
                  <a:pt x="300" y="321"/>
                  <a:pt x="301" y="342"/>
                </a:cubicBezTo>
                <a:cubicBezTo>
                  <a:pt x="302" y="363"/>
                  <a:pt x="98" y="389"/>
                  <a:pt x="51" y="420"/>
                </a:cubicBezTo>
                <a:cubicBezTo>
                  <a:pt x="4" y="451"/>
                  <a:pt x="25" y="486"/>
                  <a:pt x="20" y="528"/>
                </a:cubicBezTo>
                <a:cubicBezTo>
                  <a:pt x="15" y="570"/>
                  <a:pt x="20" y="624"/>
                  <a:pt x="20" y="672"/>
                </a:cubicBezTo>
                <a:cubicBezTo>
                  <a:pt x="20" y="720"/>
                  <a:pt x="20" y="792"/>
                  <a:pt x="20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30" name="Freeform 42"/>
          <p:cNvSpPr>
            <a:spLocks/>
          </p:cNvSpPr>
          <p:nvPr/>
        </p:nvSpPr>
        <p:spPr bwMode="auto">
          <a:xfrm rot="-1514108">
            <a:off x="3263900" y="32829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31" name="Oval 43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4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9333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9368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9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0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1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2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3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4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5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9334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9360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1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2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3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4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5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6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7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9335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9336" name="Freeform 24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7" name="Freeform 25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8" name="Freeform 26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Freeform 27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0" name="Freeform 28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1" name="Freeform 29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2" name="Freeform 30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3" name="Freeform 31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4" name="Freeform 32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5" name="Freeform 33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6" name="Freeform 34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7" name="Freeform 35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8" name="Freeform 36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9" name="Freeform 37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50" name="Freeform 38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9351" name="Group 39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9357" name="Line 40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58" name="Text Box 41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9359" name="Freeform 42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8395" name="Group 43"/>
          <p:cNvGrpSpPr>
            <a:grpSpLocks/>
          </p:cNvGrpSpPr>
          <p:nvPr/>
        </p:nvGrpSpPr>
        <p:grpSpPr bwMode="auto">
          <a:xfrm>
            <a:off x="3236913" y="3476625"/>
            <a:ext cx="204787" cy="1323975"/>
            <a:chOff x="2039" y="2190"/>
            <a:chExt cx="129" cy="834"/>
          </a:xfrm>
        </p:grpSpPr>
        <p:sp>
          <p:nvSpPr>
            <p:cNvPr id="99355" name="Oval 44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56" name="Oval 45"/>
            <p:cNvSpPr>
              <a:spLocks noChangeArrowheads="1"/>
            </p:cNvSpPr>
            <p:nvPr/>
          </p:nvSpPr>
          <p:spPr bwMode="auto">
            <a:xfrm>
              <a:off x="2039" y="2190"/>
              <a:ext cx="129" cy="13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8398" name="Oval 4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8399" name="Oval 47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98" grpId="0" animBg="1"/>
      <p:bldP spid="22839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0359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0388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9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0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1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2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3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4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5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0360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0380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1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2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3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4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5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6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7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0361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0362" name="Oval 2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3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4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5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6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7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8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9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0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1" name="Freeform 35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2" name="Freeform 36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3" name="Freeform 37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4" name="Freeform 38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5" name="Freeform 39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6" name="Freeform 40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7" name="Freeform 41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8" name="Freeform 42"/>
          <p:cNvSpPr>
            <a:spLocks/>
          </p:cNvSpPr>
          <p:nvPr/>
        </p:nvSpPr>
        <p:spPr bwMode="auto">
          <a:xfrm>
            <a:off x="6997700" y="1368425"/>
            <a:ext cx="627063" cy="1295400"/>
          </a:xfrm>
          <a:custGeom>
            <a:avLst/>
            <a:gdLst>
              <a:gd name="T0" fmla="*/ 23813 w 395"/>
              <a:gd name="T1" fmla="*/ 0 h 816"/>
              <a:gd name="T2" fmla="*/ 23813 w 395"/>
              <a:gd name="T3" fmla="*/ 228600 h 816"/>
              <a:gd name="T4" fmla="*/ 15875 w 395"/>
              <a:gd name="T5" fmla="*/ 390525 h 816"/>
              <a:gd name="T6" fmla="*/ 120650 w 395"/>
              <a:gd name="T7" fmla="*/ 476250 h 816"/>
              <a:gd name="T8" fmla="*/ 625475 w 395"/>
              <a:gd name="T9" fmla="*/ 533400 h 816"/>
              <a:gd name="T10" fmla="*/ 133350 w 395"/>
              <a:gd name="T11" fmla="*/ 650875 h 816"/>
              <a:gd name="T12" fmla="*/ 28575 w 395"/>
              <a:gd name="T13" fmla="*/ 714375 h 816"/>
              <a:gd name="T14" fmla="*/ 23813 w 395"/>
              <a:gd name="T15" fmla="*/ 838200 h 816"/>
              <a:gd name="T16" fmla="*/ 23813 w 395"/>
              <a:gd name="T17" fmla="*/ 1066800 h 816"/>
              <a:gd name="T18" fmla="*/ 23813 w 395"/>
              <a:gd name="T19" fmla="*/ 1295400 h 8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5" h="816">
                <a:moveTo>
                  <a:pt x="15" y="0"/>
                </a:moveTo>
                <a:cubicBezTo>
                  <a:pt x="15" y="24"/>
                  <a:pt x="16" y="103"/>
                  <a:pt x="15" y="144"/>
                </a:cubicBezTo>
                <a:cubicBezTo>
                  <a:pt x="14" y="185"/>
                  <a:pt x="0" y="220"/>
                  <a:pt x="10" y="246"/>
                </a:cubicBezTo>
                <a:cubicBezTo>
                  <a:pt x="20" y="272"/>
                  <a:pt x="12" y="285"/>
                  <a:pt x="76" y="300"/>
                </a:cubicBezTo>
                <a:cubicBezTo>
                  <a:pt x="140" y="315"/>
                  <a:pt x="393" y="318"/>
                  <a:pt x="394" y="336"/>
                </a:cubicBezTo>
                <a:cubicBezTo>
                  <a:pt x="395" y="354"/>
                  <a:pt x="147" y="391"/>
                  <a:pt x="84" y="410"/>
                </a:cubicBezTo>
                <a:cubicBezTo>
                  <a:pt x="21" y="429"/>
                  <a:pt x="29" y="430"/>
                  <a:pt x="18" y="450"/>
                </a:cubicBezTo>
                <a:cubicBezTo>
                  <a:pt x="7" y="470"/>
                  <a:pt x="16" y="491"/>
                  <a:pt x="15" y="528"/>
                </a:cubicBezTo>
                <a:cubicBezTo>
                  <a:pt x="14" y="565"/>
                  <a:pt x="15" y="624"/>
                  <a:pt x="15" y="672"/>
                </a:cubicBezTo>
                <a:cubicBezTo>
                  <a:pt x="15" y="720"/>
                  <a:pt x="15" y="792"/>
                  <a:pt x="15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9" name="Oval 43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1414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5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6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7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8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9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0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1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138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1406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7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8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9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0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1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2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3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38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138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1388" name="Group 28"/>
          <p:cNvGrpSpPr>
            <a:grpSpLocks/>
          </p:cNvGrpSpPr>
          <p:nvPr/>
        </p:nvGrpSpPr>
        <p:grpSpPr bwMode="auto">
          <a:xfrm>
            <a:off x="3241675" y="1903413"/>
            <a:ext cx="3751263" cy="2732087"/>
            <a:chOff x="2082" y="1183"/>
            <a:chExt cx="2363" cy="1721"/>
          </a:xfrm>
        </p:grpSpPr>
        <p:sp>
          <p:nvSpPr>
            <p:cNvPr id="101398" name="Freeform 29"/>
            <p:cNvSpPr>
              <a:spLocks/>
            </p:cNvSpPr>
            <p:nvPr/>
          </p:nvSpPr>
          <p:spPr bwMode="auto">
            <a:xfrm rot="-2169491">
              <a:off x="2082" y="2712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99" name="Freeform 30"/>
            <p:cNvSpPr>
              <a:spLocks/>
            </p:cNvSpPr>
            <p:nvPr/>
          </p:nvSpPr>
          <p:spPr bwMode="auto">
            <a:xfrm rot="-2169491">
              <a:off x="2392" y="248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0" name="Freeform 31"/>
            <p:cNvSpPr>
              <a:spLocks/>
            </p:cNvSpPr>
            <p:nvPr/>
          </p:nvSpPr>
          <p:spPr bwMode="auto">
            <a:xfrm rot="-2169491">
              <a:off x="2702" y="225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1" name="Freeform 32"/>
            <p:cNvSpPr>
              <a:spLocks/>
            </p:cNvSpPr>
            <p:nvPr/>
          </p:nvSpPr>
          <p:spPr bwMode="auto">
            <a:xfrm rot="-2169491">
              <a:off x="3012" y="203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2" name="Freeform 33"/>
            <p:cNvSpPr>
              <a:spLocks/>
            </p:cNvSpPr>
            <p:nvPr/>
          </p:nvSpPr>
          <p:spPr bwMode="auto">
            <a:xfrm rot="-2169491">
              <a:off x="3323" y="180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3" name="Freeform 34"/>
            <p:cNvSpPr>
              <a:spLocks/>
            </p:cNvSpPr>
            <p:nvPr/>
          </p:nvSpPr>
          <p:spPr bwMode="auto">
            <a:xfrm rot="-2169491">
              <a:off x="3633" y="15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4" name="Freeform 35"/>
            <p:cNvSpPr>
              <a:spLocks/>
            </p:cNvSpPr>
            <p:nvPr/>
          </p:nvSpPr>
          <p:spPr bwMode="auto">
            <a:xfrm rot="-2169491">
              <a:off x="3943" y="13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5" name="Freeform 36"/>
            <p:cNvSpPr>
              <a:spLocks/>
            </p:cNvSpPr>
            <p:nvPr/>
          </p:nvSpPr>
          <p:spPr bwMode="auto">
            <a:xfrm>
              <a:off x="4285" y="1183"/>
              <a:ext cx="160" cy="153"/>
            </a:xfrm>
            <a:custGeom>
              <a:avLst/>
              <a:gdLst>
                <a:gd name="T0" fmla="*/ 4 w 160"/>
                <a:gd name="T1" fmla="*/ 153 h 153"/>
                <a:gd name="T2" fmla="*/ 25 w 160"/>
                <a:gd name="T3" fmla="*/ 19 h 153"/>
                <a:gd name="T4" fmla="*/ 160 w 160"/>
                <a:gd name="T5" fmla="*/ 40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153">
                  <a:moveTo>
                    <a:pt x="4" y="153"/>
                  </a:moveTo>
                  <a:cubicBezTo>
                    <a:pt x="2" y="95"/>
                    <a:pt x="0" y="38"/>
                    <a:pt x="25" y="19"/>
                  </a:cubicBezTo>
                  <a:cubicBezTo>
                    <a:pt x="51" y="0"/>
                    <a:pt x="138" y="37"/>
                    <a:pt x="160" y="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389" name="Freeform 37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0" name="Freeform 38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1" name="Freeform 39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2" name="Freeform 40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3" name="Freeform 41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4" name="Freeform 42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5" name="Freeform 43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6" name="Freeform 44"/>
          <p:cNvSpPr>
            <a:spLocks/>
          </p:cNvSpPr>
          <p:nvPr/>
        </p:nvSpPr>
        <p:spPr bwMode="auto">
          <a:xfrm>
            <a:off x="6967538" y="1371600"/>
            <a:ext cx="858837" cy="1295400"/>
          </a:xfrm>
          <a:custGeom>
            <a:avLst/>
            <a:gdLst>
              <a:gd name="T0" fmla="*/ 50800 w 541"/>
              <a:gd name="T1" fmla="*/ 0 h 816"/>
              <a:gd name="T2" fmla="*/ 50800 w 541"/>
              <a:gd name="T3" fmla="*/ 228600 h 816"/>
              <a:gd name="T4" fmla="*/ 42862 w 541"/>
              <a:gd name="T5" fmla="*/ 338138 h 816"/>
              <a:gd name="T6" fmla="*/ 49212 w 541"/>
              <a:gd name="T7" fmla="*/ 428625 h 816"/>
              <a:gd name="T8" fmla="*/ 147637 w 541"/>
              <a:gd name="T9" fmla="*/ 466725 h 816"/>
              <a:gd name="T10" fmla="*/ 857250 w 541"/>
              <a:gd name="T11" fmla="*/ 533400 h 816"/>
              <a:gd name="T12" fmla="*/ 134937 w 541"/>
              <a:gd name="T13" fmla="*/ 654050 h 816"/>
              <a:gd name="T14" fmla="*/ 49212 w 541"/>
              <a:gd name="T15" fmla="*/ 758825 h 816"/>
              <a:gd name="T16" fmla="*/ 50800 w 541"/>
              <a:gd name="T17" fmla="*/ 838200 h 816"/>
              <a:gd name="T18" fmla="*/ 50800 w 541"/>
              <a:gd name="T19" fmla="*/ 1066800 h 816"/>
              <a:gd name="T20" fmla="*/ 50800 w 541"/>
              <a:gd name="T21" fmla="*/ 1295400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1" h="816">
                <a:moveTo>
                  <a:pt x="32" y="0"/>
                </a:moveTo>
                <a:cubicBezTo>
                  <a:pt x="32" y="24"/>
                  <a:pt x="33" y="109"/>
                  <a:pt x="32" y="144"/>
                </a:cubicBezTo>
                <a:cubicBezTo>
                  <a:pt x="31" y="179"/>
                  <a:pt x="27" y="192"/>
                  <a:pt x="27" y="213"/>
                </a:cubicBezTo>
                <a:cubicBezTo>
                  <a:pt x="27" y="234"/>
                  <a:pt x="20" y="257"/>
                  <a:pt x="31" y="270"/>
                </a:cubicBezTo>
                <a:cubicBezTo>
                  <a:pt x="42" y="283"/>
                  <a:pt x="8" y="283"/>
                  <a:pt x="93" y="294"/>
                </a:cubicBezTo>
                <a:cubicBezTo>
                  <a:pt x="178" y="305"/>
                  <a:pt x="541" y="316"/>
                  <a:pt x="540" y="336"/>
                </a:cubicBezTo>
                <a:cubicBezTo>
                  <a:pt x="539" y="356"/>
                  <a:pt x="170" y="388"/>
                  <a:pt x="85" y="412"/>
                </a:cubicBezTo>
                <a:cubicBezTo>
                  <a:pt x="0" y="436"/>
                  <a:pt x="40" y="459"/>
                  <a:pt x="31" y="478"/>
                </a:cubicBezTo>
                <a:cubicBezTo>
                  <a:pt x="22" y="497"/>
                  <a:pt x="32" y="496"/>
                  <a:pt x="32" y="528"/>
                </a:cubicBezTo>
                <a:cubicBezTo>
                  <a:pt x="32" y="560"/>
                  <a:pt x="32" y="624"/>
                  <a:pt x="32" y="672"/>
                </a:cubicBezTo>
                <a:cubicBezTo>
                  <a:pt x="32" y="720"/>
                  <a:pt x="32" y="792"/>
                  <a:pt x="32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7" name="Oval 45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7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066"/>
            <a:ext cx="8229600" cy="1143000"/>
          </a:xfrm>
        </p:spPr>
        <p:txBody>
          <a:bodyPr/>
          <a:lstStyle/>
          <a:p>
            <a:r>
              <a:rPr lang="en-US" dirty="0" err="1" smtClean="0"/>
              <a:t>Harker</a:t>
            </a:r>
            <a:r>
              <a:rPr lang="en-US" dirty="0" smtClean="0"/>
              <a:t> Section of a Patterson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28" y="1295400"/>
            <a:ext cx="6331148" cy="54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Major Phasing techniques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Molecular Replacement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Multiple </a:t>
            </a:r>
            <a:r>
              <a:rPr lang="en-US" dirty="0" err="1" smtClean="0"/>
              <a:t>Isomorphous</a:t>
            </a:r>
            <a:r>
              <a:rPr lang="en-US" dirty="0" smtClean="0"/>
              <a:t> Replacement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Anomalous Diffraction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Direct methods</a:t>
            </a:r>
          </a:p>
          <a:p>
            <a:pPr lvl="1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108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1"/>
          <p:cNvSpPr txBox="1">
            <a:spLocks noChangeArrowheads="1"/>
          </p:cNvSpPr>
          <p:nvPr/>
        </p:nvSpPr>
        <p:spPr bwMode="auto">
          <a:xfrm>
            <a:off x="1960563" y="3997325"/>
            <a:ext cx="6080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0" name="Text Box 9"/>
          <p:cNvSpPr txBox="1">
            <a:spLocks noChangeArrowheads="1"/>
          </p:cNvSpPr>
          <p:nvPr/>
        </p:nvSpPr>
        <p:spPr bwMode="auto">
          <a:xfrm>
            <a:off x="2892425" y="1454150"/>
            <a:ext cx="335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correct structure and intensities</a:t>
            </a:r>
          </a:p>
        </p:txBody>
      </p:sp>
      <p:sp>
        <p:nvSpPr>
          <p:cNvPr id="103431" name="Rectangle 10"/>
          <p:cNvSpPr>
            <a:spLocks noChangeArrowheads="1"/>
          </p:cNvSpPr>
          <p:nvPr/>
        </p:nvSpPr>
        <p:spPr bwMode="auto">
          <a:xfrm>
            <a:off x="0" y="6143625"/>
            <a:ext cx="3921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Courier New" pitchFamily="49" charset="0"/>
              </a:rPr>
              <a:t>http://www.ysbl.york.ac.uk/~cowtan/fourier/coeff.html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95960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+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9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</p:txBody>
      </p:sp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5" t="37215" r="37215" b="37215"/>
          <a:stretch>
            <a:fillRect/>
          </a:stretch>
        </p:blipFill>
        <p:spPr bwMode="auto">
          <a:xfrm>
            <a:off x="1700213" y="3984625"/>
            <a:ext cx="1168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8" name="Picture 10" descr="MR_Fc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3635375"/>
            <a:ext cx="190182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11"/>
          <p:cNvSpPr txBox="1">
            <a:spLocks noChangeArrowheads="1"/>
          </p:cNvSpPr>
          <p:nvPr/>
        </p:nvSpPr>
        <p:spPr bwMode="auto">
          <a:xfrm>
            <a:off x="2378075" y="1454150"/>
            <a:ext cx="438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use something similar as a starting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95960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+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54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6" name="Picture 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7" name="Text Box 7"/>
          <p:cNvSpPr txBox="1">
            <a:spLocks noChangeArrowheads="1"/>
          </p:cNvSpPr>
          <p:nvPr/>
        </p:nvSpPr>
        <p:spPr bwMode="auto">
          <a:xfrm>
            <a:off x="2689225" y="1454150"/>
            <a:ext cx="376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current model is missing something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5960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+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3508375" y="1454150"/>
            <a:ext cx="212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phases from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5960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+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75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2441575" y="1454150"/>
            <a:ext cx="426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missing bits show up in “difference map”</a:t>
            </a:r>
          </a:p>
        </p:txBody>
      </p:sp>
      <p:sp>
        <p:nvSpPr>
          <p:cNvPr id="10752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5960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+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5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457041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 Building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284413"/>
            <a:ext cx="45704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2441575" y="1454150"/>
            <a:ext cx="5135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missing bits show up better in F</a:t>
            </a:r>
            <a:r>
              <a:rPr lang="en-US" altLang="en-US" baseline="-25000" smtClean="0">
                <a:solidFill>
                  <a:srgbClr val="000000"/>
                </a:solidFill>
              </a:rPr>
              <a:t>O</a:t>
            </a:r>
            <a:r>
              <a:rPr lang="en-US" altLang="en-US" smtClean="0">
                <a:solidFill>
                  <a:srgbClr val="000000"/>
                </a:solidFill>
              </a:rPr>
              <a:t> + (F</a:t>
            </a:r>
            <a:r>
              <a:rPr lang="en-US" altLang="en-US" baseline="-25000" smtClean="0">
                <a:solidFill>
                  <a:srgbClr val="000000"/>
                </a:solidFill>
              </a:rPr>
              <a:t>O</a:t>
            </a:r>
            <a:r>
              <a:rPr lang="en-US" altLang="en-US" smtClean="0">
                <a:solidFill>
                  <a:srgbClr val="000000"/>
                </a:solidFill>
              </a:rPr>
              <a:t> - F</a:t>
            </a:r>
            <a:r>
              <a:rPr lang="en-US" altLang="en-US" baseline="-25000" smtClean="0">
                <a:solidFill>
                  <a:srgbClr val="000000"/>
                </a:solidFill>
              </a:rPr>
              <a:t>C</a:t>
            </a:r>
            <a:r>
              <a:rPr lang="en-US" altLang="en-US" smtClean="0">
                <a:solidFill>
                  <a:srgbClr val="000000"/>
                </a:solidFill>
              </a:rPr>
              <a:t>) map</a:t>
            </a: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5960" y="43849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+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8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47507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38356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8074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Geo</a:t>
            </a:r>
            <a:r>
              <a:rPr lang="en-US" altLang="en-US" smtClean="0">
                <a:solidFill>
                  <a:srgbClr val="FF0000"/>
                </a:solidFill>
              </a:rPr>
              <a:t>graphy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884238"/>
            <a:ext cx="9140825" cy="597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8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47719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68363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15813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12114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simplest possible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92781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11873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46223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71237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36583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5945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Crystallo</a:t>
            </a:r>
            <a:r>
              <a:rPr lang="en-US" altLang="en-US" smtClean="0">
                <a:solidFill>
                  <a:srgbClr val="FF0000"/>
                </a:solidFill>
              </a:rPr>
              <a:t>graphy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900113"/>
            <a:ext cx="10420350" cy="595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6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13252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2439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9698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54317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64776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3-atom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55892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56606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90587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67347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Phase errors: asymmetric case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6881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12959</TotalTime>
  <Words>1073</Words>
  <Application>Microsoft Office PowerPoint</Application>
  <PresentationFormat>On-screen Show (4:3)</PresentationFormat>
  <Paragraphs>339</Paragraphs>
  <Slides>115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5" baseType="lpstr">
      <vt:lpstr>MS PGothic</vt:lpstr>
      <vt:lpstr>Arial</vt:lpstr>
      <vt:lpstr>Calibri</vt:lpstr>
      <vt:lpstr>Courier New</vt:lpstr>
      <vt:lpstr>Symbol</vt:lpstr>
      <vt:lpstr>Default Design</vt:lpstr>
      <vt:lpstr>1_Default Design</vt:lpstr>
      <vt:lpstr>2_Default Design</vt:lpstr>
      <vt:lpstr>Office Theme</vt:lpstr>
      <vt:lpstr>Chart</vt:lpstr>
      <vt:lpstr>PowerPoint Presentation</vt:lpstr>
      <vt:lpstr>Pattersons</vt:lpstr>
      <vt:lpstr>The “spaces” of crystallography</vt:lpstr>
      <vt:lpstr>How to make a Patterson map:</vt:lpstr>
      <vt:lpstr>How do you make a Patterson?</vt:lpstr>
      <vt:lpstr>How do you make a Patterson?</vt:lpstr>
      <vt:lpstr>Harker Section of a Patterson</vt:lpstr>
      <vt:lpstr>Geography</vt:lpstr>
      <vt:lpstr>Crystallography</vt:lpstr>
      <vt:lpstr>The “phase problem”</vt:lpstr>
      <vt:lpstr>The “phase problem”</vt:lpstr>
      <vt:lpstr>The “phase problem”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Diffraction from a 3D lattice</vt:lpstr>
      <vt:lpstr>Diffraction from a 3D lattice</vt:lpstr>
      <vt:lpstr>Diffraction from a 3D lattice</vt:lpstr>
      <vt:lpstr>Diffraction from a 3D lattice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Harker Section of a Patterson</vt:lpstr>
      <vt:lpstr>One atom in unit cell</vt:lpstr>
      <vt:lpstr>Patterson: one atom</vt:lpstr>
      <vt:lpstr>Patterson: one atom</vt:lpstr>
      <vt:lpstr>Patterson: one atom</vt:lpstr>
      <vt:lpstr>Patterson: two atoms</vt:lpstr>
      <vt:lpstr>Patterson: two atoms</vt:lpstr>
      <vt:lpstr>Patterson: three atoms</vt:lpstr>
      <vt:lpstr>Patterson: three atoms</vt:lpstr>
      <vt:lpstr>Patterson: five atoms</vt:lpstr>
      <vt:lpstr>Patterson: five atoms</vt:lpstr>
      <vt:lpstr>Patterson:  five atoms + 3-fold symmetry</vt:lpstr>
      <vt:lpstr>Patterson:  five atoms + 3-fold symmetry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Native Patterson</vt:lpstr>
      <vt:lpstr>Which ones are supposed to be there?</vt:lpstr>
      <vt:lpstr>Which ones are supposed to be there?</vt:lpstr>
      <vt:lpstr>Which ones are supposed to be there?</vt:lpstr>
      <vt:lpstr>Which ones are supposed to be there?</vt:lpstr>
      <vt:lpstr>Which ones are supposed to be there?</vt:lpstr>
      <vt:lpstr>Which ones are supposed to be there?</vt:lpstr>
      <vt:lpstr>Major Phasing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Phasing techniques</vt:lpstr>
      <vt:lpstr>Molecular Replacement</vt:lpstr>
      <vt:lpstr>Molecular Replacement</vt:lpstr>
      <vt:lpstr>Model Building</vt:lpstr>
      <vt:lpstr>Model Building</vt:lpstr>
      <vt:lpstr>Model Building</vt:lpstr>
      <vt:lpstr>Model Building</vt:lpstr>
      <vt:lpstr>Phase errors: simplest possible case</vt:lpstr>
      <vt:lpstr>Phase errors: simplest possible case</vt:lpstr>
      <vt:lpstr>Phase errors: simplest possible case</vt:lpstr>
      <vt:lpstr>Phase errors: simplest possible case</vt:lpstr>
      <vt:lpstr>Phase errors: simplest possible case</vt:lpstr>
      <vt:lpstr>Phase errors: simplest possible case</vt:lpstr>
      <vt:lpstr>Phase errors: simplest possible case</vt:lpstr>
      <vt:lpstr>Phase errors: simplest possible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3-atom case</vt:lpstr>
      <vt:lpstr>Phase errors: asymmetric case</vt:lpstr>
      <vt:lpstr>Phase errors: asymmetric case</vt:lpstr>
      <vt:lpstr>Phase errors: asymmetric case</vt:lpstr>
      <vt:lpstr>Phase errors: asymmetric case</vt:lpstr>
      <vt:lpstr>Phase errors: asymmetric case</vt:lpstr>
      <vt:lpstr>Phase errors: asymmetric case</vt:lpstr>
      <vt:lpstr>Phase errors: asymmetric case</vt:lpstr>
      <vt:lpstr>Phase errors: asymmetric case</vt:lpstr>
      <vt:lpstr>Phase errors: asymmetric case</vt:lpstr>
      <vt:lpstr>Summary</vt:lpstr>
      <vt:lpstr>Pattersons</vt:lpstr>
      <vt:lpstr>The “phase problem”</vt:lpstr>
      <vt:lpstr>The “phase problem”</vt:lpstr>
      <vt:lpstr>The “phase problem”</vt:lpstr>
      <vt:lpstr>The “phase problem”</vt:lpstr>
      <vt:lpstr>The “phase problem”</vt:lpstr>
      <vt:lpstr>The “phase problem”</vt:lpstr>
      <vt:lpstr>Snapshot from single virus particle</vt:lpstr>
      <vt:lpstr>lysozyme: real and reciprocal</vt:lpstr>
      <vt:lpstr>X-ray data are 3D!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charge</dc:title>
  <dc:creator>JMHolton</dc:creator>
  <cp:lastModifiedBy>JMHolton</cp:lastModifiedBy>
  <cp:revision>71</cp:revision>
  <dcterms:created xsi:type="dcterms:W3CDTF">2013-05-28T14:39:43Z</dcterms:created>
  <dcterms:modified xsi:type="dcterms:W3CDTF">2019-01-15T04:51:11Z</dcterms:modified>
</cp:coreProperties>
</file>