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3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4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5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6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7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8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19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0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1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22.xml" ContentType="application/vnd.openxmlformats-officedocument.theme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23.xml" ContentType="application/vnd.openxmlformats-officedocument.theme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theme/theme24.xml" ContentType="application/vnd.openxmlformats-officedocument.theme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6" r:id="rId3"/>
    <p:sldMasterId id="2147483691" r:id="rId4"/>
    <p:sldMasterId id="2147483706" r:id="rId5"/>
    <p:sldMasterId id="2147483735" r:id="rId6"/>
    <p:sldMasterId id="2147483749" r:id="rId7"/>
    <p:sldMasterId id="2147483762" r:id="rId8"/>
    <p:sldMasterId id="2147483777" r:id="rId9"/>
    <p:sldMasterId id="2147483789" r:id="rId10"/>
    <p:sldMasterId id="2147483802" r:id="rId11"/>
    <p:sldMasterId id="2147483817" r:id="rId12"/>
    <p:sldMasterId id="2147483830" r:id="rId13"/>
    <p:sldMasterId id="2147483843" r:id="rId14"/>
    <p:sldMasterId id="2147483857" r:id="rId15"/>
    <p:sldMasterId id="2147483873" r:id="rId16"/>
    <p:sldMasterId id="2147483886" r:id="rId17"/>
    <p:sldMasterId id="2147483898" r:id="rId18"/>
    <p:sldMasterId id="2147483913" r:id="rId19"/>
    <p:sldMasterId id="2147483925" r:id="rId20"/>
    <p:sldMasterId id="2147483939" r:id="rId21"/>
    <p:sldMasterId id="2147483951" r:id="rId22"/>
    <p:sldMasterId id="2147483965" r:id="rId23"/>
    <p:sldMasterId id="2147483978" r:id="rId24"/>
    <p:sldMasterId id="2147483990" r:id="rId25"/>
  </p:sldMasterIdLst>
  <p:notesMasterIdLst>
    <p:notesMasterId r:id="rId339"/>
  </p:notesMasterIdLst>
  <p:sldIdLst>
    <p:sldId id="556" r:id="rId26"/>
    <p:sldId id="557" r:id="rId27"/>
    <p:sldId id="617" r:id="rId28"/>
    <p:sldId id="562" r:id="rId29"/>
    <p:sldId id="563" r:id="rId30"/>
    <p:sldId id="564" r:id="rId31"/>
    <p:sldId id="565" r:id="rId32"/>
    <p:sldId id="620" r:id="rId33"/>
    <p:sldId id="619" r:id="rId34"/>
    <p:sldId id="534" r:id="rId35"/>
    <p:sldId id="535" r:id="rId36"/>
    <p:sldId id="536" r:id="rId37"/>
    <p:sldId id="537" r:id="rId38"/>
    <p:sldId id="538" r:id="rId39"/>
    <p:sldId id="539" r:id="rId40"/>
    <p:sldId id="541" r:id="rId41"/>
    <p:sldId id="542" r:id="rId42"/>
    <p:sldId id="567" r:id="rId43"/>
    <p:sldId id="568" r:id="rId44"/>
    <p:sldId id="569" r:id="rId45"/>
    <p:sldId id="570" r:id="rId46"/>
    <p:sldId id="571" r:id="rId47"/>
    <p:sldId id="558" r:id="rId48"/>
    <p:sldId id="559" r:id="rId49"/>
    <p:sldId id="560" r:id="rId50"/>
    <p:sldId id="561" r:id="rId51"/>
    <p:sldId id="540" r:id="rId52"/>
    <p:sldId id="555" r:id="rId53"/>
    <p:sldId id="317" r:id="rId54"/>
    <p:sldId id="655" r:id="rId55"/>
    <p:sldId id="651" r:id="rId56"/>
    <p:sldId id="652" r:id="rId57"/>
    <p:sldId id="653" r:id="rId58"/>
    <p:sldId id="654" r:id="rId59"/>
    <p:sldId id="8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453" r:id="rId73"/>
    <p:sldId id="332" r:id="rId74"/>
    <p:sldId id="333" r:id="rId75"/>
    <p:sldId id="684" r:id="rId76"/>
    <p:sldId id="685" r:id="rId77"/>
    <p:sldId id="686" r:id="rId78"/>
    <p:sldId id="687" r:id="rId79"/>
    <p:sldId id="688" r:id="rId80"/>
    <p:sldId id="689" r:id="rId81"/>
    <p:sldId id="690" r:id="rId82"/>
    <p:sldId id="691" r:id="rId83"/>
    <p:sldId id="692" r:id="rId84"/>
    <p:sldId id="693" r:id="rId85"/>
    <p:sldId id="694" r:id="rId86"/>
    <p:sldId id="695" r:id="rId87"/>
    <p:sldId id="696" r:id="rId88"/>
    <p:sldId id="697" r:id="rId89"/>
    <p:sldId id="698" r:id="rId90"/>
    <p:sldId id="699" r:id="rId91"/>
    <p:sldId id="700" r:id="rId92"/>
    <p:sldId id="701" r:id="rId93"/>
    <p:sldId id="702" r:id="rId94"/>
    <p:sldId id="703" r:id="rId95"/>
    <p:sldId id="704" r:id="rId96"/>
    <p:sldId id="705" r:id="rId97"/>
    <p:sldId id="706" r:id="rId98"/>
    <p:sldId id="707" r:id="rId99"/>
    <p:sldId id="708" r:id="rId100"/>
    <p:sldId id="709" r:id="rId101"/>
    <p:sldId id="710" r:id="rId102"/>
    <p:sldId id="711" r:id="rId103"/>
    <p:sldId id="712" r:id="rId104"/>
    <p:sldId id="713" r:id="rId105"/>
    <p:sldId id="714" r:id="rId106"/>
    <p:sldId id="715" r:id="rId107"/>
    <p:sldId id="716" r:id="rId108"/>
    <p:sldId id="717" r:id="rId109"/>
    <p:sldId id="718" r:id="rId110"/>
    <p:sldId id="719" r:id="rId111"/>
    <p:sldId id="720" r:id="rId112"/>
    <p:sldId id="721" r:id="rId113"/>
    <p:sldId id="722" r:id="rId114"/>
    <p:sldId id="723" r:id="rId115"/>
    <p:sldId id="724" r:id="rId116"/>
    <p:sldId id="725" r:id="rId117"/>
    <p:sldId id="726" r:id="rId118"/>
    <p:sldId id="727" r:id="rId119"/>
    <p:sldId id="728" r:id="rId120"/>
    <p:sldId id="729" r:id="rId121"/>
    <p:sldId id="730" r:id="rId122"/>
    <p:sldId id="731" r:id="rId123"/>
    <p:sldId id="732" r:id="rId124"/>
    <p:sldId id="733" r:id="rId125"/>
    <p:sldId id="734" r:id="rId126"/>
    <p:sldId id="735" r:id="rId127"/>
    <p:sldId id="736" r:id="rId128"/>
    <p:sldId id="737" r:id="rId129"/>
    <p:sldId id="740" r:id="rId130"/>
    <p:sldId id="738" r:id="rId131"/>
    <p:sldId id="745" r:id="rId132"/>
    <p:sldId id="746" r:id="rId133"/>
    <p:sldId id="621" r:id="rId134"/>
    <p:sldId id="748" r:id="rId135"/>
    <p:sldId id="624" r:id="rId136"/>
    <p:sldId id="822" r:id="rId137"/>
    <p:sldId id="823" r:id="rId138"/>
    <p:sldId id="849" r:id="rId139"/>
    <p:sldId id="850" r:id="rId140"/>
    <p:sldId id="750" r:id="rId141"/>
    <p:sldId id="751" r:id="rId142"/>
    <p:sldId id="860" r:id="rId143"/>
    <p:sldId id="625" r:id="rId144"/>
    <p:sldId id="626" r:id="rId145"/>
    <p:sldId id="622" r:id="rId146"/>
    <p:sldId id="820" r:id="rId147"/>
    <p:sldId id="637" r:id="rId148"/>
    <p:sldId id="627" r:id="rId149"/>
    <p:sldId id="628" r:id="rId150"/>
    <p:sldId id="629" r:id="rId151"/>
    <p:sldId id="630" r:id="rId152"/>
    <p:sldId id="631" r:id="rId153"/>
    <p:sldId id="632" r:id="rId154"/>
    <p:sldId id="635" r:id="rId155"/>
    <p:sldId id="636" r:id="rId156"/>
    <p:sldId id="752" r:id="rId157"/>
    <p:sldId id="633" r:id="rId158"/>
    <p:sldId id="634" r:id="rId159"/>
    <p:sldId id="869" r:id="rId160"/>
    <p:sldId id="861" r:id="rId161"/>
    <p:sldId id="862" r:id="rId162"/>
    <p:sldId id="863" r:id="rId163"/>
    <p:sldId id="864" r:id="rId164"/>
    <p:sldId id="865" r:id="rId165"/>
    <p:sldId id="866" r:id="rId166"/>
    <p:sldId id="797" r:id="rId167"/>
    <p:sldId id="798" r:id="rId168"/>
    <p:sldId id="799" r:id="rId169"/>
    <p:sldId id="825" r:id="rId170"/>
    <p:sldId id="800" r:id="rId171"/>
    <p:sldId id="801" r:id="rId172"/>
    <p:sldId id="802" r:id="rId173"/>
    <p:sldId id="803" r:id="rId174"/>
    <p:sldId id="804" r:id="rId175"/>
    <p:sldId id="806" r:id="rId176"/>
    <p:sldId id="807" r:id="rId177"/>
    <p:sldId id="805" r:id="rId178"/>
    <p:sldId id="848" r:id="rId179"/>
    <p:sldId id="817" r:id="rId180"/>
    <p:sldId id="826" r:id="rId181"/>
    <p:sldId id="808" r:id="rId182"/>
    <p:sldId id="809" r:id="rId183"/>
    <p:sldId id="810" r:id="rId184"/>
    <p:sldId id="813" r:id="rId185"/>
    <p:sldId id="811" r:id="rId186"/>
    <p:sldId id="812" r:id="rId187"/>
    <p:sldId id="814" r:id="rId188"/>
    <p:sldId id="815" r:id="rId189"/>
    <p:sldId id="816" r:id="rId190"/>
    <p:sldId id="824" r:id="rId191"/>
    <p:sldId id="455" r:id="rId192"/>
    <p:sldId id="456" r:id="rId193"/>
    <p:sldId id="638" r:id="rId194"/>
    <p:sldId id="457" r:id="rId195"/>
    <p:sldId id="458" r:id="rId196"/>
    <p:sldId id="459" r:id="rId197"/>
    <p:sldId id="460" r:id="rId198"/>
    <p:sldId id="766" r:id="rId199"/>
    <p:sldId id="767" r:id="rId200"/>
    <p:sldId id="768" r:id="rId201"/>
    <p:sldId id="753" r:id="rId202"/>
    <p:sldId id="754" r:id="rId203"/>
    <p:sldId id="755" r:id="rId204"/>
    <p:sldId id="756" r:id="rId205"/>
    <p:sldId id="757" r:id="rId206"/>
    <p:sldId id="758" r:id="rId207"/>
    <p:sldId id="759" r:id="rId208"/>
    <p:sldId id="760" r:id="rId209"/>
    <p:sldId id="761" r:id="rId210"/>
    <p:sldId id="762" r:id="rId211"/>
    <p:sldId id="763" r:id="rId212"/>
    <p:sldId id="764" r:id="rId213"/>
    <p:sldId id="765" r:id="rId214"/>
    <p:sldId id="770" r:id="rId215"/>
    <p:sldId id="771" r:id="rId216"/>
    <p:sldId id="772" r:id="rId217"/>
    <p:sldId id="773" r:id="rId218"/>
    <p:sldId id="774" r:id="rId219"/>
    <p:sldId id="775" r:id="rId220"/>
    <p:sldId id="769" r:id="rId221"/>
    <p:sldId id="776" r:id="rId222"/>
    <p:sldId id="780" r:id="rId223"/>
    <p:sldId id="782" r:id="rId224"/>
    <p:sldId id="783" r:id="rId225"/>
    <p:sldId id="784" r:id="rId226"/>
    <p:sldId id="785" r:id="rId227"/>
    <p:sldId id="461" r:id="rId228"/>
    <p:sldId id="644" r:id="rId229"/>
    <p:sldId id="645" r:id="rId230"/>
    <p:sldId id="465" r:id="rId231"/>
    <p:sldId id="649" r:id="rId232"/>
    <p:sldId id="650" r:id="rId233"/>
    <p:sldId id="646" r:id="rId234"/>
    <p:sldId id="647" r:id="rId235"/>
    <p:sldId id="648" r:id="rId236"/>
    <p:sldId id="464" r:id="rId237"/>
    <p:sldId id="466" r:id="rId238"/>
    <p:sldId id="639" r:id="rId239"/>
    <p:sldId id="467" r:id="rId240"/>
    <p:sldId id="468" r:id="rId241"/>
    <p:sldId id="469" r:id="rId242"/>
    <p:sldId id="656" r:id="rId243"/>
    <p:sldId id="657" r:id="rId244"/>
    <p:sldId id="658" r:id="rId245"/>
    <p:sldId id="659" r:id="rId246"/>
    <p:sldId id="660" r:id="rId247"/>
    <p:sldId id="867" r:id="rId248"/>
    <p:sldId id="470" r:id="rId249"/>
    <p:sldId id="868" r:id="rId250"/>
    <p:sldId id="471" r:id="rId251"/>
    <p:sldId id="830" r:id="rId252"/>
    <p:sldId id="472" r:id="rId253"/>
    <p:sldId id="642" r:id="rId254"/>
    <p:sldId id="643" r:id="rId255"/>
    <p:sldId id="473" r:id="rId256"/>
    <p:sldId id="831" r:id="rId257"/>
    <p:sldId id="827" r:id="rId258"/>
    <p:sldId id="828" r:id="rId259"/>
    <p:sldId id="829" r:id="rId260"/>
    <p:sldId id="474" r:id="rId261"/>
    <p:sldId id="640" r:id="rId262"/>
    <p:sldId id="641" r:id="rId263"/>
    <p:sldId id="475" r:id="rId264"/>
    <p:sldId id="482" r:id="rId265"/>
    <p:sldId id="483" r:id="rId266"/>
    <p:sldId id="481" r:id="rId267"/>
    <p:sldId id="604" r:id="rId268"/>
    <p:sldId id="605" r:id="rId269"/>
    <p:sldId id="606" r:id="rId270"/>
    <p:sldId id="661" r:id="rId271"/>
    <p:sldId id="662" r:id="rId272"/>
    <p:sldId id="607" r:id="rId273"/>
    <p:sldId id="608" r:id="rId274"/>
    <p:sldId id="584" r:id="rId275"/>
    <p:sldId id="585" r:id="rId276"/>
    <p:sldId id="586" r:id="rId277"/>
    <p:sldId id="587" r:id="rId278"/>
    <p:sldId id="588" r:id="rId279"/>
    <p:sldId id="589" r:id="rId280"/>
    <p:sldId id="663" r:id="rId281"/>
    <p:sldId id="664" r:id="rId282"/>
    <p:sldId id="665" r:id="rId283"/>
    <p:sldId id="666" r:id="rId284"/>
    <p:sldId id="667" r:id="rId285"/>
    <p:sldId id="668" r:id="rId286"/>
    <p:sldId id="669" r:id="rId287"/>
    <p:sldId id="671" r:id="rId288"/>
    <p:sldId id="672" r:id="rId289"/>
    <p:sldId id="673" r:id="rId290"/>
    <p:sldId id="670" r:id="rId291"/>
    <p:sldId id="674" r:id="rId292"/>
    <p:sldId id="675" r:id="rId293"/>
    <p:sldId id="676" r:id="rId294"/>
    <p:sldId id="677" r:id="rId295"/>
    <p:sldId id="678" r:id="rId296"/>
    <p:sldId id="679" r:id="rId297"/>
    <p:sldId id="680" r:id="rId298"/>
    <p:sldId id="681" r:id="rId299"/>
    <p:sldId id="682" r:id="rId300"/>
    <p:sldId id="683" r:id="rId301"/>
    <p:sldId id="476" r:id="rId302"/>
    <p:sldId id="477" r:id="rId303"/>
    <p:sldId id="478" r:id="rId304"/>
    <p:sldId id="485" r:id="rId305"/>
    <p:sldId id="486" r:id="rId306"/>
    <p:sldId id="487" r:id="rId307"/>
    <p:sldId id="488" r:id="rId308"/>
    <p:sldId id="489" r:id="rId309"/>
    <p:sldId id="490" r:id="rId310"/>
    <p:sldId id="786" r:id="rId311"/>
    <p:sldId id="787" r:id="rId312"/>
    <p:sldId id="788" r:id="rId313"/>
    <p:sldId id="789" r:id="rId314"/>
    <p:sldId id="790" r:id="rId315"/>
    <p:sldId id="791" r:id="rId316"/>
    <p:sldId id="792" r:id="rId317"/>
    <p:sldId id="793" r:id="rId318"/>
    <p:sldId id="794" r:id="rId319"/>
    <p:sldId id="795" r:id="rId320"/>
    <p:sldId id="493" r:id="rId321"/>
    <p:sldId id="832" r:id="rId322"/>
    <p:sldId id="838" r:id="rId323"/>
    <p:sldId id="833" r:id="rId324"/>
    <p:sldId id="839" r:id="rId325"/>
    <p:sldId id="834" r:id="rId326"/>
    <p:sldId id="840" r:id="rId327"/>
    <p:sldId id="841" r:id="rId328"/>
    <p:sldId id="835" r:id="rId329"/>
    <p:sldId id="845" r:id="rId330"/>
    <p:sldId id="836" r:id="rId331"/>
    <p:sldId id="846" r:id="rId332"/>
    <p:sldId id="837" r:id="rId333"/>
    <p:sldId id="843" r:id="rId334"/>
    <p:sldId id="821" r:id="rId335"/>
    <p:sldId id="842" r:id="rId336"/>
    <p:sldId id="847" r:id="rId337"/>
    <p:sldId id="495" r:id="rId3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B000"/>
    <a:srgbClr val="33CCCC"/>
    <a:srgbClr val="66FF66"/>
    <a:srgbClr val="CCFF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5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5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2.xml"/><Relationship Id="rId299" Type="http://schemas.openxmlformats.org/officeDocument/2006/relationships/slide" Target="slides/slide274.xml"/><Relationship Id="rId303" Type="http://schemas.openxmlformats.org/officeDocument/2006/relationships/slide" Target="slides/slide278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7.xml"/><Relationship Id="rId63" Type="http://schemas.openxmlformats.org/officeDocument/2006/relationships/slide" Target="slides/slide38.xml"/><Relationship Id="rId84" Type="http://schemas.openxmlformats.org/officeDocument/2006/relationships/slide" Target="slides/slide59.xml"/><Relationship Id="rId138" Type="http://schemas.openxmlformats.org/officeDocument/2006/relationships/slide" Target="slides/slide113.xml"/><Relationship Id="rId159" Type="http://schemas.openxmlformats.org/officeDocument/2006/relationships/slide" Target="slides/slide134.xml"/><Relationship Id="rId324" Type="http://schemas.openxmlformats.org/officeDocument/2006/relationships/slide" Target="slides/slide299.xml"/><Relationship Id="rId170" Type="http://schemas.openxmlformats.org/officeDocument/2006/relationships/slide" Target="slides/slide145.xml"/><Relationship Id="rId191" Type="http://schemas.openxmlformats.org/officeDocument/2006/relationships/slide" Target="slides/slide166.xml"/><Relationship Id="rId205" Type="http://schemas.openxmlformats.org/officeDocument/2006/relationships/slide" Target="slides/slide180.xml"/><Relationship Id="rId226" Type="http://schemas.openxmlformats.org/officeDocument/2006/relationships/slide" Target="slides/slide201.xml"/><Relationship Id="rId247" Type="http://schemas.openxmlformats.org/officeDocument/2006/relationships/slide" Target="slides/slide222.xml"/><Relationship Id="rId107" Type="http://schemas.openxmlformats.org/officeDocument/2006/relationships/slide" Target="slides/slide82.xml"/><Relationship Id="rId268" Type="http://schemas.openxmlformats.org/officeDocument/2006/relationships/slide" Target="slides/slide243.xml"/><Relationship Id="rId289" Type="http://schemas.openxmlformats.org/officeDocument/2006/relationships/slide" Target="slides/slide26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7.xml"/><Relationship Id="rId53" Type="http://schemas.openxmlformats.org/officeDocument/2006/relationships/slide" Target="slides/slide28.xml"/><Relationship Id="rId74" Type="http://schemas.openxmlformats.org/officeDocument/2006/relationships/slide" Target="slides/slide49.xml"/><Relationship Id="rId128" Type="http://schemas.openxmlformats.org/officeDocument/2006/relationships/slide" Target="slides/slide103.xml"/><Relationship Id="rId149" Type="http://schemas.openxmlformats.org/officeDocument/2006/relationships/slide" Target="slides/slide124.xml"/><Relationship Id="rId314" Type="http://schemas.openxmlformats.org/officeDocument/2006/relationships/slide" Target="slides/slide289.xml"/><Relationship Id="rId335" Type="http://schemas.openxmlformats.org/officeDocument/2006/relationships/slide" Target="slides/slide310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0.xml"/><Relationship Id="rId160" Type="http://schemas.openxmlformats.org/officeDocument/2006/relationships/slide" Target="slides/slide135.xml"/><Relationship Id="rId181" Type="http://schemas.openxmlformats.org/officeDocument/2006/relationships/slide" Target="slides/slide156.xml"/><Relationship Id="rId216" Type="http://schemas.openxmlformats.org/officeDocument/2006/relationships/slide" Target="slides/slide191.xml"/><Relationship Id="rId237" Type="http://schemas.openxmlformats.org/officeDocument/2006/relationships/slide" Target="slides/slide212.xml"/><Relationship Id="rId258" Type="http://schemas.openxmlformats.org/officeDocument/2006/relationships/slide" Target="slides/slide233.xml"/><Relationship Id="rId279" Type="http://schemas.openxmlformats.org/officeDocument/2006/relationships/slide" Target="slides/slide254.xml"/><Relationship Id="rId22" Type="http://schemas.openxmlformats.org/officeDocument/2006/relationships/slideMaster" Target="slideMasters/slideMaster22.xml"/><Relationship Id="rId43" Type="http://schemas.openxmlformats.org/officeDocument/2006/relationships/slide" Target="slides/slide18.xml"/><Relationship Id="rId64" Type="http://schemas.openxmlformats.org/officeDocument/2006/relationships/slide" Target="slides/slide39.xml"/><Relationship Id="rId118" Type="http://schemas.openxmlformats.org/officeDocument/2006/relationships/slide" Target="slides/slide93.xml"/><Relationship Id="rId139" Type="http://schemas.openxmlformats.org/officeDocument/2006/relationships/slide" Target="slides/slide114.xml"/><Relationship Id="rId290" Type="http://schemas.openxmlformats.org/officeDocument/2006/relationships/slide" Target="slides/slide265.xml"/><Relationship Id="rId304" Type="http://schemas.openxmlformats.org/officeDocument/2006/relationships/slide" Target="slides/slide279.xml"/><Relationship Id="rId325" Type="http://schemas.openxmlformats.org/officeDocument/2006/relationships/slide" Target="slides/slide300.xml"/><Relationship Id="rId85" Type="http://schemas.openxmlformats.org/officeDocument/2006/relationships/slide" Target="slides/slide60.xml"/><Relationship Id="rId150" Type="http://schemas.openxmlformats.org/officeDocument/2006/relationships/slide" Target="slides/slide125.xml"/><Relationship Id="rId171" Type="http://schemas.openxmlformats.org/officeDocument/2006/relationships/slide" Target="slides/slide146.xml"/><Relationship Id="rId192" Type="http://schemas.openxmlformats.org/officeDocument/2006/relationships/slide" Target="slides/slide167.xml"/><Relationship Id="rId206" Type="http://schemas.openxmlformats.org/officeDocument/2006/relationships/slide" Target="slides/slide181.xml"/><Relationship Id="rId227" Type="http://schemas.openxmlformats.org/officeDocument/2006/relationships/slide" Target="slides/slide202.xml"/><Relationship Id="rId248" Type="http://schemas.openxmlformats.org/officeDocument/2006/relationships/slide" Target="slides/slide223.xml"/><Relationship Id="rId269" Type="http://schemas.openxmlformats.org/officeDocument/2006/relationships/slide" Target="slides/slide244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8.xml"/><Relationship Id="rId108" Type="http://schemas.openxmlformats.org/officeDocument/2006/relationships/slide" Target="slides/slide83.xml"/><Relationship Id="rId129" Type="http://schemas.openxmlformats.org/officeDocument/2006/relationships/slide" Target="slides/slide104.xml"/><Relationship Id="rId280" Type="http://schemas.openxmlformats.org/officeDocument/2006/relationships/slide" Target="slides/slide255.xml"/><Relationship Id="rId315" Type="http://schemas.openxmlformats.org/officeDocument/2006/relationships/slide" Target="slides/slide290.xml"/><Relationship Id="rId336" Type="http://schemas.openxmlformats.org/officeDocument/2006/relationships/slide" Target="slides/slide311.xml"/><Relationship Id="rId54" Type="http://schemas.openxmlformats.org/officeDocument/2006/relationships/slide" Target="slides/slide29.xml"/><Relationship Id="rId75" Type="http://schemas.openxmlformats.org/officeDocument/2006/relationships/slide" Target="slides/slide50.xml"/><Relationship Id="rId96" Type="http://schemas.openxmlformats.org/officeDocument/2006/relationships/slide" Target="slides/slide71.xml"/><Relationship Id="rId140" Type="http://schemas.openxmlformats.org/officeDocument/2006/relationships/slide" Target="slides/slide115.xml"/><Relationship Id="rId161" Type="http://schemas.openxmlformats.org/officeDocument/2006/relationships/slide" Target="slides/slide136.xml"/><Relationship Id="rId182" Type="http://schemas.openxmlformats.org/officeDocument/2006/relationships/slide" Target="slides/slide157.xml"/><Relationship Id="rId217" Type="http://schemas.openxmlformats.org/officeDocument/2006/relationships/slide" Target="slides/slide192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13.xml"/><Relationship Id="rId259" Type="http://schemas.openxmlformats.org/officeDocument/2006/relationships/slide" Target="slides/slide234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94.xml"/><Relationship Id="rId270" Type="http://schemas.openxmlformats.org/officeDocument/2006/relationships/slide" Target="slides/slide245.xml"/><Relationship Id="rId291" Type="http://schemas.openxmlformats.org/officeDocument/2006/relationships/slide" Target="slides/slide266.xml"/><Relationship Id="rId305" Type="http://schemas.openxmlformats.org/officeDocument/2006/relationships/slide" Target="slides/slide280.xml"/><Relationship Id="rId326" Type="http://schemas.openxmlformats.org/officeDocument/2006/relationships/slide" Target="slides/slide301.xml"/><Relationship Id="rId44" Type="http://schemas.openxmlformats.org/officeDocument/2006/relationships/slide" Target="slides/slide19.xml"/><Relationship Id="rId65" Type="http://schemas.openxmlformats.org/officeDocument/2006/relationships/slide" Target="slides/slide40.xml"/><Relationship Id="rId86" Type="http://schemas.openxmlformats.org/officeDocument/2006/relationships/slide" Target="slides/slide61.xml"/><Relationship Id="rId130" Type="http://schemas.openxmlformats.org/officeDocument/2006/relationships/slide" Target="slides/slide105.xml"/><Relationship Id="rId151" Type="http://schemas.openxmlformats.org/officeDocument/2006/relationships/slide" Target="slides/slide126.xml"/><Relationship Id="rId172" Type="http://schemas.openxmlformats.org/officeDocument/2006/relationships/slide" Target="slides/slide147.xml"/><Relationship Id="rId193" Type="http://schemas.openxmlformats.org/officeDocument/2006/relationships/slide" Target="slides/slide168.xml"/><Relationship Id="rId207" Type="http://schemas.openxmlformats.org/officeDocument/2006/relationships/slide" Target="slides/slide182.xml"/><Relationship Id="rId228" Type="http://schemas.openxmlformats.org/officeDocument/2006/relationships/slide" Target="slides/slide203.xml"/><Relationship Id="rId249" Type="http://schemas.openxmlformats.org/officeDocument/2006/relationships/slide" Target="slides/slide224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84.xml"/><Relationship Id="rId260" Type="http://schemas.openxmlformats.org/officeDocument/2006/relationships/slide" Target="slides/slide235.xml"/><Relationship Id="rId281" Type="http://schemas.openxmlformats.org/officeDocument/2006/relationships/slide" Target="slides/slide256.xml"/><Relationship Id="rId316" Type="http://schemas.openxmlformats.org/officeDocument/2006/relationships/slide" Target="slides/slide291.xml"/><Relationship Id="rId337" Type="http://schemas.openxmlformats.org/officeDocument/2006/relationships/slide" Target="slides/slide312.xml"/><Relationship Id="rId34" Type="http://schemas.openxmlformats.org/officeDocument/2006/relationships/slide" Target="slides/slide9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97" Type="http://schemas.openxmlformats.org/officeDocument/2006/relationships/slide" Target="slides/slide72.xml"/><Relationship Id="rId120" Type="http://schemas.openxmlformats.org/officeDocument/2006/relationships/slide" Target="slides/slide95.xml"/><Relationship Id="rId141" Type="http://schemas.openxmlformats.org/officeDocument/2006/relationships/slide" Target="slides/slide116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37.xml"/><Relationship Id="rId183" Type="http://schemas.openxmlformats.org/officeDocument/2006/relationships/slide" Target="slides/slide158.xml"/><Relationship Id="rId218" Type="http://schemas.openxmlformats.org/officeDocument/2006/relationships/slide" Target="slides/slide193.xml"/><Relationship Id="rId239" Type="http://schemas.openxmlformats.org/officeDocument/2006/relationships/slide" Target="slides/slide214.xml"/><Relationship Id="rId250" Type="http://schemas.openxmlformats.org/officeDocument/2006/relationships/slide" Target="slides/slide225.xml"/><Relationship Id="rId271" Type="http://schemas.openxmlformats.org/officeDocument/2006/relationships/slide" Target="slides/slide246.xml"/><Relationship Id="rId292" Type="http://schemas.openxmlformats.org/officeDocument/2006/relationships/slide" Target="slides/slide267.xml"/><Relationship Id="rId306" Type="http://schemas.openxmlformats.org/officeDocument/2006/relationships/slide" Target="slides/slide281.xml"/><Relationship Id="rId24" Type="http://schemas.openxmlformats.org/officeDocument/2006/relationships/slideMaster" Target="slideMasters/slideMaster24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slide" Target="slides/slide62.xml"/><Relationship Id="rId110" Type="http://schemas.openxmlformats.org/officeDocument/2006/relationships/slide" Target="slides/slide85.xml"/><Relationship Id="rId131" Type="http://schemas.openxmlformats.org/officeDocument/2006/relationships/slide" Target="slides/slide106.xml"/><Relationship Id="rId327" Type="http://schemas.openxmlformats.org/officeDocument/2006/relationships/slide" Target="slides/slide302.xml"/><Relationship Id="rId152" Type="http://schemas.openxmlformats.org/officeDocument/2006/relationships/slide" Target="slides/slide127.xml"/><Relationship Id="rId173" Type="http://schemas.openxmlformats.org/officeDocument/2006/relationships/slide" Target="slides/slide148.xml"/><Relationship Id="rId194" Type="http://schemas.openxmlformats.org/officeDocument/2006/relationships/slide" Target="slides/slide169.xml"/><Relationship Id="rId208" Type="http://schemas.openxmlformats.org/officeDocument/2006/relationships/slide" Target="slides/slide183.xml"/><Relationship Id="rId229" Type="http://schemas.openxmlformats.org/officeDocument/2006/relationships/slide" Target="slides/slide204.xml"/><Relationship Id="rId240" Type="http://schemas.openxmlformats.org/officeDocument/2006/relationships/slide" Target="slides/slide215.xml"/><Relationship Id="rId261" Type="http://schemas.openxmlformats.org/officeDocument/2006/relationships/slide" Target="slides/slide236.xml"/><Relationship Id="rId14" Type="http://schemas.openxmlformats.org/officeDocument/2006/relationships/slideMaster" Target="slideMasters/slideMaster14.xml"/><Relationship Id="rId35" Type="http://schemas.openxmlformats.org/officeDocument/2006/relationships/slide" Target="slides/slide10.xml"/><Relationship Id="rId56" Type="http://schemas.openxmlformats.org/officeDocument/2006/relationships/slide" Target="slides/slide31.xml"/><Relationship Id="rId77" Type="http://schemas.openxmlformats.org/officeDocument/2006/relationships/slide" Target="slides/slide52.xml"/><Relationship Id="rId100" Type="http://schemas.openxmlformats.org/officeDocument/2006/relationships/slide" Target="slides/slide75.xml"/><Relationship Id="rId282" Type="http://schemas.openxmlformats.org/officeDocument/2006/relationships/slide" Target="slides/slide257.xml"/><Relationship Id="rId317" Type="http://schemas.openxmlformats.org/officeDocument/2006/relationships/slide" Target="slides/slide292.xml"/><Relationship Id="rId338" Type="http://schemas.openxmlformats.org/officeDocument/2006/relationships/slide" Target="slides/slide313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73.xml"/><Relationship Id="rId121" Type="http://schemas.openxmlformats.org/officeDocument/2006/relationships/slide" Target="slides/slide96.xml"/><Relationship Id="rId142" Type="http://schemas.openxmlformats.org/officeDocument/2006/relationships/slide" Target="slides/slide117.xml"/><Relationship Id="rId163" Type="http://schemas.openxmlformats.org/officeDocument/2006/relationships/slide" Target="slides/slide138.xml"/><Relationship Id="rId184" Type="http://schemas.openxmlformats.org/officeDocument/2006/relationships/slide" Target="slides/slide159.xml"/><Relationship Id="rId219" Type="http://schemas.openxmlformats.org/officeDocument/2006/relationships/slide" Target="slides/slide194.xml"/><Relationship Id="rId230" Type="http://schemas.openxmlformats.org/officeDocument/2006/relationships/slide" Target="slides/slide205.xml"/><Relationship Id="rId251" Type="http://schemas.openxmlformats.org/officeDocument/2006/relationships/slide" Target="slides/slide226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21.xml"/><Relationship Id="rId67" Type="http://schemas.openxmlformats.org/officeDocument/2006/relationships/slide" Target="slides/slide42.xml"/><Relationship Id="rId116" Type="http://schemas.openxmlformats.org/officeDocument/2006/relationships/slide" Target="slides/slide91.xml"/><Relationship Id="rId137" Type="http://schemas.openxmlformats.org/officeDocument/2006/relationships/slide" Target="slides/slide112.xml"/><Relationship Id="rId158" Type="http://schemas.openxmlformats.org/officeDocument/2006/relationships/slide" Target="slides/slide133.xml"/><Relationship Id="rId272" Type="http://schemas.openxmlformats.org/officeDocument/2006/relationships/slide" Target="slides/slide247.xml"/><Relationship Id="rId293" Type="http://schemas.openxmlformats.org/officeDocument/2006/relationships/slide" Target="slides/slide268.xml"/><Relationship Id="rId302" Type="http://schemas.openxmlformats.org/officeDocument/2006/relationships/slide" Target="slides/slide277.xml"/><Relationship Id="rId307" Type="http://schemas.openxmlformats.org/officeDocument/2006/relationships/slide" Target="slides/slide282.xml"/><Relationship Id="rId323" Type="http://schemas.openxmlformats.org/officeDocument/2006/relationships/slide" Target="slides/slide298.xml"/><Relationship Id="rId328" Type="http://schemas.openxmlformats.org/officeDocument/2006/relationships/slide" Target="slides/slide30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62" Type="http://schemas.openxmlformats.org/officeDocument/2006/relationships/slide" Target="slides/slide37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111" Type="http://schemas.openxmlformats.org/officeDocument/2006/relationships/slide" Target="slides/slide86.xml"/><Relationship Id="rId132" Type="http://schemas.openxmlformats.org/officeDocument/2006/relationships/slide" Target="slides/slide107.xml"/><Relationship Id="rId153" Type="http://schemas.openxmlformats.org/officeDocument/2006/relationships/slide" Target="slides/slide128.xml"/><Relationship Id="rId174" Type="http://schemas.openxmlformats.org/officeDocument/2006/relationships/slide" Target="slides/slide149.xml"/><Relationship Id="rId179" Type="http://schemas.openxmlformats.org/officeDocument/2006/relationships/slide" Target="slides/slide154.xml"/><Relationship Id="rId195" Type="http://schemas.openxmlformats.org/officeDocument/2006/relationships/slide" Target="slides/slide170.xml"/><Relationship Id="rId209" Type="http://schemas.openxmlformats.org/officeDocument/2006/relationships/slide" Target="slides/slide184.xml"/><Relationship Id="rId190" Type="http://schemas.openxmlformats.org/officeDocument/2006/relationships/slide" Target="slides/slide165.xml"/><Relationship Id="rId204" Type="http://schemas.openxmlformats.org/officeDocument/2006/relationships/slide" Target="slides/slide179.xml"/><Relationship Id="rId220" Type="http://schemas.openxmlformats.org/officeDocument/2006/relationships/slide" Target="slides/slide195.xml"/><Relationship Id="rId225" Type="http://schemas.openxmlformats.org/officeDocument/2006/relationships/slide" Target="slides/slide200.xml"/><Relationship Id="rId241" Type="http://schemas.openxmlformats.org/officeDocument/2006/relationships/slide" Target="slides/slide216.xml"/><Relationship Id="rId246" Type="http://schemas.openxmlformats.org/officeDocument/2006/relationships/slide" Target="slides/slide221.xml"/><Relationship Id="rId267" Type="http://schemas.openxmlformats.org/officeDocument/2006/relationships/slide" Target="slides/slide242.xml"/><Relationship Id="rId288" Type="http://schemas.openxmlformats.org/officeDocument/2006/relationships/slide" Target="slides/slide263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1.xml"/><Relationship Id="rId57" Type="http://schemas.openxmlformats.org/officeDocument/2006/relationships/slide" Target="slides/slide32.xml"/><Relationship Id="rId106" Type="http://schemas.openxmlformats.org/officeDocument/2006/relationships/slide" Target="slides/slide81.xml"/><Relationship Id="rId127" Type="http://schemas.openxmlformats.org/officeDocument/2006/relationships/slide" Target="slides/slide102.xml"/><Relationship Id="rId262" Type="http://schemas.openxmlformats.org/officeDocument/2006/relationships/slide" Target="slides/slide237.xml"/><Relationship Id="rId283" Type="http://schemas.openxmlformats.org/officeDocument/2006/relationships/slide" Target="slides/slide258.xml"/><Relationship Id="rId313" Type="http://schemas.openxmlformats.org/officeDocument/2006/relationships/slide" Target="slides/slide288.xml"/><Relationship Id="rId318" Type="http://schemas.openxmlformats.org/officeDocument/2006/relationships/slide" Target="slides/slide293.xml"/><Relationship Id="rId33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52" Type="http://schemas.openxmlformats.org/officeDocument/2006/relationships/slide" Target="slides/slide27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94" Type="http://schemas.openxmlformats.org/officeDocument/2006/relationships/slide" Target="slides/slide69.xml"/><Relationship Id="rId99" Type="http://schemas.openxmlformats.org/officeDocument/2006/relationships/slide" Target="slides/slide74.xml"/><Relationship Id="rId101" Type="http://schemas.openxmlformats.org/officeDocument/2006/relationships/slide" Target="slides/slide76.xml"/><Relationship Id="rId122" Type="http://schemas.openxmlformats.org/officeDocument/2006/relationships/slide" Target="slides/slide97.xml"/><Relationship Id="rId143" Type="http://schemas.openxmlformats.org/officeDocument/2006/relationships/slide" Target="slides/slide118.xml"/><Relationship Id="rId148" Type="http://schemas.openxmlformats.org/officeDocument/2006/relationships/slide" Target="slides/slide123.xml"/><Relationship Id="rId164" Type="http://schemas.openxmlformats.org/officeDocument/2006/relationships/slide" Target="slides/slide139.xml"/><Relationship Id="rId169" Type="http://schemas.openxmlformats.org/officeDocument/2006/relationships/slide" Target="slides/slide144.xml"/><Relationship Id="rId185" Type="http://schemas.openxmlformats.org/officeDocument/2006/relationships/slide" Target="slides/slide160.xml"/><Relationship Id="rId334" Type="http://schemas.openxmlformats.org/officeDocument/2006/relationships/slide" Target="slides/slide30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5.xml"/><Relationship Id="rId210" Type="http://schemas.openxmlformats.org/officeDocument/2006/relationships/slide" Target="slides/slide185.xml"/><Relationship Id="rId215" Type="http://schemas.openxmlformats.org/officeDocument/2006/relationships/slide" Target="slides/slide190.xml"/><Relationship Id="rId236" Type="http://schemas.openxmlformats.org/officeDocument/2006/relationships/slide" Target="slides/slide211.xml"/><Relationship Id="rId257" Type="http://schemas.openxmlformats.org/officeDocument/2006/relationships/slide" Target="slides/slide232.xml"/><Relationship Id="rId278" Type="http://schemas.openxmlformats.org/officeDocument/2006/relationships/slide" Target="slides/slide253.xml"/><Relationship Id="rId26" Type="http://schemas.openxmlformats.org/officeDocument/2006/relationships/slide" Target="slides/slide1.xml"/><Relationship Id="rId231" Type="http://schemas.openxmlformats.org/officeDocument/2006/relationships/slide" Target="slides/slide206.xml"/><Relationship Id="rId252" Type="http://schemas.openxmlformats.org/officeDocument/2006/relationships/slide" Target="slides/slide227.xml"/><Relationship Id="rId273" Type="http://schemas.openxmlformats.org/officeDocument/2006/relationships/slide" Target="slides/slide248.xml"/><Relationship Id="rId294" Type="http://schemas.openxmlformats.org/officeDocument/2006/relationships/slide" Target="slides/slide269.xml"/><Relationship Id="rId308" Type="http://schemas.openxmlformats.org/officeDocument/2006/relationships/slide" Target="slides/slide283.xml"/><Relationship Id="rId329" Type="http://schemas.openxmlformats.org/officeDocument/2006/relationships/slide" Target="slides/slide304.xml"/><Relationship Id="rId47" Type="http://schemas.openxmlformats.org/officeDocument/2006/relationships/slide" Target="slides/slide22.xml"/><Relationship Id="rId68" Type="http://schemas.openxmlformats.org/officeDocument/2006/relationships/slide" Target="slides/slide43.xml"/><Relationship Id="rId89" Type="http://schemas.openxmlformats.org/officeDocument/2006/relationships/slide" Target="slides/slide64.xml"/><Relationship Id="rId112" Type="http://schemas.openxmlformats.org/officeDocument/2006/relationships/slide" Target="slides/slide87.xml"/><Relationship Id="rId133" Type="http://schemas.openxmlformats.org/officeDocument/2006/relationships/slide" Target="slides/slide108.xml"/><Relationship Id="rId154" Type="http://schemas.openxmlformats.org/officeDocument/2006/relationships/slide" Target="slides/slide129.xml"/><Relationship Id="rId175" Type="http://schemas.openxmlformats.org/officeDocument/2006/relationships/slide" Target="slides/slide150.xml"/><Relationship Id="rId340" Type="http://schemas.openxmlformats.org/officeDocument/2006/relationships/presProps" Target="presProps.xml"/><Relationship Id="rId196" Type="http://schemas.openxmlformats.org/officeDocument/2006/relationships/slide" Target="slides/slide171.xml"/><Relationship Id="rId200" Type="http://schemas.openxmlformats.org/officeDocument/2006/relationships/slide" Target="slides/slide175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96.xml"/><Relationship Id="rId242" Type="http://schemas.openxmlformats.org/officeDocument/2006/relationships/slide" Target="slides/slide217.xml"/><Relationship Id="rId263" Type="http://schemas.openxmlformats.org/officeDocument/2006/relationships/slide" Target="slides/slide238.xml"/><Relationship Id="rId284" Type="http://schemas.openxmlformats.org/officeDocument/2006/relationships/slide" Target="slides/slide259.xml"/><Relationship Id="rId319" Type="http://schemas.openxmlformats.org/officeDocument/2006/relationships/slide" Target="slides/slide294.xml"/><Relationship Id="rId37" Type="http://schemas.openxmlformats.org/officeDocument/2006/relationships/slide" Target="slides/slide12.xml"/><Relationship Id="rId58" Type="http://schemas.openxmlformats.org/officeDocument/2006/relationships/slide" Target="slides/slide33.xml"/><Relationship Id="rId79" Type="http://schemas.openxmlformats.org/officeDocument/2006/relationships/slide" Target="slides/slide54.xml"/><Relationship Id="rId102" Type="http://schemas.openxmlformats.org/officeDocument/2006/relationships/slide" Target="slides/slide77.xml"/><Relationship Id="rId123" Type="http://schemas.openxmlformats.org/officeDocument/2006/relationships/slide" Target="slides/slide98.xml"/><Relationship Id="rId144" Type="http://schemas.openxmlformats.org/officeDocument/2006/relationships/slide" Target="slides/slide119.xml"/><Relationship Id="rId330" Type="http://schemas.openxmlformats.org/officeDocument/2006/relationships/slide" Target="slides/slide305.xml"/><Relationship Id="rId90" Type="http://schemas.openxmlformats.org/officeDocument/2006/relationships/slide" Target="slides/slide65.xml"/><Relationship Id="rId165" Type="http://schemas.openxmlformats.org/officeDocument/2006/relationships/slide" Target="slides/slide140.xml"/><Relationship Id="rId186" Type="http://schemas.openxmlformats.org/officeDocument/2006/relationships/slide" Target="slides/slide161.xml"/><Relationship Id="rId211" Type="http://schemas.openxmlformats.org/officeDocument/2006/relationships/slide" Target="slides/slide186.xml"/><Relationship Id="rId232" Type="http://schemas.openxmlformats.org/officeDocument/2006/relationships/slide" Target="slides/slide207.xml"/><Relationship Id="rId253" Type="http://schemas.openxmlformats.org/officeDocument/2006/relationships/slide" Target="slides/slide228.xml"/><Relationship Id="rId274" Type="http://schemas.openxmlformats.org/officeDocument/2006/relationships/slide" Target="slides/slide249.xml"/><Relationship Id="rId295" Type="http://schemas.openxmlformats.org/officeDocument/2006/relationships/slide" Target="slides/slide270.xml"/><Relationship Id="rId309" Type="http://schemas.openxmlformats.org/officeDocument/2006/relationships/slide" Target="slides/slide284.xml"/><Relationship Id="rId27" Type="http://schemas.openxmlformats.org/officeDocument/2006/relationships/slide" Target="slides/slide2.xml"/><Relationship Id="rId48" Type="http://schemas.openxmlformats.org/officeDocument/2006/relationships/slide" Target="slides/slide23.xml"/><Relationship Id="rId69" Type="http://schemas.openxmlformats.org/officeDocument/2006/relationships/slide" Target="slides/slide44.xml"/><Relationship Id="rId113" Type="http://schemas.openxmlformats.org/officeDocument/2006/relationships/slide" Target="slides/slide88.xml"/><Relationship Id="rId134" Type="http://schemas.openxmlformats.org/officeDocument/2006/relationships/slide" Target="slides/slide109.xml"/><Relationship Id="rId320" Type="http://schemas.openxmlformats.org/officeDocument/2006/relationships/slide" Target="slides/slide295.xml"/><Relationship Id="rId80" Type="http://schemas.openxmlformats.org/officeDocument/2006/relationships/slide" Target="slides/slide55.xml"/><Relationship Id="rId155" Type="http://schemas.openxmlformats.org/officeDocument/2006/relationships/slide" Target="slides/slide130.xml"/><Relationship Id="rId176" Type="http://schemas.openxmlformats.org/officeDocument/2006/relationships/slide" Target="slides/slide151.xml"/><Relationship Id="rId197" Type="http://schemas.openxmlformats.org/officeDocument/2006/relationships/slide" Target="slides/slide172.xml"/><Relationship Id="rId341" Type="http://schemas.openxmlformats.org/officeDocument/2006/relationships/viewProps" Target="viewProps.xml"/><Relationship Id="rId201" Type="http://schemas.openxmlformats.org/officeDocument/2006/relationships/slide" Target="slides/slide176.xml"/><Relationship Id="rId222" Type="http://schemas.openxmlformats.org/officeDocument/2006/relationships/slide" Target="slides/slide197.xml"/><Relationship Id="rId243" Type="http://schemas.openxmlformats.org/officeDocument/2006/relationships/slide" Target="slides/slide218.xml"/><Relationship Id="rId264" Type="http://schemas.openxmlformats.org/officeDocument/2006/relationships/slide" Target="slides/slide239.xml"/><Relationship Id="rId285" Type="http://schemas.openxmlformats.org/officeDocument/2006/relationships/slide" Target="slides/slide260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3.xml"/><Relationship Id="rId59" Type="http://schemas.openxmlformats.org/officeDocument/2006/relationships/slide" Target="slides/slide34.xml"/><Relationship Id="rId103" Type="http://schemas.openxmlformats.org/officeDocument/2006/relationships/slide" Target="slides/slide78.xml"/><Relationship Id="rId124" Type="http://schemas.openxmlformats.org/officeDocument/2006/relationships/slide" Target="slides/slide99.xml"/><Relationship Id="rId310" Type="http://schemas.openxmlformats.org/officeDocument/2006/relationships/slide" Target="slides/slide285.xml"/><Relationship Id="rId70" Type="http://schemas.openxmlformats.org/officeDocument/2006/relationships/slide" Target="slides/slide45.xml"/><Relationship Id="rId91" Type="http://schemas.openxmlformats.org/officeDocument/2006/relationships/slide" Target="slides/slide66.xml"/><Relationship Id="rId145" Type="http://schemas.openxmlformats.org/officeDocument/2006/relationships/slide" Target="slides/slide120.xml"/><Relationship Id="rId166" Type="http://schemas.openxmlformats.org/officeDocument/2006/relationships/slide" Target="slides/slide141.xml"/><Relationship Id="rId187" Type="http://schemas.openxmlformats.org/officeDocument/2006/relationships/slide" Target="slides/slide162.xml"/><Relationship Id="rId331" Type="http://schemas.openxmlformats.org/officeDocument/2006/relationships/slide" Target="slides/slide30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87.xml"/><Relationship Id="rId233" Type="http://schemas.openxmlformats.org/officeDocument/2006/relationships/slide" Target="slides/slide208.xml"/><Relationship Id="rId254" Type="http://schemas.openxmlformats.org/officeDocument/2006/relationships/slide" Target="slides/slide229.xml"/><Relationship Id="rId28" Type="http://schemas.openxmlformats.org/officeDocument/2006/relationships/slide" Target="slides/slide3.xml"/><Relationship Id="rId49" Type="http://schemas.openxmlformats.org/officeDocument/2006/relationships/slide" Target="slides/slide24.xml"/><Relationship Id="rId114" Type="http://schemas.openxmlformats.org/officeDocument/2006/relationships/slide" Target="slides/slide89.xml"/><Relationship Id="rId275" Type="http://schemas.openxmlformats.org/officeDocument/2006/relationships/slide" Target="slides/slide250.xml"/><Relationship Id="rId296" Type="http://schemas.openxmlformats.org/officeDocument/2006/relationships/slide" Target="slides/slide271.xml"/><Relationship Id="rId300" Type="http://schemas.openxmlformats.org/officeDocument/2006/relationships/slide" Target="slides/slide275.xml"/><Relationship Id="rId60" Type="http://schemas.openxmlformats.org/officeDocument/2006/relationships/slide" Target="slides/slide35.xml"/><Relationship Id="rId81" Type="http://schemas.openxmlformats.org/officeDocument/2006/relationships/slide" Target="slides/slide56.xml"/><Relationship Id="rId135" Type="http://schemas.openxmlformats.org/officeDocument/2006/relationships/slide" Target="slides/slide110.xml"/><Relationship Id="rId156" Type="http://schemas.openxmlformats.org/officeDocument/2006/relationships/slide" Target="slides/slide131.xml"/><Relationship Id="rId177" Type="http://schemas.openxmlformats.org/officeDocument/2006/relationships/slide" Target="slides/slide152.xml"/><Relationship Id="rId198" Type="http://schemas.openxmlformats.org/officeDocument/2006/relationships/slide" Target="slides/slide173.xml"/><Relationship Id="rId321" Type="http://schemas.openxmlformats.org/officeDocument/2006/relationships/slide" Target="slides/slide296.xml"/><Relationship Id="rId342" Type="http://schemas.openxmlformats.org/officeDocument/2006/relationships/theme" Target="theme/theme1.xml"/><Relationship Id="rId202" Type="http://schemas.openxmlformats.org/officeDocument/2006/relationships/slide" Target="slides/slide177.xml"/><Relationship Id="rId223" Type="http://schemas.openxmlformats.org/officeDocument/2006/relationships/slide" Target="slides/slide198.xml"/><Relationship Id="rId244" Type="http://schemas.openxmlformats.org/officeDocument/2006/relationships/slide" Target="slides/slide219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Relationship Id="rId265" Type="http://schemas.openxmlformats.org/officeDocument/2006/relationships/slide" Target="slides/slide240.xml"/><Relationship Id="rId286" Type="http://schemas.openxmlformats.org/officeDocument/2006/relationships/slide" Target="slides/slide261.xml"/><Relationship Id="rId50" Type="http://schemas.openxmlformats.org/officeDocument/2006/relationships/slide" Target="slides/slide25.xml"/><Relationship Id="rId104" Type="http://schemas.openxmlformats.org/officeDocument/2006/relationships/slide" Target="slides/slide79.xml"/><Relationship Id="rId125" Type="http://schemas.openxmlformats.org/officeDocument/2006/relationships/slide" Target="slides/slide100.xml"/><Relationship Id="rId146" Type="http://schemas.openxmlformats.org/officeDocument/2006/relationships/slide" Target="slides/slide121.xml"/><Relationship Id="rId167" Type="http://schemas.openxmlformats.org/officeDocument/2006/relationships/slide" Target="slides/slide142.xml"/><Relationship Id="rId188" Type="http://schemas.openxmlformats.org/officeDocument/2006/relationships/slide" Target="slides/slide163.xml"/><Relationship Id="rId311" Type="http://schemas.openxmlformats.org/officeDocument/2006/relationships/slide" Target="slides/slide286.xml"/><Relationship Id="rId332" Type="http://schemas.openxmlformats.org/officeDocument/2006/relationships/slide" Target="slides/slide307.xml"/><Relationship Id="rId71" Type="http://schemas.openxmlformats.org/officeDocument/2006/relationships/slide" Target="slides/slide46.xml"/><Relationship Id="rId92" Type="http://schemas.openxmlformats.org/officeDocument/2006/relationships/slide" Target="slides/slide67.xml"/><Relationship Id="rId213" Type="http://schemas.openxmlformats.org/officeDocument/2006/relationships/slide" Target="slides/slide188.xml"/><Relationship Id="rId234" Type="http://schemas.openxmlformats.org/officeDocument/2006/relationships/slide" Target="slides/slide20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4.xml"/><Relationship Id="rId255" Type="http://schemas.openxmlformats.org/officeDocument/2006/relationships/slide" Target="slides/slide230.xml"/><Relationship Id="rId276" Type="http://schemas.openxmlformats.org/officeDocument/2006/relationships/slide" Target="slides/slide251.xml"/><Relationship Id="rId297" Type="http://schemas.openxmlformats.org/officeDocument/2006/relationships/slide" Target="slides/slide272.xml"/><Relationship Id="rId40" Type="http://schemas.openxmlformats.org/officeDocument/2006/relationships/slide" Target="slides/slide15.xml"/><Relationship Id="rId115" Type="http://schemas.openxmlformats.org/officeDocument/2006/relationships/slide" Target="slides/slide90.xml"/><Relationship Id="rId136" Type="http://schemas.openxmlformats.org/officeDocument/2006/relationships/slide" Target="slides/slide111.xml"/><Relationship Id="rId157" Type="http://schemas.openxmlformats.org/officeDocument/2006/relationships/slide" Target="slides/slide132.xml"/><Relationship Id="rId178" Type="http://schemas.openxmlformats.org/officeDocument/2006/relationships/slide" Target="slides/slide153.xml"/><Relationship Id="rId301" Type="http://schemas.openxmlformats.org/officeDocument/2006/relationships/slide" Target="slides/slide276.xml"/><Relationship Id="rId322" Type="http://schemas.openxmlformats.org/officeDocument/2006/relationships/slide" Target="slides/slide297.xml"/><Relationship Id="rId343" Type="http://schemas.openxmlformats.org/officeDocument/2006/relationships/tableStyles" Target="tableStyles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99" Type="http://schemas.openxmlformats.org/officeDocument/2006/relationships/slide" Target="slides/slide174.xml"/><Relationship Id="rId203" Type="http://schemas.openxmlformats.org/officeDocument/2006/relationships/slide" Target="slides/slide178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99.xml"/><Relationship Id="rId245" Type="http://schemas.openxmlformats.org/officeDocument/2006/relationships/slide" Target="slides/slide220.xml"/><Relationship Id="rId266" Type="http://schemas.openxmlformats.org/officeDocument/2006/relationships/slide" Target="slides/slide241.xml"/><Relationship Id="rId287" Type="http://schemas.openxmlformats.org/officeDocument/2006/relationships/slide" Target="slides/slide262.xml"/><Relationship Id="rId30" Type="http://schemas.openxmlformats.org/officeDocument/2006/relationships/slide" Target="slides/slide5.xml"/><Relationship Id="rId105" Type="http://schemas.openxmlformats.org/officeDocument/2006/relationships/slide" Target="slides/slide80.xml"/><Relationship Id="rId126" Type="http://schemas.openxmlformats.org/officeDocument/2006/relationships/slide" Target="slides/slide101.xml"/><Relationship Id="rId147" Type="http://schemas.openxmlformats.org/officeDocument/2006/relationships/slide" Target="slides/slide122.xml"/><Relationship Id="rId168" Type="http://schemas.openxmlformats.org/officeDocument/2006/relationships/slide" Target="slides/slide143.xml"/><Relationship Id="rId312" Type="http://schemas.openxmlformats.org/officeDocument/2006/relationships/slide" Target="slides/slide287.xml"/><Relationship Id="rId333" Type="http://schemas.openxmlformats.org/officeDocument/2006/relationships/slide" Target="slides/slide30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93" Type="http://schemas.openxmlformats.org/officeDocument/2006/relationships/slide" Target="slides/slide68.xml"/><Relationship Id="rId189" Type="http://schemas.openxmlformats.org/officeDocument/2006/relationships/slide" Target="slides/slide164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89.xml"/><Relationship Id="rId235" Type="http://schemas.openxmlformats.org/officeDocument/2006/relationships/slide" Target="slides/slide210.xml"/><Relationship Id="rId256" Type="http://schemas.openxmlformats.org/officeDocument/2006/relationships/slide" Target="slides/slide231.xml"/><Relationship Id="rId277" Type="http://schemas.openxmlformats.org/officeDocument/2006/relationships/slide" Target="slides/slide252.xml"/><Relationship Id="rId298" Type="http://schemas.openxmlformats.org/officeDocument/2006/relationships/slide" Target="slides/slide27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29691E80-1F70-4D5E-9E70-3346552B3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02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E19BC2-3B37-45F1-A4D9-342FF9E7BAC4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Ratio image: difference</a:t>
            </a:r>
            <a:r>
              <a:rPr lang="en-US" baseline="0" dirty="0" smtClean="0"/>
              <a:t> divided by average, again after correcting for sub-pixel shifts</a:t>
            </a:r>
          </a:p>
          <a:p>
            <a:r>
              <a:rPr lang="en-US" baseline="0" dirty="0" smtClean="0"/>
              <a:t>Note: range of calibration error from module to module is RMS 3%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272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82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Comparision</a:t>
            </a:r>
            <a:r>
              <a:rPr lang="en-US" dirty="0" smtClean="0"/>
              <a:t> of SHSSS measured</a:t>
            </a:r>
            <a:r>
              <a:rPr lang="en-US" baseline="0" dirty="0" smtClean="0"/>
              <a:t> by the detector-shift experiment on three different detectors:</a:t>
            </a:r>
          </a:p>
          <a:p>
            <a:r>
              <a:rPr lang="en-US" baseline="0" dirty="0" smtClean="0"/>
              <a:t>The Q315R in ALS 8.3.1</a:t>
            </a:r>
          </a:p>
          <a:p>
            <a:r>
              <a:rPr lang="en-US" baseline="0" dirty="0" smtClean="0"/>
              <a:t>The first Pilatus detector at the Swiss Light </a:t>
            </a:r>
            <a:r>
              <a:rPr lang="en-US" baseline="0" dirty="0" err="1" smtClean="0"/>
              <a:t>Soruce</a:t>
            </a:r>
            <a:endParaRPr lang="en-US" baseline="0" dirty="0" smtClean="0"/>
          </a:p>
          <a:p>
            <a:r>
              <a:rPr lang="en-US" baseline="0" dirty="0" smtClean="0"/>
              <a:t>A newer Pilatus detector at Stanford</a:t>
            </a:r>
          </a:p>
          <a:p>
            <a:r>
              <a:rPr lang="en-US" baseline="0" dirty="0" smtClean="0"/>
              <a:t>Improvements in calibration technology have finally made</a:t>
            </a:r>
          </a:p>
          <a:p>
            <a:r>
              <a:rPr lang="en-US" baseline="0" dirty="0" smtClean="0"/>
              <a:t>Pilatus competitive with calibration on CCDs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273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01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D43FAF-5978-4480-ABA8-F6B369532A6D}" type="slidenum">
              <a:rPr lang="en-US" altLang="en-US">
                <a:solidFill>
                  <a:prstClr val="black"/>
                </a:solidFill>
              </a:rPr>
              <a:pPr/>
              <a:t>104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F6BFD6-14DA-4CEF-A5D4-B8212AD69BEA}" type="slidenum">
              <a:rPr lang="en-US" altLang="en-US">
                <a:solidFill>
                  <a:prstClr val="black"/>
                </a:solidFill>
              </a:rPr>
              <a:pPr/>
              <a:t>105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254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98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Comparision</a:t>
            </a:r>
            <a:r>
              <a:rPr lang="en-US" dirty="0" smtClean="0"/>
              <a:t> of SHSSS measured</a:t>
            </a:r>
            <a:r>
              <a:rPr lang="en-US" baseline="0" dirty="0" smtClean="0"/>
              <a:t> by the detector-shift experiment on three different detectors:</a:t>
            </a:r>
          </a:p>
          <a:p>
            <a:r>
              <a:rPr lang="en-US" baseline="0" dirty="0" smtClean="0"/>
              <a:t>The Q315R in ALS 8.3.1</a:t>
            </a:r>
          </a:p>
          <a:p>
            <a:r>
              <a:rPr lang="en-US" baseline="0" dirty="0" smtClean="0"/>
              <a:t>The first Pilatus detector at the Swiss Light </a:t>
            </a:r>
            <a:r>
              <a:rPr lang="en-US" baseline="0" dirty="0" err="1" smtClean="0"/>
              <a:t>Soruce</a:t>
            </a:r>
            <a:endParaRPr lang="en-US" baseline="0" dirty="0" smtClean="0"/>
          </a:p>
          <a:p>
            <a:r>
              <a:rPr lang="en-US" baseline="0" dirty="0" smtClean="0"/>
              <a:t>A newer Pilatus detector at Stanford</a:t>
            </a:r>
          </a:p>
          <a:p>
            <a:r>
              <a:rPr lang="en-US" baseline="0" dirty="0" smtClean="0"/>
              <a:t>Improvements in calibration technology have finally made</a:t>
            </a:r>
          </a:p>
          <a:p>
            <a:r>
              <a:rPr lang="en-US" baseline="0" dirty="0" smtClean="0"/>
              <a:t>Pilatus competitive with calibration on CCDs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267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01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Insulin</a:t>
            </a:r>
            <a:r>
              <a:rPr lang="en-US" baseline="0" dirty="0" smtClean="0"/>
              <a:t> diffraction recorded at Swiss light source  detector centered on beam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268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84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insulin pattern, but with detector raised by one module width.  This image can then be “digitally shifted” to overlay</a:t>
            </a:r>
            <a:r>
              <a:rPr lang="en-US" baseline="0" dirty="0" smtClean="0"/>
              <a:t> the same spots on top of one another, but recorded by different pixels.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269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589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Subtraction of equivalent pixels after shifting the detector</a:t>
            </a:r>
          </a:p>
          <a:p>
            <a:r>
              <a:rPr lang="en-US" dirty="0" smtClean="0"/>
              <a:t>Note that some modules are </a:t>
            </a:r>
            <a:r>
              <a:rPr lang="en-US" dirty="0" err="1" smtClean="0"/>
              <a:t>mis</a:t>
            </a:r>
            <a:r>
              <a:rPr lang="en-US" dirty="0" smtClean="0"/>
              <a:t>-aligned relative</a:t>
            </a:r>
            <a:r>
              <a:rPr lang="en-US" baseline="0" dirty="0" smtClean="0"/>
              <a:t> to a perfect grid.  These sub-pixel shifts can be resolved with “triangle binning”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270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34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Subtracted image after correcting for sub-pixel</a:t>
            </a:r>
            <a:r>
              <a:rPr lang="en-US" baseline="0" dirty="0" smtClean="0"/>
              <a:t> shifts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271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494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89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504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791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638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85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182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479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900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031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77512-3F26-4011-94EF-964901E595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366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285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22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268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578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778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301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68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873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404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6914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053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2A8A4-4852-4CD5-8283-83B1CF7FC8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8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848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8995E-C354-48EB-9D31-20E6298B6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053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7AFE3-BBF6-41DE-B4EC-E8EB4F020A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077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26C83-9480-4B50-98E6-80C0C76FC7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4831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0C515-22D4-4C64-9E9D-FAF0A62B6E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120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E5317-3242-40BE-8382-AE0CEF8FE2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131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D0F59-95C9-4E33-9A5A-246E3042BB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188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25A7A-1E43-44AE-8F18-490C4020E5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01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31106-D5FC-4544-9925-34DAA865EB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970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9AA84-5497-4F83-9385-8D211ED0D1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916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B2402-B209-40DC-898A-BEE554BC1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50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28B3F-2A5E-4CEC-9170-A04634840C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6357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B2573-538F-4476-B91C-4BC22FC257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895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5A54F-BCC0-4B40-A06A-012531F33B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22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0FD38-AD3B-4D61-8E26-A705473227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4715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48EF2-2648-4FD6-89BB-A61E6969DA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778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5F7BE-9662-4757-BA3F-C3EF3AE6D6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82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FF66-E7A4-4DBB-8EAC-F663D8E65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674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AC1A1-5263-4027-B3C0-59668A10AA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1038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F2671-76D7-4C00-BE11-BEF329A176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70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FD97C-D2BA-4A10-9FA1-F0225F8B07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807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CA5C-0D7A-4A94-8B69-9F083CE05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990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77ED7-9549-4DD5-9A0A-629A753860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8966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D2D6E-252D-44F8-A8E3-798418F3A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309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9F4A7-63D9-4427-8712-FE4B79987E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1242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A0439-750B-4094-8998-A5F572D3B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1402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35AC8-7D01-48B4-9ACE-457A56F2ED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154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85DCCA37-29D7-4C3E-B607-8105DB685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474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BD5D3-A91B-4242-9C33-559AD9B75C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391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238AC-998B-4721-85F1-4A19C5B0B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7061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9F3C9-9DB0-4F34-9021-1004067533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754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C42F2-CE64-4626-9438-8C88C365B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7059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A7272-8CBC-4D5B-AF2C-214FAE8128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11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7BA7E-529B-411E-BD30-7933DCF461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4647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A8F2F-02C3-4FB8-ACF3-02DC7034AC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9557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B47B1-F605-4736-A38F-B36465135C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11770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B2610-17F2-4A16-A1BF-B667D221E0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92385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F6294-5677-4EE7-8260-12D1662EAB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1293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B4D0F-47E2-4B63-957B-D8AD748D2D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2116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2475B-8DDC-4561-AB95-0E817EA5FC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5601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CB9B3-8A7F-4E11-A5AC-FA50E3674F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0848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8717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2317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19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ABFDA-C3A3-4645-9DAD-B0EEF50FF9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0877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941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3745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26639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0871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8669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2807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5078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8726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3B8F98-3796-425A-A413-52F24ABA37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314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99A67-081B-450B-876F-7D5F3F006E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36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B7099-D08F-4C12-B1D1-B0254418F2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2511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31A74-4C78-45DB-AFB7-C4959A1A9C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4143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EA246-5879-4B1F-98A9-957EC2E2C2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192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3512D-324F-4A23-8305-B5A2F3DA61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1424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92E2B-438F-420B-B3D6-24F0C5DEAC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865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033C1-04BF-4543-8D1F-A671661028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8216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94524-DB3A-47DC-8C2A-7C645A52D3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6859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C8DB6-1FEA-486E-974D-24C8927F35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746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5C08D-75F0-4201-8A8F-CD943BA25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6310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7E2E7-4E35-4BE4-9E10-08F8A09D55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3531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684C4-3B42-4FD0-8A66-01949827F3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100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31B59-A4DA-4715-945A-6C2B434321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3883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1A8D6-C73F-4E32-907A-44F380E308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9627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07B25-E0C2-4C88-89AF-EDF25389CAD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7981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4571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3287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3512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0053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69289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4444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746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25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907F4-4EFB-4019-9808-0BAFC8F7D1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7576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58646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4963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2187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760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5458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3277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45B660-87E4-44C2-9DA0-8749D0D9A5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7360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2759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4494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6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94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45732-0EFC-4E57-84EB-8F009C0850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0608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5334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5251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1631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7002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3303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8734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79416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2405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2985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544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D9F14-D48A-4C06-AC96-F17040FB15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5359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6828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07365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7608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6654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77223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9991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8017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0673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7030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53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6C2AA-3663-42BF-BDA7-36F0BBE3BF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6671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728B3F-2A5E-4CEC-9170-A04634840C8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8136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8277ED7-9549-4DD5-9A0A-629A753860F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345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E17BA7E-529B-411E-BD30-7933DCF4611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1553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FAABFDA-C3A3-4645-9DAD-B0EEF50FF92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9988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55B7099-D08F-4C12-B1D1-B0254418F29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39186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31B59-A4DA-4715-945A-6C2B434321D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7294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9F907F4-4EFB-4019-9808-0BAFC8F7D14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5062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7445732-0EFC-4E57-84EB-8F009C08509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797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DED9F14-D48A-4C06-AC96-F17040FB151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48654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9D6C2AA-3663-42BF-BDA7-36F0BBE3BF8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74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B848F-EBCB-43BC-A04F-F210387FD8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9122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11B848F-EBCB-43BC-A04F-F210387FD83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4154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10F5A26-E009-4AEF-9B04-2B770AC7356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32788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BD4A8BA-F916-410E-8B17-4FAE96AD2ED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4373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4CE25BF-22F6-48B7-B391-0A984E013F3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90236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37FC2-C580-4718-B345-0075741E77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96183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9A894-54EB-4BAA-B851-FA185C313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7376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C1DD2-7E51-4A27-A0EA-D74344B9F5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03632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2EC37-2825-4B69-BD88-C21D6022C2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6236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7A514-ABB0-49ED-AF18-66AAAED36E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887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9D301-1616-460C-9C21-61634A10485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084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10F5A26-E009-4AEF-9B04-2B770AC735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2311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5B12C-7E05-42A2-A799-84AEC3677D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500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31CC91-F35D-4443-8E7A-BCE5BFE57F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5147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4247E-F070-4314-8C2E-817A6AACDE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49214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9DA90-3F7B-494A-999A-583FFE46A9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8277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FD630-847D-4C53-A2DB-7F202BA841C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87245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3961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5318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08472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2052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630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D4A8BA-F916-410E-8B17-4FAE96AD2E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53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0934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02000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9389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7730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8380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2154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403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92080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3864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765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CE25BF-22F6-48B7-B391-0A984E013F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2578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38803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35836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288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8949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35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3126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3295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8439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8619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32730-DA92-462A-8A5C-1E6B09BE78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498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C4DF-6C90-4A72-9862-0FC45E4D4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1171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1717A-995E-4022-8565-0297D5B06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8711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92078-B0C5-4597-BC6F-A8EFAB27D1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40964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DE802-424E-429C-8778-EB9CBDA005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3192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DF045-072F-49F9-9164-AD6785F8CD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0551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EBB2B-07FF-4390-BB17-79FDB26CC3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4313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7347B-FB35-4FC9-99AF-CE978D7D3D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3144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CAD56-639C-4927-879E-E5D0650A2A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9720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410D8-945E-4346-83D9-6B1225E538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4343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FE541-CE77-47CB-898E-A5F36D0437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8628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EF58A-C7C0-4D3D-9A47-96C645EFB2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73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7881E-BF0B-426B-B339-62562C7A5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4901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2BE5CDA-6CA5-4DBB-857E-2C58CA1FAC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3828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5128462-1F85-457C-BC85-9D2C3937EA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6257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56284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1168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3679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394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6434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84207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5069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77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009F5-A1D4-49D8-AA2E-509E8E1A3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4494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8220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3358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70383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77800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09E2E-7021-4B7C-91D3-43C3A9211AE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48EDC-AF04-4C14-903A-5D5FCF8E36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9384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567B4-EEC2-4D85-8AF3-F40DDA75C3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500E6-B658-4BAC-A4E9-6243E1BACF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3968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24886-D41A-4E61-B3B4-E5B74070447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F77B0-FB0E-4B21-BFE5-3E61D4C9EF1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874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39092-CD16-4321-AF4C-C663EE8925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641D6-52D3-4556-814D-2508144867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8185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08E9D-2FA2-490A-8579-853C7CEED9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B6AA-9DA1-49D0-A93F-C1368B5D54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3920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2CF27-77C8-472E-9A1D-6B1C1B0C55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C7B5B-F5C2-43F8-B0D8-2C493362591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0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6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B2EB4-9D58-4B87-A6FE-996A4927F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5374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1A126-7FA9-4D5A-92A1-205ACCD262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42882-4F43-4914-910B-A27409A15A0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6155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235DC-85D3-4E71-9F4F-58A34E96A9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BF5BB-4FD9-4175-BEC5-679B6834404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8501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6DAF5-8800-4786-9B33-9C74FB1D84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C111F-9A01-4D4F-8E61-852B3B765C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6201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85FD-24E5-47D8-89DC-62C9967A3C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EDE6D-40F7-4A84-8694-B98E65C0AA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5587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276CF-6B7D-45BF-A885-683D2B68DD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148C2-D67C-4C3B-A03E-83489B30CA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15931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4046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77098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1478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0469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16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6D0BD-E322-44F4-9BF6-E56508542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5673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08523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695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2376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9901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1411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8552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17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80C1B-745B-47EA-8A4C-613650D36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02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0C918-D432-488B-B63D-D9D72B7F5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847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A6AD1-60DD-4B13-895C-F5850DCDA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7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ACD13-7744-471C-A25F-30AEC6733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91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068CB-7CF3-4B82-A840-44C6521AD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0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1739-2B20-4387-8F4C-2C00A7430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802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AA54D-A463-4394-9A36-922731D06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457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79BD6-2009-460E-9BAA-C9CEEBEAB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5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314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91FB1-7F7C-48FF-B605-02D84E152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315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772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3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178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224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111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037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392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22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24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531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6090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001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227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4436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046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957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406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825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8009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58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21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6172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1502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046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121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1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796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303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77512-3F26-4011-94EF-964901E595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126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BBD3A-DB18-4A61-91E1-4330AC1DD1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4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818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B6D26-78BD-4AD8-ACB3-38446AEE66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545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EF95A-89D3-4D7E-9E5F-8B67BB0597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010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D00C5-565A-4CDD-967E-B493ED8CC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996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0263C-309C-4341-AA34-349F4F7366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806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61260-2F71-4ACF-B14D-DAC024509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495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C3B1A-08C8-450E-9F3F-34707A8DE4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393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A3EDA-2F82-4A46-803E-9C4FC1EA65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1231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29B1F-1848-49DD-A912-F35EAF669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929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4A773-1E52-4839-93BB-95A45E0D63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092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7A7F0-004E-4454-9803-DA7F6C3A7F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63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135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12E68-D742-47B1-AB99-F7CDBF5E45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512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F4307-484E-44AC-886F-58CB37DDD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638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2A8A4-4852-4CD5-8283-83B1CF7FC8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602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8995E-C354-48EB-9D31-20E6298B6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655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7AFE3-BBF6-41DE-B4EC-E8EB4F020A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210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26C83-9480-4B50-98E6-80C0C76FC7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048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0C515-22D4-4C64-9E9D-FAF0A62B6E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546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E5317-3242-40BE-8382-AE0CEF8FE2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689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D0F59-95C9-4E33-9A5A-246E3042BB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369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25A7A-1E43-44AE-8F18-490C4020E5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78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03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31106-D5FC-4544-9925-34DAA865EB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427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9AA84-5497-4F83-9385-8D211ED0D1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348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B2402-B209-40DC-898A-BEE554BC1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628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B2573-538F-4476-B91C-4BC22FC257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348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302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925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063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79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6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65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3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9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8.xml"/><Relationship Id="rId12" Type="http://schemas.openxmlformats.org/officeDocument/2006/relationships/slideLayout" Target="../slideLayouts/slideLayout293.xml"/><Relationship Id="rId2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82.xml"/><Relationship Id="rId6" Type="http://schemas.openxmlformats.org/officeDocument/2006/relationships/slideLayout" Target="../slideLayouts/slideLayout287.xml"/><Relationship Id="rId11" Type="http://schemas.openxmlformats.org/officeDocument/2006/relationships/slideLayout" Target="../slideLayouts/slideLayout292.xml"/><Relationship Id="rId5" Type="http://schemas.openxmlformats.org/officeDocument/2006/relationships/slideLayout" Target="../slideLayouts/slideLayout286.xml"/><Relationship Id="rId10" Type="http://schemas.openxmlformats.org/officeDocument/2006/relationships/slideLayout" Target="../slideLayouts/slideLayout291.xml"/><Relationship Id="rId4" Type="http://schemas.openxmlformats.org/officeDocument/2006/relationships/slideLayout" Target="../slideLayouts/slideLayout285.xml"/><Relationship Id="rId9" Type="http://schemas.openxmlformats.org/officeDocument/2006/relationships/slideLayout" Target="../slideLayouts/slideLayout290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30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30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2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307.xml"/><Relationship Id="rId7" Type="http://schemas.openxmlformats.org/officeDocument/2006/relationships/slideLayout" Target="../slideLayouts/slideLayout311.xml"/><Relationship Id="rId12" Type="http://schemas.openxmlformats.org/officeDocument/2006/relationships/slideLayout" Target="../slideLayouts/slideLayout316.xml"/><Relationship Id="rId2" Type="http://schemas.openxmlformats.org/officeDocument/2006/relationships/slideLayout" Target="../slideLayouts/slideLayout306.xml"/><Relationship Id="rId1" Type="http://schemas.openxmlformats.org/officeDocument/2006/relationships/slideLayout" Target="../slideLayouts/slideLayout305.xml"/><Relationship Id="rId6" Type="http://schemas.openxmlformats.org/officeDocument/2006/relationships/slideLayout" Target="../slideLayouts/slideLayout310.xml"/><Relationship Id="rId11" Type="http://schemas.openxmlformats.org/officeDocument/2006/relationships/slideLayout" Target="../slideLayouts/slideLayout315.xml"/><Relationship Id="rId5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308.xml"/><Relationship Id="rId9" Type="http://schemas.openxmlformats.org/officeDocument/2006/relationships/slideLayout" Target="../slideLayouts/slideLayout3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85CC334A-4504-49EC-99D2-3CA8AB362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F7FD9C9F-D622-424D-8CE6-E994D23C18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8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DD26EF6B-4132-4FD0-9383-B302836929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5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E16CF886-B2EB-4509-B4D3-6D0AB3F9A1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1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483697E-C934-413C-9E00-D660CB1F46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2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2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11917C4-4A49-493E-8345-C9A71289F0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DFCABD6-A347-46F9-99DE-710BB3AB5C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25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DDB8CB44-EA5B-46DA-A15B-9729A54D5F3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0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566AA1-AC2D-45EA-812F-45108D62DD26}" type="slidenum">
              <a:rPr lang="en-US" alt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45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DB8CB44-EA5B-46DA-A15B-9729A54D5F31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5DA0C5-A6CD-4677-99BF-A14A93AED537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35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6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13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D42DE6A0-2688-497A-8074-91AD30BC34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85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10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B4145A9-56BD-4CF4-8EC7-9971249B67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5/23/2016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0C72947-EB97-46A3-82F2-52FBD94811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44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3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E794B84-0735-4ACE-B93D-BDD7427E8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4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62389FD-7AD5-441E-A10F-A1FD5D109207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0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5DA0C5-A6CD-4677-99BF-A14A93AED537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36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39D385FF-C237-4808-BCD9-D5B84D4431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683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F7FD9C9F-D622-424D-8CE6-E994D23C18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3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E5DA0C5-A6CD-4677-99BF-A14A93AED537}" type="slidenum">
              <a:rPr lang="en-US" altLang="en-US">
                <a:solidFill>
                  <a:srgbClr val="000000"/>
                </a:solidFill>
                <a:latin typeface="Arial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38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5/22/2016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78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6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70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7.e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8.e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9.emf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93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3.wm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8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4.em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83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5.em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83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6.emf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8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83.xml"/><Relationship Id="rId1" Type="http://schemas.openxmlformats.org/officeDocument/2006/relationships/video" Target="file:///C:\Users\JMHolton\Desktop\James_Holton\xtallography_talks\movies\lyso_rotate.wmv" TargetMode="Externa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8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MHolton\Desktop\James_Holton\ESG_talk\chomp.avi" TargetMode="Externa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306.xml"/><Relationship Id="rId1" Type="http://schemas.openxmlformats.org/officeDocument/2006/relationships/video" Target="file:///C:\Users\JMHolton\Desktop\James_Holton\movies\resolution.mpeg" TargetMode="Externa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306.xml"/><Relationship Id="rId1" Type="http://schemas.openxmlformats.org/officeDocument/2006/relationships/video" Target="file:///C:\Users\JMHolton\Desktop\James_Holton\movies\completeness.mpeg" TargetMode="Externa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06.xml"/><Relationship Id="rId1" Type="http://schemas.openxmlformats.org/officeDocument/2006/relationships/video" Target="file:///C:\Users\JMHolton\Desktop\James_Holton\movies\osc.mpe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06.xml"/><Relationship Id="rId1" Type="http://schemas.openxmlformats.org/officeDocument/2006/relationships/video" Target="file:///C:\Users\JMHolton\Desktop\James_Holton\movies\overload.mpeg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306.xml"/><Relationship Id="rId1" Type="http://schemas.openxmlformats.org/officeDocument/2006/relationships/video" Target="file:///C:\Users\JMHolton\Desktop\James_Holton\movies\lo_cut.mpeg" TargetMode="Externa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5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3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59.emf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3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0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0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0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78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80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83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86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89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35.xml"/><Relationship Id="rId4" Type="http://schemas.openxmlformats.org/officeDocument/2006/relationships/image" Target="../media/image92.png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46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46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46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95.emf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0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0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4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emf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28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8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3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4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emf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3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3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3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17.bin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0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4.xml"/></Relationships>
</file>

<file path=ppt/slides/_rels/slide2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9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198.xml"/><Relationship Id="rId1" Type="http://schemas.openxmlformats.org/officeDocument/2006/relationships/video" Target="file:///C:\Users\JMHolton\Desktop\James_Holton\movies\rfactor.mpeg" TargetMode="Externa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198.xml"/><Relationship Id="rId1" Type="http://schemas.openxmlformats.org/officeDocument/2006/relationships/video" Target="file:///C:\Users\JMHolton\Desktop\James_Holton\movies\dephase.mpeg" TargetMode="Externa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0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15.emf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16.emf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1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0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9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9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9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0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9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10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10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10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0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3.emf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26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8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8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3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8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8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8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8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0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gif"/><Relationship Id="rId1" Type="http://schemas.openxmlformats.org/officeDocument/2006/relationships/slideLayout" Target="../slideLayouts/slideLayout259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4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26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21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37.emf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21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38.emf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21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139.emf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21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21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21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25.bin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130.emf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3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95.emf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2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56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139.emf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/>
              <a:t>PowerPoint File available: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76813"/>
          </a:xfrm>
        </p:spPr>
        <p:txBody>
          <a:bodyPr/>
          <a:lstStyle/>
          <a:p>
            <a:endParaRPr lang="en-US" altLang="en-US" sz="6600" dirty="0"/>
          </a:p>
          <a:p>
            <a:pPr algn="ctr">
              <a:buFontTx/>
              <a:buNone/>
            </a:pPr>
            <a:r>
              <a:rPr lang="en-US" altLang="en-US" sz="4400" dirty="0"/>
              <a:t>http://bl831.als.lbl.gov/</a:t>
            </a:r>
          </a:p>
          <a:p>
            <a:pPr algn="ctr">
              <a:buFontTx/>
              <a:buNone/>
            </a:pPr>
            <a:r>
              <a:rPr lang="en-US" altLang="en-US" sz="4400" dirty="0"/>
              <a:t>~</a:t>
            </a:r>
            <a:r>
              <a:rPr lang="en-US" altLang="en-US" sz="4400" dirty="0" err="1"/>
              <a:t>jamesh</a:t>
            </a:r>
            <a:r>
              <a:rPr lang="en-US" altLang="en-US" sz="4400" dirty="0"/>
              <a:t>/</a:t>
            </a:r>
            <a:r>
              <a:rPr lang="en-US" altLang="en-US" sz="4400" dirty="0" err="1"/>
              <a:t>powerpoint</a:t>
            </a:r>
            <a:r>
              <a:rPr lang="en-US" altLang="en-US" sz="4400" dirty="0"/>
              <a:t>/</a:t>
            </a:r>
          </a:p>
          <a:p>
            <a:pPr algn="ctr">
              <a:buFontTx/>
              <a:buNone/>
            </a:pPr>
            <a:r>
              <a:rPr lang="en-US" altLang="en-US" sz="4400" dirty="0" smtClean="0"/>
              <a:t>Sbgrid_strategy_2016.pptx</a:t>
            </a:r>
            <a:endParaRPr lang="en-US" altLang="en-US" sz="4400" dirty="0"/>
          </a:p>
          <a:p>
            <a:pPr algn="ctr">
              <a:buFontTx/>
              <a:buNone/>
            </a:pP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27575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</p:spTree>
    <p:extLst>
      <p:ext uri="{BB962C8B-B14F-4D97-AF65-F5344CB8AC3E}">
        <p14:creationId xmlns:p14="http://schemas.microsoft.com/office/powerpoint/2010/main" val="78184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3427" name="Group 3"/>
          <p:cNvGrpSpPr>
            <a:grpSpLocks noChangeAspect="1"/>
          </p:cNvGrpSpPr>
          <p:nvPr/>
        </p:nvGrpSpPr>
        <p:grpSpPr bwMode="auto">
          <a:xfrm>
            <a:off x="482600" y="2830513"/>
            <a:ext cx="3190875" cy="1773237"/>
            <a:chOff x="817" y="1135"/>
            <a:chExt cx="4016" cy="2232"/>
          </a:xfrm>
        </p:grpSpPr>
        <p:sp>
          <p:nvSpPr>
            <p:cNvPr id="103428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29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0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1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3432" name="Group 8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3433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4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5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36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3437" name="Freeform 13"/>
          <p:cNvSpPr>
            <a:spLocks/>
          </p:cNvSpPr>
          <p:nvPr/>
        </p:nvSpPr>
        <p:spPr bwMode="auto">
          <a:xfrm>
            <a:off x="2957513" y="2771775"/>
            <a:ext cx="3171825" cy="1130300"/>
          </a:xfrm>
          <a:custGeom>
            <a:avLst/>
            <a:gdLst>
              <a:gd name="T0" fmla="*/ 0 w 1998"/>
              <a:gd name="T1" fmla="*/ 0 h 712"/>
              <a:gd name="T2" fmla="*/ 945 w 1998"/>
              <a:gd name="T3" fmla="*/ 594 h 712"/>
              <a:gd name="T4" fmla="*/ 1998 w 1998"/>
              <a:gd name="T5" fmla="*/ 711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98" h="712">
                <a:moveTo>
                  <a:pt x="0" y="0"/>
                </a:moveTo>
                <a:cubicBezTo>
                  <a:pt x="306" y="238"/>
                  <a:pt x="612" y="476"/>
                  <a:pt x="945" y="594"/>
                </a:cubicBezTo>
                <a:cubicBezTo>
                  <a:pt x="1278" y="712"/>
                  <a:pt x="1638" y="711"/>
                  <a:pt x="1998" y="7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438" name="Text Box 14"/>
          <p:cNvSpPr txBox="1">
            <a:spLocks noChangeArrowheads="1"/>
          </p:cNvSpPr>
          <p:nvPr/>
        </p:nvSpPr>
        <p:spPr bwMode="auto">
          <a:xfrm>
            <a:off x="3736975" y="4003675"/>
            <a:ext cx="174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/>
              </a:rPr>
              <a:t>F</a:t>
            </a:r>
            <a:r>
              <a:rPr lang="en-US" altLang="en-US">
                <a:solidFill>
                  <a:srgbClr val="000000"/>
                </a:solidFill>
                <a:latin typeface="Arial"/>
                <a:cs typeface="Arial" pitchFamily="34" charset="0"/>
              </a:rPr>
              <a:t>örster transfer</a:t>
            </a:r>
          </a:p>
        </p:txBody>
      </p:sp>
      <p:sp>
        <p:nvSpPr>
          <p:cNvPr id="103439" name="Text Box 15"/>
          <p:cNvSpPr txBox="1">
            <a:spLocks noChangeArrowheads="1"/>
          </p:cNvSpPr>
          <p:nvPr/>
        </p:nvSpPr>
        <p:spPr bwMode="auto">
          <a:xfrm>
            <a:off x="4175125" y="3213100"/>
            <a:ext cx="395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/>
              </a:rPr>
              <a:t>r</a:t>
            </a:r>
            <a:r>
              <a:rPr lang="en-US" altLang="en-US" baseline="30000">
                <a:solidFill>
                  <a:srgbClr val="000000"/>
                </a:solidFill>
                <a:latin typeface="Arial"/>
              </a:rPr>
              <a:t>-6</a:t>
            </a:r>
            <a:endParaRPr lang="en-US" altLang="en-US" baseline="3000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6961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4451" name="Group 3"/>
          <p:cNvGrpSpPr>
            <a:grpSpLocks noChangeAspect="1"/>
          </p:cNvGrpSpPr>
          <p:nvPr/>
        </p:nvGrpSpPr>
        <p:grpSpPr bwMode="auto">
          <a:xfrm>
            <a:off x="5111750" y="2881313"/>
            <a:ext cx="3190875" cy="1773237"/>
            <a:chOff x="817" y="1135"/>
            <a:chExt cx="4016" cy="2232"/>
          </a:xfrm>
        </p:grpSpPr>
        <p:sp>
          <p:nvSpPr>
            <p:cNvPr id="104452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3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4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5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4456" name="Group 8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4457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8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59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4460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05106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 = 0 s</a:t>
            </a:r>
          </a:p>
        </p:txBody>
      </p:sp>
      <p:grpSp>
        <p:nvGrpSpPr>
          <p:cNvPr id="105505" name="Group 33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2479" y="1853"/>
            <a:chExt cx="541" cy="495"/>
          </a:xfrm>
        </p:grpSpPr>
        <p:sp>
          <p:nvSpPr>
            <p:cNvPr id="105506" name="Oval 34"/>
            <p:cNvSpPr>
              <a:spLocks noChangeArrowheads="1"/>
            </p:cNvSpPr>
            <p:nvPr/>
          </p:nvSpPr>
          <p:spPr bwMode="auto">
            <a:xfrm rot="16200000">
              <a:off x="2502" y="2029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07" name="Oval 35"/>
            <p:cNvSpPr>
              <a:spLocks noChangeArrowheads="1"/>
            </p:cNvSpPr>
            <p:nvPr/>
          </p:nvSpPr>
          <p:spPr bwMode="auto">
            <a:xfrm rot="16200000">
              <a:off x="2743" y="2092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08" name="Oval 36"/>
            <p:cNvSpPr>
              <a:spLocks noChangeArrowheads="1"/>
            </p:cNvSpPr>
            <p:nvPr/>
          </p:nvSpPr>
          <p:spPr bwMode="auto">
            <a:xfrm rot="-8804052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09" name="Oval 37"/>
            <p:cNvSpPr>
              <a:spLocks noChangeArrowheads="1"/>
            </p:cNvSpPr>
            <p:nvPr/>
          </p:nvSpPr>
          <p:spPr bwMode="auto">
            <a:xfrm rot="19571678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10" name="Group 38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105511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2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3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4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15" name="Group 43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105516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7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8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19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20" name="Group 48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105521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2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3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4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25" name="Group 53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4573" y="2384"/>
            <a:chExt cx="541" cy="495"/>
          </a:xfrm>
        </p:grpSpPr>
        <p:sp>
          <p:nvSpPr>
            <p:cNvPr id="105526" name="Oval 5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7" name="Oval 55"/>
            <p:cNvSpPr>
              <a:spLocks noChangeArrowheads="1"/>
            </p:cNvSpPr>
            <p:nvPr/>
          </p:nvSpPr>
          <p:spPr bwMode="auto">
            <a:xfrm rot="16200000">
              <a:off x="4837" y="262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8" name="Oval 56"/>
            <p:cNvSpPr>
              <a:spLocks noChangeArrowheads="1"/>
            </p:cNvSpPr>
            <p:nvPr/>
          </p:nvSpPr>
          <p:spPr bwMode="auto">
            <a:xfrm rot="-8804052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29" name="Oval 5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30" name="Group 58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105531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2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3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4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35" name="Group 63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105536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7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8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39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40" name="Group 68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10554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45" name="Group 73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10554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4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50" name="Group 78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105551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2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3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4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55" name="Group 83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105556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7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8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59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60" name="Group 88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105561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2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3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4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65" name="Group 93"/>
          <p:cNvGrpSpPr>
            <a:grpSpLocks/>
          </p:cNvGrpSpPr>
          <p:nvPr/>
        </p:nvGrpSpPr>
        <p:grpSpPr bwMode="auto">
          <a:xfrm>
            <a:off x="2901950" y="5254625"/>
            <a:ext cx="858838" cy="858838"/>
            <a:chOff x="1828" y="3310"/>
            <a:chExt cx="541" cy="541"/>
          </a:xfrm>
        </p:grpSpPr>
        <p:sp>
          <p:nvSpPr>
            <p:cNvPr id="105566" name="Oval 94"/>
            <p:cNvSpPr>
              <a:spLocks noChangeArrowheads="1"/>
            </p:cNvSpPr>
            <p:nvPr/>
          </p:nvSpPr>
          <p:spPr bwMode="auto">
            <a:xfrm rot="13846770">
              <a:off x="1852" y="351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7" name="Oval 95"/>
            <p:cNvSpPr>
              <a:spLocks noChangeArrowheads="1"/>
            </p:cNvSpPr>
            <p:nvPr/>
          </p:nvSpPr>
          <p:spPr bwMode="auto">
            <a:xfrm rot="13846770">
              <a:off x="2093" y="357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8" name="Oval 96"/>
            <p:cNvSpPr>
              <a:spLocks noChangeArrowheads="1"/>
            </p:cNvSpPr>
            <p:nvPr/>
          </p:nvSpPr>
          <p:spPr bwMode="auto">
            <a:xfrm rot="-11157283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69" name="Oval 97"/>
            <p:cNvSpPr>
              <a:spLocks noChangeArrowheads="1"/>
            </p:cNvSpPr>
            <p:nvPr/>
          </p:nvSpPr>
          <p:spPr bwMode="auto">
            <a:xfrm rot="17218447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70" name="Group 98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105571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72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73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74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5575" name="Oval 103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76" name="Oval 104"/>
          <p:cNvSpPr>
            <a:spLocks noChangeArrowheads="1"/>
          </p:cNvSpPr>
          <p:nvPr/>
        </p:nvSpPr>
        <p:spPr bwMode="auto">
          <a:xfrm rot="16643075">
            <a:off x="3090863" y="26828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77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78" name="Oval 106"/>
          <p:cNvSpPr>
            <a:spLocks noChangeArrowheads="1"/>
          </p:cNvSpPr>
          <p:nvPr/>
        </p:nvSpPr>
        <p:spPr bwMode="auto">
          <a:xfrm rot="20014753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5579" name="Group 107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105580" name="Oval 10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1" name="Oval 10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2" name="Oval 11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3" name="Oval 11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84" name="Group 112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105585" name="Oval 11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6" name="Oval 11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7" name="Oval 11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88" name="Oval 11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89" name="Group 117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105590" name="Oval 11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1" name="Oval 11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2" name="Oval 12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3" name="Oval 12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94" name="Group 122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105595" name="Oval 12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6" name="Oval 12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7" name="Oval 12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598" name="Oval 12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599" name="Group 127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105600" name="Oval 12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1" name="Oval 12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2" name="Oval 13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3" name="Oval 13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04" name="Group 132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105605" name="Oval 13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6" name="Oval 13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7" name="Oval 13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08" name="Oval 13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09" name="Group 137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105610" name="Oval 13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1" name="Oval 13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2" name="Oval 14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3" name="Oval 14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14" name="Group 14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105615" name="Oval 14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6" name="Oval 14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7" name="Oval 14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18" name="Oval 14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19" name="Group 14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105620" name="Oval 14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1" name="Oval 14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2" name="Oval 15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3" name="Oval 15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24" name="Group 15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105625" name="Oval 15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6" name="Oval 15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7" name="Oval 15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28" name="Oval 15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29" name="Group 15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105630" name="Oval 15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31" name="Oval 15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32" name="Oval 16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33" name="Oval 16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34" name="Group 162"/>
          <p:cNvGrpSpPr>
            <a:grpSpLocks/>
          </p:cNvGrpSpPr>
          <p:nvPr/>
        </p:nvGrpSpPr>
        <p:grpSpPr bwMode="auto">
          <a:xfrm>
            <a:off x="431800" y="-619125"/>
            <a:ext cx="588963" cy="4748213"/>
            <a:chOff x="272" y="-390"/>
            <a:chExt cx="371" cy="2991"/>
          </a:xfrm>
        </p:grpSpPr>
        <p:grpSp>
          <p:nvGrpSpPr>
            <p:cNvPr id="105635" name="Group 163"/>
            <p:cNvGrpSpPr>
              <a:grpSpLocks/>
            </p:cNvGrpSpPr>
            <p:nvPr/>
          </p:nvGrpSpPr>
          <p:grpSpPr bwMode="auto">
            <a:xfrm rot="5400000">
              <a:off x="272" y="-390"/>
              <a:ext cx="370" cy="369"/>
              <a:chOff x="362" y="2318"/>
              <a:chExt cx="370" cy="369"/>
            </a:xfrm>
          </p:grpSpPr>
          <p:sp>
            <p:nvSpPr>
              <p:cNvPr id="105636" name="Freeform 16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37" name="Freeform 16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38" name="Group 166"/>
            <p:cNvGrpSpPr>
              <a:grpSpLocks/>
            </p:cNvGrpSpPr>
            <p:nvPr/>
          </p:nvGrpSpPr>
          <p:grpSpPr bwMode="auto">
            <a:xfrm rot="5400000">
              <a:off x="272" y="-22"/>
              <a:ext cx="370" cy="369"/>
              <a:chOff x="362" y="2318"/>
              <a:chExt cx="370" cy="369"/>
            </a:xfrm>
          </p:grpSpPr>
          <p:sp>
            <p:nvSpPr>
              <p:cNvPr id="105639" name="Freeform 16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40" name="Freeform 16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41" name="Group 169"/>
            <p:cNvGrpSpPr>
              <a:grpSpLocks/>
            </p:cNvGrpSpPr>
            <p:nvPr/>
          </p:nvGrpSpPr>
          <p:grpSpPr bwMode="auto">
            <a:xfrm rot="5400000">
              <a:off x="273" y="346"/>
              <a:ext cx="370" cy="369"/>
              <a:chOff x="362" y="2318"/>
              <a:chExt cx="370" cy="369"/>
            </a:xfrm>
          </p:grpSpPr>
          <p:sp>
            <p:nvSpPr>
              <p:cNvPr id="105642" name="Freeform 17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43" name="Freeform 17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44" name="Group 172"/>
            <p:cNvGrpSpPr>
              <a:grpSpLocks/>
            </p:cNvGrpSpPr>
            <p:nvPr/>
          </p:nvGrpSpPr>
          <p:grpSpPr bwMode="auto">
            <a:xfrm rot="5400000">
              <a:off x="273" y="714"/>
              <a:ext cx="370" cy="369"/>
              <a:chOff x="362" y="2318"/>
              <a:chExt cx="370" cy="369"/>
            </a:xfrm>
          </p:grpSpPr>
          <p:sp>
            <p:nvSpPr>
              <p:cNvPr id="105645" name="Freeform 17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46" name="Freeform 17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47" name="Group 175"/>
            <p:cNvGrpSpPr>
              <a:grpSpLocks/>
            </p:cNvGrpSpPr>
            <p:nvPr/>
          </p:nvGrpSpPr>
          <p:grpSpPr bwMode="auto">
            <a:xfrm rot="5400000">
              <a:off x="273" y="1082"/>
              <a:ext cx="370" cy="369"/>
              <a:chOff x="362" y="2318"/>
              <a:chExt cx="370" cy="369"/>
            </a:xfrm>
          </p:grpSpPr>
          <p:sp>
            <p:nvSpPr>
              <p:cNvPr id="105648" name="Freeform 17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49" name="Freeform 17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50" name="Group 178"/>
            <p:cNvGrpSpPr>
              <a:grpSpLocks/>
            </p:cNvGrpSpPr>
            <p:nvPr/>
          </p:nvGrpSpPr>
          <p:grpSpPr bwMode="auto">
            <a:xfrm rot="5400000">
              <a:off x="273" y="1450"/>
              <a:ext cx="370" cy="369"/>
              <a:chOff x="362" y="2318"/>
              <a:chExt cx="370" cy="369"/>
            </a:xfrm>
          </p:grpSpPr>
          <p:sp>
            <p:nvSpPr>
              <p:cNvPr id="105651" name="Freeform 17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52" name="Freeform 18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5653" name="Group 181"/>
            <p:cNvGrpSpPr>
              <a:grpSpLocks/>
            </p:cNvGrpSpPr>
            <p:nvPr/>
          </p:nvGrpSpPr>
          <p:grpSpPr bwMode="auto">
            <a:xfrm rot="5400000">
              <a:off x="273" y="1818"/>
              <a:ext cx="370" cy="369"/>
              <a:chOff x="362" y="2318"/>
              <a:chExt cx="370" cy="369"/>
            </a:xfrm>
          </p:grpSpPr>
          <p:sp>
            <p:nvSpPr>
              <p:cNvPr id="105654" name="Freeform 18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5655" name="Freeform 18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05656" name="Freeform 184"/>
            <p:cNvSpPr>
              <a:spLocks/>
            </p:cNvSpPr>
            <p:nvPr/>
          </p:nvSpPr>
          <p:spPr bwMode="auto">
            <a:xfrm rot="5400000">
              <a:off x="275" y="2185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57" name="Freeform 185"/>
            <p:cNvSpPr>
              <a:spLocks/>
            </p:cNvSpPr>
            <p:nvPr/>
          </p:nvSpPr>
          <p:spPr bwMode="auto">
            <a:xfrm rot="16200000">
              <a:off x="456" y="2370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58" name="Rectangle 186"/>
            <p:cNvSpPr>
              <a:spLocks noChangeArrowheads="1"/>
            </p:cNvSpPr>
            <p:nvPr/>
          </p:nvSpPr>
          <p:spPr bwMode="auto">
            <a:xfrm rot="5400000">
              <a:off x="458" y="2420"/>
              <a:ext cx="136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5659" name="Group 187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105660" name="Oval 18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61" name="Oval 18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62" name="Oval 19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5663" name="Oval 19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00313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 </a:t>
            </a:r>
            <a:r>
              <a:rPr lang="en-US" altLang="en-US">
                <a:cs typeface="Arial" pitchFamily="34" charset="0"/>
              </a:rPr>
              <a:t>≈</a:t>
            </a:r>
            <a:r>
              <a:rPr lang="en-US" altLang="en-US"/>
              <a:t> 10</a:t>
            </a:r>
            <a:r>
              <a:rPr lang="en-US" altLang="en-US" sz="4000" baseline="50000"/>
              <a:t>-15 </a:t>
            </a:r>
            <a:r>
              <a:rPr lang="en-US" altLang="en-US"/>
              <a:t>s</a:t>
            </a:r>
          </a:p>
        </p:txBody>
      </p:sp>
      <p:sp>
        <p:nvSpPr>
          <p:cNvPr id="10649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650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10650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0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10650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0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1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10651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1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10651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1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2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10652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2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10652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2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3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10653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3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10653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3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4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10654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4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10654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4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5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10655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5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5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5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655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5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5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5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5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6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6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6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656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10656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6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6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6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6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10656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57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10657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7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657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10657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10658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8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94" name="Text Box 98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6595" name="Text Box 99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106596" name="Group 100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106597" name="Oval 10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98" name="Oval 10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599" name="Oval 10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00" name="Oval 10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6601" name="Oval 105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02" name="Oval 106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03" name="Oval 107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04" name="Oval 108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05" name="Oval 109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6606" name="Group 110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106607" name="Oval 111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08" name="Oval 112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09" name="Oval 113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10" name="Oval 114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6611" name="Group 115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106612" name="Oval 116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13" name="Oval 11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6614" name="Oval 118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6615" name="Oval 11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16" name="Oval 120"/>
          <p:cNvSpPr>
            <a:spLocks noChangeArrowheads="1"/>
          </p:cNvSpPr>
          <p:nvPr/>
        </p:nvSpPr>
        <p:spPr bwMode="auto">
          <a:xfrm rot="17869698">
            <a:off x="4448175" y="42386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17" name="Oval 121"/>
          <p:cNvSpPr>
            <a:spLocks noChangeArrowheads="1"/>
          </p:cNvSpPr>
          <p:nvPr/>
        </p:nvSpPr>
        <p:spPr bwMode="auto">
          <a:xfrm rot="17869698">
            <a:off x="4830763" y="43386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18" name="Oval 122"/>
          <p:cNvSpPr>
            <a:spLocks noChangeArrowheads="1"/>
          </p:cNvSpPr>
          <p:nvPr/>
        </p:nvSpPr>
        <p:spPr bwMode="auto">
          <a:xfrm rot="21241377">
            <a:off x="4411663" y="42481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19" name="Oval 123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0" name="Oval 124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1" name="Oval 125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2" name="Oval 126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3" name="Oval 127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4" name="Oval 128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25" name="Oval 129"/>
          <p:cNvSpPr>
            <a:spLocks noChangeAspect="1" noChangeArrowheads="1"/>
          </p:cNvSpPr>
          <p:nvPr/>
        </p:nvSpPr>
        <p:spPr bwMode="auto">
          <a:xfrm rot="24992214">
            <a:off x="4183062" y="420052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07519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13107"/>
          <a:stretch>
            <a:fillRect/>
          </a:stretch>
        </p:blipFill>
        <p:spPr bwMode="auto">
          <a:xfrm>
            <a:off x="581025" y="1260475"/>
            <a:ext cx="80803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Timescales of radiation damage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363538" y="5888038"/>
            <a:ext cx="8447087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300">
                <a:solidFill>
                  <a:srgbClr val="000000"/>
                </a:solidFill>
                <a:latin typeface="Arial"/>
              </a:rPr>
              <a:t>Garret et. al. (2005) </a:t>
            </a:r>
            <a:r>
              <a:rPr lang="en-US" altLang="en-US" sz="2300" i="1">
                <a:solidFill>
                  <a:srgbClr val="000000"/>
                </a:solidFill>
                <a:latin typeface="Arial"/>
              </a:rPr>
              <a:t>Chem. Rev</a:t>
            </a:r>
            <a:r>
              <a:rPr lang="en-US" altLang="en-US" sz="2300" b="1" i="1">
                <a:solidFill>
                  <a:srgbClr val="000000"/>
                </a:solidFill>
                <a:latin typeface="Arial"/>
              </a:rPr>
              <a:t>.</a:t>
            </a:r>
            <a:r>
              <a:rPr lang="en-US" altLang="en-US" sz="2300" b="1">
                <a:solidFill>
                  <a:srgbClr val="000000"/>
                </a:solidFill>
                <a:latin typeface="Arial"/>
              </a:rPr>
              <a:t> 105</a:t>
            </a:r>
            <a:r>
              <a:rPr lang="en-US" altLang="en-US" sz="2300">
                <a:solidFill>
                  <a:srgbClr val="000000"/>
                </a:solidFill>
                <a:latin typeface="Arial"/>
              </a:rPr>
              <a:t>, 355-389</a:t>
            </a:r>
          </a:p>
          <a:p>
            <a:pPr algn="ctr">
              <a:spcBef>
                <a:spcPct val="50000"/>
              </a:spcBef>
            </a:pPr>
            <a:endParaRPr lang="en-US" altLang="en-US" sz="23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6692900" y="1639888"/>
            <a:ext cx="1812925" cy="34925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6207125" y="2257425"/>
            <a:ext cx="1274763" cy="349250"/>
          </a:xfrm>
          <a:prstGeom prst="rect">
            <a:avLst/>
          </a:prstGeom>
          <a:gradFill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45000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13107"/>
          <a:stretch>
            <a:fillRect/>
          </a:stretch>
        </p:blipFill>
        <p:spPr bwMode="auto">
          <a:xfrm>
            <a:off x="581025" y="1260475"/>
            <a:ext cx="80803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Timescales of radiation damage</a:t>
            </a: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363538" y="5888038"/>
            <a:ext cx="8447087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300">
                <a:solidFill>
                  <a:srgbClr val="000000"/>
                </a:solidFill>
                <a:latin typeface="Arial"/>
              </a:rPr>
              <a:t>Garret et. al. (2005) </a:t>
            </a:r>
            <a:r>
              <a:rPr lang="en-US" altLang="en-US" sz="2300" i="1">
                <a:solidFill>
                  <a:srgbClr val="000000"/>
                </a:solidFill>
                <a:latin typeface="Arial"/>
              </a:rPr>
              <a:t>Chem. Rev</a:t>
            </a:r>
            <a:r>
              <a:rPr lang="en-US" altLang="en-US" sz="2300" b="1" i="1">
                <a:solidFill>
                  <a:srgbClr val="000000"/>
                </a:solidFill>
                <a:latin typeface="Arial"/>
              </a:rPr>
              <a:t>.</a:t>
            </a:r>
            <a:r>
              <a:rPr lang="en-US" altLang="en-US" sz="2300" b="1">
                <a:solidFill>
                  <a:srgbClr val="000000"/>
                </a:solidFill>
                <a:latin typeface="Arial"/>
              </a:rPr>
              <a:t> 105</a:t>
            </a:r>
            <a:r>
              <a:rPr lang="en-US" altLang="en-US" sz="2300">
                <a:solidFill>
                  <a:srgbClr val="000000"/>
                </a:solidFill>
                <a:latin typeface="Arial"/>
              </a:rPr>
              <a:t>, 355-389</a:t>
            </a:r>
          </a:p>
          <a:p>
            <a:pPr algn="ctr">
              <a:spcBef>
                <a:spcPct val="50000"/>
              </a:spcBef>
            </a:pPr>
            <a:endParaRPr lang="en-US" altLang="en-US" sz="23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69" name="Line 5"/>
          <p:cNvSpPr>
            <a:spLocks noChangeShapeType="1"/>
          </p:cNvSpPr>
          <p:nvPr/>
        </p:nvSpPr>
        <p:spPr bwMode="auto">
          <a:xfrm>
            <a:off x="4456113" y="3455988"/>
            <a:ext cx="0" cy="739775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3933825" y="2938463"/>
            <a:ext cx="979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99CC00"/>
                </a:solidFill>
                <a:latin typeface="Arial"/>
              </a:rPr>
              <a:t>LCLS</a:t>
            </a:r>
          </a:p>
        </p:txBody>
      </p:sp>
      <p:grpSp>
        <p:nvGrpSpPr>
          <p:cNvPr id="139271" name="Group 7"/>
          <p:cNvGrpSpPr>
            <a:grpSpLocks/>
          </p:cNvGrpSpPr>
          <p:nvPr/>
        </p:nvGrpSpPr>
        <p:grpSpPr bwMode="auto">
          <a:xfrm>
            <a:off x="6629400" y="3521075"/>
            <a:ext cx="1154113" cy="822325"/>
            <a:chOff x="4745" y="2040"/>
            <a:chExt cx="727" cy="518"/>
          </a:xfrm>
        </p:grpSpPr>
        <p:sp>
          <p:nvSpPr>
            <p:cNvPr id="139272" name="Line 8"/>
            <p:cNvSpPr>
              <a:spLocks noChangeShapeType="1"/>
            </p:cNvSpPr>
            <p:nvPr/>
          </p:nvSpPr>
          <p:spPr bwMode="auto">
            <a:xfrm flipV="1">
              <a:off x="4745" y="2117"/>
              <a:ext cx="0" cy="32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273" name="Text Box 9"/>
            <p:cNvSpPr txBox="1">
              <a:spLocks noChangeArrowheads="1"/>
            </p:cNvSpPr>
            <p:nvPr/>
          </p:nvSpPr>
          <p:spPr bwMode="auto">
            <a:xfrm>
              <a:off x="4781" y="2040"/>
              <a:ext cx="691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400" b="1">
                  <a:solidFill>
                    <a:srgbClr val="0000FF"/>
                  </a:solidFill>
                  <a:latin typeface="Arial"/>
                </a:rPr>
                <a:t>ALS</a:t>
              </a:r>
            </a:p>
            <a:p>
              <a:pPr algn="ctr"/>
              <a:r>
                <a:rPr lang="en-US" altLang="en-US" sz="2400" b="1">
                  <a:solidFill>
                    <a:srgbClr val="0000FF"/>
                  </a:solidFill>
                  <a:latin typeface="Arial"/>
                </a:rPr>
                <a:t>bunch</a:t>
              </a:r>
            </a:p>
          </p:txBody>
        </p:sp>
      </p:grpSp>
      <p:sp>
        <p:nvSpPr>
          <p:cNvPr id="139274" name="Rectangle 10"/>
          <p:cNvSpPr>
            <a:spLocks noChangeArrowheads="1"/>
          </p:cNvSpPr>
          <p:nvPr/>
        </p:nvSpPr>
        <p:spPr bwMode="auto">
          <a:xfrm>
            <a:off x="6692900" y="1639888"/>
            <a:ext cx="1812925" cy="34925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275" name="Rectangle 11"/>
          <p:cNvSpPr>
            <a:spLocks noChangeArrowheads="1"/>
          </p:cNvSpPr>
          <p:nvPr/>
        </p:nvSpPr>
        <p:spPr bwMode="auto">
          <a:xfrm>
            <a:off x="6207125" y="2257425"/>
            <a:ext cx="1274763" cy="349250"/>
          </a:xfrm>
          <a:prstGeom prst="rect">
            <a:avLst/>
          </a:prstGeom>
          <a:gradFill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1196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93187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93188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93189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0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191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93192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3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194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93195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6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197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93198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199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200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93201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202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203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93204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205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3206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93207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3208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93209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10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11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3212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3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4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5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6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7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8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19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0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1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2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3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4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5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6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7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8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29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3230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93231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2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3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4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5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6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7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8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39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40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3241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2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3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4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5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6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7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8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49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0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1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2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3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4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5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6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7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8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59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60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3268" name="Group 84"/>
          <p:cNvGrpSpPr>
            <a:grpSpLocks/>
          </p:cNvGrpSpPr>
          <p:nvPr/>
        </p:nvGrpSpPr>
        <p:grpSpPr bwMode="auto">
          <a:xfrm>
            <a:off x="1435100" y="3105150"/>
            <a:ext cx="4013200" cy="1370013"/>
            <a:chOff x="904" y="1956"/>
            <a:chExt cx="2528" cy="863"/>
          </a:xfrm>
        </p:grpSpPr>
        <p:sp>
          <p:nvSpPr>
            <p:cNvPr id="93262" name="Text Box 78"/>
            <p:cNvSpPr txBox="1">
              <a:spLocks noChangeArrowheads="1"/>
            </p:cNvSpPr>
            <p:nvPr/>
          </p:nvSpPr>
          <p:spPr bwMode="auto">
            <a:xfrm>
              <a:off x="904" y="1956"/>
              <a:ext cx="2528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700">
                  <a:solidFill>
                    <a:srgbClr val="000000"/>
                  </a:solidFill>
                  <a:latin typeface="Arial"/>
                </a:rPr>
                <a:t>Heterogeneous reactions</a:t>
              </a:r>
            </a:p>
          </p:txBody>
        </p:sp>
        <p:sp>
          <p:nvSpPr>
            <p:cNvPr id="93263" name="Line 79"/>
            <p:cNvSpPr>
              <a:spLocks noChangeShapeType="1"/>
            </p:cNvSpPr>
            <p:nvPr/>
          </p:nvSpPr>
          <p:spPr bwMode="auto">
            <a:xfrm flipH="1">
              <a:off x="1773" y="2276"/>
              <a:ext cx="403" cy="3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64" name="Line 80"/>
            <p:cNvSpPr>
              <a:spLocks noChangeShapeType="1"/>
            </p:cNvSpPr>
            <p:nvPr/>
          </p:nvSpPr>
          <p:spPr bwMode="auto">
            <a:xfrm>
              <a:off x="2152" y="2280"/>
              <a:ext cx="695" cy="5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3267" name="Group 83"/>
          <p:cNvGrpSpPr>
            <a:grpSpLocks/>
          </p:cNvGrpSpPr>
          <p:nvPr/>
        </p:nvGrpSpPr>
        <p:grpSpPr bwMode="auto">
          <a:xfrm>
            <a:off x="2428875" y="5414963"/>
            <a:ext cx="5364163" cy="1030287"/>
            <a:chOff x="1530" y="3411"/>
            <a:chExt cx="3379" cy="649"/>
          </a:xfrm>
        </p:grpSpPr>
        <p:sp>
          <p:nvSpPr>
            <p:cNvPr id="93261" name="Text Box 77"/>
            <p:cNvSpPr txBox="1">
              <a:spLocks noChangeArrowheads="1"/>
            </p:cNvSpPr>
            <p:nvPr/>
          </p:nvSpPr>
          <p:spPr bwMode="auto">
            <a:xfrm>
              <a:off x="1722" y="3743"/>
              <a:ext cx="2456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700">
                  <a:solidFill>
                    <a:srgbClr val="000000"/>
                  </a:solidFill>
                  <a:latin typeface="Arial"/>
                </a:rPr>
                <a:t>Homogeneous reactions</a:t>
              </a:r>
            </a:p>
          </p:txBody>
        </p:sp>
        <p:sp>
          <p:nvSpPr>
            <p:cNvPr id="93265" name="Line 81"/>
            <p:cNvSpPr>
              <a:spLocks noChangeShapeType="1"/>
            </p:cNvSpPr>
            <p:nvPr/>
          </p:nvSpPr>
          <p:spPr bwMode="auto">
            <a:xfrm flipH="1" flipV="1">
              <a:off x="1530" y="3411"/>
              <a:ext cx="1455" cy="3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266" name="Line 82"/>
            <p:cNvSpPr>
              <a:spLocks noChangeShapeType="1"/>
            </p:cNvSpPr>
            <p:nvPr/>
          </p:nvSpPr>
          <p:spPr bwMode="auto">
            <a:xfrm flipV="1">
              <a:off x="2961" y="3483"/>
              <a:ext cx="1948" cy="2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9659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Rough values of energy quanta</a:t>
            </a:r>
          </a:p>
        </p:txBody>
      </p:sp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676275" y="1803400"/>
            <a:ext cx="8467725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 MeV		100 GJ/mol		Medical radiation therapy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100 keV	10 GJ/mol		Medical imaging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 keV	1 GJ/mol		X-ray crystallography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 keV		100 MJ/mol		S and P K-edges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100 eV	10 MJ/mol		“water window”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 eV		1 MJ/mol		C≡C bond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 eV		100 kJ/mol		C</a:t>
            </a:r>
            <a:r>
              <a:rPr lang="en-US" altLang="en-US" sz="2400">
                <a:solidFill>
                  <a:srgbClr val="000000"/>
                </a:solidFill>
                <a:latin typeface="Arial"/>
                <a:cs typeface="Arial" charset="0"/>
              </a:rPr>
              <a:t>-</a:t>
            </a:r>
            <a:r>
              <a:rPr lang="en-US" altLang="en-US" sz="2400">
                <a:solidFill>
                  <a:srgbClr val="000000"/>
                </a:solidFill>
                <a:latin typeface="Arial"/>
              </a:rPr>
              <a:t>C bond, visible light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100 meV	10 kJ/mol		hydrogen bond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  <a:latin typeface="Arial"/>
              </a:rPr>
              <a:t>10 meV	1 kJ/mol		heat (~300 K)</a:t>
            </a:r>
          </a:p>
        </p:txBody>
      </p:sp>
    </p:spTree>
    <p:extLst>
      <p:ext uri="{BB962C8B-B14F-4D97-AF65-F5344CB8AC3E}">
        <p14:creationId xmlns:p14="http://schemas.microsoft.com/office/powerpoint/2010/main" val="4123245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0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4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Energy Transfer Analogy</a:t>
            </a:r>
          </a:p>
        </p:txBody>
      </p:sp>
      <p:sp>
        <p:nvSpPr>
          <p:cNvPr id="294917" name="Oval 5"/>
          <p:cNvSpPr>
            <a:spLocks noChangeArrowheads="1"/>
          </p:cNvSpPr>
          <p:nvPr/>
        </p:nvSpPr>
        <p:spPr bwMode="auto">
          <a:xfrm>
            <a:off x="1577975" y="2228850"/>
            <a:ext cx="877888" cy="777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918" name="Line 6"/>
          <p:cNvSpPr>
            <a:spLocks noChangeShapeType="1"/>
          </p:cNvSpPr>
          <p:nvPr/>
        </p:nvSpPr>
        <p:spPr bwMode="auto">
          <a:xfrm flipH="1">
            <a:off x="1992313" y="3043238"/>
            <a:ext cx="23812" cy="161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919" name="Line 7"/>
          <p:cNvSpPr>
            <a:spLocks noChangeShapeType="1"/>
          </p:cNvSpPr>
          <p:nvPr/>
        </p:nvSpPr>
        <p:spPr bwMode="auto">
          <a:xfrm flipH="1">
            <a:off x="1428750" y="4672013"/>
            <a:ext cx="563563" cy="1001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920" name="Line 8"/>
          <p:cNvSpPr>
            <a:spLocks noChangeShapeType="1"/>
          </p:cNvSpPr>
          <p:nvPr/>
        </p:nvSpPr>
        <p:spPr bwMode="auto">
          <a:xfrm>
            <a:off x="1992313" y="4672013"/>
            <a:ext cx="625475" cy="963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921" name="Line 9"/>
          <p:cNvSpPr>
            <a:spLocks noChangeShapeType="1"/>
          </p:cNvSpPr>
          <p:nvPr/>
        </p:nvSpPr>
        <p:spPr bwMode="auto">
          <a:xfrm flipV="1">
            <a:off x="1139825" y="3470275"/>
            <a:ext cx="1778000" cy="300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922" name="Oval 10"/>
          <p:cNvSpPr>
            <a:spLocks noChangeArrowheads="1"/>
          </p:cNvSpPr>
          <p:nvPr/>
        </p:nvSpPr>
        <p:spPr bwMode="auto">
          <a:xfrm>
            <a:off x="6478588" y="2232025"/>
            <a:ext cx="877887" cy="777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 flipH="1">
            <a:off x="6892925" y="3046413"/>
            <a:ext cx="23813" cy="161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924" name="Line 12"/>
          <p:cNvSpPr>
            <a:spLocks noChangeShapeType="1"/>
          </p:cNvSpPr>
          <p:nvPr/>
        </p:nvSpPr>
        <p:spPr bwMode="auto">
          <a:xfrm flipH="1">
            <a:off x="6329363" y="4675188"/>
            <a:ext cx="563562" cy="1001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6892925" y="4675188"/>
            <a:ext cx="625475" cy="963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926" name="Line 14"/>
          <p:cNvSpPr>
            <a:spLocks noChangeShapeType="1"/>
          </p:cNvSpPr>
          <p:nvPr/>
        </p:nvSpPr>
        <p:spPr bwMode="auto">
          <a:xfrm>
            <a:off x="6040438" y="3384550"/>
            <a:ext cx="1689100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94938" name="Group 26"/>
          <p:cNvGrpSpPr>
            <a:grpSpLocks/>
          </p:cNvGrpSpPr>
          <p:nvPr/>
        </p:nvGrpSpPr>
        <p:grpSpPr bwMode="auto">
          <a:xfrm>
            <a:off x="1762125" y="2393950"/>
            <a:ext cx="5340350" cy="487363"/>
            <a:chOff x="1110" y="1508"/>
            <a:chExt cx="3364" cy="307"/>
          </a:xfrm>
        </p:grpSpPr>
        <p:sp>
          <p:nvSpPr>
            <p:cNvPr id="294927" name="Oval 15"/>
            <p:cNvSpPr>
              <a:spLocks noChangeArrowheads="1"/>
            </p:cNvSpPr>
            <p:nvPr/>
          </p:nvSpPr>
          <p:spPr bwMode="auto">
            <a:xfrm>
              <a:off x="4229" y="1696"/>
              <a:ext cx="245" cy="1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4928" name="Oval 16"/>
            <p:cNvSpPr>
              <a:spLocks noChangeArrowheads="1"/>
            </p:cNvSpPr>
            <p:nvPr/>
          </p:nvSpPr>
          <p:spPr bwMode="auto">
            <a:xfrm>
              <a:off x="4245" y="1515"/>
              <a:ext cx="56" cy="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4929" name="Oval 17"/>
            <p:cNvSpPr>
              <a:spLocks noChangeArrowheads="1"/>
            </p:cNvSpPr>
            <p:nvPr/>
          </p:nvSpPr>
          <p:spPr bwMode="auto">
            <a:xfrm>
              <a:off x="4412" y="1508"/>
              <a:ext cx="56" cy="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4933" name="AutoShape 21"/>
            <p:cNvSpPr>
              <a:spLocks noChangeArrowheads="1"/>
            </p:cNvSpPr>
            <p:nvPr/>
          </p:nvSpPr>
          <p:spPr bwMode="auto">
            <a:xfrm rot="-3355368">
              <a:off x="1126" y="1523"/>
              <a:ext cx="48" cy="80"/>
            </a:xfrm>
            <a:prstGeom prst="moon">
              <a:avLst>
                <a:gd name="adj" fmla="val 8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4934" name="AutoShape 22"/>
            <p:cNvSpPr>
              <a:spLocks noChangeArrowheads="1"/>
            </p:cNvSpPr>
            <p:nvPr/>
          </p:nvSpPr>
          <p:spPr bwMode="auto">
            <a:xfrm rot="-7786708">
              <a:off x="1368" y="1526"/>
              <a:ext cx="48" cy="80"/>
            </a:xfrm>
            <a:prstGeom prst="moon">
              <a:avLst>
                <a:gd name="adj" fmla="val 8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4935" name="AutoShape 23"/>
            <p:cNvSpPr>
              <a:spLocks noChangeArrowheads="1"/>
            </p:cNvSpPr>
            <p:nvPr/>
          </p:nvSpPr>
          <p:spPr bwMode="auto">
            <a:xfrm rot="-16488439">
              <a:off x="1220" y="1626"/>
              <a:ext cx="137" cy="210"/>
            </a:xfrm>
            <a:prstGeom prst="moon">
              <a:avLst>
                <a:gd name="adj" fmla="val 8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94936" name="Picture 24" descr="MM900040979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2851150"/>
            <a:ext cx="20193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37" name="Text Box 25"/>
          <p:cNvSpPr txBox="1">
            <a:spLocks noChangeArrowheads="1"/>
          </p:cNvSpPr>
          <p:nvPr/>
        </p:nvSpPr>
        <p:spPr bwMode="auto">
          <a:xfrm>
            <a:off x="7486650" y="2713038"/>
            <a:ext cx="66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/>
              </a:rPr>
              <a:t>37 C</a:t>
            </a:r>
          </a:p>
        </p:txBody>
      </p:sp>
    </p:spTree>
    <p:extLst>
      <p:ext uri="{BB962C8B-B14F-4D97-AF65-F5344CB8AC3E}">
        <p14:creationId xmlns:p14="http://schemas.microsoft.com/office/powerpoint/2010/main" val="167103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7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9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53820"/>
            <a:ext cx="8229600" cy="480218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5400" dirty="0" smtClean="0"/>
              <a:t>Damage is done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5400" dirty="0" smtClean="0"/>
              <a:t>by </a:t>
            </a:r>
            <a:r>
              <a:rPr lang="en-US" altLang="en-US" sz="5400" dirty="0" smtClean="0">
                <a:solidFill>
                  <a:srgbClr val="FF0000"/>
                </a:solidFill>
              </a:rPr>
              <a:t>dose (</a:t>
            </a:r>
            <a:r>
              <a:rPr lang="en-US" altLang="en-US" sz="5400" dirty="0" err="1" smtClean="0">
                <a:solidFill>
                  <a:srgbClr val="FF0000"/>
                </a:solidFill>
              </a:rPr>
              <a:t>MGy</a:t>
            </a:r>
            <a:r>
              <a:rPr lang="en-US" altLang="en-US" sz="5400" dirty="0" smtClean="0">
                <a:solidFill>
                  <a:srgbClr val="FF0000"/>
                </a:solidFill>
              </a:rPr>
              <a:t>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dirty="0" smtClean="0"/>
              <a:t>proportional to photons/area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54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5400" dirty="0" smtClean="0"/>
              <a:t>not time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5400" dirty="0" smtClean="0"/>
              <a:t>not heat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4684" y="5380672"/>
            <a:ext cx="8770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Sliz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P, Harrison SC &amp; Rosenbaum G (2003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). 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Structure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11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13-19. </a:t>
            </a:r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Garman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EF &amp;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McSweeney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SM (2006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). 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J. Sync. Rad.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14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1-3.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Owen RL,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Rudino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-Pinera E &amp; Garman EF (2006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). 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PNAS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103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4912-4917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Leiros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et al. (2006). </a:t>
            </a:r>
            <a:r>
              <a:rPr lang="en-US" i="1" dirty="0" err="1">
                <a:solidFill>
                  <a:srgbClr val="000000"/>
                </a:solidFill>
                <a:latin typeface="Arial" panose="020B0604020202020204" pitchFamily="34" charset="0"/>
              </a:rPr>
              <a:t>Acta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Cryst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 D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62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125-132.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Holton JM (2007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). 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J. Synch Rad.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14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51-72. </a:t>
            </a:r>
          </a:p>
        </p:txBody>
      </p:sp>
    </p:spTree>
    <p:extLst>
      <p:ext uri="{BB962C8B-B14F-4D97-AF65-F5344CB8AC3E}">
        <p14:creationId xmlns:p14="http://schemas.microsoft.com/office/powerpoint/2010/main" val="2656645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1.4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65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2162175"/>
          </a:xfrm>
          <a:noFill/>
        </p:spPr>
        <p:txBody>
          <a:bodyPr/>
          <a:lstStyle/>
          <a:p>
            <a:r>
              <a:rPr lang="en-US" altLang="en-US" sz="7200">
                <a:solidFill>
                  <a:schemeClr val="tx1"/>
                </a:solidFill>
              </a:rPr>
              <a:t>what the is a MGy?</a:t>
            </a:r>
          </a:p>
        </p:txBody>
      </p:sp>
      <p:sp>
        <p:nvSpPr>
          <p:cNvPr id="385027" name="Text Box 3"/>
          <p:cNvSpPr txBox="1">
            <a:spLocks noChangeArrowheads="1"/>
          </p:cNvSpPr>
          <p:nvPr/>
        </p:nvSpPr>
        <p:spPr bwMode="auto">
          <a:xfrm>
            <a:off x="1014413" y="3560763"/>
            <a:ext cx="7115175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>
                <a:solidFill>
                  <a:srgbClr val="000000"/>
                </a:solidFill>
                <a:latin typeface="Arial"/>
              </a:rPr>
              <a:t>http://bl831.als.lbl.gov/</a:t>
            </a:r>
          </a:p>
          <a:p>
            <a:pPr algn="ctr">
              <a:spcBef>
                <a:spcPct val="50000"/>
              </a:spcBef>
            </a:pPr>
            <a:r>
              <a:rPr lang="en-US" altLang="en-US" sz="4400">
                <a:solidFill>
                  <a:srgbClr val="000000"/>
                </a:solidFill>
                <a:latin typeface="Arial"/>
              </a:rPr>
              <a:t>damage_rates.pdf</a:t>
            </a:r>
          </a:p>
        </p:txBody>
      </p:sp>
      <p:sp>
        <p:nvSpPr>
          <p:cNvPr id="385028" name="Text Box 4"/>
          <p:cNvSpPr txBox="1">
            <a:spLocks noChangeArrowheads="1"/>
          </p:cNvSpPr>
          <p:nvPr/>
        </p:nvSpPr>
        <p:spPr bwMode="auto">
          <a:xfrm>
            <a:off x="-103188" y="6491288"/>
            <a:ext cx="5622926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"/>
              </a:rPr>
              <a:t>Holton J. M. (2009) </a:t>
            </a:r>
            <a:r>
              <a:rPr lang="en-US" altLang="en-US" i="1">
                <a:solidFill>
                  <a:srgbClr val="000000"/>
                </a:solidFill>
                <a:latin typeface="Arial"/>
              </a:rPr>
              <a:t>J. Synchrotron Rad.</a:t>
            </a:r>
            <a:r>
              <a:rPr lang="en-US" altLang="en-US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Arial"/>
              </a:rPr>
              <a:t>16</a:t>
            </a:r>
            <a:r>
              <a:rPr lang="en-US" altLang="en-US">
                <a:solidFill>
                  <a:srgbClr val="000000"/>
                </a:solidFill>
                <a:latin typeface="Arial"/>
              </a:rPr>
              <a:t> 133-42</a:t>
            </a:r>
          </a:p>
        </p:txBody>
      </p:sp>
    </p:spTree>
    <p:extLst>
      <p:ext uri="{BB962C8B-B14F-4D97-AF65-F5344CB8AC3E}">
        <p14:creationId xmlns:p14="http://schemas.microsoft.com/office/powerpoint/2010/main" val="2458717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8941" y="2474259"/>
            <a:ext cx="8175812" cy="4841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364" name="TextBox 5"/>
          <p:cNvSpPr txBox="1">
            <a:spLocks noChangeArrowheads="1"/>
          </p:cNvSpPr>
          <p:nvPr/>
        </p:nvSpPr>
        <p:spPr bwMode="auto">
          <a:xfrm>
            <a:off x="0" y="193675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4800">
                <a:solidFill>
                  <a:srgbClr val="000000"/>
                </a:solidFill>
              </a:rPr>
              <a:t>How long will my crystal last?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041023"/>
            <a:ext cx="8686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synch   line      type    flux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beamsize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flux density  dose    max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xtal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min site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   </a:t>
            </a:r>
            <a:r>
              <a:rPr lang="el-GR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 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l-GR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m2/s     rate    lifetime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lifetime</a:t>
            </a:r>
            <a:endParaRPr lang="en-US" sz="1200" dirty="0" smtClean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4.2.2      MAD   2.2e11    75x80    3.7e+07  27.3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18 m    73 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5.0.1     mono   1.6e11      100    2.0e+07  10.4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48 m   3.2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5.0.2      MAD     8e11      100    1.0e+08  51.8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9.6 m    39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5.0.3     mono   1.7e11      100    2.2e+07    11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45 m     3 m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8.2.1      MAD   1.8e11      100    2.3e+07  11.7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43 m   2.9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8.2.2      MAD   2.3e11      100    2.9e+07  14.9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34 m   2.2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8.3.1      MAD     9e11       70    2.3e+08   119 kGy/s    4.2 m    17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8.3.1  typical     6e11       70    1.6e+08   115 kGy/s    4.3 m    17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12.3.1     MAD   1.8e11      100    2.3e+07  11.7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43 m   2.9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12.3.1      ML   4.0e12      100    5.1e+08   513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58 s   3.9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8-BM       MAD     1e11      200    2.5e+06  1.27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6.6 h    26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14-BM-C   mono   5.8e10      200    1.4e+06   738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11 h    45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14-BM-D    MAD    3.3e9      200    8.2e+04    42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8.3 d    13 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14-ID-B    MAD   6.0e10      200    1.5e+06   763 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11 h    44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17-BM      MAD   1.1e11      200    2.8e+06   1.4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 6 h    24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17-ID      MAD   2.3e11      200    5.8e+06  2.93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2.8 h    11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19-BM      MAD   2.0e11    70x60    4.8e+07  24.2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21 m    83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19-ID      MAD   1.3e13    80x40    4.1e+09  2.07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15 s  0.97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19-ID  typical   5.5e11  100x100    5.5e+07    28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18 m    71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22-BM      MAD     7e12    80x40    2.2e+09  1.23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24 s   1.6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22-ID      MAD     7e12    80x40    2.2e+09  1.23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24 s   1.6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22-ID  typical   1.5e12       80    2.3e+08   119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4.2 m    17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23-ID-B    MAD     1e13    75x25    5.3e+09  3.01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10 s  0.66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23-ID  typical   1.5e12       80    2.3e+08   119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4.2 m    17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24-ID-C    MAD   1.3e13    20x60    1.1e+10  5.23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5.7 s  0.38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24-ID-E    MAD   0.5e13   20x100    2.5e+09  1.19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25 s   1.7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31-ID      MAD     2e12       70    4.1e+08   194 </a:t>
            </a:r>
            <a:r>
              <a:rPr lang="en-US" sz="1200" dirty="0" err="1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2.6 m    10 s</a:t>
            </a:r>
          </a:p>
        </p:txBody>
      </p:sp>
    </p:spTree>
    <p:extLst>
      <p:ext uri="{BB962C8B-B14F-4D97-AF65-F5344CB8AC3E}">
        <p14:creationId xmlns:p14="http://schemas.microsoft.com/office/powerpoint/2010/main" val="75762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9218" name="Object 2"/>
          <p:cNvGraphicFramePr>
            <a:graphicFrameLocks noChangeAspect="1"/>
          </p:cNvGraphicFramePr>
          <p:nvPr/>
        </p:nvGraphicFramePr>
        <p:xfrm>
          <a:off x="455613" y="912813"/>
          <a:ext cx="9432925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790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13" y="912813"/>
                        <a:ext cx="9432925" cy="568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9219" name="Text Box 3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  <a:latin typeface="Arial"/>
              </a:rPr>
              <a:t>resolution (</a:t>
            </a:r>
            <a:r>
              <a:rPr lang="en-US" altLang="en-US" b="1">
                <a:solidFill>
                  <a:srgbClr val="000000"/>
                </a:solidFill>
                <a:latin typeface="Arial"/>
                <a:cs typeface="Arial" pitchFamily="34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2569220" name="Text Box 4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solidFill>
                  <a:srgbClr val="000000"/>
                </a:solidFill>
                <a:latin typeface="Arial"/>
              </a:rPr>
              <a:t>maximum tolerable dose (MGy)</a:t>
            </a:r>
          </a:p>
        </p:txBody>
      </p:sp>
      <p:sp>
        <p:nvSpPr>
          <p:cNvPr id="2569221" name="Text Box 5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1          2      3       5    7   10        20         40      70  100</a:t>
            </a:r>
          </a:p>
        </p:txBody>
      </p:sp>
      <p:sp>
        <p:nvSpPr>
          <p:cNvPr id="2569222" name="Text Box 6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</a:t>
            </a:r>
          </a:p>
        </p:txBody>
      </p:sp>
      <p:sp>
        <p:nvSpPr>
          <p:cNvPr id="2569223" name="Text Box 7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</a:p>
        </p:txBody>
      </p:sp>
      <p:sp>
        <p:nvSpPr>
          <p:cNvPr id="2569224" name="Text Box 8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2569225" name="Text Box 9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  <a:r>
              <a:rPr lang="en-US" altLang="en-US" b="1" baseline="30000">
                <a:solidFill>
                  <a:srgbClr val="000000"/>
                </a:solidFill>
                <a:latin typeface="Arial"/>
              </a:rPr>
              <a:t>3</a:t>
            </a:r>
          </a:p>
        </p:txBody>
      </p:sp>
      <p:sp>
        <p:nvSpPr>
          <p:cNvPr id="2569226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>
                <a:solidFill>
                  <a:srgbClr val="000000"/>
                </a:solidFill>
                <a:latin typeface="Arial"/>
              </a:rPr>
              <a:t>Howells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et al. 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(2009) 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J. Electron. Spectrosc. Relat. Phenom.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</a:t>
            </a:r>
            <a:r>
              <a:rPr lang="en-GB" altLang="en-US" b="1">
                <a:solidFill>
                  <a:srgbClr val="000000"/>
                </a:solidFill>
                <a:latin typeface="Arial"/>
              </a:rPr>
              <a:t>170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4-12</a:t>
            </a:r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9227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1077913"/>
          </a:xfrm>
          <a:noFill/>
          <a:ln/>
        </p:spPr>
        <p:txBody>
          <a:bodyPr/>
          <a:lstStyle/>
          <a:p>
            <a:r>
              <a:rPr lang="en-GB" altLang="en-US" sz="3200" dirty="0"/>
              <a:t>resolution dependence of </a:t>
            </a:r>
            <a:r>
              <a:rPr lang="en-GB" altLang="en-US" sz="3200" dirty="0" smtClean="0"/>
              <a:t>global damage</a:t>
            </a:r>
            <a:endParaRPr lang="en-US" altLang="en-US" sz="3200" dirty="0"/>
          </a:p>
        </p:txBody>
      </p:sp>
      <p:sp>
        <p:nvSpPr>
          <p:cNvPr id="2569228" name="Rectangle 12"/>
          <p:cNvSpPr>
            <a:spLocks noChangeArrowheads="1"/>
          </p:cNvSpPr>
          <p:nvPr/>
        </p:nvSpPr>
        <p:spPr bwMode="auto">
          <a:xfrm>
            <a:off x="6958013" y="6030913"/>
            <a:ext cx="1166812" cy="290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4717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2" name="Object 2"/>
          <p:cNvGraphicFramePr>
            <a:graphicFrameLocks noChangeAspect="1"/>
          </p:cNvGraphicFramePr>
          <p:nvPr/>
        </p:nvGraphicFramePr>
        <p:xfrm>
          <a:off x="446088" y="936625"/>
          <a:ext cx="9440862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14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936625"/>
                        <a:ext cx="9440862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resolution (</a:t>
            </a:r>
            <a:r>
              <a:rPr lang="en-US" altLang="en-US" b="1">
                <a:solidFill>
                  <a:srgbClr val="000000"/>
                </a:solidFill>
                <a:latin typeface="Arial"/>
                <a:cs typeface="Arial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maximum tolerable dose (MGy)</a:t>
            </a: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1          2      3       5    7   10        20         40      70  100</a:t>
            </a:r>
          </a:p>
        </p:txBody>
      </p:sp>
      <p:sp>
        <p:nvSpPr>
          <p:cNvPr id="261126" name="Text Box 6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</a:t>
            </a:r>
          </a:p>
        </p:txBody>
      </p:sp>
      <p:sp>
        <p:nvSpPr>
          <p:cNvPr id="261127" name="Text Box 7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</a:p>
        </p:txBody>
      </p:sp>
      <p:sp>
        <p:nvSpPr>
          <p:cNvPr id="261128" name="Text Box 8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261129" name="Text Box 9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b="1">
                <a:solidFill>
                  <a:srgbClr val="000000"/>
                </a:solidFill>
                <a:latin typeface="Arial"/>
              </a:rPr>
              <a:t>10</a:t>
            </a:r>
            <a:r>
              <a:rPr lang="en-US" altLang="en-US" b="1" baseline="30000">
                <a:solidFill>
                  <a:srgbClr val="000000"/>
                </a:solidFill>
                <a:latin typeface="Arial"/>
              </a:rPr>
              <a:t>3</a:t>
            </a:r>
          </a:p>
        </p:txBody>
      </p:sp>
      <p:sp>
        <p:nvSpPr>
          <p:cNvPr id="261130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altLang="en-US">
                <a:solidFill>
                  <a:srgbClr val="000000"/>
                </a:solidFill>
                <a:latin typeface="Arial"/>
              </a:rPr>
              <a:t>Howells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et al. 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(2009)  </a:t>
            </a:r>
            <a:r>
              <a:rPr lang="en-GB" altLang="en-US" i="1">
                <a:solidFill>
                  <a:srgbClr val="000000"/>
                </a:solidFill>
                <a:latin typeface="Arial"/>
              </a:rPr>
              <a:t>J. Electron. Spectrosc. Relat. Phenom.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</a:t>
            </a:r>
            <a:r>
              <a:rPr lang="en-GB" altLang="en-US" b="1">
                <a:solidFill>
                  <a:srgbClr val="000000"/>
                </a:solidFill>
                <a:latin typeface="Arial"/>
              </a:rPr>
              <a:t>170</a:t>
            </a:r>
            <a:r>
              <a:rPr lang="en-GB" altLang="en-US">
                <a:solidFill>
                  <a:srgbClr val="000000"/>
                </a:solidFill>
                <a:latin typeface="Arial"/>
              </a:rPr>
              <a:t> 4-12</a:t>
            </a:r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132" name="Oval 12"/>
          <p:cNvSpPr>
            <a:spLocks noChangeArrowheads="1"/>
          </p:cNvSpPr>
          <p:nvPr/>
        </p:nvSpPr>
        <p:spPr bwMode="auto">
          <a:xfrm>
            <a:off x="0" y="2435225"/>
            <a:ext cx="9144000" cy="46847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6600">
                <a:solidFill>
                  <a:srgbClr val="CC0066"/>
                </a:solidFill>
                <a:latin typeface="Arial"/>
              </a:rPr>
              <a:t>10 MGy/Å</a:t>
            </a:r>
          </a:p>
        </p:txBody>
      </p:sp>
      <p:sp>
        <p:nvSpPr>
          <p:cNvPr id="15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1077913"/>
          </a:xfrm>
          <a:noFill/>
          <a:ln/>
        </p:spPr>
        <p:txBody>
          <a:bodyPr/>
          <a:lstStyle/>
          <a:p>
            <a:r>
              <a:rPr lang="en-GB" altLang="en-US" sz="3200" dirty="0"/>
              <a:t>resolution dependence of </a:t>
            </a:r>
            <a:r>
              <a:rPr lang="en-GB" altLang="en-US" sz="3200" dirty="0" smtClean="0"/>
              <a:t>global damage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263134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32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sz="5400"/>
              <a:t>R</a:t>
            </a:r>
            <a:r>
              <a:rPr lang="en-US" altLang="en-US" sz="5400" baseline="-25000"/>
              <a:t>iso</a:t>
            </a:r>
            <a:r>
              <a:rPr lang="en-US" altLang="en-US" sz="5400"/>
              <a:t> vs dose</a:t>
            </a:r>
          </a:p>
        </p:txBody>
      </p:sp>
      <p:graphicFrame>
        <p:nvGraphicFramePr>
          <p:cNvPr id="262147" name="Object 3"/>
          <p:cNvGraphicFramePr>
            <a:graphicFrameLocks noChangeAspect="1"/>
          </p:cNvGraphicFramePr>
          <p:nvPr/>
        </p:nvGraphicFramePr>
        <p:xfrm>
          <a:off x="993775" y="835025"/>
          <a:ext cx="7464425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28" name="Chart" r:id="rId3" imgW="6096075" imgH="4238497" progId="MSGraph.Chart.8">
                  <p:embed followColorScheme="full"/>
                </p:oleObj>
              </mc:Choice>
              <mc:Fallback>
                <p:oleObj name="Chart" r:id="rId3" imgW="6096075" imgH="423849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835025"/>
                        <a:ext cx="7464425" cy="518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148" name="Text Box 4"/>
          <p:cNvSpPr txBox="1">
            <a:spLocks noChangeArrowheads="1"/>
          </p:cNvSpPr>
          <p:nvPr/>
        </p:nvSpPr>
        <p:spPr bwMode="auto">
          <a:xfrm rot="-5400000">
            <a:off x="179387" y="3048001"/>
            <a:ext cx="1222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/>
              <a:t>R</a:t>
            </a:r>
            <a:r>
              <a:rPr lang="en-US" altLang="en-US" sz="2400" baseline="-25000"/>
              <a:t>iso</a:t>
            </a:r>
            <a:r>
              <a:rPr lang="en-US" altLang="en-US" sz="2400"/>
              <a:t> (%)</a:t>
            </a:r>
            <a:endParaRPr lang="en-US" altLang="en-US" sz="2400" baseline="-25000"/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3298825" y="5780088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/>
              <a:t>change in dose (</a:t>
            </a:r>
            <a:r>
              <a:rPr lang="en-US" altLang="en-US" sz="2400">
                <a:cs typeface="Arial" charset="0"/>
              </a:rPr>
              <a:t>MGy</a:t>
            </a:r>
            <a:r>
              <a:rPr lang="en-US" altLang="en-US" sz="2400">
                <a:cs typeface="Arial" charset="0"/>
                <a:sym typeface="Symbol" pitchFamily="18" charset="2"/>
              </a:rPr>
              <a:t>)</a:t>
            </a:r>
          </a:p>
        </p:txBody>
      </p:sp>
      <p:sp>
        <p:nvSpPr>
          <p:cNvPr id="262150" name="Rectangle 6"/>
          <p:cNvSpPr>
            <a:spLocks noChangeArrowheads="1"/>
          </p:cNvSpPr>
          <p:nvPr/>
        </p:nvSpPr>
        <p:spPr bwMode="auto">
          <a:xfrm>
            <a:off x="4479925" y="3246438"/>
            <a:ext cx="2274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262151" name="Text Box 7"/>
          <p:cNvSpPr txBox="1">
            <a:spLocks noChangeArrowheads="1"/>
          </p:cNvSpPr>
          <p:nvPr/>
        </p:nvSpPr>
        <p:spPr bwMode="auto">
          <a:xfrm>
            <a:off x="1798638" y="6491288"/>
            <a:ext cx="7345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data taken from Banumathi, </a:t>
            </a:r>
            <a:r>
              <a:rPr lang="en-US" altLang="en-US" i="1"/>
              <a:t>et al.</a:t>
            </a:r>
            <a:r>
              <a:rPr lang="en-US" altLang="en-US"/>
              <a:t> (2004) </a:t>
            </a:r>
            <a:r>
              <a:rPr lang="en-US" altLang="en-US" i="1"/>
              <a:t>Acta Cryst. D</a:t>
            </a:r>
            <a:r>
              <a:rPr lang="en-US" altLang="en-US"/>
              <a:t> </a:t>
            </a:r>
            <a:r>
              <a:rPr lang="en-US" altLang="en-US" b="1"/>
              <a:t>60</a:t>
            </a:r>
            <a:r>
              <a:rPr lang="en-US" altLang="en-US"/>
              <a:t>, 1085-1093.</a:t>
            </a:r>
          </a:p>
        </p:txBody>
      </p:sp>
    </p:spTree>
    <p:extLst>
      <p:ext uri="{BB962C8B-B14F-4D97-AF65-F5344CB8AC3E}">
        <p14:creationId xmlns:p14="http://schemas.microsoft.com/office/powerpoint/2010/main" val="1007763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sz="5400"/>
              <a:t>R</a:t>
            </a:r>
            <a:r>
              <a:rPr lang="en-US" altLang="en-US" sz="5400" baseline="-25000"/>
              <a:t>iso</a:t>
            </a:r>
            <a:r>
              <a:rPr lang="en-US" altLang="en-US" sz="5400"/>
              <a:t> vs dose</a:t>
            </a:r>
          </a:p>
        </p:txBody>
      </p:sp>
      <p:graphicFrame>
        <p:nvGraphicFramePr>
          <p:cNvPr id="263171" name="Object 3"/>
          <p:cNvGraphicFramePr>
            <a:graphicFrameLocks noChangeAspect="1"/>
          </p:cNvGraphicFramePr>
          <p:nvPr/>
        </p:nvGraphicFramePr>
        <p:xfrm>
          <a:off x="993775" y="835025"/>
          <a:ext cx="7464425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52" name="Chart" r:id="rId3" imgW="6096075" imgH="4238497" progId="MSGraph.Chart.8">
                  <p:embed followColorScheme="full"/>
                </p:oleObj>
              </mc:Choice>
              <mc:Fallback>
                <p:oleObj name="Chart" r:id="rId3" imgW="6096075" imgH="423849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835025"/>
                        <a:ext cx="7464425" cy="518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2" name="Text Box 4"/>
          <p:cNvSpPr txBox="1">
            <a:spLocks noChangeArrowheads="1"/>
          </p:cNvSpPr>
          <p:nvPr/>
        </p:nvSpPr>
        <p:spPr bwMode="auto">
          <a:xfrm rot="-5400000">
            <a:off x="179387" y="3048001"/>
            <a:ext cx="1222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/>
              <a:t>R</a:t>
            </a:r>
            <a:r>
              <a:rPr lang="en-US" altLang="en-US" sz="2400" baseline="-25000"/>
              <a:t>iso</a:t>
            </a:r>
            <a:r>
              <a:rPr lang="en-US" altLang="en-US" sz="2400"/>
              <a:t> (%)</a:t>
            </a:r>
            <a:endParaRPr lang="en-US" altLang="en-US" sz="2400" baseline="-25000"/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3298825" y="5780088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/>
              <a:t>change in dose (</a:t>
            </a:r>
            <a:r>
              <a:rPr lang="en-US" altLang="en-US" sz="2400">
                <a:cs typeface="Arial" charset="0"/>
              </a:rPr>
              <a:t>MGy</a:t>
            </a:r>
            <a:r>
              <a:rPr lang="en-US" altLang="en-US" sz="2400">
                <a:cs typeface="Arial" charset="0"/>
                <a:sym typeface="Symbol" pitchFamily="18" charset="2"/>
              </a:rPr>
              <a:t>)</a:t>
            </a:r>
          </a:p>
        </p:txBody>
      </p:sp>
      <p:sp>
        <p:nvSpPr>
          <p:cNvPr id="263174" name="Rectangle 6"/>
          <p:cNvSpPr>
            <a:spLocks noChangeArrowheads="1"/>
          </p:cNvSpPr>
          <p:nvPr/>
        </p:nvSpPr>
        <p:spPr bwMode="auto">
          <a:xfrm>
            <a:off x="4479925" y="3246438"/>
            <a:ext cx="2274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263175" name="Text Box 7"/>
          <p:cNvSpPr txBox="1">
            <a:spLocks noChangeArrowheads="1"/>
          </p:cNvSpPr>
          <p:nvPr/>
        </p:nvSpPr>
        <p:spPr bwMode="auto">
          <a:xfrm>
            <a:off x="1798638" y="6491288"/>
            <a:ext cx="7345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data taken from Banumathi, </a:t>
            </a:r>
            <a:r>
              <a:rPr lang="en-US" altLang="en-US" i="1"/>
              <a:t>et al.</a:t>
            </a:r>
            <a:r>
              <a:rPr lang="en-US" altLang="en-US"/>
              <a:t> (2004) </a:t>
            </a:r>
            <a:r>
              <a:rPr lang="en-US" altLang="en-US" i="1"/>
              <a:t>Acta Cryst. D</a:t>
            </a:r>
            <a:r>
              <a:rPr lang="en-US" altLang="en-US"/>
              <a:t> </a:t>
            </a:r>
            <a:r>
              <a:rPr lang="en-US" altLang="en-US" b="1"/>
              <a:t>60</a:t>
            </a:r>
            <a:r>
              <a:rPr lang="en-US" altLang="en-US"/>
              <a:t>, 1085-1093.</a:t>
            </a:r>
          </a:p>
        </p:txBody>
      </p:sp>
      <p:sp>
        <p:nvSpPr>
          <p:cNvPr id="263176" name="Text Box 8"/>
          <p:cNvSpPr txBox="1">
            <a:spLocks noChangeArrowheads="1"/>
          </p:cNvSpPr>
          <p:nvPr/>
        </p:nvSpPr>
        <p:spPr bwMode="auto">
          <a:xfrm>
            <a:off x="2525713" y="1560513"/>
            <a:ext cx="290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R</a:t>
            </a:r>
            <a:r>
              <a:rPr lang="en-US" altLang="en-US" sz="2800" baseline="-25000"/>
              <a:t>iso</a:t>
            </a:r>
            <a:r>
              <a:rPr lang="en-US" altLang="en-US" sz="2800"/>
              <a:t> </a:t>
            </a:r>
            <a:r>
              <a:rPr lang="en-US" altLang="en-US" sz="2800">
                <a:cs typeface="Arial" charset="0"/>
              </a:rPr>
              <a:t>≈</a:t>
            </a:r>
            <a:r>
              <a:rPr lang="en-US" altLang="en-US" sz="2800"/>
              <a:t> 0.7 %/</a:t>
            </a:r>
            <a:r>
              <a:rPr lang="en-US" altLang="en-US" sz="2800">
                <a:cs typeface="Arial" charset="0"/>
              </a:rPr>
              <a:t>MGy</a:t>
            </a:r>
          </a:p>
        </p:txBody>
      </p:sp>
      <p:sp>
        <p:nvSpPr>
          <p:cNvPr id="263177" name="Line 9"/>
          <p:cNvSpPr>
            <a:spLocks noChangeShapeType="1"/>
          </p:cNvSpPr>
          <p:nvPr/>
        </p:nvSpPr>
        <p:spPr bwMode="auto">
          <a:xfrm>
            <a:off x="1879600" y="1854200"/>
            <a:ext cx="5508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44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/>
              <a:t>Dose-doubling concentration</a:t>
            </a:r>
          </a:p>
        </p:txBody>
      </p:sp>
      <p:graphicFrame>
        <p:nvGraphicFramePr>
          <p:cNvPr id="456707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6762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000000"/>
                </a:solidFill>
                <a:latin typeface="Arial"/>
              </a:rPr>
              <a:t>molar, at the Se edge based on RADDOSE</a:t>
            </a:r>
          </a:p>
        </p:txBody>
      </p:sp>
      <p:graphicFrame>
        <p:nvGraphicFramePr>
          <p:cNvPr id="456763" name="Group 59"/>
          <p:cNvGraphicFramePr>
            <a:graphicFrameLocks noGrp="1"/>
          </p:cNvGraphicFramePr>
          <p:nvPr>
            <p:ph sz="half" idx="2"/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5661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/>
              <a:t>Dose-doubling concentration</a:t>
            </a:r>
          </a:p>
        </p:txBody>
      </p:sp>
      <p:graphicFrame>
        <p:nvGraphicFramePr>
          <p:cNvPr id="457731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7786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000000"/>
                </a:solidFill>
                <a:latin typeface="Arial"/>
              </a:rPr>
              <a:t>molar, </a:t>
            </a:r>
            <a:r>
              <a:rPr lang="en-US" altLang="en-US" sz="2400" b="1">
                <a:solidFill>
                  <a:srgbClr val="EA0000"/>
                </a:solidFill>
                <a:latin typeface="Arial"/>
              </a:rPr>
              <a:t>at the Se edge</a:t>
            </a:r>
            <a:r>
              <a:rPr lang="en-US" altLang="en-US" sz="2400" b="1">
                <a:solidFill>
                  <a:srgbClr val="000000"/>
                </a:solidFill>
                <a:latin typeface="Arial"/>
              </a:rPr>
              <a:t> based on RADDOSE</a:t>
            </a:r>
          </a:p>
        </p:txBody>
      </p:sp>
      <p:graphicFrame>
        <p:nvGraphicFramePr>
          <p:cNvPr id="457787" name="Group 59"/>
          <p:cNvGraphicFramePr>
            <a:graphicFrameLocks noGrp="1"/>
          </p:cNvGraphicFramePr>
          <p:nvPr>
            <p:ph sz="half" idx="2"/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0064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0" y="6491288"/>
            <a:ext cx="5622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Holton (2009) </a:t>
            </a:r>
            <a:r>
              <a:rPr lang="en-US" altLang="en-US" i="1"/>
              <a:t>J. Synchrotron Rad.</a:t>
            </a:r>
            <a:r>
              <a:rPr lang="en-US" altLang="en-US"/>
              <a:t> </a:t>
            </a:r>
            <a:r>
              <a:rPr lang="en-US" altLang="en-US" b="1"/>
              <a:t>16</a:t>
            </a:r>
            <a:r>
              <a:rPr lang="en-US" altLang="en-US"/>
              <a:t> 133-42</a:t>
            </a: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600" dirty="0"/>
              <a:t>Specific </a:t>
            </a:r>
            <a:r>
              <a:rPr lang="en-US" altLang="en-US" sz="6600" dirty="0"/>
              <a:t>D</a:t>
            </a:r>
            <a:r>
              <a:rPr lang="en-US" altLang="en-US" sz="6600" dirty="0" smtClean="0"/>
              <a:t>amage </a:t>
            </a:r>
          </a:p>
          <a:p>
            <a:pPr algn="ctr"/>
            <a:r>
              <a:rPr lang="en-US" altLang="en-US" sz="6600" dirty="0" smtClean="0"/>
              <a:t>World Records</a:t>
            </a:r>
            <a:endParaRPr lang="en-US" altLang="en-US" sz="6600" dirty="0"/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622300" y="1322388"/>
            <a:ext cx="7618413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US" altLang="en-US" sz="3600" dirty="0"/>
          </a:p>
          <a:p>
            <a:endParaRPr lang="en-US" altLang="en-US" sz="2400" dirty="0"/>
          </a:p>
          <a:p>
            <a:r>
              <a:rPr lang="en-US" altLang="en-US" sz="2000" dirty="0" err="1"/>
              <a:t>MGy</a:t>
            </a:r>
            <a:r>
              <a:rPr lang="en-US" altLang="en-US" sz="2000" dirty="0"/>
              <a:t>	reaction			reference</a:t>
            </a:r>
          </a:p>
          <a:p>
            <a:endParaRPr lang="en-US" altLang="en-US" sz="2000" dirty="0"/>
          </a:p>
          <a:p>
            <a:pPr>
              <a:lnSpc>
                <a:spcPct val="130000"/>
              </a:lnSpc>
            </a:pPr>
            <a:r>
              <a:rPr lang="en-US" altLang="en-US" sz="2000" dirty="0"/>
              <a:t>~45	global damage		Owen </a:t>
            </a:r>
            <a:r>
              <a:rPr lang="en-US" altLang="en-US" sz="2000" i="1" dirty="0"/>
              <a:t>et al.</a:t>
            </a:r>
            <a:r>
              <a:rPr lang="en-US" altLang="en-US" sz="2000" dirty="0"/>
              <a:t> (2006)</a:t>
            </a:r>
          </a:p>
          <a:p>
            <a:pPr>
              <a:lnSpc>
                <a:spcPct val="130000"/>
              </a:lnSpc>
            </a:pPr>
            <a:r>
              <a:rPr lang="en-US" altLang="en-US" sz="2000" dirty="0"/>
              <a:t>5	Se</a:t>
            </a:r>
            <a:r>
              <a:rPr lang="en-US" altLang="en-US" sz="2000" dirty="0">
                <a:solidFill>
                  <a:srgbClr val="FF0000"/>
                </a:solidFill>
              </a:rPr>
              <a:t>-</a:t>
            </a:r>
            <a:r>
              <a:rPr lang="en-US" altLang="en-US" sz="2000" dirty="0"/>
              <a:t>Met			Holton (2007)</a:t>
            </a:r>
          </a:p>
          <a:p>
            <a:pPr>
              <a:lnSpc>
                <a:spcPct val="130000"/>
              </a:lnSpc>
            </a:pPr>
            <a:r>
              <a:rPr lang="en-US" altLang="en-US" sz="2000" dirty="0"/>
              <a:t>4	Hg</a:t>
            </a:r>
            <a:r>
              <a:rPr lang="en-US" altLang="en-US" sz="2000" dirty="0">
                <a:solidFill>
                  <a:srgbClr val="FF0000"/>
                </a:solidFill>
              </a:rPr>
              <a:t>-</a:t>
            </a:r>
            <a:r>
              <a:rPr lang="en-US" altLang="en-US" sz="2000" dirty="0"/>
              <a:t>S			</a:t>
            </a:r>
            <a:r>
              <a:rPr lang="en-US" altLang="en-US" sz="2000" dirty="0" err="1"/>
              <a:t>Ramagopal</a:t>
            </a:r>
            <a:r>
              <a:rPr lang="en-US" altLang="en-US" sz="2000" dirty="0"/>
              <a:t> </a:t>
            </a:r>
            <a:r>
              <a:rPr lang="en-US" altLang="en-US" i="1" dirty="0"/>
              <a:t>et al.</a:t>
            </a:r>
            <a:r>
              <a:rPr lang="en-US" altLang="en-US" dirty="0"/>
              <a:t> </a:t>
            </a:r>
            <a:r>
              <a:rPr lang="en-US" altLang="en-US" sz="2000" dirty="0"/>
              <a:t>(2004)</a:t>
            </a:r>
          </a:p>
          <a:p>
            <a:pPr>
              <a:lnSpc>
                <a:spcPct val="130000"/>
              </a:lnSpc>
            </a:pPr>
            <a:r>
              <a:rPr lang="en-US" altLang="en-US" sz="2000" dirty="0"/>
              <a:t>3	S</a:t>
            </a:r>
            <a:r>
              <a:rPr lang="en-US" altLang="en-US" sz="2000" dirty="0">
                <a:solidFill>
                  <a:srgbClr val="FF0000"/>
                </a:solidFill>
              </a:rPr>
              <a:t>-</a:t>
            </a:r>
            <a:r>
              <a:rPr lang="en-US" altLang="en-US" sz="2000" dirty="0"/>
              <a:t>S			Murray </a:t>
            </a:r>
            <a:r>
              <a:rPr lang="en-US" altLang="en-US" sz="2000" i="1" dirty="0"/>
              <a:t>et al.</a:t>
            </a:r>
            <a:r>
              <a:rPr lang="en-US" altLang="en-US" sz="2000" dirty="0"/>
              <a:t> (2002)</a:t>
            </a:r>
          </a:p>
          <a:p>
            <a:pPr>
              <a:lnSpc>
                <a:spcPct val="130000"/>
              </a:lnSpc>
            </a:pPr>
            <a:r>
              <a:rPr lang="en-US" altLang="en-US" sz="2000" dirty="0"/>
              <a:t>1	Br</a:t>
            </a:r>
            <a:r>
              <a:rPr lang="en-US" altLang="en-US" sz="2000" dirty="0">
                <a:solidFill>
                  <a:srgbClr val="FF0000"/>
                </a:solidFill>
              </a:rPr>
              <a:t>-</a:t>
            </a:r>
            <a:r>
              <a:rPr lang="en-US" altLang="en-US" sz="2000" dirty="0"/>
              <a:t>RNA			</a:t>
            </a:r>
            <a:r>
              <a:rPr lang="en-US" altLang="en-US" sz="2000" dirty="0" err="1"/>
              <a:t>Olieric</a:t>
            </a:r>
            <a:r>
              <a:rPr lang="en-US" altLang="en-US" sz="2000" dirty="0"/>
              <a:t> </a:t>
            </a:r>
            <a:r>
              <a:rPr lang="en-US" altLang="en-US" sz="2000" i="1" dirty="0"/>
              <a:t>et al.</a:t>
            </a:r>
            <a:r>
              <a:rPr lang="en-US" altLang="en-US" sz="2000" dirty="0"/>
              <a:t> (2007)</a:t>
            </a:r>
          </a:p>
          <a:p>
            <a:pPr>
              <a:lnSpc>
                <a:spcPct val="130000"/>
              </a:lnSpc>
            </a:pPr>
            <a:r>
              <a:rPr lang="en-US" altLang="en-US" sz="2000" dirty="0"/>
              <a:t>?	Cl</a:t>
            </a:r>
            <a:r>
              <a:rPr lang="en-US" altLang="en-US" sz="2000" dirty="0">
                <a:solidFill>
                  <a:srgbClr val="FF0000"/>
                </a:solidFill>
              </a:rPr>
              <a:t>-</a:t>
            </a:r>
            <a:r>
              <a:rPr lang="en-US" altLang="en-US" sz="2000" dirty="0"/>
              <a:t>C			???</a:t>
            </a:r>
          </a:p>
          <a:p>
            <a:pPr>
              <a:lnSpc>
                <a:spcPct val="130000"/>
              </a:lnSpc>
            </a:pPr>
            <a:r>
              <a:rPr lang="en-US" altLang="en-US" sz="2000" dirty="0"/>
              <a:t>0.5	</a:t>
            </a:r>
            <a:r>
              <a:rPr lang="en-US" altLang="en-US" sz="2000" dirty="0" err="1"/>
              <a:t>Mn</a:t>
            </a:r>
            <a:r>
              <a:rPr lang="en-US" altLang="en-US" sz="2000" dirty="0">
                <a:solidFill>
                  <a:srgbClr val="FF0000"/>
                </a:solidFill>
              </a:rPr>
              <a:t> in </a:t>
            </a:r>
            <a:r>
              <a:rPr lang="en-US" altLang="en-US" sz="2000" dirty="0"/>
              <a:t>PS II		Yano </a:t>
            </a:r>
            <a:r>
              <a:rPr lang="en-US" altLang="en-US" sz="2000" i="1" dirty="0"/>
              <a:t>et al. </a:t>
            </a:r>
            <a:r>
              <a:rPr lang="en-US" altLang="en-US" sz="2000" dirty="0"/>
              <a:t>(2005)</a:t>
            </a:r>
          </a:p>
          <a:p>
            <a:pPr>
              <a:lnSpc>
                <a:spcPct val="130000"/>
              </a:lnSpc>
            </a:pPr>
            <a:r>
              <a:rPr lang="en-US" altLang="en-US" sz="2000" dirty="0"/>
              <a:t>0.02	Fe</a:t>
            </a:r>
            <a:r>
              <a:rPr lang="en-US" altLang="en-US" sz="2000" dirty="0">
                <a:solidFill>
                  <a:srgbClr val="FF0000"/>
                </a:solidFill>
              </a:rPr>
              <a:t> in </a:t>
            </a:r>
            <a:r>
              <a:rPr lang="en-US" altLang="en-US" sz="2000" dirty="0"/>
              <a:t>myoglobin		Denisov </a:t>
            </a:r>
            <a:r>
              <a:rPr lang="en-US" altLang="en-US" sz="2000" i="1" dirty="0"/>
              <a:t>et al.</a:t>
            </a:r>
            <a:r>
              <a:rPr lang="en-US" altLang="en-US" sz="2000" dirty="0"/>
              <a:t> (2007)</a:t>
            </a:r>
          </a:p>
        </p:txBody>
      </p:sp>
      <p:sp>
        <p:nvSpPr>
          <p:cNvPr id="301061" name="Line 5"/>
          <p:cNvSpPr>
            <a:spLocks noChangeShapeType="1"/>
          </p:cNvSpPr>
          <p:nvPr/>
        </p:nvSpPr>
        <p:spPr bwMode="auto">
          <a:xfrm>
            <a:off x="500063" y="2843213"/>
            <a:ext cx="781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729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2640" r="44898" b="22007"/>
          <a:stretch/>
        </p:blipFill>
        <p:spPr bwMode="auto">
          <a:xfrm>
            <a:off x="206063" y="0"/>
            <a:ext cx="87596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1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1.4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solidFill>
                  <a:schemeClr val="bg1"/>
                </a:solidFill>
                <a:cs typeface="Arial" pitchFamily="34" charset="0"/>
              </a:rPr>
              <a:t>3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pitchFamily="34" charset="0"/>
              </a:rPr>
              <a:t> = 3.2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l-GR" altLang="en-US" sz="5400" baseline="-25000" smtClean="0">
                <a:cs typeface="Arial" pitchFamily="34" charset="0"/>
              </a:rPr>
              <a:t>total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</a:t>
            </a: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n-US" altLang="en-US" sz="5400" baseline="-25000" smtClean="0">
                <a:cs typeface="Arial" pitchFamily="34" charset="0"/>
              </a:rPr>
              <a:t>1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</a:t>
            </a: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n-US" altLang="en-US" sz="5400" baseline="-25000" smtClean="0">
                <a:cs typeface="Arial" pitchFamily="34" charset="0"/>
              </a:rPr>
              <a:t>2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endParaRPr lang="en-US" altLang="en-US" sz="5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34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Holton &amp; Frankel (2010) </a:t>
            </a:r>
            <a:r>
              <a:rPr lang="en-US" altLang="en-US" sz="1800" i="1">
                <a:solidFill>
                  <a:srgbClr val="000000"/>
                </a:solidFill>
              </a:rPr>
              <a:t>Acta D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66</a:t>
            </a:r>
            <a:r>
              <a:rPr lang="en-US" altLang="en-US" sz="1800">
                <a:solidFill>
                  <a:srgbClr val="000000"/>
                </a:solidFill>
              </a:rPr>
              <a:t> 393-408.</a:t>
            </a:r>
          </a:p>
        </p:txBody>
      </p:sp>
      <p:pic>
        <p:nvPicPr>
          <p:cNvPr id="271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0"/>
            <a:ext cx="808672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6676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 txBox="1">
            <a:spLocks/>
          </p:cNvSpPr>
          <p:nvPr/>
        </p:nvSpPr>
        <p:spPr bwMode="auto">
          <a:xfrm>
            <a:off x="457200" y="0"/>
            <a:ext cx="8229600" cy="616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The number of </a:t>
            </a:r>
            <a:r>
              <a:rPr lang="en-US" altLang="en-US" sz="4400" dirty="0" smtClean="0">
                <a:solidFill>
                  <a:srgbClr val="00B050"/>
                </a:solidFill>
                <a:latin typeface="Arial" panose="020B0604020202020204" pitchFamily="34" charset="0"/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you </a:t>
            </a:r>
            <a:r>
              <a:rPr lang="en-US" alt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get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before a </a:t>
            </a:r>
            <a:r>
              <a:rPr lang="en-US" alt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given </a:t>
            </a:r>
            <a:r>
              <a:rPr lang="en-US" alt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crystal dies</a:t>
            </a:r>
            <a:endParaRPr lang="en-US" altLang="en-US" sz="4400" dirty="0">
              <a:solidFill>
                <a:srgbClr val="000000"/>
              </a:solidFill>
              <a:latin typeface="Arial" panose="020B0604020202020204" pitchFamily="34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 dirty="0">
              <a:solidFill>
                <a:srgbClr val="000000"/>
              </a:solidFill>
              <a:latin typeface="Arial" panose="020B0604020202020204" pitchFamily="34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is </a:t>
            </a:r>
            <a:r>
              <a:rPr lang="en-US" alt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charset="0"/>
              </a:rPr>
              <a:t>independent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of data collection </a:t>
            </a:r>
            <a:r>
              <a:rPr lang="en-US" alt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time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 dirty="0">
              <a:solidFill>
                <a:srgbClr val="000000"/>
              </a:solidFill>
              <a:latin typeface="Arial" panose="020B0604020202020204" pitchFamily="34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1 um</a:t>
            </a:r>
            <a:r>
              <a:rPr lang="en-US" altLang="en-US" sz="4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3</a:t>
            </a:r>
            <a:r>
              <a:rPr lang="en-US" alt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 = 10</a:t>
            </a:r>
            <a:r>
              <a:rPr lang="en-US" altLang="en-US" sz="4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6</a:t>
            </a:r>
            <a:r>
              <a:rPr lang="en-US" altLang="en-US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charset="0"/>
              </a:rPr>
              <a:t> photons</a:t>
            </a:r>
            <a:endParaRPr lang="en-US" altLang="en-US" sz="4400" dirty="0">
              <a:solidFill>
                <a:srgbClr val="000000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488668"/>
            <a:ext cx="3736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http://www.nist.gov/pml/data/xcom/</a:t>
            </a:r>
          </a:p>
        </p:txBody>
      </p:sp>
    </p:spTree>
    <p:extLst>
      <p:ext uri="{BB962C8B-B14F-4D97-AF65-F5344CB8AC3E}">
        <p14:creationId xmlns:p14="http://schemas.microsoft.com/office/powerpoint/2010/main" val="280483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Exposure time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468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Dose slicing</a:t>
            </a:r>
          </a:p>
        </p:txBody>
      </p:sp>
      <p:grpSp>
        <p:nvGrpSpPr>
          <p:cNvPr id="274435" name="Group 3"/>
          <p:cNvGrpSpPr>
            <a:grpSpLocks/>
          </p:cNvGrpSpPr>
          <p:nvPr/>
        </p:nvGrpSpPr>
        <p:grpSpPr bwMode="auto">
          <a:xfrm>
            <a:off x="1150938" y="3340100"/>
            <a:ext cx="1252537" cy="1377950"/>
            <a:chOff x="533" y="1885"/>
            <a:chExt cx="789" cy="868"/>
          </a:xfrm>
        </p:grpSpPr>
        <p:pic>
          <p:nvPicPr>
            <p:cNvPr id="274482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3" name="AutoShape 5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274436" name="Group 6"/>
          <p:cNvGrpSpPr>
            <a:grpSpLocks/>
          </p:cNvGrpSpPr>
          <p:nvPr/>
        </p:nvGrpSpPr>
        <p:grpSpPr bwMode="auto">
          <a:xfrm>
            <a:off x="4986338" y="3340100"/>
            <a:ext cx="1252537" cy="1377950"/>
            <a:chOff x="533" y="1885"/>
            <a:chExt cx="789" cy="868"/>
          </a:xfrm>
        </p:grpSpPr>
        <p:pic>
          <p:nvPicPr>
            <p:cNvPr id="274480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81" name="AutoShape 8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274437" name="Group 9"/>
          <p:cNvGrpSpPr>
            <a:grpSpLocks/>
          </p:cNvGrpSpPr>
          <p:nvPr/>
        </p:nvGrpSpPr>
        <p:grpSpPr bwMode="auto">
          <a:xfrm>
            <a:off x="3708400" y="3340100"/>
            <a:ext cx="1252538" cy="1377950"/>
            <a:chOff x="533" y="1885"/>
            <a:chExt cx="789" cy="868"/>
          </a:xfrm>
        </p:grpSpPr>
        <p:pic>
          <p:nvPicPr>
            <p:cNvPr id="274478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9" name="AutoShape 11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274438" name="Group 12"/>
          <p:cNvGrpSpPr>
            <a:grpSpLocks/>
          </p:cNvGrpSpPr>
          <p:nvPr/>
        </p:nvGrpSpPr>
        <p:grpSpPr bwMode="auto">
          <a:xfrm>
            <a:off x="2428875" y="3340100"/>
            <a:ext cx="1252538" cy="1377950"/>
            <a:chOff x="533" y="1885"/>
            <a:chExt cx="789" cy="868"/>
          </a:xfrm>
        </p:grpSpPr>
        <p:pic>
          <p:nvPicPr>
            <p:cNvPr id="274476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7" name="AutoShape 14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274439" name="Group 15"/>
          <p:cNvGrpSpPr>
            <a:grpSpLocks/>
          </p:cNvGrpSpPr>
          <p:nvPr/>
        </p:nvGrpSpPr>
        <p:grpSpPr bwMode="auto">
          <a:xfrm>
            <a:off x="6265863" y="3340100"/>
            <a:ext cx="1252537" cy="1377950"/>
            <a:chOff x="533" y="1885"/>
            <a:chExt cx="789" cy="868"/>
          </a:xfrm>
        </p:grpSpPr>
        <p:pic>
          <p:nvPicPr>
            <p:cNvPr id="274474" name="Picture 1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5" name="AutoShape 17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274440" name="Group 18"/>
          <p:cNvGrpSpPr>
            <a:grpSpLocks/>
          </p:cNvGrpSpPr>
          <p:nvPr/>
        </p:nvGrpSpPr>
        <p:grpSpPr bwMode="auto">
          <a:xfrm>
            <a:off x="7545388" y="3340100"/>
            <a:ext cx="1252537" cy="1377950"/>
            <a:chOff x="533" y="1885"/>
            <a:chExt cx="789" cy="868"/>
          </a:xfrm>
        </p:grpSpPr>
        <p:pic>
          <p:nvPicPr>
            <p:cNvPr id="274472" name="Picture 1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33" y="1898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73" name="AutoShape 20"/>
            <p:cNvSpPr>
              <a:spLocks noChangeArrowheads="1"/>
            </p:cNvSpPr>
            <p:nvPr/>
          </p:nvSpPr>
          <p:spPr bwMode="auto">
            <a:xfrm rot="-5400000">
              <a:off x="639" y="2069"/>
              <a:ext cx="868" cy="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64 h 21600"/>
                <a:gd name="T14" fmla="*/ 19410 w 21600"/>
                <a:gd name="T15" fmla="*/ 194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74441" name="Line 21"/>
          <p:cNvSpPr>
            <a:spLocks noChangeShapeType="1"/>
          </p:cNvSpPr>
          <p:nvPr/>
        </p:nvSpPr>
        <p:spPr bwMode="auto">
          <a:xfrm>
            <a:off x="1157288" y="2178050"/>
            <a:ext cx="761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4442" name="Line 22"/>
          <p:cNvSpPr>
            <a:spLocks noChangeShapeType="1"/>
          </p:cNvSpPr>
          <p:nvPr/>
        </p:nvSpPr>
        <p:spPr bwMode="auto">
          <a:xfrm>
            <a:off x="1157288" y="1465263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4443" name="Line 23"/>
          <p:cNvSpPr>
            <a:spLocks noChangeShapeType="1"/>
          </p:cNvSpPr>
          <p:nvPr/>
        </p:nvSpPr>
        <p:spPr bwMode="auto">
          <a:xfrm>
            <a:off x="8763000" y="1493838"/>
            <a:ext cx="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4444" name="Text Box 24"/>
          <p:cNvSpPr txBox="1">
            <a:spLocks noChangeArrowheads="1"/>
          </p:cNvSpPr>
          <p:nvPr/>
        </p:nvSpPr>
        <p:spPr bwMode="auto">
          <a:xfrm>
            <a:off x="3870325" y="174783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crystal’s useful life</a:t>
            </a:r>
          </a:p>
        </p:txBody>
      </p:sp>
      <p:grpSp>
        <p:nvGrpSpPr>
          <p:cNvPr id="274445" name="Group 25"/>
          <p:cNvGrpSpPr>
            <a:grpSpLocks/>
          </p:cNvGrpSpPr>
          <p:nvPr/>
        </p:nvGrpSpPr>
        <p:grpSpPr bwMode="auto">
          <a:xfrm>
            <a:off x="1136650" y="5129213"/>
            <a:ext cx="7650163" cy="1344612"/>
            <a:chOff x="716" y="3231"/>
            <a:chExt cx="4819" cy="847"/>
          </a:xfrm>
        </p:grpSpPr>
        <p:pic>
          <p:nvPicPr>
            <p:cNvPr id="274454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1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5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98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6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25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7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78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8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8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59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38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0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526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1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1518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2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05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3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855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4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657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5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191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6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320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7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122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8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24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69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459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0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726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4471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lum bright="60000" contrast="-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4993" y="3231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4446" name="Text Box 44"/>
          <p:cNvSpPr txBox="1">
            <a:spLocks noChangeArrowheads="1"/>
          </p:cNvSpPr>
          <p:nvPr/>
        </p:nvSpPr>
        <p:spPr bwMode="auto">
          <a:xfrm>
            <a:off x="0" y="17605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photons</a:t>
            </a:r>
          </a:p>
        </p:txBody>
      </p:sp>
      <p:sp>
        <p:nvSpPr>
          <p:cNvPr id="274447" name="Text Box 45"/>
          <p:cNvSpPr txBox="1">
            <a:spLocks noChangeArrowheads="1"/>
          </p:cNvSpPr>
          <p:nvPr/>
        </p:nvSpPr>
        <p:spPr bwMode="auto">
          <a:xfrm>
            <a:off x="0" y="3716338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photons</a:t>
            </a:r>
          </a:p>
        </p:txBody>
      </p:sp>
      <p:sp>
        <p:nvSpPr>
          <p:cNvPr id="274448" name="Text Box 46"/>
          <p:cNvSpPr txBox="1">
            <a:spLocks noChangeArrowheads="1"/>
          </p:cNvSpPr>
          <p:nvPr/>
        </p:nvSpPr>
        <p:spPr bwMode="auto">
          <a:xfrm>
            <a:off x="0" y="5457825"/>
            <a:ext cx="99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photons</a:t>
            </a:r>
          </a:p>
        </p:txBody>
      </p:sp>
      <p:grpSp>
        <p:nvGrpSpPr>
          <p:cNvPr id="274449" name="Group 47"/>
          <p:cNvGrpSpPr>
            <a:grpSpLocks/>
          </p:cNvGrpSpPr>
          <p:nvPr/>
        </p:nvGrpSpPr>
        <p:grpSpPr bwMode="auto">
          <a:xfrm>
            <a:off x="1165225" y="1474788"/>
            <a:ext cx="7589838" cy="1377950"/>
            <a:chOff x="734" y="929"/>
            <a:chExt cx="4781" cy="868"/>
          </a:xfrm>
        </p:grpSpPr>
        <p:pic>
          <p:nvPicPr>
            <p:cNvPr id="274452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lum bright="-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734" y="942"/>
              <a:ext cx="275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4453" name="AutoShape 49"/>
            <p:cNvSpPr>
              <a:spLocks noChangeArrowheads="1"/>
            </p:cNvSpPr>
            <p:nvPr/>
          </p:nvSpPr>
          <p:spPr bwMode="auto">
            <a:xfrm rot="-5400000">
              <a:off x="2836" y="-883"/>
              <a:ext cx="868" cy="44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90 w 21600"/>
                <a:gd name="T13" fmla="*/ 2179 h 21600"/>
                <a:gd name="T14" fmla="*/ 19410 w 21600"/>
                <a:gd name="T15" fmla="*/ 194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56" y="21600"/>
                  </a:lnTo>
                  <a:lnTo>
                    <a:pt x="20844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687026" name="Rectangle 50"/>
          <p:cNvSpPr>
            <a:spLocks noChangeArrowheads="1"/>
          </p:cNvSpPr>
          <p:nvPr/>
        </p:nvSpPr>
        <p:spPr bwMode="auto">
          <a:xfrm>
            <a:off x="3821113" y="1165225"/>
            <a:ext cx="3970337" cy="19669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unacceptable</a:t>
            </a:r>
          </a:p>
          <a:p>
            <a:pPr algn="ctr">
              <a:defRPr/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damage</a:t>
            </a:r>
          </a:p>
        </p:txBody>
      </p:sp>
      <p:sp>
        <p:nvSpPr>
          <p:cNvPr id="2687027" name="Rectangle 51"/>
          <p:cNvSpPr>
            <a:spLocks noChangeArrowheads="1"/>
          </p:cNvSpPr>
          <p:nvPr/>
        </p:nvSpPr>
        <p:spPr bwMode="auto">
          <a:xfrm>
            <a:off x="3886200" y="4840288"/>
            <a:ext cx="3970338" cy="19669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unacceptable</a:t>
            </a:r>
          </a:p>
          <a:p>
            <a:pPr algn="ctr">
              <a:defRPr/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read noise</a:t>
            </a:r>
          </a:p>
        </p:txBody>
      </p:sp>
    </p:spTree>
    <p:extLst>
      <p:ext uri="{BB962C8B-B14F-4D97-AF65-F5344CB8AC3E}">
        <p14:creationId xmlns:p14="http://schemas.microsoft.com/office/powerpoint/2010/main" val="40066635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1635125" y="2165350"/>
            <a:ext cx="7432675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Where: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 i="1" baseline="-30000" dirty="0">
                <a:solidFill>
                  <a:srgbClr val="000000"/>
                </a:solidFill>
                <a:cs typeface="Times New Roman" pitchFamily="18" charset="0"/>
              </a:rPr>
              <a:t>DL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average damage-limited intensity (photons/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hkl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 at a given resolution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10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5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converting 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from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μm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to m, 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from m to Å, 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from g/cm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to kg/m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and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MGy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to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Gy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classical electron radius (2.818 x 10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-15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m/electron)</a:t>
            </a:r>
            <a:endParaRPr lang="fr-FR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i="1" dirty="0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fr-FR" altLang="en-US" sz="1200" dirty="0" err="1">
                <a:solidFill>
                  <a:srgbClr val="000000"/>
                </a:solidFill>
                <a:cs typeface="Times New Roman" pitchFamily="18" charset="0"/>
              </a:rPr>
              <a:t>Planck’s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 constant (6.626 x 10</a:t>
            </a:r>
            <a:r>
              <a:rPr lang="fr-FR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-34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fr-FR" altLang="en-US" sz="1200" dirty="0" err="1">
                <a:solidFill>
                  <a:srgbClr val="000000"/>
                </a:solidFill>
                <a:cs typeface="Times New Roman" pitchFamily="18" charset="0"/>
              </a:rPr>
              <a:t>J∙s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c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speed of light (299792458 m/s)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decayed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fractional progress toward completely faded spots at end of data set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density of crystal (~1.2 g/cm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radius of the spherical crystal (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μm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λ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X-ray wavelength (Å)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NH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the Nave &amp; Hill (2005) dose capture fraction (1 for large crystals)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err="1">
                <a:solidFill>
                  <a:srgbClr val="000000"/>
                </a:solidFill>
                <a:cs typeface="Times New Roman" pitchFamily="18" charset="0"/>
              </a:rPr>
              <a:t>n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ASU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number of proteins in the asymmetric unit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 err="1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molecular weight of the protein (Daltons or g/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mol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Matthews’s coefficient (~2.4 Å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/Dalton)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Howells’s criterion (10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MGy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/Å)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θ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Bragg angle</a:t>
            </a:r>
            <a:endParaRPr lang="en-US" altLang="en-US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</a:t>
            </a:r>
            <a:r>
              <a:rPr lang="en-US" altLang="en-US" sz="1200" baseline="-30000" dirty="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number-averaged squared structure factor per protein atom (electron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number-averaged atomic weight of a protein atom (~7.1 Daltons)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B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average (Wilson) temperature factor (Å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i="1" dirty="0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attenuation coefficient of sphere material (m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i="1" dirty="0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en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mass energy-absorption coefficient of sphere material (m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30109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457200" y="396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cs typeface="Arial" panose="020B0604020202020204" pitchFamily="34" charset="0"/>
              </a:rPr>
              <a:t>Self-calibrated damage limit</a:t>
            </a: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29823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73062" name="Object 6"/>
          <p:cNvGraphicFramePr>
            <a:graphicFrameLocks noChangeAspect="1"/>
          </p:cNvGraphicFramePr>
          <p:nvPr/>
        </p:nvGraphicFramePr>
        <p:xfrm>
          <a:off x="234950" y="1343025"/>
          <a:ext cx="867092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35" name="Equation" r:id="rId3" imgW="6184900" imgH="558800" progId="Equation.3">
                  <p:embed/>
                </p:oleObj>
              </mc:Choice>
              <mc:Fallback>
                <p:oleObj name="Equation" r:id="rId3" imgW="6184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343025"/>
                        <a:ext cx="8670925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4495800" y="6491288"/>
            <a:ext cx="464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Holton &amp; Frankel (2010) </a:t>
            </a:r>
            <a:r>
              <a:rPr lang="en-US" altLang="en-US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Acta</a:t>
            </a:r>
            <a:r>
              <a:rPr lang="en-US" altLang="en-US" sz="1800" i="1" dirty="0">
                <a:solidFill>
                  <a:srgbClr val="000000"/>
                </a:solidFill>
                <a:cs typeface="Arial" panose="020B0604020202020204" pitchFamily="34" charset="0"/>
              </a:rPr>
              <a:t> D</a:t>
            </a: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</a:rPr>
              <a:t>66</a:t>
            </a: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 393-408.</a:t>
            </a:r>
          </a:p>
        </p:txBody>
      </p:sp>
      <p:sp>
        <p:nvSpPr>
          <p:cNvPr id="3537928" name="Oval 8"/>
          <p:cNvSpPr>
            <a:spLocks noChangeArrowheads="1"/>
          </p:cNvSpPr>
          <p:nvPr/>
        </p:nvSpPr>
        <p:spPr bwMode="auto">
          <a:xfrm>
            <a:off x="1541462" y="3722688"/>
            <a:ext cx="3641725" cy="261937"/>
          </a:xfrm>
          <a:custGeom>
            <a:avLst/>
            <a:gdLst>
              <a:gd name="T0" fmla="*/ 20986 w 3641640"/>
              <a:gd name="T1" fmla="*/ 128087 h 262533"/>
              <a:gd name="T2" fmla="*/ 219592 w 3641640"/>
              <a:gd name="T3" fmla="*/ 31346 h 262533"/>
              <a:gd name="T4" fmla="*/ 1831528 w 3641640"/>
              <a:gd name="T5" fmla="*/ 5659 h 262533"/>
              <a:gd name="T6" fmla="*/ 3642065 w 3641640"/>
              <a:gd name="T7" fmla="*/ 128087 h 262533"/>
              <a:gd name="T8" fmla="*/ 1831528 w 3641640"/>
              <a:gd name="T9" fmla="*/ 250513 h 262533"/>
              <a:gd name="T10" fmla="*/ 275016 w 3641640"/>
              <a:gd name="T11" fmla="*/ 236815 h 262533"/>
              <a:gd name="T12" fmla="*/ 20986 w 3641640"/>
              <a:gd name="T13" fmla="*/ 128087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7929" name="Oval 9"/>
          <p:cNvSpPr>
            <a:spLocks noChangeArrowheads="1"/>
          </p:cNvSpPr>
          <p:nvPr/>
        </p:nvSpPr>
        <p:spPr bwMode="auto">
          <a:xfrm>
            <a:off x="2430463" y="1343025"/>
            <a:ext cx="395287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1635125" y="4429125"/>
            <a:ext cx="3270250" cy="263525"/>
          </a:xfrm>
          <a:custGeom>
            <a:avLst/>
            <a:gdLst>
              <a:gd name="T0" fmla="*/ 11010 w 3641640"/>
              <a:gd name="T1" fmla="*/ 132016 h 262533"/>
              <a:gd name="T2" fmla="*/ 115177 w 3641640"/>
              <a:gd name="T3" fmla="*/ 32308 h 262533"/>
              <a:gd name="T4" fmla="*/ 960642 w 3641640"/>
              <a:gd name="T5" fmla="*/ 5834 h 262533"/>
              <a:gd name="T6" fmla="*/ 1910277 w 3641640"/>
              <a:gd name="T7" fmla="*/ 132016 h 262533"/>
              <a:gd name="T8" fmla="*/ 960642 w 3641640"/>
              <a:gd name="T9" fmla="*/ 258199 h 262533"/>
              <a:gd name="T10" fmla="*/ 144247 w 3641640"/>
              <a:gd name="T11" fmla="*/ 244081 h 262533"/>
              <a:gd name="T12" fmla="*/ 11010 w 3641640"/>
              <a:gd name="T13" fmla="*/ 132016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5118100" y="1357313"/>
            <a:ext cx="395288" cy="4016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5316538" y="1697038"/>
            <a:ext cx="395287" cy="4016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2400300" y="1717675"/>
            <a:ext cx="396875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68457" y="3831771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flux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symmetry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1560513" y="5562600"/>
            <a:ext cx="4078287" cy="244475"/>
          </a:xfrm>
          <a:custGeom>
            <a:avLst/>
            <a:gdLst>
              <a:gd name="T0" fmla="*/ 13728 w 3641640"/>
              <a:gd name="T1" fmla="*/ 122473 h 262533"/>
              <a:gd name="T2" fmla="*/ 143620 w 3641640"/>
              <a:gd name="T3" fmla="*/ 29972 h 262533"/>
              <a:gd name="T4" fmla="*/ 1197872 w 3641640"/>
              <a:gd name="T5" fmla="*/ 5412 h 262533"/>
              <a:gd name="T6" fmla="*/ 2382017 w 3641640"/>
              <a:gd name="T7" fmla="*/ 122473 h 262533"/>
              <a:gd name="T8" fmla="*/ 1197872 w 3641640"/>
              <a:gd name="T9" fmla="*/ 239534 h 262533"/>
              <a:gd name="T10" fmla="*/ 179869 w 3641640"/>
              <a:gd name="T11" fmla="*/ 226436 h 262533"/>
              <a:gd name="T12" fmla="*/ 13728 w 3641640"/>
              <a:gd name="T13" fmla="*/ 122473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7904163" y="1524000"/>
            <a:ext cx="173037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6265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7928" grpId="0" animBg="1"/>
      <p:bldP spid="3537928" grpId="1" animBg="1"/>
      <p:bldP spid="3537929" grpId="0" animBg="1"/>
      <p:bldP spid="3537929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2" grpId="0" build="allAtOnce"/>
      <p:bldP spid="16" grpId="0" animBg="1"/>
      <p:bldP spid="17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893037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59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370048" y="6290124"/>
            <a:ext cx="4540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Crystal diameter (micron)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31" y="3263090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 rot="18273637">
            <a:off x="2013955" y="1691001"/>
            <a:ext cx="841828" cy="2038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 rot="20348632">
            <a:off x="3375698" y="1549442"/>
            <a:ext cx="962468" cy="1716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 rot="20797676">
            <a:off x="4533450" y="1649221"/>
            <a:ext cx="9505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60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 rot="21117235">
            <a:off x="5601982" y="2002100"/>
            <a:ext cx="10496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170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 rot="21082296">
            <a:off x="5601348" y="2480450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330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 rot="21002143">
            <a:off x="5630376" y="2974617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560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rot="20842646">
            <a:off x="5664167" y="3473996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850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7687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Bigger is better, but not by much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620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825208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3" name="Chart" r:id="rId3" imgW="7105654" imgH="4905503" progId="MSGraph.Chart.8">
                  <p:embed followColorScheme="full"/>
                </p:oleObj>
              </mc:Choice>
              <mc:Fallback>
                <p:oleObj name="Chart" r:id="rId3" imgW="7105654" imgH="490550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400508" y="6261096"/>
            <a:ext cx="44791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Home Lab Resolution 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004721" y="3234062"/>
            <a:ext cx="4878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Synchrotron 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9142" y="0"/>
            <a:ext cx="6144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Predicting resolution limits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867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69582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7" name="Chart" r:id="rId3" imgW="7105654" imgH="4905503" progId="MSGraph.Chart.8">
                  <p:embed followColorScheme="full"/>
                </p:oleObj>
              </mc:Choice>
              <mc:Fallback>
                <p:oleObj name="Chart" r:id="rId3" imgW="7105654" imgH="490550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200933" y="6261096"/>
            <a:ext cx="4878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Synchrotron 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Resolution 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391542" y="3234062"/>
            <a:ext cx="36518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XFEL 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9142" y="0"/>
            <a:ext cx="6144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Predicting resolution limits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706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 smtClean="0"/>
              <a:t>B factor from image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500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658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/>
              <a:t>B factor from image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428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1.4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solidFill>
                  <a:schemeClr val="bg1"/>
                </a:solidFill>
                <a:cs typeface="Arial" pitchFamily="34" charset="0"/>
              </a:rPr>
              <a:t>3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pitchFamily="34" charset="0"/>
              </a:rPr>
              <a:t> = 3.2</a:t>
            </a:r>
            <a:r>
              <a:rPr lang="en-US" altLang="en-US" sz="5400" baseline="50000" smtClean="0">
                <a:solidFill>
                  <a:schemeClr val="bg1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l-GR" altLang="en-US" sz="5400" baseline="-25000" smtClean="0">
                <a:cs typeface="Arial" pitchFamily="34" charset="0"/>
              </a:rPr>
              <a:t>total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</a:t>
            </a: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n-US" altLang="en-US" sz="5400" baseline="-25000" smtClean="0">
                <a:cs typeface="Arial" pitchFamily="34" charset="0"/>
              </a:rPr>
              <a:t>1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</a:t>
            </a: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n-US" altLang="en-US" sz="5400" baseline="-25000" smtClean="0">
                <a:cs typeface="Arial" pitchFamily="34" charset="0"/>
              </a:rPr>
              <a:t>2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endParaRPr lang="en-US" altLang="en-US" sz="5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56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2590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6" name="TextBox 3"/>
          <p:cNvSpPr txBox="1">
            <a:spLocks noChangeArrowheads="1"/>
          </p:cNvSpPr>
          <p:nvPr/>
        </p:nvSpPr>
        <p:spPr bwMode="auto">
          <a:xfrm>
            <a:off x="2362200" y="6029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59077" name="TextBox 7"/>
          <p:cNvSpPr txBox="1">
            <a:spLocks noChangeArrowheads="1"/>
          </p:cNvSpPr>
          <p:nvPr/>
        </p:nvSpPr>
        <p:spPr bwMode="auto">
          <a:xfrm>
            <a:off x="7121525" y="6029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59078" name="TextBox 4"/>
          <p:cNvSpPr txBox="1">
            <a:spLocks noChangeArrowheads="1"/>
          </p:cNvSpPr>
          <p:nvPr/>
        </p:nvSpPr>
        <p:spPr bwMode="auto">
          <a:xfrm>
            <a:off x="2695575" y="1293813"/>
            <a:ext cx="375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“Time-resolved” diffraction</a:t>
            </a:r>
          </a:p>
        </p:txBody>
      </p:sp>
    </p:spTree>
    <p:extLst>
      <p:ext uri="{BB962C8B-B14F-4D97-AF65-F5344CB8AC3E}">
        <p14:creationId xmlns:p14="http://schemas.microsoft.com/office/powerpoint/2010/main" val="33927010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2611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4" name="TextBox 4"/>
          <p:cNvSpPr txBox="1">
            <a:spLocks noChangeArrowheads="1"/>
          </p:cNvSpPr>
          <p:nvPr/>
        </p:nvSpPr>
        <p:spPr bwMode="auto">
          <a:xfrm>
            <a:off x="2362200" y="603250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61125" name="TextBox 5"/>
          <p:cNvSpPr txBox="1">
            <a:spLocks noChangeArrowheads="1"/>
          </p:cNvSpPr>
          <p:nvPr/>
        </p:nvSpPr>
        <p:spPr bwMode="auto">
          <a:xfrm>
            <a:off x="7121525" y="6032500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61126" name="TextBox 6"/>
          <p:cNvSpPr txBox="1">
            <a:spLocks noChangeArrowheads="1"/>
          </p:cNvSpPr>
          <p:nvPr/>
        </p:nvSpPr>
        <p:spPr bwMode="auto">
          <a:xfrm>
            <a:off x="2787650" y="1293813"/>
            <a:ext cx="3568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Average 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29794204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2611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4" name="TextBox 4"/>
          <p:cNvSpPr txBox="1">
            <a:spLocks noChangeArrowheads="1"/>
          </p:cNvSpPr>
          <p:nvPr/>
        </p:nvSpPr>
        <p:spPr bwMode="auto">
          <a:xfrm>
            <a:off x="2362200" y="603250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61125" name="TextBox 5"/>
          <p:cNvSpPr txBox="1">
            <a:spLocks noChangeArrowheads="1"/>
          </p:cNvSpPr>
          <p:nvPr/>
        </p:nvSpPr>
        <p:spPr bwMode="auto">
          <a:xfrm>
            <a:off x="7121525" y="6032500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61126" name="TextBox 6"/>
          <p:cNvSpPr txBox="1">
            <a:spLocks noChangeArrowheads="1"/>
          </p:cNvSpPr>
          <p:nvPr/>
        </p:nvSpPr>
        <p:spPr bwMode="auto">
          <a:xfrm>
            <a:off x="1637306" y="1293813"/>
            <a:ext cx="5930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Average electron </a:t>
            </a:r>
            <a:r>
              <a:rPr lang="en-US" altLang="en-US" sz="2400" dirty="0" smtClean="0">
                <a:solidFill>
                  <a:srgbClr val="000000"/>
                </a:solidFill>
              </a:rPr>
              <a:t>density: 1 sigma contour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8696"/>
            <a:ext cx="6282813" cy="418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748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real and reciprocal</a:t>
            </a:r>
          </a:p>
        </p:txBody>
      </p:sp>
      <p:pic>
        <p:nvPicPr>
          <p:cNvPr id="3" name="lyso_rotat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63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thermal motion</a:t>
            </a:r>
          </a:p>
        </p:txBody>
      </p:sp>
      <p:pic>
        <p:nvPicPr>
          <p:cNvPr id="2560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0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</a:rPr>
              <a:t>Proteins move!</a:t>
            </a:r>
            <a:br>
              <a:rPr lang="en-US" altLang="en-US" dirty="0" smtClean="0">
                <a:solidFill>
                  <a:schemeClr val="bg1"/>
                </a:solidFill>
              </a:rPr>
            </a:br>
            <a:r>
              <a:rPr lang="en-US" altLang="en-US" sz="2800" dirty="0" smtClean="0">
                <a:solidFill>
                  <a:schemeClr val="bg1"/>
                </a:solidFill>
              </a:rPr>
              <a:t>Your crystal may be trying to tell you something…</a:t>
            </a:r>
          </a:p>
        </p:txBody>
      </p:sp>
      <p:pic>
        <p:nvPicPr>
          <p:cNvPr id="365571" name="chomp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4087" cy="4525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301750" y="6491288"/>
            <a:ext cx="784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srgbClr val="808080"/>
                </a:solidFill>
                <a:cs typeface="Arial" charset="0"/>
              </a:rPr>
              <a:t>Beernink, Endrizzi, Alber &amp; Schachman (1999). </a:t>
            </a:r>
            <a:r>
              <a:rPr lang="en-US" altLang="en-US" sz="1800" i="1" smtClean="0">
                <a:solidFill>
                  <a:srgbClr val="808080"/>
                </a:solidFill>
                <a:cs typeface="Arial" charset="0"/>
              </a:rPr>
              <a:t>PNAS USA</a:t>
            </a:r>
            <a:r>
              <a:rPr lang="en-US" altLang="en-US" sz="1800" smtClean="0">
                <a:solidFill>
                  <a:srgbClr val="808080"/>
                </a:solidFill>
                <a:cs typeface="Arial" charset="0"/>
              </a:rPr>
              <a:t> </a:t>
            </a:r>
            <a:r>
              <a:rPr lang="en-US" altLang="en-US" sz="1800" b="1" smtClean="0">
                <a:solidFill>
                  <a:srgbClr val="808080"/>
                </a:solidFill>
                <a:cs typeface="Arial" charset="0"/>
              </a:rPr>
              <a:t>96</a:t>
            </a:r>
            <a:r>
              <a:rPr lang="en-US" altLang="en-US" sz="1800" smtClean="0">
                <a:solidFill>
                  <a:srgbClr val="808080"/>
                </a:solidFill>
                <a:cs typeface="Arial" charset="0"/>
              </a:rPr>
              <a:t>, 5388-5393. </a:t>
            </a:r>
          </a:p>
        </p:txBody>
      </p:sp>
    </p:spTree>
    <p:extLst>
      <p:ext uri="{BB962C8B-B14F-4D97-AF65-F5344CB8AC3E}">
        <p14:creationId xmlns:p14="http://schemas.microsoft.com/office/powerpoint/2010/main" val="168185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655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5571"/>
                </p:tgtEl>
              </p:cMediaNode>
            </p:vide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z="6000" dirty="0" smtClean="0"/>
              <a:t>At the </a:t>
            </a:r>
            <a:r>
              <a:rPr lang="en-US" altLang="en-US" sz="6000" dirty="0" err="1" smtClean="0"/>
              <a:t>beamline</a:t>
            </a:r>
            <a:r>
              <a:rPr lang="en-US" altLang="en-US" sz="6000" dirty="0" smtClean="0"/>
              <a:t>…</a:t>
            </a:r>
          </a:p>
        </p:txBody>
      </p:sp>
      <p:sp>
        <p:nvSpPr>
          <p:cNvPr id="229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976813"/>
          </a:xfrm>
        </p:spPr>
        <p:txBody>
          <a:bodyPr/>
          <a:lstStyle/>
          <a:p>
            <a:r>
              <a:rPr lang="en-US" altLang="en-US" sz="4000" dirty="0" smtClean="0"/>
              <a:t>Resolution</a:t>
            </a:r>
          </a:p>
          <a:p>
            <a:pPr lvl="1" eaLnBrk="1" hangingPunct="1">
              <a:buFontTx/>
              <a:buNone/>
            </a:pPr>
            <a:r>
              <a:rPr lang="en-US" altLang="en-US" sz="3600" dirty="0">
                <a:solidFill>
                  <a:srgbClr val="EA0000"/>
                </a:solidFill>
              </a:rPr>
              <a:t>p</a:t>
            </a:r>
            <a:r>
              <a:rPr lang="en-US" altLang="en-US" sz="3600" dirty="0" smtClean="0">
                <a:solidFill>
                  <a:srgbClr val="EA0000"/>
                </a:solidFill>
              </a:rPr>
              <a:t>roblem: background</a:t>
            </a: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008000"/>
                </a:solidFill>
              </a:rPr>
              <a:t>solution: </a:t>
            </a:r>
            <a:r>
              <a:rPr lang="en-US" altLang="en-US" sz="3200" dirty="0" smtClean="0">
                <a:solidFill>
                  <a:srgbClr val="008000"/>
                </a:solidFill>
              </a:rPr>
              <a:t>use as few pixels as possible</a:t>
            </a:r>
          </a:p>
          <a:p>
            <a:pPr eaLnBrk="1" hangingPunct="1"/>
            <a:r>
              <a:rPr lang="en-US" altLang="en-US" sz="4000" dirty="0" smtClean="0"/>
              <a:t>Phases</a:t>
            </a: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EA0000"/>
                </a:solidFill>
              </a:rPr>
              <a:t>problem: fractional errors</a:t>
            </a: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008000"/>
                </a:solidFill>
              </a:rPr>
              <a:t>solution: </a:t>
            </a:r>
            <a:r>
              <a:rPr lang="en-US" altLang="en-US" sz="3200" dirty="0" smtClean="0">
                <a:solidFill>
                  <a:srgbClr val="008000"/>
                </a:solidFill>
              </a:rPr>
              <a:t>use as many pixels as possible</a:t>
            </a:r>
          </a:p>
          <a:p>
            <a:pPr lvl="1" eaLnBrk="1" hangingPunct="1">
              <a:buFontTx/>
              <a:buNone/>
            </a:pPr>
            <a:endParaRPr lang="en-US" altLang="en-US" sz="3200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6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Resolution</a:t>
            </a:r>
          </a:p>
        </p:txBody>
      </p:sp>
      <p:pic>
        <p:nvPicPr>
          <p:cNvPr id="57348" name="resolution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3000"/>
            <a:ext cx="7313612" cy="5484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2100" name="Text Box 6"/>
          <p:cNvSpPr txBox="1">
            <a:spLocks noChangeArrowheads="1"/>
          </p:cNvSpPr>
          <p:nvPr/>
        </p:nvSpPr>
        <p:spPr bwMode="auto">
          <a:xfrm>
            <a:off x="827088" y="6596063"/>
            <a:ext cx="6034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http://bl831.als.lbl.gov/~jamesh/movies/resolution.mpeg</a:t>
            </a:r>
          </a:p>
        </p:txBody>
      </p:sp>
    </p:spTree>
    <p:extLst>
      <p:ext uri="{BB962C8B-B14F-4D97-AF65-F5344CB8AC3E}">
        <p14:creationId xmlns:p14="http://schemas.microsoft.com/office/powerpoint/2010/main" val="315450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7" fill="hold"/>
                                        <p:tgtEl>
                                          <p:spTgt spid="57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34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7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8"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Completeness: random deletion</a:t>
            </a:r>
          </a:p>
        </p:txBody>
      </p:sp>
      <p:pic>
        <p:nvPicPr>
          <p:cNvPr id="192517" name="completeness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8244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6246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http://bl831.als.lbl.gov/~jamesh/movies/completeness.mpeg</a:t>
            </a:r>
          </a:p>
        </p:txBody>
      </p:sp>
    </p:spTree>
    <p:extLst>
      <p:ext uri="{BB962C8B-B14F-4D97-AF65-F5344CB8AC3E}">
        <p14:creationId xmlns:p14="http://schemas.microsoft.com/office/powerpoint/2010/main" val="251447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7" fill="hold"/>
                                        <p:tgtEl>
                                          <p:spTgt spid="192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25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2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2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517"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Completeness: missing wedge</a:t>
            </a:r>
          </a:p>
        </p:txBody>
      </p:sp>
      <p:pic>
        <p:nvPicPr>
          <p:cNvPr id="63493" name="osc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7220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289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http://bl831.als.lbl.gov/~jamesh/movies/osc.mpeg</a:t>
            </a:r>
          </a:p>
        </p:txBody>
      </p:sp>
    </p:spTree>
    <p:extLst>
      <p:ext uri="{BB962C8B-B14F-4D97-AF65-F5344CB8AC3E}">
        <p14:creationId xmlns:p14="http://schemas.microsoft.com/office/powerpoint/2010/main" val="352496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4" fill="hold"/>
                                        <p:tgtEl>
                                          <p:spTgt spid="63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349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3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1.4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3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3.2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l-GR" altLang="en-US" sz="5400" baseline="-25000" smtClean="0">
                <a:cs typeface="Arial" pitchFamily="34" charset="0"/>
              </a:rPr>
              <a:t>total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</a:t>
            </a: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n-US" altLang="en-US" sz="5400" baseline="-25000" smtClean="0">
                <a:cs typeface="Arial" pitchFamily="34" charset="0"/>
              </a:rPr>
              <a:t>1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</a:t>
            </a:r>
            <a:r>
              <a:rPr lang="el-GR" altLang="en-US" sz="5400" smtClean="0">
                <a:cs typeface="Arial" pitchFamily="34" charset="0"/>
              </a:rPr>
              <a:t>σ</a:t>
            </a:r>
            <a:r>
              <a:rPr lang="en-US" altLang="en-US" sz="5400" baseline="-25000" smtClean="0">
                <a:cs typeface="Arial" pitchFamily="34" charset="0"/>
              </a:rPr>
              <a:t>2</a:t>
            </a:r>
            <a:r>
              <a:rPr lang="en-US" altLang="en-US" sz="5400" baseline="30000" smtClean="0">
                <a:cs typeface="Arial" pitchFamily="34" charset="0"/>
              </a:rPr>
              <a:t>2</a:t>
            </a:r>
            <a:endParaRPr lang="en-US" altLang="en-US" sz="5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6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Overloads</a:t>
            </a:r>
          </a:p>
        </p:txBody>
      </p:sp>
      <p:pic>
        <p:nvPicPr>
          <p:cNvPr id="62469" name="overload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6196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927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http://bl831.als.lbl.gov/~jamesh/movies/overloads.mpeg</a:t>
            </a:r>
          </a:p>
        </p:txBody>
      </p:sp>
    </p:spTree>
    <p:extLst>
      <p:ext uri="{BB962C8B-B14F-4D97-AF65-F5344CB8AC3E}">
        <p14:creationId xmlns:p14="http://schemas.microsoft.com/office/powerpoint/2010/main" val="113662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0" fill="hold"/>
                                        <p:tgtEl>
                                          <p:spTgt spid="62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246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2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69"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Resolution: low-angle cutoff</a:t>
            </a:r>
          </a:p>
        </p:txBody>
      </p:sp>
      <p:pic>
        <p:nvPicPr>
          <p:cNvPr id="64520" name="lo_cut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24" name="Text Box 10"/>
          <p:cNvSpPr txBox="1">
            <a:spLocks noChangeArrowheads="1"/>
          </p:cNvSpPr>
          <p:nvPr/>
        </p:nvSpPr>
        <p:spPr bwMode="auto">
          <a:xfrm>
            <a:off x="827088" y="6596063"/>
            <a:ext cx="5608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http://bl831.als.lbl.gov/~jamesh/movies/lo_cut.mpeg</a:t>
            </a:r>
          </a:p>
        </p:txBody>
      </p:sp>
    </p:spTree>
    <p:extLst>
      <p:ext uri="{BB962C8B-B14F-4D97-AF65-F5344CB8AC3E}">
        <p14:creationId xmlns:p14="http://schemas.microsoft.com/office/powerpoint/2010/main" val="192455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4" fill="hold"/>
                                        <p:tgtEl>
                                          <p:spTgt spid="645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45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45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45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520"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r>
              <a:rPr lang="en-US" dirty="0" smtClean="0"/>
              <a:t>The truth about x-ray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8006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Term	units		significance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		photons/s	duration of experiment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Beam Size	</a:t>
            </a:r>
            <a:r>
              <a:rPr lang="el-GR" sz="2400" dirty="0" smtClean="0"/>
              <a:t>μ</a:t>
            </a:r>
            <a:r>
              <a:rPr lang="en-US" sz="2400" dirty="0" smtClean="0"/>
              <a:t>m		match to crystal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Divergence	</a:t>
            </a:r>
            <a:r>
              <a:rPr lang="en-US" sz="2400" dirty="0" err="1" smtClean="0"/>
              <a:t>mrad</a:t>
            </a:r>
            <a:r>
              <a:rPr lang="en-US" sz="2400" dirty="0" smtClean="0"/>
              <a:t>		spot size </a:t>
            </a:r>
            <a:r>
              <a:rPr lang="en-US" sz="2400" dirty="0" err="1" smtClean="0"/>
              <a:t>vs</a:t>
            </a:r>
            <a:r>
              <a:rPr lang="en-US" sz="2400" dirty="0" smtClean="0"/>
              <a:t> distance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Wavelength	Å		resolution and absorption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Dispersion	</a:t>
            </a:r>
            <a:r>
              <a:rPr lang="el-GR" sz="2400" dirty="0" smtClean="0"/>
              <a:t>Δλ</a:t>
            </a:r>
            <a:r>
              <a:rPr lang="en-US" sz="2400" dirty="0" smtClean="0"/>
              <a:t>/</a:t>
            </a:r>
            <a:r>
              <a:rPr lang="el-GR" sz="2400" dirty="0" smtClean="0"/>
              <a:t>λ</a:t>
            </a:r>
            <a:r>
              <a:rPr lang="en-US" sz="2400" dirty="0" smtClean="0"/>
              <a:t>		spot size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4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 density	</a:t>
            </a:r>
            <a:r>
              <a:rPr lang="en-US" sz="2400" dirty="0" err="1" smtClean="0"/>
              <a:t>ph</a:t>
            </a:r>
            <a:r>
              <a:rPr lang="en-US" sz="2400" dirty="0" smtClean="0"/>
              <a:t>/s/area	scattering/damage rate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err="1" smtClean="0"/>
              <a:t>Fluence</a:t>
            </a:r>
            <a:r>
              <a:rPr lang="en-US" sz="2400" dirty="0" smtClean="0"/>
              <a:t>	</a:t>
            </a:r>
            <a:r>
              <a:rPr lang="en-US" sz="2400" dirty="0" err="1" smtClean="0"/>
              <a:t>ph</a:t>
            </a:r>
            <a:r>
              <a:rPr lang="en-US" sz="2400" dirty="0" smtClean="0"/>
              <a:t>/area	scattering/damage</a:t>
            </a:r>
          </a:p>
        </p:txBody>
      </p:sp>
    </p:spTree>
    <p:extLst>
      <p:ext uri="{BB962C8B-B14F-4D97-AF65-F5344CB8AC3E}">
        <p14:creationId xmlns:p14="http://schemas.microsoft.com/office/powerpoint/2010/main" val="131202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r>
              <a:rPr lang="en-US" dirty="0" smtClean="0"/>
              <a:t>The truth about x-ray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8006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Term	units		significance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Flux		photons/s	duration of experiment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Beam Size	</a:t>
            </a:r>
            <a:r>
              <a:rPr lang="el-GR" sz="2400" dirty="0" smtClean="0"/>
              <a:t>μ</a:t>
            </a:r>
            <a:r>
              <a:rPr lang="en-US" sz="2400" dirty="0" smtClean="0"/>
              <a:t>m		match to crystal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Divergence	</a:t>
            </a:r>
            <a:r>
              <a:rPr lang="en-US" sz="2400" dirty="0" err="1" smtClean="0"/>
              <a:t>mrad</a:t>
            </a:r>
            <a:r>
              <a:rPr lang="en-US" sz="2400" dirty="0" smtClean="0"/>
              <a:t>		spot size </a:t>
            </a:r>
            <a:r>
              <a:rPr lang="en-US" sz="2400" dirty="0" err="1" smtClean="0"/>
              <a:t>vs</a:t>
            </a:r>
            <a:r>
              <a:rPr lang="en-US" sz="2400" dirty="0" smtClean="0"/>
              <a:t> distance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Wavelength	Å		resolution and absorption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Dispersion	</a:t>
            </a:r>
            <a:r>
              <a:rPr lang="el-GR" sz="2400" dirty="0" smtClean="0"/>
              <a:t>Δλ</a:t>
            </a:r>
            <a:r>
              <a:rPr lang="en-US" sz="2400" dirty="0" smtClean="0"/>
              <a:t>/</a:t>
            </a:r>
            <a:r>
              <a:rPr lang="el-GR" sz="2400" dirty="0" smtClean="0"/>
              <a:t>λ</a:t>
            </a:r>
            <a:r>
              <a:rPr lang="en-US" sz="2400" dirty="0" smtClean="0"/>
              <a:t>		spot size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4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 density	</a:t>
            </a:r>
            <a:r>
              <a:rPr lang="en-US" sz="2400" dirty="0" err="1" smtClean="0"/>
              <a:t>ph</a:t>
            </a:r>
            <a:r>
              <a:rPr lang="en-US" sz="2400" dirty="0" smtClean="0"/>
              <a:t>/s/area	scattering/damage rate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err="1" smtClean="0"/>
              <a:t>Fluence</a:t>
            </a:r>
            <a:r>
              <a:rPr lang="en-US" sz="2400" dirty="0" smtClean="0"/>
              <a:t>	</a:t>
            </a:r>
            <a:r>
              <a:rPr lang="en-US" sz="2400" dirty="0" err="1" smtClean="0"/>
              <a:t>ph</a:t>
            </a:r>
            <a:r>
              <a:rPr lang="en-US" sz="2400" dirty="0" smtClean="0"/>
              <a:t>/area	scattering/damage</a:t>
            </a:r>
          </a:p>
        </p:txBody>
      </p:sp>
    </p:spTree>
    <p:extLst>
      <p:ext uri="{BB962C8B-B14F-4D97-AF65-F5344CB8AC3E}">
        <p14:creationId xmlns:p14="http://schemas.microsoft.com/office/powerpoint/2010/main" val="120788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en-US" dirty="0"/>
              <a:t>The truth about x-ray beams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823558"/>
              </p:ext>
            </p:extLst>
          </p:nvPr>
        </p:nvGraphicFramePr>
        <p:xfrm>
          <a:off x="381000" y="1905001"/>
          <a:ext cx="8077200" cy="1735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  <a:gridCol w="2019300"/>
                <a:gridCol w="2019300"/>
              </a:tblGrid>
              <a:tr h="50714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quantity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units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home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source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MX2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flux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Photons/second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2.5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exposure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seconds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400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828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</a:t>
            </a:r>
            <a:r>
              <a:rPr lang="en-US" dirty="0" smtClean="0">
                <a:solidFill>
                  <a:srgbClr val="FF0000"/>
                </a:solidFill>
              </a:rPr>
              <a:t>flux</a:t>
            </a:r>
            <a:r>
              <a:rPr lang="en-US" dirty="0" smtClean="0"/>
              <a:t>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40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en-US" dirty="0"/>
              <a:t>The truth about x-ray beams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703748"/>
              </p:ext>
            </p:extLst>
          </p:nvPr>
        </p:nvGraphicFramePr>
        <p:xfrm>
          <a:off x="381000" y="1905001"/>
          <a:ext cx="8077200" cy="4243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  <a:gridCol w="2019300"/>
                <a:gridCol w="2019300"/>
              </a:tblGrid>
              <a:tr h="50714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quantity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units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home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source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MX2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flux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Photons/second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2.5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exposure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seconds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400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Dispersion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wavelength range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 / wavelength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0.2% (K</a:t>
                      </a:r>
                      <a:r>
                        <a:rPr lang="el-GR" dirty="0" smtClean="0">
                          <a:solidFill>
                            <a:sysClr val="windowText" lastClr="000000"/>
                          </a:solidFill>
                        </a:rPr>
                        <a:t>α</a:t>
                      </a:r>
                      <a:r>
                        <a:rPr lang="en-US" baseline="-25000" dirty="0" smtClean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 - K</a:t>
                      </a:r>
                      <a:r>
                        <a:rPr lang="el-GR" dirty="0" smtClean="0">
                          <a:solidFill>
                            <a:sysClr val="windowText" lastClr="000000"/>
                          </a:solidFill>
                        </a:rPr>
                        <a:t>α</a:t>
                      </a:r>
                      <a:r>
                        <a:rPr lang="en-US" baseline="-25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0.014% (Si111)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Divergence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milliRadian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4.8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1.8 (h) 0.18 (v)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Beam size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microns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100 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24 (h)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12 (v)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Spectral</a:t>
                      </a:r>
                    </a:p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brightness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Photons/s/mm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/</a:t>
                      </a:r>
                    </a:p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mR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/0.1%BW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5.4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1.5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17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27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en-US" dirty="0"/>
              <a:t>The truth about x-ray beams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108840"/>
              </p:ext>
            </p:extLst>
          </p:nvPr>
        </p:nvGraphicFramePr>
        <p:xfrm>
          <a:off x="381000" y="1905001"/>
          <a:ext cx="8077200" cy="4243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  <a:gridCol w="2019300"/>
                <a:gridCol w="2019300"/>
              </a:tblGrid>
              <a:tr h="50714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quantity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units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home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source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MX2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flux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Photons/second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72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exposure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time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4 hours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1 second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Dispersion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wavelength range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 / wavelength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0.2% (K</a:t>
                      </a:r>
                      <a:r>
                        <a:rPr lang="el-GR" dirty="0" smtClean="0">
                          <a:solidFill>
                            <a:sysClr val="windowText" lastClr="000000"/>
                          </a:solidFill>
                        </a:rPr>
                        <a:t>α</a:t>
                      </a:r>
                      <a:r>
                        <a:rPr lang="en-US" baseline="-25000" dirty="0" smtClean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 - K</a:t>
                      </a:r>
                      <a:r>
                        <a:rPr lang="el-GR" dirty="0" smtClean="0">
                          <a:solidFill>
                            <a:sysClr val="windowText" lastClr="000000"/>
                          </a:solidFill>
                        </a:rPr>
                        <a:t>α</a:t>
                      </a:r>
                      <a:r>
                        <a:rPr lang="en-US" baseline="-25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0.014% (Si111)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Divergence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milliRadian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4.8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1.8 (h) 0.18 (v)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Beam size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microns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17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24 (h)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12 (v)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Spectral</a:t>
                      </a:r>
                    </a:p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brightness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Photons/s/mm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/</a:t>
                      </a:r>
                    </a:p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mR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/0.1%BW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5.4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1.5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17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003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en-US" dirty="0"/>
              <a:t>The truth about x-ray beams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047913"/>
              </p:ext>
            </p:extLst>
          </p:nvPr>
        </p:nvGraphicFramePr>
        <p:xfrm>
          <a:off x="381000" y="1905001"/>
          <a:ext cx="8077200" cy="4243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  <a:gridCol w="2019300"/>
                <a:gridCol w="2019300"/>
              </a:tblGrid>
              <a:tr h="50714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quantity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units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home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source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MX2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flux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Photons/second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1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exposure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time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10 days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1 second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Dispersion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wavelength range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 / wavelength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0.2% (K</a:t>
                      </a:r>
                      <a:r>
                        <a:rPr lang="el-GR" dirty="0" smtClean="0">
                          <a:solidFill>
                            <a:sysClr val="windowText" lastClr="000000"/>
                          </a:solidFill>
                        </a:rPr>
                        <a:t>α</a:t>
                      </a:r>
                      <a:r>
                        <a:rPr lang="en-US" baseline="-25000" dirty="0" smtClean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 - K</a:t>
                      </a:r>
                      <a:r>
                        <a:rPr lang="el-GR" dirty="0" smtClean="0">
                          <a:solidFill>
                            <a:sysClr val="windowText" lastClr="000000"/>
                          </a:solidFill>
                        </a:rPr>
                        <a:t>α</a:t>
                      </a:r>
                      <a:r>
                        <a:rPr lang="en-US" baseline="-25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0.014% (Si111)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Divergence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milliRadian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1.8 (h) 0.18 (v)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Beam size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microns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17 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24 (h)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12 (v)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Spectral</a:t>
                      </a:r>
                    </a:p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brightness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Photons/s/mm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/</a:t>
                      </a:r>
                    </a:p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mR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/0.1%BW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5.4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1.5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17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52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en-US" dirty="0"/>
              <a:t>The truth about x-ray beams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848592"/>
              </p:ext>
            </p:extLst>
          </p:nvPr>
        </p:nvGraphicFramePr>
        <p:xfrm>
          <a:off x="381000" y="1905001"/>
          <a:ext cx="8077200" cy="4243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  <a:gridCol w="2019300"/>
                <a:gridCol w="2019300"/>
              </a:tblGrid>
              <a:tr h="50714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quantity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units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home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source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MX2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flux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Photons/second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8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exposure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time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5 months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1 second</a:t>
                      </a:r>
                      <a:endParaRPr lang="en-US" baseline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Dispersion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wavelength range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 / wavelength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0.014% (Si111)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0.014% (Si111)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Divergence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milliRadian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0.6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1.8 (h) 0.18 (v)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Beam size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microns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17 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24 (h)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12 (v)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39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Spectral</a:t>
                      </a:r>
                    </a:p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brightness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Photons/s/mm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/</a:t>
                      </a:r>
                    </a:p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mR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/0.1%BW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5.4</a:t>
                      </a:r>
                      <a:r>
                        <a:rPr lang="en-US" baseline="0" dirty="0" smtClean="0">
                          <a:solidFill>
                            <a:sysClr val="windowText" lastClr="000000"/>
                          </a:solidFill>
                        </a:rPr>
                        <a:t>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1.5 x 10</a:t>
                      </a:r>
                      <a:r>
                        <a:rPr lang="en-US" baseline="30000" dirty="0" smtClean="0">
                          <a:solidFill>
                            <a:sysClr val="windowText" lastClr="000000"/>
                          </a:solidFill>
                        </a:rPr>
                        <a:t>17</a:t>
                      </a:r>
                      <a:endParaRPr lang="en-US" baseline="30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018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1.4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3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3.2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pitchFamily="34" charset="0"/>
              </a:rPr>
              <a:t>10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altLang="en-US" sz="5400" smtClean="0">
                <a:cs typeface="Arial" pitchFamily="34" charset="0"/>
              </a:rPr>
              <a:t> = 10.05</a:t>
            </a:r>
            <a:r>
              <a:rPr lang="en-US" altLang="en-US" sz="5400" baseline="50000" smtClean="0">
                <a:solidFill>
                  <a:schemeClr val="bg2"/>
                </a:solidFill>
                <a:cs typeface="Arial" pitchFamily="34" charset="0"/>
              </a:rPr>
              <a:t>2</a:t>
            </a:r>
            <a:endParaRPr lang="en-US" altLang="en-US" sz="5400" smtClean="0">
              <a:cs typeface="Arial" pitchFamily="34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16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r>
              <a:rPr lang="en-US" dirty="0" smtClean="0"/>
              <a:t>The truth about x-ray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8006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Term	units		significance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		photons/s	duration of experiment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Beam Size	</a:t>
            </a:r>
            <a:r>
              <a:rPr lang="el-GR" sz="2400" dirty="0" smtClean="0"/>
              <a:t>μ</a:t>
            </a:r>
            <a:r>
              <a:rPr lang="en-US" sz="2400" dirty="0" smtClean="0"/>
              <a:t>m		match to crystal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Divergence	</a:t>
            </a:r>
            <a:r>
              <a:rPr lang="en-US" sz="2400" dirty="0" err="1" smtClean="0"/>
              <a:t>mrad</a:t>
            </a:r>
            <a:r>
              <a:rPr lang="en-US" sz="2400" dirty="0" smtClean="0"/>
              <a:t>		spot size </a:t>
            </a:r>
            <a:r>
              <a:rPr lang="en-US" sz="2400" dirty="0" err="1" smtClean="0"/>
              <a:t>vs</a:t>
            </a:r>
            <a:r>
              <a:rPr lang="en-US" sz="2400" dirty="0" smtClean="0"/>
              <a:t> distance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Wavelength	Å		resolution and absorption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Dispersion	</a:t>
            </a:r>
            <a:r>
              <a:rPr lang="el-GR" sz="2400" dirty="0" smtClean="0">
                <a:solidFill>
                  <a:srgbClr val="FF0000"/>
                </a:solidFill>
              </a:rPr>
              <a:t>Δλ</a:t>
            </a:r>
            <a:r>
              <a:rPr lang="en-US" sz="2400" dirty="0" smtClean="0">
                <a:solidFill>
                  <a:srgbClr val="FF0000"/>
                </a:solidFill>
              </a:rPr>
              <a:t>/</a:t>
            </a:r>
            <a:r>
              <a:rPr lang="el-GR" sz="2400" dirty="0" smtClean="0">
                <a:solidFill>
                  <a:srgbClr val="FF0000"/>
                </a:solidFill>
              </a:rPr>
              <a:t>λ</a:t>
            </a:r>
            <a:r>
              <a:rPr lang="en-US" sz="2400" dirty="0" smtClean="0">
                <a:solidFill>
                  <a:srgbClr val="FF0000"/>
                </a:solidFill>
              </a:rPr>
              <a:t>		spot size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4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 density	</a:t>
            </a:r>
            <a:r>
              <a:rPr lang="en-US" sz="2400" dirty="0" err="1" smtClean="0"/>
              <a:t>ph</a:t>
            </a:r>
            <a:r>
              <a:rPr lang="en-US" sz="2400" dirty="0" smtClean="0"/>
              <a:t>/s/area	scattering/damage rate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err="1" smtClean="0"/>
              <a:t>Fluence</a:t>
            </a:r>
            <a:r>
              <a:rPr lang="en-US" sz="2400" dirty="0" smtClean="0"/>
              <a:t>	</a:t>
            </a:r>
            <a:r>
              <a:rPr lang="en-US" sz="2400" dirty="0" err="1" smtClean="0"/>
              <a:t>ph</a:t>
            </a:r>
            <a:r>
              <a:rPr lang="en-US" sz="2400" dirty="0" smtClean="0"/>
              <a:t>/area	scattering/damage</a:t>
            </a:r>
          </a:p>
        </p:txBody>
      </p:sp>
    </p:spTree>
    <p:extLst>
      <p:ext uri="{BB962C8B-B14F-4D97-AF65-F5344CB8AC3E}">
        <p14:creationId xmlns:p14="http://schemas.microsoft.com/office/powerpoint/2010/main" val="30657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41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1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1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1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1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1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1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1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1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1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2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2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2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2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2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2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spectral dispersion</a:t>
            </a:r>
          </a:p>
        </p:txBody>
      </p:sp>
      <p:sp>
        <p:nvSpPr>
          <p:cNvPr id="168142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2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2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2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3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Ewald sphere</a:t>
            </a:r>
          </a:p>
        </p:txBody>
      </p:sp>
      <p:sp>
        <p:nvSpPr>
          <p:cNvPr id="168143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99"/>
                </a:solidFill>
                <a:latin typeface="Arial"/>
              </a:rPr>
              <a:t>spindle axis</a:t>
            </a:r>
          </a:p>
        </p:txBody>
      </p:sp>
      <p:sp>
        <p:nvSpPr>
          <p:cNvPr id="168143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  <a:latin typeface="Arial"/>
              </a:rPr>
              <a:t>circle</a:t>
            </a:r>
          </a:p>
        </p:txBody>
      </p:sp>
      <p:sp>
        <p:nvSpPr>
          <p:cNvPr id="168143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diffracted ray</a:t>
            </a:r>
          </a:p>
        </p:txBody>
      </p:sp>
      <p:sp>
        <p:nvSpPr>
          <p:cNvPr id="168143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"/>
              </a:rPr>
              <a:t>(h,k,l)</a:t>
            </a:r>
          </a:p>
        </p:txBody>
      </p:sp>
      <p:sp>
        <p:nvSpPr>
          <p:cNvPr id="168143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3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3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d*</a:t>
            </a:r>
          </a:p>
        </p:txBody>
      </p:sp>
      <p:sp>
        <p:nvSpPr>
          <p:cNvPr id="168143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143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00"/>
                </a:solidFill>
                <a:latin typeface="Arial"/>
              </a:rPr>
              <a:t>λ</a:t>
            </a:r>
            <a:r>
              <a:rPr lang="en-US" b="1">
                <a:solidFill>
                  <a:srgbClr val="000000"/>
                </a:solidFill>
                <a:latin typeface="Arial"/>
              </a:rPr>
              <a:t>*</a:t>
            </a:r>
          </a:p>
        </p:txBody>
      </p:sp>
      <p:sp>
        <p:nvSpPr>
          <p:cNvPr id="168144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00"/>
                </a:solidFill>
                <a:latin typeface="Arial"/>
              </a:rPr>
              <a:t>λ</a:t>
            </a:r>
            <a:r>
              <a:rPr lang="en-US" b="1">
                <a:solidFill>
                  <a:srgbClr val="000000"/>
                </a:solidFill>
                <a:latin typeface="Arial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4502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43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3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3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37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38" name="Rectangle 6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39" name="Rectangle 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4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4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4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43" name="Oval 11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44" name="Rectangle 12"/>
          <p:cNvSpPr>
            <a:spLocks noChangeArrowheads="1"/>
          </p:cNvSpPr>
          <p:nvPr/>
        </p:nvSpPr>
        <p:spPr bwMode="auto">
          <a:xfrm>
            <a:off x="5373688" y="3319463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45" name="Rectangle 13"/>
          <p:cNvSpPr>
            <a:spLocks noChangeArrowheads="1"/>
          </p:cNvSpPr>
          <p:nvPr/>
        </p:nvSpPr>
        <p:spPr bwMode="auto">
          <a:xfrm rot="245137">
            <a:off x="5341938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46" name="Rectangle 14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47" name="Oval 15"/>
          <p:cNvSpPr>
            <a:spLocks noChangeArrowheads="1"/>
          </p:cNvSpPr>
          <p:nvPr/>
        </p:nvSpPr>
        <p:spPr bwMode="auto">
          <a:xfrm>
            <a:off x="-2943225" y="182563"/>
            <a:ext cx="7886700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48" name="Rectangle 16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spectral dispersion</a:t>
            </a:r>
          </a:p>
        </p:txBody>
      </p:sp>
      <p:sp>
        <p:nvSpPr>
          <p:cNvPr id="1682450" name="Line 18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51" name="Rectangle 19"/>
          <p:cNvSpPr>
            <a:spLocks noChangeArrowheads="1"/>
          </p:cNvSpPr>
          <p:nvPr/>
        </p:nvSpPr>
        <p:spPr bwMode="auto">
          <a:xfrm rot="3899312">
            <a:off x="5845969" y="1791494"/>
            <a:ext cx="119063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52" name="Line 20"/>
          <p:cNvSpPr>
            <a:spLocks noChangeShapeType="1"/>
          </p:cNvSpPr>
          <p:nvPr/>
        </p:nvSpPr>
        <p:spPr bwMode="auto">
          <a:xfrm flipV="1">
            <a:off x="434975" y="1958975"/>
            <a:ext cx="7010400" cy="32337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53" name="Line 21"/>
          <p:cNvSpPr>
            <a:spLocks noChangeShapeType="1"/>
          </p:cNvSpPr>
          <p:nvPr/>
        </p:nvSpPr>
        <p:spPr bwMode="auto">
          <a:xfrm>
            <a:off x="5370513" y="3300413"/>
            <a:ext cx="49212" cy="15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54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Ewald sphere</a:t>
            </a:r>
          </a:p>
        </p:txBody>
      </p:sp>
      <p:sp>
        <p:nvSpPr>
          <p:cNvPr id="1682455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99"/>
                </a:solidFill>
                <a:latin typeface="Arial"/>
              </a:rPr>
              <a:t>spindle axis</a:t>
            </a:r>
          </a:p>
        </p:txBody>
      </p:sp>
      <p:sp>
        <p:nvSpPr>
          <p:cNvPr id="1682456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  <a:latin typeface="Arial"/>
              </a:rPr>
              <a:t>circle</a:t>
            </a:r>
          </a:p>
        </p:txBody>
      </p:sp>
      <p:sp>
        <p:nvSpPr>
          <p:cNvPr id="1682457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diffracted ray</a:t>
            </a:r>
          </a:p>
        </p:txBody>
      </p:sp>
      <p:sp>
        <p:nvSpPr>
          <p:cNvPr id="1682458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"/>
              </a:rPr>
              <a:t>(h,k,l)</a:t>
            </a:r>
          </a:p>
        </p:txBody>
      </p:sp>
      <p:sp>
        <p:nvSpPr>
          <p:cNvPr id="1682459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60" name="Line 28"/>
          <p:cNvSpPr>
            <a:spLocks noChangeShapeType="1"/>
          </p:cNvSpPr>
          <p:nvPr/>
        </p:nvSpPr>
        <p:spPr bwMode="auto">
          <a:xfrm flipH="1" flipV="1">
            <a:off x="4638675" y="3259138"/>
            <a:ext cx="1135063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61" name="Text Box 29"/>
          <p:cNvSpPr txBox="1">
            <a:spLocks noChangeArrowheads="1"/>
          </p:cNvSpPr>
          <p:nvPr/>
        </p:nvSpPr>
        <p:spPr bwMode="auto">
          <a:xfrm>
            <a:off x="5100638" y="38893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d*</a:t>
            </a:r>
          </a:p>
        </p:txBody>
      </p:sp>
      <p:sp>
        <p:nvSpPr>
          <p:cNvPr id="1682462" name="Line 30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2463" name="Text Box 31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00"/>
                </a:solidFill>
                <a:latin typeface="Arial"/>
              </a:rPr>
              <a:t>λ</a:t>
            </a:r>
            <a:r>
              <a:rPr lang="en-US" b="1">
                <a:solidFill>
                  <a:srgbClr val="000000"/>
                </a:solidFill>
                <a:latin typeface="Arial"/>
              </a:rPr>
              <a:t>’*</a:t>
            </a:r>
          </a:p>
        </p:txBody>
      </p:sp>
      <p:sp>
        <p:nvSpPr>
          <p:cNvPr id="1682464" name="Text Box 32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00"/>
                </a:solidFill>
                <a:latin typeface="Arial"/>
              </a:rPr>
              <a:t>λ</a:t>
            </a:r>
            <a:r>
              <a:rPr lang="en-US" b="1">
                <a:solidFill>
                  <a:srgbClr val="000000"/>
                </a:solidFill>
                <a:latin typeface="Arial"/>
              </a:rPr>
              <a:t>’*</a:t>
            </a:r>
          </a:p>
        </p:txBody>
      </p:sp>
    </p:spTree>
    <p:extLst>
      <p:ext uri="{BB962C8B-B14F-4D97-AF65-F5344CB8AC3E}">
        <p14:creationId xmlns:p14="http://schemas.microsoft.com/office/powerpoint/2010/main" val="166123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1465"/>
            <a:ext cx="7772400" cy="1045335"/>
          </a:xfrm>
        </p:spPr>
        <p:txBody>
          <a:bodyPr/>
          <a:lstStyle/>
          <a:p>
            <a:r>
              <a:rPr lang="en-US" dirty="0" smtClean="0"/>
              <a:t>Si(111) </a:t>
            </a:r>
            <a:r>
              <a:rPr lang="en-US" dirty="0" err="1" smtClean="0"/>
              <a:t>vs</a:t>
            </a:r>
            <a:r>
              <a:rPr lang="en-US" dirty="0" smtClean="0"/>
              <a:t> multilayers</a:t>
            </a:r>
            <a:endParaRPr lang="en-US" dirty="0"/>
          </a:p>
        </p:txBody>
      </p:sp>
      <p:pic>
        <p:nvPicPr>
          <p:cNvPr id="1026" name="Picture 2" descr="http://bl831.als.lbl.gov/%7Ejamesh/MX_w_ML/Si111_spots_4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7" b="13521"/>
          <a:stretch/>
        </p:blipFill>
        <p:spPr bwMode="auto">
          <a:xfrm>
            <a:off x="1857375" y="2176272"/>
            <a:ext cx="3171825" cy="19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l831.als.lbl.gov/%7Ejamesh/MX_w_ML/multilayer_spots_4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7" b="13521"/>
          <a:stretch/>
        </p:blipFill>
        <p:spPr bwMode="auto">
          <a:xfrm>
            <a:off x="5181600" y="2176272"/>
            <a:ext cx="3171825" cy="19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l831.als.lbl.gov/%7Ejamesh/MX_w_ML/Si111_spot_1.9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4" b="13454"/>
          <a:stretch/>
        </p:blipFill>
        <p:spPr bwMode="auto">
          <a:xfrm>
            <a:off x="1857375" y="4343400"/>
            <a:ext cx="3171825" cy="19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bl831.als.lbl.gov/%7Ejamesh/MX_w_ML/multilayer_spot_1.9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4" b="13454"/>
          <a:stretch/>
        </p:blipFill>
        <p:spPr bwMode="auto">
          <a:xfrm>
            <a:off x="5181600" y="4343400"/>
            <a:ext cx="3171825" cy="19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1286137"/>
            <a:ext cx="1263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0.014%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Si(111)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1301525"/>
            <a:ext cx="112973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1%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multilayer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779" y="2876008"/>
            <a:ext cx="734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>4 Å</a:t>
            </a:r>
            <a:endParaRPr lang="en-US" sz="3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487" y="5043136"/>
            <a:ext cx="1051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>1.9 Å</a:t>
            </a:r>
            <a:endParaRPr lang="en-US" sz="3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711" y="4034135"/>
            <a:ext cx="1453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resolution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4287" y="1286137"/>
            <a:ext cx="1469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spectral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dispersion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50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Wide-bandpass MX?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22275" y="1377950"/>
          <a:ext cx="8264524" cy="504349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652905"/>
                <a:gridCol w="1645841"/>
                <a:gridCol w="1723542"/>
                <a:gridCol w="1893070"/>
                <a:gridCol w="1349166"/>
              </a:tblGrid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Mono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Si(111)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multilayer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Difference (%)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good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Energy (eV)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11111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12027.5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+8.2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Scale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1.0000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1.0964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+9.6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Yes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800" baseline="-25000" dirty="0" err="1" smtClean="0">
                          <a:latin typeface="Arial" panose="020B0604020202020204" pitchFamily="34" charset="0"/>
                        </a:rPr>
                        <a:t>merge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(%)</a:t>
                      </a:r>
                      <a:endParaRPr lang="en-US" sz="1800" baseline="-250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7.5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8.4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+12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No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800" baseline="-25000" dirty="0" err="1" smtClean="0">
                          <a:latin typeface="Arial" panose="020B0604020202020204" pitchFamily="34" charset="0"/>
                        </a:rPr>
                        <a:t>anom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(%)</a:t>
                      </a:r>
                      <a:endParaRPr lang="en-US" sz="1800" baseline="-25000" dirty="0" smtClean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5.6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5.5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-1.8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I/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sd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13.2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12.3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-6.8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I/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sd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(1.5Å)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2.3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1.8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-21.7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No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Ano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Patt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5.96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4.75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-20.3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Ano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Phased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41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39.33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-4.1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FOM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0.238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0.192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-19.3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CC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0.555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0.647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-6.1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Yes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800" baseline="-25000" dirty="0" err="1" smtClean="0">
                          <a:latin typeface="Arial" panose="020B0604020202020204" pitchFamily="34" charset="0"/>
                        </a:rPr>
                        <a:t>cryst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(%)</a:t>
                      </a:r>
                      <a:endParaRPr lang="en-US" sz="1800" baseline="-25000" dirty="0" smtClean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26.70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26.48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-0.2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Ligand peak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8.213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8.250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+0.4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741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8800"/>
          </a:xfrm>
        </p:spPr>
        <p:txBody>
          <a:bodyPr/>
          <a:lstStyle/>
          <a:p>
            <a:r>
              <a:rPr lang="en-US" altLang="en-US" smtClean="0"/>
              <a:t>Wide bandpass reveals mosaicity</a:t>
            </a:r>
            <a:br>
              <a:rPr lang="en-US" altLang="en-US" smtClean="0"/>
            </a:br>
            <a:r>
              <a:rPr lang="en-US" altLang="en-US" smtClean="0"/>
              <a:t>from a still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14"/>
          <a:stretch>
            <a:fillRect/>
          </a:stretch>
        </p:blipFill>
        <p:spPr bwMode="auto">
          <a:xfrm>
            <a:off x="4648200" y="1905000"/>
            <a:ext cx="42005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46"/>
          <a:stretch>
            <a:fillRect/>
          </a:stretch>
        </p:blipFill>
        <p:spPr bwMode="auto">
          <a:xfrm>
            <a:off x="304800" y="1905000"/>
            <a:ext cx="4200525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0" y="5934075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>
                <a:latin typeface="Arial" pitchFamily="34" charset="0"/>
              </a:rPr>
              <a:t>Snell EH, Weisgerber S, Helliwell JR, Holzer K &amp; Schroer K (1995)."Improvements in lysozyme protein crystal perfection through microgravity growth", </a:t>
            </a:r>
            <a:r>
              <a:rPr lang="en-US" altLang="en-US" i="1">
                <a:latin typeface="Arial" pitchFamily="34" charset="0"/>
              </a:rPr>
              <a:t>Acta crystallographica. Section D, Biological crystallography</a:t>
            </a:r>
            <a:r>
              <a:rPr lang="en-US" altLang="en-US">
                <a:latin typeface="Arial" pitchFamily="34" charset="0"/>
              </a:rPr>
              <a:t> </a:t>
            </a:r>
            <a:r>
              <a:rPr lang="en-US" altLang="en-US" b="1">
                <a:latin typeface="Arial" pitchFamily="34" charset="0"/>
              </a:rPr>
              <a:t>51</a:t>
            </a:r>
            <a:r>
              <a:rPr lang="en-US" altLang="en-US">
                <a:latin typeface="Arial" pitchFamily="34" charset="0"/>
              </a:rPr>
              <a:t>, 1099-1102. </a:t>
            </a:r>
          </a:p>
        </p:txBody>
      </p:sp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0"/>
            <a:ext cx="42195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4"/>
          <p:cNvSpPr txBox="1">
            <a:spLocks noChangeArrowheads="1"/>
          </p:cNvSpPr>
          <p:nvPr/>
        </p:nvSpPr>
        <p:spPr bwMode="auto">
          <a:xfrm>
            <a:off x="304800" y="4114800"/>
            <a:ext cx="2212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low mosaic</a:t>
            </a:r>
          </a:p>
        </p:txBody>
      </p:sp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4648200" y="4114800"/>
            <a:ext cx="2371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high mosaic</a:t>
            </a:r>
          </a:p>
        </p:txBody>
      </p:sp>
      <p:sp>
        <p:nvSpPr>
          <p:cNvPr id="19465" name="TextBox 5"/>
          <p:cNvSpPr txBox="1">
            <a:spLocks noChangeArrowheads="1"/>
          </p:cNvSpPr>
          <p:nvPr/>
        </p:nvSpPr>
        <p:spPr bwMode="auto">
          <a:xfrm>
            <a:off x="4876800" y="5105400"/>
            <a:ext cx="3271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altLang="en-US" sz="2800">
                <a:latin typeface="Arial" pitchFamily="34" charset="0"/>
              </a:rPr>
              <a:t>Δ</a:t>
            </a:r>
            <a:r>
              <a:rPr lang="en-US" altLang="en-US" sz="2800" baseline="-25000">
                <a:latin typeface="Arial" pitchFamily="34" charset="0"/>
              </a:rPr>
              <a:t>radial</a:t>
            </a:r>
            <a:r>
              <a:rPr lang="en-US" altLang="en-US" sz="2800">
                <a:latin typeface="Arial" pitchFamily="34" charset="0"/>
              </a:rPr>
              <a:t> = 2</a:t>
            </a:r>
            <a:r>
              <a:rPr lang="el-GR" altLang="en-US" sz="2800">
                <a:solidFill>
                  <a:srgbClr val="C00000"/>
                </a:solidFill>
                <a:latin typeface="Arial" pitchFamily="34" charset="0"/>
              </a:rPr>
              <a:t>η</a:t>
            </a:r>
            <a:r>
              <a:rPr lang="en-US" altLang="en-US" sz="2800">
                <a:latin typeface="Arial" pitchFamily="34" charset="0"/>
              </a:rPr>
              <a:t>D/cos</a:t>
            </a:r>
            <a:r>
              <a:rPr lang="en-US" altLang="en-US" sz="2800" baseline="30000">
                <a:latin typeface="Arial" pitchFamily="34" charset="0"/>
              </a:rPr>
              <a:t>2</a:t>
            </a:r>
            <a:r>
              <a:rPr lang="en-US" altLang="en-US" sz="2800">
                <a:latin typeface="Arial" pitchFamily="34" charset="0"/>
              </a:rPr>
              <a:t>2</a:t>
            </a:r>
            <a:r>
              <a:rPr lang="el-GR" altLang="en-US" sz="2800">
                <a:latin typeface="Arial" pitchFamily="34" charset="0"/>
              </a:rPr>
              <a:t>θ</a:t>
            </a:r>
            <a:endParaRPr lang="en-US" altLang="en-US" sz="28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70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</a:t>
            </a:r>
            <a:r>
              <a:rPr lang="en-US" dirty="0" smtClean="0">
                <a:solidFill>
                  <a:srgbClr val="FF0000"/>
                </a:solidFill>
              </a:rPr>
              <a:t>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92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r>
              <a:rPr lang="en-US" dirty="0" smtClean="0"/>
              <a:t>The truth about x-ray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8006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Term	units		significance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		photons/s	duration of experiment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Beam Size	</a:t>
            </a:r>
            <a:r>
              <a:rPr lang="el-GR" sz="2400" dirty="0" smtClean="0"/>
              <a:t>μ</a:t>
            </a:r>
            <a:r>
              <a:rPr lang="en-US" sz="2400" dirty="0" smtClean="0"/>
              <a:t>m		match to crystal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Divergence	</a:t>
            </a:r>
            <a:r>
              <a:rPr lang="en-US" sz="2400" dirty="0" err="1" smtClean="0">
                <a:solidFill>
                  <a:srgbClr val="FF0000"/>
                </a:solidFill>
              </a:rPr>
              <a:t>mrad</a:t>
            </a:r>
            <a:r>
              <a:rPr lang="en-US" sz="2400" dirty="0" smtClean="0">
                <a:solidFill>
                  <a:srgbClr val="FF0000"/>
                </a:solidFill>
              </a:rPr>
              <a:t>		spot size </a:t>
            </a:r>
            <a:r>
              <a:rPr lang="en-US" sz="2400" dirty="0" err="1" smtClean="0">
                <a:solidFill>
                  <a:srgbClr val="FF0000"/>
                </a:solidFill>
              </a:rPr>
              <a:t>vs</a:t>
            </a:r>
            <a:r>
              <a:rPr lang="en-US" sz="2400" dirty="0" smtClean="0">
                <a:solidFill>
                  <a:srgbClr val="FF0000"/>
                </a:solidFill>
              </a:rPr>
              <a:t> distance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Wavelength	Å		resolution and absorption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Dispersion	</a:t>
            </a:r>
            <a:r>
              <a:rPr lang="el-GR" sz="2400" dirty="0" smtClean="0"/>
              <a:t>Δλ</a:t>
            </a:r>
            <a:r>
              <a:rPr lang="en-US" sz="2400" dirty="0" smtClean="0"/>
              <a:t>/</a:t>
            </a:r>
            <a:r>
              <a:rPr lang="el-GR" sz="2400" dirty="0" smtClean="0"/>
              <a:t>λ</a:t>
            </a:r>
            <a:r>
              <a:rPr lang="en-US" sz="2400" dirty="0" smtClean="0"/>
              <a:t>		spot size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4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 density	</a:t>
            </a:r>
            <a:r>
              <a:rPr lang="en-US" sz="2400" dirty="0" err="1" smtClean="0"/>
              <a:t>ph</a:t>
            </a:r>
            <a:r>
              <a:rPr lang="en-US" sz="2400" dirty="0" smtClean="0"/>
              <a:t>/s/area	scattering/damage rate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err="1" smtClean="0"/>
              <a:t>Fluence</a:t>
            </a:r>
            <a:r>
              <a:rPr lang="en-US" sz="2400" dirty="0" smtClean="0"/>
              <a:t>	</a:t>
            </a:r>
            <a:r>
              <a:rPr lang="en-US" sz="2400" dirty="0" err="1" smtClean="0"/>
              <a:t>ph</a:t>
            </a:r>
            <a:r>
              <a:rPr lang="en-US" sz="2400" dirty="0" smtClean="0"/>
              <a:t>/area	scattering/damage</a:t>
            </a:r>
          </a:p>
        </p:txBody>
      </p:sp>
    </p:spTree>
    <p:extLst>
      <p:ext uri="{BB962C8B-B14F-4D97-AF65-F5344CB8AC3E}">
        <p14:creationId xmlns:p14="http://schemas.microsoft.com/office/powerpoint/2010/main" val="205640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29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29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29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29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29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29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29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29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29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29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0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0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0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0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0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0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beam divergence</a:t>
            </a:r>
          </a:p>
        </p:txBody>
      </p:sp>
      <p:sp>
        <p:nvSpPr>
          <p:cNvPr id="167630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0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0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0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1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Ewald sphere</a:t>
            </a:r>
          </a:p>
        </p:txBody>
      </p:sp>
      <p:sp>
        <p:nvSpPr>
          <p:cNvPr id="167631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99"/>
                </a:solidFill>
                <a:latin typeface="Arial"/>
              </a:rPr>
              <a:t>spindle axis</a:t>
            </a:r>
          </a:p>
        </p:txBody>
      </p:sp>
      <p:sp>
        <p:nvSpPr>
          <p:cNvPr id="167631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  <a:latin typeface="Arial"/>
              </a:rPr>
              <a:t>circle</a:t>
            </a:r>
          </a:p>
        </p:txBody>
      </p:sp>
      <p:sp>
        <p:nvSpPr>
          <p:cNvPr id="167631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diffracted ray</a:t>
            </a:r>
          </a:p>
        </p:txBody>
      </p:sp>
      <p:sp>
        <p:nvSpPr>
          <p:cNvPr id="167631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"/>
              </a:rPr>
              <a:t>(h,k,l)</a:t>
            </a:r>
          </a:p>
        </p:txBody>
      </p:sp>
      <p:sp>
        <p:nvSpPr>
          <p:cNvPr id="167631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1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1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d*</a:t>
            </a:r>
          </a:p>
        </p:txBody>
      </p:sp>
      <p:sp>
        <p:nvSpPr>
          <p:cNvPr id="167631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631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00"/>
                </a:solidFill>
                <a:latin typeface="Arial"/>
              </a:rPr>
              <a:t>λ</a:t>
            </a:r>
            <a:r>
              <a:rPr lang="en-US" b="1">
                <a:solidFill>
                  <a:srgbClr val="000000"/>
                </a:solidFill>
                <a:latin typeface="Arial"/>
              </a:rPr>
              <a:t>*</a:t>
            </a:r>
          </a:p>
        </p:txBody>
      </p:sp>
      <p:sp>
        <p:nvSpPr>
          <p:cNvPr id="167632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00"/>
                </a:solidFill>
                <a:latin typeface="Arial"/>
              </a:rPr>
              <a:t>λ</a:t>
            </a:r>
            <a:r>
              <a:rPr lang="en-US" b="1">
                <a:solidFill>
                  <a:srgbClr val="000000"/>
                </a:solidFill>
                <a:latin typeface="Arial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3207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31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15" name="Rectangle 3"/>
          <p:cNvSpPr>
            <a:spLocks noChangeArrowheads="1"/>
          </p:cNvSpPr>
          <p:nvPr/>
        </p:nvSpPr>
        <p:spPr bwMode="auto">
          <a:xfrm>
            <a:off x="5670550" y="3240088"/>
            <a:ext cx="231775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1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17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18" name="Rectangle 6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19" name="Rectangle 7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20" name="Rectangle 8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21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beam divergence</a:t>
            </a:r>
          </a:p>
        </p:txBody>
      </p:sp>
      <p:sp>
        <p:nvSpPr>
          <p:cNvPr id="1677322" name="Text Box 10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99"/>
                </a:solidFill>
                <a:latin typeface="Arial"/>
              </a:rPr>
              <a:t>spindle axis</a:t>
            </a:r>
          </a:p>
        </p:txBody>
      </p:sp>
      <p:sp>
        <p:nvSpPr>
          <p:cNvPr id="1677323" name="Text Box 11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  <a:latin typeface="Arial"/>
              </a:rPr>
              <a:t>circle</a:t>
            </a:r>
          </a:p>
        </p:txBody>
      </p:sp>
      <p:sp>
        <p:nvSpPr>
          <p:cNvPr id="1677324" name="Text Box 12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diffracted ray</a:t>
            </a:r>
          </a:p>
        </p:txBody>
      </p:sp>
      <p:sp>
        <p:nvSpPr>
          <p:cNvPr id="1677325" name="Text Box 13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"/>
              </a:rPr>
              <a:t>(h,k,l)</a:t>
            </a:r>
          </a:p>
        </p:txBody>
      </p:sp>
      <p:sp>
        <p:nvSpPr>
          <p:cNvPr id="1677326" name="Freeform 14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27" name="Text Box 15"/>
          <p:cNvSpPr txBox="1">
            <a:spLocks noChangeArrowheads="1"/>
          </p:cNvSpPr>
          <p:nvPr/>
        </p:nvSpPr>
        <p:spPr bwMode="auto">
          <a:xfrm>
            <a:off x="4595813" y="37338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d*</a:t>
            </a:r>
          </a:p>
        </p:txBody>
      </p:sp>
      <p:grpSp>
        <p:nvGrpSpPr>
          <p:cNvPr id="1677328" name="Group 16"/>
          <p:cNvGrpSpPr>
            <a:grpSpLocks/>
          </p:cNvGrpSpPr>
          <p:nvPr/>
        </p:nvGrpSpPr>
        <p:grpSpPr bwMode="auto">
          <a:xfrm rot="-617010">
            <a:off x="-3314700" y="1425575"/>
            <a:ext cx="9140825" cy="9140825"/>
            <a:chOff x="-2124" y="403"/>
            <a:chExt cx="5758" cy="5758"/>
          </a:xfrm>
        </p:grpSpPr>
        <p:sp>
          <p:nvSpPr>
            <p:cNvPr id="1677329" name="Oval 17"/>
            <p:cNvSpPr>
              <a:spLocks noChangeArrowheads="1"/>
            </p:cNvSpPr>
            <p:nvPr/>
          </p:nvSpPr>
          <p:spPr bwMode="auto">
            <a:xfrm>
              <a:off x="-2124" y="403"/>
              <a:ext cx="5758" cy="575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677330" name="Group 18"/>
            <p:cNvGrpSpPr>
              <a:grpSpLocks/>
            </p:cNvGrpSpPr>
            <p:nvPr/>
          </p:nvGrpSpPr>
          <p:grpSpPr bwMode="auto">
            <a:xfrm>
              <a:off x="-2124" y="403"/>
              <a:ext cx="5758" cy="5758"/>
              <a:chOff x="-2124" y="403"/>
              <a:chExt cx="5758" cy="5758"/>
            </a:xfrm>
          </p:grpSpPr>
          <p:sp>
            <p:nvSpPr>
              <p:cNvPr id="1677331" name="Oval 19"/>
              <p:cNvSpPr>
                <a:spLocks noChangeAspect="1" noChangeArrowheads="1"/>
              </p:cNvSpPr>
              <p:nvPr/>
            </p:nvSpPr>
            <p:spPr bwMode="auto">
              <a:xfrm>
                <a:off x="-2124" y="2712"/>
                <a:ext cx="5758" cy="114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77332" name="Rectangle 20"/>
              <p:cNvSpPr>
                <a:spLocks noChangeArrowheads="1"/>
              </p:cNvSpPr>
              <p:nvPr/>
            </p:nvSpPr>
            <p:spPr bwMode="auto">
              <a:xfrm>
                <a:off x="-1103" y="2677"/>
                <a:ext cx="4627" cy="641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89999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77333" name="Oval 21"/>
              <p:cNvSpPr>
                <a:spLocks noChangeArrowheads="1"/>
              </p:cNvSpPr>
              <p:nvPr/>
            </p:nvSpPr>
            <p:spPr bwMode="auto">
              <a:xfrm>
                <a:off x="-1404" y="403"/>
                <a:ext cx="4319" cy="5758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77334" name="Line 22"/>
              <p:cNvSpPr>
                <a:spLocks noChangeShapeType="1"/>
              </p:cNvSpPr>
              <p:nvPr/>
            </p:nvSpPr>
            <p:spPr bwMode="auto">
              <a:xfrm>
                <a:off x="754" y="3280"/>
                <a:ext cx="2129" cy="384"/>
              </a:xfrm>
              <a:prstGeom prst="line">
                <a:avLst/>
              </a:prstGeom>
              <a:noFill/>
              <a:ln w="19050">
                <a:solidFill>
                  <a:srgbClr val="FF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677335" name="Text Box 23"/>
              <p:cNvSpPr txBox="1">
                <a:spLocks noChangeArrowheads="1"/>
              </p:cNvSpPr>
              <p:nvPr/>
            </p:nvSpPr>
            <p:spPr bwMode="auto">
              <a:xfrm>
                <a:off x="467" y="1121"/>
                <a:ext cx="104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  <a:latin typeface="Arial"/>
                  </a:rPr>
                  <a:t>Ewald sphere</a:t>
                </a:r>
              </a:p>
            </p:txBody>
          </p:sp>
          <p:sp>
            <p:nvSpPr>
              <p:cNvPr id="1677336" name="Line 24"/>
              <p:cNvSpPr>
                <a:spLocks noChangeShapeType="1"/>
              </p:cNvSpPr>
              <p:nvPr/>
            </p:nvSpPr>
            <p:spPr bwMode="auto">
              <a:xfrm>
                <a:off x="751" y="3273"/>
                <a:ext cx="28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1677337" name="Text Box 25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00"/>
                </a:solidFill>
                <a:latin typeface="Arial"/>
              </a:rPr>
              <a:t>λ</a:t>
            </a:r>
            <a:r>
              <a:rPr lang="en-US" b="1">
                <a:solidFill>
                  <a:srgbClr val="000000"/>
                </a:solidFill>
                <a:latin typeface="Arial"/>
              </a:rPr>
              <a:t>*</a:t>
            </a:r>
          </a:p>
        </p:txBody>
      </p:sp>
      <p:sp>
        <p:nvSpPr>
          <p:cNvPr id="1677338" name="Text Box 26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00"/>
                </a:solidFill>
                <a:latin typeface="Arial"/>
              </a:rPr>
              <a:t>λ</a:t>
            </a:r>
            <a:r>
              <a:rPr lang="en-US" b="1">
                <a:solidFill>
                  <a:srgbClr val="000000"/>
                </a:solidFill>
                <a:latin typeface="Arial"/>
              </a:rPr>
              <a:t>*</a:t>
            </a:r>
          </a:p>
        </p:txBody>
      </p:sp>
      <p:sp>
        <p:nvSpPr>
          <p:cNvPr id="1677339" name="Line 27"/>
          <p:cNvSpPr>
            <a:spLocks noChangeShapeType="1"/>
          </p:cNvSpPr>
          <p:nvPr/>
        </p:nvSpPr>
        <p:spPr bwMode="auto">
          <a:xfrm flipH="1" flipV="1">
            <a:off x="3684588" y="3060700"/>
            <a:ext cx="2089150" cy="214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40" name="Rectangle 28"/>
          <p:cNvSpPr>
            <a:spLocks noChangeArrowheads="1"/>
          </p:cNvSpPr>
          <p:nvPr/>
        </p:nvSpPr>
        <p:spPr bwMode="auto">
          <a:xfrm rot="180767">
            <a:off x="4856163" y="3213100"/>
            <a:ext cx="134937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41" name="Line 29"/>
          <p:cNvSpPr>
            <a:spLocks noChangeShapeType="1"/>
          </p:cNvSpPr>
          <p:nvPr/>
        </p:nvSpPr>
        <p:spPr bwMode="auto">
          <a:xfrm>
            <a:off x="4845050" y="3270250"/>
            <a:ext cx="157163" cy="1111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42" name="Rectangle 30"/>
          <p:cNvSpPr>
            <a:spLocks noChangeArrowheads="1"/>
          </p:cNvSpPr>
          <p:nvPr/>
        </p:nvSpPr>
        <p:spPr bwMode="auto">
          <a:xfrm rot="2408014">
            <a:off x="4025900" y="2346325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43" name="Line 31"/>
          <p:cNvSpPr>
            <a:spLocks noChangeShapeType="1"/>
          </p:cNvSpPr>
          <p:nvPr/>
        </p:nvSpPr>
        <p:spPr bwMode="auto">
          <a:xfrm flipV="1">
            <a:off x="1225550" y="1244600"/>
            <a:ext cx="3905250" cy="47513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44" name="Rectangle 32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7345" name="Line 33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620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ttp://bl831.als.lbl.gov/~jamesh/workshop2/go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006475"/>
            <a:ext cx="146304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100% SeMet incorporation</a:t>
            </a:r>
          </a:p>
        </p:txBody>
      </p: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1031875" y="1366838"/>
            <a:ext cx="2470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8000"/>
                </a:solidFill>
              </a:rPr>
              <a:t>Trivial</a:t>
            </a:r>
            <a:r>
              <a:rPr lang="en-US" altLang="en-US" sz="2800">
                <a:solidFill>
                  <a:srgbClr val="000000"/>
                </a:solidFill>
              </a:rPr>
              <a:t> to solve</a:t>
            </a:r>
          </a:p>
        </p:txBody>
      </p:sp>
    </p:spTree>
    <p:extLst>
      <p:ext uri="{BB962C8B-B14F-4D97-AF65-F5344CB8AC3E}">
        <p14:creationId xmlns:p14="http://schemas.microsoft.com/office/powerpoint/2010/main" val="44935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9410" name="Picture 2" descr="scan0001"/>
          <p:cNvPicPr>
            <a:picLocks noChangeAspect="1" noChangeArrowheads="1"/>
          </p:cNvPicPr>
          <p:nvPr/>
        </p:nvPicPr>
        <p:blipFill>
          <a:blip r:embed="rId2">
            <a:lum bright="-60000"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2" t="9268" r="6169" b="48232"/>
          <a:stretch>
            <a:fillRect/>
          </a:stretch>
        </p:blipFill>
        <p:spPr bwMode="auto">
          <a:xfrm>
            <a:off x="0" y="276225"/>
            <a:ext cx="914400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9411" name="AutoShape 3"/>
          <p:cNvSpPr>
            <a:spLocks noChangeArrowheads="1"/>
          </p:cNvSpPr>
          <p:nvPr/>
        </p:nvSpPr>
        <p:spPr bwMode="auto">
          <a:xfrm>
            <a:off x="-1423988" y="-246063"/>
            <a:ext cx="12001501" cy="237490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941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79400"/>
            <a:ext cx="7772400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Divergence</a:t>
            </a:r>
            <a:r>
              <a:rPr lang="en-US" sz="40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dirty="0">
                <a:solidFill>
                  <a:schemeClr val="tx1"/>
                </a:solidFill>
              </a:rPr>
              <a:t>Arndt &amp; </a:t>
            </a:r>
            <a:r>
              <a:rPr lang="en-US" sz="2800" dirty="0" err="1">
                <a:solidFill>
                  <a:schemeClr val="tx1"/>
                </a:solidFill>
              </a:rPr>
              <a:t>Wonacott</a:t>
            </a:r>
            <a:r>
              <a:rPr lang="en-US" sz="2800" dirty="0">
                <a:solidFill>
                  <a:schemeClr val="tx1"/>
                </a:solidFill>
              </a:rPr>
              <a:t> (1977)</a:t>
            </a:r>
          </a:p>
        </p:txBody>
      </p:sp>
    </p:spTree>
    <p:extLst>
      <p:ext uri="{BB962C8B-B14F-4D97-AF65-F5344CB8AC3E}">
        <p14:creationId xmlns:p14="http://schemas.microsoft.com/office/powerpoint/2010/main" val="3804256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8338" name="Picture 2" descr="hdiv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8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31250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/>
        </p:spPr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		divergence = 0 </a:t>
            </a:r>
            <a:r>
              <a:rPr lang="en-US">
                <a:solidFill>
                  <a:schemeClr val="tx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363855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62" name="Picture 2" descr="hdiv_40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/>
        </p:spPr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		divergence = 0.3 </a:t>
            </a:r>
            <a:r>
              <a:rPr lang="en-US">
                <a:solidFill>
                  <a:schemeClr val="tx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431998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r>
              <a:rPr lang="en-US" dirty="0" smtClean="0"/>
              <a:t>The truth about x-ray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8006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Term	units		significance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		photons/s	duration of experiment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Beam Size	</a:t>
            </a:r>
            <a:r>
              <a:rPr lang="el-GR" sz="2400" dirty="0" smtClean="0"/>
              <a:t>μ</a:t>
            </a:r>
            <a:r>
              <a:rPr lang="en-US" sz="2400" dirty="0" smtClean="0"/>
              <a:t>m		match to crystal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Divergence	</a:t>
            </a:r>
            <a:r>
              <a:rPr lang="en-US" sz="2400" dirty="0" err="1" smtClean="0"/>
              <a:t>mrad</a:t>
            </a:r>
            <a:r>
              <a:rPr lang="en-US" sz="2400" dirty="0" smtClean="0"/>
              <a:t>		spot size </a:t>
            </a:r>
            <a:r>
              <a:rPr lang="en-US" sz="2400" dirty="0" err="1" smtClean="0"/>
              <a:t>vs</a:t>
            </a:r>
            <a:r>
              <a:rPr lang="en-US" sz="2400" dirty="0" smtClean="0"/>
              <a:t> distance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Wavelength	Å		resolution and absorption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Dispersion	</a:t>
            </a:r>
            <a:r>
              <a:rPr lang="el-GR" sz="2400" dirty="0" smtClean="0"/>
              <a:t>Δλ</a:t>
            </a:r>
            <a:r>
              <a:rPr lang="en-US" sz="2400" dirty="0" smtClean="0"/>
              <a:t>/</a:t>
            </a:r>
            <a:r>
              <a:rPr lang="el-GR" sz="2400" dirty="0" smtClean="0"/>
              <a:t>λ</a:t>
            </a:r>
            <a:r>
              <a:rPr lang="en-US" sz="2400" dirty="0" smtClean="0"/>
              <a:t>		spot size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4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 density	</a:t>
            </a:r>
            <a:r>
              <a:rPr lang="en-US" sz="2400" dirty="0" err="1" smtClean="0"/>
              <a:t>ph</a:t>
            </a:r>
            <a:r>
              <a:rPr lang="en-US" sz="2400" dirty="0" smtClean="0"/>
              <a:t>/s/area	scattering/damage rate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err="1" smtClean="0"/>
              <a:t>Fluence</a:t>
            </a:r>
            <a:r>
              <a:rPr lang="en-US" sz="2400" dirty="0" smtClean="0"/>
              <a:t>	</a:t>
            </a:r>
            <a:r>
              <a:rPr lang="en-US" sz="2400" dirty="0" err="1" smtClean="0"/>
              <a:t>ph</a:t>
            </a:r>
            <a:r>
              <a:rPr lang="en-US" sz="2400" dirty="0" smtClean="0"/>
              <a:t>/area	scattering/damage</a:t>
            </a:r>
          </a:p>
        </p:txBody>
      </p:sp>
    </p:spTree>
    <p:extLst>
      <p:ext uri="{BB962C8B-B14F-4D97-AF65-F5344CB8AC3E}">
        <p14:creationId xmlns:p14="http://schemas.microsoft.com/office/powerpoint/2010/main" val="282342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/>
              <a:t>Air absorption</a:t>
            </a:r>
            <a:endParaRPr lang="en-US" dirty="0"/>
          </a:p>
        </p:txBody>
      </p:sp>
      <p:graphicFrame>
        <p:nvGraphicFramePr>
          <p:cNvPr id="7352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777279"/>
              </p:ext>
            </p:extLst>
          </p:nvPr>
        </p:nvGraphicFramePr>
        <p:xfrm>
          <a:off x="590550" y="1330325"/>
          <a:ext cx="8299450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67" name="Chart" r:id="rId3" imgW="8324976" imgH="5010237" progId="MSGraph.Chart.8">
                  <p:embed followColorScheme="full"/>
                </p:oleObj>
              </mc:Choice>
              <mc:Fallback>
                <p:oleObj name="Chart" r:id="rId3" imgW="8324976" imgH="501023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1330325"/>
                        <a:ext cx="8299450" cy="497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5236" name="Text Box 4"/>
          <p:cNvSpPr txBox="1">
            <a:spLocks noChangeArrowheads="1"/>
          </p:cNvSpPr>
          <p:nvPr/>
        </p:nvSpPr>
        <p:spPr bwMode="auto">
          <a:xfrm>
            <a:off x="3352800" y="6280150"/>
            <a:ext cx="3018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Distance from sample (mm)</a:t>
            </a:r>
          </a:p>
        </p:txBody>
      </p:sp>
      <p:sp>
        <p:nvSpPr>
          <p:cNvPr id="735237" name="Text Box 5"/>
          <p:cNvSpPr txBox="1">
            <a:spLocks noChangeArrowheads="1"/>
          </p:cNvSpPr>
          <p:nvPr/>
        </p:nvSpPr>
        <p:spPr bwMode="auto">
          <a:xfrm rot="16200000">
            <a:off x="-390334" y="3369747"/>
            <a:ext cx="15696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transmittance</a:t>
            </a:r>
          </a:p>
        </p:txBody>
      </p:sp>
    </p:spTree>
    <p:extLst>
      <p:ext uri="{BB962C8B-B14F-4D97-AF65-F5344CB8AC3E}">
        <p14:creationId xmlns:p14="http://schemas.microsoft.com/office/powerpoint/2010/main" val="3544636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/>
          <a:lstStyle/>
          <a:p>
            <a:r>
              <a:rPr lang="en-US" dirty="0" smtClean="0"/>
              <a:t>The truth about x-ray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8006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/>
              <a:t>Term	units		significance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		photons/s	duration of experiment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Beam Size	</a:t>
            </a:r>
            <a:r>
              <a:rPr lang="el-GR" sz="2400" dirty="0" smtClean="0">
                <a:solidFill>
                  <a:srgbClr val="FF0000"/>
                </a:solidFill>
              </a:rPr>
              <a:t>μ</a:t>
            </a:r>
            <a:r>
              <a:rPr lang="en-US" sz="2400" dirty="0" smtClean="0">
                <a:solidFill>
                  <a:srgbClr val="FF0000"/>
                </a:solidFill>
              </a:rPr>
              <a:t>m		match to crystal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Divergence	</a:t>
            </a:r>
            <a:r>
              <a:rPr lang="en-US" sz="2400" dirty="0" err="1" smtClean="0"/>
              <a:t>mrad</a:t>
            </a:r>
            <a:r>
              <a:rPr lang="en-US" sz="2400" dirty="0" smtClean="0"/>
              <a:t>		spot size </a:t>
            </a:r>
            <a:r>
              <a:rPr lang="en-US" sz="2400" dirty="0" err="1" smtClean="0"/>
              <a:t>vs</a:t>
            </a:r>
            <a:r>
              <a:rPr lang="en-US" sz="2400" dirty="0" smtClean="0"/>
              <a:t> distance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Wavelength	Å		resolution and absorption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Dispersion	</a:t>
            </a:r>
            <a:r>
              <a:rPr lang="el-GR" sz="2400" dirty="0" smtClean="0"/>
              <a:t>Δλ</a:t>
            </a:r>
            <a:r>
              <a:rPr lang="en-US" sz="2400" dirty="0" smtClean="0"/>
              <a:t>/</a:t>
            </a:r>
            <a:r>
              <a:rPr lang="el-GR" sz="2400" dirty="0" smtClean="0"/>
              <a:t>λ</a:t>
            </a:r>
            <a:r>
              <a:rPr lang="en-US" sz="2400" dirty="0" smtClean="0"/>
              <a:t>		spot size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4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smtClean="0"/>
              <a:t>Flux density	</a:t>
            </a:r>
            <a:r>
              <a:rPr lang="en-US" sz="2400" dirty="0" err="1" smtClean="0"/>
              <a:t>ph</a:t>
            </a:r>
            <a:r>
              <a:rPr lang="en-US" sz="2400" dirty="0" smtClean="0"/>
              <a:t>/s/area	scattering/damage rate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 err="1" smtClean="0"/>
              <a:t>Fluence</a:t>
            </a:r>
            <a:r>
              <a:rPr lang="en-US" sz="2400" dirty="0" smtClean="0"/>
              <a:t>	</a:t>
            </a:r>
            <a:r>
              <a:rPr lang="en-US" sz="2400" dirty="0" err="1" smtClean="0"/>
              <a:t>ph</a:t>
            </a:r>
            <a:r>
              <a:rPr lang="en-US" sz="2400" dirty="0" smtClean="0"/>
              <a:t>/area	scattering/damage</a:t>
            </a:r>
          </a:p>
        </p:txBody>
      </p:sp>
    </p:spTree>
    <p:extLst>
      <p:ext uri="{BB962C8B-B14F-4D97-AF65-F5344CB8AC3E}">
        <p14:creationId xmlns:p14="http://schemas.microsoft.com/office/powerpoint/2010/main" val="348246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</a:t>
            </a:r>
            <a:r>
              <a:rPr lang="en-US" dirty="0" smtClean="0">
                <a:solidFill>
                  <a:srgbClr val="FF0000"/>
                </a:solidFill>
              </a:rPr>
              <a:t>size</a:t>
            </a:r>
            <a:r>
              <a:rPr lang="en-US" dirty="0" smtClean="0"/>
              <a:t>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40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67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smtClean="0"/>
              <a:t>beam size vs xtal size</a:t>
            </a:r>
          </a:p>
        </p:txBody>
      </p:sp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533400" y="1771650"/>
            <a:ext cx="861060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000000"/>
                </a:solidFill>
                <a:cs typeface="Arial" pitchFamily="34" charset="0"/>
              </a:rPr>
              <a:t>   Put your crystal into the beam</a:t>
            </a:r>
          </a:p>
        </p:txBody>
      </p:sp>
    </p:spTree>
    <p:extLst>
      <p:ext uri="{BB962C8B-B14F-4D97-AF65-F5344CB8AC3E}">
        <p14:creationId xmlns:p14="http://schemas.microsoft.com/office/powerpoint/2010/main" val="782018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1" t="11363" r="19391" b="6252"/>
          <a:stretch>
            <a:fillRect/>
          </a:stretch>
        </p:blipFill>
        <p:spPr bwMode="auto">
          <a:xfrm>
            <a:off x="598488" y="715963"/>
            <a:ext cx="7964487" cy="602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dirty="0" smtClean="0"/>
              <a:t>Put the “crystal”</a:t>
            </a:r>
            <a:br>
              <a:rPr lang="en-US" altLang="en-US" dirty="0" smtClean="0"/>
            </a:br>
            <a:r>
              <a:rPr lang="en-US" altLang="en-US" dirty="0" smtClean="0"/>
              <a:t>into the beam</a:t>
            </a:r>
            <a:endParaRPr lang="en-US" altLang="en-US" dirty="0" smtClean="0"/>
          </a:p>
        </p:txBody>
      </p:sp>
      <p:sp>
        <p:nvSpPr>
          <p:cNvPr id="195588" name="Rectangle 3"/>
          <p:cNvSpPr>
            <a:spLocks noChangeArrowheads="1"/>
          </p:cNvSpPr>
          <p:nvPr/>
        </p:nvSpPr>
        <p:spPr bwMode="auto">
          <a:xfrm>
            <a:off x="0" y="6278563"/>
            <a:ext cx="635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Evans </a:t>
            </a:r>
            <a:r>
              <a:rPr lang="en-US" altLang="en-US" sz="1600" i="1">
                <a:solidFill>
                  <a:srgbClr val="000000"/>
                </a:solidFill>
                <a:cs typeface="Arial" pitchFamily="34" charset="0"/>
              </a:rPr>
              <a:t>et al. </a:t>
            </a:r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(2011)."Macromolecular microcrystallography", </a:t>
            </a:r>
            <a:r>
              <a:rPr lang="en-US" altLang="en-US" sz="1600" i="1">
                <a:solidFill>
                  <a:srgbClr val="000000"/>
                </a:solidFill>
                <a:cs typeface="Arial" pitchFamily="34" charset="0"/>
              </a:rPr>
              <a:t>Crystallography Reviews</a:t>
            </a:r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17</a:t>
            </a:r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, 105-142.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576638" y="3481388"/>
            <a:ext cx="180975" cy="182562"/>
          </a:xfrm>
          <a:prstGeom prst="rect">
            <a:avLst/>
          </a:prstGeom>
          <a:noFill/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4F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86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85185E-6 C 0.00295 0.00023 0.00538 0.00301 0.00677 0.00694 L 0.00989 0.01666 C 0.01059 0.01875 0.01163 0.01991 0.01284 0.01991 C 0.01475 0.01991 0.01649 0.0169 0.01666 0.01273 C 0.01649 0.00949 0.01475 0.00625 0.01284 0.00625 C 0.01163 0.00625 0.01059 0.00764 0.00989 0.00949 L 0.00677 0.01898 C 0.00538 0.02315 0.00295 0.02592 2.77778E-6 0.02662 C -0.00313 0.02592 -0.00573 0.02315 -0.00712 0.01898 L -0.01007 0.00949 C -0.01077 0.00764 -0.01181 0.00625 -0.0132 0.00625 C -0.01511 0.00625 -0.01667 0.00949 -0.01667 0.01273 C -0.01667 0.0169 -0.01511 0.01991 -0.0132 0.01991 C -0.01181 0.01991 -0.01077 0.01875 -0.01007 0.01666 L -0.00712 0.00694 C -0.00573 0.00301 -0.00313 0.00023 2.77778E-6 1.85185E-6 Z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xtal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5" t="30293" r="35645" b="25827"/>
          <a:stretch>
            <a:fillRect/>
          </a:stretch>
        </p:blipFill>
        <p:spPr bwMode="auto">
          <a:xfrm>
            <a:off x="-11113" y="1501775"/>
            <a:ext cx="9144001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667" name="Rectangle 3"/>
          <p:cNvSpPr>
            <a:spLocks noChangeArrowheads="1"/>
          </p:cNvSpPr>
          <p:nvPr/>
        </p:nvSpPr>
        <p:spPr bwMode="auto">
          <a:xfrm>
            <a:off x="0" y="838200"/>
            <a:ext cx="9140825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68" name="Rectangle 4"/>
          <p:cNvSpPr>
            <a:spLocks noChangeArrowheads="1"/>
          </p:cNvSpPr>
          <p:nvPr/>
        </p:nvSpPr>
        <p:spPr bwMode="auto">
          <a:xfrm>
            <a:off x="0" y="1447800"/>
            <a:ext cx="9140825" cy="8223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166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32951"/>
            <a:ext cx="8229600" cy="1143000"/>
          </a:xfrm>
        </p:spPr>
        <p:txBody>
          <a:bodyPr/>
          <a:lstStyle/>
          <a:p>
            <a:r>
              <a:rPr lang="en-US" sz="4000" dirty="0"/>
              <a:t>“crystal” = thing you want to shoot</a:t>
            </a:r>
          </a:p>
        </p:txBody>
      </p:sp>
      <p:grpSp>
        <p:nvGrpSpPr>
          <p:cNvPr id="241670" name="Group 6"/>
          <p:cNvGrpSpPr>
            <a:grpSpLocks/>
          </p:cNvGrpSpPr>
          <p:nvPr/>
        </p:nvGrpSpPr>
        <p:grpSpPr bwMode="auto">
          <a:xfrm>
            <a:off x="2971800" y="3165475"/>
            <a:ext cx="1890713" cy="1377950"/>
            <a:chOff x="3061" y="2929"/>
            <a:chExt cx="1191" cy="868"/>
          </a:xfrm>
        </p:grpSpPr>
        <p:sp>
          <p:nvSpPr>
            <p:cNvPr id="241671" name="Oval 7"/>
            <p:cNvSpPr>
              <a:spLocks noChangeArrowheads="1"/>
            </p:cNvSpPr>
            <p:nvPr/>
          </p:nvSpPr>
          <p:spPr bwMode="auto">
            <a:xfrm>
              <a:off x="3424" y="3148"/>
              <a:ext cx="466" cy="45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672" name="Line 8"/>
            <p:cNvSpPr>
              <a:spLocks noChangeShapeType="1"/>
            </p:cNvSpPr>
            <p:nvPr/>
          </p:nvSpPr>
          <p:spPr bwMode="auto">
            <a:xfrm>
              <a:off x="3061" y="3377"/>
              <a:ext cx="119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673" name="Line 9"/>
            <p:cNvSpPr>
              <a:spLocks noChangeShapeType="1"/>
            </p:cNvSpPr>
            <p:nvPr/>
          </p:nvSpPr>
          <p:spPr bwMode="auto">
            <a:xfrm>
              <a:off x="3655" y="2929"/>
              <a:ext cx="6" cy="8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8613" y="6599238"/>
            <a:ext cx="2808287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sz="900">
                <a:solidFill>
                  <a:srgbClr val="1E3E67"/>
                </a:solidFill>
                <a:latin typeface="Verdana" pitchFamily="34" charset="0"/>
                <a:ea typeface="MS PGothic" pitchFamily="34" charset="-128"/>
              </a:rPr>
              <a:t>Membrane Protein Expression Center © 2012</a:t>
            </a:r>
            <a:endParaRPr lang="en-US" sz="1000">
              <a:solidFill>
                <a:srgbClr val="1E3E67"/>
              </a:solidFill>
              <a:latin typeface="Verdana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407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http://bl831.als.lbl.gov/~jamesh/workshop2/bigb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006475"/>
            <a:ext cx="146304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277813" y="1366838"/>
            <a:ext cx="32432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C00000"/>
                </a:solidFill>
              </a:rPr>
              <a:t>Impossible</a:t>
            </a:r>
            <a:r>
              <a:rPr lang="en-US" altLang="en-US" sz="2800">
                <a:solidFill>
                  <a:srgbClr val="000000"/>
                </a:solidFill>
              </a:rPr>
              <a:t> to solve</a:t>
            </a:r>
          </a:p>
        </p:txBody>
      </p:sp>
      <p:sp>
        <p:nvSpPr>
          <p:cNvPr id="460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100% S -Met incorporation</a:t>
            </a:r>
          </a:p>
        </p:txBody>
      </p:sp>
    </p:spTree>
    <p:extLst>
      <p:ext uri="{BB962C8B-B14F-4D97-AF65-F5344CB8AC3E}">
        <p14:creationId xmlns:p14="http://schemas.microsoft.com/office/powerpoint/2010/main" val="42708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67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smtClean="0"/>
              <a:t>beam size vs xtal size</a:t>
            </a:r>
          </a:p>
        </p:txBody>
      </p:sp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533400" y="1771650"/>
            <a:ext cx="861060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808080"/>
                </a:solidFill>
                <a:cs typeface="Arial" pitchFamily="34" charset="0"/>
              </a:rPr>
              <a:t>   Put your crystal into the beam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FF0000"/>
                </a:solidFill>
                <a:cs typeface="Arial" pitchFamily="34" charset="0"/>
              </a:rPr>
              <a:t>   Shoot the whole crystal</a:t>
            </a:r>
          </a:p>
        </p:txBody>
      </p:sp>
    </p:spTree>
    <p:extLst>
      <p:ext uri="{BB962C8B-B14F-4D97-AF65-F5344CB8AC3E}">
        <p14:creationId xmlns:p14="http://schemas.microsoft.com/office/powerpoint/2010/main" val="6397610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4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197645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7646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7647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763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shoot the whole crystal</a:t>
            </a:r>
          </a:p>
        </p:txBody>
      </p:sp>
      <p:sp>
        <p:nvSpPr>
          <p:cNvPr id="197636" name="Text Box 7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7637" name="Rectangle 9"/>
          <p:cNvSpPr>
            <a:spLocks noChangeArrowheads="1"/>
          </p:cNvSpPr>
          <p:nvPr/>
        </p:nvSpPr>
        <p:spPr bwMode="auto">
          <a:xfrm>
            <a:off x="-188913" y="3436938"/>
            <a:ext cx="5980113" cy="14605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97638" name="Picture 10" descr="diff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9" name="Freeform 12"/>
          <p:cNvSpPr>
            <a:spLocks noChangeAspect="1"/>
          </p:cNvSpPr>
          <p:nvPr/>
        </p:nvSpPr>
        <p:spPr bwMode="auto">
          <a:xfrm rot="5400000">
            <a:off x="2238375" y="3508375"/>
            <a:ext cx="1212850" cy="501650"/>
          </a:xfrm>
          <a:custGeom>
            <a:avLst/>
            <a:gdLst>
              <a:gd name="T0" fmla="*/ 554729645 w 2552"/>
              <a:gd name="T1" fmla="*/ 67266770 h 1384"/>
              <a:gd name="T2" fmla="*/ 272847527 w 2552"/>
              <a:gd name="T3" fmla="*/ 168166564 h 1384"/>
              <a:gd name="T4" fmla="*/ 77698441 w 2552"/>
              <a:gd name="T5" fmla="*/ 149247762 h 1384"/>
              <a:gd name="T6" fmla="*/ 1806918 w 2552"/>
              <a:gd name="T7" fmla="*/ 79879063 h 1384"/>
              <a:gd name="T8" fmla="*/ 66856455 w 2552"/>
              <a:gd name="T9" fmla="*/ 16816511 h 1384"/>
              <a:gd name="T10" fmla="*/ 240322521 w 2552"/>
              <a:gd name="T11" fmla="*/ 4204218 h 1384"/>
              <a:gd name="T12" fmla="*/ 381263580 w 2552"/>
              <a:gd name="T13" fmla="*/ 42041460 h 1384"/>
              <a:gd name="T14" fmla="*/ 533046149 w 2552"/>
              <a:gd name="T15" fmla="*/ 73572917 h 1384"/>
              <a:gd name="T16" fmla="*/ 576412666 w 2552"/>
              <a:gd name="T17" fmla="*/ 73572917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52" h="1384">
                <a:moveTo>
                  <a:pt x="2456" y="512"/>
                </a:moveTo>
                <a:cubicBezTo>
                  <a:pt x="2008" y="844"/>
                  <a:pt x="1560" y="1176"/>
                  <a:pt x="1208" y="1280"/>
                </a:cubicBezTo>
                <a:cubicBezTo>
                  <a:pt x="856" y="1384"/>
                  <a:pt x="544" y="1248"/>
                  <a:pt x="344" y="1136"/>
                </a:cubicBezTo>
                <a:cubicBezTo>
                  <a:pt x="144" y="1024"/>
                  <a:pt x="16" y="776"/>
                  <a:pt x="8" y="608"/>
                </a:cubicBezTo>
                <a:cubicBezTo>
                  <a:pt x="0" y="440"/>
                  <a:pt x="120" y="224"/>
                  <a:pt x="296" y="128"/>
                </a:cubicBezTo>
                <a:cubicBezTo>
                  <a:pt x="472" y="32"/>
                  <a:pt x="832" y="0"/>
                  <a:pt x="1064" y="32"/>
                </a:cubicBezTo>
                <a:cubicBezTo>
                  <a:pt x="1296" y="64"/>
                  <a:pt x="1472" y="232"/>
                  <a:pt x="1688" y="320"/>
                </a:cubicBezTo>
                <a:cubicBezTo>
                  <a:pt x="1904" y="408"/>
                  <a:pt x="2216" y="520"/>
                  <a:pt x="2360" y="560"/>
                </a:cubicBezTo>
                <a:cubicBezTo>
                  <a:pt x="2504" y="600"/>
                  <a:pt x="2528" y="580"/>
                  <a:pt x="2552" y="560"/>
                </a:cubicBezTo>
              </a:path>
            </a:pathLst>
          </a:custGeom>
          <a:solidFill>
            <a:schemeClr val="accent1"/>
          </a:solidFill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640" name="Rectangle 13"/>
          <p:cNvSpPr>
            <a:spLocks noChangeArrowheads="1"/>
          </p:cNvSpPr>
          <p:nvPr/>
        </p:nvSpPr>
        <p:spPr bwMode="auto">
          <a:xfrm rot="5400000">
            <a:off x="2778125" y="3502025"/>
            <a:ext cx="88900" cy="889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7641" name="Freeform 14"/>
          <p:cNvSpPr>
            <a:spLocks/>
          </p:cNvSpPr>
          <p:nvPr/>
        </p:nvSpPr>
        <p:spPr bwMode="auto">
          <a:xfrm rot="5400000">
            <a:off x="2338388" y="47736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642" name="Freeform 15"/>
          <p:cNvSpPr>
            <a:spLocks/>
          </p:cNvSpPr>
          <p:nvPr/>
        </p:nvSpPr>
        <p:spPr bwMode="auto">
          <a:xfrm rot="16200000" flipH="1">
            <a:off x="2344738" y="47355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7643" name="Oval 16"/>
          <p:cNvSpPr>
            <a:spLocks noChangeArrowheads="1"/>
          </p:cNvSpPr>
          <p:nvPr/>
        </p:nvSpPr>
        <p:spPr bwMode="auto">
          <a:xfrm rot="5400000">
            <a:off x="2938462" y="4202113"/>
            <a:ext cx="142875" cy="1333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7644" name="Rectangle 17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8325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Freeform 12"/>
          <p:cNvSpPr>
            <a:spLocks noChangeAspect="1"/>
          </p:cNvSpPr>
          <p:nvPr/>
        </p:nvSpPr>
        <p:spPr bwMode="auto">
          <a:xfrm rot="5400000">
            <a:off x="2238375" y="3508375"/>
            <a:ext cx="1212850" cy="501650"/>
          </a:xfrm>
          <a:custGeom>
            <a:avLst/>
            <a:gdLst>
              <a:gd name="T0" fmla="*/ 554729645 w 2552"/>
              <a:gd name="T1" fmla="*/ 67266770 h 1384"/>
              <a:gd name="T2" fmla="*/ 272847527 w 2552"/>
              <a:gd name="T3" fmla="*/ 168166564 h 1384"/>
              <a:gd name="T4" fmla="*/ 77698441 w 2552"/>
              <a:gd name="T5" fmla="*/ 149247762 h 1384"/>
              <a:gd name="T6" fmla="*/ 1806918 w 2552"/>
              <a:gd name="T7" fmla="*/ 79879063 h 1384"/>
              <a:gd name="T8" fmla="*/ 66856455 w 2552"/>
              <a:gd name="T9" fmla="*/ 16816511 h 1384"/>
              <a:gd name="T10" fmla="*/ 240322521 w 2552"/>
              <a:gd name="T11" fmla="*/ 4204218 h 1384"/>
              <a:gd name="T12" fmla="*/ 381263580 w 2552"/>
              <a:gd name="T13" fmla="*/ 42041460 h 1384"/>
              <a:gd name="T14" fmla="*/ 533046149 w 2552"/>
              <a:gd name="T15" fmla="*/ 73572917 h 1384"/>
              <a:gd name="T16" fmla="*/ 576412666 w 2552"/>
              <a:gd name="T17" fmla="*/ 73572917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52" h="1384">
                <a:moveTo>
                  <a:pt x="2456" y="512"/>
                </a:moveTo>
                <a:cubicBezTo>
                  <a:pt x="2008" y="844"/>
                  <a:pt x="1560" y="1176"/>
                  <a:pt x="1208" y="1280"/>
                </a:cubicBezTo>
                <a:cubicBezTo>
                  <a:pt x="856" y="1384"/>
                  <a:pt x="544" y="1248"/>
                  <a:pt x="344" y="1136"/>
                </a:cubicBezTo>
                <a:cubicBezTo>
                  <a:pt x="144" y="1024"/>
                  <a:pt x="16" y="776"/>
                  <a:pt x="8" y="608"/>
                </a:cubicBezTo>
                <a:cubicBezTo>
                  <a:pt x="0" y="440"/>
                  <a:pt x="120" y="224"/>
                  <a:pt x="296" y="128"/>
                </a:cubicBezTo>
                <a:cubicBezTo>
                  <a:pt x="472" y="32"/>
                  <a:pt x="832" y="0"/>
                  <a:pt x="1064" y="32"/>
                </a:cubicBezTo>
                <a:cubicBezTo>
                  <a:pt x="1296" y="64"/>
                  <a:pt x="1472" y="232"/>
                  <a:pt x="1688" y="320"/>
                </a:cubicBezTo>
                <a:cubicBezTo>
                  <a:pt x="1904" y="408"/>
                  <a:pt x="2216" y="520"/>
                  <a:pt x="2360" y="560"/>
                </a:cubicBezTo>
                <a:cubicBezTo>
                  <a:pt x="2504" y="600"/>
                  <a:pt x="2528" y="580"/>
                  <a:pt x="2552" y="560"/>
                </a:cubicBezTo>
              </a:path>
            </a:pathLst>
          </a:custGeom>
          <a:solidFill>
            <a:schemeClr val="accent1"/>
          </a:solidFill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8659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198670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8671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8672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7031" name="Rectangle 7"/>
          <p:cNvSpPr>
            <a:spLocks noChangeArrowheads="1"/>
          </p:cNvSpPr>
          <p:nvPr/>
        </p:nvSpPr>
        <p:spPr bwMode="auto">
          <a:xfrm>
            <a:off x="-188913" y="3436938"/>
            <a:ext cx="5980113" cy="14605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866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shoot the whole crystal</a:t>
            </a:r>
          </a:p>
        </p:txBody>
      </p:sp>
      <p:sp>
        <p:nvSpPr>
          <p:cNvPr id="198662" name="Text Box 10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8663" name="Freeform 12"/>
          <p:cNvSpPr>
            <a:spLocks noChangeAspect="1"/>
          </p:cNvSpPr>
          <p:nvPr/>
        </p:nvSpPr>
        <p:spPr bwMode="auto">
          <a:xfrm rot="5400000">
            <a:off x="2238375" y="3508375"/>
            <a:ext cx="1212850" cy="501650"/>
          </a:xfrm>
          <a:custGeom>
            <a:avLst/>
            <a:gdLst>
              <a:gd name="T0" fmla="*/ 554729645 w 2552"/>
              <a:gd name="T1" fmla="*/ 67266770 h 1384"/>
              <a:gd name="T2" fmla="*/ 272847527 w 2552"/>
              <a:gd name="T3" fmla="*/ 168166564 h 1384"/>
              <a:gd name="T4" fmla="*/ 77698441 w 2552"/>
              <a:gd name="T5" fmla="*/ 149247762 h 1384"/>
              <a:gd name="T6" fmla="*/ 1806918 w 2552"/>
              <a:gd name="T7" fmla="*/ 79879063 h 1384"/>
              <a:gd name="T8" fmla="*/ 66856455 w 2552"/>
              <a:gd name="T9" fmla="*/ 16816511 h 1384"/>
              <a:gd name="T10" fmla="*/ 240322521 w 2552"/>
              <a:gd name="T11" fmla="*/ 4204218 h 1384"/>
              <a:gd name="T12" fmla="*/ 381263580 w 2552"/>
              <a:gd name="T13" fmla="*/ 42041460 h 1384"/>
              <a:gd name="T14" fmla="*/ 533046149 w 2552"/>
              <a:gd name="T15" fmla="*/ 73572917 h 1384"/>
              <a:gd name="T16" fmla="*/ 576412666 w 2552"/>
              <a:gd name="T17" fmla="*/ 73572917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52" h="1384">
                <a:moveTo>
                  <a:pt x="2456" y="512"/>
                </a:moveTo>
                <a:cubicBezTo>
                  <a:pt x="2008" y="844"/>
                  <a:pt x="1560" y="1176"/>
                  <a:pt x="1208" y="1280"/>
                </a:cubicBezTo>
                <a:cubicBezTo>
                  <a:pt x="856" y="1384"/>
                  <a:pt x="544" y="1248"/>
                  <a:pt x="344" y="1136"/>
                </a:cubicBezTo>
                <a:cubicBezTo>
                  <a:pt x="144" y="1024"/>
                  <a:pt x="16" y="776"/>
                  <a:pt x="8" y="608"/>
                </a:cubicBezTo>
                <a:cubicBezTo>
                  <a:pt x="0" y="440"/>
                  <a:pt x="120" y="224"/>
                  <a:pt x="296" y="128"/>
                </a:cubicBezTo>
                <a:cubicBezTo>
                  <a:pt x="472" y="32"/>
                  <a:pt x="832" y="0"/>
                  <a:pt x="1064" y="32"/>
                </a:cubicBezTo>
                <a:cubicBezTo>
                  <a:pt x="1296" y="64"/>
                  <a:pt x="1472" y="232"/>
                  <a:pt x="1688" y="320"/>
                </a:cubicBezTo>
                <a:cubicBezTo>
                  <a:pt x="1904" y="408"/>
                  <a:pt x="2216" y="520"/>
                  <a:pt x="2360" y="560"/>
                </a:cubicBezTo>
                <a:cubicBezTo>
                  <a:pt x="2504" y="600"/>
                  <a:pt x="2528" y="580"/>
                  <a:pt x="2552" y="560"/>
                </a:cubicBezTo>
              </a:path>
            </a:pathLst>
          </a:custGeom>
          <a:solidFill>
            <a:schemeClr val="accent1">
              <a:alpha val="0"/>
            </a:schemeClr>
          </a:solidFill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8664" name="Freeform 13"/>
          <p:cNvSpPr>
            <a:spLocks/>
          </p:cNvSpPr>
          <p:nvPr/>
        </p:nvSpPr>
        <p:spPr bwMode="auto">
          <a:xfrm rot="5400000">
            <a:off x="2338388" y="47736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8665" name="Freeform 14"/>
          <p:cNvSpPr>
            <a:spLocks/>
          </p:cNvSpPr>
          <p:nvPr/>
        </p:nvSpPr>
        <p:spPr bwMode="auto">
          <a:xfrm rot="16200000" flipH="1">
            <a:off x="2344738" y="47355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8666" name="Oval 15"/>
          <p:cNvSpPr>
            <a:spLocks noChangeArrowheads="1"/>
          </p:cNvSpPr>
          <p:nvPr/>
        </p:nvSpPr>
        <p:spPr bwMode="auto">
          <a:xfrm rot="5400000">
            <a:off x="2938462" y="4202113"/>
            <a:ext cx="142875" cy="1333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8667" name="Rectangle 16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8668" name="Rectangle 13"/>
          <p:cNvSpPr>
            <a:spLocks noChangeArrowheads="1"/>
          </p:cNvSpPr>
          <p:nvPr/>
        </p:nvSpPr>
        <p:spPr bwMode="auto">
          <a:xfrm rot="3990954">
            <a:off x="2278062" y="3546476"/>
            <a:ext cx="1089025" cy="889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98669" name="Picture 10" descr="diff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255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5.55556E-6 C 0.00313 -0.00394 0.00608 -0.00811 0.00921 -0.01205 C 0.00973 -0.01737 0.0099 -0.02293 0.01059 -0.02825 C 0.01094 -0.03103 0.01025 -0.03519 0.01216 -0.03635 C 0.01441 -0.03797 0.01719 -0.03496 0.0198 -0.03427 C 0.02032 -0.00881 0.01997 0.01689 0.02118 0.04235 C 0.02136 0.04675 0.02431 0.05462 0.02431 0.05462 C 0.02205 0.07152 0.02292 0.0699 0.01059 0.06666 C 0.00608 0.0574 0.00608 0.05416 0.00608 0.04235 " pathEditMode="relative" ptsTypes="ffffffffA">
                                      <p:cBhvr>
                                        <p:cTn id="6" dur="2000" fill="hold"/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31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682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199693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9694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9695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968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shoot the whole crystal</a:t>
            </a:r>
          </a:p>
        </p:txBody>
      </p:sp>
      <p:sp>
        <p:nvSpPr>
          <p:cNvPr id="199684" name="Text Box 7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9685" name="Rectangle 9"/>
          <p:cNvSpPr>
            <a:spLocks noChangeArrowheads="1"/>
          </p:cNvSpPr>
          <p:nvPr/>
        </p:nvSpPr>
        <p:spPr bwMode="auto">
          <a:xfrm>
            <a:off x="-188913" y="3046413"/>
            <a:ext cx="5980113" cy="1089025"/>
          </a:xfrm>
          <a:prstGeom prst="rect">
            <a:avLst/>
          </a:prstGeom>
          <a:solidFill>
            <a:srgbClr val="75FF7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99686" name="Picture 10" descr="diffimage"/>
          <p:cNvPicPr>
            <a:picLocks noChangeAspect="1" noChangeArrowheads="1"/>
          </p:cNvPicPr>
          <p:nvPr/>
        </p:nvPicPr>
        <p:blipFill>
          <a:blip r:embed="rId2"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7" name="Freeform 12"/>
          <p:cNvSpPr>
            <a:spLocks noChangeAspect="1"/>
          </p:cNvSpPr>
          <p:nvPr/>
        </p:nvSpPr>
        <p:spPr bwMode="auto">
          <a:xfrm rot="5400000">
            <a:off x="2238375" y="3508375"/>
            <a:ext cx="1212850" cy="501650"/>
          </a:xfrm>
          <a:custGeom>
            <a:avLst/>
            <a:gdLst>
              <a:gd name="T0" fmla="*/ 554729645 w 2552"/>
              <a:gd name="T1" fmla="*/ 67266770 h 1384"/>
              <a:gd name="T2" fmla="*/ 272847527 w 2552"/>
              <a:gd name="T3" fmla="*/ 168166564 h 1384"/>
              <a:gd name="T4" fmla="*/ 77698441 w 2552"/>
              <a:gd name="T5" fmla="*/ 149247762 h 1384"/>
              <a:gd name="T6" fmla="*/ 1806918 w 2552"/>
              <a:gd name="T7" fmla="*/ 79879063 h 1384"/>
              <a:gd name="T8" fmla="*/ 66856455 w 2552"/>
              <a:gd name="T9" fmla="*/ 16816511 h 1384"/>
              <a:gd name="T10" fmla="*/ 240322521 w 2552"/>
              <a:gd name="T11" fmla="*/ 4204218 h 1384"/>
              <a:gd name="T12" fmla="*/ 381263580 w 2552"/>
              <a:gd name="T13" fmla="*/ 42041460 h 1384"/>
              <a:gd name="T14" fmla="*/ 533046149 w 2552"/>
              <a:gd name="T15" fmla="*/ 73572917 h 1384"/>
              <a:gd name="T16" fmla="*/ 576412666 w 2552"/>
              <a:gd name="T17" fmla="*/ 73572917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52" h="1384">
                <a:moveTo>
                  <a:pt x="2456" y="512"/>
                </a:moveTo>
                <a:cubicBezTo>
                  <a:pt x="2008" y="844"/>
                  <a:pt x="1560" y="1176"/>
                  <a:pt x="1208" y="1280"/>
                </a:cubicBezTo>
                <a:cubicBezTo>
                  <a:pt x="856" y="1384"/>
                  <a:pt x="544" y="1248"/>
                  <a:pt x="344" y="1136"/>
                </a:cubicBezTo>
                <a:cubicBezTo>
                  <a:pt x="144" y="1024"/>
                  <a:pt x="16" y="776"/>
                  <a:pt x="8" y="608"/>
                </a:cubicBezTo>
                <a:cubicBezTo>
                  <a:pt x="0" y="440"/>
                  <a:pt x="120" y="224"/>
                  <a:pt x="296" y="128"/>
                </a:cubicBezTo>
                <a:cubicBezTo>
                  <a:pt x="472" y="32"/>
                  <a:pt x="832" y="0"/>
                  <a:pt x="1064" y="32"/>
                </a:cubicBezTo>
                <a:cubicBezTo>
                  <a:pt x="1296" y="64"/>
                  <a:pt x="1472" y="232"/>
                  <a:pt x="1688" y="320"/>
                </a:cubicBezTo>
                <a:cubicBezTo>
                  <a:pt x="1904" y="408"/>
                  <a:pt x="2216" y="520"/>
                  <a:pt x="2360" y="560"/>
                </a:cubicBezTo>
                <a:cubicBezTo>
                  <a:pt x="2504" y="600"/>
                  <a:pt x="2528" y="580"/>
                  <a:pt x="2552" y="560"/>
                </a:cubicBezTo>
              </a:path>
            </a:pathLst>
          </a:custGeom>
          <a:solidFill>
            <a:schemeClr val="accent1">
              <a:alpha val="0"/>
            </a:schemeClr>
          </a:solidFill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9688" name="Freeform 13"/>
          <p:cNvSpPr>
            <a:spLocks/>
          </p:cNvSpPr>
          <p:nvPr/>
        </p:nvSpPr>
        <p:spPr bwMode="auto">
          <a:xfrm rot="5400000">
            <a:off x="2338388" y="47736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9689" name="Freeform 14"/>
          <p:cNvSpPr>
            <a:spLocks/>
          </p:cNvSpPr>
          <p:nvPr/>
        </p:nvSpPr>
        <p:spPr bwMode="auto">
          <a:xfrm rot="16200000" flipH="1">
            <a:off x="2344738" y="4735512"/>
            <a:ext cx="1130300" cy="104775"/>
          </a:xfrm>
          <a:custGeom>
            <a:avLst/>
            <a:gdLst>
              <a:gd name="T0" fmla="*/ 0 w 712"/>
              <a:gd name="T1" fmla="*/ 133569075 h 66"/>
              <a:gd name="T2" fmla="*/ 312499375 w 712"/>
              <a:gd name="T3" fmla="*/ 2520950 h 66"/>
              <a:gd name="T4" fmla="*/ 665321250 w 712"/>
              <a:gd name="T5" fmla="*/ 153730325 h 66"/>
              <a:gd name="T6" fmla="*/ 1058465625 w 712"/>
              <a:gd name="T7" fmla="*/ 12601575 h 66"/>
              <a:gd name="T8" fmla="*/ 1421368125 w 712"/>
              <a:gd name="T9" fmla="*/ 163810950 h 66"/>
              <a:gd name="T10" fmla="*/ 1794351250 w 712"/>
              <a:gd name="T11" fmla="*/ 2520950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9690" name="Oval 15"/>
          <p:cNvSpPr>
            <a:spLocks noChangeArrowheads="1"/>
          </p:cNvSpPr>
          <p:nvPr/>
        </p:nvSpPr>
        <p:spPr bwMode="auto">
          <a:xfrm rot="5400000">
            <a:off x="2938462" y="4202113"/>
            <a:ext cx="142875" cy="1333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9691" name="Rectangle 16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9692" name="Rectangle 13"/>
          <p:cNvSpPr>
            <a:spLocks noChangeArrowheads="1"/>
          </p:cNvSpPr>
          <p:nvPr/>
        </p:nvSpPr>
        <p:spPr bwMode="auto">
          <a:xfrm rot="3990954">
            <a:off x="2278062" y="3546476"/>
            <a:ext cx="1089025" cy="889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2854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pPr eaLnBrk="1" hangingPunct="1"/>
            <a:r>
              <a:rPr lang="en-US" sz="4000" smtClean="0"/>
              <a:t>How many crystals do you see?</a:t>
            </a:r>
          </a:p>
        </p:txBody>
      </p: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60" name="Rectangle 13"/>
          <p:cNvSpPr>
            <a:spLocks noChangeArrowheads="1"/>
          </p:cNvSpPr>
          <p:nvPr/>
        </p:nvSpPr>
        <p:spPr bwMode="auto">
          <a:xfrm rot="4492759">
            <a:off x="546100" y="3441701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1" name="Rectangle 13"/>
          <p:cNvSpPr>
            <a:spLocks noChangeArrowheads="1"/>
          </p:cNvSpPr>
          <p:nvPr/>
        </p:nvSpPr>
        <p:spPr bwMode="auto">
          <a:xfrm rot="4492759">
            <a:off x="1411287" y="3206751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2" name="Rectangle 13"/>
          <p:cNvSpPr>
            <a:spLocks noChangeArrowheads="1"/>
          </p:cNvSpPr>
          <p:nvPr/>
        </p:nvSpPr>
        <p:spPr bwMode="auto">
          <a:xfrm rot="4687694">
            <a:off x="2303462" y="2998788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3" name="Rectangle 13"/>
          <p:cNvSpPr>
            <a:spLocks noChangeArrowheads="1"/>
          </p:cNvSpPr>
          <p:nvPr/>
        </p:nvSpPr>
        <p:spPr bwMode="auto">
          <a:xfrm rot="4791210">
            <a:off x="3205956" y="2832895"/>
            <a:ext cx="1089025" cy="900112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4" name="Rectangle 13"/>
          <p:cNvSpPr>
            <a:spLocks noChangeArrowheads="1"/>
          </p:cNvSpPr>
          <p:nvPr/>
        </p:nvSpPr>
        <p:spPr bwMode="auto">
          <a:xfrm rot="5400000">
            <a:off x="4033837" y="2749551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5" name="Rectangle 13"/>
          <p:cNvSpPr>
            <a:spLocks noChangeArrowheads="1"/>
          </p:cNvSpPr>
          <p:nvPr/>
        </p:nvSpPr>
        <p:spPr bwMode="auto">
          <a:xfrm rot="5796060">
            <a:off x="4870450" y="2763838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6" name="Rectangle 13"/>
          <p:cNvSpPr>
            <a:spLocks noChangeArrowheads="1"/>
          </p:cNvSpPr>
          <p:nvPr/>
        </p:nvSpPr>
        <p:spPr bwMode="auto">
          <a:xfrm rot="5796060">
            <a:off x="5743575" y="2836863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7" name="Rectangle 13"/>
          <p:cNvSpPr>
            <a:spLocks noChangeArrowheads="1"/>
          </p:cNvSpPr>
          <p:nvPr/>
        </p:nvSpPr>
        <p:spPr bwMode="auto">
          <a:xfrm rot="6123736">
            <a:off x="6584950" y="2982913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8" name="Rectangle 13"/>
          <p:cNvSpPr>
            <a:spLocks noChangeArrowheads="1"/>
          </p:cNvSpPr>
          <p:nvPr/>
        </p:nvSpPr>
        <p:spPr bwMode="auto">
          <a:xfrm rot="6016447">
            <a:off x="7459662" y="3178176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00425" y="5292725"/>
            <a:ext cx="31918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 charset="0"/>
              </a:rPr>
              <a:t>Shoot the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 charset="0"/>
              </a:rPr>
              <a:t>“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 charset="0"/>
              </a:rPr>
              <a:t>crystal”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 charset="0"/>
              </a:rPr>
              <a:t>(singular)</a:t>
            </a:r>
          </a:p>
        </p:txBody>
      </p:sp>
    </p:spTree>
    <p:extLst>
      <p:ext uri="{BB962C8B-B14F-4D97-AF65-F5344CB8AC3E}">
        <p14:creationId xmlns:p14="http://schemas.microsoft.com/office/powerpoint/2010/main" val="172540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83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3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3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3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3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3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4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4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4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4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4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4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46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47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48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mosaic spread</a:t>
            </a:r>
          </a:p>
        </p:txBody>
      </p:sp>
      <p:sp>
        <p:nvSpPr>
          <p:cNvPr id="1656850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51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52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53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54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Ewald sphere</a:t>
            </a:r>
          </a:p>
        </p:txBody>
      </p:sp>
      <p:sp>
        <p:nvSpPr>
          <p:cNvPr id="1656855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99"/>
                </a:solidFill>
                <a:latin typeface="Arial"/>
              </a:rPr>
              <a:t>spindle axis</a:t>
            </a:r>
          </a:p>
        </p:txBody>
      </p:sp>
      <p:sp>
        <p:nvSpPr>
          <p:cNvPr id="1656856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  <a:latin typeface="Arial"/>
              </a:rPr>
              <a:t>circle</a:t>
            </a:r>
          </a:p>
        </p:txBody>
      </p:sp>
      <p:sp>
        <p:nvSpPr>
          <p:cNvPr id="1656857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diffracted ray</a:t>
            </a:r>
          </a:p>
        </p:txBody>
      </p:sp>
      <p:sp>
        <p:nvSpPr>
          <p:cNvPr id="1656858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"/>
              </a:rPr>
              <a:t>(h,k,l)</a:t>
            </a:r>
          </a:p>
        </p:txBody>
      </p:sp>
      <p:sp>
        <p:nvSpPr>
          <p:cNvPr id="1656859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60" name="Line 28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61" name="Text Box 29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00"/>
                </a:solidFill>
                <a:latin typeface="Arial"/>
              </a:rPr>
              <a:t>λ</a:t>
            </a:r>
            <a:r>
              <a:rPr lang="en-US" b="1">
                <a:solidFill>
                  <a:srgbClr val="000000"/>
                </a:solidFill>
                <a:latin typeface="Arial"/>
              </a:rPr>
              <a:t>*</a:t>
            </a:r>
          </a:p>
        </p:txBody>
      </p:sp>
      <p:sp>
        <p:nvSpPr>
          <p:cNvPr id="1656862" name="Text Box 30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00"/>
                </a:solidFill>
                <a:latin typeface="Arial"/>
              </a:rPr>
              <a:t>λ</a:t>
            </a:r>
            <a:r>
              <a:rPr lang="en-US" b="1">
                <a:solidFill>
                  <a:srgbClr val="000000"/>
                </a:solidFill>
                <a:latin typeface="Arial"/>
              </a:rPr>
              <a:t>*</a:t>
            </a:r>
          </a:p>
        </p:txBody>
      </p:sp>
      <p:sp>
        <p:nvSpPr>
          <p:cNvPr id="1656863" name="Oval 31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l-GR" sz="2400" b="1">
              <a:solidFill>
                <a:srgbClr val="333399"/>
              </a:solidFill>
              <a:latin typeface="Arial"/>
              <a:cs typeface="Arial" pitchFamily="34" charset="0"/>
            </a:endParaRPr>
          </a:p>
        </p:txBody>
      </p:sp>
      <p:sp>
        <p:nvSpPr>
          <p:cNvPr id="1656864" name="Line 32"/>
          <p:cNvSpPr>
            <a:spLocks noChangeShapeType="1"/>
          </p:cNvSpPr>
          <p:nvPr/>
        </p:nvSpPr>
        <p:spPr bwMode="auto">
          <a:xfrm flipH="1" flipV="1">
            <a:off x="3960813" y="3435350"/>
            <a:ext cx="1812925" cy="1770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65" name="Text Box 33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d*</a:t>
            </a:r>
          </a:p>
        </p:txBody>
      </p:sp>
      <p:sp>
        <p:nvSpPr>
          <p:cNvPr id="1656866" name="Line 34"/>
          <p:cNvSpPr>
            <a:spLocks noChangeShapeType="1"/>
          </p:cNvSpPr>
          <p:nvPr/>
        </p:nvSpPr>
        <p:spPr bwMode="auto">
          <a:xfrm flipH="1" flipV="1">
            <a:off x="4538663" y="2973388"/>
            <a:ext cx="1244600" cy="224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6867" name="Text Box 35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251800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85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5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6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6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6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6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6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6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6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6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6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6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7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71" name="Oval 15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7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7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mosaic spread</a:t>
            </a:r>
          </a:p>
        </p:txBody>
      </p:sp>
      <p:sp>
        <p:nvSpPr>
          <p:cNvPr id="1657874" name="Line 18"/>
          <p:cNvSpPr>
            <a:spLocks noChangeShapeType="1"/>
          </p:cNvSpPr>
          <p:nvPr/>
        </p:nvSpPr>
        <p:spPr bwMode="auto">
          <a:xfrm>
            <a:off x="1196975" y="5207000"/>
            <a:ext cx="3632200" cy="547688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75" name="Rectangle 1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76" name="Line 2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77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78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Ewald sphere</a:t>
            </a:r>
          </a:p>
        </p:txBody>
      </p:sp>
      <p:sp>
        <p:nvSpPr>
          <p:cNvPr id="1657879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99"/>
                </a:solidFill>
                <a:latin typeface="Arial"/>
              </a:rPr>
              <a:t>spindle axis</a:t>
            </a:r>
          </a:p>
        </p:txBody>
      </p:sp>
      <p:sp>
        <p:nvSpPr>
          <p:cNvPr id="1657880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latin typeface="Arial"/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  <a:latin typeface="Arial"/>
              </a:rPr>
              <a:t>circle</a:t>
            </a:r>
          </a:p>
        </p:txBody>
      </p:sp>
      <p:sp>
        <p:nvSpPr>
          <p:cNvPr id="1657881" name="Text Box 2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diffracted rays</a:t>
            </a:r>
          </a:p>
        </p:txBody>
      </p:sp>
      <p:sp>
        <p:nvSpPr>
          <p:cNvPr id="1657882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8000"/>
                </a:solidFill>
                <a:latin typeface="Arial"/>
              </a:rPr>
              <a:t>(h,k,l)</a:t>
            </a:r>
          </a:p>
        </p:txBody>
      </p:sp>
      <p:sp>
        <p:nvSpPr>
          <p:cNvPr id="1657883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84" name="Oval 2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85" name="Oval 2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86" name="Text Box 3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d*</a:t>
            </a:r>
          </a:p>
        </p:txBody>
      </p:sp>
      <p:sp>
        <p:nvSpPr>
          <p:cNvPr id="1657887" name="Line 3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88" name="Rectangle 3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89" name="Text Box 3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/>
              </a:rPr>
              <a:t>d*</a:t>
            </a:r>
          </a:p>
        </p:txBody>
      </p:sp>
      <p:sp>
        <p:nvSpPr>
          <p:cNvPr id="1657890" name="Line 3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91" name="Line 3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92" name="Line 36"/>
          <p:cNvSpPr>
            <a:spLocks noChangeShapeType="1"/>
          </p:cNvSpPr>
          <p:nvPr/>
        </p:nvSpPr>
        <p:spPr bwMode="auto">
          <a:xfrm>
            <a:off x="1211263" y="5214938"/>
            <a:ext cx="3113087" cy="6492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7893" name="Line 37"/>
          <p:cNvSpPr>
            <a:spLocks noChangeShapeType="1"/>
          </p:cNvSpPr>
          <p:nvPr/>
        </p:nvSpPr>
        <p:spPr bwMode="auto">
          <a:xfrm flipH="1">
            <a:off x="4343400" y="5646738"/>
            <a:ext cx="635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384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mosaic_0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 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329741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mosaic_00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0.1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749016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mosaic_00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0.2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137276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1219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39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1220" name="Text Box 4"/>
          <p:cNvSpPr txBox="1">
            <a:spLocks noChangeArrowheads="1"/>
          </p:cNvSpPr>
          <p:nvPr/>
        </p:nvSpPr>
        <p:spPr bwMode="auto">
          <a:xfrm>
            <a:off x="3512635" y="6057900"/>
            <a:ext cx="28616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000000"/>
                </a:solidFill>
                <a:cs typeface="Arial" pitchFamily="34" charset="0"/>
              </a:rPr>
              <a:t>1.0 - fraction Se</a:t>
            </a:r>
            <a:endParaRPr lang="en-US" altLang="en-US" sz="2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21221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1189541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mosaic_00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0.4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565849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osaic_00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0.6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022529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osaic_00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0.8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473974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osaic_0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1.0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563329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mosaic_0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1.5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766785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mosaic_0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2.0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153911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osaic_02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2.5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618296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osaic_03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3.2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028148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mosaic_06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6.4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102206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osaic_12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12.8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944406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2243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63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45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512635" y="6057900"/>
            <a:ext cx="28616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000000"/>
                </a:solidFill>
                <a:cs typeface="Arial" pitchFamily="34" charset="0"/>
              </a:rPr>
              <a:t>1.0 - fraction Se</a:t>
            </a:r>
            <a:endParaRPr lang="en-US" altLang="en-US" sz="2800" b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234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NaAc6_0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3" descr="NaAc5_0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xtals_0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~0 MGy</a:t>
            </a:r>
          </a:p>
        </p:txBody>
      </p:sp>
      <p:sp>
        <p:nvSpPr>
          <p:cNvPr id="74765" name="Oval 13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75" name="Oval 23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001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5" grpId="0" animBg="1"/>
      <p:bldP spid="74775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9639" name="Picture 7" descr="NaAc6_5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NaAc5_5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1" name="Picture 9" descr="xtals_5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    5 MGy</a:t>
            </a:r>
          </a:p>
        </p:txBody>
      </p:sp>
      <p:sp>
        <p:nvSpPr>
          <p:cNvPr id="69644" name="Oval 12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54" name="Oval 22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475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0661" name="Picture 5" descr="NaAc6_11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 descr="NaAc5_11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3" name="Picture 7" descr="xtals_11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    11 MGy</a:t>
            </a:r>
          </a:p>
        </p:txBody>
      </p:sp>
      <p:sp>
        <p:nvSpPr>
          <p:cNvPr id="70666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676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185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685" name="Picture 5" descr="NaAc6_16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6" name="Picture 6" descr="NaAc5_16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7" name="Picture 7" descr="xtals_16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16 MGy</a:t>
            </a:r>
          </a:p>
        </p:txBody>
      </p:sp>
      <p:sp>
        <p:nvSpPr>
          <p:cNvPr id="71690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700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165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2709" name="Picture 5" descr="NaAc6_22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6" descr="NaAc5_22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1" name="Picture 7" descr="xtals_22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22 MGy</a:t>
            </a:r>
          </a:p>
        </p:txBody>
      </p:sp>
      <p:sp>
        <p:nvSpPr>
          <p:cNvPr id="72714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24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138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3733" name="Picture 5" descr="NaAc6_26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NaAc5_26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xtals_26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26 MGy</a:t>
            </a:r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748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77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reeform 12"/>
          <p:cNvSpPr>
            <a:spLocks noChangeAspect="1"/>
          </p:cNvSpPr>
          <p:nvPr/>
        </p:nvSpPr>
        <p:spPr bwMode="auto">
          <a:xfrm rot="5400000">
            <a:off x="2238375" y="3508375"/>
            <a:ext cx="1212850" cy="501650"/>
          </a:xfrm>
          <a:custGeom>
            <a:avLst/>
            <a:gdLst>
              <a:gd name="T0" fmla="*/ 1167226 w 2552"/>
              <a:gd name="T1" fmla="*/ 185582 h 1384"/>
              <a:gd name="T2" fmla="*/ 574108 w 2552"/>
              <a:gd name="T3" fmla="*/ 463954 h 1384"/>
              <a:gd name="T4" fmla="*/ 163488 w 2552"/>
              <a:gd name="T5" fmla="*/ 411759 h 1384"/>
              <a:gd name="T6" fmla="*/ 3802 w 2552"/>
              <a:gd name="T7" fmla="*/ 220378 h 1384"/>
              <a:gd name="T8" fmla="*/ 140675 w 2552"/>
              <a:gd name="T9" fmla="*/ 46395 h 1384"/>
              <a:gd name="T10" fmla="*/ 505671 w 2552"/>
              <a:gd name="T11" fmla="*/ 11599 h 1384"/>
              <a:gd name="T12" fmla="*/ 802230 w 2552"/>
              <a:gd name="T13" fmla="*/ 115988 h 1384"/>
              <a:gd name="T14" fmla="*/ 1121601 w 2552"/>
              <a:gd name="T15" fmla="*/ 202980 h 1384"/>
              <a:gd name="T16" fmla="*/ 1212850 w 2552"/>
              <a:gd name="T17" fmla="*/ 202980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52" h="1384">
                <a:moveTo>
                  <a:pt x="2456" y="512"/>
                </a:moveTo>
                <a:cubicBezTo>
                  <a:pt x="2008" y="844"/>
                  <a:pt x="1560" y="1176"/>
                  <a:pt x="1208" y="1280"/>
                </a:cubicBezTo>
                <a:cubicBezTo>
                  <a:pt x="856" y="1384"/>
                  <a:pt x="544" y="1248"/>
                  <a:pt x="344" y="1136"/>
                </a:cubicBezTo>
                <a:cubicBezTo>
                  <a:pt x="144" y="1024"/>
                  <a:pt x="16" y="776"/>
                  <a:pt x="8" y="608"/>
                </a:cubicBezTo>
                <a:cubicBezTo>
                  <a:pt x="0" y="440"/>
                  <a:pt x="120" y="224"/>
                  <a:pt x="296" y="128"/>
                </a:cubicBezTo>
                <a:cubicBezTo>
                  <a:pt x="472" y="32"/>
                  <a:pt x="832" y="0"/>
                  <a:pt x="1064" y="32"/>
                </a:cubicBezTo>
                <a:cubicBezTo>
                  <a:pt x="1296" y="64"/>
                  <a:pt x="1472" y="232"/>
                  <a:pt x="1688" y="320"/>
                </a:cubicBezTo>
                <a:cubicBezTo>
                  <a:pt x="1904" y="408"/>
                  <a:pt x="2216" y="520"/>
                  <a:pt x="2360" y="560"/>
                </a:cubicBezTo>
                <a:cubicBezTo>
                  <a:pt x="2504" y="600"/>
                  <a:pt x="2528" y="580"/>
                  <a:pt x="2552" y="560"/>
                </a:cubicBezTo>
              </a:path>
            </a:pathLst>
          </a:custGeom>
          <a:solidFill>
            <a:schemeClr val="accent1"/>
          </a:solidFill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6083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46094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095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096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57031" name="Rectangle 7"/>
          <p:cNvSpPr>
            <a:spLocks noChangeArrowheads="1"/>
          </p:cNvSpPr>
          <p:nvPr/>
        </p:nvSpPr>
        <p:spPr bwMode="auto">
          <a:xfrm>
            <a:off x="-188913" y="3436938"/>
            <a:ext cx="5980113" cy="14605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8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shoot the whole crystal</a:t>
            </a:r>
          </a:p>
        </p:txBody>
      </p:sp>
      <p:sp>
        <p:nvSpPr>
          <p:cNvPr id="46086" name="Text Box 10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6087" name="Freeform 12"/>
          <p:cNvSpPr>
            <a:spLocks noChangeAspect="1"/>
          </p:cNvSpPr>
          <p:nvPr/>
        </p:nvSpPr>
        <p:spPr bwMode="auto">
          <a:xfrm rot="5400000">
            <a:off x="2238375" y="3508375"/>
            <a:ext cx="1212850" cy="501650"/>
          </a:xfrm>
          <a:custGeom>
            <a:avLst/>
            <a:gdLst>
              <a:gd name="T0" fmla="*/ 1167226 w 2552"/>
              <a:gd name="T1" fmla="*/ 185582 h 1384"/>
              <a:gd name="T2" fmla="*/ 574108 w 2552"/>
              <a:gd name="T3" fmla="*/ 463954 h 1384"/>
              <a:gd name="T4" fmla="*/ 163488 w 2552"/>
              <a:gd name="T5" fmla="*/ 411759 h 1384"/>
              <a:gd name="T6" fmla="*/ 3802 w 2552"/>
              <a:gd name="T7" fmla="*/ 220378 h 1384"/>
              <a:gd name="T8" fmla="*/ 140675 w 2552"/>
              <a:gd name="T9" fmla="*/ 46395 h 1384"/>
              <a:gd name="T10" fmla="*/ 505671 w 2552"/>
              <a:gd name="T11" fmla="*/ 11599 h 1384"/>
              <a:gd name="T12" fmla="*/ 802230 w 2552"/>
              <a:gd name="T13" fmla="*/ 115988 h 1384"/>
              <a:gd name="T14" fmla="*/ 1121601 w 2552"/>
              <a:gd name="T15" fmla="*/ 202980 h 1384"/>
              <a:gd name="T16" fmla="*/ 1212850 w 2552"/>
              <a:gd name="T17" fmla="*/ 202980 h 138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52" h="1384">
                <a:moveTo>
                  <a:pt x="2456" y="512"/>
                </a:moveTo>
                <a:cubicBezTo>
                  <a:pt x="2008" y="844"/>
                  <a:pt x="1560" y="1176"/>
                  <a:pt x="1208" y="1280"/>
                </a:cubicBezTo>
                <a:cubicBezTo>
                  <a:pt x="856" y="1384"/>
                  <a:pt x="544" y="1248"/>
                  <a:pt x="344" y="1136"/>
                </a:cubicBezTo>
                <a:cubicBezTo>
                  <a:pt x="144" y="1024"/>
                  <a:pt x="16" y="776"/>
                  <a:pt x="8" y="608"/>
                </a:cubicBezTo>
                <a:cubicBezTo>
                  <a:pt x="0" y="440"/>
                  <a:pt x="120" y="224"/>
                  <a:pt x="296" y="128"/>
                </a:cubicBezTo>
                <a:cubicBezTo>
                  <a:pt x="472" y="32"/>
                  <a:pt x="832" y="0"/>
                  <a:pt x="1064" y="32"/>
                </a:cubicBezTo>
                <a:cubicBezTo>
                  <a:pt x="1296" y="64"/>
                  <a:pt x="1472" y="232"/>
                  <a:pt x="1688" y="320"/>
                </a:cubicBezTo>
                <a:cubicBezTo>
                  <a:pt x="1904" y="408"/>
                  <a:pt x="2216" y="520"/>
                  <a:pt x="2360" y="560"/>
                </a:cubicBezTo>
                <a:cubicBezTo>
                  <a:pt x="2504" y="600"/>
                  <a:pt x="2528" y="580"/>
                  <a:pt x="2552" y="560"/>
                </a:cubicBezTo>
              </a:path>
            </a:pathLst>
          </a:custGeom>
          <a:solidFill>
            <a:schemeClr val="accent1">
              <a:alpha val="0"/>
            </a:schemeClr>
          </a:solidFill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88" name="Freeform 13"/>
          <p:cNvSpPr>
            <a:spLocks/>
          </p:cNvSpPr>
          <p:nvPr/>
        </p:nvSpPr>
        <p:spPr bwMode="auto">
          <a:xfrm rot="5400000">
            <a:off x="2338388" y="4773612"/>
            <a:ext cx="1130300" cy="104775"/>
          </a:xfrm>
          <a:custGeom>
            <a:avLst/>
            <a:gdLst>
              <a:gd name="T0" fmla="*/ 0 w 712"/>
              <a:gd name="T1" fmla="*/ 84138 h 66"/>
              <a:gd name="T2" fmla="*/ 196850 w 712"/>
              <a:gd name="T3" fmla="*/ 1588 h 66"/>
              <a:gd name="T4" fmla="*/ 419100 w 712"/>
              <a:gd name="T5" fmla="*/ 96838 h 66"/>
              <a:gd name="T6" fmla="*/ 666750 w 712"/>
              <a:gd name="T7" fmla="*/ 7938 h 66"/>
              <a:gd name="T8" fmla="*/ 895350 w 712"/>
              <a:gd name="T9" fmla="*/ 103188 h 66"/>
              <a:gd name="T10" fmla="*/ 1130300 w 712"/>
              <a:gd name="T11" fmla="*/ 1588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89" name="Freeform 14"/>
          <p:cNvSpPr>
            <a:spLocks/>
          </p:cNvSpPr>
          <p:nvPr/>
        </p:nvSpPr>
        <p:spPr bwMode="auto">
          <a:xfrm rot="16200000" flipH="1">
            <a:off x="2344738" y="4735512"/>
            <a:ext cx="1130300" cy="104775"/>
          </a:xfrm>
          <a:custGeom>
            <a:avLst/>
            <a:gdLst>
              <a:gd name="T0" fmla="*/ 0 w 712"/>
              <a:gd name="T1" fmla="*/ 84138 h 66"/>
              <a:gd name="T2" fmla="*/ 196850 w 712"/>
              <a:gd name="T3" fmla="*/ 1588 h 66"/>
              <a:gd name="T4" fmla="*/ 419100 w 712"/>
              <a:gd name="T5" fmla="*/ 96838 h 66"/>
              <a:gd name="T6" fmla="*/ 666750 w 712"/>
              <a:gd name="T7" fmla="*/ 7938 h 66"/>
              <a:gd name="T8" fmla="*/ 895350 w 712"/>
              <a:gd name="T9" fmla="*/ 103188 h 66"/>
              <a:gd name="T10" fmla="*/ 1130300 w 712"/>
              <a:gd name="T11" fmla="*/ 1588 h 6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12" h="66">
                <a:moveTo>
                  <a:pt x="0" y="53"/>
                </a:moveTo>
                <a:cubicBezTo>
                  <a:pt x="40" y="26"/>
                  <a:pt x="80" y="0"/>
                  <a:pt x="124" y="1"/>
                </a:cubicBezTo>
                <a:cubicBezTo>
                  <a:pt x="168" y="2"/>
                  <a:pt x="215" y="60"/>
                  <a:pt x="264" y="61"/>
                </a:cubicBezTo>
                <a:cubicBezTo>
                  <a:pt x="313" y="62"/>
                  <a:pt x="370" y="4"/>
                  <a:pt x="420" y="5"/>
                </a:cubicBezTo>
                <a:cubicBezTo>
                  <a:pt x="470" y="6"/>
                  <a:pt x="515" y="66"/>
                  <a:pt x="564" y="65"/>
                </a:cubicBezTo>
                <a:cubicBezTo>
                  <a:pt x="613" y="64"/>
                  <a:pt x="687" y="12"/>
                  <a:pt x="712" y="1"/>
                </a:cubicBezTo>
              </a:path>
            </a:pathLst>
          </a:custGeom>
          <a:noFill/>
          <a:ln w="88900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90" name="Oval 15"/>
          <p:cNvSpPr>
            <a:spLocks noChangeArrowheads="1"/>
          </p:cNvSpPr>
          <p:nvPr/>
        </p:nvSpPr>
        <p:spPr bwMode="auto">
          <a:xfrm rot="5400000">
            <a:off x="2938462" y="4202113"/>
            <a:ext cx="142875" cy="13335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91" name="Rectangle 16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92" name="Rectangle 13"/>
          <p:cNvSpPr>
            <a:spLocks noChangeArrowheads="1"/>
          </p:cNvSpPr>
          <p:nvPr/>
        </p:nvSpPr>
        <p:spPr bwMode="auto">
          <a:xfrm rot="3990954">
            <a:off x="2278062" y="3546476"/>
            <a:ext cx="1089025" cy="889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093" name="Picture 10" descr="diff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1" y="1931831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Do not bend!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053571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5.55556E-6 C 0.00313 -0.00394 0.00608 -0.00811 0.00921 -0.01205 C 0.00973 -0.01737 0.0099 -0.02293 0.01059 -0.02825 C 0.01094 -0.03103 0.01025 -0.03519 0.01216 -0.03635 C 0.01441 -0.03797 0.01719 -0.03496 0.0198 -0.03427 C 0.02032 -0.00881 0.01997 0.01689 0.02118 0.04235 C 0.02136 0.04675 0.02431 0.05462 0.02431 0.05462 C 0.02205 0.07152 0.02292 0.0699 0.01059 0.06666 C 0.00608 0.0574 0.00608 0.05416 0.00608 0.04235 " pathEditMode="relative" ptsTypes="ffffffffA">
                                      <p:cBhvr>
                                        <p:cTn id="6" dur="2000" fill="hold"/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31" grpId="0" animBg="1"/>
      <p:bldP spid="2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Freeform 2"/>
          <p:cNvSpPr>
            <a:spLocks/>
          </p:cNvSpPr>
          <p:nvPr/>
        </p:nvSpPr>
        <p:spPr bwMode="auto">
          <a:xfrm>
            <a:off x="2105025" y="2432050"/>
            <a:ext cx="2016125" cy="2663825"/>
          </a:xfrm>
          <a:custGeom>
            <a:avLst/>
            <a:gdLst>
              <a:gd name="T0" fmla="*/ 0 w 1270"/>
              <a:gd name="T1" fmla="*/ 2104331263 h 1678"/>
              <a:gd name="T2" fmla="*/ 574595625 w 1270"/>
              <a:gd name="T3" fmla="*/ 2147483647 h 1678"/>
              <a:gd name="T4" fmla="*/ 715724375 w 1270"/>
              <a:gd name="T5" fmla="*/ 2147483647 h 1678"/>
              <a:gd name="T6" fmla="*/ 1330642500 w 1270"/>
              <a:gd name="T7" fmla="*/ 2147483647 h 1678"/>
              <a:gd name="T8" fmla="*/ 2106850625 w 1270"/>
              <a:gd name="T9" fmla="*/ 2147483647 h 1678"/>
              <a:gd name="T10" fmla="*/ 2147483647 w 1270"/>
              <a:gd name="T11" fmla="*/ 2147483647 h 1678"/>
              <a:gd name="T12" fmla="*/ 2147483647 w 1270"/>
              <a:gd name="T13" fmla="*/ 2147483647 h 1678"/>
              <a:gd name="T14" fmla="*/ 2147483647 w 1270"/>
              <a:gd name="T15" fmla="*/ 1310481250 h 1678"/>
              <a:gd name="T16" fmla="*/ 2147483647 w 1270"/>
              <a:gd name="T17" fmla="*/ 433466875 h 1678"/>
              <a:gd name="T18" fmla="*/ 2147483647 w 1270"/>
              <a:gd name="T19" fmla="*/ 294859075 h 1678"/>
              <a:gd name="T20" fmla="*/ 1549896888 w 1270"/>
              <a:gd name="T21" fmla="*/ 156249688 h 1678"/>
              <a:gd name="T22" fmla="*/ 1033264063 w 1270"/>
              <a:gd name="T23" fmla="*/ 1229836250 h 1678"/>
              <a:gd name="T24" fmla="*/ 98286888 w 1270"/>
              <a:gd name="T25" fmla="*/ 1985883125 h 1678"/>
              <a:gd name="T26" fmla="*/ 0 w 1270"/>
              <a:gd name="T27" fmla="*/ 2104331263 h 16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270" h="1678">
                <a:moveTo>
                  <a:pt x="0" y="835"/>
                </a:moveTo>
                <a:cubicBezTo>
                  <a:pt x="93" y="953"/>
                  <a:pt x="181" y="1079"/>
                  <a:pt x="228" y="1190"/>
                </a:cubicBezTo>
                <a:cubicBezTo>
                  <a:pt x="275" y="1301"/>
                  <a:pt x="234" y="1436"/>
                  <a:pt x="284" y="1498"/>
                </a:cubicBezTo>
                <a:cubicBezTo>
                  <a:pt x="334" y="1560"/>
                  <a:pt x="436" y="1539"/>
                  <a:pt x="528" y="1561"/>
                </a:cubicBezTo>
                <a:cubicBezTo>
                  <a:pt x="620" y="1583"/>
                  <a:pt x="753" y="1678"/>
                  <a:pt x="836" y="1632"/>
                </a:cubicBezTo>
                <a:cubicBezTo>
                  <a:pt x="919" y="1586"/>
                  <a:pt x="958" y="1401"/>
                  <a:pt x="1025" y="1285"/>
                </a:cubicBezTo>
                <a:cubicBezTo>
                  <a:pt x="1092" y="1169"/>
                  <a:pt x="1206" y="1066"/>
                  <a:pt x="1238" y="938"/>
                </a:cubicBezTo>
                <a:cubicBezTo>
                  <a:pt x="1270" y="810"/>
                  <a:pt x="1223" y="648"/>
                  <a:pt x="1215" y="520"/>
                </a:cubicBezTo>
                <a:cubicBezTo>
                  <a:pt x="1207" y="392"/>
                  <a:pt x="1241" y="239"/>
                  <a:pt x="1191" y="172"/>
                </a:cubicBezTo>
                <a:cubicBezTo>
                  <a:pt x="1141" y="105"/>
                  <a:pt x="1011" y="135"/>
                  <a:pt x="915" y="117"/>
                </a:cubicBezTo>
                <a:cubicBezTo>
                  <a:pt x="819" y="99"/>
                  <a:pt x="699" y="0"/>
                  <a:pt x="615" y="62"/>
                </a:cubicBezTo>
                <a:cubicBezTo>
                  <a:pt x="531" y="124"/>
                  <a:pt x="506" y="367"/>
                  <a:pt x="410" y="488"/>
                </a:cubicBezTo>
                <a:cubicBezTo>
                  <a:pt x="314" y="609"/>
                  <a:pt x="176" y="704"/>
                  <a:pt x="39" y="788"/>
                </a:cubicBezTo>
                <a:cubicBezTo>
                  <a:pt x="39" y="788"/>
                  <a:pt x="0" y="835"/>
                  <a:pt x="0" y="8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2243" name="Freeform 3"/>
          <p:cNvSpPr>
            <a:spLocks/>
          </p:cNvSpPr>
          <p:nvPr/>
        </p:nvSpPr>
        <p:spPr bwMode="auto">
          <a:xfrm>
            <a:off x="6434138" y="2351088"/>
            <a:ext cx="369887" cy="2857500"/>
          </a:xfrm>
          <a:custGeom>
            <a:avLst/>
            <a:gdLst>
              <a:gd name="T0" fmla="*/ 7559665 w 233"/>
              <a:gd name="T1" fmla="*/ 1456650313 h 1800"/>
              <a:gd name="T2" fmla="*/ 85685197 w 233"/>
              <a:gd name="T3" fmla="*/ 204133450 h 1800"/>
              <a:gd name="T4" fmla="*/ 345260146 w 233"/>
              <a:gd name="T5" fmla="*/ 224294700 h 1800"/>
              <a:gd name="T6" fmla="*/ 443546900 w 233"/>
              <a:gd name="T7" fmla="*/ 740925938 h 1800"/>
              <a:gd name="T8" fmla="*/ 544353014 w 233"/>
              <a:gd name="T9" fmla="*/ 1398687513 h 1800"/>
              <a:gd name="T10" fmla="*/ 564514237 w 233"/>
              <a:gd name="T11" fmla="*/ 2147483647 h 1800"/>
              <a:gd name="T12" fmla="*/ 403224455 w 233"/>
              <a:gd name="T13" fmla="*/ 2147483647 h 1800"/>
              <a:gd name="T14" fmla="*/ 126007642 w 233"/>
              <a:gd name="T15" fmla="*/ 2147483647 h 1800"/>
              <a:gd name="T16" fmla="*/ 7559665 w 233"/>
              <a:gd name="T17" fmla="*/ 2147483647 h 1800"/>
              <a:gd name="T18" fmla="*/ 85685197 w 233"/>
              <a:gd name="T19" fmla="*/ 2147483647 h 1800"/>
              <a:gd name="T20" fmla="*/ 7559665 w 233"/>
              <a:gd name="T21" fmla="*/ 1456650313 h 18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33" h="1800">
                <a:moveTo>
                  <a:pt x="3" y="578"/>
                </a:moveTo>
                <a:cubicBezTo>
                  <a:pt x="9" y="438"/>
                  <a:pt x="12" y="162"/>
                  <a:pt x="34" y="81"/>
                </a:cubicBezTo>
                <a:cubicBezTo>
                  <a:pt x="56" y="0"/>
                  <a:pt x="113" y="54"/>
                  <a:pt x="137" y="89"/>
                </a:cubicBezTo>
                <a:cubicBezTo>
                  <a:pt x="161" y="124"/>
                  <a:pt x="163" y="216"/>
                  <a:pt x="176" y="294"/>
                </a:cubicBezTo>
                <a:cubicBezTo>
                  <a:pt x="189" y="372"/>
                  <a:pt x="208" y="389"/>
                  <a:pt x="216" y="555"/>
                </a:cubicBezTo>
                <a:cubicBezTo>
                  <a:pt x="224" y="721"/>
                  <a:pt x="233" y="1097"/>
                  <a:pt x="224" y="1289"/>
                </a:cubicBezTo>
                <a:cubicBezTo>
                  <a:pt x="215" y="1481"/>
                  <a:pt x="189" y="1633"/>
                  <a:pt x="160" y="1707"/>
                </a:cubicBezTo>
                <a:cubicBezTo>
                  <a:pt x="131" y="1781"/>
                  <a:pt x="76" y="1800"/>
                  <a:pt x="50" y="1730"/>
                </a:cubicBezTo>
                <a:cubicBezTo>
                  <a:pt x="24" y="1660"/>
                  <a:pt x="6" y="1424"/>
                  <a:pt x="3" y="1289"/>
                </a:cubicBezTo>
                <a:cubicBezTo>
                  <a:pt x="0" y="1154"/>
                  <a:pt x="34" y="1036"/>
                  <a:pt x="34" y="918"/>
                </a:cubicBezTo>
                <a:cubicBezTo>
                  <a:pt x="34" y="800"/>
                  <a:pt x="9" y="649"/>
                  <a:pt x="3" y="5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8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platy crystals</a:t>
            </a:r>
          </a:p>
        </p:txBody>
      </p:sp>
      <p:sp>
        <p:nvSpPr>
          <p:cNvPr id="148485" name="Rectangle 5"/>
          <p:cNvSpPr>
            <a:spLocks noChangeArrowheads="1"/>
          </p:cNvSpPr>
          <p:nvPr/>
        </p:nvSpPr>
        <p:spPr bwMode="auto">
          <a:xfrm rot="762849">
            <a:off x="2757488" y="2500313"/>
            <a:ext cx="1057275" cy="2527300"/>
          </a:xfrm>
          <a:prstGeom prst="rect">
            <a:avLst/>
          </a:prstGeom>
          <a:solidFill>
            <a:srgbClr val="FF616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22246" name="Freeform 6"/>
          <p:cNvSpPr>
            <a:spLocks/>
          </p:cNvSpPr>
          <p:nvPr/>
        </p:nvSpPr>
        <p:spPr bwMode="auto">
          <a:xfrm>
            <a:off x="6521450" y="2481263"/>
            <a:ext cx="92075" cy="2605087"/>
          </a:xfrm>
          <a:custGeom>
            <a:avLst/>
            <a:gdLst>
              <a:gd name="T0" fmla="*/ 88206263 w 58"/>
              <a:gd name="T1" fmla="*/ 0 h 1641"/>
              <a:gd name="T2" fmla="*/ 7561263 w 58"/>
              <a:gd name="T3" fmla="*/ 1252516622 h 1641"/>
              <a:gd name="T4" fmla="*/ 128528763 w 58"/>
              <a:gd name="T5" fmla="*/ 2127011467 h 1641"/>
              <a:gd name="T6" fmla="*/ 27722513 w 58"/>
              <a:gd name="T7" fmla="*/ 2147483647 h 1641"/>
              <a:gd name="T8" fmla="*/ 146169063 w 58"/>
              <a:gd name="T9" fmla="*/ 2147483647 h 16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" h="1641">
                <a:moveTo>
                  <a:pt x="35" y="0"/>
                </a:moveTo>
                <a:cubicBezTo>
                  <a:pt x="17" y="178"/>
                  <a:pt x="0" y="356"/>
                  <a:pt x="3" y="497"/>
                </a:cubicBezTo>
                <a:cubicBezTo>
                  <a:pt x="6" y="638"/>
                  <a:pt x="50" y="727"/>
                  <a:pt x="51" y="844"/>
                </a:cubicBezTo>
                <a:cubicBezTo>
                  <a:pt x="52" y="961"/>
                  <a:pt x="10" y="1066"/>
                  <a:pt x="11" y="1199"/>
                </a:cubicBezTo>
                <a:cubicBezTo>
                  <a:pt x="12" y="1332"/>
                  <a:pt x="35" y="1486"/>
                  <a:pt x="58" y="1641"/>
                </a:cubicBezTo>
              </a:path>
            </a:pathLst>
          </a:custGeom>
          <a:noFill/>
          <a:ln w="177800">
            <a:solidFill>
              <a:srgbClr val="FF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2247" name="Oval 7"/>
          <p:cNvSpPr>
            <a:spLocks noChangeArrowheads="1"/>
          </p:cNvSpPr>
          <p:nvPr/>
        </p:nvSpPr>
        <p:spPr bwMode="auto">
          <a:xfrm>
            <a:off x="6611938" y="3155950"/>
            <a:ext cx="187325" cy="174625"/>
          </a:xfrm>
          <a:prstGeom prst="ellipse">
            <a:avLst/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22248" name="Oval 8"/>
          <p:cNvSpPr>
            <a:spLocks noChangeArrowheads="1"/>
          </p:cNvSpPr>
          <p:nvPr/>
        </p:nvSpPr>
        <p:spPr bwMode="auto">
          <a:xfrm>
            <a:off x="6611938" y="4322763"/>
            <a:ext cx="187325" cy="174625"/>
          </a:xfrm>
          <a:prstGeom prst="ellipse">
            <a:avLst/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48489" name="Group 9"/>
          <p:cNvGrpSpPr>
            <a:grpSpLocks/>
          </p:cNvGrpSpPr>
          <p:nvPr/>
        </p:nvGrpSpPr>
        <p:grpSpPr bwMode="auto">
          <a:xfrm>
            <a:off x="-31750" y="3219450"/>
            <a:ext cx="4105275" cy="1277938"/>
            <a:chOff x="816" y="2123"/>
            <a:chExt cx="2586" cy="805"/>
          </a:xfrm>
        </p:grpSpPr>
        <p:sp>
          <p:nvSpPr>
            <p:cNvPr id="148490" name="Freeform 10"/>
            <p:cNvSpPr>
              <a:spLocks noChangeAspect="1"/>
            </p:cNvSpPr>
            <p:nvPr/>
          </p:nvSpPr>
          <p:spPr bwMode="auto">
            <a:xfrm flipH="1">
              <a:off x="2001" y="2123"/>
              <a:ext cx="1401" cy="805"/>
            </a:xfrm>
            <a:custGeom>
              <a:avLst/>
              <a:gdLst>
                <a:gd name="T0" fmla="*/ 740 w 2552"/>
                <a:gd name="T1" fmla="*/ 173 h 1384"/>
                <a:gd name="T2" fmla="*/ 364 w 2552"/>
                <a:gd name="T3" fmla="*/ 433 h 1384"/>
                <a:gd name="T4" fmla="*/ 104 w 2552"/>
                <a:gd name="T5" fmla="*/ 384 h 1384"/>
                <a:gd name="T6" fmla="*/ 2 w 2552"/>
                <a:gd name="T7" fmla="*/ 206 h 1384"/>
                <a:gd name="T8" fmla="*/ 89 w 2552"/>
                <a:gd name="T9" fmla="*/ 43 h 1384"/>
                <a:gd name="T10" fmla="*/ 321 w 2552"/>
                <a:gd name="T11" fmla="*/ 11 h 1384"/>
                <a:gd name="T12" fmla="*/ 509 w 2552"/>
                <a:gd name="T13" fmla="*/ 108 h 1384"/>
                <a:gd name="T14" fmla="*/ 711 w 2552"/>
                <a:gd name="T15" fmla="*/ 190 h 1384"/>
                <a:gd name="T16" fmla="*/ 769 w 2552"/>
                <a:gd name="T17" fmla="*/ 190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8491" name="Freeform 11"/>
            <p:cNvSpPr>
              <a:spLocks/>
            </p:cNvSpPr>
            <p:nvPr/>
          </p:nvSpPr>
          <p:spPr bwMode="auto">
            <a:xfrm flipH="1">
              <a:off x="816" y="2347"/>
              <a:ext cx="1306" cy="168"/>
            </a:xfrm>
            <a:custGeom>
              <a:avLst/>
              <a:gdLst>
                <a:gd name="T0" fmla="*/ 0 w 712"/>
                <a:gd name="T1" fmla="*/ 344 h 66"/>
                <a:gd name="T2" fmla="*/ 416 w 712"/>
                <a:gd name="T3" fmla="*/ 8 h 66"/>
                <a:gd name="T4" fmla="*/ 888 w 712"/>
                <a:gd name="T5" fmla="*/ 395 h 66"/>
                <a:gd name="T6" fmla="*/ 1412 w 712"/>
                <a:gd name="T7" fmla="*/ 33 h 66"/>
                <a:gd name="T8" fmla="*/ 1898 w 712"/>
                <a:gd name="T9" fmla="*/ 420 h 66"/>
                <a:gd name="T10" fmla="*/ 2396 w 712"/>
                <a:gd name="T11" fmla="*/ 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8492" name="Freeform 12"/>
            <p:cNvSpPr>
              <a:spLocks/>
            </p:cNvSpPr>
            <p:nvPr/>
          </p:nvSpPr>
          <p:spPr bwMode="auto">
            <a:xfrm>
              <a:off x="859" y="2337"/>
              <a:ext cx="1335" cy="182"/>
            </a:xfrm>
            <a:custGeom>
              <a:avLst/>
              <a:gdLst>
                <a:gd name="T0" fmla="*/ 1335 w 1335"/>
                <a:gd name="T1" fmla="*/ 117 h 182"/>
                <a:gd name="T2" fmla="*/ 1079 w 1335"/>
                <a:gd name="T3" fmla="*/ 165 h 182"/>
                <a:gd name="T4" fmla="*/ 822 w 1335"/>
                <a:gd name="T5" fmla="*/ 13 h 182"/>
                <a:gd name="T6" fmla="*/ 536 w 1335"/>
                <a:gd name="T7" fmla="*/ 155 h 182"/>
                <a:gd name="T8" fmla="*/ 271 w 1335"/>
                <a:gd name="T9" fmla="*/ 3 h 182"/>
                <a:gd name="T10" fmla="*/ 0 w 1335"/>
                <a:gd name="T11" fmla="*/ 165 h 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35" h="182">
                  <a:moveTo>
                    <a:pt x="1335" y="117"/>
                  </a:moveTo>
                  <a:cubicBezTo>
                    <a:pt x="1292" y="125"/>
                    <a:pt x="1164" y="182"/>
                    <a:pt x="1079" y="165"/>
                  </a:cubicBezTo>
                  <a:cubicBezTo>
                    <a:pt x="994" y="148"/>
                    <a:pt x="912" y="15"/>
                    <a:pt x="822" y="13"/>
                  </a:cubicBezTo>
                  <a:cubicBezTo>
                    <a:pt x="732" y="10"/>
                    <a:pt x="627" y="158"/>
                    <a:pt x="536" y="155"/>
                  </a:cubicBezTo>
                  <a:cubicBezTo>
                    <a:pt x="444" y="153"/>
                    <a:pt x="361" y="0"/>
                    <a:pt x="271" y="3"/>
                  </a:cubicBezTo>
                  <a:cubicBezTo>
                    <a:pt x="182" y="5"/>
                    <a:pt x="46" y="137"/>
                    <a:pt x="0" y="165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734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43" grpId="0" animBg="1"/>
      <p:bldP spid="522246" grpId="0" animBg="1"/>
      <p:bldP spid="522247" grpId="0" animBg="1"/>
      <p:bldP spid="522248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Oval 2"/>
          <p:cNvSpPr>
            <a:spLocks noChangeArrowheads="1"/>
          </p:cNvSpPr>
          <p:nvPr/>
        </p:nvSpPr>
        <p:spPr bwMode="auto">
          <a:xfrm>
            <a:off x="5013325" y="1955800"/>
            <a:ext cx="3432175" cy="3568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2035" name="Oval 3"/>
          <p:cNvSpPr>
            <a:spLocks noChangeArrowheads="1"/>
          </p:cNvSpPr>
          <p:nvPr/>
        </p:nvSpPr>
        <p:spPr bwMode="auto">
          <a:xfrm>
            <a:off x="1227138" y="1979613"/>
            <a:ext cx="3432175" cy="35687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2036" name="Freeform 4"/>
          <p:cNvSpPr>
            <a:spLocks/>
          </p:cNvSpPr>
          <p:nvPr/>
        </p:nvSpPr>
        <p:spPr bwMode="auto">
          <a:xfrm>
            <a:off x="692150" y="2190750"/>
            <a:ext cx="3857625" cy="3152775"/>
          </a:xfrm>
          <a:custGeom>
            <a:avLst/>
            <a:gdLst>
              <a:gd name="T0" fmla="*/ 153730325 w 2430"/>
              <a:gd name="T1" fmla="*/ 2147483647 h 1986"/>
              <a:gd name="T2" fmla="*/ 1844754375 w 2430"/>
              <a:gd name="T3" fmla="*/ 2147483647 h 1986"/>
              <a:gd name="T4" fmla="*/ 2147483647 w 2430"/>
              <a:gd name="T5" fmla="*/ 2147483647 h 1986"/>
              <a:gd name="T6" fmla="*/ 2147483647 w 2430"/>
              <a:gd name="T7" fmla="*/ 2147483647 h 1986"/>
              <a:gd name="T8" fmla="*/ 2147483647 w 2430"/>
              <a:gd name="T9" fmla="*/ 2147483647 h 1986"/>
              <a:gd name="T10" fmla="*/ 2147483647 w 2430"/>
              <a:gd name="T11" fmla="*/ 2147483647 h 1986"/>
              <a:gd name="T12" fmla="*/ 2147483647 w 2430"/>
              <a:gd name="T13" fmla="*/ 2147483647 h 1986"/>
              <a:gd name="T14" fmla="*/ 2147483647 w 2430"/>
              <a:gd name="T15" fmla="*/ 1771670638 h 1986"/>
              <a:gd name="T16" fmla="*/ 2147483647 w 2430"/>
              <a:gd name="T17" fmla="*/ 677922825 h 1986"/>
              <a:gd name="T18" fmla="*/ 2147483647 w 2430"/>
              <a:gd name="T19" fmla="*/ 161290000 h 1986"/>
              <a:gd name="T20" fmla="*/ 2147483647 w 2430"/>
              <a:gd name="T21" fmla="*/ 80645000 h 1986"/>
              <a:gd name="T22" fmla="*/ 2147483647 w 2430"/>
              <a:gd name="T23" fmla="*/ 637600325 h 1986"/>
              <a:gd name="T24" fmla="*/ 1784270625 w 2430"/>
              <a:gd name="T25" fmla="*/ 1512093750 h 1986"/>
              <a:gd name="T26" fmla="*/ 272176875 w 2430"/>
              <a:gd name="T27" fmla="*/ 2147483647 h 1986"/>
              <a:gd name="T28" fmla="*/ 153730325 w 2430"/>
              <a:gd name="T29" fmla="*/ 2147483647 h 198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430" h="1986">
                <a:moveTo>
                  <a:pt x="61" y="979"/>
                </a:moveTo>
                <a:cubicBezTo>
                  <a:pt x="28" y="1050"/>
                  <a:pt x="574" y="1242"/>
                  <a:pt x="732" y="1366"/>
                </a:cubicBezTo>
                <a:cubicBezTo>
                  <a:pt x="890" y="1490"/>
                  <a:pt x="915" y="1630"/>
                  <a:pt x="1008" y="1721"/>
                </a:cubicBezTo>
                <a:cubicBezTo>
                  <a:pt x="1101" y="1812"/>
                  <a:pt x="1171" y="1868"/>
                  <a:pt x="1292" y="1910"/>
                </a:cubicBezTo>
                <a:cubicBezTo>
                  <a:pt x="1413" y="1952"/>
                  <a:pt x="1593" y="1986"/>
                  <a:pt x="1734" y="1973"/>
                </a:cubicBezTo>
                <a:cubicBezTo>
                  <a:pt x="1875" y="1960"/>
                  <a:pt x="2027" y="1935"/>
                  <a:pt x="2136" y="1831"/>
                </a:cubicBezTo>
                <a:cubicBezTo>
                  <a:pt x="2245" y="1727"/>
                  <a:pt x="2348" y="1538"/>
                  <a:pt x="2389" y="1350"/>
                </a:cubicBezTo>
                <a:cubicBezTo>
                  <a:pt x="2430" y="1162"/>
                  <a:pt x="2407" y="883"/>
                  <a:pt x="2381" y="703"/>
                </a:cubicBezTo>
                <a:cubicBezTo>
                  <a:pt x="2355" y="523"/>
                  <a:pt x="2309" y="375"/>
                  <a:pt x="2231" y="269"/>
                </a:cubicBezTo>
                <a:cubicBezTo>
                  <a:pt x="2153" y="163"/>
                  <a:pt x="2066" y="103"/>
                  <a:pt x="1915" y="64"/>
                </a:cubicBezTo>
                <a:cubicBezTo>
                  <a:pt x="1764" y="25"/>
                  <a:pt x="1483" y="0"/>
                  <a:pt x="1324" y="32"/>
                </a:cubicBezTo>
                <a:cubicBezTo>
                  <a:pt x="1165" y="64"/>
                  <a:pt x="1064" y="158"/>
                  <a:pt x="961" y="253"/>
                </a:cubicBezTo>
                <a:cubicBezTo>
                  <a:pt x="858" y="348"/>
                  <a:pt x="850" y="484"/>
                  <a:pt x="708" y="600"/>
                </a:cubicBezTo>
                <a:cubicBezTo>
                  <a:pt x="566" y="716"/>
                  <a:pt x="216" y="885"/>
                  <a:pt x="108" y="948"/>
                </a:cubicBezTo>
                <a:cubicBezTo>
                  <a:pt x="0" y="1011"/>
                  <a:pt x="71" y="973"/>
                  <a:pt x="61" y="9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2037" name="Freeform 5"/>
          <p:cNvSpPr>
            <a:spLocks/>
          </p:cNvSpPr>
          <p:nvPr/>
        </p:nvSpPr>
        <p:spPr bwMode="auto">
          <a:xfrm>
            <a:off x="5502275" y="2290763"/>
            <a:ext cx="1957388" cy="2919412"/>
          </a:xfrm>
          <a:custGeom>
            <a:avLst/>
            <a:gdLst>
              <a:gd name="T0" fmla="*/ 73085344 w 1233"/>
              <a:gd name="T1" fmla="*/ 1454129113 h 1839"/>
              <a:gd name="T2" fmla="*/ 650200479 w 1233"/>
              <a:gd name="T3" fmla="*/ 279736502 h 1839"/>
              <a:gd name="T4" fmla="*/ 1882557993 w 1233"/>
              <a:gd name="T5" fmla="*/ 22680609 h 1839"/>
              <a:gd name="T6" fmla="*/ 2147483647 w 1233"/>
              <a:gd name="T7" fmla="*/ 420865228 h 1839"/>
              <a:gd name="T8" fmla="*/ 2147483647 w 1233"/>
              <a:gd name="T9" fmla="*/ 1454129113 h 1839"/>
              <a:gd name="T10" fmla="*/ 2147483647 w 1233"/>
              <a:gd name="T11" fmla="*/ 2147483647 h 1839"/>
              <a:gd name="T12" fmla="*/ 2147483647 w 1233"/>
              <a:gd name="T13" fmla="*/ 2147483647 h 1839"/>
              <a:gd name="T14" fmla="*/ 1287800966 w 1233"/>
              <a:gd name="T15" fmla="*/ 2147483647 h 1839"/>
              <a:gd name="T16" fmla="*/ 214214130 w 1233"/>
              <a:gd name="T17" fmla="*/ 2147483647 h 1839"/>
              <a:gd name="T18" fmla="*/ 73085344 w 1233"/>
              <a:gd name="T19" fmla="*/ 1454129113 h 18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33" h="1839">
                <a:moveTo>
                  <a:pt x="29" y="577"/>
                </a:moveTo>
                <a:cubicBezTo>
                  <a:pt x="58" y="360"/>
                  <a:pt x="138" y="206"/>
                  <a:pt x="258" y="111"/>
                </a:cubicBezTo>
                <a:cubicBezTo>
                  <a:pt x="378" y="16"/>
                  <a:pt x="623" y="0"/>
                  <a:pt x="747" y="9"/>
                </a:cubicBezTo>
                <a:cubicBezTo>
                  <a:pt x="871" y="18"/>
                  <a:pt x="922" y="72"/>
                  <a:pt x="1000" y="167"/>
                </a:cubicBezTo>
                <a:cubicBezTo>
                  <a:pt x="1078" y="262"/>
                  <a:pt x="1193" y="377"/>
                  <a:pt x="1213" y="577"/>
                </a:cubicBezTo>
                <a:cubicBezTo>
                  <a:pt x="1233" y="777"/>
                  <a:pt x="1177" y="1171"/>
                  <a:pt x="1118" y="1366"/>
                </a:cubicBezTo>
                <a:cubicBezTo>
                  <a:pt x="1059" y="1561"/>
                  <a:pt x="959" y="1675"/>
                  <a:pt x="858" y="1745"/>
                </a:cubicBezTo>
                <a:cubicBezTo>
                  <a:pt x="757" y="1815"/>
                  <a:pt x="640" y="1839"/>
                  <a:pt x="511" y="1784"/>
                </a:cubicBezTo>
                <a:cubicBezTo>
                  <a:pt x="382" y="1729"/>
                  <a:pt x="165" y="1614"/>
                  <a:pt x="85" y="1413"/>
                </a:cubicBezTo>
                <a:cubicBezTo>
                  <a:pt x="5" y="1212"/>
                  <a:pt x="0" y="794"/>
                  <a:pt x="29" y="5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20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platy crystals</a:t>
            </a: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 rot="762849">
            <a:off x="2757488" y="2500313"/>
            <a:ext cx="1057275" cy="2527300"/>
          </a:xfrm>
          <a:prstGeom prst="rect">
            <a:avLst/>
          </a:prstGeom>
          <a:solidFill>
            <a:srgbClr val="FF616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2040" name="Freeform 8"/>
          <p:cNvSpPr>
            <a:spLocks/>
          </p:cNvSpPr>
          <p:nvPr/>
        </p:nvSpPr>
        <p:spPr bwMode="auto">
          <a:xfrm>
            <a:off x="6450013" y="2481263"/>
            <a:ext cx="36512" cy="2605087"/>
          </a:xfrm>
          <a:custGeom>
            <a:avLst/>
            <a:gdLst>
              <a:gd name="T0" fmla="*/ 0 w 23"/>
              <a:gd name="T1" fmla="*/ 0 h 1641"/>
              <a:gd name="T2" fmla="*/ 57962006 w 23"/>
              <a:gd name="T3" fmla="*/ 2147483647 h 164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3" h="1641">
                <a:moveTo>
                  <a:pt x="0" y="0"/>
                </a:moveTo>
                <a:cubicBezTo>
                  <a:pt x="4" y="273"/>
                  <a:pt x="19" y="1368"/>
                  <a:pt x="23" y="1641"/>
                </a:cubicBezTo>
              </a:path>
            </a:pathLst>
          </a:custGeom>
          <a:noFill/>
          <a:ln w="177800">
            <a:solidFill>
              <a:srgbClr val="FF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2041" name="Oval 9"/>
          <p:cNvSpPr>
            <a:spLocks noChangeArrowheads="1"/>
          </p:cNvSpPr>
          <p:nvPr/>
        </p:nvSpPr>
        <p:spPr bwMode="auto">
          <a:xfrm>
            <a:off x="6611938" y="3155950"/>
            <a:ext cx="187325" cy="174625"/>
          </a:xfrm>
          <a:prstGeom prst="ellipse">
            <a:avLst/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2042" name="Oval 10"/>
          <p:cNvSpPr>
            <a:spLocks noChangeArrowheads="1"/>
          </p:cNvSpPr>
          <p:nvPr/>
        </p:nvSpPr>
        <p:spPr bwMode="auto">
          <a:xfrm>
            <a:off x="6611938" y="4322763"/>
            <a:ext cx="187325" cy="174625"/>
          </a:xfrm>
          <a:prstGeom prst="ellipse">
            <a:avLst/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72043" name="Group 11"/>
          <p:cNvGrpSpPr>
            <a:grpSpLocks/>
          </p:cNvGrpSpPr>
          <p:nvPr/>
        </p:nvGrpSpPr>
        <p:grpSpPr bwMode="auto">
          <a:xfrm>
            <a:off x="-31750" y="3219450"/>
            <a:ext cx="4105275" cy="1277938"/>
            <a:chOff x="816" y="2123"/>
            <a:chExt cx="2586" cy="805"/>
          </a:xfrm>
        </p:grpSpPr>
        <p:sp>
          <p:nvSpPr>
            <p:cNvPr id="172044" name="Freeform 12"/>
            <p:cNvSpPr>
              <a:spLocks noChangeAspect="1"/>
            </p:cNvSpPr>
            <p:nvPr/>
          </p:nvSpPr>
          <p:spPr bwMode="auto">
            <a:xfrm flipH="1">
              <a:off x="2001" y="2123"/>
              <a:ext cx="1401" cy="805"/>
            </a:xfrm>
            <a:custGeom>
              <a:avLst/>
              <a:gdLst>
                <a:gd name="T0" fmla="*/ 740 w 2552"/>
                <a:gd name="T1" fmla="*/ 173 h 1384"/>
                <a:gd name="T2" fmla="*/ 364 w 2552"/>
                <a:gd name="T3" fmla="*/ 433 h 1384"/>
                <a:gd name="T4" fmla="*/ 104 w 2552"/>
                <a:gd name="T5" fmla="*/ 384 h 1384"/>
                <a:gd name="T6" fmla="*/ 2 w 2552"/>
                <a:gd name="T7" fmla="*/ 206 h 1384"/>
                <a:gd name="T8" fmla="*/ 89 w 2552"/>
                <a:gd name="T9" fmla="*/ 43 h 1384"/>
                <a:gd name="T10" fmla="*/ 321 w 2552"/>
                <a:gd name="T11" fmla="*/ 11 h 1384"/>
                <a:gd name="T12" fmla="*/ 509 w 2552"/>
                <a:gd name="T13" fmla="*/ 108 h 1384"/>
                <a:gd name="T14" fmla="*/ 711 w 2552"/>
                <a:gd name="T15" fmla="*/ 190 h 1384"/>
                <a:gd name="T16" fmla="*/ 769 w 2552"/>
                <a:gd name="T17" fmla="*/ 190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2045" name="Freeform 13"/>
            <p:cNvSpPr>
              <a:spLocks/>
            </p:cNvSpPr>
            <p:nvPr/>
          </p:nvSpPr>
          <p:spPr bwMode="auto">
            <a:xfrm flipH="1">
              <a:off x="816" y="2347"/>
              <a:ext cx="1306" cy="168"/>
            </a:xfrm>
            <a:custGeom>
              <a:avLst/>
              <a:gdLst>
                <a:gd name="T0" fmla="*/ 0 w 712"/>
                <a:gd name="T1" fmla="*/ 344 h 66"/>
                <a:gd name="T2" fmla="*/ 416 w 712"/>
                <a:gd name="T3" fmla="*/ 8 h 66"/>
                <a:gd name="T4" fmla="*/ 888 w 712"/>
                <a:gd name="T5" fmla="*/ 395 h 66"/>
                <a:gd name="T6" fmla="*/ 1412 w 712"/>
                <a:gd name="T7" fmla="*/ 33 h 66"/>
                <a:gd name="T8" fmla="*/ 1898 w 712"/>
                <a:gd name="T9" fmla="*/ 420 h 66"/>
                <a:gd name="T10" fmla="*/ 2396 w 712"/>
                <a:gd name="T11" fmla="*/ 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2046" name="Freeform 14"/>
            <p:cNvSpPr>
              <a:spLocks/>
            </p:cNvSpPr>
            <p:nvPr/>
          </p:nvSpPr>
          <p:spPr bwMode="auto">
            <a:xfrm>
              <a:off x="859" y="2337"/>
              <a:ext cx="1335" cy="182"/>
            </a:xfrm>
            <a:custGeom>
              <a:avLst/>
              <a:gdLst>
                <a:gd name="T0" fmla="*/ 1335 w 1335"/>
                <a:gd name="T1" fmla="*/ 117 h 182"/>
                <a:gd name="T2" fmla="*/ 1079 w 1335"/>
                <a:gd name="T3" fmla="*/ 165 h 182"/>
                <a:gd name="T4" fmla="*/ 822 w 1335"/>
                <a:gd name="T5" fmla="*/ 13 h 182"/>
                <a:gd name="T6" fmla="*/ 536 w 1335"/>
                <a:gd name="T7" fmla="*/ 155 h 182"/>
                <a:gd name="T8" fmla="*/ 271 w 1335"/>
                <a:gd name="T9" fmla="*/ 3 h 182"/>
                <a:gd name="T10" fmla="*/ 0 w 1335"/>
                <a:gd name="T11" fmla="*/ 165 h 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35" h="182">
                  <a:moveTo>
                    <a:pt x="1335" y="117"/>
                  </a:moveTo>
                  <a:cubicBezTo>
                    <a:pt x="1292" y="125"/>
                    <a:pt x="1164" y="182"/>
                    <a:pt x="1079" y="165"/>
                  </a:cubicBezTo>
                  <a:cubicBezTo>
                    <a:pt x="994" y="148"/>
                    <a:pt x="912" y="15"/>
                    <a:pt x="822" y="13"/>
                  </a:cubicBezTo>
                  <a:cubicBezTo>
                    <a:pt x="732" y="10"/>
                    <a:pt x="627" y="158"/>
                    <a:pt x="536" y="155"/>
                  </a:cubicBezTo>
                  <a:cubicBezTo>
                    <a:pt x="444" y="153"/>
                    <a:pt x="361" y="0"/>
                    <a:pt x="271" y="3"/>
                  </a:cubicBezTo>
                  <a:cubicBezTo>
                    <a:pt x="182" y="5"/>
                    <a:pt x="46" y="137"/>
                    <a:pt x="0" y="165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94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MiTeGen MicroMesh grids</a:t>
            </a:r>
          </a:p>
        </p:txBody>
      </p:sp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"/>
          <a:stretch>
            <a:fillRect/>
          </a:stretch>
        </p:blipFill>
        <p:spPr bwMode="auto">
          <a:xfrm>
            <a:off x="365125" y="1665288"/>
            <a:ext cx="8181975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247650" y="6115050"/>
            <a:ext cx="8512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Courier New" pitchFamily="49" charset="0"/>
              </a:rPr>
              <a:t>http://www.mitegen.com/products/micromeshes/micromeshes.shtml</a:t>
            </a:r>
          </a:p>
        </p:txBody>
      </p:sp>
    </p:spTree>
    <p:extLst>
      <p:ext uri="{BB962C8B-B14F-4D97-AF65-F5344CB8AC3E}">
        <p14:creationId xmlns:p14="http://schemas.microsoft.com/office/powerpoint/2010/main" val="35182188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1906588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 lnSpcReduction="10000"/>
          </a:bodyPr>
          <a:lstStyle/>
          <a:p>
            <a:pPr algn="ctr">
              <a:lnSpc>
                <a:spcPct val="80000"/>
              </a:lnSpc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 creator: Tom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1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</a:t>
            </a:r>
            <a:r>
              <a:rPr lang="en-US" altLang="en-US" sz="1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Multicampus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Programs and Initiatives (MRPI)</a:t>
            </a: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 Program for Breakthrough Biomedical Research (PBBR) </a:t>
            </a:r>
            <a:endParaRPr lang="en-US" altLang="en-US" sz="1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o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ne-time NIH-DOE 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Inter-agency agreement (IAA)</a:t>
            </a: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Diffraction Analysis Technologies (IDAT)</a:t>
            </a: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D Anderson </a:t>
            </a: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CRC</a:t>
            </a: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Resource (SLAC)</a:t>
            </a: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924" y="1074057"/>
            <a:ext cx="7994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Robert Stroud      James Fraser     John Spence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Chris Nielsen  Clemens Schulze-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Briese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          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Cohen   Ana Gonzalez </a:t>
            </a:r>
          </a:p>
        </p:txBody>
      </p:sp>
    </p:spTree>
    <p:extLst>
      <p:ext uri="{BB962C8B-B14F-4D97-AF65-F5344CB8AC3E}">
        <p14:creationId xmlns:p14="http://schemas.microsoft.com/office/powerpoint/2010/main" val="4862893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5315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87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5317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512635" y="6057900"/>
            <a:ext cx="28616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000000"/>
                </a:solidFill>
                <a:cs typeface="Arial" pitchFamily="34" charset="0"/>
              </a:rPr>
              <a:t>1.0 - fraction Se</a:t>
            </a:r>
            <a:endParaRPr lang="en-US" altLang="en-US" sz="2800" b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616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25317" r="3000" b="51295"/>
          <a:stretch>
            <a:fillRect/>
          </a:stretch>
        </p:blipFill>
        <p:spPr bwMode="auto">
          <a:xfrm>
            <a:off x="330200" y="2546350"/>
            <a:ext cx="3876675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94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platy crystals</a:t>
            </a:r>
          </a:p>
        </p:txBody>
      </p:sp>
      <p:sp>
        <p:nvSpPr>
          <p:cNvPr id="189444" name="Rectangle 4"/>
          <p:cNvSpPr>
            <a:spLocks noChangeArrowheads="1"/>
          </p:cNvSpPr>
          <p:nvPr/>
        </p:nvSpPr>
        <p:spPr bwMode="auto">
          <a:xfrm rot="762849">
            <a:off x="2757488" y="2500313"/>
            <a:ext cx="1057275" cy="25273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9445" name="Freeform 5"/>
          <p:cNvSpPr>
            <a:spLocks/>
          </p:cNvSpPr>
          <p:nvPr/>
        </p:nvSpPr>
        <p:spPr bwMode="auto">
          <a:xfrm>
            <a:off x="6434138" y="2351088"/>
            <a:ext cx="325437" cy="2874962"/>
          </a:xfrm>
          <a:custGeom>
            <a:avLst/>
            <a:gdLst>
              <a:gd name="T0" fmla="*/ 7559663 w 205"/>
              <a:gd name="T1" fmla="*/ 1456650059 h 1811"/>
              <a:gd name="T2" fmla="*/ 85685181 w 205"/>
              <a:gd name="T3" fmla="*/ 204131827 h 1811"/>
              <a:gd name="T4" fmla="*/ 345260082 w 205"/>
              <a:gd name="T5" fmla="*/ 224293073 h 1811"/>
              <a:gd name="T6" fmla="*/ 443546819 w 205"/>
              <a:gd name="T7" fmla="*/ 740925809 h 1811"/>
              <a:gd name="T8" fmla="*/ 483869257 w 205"/>
              <a:gd name="T9" fmla="*/ 1854834677 h 1811"/>
              <a:gd name="T10" fmla="*/ 504030476 w 205"/>
              <a:gd name="T11" fmla="*/ 2147483647 h 1811"/>
              <a:gd name="T12" fmla="*/ 403224380 w 205"/>
              <a:gd name="T13" fmla="*/ 2147483647 h 1811"/>
              <a:gd name="T14" fmla="*/ 126007619 w 205"/>
              <a:gd name="T15" fmla="*/ 2147483647 h 1811"/>
              <a:gd name="T16" fmla="*/ 7559663 w 205"/>
              <a:gd name="T17" fmla="*/ 2147483647 h 1811"/>
              <a:gd name="T18" fmla="*/ 85685181 w 205"/>
              <a:gd name="T19" fmla="*/ 2147483647 h 1811"/>
              <a:gd name="T20" fmla="*/ 7559663 w 205"/>
              <a:gd name="T21" fmla="*/ 1456650059 h 181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5" h="1811">
                <a:moveTo>
                  <a:pt x="3" y="578"/>
                </a:moveTo>
                <a:cubicBezTo>
                  <a:pt x="9" y="436"/>
                  <a:pt x="12" y="162"/>
                  <a:pt x="34" y="81"/>
                </a:cubicBezTo>
                <a:cubicBezTo>
                  <a:pt x="56" y="0"/>
                  <a:pt x="113" y="54"/>
                  <a:pt x="137" y="89"/>
                </a:cubicBezTo>
                <a:cubicBezTo>
                  <a:pt x="161" y="124"/>
                  <a:pt x="167" y="186"/>
                  <a:pt x="176" y="294"/>
                </a:cubicBezTo>
                <a:cubicBezTo>
                  <a:pt x="185" y="402"/>
                  <a:pt x="188" y="601"/>
                  <a:pt x="192" y="736"/>
                </a:cubicBezTo>
                <a:cubicBezTo>
                  <a:pt x="196" y="871"/>
                  <a:pt x="205" y="945"/>
                  <a:pt x="200" y="1107"/>
                </a:cubicBezTo>
                <a:cubicBezTo>
                  <a:pt x="195" y="1269"/>
                  <a:pt x="185" y="1603"/>
                  <a:pt x="160" y="1707"/>
                </a:cubicBezTo>
                <a:cubicBezTo>
                  <a:pt x="135" y="1811"/>
                  <a:pt x="76" y="1800"/>
                  <a:pt x="50" y="1730"/>
                </a:cubicBezTo>
                <a:cubicBezTo>
                  <a:pt x="24" y="1660"/>
                  <a:pt x="6" y="1423"/>
                  <a:pt x="3" y="1289"/>
                </a:cubicBezTo>
                <a:cubicBezTo>
                  <a:pt x="0" y="1155"/>
                  <a:pt x="34" y="1044"/>
                  <a:pt x="34" y="926"/>
                </a:cubicBezTo>
                <a:cubicBezTo>
                  <a:pt x="34" y="808"/>
                  <a:pt x="9" y="650"/>
                  <a:pt x="3" y="5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9446" name="Freeform 6"/>
          <p:cNvSpPr>
            <a:spLocks/>
          </p:cNvSpPr>
          <p:nvPr/>
        </p:nvSpPr>
        <p:spPr bwMode="auto">
          <a:xfrm>
            <a:off x="6521450" y="2481263"/>
            <a:ext cx="92075" cy="2605087"/>
          </a:xfrm>
          <a:custGeom>
            <a:avLst/>
            <a:gdLst>
              <a:gd name="T0" fmla="*/ 88206263 w 58"/>
              <a:gd name="T1" fmla="*/ 0 h 1641"/>
              <a:gd name="T2" fmla="*/ 7561263 w 58"/>
              <a:gd name="T3" fmla="*/ 1252516622 h 1641"/>
              <a:gd name="T4" fmla="*/ 128528763 w 58"/>
              <a:gd name="T5" fmla="*/ 2127011467 h 1641"/>
              <a:gd name="T6" fmla="*/ 27722513 w 58"/>
              <a:gd name="T7" fmla="*/ 2147483647 h 1641"/>
              <a:gd name="T8" fmla="*/ 146169063 w 58"/>
              <a:gd name="T9" fmla="*/ 2147483647 h 16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" h="1641">
                <a:moveTo>
                  <a:pt x="35" y="0"/>
                </a:moveTo>
                <a:cubicBezTo>
                  <a:pt x="17" y="178"/>
                  <a:pt x="0" y="356"/>
                  <a:pt x="3" y="497"/>
                </a:cubicBezTo>
                <a:cubicBezTo>
                  <a:pt x="6" y="638"/>
                  <a:pt x="50" y="727"/>
                  <a:pt x="51" y="844"/>
                </a:cubicBezTo>
                <a:cubicBezTo>
                  <a:pt x="52" y="961"/>
                  <a:pt x="10" y="1066"/>
                  <a:pt x="11" y="1199"/>
                </a:cubicBezTo>
                <a:cubicBezTo>
                  <a:pt x="12" y="1332"/>
                  <a:pt x="35" y="1486"/>
                  <a:pt x="58" y="1641"/>
                </a:cubicBezTo>
              </a:path>
            </a:pathLst>
          </a:custGeom>
          <a:noFill/>
          <a:ln w="177800">
            <a:solidFill>
              <a:srgbClr val="FF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9447" name="Freeform 7"/>
          <p:cNvSpPr>
            <a:spLocks/>
          </p:cNvSpPr>
          <p:nvPr/>
        </p:nvSpPr>
        <p:spPr bwMode="auto">
          <a:xfrm>
            <a:off x="6650038" y="3232150"/>
            <a:ext cx="76200" cy="1189038"/>
          </a:xfrm>
          <a:custGeom>
            <a:avLst/>
            <a:gdLst>
              <a:gd name="T0" fmla="*/ 0 w 48"/>
              <a:gd name="T1" fmla="*/ 0 h 749"/>
              <a:gd name="T2" fmla="*/ 120967500 w 48"/>
              <a:gd name="T3" fmla="*/ 952619463 h 749"/>
              <a:gd name="T4" fmla="*/ 0 w 48"/>
              <a:gd name="T5" fmla="*/ 1887598619 h 74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" h="749">
                <a:moveTo>
                  <a:pt x="0" y="0"/>
                </a:moveTo>
                <a:cubicBezTo>
                  <a:pt x="8" y="63"/>
                  <a:pt x="48" y="253"/>
                  <a:pt x="48" y="378"/>
                </a:cubicBezTo>
                <a:cubicBezTo>
                  <a:pt x="48" y="503"/>
                  <a:pt x="10" y="672"/>
                  <a:pt x="0" y="749"/>
                </a:cubicBezTo>
              </a:path>
            </a:pathLst>
          </a:custGeom>
          <a:noFill/>
          <a:ln w="88900">
            <a:solidFill>
              <a:srgbClr val="D9B85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7809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25317" r="3000" b="51295"/>
          <a:stretch>
            <a:fillRect/>
          </a:stretch>
        </p:blipFill>
        <p:spPr bwMode="auto">
          <a:xfrm>
            <a:off x="330200" y="2546350"/>
            <a:ext cx="3876675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platy crystals</a:t>
            </a:r>
          </a:p>
        </p:txBody>
      </p:sp>
      <p:sp>
        <p:nvSpPr>
          <p:cNvPr id="190468" name="Rectangle 4"/>
          <p:cNvSpPr>
            <a:spLocks noChangeArrowheads="1"/>
          </p:cNvSpPr>
          <p:nvPr/>
        </p:nvSpPr>
        <p:spPr bwMode="auto">
          <a:xfrm rot="762849">
            <a:off x="2890838" y="3203575"/>
            <a:ext cx="1057275" cy="989013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90469" name="Freeform 5"/>
          <p:cNvSpPr>
            <a:spLocks/>
          </p:cNvSpPr>
          <p:nvPr/>
        </p:nvSpPr>
        <p:spPr bwMode="auto">
          <a:xfrm>
            <a:off x="6397625" y="3116263"/>
            <a:ext cx="361950" cy="1401762"/>
          </a:xfrm>
          <a:custGeom>
            <a:avLst/>
            <a:gdLst>
              <a:gd name="T0" fmla="*/ 65524063 w 228"/>
              <a:gd name="T1" fmla="*/ 241934914 h 883"/>
              <a:gd name="T2" fmla="*/ 501511888 w 228"/>
              <a:gd name="T3" fmla="*/ 282257399 h 883"/>
              <a:gd name="T4" fmla="*/ 501511888 w 228"/>
              <a:gd name="T5" fmla="*/ 1932958361 h 883"/>
              <a:gd name="T6" fmla="*/ 65524063 w 228"/>
              <a:gd name="T7" fmla="*/ 2033764575 h 883"/>
              <a:gd name="T8" fmla="*/ 143649700 w 228"/>
              <a:gd name="T9" fmla="*/ 1118948976 h 883"/>
              <a:gd name="T10" fmla="*/ 65524063 w 228"/>
              <a:gd name="T11" fmla="*/ 241934914 h 8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28" h="883">
                <a:moveTo>
                  <a:pt x="26" y="96"/>
                </a:moveTo>
                <a:cubicBezTo>
                  <a:pt x="50" y="41"/>
                  <a:pt x="170" y="0"/>
                  <a:pt x="199" y="112"/>
                </a:cubicBezTo>
                <a:cubicBezTo>
                  <a:pt x="228" y="224"/>
                  <a:pt x="228" y="651"/>
                  <a:pt x="199" y="767"/>
                </a:cubicBezTo>
                <a:cubicBezTo>
                  <a:pt x="170" y="883"/>
                  <a:pt x="50" y="861"/>
                  <a:pt x="26" y="807"/>
                </a:cubicBezTo>
                <a:cubicBezTo>
                  <a:pt x="2" y="753"/>
                  <a:pt x="57" y="562"/>
                  <a:pt x="57" y="444"/>
                </a:cubicBezTo>
                <a:cubicBezTo>
                  <a:pt x="57" y="326"/>
                  <a:pt x="0" y="128"/>
                  <a:pt x="26" y="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0470" name="Freeform 6"/>
          <p:cNvSpPr>
            <a:spLocks/>
          </p:cNvSpPr>
          <p:nvPr/>
        </p:nvSpPr>
        <p:spPr bwMode="auto">
          <a:xfrm>
            <a:off x="6526213" y="3270250"/>
            <a:ext cx="77787" cy="1114425"/>
          </a:xfrm>
          <a:custGeom>
            <a:avLst/>
            <a:gdLst>
              <a:gd name="T0" fmla="*/ 0 w 49"/>
              <a:gd name="T1" fmla="*/ 0 h 702"/>
              <a:gd name="T2" fmla="*/ 120966722 w 49"/>
              <a:gd name="T3" fmla="*/ 874495013 h 702"/>
              <a:gd name="T4" fmla="*/ 20161120 w 49"/>
              <a:gd name="T5" fmla="*/ 1769149688 h 70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9" h="702">
                <a:moveTo>
                  <a:pt x="0" y="0"/>
                </a:moveTo>
                <a:cubicBezTo>
                  <a:pt x="8" y="58"/>
                  <a:pt x="47" y="230"/>
                  <a:pt x="48" y="347"/>
                </a:cubicBezTo>
                <a:cubicBezTo>
                  <a:pt x="49" y="464"/>
                  <a:pt x="15" y="643"/>
                  <a:pt x="8" y="702"/>
                </a:cubicBezTo>
              </a:path>
            </a:pathLst>
          </a:custGeom>
          <a:noFill/>
          <a:ln w="177800">
            <a:solidFill>
              <a:srgbClr val="FF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0471" name="Freeform 7"/>
          <p:cNvSpPr>
            <a:spLocks/>
          </p:cNvSpPr>
          <p:nvPr/>
        </p:nvSpPr>
        <p:spPr bwMode="auto">
          <a:xfrm>
            <a:off x="6650038" y="3232150"/>
            <a:ext cx="76200" cy="1189038"/>
          </a:xfrm>
          <a:custGeom>
            <a:avLst/>
            <a:gdLst>
              <a:gd name="T0" fmla="*/ 0 w 48"/>
              <a:gd name="T1" fmla="*/ 0 h 749"/>
              <a:gd name="T2" fmla="*/ 120967500 w 48"/>
              <a:gd name="T3" fmla="*/ 952619463 h 749"/>
              <a:gd name="T4" fmla="*/ 0 w 48"/>
              <a:gd name="T5" fmla="*/ 1887598619 h 74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8" h="749">
                <a:moveTo>
                  <a:pt x="0" y="0"/>
                </a:moveTo>
                <a:cubicBezTo>
                  <a:pt x="8" y="63"/>
                  <a:pt x="48" y="253"/>
                  <a:pt x="48" y="378"/>
                </a:cubicBezTo>
                <a:cubicBezTo>
                  <a:pt x="48" y="503"/>
                  <a:pt x="10" y="672"/>
                  <a:pt x="0" y="749"/>
                </a:cubicBezTo>
              </a:path>
            </a:pathLst>
          </a:custGeom>
          <a:noFill/>
          <a:ln w="88900">
            <a:solidFill>
              <a:srgbClr val="D9B85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0472" name="Line 8"/>
          <p:cNvSpPr>
            <a:spLocks noChangeShapeType="1"/>
          </p:cNvSpPr>
          <p:nvPr/>
        </p:nvSpPr>
        <p:spPr bwMode="auto">
          <a:xfrm>
            <a:off x="338138" y="5380038"/>
            <a:ext cx="2392362" cy="12700"/>
          </a:xfrm>
          <a:prstGeom prst="line">
            <a:avLst/>
          </a:prstGeom>
          <a:noFill/>
          <a:ln w="88900">
            <a:solidFill>
              <a:srgbClr val="DED97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0473" name="Line 9"/>
          <p:cNvSpPr>
            <a:spLocks noChangeShapeType="1"/>
          </p:cNvSpPr>
          <p:nvPr/>
        </p:nvSpPr>
        <p:spPr bwMode="auto">
          <a:xfrm flipV="1">
            <a:off x="352425" y="5381625"/>
            <a:ext cx="2405063" cy="63500"/>
          </a:xfrm>
          <a:prstGeom prst="line">
            <a:avLst/>
          </a:prstGeom>
          <a:noFill/>
          <a:ln w="88900">
            <a:solidFill>
              <a:srgbClr val="DED97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0474" name="Line 10"/>
          <p:cNvSpPr>
            <a:spLocks noChangeShapeType="1"/>
          </p:cNvSpPr>
          <p:nvPr/>
        </p:nvSpPr>
        <p:spPr bwMode="auto">
          <a:xfrm flipV="1">
            <a:off x="366713" y="5383213"/>
            <a:ext cx="2430462" cy="127000"/>
          </a:xfrm>
          <a:prstGeom prst="line">
            <a:avLst/>
          </a:prstGeom>
          <a:noFill/>
          <a:ln w="88900">
            <a:solidFill>
              <a:srgbClr val="DED97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0475" name="Line 11"/>
          <p:cNvSpPr>
            <a:spLocks noChangeShapeType="1"/>
          </p:cNvSpPr>
          <p:nvPr/>
        </p:nvSpPr>
        <p:spPr bwMode="auto">
          <a:xfrm>
            <a:off x="2732088" y="5381625"/>
            <a:ext cx="1403350" cy="0"/>
          </a:xfrm>
          <a:prstGeom prst="line">
            <a:avLst/>
          </a:prstGeom>
          <a:noFill/>
          <a:ln w="88900">
            <a:solidFill>
              <a:srgbClr val="DED97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0476" name="Freeform 12"/>
          <p:cNvSpPr>
            <a:spLocks/>
          </p:cNvSpPr>
          <p:nvPr/>
        </p:nvSpPr>
        <p:spPr bwMode="auto">
          <a:xfrm>
            <a:off x="3006725" y="5499100"/>
            <a:ext cx="1027113" cy="12700"/>
          </a:xfrm>
          <a:custGeom>
            <a:avLst/>
            <a:gdLst>
              <a:gd name="T0" fmla="*/ 0 w 647"/>
              <a:gd name="T1" fmla="*/ 0 h 8"/>
              <a:gd name="T2" fmla="*/ 1630542681 w 647"/>
              <a:gd name="T3" fmla="*/ 20161250 h 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47" h="8">
                <a:moveTo>
                  <a:pt x="0" y="0"/>
                </a:moveTo>
                <a:cubicBezTo>
                  <a:pt x="108" y="1"/>
                  <a:pt x="512" y="6"/>
                  <a:pt x="647" y="8"/>
                </a:cubicBezTo>
              </a:path>
            </a:pathLst>
          </a:custGeom>
          <a:noFill/>
          <a:ln w="177800">
            <a:solidFill>
              <a:srgbClr val="FF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4133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25317" r="34473" b="51295"/>
          <a:stretch>
            <a:fillRect/>
          </a:stretch>
        </p:blipFill>
        <p:spPr bwMode="auto">
          <a:xfrm>
            <a:off x="330200" y="2546350"/>
            <a:ext cx="2424113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platy crystals</a:t>
            </a:r>
          </a:p>
        </p:txBody>
      </p:sp>
      <p:sp>
        <p:nvSpPr>
          <p:cNvPr id="191492" name="Line 4"/>
          <p:cNvSpPr>
            <a:spLocks noChangeShapeType="1"/>
          </p:cNvSpPr>
          <p:nvPr/>
        </p:nvSpPr>
        <p:spPr bwMode="auto">
          <a:xfrm>
            <a:off x="338138" y="5380038"/>
            <a:ext cx="2392362" cy="12700"/>
          </a:xfrm>
          <a:prstGeom prst="line">
            <a:avLst/>
          </a:prstGeom>
          <a:noFill/>
          <a:ln w="88900">
            <a:solidFill>
              <a:srgbClr val="DED97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1493" name="Line 5"/>
          <p:cNvSpPr>
            <a:spLocks noChangeShapeType="1"/>
          </p:cNvSpPr>
          <p:nvPr/>
        </p:nvSpPr>
        <p:spPr bwMode="auto">
          <a:xfrm flipV="1">
            <a:off x="352425" y="5381625"/>
            <a:ext cx="2405063" cy="63500"/>
          </a:xfrm>
          <a:prstGeom prst="line">
            <a:avLst/>
          </a:prstGeom>
          <a:noFill/>
          <a:ln w="88900">
            <a:solidFill>
              <a:srgbClr val="DED97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1494" name="Line 6"/>
          <p:cNvSpPr>
            <a:spLocks noChangeShapeType="1"/>
          </p:cNvSpPr>
          <p:nvPr/>
        </p:nvSpPr>
        <p:spPr bwMode="auto">
          <a:xfrm flipV="1">
            <a:off x="366713" y="5383213"/>
            <a:ext cx="2430462" cy="127000"/>
          </a:xfrm>
          <a:prstGeom prst="line">
            <a:avLst/>
          </a:prstGeom>
          <a:noFill/>
          <a:ln w="88900">
            <a:solidFill>
              <a:srgbClr val="DED97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1495" name="Line 7"/>
          <p:cNvSpPr>
            <a:spLocks noChangeShapeType="1"/>
          </p:cNvSpPr>
          <p:nvPr/>
        </p:nvSpPr>
        <p:spPr bwMode="auto">
          <a:xfrm>
            <a:off x="2732088" y="5381625"/>
            <a:ext cx="788987" cy="939800"/>
          </a:xfrm>
          <a:prstGeom prst="line">
            <a:avLst/>
          </a:prstGeom>
          <a:noFill/>
          <a:ln w="88900">
            <a:solidFill>
              <a:srgbClr val="DED97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91496" name="Picture 8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5" t="25317" r="3000" b="51295"/>
          <a:stretch>
            <a:fillRect/>
          </a:stretch>
        </p:blipFill>
        <p:spPr bwMode="auto">
          <a:xfrm>
            <a:off x="2760663" y="2549525"/>
            <a:ext cx="946150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497" name="Freeform 9"/>
          <p:cNvSpPr>
            <a:spLocks/>
          </p:cNvSpPr>
          <p:nvPr/>
        </p:nvSpPr>
        <p:spPr bwMode="auto">
          <a:xfrm>
            <a:off x="6348413" y="3113088"/>
            <a:ext cx="417512" cy="1404937"/>
          </a:xfrm>
          <a:custGeom>
            <a:avLst/>
            <a:gdLst>
              <a:gd name="T0" fmla="*/ 83164263 w 263"/>
              <a:gd name="T1" fmla="*/ 209172101 h 885"/>
              <a:gd name="T2" fmla="*/ 579635243 w 263"/>
              <a:gd name="T3" fmla="*/ 287297710 h 885"/>
              <a:gd name="T4" fmla="*/ 579635243 w 263"/>
              <a:gd name="T5" fmla="*/ 1937998673 h 885"/>
              <a:gd name="T6" fmla="*/ 143647940 w 263"/>
              <a:gd name="T7" fmla="*/ 2038804887 h 885"/>
              <a:gd name="T8" fmla="*/ 83164263 w 263"/>
              <a:gd name="T9" fmla="*/ 962699345 h 885"/>
              <a:gd name="T10" fmla="*/ 83164263 w 263"/>
              <a:gd name="T11" fmla="*/ 209172101 h 8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63" h="885">
                <a:moveTo>
                  <a:pt x="33" y="83"/>
                </a:moveTo>
                <a:cubicBezTo>
                  <a:pt x="66" y="38"/>
                  <a:pt x="197" y="0"/>
                  <a:pt x="230" y="114"/>
                </a:cubicBezTo>
                <a:cubicBezTo>
                  <a:pt x="263" y="228"/>
                  <a:pt x="259" y="653"/>
                  <a:pt x="230" y="769"/>
                </a:cubicBezTo>
                <a:cubicBezTo>
                  <a:pt x="201" y="885"/>
                  <a:pt x="90" y="873"/>
                  <a:pt x="57" y="809"/>
                </a:cubicBezTo>
                <a:cubicBezTo>
                  <a:pt x="24" y="745"/>
                  <a:pt x="37" y="503"/>
                  <a:pt x="33" y="382"/>
                </a:cubicBezTo>
                <a:cubicBezTo>
                  <a:pt x="29" y="261"/>
                  <a:pt x="0" y="128"/>
                  <a:pt x="33" y="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1498" name="Freeform 10"/>
          <p:cNvSpPr>
            <a:spLocks/>
          </p:cNvSpPr>
          <p:nvPr/>
        </p:nvSpPr>
        <p:spPr bwMode="auto">
          <a:xfrm>
            <a:off x="6526213" y="3270250"/>
            <a:ext cx="12700" cy="1114425"/>
          </a:xfrm>
          <a:custGeom>
            <a:avLst/>
            <a:gdLst>
              <a:gd name="T0" fmla="*/ 0 w 8"/>
              <a:gd name="T1" fmla="*/ 0 h 702"/>
              <a:gd name="T2" fmla="*/ 20161250 w 8"/>
              <a:gd name="T3" fmla="*/ 1769149688 h 70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8" h="702">
                <a:moveTo>
                  <a:pt x="0" y="0"/>
                </a:moveTo>
                <a:cubicBezTo>
                  <a:pt x="1" y="117"/>
                  <a:pt x="7" y="585"/>
                  <a:pt x="8" y="702"/>
                </a:cubicBezTo>
              </a:path>
            </a:pathLst>
          </a:custGeom>
          <a:noFill/>
          <a:ln w="177800">
            <a:solidFill>
              <a:srgbClr val="FF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1499" name="Freeform 11"/>
          <p:cNvSpPr>
            <a:spLocks/>
          </p:cNvSpPr>
          <p:nvPr/>
        </p:nvSpPr>
        <p:spPr bwMode="auto">
          <a:xfrm>
            <a:off x="6650038" y="3232150"/>
            <a:ext cx="1587" cy="1189038"/>
          </a:xfrm>
          <a:custGeom>
            <a:avLst/>
            <a:gdLst>
              <a:gd name="T0" fmla="*/ 0 w 1"/>
              <a:gd name="T1" fmla="*/ 0 h 749"/>
              <a:gd name="T2" fmla="*/ 0 w 1"/>
              <a:gd name="T3" fmla="*/ 1887598619 h 74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" h="749">
                <a:moveTo>
                  <a:pt x="0" y="0"/>
                </a:moveTo>
                <a:cubicBezTo>
                  <a:pt x="0" y="125"/>
                  <a:pt x="0" y="624"/>
                  <a:pt x="0" y="749"/>
                </a:cubicBezTo>
              </a:path>
            </a:pathLst>
          </a:custGeom>
          <a:noFill/>
          <a:ln w="88900">
            <a:solidFill>
              <a:srgbClr val="D9B85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1500" name="Rectangle 12"/>
          <p:cNvSpPr>
            <a:spLocks noChangeArrowheads="1"/>
          </p:cNvSpPr>
          <p:nvPr/>
        </p:nvSpPr>
        <p:spPr bwMode="auto">
          <a:xfrm rot="762849">
            <a:off x="2921000" y="3235325"/>
            <a:ext cx="544513" cy="989013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91501" name="Freeform 13"/>
          <p:cNvSpPr>
            <a:spLocks/>
          </p:cNvSpPr>
          <p:nvPr/>
        </p:nvSpPr>
        <p:spPr bwMode="auto">
          <a:xfrm>
            <a:off x="2728913" y="5586413"/>
            <a:ext cx="615950" cy="739775"/>
          </a:xfrm>
          <a:custGeom>
            <a:avLst/>
            <a:gdLst>
              <a:gd name="T0" fmla="*/ 0 w 388"/>
              <a:gd name="T1" fmla="*/ 0 h 466"/>
              <a:gd name="T2" fmla="*/ 977820625 w 388"/>
              <a:gd name="T3" fmla="*/ 1174392813 h 46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8" h="466">
                <a:moveTo>
                  <a:pt x="0" y="0"/>
                </a:moveTo>
                <a:cubicBezTo>
                  <a:pt x="65" y="78"/>
                  <a:pt x="307" y="369"/>
                  <a:pt x="388" y="466"/>
                </a:cubicBezTo>
              </a:path>
            </a:pathLst>
          </a:custGeom>
          <a:noFill/>
          <a:ln w="177800">
            <a:solidFill>
              <a:srgbClr val="FF61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2192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67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smtClean="0"/>
              <a:t>beam size vs xtal size</a:t>
            </a:r>
          </a:p>
        </p:txBody>
      </p:sp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533400" y="1771650"/>
            <a:ext cx="86106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808080"/>
                </a:solidFill>
                <a:cs typeface="Arial" pitchFamily="34" charset="0"/>
              </a:rPr>
              <a:t>   Put your crystal into the beam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808080"/>
                </a:solidFill>
                <a:cs typeface="Arial" pitchFamily="34" charset="0"/>
              </a:rPr>
              <a:t>   Shoot the whole crystal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FF0000"/>
                </a:solidFill>
                <a:cs typeface="Arial" pitchFamily="34" charset="0"/>
              </a:rPr>
              <a:t>   Shoot nothing but the crystal</a:t>
            </a:r>
          </a:p>
        </p:txBody>
      </p:sp>
    </p:spTree>
    <p:extLst>
      <p:ext uri="{BB962C8B-B14F-4D97-AF65-F5344CB8AC3E}">
        <p14:creationId xmlns:p14="http://schemas.microsoft.com/office/powerpoint/2010/main" val="361439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738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244739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4740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4741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4474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shoot nothing but the crystal</a:t>
            </a:r>
          </a:p>
        </p:txBody>
      </p:sp>
      <p:sp>
        <p:nvSpPr>
          <p:cNvPr id="244743" name="Text Box 7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44744" name="Group 8"/>
          <p:cNvGrpSpPr>
            <a:grpSpLocks/>
          </p:cNvGrpSpPr>
          <p:nvPr/>
        </p:nvGrpSpPr>
        <p:grpSpPr bwMode="auto">
          <a:xfrm>
            <a:off x="-188913" y="2224088"/>
            <a:ext cx="8586788" cy="2870200"/>
            <a:chOff x="-119" y="1401"/>
            <a:chExt cx="5409" cy="1808"/>
          </a:xfrm>
        </p:grpSpPr>
        <p:sp>
          <p:nvSpPr>
            <p:cNvPr id="244745" name="Rectangle 9"/>
            <p:cNvSpPr>
              <a:spLocks noChangeArrowheads="1"/>
            </p:cNvSpPr>
            <p:nvPr/>
          </p:nvSpPr>
          <p:spPr bwMode="auto">
            <a:xfrm>
              <a:off x="-119" y="1580"/>
              <a:ext cx="3767" cy="1381"/>
            </a:xfrm>
            <a:prstGeom prst="rect">
              <a:avLst/>
            </a:prstGeom>
            <a:solidFill>
              <a:srgbClr val="C1FFC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244746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lum bright="-6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" y="1401"/>
              <a:ext cx="1808" cy="1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4747" name="Group 11"/>
          <p:cNvGrpSpPr>
            <a:grpSpLocks/>
          </p:cNvGrpSpPr>
          <p:nvPr/>
        </p:nvGrpSpPr>
        <p:grpSpPr bwMode="auto">
          <a:xfrm rot="5400000">
            <a:off x="1725612" y="4021138"/>
            <a:ext cx="2238375" cy="501650"/>
            <a:chOff x="1288" y="3758"/>
            <a:chExt cx="1410" cy="316"/>
          </a:xfrm>
        </p:grpSpPr>
        <p:sp>
          <p:nvSpPr>
            <p:cNvPr id="244748" name="Freeform 12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4749" name="Rectangle 13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4750" name="Freeform 14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4751" name="Freeform 15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4752" name="Oval 16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44753" name="Rectangle 17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007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4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62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245763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5764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5765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45766" name="Group 6"/>
          <p:cNvGrpSpPr>
            <a:grpSpLocks/>
          </p:cNvGrpSpPr>
          <p:nvPr/>
        </p:nvGrpSpPr>
        <p:grpSpPr bwMode="auto">
          <a:xfrm>
            <a:off x="-188913" y="2224088"/>
            <a:ext cx="8586788" cy="2870200"/>
            <a:chOff x="-119" y="1401"/>
            <a:chExt cx="5409" cy="1808"/>
          </a:xfrm>
        </p:grpSpPr>
        <p:sp>
          <p:nvSpPr>
            <p:cNvPr id="245767" name="Rectangle 7"/>
            <p:cNvSpPr>
              <a:spLocks noChangeArrowheads="1"/>
            </p:cNvSpPr>
            <p:nvPr/>
          </p:nvSpPr>
          <p:spPr bwMode="auto">
            <a:xfrm>
              <a:off x="-23" y="2161"/>
              <a:ext cx="3767" cy="119"/>
            </a:xfrm>
            <a:prstGeom prst="rect">
              <a:avLst/>
            </a:prstGeom>
            <a:solidFill>
              <a:srgbClr val="C1FFC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5768" name="Rectangle 8"/>
            <p:cNvSpPr>
              <a:spLocks noChangeArrowheads="1"/>
            </p:cNvSpPr>
            <p:nvPr/>
          </p:nvSpPr>
          <p:spPr bwMode="auto">
            <a:xfrm>
              <a:off x="-119" y="1580"/>
              <a:ext cx="1316" cy="1381"/>
            </a:xfrm>
            <a:prstGeom prst="rect">
              <a:avLst/>
            </a:prstGeom>
            <a:solidFill>
              <a:srgbClr val="C1FFC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245769" name="Picture 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" y="1401"/>
              <a:ext cx="1808" cy="1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77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shoot nothing but the crystal</a:t>
            </a:r>
          </a:p>
        </p:txBody>
      </p:sp>
      <p:sp>
        <p:nvSpPr>
          <p:cNvPr id="245771" name="Text Box 11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45772" name="Group 12"/>
          <p:cNvGrpSpPr>
            <a:grpSpLocks/>
          </p:cNvGrpSpPr>
          <p:nvPr/>
        </p:nvGrpSpPr>
        <p:grpSpPr bwMode="auto">
          <a:xfrm rot="5400000">
            <a:off x="1725612" y="4021138"/>
            <a:ext cx="2238375" cy="501650"/>
            <a:chOff x="1288" y="3758"/>
            <a:chExt cx="1410" cy="316"/>
          </a:xfrm>
        </p:grpSpPr>
        <p:sp>
          <p:nvSpPr>
            <p:cNvPr id="245773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5774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5775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5776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5777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45778" name="Rectangle 18"/>
          <p:cNvSpPr>
            <a:spLocks noChangeArrowheads="1"/>
          </p:cNvSpPr>
          <p:nvPr/>
        </p:nvSpPr>
        <p:spPr bwMode="auto">
          <a:xfrm>
            <a:off x="1887538" y="2090738"/>
            <a:ext cx="217487" cy="13366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779" name="Rectangle 19"/>
          <p:cNvSpPr>
            <a:spLocks noChangeArrowheads="1"/>
          </p:cNvSpPr>
          <p:nvPr/>
        </p:nvSpPr>
        <p:spPr bwMode="auto">
          <a:xfrm>
            <a:off x="1893888" y="3621088"/>
            <a:ext cx="217487" cy="13366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780" name="Rectangle 20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8503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210776"/>
              </p:ext>
            </p:extLst>
          </p:nvPr>
        </p:nvGraphicFramePr>
        <p:xfrm>
          <a:off x="384175" y="282575"/>
          <a:ext cx="8680450" cy="598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47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282575"/>
                        <a:ext cx="8680450" cy="598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749969" y="6057900"/>
            <a:ext cx="37802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X-ray beam size (</a:t>
            </a:r>
            <a:r>
              <a:rPr lang="el-GR" altLang="en-US" sz="2800" b="1" dirty="0" smtClean="0">
                <a:solidFill>
                  <a:prstClr val="black"/>
                </a:solidFill>
              </a:rPr>
              <a:t>μ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m)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29" y="2784123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prstClr val="black"/>
                </a:solidFill>
              </a:rPr>
              <a:t>R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esolution (Å)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45041" y="3773713"/>
            <a:ext cx="1219402" cy="1097280"/>
            <a:chOff x="2378869" y="3265714"/>
            <a:chExt cx="1219402" cy="1097280"/>
          </a:xfrm>
        </p:grpSpPr>
        <p:sp>
          <p:nvSpPr>
            <p:cNvPr id="3" name="Arc 2"/>
            <p:cNvSpPr/>
            <p:nvPr/>
          </p:nvSpPr>
          <p:spPr>
            <a:xfrm>
              <a:off x="2924177" y="3271837"/>
              <a:ext cx="445294" cy="1064417"/>
            </a:xfrm>
            <a:prstGeom prst="arc">
              <a:avLst>
                <a:gd name="adj1" fmla="val 16200000"/>
                <a:gd name="adj2" fmla="val 5371115"/>
              </a:avLst>
            </a:prstGeom>
            <a:solidFill>
              <a:srgbClr val="FF9393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Arc 10"/>
            <p:cNvSpPr/>
            <p:nvPr/>
          </p:nvSpPr>
          <p:spPr>
            <a:xfrm>
              <a:off x="2717000" y="3278980"/>
              <a:ext cx="445294" cy="1064417"/>
            </a:xfrm>
            <a:prstGeom prst="arc">
              <a:avLst>
                <a:gd name="adj1" fmla="val 5381432"/>
                <a:gd name="adj2" fmla="val 16198100"/>
              </a:avLst>
            </a:prstGeom>
            <a:solidFill>
              <a:srgbClr val="FF9393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2814416" y="3267371"/>
              <a:ext cx="383622" cy="1085906"/>
            </a:xfrm>
            <a:custGeom>
              <a:avLst/>
              <a:gdLst>
                <a:gd name="connsiteX0" fmla="*/ 359791 w 359791"/>
                <a:gd name="connsiteY0" fmla="*/ 13991 h 1085906"/>
                <a:gd name="connsiteX1" fmla="*/ 276448 w 359791"/>
                <a:gd name="connsiteY1" fmla="*/ 4466 h 1085906"/>
                <a:gd name="connsiteX2" fmla="*/ 231204 w 359791"/>
                <a:gd name="connsiteY2" fmla="*/ 2085 h 1085906"/>
                <a:gd name="connsiteX3" fmla="*/ 152623 w 359791"/>
                <a:gd name="connsiteY3" fmla="*/ 2085 h 1085906"/>
                <a:gd name="connsiteX4" fmla="*/ 93091 w 359791"/>
                <a:gd name="connsiteY4" fmla="*/ 16373 h 1085906"/>
                <a:gd name="connsiteX5" fmla="*/ 45466 w 359791"/>
                <a:gd name="connsiteY5" fmla="*/ 164010 h 1085906"/>
                <a:gd name="connsiteX6" fmla="*/ 223 w 359791"/>
                <a:gd name="connsiteY6" fmla="*/ 595016 h 1085906"/>
                <a:gd name="connsiteX7" fmla="*/ 31179 w 359791"/>
                <a:gd name="connsiteY7" fmla="*/ 976016 h 1085906"/>
                <a:gd name="connsiteX8" fmla="*/ 97854 w 359791"/>
                <a:gd name="connsiteY8" fmla="*/ 1073648 h 1085906"/>
                <a:gd name="connsiteX9" fmla="*/ 159766 w 359791"/>
                <a:gd name="connsiteY9" fmla="*/ 1080791 h 1085906"/>
                <a:gd name="connsiteX10" fmla="*/ 219298 w 359791"/>
                <a:gd name="connsiteY10" fmla="*/ 1085554 h 1085906"/>
                <a:gd name="connsiteX11" fmla="*/ 276448 w 359791"/>
                <a:gd name="connsiteY11" fmla="*/ 1085554 h 1085906"/>
                <a:gd name="connsiteX12" fmla="*/ 340741 w 359791"/>
                <a:gd name="connsiteY12" fmla="*/ 1085554 h 1085906"/>
                <a:gd name="connsiteX13" fmla="*/ 359791 w 359791"/>
                <a:gd name="connsiteY13" fmla="*/ 1083173 h 1085906"/>
                <a:gd name="connsiteX0" fmla="*/ 359791 w 359791"/>
                <a:gd name="connsiteY0" fmla="*/ 13991 h 1085906"/>
                <a:gd name="connsiteX1" fmla="*/ 276448 w 359791"/>
                <a:gd name="connsiteY1" fmla="*/ 4466 h 1085906"/>
                <a:gd name="connsiteX2" fmla="*/ 231204 w 359791"/>
                <a:gd name="connsiteY2" fmla="*/ 2085 h 1085906"/>
                <a:gd name="connsiteX3" fmla="*/ 152623 w 359791"/>
                <a:gd name="connsiteY3" fmla="*/ 2085 h 1085906"/>
                <a:gd name="connsiteX4" fmla="*/ 93091 w 359791"/>
                <a:gd name="connsiteY4" fmla="*/ 16373 h 1085906"/>
                <a:gd name="connsiteX5" fmla="*/ 45466 w 359791"/>
                <a:gd name="connsiteY5" fmla="*/ 164010 h 1085906"/>
                <a:gd name="connsiteX6" fmla="*/ 223 w 359791"/>
                <a:gd name="connsiteY6" fmla="*/ 595016 h 1085906"/>
                <a:gd name="connsiteX7" fmla="*/ 31179 w 359791"/>
                <a:gd name="connsiteY7" fmla="*/ 976016 h 1085906"/>
                <a:gd name="connsiteX8" fmla="*/ 97854 w 359791"/>
                <a:gd name="connsiteY8" fmla="*/ 1073648 h 1085906"/>
                <a:gd name="connsiteX9" fmla="*/ 159766 w 359791"/>
                <a:gd name="connsiteY9" fmla="*/ 1080791 h 1085906"/>
                <a:gd name="connsiteX10" fmla="*/ 219298 w 359791"/>
                <a:gd name="connsiteY10" fmla="*/ 1085554 h 1085906"/>
                <a:gd name="connsiteX11" fmla="*/ 276448 w 359791"/>
                <a:gd name="connsiteY11" fmla="*/ 1085554 h 1085906"/>
                <a:gd name="connsiteX12" fmla="*/ 340741 w 359791"/>
                <a:gd name="connsiteY12" fmla="*/ 1085554 h 1085906"/>
                <a:gd name="connsiteX13" fmla="*/ 359791 w 359791"/>
                <a:gd name="connsiteY13" fmla="*/ 1083173 h 1085906"/>
                <a:gd name="connsiteX14" fmla="*/ 359791 w 359791"/>
                <a:gd name="connsiteY14" fmla="*/ 13991 h 1085906"/>
                <a:gd name="connsiteX0" fmla="*/ 359791 w 383622"/>
                <a:gd name="connsiteY0" fmla="*/ 13991 h 1085906"/>
                <a:gd name="connsiteX1" fmla="*/ 276448 w 383622"/>
                <a:gd name="connsiteY1" fmla="*/ 4466 h 1085906"/>
                <a:gd name="connsiteX2" fmla="*/ 231204 w 383622"/>
                <a:gd name="connsiteY2" fmla="*/ 2085 h 1085906"/>
                <a:gd name="connsiteX3" fmla="*/ 152623 w 383622"/>
                <a:gd name="connsiteY3" fmla="*/ 2085 h 1085906"/>
                <a:gd name="connsiteX4" fmla="*/ 93091 w 383622"/>
                <a:gd name="connsiteY4" fmla="*/ 16373 h 1085906"/>
                <a:gd name="connsiteX5" fmla="*/ 45466 w 383622"/>
                <a:gd name="connsiteY5" fmla="*/ 164010 h 1085906"/>
                <a:gd name="connsiteX6" fmla="*/ 223 w 383622"/>
                <a:gd name="connsiteY6" fmla="*/ 595016 h 1085906"/>
                <a:gd name="connsiteX7" fmla="*/ 31179 w 383622"/>
                <a:gd name="connsiteY7" fmla="*/ 976016 h 1085906"/>
                <a:gd name="connsiteX8" fmla="*/ 97854 w 383622"/>
                <a:gd name="connsiteY8" fmla="*/ 1073648 h 1085906"/>
                <a:gd name="connsiteX9" fmla="*/ 159766 w 383622"/>
                <a:gd name="connsiteY9" fmla="*/ 1080791 h 1085906"/>
                <a:gd name="connsiteX10" fmla="*/ 219298 w 383622"/>
                <a:gd name="connsiteY10" fmla="*/ 1085554 h 1085906"/>
                <a:gd name="connsiteX11" fmla="*/ 276448 w 383622"/>
                <a:gd name="connsiteY11" fmla="*/ 1085554 h 1085906"/>
                <a:gd name="connsiteX12" fmla="*/ 340741 w 383622"/>
                <a:gd name="connsiteY12" fmla="*/ 1085554 h 1085906"/>
                <a:gd name="connsiteX13" fmla="*/ 359791 w 383622"/>
                <a:gd name="connsiteY13" fmla="*/ 1083173 h 1085906"/>
                <a:gd name="connsiteX14" fmla="*/ 383604 w 383622"/>
                <a:gd name="connsiteY14" fmla="*/ 466429 h 1085906"/>
                <a:gd name="connsiteX15" fmla="*/ 359791 w 383622"/>
                <a:gd name="connsiteY15" fmla="*/ 13991 h 108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3622" h="1085906">
                  <a:moveTo>
                    <a:pt x="359791" y="13991"/>
                  </a:moveTo>
                  <a:lnTo>
                    <a:pt x="276448" y="4466"/>
                  </a:lnTo>
                  <a:cubicBezTo>
                    <a:pt x="255017" y="2482"/>
                    <a:pt x="251841" y="2482"/>
                    <a:pt x="231204" y="2085"/>
                  </a:cubicBezTo>
                  <a:cubicBezTo>
                    <a:pt x="210567" y="1688"/>
                    <a:pt x="175642" y="-296"/>
                    <a:pt x="152623" y="2085"/>
                  </a:cubicBezTo>
                  <a:cubicBezTo>
                    <a:pt x="129604" y="4466"/>
                    <a:pt x="110950" y="-10614"/>
                    <a:pt x="93091" y="16373"/>
                  </a:cubicBezTo>
                  <a:cubicBezTo>
                    <a:pt x="75232" y="43360"/>
                    <a:pt x="60944" y="67570"/>
                    <a:pt x="45466" y="164010"/>
                  </a:cubicBezTo>
                  <a:cubicBezTo>
                    <a:pt x="29988" y="260450"/>
                    <a:pt x="2604" y="459682"/>
                    <a:pt x="223" y="595016"/>
                  </a:cubicBezTo>
                  <a:cubicBezTo>
                    <a:pt x="-2158" y="730350"/>
                    <a:pt x="14907" y="896244"/>
                    <a:pt x="31179" y="976016"/>
                  </a:cubicBezTo>
                  <a:cubicBezTo>
                    <a:pt x="47451" y="1055788"/>
                    <a:pt x="76423" y="1056185"/>
                    <a:pt x="97854" y="1073648"/>
                  </a:cubicBezTo>
                  <a:cubicBezTo>
                    <a:pt x="119285" y="1091111"/>
                    <a:pt x="139525" y="1078807"/>
                    <a:pt x="159766" y="1080791"/>
                  </a:cubicBezTo>
                  <a:cubicBezTo>
                    <a:pt x="180007" y="1082775"/>
                    <a:pt x="199851" y="1084760"/>
                    <a:pt x="219298" y="1085554"/>
                  </a:cubicBezTo>
                  <a:cubicBezTo>
                    <a:pt x="238745" y="1086348"/>
                    <a:pt x="276448" y="1085554"/>
                    <a:pt x="276448" y="1085554"/>
                  </a:cubicBezTo>
                  <a:lnTo>
                    <a:pt x="340741" y="1085554"/>
                  </a:lnTo>
                  <a:cubicBezTo>
                    <a:pt x="354631" y="1085157"/>
                    <a:pt x="357211" y="1084165"/>
                    <a:pt x="359791" y="1083173"/>
                  </a:cubicBezTo>
                  <a:cubicBezTo>
                    <a:pt x="358997" y="875210"/>
                    <a:pt x="384398" y="674392"/>
                    <a:pt x="383604" y="466429"/>
                  </a:cubicBezTo>
                  <a:lnTo>
                    <a:pt x="359791" y="13991"/>
                  </a:lnTo>
                  <a:close/>
                </a:path>
              </a:pathLst>
            </a:custGeom>
            <a:solidFill>
              <a:srgbClr val="FF9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Arc 8"/>
            <p:cNvSpPr/>
            <p:nvPr/>
          </p:nvSpPr>
          <p:spPr>
            <a:xfrm>
              <a:off x="2702714" y="3276599"/>
              <a:ext cx="423869" cy="1064417"/>
            </a:xfrm>
            <a:prstGeom prst="arc">
              <a:avLst>
                <a:gd name="adj1" fmla="val 16200000"/>
                <a:gd name="adj2" fmla="val 5371115"/>
              </a:avLst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Arc 9"/>
            <p:cNvSpPr/>
            <p:nvPr/>
          </p:nvSpPr>
          <p:spPr>
            <a:xfrm>
              <a:off x="2921795" y="3274218"/>
              <a:ext cx="445294" cy="1064417"/>
            </a:xfrm>
            <a:prstGeom prst="arc">
              <a:avLst>
                <a:gd name="adj1" fmla="val 5340443"/>
                <a:gd name="adj2" fmla="val 16483218"/>
              </a:avLst>
            </a:prstGeom>
            <a:solidFill>
              <a:srgbClr val="FF9393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2500991" y="3265714"/>
              <a:ext cx="1097280" cy="109728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719388" y="3700463"/>
              <a:ext cx="200025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Can 4"/>
            <p:cNvSpPr/>
            <p:nvPr/>
          </p:nvSpPr>
          <p:spPr>
            <a:xfrm rot="16200000">
              <a:off x="2534841" y="3542110"/>
              <a:ext cx="235744" cy="547688"/>
            </a:xfrm>
            <a:prstGeom prst="can">
              <a:avLst>
                <a:gd name="adj" fmla="val 93434"/>
              </a:avLst>
            </a:prstGeom>
            <a:solidFill>
              <a:srgbClr val="69A12B">
                <a:alpha val="50196"/>
              </a:srgb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6775448" y="3751942"/>
            <a:ext cx="1097280" cy="1097280"/>
          </a:xfrm>
          <a:prstGeom prst="ellipse">
            <a:avLst/>
          </a:prstGeom>
          <a:solidFill>
            <a:srgbClr val="FF939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Can 21"/>
          <p:cNvSpPr/>
          <p:nvPr/>
        </p:nvSpPr>
        <p:spPr>
          <a:xfrm rot="16200000">
            <a:off x="6342746" y="3585031"/>
            <a:ext cx="1901371" cy="1436912"/>
          </a:xfrm>
          <a:prstGeom prst="can">
            <a:avLst>
              <a:gd name="adj" fmla="val 58036"/>
            </a:avLst>
          </a:prstGeom>
          <a:solidFill>
            <a:srgbClr val="69A12B">
              <a:alpha val="50196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373334" y="3788227"/>
            <a:ext cx="1097280" cy="1097280"/>
          </a:xfrm>
          <a:prstGeom prst="ellipse">
            <a:avLst/>
          </a:prstGeom>
          <a:solidFill>
            <a:srgbClr val="FF939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n 24"/>
          <p:cNvSpPr/>
          <p:nvPr/>
        </p:nvSpPr>
        <p:spPr>
          <a:xfrm rot="16200000">
            <a:off x="4321635" y="3523342"/>
            <a:ext cx="1088571" cy="1647372"/>
          </a:xfrm>
          <a:prstGeom prst="can">
            <a:avLst>
              <a:gd name="adj" fmla="val 70036"/>
            </a:avLst>
          </a:prstGeom>
          <a:solidFill>
            <a:srgbClr val="69A12B">
              <a:alpha val="50196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33029" y="2975428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too big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11828" y="3345542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too small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88972" y="3360057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just right</a:t>
            </a:r>
          </a:p>
        </p:txBody>
      </p:sp>
    </p:spTree>
    <p:extLst>
      <p:ext uri="{BB962C8B-B14F-4D97-AF65-F5344CB8AC3E}">
        <p14:creationId xmlns:p14="http://schemas.microsoft.com/office/powerpoint/2010/main" val="2810407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t="29077" r="10667" b="9187"/>
          <a:stretch>
            <a:fillRect/>
          </a:stretch>
        </p:blipFill>
        <p:spPr bwMode="auto">
          <a:xfrm>
            <a:off x="0" y="2286000"/>
            <a:ext cx="9144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5" name="Rectangle 3"/>
          <p:cNvSpPr>
            <a:spLocks noGrp="1" noChangeArrowheads="1"/>
          </p:cNvSpPr>
          <p:nvPr>
            <p:ph type="title"/>
          </p:nvPr>
        </p:nvSpPr>
        <p:spPr>
          <a:xfrm>
            <a:off x="715296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Gaussian beam</a:t>
            </a:r>
            <a:endParaRPr lang="el-GR" altLang="en-US" sz="4000" dirty="0" smtClean="0"/>
          </a:p>
        </p:txBody>
      </p:sp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5157" name="Text Box 5"/>
          <p:cNvSpPr txBox="1">
            <a:spLocks noChangeArrowheads="1"/>
          </p:cNvSpPr>
          <p:nvPr/>
        </p:nvSpPr>
        <p:spPr bwMode="auto">
          <a:xfrm>
            <a:off x="5257800" y="1752600"/>
            <a:ext cx="131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Arial" charset="0"/>
              </a:rPr>
              <a:t>50% of flux</a:t>
            </a:r>
          </a:p>
        </p:txBody>
      </p:sp>
      <p:sp>
        <p:nvSpPr>
          <p:cNvPr id="305158" name="Text Box 6"/>
          <p:cNvSpPr txBox="1">
            <a:spLocks noChangeArrowheads="1"/>
          </p:cNvSpPr>
          <p:nvPr/>
        </p:nvSpPr>
        <p:spPr bwMode="auto">
          <a:xfrm>
            <a:off x="6705600" y="2438400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charset="0"/>
              </a:rPr>
              <a:t>the other 50%</a:t>
            </a:r>
          </a:p>
        </p:txBody>
      </p:sp>
      <p:sp>
        <p:nvSpPr>
          <p:cNvPr id="305159" name="Line 7"/>
          <p:cNvSpPr>
            <a:spLocks noChangeShapeType="1"/>
          </p:cNvSpPr>
          <p:nvPr/>
        </p:nvSpPr>
        <p:spPr bwMode="auto">
          <a:xfrm flipH="1">
            <a:off x="4953000" y="2057400"/>
            <a:ext cx="3048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05160" name="Line 8"/>
          <p:cNvSpPr>
            <a:spLocks noChangeShapeType="1"/>
          </p:cNvSpPr>
          <p:nvPr/>
        </p:nvSpPr>
        <p:spPr bwMode="auto">
          <a:xfrm flipH="1">
            <a:off x="6324600" y="26670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05161" name="Rectangle 9"/>
          <p:cNvSpPr>
            <a:spLocks noChangeArrowheads="1"/>
          </p:cNvSpPr>
          <p:nvPr/>
        </p:nvSpPr>
        <p:spPr bwMode="auto">
          <a:xfrm>
            <a:off x="0" y="1905000"/>
            <a:ext cx="1752600" cy="533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4BFF4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pSp>
        <p:nvGrpSpPr>
          <p:cNvPr id="207882" name="Group 10"/>
          <p:cNvGrpSpPr>
            <a:grpSpLocks/>
          </p:cNvGrpSpPr>
          <p:nvPr/>
        </p:nvGrpSpPr>
        <p:grpSpPr bwMode="auto">
          <a:xfrm rot="5400000">
            <a:off x="1166019" y="2415381"/>
            <a:ext cx="1114425" cy="246063"/>
            <a:chOff x="1288" y="3758"/>
            <a:chExt cx="1410" cy="316"/>
          </a:xfrm>
        </p:grpSpPr>
        <p:sp>
          <p:nvSpPr>
            <p:cNvPr id="207883" name="Freeform 11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7884" name="Rectangle 12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7885" name="Freeform 13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7886" name="Freeform 14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7887" name="Oval 15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92809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7" grpId="0"/>
      <p:bldP spid="305158" grpId="0"/>
      <p:bldP spid="305159" grpId="0" animBg="1"/>
      <p:bldP spid="305160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990600" y="2133600"/>
            <a:ext cx="762000" cy="76200"/>
          </a:xfrm>
          <a:prstGeom prst="rect">
            <a:avLst/>
          </a:prstGeom>
          <a:solidFill>
            <a:srgbClr val="4BFF4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t="29143" r="10649" b="9177"/>
          <a:stretch>
            <a:fillRect/>
          </a:stretch>
        </p:blipFill>
        <p:spPr bwMode="auto">
          <a:xfrm>
            <a:off x="0" y="2284413"/>
            <a:ext cx="9140825" cy="426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0" name="Rectangle 4"/>
          <p:cNvSpPr>
            <a:spLocks noGrp="1" noChangeArrowheads="1"/>
          </p:cNvSpPr>
          <p:nvPr>
            <p:ph type="title"/>
          </p:nvPr>
        </p:nvSpPr>
        <p:spPr>
          <a:xfrm>
            <a:off x="730045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Collimated beam</a:t>
            </a:r>
            <a:endParaRPr lang="el-GR" altLang="en-US" sz="4000" dirty="0" smtClean="0"/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5257800" y="1752600"/>
            <a:ext cx="144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  <a:cs typeface="Arial" charset="0"/>
              </a:rPr>
              <a:t>100% of flux</a:t>
            </a:r>
          </a:p>
        </p:txBody>
      </p:sp>
      <p:sp>
        <p:nvSpPr>
          <p:cNvPr id="208903" name="Text Box 7"/>
          <p:cNvSpPr txBox="1">
            <a:spLocks noChangeArrowheads="1"/>
          </p:cNvSpPr>
          <p:nvPr/>
        </p:nvSpPr>
        <p:spPr bwMode="auto">
          <a:xfrm>
            <a:off x="6705600" y="2438400"/>
            <a:ext cx="51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cs typeface="Arial" charset="0"/>
              </a:rPr>
              <a:t>0%</a:t>
            </a:r>
          </a:p>
        </p:txBody>
      </p:sp>
      <p:sp>
        <p:nvSpPr>
          <p:cNvPr id="208904" name="Line 8"/>
          <p:cNvSpPr>
            <a:spLocks noChangeShapeType="1"/>
          </p:cNvSpPr>
          <p:nvPr/>
        </p:nvSpPr>
        <p:spPr bwMode="auto">
          <a:xfrm flipH="1">
            <a:off x="4953000" y="2057400"/>
            <a:ext cx="30480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08905" name="Line 9"/>
          <p:cNvSpPr>
            <a:spLocks noChangeShapeType="1"/>
          </p:cNvSpPr>
          <p:nvPr/>
        </p:nvSpPr>
        <p:spPr bwMode="auto">
          <a:xfrm flipH="1">
            <a:off x="6324600" y="2667000"/>
            <a:ext cx="3048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06186" name="Rectangle 10"/>
          <p:cNvSpPr>
            <a:spLocks noChangeArrowheads="1"/>
          </p:cNvSpPr>
          <p:nvPr/>
        </p:nvSpPr>
        <p:spPr bwMode="auto">
          <a:xfrm>
            <a:off x="0" y="1905000"/>
            <a:ext cx="1066800" cy="533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4BFF4B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pSp>
        <p:nvGrpSpPr>
          <p:cNvPr id="208907" name="Group 11"/>
          <p:cNvGrpSpPr>
            <a:grpSpLocks/>
          </p:cNvGrpSpPr>
          <p:nvPr/>
        </p:nvGrpSpPr>
        <p:grpSpPr bwMode="auto">
          <a:xfrm rot="5400000">
            <a:off x="1166019" y="2415381"/>
            <a:ext cx="1114425" cy="246063"/>
            <a:chOff x="1288" y="3758"/>
            <a:chExt cx="1410" cy="316"/>
          </a:xfrm>
        </p:grpSpPr>
        <p:sp>
          <p:nvSpPr>
            <p:cNvPr id="208910" name="Freeform 12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8911" name="Rectangle 13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08912" name="Freeform 14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8913" name="Freeform 15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08914" name="Oval 16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08908" name="Rectangle 17"/>
          <p:cNvSpPr>
            <a:spLocks noChangeAspect="1" noChangeArrowheads="1"/>
          </p:cNvSpPr>
          <p:nvPr/>
        </p:nvSpPr>
        <p:spPr bwMode="auto">
          <a:xfrm>
            <a:off x="1066800" y="2209800"/>
            <a:ext cx="109538" cy="676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8909" name="Rectangle 18"/>
          <p:cNvSpPr>
            <a:spLocks noChangeAspect="1" noChangeArrowheads="1"/>
          </p:cNvSpPr>
          <p:nvPr/>
        </p:nvSpPr>
        <p:spPr bwMode="auto">
          <a:xfrm>
            <a:off x="1066800" y="1457325"/>
            <a:ext cx="109538" cy="676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754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66" name="AutoShape 22"/>
          <p:cNvSpPr>
            <a:spLocks noChangeArrowheads="1"/>
          </p:cNvSpPr>
          <p:nvPr/>
        </p:nvSpPr>
        <p:spPr bwMode="auto">
          <a:xfrm rot="16200000">
            <a:off x="3094038" y="2011362"/>
            <a:ext cx="2216150" cy="304482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4BFF4B"/>
              </a:gs>
              <a:gs pos="100000">
                <a:srgbClr val="C1FFC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62146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262147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2148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2149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62153" name="Picture 9" descr="diff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173" name="Picture 29" descr="blur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2214563"/>
            <a:ext cx="28702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165" name="AutoShape 21"/>
          <p:cNvSpPr>
            <a:spLocks noChangeArrowheads="1"/>
          </p:cNvSpPr>
          <p:nvPr/>
        </p:nvSpPr>
        <p:spPr bwMode="auto">
          <a:xfrm rot="5400000">
            <a:off x="414338" y="1997075"/>
            <a:ext cx="2216150" cy="304482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4BFF4B"/>
              </a:gs>
              <a:gs pos="100000">
                <a:srgbClr val="C1FFC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154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shoot nothing but the crystal</a:t>
            </a:r>
          </a:p>
        </p:txBody>
      </p:sp>
      <p:sp>
        <p:nvSpPr>
          <p:cNvPr id="262155" name="Text Box 11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62156" name="Group 12"/>
          <p:cNvGrpSpPr>
            <a:grpSpLocks/>
          </p:cNvGrpSpPr>
          <p:nvPr/>
        </p:nvGrpSpPr>
        <p:grpSpPr bwMode="auto">
          <a:xfrm rot="5400000">
            <a:off x="1725612" y="4021138"/>
            <a:ext cx="2238375" cy="501650"/>
            <a:chOff x="1288" y="3758"/>
            <a:chExt cx="1410" cy="316"/>
          </a:xfrm>
        </p:grpSpPr>
        <p:sp>
          <p:nvSpPr>
            <p:cNvPr id="262157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2158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2159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2160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2161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62164" name="Rectangle 20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9749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6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6339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1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6341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512635" y="6057900"/>
            <a:ext cx="28616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000000"/>
                </a:solidFill>
                <a:cs typeface="Arial" pitchFamily="34" charset="0"/>
              </a:rPr>
              <a:t>1.0 - fraction Se</a:t>
            </a:r>
            <a:endParaRPr lang="en-US" altLang="en-US" sz="2800" b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842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87" name="Group 19"/>
          <p:cNvGrpSpPr>
            <a:grpSpLocks/>
          </p:cNvGrpSpPr>
          <p:nvPr/>
        </p:nvGrpSpPr>
        <p:grpSpPr bwMode="auto">
          <a:xfrm>
            <a:off x="0" y="3214688"/>
            <a:ext cx="5724525" cy="703262"/>
            <a:chOff x="0" y="1519"/>
            <a:chExt cx="3606" cy="1405"/>
          </a:xfrm>
        </p:grpSpPr>
        <p:sp>
          <p:nvSpPr>
            <p:cNvPr id="263188" name="AutoShape 20"/>
            <p:cNvSpPr>
              <a:spLocks noChangeArrowheads="1"/>
            </p:cNvSpPr>
            <p:nvPr/>
          </p:nvSpPr>
          <p:spPr bwMode="auto">
            <a:xfrm rot="5400000">
              <a:off x="261" y="1258"/>
              <a:ext cx="1396" cy="191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9BFF9B"/>
                </a:gs>
                <a:gs pos="100000">
                  <a:srgbClr val="C1FFC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3189" name="AutoShape 21"/>
            <p:cNvSpPr>
              <a:spLocks noChangeArrowheads="1"/>
            </p:cNvSpPr>
            <p:nvPr/>
          </p:nvSpPr>
          <p:spPr bwMode="auto">
            <a:xfrm rot="16200000">
              <a:off x="1949" y="1267"/>
              <a:ext cx="1396" cy="191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9BFF9B"/>
                </a:gs>
                <a:gs pos="100000">
                  <a:srgbClr val="C1FFC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63170" name="Group 2"/>
          <p:cNvGrpSpPr>
            <a:grpSpLocks/>
          </p:cNvGrpSpPr>
          <p:nvPr/>
        </p:nvGrpSpPr>
        <p:grpSpPr bwMode="auto">
          <a:xfrm>
            <a:off x="0" y="3125788"/>
            <a:ext cx="5724525" cy="703262"/>
            <a:chOff x="0" y="1519"/>
            <a:chExt cx="3606" cy="1405"/>
          </a:xfrm>
        </p:grpSpPr>
        <p:sp>
          <p:nvSpPr>
            <p:cNvPr id="263171" name="AutoShape 3"/>
            <p:cNvSpPr>
              <a:spLocks noChangeArrowheads="1"/>
            </p:cNvSpPr>
            <p:nvPr/>
          </p:nvSpPr>
          <p:spPr bwMode="auto">
            <a:xfrm rot="5400000">
              <a:off x="261" y="1258"/>
              <a:ext cx="1396" cy="191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9BFF9B"/>
                </a:gs>
                <a:gs pos="100000">
                  <a:srgbClr val="C1FFC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3172" name="AutoShape 4"/>
            <p:cNvSpPr>
              <a:spLocks noChangeArrowheads="1"/>
            </p:cNvSpPr>
            <p:nvPr/>
          </p:nvSpPr>
          <p:spPr bwMode="auto">
            <a:xfrm rot="16200000">
              <a:off x="1949" y="1267"/>
              <a:ext cx="1396" cy="191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9BFF9B"/>
                </a:gs>
                <a:gs pos="100000">
                  <a:srgbClr val="C1FFC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63173" name="Group 5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263174" name="Rectangle 6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3175" name="Line 7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3176" name="Line 8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63177" name="Picture 9" descr="diff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shoot nothing but the crystal</a:t>
            </a:r>
          </a:p>
        </p:txBody>
      </p:sp>
      <p:sp>
        <p:nvSpPr>
          <p:cNvPr id="263179" name="Text Box 11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63180" name="Group 12"/>
          <p:cNvGrpSpPr>
            <a:grpSpLocks/>
          </p:cNvGrpSpPr>
          <p:nvPr/>
        </p:nvGrpSpPr>
        <p:grpSpPr bwMode="auto">
          <a:xfrm rot="5400000">
            <a:off x="1725612" y="4021138"/>
            <a:ext cx="2238375" cy="501650"/>
            <a:chOff x="1288" y="3758"/>
            <a:chExt cx="1410" cy="316"/>
          </a:xfrm>
        </p:grpSpPr>
        <p:sp>
          <p:nvSpPr>
            <p:cNvPr id="263181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3182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3183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3184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3185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63186" name="Rectangle 18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19340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194" name="Group 2"/>
          <p:cNvGrpSpPr>
            <a:grpSpLocks/>
          </p:cNvGrpSpPr>
          <p:nvPr/>
        </p:nvGrpSpPr>
        <p:grpSpPr bwMode="auto">
          <a:xfrm>
            <a:off x="5548313" y="2247900"/>
            <a:ext cx="2847975" cy="2832100"/>
            <a:chOff x="3494" y="1415"/>
            <a:chExt cx="1794" cy="1784"/>
          </a:xfrm>
        </p:grpSpPr>
        <p:sp>
          <p:nvSpPr>
            <p:cNvPr id="264195" name="Rectangle 3"/>
            <p:cNvSpPr>
              <a:spLocks noChangeArrowheads="1"/>
            </p:cNvSpPr>
            <p:nvPr/>
          </p:nvSpPr>
          <p:spPr bwMode="auto">
            <a:xfrm>
              <a:off x="3494" y="1415"/>
              <a:ext cx="1794" cy="1784"/>
            </a:xfrm>
            <a:prstGeom prst="rect">
              <a:avLst/>
            </a:prstGeom>
            <a:solidFill>
              <a:srgbClr val="DBDBDB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4196" name="Line 4"/>
            <p:cNvSpPr>
              <a:spLocks noChangeShapeType="1"/>
            </p:cNvSpPr>
            <p:nvPr/>
          </p:nvSpPr>
          <p:spPr bwMode="auto">
            <a:xfrm>
              <a:off x="4392" y="1424"/>
              <a:ext cx="0" cy="176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4197" name="Line 5"/>
            <p:cNvSpPr>
              <a:spLocks noChangeShapeType="1"/>
            </p:cNvSpPr>
            <p:nvPr/>
          </p:nvSpPr>
          <p:spPr bwMode="auto">
            <a:xfrm>
              <a:off x="3502" y="2300"/>
              <a:ext cx="177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64199" name="Rectangle 7"/>
          <p:cNvSpPr>
            <a:spLocks noChangeArrowheads="1"/>
          </p:cNvSpPr>
          <p:nvPr/>
        </p:nvSpPr>
        <p:spPr bwMode="auto">
          <a:xfrm>
            <a:off x="-36513" y="3430588"/>
            <a:ext cx="5980113" cy="188912"/>
          </a:xfrm>
          <a:prstGeom prst="rect">
            <a:avLst/>
          </a:prstGeom>
          <a:solidFill>
            <a:srgbClr val="C1FFC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200" name="Rectangle 8"/>
          <p:cNvSpPr>
            <a:spLocks noChangeArrowheads="1"/>
          </p:cNvSpPr>
          <p:nvPr/>
        </p:nvSpPr>
        <p:spPr bwMode="auto">
          <a:xfrm>
            <a:off x="-188913" y="2508250"/>
            <a:ext cx="2089151" cy="2192338"/>
          </a:xfrm>
          <a:prstGeom prst="rect">
            <a:avLst/>
          </a:prstGeom>
          <a:solidFill>
            <a:srgbClr val="C1FFC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4201" name="Picture 9" descr="diff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24088"/>
            <a:ext cx="28702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20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shoot nothing but the crystal</a:t>
            </a:r>
          </a:p>
        </p:txBody>
      </p:sp>
      <p:sp>
        <p:nvSpPr>
          <p:cNvPr id="264203" name="Text Box 11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64204" name="Group 12"/>
          <p:cNvGrpSpPr>
            <a:grpSpLocks/>
          </p:cNvGrpSpPr>
          <p:nvPr/>
        </p:nvGrpSpPr>
        <p:grpSpPr bwMode="auto">
          <a:xfrm rot="5400000">
            <a:off x="1725612" y="4021138"/>
            <a:ext cx="2238375" cy="501650"/>
            <a:chOff x="1288" y="3758"/>
            <a:chExt cx="1410" cy="316"/>
          </a:xfrm>
        </p:grpSpPr>
        <p:sp>
          <p:nvSpPr>
            <p:cNvPr id="264205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456 w 2552"/>
                <a:gd name="T1" fmla="*/ 512 h 1384"/>
                <a:gd name="T2" fmla="*/ 1208 w 2552"/>
                <a:gd name="T3" fmla="*/ 1280 h 1384"/>
                <a:gd name="T4" fmla="*/ 344 w 2552"/>
                <a:gd name="T5" fmla="*/ 1136 h 1384"/>
                <a:gd name="T6" fmla="*/ 8 w 2552"/>
                <a:gd name="T7" fmla="*/ 608 h 1384"/>
                <a:gd name="T8" fmla="*/ 296 w 2552"/>
                <a:gd name="T9" fmla="*/ 128 h 1384"/>
                <a:gd name="T10" fmla="*/ 1064 w 2552"/>
                <a:gd name="T11" fmla="*/ 32 h 1384"/>
                <a:gd name="T12" fmla="*/ 1688 w 2552"/>
                <a:gd name="T13" fmla="*/ 320 h 1384"/>
                <a:gd name="T14" fmla="*/ 2360 w 2552"/>
                <a:gd name="T15" fmla="*/ 560 h 1384"/>
                <a:gd name="T16" fmla="*/ 2552 w 2552"/>
                <a:gd name="T17" fmla="*/ 560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4206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4207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4208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4209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64210" name="Rectangle 18"/>
          <p:cNvSpPr>
            <a:spLocks noChangeArrowheads="1"/>
          </p:cNvSpPr>
          <p:nvPr/>
        </p:nvSpPr>
        <p:spPr bwMode="auto">
          <a:xfrm>
            <a:off x="1887538" y="2090738"/>
            <a:ext cx="217487" cy="13366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211" name="Rectangle 19"/>
          <p:cNvSpPr>
            <a:spLocks noChangeArrowheads="1"/>
          </p:cNvSpPr>
          <p:nvPr/>
        </p:nvSpPr>
        <p:spPr bwMode="auto">
          <a:xfrm>
            <a:off x="1893888" y="3621088"/>
            <a:ext cx="217487" cy="13366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212" name="Rectangle 20"/>
          <p:cNvSpPr>
            <a:spLocks noChangeArrowheads="1"/>
          </p:cNvSpPr>
          <p:nvPr/>
        </p:nvSpPr>
        <p:spPr bwMode="auto">
          <a:xfrm>
            <a:off x="5546725" y="2246313"/>
            <a:ext cx="2847975" cy="2832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468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200" grpId="0" animBg="1"/>
      <p:bldP spid="264210" grpId="0" animBg="1"/>
      <p:bldP spid="264211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563562" y="1784350"/>
            <a:ext cx="8580437" cy="442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1000"/>
              </a:spcBef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crystal	≈ 	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water</a:t>
            </a:r>
          </a:p>
          <a:p>
            <a:pPr eaLnBrk="1" hangingPunct="1">
              <a:spcBef>
                <a:spcPts val="1000"/>
              </a:spcBef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plastic</a:t>
            </a:r>
          </a:p>
          <a:p>
            <a:pPr eaLnBrk="1" hangingPunct="1">
              <a:spcBef>
                <a:spcPts val="1000"/>
              </a:spcBef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0.1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glass</a:t>
            </a:r>
          </a:p>
          <a:p>
            <a:pPr eaLnBrk="1" hangingPunct="1">
              <a:spcBef>
                <a:spcPts val="1000"/>
              </a:spcBef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</a:t>
            </a: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1000 </a:t>
            </a:r>
            <a:r>
              <a:rPr lang="el-GR" altLang="en-US" sz="4000" dirty="0" smtClean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m air</a:t>
            </a:r>
          </a:p>
          <a:p>
            <a:pPr eaLnBrk="1" hangingPunct="1">
              <a:spcBef>
                <a:spcPts val="1000"/>
              </a:spcBef>
              <a:buNone/>
            </a:pP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				~     50 mm He</a:t>
            </a:r>
          </a:p>
          <a:p>
            <a:pPr eaLnBrk="1" hangingPunct="1">
              <a:spcBef>
                <a:spcPts val="1000"/>
              </a:spcBef>
              <a:buNone/>
            </a:pP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    ≈ 370 mm sat water vapor @ 4C</a:t>
            </a:r>
            <a:endParaRPr lang="el-GR" altLang="en-US" sz="4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3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X-ray scattering “rules”:</a:t>
            </a:r>
          </a:p>
        </p:txBody>
      </p:sp>
      <p:grpSp>
        <p:nvGrpSpPr>
          <p:cNvPr id="203780" name="Group 12"/>
          <p:cNvGrpSpPr>
            <a:grpSpLocks/>
          </p:cNvGrpSpPr>
          <p:nvPr/>
        </p:nvGrpSpPr>
        <p:grpSpPr bwMode="auto">
          <a:xfrm rot="5400000">
            <a:off x="592137" y="4033838"/>
            <a:ext cx="2238375" cy="501650"/>
            <a:chOff x="1288" y="3758"/>
            <a:chExt cx="1410" cy="316"/>
          </a:xfrm>
        </p:grpSpPr>
        <p:sp>
          <p:nvSpPr>
            <p:cNvPr id="203796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797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98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799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800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3781" name="Group 2"/>
          <p:cNvGrpSpPr>
            <a:grpSpLocks/>
          </p:cNvGrpSpPr>
          <p:nvPr/>
        </p:nvGrpSpPr>
        <p:grpSpPr bwMode="auto">
          <a:xfrm>
            <a:off x="2090738" y="2965450"/>
            <a:ext cx="1809750" cy="2449513"/>
            <a:chOff x="2090550" y="2964790"/>
            <a:chExt cx="1810415" cy="2449974"/>
          </a:xfrm>
        </p:grpSpPr>
        <p:sp>
          <p:nvSpPr>
            <p:cNvPr id="203789" name="Freeform 3"/>
            <p:cNvSpPr>
              <a:spLocks/>
            </p:cNvSpPr>
            <p:nvPr/>
          </p:nvSpPr>
          <p:spPr bwMode="auto">
            <a:xfrm rot="-7731896">
              <a:off x="1964267" y="3091073"/>
              <a:ext cx="2062982" cy="1810415"/>
            </a:xfrm>
            <a:custGeom>
              <a:avLst/>
              <a:gdLst>
                <a:gd name="T0" fmla="*/ 663460 w 12531"/>
                <a:gd name="T1" fmla="*/ 1074143 h 11874"/>
                <a:gd name="T2" fmla="*/ 1350956 w 12531"/>
                <a:gd name="T3" fmla="*/ 1775500 h 11874"/>
                <a:gd name="T4" fmla="*/ 2004209 w 12531"/>
                <a:gd name="T5" fmla="*/ 1619524 h 11874"/>
                <a:gd name="T6" fmla="*/ 1904937 w 12531"/>
                <a:gd name="T7" fmla="*/ 891638 h 11874"/>
                <a:gd name="T8" fmla="*/ 1238184 w 12531"/>
                <a:gd name="T9" fmla="*/ 474178 h 11874"/>
                <a:gd name="T10" fmla="*/ 11359 w 12531"/>
                <a:gd name="T11" fmla="*/ 13875 h 11874"/>
                <a:gd name="T12" fmla="*/ 663460 w 12531"/>
                <a:gd name="T13" fmla="*/ 1074143 h 11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531" h="11874">
                  <a:moveTo>
                    <a:pt x="4030" y="7045"/>
                  </a:moveTo>
                  <a:cubicBezTo>
                    <a:pt x="5386" y="8971"/>
                    <a:pt x="6849" y="11049"/>
                    <a:pt x="8206" y="11645"/>
                  </a:cubicBezTo>
                  <a:cubicBezTo>
                    <a:pt x="9562" y="12240"/>
                    <a:pt x="11503" y="11601"/>
                    <a:pt x="12174" y="10622"/>
                  </a:cubicBezTo>
                  <a:cubicBezTo>
                    <a:pt x="12845" y="9643"/>
                    <a:pt x="12529" y="7259"/>
                    <a:pt x="11571" y="5848"/>
                  </a:cubicBezTo>
                  <a:cubicBezTo>
                    <a:pt x="10613" y="4437"/>
                    <a:pt x="9016" y="3734"/>
                    <a:pt x="7521" y="3110"/>
                  </a:cubicBezTo>
                  <a:cubicBezTo>
                    <a:pt x="6026" y="2485"/>
                    <a:pt x="649" y="-565"/>
                    <a:pt x="69" y="91"/>
                  </a:cubicBezTo>
                  <a:cubicBezTo>
                    <a:pt x="-509" y="747"/>
                    <a:pt x="2674" y="5119"/>
                    <a:pt x="4030" y="7045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03790" name="Group 12"/>
            <p:cNvGrpSpPr>
              <a:grpSpLocks/>
            </p:cNvGrpSpPr>
            <p:nvPr/>
          </p:nvGrpSpPr>
          <p:grpSpPr bwMode="auto">
            <a:xfrm rot="5400000">
              <a:off x="1762102" y="4044752"/>
              <a:ext cx="2238375" cy="501650"/>
              <a:chOff x="1288" y="3758"/>
              <a:chExt cx="1410" cy="316"/>
            </a:xfrm>
          </p:grpSpPr>
          <p:sp>
            <p:nvSpPr>
              <p:cNvPr id="203791" name="Freeform 13"/>
              <p:cNvSpPr>
                <a:spLocks noChangeAspect="1"/>
              </p:cNvSpPr>
              <p:nvPr/>
            </p:nvSpPr>
            <p:spPr bwMode="auto">
              <a:xfrm>
                <a:off x="1288" y="3758"/>
                <a:ext cx="764" cy="316"/>
              </a:xfrm>
              <a:custGeom>
                <a:avLst/>
                <a:gdLst>
                  <a:gd name="T0" fmla="*/ 220 w 2552"/>
                  <a:gd name="T1" fmla="*/ 27 h 1384"/>
                  <a:gd name="T2" fmla="*/ 108 w 2552"/>
                  <a:gd name="T3" fmla="*/ 67 h 1384"/>
                  <a:gd name="T4" fmla="*/ 31 w 2552"/>
                  <a:gd name="T5" fmla="*/ 59 h 1384"/>
                  <a:gd name="T6" fmla="*/ 1 w 2552"/>
                  <a:gd name="T7" fmla="*/ 32 h 1384"/>
                  <a:gd name="T8" fmla="*/ 27 w 2552"/>
                  <a:gd name="T9" fmla="*/ 7 h 1384"/>
                  <a:gd name="T10" fmla="*/ 96 w 2552"/>
                  <a:gd name="T11" fmla="*/ 2 h 1384"/>
                  <a:gd name="T12" fmla="*/ 151 w 2552"/>
                  <a:gd name="T13" fmla="*/ 17 h 1384"/>
                  <a:gd name="T14" fmla="*/ 212 w 2552"/>
                  <a:gd name="T15" fmla="*/ 29 h 1384"/>
                  <a:gd name="T16" fmla="*/ 229 w 2552"/>
                  <a:gd name="T17" fmla="*/ 29 h 1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52" h="1384">
                    <a:moveTo>
                      <a:pt x="2456" y="512"/>
                    </a:moveTo>
                    <a:cubicBezTo>
                      <a:pt x="2008" y="844"/>
                      <a:pt x="1560" y="1176"/>
                      <a:pt x="1208" y="1280"/>
                    </a:cubicBezTo>
                    <a:cubicBezTo>
                      <a:pt x="856" y="1384"/>
                      <a:pt x="544" y="1248"/>
                      <a:pt x="344" y="1136"/>
                    </a:cubicBezTo>
                    <a:cubicBezTo>
                      <a:pt x="144" y="1024"/>
                      <a:pt x="16" y="776"/>
                      <a:pt x="8" y="608"/>
                    </a:cubicBezTo>
                    <a:cubicBezTo>
                      <a:pt x="0" y="440"/>
                      <a:pt x="120" y="224"/>
                      <a:pt x="296" y="128"/>
                    </a:cubicBezTo>
                    <a:cubicBezTo>
                      <a:pt x="472" y="32"/>
                      <a:pt x="832" y="0"/>
                      <a:pt x="1064" y="32"/>
                    </a:cubicBezTo>
                    <a:cubicBezTo>
                      <a:pt x="1296" y="64"/>
                      <a:pt x="1472" y="232"/>
                      <a:pt x="1688" y="320"/>
                    </a:cubicBezTo>
                    <a:cubicBezTo>
                      <a:pt x="1904" y="408"/>
                      <a:pt x="2216" y="520"/>
                      <a:pt x="2360" y="560"/>
                    </a:cubicBezTo>
                    <a:cubicBezTo>
                      <a:pt x="2504" y="600"/>
                      <a:pt x="2528" y="580"/>
                      <a:pt x="2552" y="560"/>
                    </a:cubicBezTo>
                  </a:path>
                </a:pathLst>
              </a:custGeom>
              <a:solidFill>
                <a:schemeClr val="accent1"/>
              </a:solidFill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3792" name="Rectangle 14"/>
              <p:cNvSpPr>
                <a:spLocks noChangeArrowheads="1"/>
              </p:cNvSpPr>
              <p:nvPr/>
            </p:nvSpPr>
            <p:spPr bwMode="auto">
              <a:xfrm>
                <a:off x="1508" y="3902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3793" name="Freeform 15"/>
              <p:cNvSpPr>
                <a:spLocks/>
              </p:cNvSpPr>
              <p:nvPr/>
            </p:nvSpPr>
            <p:spPr bwMode="auto">
              <a:xfrm>
                <a:off x="1986" y="3846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3794" name="Freeform 16"/>
              <p:cNvSpPr>
                <a:spLocks/>
              </p:cNvSpPr>
              <p:nvPr/>
            </p:nvSpPr>
            <p:spPr bwMode="auto">
              <a:xfrm rot="10800000" flipH="1">
                <a:off x="1962" y="3842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3795" name="Oval 17"/>
              <p:cNvSpPr>
                <a:spLocks noChangeArrowheads="1"/>
              </p:cNvSpPr>
              <p:nvPr/>
            </p:nvSpPr>
            <p:spPr bwMode="auto">
              <a:xfrm>
                <a:off x="1946" y="3770"/>
                <a:ext cx="90" cy="84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203782" name="Group 1"/>
          <p:cNvGrpSpPr>
            <a:grpSpLocks/>
          </p:cNvGrpSpPr>
          <p:nvPr/>
        </p:nvGrpSpPr>
        <p:grpSpPr bwMode="auto">
          <a:xfrm>
            <a:off x="641350" y="3429000"/>
            <a:ext cx="373063" cy="1449388"/>
            <a:chOff x="640737" y="3429162"/>
            <a:chExt cx="373063" cy="1449256"/>
          </a:xfrm>
        </p:grpSpPr>
        <p:sp>
          <p:nvSpPr>
            <p:cNvPr id="203783" name="Freeform 13"/>
            <p:cNvSpPr>
              <a:spLocks noChangeAspect="1"/>
            </p:cNvSpPr>
            <p:nvPr/>
          </p:nvSpPr>
          <p:spPr bwMode="auto">
            <a:xfrm rot="5400000">
              <a:off x="584381" y="3485518"/>
              <a:ext cx="390525" cy="277813"/>
            </a:xfrm>
            <a:custGeom>
              <a:avLst/>
              <a:gdLst>
                <a:gd name="T0" fmla="*/ 112475 w 2552"/>
                <a:gd name="T1" fmla="*/ 23486 h 1384"/>
                <a:gd name="T2" fmla="*/ 55396 w 2552"/>
                <a:gd name="T3" fmla="*/ 58614 h 1384"/>
                <a:gd name="T4" fmla="*/ 15762 w 2552"/>
                <a:gd name="T5" fmla="*/ 51990 h 1384"/>
                <a:gd name="T6" fmla="*/ 306 w 2552"/>
                <a:gd name="T7" fmla="*/ 27902 h 1384"/>
                <a:gd name="T8" fmla="*/ 13619 w 2552"/>
                <a:gd name="T9" fmla="*/ 5821 h 1384"/>
                <a:gd name="T10" fmla="*/ 48816 w 2552"/>
                <a:gd name="T11" fmla="*/ 1405 h 1384"/>
                <a:gd name="T12" fmla="*/ 77279 w 2552"/>
                <a:gd name="T13" fmla="*/ 14653 h 1384"/>
                <a:gd name="T14" fmla="*/ 108190 w 2552"/>
                <a:gd name="T15" fmla="*/ 25694 h 1384"/>
                <a:gd name="T16" fmla="*/ 116913 w 2552"/>
                <a:gd name="T17" fmla="*/ 25694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784" name="Rectangle 14"/>
            <p:cNvSpPr>
              <a:spLocks noChangeArrowheads="1"/>
            </p:cNvSpPr>
            <p:nvPr/>
          </p:nvSpPr>
          <p:spPr bwMode="auto">
            <a:xfrm rot="5400000">
              <a:off x="715350" y="3551399"/>
              <a:ext cx="88900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5" name="Oval 17"/>
            <p:cNvSpPr>
              <a:spLocks noChangeArrowheads="1"/>
            </p:cNvSpPr>
            <p:nvPr/>
          </p:nvSpPr>
          <p:spPr bwMode="auto">
            <a:xfrm rot="5400000">
              <a:off x="875687" y="4251487"/>
              <a:ext cx="142875" cy="13335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6" name="Freeform 15"/>
            <p:cNvSpPr>
              <a:spLocks/>
            </p:cNvSpPr>
            <p:nvPr/>
          </p:nvSpPr>
          <p:spPr bwMode="auto">
            <a:xfrm rot="5400000">
              <a:off x="237210" y="4260880"/>
              <a:ext cx="1130300" cy="104775"/>
            </a:xfrm>
            <a:custGeom>
              <a:avLst/>
              <a:gdLst>
                <a:gd name="T0" fmla="*/ 0 w 712"/>
                <a:gd name="T1" fmla="*/ 84138 h 66"/>
                <a:gd name="T2" fmla="*/ 196850 w 712"/>
                <a:gd name="T3" fmla="*/ 1588 h 66"/>
                <a:gd name="T4" fmla="*/ 419100 w 712"/>
                <a:gd name="T5" fmla="*/ 96838 h 66"/>
                <a:gd name="T6" fmla="*/ 666750 w 712"/>
                <a:gd name="T7" fmla="*/ 7938 h 66"/>
                <a:gd name="T8" fmla="*/ 895350 w 712"/>
                <a:gd name="T9" fmla="*/ 103188 h 66"/>
                <a:gd name="T10" fmla="*/ 1130300 w 712"/>
                <a:gd name="T11" fmla="*/ 158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787" name="Freeform 16"/>
            <p:cNvSpPr>
              <a:spLocks/>
            </p:cNvSpPr>
            <p:nvPr/>
          </p:nvSpPr>
          <p:spPr bwMode="auto">
            <a:xfrm rot="16200000" flipH="1">
              <a:off x="243560" y="4222780"/>
              <a:ext cx="1130300" cy="104775"/>
            </a:xfrm>
            <a:custGeom>
              <a:avLst/>
              <a:gdLst>
                <a:gd name="T0" fmla="*/ 0 w 712"/>
                <a:gd name="T1" fmla="*/ 84138 h 66"/>
                <a:gd name="T2" fmla="*/ 196850 w 712"/>
                <a:gd name="T3" fmla="*/ 1588 h 66"/>
                <a:gd name="T4" fmla="*/ 419100 w 712"/>
                <a:gd name="T5" fmla="*/ 96838 h 66"/>
                <a:gd name="T6" fmla="*/ 666750 w 712"/>
                <a:gd name="T7" fmla="*/ 7938 h 66"/>
                <a:gd name="T8" fmla="*/ 895350 w 712"/>
                <a:gd name="T9" fmla="*/ 103188 h 66"/>
                <a:gd name="T10" fmla="*/ 1130300 w 712"/>
                <a:gd name="T11" fmla="*/ 158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3788" name="Oval 17"/>
            <p:cNvSpPr>
              <a:spLocks noChangeArrowheads="1"/>
            </p:cNvSpPr>
            <p:nvPr/>
          </p:nvSpPr>
          <p:spPr bwMode="auto">
            <a:xfrm rot="5400000">
              <a:off x="837285" y="3689380"/>
              <a:ext cx="142875" cy="13335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097280" y="1239520"/>
            <a:ext cx="6607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</a:rPr>
              <a:t>Optimum: support thickness = crystal thickness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97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67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smtClean="0"/>
              <a:t>beam size vs xtal size</a:t>
            </a:r>
          </a:p>
        </p:txBody>
      </p:sp>
      <p:sp>
        <p:nvSpPr>
          <p:cNvPr id="299011" name="Text Box 3"/>
          <p:cNvSpPr txBox="1">
            <a:spLocks noChangeArrowheads="1"/>
          </p:cNvSpPr>
          <p:nvPr/>
        </p:nvSpPr>
        <p:spPr bwMode="auto">
          <a:xfrm>
            <a:off x="533400" y="1771650"/>
            <a:ext cx="8610600" cy="29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808080"/>
                </a:solidFill>
                <a:cs typeface="Arial" pitchFamily="34" charset="0"/>
              </a:rPr>
              <a:t>   Put your crystal into the beam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808080"/>
                </a:solidFill>
                <a:cs typeface="Arial" pitchFamily="34" charset="0"/>
              </a:rPr>
              <a:t>   Shoot the whole crystal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808080"/>
                </a:solidFill>
                <a:cs typeface="Arial" pitchFamily="34" charset="0"/>
              </a:rPr>
              <a:t>   Shoot nothing but the crystal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FF0000"/>
                </a:solidFill>
                <a:cs typeface="Arial" pitchFamily="34" charset="0"/>
              </a:rPr>
              <a:t>   Back off!</a:t>
            </a:r>
          </a:p>
        </p:txBody>
      </p:sp>
    </p:spTree>
    <p:extLst>
      <p:ext uri="{BB962C8B-B14F-4D97-AF65-F5344CB8AC3E}">
        <p14:creationId xmlns:p14="http://schemas.microsoft.com/office/powerpoint/2010/main" val="1478415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Mosquito tips cost $0.15 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3100"/>
            <a:ext cx="8229600" cy="4383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/>
              <a:t>So do Pilatus pixels!</a:t>
            </a:r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 smtClean="0"/>
              <a:t>We </a:t>
            </a:r>
            <a:r>
              <a:rPr lang="en-US" sz="4800" dirty="0"/>
              <a:t>bought </a:t>
            </a:r>
            <a:r>
              <a:rPr lang="en-US" sz="4800" dirty="0" smtClean="0"/>
              <a:t>6,224,001</a:t>
            </a:r>
            <a:endParaRPr lang="en-US" sz="4800" baseline="30000" dirty="0" smtClean="0"/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Use them!</a:t>
            </a:r>
          </a:p>
          <a:p>
            <a:pPr marL="0" indent="0" algn="ctr">
              <a:buNone/>
            </a:pPr>
            <a:r>
              <a:rPr lang="en-US" dirty="0" smtClean="0"/>
              <a:t>(they are reusable)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97242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34" name="Group 90133"/>
          <p:cNvGrpSpPr>
            <a:grpSpLocks/>
          </p:cNvGrpSpPr>
          <p:nvPr/>
        </p:nvGrpSpPr>
        <p:grpSpPr bwMode="auto">
          <a:xfrm>
            <a:off x="3836988" y="2106613"/>
            <a:ext cx="3873500" cy="3886200"/>
            <a:chOff x="3837709" y="2105892"/>
            <a:chExt cx="3873196" cy="3886760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960029" y="2105892"/>
              <a:ext cx="0" cy="194338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5960029" y="4049272"/>
              <a:ext cx="0" cy="194338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837709" y="4108017"/>
              <a:ext cx="212232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5953680" y="4108017"/>
              <a:ext cx="1757225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5960029" y="2590149"/>
              <a:ext cx="1230216" cy="151786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4558377" y="2756861"/>
              <a:ext cx="1401652" cy="135115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5960029" y="4108017"/>
              <a:ext cx="1230216" cy="132257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4794896" y="4011167"/>
              <a:ext cx="1230216" cy="151628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960029" y="3349083"/>
              <a:ext cx="1479434" cy="79068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156771" y="3431645"/>
              <a:ext cx="1803258" cy="61762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 flipV="1">
              <a:off x="5252060" y="2493298"/>
              <a:ext cx="701620" cy="155597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5880661" y="2493298"/>
              <a:ext cx="693684" cy="161472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960029" y="4108017"/>
              <a:ext cx="1479434" cy="66208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5258409" y="4108017"/>
              <a:ext cx="695270" cy="172744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 flipV="1">
              <a:off x="5960029" y="4108017"/>
              <a:ext cx="614315" cy="160043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4267887" y="4139772"/>
              <a:ext cx="1612773" cy="78592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1011238" y="2382838"/>
            <a:ext cx="6843712" cy="2036762"/>
            <a:chOff x="1011381" y="2382982"/>
            <a:chExt cx="6844146" cy="2036002"/>
          </a:xfrm>
        </p:grpSpPr>
        <p:cxnSp>
          <p:nvCxnSpPr>
            <p:cNvPr id="3" name="Straight Connector 2"/>
            <p:cNvCxnSpPr>
              <a:endCxn id="205829" idx="0"/>
            </p:cNvCxnSpPr>
            <p:nvPr/>
          </p:nvCxnSpPr>
          <p:spPr>
            <a:xfrm flipV="1">
              <a:off x="1011381" y="3888957"/>
              <a:ext cx="4869171" cy="265014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endCxn id="205829" idx="2"/>
            </p:cNvCxnSpPr>
            <p:nvPr/>
          </p:nvCxnSpPr>
          <p:spPr>
            <a:xfrm>
              <a:off x="1011381" y="4174600"/>
              <a:ext cx="5013643" cy="244384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205829" idx="2"/>
            </p:cNvCxnSpPr>
            <p:nvPr/>
          </p:nvCxnSpPr>
          <p:spPr>
            <a:xfrm flipV="1">
              <a:off x="6025024" y="3136763"/>
              <a:ext cx="1830503" cy="1282221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880552" y="2382982"/>
              <a:ext cx="1830504" cy="1505975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8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Background scattering</a:t>
            </a:r>
          </a:p>
        </p:txBody>
      </p:sp>
      <p:pic>
        <p:nvPicPr>
          <p:cNvPr id="205829" name="Picture 6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15938">
            <a:off x="5651500" y="3879850"/>
            <a:ext cx="6032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1159" name="AutoShape 7"/>
          <p:cNvSpPr>
            <a:spLocks noChangeArrowheads="1"/>
          </p:cNvSpPr>
          <p:nvPr/>
        </p:nvSpPr>
        <p:spPr bwMode="auto">
          <a:xfrm rot="5400000">
            <a:off x="5882481" y="3596482"/>
            <a:ext cx="5278437" cy="584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484 w 21600"/>
              <a:gd name="T13" fmla="*/ 2484 h 21600"/>
              <a:gd name="T14" fmla="*/ 19116 w 21600"/>
              <a:gd name="T15" fmla="*/ 19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368" y="21600"/>
                </a:lnTo>
                <a:lnTo>
                  <a:pt x="2023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831" name="AutoShape 18"/>
          <p:cNvSpPr>
            <a:spLocks noChangeArrowheads="1"/>
          </p:cNvSpPr>
          <p:nvPr/>
        </p:nvSpPr>
        <p:spPr bwMode="auto">
          <a:xfrm>
            <a:off x="855663" y="3979863"/>
            <a:ext cx="311150" cy="347662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77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16962 3.7037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81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90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16667 3.7037E-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81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1159" grpId="0" animBg="1"/>
      <p:bldP spid="2481159" grpId="1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http://bl831.als.lbl.gov/~jamesh/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16000"/>
            <a:ext cx="5791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73667" name="Group 3"/>
          <p:cNvGrpSpPr>
            <a:grpSpLocks/>
          </p:cNvGrpSpPr>
          <p:nvPr/>
        </p:nvGrpSpPr>
        <p:grpSpPr bwMode="auto">
          <a:xfrm>
            <a:off x="114300" y="1219200"/>
            <a:ext cx="5943600" cy="4953000"/>
            <a:chOff x="72" y="768"/>
            <a:chExt cx="3744" cy="3120"/>
          </a:xfrm>
        </p:grpSpPr>
        <p:grpSp>
          <p:nvGrpSpPr>
            <p:cNvPr id="206854" name="Group 4"/>
            <p:cNvGrpSpPr>
              <a:grpSpLocks/>
            </p:cNvGrpSpPr>
            <p:nvPr/>
          </p:nvGrpSpPr>
          <p:grpSpPr bwMode="auto">
            <a:xfrm>
              <a:off x="72" y="768"/>
              <a:ext cx="1272" cy="576"/>
              <a:chOff x="4080" y="2832"/>
              <a:chExt cx="1272" cy="576"/>
            </a:xfrm>
          </p:grpSpPr>
          <p:sp>
            <p:nvSpPr>
              <p:cNvPr id="206883" name="AutoShape 5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84" name="Text Box 6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85" name="Freeform 7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855" name="Group 8"/>
            <p:cNvGrpSpPr>
              <a:grpSpLocks/>
            </p:cNvGrpSpPr>
            <p:nvPr/>
          </p:nvGrpSpPr>
          <p:grpSpPr bwMode="auto">
            <a:xfrm>
              <a:off x="72" y="2040"/>
              <a:ext cx="1272" cy="576"/>
              <a:chOff x="4080" y="2832"/>
              <a:chExt cx="1272" cy="576"/>
            </a:xfrm>
          </p:grpSpPr>
          <p:sp>
            <p:nvSpPr>
              <p:cNvPr id="206880" name="AutoShape 9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81" name="Text Box 10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82" name="Freeform 11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856" name="Group 12"/>
            <p:cNvGrpSpPr>
              <a:grpSpLocks/>
            </p:cNvGrpSpPr>
            <p:nvPr/>
          </p:nvGrpSpPr>
          <p:grpSpPr bwMode="auto">
            <a:xfrm>
              <a:off x="72" y="3312"/>
              <a:ext cx="1272" cy="576"/>
              <a:chOff x="4080" y="2832"/>
              <a:chExt cx="1272" cy="576"/>
            </a:xfrm>
          </p:grpSpPr>
          <p:sp>
            <p:nvSpPr>
              <p:cNvPr id="206877" name="AutoShape 13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78" name="Text Box 14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79" name="Freeform 15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857" name="Group 16"/>
            <p:cNvGrpSpPr>
              <a:grpSpLocks/>
            </p:cNvGrpSpPr>
            <p:nvPr/>
          </p:nvGrpSpPr>
          <p:grpSpPr bwMode="auto">
            <a:xfrm>
              <a:off x="1308" y="768"/>
              <a:ext cx="1272" cy="576"/>
              <a:chOff x="4080" y="2832"/>
              <a:chExt cx="1272" cy="576"/>
            </a:xfrm>
          </p:grpSpPr>
          <p:sp>
            <p:nvSpPr>
              <p:cNvPr id="206874" name="AutoShape 17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75" name="Text Box 18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76" name="Freeform 19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858" name="Group 20"/>
            <p:cNvGrpSpPr>
              <a:grpSpLocks/>
            </p:cNvGrpSpPr>
            <p:nvPr/>
          </p:nvGrpSpPr>
          <p:grpSpPr bwMode="auto">
            <a:xfrm>
              <a:off x="1308" y="3312"/>
              <a:ext cx="1272" cy="576"/>
              <a:chOff x="4080" y="2832"/>
              <a:chExt cx="1272" cy="576"/>
            </a:xfrm>
          </p:grpSpPr>
          <p:sp>
            <p:nvSpPr>
              <p:cNvPr id="206871" name="AutoShape 21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72" name="Text Box 22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73" name="Freeform 23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859" name="Group 24"/>
            <p:cNvGrpSpPr>
              <a:grpSpLocks/>
            </p:cNvGrpSpPr>
            <p:nvPr/>
          </p:nvGrpSpPr>
          <p:grpSpPr bwMode="auto">
            <a:xfrm>
              <a:off x="2544" y="768"/>
              <a:ext cx="1272" cy="576"/>
              <a:chOff x="4080" y="2832"/>
              <a:chExt cx="1272" cy="576"/>
            </a:xfrm>
          </p:grpSpPr>
          <p:sp>
            <p:nvSpPr>
              <p:cNvPr id="206868" name="AutoShape 25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69" name="Text Box 26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70" name="Freeform 27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860" name="Group 28"/>
            <p:cNvGrpSpPr>
              <a:grpSpLocks/>
            </p:cNvGrpSpPr>
            <p:nvPr/>
          </p:nvGrpSpPr>
          <p:grpSpPr bwMode="auto">
            <a:xfrm>
              <a:off x="2544" y="2040"/>
              <a:ext cx="1272" cy="576"/>
              <a:chOff x="4080" y="2832"/>
              <a:chExt cx="1272" cy="576"/>
            </a:xfrm>
          </p:grpSpPr>
          <p:sp>
            <p:nvSpPr>
              <p:cNvPr id="206865" name="AutoShape 29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66" name="Text Box 30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67" name="Freeform 31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6861" name="Group 32"/>
            <p:cNvGrpSpPr>
              <a:grpSpLocks/>
            </p:cNvGrpSpPr>
            <p:nvPr/>
          </p:nvGrpSpPr>
          <p:grpSpPr bwMode="auto">
            <a:xfrm>
              <a:off x="2544" y="3312"/>
              <a:ext cx="1272" cy="576"/>
              <a:chOff x="4080" y="2832"/>
              <a:chExt cx="1272" cy="576"/>
            </a:xfrm>
          </p:grpSpPr>
          <p:sp>
            <p:nvSpPr>
              <p:cNvPr id="206862" name="AutoShape 33"/>
              <p:cNvSpPr>
                <a:spLocks noChangeArrowheads="1"/>
              </p:cNvSpPr>
              <p:nvPr/>
            </p:nvSpPr>
            <p:spPr bwMode="auto">
              <a:xfrm rot="7088323">
                <a:off x="4572" y="2628"/>
                <a:ext cx="384" cy="1176"/>
              </a:xfrm>
              <a:prstGeom prst="flowChartOffpageConnector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6863" name="Text Box 34"/>
              <p:cNvSpPr txBox="1">
                <a:spLocks noChangeArrowheads="1"/>
              </p:cNvSpPr>
              <p:nvPr/>
            </p:nvSpPr>
            <p:spPr bwMode="auto">
              <a:xfrm rot="1663226">
                <a:off x="4323" y="3120"/>
                <a:ext cx="10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b="1">
                    <a:solidFill>
                      <a:srgbClr val="FF0000"/>
                    </a:solidFill>
                    <a:cs typeface="Arial" pitchFamily="34" charset="0"/>
                  </a:rPr>
                  <a:t>$100,000.00</a:t>
                </a:r>
              </a:p>
            </p:txBody>
          </p:sp>
          <p:sp>
            <p:nvSpPr>
              <p:cNvPr id="206864" name="Freeform 35"/>
              <p:cNvSpPr>
                <a:spLocks/>
              </p:cNvSpPr>
              <p:nvPr/>
            </p:nvSpPr>
            <p:spPr bwMode="auto">
              <a:xfrm>
                <a:off x="4080" y="2832"/>
                <a:ext cx="256" cy="160"/>
              </a:xfrm>
              <a:custGeom>
                <a:avLst/>
                <a:gdLst>
                  <a:gd name="T0" fmla="*/ 256 w 256"/>
                  <a:gd name="T1" fmla="*/ 160 h 160"/>
                  <a:gd name="T2" fmla="*/ 16 w 256"/>
                  <a:gd name="T3" fmla="*/ 112 h 160"/>
                  <a:gd name="T4" fmla="*/ 160 w 256"/>
                  <a:gd name="T5" fmla="*/ 16 h 160"/>
                  <a:gd name="T6" fmla="*/ 256 w 256"/>
                  <a:gd name="T7" fmla="*/ 16 h 160"/>
                  <a:gd name="T8" fmla="*/ 160 w 256"/>
                  <a:gd name="T9" fmla="*/ 64 h 160"/>
                  <a:gd name="T10" fmla="*/ 112 w 256"/>
                  <a:gd name="T11" fmla="*/ 16 h 1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6" h="160">
                    <a:moveTo>
                      <a:pt x="256" y="160"/>
                    </a:moveTo>
                    <a:cubicBezTo>
                      <a:pt x="144" y="148"/>
                      <a:pt x="32" y="136"/>
                      <a:pt x="16" y="112"/>
                    </a:cubicBezTo>
                    <a:cubicBezTo>
                      <a:pt x="0" y="88"/>
                      <a:pt x="120" y="32"/>
                      <a:pt x="160" y="16"/>
                    </a:cubicBezTo>
                    <a:cubicBezTo>
                      <a:pt x="200" y="0"/>
                      <a:pt x="256" y="8"/>
                      <a:pt x="256" y="16"/>
                    </a:cubicBezTo>
                    <a:cubicBezTo>
                      <a:pt x="256" y="24"/>
                      <a:pt x="184" y="64"/>
                      <a:pt x="160" y="64"/>
                    </a:cubicBezTo>
                    <a:cubicBezTo>
                      <a:pt x="136" y="64"/>
                      <a:pt x="124" y="40"/>
                      <a:pt x="112" y="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oval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673700" name="Text Box 36"/>
          <p:cNvSpPr txBox="1">
            <a:spLocks noChangeArrowheads="1"/>
          </p:cNvSpPr>
          <p:nvPr/>
        </p:nvSpPr>
        <p:spPr bwMode="auto">
          <a:xfrm>
            <a:off x="6477000" y="2743200"/>
            <a:ext cx="23780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real estate 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expensive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use it!</a:t>
            </a:r>
          </a:p>
        </p:txBody>
      </p:sp>
      <p:sp>
        <p:nvSpPr>
          <p:cNvPr id="206853" name="Rectangle 3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Background scattering</a:t>
            </a:r>
          </a:p>
        </p:txBody>
      </p:sp>
    </p:spTree>
    <p:extLst>
      <p:ext uri="{BB962C8B-B14F-4D97-AF65-F5344CB8AC3E}">
        <p14:creationId xmlns:p14="http://schemas.microsoft.com/office/powerpoint/2010/main" val="3170300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3700" grpId="0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5588" cy="1317625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Fine Slicing</a:t>
            </a:r>
          </a:p>
        </p:txBody>
      </p:sp>
      <p:sp>
        <p:nvSpPr>
          <p:cNvPr id="207875" name="Oval 4"/>
          <p:cNvSpPr>
            <a:spLocks noChangeArrowheads="1"/>
          </p:cNvSpPr>
          <p:nvPr/>
        </p:nvSpPr>
        <p:spPr bwMode="auto">
          <a:xfrm>
            <a:off x="3883025" y="3055938"/>
            <a:ext cx="1266825" cy="1277937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7876" name="Arc 5"/>
          <p:cNvSpPr>
            <a:spLocks/>
          </p:cNvSpPr>
          <p:nvPr/>
        </p:nvSpPr>
        <p:spPr bwMode="auto">
          <a:xfrm>
            <a:off x="-12707938" y="1941513"/>
            <a:ext cx="16730663" cy="17287875"/>
          </a:xfrm>
          <a:custGeom>
            <a:avLst/>
            <a:gdLst>
              <a:gd name="T0" fmla="*/ 2147483647 w 17303"/>
              <a:gd name="T1" fmla="*/ 0 h 17089"/>
              <a:gd name="T2" fmla="*/ 2147483647 w 17303"/>
              <a:gd name="T3" fmla="*/ 2147483647 h 17089"/>
              <a:gd name="T4" fmla="*/ 0 w 17303"/>
              <a:gd name="T5" fmla="*/ 2147483647 h 170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303" h="17089" fill="none" extrusionOk="0">
                <a:moveTo>
                  <a:pt x="13210" y="-1"/>
                </a:moveTo>
                <a:cubicBezTo>
                  <a:pt x="14756" y="1194"/>
                  <a:pt x="16132" y="2593"/>
                  <a:pt x="17302" y="4159"/>
                </a:cubicBezTo>
              </a:path>
              <a:path w="17303" h="17089" stroke="0" extrusionOk="0">
                <a:moveTo>
                  <a:pt x="13210" y="-1"/>
                </a:moveTo>
                <a:cubicBezTo>
                  <a:pt x="14756" y="1194"/>
                  <a:pt x="16132" y="2593"/>
                  <a:pt x="17302" y="4159"/>
                </a:cubicBezTo>
                <a:lnTo>
                  <a:pt x="0" y="17089"/>
                </a:lnTo>
                <a:lnTo>
                  <a:pt x="13210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7877" name="Rectangle 6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Pflugrath, J. W. (1999)."The finer things in X-ray diffraction data collection", </a:t>
            </a:r>
            <a:r>
              <a:rPr lang="en-US" altLang="en-US" sz="1800" i="1">
                <a:solidFill>
                  <a:srgbClr val="000000"/>
                </a:solidFill>
                <a:cs typeface="Arial" pitchFamily="34" charset="0"/>
              </a:rPr>
              <a:t>Acta Cryst. D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800" b="1">
                <a:solidFill>
                  <a:srgbClr val="000000"/>
                </a:solidFill>
                <a:cs typeface="Arial" pitchFamily="34" charset="0"/>
              </a:rPr>
              <a:t>55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, 1718-1725. </a:t>
            </a:r>
          </a:p>
        </p:txBody>
      </p:sp>
      <p:sp>
        <p:nvSpPr>
          <p:cNvPr id="207878" name="Arc 7"/>
          <p:cNvSpPr>
            <a:spLocks/>
          </p:cNvSpPr>
          <p:nvPr/>
        </p:nvSpPr>
        <p:spPr bwMode="auto">
          <a:xfrm>
            <a:off x="-8045450" y="1317625"/>
            <a:ext cx="16730663" cy="17287875"/>
          </a:xfrm>
          <a:custGeom>
            <a:avLst/>
            <a:gdLst>
              <a:gd name="T0" fmla="*/ 2147483647 w 17303"/>
              <a:gd name="T1" fmla="*/ 0 h 17089"/>
              <a:gd name="T2" fmla="*/ 2147483647 w 17303"/>
              <a:gd name="T3" fmla="*/ 2147483647 h 17089"/>
              <a:gd name="T4" fmla="*/ 0 w 17303"/>
              <a:gd name="T5" fmla="*/ 2147483647 h 170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303" h="17089" fill="none" extrusionOk="0">
                <a:moveTo>
                  <a:pt x="13210" y="-1"/>
                </a:moveTo>
                <a:cubicBezTo>
                  <a:pt x="14756" y="1194"/>
                  <a:pt x="16132" y="2593"/>
                  <a:pt x="17302" y="4159"/>
                </a:cubicBezTo>
              </a:path>
              <a:path w="17303" h="17089" stroke="0" extrusionOk="0">
                <a:moveTo>
                  <a:pt x="13210" y="-1"/>
                </a:moveTo>
                <a:cubicBezTo>
                  <a:pt x="14756" y="1194"/>
                  <a:pt x="16132" y="2593"/>
                  <a:pt x="17302" y="4159"/>
                </a:cubicBezTo>
                <a:lnTo>
                  <a:pt x="0" y="17089"/>
                </a:lnTo>
                <a:lnTo>
                  <a:pt x="13210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59340" name="Group 12"/>
          <p:cNvGrpSpPr>
            <a:grpSpLocks/>
          </p:cNvGrpSpPr>
          <p:nvPr/>
        </p:nvGrpSpPr>
        <p:grpSpPr bwMode="auto">
          <a:xfrm>
            <a:off x="3184525" y="2379663"/>
            <a:ext cx="2957513" cy="3398837"/>
            <a:chOff x="2006" y="1499"/>
            <a:chExt cx="1863" cy="2141"/>
          </a:xfrm>
        </p:grpSpPr>
        <p:sp>
          <p:nvSpPr>
            <p:cNvPr id="207894" name="Line 8"/>
            <p:cNvSpPr>
              <a:spLocks noChangeShapeType="1"/>
            </p:cNvSpPr>
            <p:nvPr/>
          </p:nvSpPr>
          <p:spPr bwMode="auto">
            <a:xfrm flipV="1">
              <a:off x="3109" y="1499"/>
              <a:ext cx="584" cy="5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95" name="Line 9"/>
            <p:cNvSpPr>
              <a:spLocks noChangeShapeType="1"/>
            </p:cNvSpPr>
            <p:nvPr/>
          </p:nvSpPr>
          <p:spPr bwMode="auto">
            <a:xfrm flipH="1">
              <a:off x="2006" y="2581"/>
              <a:ext cx="544" cy="5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96" name="Text Box 10"/>
            <p:cNvSpPr txBox="1">
              <a:spLocks noChangeArrowheads="1"/>
            </p:cNvSpPr>
            <p:nvPr/>
          </p:nvSpPr>
          <p:spPr bwMode="auto">
            <a:xfrm rot="2825715">
              <a:off x="2222" y="3090"/>
              <a:ext cx="8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background</a:t>
              </a:r>
            </a:p>
          </p:txBody>
        </p:sp>
        <p:sp>
          <p:nvSpPr>
            <p:cNvPr id="207897" name="Text Box 11"/>
            <p:cNvSpPr txBox="1">
              <a:spLocks noChangeArrowheads="1"/>
            </p:cNvSpPr>
            <p:nvPr/>
          </p:nvSpPr>
          <p:spPr bwMode="auto">
            <a:xfrm rot="2825715">
              <a:off x="3320" y="2066"/>
              <a:ext cx="8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background</a:t>
              </a:r>
            </a:p>
          </p:txBody>
        </p:sp>
      </p:grpSp>
      <p:grpSp>
        <p:nvGrpSpPr>
          <p:cNvPr id="2659343" name="Group 15"/>
          <p:cNvGrpSpPr>
            <a:grpSpLocks/>
          </p:cNvGrpSpPr>
          <p:nvPr/>
        </p:nvGrpSpPr>
        <p:grpSpPr bwMode="auto">
          <a:xfrm>
            <a:off x="-11126788" y="1530350"/>
            <a:ext cx="18283238" cy="17575213"/>
            <a:chOff x="-7009" y="964"/>
            <a:chExt cx="11517" cy="11071"/>
          </a:xfrm>
        </p:grpSpPr>
        <p:sp>
          <p:nvSpPr>
            <p:cNvPr id="207892" name="Arc 13"/>
            <p:cNvSpPr>
              <a:spLocks/>
            </p:cNvSpPr>
            <p:nvPr/>
          </p:nvSpPr>
          <p:spPr bwMode="auto">
            <a:xfrm>
              <a:off x="-7009" y="1145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93" name="Arc 14"/>
            <p:cNvSpPr>
              <a:spLocks/>
            </p:cNvSpPr>
            <p:nvPr/>
          </p:nvSpPr>
          <p:spPr bwMode="auto">
            <a:xfrm>
              <a:off x="-6031" y="964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59347" name="Group 19"/>
          <p:cNvGrpSpPr>
            <a:grpSpLocks/>
          </p:cNvGrpSpPr>
          <p:nvPr/>
        </p:nvGrpSpPr>
        <p:grpSpPr bwMode="auto">
          <a:xfrm>
            <a:off x="-11879263" y="1441450"/>
            <a:ext cx="19912013" cy="17751425"/>
            <a:chOff x="-7483" y="908"/>
            <a:chExt cx="12543" cy="11182"/>
          </a:xfrm>
        </p:grpSpPr>
        <p:sp>
          <p:nvSpPr>
            <p:cNvPr id="207889" name="Arc 16"/>
            <p:cNvSpPr>
              <a:spLocks/>
            </p:cNvSpPr>
            <p:nvPr/>
          </p:nvSpPr>
          <p:spPr bwMode="auto">
            <a:xfrm>
              <a:off x="-7483" y="1200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90" name="Arc 17"/>
            <p:cNvSpPr>
              <a:spLocks/>
            </p:cNvSpPr>
            <p:nvPr/>
          </p:nvSpPr>
          <p:spPr bwMode="auto">
            <a:xfrm>
              <a:off x="-6497" y="1075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91" name="Arc 18"/>
            <p:cNvSpPr>
              <a:spLocks/>
            </p:cNvSpPr>
            <p:nvPr/>
          </p:nvSpPr>
          <p:spPr bwMode="auto">
            <a:xfrm>
              <a:off x="-5479" y="908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59354" name="Group 26"/>
          <p:cNvGrpSpPr>
            <a:grpSpLocks/>
          </p:cNvGrpSpPr>
          <p:nvPr/>
        </p:nvGrpSpPr>
        <p:grpSpPr bwMode="auto">
          <a:xfrm>
            <a:off x="-12255500" y="1392238"/>
            <a:ext cx="20620038" cy="17851437"/>
            <a:chOff x="-7720" y="877"/>
            <a:chExt cx="12989" cy="11245"/>
          </a:xfrm>
        </p:grpSpPr>
        <p:sp>
          <p:nvSpPr>
            <p:cNvPr id="207883" name="Arc 20"/>
            <p:cNvSpPr>
              <a:spLocks/>
            </p:cNvSpPr>
            <p:nvPr/>
          </p:nvSpPr>
          <p:spPr bwMode="auto">
            <a:xfrm>
              <a:off x="-7720" y="1232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84" name="Arc 21"/>
            <p:cNvSpPr>
              <a:spLocks/>
            </p:cNvSpPr>
            <p:nvPr/>
          </p:nvSpPr>
          <p:spPr bwMode="auto">
            <a:xfrm>
              <a:off x="-7253" y="1169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85" name="Arc 22"/>
            <p:cNvSpPr>
              <a:spLocks/>
            </p:cNvSpPr>
            <p:nvPr/>
          </p:nvSpPr>
          <p:spPr bwMode="auto">
            <a:xfrm>
              <a:off x="-5270" y="877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86" name="Arc 23"/>
            <p:cNvSpPr>
              <a:spLocks/>
            </p:cNvSpPr>
            <p:nvPr/>
          </p:nvSpPr>
          <p:spPr bwMode="auto">
            <a:xfrm>
              <a:off x="-5738" y="941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87" name="Arc 24"/>
            <p:cNvSpPr>
              <a:spLocks/>
            </p:cNvSpPr>
            <p:nvPr/>
          </p:nvSpPr>
          <p:spPr bwMode="auto">
            <a:xfrm>
              <a:off x="-6259" y="1027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888" name="Arc 25"/>
            <p:cNvSpPr>
              <a:spLocks/>
            </p:cNvSpPr>
            <p:nvPr/>
          </p:nvSpPr>
          <p:spPr bwMode="auto">
            <a:xfrm>
              <a:off x="-6773" y="1090"/>
              <a:ext cx="10539" cy="10890"/>
            </a:xfrm>
            <a:custGeom>
              <a:avLst/>
              <a:gdLst>
                <a:gd name="T0" fmla="*/ 250 w 17303"/>
                <a:gd name="T1" fmla="*/ 0 h 17089"/>
                <a:gd name="T2" fmla="*/ 328 w 17303"/>
                <a:gd name="T3" fmla="*/ 113 h 17089"/>
                <a:gd name="T4" fmla="*/ 0 w 17303"/>
                <a:gd name="T5" fmla="*/ 465 h 17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303" h="17089" fill="none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</a:path>
                <a:path w="17303" h="17089" stroke="0" extrusionOk="0">
                  <a:moveTo>
                    <a:pt x="13210" y="-1"/>
                  </a:moveTo>
                  <a:cubicBezTo>
                    <a:pt x="14756" y="1194"/>
                    <a:pt x="16132" y="2593"/>
                    <a:pt x="17302" y="4159"/>
                  </a:cubicBezTo>
                  <a:lnTo>
                    <a:pt x="0" y="17089"/>
                  </a:lnTo>
                  <a:lnTo>
                    <a:pt x="13210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89806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6"/>
          <a:stretch/>
        </p:blipFill>
        <p:spPr>
          <a:xfrm>
            <a:off x="0" y="1727200"/>
            <a:ext cx="9144000" cy="5130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98171"/>
          </a:xfrm>
        </p:spPr>
        <p:txBody>
          <a:bodyPr>
            <a:normAutofit/>
          </a:bodyPr>
          <a:lstStyle/>
          <a:p>
            <a:r>
              <a:rPr lang="en-US" dirty="0" smtClean="0"/>
              <a:t>Pilatus pile-up for RT MX?</a:t>
            </a:r>
            <a:br>
              <a:rPr lang="en-US" dirty="0" smtClean="0"/>
            </a:br>
            <a:r>
              <a:rPr lang="en-US" dirty="0" smtClean="0"/>
              <a:t>same photons, different speeds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036662"/>
            <a:ext cx="3212739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 of 193 shots with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193-fold attenuation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8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98171"/>
          </a:xfrm>
        </p:spPr>
        <p:txBody>
          <a:bodyPr>
            <a:normAutofit/>
          </a:bodyPr>
          <a:lstStyle/>
          <a:p>
            <a:r>
              <a:rPr lang="en-US" dirty="0" smtClean="0"/>
              <a:t>Pilatus pile-up for RT MX?</a:t>
            </a:r>
            <a:br>
              <a:rPr lang="en-US" dirty="0" smtClean="0"/>
            </a:br>
            <a:r>
              <a:rPr lang="en-US" dirty="0" smtClean="0"/>
              <a:t>same photons, different speeds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3"/>
          <a:stretch/>
        </p:blipFill>
        <p:spPr>
          <a:xfrm>
            <a:off x="0" y="1741714"/>
            <a:ext cx="9144000" cy="5116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36662"/>
            <a:ext cx="2137124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shot with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attenuation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15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pt-BR" altLang="en-US" sz="5400" dirty="0" smtClean="0"/>
              <a:t>Phase Problem: Se vs S</a:t>
            </a:r>
            <a:endParaRPr lang="en-US" altLang="en-US" sz="5400" dirty="0" smtClean="0"/>
          </a:p>
        </p:txBody>
      </p:sp>
      <p:graphicFrame>
        <p:nvGraphicFramePr>
          <p:cNvPr id="5273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297274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6" name="Chart" r:id="rId3" imgW="6458065" imgH="4638809" progId="MSGraph.Chart.8">
                  <p:embed followColorScheme="full"/>
                </p:oleObj>
              </mc:Choice>
              <mc:Fallback>
                <p:oleObj name="Chart" r:id="rId3" imgW="6458065" imgH="463880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7365" name="Text Box 5"/>
          <p:cNvSpPr txBox="1">
            <a:spLocks noChangeArrowheads="1"/>
          </p:cNvSpPr>
          <p:nvPr/>
        </p:nvSpPr>
        <p:spPr bwMode="auto">
          <a:xfrm rot="-5400000">
            <a:off x="-1553368" y="3058318"/>
            <a:ext cx="3905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correlation coefficient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512635" y="6057900"/>
            <a:ext cx="28616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000000"/>
                </a:solidFill>
                <a:cs typeface="Arial" pitchFamily="34" charset="0"/>
              </a:rPr>
              <a:t>1.0 - fraction Se</a:t>
            </a:r>
            <a:endParaRPr lang="en-US" altLang="en-US" sz="2800" b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614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98171"/>
          </a:xfrm>
        </p:spPr>
        <p:txBody>
          <a:bodyPr>
            <a:normAutofit/>
          </a:bodyPr>
          <a:lstStyle/>
          <a:p>
            <a:r>
              <a:rPr lang="en-US" dirty="0" smtClean="0"/>
              <a:t>Pilatus pile-up for RT MX?</a:t>
            </a:r>
            <a:br>
              <a:rPr lang="en-US" dirty="0" smtClean="0"/>
            </a:br>
            <a:r>
              <a:rPr lang="en-US" dirty="0" smtClean="0"/>
              <a:t>same photons, different speeds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1"/>
          <a:stretch/>
        </p:blipFill>
        <p:spPr>
          <a:xfrm>
            <a:off x="682171" y="1669143"/>
            <a:ext cx="7431314" cy="5188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0746" y="4591319"/>
            <a:ext cx="288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0.016° mosaic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98171"/>
          </a:xfrm>
        </p:spPr>
        <p:txBody>
          <a:bodyPr>
            <a:normAutofit/>
          </a:bodyPr>
          <a:lstStyle/>
          <a:p>
            <a:r>
              <a:rPr lang="en-US" dirty="0" smtClean="0"/>
              <a:t>Pilatus pile-up for RT MX?</a:t>
            </a:r>
            <a:br>
              <a:rPr lang="en-US" dirty="0" smtClean="0"/>
            </a:br>
            <a:r>
              <a:rPr lang="en-US" dirty="0" smtClean="0"/>
              <a:t>same photons, different speeds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5" y="1389742"/>
            <a:ext cx="7291011" cy="54682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399" y="5029200"/>
            <a:ext cx="2888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0.016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mosaic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0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98171"/>
          </a:xfrm>
        </p:spPr>
        <p:txBody>
          <a:bodyPr>
            <a:normAutofit/>
          </a:bodyPr>
          <a:lstStyle/>
          <a:p>
            <a:r>
              <a:rPr lang="en-US" dirty="0" smtClean="0"/>
              <a:t>Pilatus pile-up for RT MX?</a:t>
            </a:r>
            <a:br>
              <a:rPr lang="en-US" dirty="0" smtClean="0"/>
            </a:br>
            <a:r>
              <a:rPr lang="en-US" dirty="0" smtClean="0"/>
              <a:t>same photons, different speeds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" y="1458685"/>
            <a:ext cx="7199086" cy="539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89768"/>
          </a:xfrm>
        </p:spPr>
        <p:txBody>
          <a:bodyPr>
            <a:normAutofit/>
          </a:bodyPr>
          <a:lstStyle/>
          <a:p>
            <a:r>
              <a:rPr lang="en-US" dirty="0" smtClean="0"/>
              <a:t>How to avoid pile-up?</a:t>
            </a:r>
            <a:br>
              <a:rPr lang="en-US" dirty="0" smtClean="0"/>
            </a:br>
            <a:r>
              <a:rPr lang="en-US" sz="2700" dirty="0" smtClean="0"/>
              <a:t>and other time-dependent noise?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000" dirty="0" err="1" smtClean="0">
                <a:solidFill>
                  <a:srgbClr val="00B050"/>
                </a:solidFill>
              </a:rPr>
              <a:t>Attenu</a:t>
            </a:r>
            <a:r>
              <a:rPr lang="en-US" sz="6000" dirty="0" smtClean="0">
                <a:solidFill>
                  <a:srgbClr val="00B050"/>
                </a:solidFill>
              </a:rPr>
              <a:t>-wait!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Apply 10x attenuation</a:t>
            </a:r>
          </a:p>
          <a:p>
            <a:pPr marL="0" indent="0" algn="ctr">
              <a:buNone/>
            </a:pPr>
            <a:r>
              <a:rPr lang="en-US" dirty="0" smtClean="0"/>
              <a:t>Expose 10x longer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Number of photons should be the same!</a:t>
            </a:r>
          </a:p>
          <a:p>
            <a:pPr marL="0" indent="0" algn="ctr">
              <a:buNone/>
            </a:pPr>
            <a:r>
              <a:rPr lang="en-US" dirty="0" smtClean="0"/>
              <a:t>Damage will also be the same!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77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itle 1"/>
          <p:cNvSpPr>
            <a:spLocks noGrp="1"/>
          </p:cNvSpPr>
          <p:nvPr>
            <p:ph type="title"/>
          </p:nvPr>
        </p:nvSpPr>
        <p:spPr>
          <a:xfrm>
            <a:off x="749300" y="0"/>
            <a:ext cx="7772400" cy="1260475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Classes of error in MX</a:t>
            </a:r>
          </a:p>
        </p:txBody>
      </p:sp>
      <p:sp>
        <p:nvSpPr>
          <p:cNvPr id="208899" name="TextBox 3"/>
          <p:cNvSpPr txBox="1">
            <a:spLocks noChangeArrowheads="1"/>
          </p:cNvSpPr>
          <p:nvPr/>
        </p:nvSpPr>
        <p:spPr bwMode="auto">
          <a:xfrm>
            <a:off x="2139950" y="1373188"/>
            <a:ext cx="6394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Dependence on signal</a:t>
            </a:r>
          </a:p>
        </p:txBody>
      </p:sp>
      <p:sp>
        <p:nvSpPr>
          <p:cNvPr id="208900" name="TextBox 4"/>
          <p:cNvSpPr txBox="1">
            <a:spLocks noChangeArrowheads="1"/>
          </p:cNvSpPr>
          <p:nvPr/>
        </p:nvSpPr>
        <p:spPr bwMode="auto">
          <a:xfrm rot="-5400000">
            <a:off x="-300831" y="4187031"/>
            <a:ext cx="14160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  <a:cs typeface="Arial" pitchFamily="34" charset="0"/>
              </a:rPr>
              <a:t>Time</a:t>
            </a:r>
          </a:p>
        </p:txBody>
      </p:sp>
      <p:sp>
        <p:nvSpPr>
          <p:cNvPr id="208901" name="TextBox 5"/>
          <p:cNvSpPr txBox="1">
            <a:spLocks noChangeArrowheads="1"/>
          </p:cNvSpPr>
          <p:nvPr/>
        </p:nvSpPr>
        <p:spPr bwMode="auto">
          <a:xfrm>
            <a:off x="2139950" y="2079625"/>
            <a:ext cx="6378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     none         sqrt      proportional</a:t>
            </a:r>
          </a:p>
        </p:txBody>
      </p:sp>
      <p:sp>
        <p:nvSpPr>
          <p:cNvPr id="208902" name="TextBox 6"/>
          <p:cNvSpPr txBox="1">
            <a:spLocks noChangeArrowheads="1"/>
          </p:cNvSpPr>
          <p:nvPr/>
        </p:nvSpPr>
        <p:spPr bwMode="auto">
          <a:xfrm>
            <a:off x="792163" y="2925763"/>
            <a:ext cx="1347787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none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1/sqrt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1/prop</a:t>
            </a: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208903" name="TextBox 7"/>
          <p:cNvSpPr txBox="1">
            <a:spLocks noChangeArrowheads="1"/>
          </p:cNvSpPr>
          <p:nvPr/>
        </p:nvSpPr>
        <p:spPr bwMode="auto">
          <a:xfrm>
            <a:off x="2395538" y="2771775"/>
            <a:ext cx="1452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itchFamily="34" charset="0"/>
              </a:rPr>
              <a:t>CCD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itchFamily="34" charset="0"/>
              </a:rPr>
              <a:t>Read-out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139950" y="2716213"/>
            <a:ext cx="17463" cy="35369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84250" y="2708275"/>
            <a:ext cx="7550150" cy="79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60850" y="2716213"/>
            <a:ext cx="15875" cy="35369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40413" y="2681288"/>
            <a:ext cx="15875" cy="35369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908" name="TextBox 16"/>
          <p:cNvSpPr txBox="1">
            <a:spLocks noChangeArrowheads="1"/>
          </p:cNvSpPr>
          <p:nvPr/>
        </p:nvSpPr>
        <p:spPr bwMode="auto">
          <a:xfrm>
            <a:off x="4398963" y="2840038"/>
            <a:ext cx="13509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itchFamily="34" charset="0"/>
              </a:rPr>
              <a:t>Photon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cs typeface="Arial" pitchFamily="34" charset="0"/>
              </a:rPr>
              <a:t>counting</a:t>
            </a:r>
          </a:p>
        </p:txBody>
      </p:sp>
      <p:sp>
        <p:nvSpPr>
          <p:cNvPr id="208909" name="TextBox 19"/>
          <p:cNvSpPr txBox="1">
            <a:spLocks noChangeArrowheads="1"/>
          </p:cNvSpPr>
          <p:nvPr/>
        </p:nvSpPr>
        <p:spPr bwMode="auto">
          <a:xfrm>
            <a:off x="6315075" y="5111750"/>
            <a:ext cx="187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Arial" pitchFamily="34" charset="0"/>
              </a:rPr>
              <a:t>Beam flicker</a:t>
            </a:r>
          </a:p>
        </p:txBody>
      </p:sp>
      <p:sp>
        <p:nvSpPr>
          <p:cNvPr id="208910" name="TextBox 20"/>
          <p:cNvSpPr txBox="1">
            <a:spLocks noChangeArrowheads="1"/>
          </p:cNvSpPr>
          <p:nvPr/>
        </p:nvSpPr>
        <p:spPr bwMode="auto">
          <a:xfrm>
            <a:off x="6014793" y="5637213"/>
            <a:ext cx="24801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Arial" pitchFamily="34" charset="0"/>
              </a:rPr>
              <a:t>Shutter jitter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cs typeface="Arial" pitchFamily="34" charset="0"/>
              </a:rPr>
              <a:t>Sample </a:t>
            </a:r>
            <a:r>
              <a:rPr lang="en-US" altLang="en-US" sz="2400" dirty="0" smtClean="0">
                <a:solidFill>
                  <a:srgbClr val="FF0000"/>
                </a:solidFill>
                <a:cs typeface="Arial" pitchFamily="34" charset="0"/>
              </a:rPr>
              <a:t>vibration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FF0000"/>
                </a:solidFill>
                <a:cs typeface="Arial" pitchFamily="34" charset="0"/>
              </a:rPr>
              <a:t>Pile-up</a:t>
            </a:r>
            <a:endParaRPr lang="en-US" altLang="en-US" sz="2400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08911" name="TextBox 21"/>
          <p:cNvSpPr txBox="1">
            <a:spLocks noChangeArrowheads="1"/>
          </p:cNvSpPr>
          <p:nvPr/>
        </p:nvSpPr>
        <p:spPr bwMode="auto">
          <a:xfrm>
            <a:off x="5953125" y="2847975"/>
            <a:ext cx="287178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Detector calibration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attenuation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partiality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Non-isomorphism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Radiation damage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84250" y="4989513"/>
            <a:ext cx="75501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966788" y="5629275"/>
            <a:ext cx="7551737" cy="79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50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itle 1"/>
          <p:cNvSpPr>
            <a:spLocks noGrp="1"/>
          </p:cNvSpPr>
          <p:nvPr>
            <p:ph type="title"/>
          </p:nvPr>
        </p:nvSpPr>
        <p:spPr>
          <a:xfrm>
            <a:off x="749300" y="0"/>
            <a:ext cx="7772400" cy="1260475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Classes of error in MX</a:t>
            </a:r>
          </a:p>
        </p:txBody>
      </p:sp>
      <p:sp>
        <p:nvSpPr>
          <p:cNvPr id="208899" name="TextBox 3"/>
          <p:cNvSpPr txBox="1">
            <a:spLocks noChangeArrowheads="1"/>
          </p:cNvSpPr>
          <p:nvPr/>
        </p:nvSpPr>
        <p:spPr bwMode="auto">
          <a:xfrm>
            <a:off x="2139950" y="1373188"/>
            <a:ext cx="6394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Dependence on signal</a:t>
            </a:r>
          </a:p>
        </p:txBody>
      </p:sp>
      <p:sp>
        <p:nvSpPr>
          <p:cNvPr id="208900" name="TextBox 4"/>
          <p:cNvSpPr txBox="1">
            <a:spLocks noChangeArrowheads="1"/>
          </p:cNvSpPr>
          <p:nvPr/>
        </p:nvSpPr>
        <p:spPr bwMode="auto">
          <a:xfrm rot="-5400000">
            <a:off x="-300831" y="4187031"/>
            <a:ext cx="14160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  <a:cs typeface="Arial" pitchFamily="34" charset="0"/>
              </a:rPr>
              <a:t>Time</a:t>
            </a:r>
          </a:p>
        </p:txBody>
      </p:sp>
      <p:sp>
        <p:nvSpPr>
          <p:cNvPr id="208901" name="TextBox 5"/>
          <p:cNvSpPr txBox="1">
            <a:spLocks noChangeArrowheads="1"/>
          </p:cNvSpPr>
          <p:nvPr/>
        </p:nvSpPr>
        <p:spPr bwMode="auto">
          <a:xfrm>
            <a:off x="2139950" y="2079625"/>
            <a:ext cx="6378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     none         sqrt      proportional</a:t>
            </a:r>
          </a:p>
        </p:txBody>
      </p:sp>
      <p:sp>
        <p:nvSpPr>
          <p:cNvPr id="208902" name="TextBox 6"/>
          <p:cNvSpPr txBox="1">
            <a:spLocks noChangeArrowheads="1"/>
          </p:cNvSpPr>
          <p:nvPr/>
        </p:nvSpPr>
        <p:spPr bwMode="auto">
          <a:xfrm>
            <a:off x="792163" y="2925763"/>
            <a:ext cx="1347787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none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1/sqrt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1/prop</a:t>
            </a:r>
            <a:r>
              <a:rPr lang="en-US" altLang="en-US" sz="4000">
                <a:solidFill>
                  <a:srgbClr val="00000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208903" name="TextBox 7"/>
          <p:cNvSpPr txBox="1">
            <a:spLocks noChangeArrowheads="1"/>
          </p:cNvSpPr>
          <p:nvPr/>
        </p:nvSpPr>
        <p:spPr bwMode="auto">
          <a:xfrm>
            <a:off x="2395538" y="2771775"/>
            <a:ext cx="1452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itchFamily="34" charset="0"/>
              </a:rPr>
              <a:t>CCD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itchFamily="34" charset="0"/>
              </a:rPr>
              <a:t>Read-out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139950" y="2716213"/>
            <a:ext cx="17463" cy="35369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84250" y="2708275"/>
            <a:ext cx="7550150" cy="79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260850" y="2716213"/>
            <a:ext cx="15875" cy="35369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40413" y="2681288"/>
            <a:ext cx="15875" cy="35369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908" name="TextBox 16"/>
          <p:cNvSpPr txBox="1">
            <a:spLocks noChangeArrowheads="1"/>
          </p:cNvSpPr>
          <p:nvPr/>
        </p:nvSpPr>
        <p:spPr bwMode="auto">
          <a:xfrm>
            <a:off x="4398963" y="2840038"/>
            <a:ext cx="13509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itchFamily="34" charset="0"/>
              </a:rPr>
              <a:t>Photon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itchFamily="34" charset="0"/>
              </a:rPr>
              <a:t>counting</a:t>
            </a:r>
          </a:p>
        </p:txBody>
      </p:sp>
      <p:sp>
        <p:nvSpPr>
          <p:cNvPr id="208909" name="TextBox 19"/>
          <p:cNvSpPr txBox="1">
            <a:spLocks noChangeArrowheads="1"/>
          </p:cNvSpPr>
          <p:nvPr/>
        </p:nvSpPr>
        <p:spPr bwMode="auto">
          <a:xfrm>
            <a:off x="6315075" y="5111750"/>
            <a:ext cx="187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Beam flicker</a:t>
            </a:r>
          </a:p>
        </p:txBody>
      </p:sp>
      <p:sp>
        <p:nvSpPr>
          <p:cNvPr id="208910" name="TextBox 20"/>
          <p:cNvSpPr txBox="1">
            <a:spLocks noChangeArrowheads="1"/>
          </p:cNvSpPr>
          <p:nvPr/>
        </p:nvSpPr>
        <p:spPr bwMode="auto">
          <a:xfrm>
            <a:off x="6014793" y="5637213"/>
            <a:ext cx="24801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Shutter jitter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pitchFamily="34" charset="0"/>
              </a:rPr>
              <a:t>Sample </a:t>
            </a: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vibration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pitchFamily="34" charset="0"/>
              </a:rPr>
              <a:t>Pile-up</a:t>
            </a:r>
            <a:endParaRPr lang="en-US" altLang="en-US" sz="2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8911" name="TextBox 21"/>
          <p:cNvSpPr txBox="1">
            <a:spLocks noChangeArrowheads="1"/>
          </p:cNvSpPr>
          <p:nvPr/>
        </p:nvSpPr>
        <p:spPr bwMode="auto">
          <a:xfrm>
            <a:off x="5953125" y="2847975"/>
            <a:ext cx="287178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Detector calibration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attenuation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partiality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Non-isomorphism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Radiation damage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84250" y="4989513"/>
            <a:ext cx="75501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966788" y="5629275"/>
            <a:ext cx="7551737" cy="79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89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3863975"/>
            <a:ext cx="3209925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96863"/>
            <a:ext cx="7772400" cy="1455737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Optimal exposure time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r>
              <a:rPr lang="en-US" altLang="en-US" sz="2800" smtClean="0"/>
              <a:t>(faint spots)</a:t>
            </a: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209925" name="Object 5"/>
          <p:cNvGraphicFramePr>
            <a:graphicFrameLocks noChangeAspect="1"/>
          </p:cNvGraphicFramePr>
          <p:nvPr/>
        </p:nvGraphicFramePr>
        <p:xfrm>
          <a:off x="1670050" y="2006600"/>
          <a:ext cx="5675313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2" name="Equation" r:id="rId4" imgW="1651000" imgH="482600" progId="Equation.3">
                  <p:embed/>
                </p:oleObj>
              </mc:Choice>
              <mc:Fallback>
                <p:oleObj name="Equation" r:id="rId4" imgW="16510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0050" y="2006600"/>
                        <a:ext cx="5675313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504825" y="4144963"/>
            <a:ext cx="496570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hr</a:t>
            </a: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Optimal exposure time for data set 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ref</a:t>
            </a: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exposure time of reference image 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bg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ref</a:t>
            </a: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background level near weak spots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reference image (ADU)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bg</a:t>
            </a:r>
            <a:r>
              <a:rPr lang="en-US" altLang="en-US" sz="18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0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ADC offset of detector (ADU)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bg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hr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optimal background level (via </a:t>
            </a: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hr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)</a:t>
            </a:r>
            <a:endParaRPr lang="en-US" altLang="en-US" sz="1800" i="1" baseline="-250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altLang="en-US" sz="18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0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rms read-out noise (ADU)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gain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ADU/photon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m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multiplicity of data set (including partials)</a:t>
            </a:r>
          </a:p>
        </p:txBody>
      </p:sp>
      <p:grpSp>
        <p:nvGrpSpPr>
          <p:cNvPr id="2654215" name="Group 7"/>
          <p:cNvGrpSpPr>
            <a:grpSpLocks/>
          </p:cNvGrpSpPr>
          <p:nvPr/>
        </p:nvGrpSpPr>
        <p:grpSpPr bwMode="auto">
          <a:xfrm>
            <a:off x="5908675" y="4121150"/>
            <a:ext cx="3038475" cy="1871663"/>
            <a:chOff x="3722" y="2596"/>
            <a:chExt cx="1914" cy="1179"/>
          </a:xfrm>
        </p:grpSpPr>
        <p:sp>
          <p:nvSpPr>
            <p:cNvPr id="209928" name="Oval 8"/>
            <p:cNvSpPr>
              <a:spLocks noChangeArrowheads="1"/>
            </p:cNvSpPr>
            <p:nvPr/>
          </p:nvSpPr>
          <p:spPr bwMode="auto">
            <a:xfrm>
              <a:off x="3937" y="2596"/>
              <a:ext cx="292" cy="2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654217" name="Text Box 9"/>
            <p:cNvSpPr txBox="1">
              <a:spLocks noChangeArrowheads="1"/>
            </p:cNvSpPr>
            <p:nvPr/>
          </p:nvSpPr>
          <p:spPr bwMode="auto">
            <a:xfrm>
              <a:off x="3911" y="3097"/>
              <a:ext cx="1725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Arial" pitchFamily="34" charset="0"/>
                </a:rPr>
                <a:t>adjust exposure</a:t>
              </a:r>
            </a:p>
            <a:p>
              <a:pPr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Arial" pitchFamily="34" charset="0"/>
                </a:rPr>
                <a:t>so this is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Arial" pitchFamily="34" charset="0"/>
                </a:rPr>
                <a:t>~100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209930" name="Freeform 10"/>
            <p:cNvSpPr>
              <a:spLocks/>
            </p:cNvSpPr>
            <p:nvPr/>
          </p:nvSpPr>
          <p:spPr bwMode="auto">
            <a:xfrm>
              <a:off x="3722" y="2880"/>
              <a:ext cx="673" cy="895"/>
            </a:xfrm>
            <a:custGeom>
              <a:avLst/>
              <a:gdLst>
                <a:gd name="T0" fmla="*/ 673 w 673"/>
                <a:gd name="T1" fmla="*/ 694 h 895"/>
                <a:gd name="T2" fmla="*/ 570 w 673"/>
                <a:gd name="T3" fmla="*/ 813 h 895"/>
                <a:gd name="T4" fmla="*/ 160 w 673"/>
                <a:gd name="T5" fmla="*/ 836 h 895"/>
                <a:gd name="T6" fmla="*/ 26 w 673"/>
                <a:gd name="T7" fmla="*/ 458 h 895"/>
                <a:gd name="T8" fmla="*/ 318 w 673"/>
                <a:gd name="T9" fmla="*/ 0 h 8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3" h="895">
                  <a:moveTo>
                    <a:pt x="673" y="694"/>
                  </a:moveTo>
                  <a:cubicBezTo>
                    <a:pt x="656" y="714"/>
                    <a:pt x="656" y="789"/>
                    <a:pt x="570" y="813"/>
                  </a:cubicBezTo>
                  <a:cubicBezTo>
                    <a:pt x="484" y="837"/>
                    <a:pt x="251" y="895"/>
                    <a:pt x="160" y="836"/>
                  </a:cubicBezTo>
                  <a:cubicBezTo>
                    <a:pt x="69" y="777"/>
                    <a:pt x="0" y="597"/>
                    <a:pt x="26" y="458"/>
                  </a:cubicBezTo>
                  <a:cubicBezTo>
                    <a:pt x="52" y="319"/>
                    <a:pt x="257" y="96"/>
                    <a:pt x="318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522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5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023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67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 smtClean="0"/>
              <a:t>beam size vs xtal size</a:t>
            </a:r>
          </a:p>
        </p:txBody>
      </p:sp>
      <p:sp>
        <p:nvSpPr>
          <p:cNvPr id="210947" name="Text Box 3"/>
          <p:cNvSpPr txBox="1">
            <a:spLocks noChangeArrowheads="1"/>
          </p:cNvSpPr>
          <p:nvPr/>
        </p:nvSpPr>
        <p:spPr bwMode="auto">
          <a:xfrm>
            <a:off x="533400" y="1771650"/>
            <a:ext cx="8610600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808080"/>
                </a:solidFill>
                <a:cs typeface="Arial" pitchFamily="34" charset="0"/>
              </a:rPr>
              <a:t>   Put your crystal into the beam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808080"/>
                </a:solidFill>
                <a:cs typeface="Arial" pitchFamily="34" charset="0"/>
              </a:rPr>
              <a:t>   Shoot the whole crystal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808080"/>
                </a:solidFill>
                <a:cs typeface="Arial" pitchFamily="34" charset="0"/>
              </a:rPr>
              <a:t>   Shoot nothing but the crystal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808080"/>
                </a:solidFill>
                <a:cs typeface="Arial" pitchFamily="34" charset="0"/>
              </a:rPr>
              <a:t>   Back off!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3600">
                <a:solidFill>
                  <a:srgbClr val="FF0000"/>
                </a:solidFill>
                <a:cs typeface="Arial" pitchFamily="34" charset="0"/>
              </a:rPr>
              <a:t>   The crystal must rotate</a:t>
            </a:r>
            <a:endParaRPr lang="en-US" altLang="en-US" sz="36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487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xtal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 t="24333" r="35750" b="25999"/>
          <a:stretch>
            <a:fillRect/>
          </a:stretch>
        </p:blipFill>
        <p:spPr bwMode="auto">
          <a:xfrm>
            <a:off x="1905000" y="1371600"/>
            <a:ext cx="5457825" cy="408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835" name="Picture 3" descr="xtal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 t="24333" r="35750" b="25999"/>
          <a:stretch>
            <a:fillRect/>
          </a:stretch>
        </p:blipFill>
        <p:spPr bwMode="auto">
          <a:xfrm rot="-2545754">
            <a:off x="1952625" y="1063625"/>
            <a:ext cx="5457825" cy="408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836" name="Freeform 4"/>
          <p:cNvSpPr>
            <a:spLocks/>
          </p:cNvSpPr>
          <p:nvPr/>
        </p:nvSpPr>
        <p:spPr bwMode="auto">
          <a:xfrm>
            <a:off x="-85725" y="-638175"/>
            <a:ext cx="9340850" cy="7666038"/>
          </a:xfrm>
          <a:custGeom>
            <a:avLst/>
            <a:gdLst>
              <a:gd name="T0" fmla="*/ 235 w 5884"/>
              <a:gd name="T1" fmla="*/ 2517 h 4829"/>
              <a:gd name="T2" fmla="*/ 1387 w 5884"/>
              <a:gd name="T3" fmla="*/ 2599 h 4829"/>
              <a:gd name="T4" fmla="*/ 1700 w 5884"/>
              <a:gd name="T5" fmla="*/ 2805 h 4829"/>
              <a:gd name="T6" fmla="*/ 2613 w 5884"/>
              <a:gd name="T7" fmla="*/ 3117 h 4829"/>
              <a:gd name="T8" fmla="*/ 3452 w 5884"/>
              <a:gd name="T9" fmla="*/ 3183 h 4829"/>
              <a:gd name="T10" fmla="*/ 4037 w 5884"/>
              <a:gd name="T11" fmla="*/ 3027 h 4829"/>
              <a:gd name="T12" fmla="*/ 4267 w 5884"/>
              <a:gd name="T13" fmla="*/ 2500 h 4829"/>
              <a:gd name="T14" fmla="*/ 4267 w 5884"/>
              <a:gd name="T15" fmla="*/ 2188 h 4829"/>
              <a:gd name="T16" fmla="*/ 3872 w 5884"/>
              <a:gd name="T17" fmla="*/ 1900 h 4829"/>
              <a:gd name="T18" fmla="*/ 2959 w 5884"/>
              <a:gd name="T19" fmla="*/ 1933 h 4829"/>
              <a:gd name="T20" fmla="*/ 2136 w 5884"/>
              <a:gd name="T21" fmla="*/ 2130 h 4829"/>
              <a:gd name="T22" fmla="*/ 1486 w 5884"/>
              <a:gd name="T23" fmla="*/ 2517 h 4829"/>
              <a:gd name="T24" fmla="*/ 1140 w 5884"/>
              <a:gd name="T25" fmla="*/ 2550 h 4829"/>
              <a:gd name="T26" fmla="*/ 663 w 5884"/>
              <a:gd name="T27" fmla="*/ 2434 h 4829"/>
              <a:gd name="T28" fmla="*/ 317 w 5884"/>
              <a:gd name="T29" fmla="*/ 1348 h 4829"/>
              <a:gd name="T30" fmla="*/ 1000 w 5884"/>
              <a:gd name="T31" fmla="*/ 394 h 4829"/>
              <a:gd name="T32" fmla="*/ 4884 w 5884"/>
              <a:gd name="T33" fmla="*/ 377 h 4829"/>
              <a:gd name="T34" fmla="*/ 5822 w 5884"/>
              <a:gd name="T35" fmla="*/ 2657 h 4829"/>
              <a:gd name="T36" fmla="*/ 5254 w 5884"/>
              <a:gd name="T37" fmla="*/ 4525 h 4829"/>
              <a:gd name="T38" fmla="*/ 2457 w 5884"/>
              <a:gd name="T39" fmla="*/ 4483 h 4829"/>
              <a:gd name="T40" fmla="*/ 910 w 5884"/>
              <a:gd name="T41" fmla="*/ 4204 h 4829"/>
              <a:gd name="T42" fmla="*/ 79 w 5884"/>
              <a:gd name="T43" fmla="*/ 3488 h 4829"/>
              <a:gd name="T44" fmla="*/ 433 w 5884"/>
              <a:gd name="T45" fmla="*/ 2648 h 48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884" h="4829">
                <a:moveTo>
                  <a:pt x="235" y="2517"/>
                </a:moveTo>
                <a:cubicBezTo>
                  <a:pt x="689" y="2534"/>
                  <a:pt x="1143" y="2551"/>
                  <a:pt x="1387" y="2599"/>
                </a:cubicBezTo>
                <a:cubicBezTo>
                  <a:pt x="1631" y="2647"/>
                  <a:pt x="1496" y="2719"/>
                  <a:pt x="1700" y="2805"/>
                </a:cubicBezTo>
                <a:cubicBezTo>
                  <a:pt x="1904" y="2891"/>
                  <a:pt x="2321" y="3054"/>
                  <a:pt x="2613" y="3117"/>
                </a:cubicBezTo>
                <a:cubicBezTo>
                  <a:pt x="2905" y="3180"/>
                  <a:pt x="3215" y="3198"/>
                  <a:pt x="3452" y="3183"/>
                </a:cubicBezTo>
                <a:cubicBezTo>
                  <a:pt x="3689" y="3168"/>
                  <a:pt x="3901" y="3141"/>
                  <a:pt x="4037" y="3027"/>
                </a:cubicBezTo>
                <a:cubicBezTo>
                  <a:pt x="4173" y="2913"/>
                  <a:pt x="4229" y="2640"/>
                  <a:pt x="4267" y="2500"/>
                </a:cubicBezTo>
                <a:cubicBezTo>
                  <a:pt x="4305" y="2360"/>
                  <a:pt x="4333" y="2288"/>
                  <a:pt x="4267" y="2188"/>
                </a:cubicBezTo>
                <a:cubicBezTo>
                  <a:pt x="4201" y="2088"/>
                  <a:pt x="4090" y="1942"/>
                  <a:pt x="3872" y="1900"/>
                </a:cubicBezTo>
                <a:cubicBezTo>
                  <a:pt x="3654" y="1858"/>
                  <a:pt x="3248" y="1895"/>
                  <a:pt x="2959" y="1933"/>
                </a:cubicBezTo>
                <a:cubicBezTo>
                  <a:pt x="2670" y="1971"/>
                  <a:pt x="2382" y="2033"/>
                  <a:pt x="2136" y="2130"/>
                </a:cubicBezTo>
                <a:cubicBezTo>
                  <a:pt x="1890" y="2227"/>
                  <a:pt x="1652" y="2447"/>
                  <a:pt x="1486" y="2517"/>
                </a:cubicBezTo>
                <a:cubicBezTo>
                  <a:pt x="1320" y="2587"/>
                  <a:pt x="1277" y="2564"/>
                  <a:pt x="1140" y="2550"/>
                </a:cubicBezTo>
                <a:cubicBezTo>
                  <a:pt x="1003" y="2536"/>
                  <a:pt x="800" y="2634"/>
                  <a:pt x="663" y="2434"/>
                </a:cubicBezTo>
                <a:cubicBezTo>
                  <a:pt x="526" y="2234"/>
                  <a:pt x="261" y="1688"/>
                  <a:pt x="317" y="1348"/>
                </a:cubicBezTo>
                <a:cubicBezTo>
                  <a:pt x="373" y="1008"/>
                  <a:pt x="239" y="556"/>
                  <a:pt x="1000" y="394"/>
                </a:cubicBezTo>
                <a:cubicBezTo>
                  <a:pt x="1761" y="232"/>
                  <a:pt x="4080" y="0"/>
                  <a:pt x="4884" y="377"/>
                </a:cubicBezTo>
                <a:cubicBezTo>
                  <a:pt x="5688" y="754"/>
                  <a:pt x="5760" y="1966"/>
                  <a:pt x="5822" y="2657"/>
                </a:cubicBezTo>
                <a:cubicBezTo>
                  <a:pt x="5884" y="3348"/>
                  <a:pt x="5815" y="4221"/>
                  <a:pt x="5254" y="4525"/>
                </a:cubicBezTo>
                <a:cubicBezTo>
                  <a:pt x="4693" y="4829"/>
                  <a:pt x="3181" y="4537"/>
                  <a:pt x="2457" y="4483"/>
                </a:cubicBezTo>
                <a:cubicBezTo>
                  <a:pt x="1733" y="4429"/>
                  <a:pt x="1306" y="4370"/>
                  <a:pt x="910" y="4204"/>
                </a:cubicBezTo>
                <a:cubicBezTo>
                  <a:pt x="514" y="4038"/>
                  <a:pt x="158" y="3747"/>
                  <a:pt x="79" y="3488"/>
                </a:cubicBezTo>
                <a:cubicBezTo>
                  <a:pt x="0" y="3229"/>
                  <a:pt x="213" y="2894"/>
                  <a:pt x="433" y="264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8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crystal rotates!</a:t>
            </a:r>
          </a:p>
        </p:txBody>
      </p:sp>
      <p:grpSp>
        <p:nvGrpSpPr>
          <p:cNvPr id="248838" name="Group 6"/>
          <p:cNvGrpSpPr>
            <a:grpSpLocks/>
          </p:cNvGrpSpPr>
          <p:nvPr/>
        </p:nvGrpSpPr>
        <p:grpSpPr bwMode="auto">
          <a:xfrm>
            <a:off x="-1587500" y="-39688"/>
            <a:ext cx="7469188" cy="6629401"/>
            <a:chOff x="239" y="1395"/>
            <a:chExt cx="2116" cy="1903"/>
          </a:xfrm>
        </p:grpSpPr>
        <p:sp>
          <p:nvSpPr>
            <p:cNvPr id="248839" name="Freeform 7"/>
            <p:cNvSpPr>
              <a:spLocks/>
            </p:cNvSpPr>
            <p:nvPr/>
          </p:nvSpPr>
          <p:spPr bwMode="auto">
            <a:xfrm rot="-2449774">
              <a:off x="239" y="1469"/>
              <a:ext cx="2116" cy="1766"/>
            </a:xfrm>
            <a:custGeom>
              <a:avLst/>
              <a:gdLst>
                <a:gd name="T0" fmla="*/ 2020 w 2116"/>
                <a:gd name="T1" fmla="*/ 1766 h 1766"/>
                <a:gd name="T2" fmla="*/ 2096 w 2116"/>
                <a:gd name="T3" fmla="*/ 1668 h 1766"/>
                <a:gd name="T4" fmla="*/ 2017 w 2116"/>
                <a:gd name="T5" fmla="*/ 1369 h 1766"/>
                <a:gd name="T6" fmla="*/ 1504 w 2116"/>
                <a:gd name="T7" fmla="*/ 1029 h 1766"/>
                <a:gd name="T8" fmla="*/ 1054 w 2116"/>
                <a:gd name="T9" fmla="*/ 911 h 1766"/>
                <a:gd name="T10" fmla="*/ 819 w 2116"/>
                <a:gd name="T11" fmla="*/ 812 h 1766"/>
                <a:gd name="T12" fmla="*/ 711 w 2116"/>
                <a:gd name="T13" fmla="*/ 530 h 1766"/>
                <a:gd name="T14" fmla="*/ 413 w 2116"/>
                <a:gd name="T15" fmla="*/ 398 h 1766"/>
                <a:gd name="T16" fmla="*/ 299 w 2116"/>
                <a:gd name="T17" fmla="*/ 110 h 1766"/>
                <a:gd name="T18" fmla="*/ 0 w 2116"/>
                <a:gd name="T19" fmla="*/ 0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6" h="1766">
                  <a:moveTo>
                    <a:pt x="2020" y="1766"/>
                  </a:moveTo>
                  <a:cubicBezTo>
                    <a:pt x="2033" y="1750"/>
                    <a:pt x="2096" y="1734"/>
                    <a:pt x="2096" y="1668"/>
                  </a:cubicBezTo>
                  <a:cubicBezTo>
                    <a:pt x="2096" y="1602"/>
                    <a:pt x="2116" y="1475"/>
                    <a:pt x="2017" y="1369"/>
                  </a:cubicBezTo>
                  <a:cubicBezTo>
                    <a:pt x="1918" y="1263"/>
                    <a:pt x="1665" y="1105"/>
                    <a:pt x="1504" y="1029"/>
                  </a:cubicBezTo>
                  <a:cubicBezTo>
                    <a:pt x="1343" y="953"/>
                    <a:pt x="1168" y="947"/>
                    <a:pt x="1054" y="911"/>
                  </a:cubicBezTo>
                  <a:cubicBezTo>
                    <a:pt x="940" y="875"/>
                    <a:pt x="876" y="876"/>
                    <a:pt x="819" y="812"/>
                  </a:cubicBezTo>
                  <a:cubicBezTo>
                    <a:pt x="762" y="748"/>
                    <a:pt x="778" y="599"/>
                    <a:pt x="711" y="530"/>
                  </a:cubicBezTo>
                  <a:cubicBezTo>
                    <a:pt x="644" y="461"/>
                    <a:pt x="481" y="468"/>
                    <a:pt x="413" y="398"/>
                  </a:cubicBezTo>
                  <a:cubicBezTo>
                    <a:pt x="344" y="327"/>
                    <a:pt x="369" y="177"/>
                    <a:pt x="299" y="110"/>
                  </a:cubicBezTo>
                  <a:cubicBezTo>
                    <a:pt x="230" y="44"/>
                    <a:pt x="51" y="18"/>
                    <a:pt x="0" y="0"/>
                  </a:cubicBezTo>
                </a:path>
              </a:pathLst>
            </a:custGeom>
            <a:noFill/>
            <a:ln w="304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8840" name="Freeform 8"/>
            <p:cNvSpPr>
              <a:spLocks/>
            </p:cNvSpPr>
            <p:nvPr/>
          </p:nvSpPr>
          <p:spPr bwMode="auto">
            <a:xfrm rot="-2449774">
              <a:off x="363" y="1395"/>
              <a:ext cx="1930" cy="1903"/>
            </a:xfrm>
            <a:custGeom>
              <a:avLst/>
              <a:gdLst>
                <a:gd name="T0" fmla="*/ 1930 w 1930"/>
                <a:gd name="T1" fmla="*/ 1804 h 1903"/>
                <a:gd name="T2" fmla="*/ 1636 w 1930"/>
                <a:gd name="T3" fmla="*/ 1887 h 1903"/>
                <a:gd name="T4" fmla="*/ 1321 w 1930"/>
                <a:gd name="T5" fmla="*/ 1706 h 1903"/>
                <a:gd name="T6" fmla="*/ 1053 w 1930"/>
                <a:gd name="T7" fmla="*/ 1351 h 1903"/>
                <a:gd name="T8" fmla="*/ 911 w 1930"/>
                <a:gd name="T9" fmla="*/ 1051 h 1903"/>
                <a:gd name="T10" fmla="*/ 819 w 1930"/>
                <a:gd name="T11" fmla="*/ 812 h 1903"/>
                <a:gd name="T12" fmla="*/ 537 w 1930"/>
                <a:gd name="T13" fmla="*/ 706 h 1903"/>
                <a:gd name="T14" fmla="*/ 402 w 1930"/>
                <a:gd name="T15" fmla="*/ 409 h 1903"/>
                <a:gd name="T16" fmla="*/ 113 w 1930"/>
                <a:gd name="T17" fmla="*/ 298 h 1903"/>
                <a:gd name="T18" fmla="*/ 0 w 1930"/>
                <a:gd name="T19" fmla="*/ 0 h 1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0" h="1903">
                  <a:moveTo>
                    <a:pt x="1930" y="1804"/>
                  </a:moveTo>
                  <a:cubicBezTo>
                    <a:pt x="1881" y="1818"/>
                    <a:pt x="1737" y="1903"/>
                    <a:pt x="1636" y="1887"/>
                  </a:cubicBezTo>
                  <a:cubicBezTo>
                    <a:pt x="1535" y="1871"/>
                    <a:pt x="1418" y="1795"/>
                    <a:pt x="1321" y="1706"/>
                  </a:cubicBezTo>
                  <a:cubicBezTo>
                    <a:pt x="1224" y="1617"/>
                    <a:pt x="1121" y="1460"/>
                    <a:pt x="1053" y="1351"/>
                  </a:cubicBezTo>
                  <a:cubicBezTo>
                    <a:pt x="985" y="1242"/>
                    <a:pt x="950" y="1141"/>
                    <a:pt x="911" y="1051"/>
                  </a:cubicBezTo>
                  <a:cubicBezTo>
                    <a:pt x="872" y="961"/>
                    <a:pt x="881" y="869"/>
                    <a:pt x="819" y="812"/>
                  </a:cubicBezTo>
                  <a:cubicBezTo>
                    <a:pt x="757" y="755"/>
                    <a:pt x="606" y="773"/>
                    <a:pt x="537" y="706"/>
                  </a:cubicBezTo>
                  <a:cubicBezTo>
                    <a:pt x="467" y="640"/>
                    <a:pt x="473" y="477"/>
                    <a:pt x="402" y="409"/>
                  </a:cubicBezTo>
                  <a:cubicBezTo>
                    <a:pt x="330" y="341"/>
                    <a:pt x="180" y="367"/>
                    <a:pt x="113" y="298"/>
                  </a:cubicBezTo>
                  <a:cubicBezTo>
                    <a:pt x="46" y="229"/>
                    <a:pt x="19" y="51"/>
                    <a:pt x="0" y="0"/>
                  </a:cubicBezTo>
                </a:path>
              </a:pathLst>
            </a:custGeom>
            <a:noFill/>
            <a:ln w="304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48841" name="Oval 9"/>
          <p:cNvSpPr>
            <a:spLocks noChangeArrowheads="1"/>
          </p:cNvSpPr>
          <p:nvPr/>
        </p:nvSpPr>
        <p:spPr bwMode="auto">
          <a:xfrm>
            <a:off x="4035425" y="3030538"/>
            <a:ext cx="471488" cy="442912"/>
          </a:xfrm>
          <a:prstGeom prst="ellipse">
            <a:avLst/>
          </a:prstGeom>
          <a:solidFill>
            <a:srgbClr val="00FF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842" name="Line 10"/>
          <p:cNvSpPr>
            <a:spLocks noChangeShapeType="1"/>
          </p:cNvSpPr>
          <p:nvPr/>
        </p:nvSpPr>
        <p:spPr bwMode="auto">
          <a:xfrm flipH="1" flipV="1">
            <a:off x="4035425" y="2054225"/>
            <a:ext cx="0" cy="256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843" name="Line 11"/>
          <p:cNvSpPr>
            <a:spLocks noChangeShapeType="1"/>
          </p:cNvSpPr>
          <p:nvPr/>
        </p:nvSpPr>
        <p:spPr bwMode="auto">
          <a:xfrm flipH="1" flipV="1">
            <a:off x="4513263" y="2054225"/>
            <a:ext cx="0" cy="256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089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41" grpId="0" animBg="1"/>
      <p:bldP spid="248842" grpId="0" animBg="1"/>
      <p:bldP spid="2488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21188" name="Picture 4" descr="frame_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0" y="6248400"/>
            <a:ext cx="3208338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400">
                <a:solidFill>
                  <a:srgbClr val="000000"/>
                </a:solidFill>
                <a:latin typeface="Helvetica" pitchFamily="34" charset="0"/>
              </a:rPr>
              <a:t>29% Se  71% S</a:t>
            </a:r>
          </a:p>
        </p:txBody>
      </p:sp>
    </p:spTree>
    <p:extLst>
      <p:ext uri="{BB962C8B-B14F-4D97-AF65-F5344CB8AC3E}">
        <p14:creationId xmlns:p14="http://schemas.microsoft.com/office/powerpoint/2010/main" val="26459397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858" name="Group 2"/>
          <p:cNvGrpSpPr>
            <a:grpSpLocks/>
          </p:cNvGrpSpPr>
          <p:nvPr/>
        </p:nvGrpSpPr>
        <p:grpSpPr bwMode="auto">
          <a:xfrm>
            <a:off x="-1587500" y="-638175"/>
            <a:ext cx="10842625" cy="7880350"/>
            <a:chOff x="-1000" y="-402"/>
            <a:chExt cx="6830" cy="4964"/>
          </a:xfrm>
        </p:grpSpPr>
        <p:pic>
          <p:nvPicPr>
            <p:cNvPr id="249859" name="Picture 3" descr="xtal_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00" t="24333" r="35750" b="25999"/>
            <a:stretch>
              <a:fillRect/>
            </a:stretch>
          </p:blipFill>
          <p:spPr bwMode="auto">
            <a:xfrm>
              <a:off x="1200" y="864"/>
              <a:ext cx="3438" cy="2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9860" name="Freeform 4"/>
            <p:cNvSpPr>
              <a:spLocks/>
            </p:cNvSpPr>
            <p:nvPr/>
          </p:nvSpPr>
          <p:spPr bwMode="auto">
            <a:xfrm>
              <a:off x="-60" y="-402"/>
              <a:ext cx="5890" cy="4964"/>
            </a:xfrm>
            <a:custGeom>
              <a:avLst/>
              <a:gdLst>
                <a:gd name="T0" fmla="*/ 241 w 5890"/>
                <a:gd name="T1" fmla="*/ 2517 h 4964"/>
                <a:gd name="T2" fmla="*/ 1393 w 5890"/>
                <a:gd name="T3" fmla="*/ 2599 h 4964"/>
                <a:gd name="T4" fmla="*/ 1706 w 5890"/>
                <a:gd name="T5" fmla="*/ 2805 h 4964"/>
                <a:gd name="T6" fmla="*/ 2619 w 5890"/>
                <a:gd name="T7" fmla="*/ 3117 h 4964"/>
                <a:gd name="T8" fmla="*/ 3458 w 5890"/>
                <a:gd name="T9" fmla="*/ 3183 h 4964"/>
                <a:gd name="T10" fmla="*/ 4043 w 5890"/>
                <a:gd name="T11" fmla="*/ 3027 h 4964"/>
                <a:gd name="T12" fmla="*/ 4273 w 5890"/>
                <a:gd name="T13" fmla="*/ 2500 h 4964"/>
                <a:gd name="T14" fmla="*/ 4273 w 5890"/>
                <a:gd name="T15" fmla="*/ 2188 h 4964"/>
                <a:gd name="T16" fmla="*/ 3878 w 5890"/>
                <a:gd name="T17" fmla="*/ 1900 h 4964"/>
                <a:gd name="T18" fmla="*/ 2965 w 5890"/>
                <a:gd name="T19" fmla="*/ 1933 h 4964"/>
                <a:gd name="T20" fmla="*/ 2142 w 5890"/>
                <a:gd name="T21" fmla="*/ 2130 h 4964"/>
                <a:gd name="T22" fmla="*/ 1492 w 5890"/>
                <a:gd name="T23" fmla="*/ 2517 h 4964"/>
                <a:gd name="T24" fmla="*/ 1146 w 5890"/>
                <a:gd name="T25" fmla="*/ 2550 h 4964"/>
                <a:gd name="T26" fmla="*/ 669 w 5890"/>
                <a:gd name="T27" fmla="*/ 2434 h 4964"/>
                <a:gd name="T28" fmla="*/ 323 w 5890"/>
                <a:gd name="T29" fmla="*/ 1348 h 4964"/>
                <a:gd name="T30" fmla="*/ 1006 w 5890"/>
                <a:gd name="T31" fmla="*/ 394 h 4964"/>
                <a:gd name="T32" fmla="*/ 4890 w 5890"/>
                <a:gd name="T33" fmla="*/ 377 h 4964"/>
                <a:gd name="T34" fmla="*/ 5828 w 5890"/>
                <a:gd name="T35" fmla="*/ 2657 h 4964"/>
                <a:gd name="T36" fmla="*/ 5260 w 5890"/>
                <a:gd name="T37" fmla="*/ 4525 h 4964"/>
                <a:gd name="T38" fmla="*/ 2825 w 5890"/>
                <a:gd name="T39" fmla="*/ 4845 h 4964"/>
                <a:gd name="T40" fmla="*/ 949 w 5890"/>
                <a:gd name="T41" fmla="*/ 4738 h 4964"/>
                <a:gd name="T42" fmla="*/ 85 w 5890"/>
                <a:gd name="T43" fmla="*/ 3488 h 4964"/>
                <a:gd name="T44" fmla="*/ 439 w 5890"/>
                <a:gd name="T45" fmla="*/ 2648 h 4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890" h="4964">
                  <a:moveTo>
                    <a:pt x="241" y="2517"/>
                  </a:moveTo>
                  <a:cubicBezTo>
                    <a:pt x="695" y="2534"/>
                    <a:pt x="1149" y="2551"/>
                    <a:pt x="1393" y="2599"/>
                  </a:cubicBezTo>
                  <a:cubicBezTo>
                    <a:pt x="1637" y="2647"/>
                    <a:pt x="1502" y="2719"/>
                    <a:pt x="1706" y="2805"/>
                  </a:cubicBezTo>
                  <a:cubicBezTo>
                    <a:pt x="1910" y="2891"/>
                    <a:pt x="2327" y="3054"/>
                    <a:pt x="2619" y="3117"/>
                  </a:cubicBezTo>
                  <a:cubicBezTo>
                    <a:pt x="2911" y="3180"/>
                    <a:pt x="3221" y="3198"/>
                    <a:pt x="3458" y="3183"/>
                  </a:cubicBezTo>
                  <a:cubicBezTo>
                    <a:pt x="3695" y="3168"/>
                    <a:pt x="3907" y="3141"/>
                    <a:pt x="4043" y="3027"/>
                  </a:cubicBezTo>
                  <a:cubicBezTo>
                    <a:pt x="4179" y="2913"/>
                    <a:pt x="4235" y="2640"/>
                    <a:pt x="4273" y="2500"/>
                  </a:cubicBezTo>
                  <a:cubicBezTo>
                    <a:pt x="4311" y="2360"/>
                    <a:pt x="4339" y="2288"/>
                    <a:pt x="4273" y="2188"/>
                  </a:cubicBezTo>
                  <a:cubicBezTo>
                    <a:pt x="4207" y="2088"/>
                    <a:pt x="4096" y="1942"/>
                    <a:pt x="3878" y="1900"/>
                  </a:cubicBezTo>
                  <a:cubicBezTo>
                    <a:pt x="3660" y="1858"/>
                    <a:pt x="3254" y="1895"/>
                    <a:pt x="2965" y="1933"/>
                  </a:cubicBezTo>
                  <a:cubicBezTo>
                    <a:pt x="2676" y="1971"/>
                    <a:pt x="2388" y="2033"/>
                    <a:pt x="2142" y="2130"/>
                  </a:cubicBezTo>
                  <a:cubicBezTo>
                    <a:pt x="1896" y="2227"/>
                    <a:pt x="1658" y="2447"/>
                    <a:pt x="1492" y="2517"/>
                  </a:cubicBezTo>
                  <a:cubicBezTo>
                    <a:pt x="1326" y="2587"/>
                    <a:pt x="1283" y="2564"/>
                    <a:pt x="1146" y="2550"/>
                  </a:cubicBezTo>
                  <a:cubicBezTo>
                    <a:pt x="1009" y="2536"/>
                    <a:pt x="806" y="2634"/>
                    <a:pt x="669" y="2434"/>
                  </a:cubicBezTo>
                  <a:cubicBezTo>
                    <a:pt x="532" y="2234"/>
                    <a:pt x="267" y="1688"/>
                    <a:pt x="323" y="1348"/>
                  </a:cubicBezTo>
                  <a:cubicBezTo>
                    <a:pt x="379" y="1008"/>
                    <a:pt x="245" y="556"/>
                    <a:pt x="1006" y="394"/>
                  </a:cubicBezTo>
                  <a:cubicBezTo>
                    <a:pt x="1767" y="232"/>
                    <a:pt x="4086" y="0"/>
                    <a:pt x="4890" y="377"/>
                  </a:cubicBezTo>
                  <a:cubicBezTo>
                    <a:pt x="5694" y="754"/>
                    <a:pt x="5766" y="1966"/>
                    <a:pt x="5828" y="2657"/>
                  </a:cubicBezTo>
                  <a:cubicBezTo>
                    <a:pt x="5890" y="3348"/>
                    <a:pt x="5760" y="4160"/>
                    <a:pt x="5260" y="4525"/>
                  </a:cubicBezTo>
                  <a:cubicBezTo>
                    <a:pt x="4760" y="4890"/>
                    <a:pt x="3543" y="4810"/>
                    <a:pt x="2825" y="4845"/>
                  </a:cubicBezTo>
                  <a:cubicBezTo>
                    <a:pt x="2107" y="4880"/>
                    <a:pt x="1406" y="4964"/>
                    <a:pt x="949" y="4738"/>
                  </a:cubicBezTo>
                  <a:cubicBezTo>
                    <a:pt x="492" y="4512"/>
                    <a:pt x="170" y="3836"/>
                    <a:pt x="85" y="3488"/>
                  </a:cubicBezTo>
                  <a:cubicBezTo>
                    <a:pt x="0" y="3140"/>
                    <a:pt x="219" y="2894"/>
                    <a:pt x="439" y="264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249861" name="Group 5"/>
            <p:cNvGrpSpPr>
              <a:grpSpLocks/>
            </p:cNvGrpSpPr>
            <p:nvPr/>
          </p:nvGrpSpPr>
          <p:grpSpPr bwMode="auto">
            <a:xfrm>
              <a:off x="-1000" y="-25"/>
              <a:ext cx="4705" cy="4176"/>
              <a:chOff x="239" y="1395"/>
              <a:chExt cx="2116" cy="1903"/>
            </a:xfrm>
          </p:grpSpPr>
          <p:sp>
            <p:nvSpPr>
              <p:cNvPr id="249862" name="Freeform 6"/>
              <p:cNvSpPr>
                <a:spLocks/>
              </p:cNvSpPr>
              <p:nvPr/>
            </p:nvSpPr>
            <p:spPr bwMode="auto">
              <a:xfrm rot="-2449774">
                <a:off x="239" y="1469"/>
                <a:ext cx="2116" cy="1766"/>
              </a:xfrm>
              <a:custGeom>
                <a:avLst/>
                <a:gdLst>
                  <a:gd name="T0" fmla="*/ 2020 w 2116"/>
                  <a:gd name="T1" fmla="*/ 1766 h 1766"/>
                  <a:gd name="T2" fmla="*/ 2096 w 2116"/>
                  <a:gd name="T3" fmla="*/ 1668 h 1766"/>
                  <a:gd name="T4" fmla="*/ 2017 w 2116"/>
                  <a:gd name="T5" fmla="*/ 1369 h 1766"/>
                  <a:gd name="T6" fmla="*/ 1504 w 2116"/>
                  <a:gd name="T7" fmla="*/ 1029 h 1766"/>
                  <a:gd name="T8" fmla="*/ 1054 w 2116"/>
                  <a:gd name="T9" fmla="*/ 911 h 1766"/>
                  <a:gd name="T10" fmla="*/ 819 w 2116"/>
                  <a:gd name="T11" fmla="*/ 812 h 1766"/>
                  <a:gd name="T12" fmla="*/ 711 w 2116"/>
                  <a:gd name="T13" fmla="*/ 530 h 1766"/>
                  <a:gd name="T14" fmla="*/ 413 w 2116"/>
                  <a:gd name="T15" fmla="*/ 398 h 1766"/>
                  <a:gd name="T16" fmla="*/ 299 w 2116"/>
                  <a:gd name="T17" fmla="*/ 110 h 1766"/>
                  <a:gd name="T18" fmla="*/ 0 w 2116"/>
                  <a:gd name="T19" fmla="*/ 0 h 1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6" h="1766">
                    <a:moveTo>
                      <a:pt x="2020" y="1766"/>
                    </a:moveTo>
                    <a:cubicBezTo>
                      <a:pt x="2033" y="1750"/>
                      <a:pt x="2096" y="1734"/>
                      <a:pt x="2096" y="1668"/>
                    </a:cubicBezTo>
                    <a:cubicBezTo>
                      <a:pt x="2096" y="1602"/>
                      <a:pt x="2116" y="1475"/>
                      <a:pt x="2017" y="1369"/>
                    </a:cubicBezTo>
                    <a:cubicBezTo>
                      <a:pt x="1918" y="1263"/>
                      <a:pt x="1665" y="1105"/>
                      <a:pt x="1504" y="1029"/>
                    </a:cubicBezTo>
                    <a:cubicBezTo>
                      <a:pt x="1343" y="953"/>
                      <a:pt x="1168" y="947"/>
                      <a:pt x="1054" y="911"/>
                    </a:cubicBezTo>
                    <a:cubicBezTo>
                      <a:pt x="940" y="875"/>
                      <a:pt x="876" y="876"/>
                      <a:pt x="819" y="812"/>
                    </a:cubicBezTo>
                    <a:cubicBezTo>
                      <a:pt x="762" y="748"/>
                      <a:pt x="778" y="599"/>
                      <a:pt x="711" y="530"/>
                    </a:cubicBezTo>
                    <a:cubicBezTo>
                      <a:pt x="644" y="461"/>
                      <a:pt x="481" y="468"/>
                      <a:pt x="413" y="398"/>
                    </a:cubicBezTo>
                    <a:cubicBezTo>
                      <a:pt x="344" y="327"/>
                      <a:pt x="369" y="177"/>
                      <a:pt x="299" y="110"/>
                    </a:cubicBezTo>
                    <a:cubicBezTo>
                      <a:pt x="230" y="44"/>
                      <a:pt x="51" y="18"/>
                      <a:pt x="0" y="0"/>
                    </a:cubicBezTo>
                  </a:path>
                </a:pathLst>
              </a:custGeom>
              <a:noFill/>
              <a:ln w="3048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49863" name="Freeform 7"/>
              <p:cNvSpPr>
                <a:spLocks/>
              </p:cNvSpPr>
              <p:nvPr/>
            </p:nvSpPr>
            <p:spPr bwMode="auto">
              <a:xfrm rot="-2449774">
                <a:off x="363" y="1395"/>
                <a:ext cx="1930" cy="1903"/>
              </a:xfrm>
              <a:custGeom>
                <a:avLst/>
                <a:gdLst>
                  <a:gd name="T0" fmla="*/ 1930 w 1930"/>
                  <a:gd name="T1" fmla="*/ 1804 h 1903"/>
                  <a:gd name="T2" fmla="*/ 1636 w 1930"/>
                  <a:gd name="T3" fmla="*/ 1887 h 1903"/>
                  <a:gd name="T4" fmla="*/ 1321 w 1930"/>
                  <a:gd name="T5" fmla="*/ 1706 h 1903"/>
                  <a:gd name="T6" fmla="*/ 1053 w 1930"/>
                  <a:gd name="T7" fmla="*/ 1351 h 1903"/>
                  <a:gd name="T8" fmla="*/ 911 w 1930"/>
                  <a:gd name="T9" fmla="*/ 1051 h 1903"/>
                  <a:gd name="T10" fmla="*/ 819 w 1930"/>
                  <a:gd name="T11" fmla="*/ 812 h 1903"/>
                  <a:gd name="T12" fmla="*/ 537 w 1930"/>
                  <a:gd name="T13" fmla="*/ 706 h 1903"/>
                  <a:gd name="T14" fmla="*/ 402 w 1930"/>
                  <a:gd name="T15" fmla="*/ 409 h 1903"/>
                  <a:gd name="T16" fmla="*/ 113 w 1930"/>
                  <a:gd name="T17" fmla="*/ 298 h 1903"/>
                  <a:gd name="T18" fmla="*/ 0 w 1930"/>
                  <a:gd name="T19" fmla="*/ 0 h 1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30" h="1903">
                    <a:moveTo>
                      <a:pt x="1930" y="1804"/>
                    </a:moveTo>
                    <a:cubicBezTo>
                      <a:pt x="1881" y="1818"/>
                      <a:pt x="1737" y="1903"/>
                      <a:pt x="1636" y="1887"/>
                    </a:cubicBezTo>
                    <a:cubicBezTo>
                      <a:pt x="1535" y="1871"/>
                      <a:pt x="1418" y="1795"/>
                      <a:pt x="1321" y="1706"/>
                    </a:cubicBezTo>
                    <a:cubicBezTo>
                      <a:pt x="1224" y="1617"/>
                      <a:pt x="1121" y="1460"/>
                      <a:pt x="1053" y="1351"/>
                    </a:cubicBezTo>
                    <a:cubicBezTo>
                      <a:pt x="985" y="1242"/>
                      <a:pt x="950" y="1141"/>
                      <a:pt x="911" y="1051"/>
                    </a:cubicBezTo>
                    <a:cubicBezTo>
                      <a:pt x="872" y="961"/>
                      <a:pt x="881" y="869"/>
                      <a:pt x="819" y="812"/>
                    </a:cubicBezTo>
                    <a:cubicBezTo>
                      <a:pt x="757" y="755"/>
                      <a:pt x="606" y="773"/>
                      <a:pt x="537" y="706"/>
                    </a:cubicBezTo>
                    <a:cubicBezTo>
                      <a:pt x="467" y="640"/>
                      <a:pt x="473" y="477"/>
                      <a:pt x="402" y="409"/>
                    </a:cubicBezTo>
                    <a:cubicBezTo>
                      <a:pt x="330" y="341"/>
                      <a:pt x="180" y="367"/>
                      <a:pt x="113" y="298"/>
                    </a:cubicBezTo>
                    <a:cubicBezTo>
                      <a:pt x="46" y="229"/>
                      <a:pt x="19" y="51"/>
                      <a:pt x="0" y="0"/>
                    </a:cubicBezTo>
                  </a:path>
                </a:pathLst>
              </a:custGeom>
              <a:noFill/>
              <a:ln w="3048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24986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crystal rotates!</a:t>
            </a:r>
          </a:p>
        </p:txBody>
      </p:sp>
      <p:sp>
        <p:nvSpPr>
          <p:cNvPr id="249865" name="Oval 9"/>
          <p:cNvSpPr>
            <a:spLocks noChangeArrowheads="1"/>
          </p:cNvSpPr>
          <p:nvPr/>
        </p:nvSpPr>
        <p:spPr bwMode="auto">
          <a:xfrm>
            <a:off x="4035425" y="3030538"/>
            <a:ext cx="471488" cy="442912"/>
          </a:xfrm>
          <a:prstGeom prst="ellipse">
            <a:avLst/>
          </a:prstGeom>
          <a:solidFill>
            <a:srgbClr val="00FF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866" name="Line 10"/>
          <p:cNvSpPr>
            <a:spLocks noChangeShapeType="1"/>
          </p:cNvSpPr>
          <p:nvPr/>
        </p:nvSpPr>
        <p:spPr bwMode="auto">
          <a:xfrm flipH="1" flipV="1">
            <a:off x="4035425" y="2054225"/>
            <a:ext cx="0" cy="256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867" name="Line 11"/>
          <p:cNvSpPr>
            <a:spLocks noChangeShapeType="1"/>
          </p:cNvSpPr>
          <p:nvPr/>
        </p:nvSpPr>
        <p:spPr bwMode="auto">
          <a:xfrm flipH="1" flipV="1">
            <a:off x="4513263" y="2054225"/>
            <a:ext cx="0" cy="256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8613" y="6599238"/>
            <a:ext cx="2808287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1E3E67"/>
                </a:solidFill>
                <a:latin typeface="Verdana" pitchFamily="34" charset="0"/>
                <a:ea typeface="MS PGothic" pitchFamily="34" charset="-128"/>
              </a:rPr>
              <a:t>Membrane Protein Expression Center © 2012</a:t>
            </a:r>
            <a:endParaRPr lang="en-US" sz="1000">
              <a:solidFill>
                <a:srgbClr val="1E3E67"/>
              </a:solidFill>
              <a:latin typeface="Verdana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251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1658 -1.48148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1" t="11363" r="19391" b="6252"/>
          <a:stretch>
            <a:fillRect/>
          </a:stretch>
        </p:blipFill>
        <p:spPr bwMode="auto">
          <a:xfrm>
            <a:off x="598488" y="715963"/>
            <a:ext cx="7964487" cy="602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19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dirty="0" smtClean="0"/>
              <a:t>Shoot nothing but</a:t>
            </a:r>
            <a:br>
              <a:rPr lang="en-US" altLang="en-US" dirty="0" smtClean="0"/>
            </a:br>
            <a:r>
              <a:rPr lang="en-US" altLang="en-US" dirty="0" smtClean="0"/>
              <a:t>the </a:t>
            </a:r>
            <a:r>
              <a:rPr lang="en-US" altLang="en-US" dirty="0"/>
              <a:t>“crystal</a:t>
            </a:r>
            <a:r>
              <a:rPr lang="en-US" altLang="en-US" dirty="0" smtClean="0"/>
              <a:t>” </a:t>
            </a:r>
            <a:endParaRPr lang="en-US" altLang="en-US" dirty="0" smtClean="0"/>
          </a:p>
        </p:txBody>
      </p:sp>
      <p:sp>
        <p:nvSpPr>
          <p:cNvPr id="211972" name="Rectangle 3"/>
          <p:cNvSpPr>
            <a:spLocks noChangeArrowheads="1"/>
          </p:cNvSpPr>
          <p:nvPr/>
        </p:nvSpPr>
        <p:spPr bwMode="auto">
          <a:xfrm>
            <a:off x="0" y="6278563"/>
            <a:ext cx="635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Evans </a:t>
            </a:r>
            <a:r>
              <a:rPr lang="en-US" altLang="en-US" sz="1600" i="1">
                <a:solidFill>
                  <a:srgbClr val="000000"/>
                </a:solidFill>
                <a:cs typeface="Arial" pitchFamily="34" charset="0"/>
              </a:rPr>
              <a:t>et al. </a:t>
            </a:r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(2011)."Macromolecular microcrystallography", </a:t>
            </a:r>
            <a:r>
              <a:rPr lang="en-US" altLang="en-US" sz="1600" i="1">
                <a:solidFill>
                  <a:srgbClr val="000000"/>
                </a:solidFill>
                <a:cs typeface="Arial" pitchFamily="34" charset="0"/>
              </a:rPr>
              <a:t>Crystallography Reviews</a:t>
            </a:r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600" b="1">
                <a:solidFill>
                  <a:srgbClr val="000000"/>
                </a:solidFill>
                <a:cs typeface="Arial" pitchFamily="34" charset="0"/>
              </a:rPr>
              <a:t>17</a:t>
            </a:r>
            <a:r>
              <a:rPr lang="en-US" altLang="en-US" sz="1600">
                <a:solidFill>
                  <a:srgbClr val="000000"/>
                </a:solidFill>
                <a:cs typeface="Arial" pitchFamily="34" charset="0"/>
              </a:rPr>
              <a:t>, 105-142.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560763" y="1620838"/>
            <a:ext cx="207962" cy="3962400"/>
          </a:xfrm>
          <a:prstGeom prst="rect">
            <a:avLst/>
          </a:prstGeom>
          <a:noFill/>
          <a:ln>
            <a:solidFill>
              <a:srgbClr val="FF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4F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2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023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ChangeArrowheads="1"/>
          </p:cNvSpPr>
          <p:nvPr/>
        </p:nvSpPr>
        <p:spPr bwMode="auto">
          <a:xfrm rot="663208">
            <a:off x="2917825" y="2570163"/>
            <a:ext cx="474663" cy="112712"/>
          </a:xfrm>
          <a:prstGeom prst="rect">
            <a:avLst/>
          </a:prstGeom>
          <a:solidFill>
            <a:srgbClr val="FF6161"/>
          </a:solidFill>
          <a:ln w="9525">
            <a:miter lim="800000"/>
            <a:headEnd/>
            <a:tailEnd/>
          </a:ln>
          <a:effectLst/>
          <a:scene3d>
            <a:camera prst="legacyPerspectiveFront">
              <a:rot lat="90000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FF616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838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7013"/>
            <a:ext cx="7772400" cy="1143000"/>
          </a:xfrm>
          <a:noFill/>
        </p:spPr>
        <p:txBody>
          <a:bodyPr/>
          <a:lstStyle/>
          <a:p>
            <a:r>
              <a:rPr lang="en-US" altLang="en-US"/>
              <a:t>avoiding overlaps</a:t>
            </a:r>
          </a:p>
        </p:txBody>
      </p:sp>
      <p:pic>
        <p:nvPicPr>
          <p:cNvPr id="528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2" t="47141" r="22392" b="14259"/>
          <a:stretch>
            <a:fillRect/>
          </a:stretch>
        </p:blipFill>
        <p:spPr bwMode="auto">
          <a:xfrm>
            <a:off x="736600" y="3906838"/>
            <a:ext cx="3230563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8389" name="Freeform 5"/>
          <p:cNvSpPr>
            <a:spLocks/>
          </p:cNvSpPr>
          <p:nvPr/>
        </p:nvSpPr>
        <p:spPr bwMode="auto">
          <a:xfrm rot="809019">
            <a:off x="2143125" y="2327275"/>
            <a:ext cx="1428750" cy="147638"/>
          </a:xfrm>
          <a:custGeom>
            <a:avLst/>
            <a:gdLst>
              <a:gd name="T0" fmla="*/ 0 w 845"/>
              <a:gd name="T1" fmla="*/ 146 h 235"/>
              <a:gd name="T2" fmla="*/ 359 w 845"/>
              <a:gd name="T3" fmla="*/ 146 h 235"/>
              <a:gd name="T4" fmla="*/ 633 w 845"/>
              <a:gd name="T5" fmla="*/ 13 h 235"/>
              <a:gd name="T6" fmla="*/ 793 w 845"/>
              <a:gd name="T7" fmla="*/ 70 h 235"/>
              <a:gd name="T8" fmla="*/ 755 w 845"/>
              <a:gd name="T9" fmla="*/ 221 h 235"/>
              <a:gd name="T10" fmla="*/ 255 w 845"/>
              <a:gd name="T11" fmla="*/ 155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45" h="235">
                <a:moveTo>
                  <a:pt x="0" y="146"/>
                </a:moveTo>
                <a:cubicBezTo>
                  <a:pt x="127" y="157"/>
                  <a:pt x="254" y="168"/>
                  <a:pt x="359" y="146"/>
                </a:cubicBezTo>
                <a:cubicBezTo>
                  <a:pt x="464" y="124"/>
                  <a:pt x="561" y="26"/>
                  <a:pt x="633" y="13"/>
                </a:cubicBezTo>
                <a:cubicBezTo>
                  <a:pt x="705" y="0"/>
                  <a:pt x="773" y="35"/>
                  <a:pt x="793" y="70"/>
                </a:cubicBezTo>
                <a:cubicBezTo>
                  <a:pt x="813" y="105"/>
                  <a:pt x="845" y="207"/>
                  <a:pt x="755" y="221"/>
                </a:cubicBezTo>
                <a:cubicBezTo>
                  <a:pt x="665" y="235"/>
                  <a:pt x="338" y="166"/>
                  <a:pt x="255" y="155"/>
                </a:cubicBezTo>
              </a:path>
            </a:pathLst>
          </a:custGeom>
          <a:noFill/>
          <a:ln w="6350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8390" name="Line 6"/>
          <p:cNvSpPr>
            <a:spLocks noChangeShapeType="1"/>
          </p:cNvSpPr>
          <p:nvPr/>
        </p:nvSpPr>
        <p:spPr bwMode="auto">
          <a:xfrm>
            <a:off x="704850" y="2270125"/>
            <a:ext cx="1676400" cy="30163"/>
          </a:xfrm>
          <a:prstGeom prst="line">
            <a:avLst/>
          </a:prstGeom>
          <a:noFill/>
          <a:ln w="1270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8391" name="AutoShape 7"/>
          <p:cNvSpPr>
            <a:spLocks noChangeArrowheads="1"/>
          </p:cNvSpPr>
          <p:nvPr/>
        </p:nvSpPr>
        <p:spPr bwMode="auto">
          <a:xfrm>
            <a:off x="1987550" y="2943225"/>
            <a:ext cx="522288" cy="639763"/>
          </a:xfrm>
          <a:prstGeom prst="downArrow">
            <a:avLst>
              <a:gd name="adj1" fmla="val 50000"/>
              <a:gd name="adj2" fmla="val 3062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528392" name="Group 8"/>
          <p:cNvGrpSpPr>
            <a:grpSpLocks/>
          </p:cNvGrpSpPr>
          <p:nvPr/>
        </p:nvGrpSpPr>
        <p:grpSpPr bwMode="auto">
          <a:xfrm>
            <a:off x="5208588" y="2941638"/>
            <a:ext cx="3201987" cy="3300412"/>
            <a:chOff x="3281" y="1853"/>
            <a:chExt cx="2017" cy="2079"/>
          </a:xfrm>
        </p:grpSpPr>
        <p:pic>
          <p:nvPicPr>
            <p:cNvPr id="52839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66" t="41162" r="11841" b="19829"/>
            <a:stretch>
              <a:fillRect/>
            </a:stretch>
          </p:blipFill>
          <p:spPr bwMode="auto">
            <a:xfrm>
              <a:off x="3281" y="2448"/>
              <a:ext cx="2017" cy="1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8394" name="AutoShape 10"/>
            <p:cNvSpPr>
              <a:spLocks noChangeArrowheads="1"/>
            </p:cNvSpPr>
            <p:nvPr/>
          </p:nvSpPr>
          <p:spPr bwMode="auto">
            <a:xfrm>
              <a:off x="4126" y="1853"/>
              <a:ext cx="329" cy="403"/>
            </a:xfrm>
            <a:prstGeom prst="downArrow">
              <a:avLst>
                <a:gd name="adj1" fmla="val 50000"/>
                <a:gd name="adj2" fmla="val 3062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528395" name="Line 11"/>
          <p:cNvSpPr>
            <a:spLocks noChangeShapeType="1"/>
          </p:cNvSpPr>
          <p:nvPr/>
        </p:nvSpPr>
        <p:spPr bwMode="auto">
          <a:xfrm flipV="1">
            <a:off x="3149600" y="2132013"/>
            <a:ext cx="246063" cy="739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28396" name="Text Box 12"/>
          <p:cNvSpPr txBox="1">
            <a:spLocks noChangeArrowheads="1"/>
          </p:cNvSpPr>
          <p:nvPr/>
        </p:nvSpPr>
        <p:spPr bwMode="auto">
          <a:xfrm>
            <a:off x="3375025" y="2065338"/>
            <a:ext cx="276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>
                <a:solidFill>
                  <a:srgbClr val="000000"/>
                </a:solidFill>
                <a:latin typeface="Comic Sans MS" pitchFamily="66" charset="0"/>
              </a:rPr>
              <a:t>c</a:t>
            </a:r>
          </a:p>
        </p:txBody>
      </p:sp>
      <p:grpSp>
        <p:nvGrpSpPr>
          <p:cNvPr id="528397" name="Group 13"/>
          <p:cNvGrpSpPr>
            <a:grpSpLocks/>
          </p:cNvGrpSpPr>
          <p:nvPr/>
        </p:nvGrpSpPr>
        <p:grpSpPr bwMode="auto">
          <a:xfrm>
            <a:off x="5348288" y="1766888"/>
            <a:ext cx="2708275" cy="1428750"/>
            <a:chOff x="3369" y="1113"/>
            <a:chExt cx="1706" cy="900"/>
          </a:xfrm>
        </p:grpSpPr>
        <p:sp>
          <p:nvSpPr>
            <p:cNvPr id="528398" name="Rectangle 14"/>
            <p:cNvSpPr>
              <a:spLocks noChangeArrowheads="1"/>
            </p:cNvSpPr>
            <p:nvPr/>
          </p:nvSpPr>
          <p:spPr bwMode="auto">
            <a:xfrm rot="2791455">
              <a:off x="4498" y="1770"/>
              <a:ext cx="299" cy="71"/>
            </a:xfrm>
            <a:prstGeom prst="rect">
              <a:avLst/>
            </a:prstGeom>
            <a:solidFill>
              <a:srgbClr val="FF616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90000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16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28399" name="Freeform 15"/>
            <p:cNvSpPr>
              <a:spLocks/>
            </p:cNvSpPr>
            <p:nvPr/>
          </p:nvSpPr>
          <p:spPr bwMode="auto">
            <a:xfrm rot="3252945">
              <a:off x="4139" y="1516"/>
              <a:ext cx="900" cy="93"/>
            </a:xfrm>
            <a:custGeom>
              <a:avLst/>
              <a:gdLst>
                <a:gd name="T0" fmla="*/ 0 w 845"/>
                <a:gd name="T1" fmla="*/ 146 h 235"/>
                <a:gd name="T2" fmla="*/ 359 w 845"/>
                <a:gd name="T3" fmla="*/ 146 h 235"/>
                <a:gd name="T4" fmla="*/ 633 w 845"/>
                <a:gd name="T5" fmla="*/ 13 h 235"/>
                <a:gd name="T6" fmla="*/ 793 w 845"/>
                <a:gd name="T7" fmla="*/ 70 h 235"/>
                <a:gd name="T8" fmla="*/ 755 w 845"/>
                <a:gd name="T9" fmla="*/ 221 h 235"/>
                <a:gd name="T10" fmla="*/ 255 w 845"/>
                <a:gd name="T11" fmla="*/ 15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5" h="235">
                  <a:moveTo>
                    <a:pt x="0" y="146"/>
                  </a:moveTo>
                  <a:cubicBezTo>
                    <a:pt x="127" y="157"/>
                    <a:pt x="254" y="168"/>
                    <a:pt x="359" y="146"/>
                  </a:cubicBezTo>
                  <a:cubicBezTo>
                    <a:pt x="464" y="124"/>
                    <a:pt x="561" y="26"/>
                    <a:pt x="633" y="13"/>
                  </a:cubicBezTo>
                  <a:cubicBezTo>
                    <a:pt x="705" y="0"/>
                    <a:pt x="773" y="35"/>
                    <a:pt x="793" y="70"/>
                  </a:cubicBezTo>
                  <a:cubicBezTo>
                    <a:pt x="813" y="105"/>
                    <a:pt x="845" y="207"/>
                    <a:pt x="755" y="221"/>
                  </a:cubicBezTo>
                  <a:cubicBezTo>
                    <a:pt x="665" y="235"/>
                    <a:pt x="338" y="166"/>
                    <a:pt x="255" y="155"/>
                  </a:cubicBezTo>
                </a:path>
              </a:pathLst>
            </a:custGeom>
            <a:noFill/>
            <a:ln w="63500" cap="flat" cmpd="sng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28400" name="Freeform 16"/>
            <p:cNvSpPr>
              <a:spLocks/>
            </p:cNvSpPr>
            <p:nvPr/>
          </p:nvSpPr>
          <p:spPr bwMode="auto">
            <a:xfrm rot="-285818">
              <a:off x="3369" y="1211"/>
              <a:ext cx="1058" cy="240"/>
            </a:xfrm>
            <a:custGeom>
              <a:avLst/>
              <a:gdLst>
                <a:gd name="T0" fmla="*/ 0 w 973"/>
                <a:gd name="T1" fmla="*/ 181 h 211"/>
                <a:gd name="T2" fmla="*/ 633 w 973"/>
                <a:gd name="T3" fmla="*/ 181 h 211"/>
                <a:gd name="T4" fmla="*/ 841 w 973"/>
                <a:gd name="T5" fmla="*/ 2 h 211"/>
                <a:gd name="T6" fmla="*/ 973 w 973"/>
                <a:gd name="T7" fmla="*/ 19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3" h="211">
                  <a:moveTo>
                    <a:pt x="0" y="181"/>
                  </a:moveTo>
                  <a:cubicBezTo>
                    <a:pt x="246" y="196"/>
                    <a:pt x="493" y="211"/>
                    <a:pt x="633" y="181"/>
                  </a:cubicBezTo>
                  <a:cubicBezTo>
                    <a:pt x="773" y="151"/>
                    <a:pt x="784" y="0"/>
                    <a:pt x="841" y="2"/>
                  </a:cubicBezTo>
                  <a:cubicBezTo>
                    <a:pt x="898" y="4"/>
                    <a:pt x="951" y="159"/>
                    <a:pt x="973" y="190"/>
                  </a:cubicBezTo>
                </a:path>
              </a:pathLst>
            </a:custGeom>
            <a:noFill/>
            <a:ln w="127000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28401" name="Line 17"/>
            <p:cNvSpPr>
              <a:spLocks noChangeShapeType="1"/>
            </p:cNvSpPr>
            <p:nvPr/>
          </p:nvSpPr>
          <p:spPr bwMode="auto">
            <a:xfrm flipV="1">
              <a:off x="4585" y="1567"/>
              <a:ext cx="338" cy="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28402" name="Text Box 18"/>
            <p:cNvSpPr txBox="1">
              <a:spLocks noChangeArrowheads="1"/>
            </p:cNvSpPr>
            <p:nvPr/>
          </p:nvSpPr>
          <p:spPr bwMode="auto">
            <a:xfrm>
              <a:off x="4901" y="1507"/>
              <a:ext cx="17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000000"/>
                  </a:solidFill>
                  <a:latin typeface="Comic Sans MS" pitchFamily="66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75088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410" name="Group 2"/>
          <p:cNvGrpSpPr>
            <a:grpSpLocks/>
          </p:cNvGrpSpPr>
          <p:nvPr/>
        </p:nvGrpSpPr>
        <p:grpSpPr bwMode="auto">
          <a:xfrm>
            <a:off x="5348288" y="1766888"/>
            <a:ext cx="2708275" cy="1428750"/>
            <a:chOff x="3369" y="1113"/>
            <a:chExt cx="1706" cy="900"/>
          </a:xfrm>
        </p:grpSpPr>
        <p:sp>
          <p:nvSpPr>
            <p:cNvPr id="529411" name="Rectangle 3"/>
            <p:cNvSpPr>
              <a:spLocks noChangeArrowheads="1"/>
            </p:cNvSpPr>
            <p:nvPr/>
          </p:nvSpPr>
          <p:spPr bwMode="auto">
            <a:xfrm rot="2791455">
              <a:off x="4498" y="1770"/>
              <a:ext cx="299" cy="71"/>
            </a:xfrm>
            <a:prstGeom prst="rect">
              <a:avLst/>
            </a:prstGeom>
            <a:solidFill>
              <a:srgbClr val="FF616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90000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16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29412" name="Freeform 4"/>
            <p:cNvSpPr>
              <a:spLocks/>
            </p:cNvSpPr>
            <p:nvPr/>
          </p:nvSpPr>
          <p:spPr bwMode="auto">
            <a:xfrm rot="3252945">
              <a:off x="4139" y="1516"/>
              <a:ext cx="900" cy="93"/>
            </a:xfrm>
            <a:custGeom>
              <a:avLst/>
              <a:gdLst>
                <a:gd name="T0" fmla="*/ 0 w 845"/>
                <a:gd name="T1" fmla="*/ 146 h 235"/>
                <a:gd name="T2" fmla="*/ 359 w 845"/>
                <a:gd name="T3" fmla="*/ 146 h 235"/>
                <a:gd name="T4" fmla="*/ 633 w 845"/>
                <a:gd name="T5" fmla="*/ 13 h 235"/>
                <a:gd name="T6" fmla="*/ 793 w 845"/>
                <a:gd name="T7" fmla="*/ 70 h 235"/>
                <a:gd name="T8" fmla="*/ 755 w 845"/>
                <a:gd name="T9" fmla="*/ 221 h 235"/>
                <a:gd name="T10" fmla="*/ 255 w 845"/>
                <a:gd name="T11" fmla="*/ 15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5" h="235">
                  <a:moveTo>
                    <a:pt x="0" y="146"/>
                  </a:moveTo>
                  <a:cubicBezTo>
                    <a:pt x="127" y="157"/>
                    <a:pt x="254" y="168"/>
                    <a:pt x="359" y="146"/>
                  </a:cubicBezTo>
                  <a:cubicBezTo>
                    <a:pt x="464" y="124"/>
                    <a:pt x="561" y="26"/>
                    <a:pt x="633" y="13"/>
                  </a:cubicBezTo>
                  <a:cubicBezTo>
                    <a:pt x="705" y="0"/>
                    <a:pt x="773" y="35"/>
                    <a:pt x="793" y="70"/>
                  </a:cubicBezTo>
                  <a:cubicBezTo>
                    <a:pt x="813" y="105"/>
                    <a:pt x="845" y="207"/>
                    <a:pt x="755" y="221"/>
                  </a:cubicBezTo>
                  <a:cubicBezTo>
                    <a:pt x="665" y="235"/>
                    <a:pt x="338" y="166"/>
                    <a:pt x="255" y="155"/>
                  </a:cubicBezTo>
                </a:path>
              </a:pathLst>
            </a:custGeom>
            <a:noFill/>
            <a:ln w="63500" cap="flat" cmpd="sng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29413" name="Freeform 5"/>
            <p:cNvSpPr>
              <a:spLocks/>
            </p:cNvSpPr>
            <p:nvPr/>
          </p:nvSpPr>
          <p:spPr bwMode="auto">
            <a:xfrm rot="-285818">
              <a:off x="3369" y="1211"/>
              <a:ext cx="1058" cy="240"/>
            </a:xfrm>
            <a:custGeom>
              <a:avLst/>
              <a:gdLst>
                <a:gd name="T0" fmla="*/ 0 w 973"/>
                <a:gd name="T1" fmla="*/ 181 h 211"/>
                <a:gd name="T2" fmla="*/ 633 w 973"/>
                <a:gd name="T3" fmla="*/ 181 h 211"/>
                <a:gd name="T4" fmla="*/ 841 w 973"/>
                <a:gd name="T5" fmla="*/ 2 h 211"/>
                <a:gd name="T6" fmla="*/ 973 w 973"/>
                <a:gd name="T7" fmla="*/ 19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3" h="211">
                  <a:moveTo>
                    <a:pt x="0" y="181"/>
                  </a:moveTo>
                  <a:cubicBezTo>
                    <a:pt x="246" y="196"/>
                    <a:pt x="493" y="211"/>
                    <a:pt x="633" y="181"/>
                  </a:cubicBezTo>
                  <a:cubicBezTo>
                    <a:pt x="773" y="151"/>
                    <a:pt x="784" y="0"/>
                    <a:pt x="841" y="2"/>
                  </a:cubicBezTo>
                  <a:cubicBezTo>
                    <a:pt x="898" y="4"/>
                    <a:pt x="951" y="159"/>
                    <a:pt x="973" y="190"/>
                  </a:cubicBezTo>
                </a:path>
              </a:pathLst>
            </a:custGeom>
            <a:noFill/>
            <a:ln w="127000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29414" name="Line 6"/>
            <p:cNvSpPr>
              <a:spLocks noChangeShapeType="1"/>
            </p:cNvSpPr>
            <p:nvPr/>
          </p:nvSpPr>
          <p:spPr bwMode="auto">
            <a:xfrm flipV="1">
              <a:off x="4585" y="1567"/>
              <a:ext cx="338" cy="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29415" name="Text Box 7"/>
            <p:cNvSpPr txBox="1">
              <a:spLocks noChangeArrowheads="1"/>
            </p:cNvSpPr>
            <p:nvPr/>
          </p:nvSpPr>
          <p:spPr bwMode="auto">
            <a:xfrm>
              <a:off x="4901" y="1507"/>
              <a:ext cx="17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400">
                  <a:solidFill>
                    <a:srgbClr val="000000"/>
                  </a:solidFill>
                  <a:latin typeface="Comic Sans MS" pitchFamily="66" charset="0"/>
                </a:rPr>
                <a:t>c</a:t>
              </a:r>
            </a:p>
          </p:txBody>
        </p:sp>
      </p:grpSp>
      <p:sp>
        <p:nvSpPr>
          <p:cNvPr id="529416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227013"/>
            <a:ext cx="7772400" cy="1143000"/>
          </a:xfrm>
          <a:noFill/>
        </p:spPr>
        <p:txBody>
          <a:bodyPr/>
          <a:lstStyle/>
          <a:p>
            <a:r>
              <a:rPr lang="en-US" altLang="en-US"/>
              <a:t>avoiding overlaps</a:t>
            </a:r>
          </a:p>
        </p:txBody>
      </p:sp>
      <p:pic>
        <p:nvPicPr>
          <p:cNvPr id="52941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6" t="41162" r="11841" b="19829"/>
          <a:stretch>
            <a:fillRect/>
          </a:stretch>
        </p:blipFill>
        <p:spPr bwMode="auto">
          <a:xfrm>
            <a:off x="5208588" y="3886200"/>
            <a:ext cx="3201987" cy="235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9418" name="AutoShape 10"/>
          <p:cNvSpPr>
            <a:spLocks noChangeArrowheads="1"/>
          </p:cNvSpPr>
          <p:nvPr/>
        </p:nvSpPr>
        <p:spPr bwMode="auto">
          <a:xfrm>
            <a:off x="6550025" y="2941638"/>
            <a:ext cx="522288" cy="639762"/>
          </a:xfrm>
          <a:prstGeom prst="downArrow">
            <a:avLst>
              <a:gd name="adj1" fmla="val 50000"/>
              <a:gd name="adj2" fmla="val 3062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52941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8" t="14139" r="28770" b="12694"/>
          <a:stretch>
            <a:fillRect/>
          </a:stretch>
        </p:blipFill>
        <p:spPr bwMode="auto">
          <a:xfrm>
            <a:off x="588963" y="2068513"/>
            <a:ext cx="373697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2162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22" t="3125" b="312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52400"/>
            <a:ext cx="38635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SmarAct’s</a:t>
            </a:r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SmarGon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Commercialized</a:t>
            </a:r>
          </a:p>
          <a:p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PRIGo</a:t>
            </a:r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838200" y="3962400"/>
            <a:ext cx="2286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3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z="6000" dirty="0" smtClean="0"/>
              <a:t>At the </a:t>
            </a:r>
            <a:r>
              <a:rPr lang="en-US" altLang="en-US" sz="6000" dirty="0" err="1" smtClean="0"/>
              <a:t>beamline</a:t>
            </a:r>
            <a:r>
              <a:rPr lang="en-US" altLang="en-US" sz="6000" dirty="0" smtClean="0"/>
              <a:t>…</a:t>
            </a:r>
          </a:p>
        </p:txBody>
      </p:sp>
      <p:sp>
        <p:nvSpPr>
          <p:cNvPr id="229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976813"/>
          </a:xfrm>
        </p:spPr>
        <p:txBody>
          <a:bodyPr/>
          <a:lstStyle/>
          <a:p>
            <a:r>
              <a:rPr lang="en-US" altLang="en-US" sz="4000" dirty="0" smtClean="0"/>
              <a:t>Resolution</a:t>
            </a:r>
          </a:p>
          <a:p>
            <a:pPr lvl="1" eaLnBrk="1" hangingPunct="1">
              <a:buFontTx/>
              <a:buNone/>
            </a:pPr>
            <a:r>
              <a:rPr lang="en-US" altLang="en-US" sz="3600" dirty="0">
                <a:solidFill>
                  <a:srgbClr val="EA0000"/>
                </a:solidFill>
              </a:rPr>
              <a:t>p</a:t>
            </a:r>
            <a:r>
              <a:rPr lang="en-US" altLang="en-US" sz="3600" dirty="0" smtClean="0">
                <a:solidFill>
                  <a:srgbClr val="EA0000"/>
                </a:solidFill>
              </a:rPr>
              <a:t>roblem: background</a:t>
            </a: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008000"/>
                </a:solidFill>
              </a:rPr>
              <a:t>solution: </a:t>
            </a:r>
            <a:r>
              <a:rPr lang="en-US" altLang="en-US" sz="3200" dirty="0" smtClean="0">
                <a:solidFill>
                  <a:srgbClr val="008000"/>
                </a:solidFill>
              </a:rPr>
              <a:t>use as few pixels as possible</a:t>
            </a:r>
          </a:p>
          <a:p>
            <a:pPr eaLnBrk="1" hangingPunct="1"/>
            <a:r>
              <a:rPr lang="en-US" altLang="en-US" sz="4000" dirty="0" smtClean="0"/>
              <a:t>Phases</a:t>
            </a: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EA0000"/>
                </a:solidFill>
              </a:rPr>
              <a:t>problem: fractional errors</a:t>
            </a:r>
          </a:p>
          <a:p>
            <a:pPr lvl="1" eaLnBrk="1" hangingPunct="1">
              <a:buFontTx/>
              <a:buNone/>
            </a:pPr>
            <a:r>
              <a:rPr lang="en-US" altLang="en-US" sz="3600" dirty="0" smtClean="0">
                <a:solidFill>
                  <a:srgbClr val="008000"/>
                </a:solidFill>
              </a:rPr>
              <a:t>solution: </a:t>
            </a:r>
            <a:r>
              <a:rPr lang="en-US" altLang="en-US" sz="3200" dirty="0" smtClean="0">
                <a:solidFill>
                  <a:srgbClr val="008000"/>
                </a:solidFill>
              </a:rPr>
              <a:t>use as many pixels as possible</a:t>
            </a:r>
          </a:p>
          <a:p>
            <a:pPr lvl="1" eaLnBrk="1" hangingPunct="1">
              <a:buFontTx/>
              <a:buNone/>
            </a:pPr>
            <a:endParaRPr lang="en-US" altLang="en-US" sz="3200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27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R-factor</a:t>
            </a:r>
          </a:p>
        </p:txBody>
      </p:sp>
      <p:pic>
        <p:nvPicPr>
          <p:cNvPr id="61445" name="rfactor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4148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http://bl831.als.lbl.gov/~jamesh/movies/rfactor.mpeg</a:t>
            </a:r>
          </a:p>
        </p:txBody>
      </p:sp>
    </p:spTree>
    <p:extLst>
      <p:ext uri="{BB962C8B-B14F-4D97-AF65-F5344CB8AC3E}">
        <p14:creationId xmlns:p14="http://schemas.microsoft.com/office/powerpoint/2010/main" val="429251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0" fill="hold"/>
                                        <p:tgtEl>
                                          <p:spTgt spid="61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4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1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45"/>
                  </p:tgtEl>
                </p:cond>
              </p:nextCondLst>
            </p:seq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Figure of Merit</a:t>
            </a:r>
          </a:p>
        </p:txBody>
      </p:sp>
      <p:pic>
        <p:nvPicPr>
          <p:cNvPr id="60421" name="dephase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5172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http://bl831.als.lbl.gov/~jamesh/movies/dephase.mpeg</a:t>
            </a:r>
          </a:p>
        </p:txBody>
      </p:sp>
    </p:spTree>
    <p:extLst>
      <p:ext uri="{BB962C8B-B14F-4D97-AF65-F5344CB8AC3E}">
        <p14:creationId xmlns:p14="http://schemas.microsoft.com/office/powerpoint/2010/main" val="49524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7" fill="hold"/>
                                        <p:tgtEl>
                                          <p:spTgt spid="60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04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1"/>
                  </p:tgtEl>
                </p:cond>
              </p:nextCondLst>
            </p:seq>
          </p:childTnLst>
        </p:cTn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anomalous </a:t>
            </a:r>
            <a:r>
              <a:rPr lang="en-US" altLang="en-US" sz="5400">
                <a:solidFill>
                  <a:srgbClr val="008000"/>
                </a:solidFill>
              </a:rPr>
              <a:t>signal</a:t>
            </a:r>
          </a:p>
        </p:txBody>
      </p:sp>
      <p:sp>
        <p:nvSpPr>
          <p:cNvPr id="268291" name="Rectangle 3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Crick, F. H. C. &amp; Magdoff, B. S. (1956) </a:t>
            </a:r>
            <a:r>
              <a:rPr lang="en-US" altLang="en-US" sz="1800" i="1">
                <a:solidFill>
                  <a:srgbClr val="000000"/>
                </a:solidFill>
              </a:rPr>
              <a:t>Acta Crystallogr.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9</a:t>
            </a:r>
            <a:r>
              <a:rPr lang="en-US" altLang="en-US" sz="1800">
                <a:solidFill>
                  <a:srgbClr val="000000"/>
                </a:solidFill>
              </a:rPr>
              <a:t>, 901-908.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Hendrickson, W. A. &amp; Teeter, M. M. (1981) </a:t>
            </a:r>
            <a:r>
              <a:rPr lang="en-US" altLang="en-US" sz="1800" i="1">
                <a:solidFill>
                  <a:srgbClr val="000000"/>
                </a:solidFill>
              </a:rPr>
              <a:t>Nature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290</a:t>
            </a:r>
            <a:r>
              <a:rPr lang="en-US" altLang="en-US" sz="1800">
                <a:solidFill>
                  <a:srgbClr val="000000"/>
                </a:solidFill>
              </a:rPr>
              <a:t>, 107-113.</a:t>
            </a:r>
          </a:p>
        </p:txBody>
      </p:sp>
      <p:sp>
        <p:nvSpPr>
          <p:cNvPr id="268292" name="Text Box 4"/>
          <p:cNvSpPr txBox="1">
            <a:spLocks noChangeArrowheads="1"/>
          </p:cNvSpPr>
          <p:nvPr/>
        </p:nvSpPr>
        <p:spPr bwMode="auto">
          <a:xfrm>
            <a:off x="5205413" y="2306638"/>
            <a:ext cx="32321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CC3300"/>
                </a:solidFill>
              </a:rPr>
              <a:t># sites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000066"/>
                </a:solidFill>
              </a:rPr>
              <a:t>MW (Da)</a:t>
            </a:r>
          </a:p>
        </p:txBody>
      </p:sp>
      <p:grpSp>
        <p:nvGrpSpPr>
          <p:cNvPr id="268293" name="Group 5"/>
          <p:cNvGrpSpPr>
            <a:grpSpLocks/>
          </p:cNvGrpSpPr>
          <p:nvPr/>
        </p:nvGrpSpPr>
        <p:grpSpPr bwMode="auto">
          <a:xfrm>
            <a:off x="244475" y="2271713"/>
            <a:ext cx="1290638" cy="1920875"/>
            <a:chOff x="446" y="1463"/>
            <a:chExt cx="813" cy="1210"/>
          </a:xfrm>
        </p:grpSpPr>
        <p:sp>
          <p:nvSpPr>
            <p:cNvPr id="268301" name="Text Box 6"/>
            <p:cNvSpPr txBox="1">
              <a:spLocks noChangeArrowheads="1"/>
            </p:cNvSpPr>
            <p:nvPr/>
          </p:nvSpPr>
          <p:spPr bwMode="auto">
            <a:xfrm>
              <a:off x="521" y="1463"/>
              <a:ext cx="73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l-GR" altLang="en-US" sz="6000">
                  <a:solidFill>
                    <a:srgbClr val="008000"/>
                  </a:solidFill>
                </a:rPr>
                <a:t>Δ</a:t>
              </a:r>
              <a:r>
                <a:rPr lang="en-US" altLang="en-US" sz="6000">
                  <a:solidFill>
                    <a:srgbClr val="008000"/>
                  </a:solidFill>
                </a:rPr>
                <a:t>F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0">
                  <a:solidFill>
                    <a:srgbClr val="008000"/>
                  </a:solidFill>
                </a:rPr>
                <a:t>F</a:t>
              </a:r>
              <a:endParaRPr lang="el-GR" altLang="en-US" sz="6000">
                <a:solidFill>
                  <a:srgbClr val="008000"/>
                </a:solidFill>
              </a:endParaRPr>
            </a:p>
          </p:txBody>
        </p:sp>
        <p:sp>
          <p:nvSpPr>
            <p:cNvPr id="268302" name="Line 7"/>
            <p:cNvSpPr>
              <a:spLocks noChangeShapeType="1"/>
            </p:cNvSpPr>
            <p:nvPr/>
          </p:nvSpPr>
          <p:spPr bwMode="auto">
            <a:xfrm>
              <a:off x="446" y="2059"/>
              <a:ext cx="813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68294" name="Text Box 8"/>
          <p:cNvSpPr txBox="1">
            <a:spLocks noChangeArrowheads="1"/>
          </p:cNvSpPr>
          <p:nvPr/>
        </p:nvSpPr>
        <p:spPr bwMode="auto">
          <a:xfrm>
            <a:off x="1690688" y="2693988"/>
            <a:ext cx="2463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000000"/>
                </a:solidFill>
              </a:rPr>
              <a:t>≈</a:t>
            </a:r>
            <a:r>
              <a:rPr lang="en-US" altLang="en-US" sz="3600">
                <a:solidFill>
                  <a:srgbClr val="000000"/>
                </a:solidFill>
              </a:rPr>
              <a:t> </a:t>
            </a:r>
            <a:r>
              <a:rPr lang="en-US" altLang="en-US" sz="6000">
                <a:solidFill>
                  <a:srgbClr val="000000"/>
                </a:solidFill>
              </a:rPr>
              <a:t>1.2 </a:t>
            </a:r>
            <a:r>
              <a:rPr lang="en-US" altLang="en-US" sz="6000">
                <a:solidFill>
                  <a:srgbClr val="CC3300"/>
                </a:solidFill>
              </a:rPr>
              <a:t>f”</a:t>
            </a:r>
          </a:p>
        </p:txBody>
      </p:sp>
      <p:grpSp>
        <p:nvGrpSpPr>
          <p:cNvPr id="268295" name="Group 9"/>
          <p:cNvGrpSpPr>
            <a:grpSpLocks/>
          </p:cNvGrpSpPr>
          <p:nvPr/>
        </p:nvGrpSpPr>
        <p:grpSpPr bwMode="auto">
          <a:xfrm>
            <a:off x="3913188" y="2190750"/>
            <a:ext cx="4503737" cy="2225675"/>
            <a:chOff x="2465" y="1380"/>
            <a:chExt cx="2837" cy="1402"/>
          </a:xfrm>
        </p:grpSpPr>
        <p:sp>
          <p:nvSpPr>
            <p:cNvPr id="268298" name="Line 10"/>
            <p:cNvSpPr>
              <a:spLocks noChangeShapeType="1"/>
            </p:cNvSpPr>
            <p:nvPr/>
          </p:nvSpPr>
          <p:spPr bwMode="auto">
            <a:xfrm>
              <a:off x="3132" y="2053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8299" name="Text Box 11"/>
            <p:cNvSpPr txBox="1">
              <a:spLocks noChangeArrowheads="1"/>
            </p:cNvSpPr>
            <p:nvPr/>
          </p:nvSpPr>
          <p:spPr bwMode="auto">
            <a:xfrm>
              <a:off x="2465" y="1380"/>
              <a:ext cx="643" cy="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0">
                  <a:solidFill>
                    <a:srgbClr val="000000"/>
                  </a:solidFill>
                </a:rPr>
                <a:t>√</a:t>
              </a:r>
            </a:p>
          </p:txBody>
        </p:sp>
        <p:sp>
          <p:nvSpPr>
            <p:cNvPr id="268300" name="Line 12"/>
            <p:cNvSpPr>
              <a:spLocks noChangeShapeType="1"/>
            </p:cNvSpPr>
            <p:nvPr/>
          </p:nvSpPr>
          <p:spPr bwMode="auto">
            <a:xfrm>
              <a:off x="3110" y="1491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539533" name="Text Box 13"/>
          <p:cNvSpPr txBox="1">
            <a:spLocks noChangeArrowheads="1"/>
          </p:cNvSpPr>
          <p:nvPr/>
        </p:nvSpPr>
        <p:spPr bwMode="auto">
          <a:xfrm>
            <a:off x="5316538" y="4657725"/>
            <a:ext cx="27320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World record!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n-US">
                <a:solidFill>
                  <a:srgbClr val="008000"/>
                </a:solidFill>
              </a:rPr>
              <a:t>Δ</a:t>
            </a:r>
            <a:r>
              <a:rPr lang="en-US" altLang="en-US">
                <a:solidFill>
                  <a:srgbClr val="008000"/>
                </a:solidFill>
              </a:rPr>
              <a:t>F/F</a:t>
            </a:r>
            <a:r>
              <a:rPr lang="en-US" altLang="en-US">
                <a:solidFill>
                  <a:srgbClr val="000000"/>
                </a:solidFill>
              </a:rPr>
              <a:t> = 0.5%</a:t>
            </a:r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2539534" name="Rectangle 14"/>
          <p:cNvSpPr>
            <a:spLocks noChangeArrowheads="1"/>
          </p:cNvSpPr>
          <p:nvPr/>
        </p:nvSpPr>
        <p:spPr bwMode="auto">
          <a:xfrm>
            <a:off x="7299325" y="5667375"/>
            <a:ext cx="18446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Wang, Dauter &amp; Dauter (2006) </a:t>
            </a:r>
            <a:r>
              <a:rPr lang="en-US" altLang="en-US" sz="1800" i="1">
                <a:solidFill>
                  <a:srgbClr val="000000"/>
                </a:solidFill>
              </a:rPr>
              <a:t>Acta Cryst. D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62</a:t>
            </a:r>
            <a:r>
              <a:rPr lang="en-US" altLang="en-US" sz="1800">
                <a:solidFill>
                  <a:srgbClr val="000000"/>
                </a:solidFill>
              </a:rPr>
              <a:t>, 1475-1483.</a:t>
            </a:r>
          </a:p>
        </p:txBody>
      </p:sp>
    </p:spTree>
    <p:extLst>
      <p:ext uri="{BB962C8B-B14F-4D97-AF65-F5344CB8AC3E}">
        <p14:creationId xmlns:p14="http://schemas.microsoft.com/office/powerpoint/2010/main" val="38572920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33" grpId="0"/>
      <p:bldP spid="25395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22212" name="Picture 4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0" y="6248400"/>
            <a:ext cx="3208338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400">
                <a:solidFill>
                  <a:srgbClr val="000000"/>
                </a:solidFill>
                <a:latin typeface="Helvetica" pitchFamily="34" charset="0"/>
              </a:rPr>
              <a:t>28% Se  72% S</a:t>
            </a:r>
          </a:p>
        </p:txBody>
      </p:sp>
    </p:spTree>
    <p:extLst>
      <p:ext uri="{BB962C8B-B14F-4D97-AF65-F5344CB8AC3E}">
        <p14:creationId xmlns:p14="http://schemas.microsoft.com/office/powerpoint/2010/main" val="30282496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5400" b="1" smtClean="0"/>
              <a:t>Fractional error</a:t>
            </a:r>
          </a:p>
        </p:txBody>
      </p:sp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-165100" y="2062163"/>
            <a:ext cx="9144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9600" baseline="30000">
                <a:solidFill>
                  <a:srgbClr val="000066"/>
                </a:solidFill>
              </a:rPr>
              <a:t>mult &gt;</a:t>
            </a:r>
            <a:r>
              <a:rPr lang="en-US" altLang="en-US" sz="6600">
                <a:solidFill>
                  <a:srgbClr val="000066"/>
                </a:solidFill>
              </a:rPr>
              <a:t> </a:t>
            </a:r>
            <a:r>
              <a:rPr lang="en-US" altLang="en-US" sz="18900">
                <a:solidFill>
                  <a:srgbClr val="000000"/>
                </a:solidFill>
              </a:rPr>
              <a:t>(</a:t>
            </a:r>
            <a:r>
              <a:rPr lang="en-US" altLang="en-US" sz="18900">
                <a:solidFill>
                  <a:srgbClr val="000000"/>
                </a:solidFill>
                <a:latin typeface="Times New Roman" pitchFamily="18" charset="0"/>
              </a:rPr>
              <a:t>—</a:t>
            </a:r>
            <a:r>
              <a:rPr lang="en-US" altLang="en-US" sz="18900">
                <a:solidFill>
                  <a:srgbClr val="000000"/>
                </a:solidFill>
              </a:rPr>
              <a:t>)</a:t>
            </a:r>
            <a:r>
              <a:rPr lang="en-US" altLang="en-US" sz="9600" baseline="10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69316" name="Text Box 4"/>
          <p:cNvSpPr txBox="1">
            <a:spLocks noChangeArrowheads="1"/>
          </p:cNvSpPr>
          <p:nvPr/>
        </p:nvSpPr>
        <p:spPr bwMode="auto">
          <a:xfrm>
            <a:off x="3848100" y="2532063"/>
            <a:ext cx="3208338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600">
                <a:solidFill>
                  <a:srgbClr val="CC6600"/>
                </a:solidFill>
              </a:rPr>
              <a:t>~3%</a:t>
            </a:r>
            <a:endParaRPr lang="en-US" altLang="en-US" sz="6600" baseline="-25000">
              <a:solidFill>
                <a:srgbClr val="CC6600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600">
                <a:solidFill>
                  <a:srgbClr val="006600"/>
                </a:solidFill>
              </a:rPr>
              <a:t>&lt;</a:t>
            </a:r>
            <a:r>
              <a:rPr lang="el-GR" altLang="en-US" sz="6600">
                <a:solidFill>
                  <a:srgbClr val="006600"/>
                </a:solidFill>
              </a:rPr>
              <a:t>Δ</a:t>
            </a:r>
            <a:r>
              <a:rPr lang="en-US" altLang="en-US" sz="6600">
                <a:solidFill>
                  <a:srgbClr val="006600"/>
                </a:solidFill>
              </a:rPr>
              <a:t>F/F&gt;</a:t>
            </a:r>
          </a:p>
        </p:txBody>
      </p:sp>
    </p:spTree>
    <p:extLst>
      <p:ext uri="{BB962C8B-B14F-4D97-AF65-F5344CB8AC3E}">
        <p14:creationId xmlns:p14="http://schemas.microsoft.com/office/powerpoint/2010/main" val="3532641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Holton &amp; Frankel (2010) </a:t>
            </a:r>
            <a:r>
              <a:rPr lang="en-US" altLang="en-US" sz="1800" i="1">
                <a:solidFill>
                  <a:srgbClr val="000000"/>
                </a:solidFill>
              </a:rPr>
              <a:t>Acta D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66</a:t>
            </a:r>
            <a:r>
              <a:rPr lang="en-US" altLang="en-US" sz="1800">
                <a:solidFill>
                  <a:srgbClr val="000000"/>
                </a:solidFill>
              </a:rPr>
              <a:t> 393-408.</a:t>
            </a:r>
          </a:p>
        </p:txBody>
      </p:sp>
      <p:pic>
        <p:nvPicPr>
          <p:cNvPr id="271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0"/>
            <a:ext cx="808672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08164" name="Freeform 4"/>
          <p:cNvSpPr>
            <a:spLocks/>
          </p:cNvSpPr>
          <p:nvPr/>
        </p:nvSpPr>
        <p:spPr bwMode="auto">
          <a:xfrm>
            <a:off x="6148388" y="3419475"/>
            <a:ext cx="869950" cy="660400"/>
          </a:xfrm>
          <a:custGeom>
            <a:avLst/>
            <a:gdLst>
              <a:gd name="T0" fmla="*/ 2147483647 w 548"/>
              <a:gd name="T1" fmla="*/ 0 h 416"/>
              <a:gd name="T2" fmla="*/ 2147483647 w 548"/>
              <a:gd name="T3" fmla="*/ 2147483647 h 416"/>
              <a:gd name="T4" fmla="*/ 2147483647 w 548"/>
              <a:gd name="T5" fmla="*/ 2147483647 h 416"/>
              <a:gd name="T6" fmla="*/ 2147483647 w 548"/>
              <a:gd name="T7" fmla="*/ 2147483647 h 416"/>
              <a:gd name="T8" fmla="*/ 0 w 548"/>
              <a:gd name="T9" fmla="*/ 2147483647 h 4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8" h="416">
                <a:moveTo>
                  <a:pt x="17" y="0"/>
                </a:moveTo>
                <a:cubicBezTo>
                  <a:pt x="75" y="7"/>
                  <a:pt x="283" y="8"/>
                  <a:pt x="368" y="41"/>
                </a:cubicBezTo>
                <a:cubicBezTo>
                  <a:pt x="453" y="74"/>
                  <a:pt x="548" y="143"/>
                  <a:pt x="526" y="200"/>
                </a:cubicBezTo>
                <a:cubicBezTo>
                  <a:pt x="504" y="257"/>
                  <a:pt x="322" y="352"/>
                  <a:pt x="234" y="384"/>
                </a:cubicBezTo>
                <a:cubicBezTo>
                  <a:pt x="146" y="416"/>
                  <a:pt x="73" y="404"/>
                  <a:pt x="0" y="392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8782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0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164" grpId="0" animBg="1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8240"/>
          </a:xfrm>
        </p:spPr>
        <p:txBody>
          <a:bodyPr/>
          <a:lstStyle/>
          <a:p>
            <a:r>
              <a:rPr lang="en-US" sz="4000" dirty="0" smtClean="0"/>
              <a:t>Systematic error does not “average out”</a:t>
            </a:r>
            <a:endParaRPr lang="en-US" sz="4000" dirty="0"/>
          </a:p>
        </p:txBody>
      </p:sp>
      <p:pic>
        <p:nvPicPr>
          <p:cNvPr id="163842" name="Picture 2" descr="It's only a virtue if you're not a screwu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1356360"/>
            <a:ext cx="7391400" cy="52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32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12"/>
            <a:ext cx="8229600" cy="1143000"/>
          </a:xfrm>
        </p:spPr>
        <p:txBody>
          <a:bodyPr/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Can you count to 1,000,000 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317071" y="1673160"/>
            <a:ext cx="1814286" cy="6894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36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0.1%</a:t>
            </a:r>
            <a:endParaRPr lang="en-US" sz="36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23039" y="1345978"/>
            <a:ext cx="3418120" cy="1200329"/>
            <a:chOff x="1567555" y="1175894"/>
            <a:chExt cx="3418120" cy="1200329"/>
          </a:xfrm>
          <a:noFill/>
        </p:grpSpPr>
        <p:sp>
          <p:nvSpPr>
            <p:cNvPr id="6" name="Rectangle 5"/>
            <p:cNvSpPr/>
            <p:nvPr/>
          </p:nvSpPr>
          <p:spPr>
            <a:xfrm>
              <a:off x="1567555" y="1175894"/>
              <a:ext cx="3418120" cy="12003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sqrt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(1,000,000)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1,000,000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790950" y="1814197"/>
              <a:ext cx="2982686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86970" y="5060022"/>
            <a:ext cx="3599535" cy="1077218"/>
            <a:chOff x="3178641" y="5428580"/>
            <a:chExt cx="3599535" cy="1077218"/>
          </a:xfrm>
          <a:noFill/>
        </p:grpSpPr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4963890" y="5687785"/>
              <a:ext cx="1814286" cy="68942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3%</a:t>
              </a:r>
              <a:endPara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178641" y="5428580"/>
              <a:ext cx="2293244" cy="1077218"/>
              <a:chOff x="1567555" y="1175894"/>
              <a:chExt cx="2394845" cy="1077218"/>
            </a:xfrm>
            <a:grpFill/>
          </p:grpSpPr>
          <p:sp>
            <p:nvSpPr>
              <p:cNvPr id="20" name="Rectangle 19"/>
              <p:cNvSpPr/>
              <p:nvPr/>
            </p:nvSpPr>
            <p:spPr>
              <a:xfrm>
                <a:off x="1567555" y="1175894"/>
                <a:ext cx="2394845" cy="107721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sqrt</a:t>
                </a: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(1,000)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1,000</a:t>
                </a: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1703958" y="1743531"/>
                <a:ext cx="2078449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/>
          <p:cNvGrpSpPr/>
          <p:nvPr/>
        </p:nvGrpSpPr>
        <p:grpSpPr>
          <a:xfrm>
            <a:off x="3911555" y="5156019"/>
            <a:ext cx="4992602" cy="1291435"/>
            <a:chOff x="3986505" y="5319227"/>
            <a:chExt cx="4992602" cy="1291435"/>
          </a:xfrm>
        </p:grpSpPr>
        <p:sp>
          <p:nvSpPr>
            <p:cNvPr id="40" name="Rounded Rectangle 39"/>
            <p:cNvSpPr/>
            <p:nvPr/>
          </p:nvSpPr>
          <p:spPr>
            <a:xfrm>
              <a:off x="3986505" y="5319227"/>
              <a:ext cx="4992602" cy="1291435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73798" y="5680381"/>
              <a:ext cx="4905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 1000             is a waste!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5365971" y="5421176"/>
              <a:ext cx="1513099" cy="1077218"/>
              <a:chOff x="1900710" y="1161380"/>
              <a:chExt cx="1580137" cy="1077218"/>
            </a:xfrm>
            <a:noFill/>
          </p:grpSpPr>
          <p:sp>
            <p:nvSpPr>
              <p:cNvPr id="25" name="Rectangle 24"/>
              <p:cNvSpPr/>
              <p:nvPr/>
            </p:nvSpPr>
            <p:spPr>
              <a:xfrm>
                <a:off x="1900710" y="1161380"/>
                <a:ext cx="1580137" cy="107721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photon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spot</a:t>
                </a: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2021966" y="1729017"/>
                <a:ext cx="1383101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extBox 26"/>
          <p:cNvSpPr txBox="1"/>
          <p:nvPr/>
        </p:nvSpPr>
        <p:spPr>
          <a:xfrm>
            <a:off x="368965" y="1557048"/>
            <a:ext cx="252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Theoretically: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7200" y="4020337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reality: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46368" y="3998090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</a:t>
            </a:r>
            <a:r>
              <a:rPr lang="en-US" sz="36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33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0889" y="2726261"/>
            <a:ext cx="3174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</a:t>
            </a:r>
            <a:r>
              <a:rPr lang="en-US" sz="3600" baseline="-250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0.1% ?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034976" y="2726261"/>
            <a:ext cx="3865051" cy="646331"/>
            <a:chOff x="4034976" y="2726261"/>
            <a:chExt cx="3865051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5471157" y="2726261"/>
              <a:ext cx="24288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ISa</a:t>
              </a:r>
              <a:r>
                <a:rPr lang="en-US" sz="3600" dirty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1000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4034976" y="3078991"/>
              <a:ext cx="1203957" cy="242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4631961" y="4013080"/>
            <a:ext cx="3670420" cy="646331"/>
            <a:chOff x="4631961" y="4013080"/>
            <a:chExt cx="3670420" cy="646331"/>
          </a:xfrm>
        </p:grpSpPr>
        <p:sp>
          <p:nvSpPr>
            <p:cNvPr id="30" name="TextBox 29"/>
            <p:cNvSpPr txBox="1"/>
            <p:nvPr/>
          </p:nvSpPr>
          <p:spPr>
            <a:xfrm>
              <a:off x="5589779" y="4013080"/>
              <a:ext cx="27126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3600" baseline="-25000" dirty="0" err="1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</a:t>
              </a:r>
              <a:r>
                <a:rPr lang="en-US" sz="3600" baseline="-25000" dirty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</a:t>
              </a:r>
              <a:r>
                <a:rPr lang="en-US" sz="3600" dirty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≈ 3%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4631961" y="4343089"/>
              <a:ext cx="759372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374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28" grpId="0"/>
      <p:bldP spid="29" grpId="0"/>
      <p:bldP spid="31" grpId="0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178974"/>
              </p:ext>
            </p:extLst>
          </p:nvPr>
        </p:nvGraphicFramePr>
        <p:xfrm>
          <a:off x="254000" y="936625"/>
          <a:ext cx="8709025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70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936625"/>
                        <a:ext cx="8709025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047827" y="6057900"/>
            <a:ext cx="5184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Required signal-to-noise (I/</a:t>
            </a:r>
            <a:r>
              <a:rPr lang="el-GR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σ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45663" y="3030866"/>
            <a:ext cx="4160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Solve-able proteins (%)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1447800"/>
            <a:ext cx="1803044" cy="3962400"/>
            <a:chOff x="1371600" y="1447800"/>
            <a:chExt cx="1803044" cy="3962400"/>
          </a:xfrm>
        </p:grpSpPr>
        <p:sp>
          <p:nvSpPr>
            <p:cNvPr id="14" name="TextBox 13"/>
            <p:cNvSpPr txBox="1"/>
            <p:nvPr/>
          </p:nvSpPr>
          <p:spPr>
            <a:xfrm>
              <a:off x="1371600" y="1447800"/>
              <a:ext cx="180304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Current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</a:p>
          </p:txBody>
        </p:sp>
        <p:cxnSp>
          <p:nvCxnSpPr>
            <p:cNvPr id="18" name="Straight Arrow Connector 17"/>
            <p:cNvCxnSpPr>
              <a:stCxn id="14" idx="2"/>
            </p:cNvCxnSpPr>
            <p:nvPr/>
          </p:nvCxnSpPr>
          <p:spPr>
            <a:xfrm>
              <a:off x="2273122" y="2155686"/>
              <a:ext cx="12878" cy="32545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867400" y="1765300"/>
            <a:ext cx="1740795" cy="1358900"/>
            <a:chOff x="5867400" y="1765300"/>
            <a:chExt cx="1740795" cy="1358900"/>
          </a:xfrm>
        </p:grpSpPr>
        <p:sp>
          <p:nvSpPr>
            <p:cNvPr id="43" name="TextBox 42"/>
            <p:cNvSpPr txBox="1"/>
            <p:nvPr/>
          </p:nvSpPr>
          <p:spPr>
            <a:xfrm>
              <a:off x="5867400" y="2662535"/>
              <a:ext cx="17407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Goal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6741025" y="1765300"/>
              <a:ext cx="0" cy="8255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0" y="228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 of a revolution in phasing</a:t>
            </a:r>
          </a:p>
        </p:txBody>
      </p:sp>
    </p:spTree>
    <p:extLst>
      <p:ext uri="{BB962C8B-B14F-4D97-AF65-F5344CB8AC3E}">
        <p14:creationId xmlns:p14="http://schemas.microsoft.com/office/powerpoint/2010/main" val="25594729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409301"/>
              </p:ext>
            </p:extLst>
          </p:nvPr>
        </p:nvGraphicFramePr>
        <p:xfrm>
          <a:off x="400958" y="928919"/>
          <a:ext cx="8242301" cy="50470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1525"/>
                <a:gridCol w="1816796"/>
                <a:gridCol w="1507399"/>
                <a:gridCol w="1586581"/>
              </a:tblGrid>
              <a:tr h="7246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 of error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realistic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SHSSS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Perfect detector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Photon counting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Shutter jitter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flicker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absorption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Radiation damage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Imperfect spindle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vignette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35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Corner correction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AF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SHSSS</a:t>
                      </a:r>
                      <a:endParaRPr lang="en-US" sz="3200" dirty="0">
                        <a:solidFill>
                          <a:srgbClr val="FFAFAF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4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(∞-10 Å)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2.8%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I/σ asymptotic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26.8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74.2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9797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 of a revolution in phasing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989944" y="6488668"/>
            <a:ext cx="6154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et 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(2014) "R-factor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FEBS Journal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4046-4060. </a:t>
            </a:r>
          </a:p>
        </p:txBody>
      </p:sp>
      <p:sp>
        <p:nvSpPr>
          <p:cNvPr id="4" name="Rectangle 3"/>
          <p:cNvSpPr/>
          <p:nvPr/>
        </p:nvSpPr>
        <p:spPr>
          <a:xfrm>
            <a:off x="7068457" y="870857"/>
            <a:ext cx="2075543" cy="55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44457" y="863600"/>
            <a:ext cx="3751943" cy="55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4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AutoShape 2"/>
          <p:cNvSpPr>
            <a:spLocks noChangeArrowheads="1"/>
          </p:cNvSpPr>
          <p:nvPr/>
        </p:nvSpPr>
        <p:spPr bwMode="auto">
          <a:xfrm>
            <a:off x="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3" name="AutoShape 3"/>
          <p:cNvSpPr>
            <a:spLocks noChangeArrowheads="1"/>
          </p:cNvSpPr>
          <p:nvPr/>
        </p:nvSpPr>
        <p:spPr bwMode="auto">
          <a:xfrm>
            <a:off x="9144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4" name="AutoShape 4"/>
          <p:cNvSpPr>
            <a:spLocks noChangeArrowheads="1"/>
          </p:cNvSpPr>
          <p:nvPr/>
        </p:nvSpPr>
        <p:spPr bwMode="auto">
          <a:xfrm>
            <a:off x="18288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5" name="AutoShape 5"/>
          <p:cNvSpPr>
            <a:spLocks noChangeArrowheads="1"/>
          </p:cNvSpPr>
          <p:nvPr/>
        </p:nvSpPr>
        <p:spPr bwMode="auto">
          <a:xfrm>
            <a:off x="27432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6" name="AutoShape 6"/>
          <p:cNvSpPr>
            <a:spLocks noChangeArrowheads="1"/>
          </p:cNvSpPr>
          <p:nvPr/>
        </p:nvSpPr>
        <p:spPr bwMode="auto">
          <a:xfrm>
            <a:off x="36576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7" name="AutoShape 7"/>
          <p:cNvSpPr>
            <a:spLocks noChangeArrowheads="1"/>
          </p:cNvSpPr>
          <p:nvPr/>
        </p:nvSpPr>
        <p:spPr bwMode="auto">
          <a:xfrm>
            <a:off x="45720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8" name="AutoShape 8"/>
          <p:cNvSpPr>
            <a:spLocks noChangeArrowheads="1"/>
          </p:cNvSpPr>
          <p:nvPr/>
        </p:nvSpPr>
        <p:spPr bwMode="auto">
          <a:xfrm>
            <a:off x="54864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29" name="AutoShape 9"/>
          <p:cNvSpPr>
            <a:spLocks noChangeArrowheads="1"/>
          </p:cNvSpPr>
          <p:nvPr/>
        </p:nvSpPr>
        <p:spPr bwMode="auto">
          <a:xfrm>
            <a:off x="64008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0" name="AutoShape 10"/>
          <p:cNvSpPr>
            <a:spLocks noChangeArrowheads="1"/>
          </p:cNvSpPr>
          <p:nvPr/>
        </p:nvSpPr>
        <p:spPr bwMode="auto">
          <a:xfrm>
            <a:off x="73152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1" name="AutoShape 11"/>
          <p:cNvSpPr>
            <a:spLocks noChangeArrowheads="1"/>
          </p:cNvSpPr>
          <p:nvPr/>
        </p:nvSpPr>
        <p:spPr bwMode="auto">
          <a:xfrm>
            <a:off x="82296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2" name="AutoShape 12"/>
          <p:cNvSpPr>
            <a:spLocks noChangeArrowheads="1"/>
          </p:cNvSpPr>
          <p:nvPr/>
        </p:nvSpPr>
        <p:spPr bwMode="auto">
          <a:xfrm>
            <a:off x="18288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3" name="AutoShape 13"/>
          <p:cNvSpPr>
            <a:spLocks noChangeArrowheads="1"/>
          </p:cNvSpPr>
          <p:nvPr/>
        </p:nvSpPr>
        <p:spPr bwMode="auto">
          <a:xfrm>
            <a:off x="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4" name="AutoShape 14"/>
          <p:cNvSpPr>
            <a:spLocks noChangeArrowheads="1"/>
          </p:cNvSpPr>
          <p:nvPr/>
        </p:nvSpPr>
        <p:spPr bwMode="auto">
          <a:xfrm>
            <a:off x="9144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5" name="AutoShape 15"/>
          <p:cNvSpPr>
            <a:spLocks noChangeArrowheads="1"/>
          </p:cNvSpPr>
          <p:nvPr/>
        </p:nvSpPr>
        <p:spPr bwMode="auto">
          <a:xfrm>
            <a:off x="18288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6" name="AutoShape 16"/>
          <p:cNvSpPr>
            <a:spLocks noChangeArrowheads="1"/>
          </p:cNvSpPr>
          <p:nvPr/>
        </p:nvSpPr>
        <p:spPr bwMode="auto">
          <a:xfrm>
            <a:off x="27432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7" name="AutoShape 17"/>
          <p:cNvSpPr>
            <a:spLocks noChangeArrowheads="1"/>
          </p:cNvSpPr>
          <p:nvPr/>
        </p:nvSpPr>
        <p:spPr bwMode="auto">
          <a:xfrm>
            <a:off x="36576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8" name="AutoShape 18"/>
          <p:cNvSpPr>
            <a:spLocks noChangeArrowheads="1"/>
          </p:cNvSpPr>
          <p:nvPr/>
        </p:nvSpPr>
        <p:spPr bwMode="auto">
          <a:xfrm>
            <a:off x="45720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39" name="AutoShape 19"/>
          <p:cNvSpPr>
            <a:spLocks noChangeArrowheads="1"/>
          </p:cNvSpPr>
          <p:nvPr/>
        </p:nvSpPr>
        <p:spPr bwMode="auto">
          <a:xfrm>
            <a:off x="54864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0" name="AutoShape 20"/>
          <p:cNvSpPr>
            <a:spLocks noChangeArrowheads="1"/>
          </p:cNvSpPr>
          <p:nvPr/>
        </p:nvSpPr>
        <p:spPr bwMode="auto">
          <a:xfrm>
            <a:off x="64008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1" name="AutoShape 21"/>
          <p:cNvSpPr>
            <a:spLocks noChangeArrowheads="1"/>
          </p:cNvSpPr>
          <p:nvPr/>
        </p:nvSpPr>
        <p:spPr bwMode="auto">
          <a:xfrm>
            <a:off x="73152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2" name="AutoShape 22"/>
          <p:cNvSpPr>
            <a:spLocks noChangeArrowheads="1"/>
          </p:cNvSpPr>
          <p:nvPr/>
        </p:nvSpPr>
        <p:spPr bwMode="auto">
          <a:xfrm>
            <a:off x="82296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3" name="AutoShape 23"/>
          <p:cNvSpPr>
            <a:spLocks noChangeArrowheads="1"/>
          </p:cNvSpPr>
          <p:nvPr/>
        </p:nvSpPr>
        <p:spPr bwMode="auto">
          <a:xfrm>
            <a:off x="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4" name="AutoShape 24"/>
          <p:cNvSpPr>
            <a:spLocks noChangeArrowheads="1"/>
          </p:cNvSpPr>
          <p:nvPr/>
        </p:nvSpPr>
        <p:spPr bwMode="auto">
          <a:xfrm>
            <a:off x="9144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5" name="AutoShape 25"/>
          <p:cNvSpPr>
            <a:spLocks noChangeArrowheads="1"/>
          </p:cNvSpPr>
          <p:nvPr/>
        </p:nvSpPr>
        <p:spPr bwMode="auto">
          <a:xfrm>
            <a:off x="18288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6" name="AutoShape 26"/>
          <p:cNvSpPr>
            <a:spLocks noChangeArrowheads="1"/>
          </p:cNvSpPr>
          <p:nvPr/>
        </p:nvSpPr>
        <p:spPr bwMode="auto">
          <a:xfrm>
            <a:off x="27432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7" name="AutoShape 27"/>
          <p:cNvSpPr>
            <a:spLocks noChangeArrowheads="1"/>
          </p:cNvSpPr>
          <p:nvPr/>
        </p:nvSpPr>
        <p:spPr bwMode="auto">
          <a:xfrm>
            <a:off x="36576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8" name="AutoShape 28"/>
          <p:cNvSpPr>
            <a:spLocks noChangeArrowheads="1"/>
          </p:cNvSpPr>
          <p:nvPr/>
        </p:nvSpPr>
        <p:spPr bwMode="auto">
          <a:xfrm>
            <a:off x="45720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49" name="AutoShape 29"/>
          <p:cNvSpPr>
            <a:spLocks noChangeArrowheads="1"/>
          </p:cNvSpPr>
          <p:nvPr/>
        </p:nvSpPr>
        <p:spPr bwMode="auto">
          <a:xfrm>
            <a:off x="54864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0" name="AutoShape 30"/>
          <p:cNvSpPr>
            <a:spLocks noChangeArrowheads="1"/>
          </p:cNvSpPr>
          <p:nvPr/>
        </p:nvSpPr>
        <p:spPr bwMode="auto">
          <a:xfrm>
            <a:off x="64008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1" name="AutoShape 31"/>
          <p:cNvSpPr>
            <a:spLocks noChangeArrowheads="1"/>
          </p:cNvSpPr>
          <p:nvPr/>
        </p:nvSpPr>
        <p:spPr bwMode="auto">
          <a:xfrm>
            <a:off x="73152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2" name="AutoShape 32"/>
          <p:cNvSpPr>
            <a:spLocks noChangeArrowheads="1"/>
          </p:cNvSpPr>
          <p:nvPr/>
        </p:nvSpPr>
        <p:spPr bwMode="auto">
          <a:xfrm>
            <a:off x="82296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4" name="AutoShape 34"/>
          <p:cNvSpPr>
            <a:spLocks noChangeArrowheads="1"/>
          </p:cNvSpPr>
          <p:nvPr/>
        </p:nvSpPr>
        <p:spPr bwMode="auto">
          <a:xfrm>
            <a:off x="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5" name="AutoShape 35"/>
          <p:cNvSpPr>
            <a:spLocks noChangeArrowheads="1"/>
          </p:cNvSpPr>
          <p:nvPr/>
        </p:nvSpPr>
        <p:spPr bwMode="auto">
          <a:xfrm>
            <a:off x="9144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6" name="AutoShape 36"/>
          <p:cNvSpPr>
            <a:spLocks noChangeArrowheads="1"/>
          </p:cNvSpPr>
          <p:nvPr/>
        </p:nvSpPr>
        <p:spPr bwMode="auto">
          <a:xfrm>
            <a:off x="18288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7" name="AutoShape 37"/>
          <p:cNvSpPr>
            <a:spLocks noChangeArrowheads="1"/>
          </p:cNvSpPr>
          <p:nvPr/>
        </p:nvSpPr>
        <p:spPr bwMode="auto">
          <a:xfrm>
            <a:off x="27432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8" name="AutoShape 38"/>
          <p:cNvSpPr>
            <a:spLocks noChangeArrowheads="1"/>
          </p:cNvSpPr>
          <p:nvPr/>
        </p:nvSpPr>
        <p:spPr bwMode="auto">
          <a:xfrm>
            <a:off x="36576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59" name="AutoShape 39"/>
          <p:cNvSpPr>
            <a:spLocks noChangeArrowheads="1"/>
          </p:cNvSpPr>
          <p:nvPr/>
        </p:nvSpPr>
        <p:spPr bwMode="auto">
          <a:xfrm>
            <a:off x="45720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0" name="AutoShape 40"/>
          <p:cNvSpPr>
            <a:spLocks noChangeArrowheads="1"/>
          </p:cNvSpPr>
          <p:nvPr/>
        </p:nvSpPr>
        <p:spPr bwMode="auto">
          <a:xfrm>
            <a:off x="54864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1" name="AutoShape 41"/>
          <p:cNvSpPr>
            <a:spLocks noChangeArrowheads="1"/>
          </p:cNvSpPr>
          <p:nvPr/>
        </p:nvSpPr>
        <p:spPr bwMode="auto">
          <a:xfrm>
            <a:off x="64008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2" name="AutoShape 42"/>
          <p:cNvSpPr>
            <a:spLocks noChangeArrowheads="1"/>
          </p:cNvSpPr>
          <p:nvPr/>
        </p:nvSpPr>
        <p:spPr bwMode="auto">
          <a:xfrm>
            <a:off x="73152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3" name="AutoShape 43"/>
          <p:cNvSpPr>
            <a:spLocks noChangeArrowheads="1"/>
          </p:cNvSpPr>
          <p:nvPr/>
        </p:nvSpPr>
        <p:spPr bwMode="auto">
          <a:xfrm>
            <a:off x="82296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4" name="AutoShape 44"/>
          <p:cNvSpPr>
            <a:spLocks noChangeArrowheads="1"/>
          </p:cNvSpPr>
          <p:nvPr/>
        </p:nvSpPr>
        <p:spPr bwMode="auto">
          <a:xfrm>
            <a:off x="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5" name="AutoShape 45"/>
          <p:cNvSpPr>
            <a:spLocks noChangeArrowheads="1"/>
          </p:cNvSpPr>
          <p:nvPr/>
        </p:nvSpPr>
        <p:spPr bwMode="auto">
          <a:xfrm>
            <a:off x="9144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6" name="AutoShape 46"/>
          <p:cNvSpPr>
            <a:spLocks noChangeArrowheads="1"/>
          </p:cNvSpPr>
          <p:nvPr/>
        </p:nvSpPr>
        <p:spPr bwMode="auto">
          <a:xfrm>
            <a:off x="18288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7" name="AutoShape 47"/>
          <p:cNvSpPr>
            <a:spLocks noChangeArrowheads="1"/>
          </p:cNvSpPr>
          <p:nvPr/>
        </p:nvSpPr>
        <p:spPr bwMode="auto">
          <a:xfrm>
            <a:off x="27432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8" name="AutoShape 48"/>
          <p:cNvSpPr>
            <a:spLocks noChangeArrowheads="1"/>
          </p:cNvSpPr>
          <p:nvPr/>
        </p:nvSpPr>
        <p:spPr bwMode="auto">
          <a:xfrm>
            <a:off x="36576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69" name="AutoShape 49"/>
          <p:cNvSpPr>
            <a:spLocks noChangeArrowheads="1"/>
          </p:cNvSpPr>
          <p:nvPr/>
        </p:nvSpPr>
        <p:spPr bwMode="auto">
          <a:xfrm>
            <a:off x="45720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0" name="AutoShape 50"/>
          <p:cNvSpPr>
            <a:spLocks noChangeArrowheads="1"/>
          </p:cNvSpPr>
          <p:nvPr/>
        </p:nvSpPr>
        <p:spPr bwMode="auto">
          <a:xfrm>
            <a:off x="54864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1" name="AutoShape 51"/>
          <p:cNvSpPr>
            <a:spLocks noChangeArrowheads="1"/>
          </p:cNvSpPr>
          <p:nvPr/>
        </p:nvSpPr>
        <p:spPr bwMode="auto">
          <a:xfrm>
            <a:off x="64008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2" name="AutoShape 52"/>
          <p:cNvSpPr>
            <a:spLocks noChangeArrowheads="1"/>
          </p:cNvSpPr>
          <p:nvPr/>
        </p:nvSpPr>
        <p:spPr bwMode="auto">
          <a:xfrm>
            <a:off x="73152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3" name="AutoShape 53"/>
          <p:cNvSpPr>
            <a:spLocks noChangeArrowheads="1"/>
          </p:cNvSpPr>
          <p:nvPr/>
        </p:nvSpPr>
        <p:spPr bwMode="auto">
          <a:xfrm>
            <a:off x="82296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4" name="AutoShape 54"/>
          <p:cNvSpPr>
            <a:spLocks noChangeArrowheads="1"/>
          </p:cNvSpPr>
          <p:nvPr/>
        </p:nvSpPr>
        <p:spPr bwMode="auto">
          <a:xfrm>
            <a:off x="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5" name="AutoShape 55"/>
          <p:cNvSpPr>
            <a:spLocks noChangeArrowheads="1"/>
          </p:cNvSpPr>
          <p:nvPr/>
        </p:nvSpPr>
        <p:spPr bwMode="auto">
          <a:xfrm>
            <a:off x="9144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6" name="AutoShape 56"/>
          <p:cNvSpPr>
            <a:spLocks noChangeArrowheads="1"/>
          </p:cNvSpPr>
          <p:nvPr/>
        </p:nvSpPr>
        <p:spPr bwMode="auto">
          <a:xfrm>
            <a:off x="18288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7" name="AutoShape 57"/>
          <p:cNvSpPr>
            <a:spLocks noChangeArrowheads="1"/>
          </p:cNvSpPr>
          <p:nvPr/>
        </p:nvSpPr>
        <p:spPr bwMode="auto">
          <a:xfrm>
            <a:off x="27432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8" name="AutoShape 58"/>
          <p:cNvSpPr>
            <a:spLocks noChangeArrowheads="1"/>
          </p:cNvSpPr>
          <p:nvPr/>
        </p:nvSpPr>
        <p:spPr bwMode="auto">
          <a:xfrm>
            <a:off x="36576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79" name="AutoShape 59"/>
          <p:cNvSpPr>
            <a:spLocks noChangeArrowheads="1"/>
          </p:cNvSpPr>
          <p:nvPr/>
        </p:nvSpPr>
        <p:spPr bwMode="auto">
          <a:xfrm>
            <a:off x="45720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0" name="AutoShape 60"/>
          <p:cNvSpPr>
            <a:spLocks noChangeArrowheads="1"/>
          </p:cNvSpPr>
          <p:nvPr/>
        </p:nvSpPr>
        <p:spPr bwMode="auto">
          <a:xfrm>
            <a:off x="54864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1" name="AutoShape 61"/>
          <p:cNvSpPr>
            <a:spLocks noChangeArrowheads="1"/>
          </p:cNvSpPr>
          <p:nvPr/>
        </p:nvSpPr>
        <p:spPr bwMode="auto">
          <a:xfrm>
            <a:off x="64008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2" name="AutoShape 62"/>
          <p:cNvSpPr>
            <a:spLocks noChangeArrowheads="1"/>
          </p:cNvSpPr>
          <p:nvPr/>
        </p:nvSpPr>
        <p:spPr bwMode="auto">
          <a:xfrm>
            <a:off x="73152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3" name="AutoShape 63"/>
          <p:cNvSpPr>
            <a:spLocks noChangeArrowheads="1"/>
          </p:cNvSpPr>
          <p:nvPr/>
        </p:nvSpPr>
        <p:spPr bwMode="auto">
          <a:xfrm>
            <a:off x="82296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4" name="AutoShape 64"/>
          <p:cNvSpPr>
            <a:spLocks noChangeArrowheads="1"/>
          </p:cNvSpPr>
          <p:nvPr/>
        </p:nvSpPr>
        <p:spPr bwMode="auto">
          <a:xfrm>
            <a:off x="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5" name="AutoShape 65"/>
          <p:cNvSpPr>
            <a:spLocks noChangeArrowheads="1"/>
          </p:cNvSpPr>
          <p:nvPr/>
        </p:nvSpPr>
        <p:spPr bwMode="auto">
          <a:xfrm>
            <a:off x="9144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6" name="AutoShape 66"/>
          <p:cNvSpPr>
            <a:spLocks noChangeArrowheads="1"/>
          </p:cNvSpPr>
          <p:nvPr/>
        </p:nvSpPr>
        <p:spPr bwMode="auto">
          <a:xfrm>
            <a:off x="18288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7" name="AutoShape 67"/>
          <p:cNvSpPr>
            <a:spLocks noChangeArrowheads="1"/>
          </p:cNvSpPr>
          <p:nvPr/>
        </p:nvSpPr>
        <p:spPr bwMode="auto">
          <a:xfrm>
            <a:off x="27432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8" name="AutoShape 68"/>
          <p:cNvSpPr>
            <a:spLocks noChangeArrowheads="1"/>
          </p:cNvSpPr>
          <p:nvPr/>
        </p:nvSpPr>
        <p:spPr bwMode="auto">
          <a:xfrm>
            <a:off x="36576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89" name="AutoShape 69"/>
          <p:cNvSpPr>
            <a:spLocks noChangeArrowheads="1"/>
          </p:cNvSpPr>
          <p:nvPr/>
        </p:nvSpPr>
        <p:spPr bwMode="auto">
          <a:xfrm>
            <a:off x="45720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0" name="AutoShape 70"/>
          <p:cNvSpPr>
            <a:spLocks noChangeArrowheads="1"/>
          </p:cNvSpPr>
          <p:nvPr/>
        </p:nvSpPr>
        <p:spPr bwMode="auto">
          <a:xfrm>
            <a:off x="54864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1" name="AutoShape 71"/>
          <p:cNvSpPr>
            <a:spLocks noChangeArrowheads="1"/>
          </p:cNvSpPr>
          <p:nvPr/>
        </p:nvSpPr>
        <p:spPr bwMode="auto">
          <a:xfrm>
            <a:off x="64008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2" name="AutoShape 72"/>
          <p:cNvSpPr>
            <a:spLocks noChangeArrowheads="1"/>
          </p:cNvSpPr>
          <p:nvPr/>
        </p:nvSpPr>
        <p:spPr bwMode="auto">
          <a:xfrm>
            <a:off x="73152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3" name="AutoShape 73"/>
          <p:cNvSpPr>
            <a:spLocks noChangeArrowheads="1"/>
          </p:cNvSpPr>
          <p:nvPr/>
        </p:nvSpPr>
        <p:spPr bwMode="auto">
          <a:xfrm>
            <a:off x="82296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4" name="AutoShape 74"/>
          <p:cNvSpPr>
            <a:spLocks noChangeArrowheads="1"/>
          </p:cNvSpPr>
          <p:nvPr/>
        </p:nvSpPr>
        <p:spPr bwMode="auto">
          <a:xfrm>
            <a:off x="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5" name="AutoShape 75"/>
          <p:cNvSpPr>
            <a:spLocks noChangeArrowheads="1"/>
          </p:cNvSpPr>
          <p:nvPr/>
        </p:nvSpPr>
        <p:spPr bwMode="auto">
          <a:xfrm>
            <a:off x="9144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6" name="AutoShape 76"/>
          <p:cNvSpPr>
            <a:spLocks noChangeArrowheads="1"/>
          </p:cNvSpPr>
          <p:nvPr/>
        </p:nvSpPr>
        <p:spPr bwMode="auto">
          <a:xfrm>
            <a:off x="27432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7" name="AutoShape 77"/>
          <p:cNvSpPr>
            <a:spLocks noChangeArrowheads="1"/>
          </p:cNvSpPr>
          <p:nvPr/>
        </p:nvSpPr>
        <p:spPr bwMode="auto">
          <a:xfrm>
            <a:off x="36576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8" name="AutoShape 78"/>
          <p:cNvSpPr>
            <a:spLocks noChangeArrowheads="1"/>
          </p:cNvSpPr>
          <p:nvPr/>
        </p:nvSpPr>
        <p:spPr bwMode="auto">
          <a:xfrm>
            <a:off x="45720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399" name="AutoShape 79"/>
          <p:cNvSpPr>
            <a:spLocks noChangeArrowheads="1"/>
          </p:cNvSpPr>
          <p:nvPr/>
        </p:nvSpPr>
        <p:spPr bwMode="auto">
          <a:xfrm>
            <a:off x="54864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400" name="AutoShape 80"/>
          <p:cNvSpPr>
            <a:spLocks noChangeArrowheads="1"/>
          </p:cNvSpPr>
          <p:nvPr/>
        </p:nvSpPr>
        <p:spPr bwMode="auto">
          <a:xfrm>
            <a:off x="64008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401" name="AutoShape 81"/>
          <p:cNvSpPr>
            <a:spLocks noChangeArrowheads="1"/>
          </p:cNvSpPr>
          <p:nvPr/>
        </p:nvSpPr>
        <p:spPr bwMode="auto">
          <a:xfrm>
            <a:off x="73152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4402" name="AutoShape 82"/>
          <p:cNvSpPr>
            <a:spLocks noChangeArrowheads="1"/>
          </p:cNvSpPr>
          <p:nvPr/>
        </p:nvSpPr>
        <p:spPr bwMode="auto">
          <a:xfrm>
            <a:off x="82296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2879571" name="Group 83"/>
          <p:cNvGrpSpPr>
            <a:grpSpLocks/>
          </p:cNvGrpSpPr>
          <p:nvPr/>
        </p:nvGrpSpPr>
        <p:grpSpPr bwMode="auto">
          <a:xfrm>
            <a:off x="2089150" y="3503613"/>
            <a:ext cx="361950" cy="361950"/>
            <a:chOff x="1354" y="3346"/>
            <a:chExt cx="228" cy="228"/>
          </a:xfrm>
        </p:grpSpPr>
        <p:sp>
          <p:nvSpPr>
            <p:cNvPr id="184404" name="Line 84"/>
            <p:cNvSpPr>
              <a:spLocks noChangeShapeType="1"/>
            </p:cNvSpPr>
            <p:nvPr/>
          </p:nvSpPr>
          <p:spPr bwMode="auto">
            <a:xfrm>
              <a:off x="1468" y="3346"/>
              <a:ext cx="0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405" name="Line 85"/>
            <p:cNvSpPr>
              <a:spLocks noChangeShapeType="1"/>
            </p:cNvSpPr>
            <p:nvPr/>
          </p:nvSpPr>
          <p:spPr bwMode="auto">
            <a:xfrm rot="-5400000">
              <a:off x="1468" y="3346"/>
              <a:ext cx="0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406" name="Oval 86"/>
            <p:cNvSpPr>
              <a:spLocks noChangeArrowheads="1"/>
            </p:cNvSpPr>
            <p:nvPr/>
          </p:nvSpPr>
          <p:spPr bwMode="auto">
            <a:xfrm>
              <a:off x="1430" y="3418"/>
              <a:ext cx="76" cy="7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3108504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8612E-6 L 0.49445 4.9861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879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AutoShape 2"/>
          <p:cNvSpPr>
            <a:spLocks noChangeArrowheads="1"/>
          </p:cNvSpPr>
          <p:nvPr/>
        </p:nvSpPr>
        <p:spPr bwMode="auto">
          <a:xfrm>
            <a:off x="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47" name="AutoShape 3"/>
          <p:cNvSpPr>
            <a:spLocks noChangeArrowheads="1"/>
          </p:cNvSpPr>
          <p:nvPr/>
        </p:nvSpPr>
        <p:spPr bwMode="auto">
          <a:xfrm>
            <a:off x="9144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48" name="AutoShape 4"/>
          <p:cNvSpPr>
            <a:spLocks noChangeArrowheads="1"/>
          </p:cNvSpPr>
          <p:nvPr/>
        </p:nvSpPr>
        <p:spPr bwMode="auto">
          <a:xfrm>
            <a:off x="18288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49" name="AutoShape 5"/>
          <p:cNvSpPr>
            <a:spLocks noChangeArrowheads="1"/>
          </p:cNvSpPr>
          <p:nvPr/>
        </p:nvSpPr>
        <p:spPr bwMode="auto">
          <a:xfrm>
            <a:off x="27432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0" name="AutoShape 6"/>
          <p:cNvSpPr>
            <a:spLocks noChangeArrowheads="1"/>
          </p:cNvSpPr>
          <p:nvPr/>
        </p:nvSpPr>
        <p:spPr bwMode="auto">
          <a:xfrm>
            <a:off x="36576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1" name="AutoShape 7"/>
          <p:cNvSpPr>
            <a:spLocks noChangeArrowheads="1"/>
          </p:cNvSpPr>
          <p:nvPr/>
        </p:nvSpPr>
        <p:spPr bwMode="auto">
          <a:xfrm>
            <a:off x="45720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2" name="AutoShape 8"/>
          <p:cNvSpPr>
            <a:spLocks noChangeArrowheads="1"/>
          </p:cNvSpPr>
          <p:nvPr/>
        </p:nvSpPr>
        <p:spPr bwMode="auto">
          <a:xfrm>
            <a:off x="54864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3" name="AutoShape 9"/>
          <p:cNvSpPr>
            <a:spLocks noChangeArrowheads="1"/>
          </p:cNvSpPr>
          <p:nvPr/>
        </p:nvSpPr>
        <p:spPr bwMode="auto">
          <a:xfrm>
            <a:off x="64008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4" name="AutoShape 10"/>
          <p:cNvSpPr>
            <a:spLocks noChangeArrowheads="1"/>
          </p:cNvSpPr>
          <p:nvPr/>
        </p:nvSpPr>
        <p:spPr bwMode="auto">
          <a:xfrm>
            <a:off x="73152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5" name="AutoShape 11"/>
          <p:cNvSpPr>
            <a:spLocks noChangeArrowheads="1"/>
          </p:cNvSpPr>
          <p:nvPr/>
        </p:nvSpPr>
        <p:spPr bwMode="auto">
          <a:xfrm>
            <a:off x="8229600" y="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6" name="AutoShape 12"/>
          <p:cNvSpPr>
            <a:spLocks noChangeArrowheads="1"/>
          </p:cNvSpPr>
          <p:nvPr/>
        </p:nvSpPr>
        <p:spPr bwMode="auto">
          <a:xfrm>
            <a:off x="18288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7" name="AutoShape 13"/>
          <p:cNvSpPr>
            <a:spLocks noChangeArrowheads="1"/>
          </p:cNvSpPr>
          <p:nvPr/>
        </p:nvSpPr>
        <p:spPr bwMode="auto">
          <a:xfrm>
            <a:off x="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8" name="AutoShape 14"/>
          <p:cNvSpPr>
            <a:spLocks noChangeArrowheads="1"/>
          </p:cNvSpPr>
          <p:nvPr/>
        </p:nvSpPr>
        <p:spPr bwMode="auto">
          <a:xfrm>
            <a:off x="9144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59" name="AutoShape 15"/>
          <p:cNvSpPr>
            <a:spLocks noChangeArrowheads="1"/>
          </p:cNvSpPr>
          <p:nvPr/>
        </p:nvSpPr>
        <p:spPr bwMode="auto">
          <a:xfrm>
            <a:off x="18288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0" name="AutoShape 16"/>
          <p:cNvSpPr>
            <a:spLocks noChangeArrowheads="1"/>
          </p:cNvSpPr>
          <p:nvPr/>
        </p:nvSpPr>
        <p:spPr bwMode="auto">
          <a:xfrm>
            <a:off x="27432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1" name="AutoShape 17"/>
          <p:cNvSpPr>
            <a:spLocks noChangeArrowheads="1"/>
          </p:cNvSpPr>
          <p:nvPr/>
        </p:nvSpPr>
        <p:spPr bwMode="auto">
          <a:xfrm>
            <a:off x="36576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2" name="AutoShape 18"/>
          <p:cNvSpPr>
            <a:spLocks noChangeArrowheads="1"/>
          </p:cNvSpPr>
          <p:nvPr/>
        </p:nvSpPr>
        <p:spPr bwMode="auto">
          <a:xfrm>
            <a:off x="45720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3" name="AutoShape 19"/>
          <p:cNvSpPr>
            <a:spLocks noChangeArrowheads="1"/>
          </p:cNvSpPr>
          <p:nvPr/>
        </p:nvSpPr>
        <p:spPr bwMode="auto">
          <a:xfrm>
            <a:off x="54864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4" name="AutoShape 20"/>
          <p:cNvSpPr>
            <a:spLocks noChangeArrowheads="1"/>
          </p:cNvSpPr>
          <p:nvPr/>
        </p:nvSpPr>
        <p:spPr bwMode="auto">
          <a:xfrm>
            <a:off x="64008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5" name="AutoShape 21"/>
          <p:cNvSpPr>
            <a:spLocks noChangeArrowheads="1"/>
          </p:cNvSpPr>
          <p:nvPr/>
        </p:nvSpPr>
        <p:spPr bwMode="auto">
          <a:xfrm>
            <a:off x="73152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6" name="AutoShape 22"/>
          <p:cNvSpPr>
            <a:spLocks noChangeArrowheads="1"/>
          </p:cNvSpPr>
          <p:nvPr/>
        </p:nvSpPr>
        <p:spPr bwMode="auto">
          <a:xfrm>
            <a:off x="8229600" y="32004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7" name="AutoShape 23"/>
          <p:cNvSpPr>
            <a:spLocks noChangeArrowheads="1"/>
          </p:cNvSpPr>
          <p:nvPr/>
        </p:nvSpPr>
        <p:spPr bwMode="auto">
          <a:xfrm>
            <a:off x="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8" name="AutoShape 24"/>
          <p:cNvSpPr>
            <a:spLocks noChangeArrowheads="1"/>
          </p:cNvSpPr>
          <p:nvPr/>
        </p:nvSpPr>
        <p:spPr bwMode="auto">
          <a:xfrm>
            <a:off x="9144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69" name="AutoShape 25"/>
          <p:cNvSpPr>
            <a:spLocks noChangeArrowheads="1"/>
          </p:cNvSpPr>
          <p:nvPr/>
        </p:nvSpPr>
        <p:spPr bwMode="auto">
          <a:xfrm>
            <a:off x="18288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0" name="AutoShape 26"/>
          <p:cNvSpPr>
            <a:spLocks noChangeArrowheads="1"/>
          </p:cNvSpPr>
          <p:nvPr/>
        </p:nvSpPr>
        <p:spPr bwMode="auto">
          <a:xfrm>
            <a:off x="27432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1" name="AutoShape 27"/>
          <p:cNvSpPr>
            <a:spLocks noChangeArrowheads="1"/>
          </p:cNvSpPr>
          <p:nvPr/>
        </p:nvSpPr>
        <p:spPr bwMode="auto">
          <a:xfrm>
            <a:off x="36576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2" name="AutoShape 28"/>
          <p:cNvSpPr>
            <a:spLocks noChangeArrowheads="1"/>
          </p:cNvSpPr>
          <p:nvPr/>
        </p:nvSpPr>
        <p:spPr bwMode="auto">
          <a:xfrm>
            <a:off x="45720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3" name="AutoShape 29"/>
          <p:cNvSpPr>
            <a:spLocks noChangeArrowheads="1"/>
          </p:cNvSpPr>
          <p:nvPr/>
        </p:nvSpPr>
        <p:spPr bwMode="auto">
          <a:xfrm>
            <a:off x="54864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4" name="AutoShape 30"/>
          <p:cNvSpPr>
            <a:spLocks noChangeArrowheads="1"/>
          </p:cNvSpPr>
          <p:nvPr/>
        </p:nvSpPr>
        <p:spPr bwMode="auto">
          <a:xfrm>
            <a:off x="64008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5" name="AutoShape 31"/>
          <p:cNvSpPr>
            <a:spLocks noChangeArrowheads="1"/>
          </p:cNvSpPr>
          <p:nvPr/>
        </p:nvSpPr>
        <p:spPr bwMode="auto">
          <a:xfrm>
            <a:off x="73152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6" name="AutoShape 32"/>
          <p:cNvSpPr>
            <a:spLocks noChangeArrowheads="1"/>
          </p:cNvSpPr>
          <p:nvPr/>
        </p:nvSpPr>
        <p:spPr bwMode="auto">
          <a:xfrm>
            <a:off x="8229600" y="22860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8" name="AutoShape 34"/>
          <p:cNvSpPr>
            <a:spLocks noChangeArrowheads="1"/>
          </p:cNvSpPr>
          <p:nvPr/>
        </p:nvSpPr>
        <p:spPr bwMode="auto">
          <a:xfrm>
            <a:off x="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79" name="AutoShape 35"/>
          <p:cNvSpPr>
            <a:spLocks noChangeArrowheads="1"/>
          </p:cNvSpPr>
          <p:nvPr/>
        </p:nvSpPr>
        <p:spPr bwMode="auto">
          <a:xfrm>
            <a:off x="9144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0" name="AutoShape 36"/>
          <p:cNvSpPr>
            <a:spLocks noChangeArrowheads="1"/>
          </p:cNvSpPr>
          <p:nvPr/>
        </p:nvSpPr>
        <p:spPr bwMode="auto">
          <a:xfrm>
            <a:off x="18288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1" name="AutoShape 37"/>
          <p:cNvSpPr>
            <a:spLocks noChangeArrowheads="1"/>
          </p:cNvSpPr>
          <p:nvPr/>
        </p:nvSpPr>
        <p:spPr bwMode="auto">
          <a:xfrm>
            <a:off x="27432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2" name="AutoShape 38"/>
          <p:cNvSpPr>
            <a:spLocks noChangeArrowheads="1"/>
          </p:cNvSpPr>
          <p:nvPr/>
        </p:nvSpPr>
        <p:spPr bwMode="auto">
          <a:xfrm>
            <a:off x="36576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3" name="AutoShape 39"/>
          <p:cNvSpPr>
            <a:spLocks noChangeArrowheads="1"/>
          </p:cNvSpPr>
          <p:nvPr/>
        </p:nvSpPr>
        <p:spPr bwMode="auto">
          <a:xfrm>
            <a:off x="45720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4" name="AutoShape 40"/>
          <p:cNvSpPr>
            <a:spLocks noChangeArrowheads="1"/>
          </p:cNvSpPr>
          <p:nvPr/>
        </p:nvSpPr>
        <p:spPr bwMode="auto">
          <a:xfrm>
            <a:off x="54864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5" name="AutoShape 41"/>
          <p:cNvSpPr>
            <a:spLocks noChangeArrowheads="1"/>
          </p:cNvSpPr>
          <p:nvPr/>
        </p:nvSpPr>
        <p:spPr bwMode="auto">
          <a:xfrm>
            <a:off x="64008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6" name="AutoShape 42"/>
          <p:cNvSpPr>
            <a:spLocks noChangeArrowheads="1"/>
          </p:cNvSpPr>
          <p:nvPr/>
        </p:nvSpPr>
        <p:spPr bwMode="auto">
          <a:xfrm>
            <a:off x="73152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7" name="AutoShape 43"/>
          <p:cNvSpPr>
            <a:spLocks noChangeArrowheads="1"/>
          </p:cNvSpPr>
          <p:nvPr/>
        </p:nvSpPr>
        <p:spPr bwMode="auto">
          <a:xfrm>
            <a:off x="8229600" y="5943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8" name="AutoShape 44"/>
          <p:cNvSpPr>
            <a:spLocks noChangeArrowheads="1"/>
          </p:cNvSpPr>
          <p:nvPr/>
        </p:nvSpPr>
        <p:spPr bwMode="auto">
          <a:xfrm>
            <a:off x="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89" name="AutoShape 45"/>
          <p:cNvSpPr>
            <a:spLocks noChangeArrowheads="1"/>
          </p:cNvSpPr>
          <p:nvPr/>
        </p:nvSpPr>
        <p:spPr bwMode="auto">
          <a:xfrm>
            <a:off x="9144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0" name="AutoShape 46"/>
          <p:cNvSpPr>
            <a:spLocks noChangeArrowheads="1"/>
          </p:cNvSpPr>
          <p:nvPr/>
        </p:nvSpPr>
        <p:spPr bwMode="auto">
          <a:xfrm>
            <a:off x="18288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1" name="AutoShape 47"/>
          <p:cNvSpPr>
            <a:spLocks noChangeArrowheads="1"/>
          </p:cNvSpPr>
          <p:nvPr/>
        </p:nvSpPr>
        <p:spPr bwMode="auto">
          <a:xfrm>
            <a:off x="27432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2" name="AutoShape 48"/>
          <p:cNvSpPr>
            <a:spLocks noChangeArrowheads="1"/>
          </p:cNvSpPr>
          <p:nvPr/>
        </p:nvSpPr>
        <p:spPr bwMode="auto">
          <a:xfrm>
            <a:off x="36576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3" name="AutoShape 49"/>
          <p:cNvSpPr>
            <a:spLocks noChangeArrowheads="1"/>
          </p:cNvSpPr>
          <p:nvPr/>
        </p:nvSpPr>
        <p:spPr bwMode="auto">
          <a:xfrm>
            <a:off x="45720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4" name="AutoShape 50"/>
          <p:cNvSpPr>
            <a:spLocks noChangeArrowheads="1"/>
          </p:cNvSpPr>
          <p:nvPr/>
        </p:nvSpPr>
        <p:spPr bwMode="auto">
          <a:xfrm>
            <a:off x="54864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5" name="AutoShape 51"/>
          <p:cNvSpPr>
            <a:spLocks noChangeArrowheads="1"/>
          </p:cNvSpPr>
          <p:nvPr/>
        </p:nvSpPr>
        <p:spPr bwMode="auto">
          <a:xfrm>
            <a:off x="64008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6" name="AutoShape 52"/>
          <p:cNvSpPr>
            <a:spLocks noChangeArrowheads="1"/>
          </p:cNvSpPr>
          <p:nvPr/>
        </p:nvSpPr>
        <p:spPr bwMode="auto">
          <a:xfrm>
            <a:off x="73152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7" name="AutoShape 53"/>
          <p:cNvSpPr>
            <a:spLocks noChangeArrowheads="1"/>
          </p:cNvSpPr>
          <p:nvPr/>
        </p:nvSpPr>
        <p:spPr bwMode="auto">
          <a:xfrm>
            <a:off x="8229600" y="5029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8" name="AutoShape 54"/>
          <p:cNvSpPr>
            <a:spLocks noChangeArrowheads="1"/>
          </p:cNvSpPr>
          <p:nvPr/>
        </p:nvSpPr>
        <p:spPr bwMode="auto">
          <a:xfrm>
            <a:off x="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399" name="AutoShape 55"/>
          <p:cNvSpPr>
            <a:spLocks noChangeArrowheads="1"/>
          </p:cNvSpPr>
          <p:nvPr/>
        </p:nvSpPr>
        <p:spPr bwMode="auto">
          <a:xfrm>
            <a:off x="9144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0" name="AutoShape 56"/>
          <p:cNvSpPr>
            <a:spLocks noChangeArrowheads="1"/>
          </p:cNvSpPr>
          <p:nvPr/>
        </p:nvSpPr>
        <p:spPr bwMode="auto">
          <a:xfrm>
            <a:off x="18288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1" name="AutoShape 57"/>
          <p:cNvSpPr>
            <a:spLocks noChangeArrowheads="1"/>
          </p:cNvSpPr>
          <p:nvPr/>
        </p:nvSpPr>
        <p:spPr bwMode="auto">
          <a:xfrm>
            <a:off x="27432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2" name="AutoShape 58"/>
          <p:cNvSpPr>
            <a:spLocks noChangeArrowheads="1"/>
          </p:cNvSpPr>
          <p:nvPr/>
        </p:nvSpPr>
        <p:spPr bwMode="auto">
          <a:xfrm>
            <a:off x="36576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3" name="AutoShape 59"/>
          <p:cNvSpPr>
            <a:spLocks noChangeArrowheads="1"/>
          </p:cNvSpPr>
          <p:nvPr/>
        </p:nvSpPr>
        <p:spPr bwMode="auto">
          <a:xfrm>
            <a:off x="45720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4" name="AutoShape 60"/>
          <p:cNvSpPr>
            <a:spLocks noChangeArrowheads="1"/>
          </p:cNvSpPr>
          <p:nvPr/>
        </p:nvSpPr>
        <p:spPr bwMode="auto">
          <a:xfrm>
            <a:off x="54864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5" name="AutoShape 61"/>
          <p:cNvSpPr>
            <a:spLocks noChangeArrowheads="1"/>
          </p:cNvSpPr>
          <p:nvPr/>
        </p:nvSpPr>
        <p:spPr bwMode="auto">
          <a:xfrm>
            <a:off x="64008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6" name="AutoShape 62"/>
          <p:cNvSpPr>
            <a:spLocks noChangeArrowheads="1"/>
          </p:cNvSpPr>
          <p:nvPr/>
        </p:nvSpPr>
        <p:spPr bwMode="auto">
          <a:xfrm>
            <a:off x="73152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7" name="AutoShape 63"/>
          <p:cNvSpPr>
            <a:spLocks noChangeArrowheads="1"/>
          </p:cNvSpPr>
          <p:nvPr/>
        </p:nvSpPr>
        <p:spPr bwMode="auto">
          <a:xfrm>
            <a:off x="8229600" y="41148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8" name="AutoShape 64"/>
          <p:cNvSpPr>
            <a:spLocks noChangeArrowheads="1"/>
          </p:cNvSpPr>
          <p:nvPr/>
        </p:nvSpPr>
        <p:spPr bwMode="auto">
          <a:xfrm>
            <a:off x="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09" name="AutoShape 65"/>
          <p:cNvSpPr>
            <a:spLocks noChangeArrowheads="1"/>
          </p:cNvSpPr>
          <p:nvPr/>
        </p:nvSpPr>
        <p:spPr bwMode="auto">
          <a:xfrm>
            <a:off x="9144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0" name="AutoShape 66"/>
          <p:cNvSpPr>
            <a:spLocks noChangeArrowheads="1"/>
          </p:cNvSpPr>
          <p:nvPr/>
        </p:nvSpPr>
        <p:spPr bwMode="auto">
          <a:xfrm>
            <a:off x="18288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1" name="AutoShape 67"/>
          <p:cNvSpPr>
            <a:spLocks noChangeArrowheads="1"/>
          </p:cNvSpPr>
          <p:nvPr/>
        </p:nvSpPr>
        <p:spPr bwMode="auto">
          <a:xfrm>
            <a:off x="27432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2" name="AutoShape 68"/>
          <p:cNvSpPr>
            <a:spLocks noChangeArrowheads="1"/>
          </p:cNvSpPr>
          <p:nvPr/>
        </p:nvSpPr>
        <p:spPr bwMode="auto">
          <a:xfrm>
            <a:off x="36576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3" name="AutoShape 69"/>
          <p:cNvSpPr>
            <a:spLocks noChangeArrowheads="1"/>
          </p:cNvSpPr>
          <p:nvPr/>
        </p:nvSpPr>
        <p:spPr bwMode="auto">
          <a:xfrm>
            <a:off x="45720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4" name="AutoShape 70"/>
          <p:cNvSpPr>
            <a:spLocks noChangeArrowheads="1"/>
          </p:cNvSpPr>
          <p:nvPr/>
        </p:nvSpPr>
        <p:spPr bwMode="auto">
          <a:xfrm>
            <a:off x="54864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5" name="AutoShape 71"/>
          <p:cNvSpPr>
            <a:spLocks noChangeArrowheads="1"/>
          </p:cNvSpPr>
          <p:nvPr/>
        </p:nvSpPr>
        <p:spPr bwMode="auto">
          <a:xfrm>
            <a:off x="64008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6" name="AutoShape 72"/>
          <p:cNvSpPr>
            <a:spLocks noChangeArrowheads="1"/>
          </p:cNvSpPr>
          <p:nvPr/>
        </p:nvSpPr>
        <p:spPr bwMode="auto">
          <a:xfrm>
            <a:off x="73152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7" name="AutoShape 73"/>
          <p:cNvSpPr>
            <a:spLocks noChangeArrowheads="1"/>
          </p:cNvSpPr>
          <p:nvPr/>
        </p:nvSpPr>
        <p:spPr bwMode="auto">
          <a:xfrm>
            <a:off x="8229600" y="13716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8" name="AutoShape 74"/>
          <p:cNvSpPr>
            <a:spLocks noChangeArrowheads="1"/>
          </p:cNvSpPr>
          <p:nvPr/>
        </p:nvSpPr>
        <p:spPr bwMode="auto">
          <a:xfrm>
            <a:off x="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19" name="AutoShape 75"/>
          <p:cNvSpPr>
            <a:spLocks noChangeArrowheads="1"/>
          </p:cNvSpPr>
          <p:nvPr/>
        </p:nvSpPr>
        <p:spPr bwMode="auto">
          <a:xfrm>
            <a:off x="9144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20" name="AutoShape 76"/>
          <p:cNvSpPr>
            <a:spLocks noChangeArrowheads="1"/>
          </p:cNvSpPr>
          <p:nvPr/>
        </p:nvSpPr>
        <p:spPr bwMode="auto">
          <a:xfrm>
            <a:off x="27432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21" name="AutoShape 77"/>
          <p:cNvSpPr>
            <a:spLocks noChangeArrowheads="1"/>
          </p:cNvSpPr>
          <p:nvPr/>
        </p:nvSpPr>
        <p:spPr bwMode="auto">
          <a:xfrm>
            <a:off x="36576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22" name="AutoShape 78"/>
          <p:cNvSpPr>
            <a:spLocks noChangeArrowheads="1"/>
          </p:cNvSpPr>
          <p:nvPr/>
        </p:nvSpPr>
        <p:spPr bwMode="auto">
          <a:xfrm>
            <a:off x="45720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23" name="AutoShape 79"/>
          <p:cNvSpPr>
            <a:spLocks noChangeArrowheads="1"/>
          </p:cNvSpPr>
          <p:nvPr/>
        </p:nvSpPr>
        <p:spPr bwMode="auto">
          <a:xfrm>
            <a:off x="54864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24" name="AutoShape 80"/>
          <p:cNvSpPr>
            <a:spLocks noChangeArrowheads="1"/>
          </p:cNvSpPr>
          <p:nvPr/>
        </p:nvSpPr>
        <p:spPr bwMode="auto">
          <a:xfrm>
            <a:off x="64008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25" name="AutoShape 81"/>
          <p:cNvSpPr>
            <a:spLocks noChangeArrowheads="1"/>
          </p:cNvSpPr>
          <p:nvPr/>
        </p:nvSpPr>
        <p:spPr bwMode="auto">
          <a:xfrm>
            <a:off x="73152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85426" name="AutoShape 82"/>
          <p:cNvSpPr>
            <a:spLocks noChangeArrowheads="1"/>
          </p:cNvSpPr>
          <p:nvPr/>
        </p:nvSpPr>
        <p:spPr bwMode="auto">
          <a:xfrm>
            <a:off x="8229600" y="-457200"/>
            <a:ext cx="914400" cy="914400"/>
          </a:xfrm>
          <a:prstGeom prst="flowChartProcess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2880595" name="Group 83"/>
          <p:cNvGrpSpPr>
            <a:grpSpLocks/>
          </p:cNvGrpSpPr>
          <p:nvPr/>
        </p:nvGrpSpPr>
        <p:grpSpPr bwMode="auto">
          <a:xfrm>
            <a:off x="2089150" y="3503613"/>
            <a:ext cx="361950" cy="361950"/>
            <a:chOff x="1354" y="3346"/>
            <a:chExt cx="228" cy="228"/>
          </a:xfrm>
        </p:grpSpPr>
        <p:sp>
          <p:nvSpPr>
            <p:cNvPr id="185428" name="Line 84"/>
            <p:cNvSpPr>
              <a:spLocks noChangeShapeType="1"/>
            </p:cNvSpPr>
            <p:nvPr/>
          </p:nvSpPr>
          <p:spPr bwMode="auto">
            <a:xfrm>
              <a:off x="1468" y="3346"/>
              <a:ext cx="0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429" name="Line 85"/>
            <p:cNvSpPr>
              <a:spLocks noChangeShapeType="1"/>
            </p:cNvSpPr>
            <p:nvPr/>
          </p:nvSpPr>
          <p:spPr bwMode="auto">
            <a:xfrm rot="-5400000">
              <a:off x="1468" y="3346"/>
              <a:ext cx="0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430" name="Oval 86"/>
            <p:cNvSpPr>
              <a:spLocks noChangeArrowheads="1"/>
            </p:cNvSpPr>
            <p:nvPr/>
          </p:nvSpPr>
          <p:spPr bwMode="auto">
            <a:xfrm>
              <a:off x="1430" y="3418"/>
              <a:ext cx="76" cy="7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2214193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50786E-6 L 0.38698 0.00578 L 0.07396 0.00393 L 0.49566 0.00393 L 0.39723 0.00393 L 0.26233 0.00393 L 0.03785 0.00185 L 0.43629 0.00393 L 0.26962 0.00185 L 0.11164 0.00393 L 0.38421 0.00185 L 0.46962 0.00578 L 0.1 0.00185 L 0.31025 0.00393 L -3.88889E-6 -1.50786E-6 Z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28805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4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0309214"/>
              </p:ext>
            </p:extLst>
          </p:nvPr>
        </p:nvGraphicFramePr>
        <p:xfrm>
          <a:off x="384175" y="566738"/>
          <a:ext cx="8680450" cy="569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94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566738"/>
                        <a:ext cx="8680450" cy="569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961278" y="6057900"/>
            <a:ext cx="53575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Spot centroid position (pixels)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567110" y="3030866"/>
            <a:ext cx="4003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Relative spot intensity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3399261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185989"/>
              </p:ext>
            </p:extLst>
          </p:nvPr>
        </p:nvGraphicFramePr>
        <p:xfrm>
          <a:off x="384175" y="566738"/>
          <a:ext cx="8680450" cy="569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18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566738"/>
                        <a:ext cx="8680450" cy="569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961278" y="6057900"/>
            <a:ext cx="53575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Spot centroid position (pixels)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567110" y="3030866"/>
            <a:ext cx="4003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Relative spot intensity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586880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3" descr="C:\Users\JMHolton\Desktop\James_Holton\projects\workshop_fakedata2\movie\frac0.7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Text Box 5"/>
          <p:cNvSpPr txBox="1">
            <a:spLocks noChangeArrowheads="1"/>
          </p:cNvSpPr>
          <p:nvPr/>
        </p:nvSpPr>
        <p:spPr bwMode="auto">
          <a:xfrm>
            <a:off x="0" y="6248400"/>
            <a:ext cx="3238500" cy="615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400">
                <a:solidFill>
                  <a:srgbClr val="000000"/>
                </a:solidFill>
                <a:latin typeface="Helvetica" pitchFamily="34" charset="0"/>
              </a:rPr>
              <a:t>21% Se  79% S</a:t>
            </a:r>
          </a:p>
        </p:txBody>
      </p:sp>
    </p:spTree>
    <p:extLst>
      <p:ext uri="{BB962C8B-B14F-4D97-AF65-F5344CB8AC3E}">
        <p14:creationId xmlns:p14="http://schemas.microsoft.com/office/powerpoint/2010/main" val="20137239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972626" y="4891317"/>
            <a:ext cx="914400" cy="0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914571" y="5261431"/>
            <a:ext cx="91440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653314" y="2969828"/>
            <a:ext cx="1545771" cy="1020820"/>
            <a:chOff x="5653314" y="2969828"/>
            <a:chExt cx="1545771" cy="1020820"/>
          </a:xfrm>
        </p:grpSpPr>
        <p:sp>
          <p:nvSpPr>
            <p:cNvPr id="15" name="TextBox 14"/>
            <p:cNvSpPr txBox="1"/>
            <p:nvPr/>
          </p:nvSpPr>
          <p:spPr>
            <a:xfrm>
              <a:off x="6034906" y="2969828"/>
              <a:ext cx="7825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Arial"/>
                </a:rPr>
                <a:t>Flat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Arial"/>
                </a:rPr>
                <a:t>Field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653314" y="3286703"/>
              <a:ext cx="0" cy="703945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199085" y="3286703"/>
              <a:ext cx="0" cy="703945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513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10" name="Rectangle 9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653314" y="2969828"/>
            <a:ext cx="1545771" cy="1020820"/>
            <a:chOff x="5653314" y="2969828"/>
            <a:chExt cx="1545771" cy="1020820"/>
          </a:xfrm>
        </p:grpSpPr>
        <p:sp>
          <p:nvSpPr>
            <p:cNvPr id="6" name="TextBox 5"/>
            <p:cNvSpPr txBox="1"/>
            <p:nvPr/>
          </p:nvSpPr>
          <p:spPr>
            <a:xfrm>
              <a:off x="6034906" y="2969828"/>
              <a:ext cx="7825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Arial"/>
                </a:rPr>
                <a:t>Flat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Arial"/>
                </a:rPr>
                <a:t>Field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5653314" y="3286703"/>
              <a:ext cx="0" cy="703945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7199085" y="3286703"/>
              <a:ext cx="0" cy="703945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4607842" y="6088518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90%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38767" y="6088518"/>
            <a:ext cx="189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110%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15103" y="6371317"/>
            <a:ext cx="103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x 1.11 =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75056" y="6371317"/>
            <a:ext cx="11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x 0.91 =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972626" y="4891317"/>
            <a:ext cx="914400" cy="0"/>
          </a:xfrm>
          <a:prstGeom prst="straightConnector1">
            <a:avLst/>
          </a:prstGeom>
          <a:ln w="889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914571" y="5261431"/>
            <a:ext cx="914400" cy="0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67685" y="6371317"/>
            <a:ext cx="86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100%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67996" y="6371317"/>
            <a:ext cx="93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103046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1C1C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1C1C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3" grpId="0"/>
      <p:bldP spid="24" grpId="0"/>
    </p:bld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14571" y="5261431"/>
            <a:ext cx="91440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69985" y="2969828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Sharp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Spot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199085" y="3286703"/>
            <a:ext cx="0" cy="703945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07842" y="6088518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20%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38767" y="6088518"/>
            <a:ext cx="189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110%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15103" y="6371317"/>
            <a:ext cx="103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x 1.11 =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75056" y="6371317"/>
            <a:ext cx="11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x 0.91 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67685" y="6371317"/>
            <a:ext cx="86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100%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67996" y="6371317"/>
            <a:ext cx="93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22%</a:t>
            </a:r>
          </a:p>
        </p:txBody>
      </p:sp>
    </p:spTree>
    <p:extLst>
      <p:ext uri="{BB962C8B-B14F-4D97-AF65-F5344CB8AC3E}">
        <p14:creationId xmlns:p14="http://schemas.microsoft.com/office/powerpoint/2010/main" val="188220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1C1C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1C1C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21" grpId="0"/>
      <p:bldP spid="22" grpId="0"/>
      <p:bldP spid="25" grpId="0"/>
      <p:bldP spid="26" grpId="0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9985" y="2969828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Sharp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Spot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631542" y="3286703"/>
            <a:ext cx="0" cy="703945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07842" y="6088518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90%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38767" y="6088518"/>
            <a:ext cx="189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30%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972626" y="4891317"/>
            <a:ext cx="914400" cy="0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15103" y="6371317"/>
            <a:ext cx="103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x 1.11 =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75056" y="6371317"/>
            <a:ext cx="11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x 0.91 =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67685" y="6371317"/>
            <a:ext cx="86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27.3%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67996" y="6371317"/>
            <a:ext cx="93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100%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178629" y="6457850"/>
            <a:ext cx="93617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49383" y="6273184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Integral: 127.3</a:t>
            </a:r>
          </a:p>
        </p:txBody>
      </p:sp>
    </p:spTree>
    <p:extLst>
      <p:ext uri="{BB962C8B-B14F-4D97-AF65-F5344CB8AC3E}">
        <p14:creationId xmlns:p14="http://schemas.microsoft.com/office/powerpoint/2010/main" val="397008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404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  <p:bldP spid="22" grpId="0"/>
      <p:bldP spid="23" grpId="0"/>
      <p:bldP spid="24" grpId="0"/>
      <p:bldP spid="27" grpId="0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rgbClr val="1C1C1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14571" y="5261431"/>
            <a:ext cx="91440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69985" y="2969828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Sharp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Spot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199085" y="3286703"/>
            <a:ext cx="0" cy="703945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07842" y="6088518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20%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38767" y="6088518"/>
            <a:ext cx="189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110%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15103" y="6371317"/>
            <a:ext cx="103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x 1.11 =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75056" y="6371317"/>
            <a:ext cx="11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x 0.91 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67685" y="6371317"/>
            <a:ext cx="86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100%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67996" y="6371317"/>
            <a:ext cx="93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22.2%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178629" y="6457850"/>
            <a:ext cx="93617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49383" y="6273184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Integral: 122.2</a:t>
            </a:r>
          </a:p>
        </p:txBody>
      </p:sp>
    </p:spTree>
    <p:extLst>
      <p:ext uri="{BB962C8B-B14F-4D97-AF65-F5344CB8AC3E}">
        <p14:creationId xmlns:p14="http://schemas.microsoft.com/office/powerpoint/2010/main" val="103694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9985" y="2969828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Sharp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/>
              </a:rPr>
              <a:t>Spot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631542" y="3286703"/>
            <a:ext cx="0" cy="703945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07842" y="6088518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90%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38767" y="6088518"/>
            <a:ext cx="189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30%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972626" y="4891317"/>
            <a:ext cx="914400" cy="0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15103" y="6371317"/>
            <a:ext cx="103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x 1.11 =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75056" y="6371317"/>
            <a:ext cx="11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x 0.91 =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67685" y="6371317"/>
            <a:ext cx="86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27.3%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67996" y="6371317"/>
            <a:ext cx="93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100%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178629" y="6457850"/>
            <a:ext cx="93617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49383" y="6273184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Integral: 127.3</a:t>
            </a:r>
          </a:p>
        </p:txBody>
      </p:sp>
    </p:spTree>
    <p:extLst>
      <p:ext uri="{BB962C8B-B14F-4D97-AF65-F5344CB8AC3E}">
        <p14:creationId xmlns:p14="http://schemas.microsoft.com/office/powerpoint/2010/main" val="237461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0275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5846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7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8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9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50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281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5841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2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3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4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5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287" name="Group 15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5836" name="Picture 1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7" name="Picture 1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8" name="Picture 1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9" name="Picture 1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40" name="Picture 2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293" name="Group 21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5831" name="Picture 2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2" name="Picture 2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3" name="Picture 2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4" name="Picture 2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5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299" name="Group 27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5826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7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8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9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30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05" name="Group 33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5821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2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3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4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5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11" name="Group 39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5816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7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8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9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20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17" name="Group 45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5811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2" name="Picture 4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3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4" name="Picture 4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5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23" name="Group 51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5806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7" name="Picture 5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8" name="Picture 5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9" name="Picture 5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10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29" name="Group 57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5801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2" name="Picture 5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3" name="Picture 6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4" name="Picture 6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5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35" name="Group 63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5796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7" name="Picture 6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8" name="Picture 6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9" name="Picture 6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00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70341" name="Group 69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5791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2" name="Picture 7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3" name="Picture 7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4" name="Picture 7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95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TextBox 76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37362755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6877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8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9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80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81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03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6872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3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4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5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6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8965" name="Text Box 15"/>
          <p:cNvSpPr txBox="1">
            <a:spLocks noChangeArrowheads="1"/>
          </p:cNvSpPr>
          <p:nvPr/>
        </p:nvSpPr>
        <p:spPr bwMode="auto">
          <a:xfrm>
            <a:off x="1970088" y="4516438"/>
            <a:ext cx="1387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993300"/>
                </a:solidFill>
              </a:rPr>
              <a:t>down</a:t>
            </a:r>
          </a:p>
        </p:txBody>
      </p:sp>
      <p:sp>
        <p:nvSpPr>
          <p:cNvPr id="168966" name="Line 16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67" name="Line 17"/>
          <p:cNvSpPr>
            <a:spLocks noChangeShapeType="1"/>
          </p:cNvSpPr>
          <p:nvPr/>
        </p:nvSpPr>
        <p:spPr bwMode="auto">
          <a:xfrm>
            <a:off x="2171700" y="3487738"/>
            <a:ext cx="331788" cy="9064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76807" name="Group 18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6867" name="Picture 1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8" name="Picture 2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9" name="Picture 2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0" name="Picture 2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71" name="Picture 2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08" name="Group 24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6862" name="Picture 2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3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4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5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6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09" name="Group 30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6857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8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9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0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61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0" name="Group 36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6852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3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4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5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6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1" name="Group 42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6847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8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9" name="Picture 4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0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51" name="Picture 4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2" name="Group 48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6842" name="Picture 4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3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4" name="Picture 5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5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6" name="Picture 5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3" name="Group 54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6837" name="Picture 5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8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9" name="Picture 5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0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41" name="Picture 5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4" name="Group 60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6832" name="Picture 6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3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4" name="Picture 6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5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6" name="Picture 6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5" name="Group 66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6827" name="Picture 6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8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9" name="Picture 6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0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31" name="Picture 7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816" name="Group 72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6822" name="Picture 7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3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4" name="Picture 7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5" name="Picture 7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26" name="Picture 7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8978" name="Line 78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79" name="Line 79"/>
          <p:cNvSpPr>
            <a:spLocks noChangeShapeType="1"/>
          </p:cNvSpPr>
          <p:nvPr/>
        </p:nvSpPr>
        <p:spPr bwMode="auto">
          <a:xfrm flipH="1">
            <a:off x="2743200" y="3495675"/>
            <a:ext cx="221932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80" name="Line 80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8981" name="Line 81"/>
          <p:cNvSpPr>
            <a:spLocks noChangeShapeType="1"/>
          </p:cNvSpPr>
          <p:nvPr/>
        </p:nvSpPr>
        <p:spPr bwMode="auto">
          <a:xfrm flipH="1">
            <a:off x="3055938" y="3500438"/>
            <a:ext cx="4692650" cy="8937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1243026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7908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9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10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11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12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27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7903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4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5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6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7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9989" name="Text Box 15"/>
          <p:cNvSpPr txBox="1">
            <a:spLocks noChangeArrowheads="1"/>
          </p:cNvSpPr>
          <p:nvPr/>
        </p:nvSpPr>
        <p:spPr bwMode="auto">
          <a:xfrm>
            <a:off x="1970088" y="4516438"/>
            <a:ext cx="1387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993300"/>
                </a:solidFill>
              </a:rPr>
              <a:t>down</a:t>
            </a:r>
          </a:p>
        </p:txBody>
      </p:sp>
      <p:sp>
        <p:nvSpPr>
          <p:cNvPr id="169990" name="Text Box 16"/>
          <p:cNvSpPr txBox="1">
            <a:spLocks noChangeArrowheads="1"/>
          </p:cNvSpPr>
          <p:nvPr/>
        </p:nvSpPr>
        <p:spPr bwMode="auto">
          <a:xfrm>
            <a:off x="5480050" y="4516438"/>
            <a:ext cx="752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008000"/>
                </a:solidFill>
              </a:rPr>
              <a:t>up</a:t>
            </a:r>
          </a:p>
        </p:txBody>
      </p:sp>
      <p:sp>
        <p:nvSpPr>
          <p:cNvPr id="169991" name="Line 17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9992" name="Line 18"/>
          <p:cNvSpPr>
            <a:spLocks noChangeShapeType="1"/>
          </p:cNvSpPr>
          <p:nvPr/>
        </p:nvSpPr>
        <p:spPr bwMode="auto">
          <a:xfrm>
            <a:off x="2171700" y="3487738"/>
            <a:ext cx="331788" cy="9064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77832" name="Group 19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7898" name="Picture 2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9" name="Picture 2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0" name="Picture 2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1" name="Picture 2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02" name="Picture 2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3" name="Group 25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7893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4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5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6" name="Picture 2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7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4" name="Group 31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7888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9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0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1" name="Picture 3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92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5" name="Group 37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7883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4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5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6" name="Picture 4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7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6" name="Group 43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7878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9" name="Picture 4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0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1" name="Picture 4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82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7" name="Group 49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7873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4" name="Picture 5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5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6" name="Picture 5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7" name="Picture 5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8" name="Group 55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7868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9" name="Picture 5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0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1" name="Picture 5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72" name="Picture 6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39" name="Group 61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7863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4" name="Picture 6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5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6" name="Picture 6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7" name="Picture 6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40" name="Group 67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7858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9" name="Picture 6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0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1" name="Picture 7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62" name="Picture 7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841" name="Group 73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7853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4" name="Picture 7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5" name="Picture 7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6" name="Picture 7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57" name="Picture 7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0003" name="Line 79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4" name="Line 80"/>
          <p:cNvSpPr>
            <a:spLocks noChangeShapeType="1"/>
          </p:cNvSpPr>
          <p:nvPr/>
        </p:nvSpPr>
        <p:spPr bwMode="auto">
          <a:xfrm flipH="1">
            <a:off x="2743200" y="3495675"/>
            <a:ext cx="221932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5" name="Line 81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6" name="Line 82"/>
          <p:cNvSpPr>
            <a:spLocks noChangeShapeType="1"/>
          </p:cNvSpPr>
          <p:nvPr/>
        </p:nvSpPr>
        <p:spPr bwMode="auto">
          <a:xfrm flipH="1">
            <a:off x="3055938" y="3500438"/>
            <a:ext cx="4692650" cy="8937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7" name="Line 83"/>
          <p:cNvSpPr>
            <a:spLocks noChangeShapeType="1"/>
          </p:cNvSpPr>
          <p:nvPr/>
        </p:nvSpPr>
        <p:spPr bwMode="auto">
          <a:xfrm>
            <a:off x="1550988" y="3389313"/>
            <a:ext cx="3929062" cy="10048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8" name="Line 84"/>
          <p:cNvSpPr>
            <a:spLocks noChangeShapeType="1"/>
          </p:cNvSpPr>
          <p:nvPr/>
        </p:nvSpPr>
        <p:spPr bwMode="auto">
          <a:xfrm>
            <a:off x="2908300" y="3386138"/>
            <a:ext cx="2790825" cy="1008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09" name="Line 85"/>
          <p:cNvSpPr>
            <a:spLocks noChangeShapeType="1"/>
          </p:cNvSpPr>
          <p:nvPr/>
        </p:nvSpPr>
        <p:spPr bwMode="auto">
          <a:xfrm>
            <a:off x="4308475" y="3394075"/>
            <a:ext cx="1555750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10" name="Line 86"/>
          <p:cNvSpPr>
            <a:spLocks noChangeShapeType="1"/>
          </p:cNvSpPr>
          <p:nvPr/>
        </p:nvSpPr>
        <p:spPr bwMode="auto">
          <a:xfrm>
            <a:off x="5699125" y="3394075"/>
            <a:ext cx="277813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11" name="Line 87"/>
          <p:cNvSpPr>
            <a:spLocks noChangeShapeType="1"/>
          </p:cNvSpPr>
          <p:nvPr/>
        </p:nvSpPr>
        <p:spPr bwMode="auto">
          <a:xfrm flipH="1">
            <a:off x="6065838" y="3394075"/>
            <a:ext cx="1000125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0012" name="Line 88"/>
          <p:cNvSpPr>
            <a:spLocks noChangeShapeType="1"/>
          </p:cNvSpPr>
          <p:nvPr/>
        </p:nvSpPr>
        <p:spPr bwMode="auto">
          <a:xfrm flipH="1">
            <a:off x="6148388" y="3398838"/>
            <a:ext cx="2336800" cy="995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24572344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8936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7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8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9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40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51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8931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2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3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4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5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1013" name="Text Box 15"/>
          <p:cNvSpPr txBox="1">
            <a:spLocks noChangeArrowheads="1"/>
          </p:cNvSpPr>
          <p:nvPr/>
        </p:nvSpPr>
        <p:spPr bwMode="auto">
          <a:xfrm>
            <a:off x="1970088" y="4516438"/>
            <a:ext cx="1387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993300"/>
                </a:solidFill>
              </a:rPr>
              <a:t>down</a:t>
            </a:r>
          </a:p>
        </p:txBody>
      </p:sp>
      <p:sp>
        <p:nvSpPr>
          <p:cNvPr id="171014" name="Text Box 16"/>
          <p:cNvSpPr txBox="1">
            <a:spLocks noChangeArrowheads="1"/>
          </p:cNvSpPr>
          <p:nvPr/>
        </p:nvSpPr>
        <p:spPr bwMode="auto">
          <a:xfrm>
            <a:off x="5480050" y="4516438"/>
            <a:ext cx="752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008000"/>
                </a:solidFill>
              </a:rPr>
              <a:t>up</a:t>
            </a:r>
          </a:p>
        </p:txBody>
      </p:sp>
      <p:sp>
        <p:nvSpPr>
          <p:cNvPr id="171015" name="Line 17"/>
          <p:cNvSpPr>
            <a:spLocks noChangeShapeType="1"/>
          </p:cNvSpPr>
          <p:nvPr/>
        </p:nvSpPr>
        <p:spPr bwMode="auto">
          <a:xfrm>
            <a:off x="2743200" y="6064250"/>
            <a:ext cx="3095625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16" name="Line 18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17" name="Line 19"/>
          <p:cNvSpPr>
            <a:spLocks noChangeShapeType="1"/>
          </p:cNvSpPr>
          <p:nvPr/>
        </p:nvSpPr>
        <p:spPr bwMode="auto">
          <a:xfrm>
            <a:off x="2171700" y="3487738"/>
            <a:ext cx="331788" cy="9064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18" name="Text Box 20"/>
          <p:cNvSpPr txBox="1">
            <a:spLocks noChangeArrowheads="1"/>
          </p:cNvSpPr>
          <p:nvPr/>
        </p:nvSpPr>
        <p:spPr bwMode="auto">
          <a:xfrm>
            <a:off x="3548063" y="5387975"/>
            <a:ext cx="1438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mtClean="0">
                <a:solidFill>
                  <a:srgbClr val="000000"/>
                </a:solidFill>
              </a:rPr>
              <a:t>R</a:t>
            </a:r>
            <a:r>
              <a:rPr lang="en-US" sz="2800" b="1" baseline="-25000" smtClean="0">
                <a:solidFill>
                  <a:srgbClr val="000066"/>
                </a:solidFill>
              </a:rPr>
              <a:t>separate</a:t>
            </a:r>
          </a:p>
        </p:txBody>
      </p:sp>
      <p:sp>
        <p:nvSpPr>
          <p:cNvPr id="171019" name="Line 21"/>
          <p:cNvSpPr>
            <a:spLocks noChangeShapeType="1"/>
          </p:cNvSpPr>
          <p:nvPr/>
        </p:nvSpPr>
        <p:spPr bwMode="auto">
          <a:xfrm>
            <a:off x="2743200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20" name="Line 22"/>
          <p:cNvSpPr>
            <a:spLocks noChangeShapeType="1"/>
          </p:cNvSpPr>
          <p:nvPr/>
        </p:nvSpPr>
        <p:spPr bwMode="auto">
          <a:xfrm>
            <a:off x="5821363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78860" name="Group 23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8926" name="Picture 2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7" name="Picture 2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8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9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30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1" name="Group 29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8921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2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3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4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5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2" name="Group 35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8916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7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8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9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20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3" name="Group 41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8911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2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3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4" name="Picture 4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5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4" name="Group 47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8906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7" name="Picture 4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8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9" name="Picture 5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10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5" name="Group 53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8901" name="Picture 5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2" name="Picture 5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3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4" name="Picture 5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5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6" name="Group 59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8896" name="Picture 6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7" name="Picture 6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8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9" name="Picture 6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900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7" name="Group 65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8891" name="Picture 6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2" name="Picture 6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3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4" name="Picture 6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5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8" name="Group 71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8886" name="Picture 7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7" name="Picture 7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8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9" name="Picture 7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90" name="Picture 7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869" name="Group 77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8881" name="Picture 7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2" name="Picture 7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3" name="Picture 8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4" name="Picture 8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885" name="Picture 8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1031" name="Line 83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2" name="Line 84"/>
          <p:cNvSpPr>
            <a:spLocks noChangeShapeType="1"/>
          </p:cNvSpPr>
          <p:nvPr/>
        </p:nvSpPr>
        <p:spPr bwMode="auto">
          <a:xfrm flipH="1">
            <a:off x="2743200" y="3495675"/>
            <a:ext cx="221932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3" name="Line 85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4" name="Line 86"/>
          <p:cNvSpPr>
            <a:spLocks noChangeShapeType="1"/>
          </p:cNvSpPr>
          <p:nvPr/>
        </p:nvSpPr>
        <p:spPr bwMode="auto">
          <a:xfrm flipH="1">
            <a:off x="3055938" y="3500438"/>
            <a:ext cx="4692650" cy="8937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5" name="Line 87"/>
          <p:cNvSpPr>
            <a:spLocks noChangeShapeType="1"/>
          </p:cNvSpPr>
          <p:nvPr/>
        </p:nvSpPr>
        <p:spPr bwMode="auto">
          <a:xfrm>
            <a:off x="1550988" y="3389313"/>
            <a:ext cx="3929062" cy="10048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6" name="Line 88"/>
          <p:cNvSpPr>
            <a:spLocks noChangeShapeType="1"/>
          </p:cNvSpPr>
          <p:nvPr/>
        </p:nvSpPr>
        <p:spPr bwMode="auto">
          <a:xfrm>
            <a:off x="2908300" y="3386138"/>
            <a:ext cx="2790825" cy="1008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7" name="Line 89"/>
          <p:cNvSpPr>
            <a:spLocks noChangeShapeType="1"/>
          </p:cNvSpPr>
          <p:nvPr/>
        </p:nvSpPr>
        <p:spPr bwMode="auto">
          <a:xfrm>
            <a:off x="4308475" y="3394075"/>
            <a:ext cx="1555750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8" name="Line 90"/>
          <p:cNvSpPr>
            <a:spLocks noChangeShapeType="1"/>
          </p:cNvSpPr>
          <p:nvPr/>
        </p:nvSpPr>
        <p:spPr bwMode="auto">
          <a:xfrm>
            <a:off x="5699125" y="3394075"/>
            <a:ext cx="277813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39" name="Line 91"/>
          <p:cNvSpPr>
            <a:spLocks noChangeShapeType="1"/>
          </p:cNvSpPr>
          <p:nvPr/>
        </p:nvSpPr>
        <p:spPr bwMode="auto">
          <a:xfrm flipH="1">
            <a:off x="6065838" y="3394075"/>
            <a:ext cx="1000125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40" name="Line 92"/>
          <p:cNvSpPr>
            <a:spLocks noChangeShapeType="1"/>
          </p:cNvSpPr>
          <p:nvPr/>
        </p:nvSpPr>
        <p:spPr bwMode="auto">
          <a:xfrm flipH="1">
            <a:off x="6148388" y="3398838"/>
            <a:ext cx="2336800" cy="995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4511135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242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24260" name="Picture 2" descr="C:\Users\JMHolton\Desktop\James_Holton\projects\workshop_fakedata2\movie\frac0.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0" y="6248400"/>
            <a:ext cx="3206750" cy="615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400">
                <a:solidFill>
                  <a:srgbClr val="000000"/>
                </a:solidFill>
                <a:latin typeface="Helvetica" pitchFamily="34" charset="0"/>
              </a:rPr>
              <a:t>11% Se  89% S</a:t>
            </a:r>
          </a:p>
        </p:txBody>
      </p:sp>
    </p:spTree>
    <p:extLst>
      <p:ext uri="{BB962C8B-B14F-4D97-AF65-F5344CB8AC3E}">
        <p14:creationId xmlns:p14="http://schemas.microsoft.com/office/powerpoint/2010/main" val="38801258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79960" name="Picture 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61" name="Picture 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62" name="Picture 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63" name="Picture 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64" name="Picture 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75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79955" name="Picture 1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6" name="Picture 1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7" name="Picture 1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8" name="Picture 1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9" name="Picture 1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2037" name="Text Box 15"/>
          <p:cNvSpPr txBox="1">
            <a:spLocks noChangeArrowheads="1"/>
          </p:cNvSpPr>
          <p:nvPr/>
        </p:nvSpPr>
        <p:spPr bwMode="auto">
          <a:xfrm>
            <a:off x="2185988" y="4516438"/>
            <a:ext cx="10318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993300"/>
                </a:solidFill>
              </a:rPr>
              <a:t>odd</a:t>
            </a:r>
          </a:p>
        </p:txBody>
      </p:sp>
      <p:sp>
        <p:nvSpPr>
          <p:cNvPr id="172038" name="Text Box 16"/>
          <p:cNvSpPr txBox="1">
            <a:spLocks noChangeArrowheads="1"/>
          </p:cNvSpPr>
          <p:nvPr/>
        </p:nvSpPr>
        <p:spPr bwMode="auto">
          <a:xfrm>
            <a:off x="5238750" y="4516438"/>
            <a:ext cx="12350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mtClean="0">
                <a:solidFill>
                  <a:srgbClr val="008000"/>
                </a:solidFill>
              </a:rPr>
              <a:t>even</a:t>
            </a:r>
          </a:p>
        </p:txBody>
      </p:sp>
      <p:sp>
        <p:nvSpPr>
          <p:cNvPr id="172039" name="Line 17"/>
          <p:cNvSpPr>
            <a:spLocks noChangeShapeType="1"/>
          </p:cNvSpPr>
          <p:nvPr/>
        </p:nvSpPr>
        <p:spPr bwMode="auto">
          <a:xfrm>
            <a:off x="2743200" y="6064250"/>
            <a:ext cx="3095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40" name="Line 18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41" name="Line 19"/>
          <p:cNvSpPr>
            <a:spLocks noChangeShapeType="1"/>
          </p:cNvSpPr>
          <p:nvPr/>
        </p:nvSpPr>
        <p:spPr bwMode="auto">
          <a:xfrm>
            <a:off x="1550988" y="3368675"/>
            <a:ext cx="952500" cy="1025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42" name="Text Box 20"/>
          <p:cNvSpPr txBox="1">
            <a:spLocks noChangeArrowheads="1"/>
          </p:cNvSpPr>
          <p:nvPr/>
        </p:nvSpPr>
        <p:spPr bwMode="auto">
          <a:xfrm>
            <a:off x="3548063" y="5387975"/>
            <a:ext cx="1139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mtClean="0">
                <a:solidFill>
                  <a:srgbClr val="000000"/>
                </a:solidFill>
              </a:rPr>
              <a:t>R</a:t>
            </a:r>
            <a:r>
              <a:rPr lang="en-US" sz="2800" b="1" baseline="-25000" smtClean="0">
                <a:solidFill>
                  <a:srgbClr val="FF0000"/>
                </a:solidFill>
              </a:rPr>
              <a:t>mixed</a:t>
            </a:r>
          </a:p>
        </p:txBody>
      </p:sp>
      <p:sp>
        <p:nvSpPr>
          <p:cNvPr id="172043" name="Line 21"/>
          <p:cNvSpPr>
            <a:spLocks noChangeShapeType="1"/>
          </p:cNvSpPr>
          <p:nvPr/>
        </p:nvSpPr>
        <p:spPr bwMode="auto">
          <a:xfrm>
            <a:off x="2743200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44" name="Line 22"/>
          <p:cNvSpPr>
            <a:spLocks noChangeShapeType="1"/>
          </p:cNvSpPr>
          <p:nvPr/>
        </p:nvSpPr>
        <p:spPr bwMode="auto">
          <a:xfrm>
            <a:off x="5821363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79884" name="Group 23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79950" name="Picture 2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1" name="Picture 2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2" name="Picture 2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3" name="Picture 2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54" name="Picture 2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5" name="Group 29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79945" name="Picture 3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6" name="Picture 3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7" name="Picture 3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8" name="Picture 3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9" name="Picture 3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6" name="Group 35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79940" name="Picture 3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1" name="Picture 3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2" name="Picture 3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3" name="Picture 3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44" name="Picture 4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7" name="Group 41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79935" name="Picture 4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6" name="Picture 4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7" name="Picture 4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8" name="Picture 4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9" name="Picture 4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8" name="Group 47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79930" name="Picture 4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1" name="Picture 4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2" name="Picture 5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3" name="Picture 5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34" name="Picture 5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89" name="Group 53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79925" name="Picture 5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6" name="Picture 5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7" name="Picture 5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8" name="Picture 5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9" name="Picture 5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90" name="Group 59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79920" name="Picture 6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1" name="Picture 6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2" name="Picture 6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3" name="Picture 6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24" name="Picture 6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91" name="Group 65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79915" name="Picture 6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6" name="Picture 67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7" name="Picture 6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8" name="Picture 6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9" name="Picture 7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92" name="Group 71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79910" name="Picture 7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1" name="Picture 73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2" name="Picture 74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3" name="Picture 75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14" name="Picture 76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893" name="Group 77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79905" name="Picture 78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06" name="Picture 79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07" name="Picture 80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08" name="Picture 81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909" name="Picture 82" descr="diff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2055" name="Line 83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56" name="Line 84"/>
          <p:cNvSpPr>
            <a:spLocks noChangeShapeType="1"/>
          </p:cNvSpPr>
          <p:nvPr/>
        </p:nvSpPr>
        <p:spPr bwMode="auto">
          <a:xfrm flipH="1">
            <a:off x="2743200" y="3398838"/>
            <a:ext cx="1484313" cy="9953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57" name="Line 85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58" name="Line 86"/>
          <p:cNvSpPr>
            <a:spLocks noChangeShapeType="1"/>
          </p:cNvSpPr>
          <p:nvPr/>
        </p:nvSpPr>
        <p:spPr bwMode="auto">
          <a:xfrm flipH="1">
            <a:off x="3055938" y="3368675"/>
            <a:ext cx="4111625" cy="1025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59" name="Line 87"/>
          <p:cNvSpPr>
            <a:spLocks noChangeShapeType="1"/>
          </p:cNvSpPr>
          <p:nvPr/>
        </p:nvSpPr>
        <p:spPr bwMode="auto">
          <a:xfrm>
            <a:off x="2305050" y="3500438"/>
            <a:ext cx="3175000" cy="8937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0" name="Line 88"/>
          <p:cNvSpPr>
            <a:spLocks noChangeShapeType="1"/>
          </p:cNvSpPr>
          <p:nvPr/>
        </p:nvSpPr>
        <p:spPr bwMode="auto">
          <a:xfrm>
            <a:off x="2908300" y="3386138"/>
            <a:ext cx="2790825" cy="1008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1" name="Line 89"/>
          <p:cNvSpPr>
            <a:spLocks noChangeShapeType="1"/>
          </p:cNvSpPr>
          <p:nvPr/>
        </p:nvSpPr>
        <p:spPr bwMode="auto">
          <a:xfrm>
            <a:off x="4986338" y="3500438"/>
            <a:ext cx="877887" cy="8937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2" name="Line 90"/>
          <p:cNvSpPr>
            <a:spLocks noChangeShapeType="1"/>
          </p:cNvSpPr>
          <p:nvPr/>
        </p:nvSpPr>
        <p:spPr bwMode="auto">
          <a:xfrm>
            <a:off x="5699125" y="3394075"/>
            <a:ext cx="277813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3" name="Line 91"/>
          <p:cNvSpPr>
            <a:spLocks noChangeShapeType="1"/>
          </p:cNvSpPr>
          <p:nvPr/>
        </p:nvSpPr>
        <p:spPr bwMode="auto">
          <a:xfrm flipH="1">
            <a:off x="6065838" y="3500438"/>
            <a:ext cx="1682750" cy="8937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2064" name="Line 92"/>
          <p:cNvSpPr>
            <a:spLocks noChangeShapeType="1"/>
          </p:cNvSpPr>
          <p:nvPr/>
        </p:nvSpPr>
        <p:spPr bwMode="auto">
          <a:xfrm flipH="1">
            <a:off x="6148388" y="3398838"/>
            <a:ext cx="2336800" cy="995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4222664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263525" y="2592388"/>
            <a:ext cx="4195763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000066"/>
                </a:solidFill>
              </a:rPr>
              <a:t>separate:</a:t>
            </a:r>
          </a:p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en-US" sz="6600" smtClean="0">
              <a:solidFill>
                <a:srgbClr val="FF0000"/>
              </a:solidFill>
            </a:endParaRPr>
          </a:p>
        </p:txBody>
      </p:sp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4705350" y="2592388"/>
            <a:ext cx="32448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276122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263525" y="2592388"/>
            <a:ext cx="4195763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000066"/>
                </a:solidFill>
              </a:rPr>
              <a:t>separate:</a:t>
            </a:r>
          </a:p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FF0000"/>
                </a:solidFill>
              </a:rPr>
              <a:t>mixed:</a:t>
            </a:r>
          </a:p>
        </p:txBody>
      </p:sp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4705350" y="2592388"/>
            <a:ext cx="3244850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FF0000"/>
                </a:solidFill>
              </a:rPr>
              <a:t>0.9%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1349349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bl831.als.lbl.gov/~jamesh/spatial_noise/Q315R_3pi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4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bl831.als.lbl.gov/~jamesh/spatial_noise/pilatus_212pix_comb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14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http://bl831.als.lbl.gov/~jamesh/spatial_noise/pilatus_3pix_comb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53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263525" y="2592388"/>
            <a:ext cx="4195763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000066"/>
                </a:solidFill>
              </a:rPr>
              <a:t>separate:</a:t>
            </a:r>
          </a:p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FF0000"/>
                </a:solidFill>
              </a:rPr>
              <a:t>mixed:</a:t>
            </a:r>
          </a:p>
        </p:txBody>
      </p:sp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4705350" y="2592388"/>
            <a:ext cx="3244850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FF0000"/>
                </a:solidFill>
              </a:rPr>
              <a:t>0.9%</a:t>
            </a: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0" y="5572125"/>
            <a:ext cx="91440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  <a:r>
              <a:rPr lang="en-US" sz="6600" baseline="30000" smtClean="0">
                <a:solidFill>
                  <a:srgbClr val="000000"/>
                </a:solidFill>
              </a:rPr>
              <a:t>2</a:t>
            </a:r>
            <a:r>
              <a:rPr lang="en-US" sz="6600" smtClean="0">
                <a:solidFill>
                  <a:srgbClr val="000000"/>
                </a:solidFill>
              </a:rPr>
              <a:t>-</a:t>
            </a:r>
            <a:r>
              <a:rPr lang="en-US" sz="6600" smtClean="0">
                <a:solidFill>
                  <a:srgbClr val="FF0000"/>
                </a:solidFill>
              </a:rPr>
              <a:t>0.9%</a:t>
            </a:r>
            <a:r>
              <a:rPr lang="en-US" sz="6600" baseline="30000" smtClean="0">
                <a:solidFill>
                  <a:srgbClr val="000000"/>
                </a:solidFill>
              </a:rPr>
              <a:t>2</a:t>
            </a:r>
            <a:r>
              <a:rPr lang="en-US" sz="6600" smtClean="0">
                <a:solidFill>
                  <a:srgbClr val="FF0000"/>
                </a:solidFill>
              </a:rPr>
              <a:t> </a:t>
            </a:r>
            <a:r>
              <a:rPr lang="en-US" sz="6600" smtClean="0">
                <a:solidFill>
                  <a:srgbClr val="000000"/>
                </a:solidFill>
              </a:rPr>
              <a:t>=</a:t>
            </a:r>
            <a:r>
              <a:rPr lang="en-US" sz="6600" smtClean="0">
                <a:solidFill>
                  <a:srgbClr val="FF0000"/>
                </a:solidFill>
              </a:rPr>
              <a:t> </a:t>
            </a:r>
            <a:r>
              <a:rPr lang="en-US" sz="6600" smtClean="0">
                <a:solidFill>
                  <a:srgbClr val="CC6600"/>
                </a:solidFill>
              </a:rPr>
              <a:t>2.3%</a:t>
            </a:r>
            <a:r>
              <a:rPr lang="en-US" sz="6600" baseline="30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en-US" sz="3000" kern="0" dirty="0" smtClean="0">
                <a:solidFill>
                  <a:srgbClr val="1F497D"/>
                </a:solidFill>
                <a:latin typeface="Arial" panose="020B0604020202020204" pitchFamily="34" charset="0"/>
              </a:rPr>
              <a:t>Spatial Heterogeneity in Sharp Spot Sensitivity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altLang="en-US" sz="3000" kern="0" dirty="0" smtClean="0">
              <a:solidFill>
                <a:srgbClr val="1F497D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650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2" y="682604"/>
            <a:ext cx="6553202" cy="487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0" name="Text Box 6"/>
          <p:cNvSpPr txBox="1">
            <a:spLocks noChangeArrowheads="1"/>
          </p:cNvSpPr>
          <p:nvPr/>
        </p:nvSpPr>
        <p:spPr bwMode="auto">
          <a:xfrm>
            <a:off x="990602" y="606404"/>
            <a:ext cx="685800" cy="502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3.5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3.0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2.5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2.0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1.5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1.0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0.5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5851" name="Text Box 7"/>
          <p:cNvSpPr txBox="1">
            <a:spLocks noChangeArrowheads="1"/>
          </p:cNvSpPr>
          <p:nvPr/>
        </p:nvSpPr>
        <p:spPr bwMode="auto">
          <a:xfrm rot="16200000">
            <a:off x="-1864988" y="2720330"/>
            <a:ext cx="48253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00B050"/>
                </a:solidFill>
                <a:cs typeface="Arial" charset="0"/>
              </a:rPr>
              <a:t>SHSSS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B050"/>
                </a:solidFill>
                <a:cs typeface="Arial" charset="0"/>
              </a:rPr>
              <a:t>Systematic component of </a:t>
            </a:r>
            <a:r>
              <a:rPr lang="en-US" altLang="en-US" sz="2000" b="1" dirty="0" err="1" smtClean="0">
                <a:solidFill>
                  <a:srgbClr val="00B050"/>
                </a:solidFill>
                <a:cs typeface="Arial" charset="0"/>
              </a:rPr>
              <a:t>R</a:t>
            </a:r>
            <a:r>
              <a:rPr lang="en-US" altLang="en-US" sz="2000" b="1" baseline="-25000" dirty="0" err="1" smtClean="0">
                <a:solidFill>
                  <a:srgbClr val="00B050"/>
                </a:solidFill>
                <a:cs typeface="Arial" charset="0"/>
              </a:rPr>
              <a:t>sseparate</a:t>
            </a:r>
            <a:r>
              <a:rPr lang="en-US" altLang="en-US" sz="2000" b="1" dirty="0" smtClean="0">
                <a:solidFill>
                  <a:srgbClr val="00B050"/>
                </a:solidFill>
                <a:cs typeface="Arial" charset="0"/>
              </a:rPr>
              <a:t> (%)</a:t>
            </a:r>
            <a:endParaRPr lang="en-US" altLang="en-US" sz="2000" b="1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5852" name="Text Box 8"/>
          <p:cNvSpPr txBox="1">
            <a:spLocks noChangeArrowheads="1"/>
          </p:cNvSpPr>
          <p:nvPr/>
        </p:nvSpPr>
        <p:spPr bwMode="auto">
          <a:xfrm>
            <a:off x="2643190" y="5781653"/>
            <a:ext cx="4494214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cs typeface="Arial" charset="0"/>
              </a:rPr>
              <a:t>distance between spots (mm)</a:t>
            </a:r>
          </a:p>
        </p:txBody>
      </p:sp>
      <p:sp>
        <p:nvSpPr>
          <p:cNvPr id="35853" name="Text Box 9"/>
          <p:cNvSpPr txBox="1">
            <a:spLocks noChangeArrowheads="1"/>
          </p:cNvSpPr>
          <p:nvPr/>
        </p:nvSpPr>
        <p:spPr bwMode="auto">
          <a:xfrm>
            <a:off x="1295402" y="5480028"/>
            <a:ext cx="682784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0.1      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         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10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100</a:t>
            </a:r>
          </a:p>
        </p:txBody>
      </p:sp>
      <p:sp>
        <p:nvSpPr>
          <p:cNvPr id="35854" name="Rectangle 10"/>
          <p:cNvSpPr>
            <a:spLocks noChangeArrowheads="1"/>
          </p:cNvSpPr>
          <p:nvPr/>
        </p:nvSpPr>
        <p:spPr bwMode="auto">
          <a:xfrm>
            <a:off x="6477004" y="817541"/>
            <a:ext cx="1219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856" name="Text Box 12"/>
          <p:cNvSpPr txBox="1">
            <a:spLocks noChangeArrowheads="1"/>
          </p:cNvSpPr>
          <p:nvPr/>
        </p:nvSpPr>
        <p:spPr bwMode="auto">
          <a:xfrm rot="20476810">
            <a:off x="3567116" y="1538266"/>
            <a:ext cx="1582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  <a:cs typeface="Arial" charset="0"/>
              </a:rPr>
              <a:t>CCD detector</a:t>
            </a:r>
            <a:endParaRPr lang="en-US" alt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8477" name="Text Box 13"/>
          <p:cNvSpPr txBox="1">
            <a:spLocks noChangeArrowheads="1"/>
          </p:cNvSpPr>
          <p:nvPr/>
        </p:nvSpPr>
        <p:spPr bwMode="auto">
          <a:xfrm>
            <a:off x="6361090" y="2385145"/>
            <a:ext cx="2670220" cy="1384995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anomalous 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mates are always</a:t>
            </a: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on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different modules</a:t>
            </a:r>
          </a:p>
        </p:txBody>
      </p:sp>
      <p:sp>
        <p:nvSpPr>
          <p:cNvPr id="2" name="Freeform 1"/>
          <p:cNvSpPr/>
          <p:nvPr/>
        </p:nvSpPr>
        <p:spPr>
          <a:xfrm>
            <a:off x="1469690" y="1893866"/>
            <a:ext cx="3365500" cy="1616075"/>
          </a:xfrm>
          <a:custGeom>
            <a:avLst/>
            <a:gdLst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66053" h="1616765">
                <a:moveTo>
                  <a:pt x="0" y="1616765"/>
                </a:moveTo>
                <a:lnTo>
                  <a:pt x="1020418" y="702365"/>
                </a:lnTo>
                <a:cubicBezTo>
                  <a:pt x="1232453" y="508000"/>
                  <a:pt x="1146313" y="576469"/>
                  <a:pt x="1272209" y="450574"/>
                </a:cubicBezTo>
                <a:cubicBezTo>
                  <a:pt x="1476136" y="599848"/>
                  <a:pt x="1271245" y="436334"/>
                  <a:pt x="1470992" y="596348"/>
                </a:cubicBezTo>
                <a:cubicBezTo>
                  <a:pt x="1647407" y="585348"/>
                  <a:pt x="1478413" y="587902"/>
                  <a:pt x="1643270" y="583096"/>
                </a:cubicBezTo>
                <a:cubicBezTo>
                  <a:pt x="1761034" y="392971"/>
                  <a:pt x="1648925" y="590318"/>
                  <a:pt x="1775792" y="397565"/>
                </a:cubicBezTo>
                <a:cubicBezTo>
                  <a:pt x="2122354" y="371910"/>
                  <a:pt x="1772770" y="399669"/>
                  <a:pt x="2120348" y="371061"/>
                </a:cubicBezTo>
                <a:cubicBezTo>
                  <a:pt x="2487676" y="580997"/>
                  <a:pt x="2121319" y="372669"/>
                  <a:pt x="2491409" y="569843"/>
                </a:cubicBezTo>
                <a:cubicBezTo>
                  <a:pt x="2886135" y="362519"/>
                  <a:pt x="2819147" y="385500"/>
                  <a:pt x="3114261" y="212035"/>
                </a:cubicBezTo>
                <a:cubicBezTo>
                  <a:pt x="3365363" y="2762"/>
                  <a:pt x="3313044" y="58530"/>
                  <a:pt x="3366053" y="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930580" y="1151966"/>
            <a:ext cx="4876800" cy="4029075"/>
          </a:xfrm>
          <a:custGeom>
            <a:avLst/>
            <a:gdLst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6800" h="4028661">
                <a:moveTo>
                  <a:pt x="0" y="4028661"/>
                </a:moveTo>
                <a:cubicBezTo>
                  <a:pt x="334617" y="3943626"/>
                  <a:pt x="669235" y="3858591"/>
                  <a:pt x="1020417" y="3723861"/>
                </a:cubicBezTo>
                <a:cubicBezTo>
                  <a:pt x="1371600" y="3589130"/>
                  <a:pt x="1755912" y="3352800"/>
                  <a:pt x="2107095" y="3220278"/>
                </a:cubicBezTo>
                <a:cubicBezTo>
                  <a:pt x="2458278" y="3087756"/>
                  <a:pt x="2573131" y="3067879"/>
                  <a:pt x="3127513" y="2928731"/>
                </a:cubicBezTo>
                <a:cubicBezTo>
                  <a:pt x="3456608" y="2325758"/>
                  <a:pt x="4232965" y="1196009"/>
                  <a:pt x="4876800" y="0"/>
                </a:cubicBezTo>
              </a:path>
            </a:pathLst>
          </a:custGeom>
          <a:noFill/>
          <a:ln w="76200"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851650" y="1293791"/>
            <a:ext cx="146050" cy="2524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8" name="TextBox 5"/>
          <p:cNvSpPr txBox="1">
            <a:spLocks noChangeArrowheads="1"/>
          </p:cNvSpPr>
          <p:nvPr/>
        </p:nvSpPr>
        <p:spPr bwMode="auto">
          <a:xfrm>
            <a:off x="6772275" y="1466829"/>
            <a:ext cx="1055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different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modules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068636" y="4208940"/>
            <a:ext cx="941283" cy="775827"/>
            <a:chOff x="6603368" y="4970463"/>
            <a:chExt cx="941283" cy="775827"/>
          </a:xfrm>
        </p:grpSpPr>
        <p:cxnSp>
          <p:nvCxnSpPr>
            <p:cNvPr id="22" name="Straight Arrow Connector 21"/>
            <p:cNvCxnSpPr/>
            <p:nvPr/>
          </p:nvCxnSpPr>
          <p:spPr>
            <a:xfrm flipH="1" flipV="1">
              <a:off x="6701631" y="4970463"/>
              <a:ext cx="146050" cy="2524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5"/>
            <p:cNvSpPr txBox="1">
              <a:spLocks noChangeArrowheads="1"/>
            </p:cNvSpPr>
            <p:nvPr/>
          </p:nvSpPr>
          <p:spPr bwMode="auto">
            <a:xfrm>
              <a:off x="6603368" y="5099959"/>
              <a:ext cx="9412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Pilatus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SN001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2412561" y="2532122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671641" y="226188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043116" y="239523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876429" y="241428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171703" y="2209501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514603" y="2176163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876553" y="2380950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519491" y="2023763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762378" y="1809451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0237" y="5119666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900362" y="4795816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990974" y="4276703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981574" y="4014765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53224" y="1104878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patial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eterogeneity in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harp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pot </a:t>
            </a:r>
            <a:r>
              <a:rPr lang="en-US" sz="3200" dirty="0">
                <a:solidFill>
                  <a:srgbClr val="FF0000"/>
                </a:solidFill>
                <a:latin typeface="Arial"/>
              </a:rPr>
              <a:t>S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ensitivity</a:t>
            </a:r>
          </a:p>
        </p:txBody>
      </p:sp>
    </p:spTree>
    <p:extLst>
      <p:ext uri="{BB962C8B-B14F-4D97-AF65-F5344CB8AC3E}">
        <p14:creationId xmlns:p14="http://schemas.microsoft.com/office/powerpoint/2010/main" val="39491077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2487"/>
          </a:xfrm>
        </p:spPr>
        <p:txBody>
          <a:bodyPr/>
          <a:lstStyle/>
          <a:p>
            <a:r>
              <a:rPr lang="en-US" dirty="0" smtClean="0"/>
              <a:t>Pilatus: 1-module shift</a:t>
            </a:r>
            <a:endParaRPr lang="en-US" dirty="0"/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2487"/>
            <a:ext cx="9405938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2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smtClean="0">
                <a:solidFill>
                  <a:srgbClr val="000000"/>
                </a:solidFill>
              </a:rPr>
              <a:t>Pilatus: 1-module shift</a:t>
            </a:r>
            <a:endParaRPr lang="en-US" kern="0" dirty="0">
              <a:solidFill>
                <a:srgbClr val="000000"/>
              </a:solidFill>
            </a:endParaRPr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82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71676E-6 L 2.77778E-7 -0.147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5400" smtClean="0"/>
              <a:t>MR simulation</a:t>
            </a:r>
          </a:p>
        </p:txBody>
      </p:sp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993775" y="1371600"/>
          <a:ext cx="7464425" cy="489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74" name="Chart" r:id="rId3" imgW="6096075" imgH="4000416" progId="MSGraph.Chart.8">
                  <p:embed followColorScheme="full"/>
                </p:oleObj>
              </mc:Choice>
              <mc:Fallback>
                <p:oleObj name="Chart" r:id="rId3" imgW="6096075" imgH="400041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1371600"/>
                        <a:ext cx="7464425" cy="489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609725" y="5729288"/>
            <a:ext cx="5924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0000"/>
                </a:solidFill>
              </a:rPr>
              <a:t>Rmsd from perfect search model (Å)</a:t>
            </a:r>
          </a:p>
        </p:txBody>
      </p:sp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3076575" y="1092200"/>
            <a:ext cx="29924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00"/>
                </a:solidFill>
              </a:rPr>
              <a:t>corrupted model</a:t>
            </a:r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 rot="-5400000">
            <a:off x="-1294606" y="3293269"/>
            <a:ext cx="419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00"/>
                </a:solidFill>
              </a:rPr>
              <a:t>Correlation coefficient to correct density</a:t>
            </a:r>
          </a:p>
        </p:txBody>
      </p:sp>
    </p:spTree>
    <p:extLst>
      <p:ext uri="{BB962C8B-B14F-4D97-AF65-F5344CB8AC3E}">
        <p14:creationId xmlns:p14="http://schemas.microsoft.com/office/powerpoint/2010/main" val="869040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1-module shift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62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1-module shift - aligned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33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8"/>
          <a:stretch/>
        </p:blipFill>
        <p:spPr bwMode="auto">
          <a:xfrm>
            <a:off x="0" y="850392"/>
            <a:ext cx="9144000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28" name="Rectangle 27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% high</a:t>
              </a: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average</a:t>
              </a: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% low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1-module shift - ratio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4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2" y="682604"/>
            <a:ext cx="6553202" cy="487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0" name="Text Box 6"/>
          <p:cNvSpPr txBox="1">
            <a:spLocks noChangeArrowheads="1"/>
          </p:cNvSpPr>
          <p:nvPr/>
        </p:nvSpPr>
        <p:spPr bwMode="auto">
          <a:xfrm>
            <a:off x="990602" y="606404"/>
            <a:ext cx="685800" cy="502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3.5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3.0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2.5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2.0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1.5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1.0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0.5</a:t>
            </a: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hangingPunct="1">
              <a:lnSpc>
                <a:spcPct val="73000"/>
              </a:lnSpc>
              <a:spcBef>
                <a:spcPct val="50000"/>
              </a:spcBef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5851" name="Text Box 7"/>
          <p:cNvSpPr txBox="1">
            <a:spLocks noChangeArrowheads="1"/>
          </p:cNvSpPr>
          <p:nvPr/>
        </p:nvSpPr>
        <p:spPr bwMode="auto">
          <a:xfrm rot="16200000">
            <a:off x="-1864988" y="2720330"/>
            <a:ext cx="48253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00B050"/>
                </a:solidFill>
                <a:cs typeface="Arial" charset="0"/>
              </a:rPr>
              <a:t>SHSSS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B050"/>
                </a:solidFill>
                <a:cs typeface="Arial" charset="0"/>
              </a:rPr>
              <a:t>Systematic component of </a:t>
            </a:r>
            <a:r>
              <a:rPr lang="en-US" altLang="en-US" sz="2000" b="1" dirty="0" err="1" smtClean="0">
                <a:solidFill>
                  <a:srgbClr val="00B050"/>
                </a:solidFill>
                <a:cs typeface="Arial" charset="0"/>
              </a:rPr>
              <a:t>R</a:t>
            </a:r>
            <a:r>
              <a:rPr lang="en-US" altLang="en-US" sz="2000" b="1" baseline="-25000" dirty="0" err="1" smtClean="0">
                <a:solidFill>
                  <a:srgbClr val="00B050"/>
                </a:solidFill>
                <a:cs typeface="Arial" charset="0"/>
              </a:rPr>
              <a:t>sseparate</a:t>
            </a:r>
            <a:r>
              <a:rPr lang="en-US" altLang="en-US" sz="2000" b="1" dirty="0" smtClean="0">
                <a:solidFill>
                  <a:srgbClr val="00B050"/>
                </a:solidFill>
                <a:cs typeface="Arial" charset="0"/>
              </a:rPr>
              <a:t> (%)</a:t>
            </a:r>
            <a:endParaRPr lang="en-US" altLang="en-US" sz="2000" b="1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5852" name="Text Box 8"/>
          <p:cNvSpPr txBox="1">
            <a:spLocks noChangeArrowheads="1"/>
          </p:cNvSpPr>
          <p:nvPr/>
        </p:nvSpPr>
        <p:spPr bwMode="auto">
          <a:xfrm>
            <a:off x="2643190" y="5781653"/>
            <a:ext cx="4494214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cs typeface="Arial" charset="0"/>
              </a:rPr>
              <a:t>distance between spots (mm)</a:t>
            </a:r>
          </a:p>
        </p:txBody>
      </p:sp>
      <p:sp>
        <p:nvSpPr>
          <p:cNvPr id="35853" name="Text Box 9"/>
          <p:cNvSpPr txBox="1">
            <a:spLocks noChangeArrowheads="1"/>
          </p:cNvSpPr>
          <p:nvPr/>
        </p:nvSpPr>
        <p:spPr bwMode="auto">
          <a:xfrm>
            <a:off x="1295402" y="5480028"/>
            <a:ext cx="682784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0.1      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         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10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100</a:t>
            </a:r>
          </a:p>
        </p:txBody>
      </p:sp>
      <p:sp>
        <p:nvSpPr>
          <p:cNvPr id="35854" name="Rectangle 10"/>
          <p:cNvSpPr>
            <a:spLocks noChangeArrowheads="1"/>
          </p:cNvSpPr>
          <p:nvPr/>
        </p:nvSpPr>
        <p:spPr bwMode="auto">
          <a:xfrm>
            <a:off x="6477004" y="817541"/>
            <a:ext cx="1219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856" name="Text Box 12"/>
          <p:cNvSpPr txBox="1">
            <a:spLocks noChangeArrowheads="1"/>
          </p:cNvSpPr>
          <p:nvPr/>
        </p:nvSpPr>
        <p:spPr bwMode="auto">
          <a:xfrm rot="20476810">
            <a:off x="3567116" y="1538266"/>
            <a:ext cx="1582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  <a:cs typeface="Arial" charset="0"/>
              </a:rPr>
              <a:t>CCD detector</a:t>
            </a:r>
            <a:endParaRPr lang="en-US" alt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8477" name="Text Box 13"/>
          <p:cNvSpPr txBox="1">
            <a:spLocks noChangeArrowheads="1"/>
          </p:cNvSpPr>
          <p:nvPr/>
        </p:nvSpPr>
        <p:spPr bwMode="auto">
          <a:xfrm>
            <a:off x="6361090" y="2385145"/>
            <a:ext cx="2670220" cy="1384995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anomalous 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mates are always</a:t>
            </a: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on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different modules</a:t>
            </a:r>
          </a:p>
        </p:txBody>
      </p:sp>
      <p:sp>
        <p:nvSpPr>
          <p:cNvPr id="2" name="Freeform 1"/>
          <p:cNvSpPr/>
          <p:nvPr/>
        </p:nvSpPr>
        <p:spPr>
          <a:xfrm>
            <a:off x="1469690" y="1893866"/>
            <a:ext cx="3365500" cy="1616075"/>
          </a:xfrm>
          <a:custGeom>
            <a:avLst/>
            <a:gdLst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66053" h="1616765">
                <a:moveTo>
                  <a:pt x="0" y="1616765"/>
                </a:moveTo>
                <a:lnTo>
                  <a:pt x="1020418" y="702365"/>
                </a:lnTo>
                <a:cubicBezTo>
                  <a:pt x="1232453" y="508000"/>
                  <a:pt x="1146313" y="576469"/>
                  <a:pt x="1272209" y="450574"/>
                </a:cubicBezTo>
                <a:cubicBezTo>
                  <a:pt x="1476136" y="599848"/>
                  <a:pt x="1271245" y="436334"/>
                  <a:pt x="1470992" y="596348"/>
                </a:cubicBezTo>
                <a:cubicBezTo>
                  <a:pt x="1647407" y="585348"/>
                  <a:pt x="1478413" y="587902"/>
                  <a:pt x="1643270" y="583096"/>
                </a:cubicBezTo>
                <a:cubicBezTo>
                  <a:pt x="1761034" y="392971"/>
                  <a:pt x="1648925" y="590318"/>
                  <a:pt x="1775792" y="397565"/>
                </a:cubicBezTo>
                <a:cubicBezTo>
                  <a:pt x="2122354" y="371910"/>
                  <a:pt x="1772770" y="399669"/>
                  <a:pt x="2120348" y="371061"/>
                </a:cubicBezTo>
                <a:cubicBezTo>
                  <a:pt x="2487676" y="580997"/>
                  <a:pt x="2121319" y="372669"/>
                  <a:pt x="2491409" y="569843"/>
                </a:cubicBezTo>
                <a:cubicBezTo>
                  <a:pt x="2886135" y="362519"/>
                  <a:pt x="2819147" y="385500"/>
                  <a:pt x="3114261" y="212035"/>
                </a:cubicBezTo>
                <a:cubicBezTo>
                  <a:pt x="3365363" y="2762"/>
                  <a:pt x="3313044" y="58530"/>
                  <a:pt x="3366053" y="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930580" y="1151966"/>
            <a:ext cx="4876800" cy="4029075"/>
          </a:xfrm>
          <a:custGeom>
            <a:avLst/>
            <a:gdLst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6800" h="4028661">
                <a:moveTo>
                  <a:pt x="0" y="4028661"/>
                </a:moveTo>
                <a:cubicBezTo>
                  <a:pt x="334617" y="3943626"/>
                  <a:pt x="669235" y="3858591"/>
                  <a:pt x="1020417" y="3723861"/>
                </a:cubicBezTo>
                <a:cubicBezTo>
                  <a:pt x="1371600" y="3589130"/>
                  <a:pt x="1755912" y="3352800"/>
                  <a:pt x="2107095" y="3220278"/>
                </a:cubicBezTo>
                <a:cubicBezTo>
                  <a:pt x="2458278" y="3087756"/>
                  <a:pt x="2573131" y="3067879"/>
                  <a:pt x="3127513" y="2928731"/>
                </a:cubicBezTo>
                <a:cubicBezTo>
                  <a:pt x="3456608" y="2325758"/>
                  <a:pt x="4232965" y="1196009"/>
                  <a:pt x="4876800" y="0"/>
                </a:cubicBezTo>
              </a:path>
            </a:pathLst>
          </a:custGeom>
          <a:noFill/>
          <a:ln w="76200"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851650" y="1293791"/>
            <a:ext cx="146050" cy="2524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8" name="TextBox 5"/>
          <p:cNvSpPr txBox="1">
            <a:spLocks noChangeArrowheads="1"/>
          </p:cNvSpPr>
          <p:nvPr/>
        </p:nvSpPr>
        <p:spPr bwMode="auto">
          <a:xfrm>
            <a:off x="6772275" y="1466829"/>
            <a:ext cx="1055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different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modules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603368" y="4356079"/>
            <a:ext cx="941283" cy="775827"/>
            <a:chOff x="6603368" y="4970463"/>
            <a:chExt cx="941283" cy="775827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6701631" y="4970463"/>
              <a:ext cx="146050" cy="2524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5"/>
            <p:cNvSpPr txBox="1">
              <a:spLocks noChangeArrowheads="1"/>
            </p:cNvSpPr>
            <p:nvPr/>
          </p:nvSpPr>
          <p:spPr bwMode="auto">
            <a:xfrm>
              <a:off x="6603368" y="5099959"/>
              <a:ext cx="9412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Pilatus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SN113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68636" y="4208940"/>
            <a:ext cx="941283" cy="775827"/>
            <a:chOff x="6603368" y="4970463"/>
            <a:chExt cx="941283" cy="775827"/>
          </a:xfrm>
        </p:grpSpPr>
        <p:cxnSp>
          <p:nvCxnSpPr>
            <p:cNvPr id="22" name="Straight Arrow Connector 21"/>
            <p:cNvCxnSpPr/>
            <p:nvPr/>
          </p:nvCxnSpPr>
          <p:spPr>
            <a:xfrm flipH="1" flipV="1">
              <a:off x="6701631" y="4970463"/>
              <a:ext cx="146050" cy="2524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5"/>
            <p:cNvSpPr txBox="1">
              <a:spLocks noChangeArrowheads="1"/>
            </p:cNvSpPr>
            <p:nvPr/>
          </p:nvSpPr>
          <p:spPr bwMode="auto">
            <a:xfrm>
              <a:off x="6603368" y="5099959"/>
              <a:ext cx="9412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Pilatus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SN001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2412561" y="2532122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671641" y="226188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043116" y="239523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876429" y="241428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171703" y="2209501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514603" y="2176163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876553" y="2380950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519491" y="2023763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762378" y="1809451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0237" y="5119666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900362" y="4795816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990974" y="4276703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981574" y="4014765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53224" y="1104878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602165" y="4167165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46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124" y="1229709"/>
            <a:ext cx="8799661" cy="55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47172" y="2215166"/>
            <a:ext cx="2121093" cy="639789"/>
            <a:chOff x="6747172" y="2215166"/>
            <a:chExt cx="2121093" cy="639789"/>
          </a:xfrm>
        </p:grpSpPr>
        <p:sp>
          <p:nvSpPr>
            <p:cNvPr id="2" name="TextBox 1"/>
            <p:cNvSpPr txBox="1"/>
            <p:nvPr/>
          </p:nvSpPr>
          <p:spPr>
            <a:xfrm>
              <a:off x="6747172" y="2485623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Pick-up tool mark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6838682" y="2215166"/>
              <a:ext cx="136950" cy="27045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152840" y="1892000"/>
            <a:ext cx="1792647" cy="1864341"/>
            <a:chOff x="3152840" y="1892000"/>
            <a:chExt cx="1792647" cy="1864341"/>
          </a:xfrm>
        </p:grpSpPr>
        <p:sp>
          <p:nvSpPr>
            <p:cNvPr id="27" name="TextBox 26"/>
            <p:cNvSpPr txBox="1"/>
            <p:nvPr/>
          </p:nvSpPr>
          <p:spPr>
            <a:xfrm>
              <a:off x="3152840" y="1892000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Bragg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glitch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978707" y="2215166"/>
              <a:ext cx="657689" cy="10788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3"/>
            </p:cNvCxnSpPr>
            <p:nvPr/>
          </p:nvCxnSpPr>
          <p:spPr>
            <a:xfrm>
              <a:off x="4004355" y="2215166"/>
              <a:ext cx="941132" cy="5635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978707" y="2215166"/>
              <a:ext cx="155411" cy="1541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83915" y="4102895"/>
            <a:ext cx="2237313" cy="669109"/>
            <a:chOff x="183915" y="4102895"/>
            <a:chExt cx="2237313" cy="669109"/>
          </a:xfrm>
        </p:grpSpPr>
        <p:sp>
          <p:nvSpPr>
            <p:cNvPr id="22" name="TextBox 21"/>
            <p:cNvSpPr txBox="1"/>
            <p:nvPr/>
          </p:nvSpPr>
          <p:spPr>
            <a:xfrm>
              <a:off x="183915" y="4125673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oxygen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inclusions</a:t>
              </a:r>
            </a:p>
          </p:txBody>
        </p:sp>
        <p:cxnSp>
          <p:nvCxnSpPr>
            <p:cNvPr id="25" name="Straight Arrow Connector 24"/>
            <p:cNvCxnSpPr>
              <a:stCxn id="22" idx="3"/>
            </p:cNvCxnSpPr>
            <p:nvPr/>
          </p:nvCxnSpPr>
          <p:spPr>
            <a:xfrm flipV="1">
              <a:off x="1509919" y="4102895"/>
              <a:ext cx="337931" cy="3459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1509919" y="4143375"/>
              <a:ext cx="533194" cy="3054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509919" y="4448839"/>
              <a:ext cx="911309" cy="1183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957263" y="2266951"/>
            <a:ext cx="2238678" cy="640712"/>
            <a:chOff x="957263" y="2266951"/>
            <a:chExt cx="2238678" cy="640712"/>
          </a:xfrm>
        </p:grpSpPr>
        <p:sp>
          <p:nvSpPr>
            <p:cNvPr id="13" name="TextBox 12"/>
            <p:cNvSpPr txBox="1"/>
            <p:nvPr/>
          </p:nvSpPr>
          <p:spPr>
            <a:xfrm>
              <a:off x="1728873" y="2538331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 panose="020B0604020202020204" pitchFamily="34" charset="0"/>
                </a:rPr>
                <a:t>“tree rings”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1"/>
            </p:cNvCxnSpPr>
            <p:nvPr/>
          </p:nvCxnSpPr>
          <p:spPr>
            <a:xfrm flipH="1" flipV="1">
              <a:off x="1071563" y="2614613"/>
              <a:ext cx="657310" cy="1083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13" idx="1"/>
            </p:cNvCxnSpPr>
            <p:nvPr/>
          </p:nvCxnSpPr>
          <p:spPr>
            <a:xfrm flipH="1" flipV="1">
              <a:off x="1338263" y="2266951"/>
              <a:ext cx="390610" cy="4560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13" idx="1"/>
            </p:cNvCxnSpPr>
            <p:nvPr/>
          </p:nvCxnSpPr>
          <p:spPr>
            <a:xfrm flipH="1" flipV="1">
              <a:off x="957263" y="2400301"/>
              <a:ext cx="771610" cy="32269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96" name="Rectangle 95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1% high</a:t>
              </a: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average</a:t>
              </a: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/>
                </a:rPr>
                <a:t>1% low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480925" y="786718"/>
            <a:ext cx="2212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~3x10</a:t>
            </a:r>
            <a:r>
              <a:rPr lang="en-US" baseline="30000" dirty="0">
                <a:solidFill>
                  <a:srgbClr val="000000"/>
                </a:solidFill>
                <a:latin typeface="Arial"/>
              </a:rPr>
              <a:t>5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photon/pixel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subtract smooth baseline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1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0332" y="2525132"/>
            <a:ext cx="5434885" cy="243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138406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453400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768395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938109" y="587066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N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66166" y="587066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N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50680" y="587066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N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820134" y="2521744"/>
            <a:ext cx="0" cy="24454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090251" y="2528765"/>
            <a:ext cx="0" cy="2438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550017" y="2511380"/>
            <a:ext cx="0" cy="24557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360369" y="2510617"/>
            <a:ext cx="0" cy="2456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1666896" y="2215492"/>
            <a:ext cx="221647" cy="2820473"/>
          </a:xfrm>
          <a:custGeom>
            <a:avLst/>
            <a:gdLst>
              <a:gd name="connsiteX0" fmla="*/ 881 w 221647"/>
              <a:gd name="connsiteY0" fmla="*/ 0 h 2820473"/>
              <a:gd name="connsiteX1" fmla="*/ 206943 w 221647"/>
              <a:gd name="connsiteY1" fmla="*/ 540913 h 2820473"/>
              <a:gd name="connsiteX2" fmla="*/ 26639 w 221647"/>
              <a:gd name="connsiteY2" fmla="*/ 940158 h 2820473"/>
              <a:gd name="connsiteX3" fmla="*/ 26639 w 221647"/>
              <a:gd name="connsiteY3" fmla="*/ 1481070 h 2820473"/>
              <a:gd name="connsiteX4" fmla="*/ 219822 w 221647"/>
              <a:gd name="connsiteY4" fmla="*/ 1777284 h 2820473"/>
              <a:gd name="connsiteX5" fmla="*/ 116791 w 221647"/>
              <a:gd name="connsiteY5" fmla="*/ 2215166 h 2820473"/>
              <a:gd name="connsiteX6" fmla="*/ 881 w 221647"/>
              <a:gd name="connsiteY6" fmla="*/ 2511380 h 2820473"/>
              <a:gd name="connsiteX7" fmla="*/ 181186 w 221647"/>
              <a:gd name="connsiteY7" fmla="*/ 2820473 h 282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47" h="2820473">
                <a:moveTo>
                  <a:pt x="881" y="0"/>
                </a:moveTo>
                <a:cubicBezTo>
                  <a:pt x="101765" y="192110"/>
                  <a:pt x="202650" y="384220"/>
                  <a:pt x="206943" y="540913"/>
                </a:cubicBezTo>
                <a:cubicBezTo>
                  <a:pt x="211236" y="697606"/>
                  <a:pt x="56690" y="783465"/>
                  <a:pt x="26639" y="940158"/>
                </a:cubicBezTo>
                <a:cubicBezTo>
                  <a:pt x="-3412" y="1096851"/>
                  <a:pt x="-5558" y="1341549"/>
                  <a:pt x="26639" y="1481070"/>
                </a:cubicBezTo>
                <a:cubicBezTo>
                  <a:pt x="58836" y="1620591"/>
                  <a:pt x="204797" y="1654935"/>
                  <a:pt x="219822" y="1777284"/>
                </a:cubicBezTo>
                <a:cubicBezTo>
                  <a:pt x="234847" y="1899633"/>
                  <a:pt x="153281" y="2092817"/>
                  <a:pt x="116791" y="2215166"/>
                </a:cubicBezTo>
                <a:cubicBezTo>
                  <a:pt x="80301" y="2337515"/>
                  <a:pt x="-9851" y="2410496"/>
                  <a:pt x="881" y="2511380"/>
                </a:cubicBezTo>
                <a:cubicBezTo>
                  <a:pt x="11613" y="2612264"/>
                  <a:pt x="96399" y="2716368"/>
                  <a:pt x="181186" y="2820473"/>
                </a:cubicBez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7104069" y="2442511"/>
            <a:ext cx="221647" cy="2820473"/>
          </a:xfrm>
          <a:custGeom>
            <a:avLst/>
            <a:gdLst>
              <a:gd name="connsiteX0" fmla="*/ 881 w 221647"/>
              <a:gd name="connsiteY0" fmla="*/ 0 h 2820473"/>
              <a:gd name="connsiteX1" fmla="*/ 206943 w 221647"/>
              <a:gd name="connsiteY1" fmla="*/ 540913 h 2820473"/>
              <a:gd name="connsiteX2" fmla="*/ 26639 w 221647"/>
              <a:gd name="connsiteY2" fmla="*/ 940158 h 2820473"/>
              <a:gd name="connsiteX3" fmla="*/ 26639 w 221647"/>
              <a:gd name="connsiteY3" fmla="*/ 1481070 h 2820473"/>
              <a:gd name="connsiteX4" fmla="*/ 219822 w 221647"/>
              <a:gd name="connsiteY4" fmla="*/ 1777284 h 2820473"/>
              <a:gd name="connsiteX5" fmla="*/ 116791 w 221647"/>
              <a:gd name="connsiteY5" fmla="*/ 2215166 h 2820473"/>
              <a:gd name="connsiteX6" fmla="*/ 881 w 221647"/>
              <a:gd name="connsiteY6" fmla="*/ 2511380 h 2820473"/>
              <a:gd name="connsiteX7" fmla="*/ 181186 w 221647"/>
              <a:gd name="connsiteY7" fmla="*/ 2820473 h 282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47" h="2820473">
                <a:moveTo>
                  <a:pt x="881" y="0"/>
                </a:moveTo>
                <a:cubicBezTo>
                  <a:pt x="101765" y="192110"/>
                  <a:pt x="202650" y="384220"/>
                  <a:pt x="206943" y="540913"/>
                </a:cubicBezTo>
                <a:cubicBezTo>
                  <a:pt x="211236" y="697606"/>
                  <a:pt x="56690" y="783465"/>
                  <a:pt x="26639" y="940158"/>
                </a:cubicBezTo>
                <a:cubicBezTo>
                  <a:pt x="-3412" y="1096851"/>
                  <a:pt x="-5558" y="1341549"/>
                  <a:pt x="26639" y="1481070"/>
                </a:cubicBezTo>
                <a:cubicBezTo>
                  <a:pt x="58836" y="1620591"/>
                  <a:pt x="204797" y="1654935"/>
                  <a:pt x="219822" y="1777284"/>
                </a:cubicBezTo>
                <a:cubicBezTo>
                  <a:pt x="234847" y="1899633"/>
                  <a:pt x="153281" y="2092817"/>
                  <a:pt x="116791" y="2215166"/>
                </a:cubicBezTo>
                <a:cubicBezTo>
                  <a:pt x="80301" y="2337515"/>
                  <a:pt x="-9851" y="2410496"/>
                  <a:pt x="881" y="2511380"/>
                </a:cubicBezTo>
                <a:cubicBezTo>
                  <a:pt x="11613" y="2612264"/>
                  <a:pt x="96399" y="2716368"/>
                  <a:pt x="181186" y="2820473"/>
                </a:cubicBez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19525" y="1554069"/>
            <a:ext cx="4084378" cy="3310586"/>
            <a:chOff x="2219525" y="1554069"/>
            <a:chExt cx="4084378" cy="3310586"/>
          </a:xfrm>
        </p:grpSpPr>
        <p:sp>
          <p:nvSpPr>
            <p:cNvPr id="86" name="TextBox 85"/>
            <p:cNvSpPr txBox="1"/>
            <p:nvPr/>
          </p:nvSpPr>
          <p:spPr>
            <a:xfrm>
              <a:off x="3138406" y="1554069"/>
              <a:ext cx="352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2400" b="1" dirty="0">
                  <a:solidFill>
                    <a:srgbClr val="00B050"/>
                  </a:solidFill>
                  <a:latin typeface="Arial"/>
                </a:rPr>
                <a:t>θ</a:t>
              </a:r>
              <a:endParaRPr lang="en-US" sz="2400" b="1" dirty="0">
                <a:solidFill>
                  <a:srgbClr val="00B050"/>
                </a:solidFill>
                <a:latin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441110" y="1803607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2400" b="1" dirty="0" smtClean="0">
                  <a:solidFill>
                    <a:srgbClr val="00B050"/>
                  </a:solidFill>
                  <a:latin typeface="Arial"/>
                </a:rPr>
                <a:t>λ</a:t>
              </a:r>
              <a:endParaRPr lang="en-US" sz="2400" b="1" dirty="0">
                <a:solidFill>
                  <a:srgbClr val="00B050"/>
                </a:solidFill>
                <a:latin typeface="Arial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5492623" y="4092674"/>
              <a:ext cx="261257" cy="261257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07128" y="4279880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detection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event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2572978">
              <a:off x="2219525" y="1723347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B050"/>
                  </a:solidFill>
                  <a:latin typeface="Arial"/>
                  <a:cs typeface="Arial" panose="020B0604020202020204" pitchFamily="34" charset="0"/>
                </a:rPr>
                <a:t>i</a:t>
              </a:r>
              <a:r>
                <a:rPr lang="en-US" sz="1600" b="1" dirty="0" smtClean="0">
                  <a:solidFill>
                    <a:srgbClr val="00B050"/>
                  </a:solidFill>
                  <a:latin typeface="Arial"/>
                  <a:cs typeface="Arial" panose="020B0604020202020204" pitchFamily="34" charset="0"/>
                </a:rPr>
                <a:t>ncoming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B050"/>
                  </a:solidFill>
                  <a:latin typeface="Arial"/>
                  <a:cs typeface="Arial" panose="020B0604020202020204" pitchFamily="34" charset="0"/>
                </a:rPr>
                <a:t>photon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>
              <a:off x="2952623" y="1784902"/>
              <a:ext cx="2670628" cy="24384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PAD: need more than flood-field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0332" y="2525132"/>
            <a:ext cx="5434885" cy="243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99141" y="1593666"/>
            <a:ext cx="2019067" cy="3355351"/>
            <a:chOff x="4999141" y="1593666"/>
            <a:chExt cx="2019067" cy="3355351"/>
          </a:xfrm>
        </p:grpSpPr>
        <p:sp>
          <p:nvSpPr>
            <p:cNvPr id="104" name="Right Brace 103"/>
            <p:cNvSpPr/>
            <p:nvPr/>
          </p:nvSpPr>
          <p:spPr>
            <a:xfrm>
              <a:off x="6436052" y="2525131"/>
              <a:ext cx="333828" cy="2423886"/>
            </a:xfrm>
            <a:prstGeom prst="rightBrace">
              <a:avLst>
                <a:gd name="adj1" fmla="val 42179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 rot="16200000">
              <a:off x="6283712" y="3590255"/>
              <a:ext cx="1130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 panose="020B0604020202020204" pitchFamily="34" charset="0"/>
                </a:rPr>
                <a:t>thickness</a:t>
              </a:r>
              <a:endParaRPr lang="en-US" sz="1600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107" name="Right Brace 106"/>
            <p:cNvSpPr/>
            <p:nvPr/>
          </p:nvSpPr>
          <p:spPr>
            <a:xfrm rot="16200000">
              <a:off x="5414612" y="1561746"/>
              <a:ext cx="518887" cy="1349830"/>
            </a:xfrm>
            <a:prstGeom prst="rightBrace">
              <a:avLst>
                <a:gd name="adj1" fmla="val 39102"/>
                <a:gd name="adj2" fmla="val 65730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550680" y="1593666"/>
              <a:ext cx="721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 panose="020B0604020202020204" pitchFamily="34" charset="0"/>
                </a:rPr>
                <a:t>width</a:t>
              </a:r>
              <a:endParaRPr lang="en-US" sz="1600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cxnSp>
        <p:nvCxnSpPr>
          <p:cNvPr id="44" name="Straight Arrow Connector 43"/>
          <p:cNvCxnSpPr/>
          <p:nvPr/>
        </p:nvCxnSpPr>
        <p:spPr>
          <a:xfrm>
            <a:off x="3138406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453400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768395" y="4959909"/>
            <a:ext cx="0" cy="96306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938109" y="587066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N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66166" y="587066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N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50680" y="587066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N</a:t>
            </a:r>
            <a:endParaRPr lang="en-US" sz="28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3836957" y="2510617"/>
            <a:ext cx="117152" cy="2456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97063" y="2528765"/>
            <a:ext cx="101600" cy="2438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473651" y="2528765"/>
            <a:ext cx="101600" cy="24384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360369" y="2510617"/>
            <a:ext cx="17626" cy="24565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1666896" y="2215492"/>
            <a:ext cx="221647" cy="2820473"/>
          </a:xfrm>
          <a:custGeom>
            <a:avLst/>
            <a:gdLst>
              <a:gd name="connsiteX0" fmla="*/ 881 w 221647"/>
              <a:gd name="connsiteY0" fmla="*/ 0 h 2820473"/>
              <a:gd name="connsiteX1" fmla="*/ 206943 w 221647"/>
              <a:gd name="connsiteY1" fmla="*/ 540913 h 2820473"/>
              <a:gd name="connsiteX2" fmla="*/ 26639 w 221647"/>
              <a:gd name="connsiteY2" fmla="*/ 940158 h 2820473"/>
              <a:gd name="connsiteX3" fmla="*/ 26639 w 221647"/>
              <a:gd name="connsiteY3" fmla="*/ 1481070 h 2820473"/>
              <a:gd name="connsiteX4" fmla="*/ 219822 w 221647"/>
              <a:gd name="connsiteY4" fmla="*/ 1777284 h 2820473"/>
              <a:gd name="connsiteX5" fmla="*/ 116791 w 221647"/>
              <a:gd name="connsiteY5" fmla="*/ 2215166 h 2820473"/>
              <a:gd name="connsiteX6" fmla="*/ 881 w 221647"/>
              <a:gd name="connsiteY6" fmla="*/ 2511380 h 2820473"/>
              <a:gd name="connsiteX7" fmla="*/ 181186 w 221647"/>
              <a:gd name="connsiteY7" fmla="*/ 2820473 h 282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47" h="2820473">
                <a:moveTo>
                  <a:pt x="881" y="0"/>
                </a:moveTo>
                <a:cubicBezTo>
                  <a:pt x="101765" y="192110"/>
                  <a:pt x="202650" y="384220"/>
                  <a:pt x="206943" y="540913"/>
                </a:cubicBezTo>
                <a:cubicBezTo>
                  <a:pt x="211236" y="697606"/>
                  <a:pt x="56690" y="783465"/>
                  <a:pt x="26639" y="940158"/>
                </a:cubicBezTo>
                <a:cubicBezTo>
                  <a:pt x="-3412" y="1096851"/>
                  <a:pt x="-5558" y="1341549"/>
                  <a:pt x="26639" y="1481070"/>
                </a:cubicBezTo>
                <a:cubicBezTo>
                  <a:pt x="58836" y="1620591"/>
                  <a:pt x="204797" y="1654935"/>
                  <a:pt x="219822" y="1777284"/>
                </a:cubicBezTo>
                <a:cubicBezTo>
                  <a:pt x="234847" y="1899633"/>
                  <a:pt x="153281" y="2092817"/>
                  <a:pt x="116791" y="2215166"/>
                </a:cubicBezTo>
                <a:cubicBezTo>
                  <a:pt x="80301" y="2337515"/>
                  <a:pt x="-9851" y="2410496"/>
                  <a:pt x="881" y="2511380"/>
                </a:cubicBezTo>
                <a:cubicBezTo>
                  <a:pt x="11613" y="2612264"/>
                  <a:pt x="96399" y="2716368"/>
                  <a:pt x="181186" y="2820473"/>
                </a:cubicBez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7104069" y="2442511"/>
            <a:ext cx="221647" cy="2820473"/>
          </a:xfrm>
          <a:custGeom>
            <a:avLst/>
            <a:gdLst>
              <a:gd name="connsiteX0" fmla="*/ 881 w 221647"/>
              <a:gd name="connsiteY0" fmla="*/ 0 h 2820473"/>
              <a:gd name="connsiteX1" fmla="*/ 206943 w 221647"/>
              <a:gd name="connsiteY1" fmla="*/ 540913 h 2820473"/>
              <a:gd name="connsiteX2" fmla="*/ 26639 w 221647"/>
              <a:gd name="connsiteY2" fmla="*/ 940158 h 2820473"/>
              <a:gd name="connsiteX3" fmla="*/ 26639 w 221647"/>
              <a:gd name="connsiteY3" fmla="*/ 1481070 h 2820473"/>
              <a:gd name="connsiteX4" fmla="*/ 219822 w 221647"/>
              <a:gd name="connsiteY4" fmla="*/ 1777284 h 2820473"/>
              <a:gd name="connsiteX5" fmla="*/ 116791 w 221647"/>
              <a:gd name="connsiteY5" fmla="*/ 2215166 h 2820473"/>
              <a:gd name="connsiteX6" fmla="*/ 881 w 221647"/>
              <a:gd name="connsiteY6" fmla="*/ 2511380 h 2820473"/>
              <a:gd name="connsiteX7" fmla="*/ 181186 w 221647"/>
              <a:gd name="connsiteY7" fmla="*/ 2820473 h 282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47" h="2820473">
                <a:moveTo>
                  <a:pt x="881" y="0"/>
                </a:moveTo>
                <a:cubicBezTo>
                  <a:pt x="101765" y="192110"/>
                  <a:pt x="202650" y="384220"/>
                  <a:pt x="206943" y="540913"/>
                </a:cubicBezTo>
                <a:cubicBezTo>
                  <a:pt x="211236" y="697606"/>
                  <a:pt x="56690" y="783465"/>
                  <a:pt x="26639" y="940158"/>
                </a:cubicBezTo>
                <a:cubicBezTo>
                  <a:pt x="-3412" y="1096851"/>
                  <a:pt x="-5558" y="1341549"/>
                  <a:pt x="26639" y="1481070"/>
                </a:cubicBezTo>
                <a:cubicBezTo>
                  <a:pt x="58836" y="1620591"/>
                  <a:pt x="204797" y="1654935"/>
                  <a:pt x="219822" y="1777284"/>
                </a:cubicBezTo>
                <a:cubicBezTo>
                  <a:pt x="234847" y="1899633"/>
                  <a:pt x="153281" y="2092817"/>
                  <a:pt x="116791" y="2215166"/>
                </a:cubicBezTo>
                <a:cubicBezTo>
                  <a:pt x="80301" y="2337515"/>
                  <a:pt x="-9851" y="2410496"/>
                  <a:pt x="881" y="2511380"/>
                </a:cubicBezTo>
                <a:cubicBezTo>
                  <a:pt x="11613" y="2612264"/>
                  <a:pt x="96399" y="2716368"/>
                  <a:pt x="181186" y="2820473"/>
                </a:cubicBezTo>
              </a:path>
            </a:pathLst>
          </a:custGeom>
          <a:noFill/>
          <a:ln w="254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59608" y="1464968"/>
            <a:ext cx="1258163" cy="1045650"/>
            <a:chOff x="3759608" y="1464968"/>
            <a:chExt cx="1258163" cy="1045650"/>
          </a:xfrm>
        </p:grpSpPr>
        <p:cxnSp>
          <p:nvCxnSpPr>
            <p:cNvPr id="75" name="Straight Arrow Connector 74"/>
            <p:cNvCxnSpPr/>
            <p:nvPr/>
          </p:nvCxnSpPr>
          <p:spPr>
            <a:xfrm flipV="1">
              <a:off x="3759608" y="1980846"/>
              <a:ext cx="1239532" cy="52977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 rot="20042612">
              <a:off x="4241596" y="1464968"/>
              <a:ext cx="7761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 panose="020B0604020202020204" pitchFamily="34" charset="0"/>
                </a:rPr>
                <a:t>Bragg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 panose="020B0604020202020204" pitchFamily="34" charset="0"/>
                </a:rPr>
                <a:t>glitch</a:t>
              </a:r>
              <a:endParaRPr lang="en-US" sz="1600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08408" y="2745900"/>
            <a:ext cx="2061679" cy="732196"/>
            <a:chOff x="4208408" y="2745900"/>
            <a:chExt cx="2061679" cy="732196"/>
          </a:xfrm>
        </p:grpSpPr>
        <p:sp>
          <p:nvSpPr>
            <p:cNvPr id="77" name="Oval 76"/>
            <p:cNvSpPr/>
            <p:nvPr/>
          </p:nvSpPr>
          <p:spPr>
            <a:xfrm>
              <a:off x="4208408" y="2874588"/>
              <a:ext cx="475159" cy="456087"/>
            </a:xfrm>
            <a:prstGeom prst="ellipse">
              <a:avLst/>
            </a:prstGeom>
            <a:gradFill flip="none" rotWithShape="1">
              <a:gsLst>
                <a:gs pos="46000">
                  <a:schemeClr val="bg1">
                    <a:shade val="30000"/>
                    <a:satMod val="115000"/>
                  </a:schemeClr>
                </a:gs>
                <a:gs pos="68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184533" y="2745900"/>
              <a:ext cx="10855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/>
                  <a:cs typeface="Arial" panose="020B0604020202020204" pitchFamily="34" charset="0"/>
                </a:rPr>
                <a:t>o</a:t>
              </a: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 panose="020B0604020202020204" pitchFamily="34" charset="0"/>
                </a:rPr>
                <a:t>xygen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 panose="020B0604020202020204" pitchFamily="34" charset="0"/>
                </a:rPr>
                <a:t>inclusion</a:t>
              </a:r>
              <a:endParaRPr lang="en-US" sz="1600" b="1" dirty="0">
                <a:solidFill>
                  <a:srgbClr val="FF0000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4654324" y="3214763"/>
              <a:ext cx="1056067" cy="263333"/>
            </a:xfrm>
            <a:custGeom>
              <a:avLst/>
              <a:gdLst>
                <a:gd name="connsiteX0" fmla="*/ 566670 w 566670"/>
                <a:gd name="connsiteY0" fmla="*/ 0 h 515155"/>
                <a:gd name="connsiteX1" fmla="*/ 386366 w 566670"/>
                <a:gd name="connsiteY1" fmla="*/ 386366 h 515155"/>
                <a:gd name="connsiteX2" fmla="*/ 0 w 566670"/>
                <a:gd name="connsiteY2" fmla="*/ 515155 h 515155"/>
                <a:gd name="connsiteX0" fmla="*/ 1056067 w 1056067"/>
                <a:gd name="connsiteY0" fmla="*/ 116575 h 503976"/>
                <a:gd name="connsiteX1" fmla="*/ 875763 w 1056067"/>
                <a:gd name="connsiteY1" fmla="*/ 502941 h 503976"/>
                <a:gd name="connsiteX2" fmla="*/ 0 w 1056067"/>
                <a:gd name="connsiteY2" fmla="*/ 665 h 503976"/>
                <a:gd name="connsiteX0" fmla="*/ 1056067 w 1056067"/>
                <a:gd name="connsiteY0" fmla="*/ 116670 h 439997"/>
                <a:gd name="connsiteX1" fmla="*/ 901520 w 1056067"/>
                <a:gd name="connsiteY1" fmla="*/ 438642 h 439997"/>
                <a:gd name="connsiteX2" fmla="*/ 0 w 1056067"/>
                <a:gd name="connsiteY2" fmla="*/ 760 h 439997"/>
                <a:gd name="connsiteX0" fmla="*/ 1056067 w 1056067"/>
                <a:gd name="connsiteY0" fmla="*/ 116517 h 449772"/>
                <a:gd name="connsiteX1" fmla="*/ 901520 w 1056067"/>
                <a:gd name="connsiteY1" fmla="*/ 438489 h 449772"/>
                <a:gd name="connsiteX2" fmla="*/ 0 w 1056067"/>
                <a:gd name="connsiteY2" fmla="*/ 607 h 449772"/>
                <a:gd name="connsiteX0" fmla="*/ 1056067 w 1056067"/>
                <a:gd name="connsiteY0" fmla="*/ 116593 h 440081"/>
                <a:gd name="connsiteX1" fmla="*/ 901520 w 1056067"/>
                <a:gd name="connsiteY1" fmla="*/ 438565 h 440081"/>
                <a:gd name="connsiteX2" fmla="*/ 0 w 1056067"/>
                <a:gd name="connsiteY2" fmla="*/ 683 h 440081"/>
                <a:gd name="connsiteX0" fmla="*/ 1056067 w 1056067"/>
                <a:gd name="connsiteY0" fmla="*/ 116972 h 260977"/>
                <a:gd name="connsiteX1" fmla="*/ 656821 w 1056067"/>
                <a:gd name="connsiteY1" fmla="*/ 258639 h 260977"/>
                <a:gd name="connsiteX2" fmla="*/ 0 w 1056067"/>
                <a:gd name="connsiteY2" fmla="*/ 1062 h 260977"/>
                <a:gd name="connsiteX0" fmla="*/ 1056067 w 1056067"/>
                <a:gd name="connsiteY0" fmla="*/ 115910 h 263333"/>
                <a:gd name="connsiteX1" fmla="*/ 656821 w 1056067"/>
                <a:gd name="connsiteY1" fmla="*/ 257577 h 263333"/>
                <a:gd name="connsiteX2" fmla="*/ 0 w 1056067"/>
                <a:gd name="connsiteY2" fmla="*/ 0 h 26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6067" h="263333">
                  <a:moveTo>
                    <a:pt x="1056067" y="115910"/>
                  </a:moveTo>
                  <a:cubicBezTo>
                    <a:pt x="1013137" y="266163"/>
                    <a:pt x="871469" y="225380"/>
                    <a:pt x="656821" y="257577"/>
                  </a:cubicBezTo>
                  <a:cubicBezTo>
                    <a:pt x="442173" y="289774"/>
                    <a:pt x="364901" y="184597"/>
                    <a:pt x="0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19525" y="1554069"/>
            <a:ext cx="4084378" cy="3310586"/>
            <a:chOff x="2219525" y="1554069"/>
            <a:chExt cx="4084378" cy="3310586"/>
          </a:xfrm>
        </p:grpSpPr>
        <p:sp>
          <p:nvSpPr>
            <p:cNvPr id="86" name="TextBox 85"/>
            <p:cNvSpPr txBox="1"/>
            <p:nvPr/>
          </p:nvSpPr>
          <p:spPr>
            <a:xfrm>
              <a:off x="3138406" y="1554069"/>
              <a:ext cx="3529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2400" b="1" dirty="0">
                  <a:solidFill>
                    <a:srgbClr val="00B050"/>
                  </a:solidFill>
                  <a:latin typeface="Arial"/>
                </a:rPr>
                <a:t>θ</a:t>
              </a:r>
              <a:endParaRPr lang="en-US" sz="2400" b="1" dirty="0">
                <a:solidFill>
                  <a:srgbClr val="00B050"/>
                </a:solidFill>
                <a:latin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441110" y="1803607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l-GR" sz="2400" b="1" dirty="0" smtClean="0">
                  <a:solidFill>
                    <a:srgbClr val="00B050"/>
                  </a:solidFill>
                  <a:latin typeface="Arial"/>
                </a:rPr>
                <a:t>λ</a:t>
              </a:r>
              <a:endParaRPr lang="en-US" sz="2400" b="1" dirty="0">
                <a:solidFill>
                  <a:srgbClr val="00B050"/>
                </a:solidFill>
                <a:latin typeface="Arial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5492623" y="4092674"/>
              <a:ext cx="261257" cy="261257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07128" y="4279880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detection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event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2572978">
              <a:off x="2219525" y="1723347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B050"/>
                  </a:solidFill>
                  <a:latin typeface="Arial"/>
                  <a:cs typeface="Arial" panose="020B0604020202020204" pitchFamily="34" charset="0"/>
                </a:rPr>
                <a:t>i</a:t>
              </a:r>
              <a:r>
                <a:rPr lang="en-US" sz="1600" b="1" dirty="0" smtClean="0">
                  <a:solidFill>
                    <a:srgbClr val="00B050"/>
                  </a:solidFill>
                  <a:latin typeface="Arial"/>
                  <a:cs typeface="Arial" panose="020B0604020202020204" pitchFamily="34" charset="0"/>
                </a:rPr>
                <a:t>ncoming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B050"/>
                  </a:solidFill>
                  <a:latin typeface="Arial"/>
                  <a:cs typeface="Arial" panose="020B0604020202020204" pitchFamily="34" charset="0"/>
                </a:rPr>
                <a:t>photon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>
              <a:off x="2952623" y="1784902"/>
              <a:ext cx="2670628" cy="243840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PAD: need more than flood-field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8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CCD calibration</a:t>
            </a:r>
            <a:r>
              <a:rPr lang="en-US" altLang="en-US" sz="5400" dirty="0" smtClean="0"/>
              <a:t>: 7235 eV</a:t>
            </a:r>
          </a:p>
        </p:txBody>
      </p:sp>
      <p:pic>
        <p:nvPicPr>
          <p:cNvPr id="2498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t="4401" r="34093" b="15189"/>
          <a:stretch>
            <a:fillRect/>
          </a:stretch>
        </p:blipFill>
        <p:spPr bwMode="auto">
          <a:xfrm>
            <a:off x="676275" y="1069975"/>
            <a:ext cx="7529513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583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CCD calibration</a:t>
            </a:r>
            <a:r>
              <a:rPr lang="en-US" altLang="en-US" sz="5400" dirty="0" smtClean="0"/>
              <a:t>: 7247 eV</a:t>
            </a:r>
          </a:p>
        </p:txBody>
      </p:sp>
      <p:pic>
        <p:nvPicPr>
          <p:cNvPr id="2508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375" r="34109" b="15208"/>
          <a:stretch>
            <a:fillRect/>
          </a:stretch>
        </p:blipFill>
        <p:spPr bwMode="auto">
          <a:xfrm>
            <a:off x="676275" y="1069975"/>
            <a:ext cx="7526338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637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Gadox calibration vs energy</a:t>
            </a:r>
          </a:p>
        </p:txBody>
      </p:sp>
      <p:graphicFrame>
        <p:nvGraphicFramePr>
          <p:cNvPr id="251907" name="Object 3"/>
          <p:cNvGraphicFramePr>
            <a:graphicFrameLocks noChangeAspect="1"/>
          </p:cNvGraphicFramePr>
          <p:nvPr/>
        </p:nvGraphicFramePr>
        <p:xfrm>
          <a:off x="674688" y="936625"/>
          <a:ext cx="8709025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95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8" y="936625"/>
                        <a:ext cx="8709025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3133725" y="6057900"/>
            <a:ext cx="36274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</a:rPr>
              <a:t>photon energy (keV)</a:t>
            </a:r>
          </a:p>
        </p:txBody>
      </p:sp>
      <p:sp>
        <p:nvSpPr>
          <p:cNvPr id="251909" name="Text Box 5"/>
          <p:cNvSpPr txBox="1">
            <a:spLocks noChangeArrowheads="1"/>
          </p:cNvSpPr>
          <p:nvPr/>
        </p:nvSpPr>
        <p:spPr bwMode="auto">
          <a:xfrm rot="-5400000">
            <a:off x="-2096293" y="3245644"/>
            <a:ext cx="51577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</a:rPr>
              <a:t>Relative absorption depth</a:t>
            </a:r>
          </a:p>
        </p:txBody>
      </p:sp>
      <p:sp>
        <p:nvSpPr>
          <p:cNvPr id="37894" name="Line 7"/>
          <p:cNvSpPr>
            <a:spLocks noChangeShapeType="1"/>
          </p:cNvSpPr>
          <p:nvPr/>
        </p:nvSpPr>
        <p:spPr bwMode="auto">
          <a:xfrm flipH="1" flipV="1">
            <a:off x="3684588" y="2678113"/>
            <a:ext cx="792162" cy="11112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895" name="Text Box 8"/>
          <p:cNvSpPr txBox="1">
            <a:spLocks noChangeArrowheads="1"/>
          </p:cNvSpPr>
          <p:nvPr/>
        </p:nvSpPr>
        <p:spPr bwMode="auto">
          <a:xfrm>
            <a:off x="4498975" y="2422525"/>
            <a:ext cx="2058988" cy="460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8000"/>
                </a:solidFill>
              </a:rPr>
              <a:t>same = good!</a:t>
            </a:r>
          </a:p>
        </p:txBody>
      </p:sp>
      <p:sp>
        <p:nvSpPr>
          <p:cNvPr id="37896" name="Line 13"/>
          <p:cNvSpPr>
            <a:spLocks noChangeShapeType="1"/>
          </p:cNvSpPr>
          <p:nvPr/>
        </p:nvSpPr>
        <p:spPr bwMode="auto">
          <a:xfrm flipH="1">
            <a:off x="3690938" y="3930650"/>
            <a:ext cx="266700" cy="7159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897" name="Text Box 14"/>
          <p:cNvSpPr txBox="1">
            <a:spLocks noChangeArrowheads="1"/>
          </p:cNvSpPr>
          <p:nvPr/>
        </p:nvSpPr>
        <p:spPr bwMode="auto">
          <a:xfrm>
            <a:off x="3617913" y="3459163"/>
            <a:ext cx="777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FF0000"/>
                </a:solidFill>
              </a:rPr>
              <a:t>bad!</a:t>
            </a:r>
          </a:p>
        </p:txBody>
      </p:sp>
      <p:sp>
        <p:nvSpPr>
          <p:cNvPr id="37898" name="Line 7"/>
          <p:cNvSpPr>
            <a:spLocks noChangeShapeType="1"/>
          </p:cNvSpPr>
          <p:nvPr/>
        </p:nvSpPr>
        <p:spPr bwMode="auto">
          <a:xfrm>
            <a:off x="6523038" y="2701925"/>
            <a:ext cx="931862" cy="47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64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  <p:bldP spid="37895" grpId="0" animBg="1"/>
      <p:bldP spid="37896" grpId="0" animBg="1"/>
      <p:bldP spid="37897" grpId="0" animBg="1"/>
      <p:bldP spid="3789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smtClean="0"/>
              <a:t>The transitions are sharp!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685800" y="3282950"/>
            <a:ext cx="7772400" cy="281305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mtClean="0"/>
              <a:t>How can we predict success/failure?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470078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6000" kern="0" smtClean="0">
                <a:solidFill>
                  <a:schemeClr val="tx1"/>
                </a:solidFill>
              </a:rPr>
              <a:t>Know Thy Experiment</a:t>
            </a:r>
            <a:endParaRPr lang="en-US" altLang="en-US" sz="6000" kern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1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mtClean="0"/>
              <a:t>Data collection parameters:</a:t>
            </a:r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2238"/>
            <a:ext cx="8686800" cy="5184775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16 crystals</a:t>
            </a:r>
          </a:p>
          <a:p>
            <a:pPr eaLnBrk="1" hangingPunct="1"/>
            <a:r>
              <a:rPr lang="en-US" altLang="en-US" sz="4000" smtClean="0"/>
              <a:t>360° each, inverse beam </a:t>
            </a:r>
          </a:p>
          <a:p>
            <a:pPr eaLnBrk="1" hangingPunct="1"/>
            <a:r>
              <a:rPr lang="en-US" altLang="en-US" sz="4000" smtClean="0"/>
              <a:t>7235 eV photon energy</a:t>
            </a:r>
          </a:p>
          <a:p>
            <a:pPr eaLnBrk="1" hangingPunct="1"/>
            <a:r>
              <a:rPr lang="en-US" altLang="en-US" sz="4000" smtClean="0"/>
              <a:t>&lt; 1 MGy per xtal</a:t>
            </a:r>
          </a:p>
          <a:p>
            <a:pPr eaLnBrk="1" hangingPunct="1"/>
            <a:r>
              <a:rPr lang="en-US" altLang="en-US" sz="4000" smtClean="0"/>
              <a:t>Australian Synchrotron MX1</a:t>
            </a:r>
          </a:p>
          <a:p>
            <a:pPr lvl="1" eaLnBrk="1" hangingPunct="1"/>
            <a:r>
              <a:rPr lang="en-US" altLang="en-US" sz="3600" smtClean="0"/>
              <a:t>35 kGy/s into 100 </a:t>
            </a:r>
            <a:r>
              <a:rPr lang="el-GR" altLang="en-US" sz="3600" smtClean="0"/>
              <a:t>μ</a:t>
            </a:r>
            <a:r>
              <a:rPr lang="en-US" altLang="en-US" sz="3600" smtClean="0"/>
              <a:t>m x 100 </a:t>
            </a:r>
            <a:r>
              <a:rPr lang="el-GR" altLang="en-US" sz="3600" smtClean="0"/>
              <a:t>μ</a:t>
            </a:r>
            <a:r>
              <a:rPr lang="en-US" altLang="en-US" sz="3600" smtClean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6994702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-147638" y="517525"/>
            <a:ext cx="10552113" cy="64928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RESOLUTION  COMPLETENESS R-FACTOR  I/SIGMA   R-meas  CC(1/2)  Anomal  SigAno   Nano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LIMIT        OF DATA   observed                              Corr</a:t>
            </a:r>
          </a:p>
          <a:p>
            <a:pPr marL="0" indent="0">
              <a:buFontTx/>
              <a:buNone/>
            </a:pPr>
            <a:endParaRPr lang="en-US" altLang="en-US" sz="140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9.17         99.1%       3.9%   257.47     3.9%   100.0*    91*   5.024     450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6.49        100.0%       5.2%   214.33     5.2%   100.0*    86*   3.836     882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5.30        100.0%       7.2%   165.13     7.2%   100.0*    76*   3.257    1175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4.59        100.0%       7.2%   175.42     7.3%   100.0*    67*   2.589    1403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4.10         99.9%       7.7%   174.13     7.7%   100.0*    59*   2.264    1594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3.74         99.9%       9.4%   143.09     9.4%   100.0*    49*   1.953    1783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3.47        100.0%      11.2%   120.17    11.2%   100.0*    39*   1.696    1942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3.24        100.0%      14.1%    91.14    14.1%   100.0*    30*   1.333    2103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3.06         99.9%      19.5%    65.79    19.5%   100.0*    23*   1.117    2214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2.90         99.9%      29.0%    44.85    29.1%    99.9*    17*   1.008    2369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2.77         99.9%      40.5%    32.58    40.6%    99.8*    11*   0.901    2493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2.65         99.9%      52.8%    25.16    52.9%    99.8*    10*   0.866    2605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2.54        100.0%      67.4%    19.47    67.6%    99.6*     2    0.804    2705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2.45        100.0%      88.9%    14.58    89.2%    99.2*     4    0.831    2859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2.37        100.0%     109.3%     9.97   109.7%    98.1*     5    0.829    2925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2.29        100.0%     138.2%     6.87   138.9%    96.1*     1    0.760    3037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2.22        100.0%     197.1%     4.03   198.6%    83.5*    -1    0.721    3159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2.16        100.0%     227.3%     2.41   230.8%    46.9*    -1    0.677    3224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2.10         61.2%     154.4%     1.28   163.6%    47.0*    -2    0.660    1999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 2.05         47.9%     170.1%     0.68   196.5%    25.7*     3    0.629    1578</a:t>
            </a:r>
          </a:p>
          <a:p>
            <a:pPr marL="0" indent="0">
              <a:buFontTx/>
              <a:buNone/>
            </a:pPr>
            <a:r>
              <a:rPr lang="en-US" altLang="en-US" sz="1400" smtClean="0">
                <a:latin typeface="Courier New" pitchFamily="49" charset="0"/>
                <a:cs typeface="Courier New" pitchFamily="49" charset="0"/>
              </a:rPr>
              <a:t>    total         93.3%      15.7%    54.30    15.8%   100.0*    12*   1.217   42499</a:t>
            </a:r>
          </a:p>
          <a:p>
            <a:pPr marL="0" indent="0">
              <a:buFontTx/>
              <a:buNone/>
            </a:pPr>
            <a:endParaRPr lang="en-US" altLang="en-US" sz="140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115888" y="-14288"/>
            <a:ext cx="89011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000000"/>
                </a:solidFill>
                <a:cs typeface="Arial" pitchFamily="34" charset="0"/>
              </a:rPr>
              <a:t>140-fold multiplicity: 16 crystals,  360° each,  inverse beam,   7235 eV</a:t>
            </a:r>
          </a:p>
        </p:txBody>
      </p:sp>
    </p:spTree>
    <p:extLst>
      <p:ext uri="{BB962C8B-B14F-4D97-AF65-F5344CB8AC3E}">
        <p14:creationId xmlns:p14="http://schemas.microsoft.com/office/powerpoint/2010/main" val="25202036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1" b="-14851"/>
          <a:stretch>
            <a:fillRect/>
          </a:stretch>
        </p:blipFill>
        <p:spPr bwMode="auto">
          <a:xfrm>
            <a:off x="0" y="1189038"/>
            <a:ext cx="9144000" cy="800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2397125" y="2951163"/>
            <a:ext cx="90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18 </a:t>
            </a:r>
            <a:r>
              <a:rPr lang="el-GR" altLang="en-US" sz="2800">
                <a:solidFill>
                  <a:srgbClr val="000000"/>
                </a:solidFill>
                <a:cs typeface="Arial" pitchFamily="34" charset="0"/>
              </a:rPr>
              <a:t>σ</a:t>
            </a:r>
            <a:endParaRPr lang="en-US" altLang="en-US" sz="2800" baseline="-25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3827463" y="6105525"/>
            <a:ext cx="53165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Phased anomalous difference Fourier</a:t>
            </a:r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5181600" y="3103563"/>
            <a:ext cx="90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16 </a:t>
            </a:r>
            <a:r>
              <a:rPr lang="el-GR" altLang="en-US" sz="2800">
                <a:solidFill>
                  <a:srgbClr val="000000"/>
                </a:solidFill>
                <a:cs typeface="Arial" pitchFamily="34" charset="0"/>
              </a:rPr>
              <a:t>σ</a:t>
            </a:r>
            <a:endParaRPr lang="en-US" altLang="en-US" sz="2800" baseline="-25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9105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2"/>
          <a:stretch>
            <a:fillRect/>
          </a:stretch>
        </p:blipFill>
        <p:spPr bwMode="auto">
          <a:xfrm>
            <a:off x="0" y="1204913"/>
            <a:ext cx="9144000" cy="709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1988" name="TextBox 6"/>
          <p:cNvSpPr txBox="1">
            <a:spLocks noChangeArrowheads="1"/>
          </p:cNvSpPr>
          <p:nvPr/>
        </p:nvSpPr>
        <p:spPr bwMode="auto">
          <a:xfrm rot="465098">
            <a:off x="5348288" y="2509838"/>
            <a:ext cx="1865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15</a:t>
            </a:r>
            <a:r>
              <a:rPr lang="el-GR" altLang="en-US" sz="2800">
                <a:solidFill>
                  <a:srgbClr val="000000"/>
                </a:solidFill>
                <a:cs typeface="Arial" pitchFamily="34" charset="0"/>
              </a:rPr>
              <a:t>σ </a:t>
            </a: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= PO</a:t>
            </a:r>
            <a:r>
              <a:rPr lang="en-US" altLang="en-US" sz="2800" baseline="-25000">
                <a:solidFill>
                  <a:srgbClr val="000000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41989" name="TextBox 7"/>
          <p:cNvSpPr txBox="1">
            <a:spLocks noChangeArrowheads="1"/>
          </p:cNvSpPr>
          <p:nvPr/>
        </p:nvSpPr>
        <p:spPr bwMode="auto">
          <a:xfrm>
            <a:off x="3827463" y="6105525"/>
            <a:ext cx="53165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Phased anomalous difference Fourier</a:t>
            </a:r>
          </a:p>
        </p:txBody>
      </p:sp>
    </p:spTree>
    <p:extLst>
      <p:ext uri="{BB962C8B-B14F-4D97-AF65-F5344CB8AC3E}">
        <p14:creationId xmlns:p14="http://schemas.microsoft.com/office/powerpoint/2010/main" val="8949838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7" b="-313"/>
          <a:stretch>
            <a:fillRect/>
          </a:stretch>
        </p:blipFill>
        <p:spPr bwMode="auto">
          <a:xfrm>
            <a:off x="0" y="1189038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3435350" y="4605338"/>
            <a:ext cx="1925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~2</a:t>
            </a:r>
            <a:r>
              <a:rPr lang="el-GR" altLang="en-US" sz="280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 = Mg?</a:t>
            </a:r>
          </a:p>
        </p:txBody>
      </p:sp>
      <p:sp>
        <p:nvSpPr>
          <p:cNvPr id="43013" name="TextBox 7"/>
          <p:cNvSpPr txBox="1">
            <a:spLocks noChangeArrowheads="1"/>
          </p:cNvSpPr>
          <p:nvPr/>
        </p:nvSpPr>
        <p:spPr bwMode="auto">
          <a:xfrm>
            <a:off x="3827463" y="6105525"/>
            <a:ext cx="53165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Phased anomalous difference Fourier</a:t>
            </a:r>
          </a:p>
        </p:txBody>
      </p:sp>
    </p:spTree>
    <p:extLst>
      <p:ext uri="{BB962C8B-B14F-4D97-AF65-F5344CB8AC3E}">
        <p14:creationId xmlns:p14="http://schemas.microsoft.com/office/powerpoint/2010/main" val="20857834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3"/>
          <a:stretch>
            <a:fillRect/>
          </a:stretch>
        </p:blipFill>
        <p:spPr bwMode="auto">
          <a:xfrm>
            <a:off x="0" y="1177925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4036" name="TextBox 6"/>
          <p:cNvSpPr txBox="1">
            <a:spLocks noChangeArrowheads="1"/>
          </p:cNvSpPr>
          <p:nvPr/>
        </p:nvSpPr>
        <p:spPr bwMode="auto">
          <a:xfrm>
            <a:off x="3422650" y="4713288"/>
            <a:ext cx="27943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cs typeface="Arial" pitchFamily="34" charset="0"/>
              </a:rPr>
              <a:t>8.2</a:t>
            </a:r>
            <a:r>
              <a:rPr lang="el-GR" altLang="en-US" sz="2800" dirty="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en-US" altLang="en-US" sz="2800" dirty="0">
                <a:solidFill>
                  <a:srgbClr val="000000"/>
                </a:solidFill>
                <a:cs typeface="Arial" pitchFamily="34" charset="0"/>
              </a:rPr>
              <a:t> = </a:t>
            </a:r>
            <a:r>
              <a:rPr lang="en-US" altLang="en-US" sz="2800" dirty="0" smtClean="0">
                <a:solidFill>
                  <a:srgbClr val="000000"/>
                </a:solidFill>
                <a:cs typeface="Arial" pitchFamily="34" charset="0"/>
              </a:rPr>
              <a:t>Mg or Na</a:t>
            </a:r>
            <a:endParaRPr lang="en-US" altLang="en-US" sz="2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4037" name="TextBox 7"/>
          <p:cNvSpPr txBox="1">
            <a:spLocks noChangeArrowheads="1"/>
          </p:cNvSpPr>
          <p:nvPr/>
        </p:nvSpPr>
        <p:spPr bwMode="auto">
          <a:xfrm>
            <a:off x="3570288" y="6105525"/>
            <a:ext cx="557371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cs typeface="Arial" pitchFamily="34" charset="0"/>
              </a:rPr>
              <a:t>DELFAN residual anomalous difference</a:t>
            </a:r>
          </a:p>
        </p:txBody>
      </p:sp>
    </p:spTree>
    <p:extLst>
      <p:ext uri="{BB962C8B-B14F-4D97-AF65-F5344CB8AC3E}">
        <p14:creationId xmlns:p14="http://schemas.microsoft.com/office/powerpoint/2010/main" val="23001064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59854"/>
            <a:ext cx="7772400" cy="3721993"/>
          </a:xfrm>
        </p:spPr>
        <p:txBody>
          <a:bodyPr/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6600" dirty="0" smtClean="0"/>
              <a:t>non-isomorphism</a:t>
            </a:r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515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 smtClean="0">
                <a:solidFill>
                  <a:srgbClr val="000000"/>
                </a:solidFill>
                <a:latin typeface="Arial" panose="020B0604020202020204" pitchFamily="34" charset="0"/>
              </a:rPr>
              <a:t>Why doesn’t everyone do this?</a:t>
            </a:r>
            <a:endParaRPr lang="en-US" sz="4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50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225" y="352029"/>
            <a:ext cx="8709660" cy="7543800"/>
          </a:xfrm>
        </p:spPr>
      </p:pic>
      <p:sp>
        <p:nvSpPr>
          <p:cNvPr id="6" name="TextBox 5"/>
          <p:cNvSpPr txBox="1"/>
          <p:nvPr/>
        </p:nvSpPr>
        <p:spPr>
          <a:xfrm>
            <a:off x="6726775" y="1710050"/>
            <a:ext cx="2721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RH: 84.2%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vs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71.9%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3764" y="1052500"/>
            <a:ext cx="2460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latin typeface="Arial" panose="020B0604020202020204" pitchFamily="34" charset="0"/>
              </a:rPr>
              <a:t>iso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= 44.5%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99247" y="440774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0403" y="1716494"/>
            <a:ext cx="92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3aw6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3aw7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36513" y="1052500"/>
            <a:ext cx="2590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l-GR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Δ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cell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= 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0.7 %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Non-isomorphism in lysozyme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052500"/>
            <a:ext cx="3046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RMSD = 0.18 Å</a:t>
            </a:r>
          </a:p>
        </p:txBody>
      </p:sp>
    </p:spTree>
    <p:extLst>
      <p:ext uri="{BB962C8B-B14F-4D97-AF65-F5344CB8AC3E}">
        <p14:creationId xmlns:p14="http://schemas.microsoft.com/office/powerpoint/2010/main" val="133672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46997"/>
              </p:ext>
            </p:extLst>
          </p:nvPr>
        </p:nvGraphicFramePr>
        <p:xfrm>
          <a:off x="421322" y="866510"/>
          <a:ext cx="3149601" cy="3488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645"/>
                <a:gridCol w="605989"/>
                <a:gridCol w="605989"/>
                <a:gridCol w="605989"/>
                <a:gridCol w="605989"/>
              </a:tblGrid>
              <a:tr h="411480">
                <a:tc rowSpan="2">
                  <a:txBody>
                    <a:bodyPr/>
                    <a:lstStyle/>
                    <a:p>
                      <a:endParaRPr lang="en-US" sz="16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6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h,k,l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 factors (F)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</a:t>
                      </a:r>
                      <a:endParaRPr lang="en-US" sz="18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#2</a:t>
                      </a:r>
                      <a:endParaRPr lang="en-US" sz="18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#3</a:t>
                      </a:r>
                      <a:endParaRPr lang="en-US" sz="18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#4</a:t>
                      </a: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523.7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559.8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579.9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603.2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168.2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166.6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177.2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196.1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34.9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26.4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19.2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17.3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305.7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301.1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298.1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296.3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353.0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353.9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356.2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366.9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300.9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285.3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273.5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259.4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6,3,5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223.8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226.3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234.6</a:t>
                      </a:r>
                      <a:endParaRPr lang="en-US" sz="28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Courier New" panose="02070309020205020404" pitchFamily="49" charset="0"/>
                        </a:rPr>
                        <a:t>251.4</a:t>
                      </a:r>
                      <a:endParaRPr lang="en-US" sz="2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Courier New" panose="02070309020205020404" pitchFamily="49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6649" y="362857"/>
            <a:ext cx="235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Data Sets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619082"/>
              </p:ext>
            </p:extLst>
          </p:nvPr>
        </p:nvGraphicFramePr>
        <p:xfrm>
          <a:off x="5428343" y="902794"/>
          <a:ext cx="3222275" cy="3614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319"/>
                <a:gridCol w="605989"/>
                <a:gridCol w="605989"/>
                <a:gridCol w="605989"/>
                <a:gridCol w="605989"/>
              </a:tblGrid>
              <a:tr h="583098">
                <a:tc rowSpan="2">
                  <a:txBody>
                    <a:bodyPr/>
                    <a:lstStyle/>
                    <a:p>
                      <a:endParaRPr lang="en-US" sz="1600" b="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h,k,l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kumimoji="0" lang="en-US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kumimoji="0" lang="en-US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kumimoji="0" lang="en-US" sz="18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5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800" b="1" baseline="30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-1.46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-0.02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1.84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-0.72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-0.88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-0.29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-0.34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0.15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-0.42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-0.65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1.02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1.47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-0.90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-0.85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1.44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-0.40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-1.20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-0.37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0.67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0.01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6,3,4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-0.75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0.31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0.48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0.00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6,3,5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-0.75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-0.85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0.72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 Narrow" panose="020B0606020202030204" pitchFamily="34" charset="0"/>
                          <a:ea typeface="Calibri"/>
                        </a:rPr>
                        <a:t>-0.82</a:t>
                      </a:r>
                      <a:endParaRPr lang="en-US" sz="2800" b="1" dirty="0">
                        <a:effectLst/>
                        <a:latin typeface="Arial Narrow" panose="020B0606020202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5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…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7369" y="796754"/>
            <a:ext cx="55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</a:rPr>
              <a:t>d</a:t>
            </a:r>
            <a:r>
              <a:rPr lang="en-US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ata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set</a:t>
            </a:r>
            <a:endParaRPr lang="en-US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773715" y="2815771"/>
            <a:ext cx="1393371" cy="0"/>
          </a:xfrm>
          <a:prstGeom prst="straightConnector1">
            <a:avLst/>
          </a:prstGeom>
          <a:ln w="762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860801" y="1393372"/>
            <a:ext cx="1306284" cy="1233714"/>
          </a:xfrm>
          <a:prstGeom prst="roundRect">
            <a:avLst>
              <a:gd name="adj" fmla="val 34849"/>
            </a:avLst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Singular value </a:t>
            </a:r>
            <a:r>
              <a:rPr lang="en-US" sz="1400" b="1" dirty="0" err="1" smtClean="0">
                <a:solidFill>
                  <a:srgbClr val="006600"/>
                </a:solidFill>
                <a:cs typeface="Arial" panose="020B0604020202020204" pitchFamily="34" charset="0"/>
              </a:rPr>
              <a:t>decomp</a:t>
            </a:r>
            <a:r>
              <a:rPr lang="en-US" sz="14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6600"/>
                </a:solidFill>
                <a:cs typeface="Arial" panose="020B0604020202020204" pitchFamily="34" charset="0"/>
              </a:rPr>
              <a:t>SVD</a:t>
            </a:r>
            <a:endParaRPr lang="en-US" sz="2400" b="1" dirty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34311" y="384628"/>
            <a:ext cx="3744936" cy="1464581"/>
            <a:chOff x="5234311" y="384628"/>
            <a:chExt cx="3744936" cy="1464581"/>
          </a:xfrm>
        </p:grpSpPr>
        <p:sp>
          <p:nvSpPr>
            <p:cNvPr id="7" name="TextBox 6"/>
            <p:cNvSpPr txBox="1"/>
            <p:nvPr/>
          </p:nvSpPr>
          <p:spPr>
            <a:xfrm rot="2181799">
              <a:off x="5473739" y="1197680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vector</a:t>
              </a:r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 flipV="1">
              <a:off x="5426869" y="901473"/>
              <a:ext cx="800100" cy="5834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2154997">
              <a:off x="5661591" y="935062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 Narrow" panose="020B0606020202030204" pitchFamily="34" charset="0"/>
                </a:rPr>
                <a:t>value</a:t>
              </a:r>
              <a:endParaRPr lang="en-US" dirty="0">
                <a:solidFill>
                  <a:prstClr val="black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34311" y="384628"/>
              <a:ext cx="3744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Singular values &amp; vectors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H="1" flipV="1">
              <a:off x="5424488" y="1265804"/>
              <a:ext cx="800100" cy="5834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468915" y="5239658"/>
            <a:ext cx="1425371" cy="1146630"/>
            <a:chOff x="3696237" y="2927796"/>
            <a:chExt cx="1324377" cy="1418824"/>
          </a:xfrm>
        </p:grpSpPr>
        <p:sp>
          <p:nvSpPr>
            <p:cNvPr id="27" name="Rectangle 26"/>
            <p:cNvSpPr/>
            <p:nvPr/>
          </p:nvSpPr>
          <p:spPr>
            <a:xfrm>
              <a:off x="3696237" y="3251915"/>
              <a:ext cx="978794" cy="10947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3696237" y="2927796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4668726" y="2927796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675031" y="4022501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3696237" y="4022501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4041820" y="4022501"/>
              <a:ext cx="978794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041820" y="2927796"/>
              <a:ext cx="978794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041820" y="2927796"/>
              <a:ext cx="0" cy="109470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020614" y="2927797"/>
              <a:ext cx="0" cy="109470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174174" y="5486399"/>
            <a:ext cx="150554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Correlation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Coefficients</a:t>
            </a:r>
            <a:endParaRPr lang="en-US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1930401" y="4513943"/>
            <a:ext cx="4615634" cy="653144"/>
          </a:xfrm>
          <a:custGeom>
            <a:avLst/>
            <a:gdLst>
              <a:gd name="connsiteX0" fmla="*/ 5178843 w 5293303"/>
              <a:gd name="connsiteY0" fmla="*/ 14514 h 740228"/>
              <a:gd name="connsiteX1" fmla="*/ 4975643 w 5293303"/>
              <a:gd name="connsiteY1" fmla="*/ 261257 h 740228"/>
              <a:gd name="connsiteX2" fmla="*/ 2479186 w 5293303"/>
              <a:gd name="connsiteY2" fmla="*/ 0 h 740228"/>
              <a:gd name="connsiteX3" fmla="*/ 316557 w 5293303"/>
              <a:gd name="connsiteY3" fmla="*/ 159657 h 740228"/>
              <a:gd name="connsiteX4" fmla="*/ 55300 w 5293303"/>
              <a:gd name="connsiteY4" fmla="*/ 740228 h 740228"/>
              <a:gd name="connsiteX0" fmla="*/ 5178843 w 5254228"/>
              <a:gd name="connsiteY0" fmla="*/ 14514 h 740228"/>
              <a:gd name="connsiteX1" fmla="*/ 4975643 w 5254228"/>
              <a:gd name="connsiteY1" fmla="*/ 261257 h 740228"/>
              <a:gd name="connsiteX2" fmla="*/ 2479186 w 5254228"/>
              <a:gd name="connsiteY2" fmla="*/ 0 h 740228"/>
              <a:gd name="connsiteX3" fmla="*/ 316557 w 5254228"/>
              <a:gd name="connsiteY3" fmla="*/ 159657 h 740228"/>
              <a:gd name="connsiteX4" fmla="*/ 55300 w 5254228"/>
              <a:gd name="connsiteY4" fmla="*/ 740228 h 740228"/>
              <a:gd name="connsiteX0" fmla="*/ 5178843 w 5179336"/>
              <a:gd name="connsiteY0" fmla="*/ 14619 h 740333"/>
              <a:gd name="connsiteX1" fmla="*/ 4046729 w 5179336"/>
              <a:gd name="connsiteY1" fmla="*/ 174276 h 740333"/>
              <a:gd name="connsiteX2" fmla="*/ 2479186 w 5179336"/>
              <a:gd name="connsiteY2" fmla="*/ 105 h 740333"/>
              <a:gd name="connsiteX3" fmla="*/ 316557 w 5179336"/>
              <a:gd name="connsiteY3" fmla="*/ 159762 h 740333"/>
              <a:gd name="connsiteX4" fmla="*/ 55300 w 5179336"/>
              <a:gd name="connsiteY4" fmla="*/ 740333 h 740333"/>
              <a:gd name="connsiteX0" fmla="*/ 5141332 w 5141825"/>
              <a:gd name="connsiteY0" fmla="*/ 14619 h 740333"/>
              <a:gd name="connsiteX1" fmla="*/ 4009218 w 5141825"/>
              <a:gd name="connsiteY1" fmla="*/ 174276 h 740333"/>
              <a:gd name="connsiteX2" fmla="*/ 2441675 w 5141825"/>
              <a:gd name="connsiteY2" fmla="*/ 105 h 740333"/>
              <a:gd name="connsiteX3" fmla="*/ 279046 w 5141825"/>
              <a:gd name="connsiteY3" fmla="*/ 159762 h 740333"/>
              <a:gd name="connsiteX4" fmla="*/ 17789 w 5141825"/>
              <a:gd name="connsiteY4" fmla="*/ 740333 h 740333"/>
              <a:gd name="connsiteX0" fmla="*/ 5123543 w 5124036"/>
              <a:gd name="connsiteY0" fmla="*/ 31909 h 757623"/>
              <a:gd name="connsiteX1" fmla="*/ 3991429 w 5124036"/>
              <a:gd name="connsiteY1" fmla="*/ 191566 h 757623"/>
              <a:gd name="connsiteX2" fmla="*/ 2423886 w 5124036"/>
              <a:gd name="connsiteY2" fmla="*/ 17395 h 757623"/>
              <a:gd name="connsiteX3" fmla="*/ 827315 w 5124036"/>
              <a:gd name="connsiteY3" fmla="*/ 89967 h 757623"/>
              <a:gd name="connsiteX4" fmla="*/ 0 w 5124036"/>
              <a:gd name="connsiteY4" fmla="*/ 757623 h 757623"/>
              <a:gd name="connsiteX0" fmla="*/ 5123543 w 5124036"/>
              <a:gd name="connsiteY0" fmla="*/ 21561 h 747275"/>
              <a:gd name="connsiteX1" fmla="*/ 3991429 w 5124036"/>
              <a:gd name="connsiteY1" fmla="*/ 181218 h 747275"/>
              <a:gd name="connsiteX2" fmla="*/ 2423886 w 5124036"/>
              <a:gd name="connsiteY2" fmla="*/ 7047 h 747275"/>
              <a:gd name="connsiteX3" fmla="*/ 827315 w 5124036"/>
              <a:gd name="connsiteY3" fmla="*/ 79619 h 747275"/>
              <a:gd name="connsiteX4" fmla="*/ 0 w 5124036"/>
              <a:gd name="connsiteY4" fmla="*/ 747275 h 74727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3543"/>
              <a:gd name="connsiteY0" fmla="*/ 65352 h 791066"/>
              <a:gd name="connsiteX1" fmla="*/ 2423886 w 5123543"/>
              <a:gd name="connsiteY1" fmla="*/ 50838 h 791066"/>
              <a:gd name="connsiteX2" fmla="*/ 0 w 5123543"/>
              <a:gd name="connsiteY2" fmla="*/ 791066 h 791066"/>
              <a:gd name="connsiteX0" fmla="*/ 5123543 w 5123674"/>
              <a:gd name="connsiteY0" fmla="*/ 29451 h 755165"/>
              <a:gd name="connsiteX1" fmla="*/ 2423886 w 5123674"/>
              <a:gd name="connsiteY1" fmla="*/ 14937 h 755165"/>
              <a:gd name="connsiteX2" fmla="*/ 0 w 5123674"/>
              <a:gd name="connsiteY2" fmla="*/ 755165 h 755165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73599 w 4673725"/>
              <a:gd name="connsiteY0" fmla="*/ 36137 h 936023"/>
              <a:gd name="connsiteX1" fmla="*/ 1973942 w 4673725"/>
              <a:gd name="connsiteY1" fmla="*/ 21623 h 936023"/>
              <a:gd name="connsiteX2" fmla="*/ 0 w 4673725"/>
              <a:gd name="connsiteY2" fmla="*/ 936023 h 936023"/>
              <a:gd name="connsiteX0" fmla="*/ 3976913 w 3977032"/>
              <a:gd name="connsiteY0" fmla="*/ 34386 h 890729"/>
              <a:gd name="connsiteX1" fmla="*/ 1277256 w 3977032"/>
              <a:gd name="connsiteY1" fmla="*/ 19872 h 890729"/>
              <a:gd name="connsiteX2" fmla="*/ 0 w 3977032"/>
              <a:gd name="connsiteY2" fmla="*/ 890729 h 890729"/>
              <a:gd name="connsiteX0" fmla="*/ 3978057 w 3978176"/>
              <a:gd name="connsiteY0" fmla="*/ 34386 h 890729"/>
              <a:gd name="connsiteX1" fmla="*/ 1278400 w 3978176"/>
              <a:gd name="connsiteY1" fmla="*/ 19872 h 890729"/>
              <a:gd name="connsiteX2" fmla="*/ 1144 w 3978176"/>
              <a:gd name="connsiteY2" fmla="*/ 890729 h 890729"/>
              <a:gd name="connsiteX0" fmla="*/ 3847649 w 3847767"/>
              <a:gd name="connsiteY0" fmla="*/ 28423 h 725109"/>
              <a:gd name="connsiteX1" fmla="*/ 1147992 w 3847767"/>
              <a:gd name="connsiteY1" fmla="*/ 13909 h 725109"/>
              <a:gd name="connsiteX2" fmla="*/ 1364 w 3847767"/>
              <a:gd name="connsiteY2" fmla="*/ 725109 h 725109"/>
              <a:gd name="connsiteX0" fmla="*/ 3847330 w 3847458"/>
              <a:gd name="connsiteY0" fmla="*/ 0 h 696686"/>
              <a:gd name="connsiteX1" fmla="*/ 1321844 w 3847458"/>
              <a:gd name="connsiteY1" fmla="*/ 43543 h 696686"/>
              <a:gd name="connsiteX2" fmla="*/ 1045 w 3847458"/>
              <a:gd name="connsiteY2" fmla="*/ 696686 h 696686"/>
              <a:gd name="connsiteX0" fmla="*/ 3848241 w 3848350"/>
              <a:gd name="connsiteY0" fmla="*/ 0 h 696686"/>
              <a:gd name="connsiteX1" fmla="*/ 974413 w 3848350"/>
              <a:gd name="connsiteY1" fmla="*/ 87086 h 696686"/>
              <a:gd name="connsiteX2" fmla="*/ 1956 w 3848350"/>
              <a:gd name="connsiteY2" fmla="*/ 696686 h 696686"/>
              <a:gd name="connsiteX0" fmla="*/ 3804664 w 3804774"/>
              <a:gd name="connsiteY0" fmla="*/ 11227 h 620828"/>
              <a:gd name="connsiteX1" fmla="*/ 974379 w 3804774"/>
              <a:gd name="connsiteY1" fmla="*/ 11228 h 620828"/>
              <a:gd name="connsiteX2" fmla="*/ 1922 w 3804774"/>
              <a:gd name="connsiteY2" fmla="*/ 620828 h 620828"/>
              <a:gd name="connsiteX0" fmla="*/ 4616259 w 4616376"/>
              <a:gd name="connsiteY0" fmla="*/ 12680 h 665824"/>
              <a:gd name="connsiteX1" fmla="*/ 1785974 w 4616376"/>
              <a:gd name="connsiteY1" fmla="*/ 12681 h 665824"/>
              <a:gd name="connsiteX2" fmla="*/ 717 w 4616376"/>
              <a:gd name="connsiteY2" fmla="*/ 665824 h 665824"/>
              <a:gd name="connsiteX0" fmla="*/ 4616259 w 4616376"/>
              <a:gd name="connsiteY0" fmla="*/ 627 h 653771"/>
              <a:gd name="connsiteX1" fmla="*/ 1785974 w 4616376"/>
              <a:gd name="connsiteY1" fmla="*/ 628 h 653771"/>
              <a:gd name="connsiteX2" fmla="*/ 717 w 4616376"/>
              <a:gd name="connsiteY2" fmla="*/ 653771 h 653771"/>
              <a:gd name="connsiteX0" fmla="*/ 4616259 w 4616376"/>
              <a:gd name="connsiteY0" fmla="*/ 813 h 653957"/>
              <a:gd name="connsiteX1" fmla="*/ 1785974 w 4616376"/>
              <a:gd name="connsiteY1" fmla="*/ 814 h 653957"/>
              <a:gd name="connsiteX2" fmla="*/ 717 w 4616376"/>
              <a:gd name="connsiteY2" fmla="*/ 653957 h 653957"/>
              <a:gd name="connsiteX0" fmla="*/ 4617091 w 4617183"/>
              <a:gd name="connsiteY0" fmla="*/ 0 h 653144"/>
              <a:gd name="connsiteX1" fmla="*/ 1206234 w 4617183"/>
              <a:gd name="connsiteY1" fmla="*/ 43543 h 653144"/>
              <a:gd name="connsiteX2" fmla="*/ 1549 w 4617183"/>
              <a:gd name="connsiteY2" fmla="*/ 653144 h 653144"/>
              <a:gd name="connsiteX0" fmla="*/ 4617091 w 4617183"/>
              <a:gd name="connsiteY0" fmla="*/ 0 h 653144"/>
              <a:gd name="connsiteX1" fmla="*/ 1206234 w 4617183"/>
              <a:gd name="connsiteY1" fmla="*/ 43543 h 653144"/>
              <a:gd name="connsiteX2" fmla="*/ 1549 w 4617183"/>
              <a:gd name="connsiteY2" fmla="*/ 653144 h 653144"/>
              <a:gd name="connsiteX0" fmla="*/ 4615542 w 4615634"/>
              <a:gd name="connsiteY0" fmla="*/ 0 h 653144"/>
              <a:gd name="connsiteX1" fmla="*/ 1204685 w 4615634"/>
              <a:gd name="connsiteY1" fmla="*/ 43543 h 653144"/>
              <a:gd name="connsiteX2" fmla="*/ 0 w 4615634"/>
              <a:gd name="connsiteY2" fmla="*/ 653144 h 65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15634" h="653144">
                <a:moveTo>
                  <a:pt x="4615542" y="0"/>
                </a:moveTo>
                <a:cubicBezTo>
                  <a:pt x="4633685" y="403376"/>
                  <a:pt x="1973942" y="-79829"/>
                  <a:pt x="1204685" y="43543"/>
                </a:cubicBezTo>
                <a:cubicBezTo>
                  <a:pt x="435428" y="166915"/>
                  <a:pt x="11491" y="121560"/>
                  <a:pt x="0" y="653144"/>
                </a:cubicBezTo>
              </a:path>
            </a:pathLst>
          </a:custGeom>
          <a:noFill/>
          <a:ln w="57150">
            <a:solidFill>
              <a:srgbClr val="C898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64883" y="5080001"/>
            <a:ext cx="907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-0.68 </a:t>
            </a:r>
          </a:p>
        </p:txBody>
      </p:sp>
      <p:sp>
        <p:nvSpPr>
          <p:cNvPr id="43" name="Freeform 42"/>
          <p:cNvSpPr/>
          <p:nvPr/>
        </p:nvSpPr>
        <p:spPr>
          <a:xfrm>
            <a:off x="2730555" y="4463141"/>
            <a:ext cx="4417732" cy="682171"/>
          </a:xfrm>
          <a:custGeom>
            <a:avLst/>
            <a:gdLst>
              <a:gd name="connsiteX0" fmla="*/ 5178843 w 5293303"/>
              <a:gd name="connsiteY0" fmla="*/ 14514 h 740228"/>
              <a:gd name="connsiteX1" fmla="*/ 4975643 w 5293303"/>
              <a:gd name="connsiteY1" fmla="*/ 261257 h 740228"/>
              <a:gd name="connsiteX2" fmla="*/ 2479186 w 5293303"/>
              <a:gd name="connsiteY2" fmla="*/ 0 h 740228"/>
              <a:gd name="connsiteX3" fmla="*/ 316557 w 5293303"/>
              <a:gd name="connsiteY3" fmla="*/ 159657 h 740228"/>
              <a:gd name="connsiteX4" fmla="*/ 55300 w 5293303"/>
              <a:gd name="connsiteY4" fmla="*/ 740228 h 740228"/>
              <a:gd name="connsiteX0" fmla="*/ 5178843 w 5254228"/>
              <a:gd name="connsiteY0" fmla="*/ 14514 h 740228"/>
              <a:gd name="connsiteX1" fmla="*/ 4975643 w 5254228"/>
              <a:gd name="connsiteY1" fmla="*/ 261257 h 740228"/>
              <a:gd name="connsiteX2" fmla="*/ 2479186 w 5254228"/>
              <a:gd name="connsiteY2" fmla="*/ 0 h 740228"/>
              <a:gd name="connsiteX3" fmla="*/ 316557 w 5254228"/>
              <a:gd name="connsiteY3" fmla="*/ 159657 h 740228"/>
              <a:gd name="connsiteX4" fmla="*/ 55300 w 5254228"/>
              <a:gd name="connsiteY4" fmla="*/ 740228 h 740228"/>
              <a:gd name="connsiteX0" fmla="*/ 5178843 w 5179336"/>
              <a:gd name="connsiteY0" fmla="*/ 14619 h 740333"/>
              <a:gd name="connsiteX1" fmla="*/ 4046729 w 5179336"/>
              <a:gd name="connsiteY1" fmla="*/ 174276 h 740333"/>
              <a:gd name="connsiteX2" fmla="*/ 2479186 w 5179336"/>
              <a:gd name="connsiteY2" fmla="*/ 105 h 740333"/>
              <a:gd name="connsiteX3" fmla="*/ 316557 w 5179336"/>
              <a:gd name="connsiteY3" fmla="*/ 159762 h 740333"/>
              <a:gd name="connsiteX4" fmla="*/ 55300 w 5179336"/>
              <a:gd name="connsiteY4" fmla="*/ 740333 h 740333"/>
              <a:gd name="connsiteX0" fmla="*/ 5141332 w 5141825"/>
              <a:gd name="connsiteY0" fmla="*/ 14619 h 740333"/>
              <a:gd name="connsiteX1" fmla="*/ 4009218 w 5141825"/>
              <a:gd name="connsiteY1" fmla="*/ 174276 h 740333"/>
              <a:gd name="connsiteX2" fmla="*/ 2441675 w 5141825"/>
              <a:gd name="connsiteY2" fmla="*/ 105 h 740333"/>
              <a:gd name="connsiteX3" fmla="*/ 279046 w 5141825"/>
              <a:gd name="connsiteY3" fmla="*/ 159762 h 740333"/>
              <a:gd name="connsiteX4" fmla="*/ 17789 w 5141825"/>
              <a:gd name="connsiteY4" fmla="*/ 740333 h 740333"/>
              <a:gd name="connsiteX0" fmla="*/ 5123543 w 5124036"/>
              <a:gd name="connsiteY0" fmla="*/ 31909 h 757623"/>
              <a:gd name="connsiteX1" fmla="*/ 3991429 w 5124036"/>
              <a:gd name="connsiteY1" fmla="*/ 191566 h 757623"/>
              <a:gd name="connsiteX2" fmla="*/ 2423886 w 5124036"/>
              <a:gd name="connsiteY2" fmla="*/ 17395 h 757623"/>
              <a:gd name="connsiteX3" fmla="*/ 827315 w 5124036"/>
              <a:gd name="connsiteY3" fmla="*/ 89967 h 757623"/>
              <a:gd name="connsiteX4" fmla="*/ 0 w 5124036"/>
              <a:gd name="connsiteY4" fmla="*/ 757623 h 757623"/>
              <a:gd name="connsiteX0" fmla="*/ 5123543 w 5124036"/>
              <a:gd name="connsiteY0" fmla="*/ 21561 h 747275"/>
              <a:gd name="connsiteX1" fmla="*/ 3991429 w 5124036"/>
              <a:gd name="connsiteY1" fmla="*/ 181218 h 747275"/>
              <a:gd name="connsiteX2" fmla="*/ 2423886 w 5124036"/>
              <a:gd name="connsiteY2" fmla="*/ 7047 h 747275"/>
              <a:gd name="connsiteX3" fmla="*/ 827315 w 5124036"/>
              <a:gd name="connsiteY3" fmla="*/ 79619 h 747275"/>
              <a:gd name="connsiteX4" fmla="*/ 0 w 5124036"/>
              <a:gd name="connsiteY4" fmla="*/ 747275 h 74727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3543"/>
              <a:gd name="connsiteY0" fmla="*/ 65352 h 791066"/>
              <a:gd name="connsiteX1" fmla="*/ 2423886 w 5123543"/>
              <a:gd name="connsiteY1" fmla="*/ 50838 h 791066"/>
              <a:gd name="connsiteX2" fmla="*/ 0 w 5123543"/>
              <a:gd name="connsiteY2" fmla="*/ 791066 h 791066"/>
              <a:gd name="connsiteX0" fmla="*/ 5123543 w 5123674"/>
              <a:gd name="connsiteY0" fmla="*/ 29451 h 755165"/>
              <a:gd name="connsiteX1" fmla="*/ 2423886 w 5123674"/>
              <a:gd name="connsiteY1" fmla="*/ 14937 h 755165"/>
              <a:gd name="connsiteX2" fmla="*/ 0 w 5123674"/>
              <a:gd name="connsiteY2" fmla="*/ 755165 h 755165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73599 w 4673725"/>
              <a:gd name="connsiteY0" fmla="*/ 36137 h 936023"/>
              <a:gd name="connsiteX1" fmla="*/ 1973942 w 4673725"/>
              <a:gd name="connsiteY1" fmla="*/ 21623 h 936023"/>
              <a:gd name="connsiteX2" fmla="*/ 0 w 4673725"/>
              <a:gd name="connsiteY2" fmla="*/ 936023 h 936023"/>
              <a:gd name="connsiteX0" fmla="*/ 3976913 w 3977032"/>
              <a:gd name="connsiteY0" fmla="*/ 34386 h 890729"/>
              <a:gd name="connsiteX1" fmla="*/ 1277256 w 3977032"/>
              <a:gd name="connsiteY1" fmla="*/ 19872 h 890729"/>
              <a:gd name="connsiteX2" fmla="*/ 0 w 3977032"/>
              <a:gd name="connsiteY2" fmla="*/ 890729 h 890729"/>
              <a:gd name="connsiteX0" fmla="*/ 4615542 w 4615636"/>
              <a:gd name="connsiteY0" fmla="*/ 0 h 1233714"/>
              <a:gd name="connsiteX1" fmla="*/ 1277256 w 4615636"/>
              <a:gd name="connsiteY1" fmla="*/ 362857 h 1233714"/>
              <a:gd name="connsiteX2" fmla="*/ 0 w 4615636"/>
              <a:gd name="connsiteY2" fmla="*/ 1233714 h 1233714"/>
              <a:gd name="connsiteX0" fmla="*/ 4615542 w 4615636"/>
              <a:gd name="connsiteY0" fmla="*/ 0 h 1233714"/>
              <a:gd name="connsiteX1" fmla="*/ 1277256 w 4615636"/>
              <a:gd name="connsiteY1" fmla="*/ 362857 h 1233714"/>
              <a:gd name="connsiteX2" fmla="*/ 0 w 4615636"/>
              <a:gd name="connsiteY2" fmla="*/ 1233714 h 1233714"/>
              <a:gd name="connsiteX0" fmla="*/ 4615542 w 4615641"/>
              <a:gd name="connsiteY0" fmla="*/ 0 h 1233714"/>
              <a:gd name="connsiteX1" fmla="*/ 1407885 w 4615641"/>
              <a:gd name="connsiteY1" fmla="*/ 246742 h 1233714"/>
              <a:gd name="connsiteX2" fmla="*/ 0 w 4615641"/>
              <a:gd name="connsiteY2" fmla="*/ 1233714 h 1233714"/>
              <a:gd name="connsiteX0" fmla="*/ 4615542 w 4615641"/>
              <a:gd name="connsiteY0" fmla="*/ 0 h 1233714"/>
              <a:gd name="connsiteX1" fmla="*/ 1407885 w 4615641"/>
              <a:gd name="connsiteY1" fmla="*/ 246742 h 1233714"/>
              <a:gd name="connsiteX2" fmla="*/ 0 w 4615641"/>
              <a:gd name="connsiteY2" fmla="*/ 1233714 h 1233714"/>
              <a:gd name="connsiteX0" fmla="*/ 4615542 w 4615641"/>
              <a:gd name="connsiteY0" fmla="*/ 0 h 1233714"/>
              <a:gd name="connsiteX1" fmla="*/ 1407885 w 4615641"/>
              <a:gd name="connsiteY1" fmla="*/ 246742 h 1233714"/>
              <a:gd name="connsiteX2" fmla="*/ 0 w 4615641"/>
              <a:gd name="connsiteY2" fmla="*/ 1233714 h 1233714"/>
              <a:gd name="connsiteX0" fmla="*/ 3715656 w 3715750"/>
              <a:gd name="connsiteY0" fmla="*/ 0 h 798285"/>
              <a:gd name="connsiteX1" fmla="*/ 507999 w 3715750"/>
              <a:gd name="connsiteY1" fmla="*/ 246742 h 798285"/>
              <a:gd name="connsiteX2" fmla="*/ 0 w 3715750"/>
              <a:gd name="connsiteY2" fmla="*/ 798285 h 798285"/>
              <a:gd name="connsiteX0" fmla="*/ 3657599 w 3657695"/>
              <a:gd name="connsiteY0" fmla="*/ 0 h 711199"/>
              <a:gd name="connsiteX1" fmla="*/ 507999 w 3657695"/>
              <a:gd name="connsiteY1" fmla="*/ 159656 h 711199"/>
              <a:gd name="connsiteX2" fmla="*/ 0 w 3657695"/>
              <a:gd name="connsiteY2" fmla="*/ 711199 h 711199"/>
              <a:gd name="connsiteX0" fmla="*/ 4412342 w 4412442"/>
              <a:gd name="connsiteY0" fmla="*/ 0 h 682171"/>
              <a:gd name="connsiteX1" fmla="*/ 1262742 w 4412442"/>
              <a:gd name="connsiteY1" fmla="*/ 159656 h 682171"/>
              <a:gd name="connsiteX2" fmla="*/ 0 w 4412442"/>
              <a:gd name="connsiteY2" fmla="*/ 682171 h 682171"/>
              <a:gd name="connsiteX0" fmla="*/ 4412342 w 4412442"/>
              <a:gd name="connsiteY0" fmla="*/ 0 h 682171"/>
              <a:gd name="connsiteX1" fmla="*/ 1262742 w 4412442"/>
              <a:gd name="connsiteY1" fmla="*/ 159656 h 682171"/>
              <a:gd name="connsiteX2" fmla="*/ 0 w 4412442"/>
              <a:gd name="connsiteY2" fmla="*/ 682171 h 682171"/>
              <a:gd name="connsiteX0" fmla="*/ 4412342 w 4412342"/>
              <a:gd name="connsiteY0" fmla="*/ 0 h 682171"/>
              <a:gd name="connsiteX1" fmla="*/ 1262742 w 4412342"/>
              <a:gd name="connsiteY1" fmla="*/ 159656 h 682171"/>
              <a:gd name="connsiteX2" fmla="*/ 0 w 4412342"/>
              <a:gd name="connsiteY2" fmla="*/ 682171 h 682171"/>
              <a:gd name="connsiteX0" fmla="*/ 4412342 w 4412342"/>
              <a:gd name="connsiteY0" fmla="*/ 0 h 682171"/>
              <a:gd name="connsiteX1" fmla="*/ 827313 w 4412342"/>
              <a:gd name="connsiteY1" fmla="*/ 174170 h 682171"/>
              <a:gd name="connsiteX2" fmla="*/ 0 w 4412342"/>
              <a:gd name="connsiteY2" fmla="*/ 682171 h 682171"/>
              <a:gd name="connsiteX0" fmla="*/ 4412342 w 4412342"/>
              <a:gd name="connsiteY0" fmla="*/ 0 h 682171"/>
              <a:gd name="connsiteX1" fmla="*/ 827313 w 4412342"/>
              <a:gd name="connsiteY1" fmla="*/ 174170 h 682171"/>
              <a:gd name="connsiteX2" fmla="*/ 0 w 4412342"/>
              <a:gd name="connsiteY2" fmla="*/ 682171 h 682171"/>
              <a:gd name="connsiteX0" fmla="*/ 4412342 w 4412342"/>
              <a:gd name="connsiteY0" fmla="*/ 0 h 682171"/>
              <a:gd name="connsiteX1" fmla="*/ 638628 w 4412342"/>
              <a:gd name="connsiteY1" fmla="*/ 217713 h 682171"/>
              <a:gd name="connsiteX2" fmla="*/ 0 w 4412342"/>
              <a:gd name="connsiteY2" fmla="*/ 682171 h 682171"/>
              <a:gd name="connsiteX0" fmla="*/ 4412342 w 4412342"/>
              <a:gd name="connsiteY0" fmla="*/ 0 h 682171"/>
              <a:gd name="connsiteX1" fmla="*/ 638628 w 4412342"/>
              <a:gd name="connsiteY1" fmla="*/ 188684 h 682171"/>
              <a:gd name="connsiteX2" fmla="*/ 0 w 4412342"/>
              <a:gd name="connsiteY2" fmla="*/ 682171 h 682171"/>
              <a:gd name="connsiteX0" fmla="*/ 4429550 w 4429550"/>
              <a:gd name="connsiteY0" fmla="*/ 0 h 682171"/>
              <a:gd name="connsiteX1" fmla="*/ 655836 w 4429550"/>
              <a:gd name="connsiteY1" fmla="*/ 188684 h 682171"/>
              <a:gd name="connsiteX2" fmla="*/ 17208 w 4429550"/>
              <a:gd name="connsiteY2" fmla="*/ 682171 h 682171"/>
              <a:gd name="connsiteX0" fmla="*/ 4417732 w 4417732"/>
              <a:gd name="connsiteY0" fmla="*/ 0 h 682171"/>
              <a:gd name="connsiteX1" fmla="*/ 644018 w 4417732"/>
              <a:gd name="connsiteY1" fmla="*/ 188684 h 682171"/>
              <a:gd name="connsiteX2" fmla="*/ 5390 w 4417732"/>
              <a:gd name="connsiteY2" fmla="*/ 682171 h 682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7732" h="682171">
                <a:moveTo>
                  <a:pt x="4417732" y="0"/>
                </a:moveTo>
                <a:cubicBezTo>
                  <a:pt x="4406846" y="780747"/>
                  <a:pt x="1379408" y="74989"/>
                  <a:pt x="644018" y="188684"/>
                </a:cubicBezTo>
                <a:cubicBezTo>
                  <a:pt x="-91372" y="302379"/>
                  <a:pt x="2367" y="310244"/>
                  <a:pt x="5390" y="682171"/>
                </a:cubicBezTo>
              </a:path>
            </a:pathLst>
          </a:custGeom>
          <a:noFill/>
          <a:ln w="57150">
            <a:solidFill>
              <a:srgbClr val="FFDA65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423861" y="4499427"/>
            <a:ext cx="4312255" cy="682172"/>
          </a:xfrm>
          <a:custGeom>
            <a:avLst/>
            <a:gdLst>
              <a:gd name="connsiteX0" fmla="*/ 5178843 w 5293303"/>
              <a:gd name="connsiteY0" fmla="*/ 14514 h 740228"/>
              <a:gd name="connsiteX1" fmla="*/ 4975643 w 5293303"/>
              <a:gd name="connsiteY1" fmla="*/ 261257 h 740228"/>
              <a:gd name="connsiteX2" fmla="*/ 2479186 w 5293303"/>
              <a:gd name="connsiteY2" fmla="*/ 0 h 740228"/>
              <a:gd name="connsiteX3" fmla="*/ 316557 w 5293303"/>
              <a:gd name="connsiteY3" fmla="*/ 159657 h 740228"/>
              <a:gd name="connsiteX4" fmla="*/ 55300 w 5293303"/>
              <a:gd name="connsiteY4" fmla="*/ 740228 h 740228"/>
              <a:gd name="connsiteX0" fmla="*/ 5178843 w 5254228"/>
              <a:gd name="connsiteY0" fmla="*/ 14514 h 740228"/>
              <a:gd name="connsiteX1" fmla="*/ 4975643 w 5254228"/>
              <a:gd name="connsiteY1" fmla="*/ 261257 h 740228"/>
              <a:gd name="connsiteX2" fmla="*/ 2479186 w 5254228"/>
              <a:gd name="connsiteY2" fmla="*/ 0 h 740228"/>
              <a:gd name="connsiteX3" fmla="*/ 316557 w 5254228"/>
              <a:gd name="connsiteY3" fmla="*/ 159657 h 740228"/>
              <a:gd name="connsiteX4" fmla="*/ 55300 w 5254228"/>
              <a:gd name="connsiteY4" fmla="*/ 740228 h 740228"/>
              <a:gd name="connsiteX0" fmla="*/ 5178843 w 5179336"/>
              <a:gd name="connsiteY0" fmla="*/ 14619 h 740333"/>
              <a:gd name="connsiteX1" fmla="*/ 4046729 w 5179336"/>
              <a:gd name="connsiteY1" fmla="*/ 174276 h 740333"/>
              <a:gd name="connsiteX2" fmla="*/ 2479186 w 5179336"/>
              <a:gd name="connsiteY2" fmla="*/ 105 h 740333"/>
              <a:gd name="connsiteX3" fmla="*/ 316557 w 5179336"/>
              <a:gd name="connsiteY3" fmla="*/ 159762 h 740333"/>
              <a:gd name="connsiteX4" fmla="*/ 55300 w 5179336"/>
              <a:gd name="connsiteY4" fmla="*/ 740333 h 740333"/>
              <a:gd name="connsiteX0" fmla="*/ 5141332 w 5141825"/>
              <a:gd name="connsiteY0" fmla="*/ 14619 h 740333"/>
              <a:gd name="connsiteX1" fmla="*/ 4009218 w 5141825"/>
              <a:gd name="connsiteY1" fmla="*/ 174276 h 740333"/>
              <a:gd name="connsiteX2" fmla="*/ 2441675 w 5141825"/>
              <a:gd name="connsiteY2" fmla="*/ 105 h 740333"/>
              <a:gd name="connsiteX3" fmla="*/ 279046 w 5141825"/>
              <a:gd name="connsiteY3" fmla="*/ 159762 h 740333"/>
              <a:gd name="connsiteX4" fmla="*/ 17789 w 5141825"/>
              <a:gd name="connsiteY4" fmla="*/ 740333 h 740333"/>
              <a:gd name="connsiteX0" fmla="*/ 5123543 w 5124036"/>
              <a:gd name="connsiteY0" fmla="*/ 31909 h 757623"/>
              <a:gd name="connsiteX1" fmla="*/ 3991429 w 5124036"/>
              <a:gd name="connsiteY1" fmla="*/ 191566 h 757623"/>
              <a:gd name="connsiteX2" fmla="*/ 2423886 w 5124036"/>
              <a:gd name="connsiteY2" fmla="*/ 17395 h 757623"/>
              <a:gd name="connsiteX3" fmla="*/ 827315 w 5124036"/>
              <a:gd name="connsiteY3" fmla="*/ 89967 h 757623"/>
              <a:gd name="connsiteX4" fmla="*/ 0 w 5124036"/>
              <a:gd name="connsiteY4" fmla="*/ 757623 h 757623"/>
              <a:gd name="connsiteX0" fmla="*/ 5123543 w 5124036"/>
              <a:gd name="connsiteY0" fmla="*/ 21561 h 747275"/>
              <a:gd name="connsiteX1" fmla="*/ 3991429 w 5124036"/>
              <a:gd name="connsiteY1" fmla="*/ 181218 h 747275"/>
              <a:gd name="connsiteX2" fmla="*/ 2423886 w 5124036"/>
              <a:gd name="connsiteY2" fmla="*/ 7047 h 747275"/>
              <a:gd name="connsiteX3" fmla="*/ 827315 w 5124036"/>
              <a:gd name="connsiteY3" fmla="*/ 79619 h 747275"/>
              <a:gd name="connsiteX4" fmla="*/ 0 w 5124036"/>
              <a:gd name="connsiteY4" fmla="*/ 747275 h 74727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24201 h 749915"/>
              <a:gd name="connsiteX1" fmla="*/ 3991429 w 5124036"/>
              <a:gd name="connsiteY1" fmla="*/ 183858 h 749915"/>
              <a:gd name="connsiteX2" fmla="*/ 2423886 w 5124036"/>
              <a:gd name="connsiteY2" fmla="*/ 9687 h 749915"/>
              <a:gd name="connsiteX3" fmla="*/ 827315 w 5124036"/>
              <a:gd name="connsiteY3" fmla="*/ 82259 h 749915"/>
              <a:gd name="connsiteX4" fmla="*/ 0 w 5124036"/>
              <a:gd name="connsiteY4" fmla="*/ 749915 h 749915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4036"/>
              <a:gd name="connsiteY0" fmla="*/ 34745 h 760459"/>
              <a:gd name="connsiteX1" fmla="*/ 3991429 w 5124036"/>
              <a:gd name="connsiteY1" fmla="*/ 194402 h 760459"/>
              <a:gd name="connsiteX2" fmla="*/ 2423886 w 5124036"/>
              <a:gd name="connsiteY2" fmla="*/ 20231 h 760459"/>
              <a:gd name="connsiteX3" fmla="*/ 0 w 5124036"/>
              <a:gd name="connsiteY3" fmla="*/ 760459 h 760459"/>
              <a:gd name="connsiteX0" fmla="*/ 5123543 w 5123543"/>
              <a:gd name="connsiteY0" fmla="*/ 65352 h 791066"/>
              <a:gd name="connsiteX1" fmla="*/ 2423886 w 5123543"/>
              <a:gd name="connsiteY1" fmla="*/ 50838 h 791066"/>
              <a:gd name="connsiteX2" fmla="*/ 0 w 5123543"/>
              <a:gd name="connsiteY2" fmla="*/ 791066 h 791066"/>
              <a:gd name="connsiteX0" fmla="*/ 5123543 w 5123674"/>
              <a:gd name="connsiteY0" fmla="*/ 29451 h 755165"/>
              <a:gd name="connsiteX1" fmla="*/ 2423886 w 5123674"/>
              <a:gd name="connsiteY1" fmla="*/ 14937 h 755165"/>
              <a:gd name="connsiteX2" fmla="*/ 0 w 5123674"/>
              <a:gd name="connsiteY2" fmla="*/ 755165 h 755165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88114 w 4688240"/>
              <a:gd name="connsiteY0" fmla="*/ 36730 h 951130"/>
              <a:gd name="connsiteX1" fmla="*/ 1988457 w 4688240"/>
              <a:gd name="connsiteY1" fmla="*/ 22216 h 951130"/>
              <a:gd name="connsiteX2" fmla="*/ 0 w 4688240"/>
              <a:gd name="connsiteY2" fmla="*/ 951130 h 951130"/>
              <a:gd name="connsiteX0" fmla="*/ 4673599 w 4673725"/>
              <a:gd name="connsiteY0" fmla="*/ 36137 h 936023"/>
              <a:gd name="connsiteX1" fmla="*/ 1973942 w 4673725"/>
              <a:gd name="connsiteY1" fmla="*/ 21623 h 936023"/>
              <a:gd name="connsiteX2" fmla="*/ 0 w 4673725"/>
              <a:gd name="connsiteY2" fmla="*/ 936023 h 936023"/>
              <a:gd name="connsiteX0" fmla="*/ 3976913 w 3977032"/>
              <a:gd name="connsiteY0" fmla="*/ 34386 h 890729"/>
              <a:gd name="connsiteX1" fmla="*/ 1277256 w 3977032"/>
              <a:gd name="connsiteY1" fmla="*/ 19872 h 890729"/>
              <a:gd name="connsiteX2" fmla="*/ 0 w 3977032"/>
              <a:gd name="connsiteY2" fmla="*/ 890729 h 890729"/>
              <a:gd name="connsiteX0" fmla="*/ 5167085 w 5167165"/>
              <a:gd name="connsiteY0" fmla="*/ 0 h 1509486"/>
              <a:gd name="connsiteX1" fmla="*/ 1277256 w 5167165"/>
              <a:gd name="connsiteY1" fmla="*/ 638629 h 1509486"/>
              <a:gd name="connsiteX2" fmla="*/ 0 w 5167165"/>
              <a:gd name="connsiteY2" fmla="*/ 1509486 h 1509486"/>
              <a:gd name="connsiteX0" fmla="*/ 5167085 w 5167172"/>
              <a:gd name="connsiteY0" fmla="*/ 0 h 1509486"/>
              <a:gd name="connsiteX1" fmla="*/ 1509484 w 5167172"/>
              <a:gd name="connsiteY1" fmla="*/ 435429 h 1509486"/>
              <a:gd name="connsiteX2" fmla="*/ 0 w 5167172"/>
              <a:gd name="connsiteY2" fmla="*/ 1509486 h 1509486"/>
              <a:gd name="connsiteX0" fmla="*/ 5167085 w 5167085"/>
              <a:gd name="connsiteY0" fmla="*/ 0 h 1509486"/>
              <a:gd name="connsiteX1" fmla="*/ 1509484 w 5167085"/>
              <a:gd name="connsiteY1" fmla="*/ 435429 h 1509486"/>
              <a:gd name="connsiteX2" fmla="*/ 0 w 5167085"/>
              <a:gd name="connsiteY2" fmla="*/ 1509486 h 1509486"/>
              <a:gd name="connsiteX0" fmla="*/ 5168172 w 5168172"/>
              <a:gd name="connsiteY0" fmla="*/ 0 h 1509486"/>
              <a:gd name="connsiteX1" fmla="*/ 1510571 w 5168172"/>
              <a:gd name="connsiteY1" fmla="*/ 435429 h 1509486"/>
              <a:gd name="connsiteX2" fmla="*/ 1087 w 5168172"/>
              <a:gd name="connsiteY2" fmla="*/ 1509486 h 1509486"/>
              <a:gd name="connsiteX0" fmla="*/ 3912018 w 3912018"/>
              <a:gd name="connsiteY0" fmla="*/ 0 h 754743"/>
              <a:gd name="connsiteX1" fmla="*/ 254417 w 3912018"/>
              <a:gd name="connsiteY1" fmla="*/ 435429 h 754743"/>
              <a:gd name="connsiteX2" fmla="*/ 326991 w 3912018"/>
              <a:gd name="connsiteY2" fmla="*/ 754743 h 754743"/>
              <a:gd name="connsiteX0" fmla="*/ 3585027 w 3585027"/>
              <a:gd name="connsiteY0" fmla="*/ 0 h 754743"/>
              <a:gd name="connsiteX1" fmla="*/ 0 w 3585027"/>
              <a:gd name="connsiteY1" fmla="*/ 754743 h 754743"/>
              <a:gd name="connsiteX0" fmla="*/ 3585027 w 3585027"/>
              <a:gd name="connsiteY0" fmla="*/ 0 h 754743"/>
              <a:gd name="connsiteX1" fmla="*/ 0 w 3585027"/>
              <a:gd name="connsiteY1" fmla="*/ 754743 h 754743"/>
              <a:gd name="connsiteX0" fmla="*/ 3585027 w 3585027"/>
              <a:gd name="connsiteY0" fmla="*/ 0 h 754743"/>
              <a:gd name="connsiteX1" fmla="*/ 0 w 3585027"/>
              <a:gd name="connsiteY1" fmla="*/ 754743 h 754743"/>
              <a:gd name="connsiteX0" fmla="*/ 3585027 w 3585027"/>
              <a:gd name="connsiteY0" fmla="*/ 0 h 754743"/>
              <a:gd name="connsiteX1" fmla="*/ 391883 w 3585027"/>
              <a:gd name="connsiteY1" fmla="*/ 406403 h 754743"/>
              <a:gd name="connsiteX2" fmla="*/ 0 w 3585027"/>
              <a:gd name="connsiteY2" fmla="*/ 754743 h 754743"/>
              <a:gd name="connsiteX0" fmla="*/ 3585027 w 3585027"/>
              <a:gd name="connsiteY0" fmla="*/ 0 h 754743"/>
              <a:gd name="connsiteX1" fmla="*/ 391883 w 3585027"/>
              <a:gd name="connsiteY1" fmla="*/ 406403 h 754743"/>
              <a:gd name="connsiteX2" fmla="*/ 0 w 3585027"/>
              <a:gd name="connsiteY2" fmla="*/ 754743 h 754743"/>
              <a:gd name="connsiteX0" fmla="*/ 3953558 w 3953558"/>
              <a:gd name="connsiteY0" fmla="*/ 0 h 754743"/>
              <a:gd name="connsiteX1" fmla="*/ 760414 w 3953558"/>
              <a:gd name="connsiteY1" fmla="*/ 406403 h 754743"/>
              <a:gd name="connsiteX2" fmla="*/ 368531 w 3953558"/>
              <a:gd name="connsiteY2" fmla="*/ 754743 h 754743"/>
              <a:gd name="connsiteX0" fmla="*/ 3585027 w 3585027"/>
              <a:gd name="connsiteY0" fmla="*/ 0 h 754743"/>
              <a:gd name="connsiteX1" fmla="*/ 391883 w 3585027"/>
              <a:gd name="connsiteY1" fmla="*/ 406403 h 754743"/>
              <a:gd name="connsiteX2" fmla="*/ 0 w 3585027"/>
              <a:gd name="connsiteY2" fmla="*/ 754743 h 754743"/>
              <a:gd name="connsiteX0" fmla="*/ 3585027 w 3585027"/>
              <a:gd name="connsiteY0" fmla="*/ 0 h 754743"/>
              <a:gd name="connsiteX1" fmla="*/ 1306283 w 3585027"/>
              <a:gd name="connsiteY1" fmla="*/ 493489 h 754743"/>
              <a:gd name="connsiteX2" fmla="*/ 0 w 3585027"/>
              <a:gd name="connsiteY2" fmla="*/ 754743 h 754743"/>
              <a:gd name="connsiteX0" fmla="*/ 3585027 w 3585027"/>
              <a:gd name="connsiteY0" fmla="*/ 0 h 754743"/>
              <a:gd name="connsiteX1" fmla="*/ 1001483 w 3585027"/>
              <a:gd name="connsiteY1" fmla="*/ 449946 h 754743"/>
              <a:gd name="connsiteX2" fmla="*/ 0 w 3585027"/>
              <a:gd name="connsiteY2" fmla="*/ 754743 h 754743"/>
              <a:gd name="connsiteX0" fmla="*/ 3585027 w 3585027"/>
              <a:gd name="connsiteY0" fmla="*/ 0 h 754743"/>
              <a:gd name="connsiteX1" fmla="*/ 1001483 w 3585027"/>
              <a:gd name="connsiteY1" fmla="*/ 449946 h 754743"/>
              <a:gd name="connsiteX2" fmla="*/ 0 w 3585027"/>
              <a:gd name="connsiteY2" fmla="*/ 754743 h 754743"/>
              <a:gd name="connsiteX0" fmla="*/ 3605979 w 3605979"/>
              <a:gd name="connsiteY0" fmla="*/ 0 h 754743"/>
              <a:gd name="connsiteX1" fmla="*/ 1022435 w 3605979"/>
              <a:gd name="connsiteY1" fmla="*/ 449946 h 754743"/>
              <a:gd name="connsiteX2" fmla="*/ 20952 w 3605979"/>
              <a:gd name="connsiteY2" fmla="*/ 754743 h 754743"/>
              <a:gd name="connsiteX0" fmla="*/ 3585592 w 3585592"/>
              <a:gd name="connsiteY0" fmla="*/ 0 h 754743"/>
              <a:gd name="connsiteX1" fmla="*/ 1002048 w 3585592"/>
              <a:gd name="connsiteY1" fmla="*/ 449946 h 754743"/>
              <a:gd name="connsiteX2" fmla="*/ 565 w 3585592"/>
              <a:gd name="connsiteY2" fmla="*/ 754743 h 754743"/>
              <a:gd name="connsiteX0" fmla="*/ 3586360 w 3586360"/>
              <a:gd name="connsiteY0" fmla="*/ 0 h 754743"/>
              <a:gd name="connsiteX1" fmla="*/ 552873 w 3586360"/>
              <a:gd name="connsiteY1" fmla="*/ 391889 h 754743"/>
              <a:gd name="connsiteX2" fmla="*/ 1333 w 3586360"/>
              <a:gd name="connsiteY2" fmla="*/ 754743 h 754743"/>
              <a:gd name="connsiteX0" fmla="*/ 3535433 w 3535433"/>
              <a:gd name="connsiteY0" fmla="*/ 0 h 653143"/>
              <a:gd name="connsiteX1" fmla="*/ 560003 w 3535433"/>
              <a:gd name="connsiteY1" fmla="*/ 290289 h 653143"/>
              <a:gd name="connsiteX2" fmla="*/ 8463 w 3535433"/>
              <a:gd name="connsiteY2" fmla="*/ 653143 h 653143"/>
              <a:gd name="connsiteX0" fmla="*/ 4311405 w 4311405"/>
              <a:gd name="connsiteY0" fmla="*/ 0 h 682172"/>
              <a:gd name="connsiteX1" fmla="*/ 1335975 w 4311405"/>
              <a:gd name="connsiteY1" fmla="*/ 290289 h 682172"/>
              <a:gd name="connsiteX2" fmla="*/ 663 w 4311405"/>
              <a:gd name="connsiteY2" fmla="*/ 682172 h 682172"/>
              <a:gd name="connsiteX0" fmla="*/ 4311392 w 4311392"/>
              <a:gd name="connsiteY0" fmla="*/ 0 h 682172"/>
              <a:gd name="connsiteX1" fmla="*/ 1335962 w 4311392"/>
              <a:gd name="connsiteY1" fmla="*/ 290289 h 682172"/>
              <a:gd name="connsiteX2" fmla="*/ 650 w 4311392"/>
              <a:gd name="connsiteY2" fmla="*/ 682172 h 682172"/>
              <a:gd name="connsiteX0" fmla="*/ 4312255 w 4312255"/>
              <a:gd name="connsiteY0" fmla="*/ 0 h 682172"/>
              <a:gd name="connsiteX1" fmla="*/ 944940 w 4312255"/>
              <a:gd name="connsiteY1" fmla="*/ 246746 h 682172"/>
              <a:gd name="connsiteX2" fmla="*/ 1513 w 4312255"/>
              <a:gd name="connsiteY2" fmla="*/ 682172 h 682172"/>
              <a:gd name="connsiteX0" fmla="*/ 4312255 w 4312255"/>
              <a:gd name="connsiteY0" fmla="*/ 0 h 682172"/>
              <a:gd name="connsiteX1" fmla="*/ 944940 w 4312255"/>
              <a:gd name="connsiteY1" fmla="*/ 290289 h 682172"/>
              <a:gd name="connsiteX2" fmla="*/ 1513 w 4312255"/>
              <a:gd name="connsiteY2" fmla="*/ 682172 h 682172"/>
              <a:gd name="connsiteX0" fmla="*/ 4312255 w 4312255"/>
              <a:gd name="connsiteY0" fmla="*/ 0 h 682172"/>
              <a:gd name="connsiteX1" fmla="*/ 944940 w 4312255"/>
              <a:gd name="connsiteY1" fmla="*/ 290289 h 682172"/>
              <a:gd name="connsiteX2" fmla="*/ 1513 w 4312255"/>
              <a:gd name="connsiteY2" fmla="*/ 682172 h 68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2255" h="682172">
                <a:moveTo>
                  <a:pt x="4312255" y="0"/>
                </a:moveTo>
                <a:cubicBezTo>
                  <a:pt x="4246940" y="781352"/>
                  <a:pt x="1648883" y="350765"/>
                  <a:pt x="944940" y="290289"/>
                </a:cubicBezTo>
                <a:cubicBezTo>
                  <a:pt x="240997" y="229813"/>
                  <a:pt x="-22679" y="38706"/>
                  <a:pt x="1513" y="682172"/>
                </a:cubicBezTo>
              </a:path>
            </a:pathLst>
          </a:custGeom>
          <a:noFill/>
          <a:ln w="57150">
            <a:solidFill>
              <a:srgbClr val="FFD85D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1181678" y="4325257"/>
            <a:ext cx="385866" cy="943428"/>
          </a:xfrm>
          <a:custGeom>
            <a:avLst/>
            <a:gdLst>
              <a:gd name="connsiteX0" fmla="*/ 0 w 754742"/>
              <a:gd name="connsiteY0" fmla="*/ 0 h 580572"/>
              <a:gd name="connsiteX1" fmla="*/ 754742 w 754742"/>
              <a:gd name="connsiteY1" fmla="*/ 580572 h 580572"/>
              <a:gd name="connsiteX2" fmla="*/ 754742 w 754742"/>
              <a:gd name="connsiteY2" fmla="*/ 580572 h 580572"/>
              <a:gd name="connsiteX0" fmla="*/ 135 w 754877"/>
              <a:gd name="connsiteY0" fmla="*/ 0 h 580572"/>
              <a:gd name="connsiteX1" fmla="*/ 754877 w 754877"/>
              <a:gd name="connsiteY1" fmla="*/ 580572 h 580572"/>
              <a:gd name="connsiteX2" fmla="*/ 754877 w 754877"/>
              <a:gd name="connsiteY2" fmla="*/ 580572 h 580572"/>
              <a:gd name="connsiteX0" fmla="*/ 92 w 754834"/>
              <a:gd name="connsiteY0" fmla="*/ 0 h 580572"/>
              <a:gd name="connsiteX1" fmla="*/ 754834 w 754834"/>
              <a:gd name="connsiteY1" fmla="*/ 580572 h 580572"/>
              <a:gd name="connsiteX2" fmla="*/ 754834 w 754834"/>
              <a:gd name="connsiteY2" fmla="*/ 580572 h 580572"/>
              <a:gd name="connsiteX0" fmla="*/ 0 w 754742"/>
              <a:gd name="connsiteY0" fmla="*/ 0 h 580572"/>
              <a:gd name="connsiteX1" fmla="*/ 624114 w 754742"/>
              <a:gd name="connsiteY1" fmla="*/ 217715 h 580572"/>
              <a:gd name="connsiteX2" fmla="*/ 754742 w 754742"/>
              <a:gd name="connsiteY2" fmla="*/ 580572 h 580572"/>
              <a:gd name="connsiteX3" fmla="*/ 754742 w 754742"/>
              <a:gd name="connsiteY3" fmla="*/ 580572 h 580572"/>
              <a:gd name="connsiteX0" fmla="*/ 0 w 754742"/>
              <a:gd name="connsiteY0" fmla="*/ 0 h 580572"/>
              <a:gd name="connsiteX1" fmla="*/ 624114 w 754742"/>
              <a:gd name="connsiteY1" fmla="*/ 217715 h 580572"/>
              <a:gd name="connsiteX2" fmla="*/ 754742 w 754742"/>
              <a:gd name="connsiteY2" fmla="*/ 580572 h 580572"/>
              <a:gd name="connsiteX3" fmla="*/ 754742 w 754742"/>
              <a:gd name="connsiteY3" fmla="*/ 580572 h 580572"/>
              <a:gd name="connsiteX0" fmla="*/ 0 w 754742"/>
              <a:gd name="connsiteY0" fmla="*/ 0 h 580572"/>
              <a:gd name="connsiteX1" fmla="*/ 580571 w 754742"/>
              <a:gd name="connsiteY1" fmla="*/ 188687 h 580572"/>
              <a:gd name="connsiteX2" fmla="*/ 754742 w 754742"/>
              <a:gd name="connsiteY2" fmla="*/ 580572 h 580572"/>
              <a:gd name="connsiteX3" fmla="*/ 754742 w 754742"/>
              <a:gd name="connsiteY3" fmla="*/ 580572 h 580572"/>
              <a:gd name="connsiteX0" fmla="*/ 0 w 754742"/>
              <a:gd name="connsiteY0" fmla="*/ 0 h 580572"/>
              <a:gd name="connsiteX1" fmla="*/ 580571 w 754742"/>
              <a:gd name="connsiteY1" fmla="*/ 188687 h 580572"/>
              <a:gd name="connsiteX2" fmla="*/ 754742 w 754742"/>
              <a:gd name="connsiteY2" fmla="*/ 580572 h 580572"/>
              <a:gd name="connsiteX3" fmla="*/ 754742 w 754742"/>
              <a:gd name="connsiteY3" fmla="*/ 580572 h 580572"/>
              <a:gd name="connsiteX0" fmla="*/ 798286 w 1641103"/>
              <a:gd name="connsiteY0" fmla="*/ 0 h 593889"/>
              <a:gd name="connsiteX1" fmla="*/ 1378857 w 1641103"/>
              <a:gd name="connsiteY1" fmla="*/ 188687 h 593889"/>
              <a:gd name="connsiteX2" fmla="*/ 1553028 w 1641103"/>
              <a:gd name="connsiteY2" fmla="*/ 580572 h 593889"/>
              <a:gd name="connsiteX3" fmla="*/ 0 w 1641103"/>
              <a:gd name="connsiteY3" fmla="*/ 493486 h 593889"/>
              <a:gd name="connsiteX0" fmla="*/ 0 w 1095056"/>
              <a:gd name="connsiteY0" fmla="*/ 0 h 717701"/>
              <a:gd name="connsiteX1" fmla="*/ 580571 w 1095056"/>
              <a:gd name="connsiteY1" fmla="*/ 188687 h 717701"/>
              <a:gd name="connsiteX2" fmla="*/ 754742 w 1095056"/>
              <a:gd name="connsiteY2" fmla="*/ 580572 h 717701"/>
              <a:gd name="connsiteX3" fmla="*/ 885372 w 1095056"/>
              <a:gd name="connsiteY3" fmla="*/ 711200 h 717701"/>
              <a:gd name="connsiteX0" fmla="*/ 0 w 885372"/>
              <a:gd name="connsiteY0" fmla="*/ 0 h 717701"/>
              <a:gd name="connsiteX1" fmla="*/ 580571 w 885372"/>
              <a:gd name="connsiteY1" fmla="*/ 188687 h 717701"/>
              <a:gd name="connsiteX2" fmla="*/ 754742 w 885372"/>
              <a:gd name="connsiteY2" fmla="*/ 580572 h 717701"/>
              <a:gd name="connsiteX3" fmla="*/ 885372 w 885372"/>
              <a:gd name="connsiteY3" fmla="*/ 711200 h 717701"/>
              <a:gd name="connsiteX0" fmla="*/ 0 w 885372"/>
              <a:gd name="connsiteY0" fmla="*/ 0 h 711200"/>
              <a:gd name="connsiteX1" fmla="*/ 580571 w 885372"/>
              <a:gd name="connsiteY1" fmla="*/ 188687 h 711200"/>
              <a:gd name="connsiteX2" fmla="*/ 885372 w 885372"/>
              <a:gd name="connsiteY2" fmla="*/ 711200 h 711200"/>
              <a:gd name="connsiteX0" fmla="*/ 0 w 885372"/>
              <a:gd name="connsiteY0" fmla="*/ 0 h 711200"/>
              <a:gd name="connsiteX1" fmla="*/ 406400 w 885372"/>
              <a:gd name="connsiteY1" fmla="*/ 275773 h 711200"/>
              <a:gd name="connsiteX2" fmla="*/ 885372 w 885372"/>
              <a:gd name="connsiteY2" fmla="*/ 711200 h 711200"/>
              <a:gd name="connsiteX0" fmla="*/ 0 w 885372"/>
              <a:gd name="connsiteY0" fmla="*/ 0 h 711200"/>
              <a:gd name="connsiteX1" fmla="*/ 885372 w 885372"/>
              <a:gd name="connsiteY1" fmla="*/ 711200 h 711200"/>
              <a:gd name="connsiteX0" fmla="*/ 115 w 885487"/>
              <a:gd name="connsiteY0" fmla="*/ 0 h 711200"/>
              <a:gd name="connsiteX1" fmla="*/ 885487 w 885487"/>
              <a:gd name="connsiteY1" fmla="*/ 711200 h 711200"/>
              <a:gd name="connsiteX0" fmla="*/ 569 w 885941"/>
              <a:gd name="connsiteY0" fmla="*/ 0 h 711200"/>
              <a:gd name="connsiteX1" fmla="*/ 885941 w 885941"/>
              <a:gd name="connsiteY1" fmla="*/ 711200 h 711200"/>
              <a:gd name="connsiteX0" fmla="*/ 569 w 885941"/>
              <a:gd name="connsiteY0" fmla="*/ 0 h 928914"/>
              <a:gd name="connsiteX1" fmla="*/ 885941 w 885941"/>
              <a:gd name="connsiteY1" fmla="*/ 928914 h 928914"/>
              <a:gd name="connsiteX0" fmla="*/ 269751 w 385866"/>
              <a:gd name="connsiteY0" fmla="*/ 0 h 943428"/>
              <a:gd name="connsiteX1" fmla="*/ 385866 w 385866"/>
              <a:gd name="connsiteY1" fmla="*/ 943428 h 94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866" h="943428">
                <a:moveTo>
                  <a:pt x="269751" y="0"/>
                </a:moveTo>
                <a:cubicBezTo>
                  <a:pt x="260075" y="759581"/>
                  <a:pt x="-402744" y="924075"/>
                  <a:pt x="385866" y="943428"/>
                </a:cubicBezTo>
              </a:path>
            </a:pathLst>
          </a:custGeom>
          <a:noFill/>
          <a:ln w="571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5400000">
            <a:off x="6720114" y="552994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CC2</a:t>
            </a:r>
            <a:endParaRPr lang="en-US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83829" y="61468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CC3</a:t>
            </a:r>
            <a:endParaRPr lang="en-US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415315" y="494937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CC1</a:t>
            </a:r>
            <a:endParaRPr lang="en-US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661887" y="5421085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CC1     CC2    CC3</a:t>
            </a:r>
            <a:endParaRPr lang="en-US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eft Brace 47"/>
          <p:cNvSpPr/>
          <p:nvPr/>
        </p:nvSpPr>
        <p:spPr>
          <a:xfrm rot="16200000">
            <a:off x="2554516" y="4789711"/>
            <a:ext cx="391883" cy="2075543"/>
          </a:xfrm>
          <a:prstGeom prst="leftBrace">
            <a:avLst>
              <a:gd name="adj1" fmla="val 45370"/>
              <a:gd name="adj2" fmla="val 50000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745382" y="5587998"/>
            <a:ext cx="3324861" cy="668417"/>
            <a:chOff x="2745382" y="5587998"/>
            <a:chExt cx="3324861" cy="668417"/>
          </a:xfrm>
        </p:grpSpPr>
        <p:sp>
          <p:nvSpPr>
            <p:cNvPr id="49" name="Freeform 48"/>
            <p:cNvSpPr/>
            <p:nvPr/>
          </p:nvSpPr>
          <p:spPr>
            <a:xfrm>
              <a:off x="2745382" y="5890985"/>
              <a:ext cx="3324861" cy="365430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26161 w 3350840"/>
                <a:gd name="connsiteY0" fmla="*/ 0 h 265296"/>
                <a:gd name="connsiteX1" fmla="*/ 389925 w 3350840"/>
                <a:gd name="connsiteY1" fmla="*/ 264999 h 265296"/>
                <a:gd name="connsiteX2" fmla="*/ 3350840 w 3350840"/>
                <a:gd name="connsiteY2" fmla="*/ 32771 h 265296"/>
                <a:gd name="connsiteX0" fmla="*/ 0 w 3324679"/>
                <a:gd name="connsiteY0" fmla="*/ 74411 h 340117"/>
                <a:gd name="connsiteX1" fmla="*/ 363764 w 3324679"/>
                <a:gd name="connsiteY1" fmla="*/ 339410 h 340117"/>
                <a:gd name="connsiteX2" fmla="*/ 1234621 w 3324679"/>
                <a:gd name="connsiteY2" fmla="*/ 5580 h 340117"/>
                <a:gd name="connsiteX3" fmla="*/ 3324679 w 3324679"/>
                <a:gd name="connsiteY3" fmla="*/ 107182 h 340117"/>
                <a:gd name="connsiteX0" fmla="*/ 0 w 3324679"/>
                <a:gd name="connsiteY0" fmla="*/ 99674 h 365380"/>
                <a:gd name="connsiteX1" fmla="*/ 363764 w 3324679"/>
                <a:gd name="connsiteY1" fmla="*/ 364673 h 365380"/>
                <a:gd name="connsiteX2" fmla="*/ 1234621 w 3324679"/>
                <a:gd name="connsiteY2" fmla="*/ 30843 h 365380"/>
                <a:gd name="connsiteX3" fmla="*/ 2424793 w 3324679"/>
                <a:gd name="connsiteY3" fmla="*/ 16329 h 365380"/>
                <a:gd name="connsiteX4" fmla="*/ 3324679 w 3324679"/>
                <a:gd name="connsiteY4" fmla="*/ 132445 h 365380"/>
                <a:gd name="connsiteX0" fmla="*/ 182 w 3324861"/>
                <a:gd name="connsiteY0" fmla="*/ 99674 h 365430"/>
                <a:gd name="connsiteX1" fmla="*/ 363946 w 3324861"/>
                <a:gd name="connsiteY1" fmla="*/ 364673 h 365430"/>
                <a:gd name="connsiteX2" fmla="*/ 1234803 w 3324861"/>
                <a:gd name="connsiteY2" fmla="*/ 30843 h 365430"/>
                <a:gd name="connsiteX3" fmla="*/ 2424975 w 3324861"/>
                <a:gd name="connsiteY3" fmla="*/ 16329 h 365430"/>
                <a:gd name="connsiteX4" fmla="*/ 3324861 w 3324861"/>
                <a:gd name="connsiteY4" fmla="*/ 132445 h 36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4861" h="365430">
                  <a:moveTo>
                    <a:pt x="182" y="99674"/>
                  </a:moveTo>
                  <a:cubicBezTo>
                    <a:pt x="-6245" y="255966"/>
                    <a:pt x="158176" y="376145"/>
                    <a:pt x="363946" y="364673"/>
                  </a:cubicBezTo>
                  <a:cubicBezTo>
                    <a:pt x="569716" y="353201"/>
                    <a:pt x="888879" y="76805"/>
                    <a:pt x="1234803" y="30843"/>
                  </a:cubicBezTo>
                  <a:cubicBezTo>
                    <a:pt x="1580727" y="-15119"/>
                    <a:pt x="2076632" y="-605"/>
                    <a:pt x="2424975" y="16329"/>
                  </a:cubicBezTo>
                  <a:cubicBezTo>
                    <a:pt x="2773318" y="33263"/>
                    <a:pt x="3177299" y="125188"/>
                    <a:pt x="3324861" y="132445"/>
                  </a:cubicBezTo>
                </a:path>
              </a:pathLst>
            </a:custGeom>
            <a:noFill/>
            <a:ln w="28575">
              <a:solidFill>
                <a:srgbClr val="0070C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78831" y="5587998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set #1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7257215" y="5007429"/>
            <a:ext cx="16802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Positioned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“Correlation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Space”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61227" y="5077854"/>
            <a:ext cx="806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-0.24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014174" y="4238171"/>
            <a:ext cx="4647886" cy="2408433"/>
            <a:chOff x="2014174" y="4238171"/>
            <a:chExt cx="4647886" cy="2408433"/>
          </a:xfrm>
        </p:grpSpPr>
        <p:sp>
          <p:nvSpPr>
            <p:cNvPr id="56" name="Freeform 55"/>
            <p:cNvSpPr/>
            <p:nvPr/>
          </p:nvSpPr>
          <p:spPr>
            <a:xfrm>
              <a:off x="3135087" y="5667829"/>
              <a:ext cx="2823029" cy="791028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12771 w 3047164"/>
                <a:gd name="connsiteY0" fmla="*/ 475229 h 758343"/>
                <a:gd name="connsiteX1" fmla="*/ 376535 w 3047164"/>
                <a:gd name="connsiteY1" fmla="*/ 740228 h 758343"/>
                <a:gd name="connsiteX2" fmla="*/ 3047164 w 3047164"/>
                <a:gd name="connsiteY2" fmla="*/ 0 h 758343"/>
                <a:gd name="connsiteX0" fmla="*/ 12771 w 3047164"/>
                <a:gd name="connsiteY0" fmla="*/ 475229 h 758343"/>
                <a:gd name="connsiteX1" fmla="*/ 376535 w 3047164"/>
                <a:gd name="connsiteY1" fmla="*/ 740228 h 758343"/>
                <a:gd name="connsiteX2" fmla="*/ 3047164 w 3047164"/>
                <a:gd name="connsiteY2" fmla="*/ 0 h 758343"/>
                <a:gd name="connsiteX0" fmla="*/ 0 w 2670629"/>
                <a:gd name="connsiteY0" fmla="*/ 740228 h 740228"/>
                <a:gd name="connsiteX1" fmla="*/ 2670629 w 2670629"/>
                <a:gd name="connsiteY1" fmla="*/ 0 h 740228"/>
                <a:gd name="connsiteX0" fmla="*/ 0 w 1785258"/>
                <a:gd name="connsiteY0" fmla="*/ 725713 h 725713"/>
                <a:gd name="connsiteX1" fmla="*/ 1785258 w 1785258"/>
                <a:gd name="connsiteY1" fmla="*/ 0 h 725713"/>
                <a:gd name="connsiteX0" fmla="*/ 0 w 1717249"/>
                <a:gd name="connsiteY0" fmla="*/ 847795 h 847795"/>
                <a:gd name="connsiteX1" fmla="*/ 1717249 w 1717249"/>
                <a:gd name="connsiteY1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2204652"/>
                <a:gd name="connsiteY0" fmla="*/ 739277 h 739277"/>
                <a:gd name="connsiteX1" fmla="*/ 1620899 w 2204652"/>
                <a:gd name="connsiteY1" fmla="*/ 467982 h 739277"/>
                <a:gd name="connsiteX2" fmla="*/ 2204652 w 2204652"/>
                <a:gd name="connsiteY2" fmla="*/ 0 h 739277"/>
                <a:gd name="connsiteX0" fmla="*/ 0 w 2204652"/>
                <a:gd name="connsiteY0" fmla="*/ 739277 h 739277"/>
                <a:gd name="connsiteX1" fmla="*/ 668763 w 2204652"/>
                <a:gd name="connsiteY1" fmla="*/ 495112 h 739277"/>
                <a:gd name="connsiteX2" fmla="*/ 1620899 w 2204652"/>
                <a:gd name="connsiteY2" fmla="*/ 467982 h 739277"/>
                <a:gd name="connsiteX3" fmla="*/ 2204652 w 2204652"/>
                <a:gd name="connsiteY3" fmla="*/ 0 h 739277"/>
                <a:gd name="connsiteX0" fmla="*/ 0 w 2204652"/>
                <a:gd name="connsiteY0" fmla="*/ 739277 h 739277"/>
                <a:gd name="connsiteX1" fmla="*/ 668763 w 2204652"/>
                <a:gd name="connsiteY1" fmla="*/ 495112 h 739277"/>
                <a:gd name="connsiteX2" fmla="*/ 1620899 w 2204652"/>
                <a:gd name="connsiteY2" fmla="*/ 467982 h 739277"/>
                <a:gd name="connsiteX3" fmla="*/ 2204652 w 2204652"/>
                <a:gd name="connsiteY3" fmla="*/ 0 h 73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4652" h="739277">
                  <a:moveTo>
                    <a:pt x="0" y="739277"/>
                  </a:moveTo>
                  <a:cubicBezTo>
                    <a:pt x="85012" y="723452"/>
                    <a:pt x="398613" y="540328"/>
                    <a:pt x="668763" y="495112"/>
                  </a:cubicBezTo>
                  <a:cubicBezTo>
                    <a:pt x="938913" y="449896"/>
                    <a:pt x="1319578" y="455548"/>
                    <a:pt x="1620899" y="467982"/>
                  </a:cubicBezTo>
                  <a:cubicBezTo>
                    <a:pt x="1922220" y="480416"/>
                    <a:pt x="1937346" y="995437"/>
                    <a:pt x="2204652" y="0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3156859" y="5776685"/>
              <a:ext cx="3505201" cy="863599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12771 w 3047164"/>
                <a:gd name="connsiteY0" fmla="*/ 475229 h 758343"/>
                <a:gd name="connsiteX1" fmla="*/ 376535 w 3047164"/>
                <a:gd name="connsiteY1" fmla="*/ 740228 h 758343"/>
                <a:gd name="connsiteX2" fmla="*/ 3047164 w 3047164"/>
                <a:gd name="connsiteY2" fmla="*/ 0 h 758343"/>
                <a:gd name="connsiteX0" fmla="*/ 12771 w 3047164"/>
                <a:gd name="connsiteY0" fmla="*/ 475229 h 758343"/>
                <a:gd name="connsiteX1" fmla="*/ 376535 w 3047164"/>
                <a:gd name="connsiteY1" fmla="*/ 740228 h 758343"/>
                <a:gd name="connsiteX2" fmla="*/ 3047164 w 3047164"/>
                <a:gd name="connsiteY2" fmla="*/ 0 h 758343"/>
                <a:gd name="connsiteX0" fmla="*/ 0 w 2670629"/>
                <a:gd name="connsiteY0" fmla="*/ 740228 h 740228"/>
                <a:gd name="connsiteX1" fmla="*/ 2670629 w 2670629"/>
                <a:gd name="connsiteY1" fmla="*/ 0 h 740228"/>
                <a:gd name="connsiteX0" fmla="*/ 0 w 1785258"/>
                <a:gd name="connsiteY0" fmla="*/ 725713 h 725713"/>
                <a:gd name="connsiteX1" fmla="*/ 1785258 w 1785258"/>
                <a:gd name="connsiteY1" fmla="*/ 0 h 725713"/>
                <a:gd name="connsiteX0" fmla="*/ 0 w 1717249"/>
                <a:gd name="connsiteY0" fmla="*/ 847795 h 847795"/>
                <a:gd name="connsiteX1" fmla="*/ 1717249 w 1717249"/>
                <a:gd name="connsiteY1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1717249"/>
                <a:gd name="connsiteY0" fmla="*/ 847795 h 847795"/>
                <a:gd name="connsiteX1" fmla="*/ 1133496 w 1717249"/>
                <a:gd name="connsiteY1" fmla="*/ 467982 h 847795"/>
                <a:gd name="connsiteX2" fmla="*/ 1717249 w 1717249"/>
                <a:gd name="connsiteY2" fmla="*/ 0 h 847795"/>
                <a:gd name="connsiteX0" fmla="*/ 0 w 2204652"/>
                <a:gd name="connsiteY0" fmla="*/ 739277 h 739277"/>
                <a:gd name="connsiteX1" fmla="*/ 1620899 w 2204652"/>
                <a:gd name="connsiteY1" fmla="*/ 467982 h 739277"/>
                <a:gd name="connsiteX2" fmla="*/ 2204652 w 2204652"/>
                <a:gd name="connsiteY2" fmla="*/ 0 h 739277"/>
                <a:gd name="connsiteX0" fmla="*/ 0 w 2204652"/>
                <a:gd name="connsiteY0" fmla="*/ 739277 h 739277"/>
                <a:gd name="connsiteX1" fmla="*/ 668763 w 2204652"/>
                <a:gd name="connsiteY1" fmla="*/ 495112 h 739277"/>
                <a:gd name="connsiteX2" fmla="*/ 1620899 w 2204652"/>
                <a:gd name="connsiteY2" fmla="*/ 467982 h 739277"/>
                <a:gd name="connsiteX3" fmla="*/ 2204652 w 2204652"/>
                <a:gd name="connsiteY3" fmla="*/ 0 h 739277"/>
                <a:gd name="connsiteX0" fmla="*/ 0 w 2204652"/>
                <a:gd name="connsiteY0" fmla="*/ 739277 h 739277"/>
                <a:gd name="connsiteX1" fmla="*/ 668763 w 2204652"/>
                <a:gd name="connsiteY1" fmla="*/ 495112 h 739277"/>
                <a:gd name="connsiteX2" fmla="*/ 1620899 w 2204652"/>
                <a:gd name="connsiteY2" fmla="*/ 467982 h 739277"/>
                <a:gd name="connsiteX3" fmla="*/ 2204652 w 2204652"/>
                <a:gd name="connsiteY3" fmla="*/ 0 h 739277"/>
                <a:gd name="connsiteX0" fmla="*/ 0 w 2726061"/>
                <a:gd name="connsiteY0" fmla="*/ 888489 h 888489"/>
                <a:gd name="connsiteX1" fmla="*/ 668763 w 2726061"/>
                <a:gd name="connsiteY1" fmla="*/ 644324 h 888489"/>
                <a:gd name="connsiteX2" fmla="*/ 1620899 w 2726061"/>
                <a:gd name="connsiteY2" fmla="*/ 617194 h 888489"/>
                <a:gd name="connsiteX3" fmla="*/ 2726061 w 2726061"/>
                <a:gd name="connsiteY3" fmla="*/ 0 h 888489"/>
                <a:gd name="connsiteX0" fmla="*/ 0 w 2726061"/>
                <a:gd name="connsiteY0" fmla="*/ 888489 h 888489"/>
                <a:gd name="connsiteX1" fmla="*/ 668763 w 2726061"/>
                <a:gd name="connsiteY1" fmla="*/ 644324 h 888489"/>
                <a:gd name="connsiteX2" fmla="*/ 1620899 w 2726061"/>
                <a:gd name="connsiteY2" fmla="*/ 617194 h 888489"/>
                <a:gd name="connsiteX3" fmla="*/ 2726061 w 2726061"/>
                <a:gd name="connsiteY3" fmla="*/ 0 h 888489"/>
                <a:gd name="connsiteX0" fmla="*/ 0 w 2737396"/>
                <a:gd name="connsiteY0" fmla="*/ 807100 h 807100"/>
                <a:gd name="connsiteX1" fmla="*/ 680098 w 2737396"/>
                <a:gd name="connsiteY1" fmla="*/ 644324 h 807100"/>
                <a:gd name="connsiteX2" fmla="*/ 1632234 w 2737396"/>
                <a:gd name="connsiteY2" fmla="*/ 617194 h 807100"/>
                <a:gd name="connsiteX3" fmla="*/ 2737396 w 2737396"/>
                <a:gd name="connsiteY3" fmla="*/ 0 h 80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7396" h="807100">
                  <a:moveTo>
                    <a:pt x="0" y="807100"/>
                  </a:moveTo>
                  <a:cubicBezTo>
                    <a:pt x="85012" y="791275"/>
                    <a:pt x="409948" y="689540"/>
                    <a:pt x="680098" y="644324"/>
                  </a:cubicBezTo>
                  <a:cubicBezTo>
                    <a:pt x="950248" y="599108"/>
                    <a:pt x="1210007" y="616063"/>
                    <a:pt x="1632234" y="617194"/>
                  </a:cubicBezTo>
                  <a:cubicBezTo>
                    <a:pt x="2054461" y="618325"/>
                    <a:pt x="2470090" y="995437"/>
                    <a:pt x="2737396" y="0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2690360" y="6271647"/>
              <a:ext cx="454251" cy="188141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26161 w 3350840"/>
                <a:gd name="connsiteY0" fmla="*/ 0 h 265296"/>
                <a:gd name="connsiteX1" fmla="*/ 389925 w 3350840"/>
                <a:gd name="connsiteY1" fmla="*/ 264999 h 265296"/>
                <a:gd name="connsiteX2" fmla="*/ 3350840 w 3350840"/>
                <a:gd name="connsiteY2" fmla="*/ 32771 h 265296"/>
                <a:gd name="connsiteX0" fmla="*/ 0 w 3324679"/>
                <a:gd name="connsiteY0" fmla="*/ 74411 h 340117"/>
                <a:gd name="connsiteX1" fmla="*/ 363764 w 3324679"/>
                <a:gd name="connsiteY1" fmla="*/ 339410 h 340117"/>
                <a:gd name="connsiteX2" fmla="*/ 1234621 w 3324679"/>
                <a:gd name="connsiteY2" fmla="*/ 5580 h 340117"/>
                <a:gd name="connsiteX3" fmla="*/ 3324679 w 3324679"/>
                <a:gd name="connsiteY3" fmla="*/ 107182 h 340117"/>
                <a:gd name="connsiteX0" fmla="*/ 0 w 3324679"/>
                <a:gd name="connsiteY0" fmla="*/ 99674 h 365380"/>
                <a:gd name="connsiteX1" fmla="*/ 363764 w 3324679"/>
                <a:gd name="connsiteY1" fmla="*/ 364673 h 365380"/>
                <a:gd name="connsiteX2" fmla="*/ 1234621 w 3324679"/>
                <a:gd name="connsiteY2" fmla="*/ 30843 h 365380"/>
                <a:gd name="connsiteX3" fmla="*/ 2424793 w 3324679"/>
                <a:gd name="connsiteY3" fmla="*/ 16329 h 365380"/>
                <a:gd name="connsiteX4" fmla="*/ 3324679 w 3324679"/>
                <a:gd name="connsiteY4" fmla="*/ 132445 h 365380"/>
                <a:gd name="connsiteX0" fmla="*/ 182 w 3324861"/>
                <a:gd name="connsiteY0" fmla="*/ 99674 h 365430"/>
                <a:gd name="connsiteX1" fmla="*/ 363946 w 3324861"/>
                <a:gd name="connsiteY1" fmla="*/ 364673 h 365430"/>
                <a:gd name="connsiteX2" fmla="*/ 1234803 w 3324861"/>
                <a:gd name="connsiteY2" fmla="*/ 30843 h 365430"/>
                <a:gd name="connsiteX3" fmla="*/ 2424975 w 3324861"/>
                <a:gd name="connsiteY3" fmla="*/ 16329 h 365430"/>
                <a:gd name="connsiteX4" fmla="*/ 3324861 w 3324861"/>
                <a:gd name="connsiteY4" fmla="*/ 132445 h 365430"/>
                <a:gd name="connsiteX0" fmla="*/ 182 w 3324861"/>
                <a:gd name="connsiteY0" fmla="*/ 76510 h 342266"/>
                <a:gd name="connsiteX1" fmla="*/ 363946 w 3324861"/>
                <a:gd name="connsiteY1" fmla="*/ 341509 h 342266"/>
                <a:gd name="connsiteX2" fmla="*/ 1234803 w 3324861"/>
                <a:gd name="connsiteY2" fmla="*/ 7679 h 342266"/>
                <a:gd name="connsiteX3" fmla="*/ 3324861 w 3324861"/>
                <a:gd name="connsiteY3" fmla="*/ 109281 h 342266"/>
                <a:gd name="connsiteX0" fmla="*/ 182 w 1234803"/>
                <a:gd name="connsiteY0" fmla="*/ 68831 h 334587"/>
                <a:gd name="connsiteX1" fmla="*/ 363946 w 1234803"/>
                <a:gd name="connsiteY1" fmla="*/ 333830 h 334587"/>
                <a:gd name="connsiteX2" fmla="*/ 1234803 w 1234803"/>
                <a:gd name="connsiteY2" fmla="*/ 0 h 334587"/>
                <a:gd name="connsiteX0" fmla="*/ 182 w 363946"/>
                <a:gd name="connsiteY0" fmla="*/ 0 h 265756"/>
                <a:gd name="connsiteX1" fmla="*/ 363946 w 363946"/>
                <a:gd name="connsiteY1" fmla="*/ 264999 h 265756"/>
                <a:gd name="connsiteX0" fmla="*/ 151 w 399634"/>
                <a:gd name="connsiteY0" fmla="*/ 0 h 258656"/>
                <a:gd name="connsiteX1" fmla="*/ 399634 w 399634"/>
                <a:gd name="connsiteY1" fmla="*/ 257856 h 258656"/>
                <a:gd name="connsiteX0" fmla="*/ 156 w 392495"/>
                <a:gd name="connsiteY0" fmla="*/ 0 h 263389"/>
                <a:gd name="connsiteX1" fmla="*/ 392495 w 392495"/>
                <a:gd name="connsiteY1" fmla="*/ 262618 h 263389"/>
                <a:gd name="connsiteX0" fmla="*/ 119 w 454370"/>
                <a:gd name="connsiteY0" fmla="*/ 0 h 188206"/>
                <a:gd name="connsiteX1" fmla="*/ 454370 w 454370"/>
                <a:gd name="connsiteY1" fmla="*/ 186418 h 188206"/>
                <a:gd name="connsiteX0" fmla="*/ 0 w 454251"/>
                <a:gd name="connsiteY0" fmla="*/ 0 h 188141"/>
                <a:gd name="connsiteX1" fmla="*/ 454251 w 454251"/>
                <a:gd name="connsiteY1" fmla="*/ 186418 h 188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4251" h="188141">
                  <a:moveTo>
                    <a:pt x="0" y="0"/>
                  </a:moveTo>
                  <a:cubicBezTo>
                    <a:pt x="81679" y="153911"/>
                    <a:pt x="248481" y="197890"/>
                    <a:pt x="454251" y="186418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2647497" y="6505009"/>
              <a:ext cx="511401" cy="141595"/>
            </a:xfrm>
            <a:custGeom>
              <a:avLst/>
              <a:gdLst>
                <a:gd name="connsiteX0" fmla="*/ 14702 w 2903045"/>
                <a:gd name="connsiteY0" fmla="*/ 0 h 348368"/>
                <a:gd name="connsiteX1" fmla="*/ 435616 w 2903045"/>
                <a:gd name="connsiteY1" fmla="*/ 348343 h 348368"/>
                <a:gd name="connsiteX2" fmla="*/ 2903045 w 2903045"/>
                <a:gd name="connsiteY2" fmla="*/ 14515 h 348368"/>
                <a:gd name="connsiteX0" fmla="*/ 20033 w 2872657"/>
                <a:gd name="connsiteY0" fmla="*/ 0 h 398816"/>
                <a:gd name="connsiteX1" fmla="*/ 405228 w 2872657"/>
                <a:gd name="connsiteY1" fmla="*/ 398349 h 398816"/>
                <a:gd name="connsiteX2" fmla="*/ 2872657 w 2872657"/>
                <a:gd name="connsiteY2" fmla="*/ 64521 h 398816"/>
                <a:gd name="connsiteX0" fmla="*/ 2407 w 2855031"/>
                <a:gd name="connsiteY0" fmla="*/ 0 h 398816"/>
                <a:gd name="connsiteX1" fmla="*/ 387602 w 2855031"/>
                <a:gd name="connsiteY1" fmla="*/ 398349 h 398816"/>
                <a:gd name="connsiteX2" fmla="*/ 2855031 w 2855031"/>
                <a:gd name="connsiteY2" fmla="*/ 64521 h 398816"/>
                <a:gd name="connsiteX0" fmla="*/ 1401 w 2861169"/>
                <a:gd name="connsiteY0" fmla="*/ 0 h 398817"/>
                <a:gd name="connsiteX1" fmla="*/ 393740 w 2861169"/>
                <a:gd name="connsiteY1" fmla="*/ 398349 h 398817"/>
                <a:gd name="connsiteX2" fmla="*/ 2861169 w 2861169"/>
                <a:gd name="connsiteY2" fmla="*/ 64521 h 398817"/>
                <a:gd name="connsiteX0" fmla="*/ 6134 w 2837327"/>
                <a:gd name="connsiteY0" fmla="*/ 68829 h 336249"/>
                <a:gd name="connsiteX1" fmla="*/ 369898 w 2837327"/>
                <a:gd name="connsiteY1" fmla="*/ 333828 h 336249"/>
                <a:gd name="connsiteX2" fmla="*/ 2837327 w 2837327"/>
                <a:gd name="connsiteY2" fmla="*/ 0 h 336249"/>
                <a:gd name="connsiteX0" fmla="*/ 7188 w 2838381"/>
                <a:gd name="connsiteY0" fmla="*/ 68829 h 334386"/>
                <a:gd name="connsiteX1" fmla="*/ 370952 w 2838381"/>
                <a:gd name="connsiteY1" fmla="*/ 333828 h 334386"/>
                <a:gd name="connsiteX2" fmla="*/ 2838381 w 2838381"/>
                <a:gd name="connsiteY2" fmla="*/ 0 h 334386"/>
                <a:gd name="connsiteX0" fmla="*/ 7188 w 2838381"/>
                <a:gd name="connsiteY0" fmla="*/ 68829 h 334401"/>
                <a:gd name="connsiteX1" fmla="*/ 370952 w 2838381"/>
                <a:gd name="connsiteY1" fmla="*/ 333828 h 334401"/>
                <a:gd name="connsiteX2" fmla="*/ 2838381 w 2838381"/>
                <a:gd name="connsiteY2" fmla="*/ 0 h 334401"/>
                <a:gd name="connsiteX0" fmla="*/ 0 w 2831193"/>
                <a:gd name="connsiteY0" fmla="*/ 68829 h 334904"/>
                <a:gd name="connsiteX1" fmla="*/ 363764 w 2831193"/>
                <a:gd name="connsiteY1" fmla="*/ 333828 h 334904"/>
                <a:gd name="connsiteX2" fmla="*/ 2831193 w 2831193"/>
                <a:gd name="connsiteY2" fmla="*/ 0 h 334904"/>
                <a:gd name="connsiteX0" fmla="*/ 6133 w 2837326"/>
                <a:gd name="connsiteY0" fmla="*/ 68829 h 334727"/>
                <a:gd name="connsiteX1" fmla="*/ 369897 w 2837326"/>
                <a:gd name="connsiteY1" fmla="*/ 333828 h 334727"/>
                <a:gd name="connsiteX2" fmla="*/ 2837326 w 2837326"/>
                <a:gd name="connsiteY2" fmla="*/ 0 h 334727"/>
                <a:gd name="connsiteX0" fmla="*/ 2970 w 2834163"/>
                <a:gd name="connsiteY0" fmla="*/ 68829 h 334727"/>
                <a:gd name="connsiteX1" fmla="*/ 366734 w 2834163"/>
                <a:gd name="connsiteY1" fmla="*/ 333828 h 334727"/>
                <a:gd name="connsiteX2" fmla="*/ 2834163 w 2834163"/>
                <a:gd name="connsiteY2" fmla="*/ 0 h 334727"/>
                <a:gd name="connsiteX0" fmla="*/ 5078 w 2836271"/>
                <a:gd name="connsiteY0" fmla="*/ 68829 h 334535"/>
                <a:gd name="connsiteX1" fmla="*/ 368842 w 2836271"/>
                <a:gd name="connsiteY1" fmla="*/ 333828 h 334535"/>
                <a:gd name="connsiteX2" fmla="*/ 2836271 w 2836271"/>
                <a:gd name="connsiteY2" fmla="*/ 0 h 334535"/>
                <a:gd name="connsiteX0" fmla="*/ 26161 w 3350840"/>
                <a:gd name="connsiteY0" fmla="*/ 0 h 265296"/>
                <a:gd name="connsiteX1" fmla="*/ 389925 w 3350840"/>
                <a:gd name="connsiteY1" fmla="*/ 264999 h 265296"/>
                <a:gd name="connsiteX2" fmla="*/ 3350840 w 3350840"/>
                <a:gd name="connsiteY2" fmla="*/ 32771 h 265296"/>
                <a:gd name="connsiteX0" fmla="*/ 0 w 3324679"/>
                <a:gd name="connsiteY0" fmla="*/ 74411 h 340117"/>
                <a:gd name="connsiteX1" fmla="*/ 363764 w 3324679"/>
                <a:gd name="connsiteY1" fmla="*/ 339410 h 340117"/>
                <a:gd name="connsiteX2" fmla="*/ 1234621 w 3324679"/>
                <a:gd name="connsiteY2" fmla="*/ 5580 h 340117"/>
                <a:gd name="connsiteX3" fmla="*/ 3324679 w 3324679"/>
                <a:gd name="connsiteY3" fmla="*/ 107182 h 340117"/>
                <a:gd name="connsiteX0" fmla="*/ 0 w 3324679"/>
                <a:gd name="connsiteY0" fmla="*/ 99674 h 365380"/>
                <a:gd name="connsiteX1" fmla="*/ 363764 w 3324679"/>
                <a:gd name="connsiteY1" fmla="*/ 364673 h 365380"/>
                <a:gd name="connsiteX2" fmla="*/ 1234621 w 3324679"/>
                <a:gd name="connsiteY2" fmla="*/ 30843 h 365380"/>
                <a:gd name="connsiteX3" fmla="*/ 2424793 w 3324679"/>
                <a:gd name="connsiteY3" fmla="*/ 16329 h 365380"/>
                <a:gd name="connsiteX4" fmla="*/ 3324679 w 3324679"/>
                <a:gd name="connsiteY4" fmla="*/ 132445 h 365380"/>
                <a:gd name="connsiteX0" fmla="*/ 182 w 3324861"/>
                <a:gd name="connsiteY0" fmla="*/ 99674 h 365430"/>
                <a:gd name="connsiteX1" fmla="*/ 363946 w 3324861"/>
                <a:gd name="connsiteY1" fmla="*/ 364673 h 365430"/>
                <a:gd name="connsiteX2" fmla="*/ 1234803 w 3324861"/>
                <a:gd name="connsiteY2" fmla="*/ 30843 h 365430"/>
                <a:gd name="connsiteX3" fmla="*/ 2424975 w 3324861"/>
                <a:gd name="connsiteY3" fmla="*/ 16329 h 365430"/>
                <a:gd name="connsiteX4" fmla="*/ 3324861 w 3324861"/>
                <a:gd name="connsiteY4" fmla="*/ 132445 h 365430"/>
                <a:gd name="connsiteX0" fmla="*/ 182 w 3324861"/>
                <a:gd name="connsiteY0" fmla="*/ 76510 h 342266"/>
                <a:gd name="connsiteX1" fmla="*/ 363946 w 3324861"/>
                <a:gd name="connsiteY1" fmla="*/ 341509 h 342266"/>
                <a:gd name="connsiteX2" fmla="*/ 1234803 w 3324861"/>
                <a:gd name="connsiteY2" fmla="*/ 7679 h 342266"/>
                <a:gd name="connsiteX3" fmla="*/ 3324861 w 3324861"/>
                <a:gd name="connsiteY3" fmla="*/ 109281 h 342266"/>
                <a:gd name="connsiteX0" fmla="*/ 182 w 1234803"/>
                <a:gd name="connsiteY0" fmla="*/ 68831 h 334587"/>
                <a:gd name="connsiteX1" fmla="*/ 363946 w 1234803"/>
                <a:gd name="connsiteY1" fmla="*/ 333830 h 334587"/>
                <a:gd name="connsiteX2" fmla="*/ 1234803 w 1234803"/>
                <a:gd name="connsiteY2" fmla="*/ 0 h 334587"/>
                <a:gd name="connsiteX0" fmla="*/ 182 w 363946"/>
                <a:gd name="connsiteY0" fmla="*/ 0 h 265756"/>
                <a:gd name="connsiteX1" fmla="*/ 363946 w 363946"/>
                <a:gd name="connsiteY1" fmla="*/ 264999 h 265756"/>
                <a:gd name="connsiteX0" fmla="*/ 151 w 399634"/>
                <a:gd name="connsiteY0" fmla="*/ 0 h 258656"/>
                <a:gd name="connsiteX1" fmla="*/ 399634 w 399634"/>
                <a:gd name="connsiteY1" fmla="*/ 257856 h 258656"/>
                <a:gd name="connsiteX0" fmla="*/ 156 w 392495"/>
                <a:gd name="connsiteY0" fmla="*/ 0 h 263389"/>
                <a:gd name="connsiteX1" fmla="*/ 392495 w 392495"/>
                <a:gd name="connsiteY1" fmla="*/ 262618 h 263389"/>
                <a:gd name="connsiteX0" fmla="*/ 119 w 454370"/>
                <a:gd name="connsiteY0" fmla="*/ 0 h 188206"/>
                <a:gd name="connsiteX1" fmla="*/ 454370 w 454370"/>
                <a:gd name="connsiteY1" fmla="*/ 186418 h 188206"/>
                <a:gd name="connsiteX0" fmla="*/ 0 w 454251"/>
                <a:gd name="connsiteY0" fmla="*/ 0 h 188141"/>
                <a:gd name="connsiteX1" fmla="*/ 454251 w 454251"/>
                <a:gd name="connsiteY1" fmla="*/ 186418 h 188141"/>
                <a:gd name="connsiteX0" fmla="*/ 0 w 511401"/>
                <a:gd name="connsiteY0" fmla="*/ 0 h 141595"/>
                <a:gd name="connsiteX1" fmla="*/ 511401 w 511401"/>
                <a:gd name="connsiteY1" fmla="*/ 136412 h 14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1401" h="141595">
                  <a:moveTo>
                    <a:pt x="0" y="0"/>
                  </a:moveTo>
                  <a:cubicBezTo>
                    <a:pt x="81679" y="153911"/>
                    <a:pt x="305631" y="147884"/>
                    <a:pt x="511401" y="136412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 flipH="1">
              <a:off x="2014174" y="4274457"/>
              <a:ext cx="45719" cy="224972"/>
            </a:xfrm>
            <a:custGeom>
              <a:avLst/>
              <a:gdLst>
                <a:gd name="connsiteX0" fmla="*/ 0 w 754742"/>
                <a:gd name="connsiteY0" fmla="*/ 0 h 580572"/>
                <a:gd name="connsiteX1" fmla="*/ 754742 w 754742"/>
                <a:gd name="connsiteY1" fmla="*/ 580572 h 580572"/>
                <a:gd name="connsiteX2" fmla="*/ 754742 w 754742"/>
                <a:gd name="connsiteY2" fmla="*/ 580572 h 580572"/>
                <a:gd name="connsiteX0" fmla="*/ 135 w 754877"/>
                <a:gd name="connsiteY0" fmla="*/ 0 h 580572"/>
                <a:gd name="connsiteX1" fmla="*/ 754877 w 754877"/>
                <a:gd name="connsiteY1" fmla="*/ 580572 h 580572"/>
                <a:gd name="connsiteX2" fmla="*/ 754877 w 754877"/>
                <a:gd name="connsiteY2" fmla="*/ 580572 h 580572"/>
                <a:gd name="connsiteX0" fmla="*/ 92 w 754834"/>
                <a:gd name="connsiteY0" fmla="*/ 0 h 580572"/>
                <a:gd name="connsiteX1" fmla="*/ 754834 w 754834"/>
                <a:gd name="connsiteY1" fmla="*/ 580572 h 580572"/>
                <a:gd name="connsiteX2" fmla="*/ 754834 w 754834"/>
                <a:gd name="connsiteY2" fmla="*/ 580572 h 580572"/>
                <a:gd name="connsiteX0" fmla="*/ 0 w 754742"/>
                <a:gd name="connsiteY0" fmla="*/ 0 h 580572"/>
                <a:gd name="connsiteX1" fmla="*/ 624114 w 754742"/>
                <a:gd name="connsiteY1" fmla="*/ 217715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624114 w 754742"/>
                <a:gd name="connsiteY1" fmla="*/ 217715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580571 w 754742"/>
                <a:gd name="connsiteY1" fmla="*/ 188687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580571 w 754742"/>
                <a:gd name="connsiteY1" fmla="*/ 188687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798286 w 1641103"/>
                <a:gd name="connsiteY0" fmla="*/ 0 h 593889"/>
                <a:gd name="connsiteX1" fmla="*/ 1378857 w 1641103"/>
                <a:gd name="connsiteY1" fmla="*/ 188687 h 593889"/>
                <a:gd name="connsiteX2" fmla="*/ 1553028 w 1641103"/>
                <a:gd name="connsiteY2" fmla="*/ 580572 h 593889"/>
                <a:gd name="connsiteX3" fmla="*/ 0 w 1641103"/>
                <a:gd name="connsiteY3" fmla="*/ 493486 h 593889"/>
                <a:gd name="connsiteX0" fmla="*/ 0 w 1095056"/>
                <a:gd name="connsiteY0" fmla="*/ 0 h 717701"/>
                <a:gd name="connsiteX1" fmla="*/ 580571 w 1095056"/>
                <a:gd name="connsiteY1" fmla="*/ 188687 h 717701"/>
                <a:gd name="connsiteX2" fmla="*/ 754742 w 1095056"/>
                <a:gd name="connsiteY2" fmla="*/ 580572 h 717701"/>
                <a:gd name="connsiteX3" fmla="*/ 885372 w 1095056"/>
                <a:gd name="connsiteY3" fmla="*/ 711200 h 717701"/>
                <a:gd name="connsiteX0" fmla="*/ 0 w 885372"/>
                <a:gd name="connsiteY0" fmla="*/ 0 h 717701"/>
                <a:gd name="connsiteX1" fmla="*/ 580571 w 885372"/>
                <a:gd name="connsiteY1" fmla="*/ 188687 h 717701"/>
                <a:gd name="connsiteX2" fmla="*/ 754742 w 885372"/>
                <a:gd name="connsiteY2" fmla="*/ 580572 h 717701"/>
                <a:gd name="connsiteX3" fmla="*/ 885372 w 885372"/>
                <a:gd name="connsiteY3" fmla="*/ 711200 h 717701"/>
                <a:gd name="connsiteX0" fmla="*/ 0 w 885372"/>
                <a:gd name="connsiteY0" fmla="*/ 0 h 711200"/>
                <a:gd name="connsiteX1" fmla="*/ 580571 w 885372"/>
                <a:gd name="connsiteY1" fmla="*/ 188687 h 711200"/>
                <a:gd name="connsiteX2" fmla="*/ 885372 w 885372"/>
                <a:gd name="connsiteY2" fmla="*/ 711200 h 711200"/>
                <a:gd name="connsiteX0" fmla="*/ 0 w 885372"/>
                <a:gd name="connsiteY0" fmla="*/ 0 h 711200"/>
                <a:gd name="connsiteX1" fmla="*/ 406400 w 885372"/>
                <a:gd name="connsiteY1" fmla="*/ 275773 h 711200"/>
                <a:gd name="connsiteX2" fmla="*/ 885372 w 885372"/>
                <a:gd name="connsiteY2" fmla="*/ 711200 h 711200"/>
                <a:gd name="connsiteX0" fmla="*/ 0 w 885372"/>
                <a:gd name="connsiteY0" fmla="*/ 0 h 711200"/>
                <a:gd name="connsiteX1" fmla="*/ 885372 w 885372"/>
                <a:gd name="connsiteY1" fmla="*/ 711200 h 711200"/>
                <a:gd name="connsiteX0" fmla="*/ 115 w 885487"/>
                <a:gd name="connsiteY0" fmla="*/ 0 h 711200"/>
                <a:gd name="connsiteX1" fmla="*/ 885487 w 885487"/>
                <a:gd name="connsiteY1" fmla="*/ 711200 h 711200"/>
                <a:gd name="connsiteX0" fmla="*/ 569 w 885941"/>
                <a:gd name="connsiteY0" fmla="*/ 0 h 711200"/>
                <a:gd name="connsiteX1" fmla="*/ 885941 w 885941"/>
                <a:gd name="connsiteY1" fmla="*/ 711200 h 711200"/>
                <a:gd name="connsiteX0" fmla="*/ 569 w 885941"/>
                <a:gd name="connsiteY0" fmla="*/ 0 h 928914"/>
                <a:gd name="connsiteX1" fmla="*/ 885941 w 885941"/>
                <a:gd name="connsiteY1" fmla="*/ 928914 h 928914"/>
                <a:gd name="connsiteX0" fmla="*/ 320890 w 364433"/>
                <a:gd name="connsiteY0" fmla="*/ 0 h 558887"/>
                <a:gd name="connsiteX1" fmla="*/ 364433 w 364433"/>
                <a:gd name="connsiteY1" fmla="*/ 537028 h 558887"/>
                <a:gd name="connsiteX0" fmla="*/ 21846 w 65389"/>
                <a:gd name="connsiteY0" fmla="*/ 0 h 537028"/>
                <a:gd name="connsiteX1" fmla="*/ 65389 w 65389"/>
                <a:gd name="connsiteY1" fmla="*/ 537028 h 537028"/>
                <a:gd name="connsiteX0" fmla="*/ 89748 w 133291"/>
                <a:gd name="connsiteY0" fmla="*/ 0 h 537028"/>
                <a:gd name="connsiteX1" fmla="*/ 133291 w 133291"/>
                <a:gd name="connsiteY1" fmla="*/ 537028 h 537028"/>
                <a:gd name="connsiteX0" fmla="*/ 19509 w 193680"/>
                <a:gd name="connsiteY0" fmla="*/ 0 h 537028"/>
                <a:gd name="connsiteX1" fmla="*/ 193680 w 193680"/>
                <a:gd name="connsiteY1" fmla="*/ 537028 h 537028"/>
                <a:gd name="connsiteX0" fmla="*/ 703 w 174874"/>
                <a:gd name="connsiteY0" fmla="*/ 0 h 537028"/>
                <a:gd name="connsiteX1" fmla="*/ 174874 w 174874"/>
                <a:gd name="connsiteY1" fmla="*/ 537028 h 537028"/>
                <a:gd name="connsiteX0" fmla="*/ 0 w 174171"/>
                <a:gd name="connsiteY0" fmla="*/ 0 h 537028"/>
                <a:gd name="connsiteX1" fmla="*/ 174171 w 174171"/>
                <a:gd name="connsiteY1" fmla="*/ 537028 h 537028"/>
                <a:gd name="connsiteX0" fmla="*/ 3485 w 177656"/>
                <a:gd name="connsiteY0" fmla="*/ 0 h 537028"/>
                <a:gd name="connsiteX1" fmla="*/ 177656 w 177656"/>
                <a:gd name="connsiteY1" fmla="*/ 537028 h 537028"/>
                <a:gd name="connsiteX0" fmla="*/ 4479 w 149622"/>
                <a:gd name="connsiteY0" fmla="*/ 0 h 449942"/>
                <a:gd name="connsiteX1" fmla="*/ 149622 w 149622"/>
                <a:gd name="connsiteY1" fmla="*/ 449942 h 449942"/>
                <a:gd name="connsiteX0" fmla="*/ 29102 w 58131"/>
                <a:gd name="connsiteY0" fmla="*/ 0 h 377370"/>
                <a:gd name="connsiteX1" fmla="*/ 58131 w 58131"/>
                <a:gd name="connsiteY1" fmla="*/ 377370 h 377370"/>
                <a:gd name="connsiteX0" fmla="*/ 8393 w 37422"/>
                <a:gd name="connsiteY0" fmla="*/ 0 h 377370"/>
                <a:gd name="connsiteX1" fmla="*/ 37422 w 37422"/>
                <a:gd name="connsiteY1" fmla="*/ 377370 h 37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422" h="377370">
                  <a:moveTo>
                    <a:pt x="8393" y="0"/>
                  </a:moveTo>
                  <a:cubicBezTo>
                    <a:pt x="-15798" y="353180"/>
                    <a:pt x="18071" y="169332"/>
                    <a:pt x="37422" y="377370"/>
                  </a:cubicBezTo>
                </a:path>
              </a:pathLst>
            </a:custGeom>
            <a:noFill/>
            <a:ln w="571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2641599" y="4238171"/>
              <a:ext cx="29029" cy="232229"/>
            </a:xfrm>
            <a:custGeom>
              <a:avLst/>
              <a:gdLst>
                <a:gd name="connsiteX0" fmla="*/ 0 w 754742"/>
                <a:gd name="connsiteY0" fmla="*/ 0 h 580572"/>
                <a:gd name="connsiteX1" fmla="*/ 754742 w 754742"/>
                <a:gd name="connsiteY1" fmla="*/ 580572 h 580572"/>
                <a:gd name="connsiteX2" fmla="*/ 754742 w 754742"/>
                <a:gd name="connsiteY2" fmla="*/ 580572 h 580572"/>
                <a:gd name="connsiteX0" fmla="*/ 135 w 754877"/>
                <a:gd name="connsiteY0" fmla="*/ 0 h 580572"/>
                <a:gd name="connsiteX1" fmla="*/ 754877 w 754877"/>
                <a:gd name="connsiteY1" fmla="*/ 580572 h 580572"/>
                <a:gd name="connsiteX2" fmla="*/ 754877 w 754877"/>
                <a:gd name="connsiteY2" fmla="*/ 580572 h 580572"/>
                <a:gd name="connsiteX0" fmla="*/ 92 w 754834"/>
                <a:gd name="connsiteY0" fmla="*/ 0 h 580572"/>
                <a:gd name="connsiteX1" fmla="*/ 754834 w 754834"/>
                <a:gd name="connsiteY1" fmla="*/ 580572 h 580572"/>
                <a:gd name="connsiteX2" fmla="*/ 754834 w 754834"/>
                <a:gd name="connsiteY2" fmla="*/ 580572 h 580572"/>
                <a:gd name="connsiteX0" fmla="*/ 0 w 754742"/>
                <a:gd name="connsiteY0" fmla="*/ 0 h 580572"/>
                <a:gd name="connsiteX1" fmla="*/ 624114 w 754742"/>
                <a:gd name="connsiteY1" fmla="*/ 217715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624114 w 754742"/>
                <a:gd name="connsiteY1" fmla="*/ 217715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580571 w 754742"/>
                <a:gd name="connsiteY1" fmla="*/ 188687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0 w 754742"/>
                <a:gd name="connsiteY0" fmla="*/ 0 h 580572"/>
                <a:gd name="connsiteX1" fmla="*/ 580571 w 754742"/>
                <a:gd name="connsiteY1" fmla="*/ 188687 h 580572"/>
                <a:gd name="connsiteX2" fmla="*/ 754742 w 754742"/>
                <a:gd name="connsiteY2" fmla="*/ 580572 h 580572"/>
                <a:gd name="connsiteX3" fmla="*/ 754742 w 754742"/>
                <a:gd name="connsiteY3" fmla="*/ 580572 h 580572"/>
                <a:gd name="connsiteX0" fmla="*/ 798286 w 1641103"/>
                <a:gd name="connsiteY0" fmla="*/ 0 h 593889"/>
                <a:gd name="connsiteX1" fmla="*/ 1378857 w 1641103"/>
                <a:gd name="connsiteY1" fmla="*/ 188687 h 593889"/>
                <a:gd name="connsiteX2" fmla="*/ 1553028 w 1641103"/>
                <a:gd name="connsiteY2" fmla="*/ 580572 h 593889"/>
                <a:gd name="connsiteX3" fmla="*/ 0 w 1641103"/>
                <a:gd name="connsiteY3" fmla="*/ 493486 h 593889"/>
                <a:gd name="connsiteX0" fmla="*/ 0 w 1095056"/>
                <a:gd name="connsiteY0" fmla="*/ 0 h 717701"/>
                <a:gd name="connsiteX1" fmla="*/ 580571 w 1095056"/>
                <a:gd name="connsiteY1" fmla="*/ 188687 h 717701"/>
                <a:gd name="connsiteX2" fmla="*/ 754742 w 1095056"/>
                <a:gd name="connsiteY2" fmla="*/ 580572 h 717701"/>
                <a:gd name="connsiteX3" fmla="*/ 885372 w 1095056"/>
                <a:gd name="connsiteY3" fmla="*/ 711200 h 717701"/>
                <a:gd name="connsiteX0" fmla="*/ 0 w 885372"/>
                <a:gd name="connsiteY0" fmla="*/ 0 h 717701"/>
                <a:gd name="connsiteX1" fmla="*/ 580571 w 885372"/>
                <a:gd name="connsiteY1" fmla="*/ 188687 h 717701"/>
                <a:gd name="connsiteX2" fmla="*/ 754742 w 885372"/>
                <a:gd name="connsiteY2" fmla="*/ 580572 h 717701"/>
                <a:gd name="connsiteX3" fmla="*/ 885372 w 885372"/>
                <a:gd name="connsiteY3" fmla="*/ 711200 h 717701"/>
                <a:gd name="connsiteX0" fmla="*/ 0 w 885372"/>
                <a:gd name="connsiteY0" fmla="*/ 0 h 711200"/>
                <a:gd name="connsiteX1" fmla="*/ 580571 w 885372"/>
                <a:gd name="connsiteY1" fmla="*/ 188687 h 711200"/>
                <a:gd name="connsiteX2" fmla="*/ 885372 w 885372"/>
                <a:gd name="connsiteY2" fmla="*/ 711200 h 711200"/>
                <a:gd name="connsiteX0" fmla="*/ 0 w 885372"/>
                <a:gd name="connsiteY0" fmla="*/ 0 h 711200"/>
                <a:gd name="connsiteX1" fmla="*/ 406400 w 885372"/>
                <a:gd name="connsiteY1" fmla="*/ 275773 h 711200"/>
                <a:gd name="connsiteX2" fmla="*/ 885372 w 885372"/>
                <a:gd name="connsiteY2" fmla="*/ 711200 h 711200"/>
                <a:gd name="connsiteX0" fmla="*/ 0 w 885372"/>
                <a:gd name="connsiteY0" fmla="*/ 0 h 711200"/>
                <a:gd name="connsiteX1" fmla="*/ 885372 w 885372"/>
                <a:gd name="connsiteY1" fmla="*/ 711200 h 711200"/>
                <a:gd name="connsiteX0" fmla="*/ 115 w 885487"/>
                <a:gd name="connsiteY0" fmla="*/ 0 h 711200"/>
                <a:gd name="connsiteX1" fmla="*/ 885487 w 885487"/>
                <a:gd name="connsiteY1" fmla="*/ 711200 h 711200"/>
                <a:gd name="connsiteX0" fmla="*/ 569 w 885941"/>
                <a:gd name="connsiteY0" fmla="*/ 0 h 711200"/>
                <a:gd name="connsiteX1" fmla="*/ 885941 w 885941"/>
                <a:gd name="connsiteY1" fmla="*/ 711200 h 711200"/>
                <a:gd name="connsiteX0" fmla="*/ 569 w 885941"/>
                <a:gd name="connsiteY0" fmla="*/ 0 h 928914"/>
                <a:gd name="connsiteX1" fmla="*/ 885941 w 885941"/>
                <a:gd name="connsiteY1" fmla="*/ 928914 h 928914"/>
                <a:gd name="connsiteX0" fmla="*/ 0 w 885372"/>
                <a:gd name="connsiteY0" fmla="*/ 0 h 928914"/>
                <a:gd name="connsiteX1" fmla="*/ 58057 w 885372"/>
                <a:gd name="connsiteY1" fmla="*/ 580572 h 928914"/>
                <a:gd name="connsiteX2" fmla="*/ 885372 w 885372"/>
                <a:gd name="connsiteY2" fmla="*/ 928914 h 928914"/>
                <a:gd name="connsiteX0" fmla="*/ 0 w 58057"/>
                <a:gd name="connsiteY0" fmla="*/ 0 h 580572"/>
                <a:gd name="connsiteX1" fmla="*/ 58057 w 58057"/>
                <a:gd name="connsiteY1" fmla="*/ 580572 h 580572"/>
                <a:gd name="connsiteX0" fmla="*/ 0 w 29029"/>
                <a:gd name="connsiteY0" fmla="*/ 0 h 232229"/>
                <a:gd name="connsiteX1" fmla="*/ 29029 w 29029"/>
                <a:gd name="connsiteY1" fmla="*/ 232229 h 232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029" h="232229">
                  <a:moveTo>
                    <a:pt x="0" y="0"/>
                  </a:moveTo>
                  <a:lnTo>
                    <a:pt x="29029" y="232229"/>
                  </a:lnTo>
                </a:path>
              </a:pathLst>
            </a:custGeom>
            <a:noFill/>
            <a:ln w="57150">
              <a:solidFill>
                <a:schemeClr val="accent4">
                  <a:lumMod val="75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978847" y="5861829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set #2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8064A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dirty="0" smtClean="0">
                  <a:solidFill>
                    <a:srgbClr val="8064A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ata set #3</a:t>
              </a: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144691" y="5075707"/>
            <a:ext cx="1311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0.32   …</a:t>
            </a:r>
          </a:p>
        </p:txBody>
      </p:sp>
    </p:spTree>
    <p:extLst>
      <p:ext uri="{BB962C8B-B14F-4D97-AF65-F5344CB8AC3E}">
        <p14:creationId xmlns:p14="http://schemas.microsoft.com/office/powerpoint/2010/main" val="202129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6" grpId="0"/>
      <p:bldP spid="40" grpId="0" animBg="1"/>
      <p:bldP spid="41" grpId="0"/>
      <p:bldP spid="43" grpId="0" animBg="1"/>
      <p:bldP spid="44" grpId="0" animBg="1"/>
      <p:bldP spid="46" grpId="0" animBg="1"/>
      <p:bldP spid="50" grpId="0"/>
      <p:bldP spid="52" grpId="0"/>
      <p:bldP spid="53" grpId="0"/>
      <p:bldP spid="54" grpId="0"/>
      <p:bldP spid="48" grpId="0" animBg="1"/>
      <p:bldP spid="70" grpId="0"/>
      <p:bldP spid="45" grpId="0"/>
      <p:bldP spid="51" grpId="0"/>
    </p:bld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3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/>
              <a:t>beamstop</a:t>
            </a:r>
          </a:p>
        </p:txBody>
      </p:sp>
      <p:grpSp>
        <p:nvGrpSpPr>
          <p:cNvPr id="90117" name="Group 5"/>
          <p:cNvGrpSpPr>
            <a:grpSpLocks/>
          </p:cNvGrpSpPr>
          <p:nvPr/>
        </p:nvGrpSpPr>
        <p:grpSpPr bwMode="auto">
          <a:xfrm>
            <a:off x="609600" y="3524250"/>
            <a:ext cx="7340600" cy="304800"/>
            <a:chOff x="384" y="2220"/>
            <a:chExt cx="4624" cy="192"/>
          </a:xfrm>
        </p:grpSpPr>
        <p:sp>
          <p:nvSpPr>
            <p:cNvPr id="51208" name="Line 6"/>
            <p:cNvSpPr>
              <a:spLocks noChangeShapeType="1"/>
            </p:cNvSpPr>
            <p:nvPr/>
          </p:nvSpPr>
          <p:spPr bwMode="auto">
            <a:xfrm flipV="1">
              <a:off x="384" y="2316"/>
              <a:ext cx="4624" cy="0"/>
            </a:xfrm>
            <a:prstGeom prst="line">
              <a:avLst/>
            </a:prstGeom>
            <a:noFill/>
            <a:ln w="2540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09" name="Line 7"/>
            <p:cNvSpPr>
              <a:spLocks noChangeShapeType="1"/>
            </p:cNvSpPr>
            <p:nvPr/>
          </p:nvSpPr>
          <p:spPr bwMode="auto">
            <a:xfrm flipV="1">
              <a:off x="384" y="2316"/>
              <a:ext cx="2435" cy="0"/>
            </a:xfrm>
            <a:prstGeom prst="line">
              <a:avLst/>
            </a:prstGeom>
            <a:noFill/>
            <a:ln w="279400">
              <a:solidFill>
                <a:srgbClr val="CC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10" name="Text Box 8"/>
            <p:cNvSpPr txBox="1">
              <a:spLocks noChangeArrowheads="1"/>
            </p:cNvSpPr>
            <p:nvPr/>
          </p:nvSpPr>
          <p:spPr bwMode="auto">
            <a:xfrm>
              <a:off x="3525" y="2220"/>
              <a:ext cx="10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chemeClr val="bg1"/>
                  </a:solidFill>
                </a:rPr>
                <a:t>Transmitted (98%)</a:t>
              </a:r>
            </a:p>
          </p:txBody>
        </p:sp>
      </p:grpSp>
      <p:sp>
        <p:nvSpPr>
          <p:cNvPr id="51206" name="Text Box 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/>
              <a:t>Protein</a:t>
            </a:r>
          </a:p>
          <a:p>
            <a:pPr algn="ctr" eaLnBrk="1" hangingPunct="1"/>
            <a:r>
              <a:rPr lang="en-US" altLang="en-US" sz="3200" b="1"/>
              <a:t>1A x-rays</a:t>
            </a:r>
          </a:p>
        </p:txBody>
      </p:sp>
      <p:pic>
        <p:nvPicPr>
          <p:cNvPr id="51207" name="Picture 10" descr="MCBS00386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957003"/>
              </p:ext>
            </p:extLst>
          </p:nvPr>
        </p:nvGraphicFramePr>
        <p:xfrm>
          <a:off x="260350" y="146050"/>
          <a:ext cx="8680450" cy="644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696" name="Chart" r:id="rId3" imgW="7115101" imgH="5276932" progId="MSGraph.Chart.8">
                  <p:embed followColorScheme="full"/>
                </p:oleObj>
              </mc:Choice>
              <mc:Fallback>
                <p:oleObj name="Chart" r:id="rId3" imgW="7115101" imgH="52769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146050"/>
                        <a:ext cx="8680450" cy="644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186223" y="6057900"/>
            <a:ext cx="69076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Correlation to 2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&amp; 3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singular vectors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110829" y="2618745"/>
            <a:ext cx="48221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Structure factor (electrons)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478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952700"/>
              </p:ext>
            </p:extLst>
          </p:nvPr>
        </p:nvGraphicFramePr>
        <p:xfrm>
          <a:off x="260350" y="146050"/>
          <a:ext cx="8680450" cy="644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20" name="Chart" r:id="rId3" imgW="7115101" imgH="5276932" progId="MSGraph.Chart.8">
                  <p:embed followColorScheme="full"/>
                </p:oleObj>
              </mc:Choice>
              <mc:Fallback>
                <p:oleObj name="Chart" r:id="rId3" imgW="7115101" imgH="52769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146050"/>
                        <a:ext cx="8680450" cy="644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186223" y="6057900"/>
            <a:ext cx="69076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Correlation to 2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&amp; 3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singular vectors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110829" y="2618745"/>
            <a:ext cx="48221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Structure factor (electrons)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476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583248"/>
              </p:ext>
            </p:extLst>
          </p:nvPr>
        </p:nvGraphicFramePr>
        <p:xfrm>
          <a:off x="260350" y="146050"/>
          <a:ext cx="8680450" cy="644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44" name="Chart" r:id="rId3" imgW="7115101" imgH="5276932" progId="MSGraph.Chart.8">
                  <p:embed followColorScheme="full"/>
                </p:oleObj>
              </mc:Choice>
              <mc:Fallback>
                <p:oleObj name="Chart" r:id="rId3" imgW="7115101" imgH="52769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146050"/>
                        <a:ext cx="8680450" cy="644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186223" y="6057900"/>
            <a:ext cx="69076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Correlation to 2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&amp; 3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singular vectors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110829" y="2618745"/>
            <a:ext cx="48221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Structure factor (electrons)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82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 t="16189" r="3455" b="10246"/>
          <a:stretch/>
        </p:blipFill>
        <p:spPr bwMode="auto">
          <a:xfrm>
            <a:off x="-1873770" y="869431"/>
            <a:ext cx="10777928" cy="494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98522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Perutz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(1985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). “Early Days of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Cryst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…”</a:t>
            </a:r>
            <a:r>
              <a:rPr lang="en-US" sz="2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Methods 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</a:rPr>
              <a:t>in </a:t>
            </a:r>
            <a:r>
              <a:rPr lang="en-US" sz="2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Enzymology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Vol.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114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3-18.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Bragg &amp; Perutz (1952)."external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form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haemoglobin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I", </a:t>
            </a:r>
            <a:r>
              <a:rPr lang="en-US" sz="2000" i="1" dirty="0" err="1">
                <a:solidFill>
                  <a:srgbClr val="000000"/>
                </a:solidFill>
                <a:latin typeface="Arial" panose="020B0604020202020204" pitchFamily="34" charset="0"/>
              </a:rPr>
              <a:t>Acta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Cryst</a:t>
            </a:r>
            <a:r>
              <a:rPr lang="en-US" sz="2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5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, 277-283.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4066"/>
          </a:xfrm>
        </p:spPr>
        <p:txBody>
          <a:bodyPr/>
          <a:lstStyle/>
          <a:p>
            <a:r>
              <a:rPr lang="en-US" sz="3600" dirty="0" smtClean="0"/>
              <a:t>Bragg’s “minimum wavelength principle”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1032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dirty="0" smtClean="0"/>
              <a:t>DMMULTI – fake data</a:t>
            </a:r>
            <a:br>
              <a:rPr lang="en-US" dirty="0" smtClean="0"/>
            </a:br>
            <a:r>
              <a:rPr lang="en-US" sz="3600" dirty="0" smtClean="0"/>
              <a:t>4 </a:t>
            </a:r>
            <a:r>
              <a:rPr lang="en-US" sz="3600" dirty="0" err="1" smtClean="0"/>
              <a:t>deg</a:t>
            </a:r>
            <a:r>
              <a:rPr lang="en-US" sz="3600" dirty="0" smtClean="0"/>
              <a:t> rotation: 8 “</a:t>
            </a:r>
            <a:r>
              <a:rPr lang="en-US" sz="3600" dirty="0" err="1" smtClean="0"/>
              <a:t>xtals</a:t>
            </a:r>
            <a:r>
              <a:rPr lang="en-US" sz="3600" dirty="0" smtClean="0"/>
              <a:t>”: before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3377"/>
            <a:ext cx="9144000" cy="5284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306286"/>
            <a:ext cx="2042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CC = 0.02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17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3377"/>
            <a:ext cx="9144000" cy="52846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306286"/>
            <a:ext cx="181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</a:rPr>
              <a:t>CC = 0.8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0"/>
            <a:ext cx="8229600" cy="14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DMMULTI – fake data</a:t>
            </a:r>
            <a:br>
              <a:rPr lang="en-US" kern="0" dirty="0" smtClean="0">
                <a:solidFill>
                  <a:srgbClr val="000000"/>
                </a:solidFill>
              </a:rPr>
            </a:br>
            <a:r>
              <a:rPr lang="en-US" sz="3600" kern="0" dirty="0" smtClean="0">
                <a:solidFill>
                  <a:srgbClr val="000000"/>
                </a:solidFill>
              </a:rPr>
              <a:t>4 </a:t>
            </a:r>
            <a:r>
              <a:rPr lang="en-US" sz="3600" kern="0" dirty="0" err="1" smtClean="0">
                <a:solidFill>
                  <a:srgbClr val="000000"/>
                </a:solidFill>
              </a:rPr>
              <a:t>deg</a:t>
            </a:r>
            <a:r>
              <a:rPr lang="en-US" sz="3600" kern="0" dirty="0" smtClean="0">
                <a:solidFill>
                  <a:srgbClr val="000000"/>
                </a:solidFill>
              </a:rPr>
              <a:t> rotation: 8 “</a:t>
            </a:r>
            <a:r>
              <a:rPr lang="en-US" sz="3600" kern="0" dirty="0" err="1" smtClean="0">
                <a:solidFill>
                  <a:srgbClr val="000000"/>
                </a:solidFill>
              </a:rPr>
              <a:t>xtals</a:t>
            </a:r>
            <a:r>
              <a:rPr lang="en-US" sz="3600" kern="0" dirty="0" smtClean="0">
                <a:solidFill>
                  <a:srgbClr val="000000"/>
                </a:solidFill>
              </a:rPr>
              <a:t>”: after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9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Suggested anomalous protocol:</a:t>
            </a:r>
          </a:p>
        </p:txBody>
      </p:sp>
      <p:sp>
        <p:nvSpPr>
          <p:cNvPr id="289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17988"/>
            <a:ext cx="7772400" cy="2074862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altLang="en-US" sz="3600" smtClean="0">
                <a:cs typeface="Arial" pitchFamily="34" charset="0"/>
              </a:rPr>
              <a:t>2 wavelengths are better than 1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 sz="3600" smtClean="0">
                <a:cs typeface="Arial" pitchFamily="34" charset="0"/>
              </a:rPr>
              <a:t>	- (peak + inf)/2, and remote</a:t>
            </a:r>
          </a:p>
          <a:p>
            <a:pPr marL="609600" indent="-609600" eaLnBrk="1" hangingPunct="1">
              <a:buFontTx/>
              <a:buNone/>
            </a:pPr>
            <a:r>
              <a:rPr lang="en-US" altLang="en-US" sz="3600" smtClean="0">
                <a:cs typeface="Arial" pitchFamily="34" charset="0"/>
              </a:rPr>
              <a:t>MAD, not M-SAD!</a:t>
            </a:r>
          </a:p>
        </p:txBody>
      </p:sp>
      <p:sp>
        <p:nvSpPr>
          <p:cNvPr id="2892804" name="Rectangle 4"/>
          <p:cNvSpPr>
            <a:spLocks noChangeArrowheads="1"/>
          </p:cNvSpPr>
          <p:nvPr/>
        </p:nvSpPr>
        <p:spPr bwMode="auto">
          <a:xfrm>
            <a:off x="2668588" y="1627188"/>
            <a:ext cx="38068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>
                <a:solidFill>
                  <a:srgbClr val="000000"/>
                </a:solidFill>
              </a:rPr>
              <a:t>360° in &lt; 5 MGy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>
                <a:solidFill>
                  <a:srgbClr val="000000"/>
                </a:solidFill>
              </a:rPr>
              <a:t>move detector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>
                <a:solidFill>
                  <a:srgbClr val="000000"/>
                </a:solidFill>
              </a:rPr>
              <a:t>4X exposure </a:t>
            </a:r>
          </a:p>
          <a:p>
            <a:pPr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>
                <a:solidFill>
                  <a:srgbClr val="000000"/>
                </a:solidFill>
              </a:rPr>
              <a:t>goto 2</a:t>
            </a:r>
          </a:p>
        </p:txBody>
      </p:sp>
      <p:sp>
        <p:nvSpPr>
          <p:cNvPr id="2892805" name="Freeform 5"/>
          <p:cNvSpPr>
            <a:spLocks/>
          </p:cNvSpPr>
          <p:nvPr/>
        </p:nvSpPr>
        <p:spPr bwMode="auto">
          <a:xfrm>
            <a:off x="1644650" y="2335213"/>
            <a:ext cx="620713" cy="1068387"/>
          </a:xfrm>
          <a:custGeom>
            <a:avLst/>
            <a:gdLst>
              <a:gd name="T0" fmla="*/ 2147483647 w 391"/>
              <a:gd name="T1" fmla="*/ 2147483647 h 673"/>
              <a:gd name="T2" fmla="*/ 2147483647 w 391"/>
              <a:gd name="T3" fmla="*/ 2147483647 h 673"/>
              <a:gd name="T4" fmla="*/ 2147483647 w 391"/>
              <a:gd name="T5" fmla="*/ 2147483647 h 673"/>
              <a:gd name="T6" fmla="*/ 2147483647 w 391"/>
              <a:gd name="T7" fmla="*/ 2147483647 h 673"/>
              <a:gd name="T8" fmla="*/ 2147483647 w 391"/>
              <a:gd name="T9" fmla="*/ 0 h 6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91" h="673">
                <a:moveTo>
                  <a:pt x="391" y="673"/>
                </a:moveTo>
                <a:cubicBezTo>
                  <a:pt x="341" y="658"/>
                  <a:pt x="154" y="643"/>
                  <a:pt x="89" y="585"/>
                </a:cubicBezTo>
                <a:cubicBezTo>
                  <a:pt x="24" y="527"/>
                  <a:pt x="2" y="415"/>
                  <a:pt x="1" y="328"/>
                </a:cubicBezTo>
                <a:cubicBezTo>
                  <a:pt x="0" y="241"/>
                  <a:pt x="24" y="117"/>
                  <a:pt x="81" y="62"/>
                </a:cubicBezTo>
                <a:cubicBezTo>
                  <a:pt x="138" y="7"/>
                  <a:pt x="291" y="13"/>
                  <a:pt x="346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510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9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2805" grpId="0" animBg="1"/>
    </p:bld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28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3863975"/>
            <a:ext cx="3209925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96863"/>
            <a:ext cx="7772400" cy="1455737"/>
          </a:xfrm>
        </p:spPr>
        <p:txBody>
          <a:bodyPr/>
          <a:lstStyle/>
          <a:p>
            <a:pPr eaLnBrk="1" hangingPunct="1"/>
            <a:r>
              <a:rPr lang="en-US" altLang="en-US" sz="5400" smtClean="0"/>
              <a:t>Optimal exposure time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r>
              <a:rPr lang="en-US" altLang="en-US" sz="2800" smtClean="0"/>
              <a:t>(faint spots)</a:t>
            </a: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209925" name="Object 5"/>
          <p:cNvGraphicFramePr>
            <a:graphicFrameLocks noChangeAspect="1"/>
          </p:cNvGraphicFramePr>
          <p:nvPr/>
        </p:nvGraphicFramePr>
        <p:xfrm>
          <a:off x="1670050" y="2006600"/>
          <a:ext cx="5675313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37" name="Equation" r:id="rId4" imgW="1651000" imgH="482600" progId="Equation.3">
                  <p:embed/>
                </p:oleObj>
              </mc:Choice>
              <mc:Fallback>
                <p:oleObj name="Equation" r:id="rId4" imgW="16510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0050" y="2006600"/>
                        <a:ext cx="5675313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504825" y="4144963"/>
            <a:ext cx="496570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hr</a:t>
            </a: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Optimal exposure time for data set 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ref</a:t>
            </a: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exposure time of reference image (s)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bg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ref</a:t>
            </a: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background level near weak spots 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reference image (ADU)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bg</a:t>
            </a:r>
            <a:r>
              <a:rPr lang="en-US" altLang="en-US" sz="18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0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ADC offset of detector (ADU)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bg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hr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optimal background level (via </a:t>
            </a: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hr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)</a:t>
            </a:r>
            <a:endParaRPr lang="en-US" altLang="en-US" sz="1800" i="1" baseline="-250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altLang="en-US" sz="1800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0</a:t>
            </a:r>
            <a:r>
              <a:rPr lang="en-US" altLang="en-US" sz="1800" i="1" baseline="-25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rms read-out noise (ADU)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gain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ADU/photon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m</a:t>
            </a:r>
            <a:r>
              <a:rPr lang="en-US" altLang="en-US" sz="18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multiplicity of data set (including partials)</a:t>
            </a:r>
          </a:p>
        </p:txBody>
      </p:sp>
      <p:grpSp>
        <p:nvGrpSpPr>
          <p:cNvPr id="2654215" name="Group 7"/>
          <p:cNvGrpSpPr>
            <a:grpSpLocks/>
          </p:cNvGrpSpPr>
          <p:nvPr/>
        </p:nvGrpSpPr>
        <p:grpSpPr bwMode="auto">
          <a:xfrm>
            <a:off x="5908675" y="4121150"/>
            <a:ext cx="3038475" cy="1871663"/>
            <a:chOff x="3722" y="2596"/>
            <a:chExt cx="1914" cy="1179"/>
          </a:xfrm>
        </p:grpSpPr>
        <p:sp>
          <p:nvSpPr>
            <p:cNvPr id="209928" name="Oval 8"/>
            <p:cNvSpPr>
              <a:spLocks noChangeArrowheads="1"/>
            </p:cNvSpPr>
            <p:nvPr/>
          </p:nvSpPr>
          <p:spPr bwMode="auto">
            <a:xfrm>
              <a:off x="3937" y="2596"/>
              <a:ext cx="292" cy="2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654217" name="Text Box 9"/>
            <p:cNvSpPr txBox="1">
              <a:spLocks noChangeArrowheads="1"/>
            </p:cNvSpPr>
            <p:nvPr/>
          </p:nvSpPr>
          <p:spPr bwMode="auto">
            <a:xfrm>
              <a:off x="3911" y="3097"/>
              <a:ext cx="1725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Arial" pitchFamily="34" charset="0"/>
                </a:rPr>
                <a:t>adjust exposure</a:t>
              </a:r>
            </a:p>
            <a:p>
              <a:pPr>
                <a:defRPr/>
              </a:pP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Arial" pitchFamily="34" charset="0"/>
                </a:rPr>
                <a:t>so this is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cs typeface="Arial" pitchFamily="34" charset="0"/>
                </a:rPr>
                <a:t>~100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Arial" pitchFamily="34" charset="0"/>
              </a:endParaRPr>
            </a:p>
          </p:txBody>
        </p:sp>
        <p:sp>
          <p:nvSpPr>
            <p:cNvPr id="209930" name="Freeform 10"/>
            <p:cNvSpPr>
              <a:spLocks/>
            </p:cNvSpPr>
            <p:nvPr/>
          </p:nvSpPr>
          <p:spPr bwMode="auto">
            <a:xfrm>
              <a:off x="3722" y="2880"/>
              <a:ext cx="673" cy="895"/>
            </a:xfrm>
            <a:custGeom>
              <a:avLst/>
              <a:gdLst>
                <a:gd name="T0" fmla="*/ 673 w 673"/>
                <a:gd name="T1" fmla="*/ 694 h 895"/>
                <a:gd name="T2" fmla="*/ 570 w 673"/>
                <a:gd name="T3" fmla="*/ 813 h 895"/>
                <a:gd name="T4" fmla="*/ 160 w 673"/>
                <a:gd name="T5" fmla="*/ 836 h 895"/>
                <a:gd name="T6" fmla="*/ 26 w 673"/>
                <a:gd name="T7" fmla="*/ 458 h 895"/>
                <a:gd name="T8" fmla="*/ 318 w 673"/>
                <a:gd name="T9" fmla="*/ 0 h 8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3" h="895">
                  <a:moveTo>
                    <a:pt x="673" y="694"/>
                  </a:moveTo>
                  <a:cubicBezTo>
                    <a:pt x="656" y="714"/>
                    <a:pt x="656" y="789"/>
                    <a:pt x="570" y="813"/>
                  </a:cubicBezTo>
                  <a:cubicBezTo>
                    <a:pt x="484" y="837"/>
                    <a:pt x="251" y="895"/>
                    <a:pt x="160" y="836"/>
                  </a:cubicBezTo>
                  <a:cubicBezTo>
                    <a:pt x="69" y="777"/>
                    <a:pt x="0" y="597"/>
                    <a:pt x="26" y="458"/>
                  </a:cubicBezTo>
                  <a:cubicBezTo>
                    <a:pt x="52" y="319"/>
                    <a:pt x="257" y="96"/>
                    <a:pt x="318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755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70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428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90117" name="Group 5"/>
          <p:cNvGrpSpPr>
            <a:grpSpLocks/>
          </p:cNvGrpSpPr>
          <p:nvPr/>
        </p:nvGrpSpPr>
        <p:grpSpPr bwMode="auto">
          <a:xfrm>
            <a:off x="609600" y="3524250"/>
            <a:ext cx="7340600" cy="304800"/>
            <a:chOff x="384" y="2220"/>
            <a:chExt cx="4624" cy="192"/>
          </a:xfrm>
        </p:grpSpPr>
        <p:sp>
          <p:nvSpPr>
            <p:cNvPr id="51208" name="Line 6"/>
            <p:cNvSpPr>
              <a:spLocks noChangeShapeType="1"/>
            </p:cNvSpPr>
            <p:nvPr/>
          </p:nvSpPr>
          <p:spPr bwMode="auto">
            <a:xfrm flipV="1">
              <a:off x="384" y="2316"/>
              <a:ext cx="4624" cy="0"/>
            </a:xfrm>
            <a:prstGeom prst="line">
              <a:avLst/>
            </a:prstGeom>
            <a:noFill/>
            <a:ln w="2540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209" name="Line 7"/>
            <p:cNvSpPr>
              <a:spLocks noChangeShapeType="1"/>
            </p:cNvSpPr>
            <p:nvPr/>
          </p:nvSpPr>
          <p:spPr bwMode="auto">
            <a:xfrm flipV="1">
              <a:off x="384" y="2316"/>
              <a:ext cx="2435" cy="0"/>
            </a:xfrm>
            <a:prstGeom prst="line">
              <a:avLst/>
            </a:prstGeom>
            <a:noFill/>
            <a:ln w="279400">
              <a:solidFill>
                <a:srgbClr val="CC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210" name="Text Box 8"/>
            <p:cNvSpPr txBox="1">
              <a:spLocks noChangeArrowheads="1"/>
            </p:cNvSpPr>
            <p:nvPr/>
          </p:nvSpPr>
          <p:spPr bwMode="auto">
            <a:xfrm>
              <a:off x="3525" y="2220"/>
              <a:ext cx="10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FFFFFF"/>
                  </a:solidFill>
                </a:rPr>
                <a:t>Transmitted (98%)</a:t>
              </a:r>
            </a:p>
          </p:txBody>
        </p:sp>
      </p:grpSp>
      <p:sp>
        <p:nvSpPr>
          <p:cNvPr id="51206" name="Text Box 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pic>
        <p:nvPicPr>
          <p:cNvPr id="51207" name="Picture 10" descr="MCBS00386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8501" y="5151550"/>
            <a:ext cx="3730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2% total → error &lt; 2%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78076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2640" r="44898" b="22007"/>
          <a:stretch/>
        </p:blipFill>
        <p:spPr bwMode="auto">
          <a:xfrm>
            <a:off x="206063" y="0"/>
            <a:ext cx="87596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28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70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Gadox calibration vs energy</a:t>
            </a:r>
          </a:p>
        </p:txBody>
      </p:sp>
      <p:graphicFrame>
        <p:nvGraphicFramePr>
          <p:cNvPr id="251907" name="Object 3"/>
          <p:cNvGraphicFramePr>
            <a:graphicFrameLocks noChangeAspect="1"/>
          </p:cNvGraphicFramePr>
          <p:nvPr/>
        </p:nvGraphicFramePr>
        <p:xfrm>
          <a:off x="674688" y="936625"/>
          <a:ext cx="8709025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61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8" y="936625"/>
                        <a:ext cx="8709025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3133725" y="6057900"/>
            <a:ext cx="36274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</a:rPr>
              <a:t>photon energy (keV)</a:t>
            </a:r>
          </a:p>
        </p:txBody>
      </p:sp>
      <p:sp>
        <p:nvSpPr>
          <p:cNvPr id="251909" name="Text Box 5"/>
          <p:cNvSpPr txBox="1">
            <a:spLocks noChangeArrowheads="1"/>
          </p:cNvSpPr>
          <p:nvPr/>
        </p:nvSpPr>
        <p:spPr bwMode="auto">
          <a:xfrm rot="-5400000">
            <a:off x="-2096293" y="3245644"/>
            <a:ext cx="51577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</a:rPr>
              <a:t>Relative absorption depth</a:t>
            </a:r>
          </a:p>
        </p:txBody>
      </p:sp>
      <p:sp>
        <p:nvSpPr>
          <p:cNvPr id="37894" name="Line 7"/>
          <p:cNvSpPr>
            <a:spLocks noChangeShapeType="1"/>
          </p:cNvSpPr>
          <p:nvPr/>
        </p:nvSpPr>
        <p:spPr bwMode="auto">
          <a:xfrm flipH="1" flipV="1">
            <a:off x="3684588" y="2678113"/>
            <a:ext cx="792162" cy="11112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895" name="Text Box 8"/>
          <p:cNvSpPr txBox="1">
            <a:spLocks noChangeArrowheads="1"/>
          </p:cNvSpPr>
          <p:nvPr/>
        </p:nvSpPr>
        <p:spPr bwMode="auto">
          <a:xfrm>
            <a:off x="4498975" y="2422525"/>
            <a:ext cx="2058988" cy="460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8000"/>
                </a:solidFill>
              </a:rPr>
              <a:t>same = good!</a:t>
            </a:r>
          </a:p>
        </p:txBody>
      </p:sp>
      <p:sp>
        <p:nvSpPr>
          <p:cNvPr id="37896" name="Line 13"/>
          <p:cNvSpPr>
            <a:spLocks noChangeShapeType="1"/>
          </p:cNvSpPr>
          <p:nvPr/>
        </p:nvSpPr>
        <p:spPr bwMode="auto">
          <a:xfrm flipH="1">
            <a:off x="3690938" y="3930650"/>
            <a:ext cx="266700" cy="7159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897" name="Text Box 14"/>
          <p:cNvSpPr txBox="1">
            <a:spLocks noChangeArrowheads="1"/>
          </p:cNvSpPr>
          <p:nvPr/>
        </p:nvSpPr>
        <p:spPr bwMode="auto">
          <a:xfrm>
            <a:off x="3617913" y="3459163"/>
            <a:ext cx="777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FF0000"/>
                </a:solidFill>
              </a:rPr>
              <a:t>bad!</a:t>
            </a:r>
          </a:p>
        </p:txBody>
      </p:sp>
      <p:sp>
        <p:nvSpPr>
          <p:cNvPr id="37898" name="Line 7"/>
          <p:cNvSpPr>
            <a:spLocks noChangeShapeType="1"/>
          </p:cNvSpPr>
          <p:nvPr/>
        </p:nvSpPr>
        <p:spPr bwMode="auto">
          <a:xfrm>
            <a:off x="6523038" y="2701925"/>
            <a:ext cx="931862" cy="47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688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Oval 2"/>
          <p:cNvSpPr>
            <a:spLocks noChangeArrowheads="1"/>
          </p:cNvSpPr>
          <p:nvPr/>
        </p:nvSpPr>
        <p:spPr bwMode="auto">
          <a:xfrm>
            <a:off x="3219450" y="1277938"/>
            <a:ext cx="2755900" cy="443388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3952875" y="2116138"/>
            <a:ext cx="1236663" cy="2970212"/>
          </a:xfrm>
          <a:prstGeom prst="rect">
            <a:avLst/>
          </a:prstGeom>
          <a:solidFill>
            <a:srgbClr val="FFD1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5400" smtClean="0"/>
              <a:t>attenuation factor</a:t>
            </a:r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82550" y="5381625"/>
            <a:ext cx="90344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Bouguer, P.  (1729). </a:t>
            </a:r>
            <a:r>
              <a:rPr lang="fr-FR" altLang="en-US" sz="1800" i="1">
                <a:solidFill>
                  <a:srgbClr val="000000"/>
                </a:solidFill>
              </a:rPr>
              <a:t>Essai d'optique sur la gradation de la lumière</a:t>
            </a:r>
            <a:r>
              <a:rPr lang="fr-FR" altLang="en-US" sz="180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Lambert, J. H.  (1760). </a:t>
            </a:r>
            <a:r>
              <a:rPr lang="fr-FR" altLang="en-US" sz="1800" i="1">
                <a:solidFill>
                  <a:srgbClr val="000000"/>
                </a:solidFill>
              </a:rPr>
              <a:t>Photometria: sive De mensura et gradibus luminis, colorum et umbrae</a:t>
            </a:r>
            <a:r>
              <a:rPr lang="fr-FR" altLang="en-US" sz="1800">
                <a:solidFill>
                  <a:srgbClr val="000000"/>
                </a:solidFill>
              </a:rPr>
              <a:t>. </a:t>
            </a:r>
            <a:r>
              <a:rPr lang="en-US" altLang="en-US" sz="1800">
                <a:solidFill>
                  <a:srgbClr val="000000"/>
                </a:solidFill>
              </a:rPr>
              <a:t>E. Klett.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Beer, A. (1852)."Bestimmung der Absorption des rothen Lichts in farbigen Flüssigkeiten", </a:t>
            </a:r>
            <a:r>
              <a:rPr lang="en-US" altLang="en-US" sz="1800" i="1">
                <a:solidFill>
                  <a:srgbClr val="000000"/>
                </a:solidFill>
              </a:rPr>
              <a:t>Ann. Phys. Chem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86</a:t>
            </a:r>
            <a:r>
              <a:rPr lang="en-US" altLang="en-US" sz="1800">
                <a:solidFill>
                  <a:srgbClr val="000000"/>
                </a:solidFill>
              </a:rPr>
              <a:t>, 78-90. </a:t>
            </a:r>
          </a:p>
        </p:txBody>
      </p:sp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5937250" y="4484688"/>
            <a:ext cx="320675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 =          = exp[-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</a:rPr>
              <a:t>t</a:t>
            </a:r>
            <a:r>
              <a:rPr lang="en-US" altLang="en-US" sz="1800" baseline="-25000">
                <a:solidFill>
                  <a:srgbClr val="000000"/>
                </a:solidFill>
              </a:rPr>
              <a:t>xi</a:t>
            </a:r>
            <a:r>
              <a:rPr lang="en-US" altLang="en-US" sz="1800">
                <a:solidFill>
                  <a:srgbClr val="000000"/>
                </a:solidFill>
              </a:rPr>
              <a:t>+ t</a:t>
            </a:r>
            <a:r>
              <a:rPr lang="en-US" altLang="en-US" sz="1800" baseline="-25000">
                <a:solidFill>
                  <a:srgbClr val="000000"/>
                </a:solidFill>
              </a:rPr>
              <a:t>xo</a:t>
            </a:r>
            <a:r>
              <a:rPr lang="en-US" altLang="en-US" sz="180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                   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si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+ 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)</a:t>
            </a:r>
            <a:r>
              <a:rPr lang="en-US" altLang="en-US" sz="1800">
                <a:solidFill>
                  <a:srgbClr val="000000"/>
                </a:solidFill>
              </a:rPr>
              <a:t>]</a:t>
            </a:r>
          </a:p>
        </p:txBody>
      </p:sp>
      <p:grpSp>
        <p:nvGrpSpPr>
          <p:cNvPr id="186375" name="Group 7"/>
          <p:cNvGrpSpPr>
            <a:grpSpLocks/>
          </p:cNvGrpSpPr>
          <p:nvPr/>
        </p:nvGrpSpPr>
        <p:grpSpPr bwMode="auto">
          <a:xfrm>
            <a:off x="6357938" y="4210050"/>
            <a:ext cx="627062" cy="806450"/>
            <a:chOff x="4005" y="2652"/>
            <a:chExt cx="395" cy="508"/>
          </a:xfrm>
        </p:grpSpPr>
        <p:sp>
          <p:nvSpPr>
            <p:cNvPr id="186429" name="Text Box 8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T</a:t>
              </a: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6430" name="Line 9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6376" name="Text Box 10"/>
          <p:cNvSpPr txBox="1">
            <a:spLocks noChangeArrowheads="1"/>
          </p:cNvSpPr>
          <p:nvPr/>
        </p:nvSpPr>
        <p:spPr bwMode="auto">
          <a:xfrm>
            <a:off x="4413250" y="2736850"/>
            <a:ext cx="55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926603" name="Group 11"/>
          <p:cNvGrpSpPr>
            <a:grpSpLocks/>
          </p:cNvGrpSpPr>
          <p:nvPr/>
        </p:nvGrpSpPr>
        <p:grpSpPr bwMode="auto">
          <a:xfrm>
            <a:off x="606425" y="9525"/>
            <a:ext cx="7016750" cy="3062288"/>
            <a:chOff x="382" y="6"/>
            <a:chExt cx="4420" cy="1929"/>
          </a:xfrm>
        </p:grpSpPr>
        <p:grpSp>
          <p:nvGrpSpPr>
            <p:cNvPr id="186414" name="Group 12"/>
            <p:cNvGrpSpPr>
              <a:grpSpLocks/>
            </p:cNvGrpSpPr>
            <p:nvPr/>
          </p:nvGrpSpPr>
          <p:grpSpPr bwMode="auto">
            <a:xfrm>
              <a:off x="382" y="6"/>
              <a:ext cx="4420" cy="1555"/>
              <a:chOff x="505" y="710"/>
              <a:chExt cx="4420" cy="1555"/>
            </a:xfrm>
          </p:grpSpPr>
          <p:sp>
            <p:nvSpPr>
              <p:cNvPr id="186427" name="Line 13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28" name="Line 14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415" name="Line 15"/>
            <p:cNvSpPr>
              <a:spLocks noChangeShapeType="1"/>
            </p:cNvSpPr>
            <p:nvPr/>
          </p:nvSpPr>
          <p:spPr bwMode="auto">
            <a:xfrm>
              <a:off x="2488" y="171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6" name="Line 16"/>
            <p:cNvSpPr>
              <a:spLocks noChangeShapeType="1"/>
            </p:cNvSpPr>
            <p:nvPr/>
          </p:nvSpPr>
          <p:spPr bwMode="auto">
            <a:xfrm flipV="1">
              <a:off x="2628" y="1560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7" name="Text Box 17"/>
            <p:cNvSpPr txBox="1">
              <a:spLocks noChangeArrowheads="1"/>
            </p:cNvSpPr>
            <p:nvPr/>
          </p:nvSpPr>
          <p:spPr bwMode="auto">
            <a:xfrm>
              <a:off x="2480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8" name="Line 18"/>
            <p:cNvSpPr>
              <a:spLocks noChangeShapeType="1"/>
            </p:cNvSpPr>
            <p:nvPr/>
          </p:nvSpPr>
          <p:spPr bwMode="auto">
            <a:xfrm flipV="1">
              <a:off x="2722" y="1466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9" name="Line 19"/>
            <p:cNvSpPr>
              <a:spLocks noChangeShapeType="1"/>
            </p:cNvSpPr>
            <p:nvPr/>
          </p:nvSpPr>
          <p:spPr bwMode="auto">
            <a:xfrm flipH="1" flipV="1">
              <a:off x="2627" y="155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0" name="Line 20"/>
            <p:cNvSpPr>
              <a:spLocks noChangeShapeType="1"/>
            </p:cNvSpPr>
            <p:nvPr/>
          </p:nvSpPr>
          <p:spPr bwMode="auto">
            <a:xfrm flipH="1" flipV="1">
              <a:off x="2951" y="133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1" name="Text Box 21"/>
            <p:cNvSpPr txBox="1">
              <a:spLocks noChangeArrowheads="1"/>
            </p:cNvSpPr>
            <p:nvPr/>
          </p:nvSpPr>
          <p:spPr bwMode="auto">
            <a:xfrm rot="-2170826">
              <a:off x="2862" y="1560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2" name="Line 22"/>
            <p:cNvSpPr>
              <a:spLocks noChangeShapeType="1"/>
            </p:cNvSpPr>
            <p:nvPr/>
          </p:nvSpPr>
          <p:spPr bwMode="auto">
            <a:xfrm flipV="1">
              <a:off x="3042" y="1152"/>
              <a:ext cx="429" cy="3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3" name="Line 23"/>
            <p:cNvSpPr>
              <a:spLocks noChangeShapeType="1"/>
            </p:cNvSpPr>
            <p:nvPr/>
          </p:nvSpPr>
          <p:spPr bwMode="auto">
            <a:xfrm>
              <a:off x="2083" y="1716"/>
              <a:ext cx="4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4" name="Line 24"/>
            <p:cNvSpPr>
              <a:spLocks noChangeShapeType="1"/>
            </p:cNvSpPr>
            <p:nvPr/>
          </p:nvSpPr>
          <p:spPr bwMode="auto">
            <a:xfrm flipV="1">
              <a:off x="2082" y="1559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5" name="Text Box 25"/>
            <p:cNvSpPr txBox="1">
              <a:spLocks noChangeArrowheads="1"/>
            </p:cNvSpPr>
            <p:nvPr/>
          </p:nvSpPr>
          <p:spPr bwMode="auto">
            <a:xfrm>
              <a:off x="2179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6" name="Text Box 26"/>
            <p:cNvSpPr txBox="1">
              <a:spLocks noChangeArrowheads="1"/>
            </p:cNvSpPr>
            <p:nvPr/>
          </p:nvSpPr>
          <p:spPr bwMode="auto">
            <a:xfrm rot="-2170826">
              <a:off x="3306" y="123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19" name="Group 27"/>
          <p:cNvGrpSpPr>
            <a:grpSpLocks/>
          </p:cNvGrpSpPr>
          <p:nvPr/>
        </p:nvGrpSpPr>
        <p:grpSpPr bwMode="auto">
          <a:xfrm>
            <a:off x="1117600" y="1793875"/>
            <a:ext cx="7016750" cy="3051175"/>
            <a:chOff x="704" y="1130"/>
            <a:chExt cx="4420" cy="1922"/>
          </a:xfrm>
        </p:grpSpPr>
        <p:grpSp>
          <p:nvGrpSpPr>
            <p:cNvPr id="186398" name="Group 28"/>
            <p:cNvGrpSpPr>
              <a:grpSpLocks/>
            </p:cNvGrpSpPr>
            <p:nvPr/>
          </p:nvGrpSpPr>
          <p:grpSpPr bwMode="auto">
            <a:xfrm>
              <a:off x="704" y="1130"/>
              <a:ext cx="4420" cy="1555"/>
              <a:chOff x="505" y="710"/>
              <a:chExt cx="4420" cy="1555"/>
            </a:xfrm>
          </p:grpSpPr>
          <p:sp>
            <p:nvSpPr>
              <p:cNvPr id="186412" name="Line 29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13" name="Line 30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399" name="Line 31"/>
            <p:cNvSpPr>
              <a:spLocks noChangeShapeType="1"/>
            </p:cNvSpPr>
            <p:nvPr/>
          </p:nvSpPr>
          <p:spPr bwMode="auto">
            <a:xfrm>
              <a:off x="2490" y="2840"/>
              <a:ext cx="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0" name="Line 32"/>
            <p:cNvSpPr>
              <a:spLocks noChangeShapeType="1"/>
            </p:cNvSpPr>
            <p:nvPr/>
          </p:nvSpPr>
          <p:spPr bwMode="auto">
            <a:xfrm flipV="1">
              <a:off x="2950" y="268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1" name="Text Box 33"/>
            <p:cNvSpPr txBox="1">
              <a:spLocks noChangeArrowheads="1"/>
            </p:cNvSpPr>
            <p:nvPr/>
          </p:nvSpPr>
          <p:spPr bwMode="auto">
            <a:xfrm>
              <a:off x="2603" y="281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2" name="Line 34"/>
            <p:cNvSpPr>
              <a:spLocks noChangeShapeType="1"/>
            </p:cNvSpPr>
            <p:nvPr/>
          </p:nvSpPr>
          <p:spPr bwMode="auto">
            <a:xfrm flipV="1">
              <a:off x="3044" y="2590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3" name="Line 35"/>
            <p:cNvSpPr>
              <a:spLocks noChangeShapeType="1"/>
            </p:cNvSpPr>
            <p:nvPr/>
          </p:nvSpPr>
          <p:spPr bwMode="auto">
            <a:xfrm flipH="1" flipV="1">
              <a:off x="2949" y="268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4" name="Line 36"/>
            <p:cNvSpPr>
              <a:spLocks noChangeShapeType="1"/>
            </p:cNvSpPr>
            <p:nvPr/>
          </p:nvSpPr>
          <p:spPr bwMode="auto">
            <a:xfrm flipH="1" flipV="1">
              <a:off x="3273" y="246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5" name="Text Box 37"/>
            <p:cNvSpPr txBox="1">
              <a:spLocks noChangeArrowheads="1"/>
            </p:cNvSpPr>
            <p:nvPr/>
          </p:nvSpPr>
          <p:spPr bwMode="auto">
            <a:xfrm rot="-2170826">
              <a:off x="3253" y="2627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6" name="Line 38"/>
            <p:cNvSpPr>
              <a:spLocks noChangeShapeType="1"/>
            </p:cNvSpPr>
            <p:nvPr/>
          </p:nvSpPr>
          <p:spPr bwMode="auto">
            <a:xfrm flipH="1" flipV="1">
              <a:off x="3766" y="2105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7" name="Line 39"/>
            <p:cNvSpPr>
              <a:spLocks noChangeShapeType="1"/>
            </p:cNvSpPr>
            <p:nvPr/>
          </p:nvSpPr>
          <p:spPr bwMode="auto">
            <a:xfrm>
              <a:off x="2080" y="2839"/>
              <a:ext cx="4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8" name="Line 40"/>
            <p:cNvSpPr>
              <a:spLocks noChangeShapeType="1"/>
            </p:cNvSpPr>
            <p:nvPr/>
          </p:nvSpPr>
          <p:spPr bwMode="auto">
            <a:xfrm flipV="1">
              <a:off x="2079" y="2682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9" name="Text Box 41"/>
            <p:cNvSpPr txBox="1">
              <a:spLocks noChangeArrowheads="1"/>
            </p:cNvSpPr>
            <p:nvPr/>
          </p:nvSpPr>
          <p:spPr bwMode="auto">
            <a:xfrm>
              <a:off x="2224" y="2821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0" name="Line 42"/>
            <p:cNvSpPr>
              <a:spLocks noChangeShapeType="1"/>
            </p:cNvSpPr>
            <p:nvPr/>
          </p:nvSpPr>
          <p:spPr bwMode="auto">
            <a:xfrm flipV="1">
              <a:off x="3366" y="2234"/>
              <a:ext cx="488" cy="3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1" name="Text Box 43"/>
            <p:cNvSpPr txBox="1">
              <a:spLocks noChangeArrowheads="1"/>
            </p:cNvSpPr>
            <p:nvPr/>
          </p:nvSpPr>
          <p:spPr bwMode="auto">
            <a:xfrm rot="-2170826">
              <a:off x="3474" y="2448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36" name="Group 44"/>
          <p:cNvGrpSpPr>
            <a:grpSpLocks/>
          </p:cNvGrpSpPr>
          <p:nvPr/>
        </p:nvGrpSpPr>
        <p:grpSpPr bwMode="auto">
          <a:xfrm>
            <a:off x="801688" y="1127125"/>
            <a:ext cx="7016750" cy="3052763"/>
            <a:chOff x="505" y="710"/>
            <a:chExt cx="4420" cy="1923"/>
          </a:xfrm>
        </p:grpSpPr>
        <p:grpSp>
          <p:nvGrpSpPr>
            <p:cNvPr id="186381" name="Group 45"/>
            <p:cNvGrpSpPr>
              <a:grpSpLocks/>
            </p:cNvGrpSpPr>
            <p:nvPr/>
          </p:nvGrpSpPr>
          <p:grpSpPr bwMode="auto">
            <a:xfrm>
              <a:off x="505" y="710"/>
              <a:ext cx="4420" cy="1555"/>
              <a:chOff x="505" y="710"/>
              <a:chExt cx="4420" cy="1555"/>
            </a:xfrm>
          </p:grpSpPr>
          <p:sp>
            <p:nvSpPr>
              <p:cNvPr id="186396" name="Line 46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7" name="Line 47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382" name="Line 48"/>
            <p:cNvSpPr>
              <a:spLocks noChangeShapeType="1"/>
            </p:cNvSpPr>
            <p:nvPr/>
          </p:nvSpPr>
          <p:spPr bwMode="auto">
            <a:xfrm>
              <a:off x="2495" y="2420"/>
              <a:ext cx="2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3" name="Line 49"/>
            <p:cNvSpPr>
              <a:spLocks noChangeShapeType="1"/>
            </p:cNvSpPr>
            <p:nvPr/>
          </p:nvSpPr>
          <p:spPr bwMode="auto">
            <a:xfrm flipV="1">
              <a:off x="2751" y="226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4" name="Text Box 50"/>
            <p:cNvSpPr txBox="1">
              <a:spLocks noChangeArrowheads="1"/>
            </p:cNvSpPr>
            <p:nvPr/>
          </p:nvSpPr>
          <p:spPr bwMode="auto">
            <a:xfrm>
              <a:off x="2507" y="239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186385" name="Group 51"/>
            <p:cNvGrpSpPr>
              <a:grpSpLocks/>
            </p:cNvGrpSpPr>
            <p:nvPr/>
          </p:nvGrpSpPr>
          <p:grpSpPr bwMode="auto">
            <a:xfrm>
              <a:off x="2750" y="1896"/>
              <a:ext cx="609" cy="501"/>
              <a:chOff x="2750" y="1896"/>
              <a:chExt cx="609" cy="501"/>
            </a:xfrm>
          </p:grpSpPr>
          <p:sp>
            <p:nvSpPr>
              <p:cNvPr id="186392" name="Line 52"/>
              <p:cNvSpPr>
                <a:spLocks noChangeShapeType="1"/>
              </p:cNvSpPr>
              <p:nvPr/>
            </p:nvSpPr>
            <p:spPr bwMode="auto">
              <a:xfrm flipV="1">
                <a:off x="2845" y="2027"/>
                <a:ext cx="512" cy="3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3" name="Line 53"/>
              <p:cNvSpPr>
                <a:spLocks noChangeShapeType="1"/>
              </p:cNvSpPr>
              <p:nvPr/>
            </p:nvSpPr>
            <p:spPr bwMode="auto">
              <a:xfrm flipH="1" flipV="1">
                <a:off x="2750" y="2261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4" name="Line 54"/>
              <p:cNvSpPr>
                <a:spLocks noChangeShapeType="1"/>
              </p:cNvSpPr>
              <p:nvPr/>
            </p:nvSpPr>
            <p:spPr bwMode="auto">
              <a:xfrm flipH="1" flipV="1">
                <a:off x="3271" y="1896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5" name="Text Box 55"/>
              <p:cNvSpPr txBox="1">
                <a:spLocks noChangeArrowheads="1"/>
              </p:cNvSpPr>
              <p:nvPr/>
            </p:nvSpPr>
            <p:spPr bwMode="auto">
              <a:xfrm rot="-2170826">
                <a:off x="3031" y="2165"/>
                <a:ext cx="25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cs typeface="Arial" pitchFamily="34" charset="0"/>
                  </a:rPr>
                  <a:t>t</a:t>
                </a:r>
                <a:r>
                  <a:rPr lang="en-US" altLang="en-US" sz="1800" baseline="-25000">
                    <a:solidFill>
                      <a:srgbClr val="000000"/>
                    </a:solidFill>
                    <a:cs typeface="Arial" pitchFamily="34" charset="0"/>
                  </a:rPr>
                  <a:t>xo</a:t>
                </a:r>
                <a:endParaRPr lang="el-GR" altLang="en-US" sz="1800" baseline="-250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86386" name="Line 56"/>
            <p:cNvSpPr>
              <a:spLocks noChangeShapeType="1"/>
            </p:cNvSpPr>
            <p:nvPr/>
          </p:nvSpPr>
          <p:spPr bwMode="auto">
            <a:xfrm flipH="1" flipV="1">
              <a:off x="3682" y="1602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7" name="Line 57"/>
            <p:cNvSpPr>
              <a:spLocks noChangeShapeType="1"/>
            </p:cNvSpPr>
            <p:nvPr/>
          </p:nvSpPr>
          <p:spPr bwMode="auto">
            <a:xfrm>
              <a:off x="2026" y="2420"/>
              <a:ext cx="4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8" name="Line 58"/>
            <p:cNvSpPr>
              <a:spLocks noChangeShapeType="1"/>
            </p:cNvSpPr>
            <p:nvPr/>
          </p:nvSpPr>
          <p:spPr bwMode="auto">
            <a:xfrm flipV="1">
              <a:off x="2025" y="2263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9" name="Text Box 59"/>
            <p:cNvSpPr txBox="1">
              <a:spLocks noChangeArrowheads="1"/>
            </p:cNvSpPr>
            <p:nvPr/>
          </p:nvSpPr>
          <p:spPr bwMode="auto">
            <a:xfrm>
              <a:off x="2122" y="240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0" name="Text Box 60"/>
            <p:cNvSpPr txBox="1">
              <a:spLocks noChangeArrowheads="1"/>
            </p:cNvSpPr>
            <p:nvPr/>
          </p:nvSpPr>
          <p:spPr bwMode="auto">
            <a:xfrm rot="-2170826">
              <a:off x="3458" y="189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1" name="Line 61"/>
            <p:cNvSpPr>
              <a:spLocks noChangeShapeType="1"/>
            </p:cNvSpPr>
            <p:nvPr/>
          </p:nvSpPr>
          <p:spPr bwMode="auto">
            <a:xfrm flipV="1">
              <a:off x="3362" y="1728"/>
              <a:ext cx="407" cy="2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6380" name="Text Box 62"/>
          <p:cNvSpPr txBox="1">
            <a:spLocks noChangeArrowheads="1"/>
          </p:cNvSpPr>
          <p:nvPr/>
        </p:nvSpPr>
        <p:spPr bwMode="auto">
          <a:xfrm>
            <a:off x="4138613" y="1436688"/>
            <a:ext cx="796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28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70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811848"/>
              </p:ext>
            </p:extLst>
          </p:nvPr>
        </p:nvGraphicFramePr>
        <p:xfrm>
          <a:off x="384175" y="282575"/>
          <a:ext cx="8680450" cy="598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85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282575"/>
                        <a:ext cx="8680450" cy="598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749969" y="6057900"/>
            <a:ext cx="37802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X-ray beam size (</a:t>
            </a:r>
            <a:r>
              <a:rPr lang="el-GR" altLang="en-US" sz="2800" b="1" dirty="0" smtClean="0">
                <a:solidFill>
                  <a:prstClr val="black"/>
                </a:solidFill>
              </a:rPr>
              <a:t>μ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m)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29" y="2784123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prstClr val="black"/>
                </a:solidFill>
              </a:rPr>
              <a:t>R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esolution (Å)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45041" y="3773713"/>
            <a:ext cx="1219402" cy="1097280"/>
            <a:chOff x="2378869" y="3265714"/>
            <a:chExt cx="1219402" cy="1097280"/>
          </a:xfrm>
        </p:grpSpPr>
        <p:sp>
          <p:nvSpPr>
            <p:cNvPr id="3" name="Arc 2"/>
            <p:cNvSpPr/>
            <p:nvPr/>
          </p:nvSpPr>
          <p:spPr>
            <a:xfrm>
              <a:off x="2924177" y="3271837"/>
              <a:ext cx="445294" cy="1064417"/>
            </a:xfrm>
            <a:prstGeom prst="arc">
              <a:avLst>
                <a:gd name="adj1" fmla="val 16200000"/>
                <a:gd name="adj2" fmla="val 5371115"/>
              </a:avLst>
            </a:prstGeom>
            <a:solidFill>
              <a:srgbClr val="FF9393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Arc 10"/>
            <p:cNvSpPr/>
            <p:nvPr/>
          </p:nvSpPr>
          <p:spPr>
            <a:xfrm>
              <a:off x="2717000" y="3278980"/>
              <a:ext cx="445294" cy="1064417"/>
            </a:xfrm>
            <a:prstGeom prst="arc">
              <a:avLst>
                <a:gd name="adj1" fmla="val 5381432"/>
                <a:gd name="adj2" fmla="val 16198100"/>
              </a:avLst>
            </a:prstGeom>
            <a:solidFill>
              <a:srgbClr val="FF9393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2814416" y="3267371"/>
              <a:ext cx="383622" cy="1085906"/>
            </a:xfrm>
            <a:custGeom>
              <a:avLst/>
              <a:gdLst>
                <a:gd name="connsiteX0" fmla="*/ 359791 w 359791"/>
                <a:gd name="connsiteY0" fmla="*/ 13991 h 1085906"/>
                <a:gd name="connsiteX1" fmla="*/ 276448 w 359791"/>
                <a:gd name="connsiteY1" fmla="*/ 4466 h 1085906"/>
                <a:gd name="connsiteX2" fmla="*/ 231204 w 359791"/>
                <a:gd name="connsiteY2" fmla="*/ 2085 h 1085906"/>
                <a:gd name="connsiteX3" fmla="*/ 152623 w 359791"/>
                <a:gd name="connsiteY3" fmla="*/ 2085 h 1085906"/>
                <a:gd name="connsiteX4" fmla="*/ 93091 w 359791"/>
                <a:gd name="connsiteY4" fmla="*/ 16373 h 1085906"/>
                <a:gd name="connsiteX5" fmla="*/ 45466 w 359791"/>
                <a:gd name="connsiteY5" fmla="*/ 164010 h 1085906"/>
                <a:gd name="connsiteX6" fmla="*/ 223 w 359791"/>
                <a:gd name="connsiteY6" fmla="*/ 595016 h 1085906"/>
                <a:gd name="connsiteX7" fmla="*/ 31179 w 359791"/>
                <a:gd name="connsiteY7" fmla="*/ 976016 h 1085906"/>
                <a:gd name="connsiteX8" fmla="*/ 97854 w 359791"/>
                <a:gd name="connsiteY8" fmla="*/ 1073648 h 1085906"/>
                <a:gd name="connsiteX9" fmla="*/ 159766 w 359791"/>
                <a:gd name="connsiteY9" fmla="*/ 1080791 h 1085906"/>
                <a:gd name="connsiteX10" fmla="*/ 219298 w 359791"/>
                <a:gd name="connsiteY10" fmla="*/ 1085554 h 1085906"/>
                <a:gd name="connsiteX11" fmla="*/ 276448 w 359791"/>
                <a:gd name="connsiteY11" fmla="*/ 1085554 h 1085906"/>
                <a:gd name="connsiteX12" fmla="*/ 340741 w 359791"/>
                <a:gd name="connsiteY12" fmla="*/ 1085554 h 1085906"/>
                <a:gd name="connsiteX13" fmla="*/ 359791 w 359791"/>
                <a:gd name="connsiteY13" fmla="*/ 1083173 h 1085906"/>
                <a:gd name="connsiteX0" fmla="*/ 359791 w 359791"/>
                <a:gd name="connsiteY0" fmla="*/ 13991 h 1085906"/>
                <a:gd name="connsiteX1" fmla="*/ 276448 w 359791"/>
                <a:gd name="connsiteY1" fmla="*/ 4466 h 1085906"/>
                <a:gd name="connsiteX2" fmla="*/ 231204 w 359791"/>
                <a:gd name="connsiteY2" fmla="*/ 2085 h 1085906"/>
                <a:gd name="connsiteX3" fmla="*/ 152623 w 359791"/>
                <a:gd name="connsiteY3" fmla="*/ 2085 h 1085906"/>
                <a:gd name="connsiteX4" fmla="*/ 93091 w 359791"/>
                <a:gd name="connsiteY4" fmla="*/ 16373 h 1085906"/>
                <a:gd name="connsiteX5" fmla="*/ 45466 w 359791"/>
                <a:gd name="connsiteY5" fmla="*/ 164010 h 1085906"/>
                <a:gd name="connsiteX6" fmla="*/ 223 w 359791"/>
                <a:gd name="connsiteY6" fmla="*/ 595016 h 1085906"/>
                <a:gd name="connsiteX7" fmla="*/ 31179 w 359791"/>
                <a:gd name="connsiteY7" fmla="*/ 976016 h 1085906"/>
                <a:gd name="connsiteX8" fmla="*/ 97854 w 359791"/>
                <a:gd name="connsiteY8" fmla="*/ 1073648 h 1085906"/>
                <a:gd name="connsiteX9" fmla="*/ 159766 w 359791"/>
                <a:gd name="connsiteY9" fmla="*/ 1080791 h 1085906"/>
                <a:gd name="connsiteX10" fmla="*/ 219298 w 359791"/>
                <a:gd name="connsiteY10" fmla="*/ 1085554 h 1085906"/>
                <a:gd name="connsiteX11" fmla="*/ 276448 w 359791"/>
                <a:gd name="connsiteY11" fmla="*/ 1085554 h 1085906"/>
                <a:gd name="connsiteX12" fmla="*/ 340741 w 359791"/>
                <a:gd name="connsiteY12" fmla="*/ 1085554 h 1085906"/>
                <a:gd name="connsiteX13" fmla="*/ 359791 w 359791"/>
                <a:gd name="connsiteY13" fmla="*/ 1083173 h 1085906"/>
                <a:gd name="connsiteX14" fmla="*/ 359791 w 359791"/>
                <a:gd name="connsiteY14" fmla="*/ 13991 h 1085906"/>
                <a:gd name="connsiteX0" fmla="*/ 359791 w 383622"/>
                <a:gd name="connsiteY0" fmla="*/ 13991 h 1085906"/>
                <a:gd name="connsiteX1" fmla="*/ 276448 w 383622"/>
                <a:gd name="connsiteY1" fmla="*/ 4466 h 1085906"/>
                <a:gd name="connsiteX2" fmla="*/ 231204 w 383622"/>
                <a:gd name="connsiteY2" fmla="*/ 2085 h 1085906"/>
                <a:gd name="connsiteX3" fmla="*/ 152623 w 383622"/>
                <a:gd name="connsiteY3" fmla="*/ 2085 h 1085906"/>
                <a:gd name="connsiteX4" fmla="*/ 93091 w 383622"/>
                <a:gd name="connsiteY4" fmla="*/ 16373 h 1085906"/>
                <a:gd name="connsiteX5" fmla="*/ 45466 w 383622"/>
                <a:gd name="connsiteY5" fmla="*/ 164010 h 1085906"/>
                <a:gd name="connsiteX6" fmla="*/ 223 w 383622"/>
                <a:gd name="connsiteY6" fmla="*/ 595016 h 1085906"/>
                <a:gd name="connsiteX7" fmla="*/ 31179 w 383622"/>
                <a:gd name="connsiteY7" fmla="*/ 976016 h 1085906"/>
                <a:gd name="connsiteX8" fmla="*/ 97854 w 383622"/>
                <a:gd name="connsiteY8" fmla="*/ 1073648 h 1085906"/>
                <a:gd name="connsiteX9" fmla="*/ 159766 w 383622"/>
                <a:gd name="connsiteY9" fmla="*/ 1080791 h 1085906"/>
                <a:gd name="connsiteX10" fmla="*/ 219298 w 383622"/>
                <a:gd name="connsiteY10" fmla="*/ 1085554 h 1085906"/>
                <a:gd name="connsiteX11" fmla="*/ 276448 w 383622"/>
                <a:gd name="connsiteY11" fmla="*/ 1085554 h 1085906"/>
                <a:gd name="connsiteX12" fmla="*/ 340741 w 383622"/>
                <a:gd name="connsiteY12" fmla="*/ 1085554 h 1085906"/>
                <a:gd name="connsiteX13" fmla="*/ 359791 w 383622"/>
                <a:gd name="connsiteY13" fmla="*/ 1083173 h 1085906"/>
                <a:gd name="connsiteX14" fmla="*/ 383604 w 383622"/>
                <a:gd name="connsiteY14" fmla="*/ 466429 h 1085906"/>
                <a:gd name="connsiteX15" fmla="*/ 359791 w 383622"/>
                <a:gd name="connsiteY15" fmla="*/ 13991 h 108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3622" h="1085906">
                  <a:moveTo>
                    <a:pt x="359791" y="13991"/>
                  </a:moveTo>
                  <a:lnTo>
                    <a:pt x="276448" y="4466"/>
                  </a:lnTo>
                  <a:cubicBezTo>
                    <a:pt x="255017" y="2482"/>
                    <a:pt x="251841" y="2482"/>
                    <a:pt x="231204" y="2085"/>
                  </a:cubicBezTo>
                  <a:cubicBezTo>
                    <a:pt x="210567" y="1688"/>
                    <a:pt x="175642" y="-296"/>
                    <a:pt x="152623" y="2085"/>
                  </a:cubicBezTo>
                  <a:cubicBezTo>
                    <a:pt x="129604" y="4466"/>
                    <a:pt x="110950" y="-10614"/>
                    <a:pt x="93091" y="16373"/>
                  </a:cubicBezTo>
                  <a:cubicBezTo>
                    <a:pt x="75232" y="43360"/>
                    <a:pt x="60944" y="67570"/>
                    <a:pt x="45466" y="164010"/>
                  </a:cubicBezTo>
                  <a:cubicBezTo>
                    <a:pt x="29988" y="260450"/>
                    <a:pt x="2604" y="459682"/>
                    <a:pt x="223" y="595016"/>
                  </a:cubicBezTo>
                  <a:cubicBezTo>
                    <a:pt x="-2158" y="730350"/>
                    <a:pt x="14907" y="896244"/>
                    <a:pt x="31179" y="976016"/>
                  </a:cubicBezTo>
                  <a:cubicBezTo>
                    <a:pt x="47451" y="1055788"/>
                    <a:pt x="76423" y="1056185"/>
                    <a:pt x="97854" y="1073648"/>
                  </a:cubicBezTo>
                  <a:cubicBezTo>
                    <a:pt x="119285" y="1091111"/>
                    <a:pt x="139525" y="1078807"/>
                    <a:pt x="159766" y="1080791"/>
                  </a:cubicBezTo>
                  <a:cubicBezTo>
                    <a:pt x="180007" y="1082775"/>
                    <a:pt x="199851" y="1084760"/>
                    <a:pt x="219298" y="1085554"/>
                  </a:cubicBezTo>
                  <a:cubicBezTo>
                    <a:pt x="238745" y="1086348"/>
                    <a:pt x="276448" y="1085554"/>
                    <a:pt x="276448" y="1085554"/>
                  </a:cubicBezTo>
                  <a:lnTo>
                    <a:pt x="340741" y="1085554"/>
                  </a:lnTo>
                  <a:cubicBezTo>
                    <a:pt x="354631" y="1085157"/>
                    <a:pt x="357211" y="1084165"/>
                    <a:pt x="359791" y="1083173"/>
                  </a:cubicBezTo>
                  <a:cubicBezTo>
                    <a:pt x="358997" y="875210"/>
                    <a:pt x="384398" y="674392"/>
                    <a:pt x="383604" y="466429"/>
                  </a:cubicBezTo>
                  <a:lnTo>
                    <a:pt x="359791" y="13991"/>
                  </a:lnTo>
                  <a:close/>
                </a:path>
              </a:pathLst>
            </a:custGeom>
            <a:solidFill>
              <a:srgbClr val="FF9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Arc 8"/>
            <p:cNvSpPr/>
            <p:nvPr/>
          </p:nvSpPr>
          <p:spPr>
            <a:xfrm>
              <a:off x="2702714" y="3276599"/>
              <a:ext cx="423869" cy="1064417"/>
            </a:xfrm>
            <a:prstGeom prst="arc">
              <a:avLst>
                <a:gd name="adj1" fmla="val 16200000"/>
                <a:gd name="adj2" fmla="val 5371115"/>
              </a:avLst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Arc 9"/>
            <p:cNvSpPr/>
            <p:nvPr/>
          </p:nvSpPr>
          <p:spPr>
            <a:xfrm>
              <a:off x="2921795" y="3274218"/>
              <a:ext cx="445294" cy="1064417"/>
            </a:xfrm>
            <a:prstGeom prst="arc">
              <a:avLst>
                <a:gd name="adj1" fmla="val 5340443"/>
                <a:gd name="adj2" fmla="val 16483218"/>
              </a:avLst>
            </a:prstGeom>
            <a:solidFill>
              <a:srgbClr val="FF9393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2500991" y="3265714"/>
              <a:ext cx="1097280" cy="109728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719388" y="3700463"/>
              <a:ext cx="200025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Can 4"/>
            <p:cNvSpPr/>
            <p:nvPr/>
          </p:nvSpPr>
          <p:spPr>
            <a:xfrm rot="16200000">
              <a:off x="2534841" y="3542110"/>
              <a:ext cx="235744" cy="547688"/>
            </a:xfrm>
            <a:prstGeom prst="can">
              <a:avLst>
                <a:gd name="adj" fmla="val 93434"/>
              </a:avLst>
            </a:prstGeom>
            <a:solidFill>
              <a:srgbClr val="69A12B">
                <a:alpha val="50196"/>
              </a:srgb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6775448" y="3751942"/>
            <a:ext cx="1097280" cy="1097280"/>
          </a:xfrm>
          <a:prstGeom prst="ellipse">
            <a:avLst/>
          </a:prstGeom>
          <a:solidFill>
            <a:srgbClr val="FF939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Can 21"/>
          <p:cNvSpPr/>
          <p:nvPr/>
        </p:nvSpPr>
        <p:spPr>
          <a:xfrm rot="16200000">
            <a:off x="6342746" y="3585031"/>
            <a:ext cx="1901371" cy="1436912"/>
          </a:xfrm>
          <a:prstGeom prst="can">
            <a:avLst>
              <a:gd name="adj" fmla="val 58036"/>
            </a:avLst>
          </a:prstGeom>
          <a:solidFill>
            <a:srgbClr val="69A12B">
              <a:alpha val="50196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373334" y="3788227"/>
            <a:ext cx="1097280" cy="1097280"/>
          </a:xfrm>
          <a:prstGeom prst="ellipse">
            <a:avLst/>
          </a:prstGeom>
          <a:solidFill>
            <a:srgbClr val="FF939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n 24"/>
          <p:cNvSpPr/>
          <p:nvPr/>
        </p:nvSpPr>
        <p:spPr>
          <a:xfrm rot="16200000">
            <a:off x="4321635" y="3523342"/>
            <a:ext cx="1088571" cy="1647372"/>
          </a:xfrm>
          <a:prstGeom prst="can">
            <a:avLst>
              <a:gd name="adj" fmla="val 70036"/>
            </a:avLst>
          </a:prstGeom>
          <a:solidFill>
            <a:srgbClr val="69A12B">
              <a:alpha val="50196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33029" y="2975428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too big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11828" y="3345542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too small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88972" y="3360057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just right</a:t>
            </a:r>
          </a:p>
        </p:txBody>
      </p:sp>
    </p:spTree>
    <p:extLst>
      <p:ext uri="{BB962C8B-B14F-4D97-AF65-F5344CB8AC3E}">
        <p14:creationId xmlns:p14="http://schemas.microsoft.com/office/powerpoint/2010/main" val="11060705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70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8240"/>
          </a:xfrm>
        </p:spPr>
        <p:txBody>
          <a:bodyPr/>
          <a:lstStyle/>
          <a:p>
            <a:r>
              <a:rPr lang="en-US" sz="4000" dirty="0" smtClean="0"/>
              <a:t>Systematic error does not “average out”</a:t>
            </a:r>
            <a:endParaRPr lang="en-US" sz="4000" dirty="0"/>
          </a:p>
        </p:txBody>
      </p:sp>
      <p:pic>
        <p:nvPicPr>
          <p:cNvPr id="163842" name="Picture 2" descr="It's only a virtue if you're not a screwu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1356360"/>
            <a:ext cx="7391400" cy="52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56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70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22" t="3125" b="312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52400"/>
            <a:ext cx="38635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SmarAct’s</a:t>
            </a:r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SmarGon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Commercialized</a:t>
            </a:r>
          </a:p>
          <a:p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PRIGo</a:t>
            </a:r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838200" y="3962400"/>
            <a:ext cx="2286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4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ChangeArrowheads="1"/>
          </p:cNvSpPr>
          <p:nvPr/>
        </p:nvSpPr>
        <p:spPr bwMode="auto">
          <a:xfrm>
            <a:off x="3952875" y="2116138"/>
            <a:ext cx="1236663" cy="2970212"/>
          </a:xfrm>
          <a:prstGeom prst="rect">
            <a:avLst/>
          </a:prstGeom>
          <a:solidFill>
            <a:srgbClr val="FFD1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5400" smtClean="0"/>
              <a:t>attenuation factor</a:t>
            </a:r>
          </a:p>
        </p:txBody>
      </p:sp>
      <p:grpSp>
        <p:nvGrpSpPr>
          <p:cNvPr id="2923524" name="Group 4"/>
          <p:cNvGrpSpPr>
            <a:grpSpLocks/>
          </p:cNvGrpSpPr>
          <p:nvPr/>
        </p:nvGrpSpPr>
        <p:grpSpPr bwMode="auto">
          <a:xfrm>
            <a:off x="820738" y="2871788"/>
            <a:ext cx="6792912" cy="1443037"/>
            <a:chOff x="485" y="1809"/>
            <a:chExt cx="4279" cy="909"/>
          </a:xfrm>
        </p:grpSpPr>
        <p:sp>
          <p:nvSpPr>
            <p:cNvPr id="183310" name="Freeform 5"/>
            <p:cNvSpPr>
              <a:spLocks/>
            </p:cNvSpPr>
            <p:nvPr/>
          </p:nvSpPr>
          <p:spPr bwMode="auto">
            <a:xfrm>
              <a:off x="2465" y="1809"/>
              <a:ext cx="777" cy="909"/>
            </a:xfrm>
            <a:custGeom>
              <a:avLst/>
              <a:gdLst>
                <a:gd name="T0" fmla="*/ 1 w 777"/>
                <a:gd name="T1" fmla="*/ 909 h 909"/>
                <a:gd name="T2" fmla="*/ 21 w 777"/>
                <a:gd name="T3" fmla="*/ 888 h 909"/>
                <a:gd name="T4" fmla="*/ 58 w 777"/>
                <a:gd name="T5" fmla="*/ 844 h 909"/>
                <a:gd name="T6" fmla="*/ 100 w 777"/>
                <a:gd name="T7" fmla="*/ 798 h 909"/>
                <a:gd name="T8" fmla="*/ 156 w 777"/>
                <a:gd name="T9" fmla="*/ 748 h 909"/>
                <a:gd name="T10" fmla="*/ 208 w 777"/>
                <a:gd name="T11" fmla="*/ 706 h 909"/>
                <a:gd name="T12" fmla="*/ 255 w 777"/>
                <a:gd name="T13" fmla="*/ 676 h 909"/>
                <a:gd name="T14" fmla="*/ 309 w 777"/>
                <a:gd name="T15" fmla="*/ 643 h 909"/>
                <a:gd name="T16" fmla="*/ 394 w 777"/>
                <a:gd name="T17" fmla="*/ 603 h 909"/>
                <a:gd name="T18" fmla="*/ 496 w 777"/>
                <a:gd name="T19" fmla="*/ 565 h 909"/>
                <a:gd name="T20" fmla="*/ 598 w 777"/>
                <a:gd name="T21" fmla="*/ 538 h 909"/>
                <a:gd name="T22" fmla="*/ 685 w 777"/>
                <a:gd name="T23" fmla="*/ 519 h 909"/>
                <a:gd name="T24" fmla="*/ 777 w 777"/>
                <a:gd name="T25" fmla="*/ 506 h 909"/>
                <a:gd name="T26" fmla="*/ 775 w 777"/>
                <a:gd name="T27" fmla="*/ 408 h 909"/>
                <a:gd name="T28" fmla="*/ 669 w 777"/>
                <a:gd name="T29" fmla="*/ 389 h 909"/>
                <a:gd name="T30" fmla="*/ 526 w 777"/>
                <a:gd name="T31" fmla="*/ 353 h 909"/>
                <a:gd name="T32" fmla="*/ 444 w 777"/>
                <a:gd name="T33" fmla="*/ 326 h 909"/>
                <a:gd name="T34" fmla="*/ 348 w 777"/>
                <a:gd name="T35" fmla="*/ 287 h 909"/>
                <a:gd name="T36" fmla="*/ 241 w 777"/>
                <a:gd name="T37" fmla="*/ 227 h 909"/>
                <a:gd name="T38" fmla="*/ 154 w 777"/>
                <a:gd name="T39" fmla="*/ 162 h 909"/>
                <a:gd name="T40" fmla="*/ 66 w 777"/>
                <a:gd name="T41" fmla="*/ 77 h 909"/>
                <a:gd name="T42" fmla="*/ 0 w 777"/>
                <a:gd name="T43" fmla="*/ 0 h 909"/>
                <a:gd name="T44" fmla="*/ 1 w 777"/>
                <a:gd name="T45" fmla="*/ 909 h 90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77" h="909">
                  <a:moveTo>
                    <a:pt x="1" y="909"/>
                  </a:moveTo>
                  <a:cubicBezTo>
                    <a:pt x="33" y="866"/>
                    <a:pt x="12" y="899"/>
                    <a:pt x="21" y="888"/>
                  </a:cubicBezTo>
                  <a:cubicBezTo>
                    <a:pt x="30" y="877"/>
                    <a:pt x="45" y="859"/>
                    <a:pt x="58" y="844"/>
                  </a:cubicBezTo>
                  <a:cubicBezTo>
                    <a:pt x="71" y="829"/>
                    <a:pt x="84" y="814"/>
                    <a:pt x="100" y="798"/>
                  </a:cubicBezTo>
                  <a:cubicBezTo>
                    <a:pt x="116" y="782"/>
                    <a:pt x="138" y="763"/>
                    <a:pt x="156" y="748"/>
                  </a:cubicBezTo>
                  <a:cubicBezTo>
                    <a:pt x="174" y="733"/>
                    <a:pt x="192" y="718"/>
                    <a:pt x="208" y="706"/>
                  </a:cubicBezTo>
                  <a:cubicBezTo>
                    <a:pt x="224" y="694"/>
                    <a:pt x="238" y="686"/>
                    <a:pt x="255" y="676"/>
                  </a:cubicBezTo>
                  <a:cubicBezTo>
                    <a:pt x="272" y="666"/>
                    <a:pt x="286" y="655"/>
                    <a:pt x="309" y="643"/>
                  </a:cubicBezTo>
                  <a:cubicBezTo>
                    <a:pt x="332" y="631"/>
                    <a:pt x="363" y="616"/>
                    <a:pt x="394" y="603"/>
                  </a:cubicBezTo>
                  <a:cubicBezTo>
                    <a:pt x="425" y="590"/>
                    <a:pt x="462" y="576"/>
                    <a:pt x="496" y="565"/>
                  </a:cubicBezTo>
                  <a:cubicBezTo>
                    <a:pt x="530" y="554"/>
                    <a:pt x="567" y="546"/>
                    <a:pt x="598" y="538"/>
                  </a:cubicBezTo>
                  <a:cubicBezTo>
                    <a:pt x="629" y="530"/>
                    <a:pt x="655" y="524"/>
                    <a:pt x="685" y="519"/>
                  </a:cubicBezTo>
                  <a:cubicBezTo>
                    <a:pt x="715" y="514"/>
                    <a:pt x="684" y="518"/>
                    <a:pt x="777" y="506"/>
                  </a:cubicBezTo>
                  <a:cubicBezTo>
                    <a:pt x="777" y="458"/>
                    <a:pt x="775" y="428"/>
                    <a:pt x="775" y="408"/>
                  </a:cubicBezTo>
                  <a:cubicBezTo>
                    <a:pt x="736" y="402"/>
                    <a:pt x="710" y="398"/>
                    <a:pt x="669" y="389"/>
                  </a:cubicBezTo>
                  <a:cubicBezTo>
                    <a:pt x="628" y="380"/>
                    <a:pt x="563" y="363"/>
                    <a:pt x="526" y="353"/>
                  </a:cubicBezTo>
                  <a:cubicBezTo>
                    <a:pt x="489" y="343"/>
                    <a:pt x="474" y="337"/>
                    <a:pt x="444" y="326"/>
                  </a:cubicBezTo>
                  <a:cubicBezTo>
                    <a:pt x="414" y="315"/>
                    <a:pt x="382" y="303"/>
                    <a:pt x="348" y="287"/>
                  </a:cubicBezTo>
                  <a:cubicBezTo>
                    <a:pt x="314" y="271"/>
                    <a:pt x="273" y="248"/>
                    <a:pt x="241" y="227"/>
                  </a:cubicBezTo>
                  <a:cubicBezTo>
                    <a:pt x="209" y="206"/>
                    <a:pt x="183" y="187"/>
                    <a:pt x="154" y="162"/>
                  </a:cubicBezTo>
                  <a:cubicBezTo>
                    <a:pt x="125" y="137"/>
                    <a:pt x="92" y="104"/>
                    <a:pt x="66" y="77"/>
                  </a:cubicBezTo>
                  <a:cubicBezTo>
                    <a:pt x="40" y="50"/>
                    <a:pt x="34" y="38"/>
                    <a:pt x="0" y="0"/>
                  </a:cubicBezTo>
                  <a:cubicBezTo>
                    <a:pt x="0" y="153"/>
                    <a:pt x="1" y="720"/>
                    <a:pt x="1" y="909"/>
                  </a:cubicBezTo>
                  <a:close/>
                </a:path>
              </a:pathLst>
            </a:custGeom>
            <a:solidFill>
              <a:srgbClr val="D1FFB1"/>
            </a:solidFill>
            <a:ln w="9525">
              <a:solidFill>
                <a:srgbClr val="D1FFB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3311" name="Rectangle 6"/>
            <p:cNvSpPr>
              <a:spLocks noChangeArrowheads="1"/>
            </p:cNvSpPr>
            <p:nvPr/>
          </p:nvSpPr>
          <p:spPr bwMode="auto">
            <a:xfrm>
              <a:off x="485" y="1816"/>
              <a:ext cx="1975" cy="891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83312" name="Line 7"/>
            <p:cNvSpPr>
              <a:spLocks noChangeShapeType="1"/>
            </p:cNvSpPr>
            <p:nvPr/>
          </p:nvSpPr>
          <p:spPr bwMode="auto">
            <a:xfrm>
              <a:off x="3241" y="2265"/>
              <a:ext cx="1523" cy="0"/>
            </a:xfrm>
            <a:prstGeom prst="line">
              <a:avLst/>
            </a:prstGeom>
            <a:noFill/>
            <a:ln w="1524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23528" name="Text Box 8"/>
          <p:cNvSpPr txBox="1">
            <a:spLocks noChangeArrowheads="1"/>
          </p:cNvSpPr>
          <p:nvPr/>
        </p:nvSpPr>
        <p:spPr bwMode="auto">
          <a:xfrm>
            <a:off x="82550" y="5381625"/>
            <a:ext cx="90344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Bouguer, P.  (1729). </a:t>
            </a:r>
            <a:r>
              <a:rPr lang="fr-FR" altLang="en-US" sz="1800" i="1">
                <a:solidFill>
                  <a:srgbClr val="000000"/>
                </a:solidFill>
              </a:rPr>
              <a:t>Essai d'optique sur la gradation de la lumière</a:t>
            </a:r>
            <a:r>
              <a:rPr lang="fr-FR" altLang="en-US" sz="180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Lambert, J. H.  (1760). </a:t>
            </a:r>
            <a:r>
              <a:rPr lang="fr-FR" altLang="en-US" sz="1800" i="1">
                <a:solidFill>
                  <a:srgbClr val="000000"/>
                </a:solidFill>
              </a:rPr>
              <a:t>Photometria: sive De mensura et gradibus luminis, colorum et umbrae</a:t>
            </a:r>
            <a:r>
              <a:rPr lang="fr-FR" altLang="en-US" sz="1800">
                <a:solidFill>
                  <a:srgbClr val="000000"/>
                </a:solidFill>
              </a:rPr>
              <a:t>. </a:t>
            </a:r>
            <a:r>
              <a:rPr lang="en-US" altLang="en-US" sz="1800">
                <a:solidFill>
                  <a:srgbClr val="000000"/>
                </a:solidFill>
              </a:rPr>
              <a:t>E. Klett.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Beer, A. (1852)."Bestimmung der Absorption des rothen Lichts in farbigen Flüssigkeiten", </a:t>
            </a:r>
            <a:r>
              <a:rPr lang="en-US" altLang="en-US" sz="1800" i="1">
                <a:solidFill>
                  <a:srgbClr val="000000"/>
                </a:solidFill>
              </a:rPr>
              <a:t>Ann. Phys. Chem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86</a:t>
            </a:r>
            <a:r>
              <a:rPr lang="en-US" altLang="en-US" sz="1800">
                <a:solidFill>
                  <a:srgbClr val="000000"/>
                </a:solidFill>
              </a:rPr>
              <a:t>, 78-90. </a:t>
            </a:r>
          </a:p>
        </p:txBody>
      </p:sp>
      <p:grpSp>
        <p:nvGrpSpPr>
          <p:cNvPr id="2923529" name="Group 9"/>
          <p:cNvGrpSpPr>
            <a:grpSpLocks/>
          </p:cNvGrpSpPr>
          <p:nvPr/>
        </p:nvGrpSpPr>
        <p:grpSpPr bwMode="auto">
          <a:xfrm>
            <a:off x="5937250" y="4210050"/>
            <a:ext cx="2855913" cy="806450"/>
            <a:chOff x="3740" y="2652"/>
            <a:chExt cx="1799" cy="508"/>
          </a:xfrm>
        </p:grpSpPr>
        <p:sp>
          <p:nvSpPr>
            <p:cNvPr id="183307" name="Text Box 10"/>
            <p:cNvSpPr txBox="1">
              <a:spLocks noChangeArrowheads="1"/>
            </p:cNvSpPr>
            <p:nvPr/>
          </p:nvSpPr>
          <p:spPr bwMode="auto">
            <a:xfrm>
              <a:off x="3740" y="2825"/>
              <a:ext cx="17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A =          = exp(-</a:t>
              </a:r>
              <a:r>
                <a:rPr lang="el-GR" altLang="en-US" sz="1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1800">
                  <a:solidFill>
                    <a:srgbClr val="000000"/>
                  </a:solidFill>
                </a:rPr>
                <a:t>t)</a:t>
              </a:r>
            </a:p>
          </p:txBody>
        </p:sp>
        <p:sp>
          <p:nvSpPr>
            <p:cNvPr id="183308" name="Text Box 11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T</a:t>
              </a: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3309" name="Line 12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23533" name="Group 13"/>
          <p:cNvGrpSpPr>
            <a:grpSpLocks/>
          </p:cNvGrpSpPr>
          <p:nvPr/>
        </p:nvGrpSpPr>
        <p:grpSpPr bwMode="auto">
          <a:xfrm>
            <a:off x="3970338" y="4622800"/>
            <a:ext cx="1203325" cy="388938"/>
            <a:chOff x="2501" y="2912"/>
            <a:chExt cx="758" cy="245"/>
          </a:xfrm>
        </p:grpSpPr>
        <p:sp>
          <p:nvSpPr>
            <p:cNvPr id="183305" name="Text Box 14"/>
            <p:cNvSpPr txBox="1">
              <a:spLocks noChangeArrowheads="1"/>
            </p:cNvSpPr>
            <p:nvPr/>
          </p:nvSpPr>
          <p:spPr bwMode="auto">
            <a:xfrm>
              <a:off x="2808" y="2926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endParaRPr lang="el-GR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3306" name="Line 15"/>
            <p:cNvSpPr>
              <a:spLocks noChangeShapeType="1"/>
            </p:cNvSpPr>
            <p:nvPr/>
          </p:nvSpPr>
          <p:spPr bwMode="auto">
            <a:xfrm>
              <a:off x="2501" y="2912"/>
              <a:ext cx="7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23536" name="Text Box 16"/>
          <p:cNvSpPr txBox="1">
            <a:spLocks noChangeArrowheads="1"/>
          </p:cNvSpPr>
          <p:nvPr/>
        </p:nvSpPr>
        <p:spPr bwMode="auto">
          <a:xfrm>
            <a:off x="4413250" y="2736850"/>
            <a:ext cx="315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</a:p>
        </p:txBody>
      </p:sp>
    </p:spTree>
    <p:extLst>
      <p:ext uri="{BB962C8B-B14F-4D97-AF65-F5344CB8AC3E}">
        <p14:creationId xmlns:p14="http://schemas.microsoft.com/office/powerpoint/2010/main" val="2732281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23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3528" grpId="0"/>
      <p:bldP spid="2923536" grpId="0"/>
    </p:bld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Multiple crystals? - non-isomorphism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377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268188"/>
              </p:ext>
            </p:extLst>
          </p:nvPr>
        </p:nvGraphicFramePr>
        <p:xfrm>
          <a:off x="260350" y="146050"/>
          <a:ext cx="8680450" cy="644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09" name="Chart" r:id="rId3" imgW="7115101" imgH="5276932" progId="MSGraph.Chart.8">
                  <p:embed followColorScheme="full"/>
                </p:oleObj>
              </mc:Choice>
              <mc:Fallback>
                <p:oleObj name="Chart" r:id="rId3" imgW="7115101" imgH="52769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146050"/>
                        <a:ext cx="8680450" cy="644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186223" y="6057900"/>
            <a:ext cx="69076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Correlation to 2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&amp; 3</a:t>
            </a:r>
            <a:r>
              <a:rPr lang="en-US" alt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rd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singular vectors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110829" y="2618745"/>
            <a:ext cx="48221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Structure factor (electrons)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751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/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291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9588" y="3515933"/>
            <a:ext cx="8162925" cy="3015560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100 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ADU/pixel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10 </a:t>
            </a:r>
            <a:r>
              <a:rPr lang="el-GR" altLang="en-US" sz="2400" b="1" dirty="0" smtClean="0">
                <a:solidFill>
                  <a:srgbClr val="008000"/>
                </a:solidFill>
                <a:cs typeface="Arial" pitchFamily="34" charset="0"/>
              </a:rPr>
              <a:t>μ</a:t>
            </a:r>
            <a:r>
              <a:rPr lang="en-US" altLang="en-US" sz="2400" b="1" dirty="0" smtClean="0">
                <a:solidFill>
                  <a:srgbClr val="008000"/>
                </a:solidFill>
                <a:cs typeface="Arial" pitchFamily="34" charset="0"/>
              </a:rPr>
              <a:t>m for lysozyme</a:t>
            </a:r>
            <a:endParaRPr lang="el-GR" altLang="en-US" sz="2400" b="1" dirty="0" smtClean="0">
              <a:solidFill>
                <a:srgbClr val="008000"/>
              </a:solidFill>
              <a:cs typeface="Arial" pitchFamily="34" charset="0"/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~3% error per spot, 1%/</a:t>
            </a:r>
            <a:r>
              <a:rPr lang="en-US" altLang="en-US" sz="2400" b="1" dirty="0" err="1" smtClean="0">
                <a:solidFill>
                  <a:srgbClr val="008000"/>
                </a:solidFill>
              </a:rPr>
              <a:t>MGy</a:t>
            </a:r>
            <a:endParaRPr lang="en-US" altLang="en-US" sz="2400" b="1" dirty="0" smtClean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>
                <a:solidFill>
                  <a:srgbClr val="008000"/>
                </a:solidFill>
              </a:rPr>
              <a:t>7235 eV </a:t>
            </a:r>
            <a:r>
              <a:rPr lang="en-US" altLang="en-US" sz="2400" b="1">
                <a:solidFill>
                  <a:srgbClr val="008000"/>
                </a:solidFill>
              </a:rPr>
              <a:t>for </a:t>
            </a:r>
            <a:r>
              <a:rPr lang="en-US" altLang="en-US" sz="2400" b="1" smtClean="0">
                <a:solidFill>
                  <a:srgbClr val="008000"/>
                </a:solidFill>
              </a:rPr>
              <a:t>S-SAD on CCDs</a:t>
            </a:r>
            <a:endParaRPr lang="en-US" altLang="en-US" sz="2400" b="1" dirty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“</a:t>
            </a:r>
            <a:r>
              <a:rPr lang="en-US" altLang="en-US" sz="2400" b="1" dirty="0" err="1" smtClean="0">
                <a:solidFill>
                  <a:srgbClr val="008000"/>
                </a:solidFill>
              </a:rPr>
              <a:t>Attenu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-wait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” &amp; dose </a:t>
            </a:r>
            <a:r>
              <a:rPr lang="en-US" altLang="en-US" sz="2400" b="1" dirty="0" smtClean="0">
                <a:solidFill>
                  <a:srgbClr val="008000"/>
                </a:solidFill>
              </a:rPr>
              <a:t>slicing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6000" b="1" dirty="0" smtClean="0"/>
              <a:t>URL Summary</a:t>
            </a:r>
            <a:endParaRPr lang="en-US" altLang="en-US" sz="6000" b="1" dirty="0" smtClean="0"/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498475" y="1185863"/>
            <a:ext cx="8645525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http://bl831.als.lbl.gov/~jamesh/powerpoint/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SBgrid_strategy_2016.pptx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http</a:t>
            </a: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://bl831.als.lbl.gov/xtalsize.html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http://</a:t>
            </a: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bl831.als.lbl.gov/xtallife.html</a:t>
            </a:r>
            <a:endParaRPr lang="en-US" altLang="en-US" sz="2400" b="1" dirty="0">
              <a:solidFill>
                <a:srgbClr val="0000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431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ChangeArrowheads="1"/>
          </p:cNvSpPr>
          <p:nvPr/>
        </p:nvSpPr>
        <p:spPr bwMode="auto">
          <a:xfrm>
            <a:off x="3952875" y="2116138"/>
            <a:ext cx="1236663" cy="2970212"/>
          </a:xfrm>
          <a:prstGeom prst="rect">
            <a:avLst/>
          </a:prstGeom>
          <a:solidFill>
            <a:srgbClr val="FFD1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5400" smtClean="0"/>
              <a:t>attenuation factor</a:t>
            </a:r>
          </a:p>
        </p:txBody>
      </p:sp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82550" y="5381625"/>
            <a:ext cx="90344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Bouguer, P.  (1729). </a:t>
            </a:r>
            <a:r>
              <a:rPr lang="fr-FR" altLang="en-US" sz="1800" i="1">
                <a:solidFill>
                  <a:srgbClr val="000000"/>
                </a:solidFill>
              </a:rPr>
              <a:t>Essai d'optique sur la gradation de la lumière</a:t>
            </a:r>
            <a:r>
              <a:rPr lang="fr-FR" altLang="en-US" sz="180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Lambert, J. H.  (1760). </a:t>
            </a:r>
            <a:r>
              <a:rPr lang="fr-FR" altLang="en-US" sz="1800" i="1">
                <a:solidFill>
                  <a:srgbClr val="000000"/>
                </a:solidFill>
              </a:rPr>
              <a:t>Photometria: sive De mensura et gradibus luminis, colorum et umbrae</a:t>
            </a:r>
            <a:r>
              <a:rPr lang="fr-FR" altLang="en-US" sz="1800">
                <a:solidFill>
                  <a:srgbClr val="000000"/>
                </a:solidFill>
              </a:rPr>
              <a:t>. </a:t>
            </a:r>
            <a:r>
              <a:rPr lang="en-US" altLang="en-US" sz="1800">
                <a:solidFill>
                  <a:srgbClr val="000000"/>
                </a:solidFill>
              </a:rPr>
              <a:t>E. Klett.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Beer, A. (1852)."Bestimmung der Absorption des rothen Lichts in farbigen Flüssigkeiten", </a:t>
            </a:r>
            <a:r>
              <a:rPr lang="en-US" altLang="en-US" sz="1800" i="1">
                <a:solidFill>
                  <a:srgbClr val="000000"/>
                </a:solidFill>
              </a:rPr>
              <a:t>Ann. Phys. Chem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86</a:t>
            </a:r>
            <a:r>
              <a:rPr lang="en-US" altLang="en-US" sz="1800">
                <a:solidFill>
                  <a:srgbClr val="000000"/>
                </a:solidFill>
              </a:rPr>
              <a:t>, 78-90. </a:t>
            </a:r>
          </a:p>
        </p:txBody>
      </p:sp>
      <p:sp>
        <p:nvSpPr>
          <p:cNvPr id="2924549" name="Text Box 5"/>
          <p:cNvSpPr txBox="1">
            <a:spLocks noChangeArrowheads="1"/>
          </p:cNvSpPr>
          <p:nvPr/>
        </p:nvSpPr>
        <p:spPr bwMode="auto">
          <a:xfrm>
            <a:off x="5937250" y="4484688"/>
            <a:ext cx="30559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 =          = exp(-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</a:rPr>
              <a:t>t</a:t>
            </a:r>
            <a:r>
              <a:rPr lang="en-US" altLang="en-US" sz="1800" baseline="-25000">
                <a:solidFill>
                  <a:srgbClr val="000000"/>
                </a:solidFill>
              </a:rPr>
              <a:t>in</a:t>
            </a:r>
            <a:r>
              <a:rPr lang="en-US" altLang="en-US" sz="1800">
                <a:solidFill>
                  <a:srgbClr val="000000"/>
                </a:solidFill>
              </a:rPr>
              <a:t>+ t</a:t>
            </a:r>
            <a:r>
              <a:rPr lang="en-US" altLang="en-US" sz="1800" baseline="-25000">
                <a:solidFill>
                  <a:srgbClr val="000000"/>
                </a:solidFill>
              </a:rPr>
              <a:t>out</a:t>
            </a:r>
            <a:r>
              <a:rPr lang="en-US" altLang="en-US" sz="1800">
                <a:solidFill>
                  <a:srgbClr val="000000"/>
                </a:solidFill>
              </a:rPr>
              <a:t>))</a:t>
            </a:r>
          </a:p>
        </p:txBody>
      </p:sp>
      <p:grpSp>
        <p:nvGrpSpPr>
          <p:cNvPr id="184326" name="Group 6"/>
          <p:cNvGrpSpPr>
            <a:grpSpLocks/>
          </p:cNvGrpSpPr>
          <p:nvPr/>
        </p:nvGrpSpPr>
        <p:grpSpPr bwMode="auto">
          <a:xfrm>
            <a:off x="6357938" y="4210050"/>
            <a:ext cx="627062" cy="806450"/>
            <a:chOff x="4005" y="2652"/>
            <a:chExt cx="395" cy="508"/>
          </a:xfrm>
        </p:grpSpPr>
        <p:sp>
          <p:nvSpPr>
            <p:cNvPr id="184348" name="Text Box 7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T</a:t>
              </a: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4349" name="Line 8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24553" name="Line 9"/>
          <p:cNvSpPr>
            <a:spLocks noChangeShapeType="1"/>
          </p:cNvSpPr>
          <p:nvPr/>
        </p:nvSpPr>
        <p:spPr bwMode="auto">
          <a:xfrm>
            <a:off x="800100" y="3595688"/>
            <a:ext cx="6802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924554" name="Group 10"/>
          <p:cNvGrpSpPr>
            <a:grpSpLocks/>
          </p:cNvGrpSpPr>
          <p:nvPr/>
        </p:nvGrpSpPr>
        <p:grpSpPr bwMode="auto">
          <a:xfrm>
            <a:off x="3970338" y="4622800"/>
            <a:ext cx="1203325" cy="388938"/>
            <a:chOff x="2501" y="2912"/>
            <a:chExt cx="758" cy="245"/>
          </a:xfrm>
        </p:grpSpPr>
        <p:sp>
          <p:nvSpPr>
            <p:cNvPr id="184346" name="Text Box 11"/>
            <p:cNvSpPr txBox="1">
              <a:spLocks noChangeArrowheads="1"/>
            </p:cNvSpPr>
            <p:nvPr/>
          </p:nvSpPr>
          <p:spPr bwMode="auto">
            <a:xfrm>
              <a:off x="2808" y="2926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endParaRPr lang="el-GR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4347" name="Line 12"/>
            <p:cNvSpPr>
              <a:spLocks noChangeShapeType="1"/>
            </p:cNvSpPr>
            <p:nvPr/>
          </p:nvSpPr>
          <p:spPr bwMode="auto">
            <a:xfrm>
              <a:off x="2501" y="2912"/>
              <a:ext cx="7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24557" name="Group 13"/>
          <p:cNvGrpSpPr>
            <a:grpSpLocks/>
          </p:cNvGrpSpPr>
          <p:nvPr/>
        </p:nvGrpSpPr>
        <p:grpSpPr bwMode="auto">
          <a:xfrm>
            <a:off x="801688" y="1127125"/>
            <a:ext cx="7016750" cy="2468563"/>
            <a:chOff x="505" y="710"/>
            <a:chExt cx="4420" cy="1555"/>
          </a:xfrm>
        </p:grpSpPr>
        <p:sp>
          <p:nvSpPr>
            <p:cNvPr id="184344" name="Line 14"/>
            <p:cNvSpPr>
              <a:spLocks noChangeShapeType="1"/>
            </p:cNvSpPr>
            <p:nvPr/>
          </p:nvSpPr>
          <p:spPr bwMode="auto">
            <a:xfrm flipH="1">
              <a:off x="505" y="2265"/>
              <a:ext cx="22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345" name="Line 15"/>
            <p:cNvSpPr>
              <a:spLocks noChangeShapeType="1"/>
            </p:cNvSpPr>
            <p:nvPr/>
          </p:nvSpPr>
          <p:spPr bwMode="auto">
            <a:xfrm flipV="1">
              <a:off x="2751" y="710"/>
              <a:ext cx="2174" cy="15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24560" name="Group 16"/>
          <p:cNvGrpSpPr>
            <a:grpSpLocks/>
          </p:cNvGrpSpPr>
          <p:nvPr/>
        </p:nvGrpSpPr>
        <p:grpSpPr bwMode="auto">
          <a:xfrm>
            <a:off x="3960813" y="3594100"/>
            <a:ext cx="412750" cy="569913"/>
            <a:chOff x="2495" y="2264"/>
            <a:chExt cx="260" cy="359"/>
          </a:xfrm>
        </p:grpSpPr>
        <p:sp>
          <p:nvSpPr>
            <p:cNvPr id="184341" name="Line 17"/>
            <p:cNvSpPr>
              <a:spLocks noChangeShapeType="1"/>
            </p:cNvSpPr>
            <p:nvPr/>
          </p:nvSpPr>
          <p:spPr bwMode="auto">
            <a:xfrm>
              <a:off x="2495" y="2420"/>
              <a:ext cx="2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342" name="Line 18"/>
            <p:cNvSpPr>
              <a:spLocks noChangeShapeType="1"/>
            </p:cNvSpPr>
            <p:nvPr/>
          </p:nvSpPr>
          <p:spPr bwMode="auto">
            <a:xfrm flipV="1">
              <a:off x="2751" y="226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343" name="Text Box 19"/>
            <p:cNvSpPr txBox="1">
              <a:spLocks noChangeArrowheads="1"/>
            </p:cNvSpPr>
            <p:nvPr/>
          </p:nvSpPr>
          <p:spPr bwMode="auto">
            <a:xfrm>
              <a:off x="2507" y="2392"/>
              <a:ext cx="2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in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4564" name="Group 20"/>
          <p:cNvGrpSpPr>
            <a:grpSpLocks/>
          </p:cNvGrpSpPr>
          <p:nvPr/>
        </p:nvGrpSpPr>
        <p:grpSpPr bwMode="auto">
          <a:xfrm>
            <a:off x="4365625" y="3009900"/>
            <a:ext cx="966788" cy="795338"/>
            <a:chOff x="2750" y="1896"/>
            <a:chExt cx="609" cy="501"/>
          </a:xfrm>
        </p:grpSpPr>
        <p:sp>
          <p:nvSpPr>
            <p:cNvPr id="184337" name="Line 21"/>
            <p:cNvSpPr>
              <a:spLocks noChangeShapeType="1"/>
            </p:cNvSpPr>
            <p:nvPr/>
          </p:nvSpPr>
          <p:spPr bwMode="auto">
            <a:xfrm flipV="1">
              <a:off x="2845" y="2027"/>
              <a:ext cx="512" cy="3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338" name="Line 22"/>
            <p:cNvSpPr>
              <a:spLocks noChangeShapeType="1"/>
            </p:cNvSpPr>
            <p:nvPr/>
          </p:nvSpPr>
          <p:spPr bwMode="auto">
            <a:xfrm flipH="1" flipV="1">
              <a:off x="2750" y="226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339" name="Line 23"/>
            <p:cNvSpPr>
              <a:spLocks noChangeShapeType="1"/>
            </p:cNvSpPr>
            <p:nvPr/>
          </p:nvSpPr>
          <p:spPr bwMode="auto">
            <a:xfrm flipH="1" flipV="1">
              <a:off x="3271" y="1896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340" name="Text Box 24"/>
            <p:cNvSpPr txBox="1">
              <a:spLocks noChangeArrowheads="1"/>
            </p:cNvSpPr>
            <p:nvPr/>
          </p:nvSpPr>
          <p:spPr bwMode="auto">
            <a:xfrm rot="-2170826">
              <a:off x="3028" y="2156"/>
              <a:ext cx="2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out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4569" name="Group 25"/>
          <p:cNvGrpSpPr>
            <a:grpSpLocks/>
          </p:cNvGrpSpPr>
          <p:nvPr/>
        </p:nvGrpSpPr>
        <p:grpSpPr bwMode="auto">
          <a:xfrm>
            <a:off x="5937250" y="4210050"/>
            <a:ext cx="2855913" cy="806450"/>
            <a:chOff x="3740" y="2652"/>
            <a:chExt cx="1799" cy="508"/>
          </a:xfrm>
        </p:grpSpPr>
        <p:sp>
          <p:nvSpPr>
            <p:cNvPr id="184334" name="Text Box 26"/>
            <p:cNvSpPr txBox="1">
              <a:spLocks noChangeArrowheads="1"/>
            </p:cNvSpPr>
            <p:nvPr/>
          </p:nvSpPr>
          <p:spPr bwMode="auto">
            <a:xfrm>
              <a:off x="3740" y="2825"/>
              <a:ext cx="17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A =          = exp(-</a:t>
              </a:r>
              <a:r>
                <a:rPr lang="el-GR" altLang="en-US" sz="1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1800">
                  <a:solidFill>
                    <a:srgbClr val="000000"/>
                  </a:solidFill>
                </a:rPr>
                <a:t>t)</a:t>
              </a:r>
            </a:p>
          </p:txBody>
        </p:sp>
        <p:sp>
          <p:nvSpPr>
            <p:cNvPr id="184335" name="Text Box 27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T</a:t>
              </a: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4336" name="Line 28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33" name="Text Box 29"/>
          <p:cNvSpPr txBox="1">
            <a:spLocks noChangeArrowheads="1"/>
          </p:cNvSpPr>
          <p:nvPr/>
        </p:nvSpPr>
        <p:spPr bwMode="auto">
          <a:xfrm>
            <a:off x="4413250" y="2736850"/>
            <a:ext cx="315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</a:p>
        </p:txBody>
      </p:sp>
    </p:spTree>
    <p:extLst>
      <p:ext uri="{BB962C8B-B14F-4D97-AF65-F5344CB8AC3E}">
        <p14:creationId xmlns:p14="http://schemas.microsoft.com/office/powerpoint/2010/main" val="5285057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4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4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4549" grpId="0"/>
      <p:bldP spid="292455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ChangeArrowheads="1"/>
          </p:cNvSpPr>
          <p:nvPr/>
        </p:nvSpPr>
        <p:spPr bwMode="auto">
          <a:xfrm>
            <a:off x="3952875" y="2116138"/>
            <a:ext cx="1236663" cy="2970212"/>
          </a:xfrm>
          <a:prstGeom prst="rect">
            <a:avLst/>
          </a:prstGeom>
          <a:solidFill>
            <a:srgbClr val="FFD1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5400" smtClean="0"/>
              <a:t>attenuation factor</a:t>
            </a:r>
          </a:p>
        </p:txBody>
      </p:sp>
      <p:sp>
        <p:nvSpPr>
          <p:cNvPr id="185348" name="Text Box 4"/>
          <p:cNvSpPr txBox="1">
            <a:spLocks noChangeArrowheads="1"/>
          </p:cNvSpPr>
          <p:nvPr/>
        </p:nvSpPr>
        <p:spPr bwMode="auto">
          <a:xfrm>
            <a:off x="82550" y="5381625"/>
            <a:ext cx="90344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Bouguer, P.  (1729). </a:t>
            </a:r>
            <a:r>
              <a:rPr lang="fr-FR" altLang="en-US" sz="1800" i="1">
                <a:solidFill>
                  <a:srgbClr val="000000"/>
                </a:solidFill>
              </a:rPr>
              <a:t>Essai d'optique sur la gradation de la lumière</a:t>
            </a:r>
            <a:r>
              <a:rPr lang="fr-FR" altLang="en-US" sz="180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Lambert, J. H.  (1760). </a:t>
            </a:r>
            <a:r>
              <a:rPr lang="fr-FR" altLang="en-US" sz="1800" i="1">
                <a:solidFill>
                  <a:srgbClr val="000000"/>
                </a:solidFill>
              </a:rPr>
              <a:t>Photometria: sive De mensura et gradibus luminis, colorum et umbrae</a:t>
            </a:r>
            <a:r>
              <a:rPr lang="fr-FR" altLang="en-US" sz="1800">
                <a:solidFill>
                  <a:srgbClr val="000000"/>
                </a:solidFill>
              </a:rPr>
              <a:t>. </a:t>
            </a:r>
            <a:r>
              <a:rPr lang="en-US" altLang="en-US" sz="1800">
                <a:solidFill>
                  <a:srgbClr val="000000"/>
                </a:solidFill>
              </a:rPr>
              <a:t>E. Klett.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Beer, A. (1852)."Bestimmung der Absorption des rothen Lichts in farbigen Flüssigkeiten", </a:t>
            </a:r>
            <a:r>
              <a:rPr lang="en-US" altLang="en-US" sz="1800" i="1">
                <a:solidFill>
                  <a:srgbClr val="000000"/>
                </a:solidFill>
              </a:rPr>
              <a:t>Ann. Phys. Chem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86</a:t>
            </a:r>
            <a:r>
              <a:rPr lang="en-US" altLang="en-US" sz="1800">
                <a:solidFill>
                  <a:srgbClr val="000000"/>
                </a:solidFill>
              </a:rPr>
              <a:t>, 78-90. </a:t>
            </a:r>
          </a:p>
        </p:txBody>
      </p:sp>
      <p:sp>
        <p:nvSpPr>
          <p:cNvPr id="185349" name="Text Box 5"/>
          <p:cNvSpPr txBox="1">
            <a:spLocks noChangeArrowheads="1"/>
          </p:cNvSpPr>
          <p:nvPr/>
        </p:nvSpPr>
        <p:spPr bwMode="auto">
          <a:xfrm>
            <a:off x="5937250" y="4484688"/>
            <a:ext cx="30559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 =          = exp(-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</a:rPr>
              <a:t>t</a:t>
            </a:r>
            <a:r>
              <a:rPr lang="en-US" altLang="en-US" sz="1800" baseline="-25000">
                <a:solidFill>
                  <a:srgbClr val="000000"/>
                </a:solidFill>
              </a:rPr>
              <a:t>in</a:t>
            </a:r>
            <a:r>
              <a:rPr lang="en-US" altLang="en-US" sz="1800">
                <a:solidFill>
                  <a:srgbClr val="000000"/>
                </a:solidFill>
              </a:rPr>
              <a:t>+ t</a:t>
            </a:r>
            <a:r>
              <a:rPr lang="en-US" altLang="en-US" sz="1800" baseline="-25000">
                <a:solidFill>
                  <a:srgbClr val="000000"/>
                </a:solidFill>
              </a:rPr>
              <a:t>out</a:t>
            </a:r>
            <a:r>
              <a:rPr lang="en-US" altLang="en-US" sz="1800">
                <a:solidFill>
                  <a:srgbClr val="000000"/>
                </a:solidFill>
              </a:rPr>
              <a:t>))</a:t>
            </a:r>
          </a:p>
        </p:txBody>
      </p:sp>
      <p:grpSp>
        <p:nvGrpSpPr>
          <p:cNvPr id="185350" name="Group 6"/>
          <p:cNvGrpSpPr>
            <a:grpSpLocks/>
          </p:cNvGrpSpPr>
          <p:nvPr/>
        </p:nvGrpSpPr>
        <p:grpSpPr bwMode="auto">
          <a:xfrm>
            <a:off x="6357938" y="4210050"/>
            <a:ext cx="627062" cy="806450"/>
            <a:chOff x="4005" y="2652"/>
            <a:chExt cx="395" cy="508"/>
          </a:xfrm>
        </p:grpSpPr>
        <p:sp>
          <p:nvSpPr>
            <p:cNvPr id="185387" name="Text Box 7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T</a:t>
              </a: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5388" name="Line 8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25577" name="Group 9"/>
          <p:cNvGrpSpPr>
            <a:grpSpLocks/>
          </p:cNvGrpSpPr>
          <p:nvPr/>
        </p:nvGrpSpPr>
        <p:grpSpPr bwMode="auto">
          <a:xfrm>
            <a:off x="801688" y="1127125"/>
            <a:ext cx="7016750" cy="3036888"/>
            <a:chOff x="505" y="710"/>
            <a:chExt cx="4420" cy="1913"/>
          </a:xfrm>
        </p:grpSpPr>
        <p:grpSp>
          <p:nvGrpSpPr>
            <p:cNvPr id="185375" name="Group 10"/>
            <p:cNvGrpSpPr>
              <a:grpSpLocks/>
            </p:cNvGrpSpPr>
            <p:nvPr/>
          </p:nvGrpSpPr>
          <p:grpSpPr bwMode="auto">
            <a:xfrm>
              <a:off x="505" y="710"/>
              <a:ext cx="4420" cy="1555"/>
              <a:chOff x="505" y="710"/>
              <a:chExt cx="4420" cy="1555"/>
            </a:xfrm>
          </p:grpSpPr>
          <p:sp>
            <p:nvSpPr>
              <p:cNvPr id="185385" name="Line 11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86" name="Line 12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5376" name="Group 13"/>
            <p:cNvGrpSpPr>
              <a:grpSpLocks/>
            </p:cNvGrpSpPr>
            <p:nvPr/>
          </p:nvGrpSpPr>
          <p:grpSpPr bwMode="auto">
            <a:xfrm>
              <a:off x="2495" y="2264"/>
              <a:ext cx="260" cy="359"/>
              <a:chOff x="2495" y="2264"/>
              <a:chExt cx="260" cy="359"/>
            </a:xfrm>
          </p:grpSpPr>
          <p:sp>
            <p:nvSpPr>
              <p:cNvPr id="185382" name="Line 14"/>
              <p:cNvSpPr>
                <a:spLocks noChangeShapeType="1"/>
              </p:cNvSpPr>
              <p:nvPr/>
            </p:nvSpPr>
            <p:spPr bwMode="auto">
              <a:xfrm>
                <a:off x="2495" y="2420"/>
                <a:ext cx="2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83" name="Line 15"/>
              <p:cNvSpPr>
                <a:spLocks noChangeShapeType="1"/>
              </p:cNvSpPr>
              <p:nvPr/>
            </p:nvSpPr>
            <p:spPr bwMode="auto">
              <a:xfrm flipV="1">
                <a:off x="2751" y="2264"/>
                <a:ext cx="0" cy="156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84" name="Text Box 16"/>
              <p:cNvSpPr txBox="1">
                <a:spLocks noChangeArrowheads="1"/>
              </p:cNvSpPr>
              <p:nvPr/>
            </p:nvSpPr>
            <p:spPr bwMode="auto">
              <a:xfrm>
                <a:off x="2507" y="2392"/>
                <a:ext cx="23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cs typeface="Arial" pitchFamily="34" charset="0"/>
                  </a:rPr>
                  <a:t>t</a:t>
                </a:r>
                <a:r>
                  <a:rPr lang="en-US" altLang="en-US" sz="1800" baseline="-25000">
                    <a:solidFill>
                      <a:srgbClr val="000000"/>
                    </a:solidFill>
                    <a:cs typeface="Arial" pitchFamily="34" charset="0"/>
                  </a:rPr>
                  <a:t>in</a:t>
                </a:r>
                <a:endParaRPr lang="el-GR" altLang="en-US" sz="1800" baseline="-250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185377" name="Group 17"/>
            <p:cNvGrpSpPr>
              <a:grpSpLocks/>
            </p:cNvGrpSpPr>
            <p:nvPr/>
          </p:nvGrpSpPr>
          <p:grpSpPr bwMode="auto">
            <a:xfrm>
              <a:off x="2750" y="1896"/>
              <a:ext cx="609" cy="501"/>
              <a:chOff x="2750" y="1896"/>
              <a:chExt cx="609" cy="501"/>
            </a:xfrm>
          </p:grpSpPr>
          <p:sp>
            <p:nvSpPr>
              <p:cNvPr id="185378" name="Line 18"/>
              <p:cNvSpPr>
                <a:spLocks noChangeShapeType="1"/>
              </p:cNvSpPr>
              <p:nvPr/>
            </p:nvSpPr>
            <p:spPr bwMode="auto">
              <a:xfrm flipV="1">
                <a:off x="2845" y="2027"/>
                <a:ext cx="512" cy="3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79" name="Line 19"/>
              <p:cNvSpPr>
                <a:spLocks noChangeShapeType="1"/>
              </p:cNvSpPr>
              <p:nvPr/>
            </p:nvSpPr>
            <p:spPr bwMode="auto">
              <a:xfrm flipH="1" flipV="1">
                <a:off x="2750" y="2261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80" name="Line 20"/>
              <p:cNvSpPr>
                <a:spLocks noChangeShapeType="1"/>
              </p:cNvSpPr>
              <p:nvPr/>
            </p:nvSpPr>
            <p:spPr bwMode="auto">
              <a:xfrm flipH="1" flipV="1">
                <a:off x="3271" y="1896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81" name="Text Box 21"/>
              <p:cNvSpPr txBox="1">
                <a:spLocks noChangeArrowheads="1"/>
              </p:cNvSpPr>
              <p:nvPr/>
            </p:nvSpPr>
            <p:spPr bwMode="auto">
              <a:xfrm rot="-2170826">
                <a:off x="3028" y="2156"/>
                <a:ext cx="28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cs typeface="Arial" pitchFamily="34" charset="0"/>
                  </a:rPr>
                  <a:t>t</a:t>
                </a:r>
                <a:r>
                  <a:rPr lang="en-US" altLang="en-US" sz="1800" baseline="-25000">
                    <a:solidFill>
                      <a:srgbClr val="000000"/>
                    </a:solidFill>
                    <a:cs typeface="Arial" pitchFamily="34" charset="0"/>
                  </a:rPr>
                  <a:t>out</a:t>
                </a:r>
                <a:endParaRPr lang="el-GR" altLang="en-US" sz="1800" baseline="-250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2925590" name="Group 22"/>
          <p:cNvGrpSpPr>
            <a:grpSpLocks/>
          </p:cNvGrpSpPr>
          <p:nvPr/>
        </p:nvGrpSpPr>
        <p:grpSpPr bwMode="auto">
          <a:xfrm>
            <a:off x="1117600" y="1793875"/>
            <a:ext cx="7016750" cy="3036888"/>
            <a:chOff x="704" y="1130"/>
            <a:chExt cx="4420" cy="1913"/>
          </a:xfrm>
        </p:grpSpPr>
        <p:grpSp>
          <p:nvGrpSpPr>
            <p:cNvPr id="185365" name="Group 23"/>
            <p:cNvGrpSpPr>
              <a:grpSpLocks/>
            </p:cNvGrpSpPr>
            <p:nvPr/>
          </p:nvGrpSpPr>
          <p:grpSpPr bwMode="auto">
            <a:xfrm>
              <a:off x="704" y="1130"/>
              <a:ext cx="4420" cy="1555"/>
              <a:chOff x="505" y="710"/>
              <a:chExt cx="4420" cy="1555"/>
            </a:xfrm>
          </p:grpSpPr>
          <p:sp>
            <p:nvSpPr>
              <p:cNvPr id="185373" name="Line 24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74" name="Line 25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5366" name="Line 26"/>
            <p:cNvSpPr>
              <a:spLocks noChangeShapeType="1"/>
            </p:cNvSpPr>
            <p:nvPr/>
          </p:nvSpPr>
          <p:spPr bwMode="auto">
            <a:xfrm>
              <a:off x="2490" y="2840"/>
              <a:ext cx="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7" name="Line 27"/>
            <p:cNvSpPr>
              <a:spLocks noChangeShapeType="1"/>
            </p:cNvSpPr>
            <p:nvPr/>
          </p:nvSpPr>
          <p:spPr bwMode="auto">
            <a:xfrm flipV="1">
              <a:off x="2950" y="268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8" name="Text Box 28"/>
            <p:cNvSpPr txBox="1">
              <a:spLocks noChangeArrowheads="1"/>
            </p:cNvSpPr>
            <p:nvPr/>
          </p:nvSpPr>
          <p:spPr bwMode="auto">
            <a:xfrm>
              <a:off x="2603" y="2812"/>
              <a:ext cx="2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in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5369" name="Line 29"/>
            <p:cNvSpPr>
              <a:spLocks noChangeShapeType="1"/>
            </p:cNvSpPr>
            <p:nvPr/>
          </p:nvSpPr>
          <p:spPr bwMode="auto">
            <a:xfrm flipV="1">
              <a:off x="3044" y="2590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0" name="Line 30"/>
            <p:cNvSpPr>
              <a:spLocks noChangeShapeType="1"/>
            </p:cNvSpPr>
            <p:nvPr/>
          </p:nvSpPr>
          <p:spPr bwMode="auto">
            <a:xfrm flipH="1" flipV="1">
              <a:off x="2949" y="268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1" name="Line 31"/>
            <p:cNvSpPr>
              <a:spLocks noChangeShapeType="1"/>
            </p:cNvSpPr>
            <p:nvPr/>
          </p:nvSpPr>
          <p:spPr bwMode="auto">
            <a:xfrm flipH="1" flipV="1">
              <a:off x="3273" y="246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72" name="Text Box 32"/>
            <p:cNvSpPr txBox="1">
              <a:spLocks noChangeArrowheads="1"/>
            </p:cNvSpPr>
            <p:nvPr/>
          </p:nvSpPr>
          <p:spPr bwMode="auto">
            <a:xfrm rot="-2170826">
              <a:off x="3250" y="2618"/>
              <a:ext cx="2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out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5601" name="Group 33"/>
          <p:cNvGrpSpPr>
            <a:grpSpLocks/>
          </p:cNvGrpSpPr>
          <p:nvPr/>
        </p:nvGrpSpPr>
        <p:grpSpPr bwMode="auto">
          <a:xfrm>
            <a:off x="606425" y="9525"/>
            <a:ext cx="7016750" cy="3062288"/>
            <a:chOff x="382" y="6"/>
            <a:chExt cx="4420" cy="1929"/>
          </a:xfrm>
        </p:grpSpPr>
        <p:grpSp>
          <p:nvGrpSpPr>
            <p:cNvPr id="185355" name="Group 34"/>
            <p:cNvGrpSpPr>
              <a:grpSpLocks/>
            </p:cNvGrpSpPr>
            <p:nvPr/>
          </p:nvGrpSpPr>
          <p:grpSpPr bwMode="auto">
            <a:xfrm>
              <a:off x="382" y="6"/>
              <a:ext cx="4420" cy="1555"/>
              <a:chOff x="505" y="710"/>
              <a:chExt cx="4420" cy="1555"/>
            </a:xfrm>
          </p:grpSpPr>
          <p:sp>
            <p:nvSpPr>
              <p:cNvPr id="185363" name="Line 35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364" name="Line 36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5356" name="Line 37"/>
            <p:cNvSpPr>
              <a:spLocks noChangeShapeType="1"/>
            </p:cNvSpPr>
            <p:nvPr/>
          </p:nvSpPr>
          <p:spPr bwMode="auto">
            <a:xfrm>
              <a:off x="2488" y="171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7" name="Line 38"/>
            <p:cNvSpPr>
              <a:spLocks noChangeShapeType="1"/>
            </p:cNvSpPr>
            <p:nvPr/>
          </p:nvSpPr>
          <p:spPr bwMode="auto">
            <a:xfrm flipV="1">
              <a:off x="2628" y="1560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58" name="Text Box 39"/>
            <p:cNvSpPr txBox="1">
              <a:spLocks noChangeArrowheads="1"/>
            </p:cNvSpPr>
            <p:nvPr/>
          </p:nvSpPr>
          <p:spPr bwMode="auto">
            <a:xfrm>
              <a:off x="2480" y="1704"/>
              <a:ext cx="2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in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5359" name="Line 40"/>
            <p:cNvSpPr>
              <a:spLocks noChangeShapeType="1"/>
            </p:cNvSpPr>
            <p:nvPr/>
          </p:nvSpPr>
          <p:spPr bwMode="auto">
            <a:xfrm flipV="1">
              <a:off x="2722" y="1466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0" name="Line 41"/>
            <p:cNvSpPr>
              <a:spLocks noChangeShapeType="1"/>
            </p:cNvSpPr>
            <p:nvPr/>
          </p:nvSpPr>
          <p:spPr bwMode="auto">
            <a:xfrm flipH="1" flipV="1">
              <a:off x="2627" y="155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1" name="Line 42"/>
            <p:cNvSpPr>
              <a:spLocks noChangeShapeType="1"/>
            </p:cNvSpPr>
            <p:nvPr/>
          </p:nvSpPr>
          <p:spPr bwMode="auto">
            <a:xfrm flipH="1" flipV="1">
              <a:off x="2951" y="133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362" name="Text Box 43"/>
            <p:cNvSpPr txBox="1">
              <a:spLocks noChangeArrowheads="1"/>
            </p:cNvSpPr>
            <p:nvPr/>
          </p:nvSpPr>
          <p:spPr bwMode="auto">
            <a:xfrm rot="-2170826">
              <a:off x="2928" y="1494"/>
              <a:ext cx="2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out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85354" name="Text Box 44"/>
          <p:cNvSpPr txBox="1">
            <a:spLocks noChangeArrowheads="1"/>
          </p:cNvSpPr>
          <p:nvPr/>
        </p:nvSpPr>
        <p:spPr bwMode="auto">
          <a:xfrm>
            <a:off x="4413250" y="2736850"/>
            <a:ext cx="315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</a:p>
        </p:txBody>
      </p:sp>
    </p:spTree>
    <p:extLst>
      <p:ext uri="{BB962C8B-B14F-4D97-AF65-F5344CB8AC3E}">
        <p14:creationId xmlns:p14="http://schemas.microsoft.com/office/powerpoint/2010/main" val="1966360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Oval 2"/>
          <p:cNvSpPr>
            <a:spLocks noChangeArrowheads="1"/>
          </p:cNvSpPr>
          <p:nvPr/>
        </p:nvSpPr>
        <p:spPr bwMode="auto">
          <a:xfrm>
            <a:off x="3219450" y="1277938"/>
            <a:ext cx="2755900" cy="443388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3952875" y="2116138"/>
            <a:ext cx="1236663" cy="2970212"/>
          </a:xfrm>
          <a:prstGeom prst="rect">
            <a:avLst/>
          </a:prstGeom>
          <a:solidFill>
            <a:srgbClr val="FFD1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5400" smtClean="0"/>
              <a:t>attenuation factor</a:t>
            </a:r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82550" y="5381625"/>
            <a:ext cx="90344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Bouguer, P.  (1729). </a:t>
            </a:r>
            <a:r>
              <a:rPr lang="fr-FR" altLang="en-US" sz="1800" i="1">
                <a:solidFill>
                  <a:srgbClr val="000000"/>
                </a:solidFill>
              </a:rPr>
              <a:t>Essai d'optique sur la gradation de la lumière</a:t>
            </a:r>
            <a:r>
              <a:rPr lang="fr-FR" altLang="en-US" sz="180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Lambert, J. H.  (1760). </a:t>
            </a:r>
            <a:r>
              <a:rPr lang="fr-FR" altLang="en-US" sz="1800" i="1">
                <a:solidFill>
                  <a:srgbClr val="000000"/>
                </a:solidFill>
              </a:rPr>
              <a:t>Photometria: sive De mensura et gradibus luminis, colorum et umbrae</a:t>
            </a:r>
            <a:r>
              <a:rPr lang="fr-FR" altLang="en-US" sz="1800">
                <a:solidFill>
                  <a:srgbClr val="000000"/>
                </a:solidFill>
              </a:rPr>
              <a:t>. </a:t>
            </a:r>
            <a:r>
              <a:rPr lang="en-US" altLang="en-US" sz="1800">
                <a:solidFill>
                  <a:srgbClr val="000000"/>
                </a:solidFill>
              </a:rPr>
              <a:t>E. Klett.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Beer, A. (1852)."Bestimmung der Absorption des rothen Lichts in farbigen Flüssigkeiten", </a:t>
            </a:r>
            <a:r>
              <a:rPr lang="en-US" altLang="en-US" sz="1800" i="1">
                <a:solidFill>
                  <a:srgbClr val="000000"/>
                </a:solidFill>
              </a:rPr>
              <a:t>Ann. Phys. Chem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86</a:t>
            </a:r>
            <a:r>
              <a:rPr lang="en-US" altLang="en-US" sz="1800">
                <a:solidFill>
                  <a:srgbClr val="000000"/>
                </a:solidFill>
              </a:rPr>
              <a:t>, 78-90. </a:t>
            </a:r>
          </a:p>
        </p:txBody>
      </p:sp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5937250" y="4484688"/>
            <a:ext cx="320675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 =          = exp[-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</a:rPr>
              <a:t>t</a:t>
            </a:r>
            <a:r>
              <a:rPr lang="en-US" altLang="en-US" sz="1800" baseline="-25000">
                <a:solidFill>
                  <a:srgbClr val="000000"/>
                </a:solidFill>
              </a:rPr>
              <a:t>xi</a:t>
            </a:r>
            <a:r>
              <a:rPr lang="en-US" altLang="en-US" sz="1800">
                <a:solidFill>
                  <a:srgbClr val="000000"/>
                </a:solidFill>
              </a:rPr>
              <a:t>+ t</a:t>
            </a:r>
            <a:r>
              <a:rPr lang="en-US" altLang="en-US" sz="1800" baseline="-25000">
                <a:solidFill>
                  <a:srgbClr val="000000"/>
                </a:solidFill>
              </a:rPr>
              <a:t>xo</a:t>
            </a:r>
            <a:r>
              <a:rPr lang="en-US" altLang="en-US" sz="1800">
                <a:solidFill>
                  <a:srgbClr val="000000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                   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si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+ 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)</a:t>
            </a:r>
            <a:r>
              <a:rPr lang="en-US" altLang="en-US" sz="1800">
                <a:solidFill>
                  <a:srgbClr val="000000"/>
                </a:solidFill>
              </a:rPr>
              <a:t>]</a:t>
            </a:r>
          </a:p>
        </p:txBody>
      </p:sp>
      <p:grpSp>
        <p:nvGrpSpPr>
          <p:cNvPr id="186375" name="Group 7"/>
          <p:cNvGrpSpPr>
            <a:grpSpLocks/>
          </p:cNvGrpSpPr>
          <p:nvPr/>
        </p:nvGrpSpPr>
        <p:grpSpPr bwMode="auto">
          <a:xfrm>
            <a:off x="6357938" y="4210050"/>
            <a:ext cx="627062" cy="806450"/>
            <a:chOff x="4005" y="2652"/>
            <a:chExt cx="395" cy="508"/>
          </a:xfrm>
        </p:grpSpPr>
        <p:sp>
          <p:nvSpPr>
            <p:cNvPr id="186429" name="Text Box 8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T</a:t>
              </a:r>
            </a:p>
            <a:p>
              <a:pPr algn="ctr" eaLnBrk="1" hangingPunct="1"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6430" name="Line 9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6376" name="Text Box 10"/>
          <p:cNvSpPr txBox="1">
            <a:spLocks noChangeArrowheads="1"/>
          </p:cNvSpPr>
          <p:nvPr/>
        </p:nvSpPr>
        <p:spPr bwMode="auto">
          <a:xfrm>
            <a:off x="4413250" y="2736850"/>
            <a:ext cx="55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926603" name="Group 11"/>
          <p:cNvGrpSpPr>
            <a:grpSpLocks/>
          </p:cNvGrpSpPr>
          <p:nvPr/>
        </p:nvGrpSpPr>
        <p:grpSpPr bwMode="auto">
          <a:xfrm>
            <a:off x="606425" y="9525"/>
            <a:ext cx="7016750" cy="3062288"/>
            <a:chOff x="382" y="6"/>
            <a:chExt cx="4420" cy="1929"/>
          </a:xfrm>
        </p:grpSpPr>
        <p:grpSp>
          <p:nvGrpSpPr>
            <p:cNvPr id="186414" name="Group 12"/>
            <p:cNvGrpSpPr>
              <a:grpSpLocks/>
            </p:cNvGrpSpPr>
            <p:nvPr/>
          </p:nvGrpSpPr>
          <p:grpSpPr bwMode="auto">
            <a:xfrm>
              <a:off x="382" y="6"/>
              <a:ext cx="4420" cy="1555"/>
              <a:chOff x="505" y="710"/>
              <a:chExt cx="4420" cy="1555"/>
            </a:xfrm>
          </p:grpSpPr>
          <p:sp>
            <p:nvSpPr>
              <p:cNvPr id="186427" name="Line 13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28" name="Line 14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6415" name="Line 15"/>
            <p:cNvSpPr>
              <a:spLocks noChangeShapeType="1"/>
            </p:cNvSpPr>
            <p:nvPr/>
          </p:nvSpPr>
          <p:spPr bwMode="auto">
            <a:xfrm>
              <a:off x="2488" y="171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16" name="Line 16"/>
            <p:cNvSpPr>
              <a:spLocks noChangeShapeType="1"/>
            </p:cNvSpPr>
            <p:nvPr/>
          </p:nvSpPr>
          <p:spPr bwMode="auto">
            <a:xfrm flipV="1">
              <a:off x="2628" y="1560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17" name="Text Box 17"/>
            <p:cNvSpPr txBox="1">
              <a:spLocks noChangeArrowheads="1"/>
            </p:cNvSpPr>
            <p:nvPr/>
          </p:nvSpPr>
          <p:spPr bwMode="auto">
            <a:xfrm>
              <a:off x="2480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8" name="Line 18"/>
            <p:cNvSpPr>
              <a:spLocks noChangeShapeType="1"/>
            </p:cNvSpPr>
            <p:nvPr/>
          </p:nvSpPr>
          <p:spPr bwMode="auto">
            <a:xfrm flipV="1">
              <a:off x="2722" y="1466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19" name="Line 19"/>
            <p:cNvSpPr>
              <a:spLocks noChangeShapeType="1"/>
            </p:cNvSpPr>
            <p:nvPr/>
          </p:nvSpPr>
          <p:spPr bwMode="auto">
            <a:xfrm flipH="1" flipV="1">
              <a:off x="2627" y="155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20" name="Line 20"/>
            <p:cNvSpPr>
              <a:spLocks noChangeShapeType="1"/>
            </p:cNvSpPr>
            <p:nvPr/>
          </p:nvSpPr>
          <p:spPr bwMode="auto">
            <a:xfrm flipH="1" flipV="1">
              <a:off x="2951" y="133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21" name="Text Box 21"/>
            <p:cNvSpPr txBox="1">
              <a:spLocks noChangeArrowheads="1"/>
            </p:cNvSpPr>
            <p:nvPr/>
          </p:nvSpPr>
          <p:spPr bwMode="auto">
            <a:xfrm rot="-2170826">
              <a:off x="2862" y="1560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2" name="Line 22"/>
            <p:cNvSpPr>
              <a:spLocks noChangeShapeType="1"/>
            </p:cNvSpPr>
            <p:nvPr/>
          </p:nvSpPr>
          <p:spPr bwMode="auto">
            <a:xfrm flipV="1">
              <a:off x="3042" y="1152"/>
              <a:ext cx="429" cy="3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23" name="Line 23"/>
            <p:cNvSpPr>
              <a:spLocks noChangeShapeType="1"/>
            </p:cNvSpPr>
            <p:nvPr/>
          </p:nvSpPr>
          <p:spPr bwMode="auto">
            <a:xfrm>
              <a:off x="2083" y="1716"/>
              <a:ext cx="4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24" name="Line 24"/>
            <p:cNvSpPr>
              <a:spLocks noChangeShapeType="1"/>
            </p:cNvSpPr>
            <p:nvPr/>
          </p:nvSpPr>
          <p:spPr bwMode="auto">
            <a:xfrm flipV="1">
              <a:off x="2082" y="1559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25" name="Text Box 25"/>
            <p:cNvSpPr txBox="1">
              <a:spLocks noChangeArrowheads="1"/>
            </p:cNvSpPr>
            <p:nvPr/>
          </p:nvSpPr>
          <p:spPr bwMode="auto">
            <a:xfrm>
              <a:off x="2179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6" name="Text Box 26"/>
            <p:cNvSpPr txBox="1">
              <a:spLocks noChangeArrowheads="1"/>
            </p:cNvSpPr>
            <p:nvPr/>
          </p:nvSpPr>
          <p:spPr bwMode="auto">
            <a:xfrm rot="-2170826">
              <a:off x="3306" y="123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19" name="Group 27"/>
          <p:cNvGrpSpPr>
            <a:grpSpLocks/>
          </p:cNvGrpSpPr>
          <p:nvPr/>
        </p:nvGrpSpPr>
        <p:grpSpPr bwMode="auto">
          <a:xfrm>
            <a:off x="1117600" y="1793875"/>
            <a:ext cx="7016750" cy="3051175"/>
            <a:chOff x="704" y="1130"/>
            <a:chExt cx="4420" cy="1922"/>
          </a:xfrm>
        </p:grpSpPr>
        <p:grpSp>
          <p:nvGrpSpPr>
            <p:cNvPr id="186398" name="Group 28"/>
            <p:cNvGrpSpPr>
              <a:grpSpLocks/>
            </p:cNvGrpSpPr>
            <p:nvPr/>
          </p:nvGrpSpPr>
          <p:grpSpPr bwMode="auto">
            <a:xfrm>
              <a:off x="704" y="1130"/>
              <a:ext cx="4420" cy="1555"/>
              <a:chOff x="505" y="710"/>
              <a:chExt cx="4420" cy="1555"/>
            </a:xfrm>
          </p:grpSpPr>
          <p:sp>
            <p:nvSpPr>
              <p:cNvPr id="186412" name="Line 29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413" name="Line 30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6399" name="Line 31"/>
            <p:cNvSpPr>
              <a:spLocks noChangeShapeType="1"/>
            </p:cNvSpPr>
            <p:nvPr/>
          </p:nvSpPr>
          <p:spPr bwMode="auto">
            <a:xfrm>
              <a:off x="2490" y="2840"/>
              <a:ext cx="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00" name="Line 32"/>
            <p:cNvSpPr>
              <a:spLocks noChangeShapeType="1"/>
            </p:cNvSpPr>
            <p:nvPr/>
          </p:nvSpPr>
          <p:spPr bwMode="auto">
            <a:xfrm flipV="1">
              <a:off x="2950" y="268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01" name="Text Box 33"/>
            <p:cNvSpPr txBox="1">
              <a:spLocks noChangeArrowheads="1"/>
            </p:cNvSpPr>
            <p:nvPr/>
          </p:nvSpPr>
          <p:spPr bwMode="auto">
            <a:xfrm>
              <a:off x="2603" y="281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2" name="Line 34"/>
            <p:cNvSpPr>
              <a:spLocks noChangeShapeType="1"/>
            </p:cNvSpPr>
            <p:nvPr/>
          </p:nvSpPr>
          <p:spPr bwMode="auto">
            <a:xfrm flipV="1">
              <a:off x="3044" y="2590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03" name="Line 35"/>
            <p:cNvSpPr>
              <a:spLocks noChangeShapeType="1"/>
            </p:cNvSpPr>
            <p:nvPr/>
          </p:nvSpPr>
          <p:spPr bwMode="auto">
            <a:xfrm flipH="1" flipV="1">
              <a:off x="2949" y="268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04" name="Line 36"/>
            <p:cNvSpPr>
              <a:spLocks noChangeShapeType="1"/>
            </p:cNvSpPr>
            <p:nvPr/>
          </p:nvSpPr>
          <p:spPr bwMode="auto">
            <a:xfrm flipH="1" flipV="1">
              <a:off x="3273" y="246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05" name="Text Box 37"/>
            <p:cNvSpPr txBox="1">
              <a:spLocks noChangeArrowheads="1"/>
            </p:cNvSpPr>
            <p:nvPr/>
          </p:nvSpPr>
          <p:spPr bwMode="auto">
            <a:xfrm rot="-2170826">
              <a:off x="3253" y="2627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6" name="Line 38"/>
            <p:cNvSpPr>
              <a:spLocks noChangeShapeType="1"/>
            </p:cNvSpPr>
            <p:nvPr/>
          </p:nvSpPr>
          <p:spPr bwMode="auto">
            <a:xfrm flipH="1" flipV="1">
              <a:off x="3766" y="2105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07" name="Line 39"/>
            <p:cNvSpPr>
              <a:spLocks noChangeShapeType="1"/>
            </p:cNvSpPr>
            <p:nvPr/>
          </p:nvSpPr>
          <p:spPr bwMode="auto">
            <a:xfrm>
              <a:off x="2080" y="2839"/>
              <a:ext cx="4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08" name="Line 40"/>
            <p:cNvSpPr>
              <a:spLocks noChangeShapeType="1"/>
            </p:cNvSpPr>
            <p:nvPr/>
          </p:nvSpPr>
          <p:spPr bwMode="auto">
            <a:xfrm flipV="1">
              <a:off x="2079" y="2682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09" name="Text Box 41"/>
            <p:cNvSpPr txBox="1">
              <a:spLocks noChangeArrowheads="1"/>
            </p:cNvSpPr>
            <p:nvPr/>
          </p:nvSpPr>
          <p:spPr bwMode="auto">
            <a:xfrm>
              <a:off x="2224" y="2821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0" name="Line 42"/>
            <p:cNvSpPr>
              <a:spLocks noChangeShapeType="1"/>
            </p:cNvSpPr>
            <p:nvPr/>
          </p:nvSpPr>
          <p:spPr bwMode="auto">
            <a:xfrm flipV="1">
              <a:off x="3366" y="2234"/>
              <a:ext cx="488" cy="3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411" name="Text Box 43"/>
            <p:cNvSpPr txBox="1">
              <a:spLocks noChangeArrowheads="1"/>
            </p:cNvSpPr>
            <p:nvPr/>
          </p:nvSpPr>
          <p:spPr bwMode="auto">
            <a:xfrm rot="-2170826">
              <a:off x="3474" y="2448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36" name="Group 44"/>
          <p:cNvGrpSpPr>
            <a:grpSpLocks/>
          </p:cNvGrpSpPr>
          <p:nvPr/>
        </p:nvGrpSpPr>
        <p:grpSpPr bwMode="auto">
          <a:xfrm>
            <a:off x="801688" y="1127125"/>
            <a:ext cx="7016750" cy="3052763"/>
            <a:chOff x="505" y="710"/>
            <a:chExt cx="4420" cy="1923"/>
          </a:xfrm>
        </p:grpSpPr>
        <p:grpSp>
          <p:nvGrpSpPr>
            <p:cNvPr id="186381" name="Group 45"/>
            <p:cNvGrpSpPr>
              <a:grpSpLocks/>
            </p:cNvGrpSpPr>
            <p:nvPr/>
          </p:nvGrpSpPr>
          <p:grpSpPr bwMode="auto">
            <a:xfrm>
              <a:off x="505" y="710"/>
              <a:ext cx="4420" cy="1555"/>
              <a:chOff x="505" y="710"/>
              <a:chExt cx="4420" cy="1555"/>
            </a:xfrm>
          </p:grpSpPr>
          <p:sp>
            <p:nvSpPr>
              <p:cNvPr id="186396" name="Line 46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97" name="Line 47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6382" name="Line 48"/>
            <p:cNvSpPr>
              <a:spLocks noChangeShapeType="1"/>
            </p:cNvSpPr>
            <p:nvPr/>
          </p:nvSpPr>
          <p:spPr bwMode="auto">
            <a:xfrm>
              <a:off x="2495" y="2420"/>
              <a:ext cx="2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383" name="Line 49"/>
            <p:cNvSpPr>
              <a:spLocks noChangeShapeType="1"/>
            </p:cNvSpPr>
            <p:nvPr/>
          </p:nvSpPr>
          <p:spPr bwMode="auto">
            <a:xfrm flipV="1">
              <a:off x="2751" y="226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384" name="Text Box 50"/>
            <p:cNvSpPr txBox="1">
              <a:spLocks noChangeArrowheads="1"/>
            </p:cNvSpPr>
            <p:nvPr/>
          </p:nvSpPr>
          <p:spPr bwMode="auto">
            <a:xfrm>
              <a:off x="2507" y="239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186385" name="Group 51"/>
            <p:cNvGrpSpPr>
              <a:grpSpLocks/>
            </p:cNvGrpSpPr>
            <p:nvPr/>
          </p:nvGrpSpPr>
          <p:grpSpPr bwMode="auto">
            <a:xfrm>
              <a:off x="2750" y="1896"/>
              <a:ext cx="609" cy="501"/>
              <a:chOff x="2750" y="1896"/>
              <a:chExt cx="609" cy="501"/>
            </a:xfrm>
          </p:grpSpPr>
          <p:sp>
            <p:nvSpPr>
              <p:cNvPr id="186392" name="Line 52"/>
              <p:cNvSpPr>
                <a:spLocks noChangeShapeType="1"/>
              </p:cNvSpPr>
              <p:nvPr/>
            </p:nvSpPr>
            <p:spPr bwMode="auto">
              <a:xfrm flipV="1">
                <a:off x="2845" y="2027"/>
                <a:ext cx="512" cy="3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93" name="Line 53"/>
              <p:cNvSpPr>
                <a:spLocks noChangeShapeType="1"/>
              </p:cNvSpPr>
              <p:nvPr/>
            </p:nvSpPr>
            <p:spPr bwMode="auto">
              <a:xfrm flipH="1" flipV="1">
                <a:off x="2750" y="2261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94" name="Line 54"/>
              <p:cNvSpPr>
                <a:spLocks noChangeShapeType="1"/>
              </p:cNvSpPr>
              <p:nvPr/>
            </p:nvSpPr>
            <p:spPr bwMode="auto">
              <a:xfrm flipH="1" flipV="1">
                <a:off x="3271" y="1896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395" name="Text Box 55"/>
              <p:cNvSpPr txBox="1">
                <a:spLocks noChangeArrowheads="1"/>
              </p:cNvSpPr>
              <p:nvPr/>
            </p:nvSpPr>
            <p:spPr bwMode="auto">
              <a:xfrm rot="-2170826">
                <a:off x="3031" y="2165"/>
                <a:ext cx="25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cs typeface="Arial" pitchFamily="34" charset="0"/>
                  </a:rPr>
                  <a:t>t</a:t>
                </a:r>
                <a:r>
                  <a:rPr lang="en-US" altLang="en-US" sz="1800" baseline="-25000">
                    <a:solidFill>
                      <a:srgbClr val="000000"/>
                    </a:solidFill>
                    <a:cs typeface="Arial" pitchFamily="34" charset="0"/>
                  </a:rPr>
                  <a:t>xo</a:t>
                </a:r>
                <a:endParaRPr lang="el-GR" altLang="en-US" sz="1800" baseline="-250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86386" name="Line 56"/>
            <p:cNvSpPr>
              <a:spLocks noChangeShapeType="1"/>
            </p:cNvSpPr>
            <p:nvPr/>
          </p:nvSpPr>
          <p:spPr bwMode="auto">
            <a:xfrm flipH="1" flipV="1">
              <a:off x="3682" y="1602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387" name="Line 57"/>
            <p:cNvSpPr>
              <a:spLocks noChangeShapeType="1"/>
            </p:cNvSpPr>
            <p:nvPr/>
          </p:nvSpPr>
          <p:spPr bwMode="auto">
            <a:xfrm>
              <a:off x="2026" y="2420"/>
              <a:ext cx="4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388" name="Line 58"/>
            <p:cNvSpPr>
              <a:spLocks noChangeShapeType="1"/>
            </p:cNvSpPr>
            <p:nvPr/>
          </p:nvSpPr>
          <p:spPr bwMode="auto">
            <a:xfrm flipV="1">
              <a:off x="2025" y="2263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6389" name="Text Box 59"/>
            <p:cNvSpPr txBox="1">
              <a:spLocks noChangeArrowheads="1"/>
            </p:cNvSpPr>
            <p:nvPr/>
          </p:nvSpPr>
          <p:spPr bwMode="auto">
            <a:xfrm>
              <a:off x="2122" y="240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0" name="Text Box 60"/>
            <p:cNvSpPr txBox="1">
              <a:spLocks noChangeArrowheads="1"/>
            </p:cNvSpPr>
            <p:nvPr/>
          </p:nvSpPr>
          <p:spPr bwMode="auto">
            <a:xfrm rot="-2170826">
              <a:off x="3458" y="189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1" name="Line 61"/>
            <p:cNvSpPr>
              <a:spLocks noChangeShapeType="1"/>
            </p:cNvSpPr>
            <p:nvPr/>
          </p:nvSpPr>
          <p:spPr bwMode="auto">
            <a:xfrm flipV="1">
              <a:off x="3362" y="1728"/>
              <a:ext cx="407" cy="2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6380" name="Text Box 62"/>
          <p:cNvSpPr txBox="1">
            <a:spLocks noChangeArrowheads="1"/>
          </p:cNvSpPr>
          <p:nvPr/>
        </p:nvSpPr>
        <p:spPr bwMode="auto">
          <a:xfrm>
            <a:off x="4138613" y="1436688"/>
            <a:ext cx="796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68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Number of images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Wavelengths</a:t>
            </a:r>
          </a:p>
          <a:p>
            <a:r>
              <a:rPr lang="en-US" dirty="0" smtClean="0"/>
              <a:t>Beam: size, flux, divergence, bandpass</a:t>
            </a:r>
          </a:p>
          <a:p>
            <a:r>
              <a:rPr lang="en-US" dirty="0" smtClean="0"/>
              <a:t>Inverse beam?</a:t>
            </a:r>
          </a:p>
          <a:p>
            <a:r>
              <a:rPr lang="en-US" dirty="0" smtClean="0"/>
              <a:t>Kappa? - overlaps</a:t>
            </a:r>
          </a:p>
          <a:p>
            <a:r>
              <a:rPr lang="en-US" dirty="0" smtClean="0"/>
              <a:t>Multiple crystals? - non-isomorphism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178629" y="5878286"/>
            <a:ext cx="2786743" cy="725714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+mj-lt"/>
              </a:rPr>
              <a:t>Run Strategy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33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Elastic scattering</a:t>
            </a:r>
          </a:p>
        </p:txBody>
      </p:sp>
      <p:sp>
        <p:nvSpPr>
          <p:cNvPr id="52227" name="Oval 3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28" name="Oval 4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29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230" name="Oval 6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53281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3303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04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82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3301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02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83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3299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00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84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3297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98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85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3295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96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86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3293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94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87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3291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92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288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89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90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325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Elastic scattering</a:t>
            </a:r>
          </a:p>
        </p:txBody>
      </p:sp>
      <p:sp>
        <p:nvSpPr>
          <p:cNvPr id="53252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3" name="Oval 29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4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5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53256" name="Group 32"/>
          <p:cNvGrpSpPr>
            <a:grpSpLocks/>
          </p:cNvGrpSpPr>
          <p:nvPr/>
        </p:nvGrpSpPr>
        <p:grpSpPr bwMode="auto">
          <a:xfrm rot="-2052048">
            <a:off x="4125913" y="1389063"/>
            <a:ext cx="5018087" cy="1319212"/>
            <a:chOff x="-1194" y="2058"/>
            <a:chExt cx="3161" cy="831"/>
          </a:xfrm>
        </p:grpSpPr>
        <p:grpSp>
          <p:nvGrpSpPr>
            <p:cNvPr id="53257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3279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80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58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3277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8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59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3275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6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60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3273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4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61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3271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2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62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3269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70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263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3267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68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264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5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66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/>
              <a:t>beamstop</a:t>
            </a:r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5239" name="Group 7"/>
          <p:cNvGrpSpPr>
            <a:grpSpLocks/>
          </p:cNvGrpSpPr>
          <p:nvPr/>
        </p:nvGrpSpPr>
        <p:grpSpPr bwMode="auto">
          <a:xfrm>
            <a:off x="4473575" y="1277938"/>
            <a:ext cx="2892425" cy="2159000"/>
            <a:chOff x="2818" y="805"/>
            <a:chExt cx="1822" cy="1360"/>
          </a:xfrm>
        </p:grpSpPr>
        <p:grpSp>
          <p:nvGrpSpPr>
            <p:cNvPr id="54283" name="Group 8"/>
            <p:cNvGrpSpPr>
              <a:grpSpLocks/>
            </p:cNvGrpSpPr>
            <p:nvPr/>
          </p:nvGrpSpPr>
          <p:grpSpPr bwMode="auto">
            <a:xfrm>
              <a:off x="3330" y="805"/>
              <a:ext cx="939" cy="912"/>
              <a:chOff x="1893" y="816"/>
              <a:chExt cx="1597" cy="1500"/>
            </a:xfrm>
          </p:grpSpPr>
          <p:pic>
            <p:nvPicPr>
              <p:cNvPr id="54288" name="Picture 9" descr="noisefield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816"/>
                <a:ext cx="1500" cy="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289" name="Oval 10"/>
              <p:cNvSpPr>
                <a:spLocks noChangeArrowheads="1"/>
              </p:cNvSpPr>
              <p:nvPr/>
            </p:nvSpPr>
            <p:spPr bwMode="auto">
              <a:xfrm>
                <a:off x="2427" y="1306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90" name="Oval 11"/>
              <p:cNvSpPr>
                <a:spLocks noChangeArrowheads="1"/>
              </p:cNvSpPr>
              <p:nvPr/>
            </p:nvSpPr>
            <p:spPr bwMode="auto">
              <a:xfrm>
                <a:off x="2929" y="1524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4291" name="Oval 12"/>
              <p:cNvSpPr>
                <a:spLocks noChangeArrowheads="1"/>
              </p:cNvSpPr>
              <p:nvPr/>
            </p:nvSpPr>
            <p:spPr bwMode="auto">
              <a:xfrm>
                <a:off x="1893" y="1076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54284" name="Line 13"/>
            <p:cNvSpPr>
              <a:spLocks noChangeShapeType="1"/>
            </p:cNvSpPr>
            <p:nvPr/>
          </p:nvSpPr>
          <p:spPr bwMode="auto">
            <a:xfrm flipV="1">
              <a:off x="2822" y="1133"/>
              <a:ext cx="672" cy="1032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85" name="Line 14"/>
            <p:cNvSpPr>
              <a:spLocks noChangeShapeType="1"/>
            </p:cNvSpPr>
            <p:nvPr/>
          </p:nvSpPr>
          <p:spPr bwMode="auto">
            <a:xfrm flipV="1">
              <a:off x="2818" y="1269"/>
              <a:ext cx="992" cy="896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86" name="Line 15"/>
            <p:cNvSpPr>
              <a:spLocks noChangeShapeType="1"/>
            </p:cNvSpPr>
            <p:nvPr/>
          </p:nvSpPr>
          <p:spPr bwMode="auto">
            <a:xfrm flipV="1">
              <a:off x="2818" y="1409"/>
              <a:ext cx="1280" cy="756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87" name="Text Box 16"/>
            <p:cNvSpPr txBox="1">
              <a:spLocks noChangeArrowheads="1"/>
            </p:cNvSpPr>
            <p:nvPr/>
          </p:nvSpPr>
          <p:spPr bwMode="auto">
            <a:xfrm>
              <a:off x="3346" y="1775"/>
              <a:ext cx="129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009900"/>
                  </a:solidFill>
                </a:rPr>
                <a:t>elastic scattering (6%)</a:t>
              </a:r>
            </a:p>
          </p:txBody>
        </p:sp>
      </p:grpSp>
      <p:sp>
        <p:nvSpPr>
          <p:cNvPr id="54280" name="Text Box 17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Transmitted (98%)</a:t>
            </a:r>
          </a:p>
        </p:txBody>
      </p:sp>
      <p:sp>
        <p:nvSpPr>
          <p:cNvPr id="54281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/>
              <a:t>Protein</a:t>
            </a:r>
          </a:p>
          <a:p>
            <a:pPr algn="ctr" eaLnBrk="1" hangingPunct="1"/>
            <a:r>
              <a:rPr lang="en-US" altLang="en-US" sz="3200" b="1"/>
              <a:t>1A x-rays</a:t>
            </a:r>
          </a:p>
        </p:txBody>
      </p:sp>
      <p:pic>
        <p:nvPicPr>
          <p:cNvPr id="54282" name="Picture 19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55329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5351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2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30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5349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50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31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5347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8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32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5345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6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33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5343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4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34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5341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2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35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5339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40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336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7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38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529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Elastic scattering</a:t>
            </a:r>
          </a:p>
        </p:txBody>
      </p:sp>
      <p:sp>
        <p:nvSpPr>
          <p:cNvPr id="55300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301" name="Oval 29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302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303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55304" name="Group 32"/>
          <p:cNvGrpSpPr>
            <a:grpSpLocks/>
          </p:cNvGrpSpPr>
          <p:nvPr/>
        </p:nvGrpSpPr>
        <p:grpSpPr bwMode="auto">
          <a:xfrm rot="-2052048">
            <a:off x="4125913" y="1389063"/>
            <a:ext cx="5018087" cy="1319212"/>
            <a:chOff x="-1194" y="2058"/>
            <a:chExt cx="3161" cy="831"/>
          </a:xfrm>
        </p:grpSpPr>
        <p:grpSp>
          <p:nvGrpSpPr>
            <p:cNvPr id="55305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5327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8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06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5325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6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07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5323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4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08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5321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2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09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5319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0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10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5317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8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5311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5315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16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312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3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4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8796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The “success rate” </a:t>
            </a:r>
            <a:br>
              <a:rPr lang="en-US" altLang="en-US" smtClean="0"/>
            </a:br>
            <a:r>
              <a:rPr lang="en-US" altLang="en-US" smtClean="0"/>
              <a:t>of structure determination</a:t>
            </a:r>
          </a:p>
        </p:txBody>
      </p:sp>
      <p:sp>
        <p:nvSpPr>
          <p:cNvPr id="1327107" name="Text Box 3"/>
          <p:cNvSpPr txBox="1">
            <a:spLocks noChangeArrowheads="1"/>
          </p:cNvSpPr>
          <p:nvPr/>
        </p:nvSpPr>
        <p:spPr bwMode="auto">
          <a:xfrm>
            <a:off x="1346200" y="2095500"/>
            <a:ext cx="6426200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C80000"/>
                </a:solidFill>
              </a:rPr>
              <a:t>100 s/dataset  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C8A000"/>
                </a:solidFill>
              </a:rPr>
              <a:t>200 days/year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990099"/>
                </a:solidFill>
              </a:rPr>
              <a:t>~150 </a:t>
            </a:r>
            <a:r>
              <a:rPr lang="en-US" altLang="en-US" sz="3600" dirty="0" err="1">
                <a:solidFill>
                  <a:srgbClr val="990099"/>
                </a:solidFill>
              </a:rPr>
              <a:t>beamlines</a:t>
            </a:r>
            <a:endParaRPr lang="en-US" altLang="en-US" sz="3600" dirty="0">
              <a:solidFill>
                <a:srgbClr val="990099"/>
              </a:solidFill>
            </a:endParaRPr>
          </a:p>
          <a:p>
            <a:pPr algn="ctr" eaLnBrk="1" hangingPunct="1">
              <a:spcBef>
                <a:spcPct val="30000"/>
              </a:spcBef>
              <a:buFontTx/>
              <a:buNone/>
            </a:pPr>
            <a:endParaRPr lang="en-US" altLang="en-US" sz="3600" dirty="0">
              <a:solidFill>
                <a:srgbClr val="990099"/>
              </a:solidFill>
            </a:endParaRP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>
                <a:solidFill>
                  <a:srgbClr val="009600"/>
                </a:solidFill>
              </a:rPr>
              <a:t>~26,000,000 datasets/year</a:t>
            </a:r>
          </a:p>
          <a:p>
            <a:pPr algn="ctr" eaLnBrk="1" hangingPunct="1">
              <a:spcBef>
                <a:spcPct val="30000"/>
              </a:spcBef>
              <a:buFontTx/>
              <a:buNone/>
            </a:pPr>
            <a:r>
              <a:rPr lang="en-US" altLang="en-US" sz="3600" dirty="0" smtClean="0">
                <a:solidFill>
                  <a:srgbClr val="C80000"/>
                </a:solidFill>
              </a:rPr>
              <a:t>9333</a:t>
            </a:r>
            <a:r>
              <a:rPr lang="en-US" altLang="en-US" sz="3600" dirty="0" smtClean="0">
                <a:solidFill>
                  <a:srgbClr val="009600"/>
                </a:solidFill>
              </a:rPr>
              <a:t> </a:t>
            </a:r>
            <a:r>
              <a:rPr lang="en-US" altLang="en-US" sz="3600" dirty="0">
                <a:solidFill>
                  <a:srgbClr val="009600"/>
                </a:solidFill>
              </a:rPr>
              <a:t>PDBs in </a:t>
            </a:r>
            <a:r>
              <a:rPr lang="en-US" altLang="en-US" sz="3600" dirty="0" smtClean="0">
                <a:solidFill>
                  <a:srgbClr val="A0A000"/>
                </a:solidFill>
              </a:rPr>
              <a:t>2015</a:t>
            </a:r>
            <a:endParaRPr lang="en-US" altLang="en-US" sz="3600" dirty="0">
              <a:solidFill>
                <a:srgbClr val="A0A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79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56353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6375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6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4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6373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4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5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6371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2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6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6369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70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7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6367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8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8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6365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6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59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6363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4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360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1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62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632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Inelastic scattering</a:t>
            </a:r>
          </a:p>
        </p:txBody>
      </p:sp>
      <p:sp>
        <p:nvSpPr>
          <p:cNvPr id="56324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325" name="Oval 29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326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327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56328" name="Group 32"/>
          <p:cNvGrpSpPr>
            <a:grpSpLocks/>
          </p:cNvGrpSpPr>
          <p:nvPr/>
        </p:nvGrpSpPr>
        <p:grpSpPr bwMode="auto">
          <a:xfrm rot="-2052048">
            <a:off x="4100513" y="1306513"/>
            <a:ext cx="5310187" cy="1319212"/>
            <a:chOff x="-1194" y="2058"/>
            <a:chExt cx="3161" cy="831"/>
          </a:xfrm>
        </p:grpSpPr>
        <p:grpSp>
          <p:nvGrpSpPr>
            <p:cNvPr id="56329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56351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2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30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56349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50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31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56347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8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32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56345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6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33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56343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4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34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56341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2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335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56339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0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336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7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8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7348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/>
              <a:t>beamstop</a:t>
            </a:r>
          </a:p>
        </p:txBody>
      </p:sp>
      <p:grpSp>
        <p:nvGrpSpPr>
          <p:cNvPr id="57350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7359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0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7361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7362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7351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2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3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4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57356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Transmitted (98%)</a:t>
            </a:r>
          </a:p>
        </p:txBody>
      </p:sp>
      <p:sp>
        <p:nvSpPr>
          <p:cNvPr id="57357" name="Text Box 17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/>
              <a:t>Protein</a:t>
            </a:r>
          </a:p>
          <a:p>
            <a:pPr algn="ctr" eaLnBrk="1" hangingPunct="1"/>
            <a:r>
              <a:rPr lang="en-US" altLang="en-US" sz="3200" b="1"/>
              <a:t>1A x-rays</a:t>
            </a:r>
          </a:p>
        </p:txBody>
      </p:sp>
      <p:pic>
        <p:nvPicPr>
          <p:cNvPr id="57358" name="Picture 1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/>
              <a:t>beamstop</a:t>
            </a:r>
          </a:p>
        </p:txBody>
      </p:sp>
      <p:grpSp>
        <p:nvGrpSpPr>
          <p:cNvPr id="58374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8385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6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387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388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8375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6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7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8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9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58380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Transmitted (98%)</a:t>
            </a:r>
          </a:p>
        </p:txBody>
      </p:sp>
      <p:sp>
        <p:nvSpPr>
          <p:cNvPr id="58381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58382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/>
              <a:t>Protein</a:t>
            </a:r>
          </a:p>
          <a:p>
            <a:pPr algn="ctr" eaLnBrk="1" hangingPunct="1"/>
            <a:r>
              <a:rPr lang="en-US" altLang="en-US" sz="3200" b="1"/>
              <a:t>1A x-rays</a:t>
            </a:r>
          </a:p>
        </p:txBody>
      </p:sp>
      <p:sp>
        <p:nvSpPr>
          <p:cNvPr id="58383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8384" name="Picture 20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/>
              <a:t>beamstop</a:t>
            </a:r>
          </a:p>
        </p:txBody>
      </p:sp>
      <p:grpSp>
        <p:nvGrpSpPr>
          <p:cNvPr id="59398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9413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14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415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416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9399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1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3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59404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Transmitted (98%)</a:t>
            </a:r>
          </a:p>
        </p:txBody>
      </p:sp>
      <p:sp>
        <p:nvSpPr>
          <p:cNvPr id="59405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59406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/>
              <a:t>Protein</a:t>
            </a:r>
          </a:p>
          <a:p>
            <a:pPr algn="ctr" eaLnBrk="1" hangingPunct="1"/>
            <a:r>
              <a:rPr lang="en-US" altLang="en-US" sz="3200" b="1"/>
              <a:t>1A x-rays</a:t>
            </a:r>
          </a:p>
        </p:txBody>
      </p:sp>
      <p:sp>
        <p:nvSpPr>
          <p:cNvPr id="59407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8" name="Text Box 20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59409" name="Text Box 21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59410" name="Line 22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9411" name="Picture 23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12" name="Line 24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Photoelectric absorption</a:t>
            </a:r>
          </a:p>
        </p:txBody>
      </p:sp>
      <p:sp>
        <p:nvSpPr>
          <p:cNvPr id="60420" name="Oval 4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421" name="Oval 5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422" name="Oval 6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Photoelectric absorption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608263" y="314642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45" name="Oval 5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4386263" y="15462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/>
              <a:t>e</a:t>
            </a:r>
            <a:r>
              <a:rPr lang="en-US" altLang="en-US" b="1" baseline="30000"/>
              <a:t>-</a:t>
            </a:r>
          </a:p>
        </p:txBody>
      </p:sp>
      <p:grpSp>
        <p:nvGrpSpPr>
          <p:cNvPr id="61447" name="Group 7"/>
          <p:cNvGrpSpPr>
            <a:grpSpLocks/>
          </p:cNvGrpSpPr>
          <p:nvPr/>
        </p:nvGrpSpPr>
        <p:grpSpPr bwMode="auto">
          <a:xfrm>
            <a:off x="0" y="3124200"/>
            <a:ext cx="4733925" cy="585788"/>
            <a:chOff x="0" y="1968"/>
            <a:chExt cx="2982" cy="369"/>
          </a:xfrm>
        </p:grpSpPr>
        <p:grpSp>
          <p:nvGrpSpPr>
            <p:cNvPr id="61453" name="Group 8"/>
            <p:cNvGrpSpPr>
              <a:grpSpLocks/>
            </p:cNvGrpSpPr>
            <p:nvPr/>
          </p:nvGrpSpPr>
          <p:grpSpPr bwMode="auto">
            <a:xfrm>
              <a:off x="0" y="1968"/>
              <a:ext cx="370" cy="369"/>
              <a:chOff x="362" y="2318"/>
              <a:chExt cx="370" cy="369"/>
            </a:xfrm>
          </p:grpSpPr>
          <p:sp>
            <p:nvSpPr>
              <p:cNvPr id="61475" name="Freeform 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6" name="Freeform 1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4" name="Group 11"/>
            <p:cNvGrpSpPr>
              <a:grpSpLocks/>
            </p:cNvGrpSpPr>
            <p:nvPr/>
          </p:nvGrpSpPr>
          <p:grpSpPr bwMode="auto">
            <a:xfrm>
              <a:off x="368" y="1968"/>
              <a:ext cx="370" cy="369"/>
              <a:chOff x="362" y="2318"/>
              <a:chExt cx="370" cy="369"/>
            </a:xfrm>
          </p:grpSpPr>
          <p:sp>
            <p:nvSpPr>
              <p:cNvPr id="61473" name="Freeform 1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4" name="Freeform 1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5" name="Group 14"/>
            <p:cNvGrpSpPr>
              <a:grpSpLocks/>
            </p:cNvGrpSpPr>
            <p:nvPr/>
          </p:nvGrpSpPr>
          <p:grpSpPr bwMode="auto">
            <a:xfrm>
              <a:off x="736" y="1968"/>
              <a:ext cx="370" cy="369"/>
              <a:chOff x="362" y="2318"/>
              <a:chExt cx="370" cy="369"/>
            </a:xfrm>
          </p:grpSpPr>
          <p:sp>
            <p:nvSpPr>
              <p:cNvPr id="61471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2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6" name="Group 17"/>
            <p:cNvGrpSpPr>
              <a:grpSpLocks/>
            </p:cNvGrpSpPr>
            <p:nvPr/>
          </p:nvGrpSpPr>
          <p:grpSpPr bwMode="auto">
            <a:xfrm>
              <a:off x="1104" y="1968"/>
              <a:ext cx="370" cy="369"/>
              <a:chOff x="362" y="2318"/>
              <a:chExt cx="370" cy="369"/>
            </a:xfrm>
          </p:grpSpPr>
          <p:sp>
            <p:nvSpPr>
              <p:cNvPr id="61469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70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7" name="Group 20"/>
            <p:cNvGrpSpPr>
              <a:grpSpLocks/>
            </p:cNvGrpSpPr>
            <p:nvPr/>
          </p:nvGrpSpPr>
          <p:grpSpPr bwMode="auto">
            <a:xfrm>
              <a:off x="1472" y="1968"/>
              <a:ext cx="370" cy="369"/>
              <a:chOff x="362" y="2318"/>
              <a:chExt cx="370" cy="369"/>
            </a:xfrm>
          </p:grpSpPr>
          <p:sp>
            <p:nvSpPr>
              <p:cNvPr id="61467" name="Freeform 2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8" name="Freeform 2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8" name="Group 23"/>
            <p:cNvGrpSpPr>
              <a:grpSpLocks/>
            </p:cNvGrpSpPr>
            <p:nvPr/>
          </p:nvGrpSpPr>
          <p:grpSpPr bwMode="auto">
            <a:xfrm>
              <a:off x="1840" y="1968"/>
              <a:ext cx="370" cy="369"/>
              <a:chOff x="362" y="2318"/>
              <a:chExt cx="370" cy="369"/>
            </a:xfrm>
          </p:grpSpPr>
          <p:sp>
            <p:nvSpPr>
              <p:cNvPr id="61465" name="Freeform 2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6" name="Freeform 2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9" name="Group 26"/>
            <p:cNvGrpSpPr>
              <a:grpSpLocks/>
            </p:cNvGrpSpPr>
            <p:nvPr/>
          </p:nvGrpSpPr>
          <p:grpSpPr bwMode="auto">
            <a:xfrm>
              <a:off x="2208" y="1968"/>
              <a:ext cx="370" cy="369"/>
              <a:chOff x="362" y="2318"/>
              <a:chExt cx="370" cy="369"/>
            </a:xfrm>
          </p:grpSpPr>
          <p:sp>
            <p:nvSpPr>
              <p:cNvPr id="61463" name="Freeform 2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64" name="Freeform 2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460" name="Freeform 29"/>
            <p:cNvSpPr>
              <a:spLocks/>
            </p:cNvSpPr>
            <p:nvPr/>
          </p:nvSpPr>
          <p:spPr bwMode="auto">
            <a:xfrm>
              <a:off x="2576" y="2149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1" name="Freeform 30"/>
            <p:cNvSpPr>
              <a:spLocks/>
            </p:cNvSpPr>
            <p:nvPr/>
          </p:nvSpPr>
          <p:spPr bwMode="auto">
            <a:xfrm rot="10800000">
              <a:off x="2761" y="1968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62" name="Rectangle 31"/>
            <p:cNvSpPr>
              <a:spLocks noChangeArrowheads="1"/>
            </p:cNvSpPr>
            <p:nvPr/>
          </p:nvSpPr>
          <p:spPr bwMode="auto">
            <a:xfrm>
              <a:off x="2855" y="1973"/>
              <a:ext cx="127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1448" name="Line 32"/>
          <p:cNvSpPr>
            <a:spLocks noChangeShapeType="1"/>
          </p:cNvSpPr>
          <p:nvPr/>
        </p:nvSpPr>
        <p:spPr bwMode="auto">
          <a:xfrm flipV="1">
            <a:off x="4545013" y="1881188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9" name="Oval 33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50" name="Oval 34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51" name="Rectangle 35"/>
          <p:cNvSpPr>
            <a:spLocks noChangeArrowheads="1"/>
          </p:cNvSpPr>
          <p:nvPr/>
        </p:nvSpPr>
        <p:spPr bwMode="auto">
          <a:xfrm>
            <a:off x="1376363" y="3822700"/>
            <a:ext cx="192405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52" name="Text Box 36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Fluorescence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469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470" name="Oval 6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471" name="Oval 7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Fluorescence</a:t>
            </a:r>
          </a:p>
        </p:txBody>
      </p:sp>
      <p:sp>
        <p:nvSpPr>
          <p:cNvPr id="63491" name="Oval 3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2" name="Line 4"/>
          <p:cNvSpPr>
            <a:spLocks noChangeShapeType="1"/>
          </p:cNvSpPr>
          <p:nvPr/>
        </p:nvSpPr>
        <p:spPr bwMode="auto">
          <a:xfrm>
            <a:off x="4502150" y="2970213"/>
            <a:ext cx="14288" cy="44291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078288" y="2986088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/>
              <a:t>e</a:t>
            </a:r>
            <a:r>
              <a:rPr lang="en-US" altLang="en-US" b="1" baseline="30000"/>
              <a:t>-</a:t>
            </a: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6" name="Oval 8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2820988" y="1573213"/>
            <a:ext cx="1695450" cy="1385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498" name="Oval 10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63499" name="Group 11"/>
          <p:cNvGrpSpPr>
            <a:grpSpLocks/>
          </p:cNvGrpSpPr>
          <p:nvPr/>
        </p:nvGrpSpPr>
        <p:grpSpPr bwMode="auto">
          <a:xfrm rot="-2052048">
            <a:off x="4054475" y="1157288"/>
            <a:ext cx="5840413" cy="1319212"/>
            <a:chOff x="-1194" y="2058"/>
            <a:chExt cx="3161" cy="831"/>
          </a:xfrm>
        </p:grpSpPr>
        <p:grpSp>
          <p:nvGrpSpPr>
            <p:cNvPr id="63502" name="Group 12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63524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5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03" name="Group 15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63522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3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04" name="Group 18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63520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21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05" name="Group 21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63518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9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06" name="Group 24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63516" name="Freeform 2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7" name="Freeform 2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07" name="Group 27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63514" name="Freeform 2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5" name="Freeform 2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08" name="Group 30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63512" name="Freeform 3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13" name="Freeform 3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93 w 644"/>
                  <a:gd name="T3" fmla="*/ 188 h 408"/>
                  <a:gd name="T4" fmla="*/ 185 w 644"/>
                  <a:gd name="T5" fmla="*/ 4 h 4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509" name="Freeform 33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0" name="Freeform 34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93 w 644"/>
                <a:gd name="T3" fmla="*/ 188 h 408"/>
                <a:gd name="T4" fmla="*/ 185 w 644"/>
                <a:gd name="T5" fmla="*/ 4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11" name="Rectangle 35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3500" name="Oval 36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501" name="Text Box 37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 identification</a:t>
            </a:r>
            <a:endParaRPr lang="en-US" dirty="0"/>
          </a:p>
        </p:txBody>
      </p:sp>
      <p:pic>
        <p:nvPicPr>
          <p:cNvPr id="245762" name="Picture 2" descr="http://smb.slac.stanford.edu/facilities/software/blu-ice/images/scan_tab/excite_scan_labe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096250" cy="51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64" name="Picture 4" descr="The 2010 CXRO X-Ray Data Book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1981200"/>
            <a:ext cx="30861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0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Auger emission</a:t>
            </a: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17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18" name="Oval 6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19" name="Oval 7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smtClean="0">
                <a:solidFill>
                  <a:srgbClr val="00A400"/>
                </a:solidFill>
              </a:rPr>
              <a:t>signal</a:t>
            </a:r>
            <a:r>
              <a:rPr lang="en-US" altLang="en-US" sz="7200" smtClean="0"/>
              <a:t> </a:t>
            </a:r>
            <a:r>
              <a:rPr lang="en-US" altLang="en-US" sz="4800" i="1" smtClean="0"/>
              <a:t>vs</a:t>
            </a:r>
            <a:r>
              <a:rPr lang="en-US" altLang="en-US" sz="7200" smtClean="0"/>
              <a:t> </a:t>
            </a:r>
            <a:r>
              <a:rPr lang="en-US" altLang="en-US" sz="720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838200" y="2514600"/>
            <a:ext cx="784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>
                <a:cs typeface="Arial" pitchFamily="34" charset="0"/>
              </a:rPr>
              <a:t>                                   </a:t>
            </a:r>
            <a:endParaRPr lang="el-GR" altLang="en-US" sz="4400">
              <a:cs typeface="Arial" pitchFamily="34" charset="0"/>
            </a:endParaRPr>
          </a:p>
        </p:txBody>
      </p:sp>
      <p:sp>
        <p:nvSpPr>
          <p:cNvPr id="2676740" name="Freeform 4"/>
          <p:cNvSpPr>
            <a:spLocks/>
          </p:cNvSpPr>
          <p:nvPr/>
        </p:nvSpPr>
        <p:spPr bwMode="auto">
          <a:xfrm>
            <a:off x="6553200" y="990600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76741" name="Freeform 5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685800" y="2185988"/>
            <a:ext cx="7772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chemeClr val="tx2"/>
                </a:solidFill>
              </a:rPr>
              <a:t>“If you don’t have 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good data,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then you have 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no data at all.”</a:t>
            </a:r>
            <a:endParaRPr lang="en-US" altLang="en-US" sz="3600">
              <a:solidFill>
                <a:schemeClr val="tx2"/>
              </a:solidFill>
            </a:endParaRP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5105400" y="5829300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800"/>
              <a:t>-Sung-Hou Kim</a:t>
            </a:r>
          </a:p>
        </p:txBody>
      </p:sp>
      <p:sp>
        <p:nvSpPr>
          <p:cNvPr id="2676744" name="Rectangle 8"/>
          <p:cNvSpPr>
            <a:spLocks noChangeArrowheads="1"/>
          </p:cNvSpPr>
          <p:nvPr/>
        </p:nvSpPr>
        <p:spPr bwMode="auto">
          <a:xfrm>
            <a:off x="4248150" y="0"/>
            <a:ext cx="4895850" cy="2574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098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6738" grpId="0"/>
      <p:bldP spid="2676740" grpId="0" animBg="1"/>
      <p:bldP spid="2676741" grpId="0" animBg="1"/>
      <p:bldP spid="267674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Auger emission</a:t>
            </a:r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1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2820988" y="1573213"/>
            <a:ext cx="1695450" cy="1385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3" name="Oval 7"/>
          <p:cNvSpPr>
            <a:spLocks noChangeArrowheads="1"/>
          </p:cNvSpPr>
          <p:nvPr/>
        </p:nvSpPr>
        <p:spPr bwMode="auto">
          <a:xfrm rot="-34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4" name="Oval 8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4198938" y="3517900"/>
            <a:ext cx="823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0000"/>
                </a:solidFill>
              </a:rPr>
              <a:t>++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2743200" y="17748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/>
              <a:t>e</a:t>
            </a:r>
            <a:r>
              <a:rPr lang="en-US" altLang="en-US" b="1" baseline="30000"/>
              <a:t>-</a:t>
            </a:r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 flipH="1" flipV="1">
            <a:off x="3076575" y="2041525"/>
            <a:ext cx="1377950" cy="9096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solidFill>
                  <a:srgbClr val="000000"/>
                </a:solidFill>
                <a:latin typeface="Arial"/>
              </a:rPr>
              <a:t>beamstop</a:t>
            </a:r>
          </a:p>
        </p:txBody>
      </p:sp>
      <p:grpSp>
        <p:nvGrpSpPr>
          <p:cNvPr id="131078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31079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1080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1081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1082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31083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84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85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86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87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009900"/>
                </a:solidFill>
                <a:latin typeface="Arial"/>
              </a:rPr>
              <a:t>elastic scattering (6%)</a:t>
            </a:r>
          </a:p>
        </p:txBody>
      </p:sp>
      <p:sp>
        <p:nvSpPr>
          <p:cNvPr id="131088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FFFFFF"/>
                </a:solidFill>
                <a:latin typeface="Arial"/>
              </a:rPr>
              <a:t>Transmitted (98%)</a:t>
            </a:r>
          </a:p>
        </p:txBody>
      </p:sp>
      <p:sp>
        <p:nvSpPr>
          <p:cNvPr id="131089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inelastic scattering (7%)</a:t>
            </a:r>
          </a:p>
        </p:txBody>
      </p:sp>
      <p:sp>
        <p:nvSpPr>
          <p:cNvPr id="131090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Protein</a:t>
            </a:r>
          </a:p>
          <a:p>
            <a:pPr algn="ct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1A x-rays</a:t>
            </a:r>
          </a:p>
        </p:txBody>
      </p:sp>
      <p:sp>
        <p:nvSpPr>
          <p:cNvPr id="131091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092" name="Text Box 20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009900"/>
                </a:solidFill>
                <a:latin typeface="Arial"/>
              </a:rPr>
              <a:t>Re-emitted (99%)</a:t>
            </a:r>
          </a:p>
        </p:txBody>
      </p:sp>
      <p:sp>
        <p:nvSpPr>
          <p:cNvPr id="131093" name="Text Box 21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Absorbed (~0%)</a:t>
            </a:r>
            <a:endParaRPr lang="en-US" altLang="en-US" sz="1400" b="1">
              <a:solidFill>
                <a:srgbClr val="009900"/>
              </a:solidFill>
              <a:latin typeface="Arial"/>
            </a:endParaRPr>
          </a:p>
        </p:txBody>
      </p:sp>
      <p:sp>
        <p:nvSpPr>
          <p:cNvPr id="131094" name="Line 22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1095" name="Picture 23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96" name="Line 24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47308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17764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solidFill>
                  <a:srgbClr val="000000"/>
                </a:solidFill>
                <a:latin typeface="Arial"/>
              </a:rPr>
              <a:t>beamstop</a:t>
            </a:r>
          </a:p>
        </p:txBody>
      </p:sp>
      <p:grpSp>
        <p:nvGrpSpPr>
          <p:cNvPr id="117766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17767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7768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7769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7770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17771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772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773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774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775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009900"/>
                </a:solidFill>
                <a:latin typeface="Arial"/>
              </a:rPr>
              <a:t>elastic scattering (6%)</a:t>
            </a:r>
          </a:p>
        </p:txBody>
      </p:sp>
      <p:sp>
        <p:nvSpPr>
          <p:cNvPr id="117776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FFFFFF"/>
                </a:solidFill>
                <a:latin typeface="Arial"/>
              </a:rPr>
              <a:t>Transmitted (98%)</a:t>
            </a:r>
          </a:p>
        </p:txBody>
      </p:sp>
      <p:sp>
        <p:nvSpPr>
          <p:cNvPr id="117777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inelastic scattering (7%)</a:t>
            </a:r>
          </a:p>
        </p:txBody>
      </p:sp>
      <p:sp>
        <p:nvSpPr>
          <p:cNvPr id="117778" name="Text Box 18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Photoelectric (87%)</a:t>
            </a:r>
            <a:endParaRPr lang="en-US" altLang="en-US" sz="1400" b="1">
              <a:solidFill>
                <a:srgbClr val="009900"/>
              </a:solidFill>
              <a:latin typeface="Arial"/>
            </a:endParaRPr>
          </a:p>
        </p:txBody>
      </p:sp>
      <p:sp>
        <p:nvSpPr>
          <p:cNvPr id="117779" name="Text Box 1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Protein</a:t>
            </a:r>
          </a:p>
          <a:p>
            <a:pPr algn="ct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1A x-rays</a:t>
            </a:r>
          </a:p>
        </p:txBody>
      </p:sp>
      <p:sp>
        <p:nvSpPr>
          <p:cNvPr id="117780" name="Line 20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781" name="Text Box 21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009900"/>
                </a:solidFill>
                <a:latin typeface="Arial"/>
              </a:rPr>
              <a:t>Re-emitted (99%)</a:t>
            </a:r>
          </a:p>
        </p:txBody>
      </p:sp>
      <p:sp>
        <p:nvSpPr>
          <p:cNvPr id="117782" name="Text Box 22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Absorbed (~0%)</a:t>
            </a:r>
            <a:endParaRPr lang="en-US" altLang="en-US" sz="1400" b="1">
              <a:solidFill>
                <a:srgbClr val="009900"/>
              </a:solidFill>
              <a:latin typeface="Arial"/>
            </a:endParaRPr>
          </a:p>
        </p:txBody>
      </p:sp>
      <p:sp>
        <p:nvSpPr>
          <p:cNvPr id="117783" name="Line 23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784" name="Line 24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7785" name="Picture 25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86" name="Line 26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43184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18788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solidFill>
                  <a:srgbClr val="000000"/>
                </a:solidFill>
                <a:latin typeface="Arial"/>
              </a:rPr>
              <a:t>beamstop</a:t>
            </a:r>
          </a:p>
        </p:txBody>
      </p:sp>
      <p:grpSp>
        <p:nvGrpSpPr>
          <p:cNvPr id="118790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18791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792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8793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8794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18795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796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797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798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799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009900"/>
                </a:solidFill>
                <a:latin typeface="Arial"/>
              </a:rPr>
              <a:t>elastic scattering (6%)</a:t>
            </a:r>
          </a:p>
        </p:txBody>
      </p:sp>
      <p:sp>
        <p:nvSpPr>
          <p:cNvPr id="118800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FFFFFF"/>
                </a:solidFill>
                <a:latin typeface="Arial"/>
              </a:rPr>
              <a:t>Transmitted (98%)</a:t>
            </a:r>
          </a:p>
        </p:txBody>
      </p:sp>
      <p:sp>
        <p:nvSpPr>
          <p:cNvPr id="118801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inelastic scattering (7%)</a:t>
            </a:r>
          </a:p>
        </p:txBody>
      </p:sp>
      <p:sp>
        <p:nvSpPr>
          <p:cNvPr id="118802" name="Text Box 18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Photoelectric (87%)</a:t>
            </a:r>
            <a:endParaRPr lang="en-US" altLang="en-US" sz="1400" b="1">
              <a:solidFill>
                <a:srgbClr val="009900"/>
              </a:solidFill>
              <a:latin typeface="Arial"/>
            </a:endParaRPr>
          </a:p>
        </p:txBody>
      </p:sp>
      <p:sp>
        <p:nvSpPr>
          <p:cNvPr id="118803" name="Text Box 1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Protein</a:t>
            </a:r>
          </a:p>
          <a:p>
            <a:pPr algn="ct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1A x-rays</a:t>
            </a:r>
          </a:p>
        </p:txBody>
      </p:sp>
      <p:sp>
        <p:nvSpPr>
          <p:cNvPr id="118804" name="Line 20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805" name="Text Box 21"/>
          <p:cNvSpPr txBox="1">
            <a:spLocks noChangeArrowheads="1"/>
          </p:cNvSpPr>
          <p:nvPr/>
        </p:nvSpPr>
        <p:spPr bwMode="auto">
          <a:xfrm>
            <a:off x="4927600" y="5351463"/>
            <a:ext cx="1627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009900"/>
                </a:solidFill>
                <a:latin typeface="Arial"/>
              </a:rPr>
              <a:t>Re-emitted (~0%)</a:t>
            </a:r>
          </a:p>
        </p:txBody>
      </p:sp>
      <p:sp>
        <p:nvSpPr>
          <p:cNvPr id="118806" name="Text Box 22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Absorbed (99%)</a:t>
            </a:r>
            <a:endParaRPr lang="en-US" altLang="en-US" sz="1400" b="1">
              <a:solidFill>
                <a:srgbClr val="009900"/>
              </a:solidFill>
              <a:latin typeface="Arial"/>
            </a:endParaRPr>
          </a:p>
        </p:txBody>
      </p:sp>
      <p:sp>
        <p:nvSpPr>
          <p:cNvPr id="118807" name="Text Box 23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009900"/>
                </a:solidFill>
                <a:latin typeface="Arial"/>
              </a:rPr>
              <a:t>Re-emitted (99%)</a:t>
            </a:r>
          </a:p>
        </p:txBody>
      </p:sp>
      <p:sp>
        <p:nvSpPr>
          <p:cNvPr id="118808" name="Text Box 24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Absorbed (~0%)</a:t>
            </a:r>
            <a:endParaRPr lang="en-US" altLang="en-US" sz="1400" b="1">
              <a:solidFill>
                <a:srgbClr val="009900"/>
              </a:solidFill>
              <a:latin typeface="Arial"/>
            </a:endParaRPr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810" name="Line 26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8811" name="Picture 27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812" name="Line 28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635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813" name="Line 29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814" name="Line 30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99231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19812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solidFill>
                  <a:srgbClr val="000000"/>
                </a:solidFill>
                <a:latin typeface="Arial"/>
              </a:rPr>
              <a:t>beamstop</a:t>
            </a:r>
          </a:p>
        </p:txBody>
      </p:sp>
      <p:grpSp>
        <p:nvGrpSpPr>
          <p:cNvPr id="119814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19815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816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9817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9818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19819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20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21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22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23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009900"/>
                </a:solidFill>
                <a:latin typeface="Arial"/>
              </a:rPr>
              <a:t>elastic scattering (6%)</a:t>
            </a:r>
          </a:p>
        </p:txBody>
      </p:sp>
      <p:sp>
        <p:nvSpPr>
          <p:cNvPr id="119824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FFFFFF"/>
                </a:solidFill>
                <a:latin typeface="Arial"/>
              </a:rPr>
              <a:t>Transmitted (98%)</a:t>
            </a:r>
          </a:p>
        </p:txBody>
      </p:sp>
      <p:sp>
        <p:nvSpPr>
          <p:cNvPr id="119825" name="Text Box 17"/>
          <p:cNvSpPr txBox="1">
            <a:spLocks noChangeArrowheads="1"/>
          </p:cNvSpPr>
          <p:nvPr/>
        </p:nvSpPr>
        <p:spPr bwMode="auto">
          <a:xfrm>
            <a:off x="2906713" y="6053138"/>
            <a:ext cx="321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/>
              </a:rPr>
              <a:t>useful/absorbed energy: 7.3%</a:t>
            </a:r>
          </a:p>
        </p:txBody>
      </p:sp>
      <p:sp>
        <p:nvSpPr>
          <p:cNvPr id="119826" name="Text Box 18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inelastic scattering (7%)</a:t>
            </a:r>
          </a:p>
        </p:txBody>
      </p:sp>
      <p:sp>
        <p:nvSpPr>
          <p:cNvPr id="119827" name="Text Box 19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Photoelectric (87%)</a:t>
            </a:r>
            <a:endParaRPr lang="en-US" altLang="en-US" sz="1400" b="1">
              <a:solidFill>
                <a:srgbClr val="009900"/>
              </a:solidFill>
              <a:latin typeface="Arial"/>
            </a:endParaRPr>
          </a:p>
        </p:txBody>
      </p:sp>
      <p:sp>
        <p:nvSpPr>
          <p:cNvPr id="119828" name="Text Box 20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Protein</a:t>
            </a:r>
          </a:p>
          <a:p>
            <a:pPr algn="ctr"/>
            <a:r>
              <a:rPr lang="en-US" altLang="en-US" sz="3200" b="1">
                <a:solidFill>
                  <a:srgbClr val="000000"/>
                </a:solidFill>
                <a:latin typeface="Arial"/>
              </a:rPr>
              <a:t>1A x-rays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30" name="Text Box 22"/>
          <p:cNvSpPr txBox="1">
            <a:spLocks noChangeArrowheads="1"/>
          </p:cNvSpPr>
          <p:nvPr/>
        </p:nvSpPr>
        <p:spPr bwMode="auto">
          <a:xfrm>
            <a:off x="4927600" y="5351463"/>
            <a:ext cx="1627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009900"/>
                </a:solidFill>
                <a:latin typeface="Arial"/>
              </a:rPr>
              <a:t>Re-emitted (~0%)</a:t>
            </a:r>
          </a:p>
        </p:txBody>
      </p:sp>
      <p:sp>
        <p:nvSpPr>
          <p:cNvPr id="119831" name="Text Box 23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Absorbed (99%)</a:t>
            </a:r>
            <a:endParaRPr lang="en-US" altLang="en-US" sz="1400" b="1">
              <a:solidFill>
                <a:srgbClr val="009900"/>
              </a:solidFill>
              <a:latin typeface="Arial"/>
            </a:endParaRPr>
          </a:p>
        </p:txBody>
      </p:sp>
      <p:sp>
        <p:nvSpPr>
          <p:cNvPr id="119832" name="Text Box 24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009900"/>
                </a:solidFill>
                <a:latin typeface="Arial"/>
              </a:rPr>
              <a:t>Re-emitted (99%)</a:t>
            </a:r>
          </a:p>
        </p:txBody>
      </p:sp>
      <p:sp>
        <p:nvSpPr>
          <p:cNvPr id="119833" name="Text Box 25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CC3300"/>
                </a:solidFill>
                <a:latin typeface="Arial"/>
              </a:rPr>
              <a:t>Absorbed (~0%)</a:t>
            </a:r>
            <a:endParaRPr lang="en-US" altLang="en-US" sz="1400" b="1">
              <a:solidFill>
                <a:srgbClr val="009900"/>
              </a:solidFill>
              <a:latin typeface="Arial"/>
            </a:endParaRPr>
          </a:p>
        </p:txBody>
      </p:sp>
      <p:sp>
        <p:nvSpPr>
          <p:cNvPr id="119834" name="Line 26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35" name="Line 27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836" name="Picture 2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37" name="Line 29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635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38" name="Line 30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839" name="Line 31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820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Photoelectric absorption</a:t>
            </a: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2846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Photoelectric absorption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608263" y="314642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386263" y="15462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0" y="3124200"/>
            <a:ext cx="4733925" cy="585788"/>
            <a:chOff x="0" y="1968"/>
            <a:chExt cx="2982" cy="369"/>
          </a:xfrm>
        </p:grpSpPr>
        <p:grpSp>
          <p:nvGrpSpPr>
            <p:cNvPr id="31752" name="Group 8"/>
            <p:cNvGrpSpPr>
              <a:grpSpLocks/>
            </p:cNvGrpSpPr>
            <p:nvPr/>
          </p:nvGrpSpPr>
          <p:grpSpPr bwMode="auto">
            <a:xfrm>
              <a:off x="0" y="1968"/>
              <a:ext cx="370" cy="369"/>
              <a:chOff x="362" y="2318"/>
              <a:chExt cx="370" cy="369"/>
            </a:xfrm>
          </p:grpSpPr>
          <p:sp>
            <p:nvSpPr>
              <p:cNvPr id="31753" name="Freeform 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54" name="Freeform 1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55" name="Group 11"/>
            <p:cNvGrpSpPr>
              <a:grpSpLocks/>
            </p:cNvGrpSpPr>
            <p:nvPr/>
          </p:nvGrpSpPr>
          <p:grpSpPr bwMode="auto">
            <a:xfrm>
              <a:off x="368" y="1968"/>
              <a:ext cx="370" cy="369"/>
              <a:chOff x="362" y="2318"/>
              <a:chExt cx="370" cy="369"/>
            </a:xfrm>
          </p:grpSpPr>
          <p:sp>
            <p:nvSpPr>
              <p:cNvPr id="31756" name="Freeform 1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57" name="Freeform 1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58" name="Group 14"/>
            <p:cNvGrpSpPr>
              <a:grpSpLocks/>
            </p:cNvGrpSpPr>
            <p:nvPr/>
          </p:nvGrpSpPr>
          <p:grpSpPr bwMode="auto">
            <a:xfrm>
              <a:off x="736" y="1968"/>
              <a:ext cx="370" cy="369"/>
              <a:chOff x="362" y="2318"/>
              <a:chExt cx="370" cy="369"/>
            </a:xfrm>
          </p:grpSpPr>
          <p:sp>
            <p:nvSpPr>
              <p:cNvPr id="31759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60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61" name="Group 17"/>
            <p:cNvGrpSpPr>
              <a:grpSpLocks/>
            </p:cNvGrpSpPr>
            <p:nvPr/>
          </p:nvGrpSpPr>
          <p:grpSpPr bwMode="auto">
            <a:xfrm>
              <a:off x="1104" y="1968"/>
              <a:ext cx="370" cy="369"/>
              <a:chOff x="362" y="2318"/>
              <a:chExt cx="370" cy="369"/>
            </a:xfrm>
          </p:grpSpPr>
          <p:sp>
            <p:nvSpPr>
              <p:cNvPr id="31762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63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64" name="Group 20"/>
            <p:cNvGrpSpPr>
              <a:grpSpLocks/>
            </p:cNvGrpSpPr>
            <p:nvPr/>
          </p:nvGrpSpPr>
          <p:grpSpPr bwMode="auto">
            <a:xfrm>
              <a:off x="1472" y="1968"/>
              <a:ext cx="370" cy="369"/>
              <a:chOff x="362" y="2318"/>
              <a:chExt cx="370" cy="369"/>
            </a:xfrm>
          </p:grpSpPr>
          <p:sp>
            <p:nvSpPr>
              <p:cNvPr id="31765" name="Freeform 2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66" name="Freeform 2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67" name="Group 23"/>
            <p:cNvGrpSpPr>
              <a:grpSpLocks/>
            </p:cNvGrpSpPr>
            <p:nvPr/>
          </p:nvGrpSpPr>
          <p:grpSpPr bwMode="auto">
            <a:xfrm>
              <a:off x="1840" y="1968"/>
              <a:ext cx="370" cy="369"/>
              <a:chOff x="362" y="2318"/>
              <a:chExt cx="370" cy="369"/>
            </a:xfrm>
          </p:grpSpPr>
          <p:sp>
            <p:nvSpPr>
              <p:cNvPr id="31768" name="Freeform 2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69" name="Freeform 2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31770" name="Group 26"/>
            <p:cNvGrpSpPr>
              <a:grpSpLocks/>
            </p:cNvGrpSpPr>
            <p:nvPr/>
          </p:nvGrpSpPr>
          <p:grpSpPr bwMode="auto">
            <a:xfrm>
              <a:off x="2208" y="1968"/>
              <a:ext cx="370" cy="369"/>
              <a:chOff x="362" y="2318"/>
              <a:chExt cx="370" cy="369"/>
            </a:xfrm>
          </p:grpSpPr>
          <p:sp>
            <p:nvSpPr>
              <p:cNvPr id="31771" name="Freeform 2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772" name="Freeform 2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1773" name="Freeform 29"/>
            <p:cNvSpPr>
              <a:spLocks/>
            </p:cNvSpPr>
            <p:nvPr/>
          </p:nvSpPr>
          <p:spPr bwMode="auto">
            <a:xfrm>
              <a:off x="2576" y="2149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774" name="Freeform 30"/>
            <p:cNvSpPr>
              <a:spLocks/>
            </p:cNvSpPr>
            <p:nvPr/>
          </p:nvSpPr>
          <p:spPr bwMode="auto">
            <a:xfrm rot="10800000">
              <a:off x="2761" y="1968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775" name="Rectangle 31"/>
            <p:cNvSpPr>
              <a:spLocks noChangeArrowheads="1"/>
            </p:cNvSpPr>
            <p:nvPr/>
          </p:nvSpPr>
          <p:spPr bwMode="auto">
            <a:xfrm>
              <a:off x="2855" y="1973"/>
              <a:ext cx="127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1776" name="Line 32"/>
          <p:cNvSpPr>
            <a:spLocks noChangeShapeType="1"/>
          </p:cNvSpPr>
          <p:nvPr/>
        </p:nvSpPr>
        <p:spPr bwMode="auto">
          <a:xfrm flipV="1">
            <a:off x="4545013" y="1881188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77" name="Oval 33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78" name="Oval 34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79" name="Rectangle 35"/>
          <p:cNvSpPr>
            <a:spLocks noChangeArrowheads="1"/>
          </p:cNvSpPr>
          <p:nvPr/>
        </p:nvSpPr>
        <p:spPr bwMode="auto">
          <a:xfrm>
            <a:off x="1376363" y="3822700"/>
            <a:ext cx="192405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80" name="Text Box 36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sz="4000" b="1" baseline="3000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45281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ionization</a:t>
            </a:r>
          </a:p>
        </p:txBody>
      </p:sp>
      <p:sp>
        <p:nvSpPr>
          <p:cNvPr id="58371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72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73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74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4319588" y="55610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V="1">
            <a:off x="4478338" y="5876925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03643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ionization</a:t>
            </a:r>
          </a:p>
        </p:txBody>
      </p:sp>
      <p:sp>
        <p:nvSpPr>
          <p:cNvPr id="59395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 rot="16200000">
            <a:off x="3214688" y="421957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97" name="Oval 5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2222500" y="33940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 rot="16200000" flipV="1">
            <a:off x="3322638" y="2833687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0" name="Oval 8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1" name="Oval 9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 rot="16200000">
            <a:off x="3931444" y="5410994"/>
            <a:ext cx="1924050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4319588" y="49895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 flipV="1">
            <a:off x="4478338" y="5324475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4313238" y="323215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sz="4000" b="1" baseline="3000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1131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0419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20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21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22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0423" name="Group 7"/>
          <p:cNvGrpSpPr>
            <a:grpSpLocks/>
          </p:cNvGrpSpPr>
          <p:nvPr/>
        </p:nvGrpSpPr>
        <p:grpSpPr bwMode="auto">
          <a:xfrm>
            <a:off x="6005513" y="4719638"/>
            <a:ext cx="361950" cy="2138362"/>
            <a:chOff x="2721" y="3503"/>
            <a:chExt cx="228" cy="1165"/>
          </a:xfrm>
        </p:grpSpPr>
        <p:sp>
          <p:nvSpPr>
            <p:cNvPr id="60424" name="Text Box 8"/>
            <p:cNvSpPr txBox="1">
              <a:spLocks noChangeArrowheads="1"/>
            </p:cNvSpPr>
            <p:nvPr/>
          </p:nvSpPr>
          <p:spPr bwMode="auto">
            <a:xfrm>
              <a:off x="2721" y="3503"/>
              <a:ext cx="228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0000CC"/>
                  </a:solidFill>
                  <a:latin typeface="Arial"/>
                </a:rPr>
                <a:t>e</a:t>
              </a:r>
              <a:r>
                <a:rPr lang="en-US" altLang="en-US" b="1" baseline="30000">
                  <a:solidFill>
                    <a:srgbClr val="0000CC"/>
                  </a:solidFill>
                  <a:latin typeface="Arial"/>
                </a:rPr>
                <a:t>-</a:t>
              </a:r>
            </a:p>
          </p:txBody>
        </p:sp>
        <p:sp>
          <p:nvSpPr>
            <p:cNvPr id="60425" name="Line 9"/>
            <p:cNvSpPr>
              <a:spLocks noChangeShapeType="1"/>
            </p:cNvSpPr>
            <p:nvPr/>
          </p:nvSpPr>
          <p:spPr bwMode="auto">
            <a:xfrm flipV="1">
              <a:off x="2821" y="3702"/>
              <a:ext cx="0" cy="966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90131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dirty="0" smtClean="0">
                <a:solidFill>
                  <a:srgbClr val="00A400"/>
                </a:solidFill>
              </a:rPr>
              <a:t>signal</a:t>
            </a:r>
            <a:r>
              <a:rPr lang="en-US" altLang="en-US" sz="7200" dirty="0" smtClean="0"/>
              <a:t> </a:t>
            </a:r>
            <a:r>
              <a:rPr lang="en-US" altLang="en-US" sz="4800" i="1" dirty="0" smtClean="0"/>
              <a:t>vs</a:t>
            </a:r>
            <a:r>
              <a:rPr lang="en-US" altLang="en-US" sz="7200" dirty="0" smtClean="0"/>
              <a:t> </a:t>
            </a:r>
            <a:r>
              <a:rPr lang="en-US" altLang="en-US" sz="7200" dirty="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80899" name="Freeform 3"/>
          <p:cNvSpPr>
            <a:spLocks/>
          </p:cNvSpPr>
          <p:nvPr/>
        </p:nvSpPr>
        <p:spPr bwMode="auto">
          <a:xfrm>
            <a:off x="6553200" y="1631950"/>
            <a:ext cx="2438400" cy="287338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0" name="Freeform 4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1" name="Freeform 5"/>
          <p:cNvSpPr>
            <a:spLocks/>
          </p:cNvSpPr>
          <p:nvPr/>
        </p:nvSpPr>
        <p:spPr bwMode="auto">
          <a:xfrm>
            <a:off x="6562725" y="3124200"/>
            <a:ext cx="2438400" cy="10287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2" name="Freeform 6"/>
          <p:cNvSpPr>
            <a:spLocks/>
          </p:cNvSpPr>
          <p:nvPr/>
        </p:nvSpPr>
        <p:spPr bwMode="auto">
          <a:xfrm>
            <a:off x="-752475" y="2743200"/>
            <a:ext cx="3124200" cy="14224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3" name="Freeform 7"/>
          <p:cNvSpPr>
            <a:spLocks/>
          </p:cNvSpPr>
          <p:nvPr/>
        </p:nvSpPr>
        <p:spPr bwMode="auto">
          <a:xfrm>
            <a:off x="6562725" y="5129213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4" name="Freeform 8"/>
          <p:cNvSpPr>
            <a:spLocks/>
          </p:cNvSpPr>
          <p:nvPr/>
        </p:nvSpPr>
        <p:spPr bwMode="auto">
          <a:xfrm>
            <a:off x="-752475" y="5449888"/>
            <a:ext cx="3124200" cy="515937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2798763" y="1317625"/>
            <a:ext cx="344805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006600"/>
                </a:solidFill>
              </a:rPr>
              <a:t>easy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400">
              <a:solidFill>
                <a:srgbClr val="0066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CC9900"/>
                </a:solidFill>
              </a:rPr>
              <a:t>hard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400"/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990000"/>
                </a:solidFill>
              </a:rPr>
              <a:t>impossible</a:t>
            </a:r>
          </a:p>
        </p:txBody>
      </p:sp>
    </p:spTree>
    <p:extLst>
      <p:ext uri="{BB962C8B-B14F-4D97-AF65-F5344CB8AC3E}">
        <p14:creationId xmlns:p14="http://schemas.microsoft.com/office/powerpoint/2010/main" val="9318158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1443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4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5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6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6105525" y="424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 flipH="1" flipV="1">
            <a:off x="6149975" y="4619625"/>
            <a:ext cx="14288" cy="22383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9473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2467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68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69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70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7572375" y="5254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 flipH="1" flipV="1">
            <a:off x="6149975" y="4619625"/>
            <a:ext cx="14288" cy="22383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 flipV="1">
            <a:off x="6172200" y="884238"/>
            <a:ext cx="1466850" cy="3760787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1029617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3491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92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93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133117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Electron attachment</a:t>
            </a:r>
          </a:p>
        </p:txBody>
      </p:sp>
      <p:grpSp>
        <p:nvGrpSpPr>
          <p:cNvPr id="64521" name="Group 9"/>
          <p:cNvGrpSpPr>
            <a:grpSpLocks/>
          </p:cNvGrpSpPr>
          <p:nvPr/>
        </p:nvGrpSpPr>
        <p:grpSpPr bwMode="auto">
          <a:xfrm>
            <a:off x="2779713" y="1801813"/>
            <a:ext cx="3543300" cy="3543300"/>
            <a:chOff x="1751" y="1135"/>
            <a:chExt cx="2232" cy="2232"/>
          </a:xfrm>
        </p:grpSpPr>
        <p:sp>
          <p:nvSpPr>
            <p:cNvPr id="64515" name="Oval 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516" name="Oval 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517" name="Oval 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518" name="Oval 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423025" y="52832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 flipV="1">
            <a:off x="6581775" y="5648325"/>
            <a:ext cx="0" cy="17732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53788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Electron attachment</a:t>
            </a:r>
          </a:p>
        </p:txBody>
      </p:sp>
      <p:sp>
        <p:nvSpPr>
          <p:cNvPr id="65539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1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2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3" name="Oval 7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6340475" y="33543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2470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atoms</a:t>
            </a:r>
          </a:p>
        </p:txBody>
      </p:sp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66564" name="Oval 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65" name="Oval 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66" name="Oval 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67" name="Oval 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68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6569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0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1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2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73" name="Group 13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6574" name="Oval 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5" name="Oval 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6" name="Oval 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77" name="Oval 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78" name="Group 18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6579" name="Oval 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0" name="Oval 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1" name="Oval 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2" name="Oval 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83" name="Group 23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6584" name="Oval 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5" name="Oval 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6" name="Oval 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87" name="Oval 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88" name="Group 28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1751" y="1135"/>
            <a:chExt cx="2232" cy="2232"/>
          </a:xfrm>
        </p:grpSpPr>
        <p:sp>
          <p:nvSpPr>
            <p:cNvPr id="66589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0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1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2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93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6594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5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6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597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598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6599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0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1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2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03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6604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5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6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07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08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6609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0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1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2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13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6614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5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6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17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18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6619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0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1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2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23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6624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5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6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27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28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662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33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663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3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38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6639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0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1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2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43" name="Group 83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6644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5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6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47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48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6649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0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1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2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53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6654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5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6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57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58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6659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0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1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2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63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6664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5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6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67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68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6669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0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1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2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73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6674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5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6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77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78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6679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0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1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2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83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6684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5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6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87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88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6689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0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1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2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6693" name="Group 133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6694" name="Oval 1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5" name="Oval 1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6" name="Oval 1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697" name="Oval 1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775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atoms</a:t>
            </a:r>
          </a:p>
        </p:txBody>
      </p:sp>
      <p:grpSp>
        <p:nvGrpSpPr>
          <p:cNvPr id="67746" name="Group 162"/>
          <p:cNvGrpSpPr>
            <a:grpSpLocks/>
          </p:cNvGrpSpPr>
          <p:nvPr/>
        </p:nvGrpSpPr>
        <p:grpSpPr bwMode="auto">
          <a:xfrm>
            <a:off x="431800" y="-619125"/>
            <a:ext cx="588963" cy="4748213"/>
            <a:chOff x="272" y="-390"/>
            <a:chExt cx="371" cy="2991"/>
          </a:xfrm>
        </p:grpSpPr>
        <p:grpSp>
          <p:nvGrpSpPr>
            <p:cNvPr id="67588" name="Group 4"/>
            <p:cNvGrpSpPr>
              <a:grpSpLocks/>
            </p:cNvGrpSpPr>
            <p:nvPr/>
          </p:nvGrpSpPr>
          <p:grpSpPr bwMode="auto">
            <a:xfrm rot="5400000">
              <a:off x="272" y="-390"/>
              <a:ext cx="370" cy="369"/>
              <a:chOff x="362" y="2318"/>
              <a:chExt cx="370" cy="369"/>
            </a:xfrm>
          </p:grpSpPr>
          <p:sp>
            <p:nvSpPr>
              <p:cNvPr id="67589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590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591" name="Group 7"/>
            <p:cNvGrpSpPr>
              <a:grpSpLocks/>
            </p:cNvGrpSpPr>
            <p:nvPr/>
          </p:nvGrpSpPr>
          <p:grpSpPr bwMode="auto">
            <a:xfrm rot="5400000">
              <a:off x="272" y="-22"/>
              <a:ext cx="370" cy="369"/>
              <a:chOff x="362" y="2318"/>
              <a:chExt cx="370" cy="369"/>
            </a:xfrm>
          </p:grpSpPr>
          <p:sp>
            <p:nvSpPr>
              <p:cNvPr id="67592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593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594" name="Group 10"/>
            <p:cNvGrpSpPr>
              <a:grpSpLocks/>
            </p:cNvGrpSpPr>
            <p:nvPr/>
          </p:nvGrpSpPr>
          <p:grpSpPr bwMode="auto">
            <a:xfrm rot="5400000">
              <a:off x="273" y="346"/>
              <a:ext cx="370" cy="369"/>
              <a:chOff x="362" y="2318"/>
              <a:chExt cx="370" cy="369"/>
            </a:xfrm>
          </p:grpSpPr>
          <p:sp>
            <p:nvSpPr>
              <p:cNvPr id="67595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596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597" name="Group 13"/>
            <p:cNvGrpSpPr>
              <a:grpSpLocks/>
            </p:cNvGrpSpPr>
            <p:nvPr/>
          </p:nvGrpSpPr>
          <p:grpSpPr bwMode="auto">
            <a:xfrm rot="5400000">
              <a:off x="273" y="714"/>
              <a:ext cx="370" cy="369"/>
              <a:chOff x="362" y="2318"/>
              <a:chExt cx="370" cy="369"/>
            </a:xfrm>
          </p:grpSpPr>
          <p:sp>
            <p:nvSpPr>
              <p:cNvPr id="67598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599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600" name="Group 16"/>
            <p:cNvGrpSpPr>
              <a:grpSpLocks/>
            </p:cNvGrpSpPr>
            <p:nvPr/>
          </p:nvGrpSpPr>
          <p:grpSpPr bwMode="auto">
            <a:xfrm rot="5400000">
              <a:off x="273" y="1082"/>
              <a:ext cx="370" cy="369"/>
              <a:chOff x="362" y="2318"/>
              <a:chExt cx="370" cy="369"/>
            </a:xfrm>
          </p:grpSpPr>
          <p:sp>
            <p:nvSpPr>
              <p:cNvPr id="67601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602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603" name="Group 19"/>
            <p:cNvGrpSpPr>
              <a:grpSpLocks/>
            </p:cNvGrpSpPr>
            <p:nvPr/>
          </p:nvGrpSpPr>
          <p:grpSpPr bwMode="auto">
            <a:xfrm rot="5400000">
              <a:off x="273" y="1450"/>
              <a:ext cx="370" cy="369"/>
              <a:chOff x="362" y="2318"/>
              <a:chExt cx="370" cy="369"/>
            </a:xfrm>
          </p:grpSpPr>
          <p:sp>
            <p:nvSpPr>
              <p:cNvPr id="67604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605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7606" name="Group 22"/>
            <p:cNvGrpSpPr>
              <a:grpSpLocks/>
            </p:cNvGrpSpPr>
            <p:nvPr/>
          </p:nvGrpSpPr>
          <p:grpSpPr bwMode="auto">
            <a:xfrm rot="5400000">
              <a:off x="273" y="1818"/>
              <a:ext cx="370" cy="369"/>
              <a:chOff x="362" y="2318"/>
              <a:chExt cx="370" cy="369"/>
            </a:xfrm>
          </p:grpSpPr>
          <p:sp>
            <p:nvSpPr>
              <p:cNvPr id="67607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7608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67609" name="Freeform 25"/>
            <p:cNvSpPr>
              <a:spLocks/>
            </p:cNvSpPr>
            <p:nvPr/>
          </p:nvSpPr>
          <p:spPr bwMode="auto">
            <a:xfrm rot="5400000">
              <a:off x="275" y="2185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0" name="Freeform 26"/>
            <p:cNvSpPr>
              <a:spLocks/>
            </p:cNvSpPr>
            <p:nvPr/>
          </p:nvSpPr>
          <p:spPr bwMode="auto">
            <a:xfrm rot="16200000">
              <a:off x="456" y="2370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1" name="Rectangle 27"/>
            <p:cNvSpPr>
              <a:spLocks noChangeArrowheads="1"/>
            </p:cNvSpPr>
            <p:nvPr/>
          </p:nvSpPr>
          <p:spPr bwMode="auto">
            <a:xfrm rot="5400000">
              <a:off x="458" y="2420"/>
              <a:ext cx="136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17" name="Group 33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2479" y="1853"/>
            <a:chExt cx="541" cy="495"/>
          </a:xfrm>
        </p:grpSpPr>
        <p:sp>
          <p:nvSpPr>
            <p:cNvPr id="67618" name="Oval 34"/>
            <p:cNvSpPr>
              <a:spLocks noChangeArrowheads="1"/>
            </p:cNvSpPr>
            <p:nvPr/>
          </p:nvSpPr>
          <p:spPr bwMode="auto">
            <a:xfrm rot="16200000">
              <a:off x="2502" y="2029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9" name="Oval 35"/>
            <p:cNvSpPr>
              <a:spLocks noChangeArrowheads="1"/>
            </p:cNvSpPr>
            <p:nvPr/>
          </p:nvSpPr>
          <p:spPr bwMode="auto">
            <a:xfrm rot="16200000">
              <a:off x="2743" y="2092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0" name="Oval 36"/>
            <p:cNvSpPr>
              <a:spLocks noChangeArrowheads="1"/>
            </p:cNvSpPr>
            <p:nvPr/>
          </p:nvSpPr>
          <p:spPr bwMode="auto">
            <a:xfrm rot="-8804052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1" name="Oval 37"/>
            <p:cNvSpPr>
              <a:spLocks noChangeArrowheads="1"/>
            </p:cNvSpPr>
            <p:nvPr/>
          </p:nvSpPr>
          <p:spPr bwMode="auto">
            <a:xfrm rot="19571678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22" name="Group 38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7623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4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5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6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27" name="Group 43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7628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29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0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1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32" name="Group 48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7633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4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5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6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37" name="Group 53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4573" y="2384"/>
            <a:chExt cx="541" cy="495"/>
          </a:xfrm>
        </p:grpSpPr>
        <p:sp>
          <p:nvSpPr>
            <p:cNvPr id="67638" name="Oval 5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39" name="Oval 55"/>
            <p:cNvSpPr>
              <a:spLocks noChangeArrowheads="1"/>
            </p:cNvSpPr>
            <p:nvPr/>
          </p:nvSpPr>
          <p:spPr bwMode="auto">
            <a:xfrm rot="16200000">
              <a:off x="4837" y="262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0" name="Oval 56"/>
            <p:cNvSpPr>
              <a:spLocks noChangeArrowheads="1"/>
            </p:cNvSpPr>
            <p:nvPr/>
          </p:nvSpPr>
          <p:spPr bwMode="auto">
            <a:xfrm rot="-8804052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1" name="Oval 5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42" name="Group 58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7643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4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5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6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47" name="Group 63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7648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49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0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1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52" name="Group 68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765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57" name="Group 73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765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5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62" name="Group 78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7663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4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5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6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67" name="Group 83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7668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69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0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1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72" name="Group 88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7673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4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5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6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77" name="Group 93"/>
          <p:cNvGrpSpPr>
            <a:grpSpLocks/>
          </p:cNvGrpSpPr>
          <p:nvPr/>
        </p:nvGrpSpPr>
        <p:grpSpPr bwMode="auto">
          <a:xfrm>
            <a:off x="2901950" y="5254625"/>
            <a:ext cx="858838" cy="858838"/>
            <a:chOff x="1828" y="3310"/>
            <a:chExt cx="541" cy="541"/>
          </a:xfrm>
        </p:grpSpPr>
        <p:sp>
          <p:nvSpPr>
            <p:cNvPr id="67678" name="Oval 94"/>
            <p:cNvSpPr>
              <a:spLocks noChangeArrowheads="1"/>
            </p:cNvSpPr>
            <p:nvPr/>
          </p:nvSpPr>
          <p:spPr bwMode="auto">
            <a:xfrm rot="13846770">
              <a:off x="1852" y="351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79" name="Oval 95"/>
            <p:cNvSpPr>
              <a:spLocks noChangeArrowheads="1"/>
            </p:cNvSpPr>
            <p:nvPr/>
          </p:nvSpPr>
          <p:spPr bwMode="auto">
            <a:xfrm rot="13846770">
              <a:off x="2093" y="357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0" name="Oval 96"/>
            <p:cNvSpPr>
              <a:spLocks noChangeArrowheads="1"/>
            </p:cNvSpPr>
            <p:nvPr/>
          </p:nvSpPr>
          <p:spPr bwMode="auto">
            <a:xfrm rot="-11157283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1" name="Oval 97"/>
            <p:cNvSpPr>
              <a:spLocks noChangeArrowheads="1"/>
            </p:cNvSpPr>
            <p:nvPr/>
          </p:nvSpPr>
          <p:spPr bwMode="auto">
            <a:xfrm rot="17218447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82" name="Group 98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7683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4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5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86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7687" name="Oval 103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88" name="Oval 104"/>
          <p:cNvSpPr>
            <a:spLocks noChangeArrowheads="1"/>
          </p:cNvSpPr>
          <p:nvPr/>
        </p:nvSpPr>
        <p:spPr bwMode="auto">
          <a:xfrm rot="16643075">
            <a:off x="3090863" y="26828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89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90" name="Oval 106"/>
          <p:cNvSpPr>
            <a:spLocks noChangeArrowheads="1"/>
          </p:cNvSpPr>
          <p:nvPr/>
        </p:nvSpPr>
        <p:spPr bwMode="auto">
          <a:xfrm rot="20014753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7691" name="Group 107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7692" name="Oval 10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3" name="Oval 10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4" name="Oval 11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5" name="Oval 11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96" name="Group 112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7697" name="Oval 11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8" name="Oval 11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99" name="Oval 11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0" name="Oval 11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01" name="Group 117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7702" name="Oval 11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3" name="Oval 11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4" name="Oval 12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5" name="Oval 12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06" name="Group 122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7707" name="Oval 12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8" name="Oval 12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09" name="Oval 12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0" name="Oval 12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11" name="Group 127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7712" name="Oval 12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3" name="Oval 12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4" name="Oval 13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5" name="Oval 13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16" name="Group 132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7717" name="Oval 13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8" name="Oval 13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19" name="Oval 13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0" name="Oval 13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21" name="Group 137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7722" name="Oval 13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3" name="Oval 13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4" name="Oval 14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5" name="Oval 14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26" name="Group 14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7727" name="Oval 14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8" name="Oval 14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29" name="Oval 14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0" name="Oval 14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31" name="Group 14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7732" name="Oval 14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3" name="Oval 14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4" name="Oval 15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5" name="Oval 15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36" name="Group 15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7737" name="Oval 15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8" name="Oval 15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39" name="Oval 15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40" name="Oval 15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741" name="Group 15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7742" name="Oval 15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43" name="Oval 15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44" name="Oval 16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745" name="Oval 16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7612" name="Group 28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67613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4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5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616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47729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Primary ionization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00"/>
                </a:solidFill>
                <a:latin typeface="Arial"/>
              </a:rPr>
              <a:t>-</a:t>
            </a:r>
          </a:p>
        </p:txBody>
      </p:sp>
      <p:sp>
        <p:nvSpPr>
          <p:cNvPr id="68612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13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14" name="Oval 6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8616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8617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18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19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0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21" name="Group 13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8622" name="Oval 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3" name="Oval 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4" name="Oval 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5" name="Oval 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26" name="Group 18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8627" name="Oval 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8" name="Oval 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29" name="Oval 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0" name="Oval 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31" name="Group 23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8632" name="Oval 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3" name="Oval 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4" name="Oval 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5" name="Oval 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36" name="Group 28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1751" y="1135"/>
            <a:chExt cx="2232" cy="2232"/>
          </a:xfrm>
        </p:grpSpPr>
        <p:sp>
          <p:nvSpPr>
            <p:cNvPr id="68637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8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39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0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41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8642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3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4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5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46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8647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8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49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0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51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8652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3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4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5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56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8657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8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59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0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61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8662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3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4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5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66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8667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8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69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0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71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8672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3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4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5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76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8677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8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79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0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81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8682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3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4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5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86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8687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8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89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0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91" name="Group 83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8692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3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4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5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696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8697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8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699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0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01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8702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3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4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5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06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8707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8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09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0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11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8712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3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4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5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16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8717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8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19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0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21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8722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3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4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5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26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8727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8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29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0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31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8732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3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4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5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36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8737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8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39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40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8741" name="Group 133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8742" name="Oval 1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43" name="Oval 1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44" name="Oval 1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745" name="Oval 1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8746" name="Text Box 13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06994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ionizations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636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37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38" name="Oval 6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39" name="Oval 7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640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9641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42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43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44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647" name="Oval 15"/>
          <p:cNvSpPr>
            <a:spLocks noChangeArrowheads="1"/>
          </p:cNvSpPr>
          <p:nvPr/>
        </p:nvSpPr>
        <p:spPr bwMode="auto">
          <a:xfrm rot="16200000">
            <a:off x="1689100" y="4271963"/>
            <a:ext cx="20637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48" name="Oval 16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49" name="Oval 17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56" name="Oval 24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57" name="Oval 25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58" name="Oval 2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61" name="Oval 2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62" name="Oval 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64" name="Oval 32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665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9666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67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68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69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70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9671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2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3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4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75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9676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7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8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79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80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9681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2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3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4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85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9686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7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8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89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90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9691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2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3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4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695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9696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7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8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699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00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970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05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970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0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10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9711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12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13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14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717" name="Oval 85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18" name="Oval 8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19" name="Oval 8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720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9721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2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3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4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25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9726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7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8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29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30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9731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2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3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4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35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973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3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40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9741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2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3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4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45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9746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7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8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49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50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9751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2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3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4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55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9756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7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8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59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9760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9761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62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63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64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765" name="Line 133"/>
          <p:cNvSpPr>
            <a:spLocks noChangeShapeType="1"/>
          </p:cNvSpPr>
          <p:nvPr/>
        </p:nvSpPr>
        <p:spPr bwMode="auto">
          <a:xfrm flipV="1">
            <a:off x="7673975" y="2679700"/>
            <a:ext cx="725488" cy="1244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66" name="Line 134"/>
          <p:cNvSpPr>
            <a:spLocks noChangeShapeType="1"/>
          </p:cNvSpPr>
          <p:nvPr/>
        </p:nvSpPr>
        <p:spPr bwMode="auto">
          <a:xfrm rot="13165167" flipH="1" flipV="1">
            <a:off x="2424113" y="4284663"/>
            <a:ext cx="1322387" cy="96996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67" name="Line 135"/>
          <p:cNvSpPr>
            <a:spLocks noChangeShapeType="1"/>
          </p:cNvSpPr>
          <p:nvPr/>
        </p:nvSpPr>
        <p:spPr bwMode="auto">
          <a:xfrm flipV="1">
            <a:off x="1687513" y="3527425"/>
            <a:ext cx="85725" cy="417513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68" name="Line 136"/>
          <p:cNvSpPr>
            <a:spLocks noChangeShapeType="1"/>
          </p:cNvSpPr>
          <p:nvPr/>
        </p:nvSpPr>
        <p:spPr bwMode="auto">
          <a:xfrm>
            <a:off x="5829300" y="3952875"/>
            <a:ext cx="536575" cy="165735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69" name="Line 137"/>
          <p:cNvSpPr>
            <a:spLocks noChangeShapeType="1"/>
          </p:cNvSpPr>
          <p:nvPr/>
        </p:nvSpPr>
        <p:spPr bwMode="auto">
          <a:xfrm flipH="1" flipV="1">
            <a:off x="4500563" y="3443288"/>
            <a:ext cx="131762" cy="517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770" name="Group 138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9771" name="Oval 1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72" name="Oval 1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73" name="Oval 1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74" name="Oval 1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775" name="Text Box 143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76" name="Text Box 144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77" name="Text Box 145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78" name="Text Box 146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79" name="Text Box 147"/>
          <p:cNvSpPr txBox="1">
            <a:spLocks noChangeArrowheads="1"/>
          </p:cNvSpPr>
          <p:nvPr/>
        </p:nvSpPr>
        <p:spPr bwMode="auto">
          <a:xfrm>
            <a:off x="1331913" y="3563938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69780" name="Text Box 14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9781" name="Text Box 14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9782" name="Text Box 150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9783" name="Text Box 151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69784" name="Text Box 152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69786" name="Group 15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69787" name="Oval 15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88" name="Oval 15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89" name="Oval 15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790" name="Text Box 15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30962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661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0667" name="Group 11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0668" name="Oval 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69" name="Oval 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0" name="Oval 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1" name="Oval 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72" name="Group 16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0673" name="Oval 1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4" name="Oval 1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5" name="Oval 1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6" name="Oval 2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77" name="Group 21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0678" name="Oval 2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79" name="Oval 2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0" name="Oval 2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1" name="Oval 2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82" name="Group 26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0683" name="Oval 2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4" name="Oval 2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5" name="Oval 2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6" name="Oval 3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87" name="Group 31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0688" name="Oval 3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89" name="Oval 3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0" name="Oval 3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1" name="Oval 3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92" name="Group 36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0693" name="Oval 3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4" name="Oval 3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5" name="Oval 3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6" name="Oval 4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697" name="Group 41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0698" name="Oval 4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99" name="Oval 4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0" name="Oval 4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1" name="Oval 4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02" name="Group 46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0703" name="Oval 4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4" name="Oval 4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5" name="Oval 4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6" name="Oval 5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07" name="Group 51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0708" name="Oval 5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09" name="Oval 5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0" name="Oval 5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1" name="Oval 5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12" name="Group 56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0713" name="Oval 5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4" name="Oval 5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5" name="Oval 5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6" name="Oval 6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17" name="Group 61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0718" name="Oval 6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19" name="Oval 6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0" name="Oval 6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1" name="Oval 6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22" name="Group 66"/>
          <p:cNvGrpSpPr>
            <a:grpSpLocks/>
          </p:cNvGrpSpPr>
          <p:nvPr/>
        </p:nvGrpSpPr>
        <p:grpSpPr bwMode="auto">
          <a:xfrm>
            <a:off x="3549650" y="1960563"/>
            <a:ext cx="1298575" cy="858837"/>
            <a:chOff x="2236" y="1235"/>
            <a:chExt cx="818" cy="541"/>
          </a:xfrm>
        </p:grpSpPr>
        <p:sp>
          <p:nvSpPr>
            <p:cNvPr id="70723" name="Oval 67"/>
            <p:cNvSpPr>
              <a:spLocks noChangeArrowheads="1"/>
            </p:cNvSpPr>
            <p:nvPr/>
          </p:nvSpPr>
          <p:spPr bwMode="auto">
            <a:xfrm rot="17328728">
              <a:off x="2401" y="1435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4" name="Oval 68"/>
            <p:cNvSpPr>
              <a:spLocks noChangeArrowheads="1"/>
            </p:cNvSpPr>
            <p:nvPr/>
          </p:nvSpPr>
          <p:spPr bwMode="auto">
            <a:xfrm rot="17328728">
              <a:off x="2642" y="1498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5" name="Oval 69"/>
            <p:cNvSpPr>
              <a:spLocks noChangeArrowheads="1"/>
            </p:cNvSpPr>
            <p:nvPr/>
          </p:nvSpPr>
          <p:spPr bwMode="auto">
            <a:xfrm rot="-7675323">
              <a:off x="2378" y="1441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6" name="Oval 70"/>
            <p:cNvSpPr>
              <a:spLocks noChangeAspect="1" noChangeArrowheads="1"/>
            </p:cNvSpPr>
            <p:nvPr/>
          </p:nvSpPr>
          <p:spPr bwMode="auto">
            <a:xfrm rot="20700406">
              <a:off x="2236" y="14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27" name="Group 71"/>
          <p:cNvGrpSpPr>
            <a:grpSpLocks/>
          </p:cNvGrpSpPr>
          <p:nvPr/>
        </p:nvGrpSpPr>
        <p:grpSpPr bwMode="auto">
          <a:xfrm>
            <a:off x="1700213" y="1692275"/>
            <a:ext cx="858837" cy="1295400"/>
            <a:chOff x="1071" y="1066"/>
            <a:chExt cx="541" cy="816"/>
          </a:xfrm>
        </p:grpSpPr>
        <p:sp>
          <p:nvSpPr>
            <p:cNvPr id="70728" name="Oval 72"/>
            <p:cNvSpPr>
              <a:spLocks noChangeArrowheads="1"/>
            </p:cNvSpPr>
            <p:nvPr/>
          </p:nvSpPr>
          <p:spPr bwMode="auto">
            <a:xfrm rot="16938582">
              <a:off x="1094" y="1398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29" name="Oval 73"/>
            <p:cNvSpPr>
              <a:spLocks noChangeArrowheads="1"/>
            </p:cNvSpPr>
            <p:nvPr/>
          </p:nvSpPr>
          <p:spPr bwMode="auto">
            <a:xfrm rot="16938582">
              <a:off x="1335" y="1461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0" name="Oval 74"/>
            <p:cNvSpPr>
              <a:spLocks noChangeAspect="1" noChangeArrowheads="1"/>
            </p:cNvSpPr>
            <p:nvPr/>
          </p:nvSpPr>
          <p:spPr bwMode="auto">
            <a:xfrm rot="-8065471">
              <a:off x="933" y="1376"/>
              <a:ext cx="816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1" name="Oval 75"/>
            <p:cNvSpPr>
              <a:spLocks noChangeArrowheads="1"/>
            </p:cNvSpPr>
            <p:nvPr/>
          </p:nvSpPr>
          <p:spPr bwMode="auto">
            <a:xfrm rot="20310260">
              <a:off x="1071" y="140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32" name="Group 76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0733" name="Oval 7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4" name="Oval 7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5" name="Oval 7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6" name="Oval 8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0737" name="Group 81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0738" name="Oval 8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39" name="Oval 8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40" name="Oval 8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41" name="Oval 8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0742" name="Line 86"/>
          <p:cNvSpPr>
            <a:spLocks noChangeShapeType="1"/>
          </p:cNvSpPr>
          <p:nvPr/>
        </p:nvSpPr>
        <p:spPr bwMode="auto">
          <a:xfrm rot="7111499" flipV="1">
            <a:off x="3621088" y="5651500"/>
            <a:ext cx="3175" cy="5429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3" name="Text Box 87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44" name="Line 88"/>
          <p:cNvSpPr>
            <a:spLocks noChangeShapeType="1"/>
          </p:cNvSpPr>
          <p:nvPr/>
        </p:nvSpPr>
        <p:spPr bwMode="auto">
          <a:xfrm flipV="1">
            <a:off x="7673975" y="2679700"/>
            <a:ext cx="725488" cy="1244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5" name="Line 89"/>
          <p:cNvSpPr>
            <a:spLocks noChangeShapeType="1"/>
          </p:cNvSpPr>
          <p:nvPr/>
        </p:nvSpPr>
        <p:spPr bwMode="auto">
          <a:xfrm rot="13165167" flipH="1" flipV="1">
            <a:off x="2424113" y="4284663"/>
            <a:ext cx="1322387" cy="96996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6" name="Line 90"/>
          <p:cNvSpPr>
            <a:spLocks noChangeShapeType="1"/>
          </p:cNvSpPr>
          <p:nvPr/>
        </p:nvSpPr>
        <p:spPr bwMode="auto">
          <a:xfrm flipH="1" flipV="1">
            <a:off x="2717800" y="1466850"/>
            <a:ext cx="333375" cy="12731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7" name="Line 91"/>
          <p:cNvSpPr>
            <a:spLocks noChangeShapeType="1"/>
          </p:cNvSpPr>
          <p:nvPr/>
        </p:nvSpPr>
        <p:spPr bwMode="auto">
          <a:xfrm flipV="1">
            <a:off x="1968500" y="2838450"/>
            <a:ext cx="1146175" cy="5921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8" name="Line 92"/>
          <p:cNvSpPr>
            <a:spLocks noChangeShapeType="1"/>
          </p:cNvSpPr>
          <p:nvPr/>
        </p:nvSpPr>
        <p:spPr bwMode="auto">
          <a:xfrm flipV="1">
            <a:off x="1687513" y="1684338"/>
            <a:ext cx="492125" cy="2260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49" name="Line 93"/>
          <p:cNvSpPr>
            <a:spLocks noChangeShapeType="1"/>
          </p:cNvSpPr>
          <p:nvPr/>
        </p:nvSpPr>
        <p:spPr bwMode="auto">
          <a:xfrm>
            <a:off x="5829300" y="3952875"/>
            <a:ext cx="536575" cy="165735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50" name="Line 94"/>
          <p:cNvSpPr>
            <a:spLocks noChangeShapeType="1"/>
          </p:cNvSpPr>
          <p:nvPr/>
        </p:nvSpPr>
        <p:spPr bwMode="auto">
          <a:xfrm flipH="1" flipV="1">
            <a:off x="4500563" y="3443288"/>
            <a:ext cx="131762" cy="517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51" name="Line 95"/>
          <p:cNvSpPr>
            <a:spLocks noChangeShapeType="1"/>
          </p:cNvSpPr>
          <p:nvPr/>
        </p:nvSpPr>
        <p:spPr bwMode="auto">
          <a:xfrm flipV="1">
            <a:off x="4487863" y="1468438"/>
            <a:ext cx="376237" cy="16510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0752" name="Group 96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0753" name="Oval 9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54" name="Oval 9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55" name="Oval 9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56" name="Oval 10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0757" name="Text Box 101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58" name="Text Box 102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59" name="Text Box 103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0" name="Text Box 104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1" name="Text Box 105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2" name="Text Box 106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3" name="Text Box 107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0764" name="Oval 108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65" name="Oval 109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66" name="Oval 110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67" name="Oval 111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0" name="Oval 114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1" name="Oval 115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2" name="Oval 116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3" name="Oval 117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4" name="Oval 118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5" name="Oval 119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6" name="Oval 120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7" name="Oval 121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8" name="Oval 122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79" name="Oval 123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80" name="Oval 124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81" name="Oval 125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82" name="Text Box 126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3" name="Text Box 127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4" name="Text Box 128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5" name="Text Box 129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6" name="Text Box 130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7" name="Text Box 131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0788" name="Text Box 13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0803" name="Group 147"/>
          <p:cNvGrpSpPr>
            <a:grpSpLocks/>
          </p:cNvGrpSpPr>
          <p:nvPr/>
        </p:nvGrpSpPr>
        <p:grpSpPr bwMode="auto">
          <a:xfrm>
            <a:off x="1270000" y="4121150"/>
            <a:ext cx="858838" cy="366713"/>
            <a:chOff x="800" y="2596"/>
            <a:chExt cx="541" cy="231"/>
          </a:xfrm>
        </p:grpSpPr>
        <p:sp>
          <p:nvSpPr>
            <p:cNvPr id="70768" name="Oval 112"/>
            <p:cNvSpPr>
              <a:spLocks noChangeArrowheads="1"/>
            </p:cNvSpPr>
            <p:nvPr/>
          </p:nvSpPr>
          <p:spPr bwMode="auto">
            <a:xfrm rot="-8804052">
              <a:off x="800" y="263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69" name="Oval 113"/>
            <p:cNvSpPr>
              <a:spLocks noChangeArrowheads="1"/>
            </p:cNvSpPr>
            <p:nvPr/>
          </p:nvSpPr>
          <p:spPr bwMode="auto">
            <a:xfrm rot="19571678">
              <a:off x="800" y="263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89" name="Text Box 133"/>
            <p:cNvSpPr txBox="1">
              <a:spLocks noChangeArrowheads="1"/>
            </p:cNvSpPr>
            <p:nvPr/>
          </p:nvSpPr>
          <p:spPr bwMode="auto">
            <a:xfrm>
              <a:off x="966" y="2596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70790" name="Text Box 13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0791" name="Group 13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0792" name="Oval 1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93" name="Oval 1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94" name="Oval 1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95" name="Oval 1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0797" name="Text Box 141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0798" name="Group 142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0799" name="Oval 143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800" name="Oval 144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801" name="Oval 145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802" name="Text Box 146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33074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dirty="0" smtClean="0">
                <a:solidFill>
                  <a:srgbClr val="00A400"/>
                </a:solidFill>
              </a:rPr>
              <a:t>signal</a:t>
            </a:r>
            <a:r>
              <a:rPr lang="en-US" altLang="en-US" sz="7200" dirty="0" smtClean="0"/>
              <a:t> </a:t>
            </a:r>
            <a:r>
              <a:rPr lang="en-US" altLang="en-US" sz="4800" i="1" dirty="0" smtClean="0"/>
              <a:t>vs</a:t>
            </a:r>
            <a:r>
              <a:rPr lang="en-US" altLang="en-US" sz="7200" dirty="0" smtClean="0"/>
              <a:t> </a:t>
            </a:r>
            <a:r>
              <a:rPr lang="en-US" altLang="en-US" sz="7200" dirty="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81923" name="Freeform 3"/>
          <p:cNvSpPr>
            <a:spLocks/>
          </p:cNvSpPr>
          <p:nvPr/>
        </p:nvSpPr>
        <p:spPr bwMode="auto">
          <a:xfrm>
            <a:off x="6553200" y="1631950"/>
            <a:ext cx="2438400" cy="287338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4" name="Freeform 4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5" name="Freeform 5"/>
          <p:cNvSpPr>
            <a:spLocks/>
          </p:cNvSpPr>
          <p:nvPr/>
        </p:nvSpPr>
        <p:spPr bwMode="auto">
          <a:xfrm>
            <a:off x="6562725" y="3124200"/>
            <a:ext cx="2438400" cy="10287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6" name="Freeform 6"/>
          <p:cNvSpPr>
            <a:spLocks/>
          </p:cNvSpPr>
          <p:nvPr/>
        </p:nvSpPr>
        <p:spPr bwMode="auto">
          <a:xfrm>
            <a:off x="-752475" y="2743200"/>
            <a:ext cx="3124200" cy="14224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7" name="Freeform 7"/>
          <p:cNvSpPr>
            <a:spLocks/>
          </p:cNvSpPr>
          <p:nvPr/>
        </p:nvSpPr>
        <p:spPr bwMode="auto">
          <a:xfrm>
            <a:off x="6562725" y="5129213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8" name="Freeform 8"/>
          <p:cNvSpPr>
            <a:spLocks/>
          </p:cNvSpPr>
          <p:nvPr/>
        </p:nvSpPr>
        <p:spPr bwMode="auto">
          <a:xfrm>
            <a:off x="-752475" y="5449888"/>
            <a:ext cx="3124200" cy="515937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2798763" y="1317625"/>
            <a:ext cx="344805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006600"/>
                </a:solidFill>
              </a:rPr>
              <a:t>easy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400">
              <a:solidFill>
                <a:srgbClr val="0066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CC9900"/>
                </a:solidFill>
              </a:rPr>
              <a:t>hard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400"/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990000"/>
                </a:solidFill>
              </a:rPr>
              <a:t>impossible</a:t>
            </a:r>
          </a:p>
        </p:txBody>
      </p:sp>
      <p:sp>
        <p:nvSpPr>
          <p:cNvPr id="81930" name="Line 10"/>
          <p:cNvSpPr>
            <a:spLocks noChangeShapeType="1"/>
          </p:cNvSpPr>
          <p:nvPr/>
        </p:nvSpPr>
        <p:spPr bwMode="auto">
          <a:xfrm>
            <a:off x="0" y="471328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3127375" y="4346575"/>
            <a:ext cx="291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/>
              <a:t>threshold of “solvability”</a:t>
            </a:r>
          </a:p>
        </p:txBody>
      </p:sp>
    </p:spTree>
    <p:extLst>
      <p:ext uri="{BB962C8B-B14F-4D97-AF65-F5344CB8AC3E}">
        <p14:creationId xmlns:p14="http://schemas.microsoft.com/office/powerpoint/2010/main" val="2628145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0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270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271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1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271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1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1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272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2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272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2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2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273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3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273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3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3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274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4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274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4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4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275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5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275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5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5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276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6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6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6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276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6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7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7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277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277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7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7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7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277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277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7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278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278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278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78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2788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89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0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1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2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3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4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2795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96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97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98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99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0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1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2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3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4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5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6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7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8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09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10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11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12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813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4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5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6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7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8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19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20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2821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2822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2823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24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25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26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2827" name="Text Box 123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2828" name="Group 12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2829" name="Oval 12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30" name="Oval 12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31" name="Oval 12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832" name="Text Box 12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493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loud_cham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Ionization track</a:t>
            </a:r>
          </a:p>
        </p:txBody>
      </p:sp>
    </p:spTree>
    <p:extLst>
      <p:ext uri="{BB962C8B-B14F-4D97-AF65-F5344CB8AC3E}">
        <p14:creationId xmlns:p14="http://schemas.microsoft.com/office/powerpoint/2010/main" val="2315428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74756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74757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58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59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74760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61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62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74763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64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65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74766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67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68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74769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70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71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74772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73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74774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74775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4776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74777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778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779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4780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1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2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3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4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5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6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7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8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89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0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1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2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3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4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5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6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97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4798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74799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0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1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2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3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4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5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6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7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08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4809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0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1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2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3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4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5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6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7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8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19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0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1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2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3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4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5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6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7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28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67742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219139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219140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219141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42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43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219144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45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46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219147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48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49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219150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51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52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219153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54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55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219156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57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19158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219159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60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19161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2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3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19215" name="Group 79"/>
          <p:cNvGrpSpPr>
            <a:grpSpLocks/>
          </p:cNvGrpSpPr>
          <p:nvPr/>
        </p:nvGrpSpPr>
        <p:grpSpPr bwMode="auto">
          <a:xfrm>
            <a:off x="863600" y="2232025"/>
            <a:ext cx="8039100" cy="2708275"/>
            <a:chOff x="544" y="1406"/>
            <a:chExt cx="5064" cy="1706"/>
          </a:xfrm>
        </p:grpSpPr>
        <p:sp>
          <p:nvSpPr>
            <p:cNvPr id="219164" name="Line 28"/>
            <p:cNvSpPr>
              <a:spLocks noChangeShapeType="1"/>
            </p:cNvSpPr>
            <p:nvPr/>
          </p:nvSpPr>
          <p:spPr bwMode="auto">
            <a:xfrm flipV="1">
              <a:off x="2935" y="2294"/>
              <a:ext cx="1079" cy="30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5" name="Line 29"/>
            <p:cNvSpPr>
              <a:spLocks noChangeShapeType="1"/>
            </p:cNvSpPr>
            <p:nvPr/>
          </p:nvSpPr>
          <p:spPr bwMode="auto">
            <a:xfrm>
              <a:off x="544" y="2601"/>
              <a:ext cx="2377" cy="0"/>
            </a:xfrm>
            <a:prstGeom prst="line">
              <a:avLst/>
            </a:prstGeom>
            <a:noFill/>
            <a:ln w="635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6" name="Line 30"/>
            <p:cNvSpPr>
              <a:spLocks noChangeShapeType="1"/>
            </p:cNvSpPr>
            <p:nvPr/>
          </p:nvSpPr>
          <p:spPr bwMode="auto">
            <a:xfrm flipV="1">
              <a:off x="4027" y="1814"/>
              <a:ext cx="741" cy="46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7" name="Line 31"/>
            <p:cNvSpPr>
              <a:spLocks noChangeShapeType="1"/>
            </p:cNvSpPr>
            <p:nvPr/>
          </p:nvSpPr>
          <p:spPr bwMode="auto">
            <a:xfrm>
              <a:off x="4782" y="1836"/>
              <a:ext cx="594" cy="201"/>
            </a:xfrm>
            <a:prstGeom prst="line">
              <a:avLst/>
            </a:prstGeom>
            <a:noFill/>
            <a:ln w="127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8" name="Line 32"/>
            <p:cNvSpPr>
              <a:spLocks noChangeShapeType="1"/>
            </p:cNvSpPr>
            <p:nvPr/>
          </p:nvSpPr>
          <p:spPr bwMode="auto">
            <a:xfrm>
              <a:off x="2931" y="2605"/>
              <a:ext cx="46" cy="164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69" name="Line 33"/>
            <p:cNvSpPr>
              <a:spLocks noChangeShapeType="1"/>
            </p:cNvSpPr>
            <p:nvPr/>
          </p:nvSpPr>
          <p:spPr bwMode="auto">
            <a:xfrm flipV="1">
              <a:off x="4777" y="1692"/>
              <a:ext cx="18" cy="13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0" name="Line 34"/>
            <p:cNvSpPr>
              <a:spLocks noChangeShapeType="1"/>
            </p:cNvSpPr>
            <p:nvPr/>
          </p:nvSpPr>
          <p:spPr bwMode="auto">
            <a:xfrm>
              <a:off x="4014" y="2298"/>
              <a:ext cx="91" cy="154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1" name="Line 35"/>
            <p:cNvSpPr>
              <a:spLocks noChangeShapeType="1"/>
            </p:cNvSpPr>
            <p:nvPr/>
          </p:nvSpPr>
          <p:spPr bwMode="auto">
            <a:xfrm>
              <a:off x="5358" y="2034"/>
              <a:ext cx="46" cy="10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2" name="Line 36"/>
            <p:cNvSpPr>
              <a:spLocks noChangeShapeType="1"/>
            </p:cNvSpPr>
            <p:nvPr/>
          </p:nvSpPr>
          <p:spPr bwMode="auto">
            <a:xfrm>
              <a:off x="4092" y="244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3" name="Line 37"/>
            <p:cNvSpPr>
              <a:spLocks noChangeShapeType="1"/>
            </p:cNvSpPr>
            <p:nvPr/>
          </p:nvSpPr>
          <p:spPr bwMode="auto">
            <a:xfrm>
              <a:off x="4188" y="2544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4" name="Line 38"/>
            <p:cNvSpPr>
              <a:spLocks noChangeShapeType="1"/>
            </p:cNvSpPr>
            <p:nvPr/>
          </p:nvSpPr>
          <p:spPr bwMode="auto">
            <a:xfrm flipH="1">
              <a:off x="4153" y="2550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5" name="Line 39"/>
            <p:cNvSpPr>
              <a:spLocks noChangeShapeType="1"/>
            </p:cNvSpPr>
            <p:nvPr/>
          </p:nvSpPr>
          <p:spPr bwMode="auto">
            <a:xfrm>
              <a:off x="4164" y="2682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6" name="Line 40"/>
            <p:cNvSpPr>
              <a:spLocks noChangeShapeType="1"/>
            </p:cNvSpPr>
            <p:nvPr/>
          </p:nvSpPr>
          <p:spPr bwMode="auto">
            <a:xfrm flipH="1">
              <a:off x="4009" y="2448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7" name="Line 41"/>
            <p:cNvSpPr>
              <a:spLocks noChangeShapeType="1"/>
            </p:cNvSpPr>
            <p:nvPr/>
          </p:nvSpPr>
          <p:spPr bwMode="auto">
            <a:xfrm>
              <a:off x="4314" y="2556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8" name="Line 42"/>
            <p:cNvSpPr>
              <a:spLocks noChangeShapeType="1"/>
            </p:cNvSpPr>
            <p:nvPr/>
          </p:nvSpPr>
          <p:spPr bwMode="auto">
            <a:xfrm flipV="1">
              <a:off x="4320" y="2494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79" name="Line 43"/>
            <p:cNvSpPr>
              <a:spLocks noChangeShapeType="1"/>
            </p:cNvSpPr>
            <p:nvPr/>
          </p:nvSpPr>
          <p:spPr bwMode="auto">
            <a:xfrm>
              <a:off x="4014" y="2550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80" name="Line 44"/>
            <p:cNvSpPr>
              <a:spLocks noChangeShapeType="1"/>
            </p:cNvSpPr>
            <p:nvPr/>
          </p:nvSpPr>
          <p:spPr bwMode="auto">
            <a:xfrm flipH="1">
              <a:off x="3943" y="2556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81" name="Line 45"/>
            <p:cNvSpPr>
              <a:spLocks noChangeShapeType="1"/>
            </p:cNvSpPr>
            <p:nvPr/>
          </p:nvSpPr>
          <p:spPr bwMode="auto">
            <a:xfrm flipH="1">
              <a:off x="4087" y="2676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219182" name="Group 46"/>
            <p:cNvGrpSpPr>
              <a:grpSpLocks/>
            </p:cNvGrpSpPr>
            <p:nvPr/>
          </p:nvGrpSpPr>
          <p:grpSpPr bwMode="auto">
            <a:xfrm rot="20370108" flipH="1">
              <a:off x="2695" y="2778"/>
              <a:ext cx="480" cy="334"/>
              <a:chOff x="2827" y="2760"/>
              <a:chExt cx="480" cy="334"/>
            </a:xfrm>
          </p:grpSpPr>
          <p:sp>
            <p:nvSpPr>
              <p:cNvPr id="219183" name="Line 47"/>
              <p:cNvSpPr>
                <a:spLocks noChangeShapeType="1"/>
              </p:cNvSpPr>
              <p:nvPr/>
            </p:nvSpPr>
            <p:spPr bwMode="auto">
              <a:xfrm>
                <a:off x="2976" y="2760"/>
                <a:ext cx="109" cy="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4" name="Line 48"/>
              <p:cNvSpPr>
                <a:spLocks noChangeShapeType="1"/>
              </p:cNvSpPr>
              <p:nvPr/>
            </p:nvSpPr>
            <p:spPr bwMode="auto">
              <a:xfrm>
                <a:off x="3072" y="2856"/>
                <a:ext cx="133" cy="4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5" name="Line 49"/>
              <p:cNvSpPr>
                <a:spLocks noChangeShapeType="1"/>
              </p:cNvSpPr>
              <p:nvPr/>
            </p:nvSpPr>
            <p:spPr bwMode="auto">
              <a:xfrm flipH="1">
                <a:off x="3037" y="2862"/>
                <a:ext cx="41" cy="11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6" name="Line 50"/>
              <p:cNvSpPr>
                <a:spLocks noChangeShapeType="1"/>
              </p:cNvSpPr>
              <p:nvPr/>
            </p:nvSpPr>
            <p:spPr bwMode="auto">
              <a:xfrm>
                <a:off x="3048" y="2994"/>
                <a:ext cx="109" cy="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7" name="Line 51"/>
              <p:cNvSpPr>
                <a:spLocks noChangeShapeType="1"/>
              </p:cNvSpPr>
              <p:nvPr/>
            </p:nvSpPr>
            <p:spPr bwMode="auto">
              <a:xfrm flipH="1">
                <a:off x="2893" y="2760"/>
                <a:ext cx="83" cy="10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8" name="Line 52"/>
              <p:cNvSpPr>
                <a:spLocks noChangeShapeType="1"/>
              </p:cNvSpPr>
              <p:nvPr/>
            </p:nvSpPr>
            <p:spPr bwMode="auto">
              <a:xfrm>
                <a:off x="3198" y="2868"/>
                <a:ext cx="109" cy="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89" name="Line 53"/>
              <p:cNvSpPr>
                <a:spLocks noChangeShapeType="1"/>
              </p:cNvSpPr>
              <p:nvPr/>
            </p:nvSpPr>
            <p:spPr bwMode="auto">
              <a:xfrm flipV="1">
                <a:off x="3204" y="2806"/>
                <a:ext cx="91" cy="5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90" name="Line 54"/>
              <p:cNvSpPr>
                <a:spLocks noChangeShapeType="1"/>
              </p:cNvSpPr>
              <p:nvPr/>
            </p:nvSpPr>
            <p:spPr bwMode="auto">
              <a:xfrm>
                <a:off x="2898" y="2862"/>
                <a:ext cx="67" cy="112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91" name="Line 55"/>
              <p:cNvSpPr>
                <a:spLocks noChangeShapeType="1"/>
              </p:cNvSpPr>
              <p:nvPr/>
            </p:nvSpPr>
            <p:spPr bwMode="auto">
              <a:xfrm flipH="1">
                <a:off x="2827" y="2868"/>
                <a:ext cx="65" cy="8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9192" name="Line 56"/>
              <p:cNvSpPr>
                <a:spLocks noChangeShapeType="1"/>
              </p:cNvSpPr>
              <p:nvPr/>
            </p:nvSpPr>
            <p:spPr bwMode="auto">
              <a:xfrm flipH="1">
                <a:off x="2971" y="2988"/>
                <a:ext cx="65" cy="8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19193" name="Line 57"/>
            <p:cNvSpPr>
              <a:spLocks noChangeShapeType="1"/>
            </p:cNvSpPr>
            <p:nvPr/>
          </p:nvSpPr>
          <p:spPr bwMode="auto">
            <a:xfrm rot="11948588" flipH="1">
              <a:off x="4810" y="1619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4" name="Line 58"/>
            <p:cNvSpPr>
              <a:spLocks noChangeShapeType="1"/>
            </p:cNvSpPr>
            <p:nvPr/>
          </p:nvSpPr>
          <p:spPr bwMode="auto">
            <a:xfrm rot="11948588" flipH="1">
              <a:off x="4916" y="1657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5" name="Line 59"/>
            <p:cNvSpPr>
              <a:spLocks noChangeShapeType="1"/>
            </p:cNvSpPr>
            <p:nvPr/>
          </p:nvSpPr>
          <p:spPr bwMode="auto">
            <a:xfrm rot="11948588">
              <a:off x="4906" y="1514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6" name="Line 60"/>
            <p:cNvSpPr>
              <a:spLocks noChangeShapeType="1"/>
            </p:cNvSpPr>
            <p:nvPr/>
          </p:nvSpPr>
          <p:spPr bwMode="auto">
            <a:xfrm rot="11948588" flipH="1">
              <a:off x="4955" y="1421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7" name="Line 61"/>
            <p:cNvSpPr>
              <a:spLocks noChangeShapeType="1"/>
            </p:cNvSpPr>
            <p:nvPr/>
          </p:nvSpPr>
          <p:spPr bwMode="auto">
            <a:xfrm rot="11948588">
              <a:off x="4733" y="1582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8" name="Line 62"/>
            <p:cNvSpPr>
              <a:spLocks noChangeShapeType="1"/>
            </p:cNvSpPr>
            <p:nvPr/>
          </p:nvSpPr>
          <p:spPr bwMode="auto">
            <a:xfrm rot="11948588" flipH="1">
              <a:off x="5055" y="159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199" name="Line 63"/>
            <p:cNvSpPr>
              <a:spLocks noChangeShapeType="1"/>
            </p:cNvSpPr>
            <p:nvPr/>
          </p:nvSpPr>
          <p:spPr bwMode="auto">
            <a:xfrm rot="11948588" flipH="1" flipV="1">
              <a:off x="5034" y="1690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0" name="Line 64"/>
            <p:cNvSpPr>
              <a:spLocks noChangeShapeType="1"/>
            </p:cNvSpPr>
            <p:nvPr/>
          </p:nvSpPr>
          <p:spPr bwMode="auto">
            <a:xfrm rot="11948588" flipH="1">
              <a:off x="4773" y="1478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1" name="Line 65"/>
            <p:cNvSpPr>
              <a:spLocks noChangeShapeType="1"/>
            </p:cNvSpPr>
            <p:nvPr/>
          </p:nvSpPr>
          <p:spPr bwMode="auto">
            <a:xfrm rot="11948588">
              <a:off x="4704" y="1472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2" name="Line 66"/>
            <p:cNvSpPr>
              <a:spLocks noChangeShapeType="1"/>
            </p:cNvSpPr>
            <p:nvPr/>
          </p:nvSpPr>
          <p:spPr bwMode="auto">
            <a:xfrm rot="11948588">
              <a:off x="4879" y="1406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3" name="Line 67"/>
            <p:cNvSpPr>
              <a:spLocks noChangeShapeType="1"/>
            </p:cNvSpPr>
            <p:nvPr/>
          </p:nvSpPr>
          <p:spPr bwMode="auto">
            <a:xfrm rot="20310282" flipH="1">
              <a:off x="5307" y="215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4" name="Line 68"/>
            <p:cNvSpPr>
              <a:spLocks noChangeShapeType="1"/>
            </p:cNvSpPr>
            <p:nvPr/>
          </p:nvSpPr>
          <p:spPr bwMode="auto">
            <a:xfrm rot="20310282" flipH="1">
              <a:off x="5267" y="2275"/>
              <a:ext cx="93" cy="9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5" name="Line 69"/>
            <p:cNvSpPr>
              <a:spLocks noChangeShapeType="1"/>
            </p:cNvSpPr>
            <p:nvPr/>
          </p:nvSpPr>
          <p:spPr bwMode="auto">
            <a:xfrm rot="-1289718">
              <a:off x="5357" y="2258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6" name="Line 70"/>
            <p:cNvSpPr>
              <a:spLocks noChangeShapeType="1"/>
            </p:cNvSpPr>
            <p:nvPr/>
          </p:nvSpPr>
          <p:spPr bwMode="auto">
            <a:xfrm rot="-1289718">
              <a:off x="5433" y="2376"/>
              <a:ext cx="8" cy="113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7" name="Line 71"/>
            <p:cNvSpPr>
              <a:spLocks noChangeShapeType="1"/>
            </p:cNvSpPr>
            <p:nvPr/>
          </p:nvSpPr>
          <p:spPr bwMode="auto">
            <a:xfrm rot="-1289718">
              <a:off x="5410" y="2119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8" name="Line 72"/>
            <p:cNvSpPr>
              <a:spLocks noChangeShapeType="1"/>
            </p:cNvSpPr>
            <p:nvPr/>
          </p:nvSpPr>
          <p:spPr bwMode="auto">
            <a:xfrm rot="20310282" flipH="1">
              <a:off x="5154" y="2411"/>
              <a:ext cx="146" cy="1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09" name="Line 73"/>
            <p:cNvSpPr>
              <a:spLocks noChangeShapeType="1"/>
            </p:cNvSpPr>
            <p:nvPr/>
          </p:nvSpPr>
          <p:spPr bwMode="auto">
            <a:xfrm rot="-1289718" flipH="1" flipV="1">
              <a:off x="5132" y="2267"/>
              <a:ext cx="140" cy="12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10" name="Line 74"/>
            <p:cNvSpPr>
              <a:spLocks noChangeShapeType="1"/>
            </p:cNvSpPr>
            <p:nvPr/>
          </p:nvSpPr>
          <p:spPr bwMode="auto">
            <a:xfrm rot="-1289718">
              <a:off x="5530" y="2195"/>
              <a:ext cx="16" cy="14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11" name="Line 75"/>
            <p:cNvSpPr>
              <a:spLocks noChangeShapeType="1"/>
            </p:cNvSpPr>
            <p:nvPr/>
          </p:nvSpPr>
          <p:spPr bwMode="auto">
            <a:xfrm rot="20310282" flipV="1">
              <a:off x="5508" y="2186"/>
              <a:ext cx="100" cy="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212" name="Line 76"/>
            <p:cNvSpPr>
              <a:spLocks noChangeShapeType="1"/>
            </p:cNvSpPr>
            <p:nvPr/>
          </p:nvSpPr>
          <p:spPr bwMode="auto">
            <a:xfrm rot="20310282" flipV="1">
              <a:off x="5418" y="2354"/>
              <a:ext cx="81" cy="3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19213" name="Text Box 77"/>
          <p:cNvSpPr txBox="1">
            <a:spLocks noChangeArrowheads="1"/>
          </p:cNvSpPr>
          <p:nvPr/>
        </p:nvSpPr>
        <p:spPr bwMode="auto">
          <a:xfrm>
            <a:off x="4032250" y="5794375"/>
            <a:ext cx="12969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900">
                <a:solidFill>
                  <a:srgbClr val="000000"/>
                </a:solidFill>
                <a:latin typeface="Arial"/>
              </a:rPr>
              <a:t>3 </a:t>
            </a:r>
            <a:r>
              <a:rPr lang="el-GR" altLang="en-US" sz="3900">
                <a:solidFill>
                  <a:srgbClr val="000000"/>
                </a:solidFill>
                <a:latin typeface="Arial"/>
                <a:cs typeface="Arial" charset="0"/>
              </a:rPr>
              <a:t>μ</a:t>
            </a:r>
            <a:r>
              <a:rPr lang="en-US" altLang="en-US" sz="3900">
                <a:solidFill>
                  <a:srgbClr val="000000"/>
                </a:solidFill>
                <a:latin typeface="Arial"/>
                <a:cs typeface="Arial" charset="0"/>
              </a:rPr>
              <a:t>m</a:t>
            </a:r>
            <a:endParaRPr lang="el-GR" altLang="en-US" sz="390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19214" name="Line 78"/>
          <p:cNvSpPr>
            <a:spLocks noChangeShapeType="1"/>
          </p:cNvSpPr>
          <p:nvPr/>
        </p:nvSpPr>
        <p:spPr bwMode="auto">
          <a:xfrm>
            <a:off x="885825" y="5732463"/>
            <a:ext cx="74882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92354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94211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94212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94213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14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15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94216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17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18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94219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20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21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94222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23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24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94225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26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27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94228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29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94230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94231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94232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94233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34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35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4236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37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38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39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0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1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2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3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4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5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6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7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8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49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50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51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52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53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4254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94255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56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57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58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59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0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1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2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3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264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4265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66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67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68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69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0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1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2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3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4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5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6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7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8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79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0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1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2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3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4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85" name="Text Box 77"/>
          <p:cNvSpPr txBox="1">
            <a:spLocks noChangeArrowheads="1"/>
          </p:cNvSpPr>
          <p:nvPr/>
        </p:nvSpPr>
        <p:spPr bwMode="auto">
          <a:xfrm>
            <a:off x="2051050" y="5794375"/>
            <a:ext cx="52593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900">
                <a:solidFill>
                  <a:srgbClr val="000000"/>
                </a:solidFill>
                <a:latin typeface="Arial"/>
              </a:rPr>
              <a:t>Linear Energy Transfer</a:t>
            </a:r>
          </a:p>
        </p:txBody>
      </p:sp>
      <p:sp>
        <p:nvSpPr>
          <p:cNvPr id="94286" name="Line 78"/>
          <p:cNvSpPr>
            <a:spLocks noChangeShapeType="1"/>
          </p:cNvSpPr>
          <p:nvPr/>
        </p:nvSpPr>
        <p:spPr bwMode="auto">
          <a:xfrm>
            <a:off x="885825" y="5732463"/>
            <a:ext cx="74882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66056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141315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141316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141317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1318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1319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141320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1321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1322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141323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1324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1325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141326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1327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1328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141329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1330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1331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141332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1333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1334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141335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1336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41337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338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339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41340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41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42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43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44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45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46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47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48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49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50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51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52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53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54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55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56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57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1358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141359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360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361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362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363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364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365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366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367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368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41369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70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71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72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73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74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75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76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77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78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79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80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81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82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83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84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85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86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87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88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89" name="Text Box 77"/>
          <p:cNvSpPr txBox="1">
            <a:spLocks noChangeArrowheads="1"/>
          </p:cNvSpPr>
          <p:nvPr/>
        </p:nvSpPr>
        <p:spPr bwMode="auto">
          <a:xfrm>
            <a:off x="2406650" y="3105150"/>
            <a:ext cx="20701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700">
                <a:solidFill>
                  <a:srgbClr val="000000"/>
                </a:solidFill>
                <a:latin typeface="Arial"/>
              </a:rPr>
              <a:t>initial effects</a:t>
            </a:r>
          </a:p>
        </p:txBody>
      </p:sp>
      <p:sp>
        <p:nvSpPr>
          <p:cNvPr id="141390" name="Line 78"/>
          <p:cNvSpPr>
            <a:spLocks noChangeShapeType="1"/>
          </p:cNvSpPr>
          <p:nvPr/>
        </p:nvSpPr>
        <p:spPr bwMode="auto">
          <a:xfrm flipH="1">
            <a:off x="2814638" y="3613150"/>
            <a:ext cx="639762" cy="550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391" name="Line 79"/>
          <p:cNvSpPr>
            <a:spLocks noChangeShapeType="1"/>
          </p:cNvSpPr>
          <p:nvPr/>
        </p:nvSpPr>
        <p:spPr bwMode="auto">
          <a:xfrm>
            <a:off x="3416300" y="3619500"/>
            <a:ext cx="1103313" cy="855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40588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142339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142340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142341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2342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2343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142344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2345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2346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142347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2348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2349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142350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2351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2352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142353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2354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2355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142356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2357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2358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142359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2360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42361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362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363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42364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65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66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67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68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69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70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71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72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73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74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75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76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77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78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79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80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81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2382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142383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384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385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386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387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388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389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390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391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392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42393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94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95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96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97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98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399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400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401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402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403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404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405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406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407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408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409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410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411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412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413" name="Text Box 77"/>
          <p:cNvSpPr txBox="1">
            <a:spLocks noChangeArrowheads="1"/>
          </p:cNvSpPr>
          <p:nvPr/>
        </p:nvSpPr>
        <p:spPr bwMode="auto">
          <a:xfrm>
            <a:off x="2733675" y="5942013"/>
            <a:ext cx="38989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700">
                <a:solidFill>
                  <a:srgbClr val="000000"/>
                </a:solidFill>
                <a:latin typeface="Arial"/>
              </a:rPr>
              <a:t>Homogeneous reactions</a:t>
            </a:r>
          </a:p>
        </p:txBody>
      </p:sp>
      <p:sp>
        <p:nvSpPr>
          <p:cNvPr id="142414" name="Text Box 78"/>
          <p:cNvSpPr txBox="1">
            <a:spLocks noChangeArrowheads="1"/>
          </p:cNvSpPr>
          <p:nvPr/>
        </p:nvSpPr>
        <p:spPr bwMode="auto">
          <a:xfrm>
            <a:off x="2406650" y="3105150"/>
            <a:ext cx="20701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700">
                <a:solidFill>
                  <a:srgbClr val="000000"/>
                </a:solidFill>
                <a:latin typeface="Arial"/>
              </a:rPr>
              <a:t>initial effects</a:t>
            </a:r>
          </a:p>
        </p:txBody>
      </p:sp>
      <p:sp>
        <p:nvSpPr>
          <p:cNvPr id="142415" name="Line 79"/>
          <p:cNvSpPr>
            <a:spLocks noChangeShapeType="1"/>
          </p:cNvSpPr>
          <p:nvPr/>
        </p:nvSpPr>
        <p:spPr bwMode="auto">
          <a:xfrm flipH="1">
            <a:off x="2814638" y="3613150"/>
            <a:ext cx="639762" cy="550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416" name="Line 80"/>
          <p:cNvSpPr>
            <a:spLocks noChangeShapeType="1"/>
          </p:cNvSpPr>
          <p:nvPr/>
        </p:nvSpPr>
        <p:spPr bwMode="auto">
          <a:xfrm>
            <a:off x="3416300" y="3619500"/>
            <a:ext cx="1103313" cy="855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417" name="Line 81"/>
          <p:cNvSpPr>
            <a:spLocks noChangeShapeType="1"/>
          </p:cNvSpPr>
          <p:nvPr/>
        </p:nvSpPr>
        <p:spPr bwMode="auto">
          <a:xfrm flipH="1" flipV="1">
            <a:off x="2428875" y="5414963"/>
            <a:ext cx="2309813" cy="581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418" name="Line 82"/>
          <p:cNvSpPr>
            <a:spLocks noChangeShapeType="1"/>
          </p:cNvSpPr>
          <p:nvPr/>
        </p:nvSpPr>
        <p:spPr bwMode="auto">
          <a:xfrm flipV="1">
            <a:off x="4700588" y="5529263"/>
            <a:ext cx="3092450" cy="473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1883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780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5781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5782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3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4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5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786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5787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8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89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0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791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5792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3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4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5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796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5797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8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799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0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01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5802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3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4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5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06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5807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8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09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0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11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5812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3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4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5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16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5817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8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19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0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21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5822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3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4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5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26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5827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8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29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30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31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5832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33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34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35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5836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37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38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39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40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41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42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43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5844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5845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46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47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48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5849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5850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1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2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3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5854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5855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5856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7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8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59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5860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1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2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3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4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5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6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5867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68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69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0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1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2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3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4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5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6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7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8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79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0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1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2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3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4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85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86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87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88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89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90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91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92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5893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5894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5895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96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97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898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5899" name="Text Box 123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5900" name="Group 12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5901" name="Oval 12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902" name="Oval 12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903" name="Oval 12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904" name="Text Box 12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23248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04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6805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6806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07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08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09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10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6811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2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3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4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15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6816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7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8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19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20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6821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2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3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4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25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6826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7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8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29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30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6831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2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3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4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35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6836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7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8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39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40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6841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2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3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4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45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6846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7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8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49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50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6851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2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3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4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55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6856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7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8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59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6860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1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2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3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4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5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6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67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6868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686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6873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687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7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6878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6879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6880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81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82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883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6884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5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6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7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8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89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90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6891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2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3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4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5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6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7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8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99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0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1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2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3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4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5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6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7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8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09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0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1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2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3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4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5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6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6917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6918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6919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0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1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2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6923" name="Text Box 123"/>
          <p:cNvSpPr txBox="1">
            <a:spLocks noChangeArrowheads="1"/>
          </p:cNvSpPr>
          <p:nvPr/>
        </p:nvSpPr>
        <p:spPr bwMode="auto">
          <a:xfrm>
            <a:off x="3363913" y="3702050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neutralization</a:t>
            </a:r>
          </a:p>
        </p:txBody>
      </p:sp>
      <p:sp>
        <p:nvSpPr>
          <p:cNvPr id="76924" name="Text Box 124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6925" name="Group 125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6926" name="Oval 126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7" name="Oval 127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8" name="Oval 128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929" name="Text Box 129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1200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782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783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3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783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3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3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784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4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784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4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4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785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5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785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5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5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786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6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786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6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6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787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7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787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7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7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788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8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8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8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88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8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9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89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789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789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9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9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9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789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789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89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90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790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790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0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908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09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0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1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2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3" name="Text Box 89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7914" name="Oval 90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5" name="Oval 91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6" name="Oval 92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7" name="Oval 93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8" name="Oval 94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19" name="Oval 95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0" name="Oval 96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1" name="Oval 97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2" name="Oval 98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3" name="Oval 99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4" name="Oval 100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5" name="Oval 101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6" name="Oval 102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7" name="Oval 103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8" name="Oval 104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29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30" name="Oval 10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31" name="Oval 10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32" name="Text Box 10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3" name="Text Box 109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4" name="Text Box 110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5" name="Text Box 111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6" name="Text Box 112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7" name="Text Box 113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8" name="Text Box 114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7939" name="Text Box 115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7940" name="Group 116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7941" name="Oval 11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42" name="Oval 11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43" name="Oval 11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44" name="Oval 12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7945" name="Oval 121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46" name="Oval 122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47" name="Text Box 123"/>
          <p:cNvSpPr txBox="1">
            <a:spLocks noChangeArrowheads="1"/>
          </p:cNvSpPr>
          <p:nvPr/>
        </p:nvSpPr>
        <p:spPr bwMode="auto">
          <a:xfrm>
            <a:off x="3363913" y="3702050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neutralization</a:t>
            </a:r>
          </a:p>
        </p:txBody>
      </p:sp>
      <p:sp>
        <p:nvSpPr>
          <p:cNvPr id="77948" name="Text Box 124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7949" name="Group 125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7950" name="Oval 126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51" name="Oval 127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52" name="Oval 128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953" name="Text Box 129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12559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2"/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0" y="0"/>
                <a:ext cx="9144000" cy="2264230"/>
              </a:xfrm>
              <a:noFill/>
            </p:spPr>
            <p:txBody>
              <a:bodyPr/>
              <a:lstStyle/>
              <a:p>
                <a:pPr algn="l" eaLnBrk="1" hangingPunct="1"/>
                <a:r>
                  <a:rPr lang="en-US" altLang="en-US" sz="7200" dirty="0" smtClean="0">
                    <a:solidFill>
                      <a:srgbClr val="00A400"/>
                    </a:solidFill>
                  </a:rPr>
                  <a:t>      </a:t>
                </a:r>
                <a:r>
                  <a:rPr lang="en-US" altLang="en-US" sz="3200" dirty="0" smtClean="0">
                    <a:solidFill>
                      <a:srgbClr val="00A400"/>
                    </a:solidFill>
                  </a:rPr>
                  <a:t> </a:t>
                </a:r>
                <a:r>
                  <a:rPr lang="en-US" altLang="en-US" sz="7200" dirty="0" smtClean="0">
                    <a:solidFill>
                      <a:srgbClr val="00A400"/>
                    </a:solidFill>
                  </a:rPr>
                  <a:t>signal</a:t>
                </a:r>
                <a:r>
                  <a:rPr lang="en-US" altLang="en-US" sz="5400" dirty="0" smtClean="0">
                    <a:solidFill>
                      <a:srgbClr val="00A400"/>
                    </a:solidFill>
                  </a:rPr>
                  <a:t> </a:t>
                </a:r>
                <a:r>
                  <a:rPr lang="en-US" altLang="en-US" dirty="0" smtClean="0">
                    <a:solidFill>
                      <a:srgbClr val="00A400"/>
                    </a:solidFill>
                  </a:rPr>
                  <a:t> </a:t>
                </a:r>
                <a:r>
                  <a:rPr lang="en-US" altLang="en-US" sz="7200" i="1" dirty="0" smtClean="0"/>
                  <a:t>/</a:t>
                </a:r>
                <a:r>
                  <a:rPr lang="en-US" altLang="en-US" sz="6000" i="1" dirty="0" smtClean="0"/>
                  <a:t> </a:t>
                </a:r>
                <a:r>
                  <a:rPr lang="en-US" altLang="en-US" sz="3600" i="1" dirty="0" smtClean="0"/>
                  <a:t> </a:t>
                </a:r>
                <a:r>
                  <a:rPr lang="en-US" altLang="en-US" dirty="0" smtClean="0"/>
                  <a:t> </a:t>
                </a:r>
                <a:r>
                  <a:rPr lang="en-US" altLang="en-US" sz="7200" dirty="0" smtClean="0">
                    <a:solidFill>
                      <a:srgbClr val="FF0000"/>
                    </a:solidFill>
                  </a:rPr>
                  <a:t>noise</a:t>
                </a:r>
                <a:r>
                  <a:rPr lang="en-US" sz="7200" dirty="0" smtClean="0"/>
                  <a:t> </a:t>
                </a:r>
                <a:r>
                  <a:rPr lang="en-US" sz="7200" dirty="0"/>
                  <a:t>= </a:t>
                </a:r>
                <a14:m>
                  <m:oMath xmlns:m="http://schemas.openxmlformats.org/officeDocument/2006/math">
                    <m:r>
                      <a:rPr lang="en-US" sz="6000" b="0" i="0" smtClean="0">
                        <a:latin typeface="Cambria Math"/>
                      </a:rPr>
                      <m:t>               </m:t>
                    </m:r>
                    <m:rad>
                      <m:radPr>
                        <m:degHide m:val="on"/>
                        <m:ctrlPr>
                          <a:rPr lang="en-US" sz="60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6000">
                            <a:latin typeface="Cambria Math"/>
                          </a:rPr>
                          <m:t>photons</m:t>
                        </m:r>
                      </m:e>
                    </m:rad>
                  </m:oMath>
                </a14:m>
                <a:r>
                  <a:rPr lang="en-US" sz="6000" dirty="0"/>
                  <a:t> ?</a:t>
                </a:r>
                <a:endParaRPr lang="en-US" altLang="en-US" sz="6000" dirty="0" smtClean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9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44000" cy="2264230"/>
              </a:xfrm>
              <a:blipFill rotWithShape="1">
                <a:blip r:embed="rId2"/>
                <a:stretch>
                  <a:fillRect t="-11051" b="-1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95538" y="3003999"/>
            <a:ext cx="1452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cs typeface="Arial" charset="0"/>
              </a:rPr>
              <a:t>CCD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cs typeface="Arial" charset="0"/>
              </a:rPr>
              <a:t>Read-out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398963" y="3072262"/>
            <a:ext cx="13509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cs typeface="Arial" charset="0"/>
              </a:rPr>
              <a:t>Photon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cs typeface="Arial" charset="0"/>
              </a:rPr>
              <a:t>counting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315075" y="5343974"/>
            <a:ext cx="187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cs typeface="Arial" charset="0"/>
              </a:rPr>
              <a:t>Beam flicker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014793" y="5869437"/>
            <a:ext cx="24801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Shutter jitter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Sample 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vibration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Pile-up</a:t>
            </a:r>
            <a:endParaRPr lang="en-US" altLang="en-US" sz="24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953125" y="3080199"/>
            <a:ext cx="287178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cs typeface="Arial" charset="0"/>
              </a:rPr>
              <a:t>Detector calibration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cs typeface="Arial" charset="0"/>
              </a:rPr>
              <a:t>attenuation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cs typeface="Arial" charset="0"/>
              </a:rPr>
              <a:t>partiality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cs typeface="Arial" charset="0"/>
              </a:rPr>
              <a:t>Non-isomorphism</a:t>
            </a:r>
          </a:p>
          <a:p>
            <a:pPr algn="ctr" eaLnBrk="1" hangingPunct="1">
              <a:spcBef>
                <a:spcPts val="200"/>
              </a:spcBef>
              <a:buFontTx/>
              <a:buNone/>
            </a:pPr>
            <a:r>
              <a:rPr lang="en-US" altLang="en-US" sz="2400" smtClean="0">
                <a:solidFill>
                  <a:srgbClr val="000000"/>
                </a:solidFill>
                <a:cs typeface="Arial" charset="0"/>
              </a:rPr>
              <a:t>Radiation damage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225" y="2326363"/>
            <a:ext cx="8512175" cy="4159024"/>
            <a:chOff x="22225" y="2326363"/>
            <a:chExt cx="8512175" cy="4159024"/>
          </a:xfrm>
        </p:grpSpPr>
        <p:sp>
          <p:nvSpPr>
            <p:cNvPr id="84996" name="TextBox 4"/>
            <p:cNvSpPr txBox="1">
              <a:spLocks noChangeArrowheads="1"/>
            </p:cNvSpPr>
            <p:nvPr/>
          </p:nvSpPr>
          <p:spPr bwMode="auto">
            <a:xfrm rot="-5400000">
              <a:off x="-300831" y="4419255"/>
              <a:ext cx="1416050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 smtClean="0">
                  <a:solidFill>
                    <a:srgbClr val="000000"/>
                  </a:solidFill>
                  <a:cs typeface="Arial" charset="0"/>
                </a:rPr>
                <a:t>Time</a:t>
              </a:r>
            </a:p>
          </p:txBody>
        </p:sp>
        <p:sp>
          <p:nvSpPr>
            <p:cNvPr id="84997" name="TextBox 5"/>
            <p:cNvSpPr txBox="1">
              <a:spLocks noChangeArrowheads="1"/>
            </p:cNvSpPr>
            <p:nvPr/>
          </p:nvSpPr>
          <p:spPr bwMode="auto">
            <a:xfrm>
              <a:off x="2139950" y="2326363"/>
              <a:ext cx="637857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 smtClean="0">
                  <a:solidFill>
                    <a:srgbClr val="000000"/>
                  </a:solidFill>
                  <a:cs typeface="Arial" charset="0"/>
                </a:rPr>
                <a:t>     none         </a:t>
              </a:r>
              <a:r>
                <a:rPr lang="en-US" altLang="en-US" dirty="0" err="1" smtClean="0">
                  <a:solidFill>
                    <a:srgbClr val="000000"/>
                  </a:solidFill>
                  <a:cs typeface="Arial" charset="0"/>
                </a:rPr>
                <a:t>sqrt</a:t>
              </a:r>
              <a:r>
                <a:rPr lang="en-US" altLang="en-US" dirty="0" smtClean="0">
                  <a:solidFill>
                    <a:srgbClr val="000000"/>
                  </a:solidFill>
                  <a:cs typeface="Arial" charset="0"/>
                </a:rPr>
                <a:t>      proportional</a:t>
              </a:r>
            </a:p>
          </p:txBody>
        </p:sp>
        <p:sp>
          <p:nvSpPr>
            <p:cNvPr id="84998" name="TextBox 6"/>
            <p:cNvSpPr txBox="1">
              <a:spLocks noChangeArrowheads="1"/>
            </p:cNvSpPr>
            <p:nvPr/>
          </p:nvSpPr>
          <p:spPr bwMode="auto">
            <a:xfrm>
              <a:off x="792163" y="3157987"/>
              <a:ext cx="1347787" cy="3292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 smtClean="0">
                  <a:solidFill>
                    <a:srgbClr val="000000"/>
                  </a:solidFill>
                  <a:cs typeface="Arial" charset="0"/>
                </a:rPr>
                <a:t>none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 dirty="0" smtClean="0">
                <a:solidFill>
                  <a:srgbClr val="000000"/>
                </a:solidFill>
                <a:cs typeface="Arial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 dirty="0" smtClean="0">
                <a:solidFill>
                  <a:srgbClr val="000000"/>
                </a:solidFill>
                <a:cs typeface="Arial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 dirty="0" smtClean="0">
                <a:solidFill>
                  <a:srgbClr val="000000"/>
                </a:solidFill>
                <a:cs typeface="Arial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 dirty="0" smtClean="0">
                <a:solidFill>
                  <a:srgbClr val="000000"/>
                </a:solidFill>
                <a:cs typeface="Arial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 smtClean="0">
                  <a:solidFill>
                    <a:srgbClr val="000000"/>
                  </a:solidFill>
                  <a:cs typeface="Arial" charset="0"/>
                </a:rPr>
                <a:t>1/</a:t>
              </a:r>
              <a:r>
                <a:rPr lang="en-US" altLang="en-US" sz="2800" dirty="0" err="1" smtClean="0">
                  <a:solidFill>
                    <a:srgbClr val="000000"/>
                  </a:solidFill>
                  <a:cs typeface="Arial" charset="0"/>
                </a:rPr>
                <a:t>sqrt</a:t>
              </a:r>
              <a:endParaRPr lang="en-US" altLang="en-US" sz="2800" dirty="0" smtClean="0">
                <a:solidFill>
                  <a:srgbClr val="000000"/>
                </a:solidFill>
                <a:cs typeface="Arial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 smtClean="0">
                  <a:solidFill>
                    <a:srgbClr val="000000"/>
                  </a:solidFill>
                  <a:cs typeface="Arial" charset="0"/>
                </a:rPr>
                <a:t>1/prop</a:t>
              </a:r>
              <a:r>
                <a:rPr lang="en-US" altLang="en-US" sz="4000" dirty="0" smtClean="0">
                  <a:solidFill>
                    <a:srgbClr val="000000"/>
                  </a:solidFill>
                  <a:cs typeface="Arial" charset="0"/>
                </a:rPr>
                <a:t>.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139950" y="2948437"/>
              <a:ext cx="17463" cy="35369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984250" y="2940499"/>
              <a:ext cx="7550150" cy="793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260850" y="2948437"/>
              <a:ext cx="15875" cy="35369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840413" y="2913512"/>
              <a:ext cx="15875" cy="35369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84250" y="5221737"/>
              <a:ext cx="755015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966788" y="5861499"/>
              <a:ext cx="7551737" cy="793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reeform 5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3"/>
          <p:cNvSpPr>
            <a:spLocks/>
          </p:cNvSpPr>
          <p:nvPr/>
        </p:nvSpPr>
        <p:spPr bwMode="auto">
          <a:xfrm>
            <a:off x="6553200" y="1631950"/>
            <a:ext cx="2438400" cy="287338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3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2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852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8853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8854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55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56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57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58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8859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0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1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2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63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8864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5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6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67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68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8869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0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1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2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73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8874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5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6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77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78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8879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0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1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2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83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8884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5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6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87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88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8889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0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1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2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93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8894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5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6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897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898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8899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0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1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2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903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8904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5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6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07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08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09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0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1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2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3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4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15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8916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8917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18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19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0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8921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8922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3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4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5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26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8927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8928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29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30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31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32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3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4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5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6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8937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38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39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0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1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2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3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4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5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6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7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8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49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50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51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52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53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4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5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6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7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8958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8959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8960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61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62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63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64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65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66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67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68" name="Text Box 120"/>
          <p:cNvSpPr txBox="1">
            <a:spLocks noChangeArrowheads="1"/>
          </p:cNvSpPr>
          <p:nvPr/>
        </p:nvSpPr>
        <p:spPr bwMode="auto">
          <a:xfrm>
            <a:off x="2840038" y="5126038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neutralization</a:t>
            </a:r>
          </a:p>
        </p:txBody>
      </p:sp>
      <p:grpSp>
        <p:nvGrpSpPr>
          <p:cNvPr id="78969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78970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1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2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3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8974" name="Text Box 126"/>
          <p:cNvSpPr txBox="1">
            <a:spLocks noChangeArrowheads="1"/>
          </p:cNvSpPr>
          <p:nvPr/>
        </p:nvSpPr>
        <p:spPr bwMode="auto">
          <a:xfrm>
            <a:off x="2382838" y="3028950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neutralization</a:t>
            </a:r>
          </a:p>
        </p:txBody>
      </p:sp>
      <p:grpSp>
        <p:nvGrpSpPr>
          <p:cNvPr id="78975" name="Group 127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8976" name="Oval 128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7" name="Oval 129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8" name="Oval 130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979" name="Text Box 131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1868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876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9877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9878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79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0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1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882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9883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4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5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6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887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9888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89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0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1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892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9893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4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5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6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897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9898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899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0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1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02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9903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4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5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6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07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9908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09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0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1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12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9913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4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5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6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17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9918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19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0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1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22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9923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4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5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6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27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9928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29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30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31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9932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3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4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5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6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7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8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39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9940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994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45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994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4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9950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79951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9952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53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54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55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9956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57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58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59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60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79961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2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3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4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5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6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7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8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69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0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1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2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3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4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5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6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77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78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79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80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81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9982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79983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9984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85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86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87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9988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89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90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91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92" name="Text Box 120"/>
          <p:cNvSpPr txBox="1">
            <a:spLocks noChangeArrowheads="1"/>
          </p:cNvSpPr>
          <p:nvPr/>
        </p:nvSpPr>
        <p:spPr bwMode="auto">
          <a:xfrm>
            <a:off x="6937375" y="5473700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attachment</a:t>
            </a:r>
          </a:p>
        </p:txBody>
      </p:sp>
      <p:grpSp>
        <p:nvGrpSpPr>
          <p:cNvPr id="79993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79994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95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96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9997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79998" name="Group 126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9999" name="Oval 127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000" name="Oval 128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001" name="Oval 129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002" name="Text Box 130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7360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00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0901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0902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3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4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5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06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0907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8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09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0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11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0912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3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4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5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16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0917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8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19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0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21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0922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3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4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5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26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0927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8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29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0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31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0932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3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4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5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36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0937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8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39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0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41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0942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3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4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5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46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0947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8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49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50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51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0952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53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54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55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0956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57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58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59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60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61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62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63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0964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0965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66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67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68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0969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0970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1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2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3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0974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80975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0976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7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8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979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0980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81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82" name="Text Box 86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0983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84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0985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86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87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88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89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0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1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2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3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4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5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6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7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8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999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00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01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2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3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4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5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1006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1007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1008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09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10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11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1012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3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4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5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6" name="Oval 120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17" name="Text Box 121"/>
          <p:cNvSpPr txBox="1">
            <a:spLocks noChangeArrowheads="1"/>
          </p:cNvSpPr>
          <p:nvPr/>
        </p:nvSpPr>
        <p:spPr bwMode="auto">
          <a:xfrm>
            <a:off x="6934200" y="5473700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attachment</a:t>
            </a:r>
          </a:p>
        </p:txBody>
      </p:sp>
      <p:grpSp>
        <p:nvGrpSpPr>
          <p:cNvPr id="81018" name="Group 122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1019" name="Oval 123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0" name="Oval 124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1" name="Oval 125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2" name="Oval 126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023" name="Group 127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1024" name="Oval 128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5" name="Oval 129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6" name="Oval 130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027" name="Text Box 131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722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1924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1925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1926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27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28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29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30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1931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2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3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4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35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1936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7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8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39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40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1941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2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3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4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45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1946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7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8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49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50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1951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2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3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4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55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1956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7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8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59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60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1961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2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3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4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65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1966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7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8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69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70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1971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2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3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4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75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1976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7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8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79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1980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1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2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3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4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5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6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87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1988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198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1993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199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99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1998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81999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2000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01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02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03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2004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005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006" name="Text Box 86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2007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008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009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0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1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2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3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4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5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6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7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8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19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0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1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2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3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4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25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26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27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28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29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2030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2031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2032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33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34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35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2036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37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38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39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40" name="Oval 120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2041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2042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43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44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45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2046" name="Text Box 126"/>
          <p:cNvSpPr txBox="1">
            <a:spLocks noChangeArrowheads="1"/>
          </p:cNvSpPr>
          <p:nvPr/>
        </p:nvSpPr>
        <p:spPr bwMode="auto">
          <a:xfrm>
            <a:off x="4541838" y="5995988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attachment</a:t>
            </a:r>
          </a:p>
        </p:txBody>
      </p:sp>
      <p:sp>
        <p:nvSpPr>
          <p:cNvPr id="82047" name="Text Box 127"/>
          <p:cNvSpPr txBox="1">
            <a:spLocks noChangeArrowheads="1"/>
          </p:cNvSpPr>
          <p:nvPr/>
        </p:nvSpPr>
        <p:spPr bwMode="auto">
          <a:xfrm>
            <a:off x="5537200" y="1474788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attachment</a:t>
            </a:r>
          </a:p>
        </p:txBody>
      </p:sp>
      <p:grpSp>
        <p:nvGrpSpPr>
          <p:cNvPr id="82048" name="Group 128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2049" name="Oval 129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50" name="Oval 130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51" name="Oval 131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052" name="Text Box 132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4494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294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294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295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5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295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5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5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296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6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296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6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6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297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7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297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7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7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298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8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298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8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8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299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9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299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99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299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300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0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0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0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0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0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1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1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301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301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1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1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1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01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301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1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2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grpSp>
        <p:nvGrpSpPr>
          <p:cNvPr id="8302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302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2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28" name="Text Box 84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3029" name="Text Box 85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3030" name="Text Box 86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3031" name="Oval 87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2" name="Oval 88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3" name="Oval 89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4" name="Oval 90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5" name="Oval 91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6" name="Oval 92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7" name="Oval 93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8" name="Oval 94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39" name="Oval 95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0" name="Oval 96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1" name="Oval 97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2" name="Oval 98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3" name="Oval 99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4" name="Oval 100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5" name="Oval 101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6" name="Oval 102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47" name="Text Box 103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48" name="Text Box 104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49" name="Text Box 105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50" name="Text Box 106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51" name="Text Box 107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3052" name="Text Box 10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3053" name="Group 109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3054" name="Oval 1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55" name="Oval 1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56" name="Oval 1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57" name="Oval 1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58" name="Oval 114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59" name="Oval 115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60" name="Oval 116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61" name="Oval 117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62" name="Oval 118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63" name="Text Box 119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3064" name="Oval 120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3065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3066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67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68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69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3070" name="Oval 126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71" name="Text Box 127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83072" name="Group 128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3073" name="Oval 129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74" name="Oval 130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75" name="Oval 131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076" name="Text Box 132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9197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3971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3972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3973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74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75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76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77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3978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79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0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1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82" name="Group 14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3983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4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5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6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87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3988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89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0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1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92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3993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4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5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6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3997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3998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999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0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1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02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4003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4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5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6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07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4008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09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0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1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12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4013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4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5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6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17" name="Group 49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4018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19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0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1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22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4023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4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5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26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027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28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29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0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1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2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3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34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4035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4036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37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38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39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40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4041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2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3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4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4045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4046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7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8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49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050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51" name="Text Box 83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4052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3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4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5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6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7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8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59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0" name="Oval 92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1" name="Oval 93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2" name="Oval 94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3" name="Oval 95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4" name="Oval 96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5" name="Oval 97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6" name="Oval 98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7" name="Oval 99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68" name="Text Box 100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4069" name="Text Box 10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4070" name="Text Box 10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4071" name="Text Box 103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4072" name="Text Box 10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4073" name="Group 10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4074" name="Oval 10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75" name="Oval 10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76" name="Oval 10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77" name="Oval 10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078" name="Oval 110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79" name="Oval 111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80" name="Oval 112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81" name="Oval 113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82" name="Oval 114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83" name="Text Box 115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84" name="Oval 116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4085" name="Group 117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4086" name="Oval 118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87" name="Oval 119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88" name="Oval 120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089" name="Oval 121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4090" name="Oval 122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91" name="Text Box 123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92" name="Oval 124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93" name="Oval 125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94" name="Text Box 126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95" name="Text Box 127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4096" name="Oval 128"/>
          <p:cNvSpPr>
            <a:spLocks noChangeAspect="1" noChangeArrowheads="1"/>
          </p:cNvSpPr>
          <p:nvPr/>
        </p:nvSpPr>
        <p:spPr bwMode="auto">
          <a:xfrm rot="23586493">
            <a:off x="7032625" y="402431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97" name="Oval 12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4098" name="Group 130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4099" name="Oval 131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100" name="Oval 132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101" name="Oval 133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102" name="Text Box 134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0369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4995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4996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4997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998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999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0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01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5002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3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4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5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06" name="Group 14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5007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8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09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0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11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5012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3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4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5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16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5017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8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19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0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21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5022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3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4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5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26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5027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8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29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0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31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5032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3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4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5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36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5037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8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39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0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41" name="Group 49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5042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3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4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5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46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5047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8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49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50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5051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2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3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4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5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6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7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58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5059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5060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1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2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3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64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5065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6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7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68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5069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5070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71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72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73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5074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075" name="Text Box 83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5076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77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78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79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0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1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2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3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4" name="Oval 92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5" name="Oval 93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6" name="Oval 94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7" name="Oval 95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8" name="Oval 96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89" name="Oval 97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90" name="Oval 98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91" name="Oval 99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92" name="Text Box 100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5093" name="Text Box 10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5094" name="Text Box 10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5095" name="Text Box 103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5096" name="Text Box 10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5097" name="Group 10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5098" name="Oval 10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099" name="Oval 10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00" name="Oval 10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01" name="Oval 10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5102" name="Oval 110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3" name="Oval 111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4" name="Oval 112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5" name="Oval 113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6" name="Oval 114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07" name="Text Box 115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108" name="Oval 116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5109" name="Group 117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5110" name="Oval 118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11" name="Oval 119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12" name="Oval 120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13" name="Oval 121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5114" name="Oval 122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15" name="Text Box 123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116" name="Oval 124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17" name="Oval 125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18" name="Text Box 126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119" name="Text Box 127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5120" name="Oval 128"/>
          <p:cNvSpPr>
            <a:spLocks noChangeAspect="1" noChangeArrowheads="1"/>
          </p:cNvSpPr>
          <p:nvPr/>
        </p:nvSpPr>
        <p:spPr bwMode="auto">
          <a:xfrm rot="23586493">
            <a:off x="7032625" y="402431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21" name="Oval 12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5123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5124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25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26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127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85128" name="Text Box 136"/>
          <p:cNvSpPr txBox="1">
            <a:spLocks noChangeArrowheads="1"/>
          </p:cNvSpPr>
          <p:nvPr/>
        </p:nvSpPr>
        <p:spPr bwMode="auto">
          <a:xfrm rot="-2137557">
            <a:off x="7550150" y="2705100"/>
            <a:ext cx="9382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solvation</a:t>
            </a:r>
          </a:p>
        </p:txBody>
      </p:sp>
    </p:spTree>
    <p:extLst>
      <p:ext uri="{BB962C8B-B14F-4D97-AF65-F5344CB8AC3E}">
        <p14:creationId xmlns:p14="http://schemas.microsoft.com/office/powerpoint/2010/main" val="24380251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601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602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602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2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602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2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3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8603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3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603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3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4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604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4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604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4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5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605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5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605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5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6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606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6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8606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6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7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607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7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7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7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07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7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7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7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7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8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8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8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608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608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8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8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8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8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608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609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609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09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09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609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610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0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14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6115" name="Text Box 99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6116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6117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6118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6119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6120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21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22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23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124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5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6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7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8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29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6130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6131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6132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33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34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35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136" name="Oval 120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37" name="Text Box 121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6138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39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40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6141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86142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86143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44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45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6146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47" name="Text Box 131"/>
          <p:cNvSpPr txBox="1">
            <a:spLocks noChangeArrowheads="1"/>
          </p:cNvSpPr>
          <p:nvPr/>
        </p:nvSpPr>
        <p:spPr bwMode="auto">
          <a:xfrm rot="-2137557">
            <a:off x="7550150" y="2705100"/>
            <a:ext cx="9382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500">
                <a:solidFill>
                  <a:srgbClr val="000000"/>
                </a:solidFill>
                <a:latin typeface="Arial"/>
              </a:rPr>
              <a:t>solvation</a:t>
            </a:r>
          </a:p>
        </p:txBody>
      </p:sp>
      <p:grpSp>
        <p:nvGrpSpPr>
          <p:cNvPr id="86148" name="Group 132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6149" name="Oval 133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50" name="Oval 134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51" name="Oval 135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152" name="Text Box 136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1677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Solvated electron</a:t>
            </a:r>
          </a:p>
        </p:txBody>
      </p:sp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4213225" y="3603625"/>
            <a:ext cx="61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sz="2400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pic>
        <p:nvPicPr>
          <p:cNvPr id="239620" name="Picture 4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3033713"/>
            <a:ext cx="1574800" cy="14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1" name="Picture 5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4979988"/>
            <a:ext cx="1931987" cy="16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2" name="Picture 6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199">
            <a:off x="4766469" y="1221581"/>
            <a:ext cx="1574800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3" name="Picture 7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301">
            <a:off x="-919163" y="198438"/>
            <a:ext cx="1943101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4" name="Picture 8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88603">
            <a:off x="7834313" y="2762250"/>
            <a:ext cx="194310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0665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062 0.38888 C -0.22135 0.30023 -0.20208 0.21157 -0.15365 0.13101 C -0.10521 0.05046 0.0033 -0.09028 0.05 -0.09491 C 0.0967 -0.09954 0.09653 0.06851 0.12691 0.1037 C 0.15712 0.13888 0.19983 0.12731 0.23247 0.1162 C 0.26493 0.10509 0.31372 0.06134 0.32135 0.03703 C 0.32899 0.01273 0.30451 -0.00672 0.27882 -0.02963 C 0.25313 -0.05255 0.21319 -0.10487 0.16667 -0.1 C 0.12014 -0.09514 0.02778 -0.01667 5.55556E-7 7.40741E-7 " pathEditMode="relative" ptsTypes="aaaaaaaaA">
                                      <p:cBhvr>
                                        <p:cTn id="8" dur="2000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9" grpId="0"/>
      <p:bldP spid="239619" grpId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Solvated electron</a:t>
            </a:r>
          </a:p>
        </p:txBody>
      </p:sp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4213225" y="3603625"/>
            <a:ext cx="61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400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sz="2400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pic>
        <p:nvPicPr>
          <p:cNvPr id="240644" name="Picture 4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75775">
            <a:off x="1461294" y="3034506"/>
            <a:ext cx="1574800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5" name="Picture 5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59728">
            <a:off x="4513263" y="4979988"/>
            <a:ext cx="1931987" cy="16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6" name="Picture 6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986">
            <a:off x="4767263" y="1220788"/>
            <a:ext cx="1574800" cy="14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7" name="Picture 7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74586">
            <a:off x="-919956" y="199231"/>
            <a:ext cx="194310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8" name="Picture 8" descr="640px-Water_molecule_3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2627313"/>
            <a:ext cx="1671638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3706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dirty="0" smtClean="0">
                <a:solidFill>
                  <a:srgbClr val="00A400"/>
                </a:solidFill>
              </a:rPr>
              <a:t>signal</a:t>
            </a:r>
            <a:r>
              <a:rPr lang="en-US" altLang="en-US" sz="7200" dirty="0" smtClean="0"/>
              <a:t> </a:t>
            </a:r>
            <a:r>
              <a:rPr lang="en-US" altLang="en-US" sz="4800" i="1" dirty="0" smtClean="0"/>
              <a:t>vs</a:t>
            </a:r>
            <a:r>
              <a:rPr lang="en-US" altLang="en-US" sz="7200" dirty="0" smtClean="0"/>
              <a:t> </a:t>
            </a:r>
            <a:r>
              <a:rPr lang="en-US" altLang="en-US" sz="7200" dirty="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38200" y="2514600"/>
            <a:ext cx="784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>
                <a:cs typeface="Arial" pitchFamily="34" charset="0"/>
              </a:rPr>
              <a:t>                                   </a:t>
            </a:r>
            <a:endParaRPr lang="el-GR" altLang="en-US" sz="4400">
              <a:cs typeface="Arial" pitchFamily="34" charset="0"/>
            </a:endParaRPr>
          </a:p>
        </p:txBody>
      </p:sp>
      <p:sp>
        <p:nvSpPr>
          <p:cNvPr id="82948" name="Freeform 4"/>
          <p:cNvSpPr>
            <a:spLocks/>
          </p:cNvSpPr>
          <p:nvPr/>
        </p:nvSpPr>
        <p:spPr bwMode="auto">
          <a:xfrm>
            <a:off x="6553200" y="990600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49" name="Freeform 5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685800" y="2185988"/>
            <a:ext cx="7772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chemeClr val="tx2"/>
                </a:solidFill>
              </a:rPr>
              <a:t>“If you don’t have 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good data,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then you must </a:t>
            </a:r>
            <a:br>
              <a:rPr lang="en-US" altLang="en-US" sz="4800">
                <a:solidFill>
                  <a:schemeClr val="tx2"/>
                </a:solidFill>
              </a:rPr>
            </a:br>
            <a:r>
              <a:rPr lang="en-US" altLang="en-US" sz="4800">
                <a:solidFill>
                  <a:schemeClr val="tx2"/>
                </a:solidFill>
              </a:rPr>
              <a:t>learn statistics.”</a:t>
            </a:r>
            <a:endParaRPr lang="en-US" altLang="en-US" sz="3600">
              <a:solidFill>
                <a:schemeClr val="tx2"/>
              </a:solidFill>
            </a:endParaRP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5105400" y="5829300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800"/>
              <a:t>-James Holton</a:t>
            </a:r>
          </a:p>
        </p:txBody>
      </p:sp>
    </p:spTree>
    <p:extLst>
      <p:ext uri="{BB962C8B-B14F-4D97-AF65-F5344CB8AC3E}">
        <p14:creationId xmlns:p14="http://schemas.microsoft.com/office/powerpoint/2010/main" val="1352638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0721975" cy="731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7" name="Oval 3"/>
          <p:cNvSpPr>
            <a:spLocks noChangeArrowheads="1"/>
          </p:cNvSpPr>
          <p:nvPr/>
        </p:nvSpPr>
        <p:spPr bwMode="auto">
          <a:xfrm>
            <a:off x="4443413" y="2263775"/>
            <a:ext cx="2003425" cy="20320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2677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21975" cy="731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1" name="Oval 3"/>
          <p:cNvSpPr>
            <a:spLocks noChangeArrowheads="1"/>
          </p:cNvSpPr>
          <p:nvPr/>
        </p:nvSpPr>
        <p:spPr bwMode="auto">
          <a:xfrm>
            <a:off x="4443413" y="2263775"/>
            <a:ext cx="2003425" cy="20320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8947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9091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092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9093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094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095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096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097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9098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099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0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1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02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89103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4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5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6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07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9108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09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0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1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12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9113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4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5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6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17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9118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19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0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1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22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9123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4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5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6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27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9128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29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0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1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32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9133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4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5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6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37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89138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39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0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1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42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9143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4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5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46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147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48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49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0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1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2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3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54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155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9156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57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58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59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60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9161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2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3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4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9165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9166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7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8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69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170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9171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89172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3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4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5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6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7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8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79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0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1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2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3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4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5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86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9187" name="Text Box 99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9188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9189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9190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89191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9192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93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94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195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196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97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98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99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00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01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9202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203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9204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05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06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07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208" name="Oval 120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09" name="Text Box 121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9210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11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12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89213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89214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89215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16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17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89218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9219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9220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21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22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223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17165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0115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0116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0117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18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19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0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21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0122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3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4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5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26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0127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8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29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0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31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0132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3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4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5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36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0137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8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39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0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41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0142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3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4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5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46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0147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8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49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0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51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0152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3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4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5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56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0157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8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59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0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61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0162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3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4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5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66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0167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8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69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70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171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2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3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4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5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6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7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78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0179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0180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1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2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3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84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0185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6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7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88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0189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0190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91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92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193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194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0195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90196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97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98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99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0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1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2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3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4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5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6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7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8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09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10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0211" name="Text Box 99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0212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0213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0214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90215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021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1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1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1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220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1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2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3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4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25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0226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0227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0228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29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30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31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232" name="Oval 120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33" name="Text Box 121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0234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35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36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0237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90238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0239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0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1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0242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0243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90244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5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6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247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90248" name="Freeform 136"/>
          <p:cNvSpPr>
            <a:spLocks/>
          </p:cNvSpPr>
          <p:nvPr/>
        </p:nvSpPr>
        <p:spPr bwMode="auto">
          <a:xfrm>
            <a:off x="5572125" y="2457450"/>
            <a:ext cx="292100" cy="371475"/>
          </a:xfrm>
          <a:custGeom>
            <a:avLst/>
            <a:gdLst>
              <a:gd name="T0" fmla="*/ 0 w 184"/>
              <a:gd name="T1" fmla="*/ 0 h 234"/>
              <a:gd name="T2" fmla="*/ 171 w 184"/>
              <a:gd name="T3" fmla="*/ 81 h 234"/>
              <a:gd name="T4" fmla="*/ 81 w 184"/>
              <a:gd name="T5" fmla="*/ 234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4" h="234">
                <a:moveTo>
                  <a:pt x="0" y="0"/>
                </a:moveTo>
                <a:cubicBezTo>
                  <a:pt x="79" y="21"/>
                  <a:pt x="158" y="42"/>
                  <a:pt x="171" y="81"/>
                </a:cubicBezTo>
                <a:cubicBezTo>
                  <a:pt x="184" y="120"/>
                  <a:pt x="96" y="208"/>
                  <a:pt x="81" y="23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49" name="Freeform 137"/>
          <p:cNvSpPr>
            <a:spLocks/>
          </p:cNvSpPr>
          <p:nvPr/>
        </p:nvSpPr>
        <p:spPr bwMode="auto">
          <a:xfrm>
            <a:off x="5824538" y="3424238"/>
            <a:ext cx="292100" cy="371475"/>
          </a:xfrm>
          <a:custGeom>
            <a:avLst/>
            <a:gdLst>
              <a:gd name="T0" fmla="*/ 0 w 184"/>
              <a:gd name="T1" fmla="*/ 0 h 234"/>
              <a:gd name="T2" fmla="*/ 171 w 184"/>
              <a:gd name="T3" fmla="*/ 81 h 234"/>
              <a:gd name="T4" fmla="*/ 81 w 184"/>
              <a:gd name="T5" fmla="*/ 234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4" h="234">
                <a:moveTo>
                  <a:pt x="0" y="0"/>
                </a:moveTo>
                <a:cubicBezTo>
                  <a:pt x="79" y="21"/>
                  <a:pt x="158" y="42"/>
                  <a:pt x="171" y="81"/>
                </a:cubicBezTo>
                <a:cubicBezTo>
                  <a:pt x="184" y="120"/>
                  <a:pt x="96" y="208"/>
                  <a:pt x="81" y="23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2207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5235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5236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5237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38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39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0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41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5242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3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4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5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46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5247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8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49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0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51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5252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3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4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5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56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5257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8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59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0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61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5262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3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4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5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66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5267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8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69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0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71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5272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3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4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5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76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5277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8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79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0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81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5282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3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4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5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286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5287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8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89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290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291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2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3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4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5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6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7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298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5299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5300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1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2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3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304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5305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6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7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08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5309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5310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11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12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13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314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5315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95316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17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18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19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0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1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2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3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4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5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6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7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8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29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30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5332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5333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5334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95335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533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3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3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3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340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1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2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3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4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45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5346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5347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5348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49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50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51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354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55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56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5357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grpSp>
        <p:nvGrpSpPr>
          <p:cNvPr id="95358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5359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0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1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362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5363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95364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5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6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367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95370" name="Oval 138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71" name="Oval 139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06114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625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26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626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6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626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6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7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627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7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627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7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8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628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8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628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8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9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629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29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629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29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0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630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0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630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0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1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631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1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1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1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631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1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1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1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1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2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2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2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32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632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2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2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2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2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632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3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633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3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633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633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9634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4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56" name="Text Box 100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6357" name="Text Box 101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96358" name="Group 10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6359" name="Oval 10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60" name="Oval 10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61" name="Oval 10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62" name="Oval 10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6363" name="Oval 107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4" name="Oval 108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5" name="Oval 109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6" name="Oval 110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7" name="Oval 111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68" name="Text Box 112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6369" name="Oval 113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370" name="Group 114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6371" name="Oval 115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72" name="Oval 116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73" name="Oval 117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74" name="Oval 118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6379" name="Group 123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6380" name="Oval 12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1" name="Oval 125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2" name="Oval 126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6383" name="Oval 127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6384" name="Group 128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96385" name="Oval 129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6" name="Oval 130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7" name="Oval 131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6388" name="Text Box 132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b="1">
                  <a:solidFill>
                    <a:srgbClr val="FF0000"/>
                  </a:solidFill>
                  <a:latin typeface="Arial"/>
                </a:rPr>
                <a:t>+</a:t>
              </a:r>
              <a:endParaRPr lang="en-US" altLang="en-US" b="1" baseline="30000">
                <a:solidFill>
                  <a:srgbClr val="FF0000"/>
                </a:solidFill>
                <a:latin typeface="Arial"/>
              </a:endParaRPr>
            </a:p>
          </p:txBody>
        </p:sp>
      </p:grpSp>
      <p:sp>
        <p:nvSpPr>
          <p:cNvPr id="96389" name="Oval 133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0" name="Oval 134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1" name="Oval 135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2" name="Oval 136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3" name="Oval 137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94" name="Oval 138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3863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7283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7284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289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7290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1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2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3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294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7295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6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7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298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299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7300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1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2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3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04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7305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6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7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08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09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7310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1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2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3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14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7315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6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7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18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19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7320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1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2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3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24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7325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6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7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28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29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7330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1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2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3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34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7335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6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7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38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7339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0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1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2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3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4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5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46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7347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7348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49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0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1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52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7353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4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5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6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57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7358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59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60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61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7362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Arial"/>
              </a:rPr>
              <a:t>-</a:t>
            </a:r>
            <a:endParaRPr lang="en-US" altLang="en-US" sz="2800" b="1" baseline="30000">
              <a:solidFill>
                <a:srgbClr val="0000CC"/>
              </a:solidFill>
              <a:latin typeface="Arial"/>
            </a:endParaRPr>
          </a:p>
        </p:txBody>
      </p:sp>
      <p:sp>
        <p:nvSpPr>
          <p:cNvPr id="97363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CC"/>
                </a:solidFill>
                <a:latin typeface="Arial"/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  <a:latin typeface="Arial"/>
              </a:rPr>
              <a:t>-</a:t>
            </a:r>
          </a:p>
        </p:txBody>
      </p:sp>
      <p:sp>
        <p:nvSpPr>
          <p:cNvPr id="97364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5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6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7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8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69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0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1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2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3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4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5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6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7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78" name="Text Box 98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sp>
        <p:nvSpPr>
          <p:cNvPr id="97379" name="Text Box 99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Arial"/>
              </a:rPr>
              <a:t>+</a:t>
            </a:r>
            <a:endParaRPr lang="en-US" altLang="en-US" b="1" baseline="3000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97380" name="Group 100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7381" name="Oval 10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82" name="Oval 10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83" name="Oval 10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84" name="Oval 10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7385" name="Oval 105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86" name="Oval 106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87" name="Oval 107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88" name="Oval 108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389" name="Oval 109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7392" name="Group 112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7393" name="Oval 113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94" name="Oval 114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95" name="Oval 115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96" name="Oval 116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397" name="Group 117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7398" name="Oval 118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399" name="Oval 119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7400" name="Oval 120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7401" name="Oval 121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3" name="Oval 123"/>
          <p:cNvSpPr>
            <a:spLocks noChangeArrowheads="1"/>
          </p:cNvSpPr>
          <p:nvPr/>
        </p:nvSpPr>
        <p:spPr bwMode="auto">
          <a:xfrm rot="17869698">
            <a:off x="4448175" y="42386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4" name="Oval 124"/>
          <p:cNvSpPr>
            <a:spLocks noChangeArrowheads="1"/>
          </p:cNvSpPr>
          <p:nvPr/>
        </p:nvSpPr>
        <p:spPr bwMode="auto">
          <a:xfrm rot="17869698">
            <a:off x="4830763" y="43386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5" name="Oval 125"/>
          <p:cNvSpPr>
            <a:spLocks noChangeArrowheads="1"/>
          </p:cNvSpPr>
          <p:nvPr/>
        </p:nvSpPr>
        <p:spPr bwMode="auto">
          <a:xfrm rot="21241377">
            <a:off x="4411663" y="42481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7" name="Oval 127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8" name="Oval 128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09" name="Oval 129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10" name="Oval 130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11" name="Oval 131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12" name="Oval 132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13" name="Oval 133"/>
          <p:cNvSpPr>
            <a:spLocks noChangeAspect="1" noChangeArrowheads="1"/>
          </p:cNvSpPr>
          <p:nvPr/>
        </p:nvSpPr>
        <p:spPr bwMode="auto">
          <a:xfrm rot="24992214">
            <a:off x="4183062" y="420052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3793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0362" name="Group 10"/>
          <p:cNvGrpSpPr>
            <a:grpSpLocks noChangeAspect="1"/>
          </p:cNvGrpSpPr>
          <p:nvPr/>
        </p:nvGrpSpPr>
        <p:grpSpPr bwMode="auto">
          <a:xfrm>
            <a:off x="482600" y="2830513"/>
            <a:ext cx="3190875" cy="1773237"/>
            <a:chOff x="817" y="1135"/>
            <a:chExt cx="4016" cy="2232"/>
          </a:xfrm>
        </p:grpSpPr>
        <p:sp>
          <p:nvSpPr>
            <p:cNvPr id="100355" name="Oval 3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56" name="Oval 4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57" name="Oval 5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58" name="Oval 6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0363" name="Group 11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0364" name="Oval 12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65" name="Oval 13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66" name="Oval 14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367" name="Oval 15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98452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1384" name="Group 8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1385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386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387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388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1414" name="Group 38"/>
          <p:cNvGrpSpPr>
            <a:grpSpLocks/>
          </p:cNvGrpSpPr>
          <p:nvPr/>
        </p:nvGrpSpPr>
        <p:grpSpPr bwMode="auto">
          <a:xfrm>
            <a:off x="2114550" y="3152775"/>
            <a:ext cx="3714750" cy="585788"/>
            <a:chOff x="1197" y="1221"/>
            <a:chExt cx="738" cy="369"/>
          </a:xfrm>
        </p:grpSpPr>
        <p:grpSp>
          <p:nvGrpSpPr>
            <p:cNvPr id="101390" name="Group 14"/>
            <p:cNvGrpSpPr>
              <a:grpSpLocks/>
            </p:cNvGrpSpPr>
            <p:nvPr/>
          </p:nvGrpSpPr>
          <p:grpSpPr bwMode="auto">
            <a:xfrm>
              <a:off x="1197" y="1221"/>
              <a:ext cx="370" cy="369"/>
              <a:chOff x="362" y="2318"/>
              <a:chExt cx="370" cy="369"/>
            </a:xfrm>
          </p:grpSpPr>
          <p:sp>
            <p:nvSpPr>
              <p:cNvPr id="101391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392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1393" name="Group 17"/>
            <p:cNvGrpSpPr>
              <a:grpSpLocks/>
            </p:cNvGrpSpPr>
            <p:nvPr/>
          </p:nvGrpSpPr>
          <p:grpSpPr bwMode="auto">
            <a:xfrm>
              <a:off x="1565" y="1221"/>
              <a:ext cx="370" cy="369"/>
              <a:chOff x="362" y="2318"/>
              <a:chExt cx="370" cy="369"/>
            </a:xfrm>
          </p:grpSpPr>
          <p:sp>
            <p:nvSpPr>
              <p:cNvPr id="101394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1395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101415" name="Text Box 39"/>
          <p:cNvSpPr txBox="1">
            <a:spLocks noChangeArrowheads="1"/>
          </p:cNvSpPr>
          <p:nvPr/>
        </p:nvSpPr>
        <p:spPr bwMode="auto">
          <a:xfrm>
            <a:off x="3879850" y="3903663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Arial"/>
              </a:rPr>
              <a:t>UV photon</a:t>
            </a:r>
          </a:p>
        </p:txBody>
      </p:sp>
      <p:grpSp>
        <p:nvGrpSpPr>
          <p:cNvPr id="101421" name="Group 45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1422" name="Oval 46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423" name="Oval 47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424" name="Oval 48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425" name="Oval 49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63940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2403" name="Group 3"/>
          <p:cNvGrpSpPr>
            <a:grpSpLocks noChangeAspect="1"/>
          </p:cNvGrpSpPr>
          <p:nvPr/>
        </p:nvGrpSpPr>
        <p:grpSpPr bwMode="auto">
          <a:xfrm>
            <a:off x="5111750" y="2881313"/>
            <a:ext cx="3190875" cy="1773237"/>
            <a:chOff x="817" y="1135"/>
            <a:chExt cx="4016" cy="2232"/>
          </a:xfrm>
        </p:grpSpPr>
        <p:sp>
          <p:nvSpPr>
            <p:cNvPr id="102404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05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06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07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2421" name="Group 21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2422" name="Oval 22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23" name="Oval 23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24" name="Oval 24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425" name="Oval 25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79952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35714</TotalTime>
  <Words>6331</Words>
  <Application>Microsoft Office PowerPoint</Application>
  <PresentationFormat>On-screen Show (4:3)</PresentationFormat>
  <Paragraphs>2229</Paragraphs>
  <Slides>313</Slides>
  <Notes>11</Notes>
  <HiddenSlides>5</HiddenSlides>
  <MMClips>9</MMClips>
  <ScaleCrop>false</ScaleCrop>
  <HeadingPairs>
    <vt:vector size="6" baseType="variant">
      <vt:variant>
        <vt:lpstr>Theme</vt:lpstr>
      </vt:variant>
      <vt:variant>
        <vt:i4>25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313</vt:i4>
      </vt:variant>
    </vt:vector>
  </HeadingPairs>
  <TitlesOfParts>
    <vt:vector size="341" baseType="lpstr">
      <vt:lpstr>Default Design</vt:lpstr>
      <vt:lpstr>10_Default Design</vt:lpstr>
      <vt:lpstr>13_Default Design</vt:lpstr>
      <vt:lpstr>8_Default Design</vt:lpstr>
      <vt:lpstr>1_Default Design</vt:lpstr>
      <vt:lpstr>3_Default Design</vt:lpstr>
      <vt:lpstr>4_Default Design</vt:lpstr>
      <vt:lpstr>5_Default Design</vt:lpstr>
      <vt:lpstr>4_Office Theme</vt:lpstr>
      <vt:lpstr>6_Default Design</vt:lpstr>
      <vt:lpstr>7_Default Design</vt:lpstr>
      <vt:lpstr>9_Default Design</vt:lpstr>
      <vt:lpstr>Office Theme</vt:lpstr>
      <vt:lpstr>2_Default Design</vt:lpstr>
      <vt:lpstr>1_Office Theme</vt:lpstr>
      <vt:lpstr>11_Default Design</vt:lpstr>
      <vt:lpstr>7_Office Theme</vt:lpstr>
      <vt:lpstr>12_Default Design</vt:lpstr>
      <vt:lpstr>14_Default Design</vt:lpstr>
      <vt:lpstr>15_Default Design</vt:lpstr>
      <vt:lpstr>5_Office Theme</vt:lpstr>
      <vt:lpstr>16_Default Design</vt:lpstr>
      <vt:lpstr>17_Default Design</vt:lpstr>
      <vt:lpstr>2_Office Theme</vt:lpstr>
      <vt:lpstr>18_Default Design</vt:lpstr>
      <vt:lpstr>Chart</vt:lpstr>
      <vt:lpstr>Microsoft Graph Chart</vt:lpstr>
      <vt:lpstr>Equation</vt:lpstr>
      <vt:lpstr>PowerPoint File available:</vt:lpstr>
      <vt:lpstr>Acknowledgements</vt:lpstr>
      <vt:lpstr>Data Collection Strategy</vt:lpstr>
      <vt:lpstr>The “success rate”  of structure determination</vt:lpstr>
      <vt:lpstr>signal vs noise</vt:lpstr>
      <vt:lpstr>signal vs noise</vt:lpstr>
      <vt:lpstr>signal vs noise</vt:lpstr>
      <vt:lpstr>       signal  /   noise =                √photons ?</vt:lpstr>
      <vt:lpstr>signal vs noise</vt:lpstr>
      <vt:lpstr>Adding noise</vt:lpstr>
      <vt:lpstr>Adding noise</vt:lpstr>
      <vt:lpstr>Adding noise</vt:lpstr>
      <vt:lpstr>Adding noise</vt:lpstr>
      <vt:lpstr>Adding noise</vt:lpstr>
      <vt:lpstr>Adding noise</vt:lpstr>
      <vt:lpstr>100% SeMet incorporation</vt:lpstr>
      <vt:lpstr>100% S -Met incorporation</vt:lpstr>
      <vt:lpstr>Phase Problem: Se vs S</vt:lpstr>
      <vt:lpstr>Phase Problem: Se vs S</vt:lpstr>
      <vt:lpstr>Phase Problem: Se vs S</vt:lpstr>
      <vt:lpstr>Phase Problem: Se vs S</vt:lpstr>
      <vt:lpstr>Phase Problem: Se vs S</vt:lpstr>
      <vt:lpstr>PowerPoint Presentation</vt:lpstr>
      <vt:lpstr>PowerPoint Presentation</vt:lpstr>
      <vt:lpstr>PowerPoint Presentation</vt:lpstr>
      <vt:lpstr>PowerPoint Presentation</vt:lpstr>
      <vt:lpstr>MR simulation</vt:lpstr>
      <vt:lpstr>The transitions are sharp!</vt:lpstr>
      <vt:lpstr>Where do photons go?</vt:lpstr>
      <vt:lpstr>Where do photons go?</vt:lpstr>
      <vt:lpstr>attenuation factor</vt:lpstr>
      <vt:lpstr>attenuation factor</vt:lpstr>
      <vt:lpstr>attenuation factor</vt:lpstr>
      <vt:lpstr>attenuation factor</vt:lpstr>
      <vt:lpstr>Data Collection Strategy</vt:lpstr>
      <vt:lpstr>Elastic scattering</vt:lpstr>
      <vt:lpstr>Elastic scattering</vt:lpstr>
      <vt:lpstr>Where do photons go?</vt:lpstr>
      <vt:lpstr>Elastic scattering</vt:lpstr>
      <vt:lpstr>Inelastic scattering</vt:lpstr>
      <vt:lpstr>Where do photons go?</vt:lpstr>
      <vt:lpstr>Where do photons go?</vt:lpstr>
      <vt:lpstr>Where do photons go?</vt:lpstr>
      <vt:lpstr>Photoelectric absorption</vt:lpstr>
      <vt:lpstr>Photoelectric absorption</vt:lpstr>
      <vt:lpstr>Fluorescence</vt:lpstr>
      <vt:lpstr>Fluorescence</vt:lpstr>
      <vt:lpstr>Metal identification</vt:lpstr>
      <vt:lpstr>Auger emission</vt:lpstr>
      <vt:lpstr>Auger emission</vt:lpstr>
      <vt:lpstr>Where do photons go?</vt:lpstr>
      <vt:lpstr>Where do photons go?</vt:lpstr>
      <vt:lpstr>Where do photons go?</vt:lpstr>
      <vt:lpstr>Where do photons go?</vt:lpstr>
      <vt:lpstr>Photoelectric absorption</vt:lpstr>
      <vt:lpstr>Photoelectric absorption</vt:lpstr>
      <vt:lpstr>Secondary ionization</vt:lpstr>
      <vt:lpstr>Secondary ionization</vt:lpstr>
      <vt:lpstr>Excitation</vt:lpstr>
      <vt:lpstr>Excitation</vt:lpstr>
      <vt:lpstr>Excitation</vt:lpstr>
      <vt:lpstr>Excitation</vt:lpstr>
      <vt:lpstr>Electron attachment</vt:lpstr>
      <vt:lpstr>Electron attachment</vt:lpstr>
      <vt:lpstr>Sample atoms</vt:lpstr>
      <vt:lpstr>Sample atoms</vt:lpstr>
      <vt:lpstr>Primary ionization</vt:lpstr>
      <vt:lpstr>Secondary ionizations</vt:lpstr>
      <vt:lpstr>Ionization track</vt:lpstr>
      <vt:lpstr>Ionization track</vt:lpstr>
      <vt:lpstr>Ionization track</vt:lpstr>
      <vt:lpstr>Ionization track</vt:lpstr>
      <vt:lpstr>Ionization track</vt:lpstr>
      <vt:lpstr>Ionization track</vt:lpstr>
      <vt:lpstr>Ionization track</vt:lpstr>
      <vt:lpstr>Ionization track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Solvated electron</vt:lpstr>
      <vt:lpstr>Solvated electron</vt:lpstr>
      <vt:lpstr>PowerPoint Presentation</vt:lpstr>
      <vt:lpstr>PowerPoint Presentation</vt:lpstr>
      <vt:lpstr>initial effects</vt:lpstr>
      <vt:lpstr>initial effects</vt:lpstr>
      <vt:lpstr>initial effects</vt:lpstr>
      <vt:lpstr>initial effects</vt:lpstr>
      <vt:lpstr>initial effects</vt:lpstr>
      <vt:lpstr>Excitation transfer</vt:lpstr>
      <vt:lpstr>Excitation transfer</vt:lpstr>
      <vt:lpstr>Excitation transfer</vt:lpstr>
      <vt:lpstr>Excitation transfer</vt:lpstr>
      <vt:lpstr>Excitation transfer</vt:lpstr>
      <vt:lpstr>t = 0 s</vt:lpstr>
      <vt:lpstr>t ≈ 10-15 s</vt:lpstr>
      <vt:lpstr>Timescales of radiation damage</vt:lpstr>
      <vt:lpstr>Timescales of radiation damage</vt:lpstr>
      <vt:lpstr>Ionization track</vt:lpstr>
      <vt:lpstr>Rough values of energy quanta</vt:lpstr>
      <vt:lpstr>Energy Transfer Analogy</vt:lpstr>
      <vt:lpstr>PowerPoint Presentation</vt:lpstr>
      <vt:lpstr>what the is a MGy?</vt:lpstr>
      <vt:lpstr>PowerPoint Presentation</vt:lpstr>
      <vt:lpstr>resolution dependence of global damage</vt:lpstr>
      <vt:lpstr>resolution dependence of global damage</vt:lpstr>
      <vt:lpstr>Riso vs dose</vt:lpstr>
      <vt:lpstr>Riso vs dose</vt:lpstr>
      <vt:lpstr>Dose-doubling concentration</vt:lpstr>
      <vt:lpstr>Dose-doubling concentration</vt:lpstr>
      <vt:lpstr>PowerPoint Presentation</vt:lpstr>
      <vt:lpstr>PowerPoint Presentation</vt:lpstr>
      <vt:lpstr>PowerPoint Presentation</vt:lpstr>
      <vt:lpstr>PowerPoint Presentation</vt:lpstr>
      <vt:lpstr>Data Collection Strategy</vt:lpstr>
      <vt:lpstr>Dose slicing</vt:lpstr>
      <vt:lpstr>PowerPoint Presentation</vt:lpstr>
      <vt:lpstr>PowerPoint Presentation</vt:lpstr>
      <vt:lpstr>PowerPoint Presentation</vt:lpstr>
      <vt:lpstr>PowerPoint Presentation</vt:lpstr>
      <vt:lpstr>B factor from image analysis</vt:lpstr>
      <vt:lpstr>B factor from image analysis</vt:lpstr>
      <vt:lpstr>Muybridge’s galloping horse (1878)</vt:lpstr>
      <vt:lpstr>Muybridge’s galloping horse (1878)</vt:lpstr>
      <vt:lpstr>Muybridge’s galloping horse (1878)</vt:lpstr>
      <vt:lpstr>lysozyme: real and reciprocal</vt:lpstr>
      <vt:lpstr>lysozyme: thermal motion</vt:lpstr>
      <vt:lpstr>Proteins move! Your crystal may be trying to tell you something…</vt:lpstr>
      <vt:lpstr>At the beamline…</vt:lpstr>
      <vt:lpstr>Resolution</vt:lpstr>
      <vt:lpstr>Completeness: random deletion</vt:lpstr>
      <vt:lpstr>Completeness: missing wedge</vt:lpstr>
      <vt:lpstr>Overloads</vt:lpstr>
      <vt:lpstr>Resolution: low-angle cutoff</vt:lpstr>
      <vt:lpstr>The truth about x-ray beams</vt:lpstr>
      <vt:lpstr>The truth about x-ray beams</vt:lpstr>
      <vt:lpstr>The truth about x-ray beams</vt:lpstr>
      <vt:lpstr>Data Collection Strategy</vt:lpstr>
      <vt:lpstr>The truth about x-ray beams</vt:lpstr>
      <vt:lpstr>The truth about x-ray beams</vt:lpstr>
      <vt:lpstr>The truth about x-ray beams</vt:lpstr>
      <vt:lpstr>The truth about x-ray beams</vt:lpstr>
      <vt:lpstr>The truth about x-ray beams</vt:lpstr>
      <vt:lpstr>spectral dispersion</vt:lpstr>
      <vt:lpstr>spectral dispersion</vt:lpstr>
      <vt:lpstr>Si(111) vs multilayers</vt:lpstr>
      <vt:lpstr>Wide-bandpass MX?</vt:lpstr>
      <vt:lpstr>Wide bandpass reveals mosaicity from a still</vt:lpstr>
      <vt:lpstr>Data Collection Strategy</vt:lpstr>
      <vt:lpstr>The truth about x-ray beams</vt:lpstr>
      <vt:lpstr>beam divergence</vt:lpstr>
      <vt:lpstr>beam divergence</vt:lpstr>
      <vt:lpstr>Divergence Arndt &amp; Wonacott (1977)</vt:lpstr>
      <vt:lpstr>  divergence = 0 º</vt:lpstr>
      <vt:lpstr>  divergence = 0.3 º</vt:lpstr>
      <vt:lpstr>The truth about x-ray beams</vt:lpstr>
      <vt:lpstr>Air absorption</vt:lpstr>
      <vt:lpstr>The truth about x-ray beams</vt:lpstr>
      <vt:lpstr>Data Collection Strategy</vt:lpstr>
      <vt:lpstr>beam size vs xtal size</vt:lpstr>
      <vt:lpstr>Put the “crystal” into the beam</vt:lpstr>
      <vt:lpstr>“crystal” = thing you want to shoot</vt:lpstr>
      <vt:lpstr>beam size vs xtal size</vt:lpstr>
      <vt:lpstr>shoot the whole crystal</vt:lpstr>
      <vt:lpstr>shoot the whole crystal</vt:lpstr>
      <vt:lpstr>shoot the whole crystal</vt:lpstr>
      <vt:lpstr>How many crystals do you see?</vt:lpstr>
      <vt:lpstr>mosaic spread</vt:lpstr>
      <vt:lpstr>mosaic spread</vt:lpstr>
      <vt:lpstr>  mosaic spread = 0 º</vt:lpstr>
      <vt:lpstr>  mosaic spread = 0.1º</vt:lpstr>
      <vt:lpstr>  mosaic spread = 0.2º</vt:lpstr>
      <vt:lpstr>  mosaic spread = 0.4º</vt:lpstr>
      <vt:lpstr>  mosaic spread = 0.6º</vt:lpstr>
      <vt:lpstr>  mosaic spread = 0.8º</vt:lpstr>
      <vt:lpstr>  mosaic spread = 1.0º</vt:lpstr>
      <vt:lpstr>  mosaic spread = 1.5º</vt:lpstr>
      <vt:lpstr>  mosaic spread = 2.0º</vt:lpstr>
      <vt:lpstr>  mosaic spread = 2.5º</vt:lpstr>
      <vt:lpstr>  mosaic spread = 3.2º</vt:lpstr>
      <vt:lpstr>  mosaic spread = 6.4º</vt:lpstr>
      <vt:lpstr>  mosaic spread = 12.8º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shoot the whole crystal</vt:lpstr>
      <vt:lpstr>platy crystals</vt:lpstr>
      <vt:lpstr>platy crystals</vt:lpstr>
      <vt:lpstr>MiTeGen MicroMesh grids</vt:lpstr>
      <vt:lpstr>platy crystals</vt:lpstr>
      <vt:lpstr>platy crystals</vt:lpstr>
      <vt:lpstr>platy crystals</vt:lpstr>
      <vt:lpstr>beam size vs xtal size</vt:lpstr>
      <vt:lpstr>shoot nothing but the crystal</vt:lpstr>
      <vt:lpstr>shoot nothing but the crystal</vt:lpstr>
      <vt:lpstr>PowerPoint Presentation</vt:lpstr>
      <vt:lpstr>Gaussian beam</vt:lpstr>
      <vt:lpstr>Collimated beam</vt:lpstr>
      <vt:lpstr>shoot nothing but the crystal</vt:lpstr>
      <vt:lpstr>shoot nothing but the crystal</vt:lpstr>
      <vt:lpstr>shoot nothing but the crystal</vt:lpstr>
      <vt:lpstr>X-ray scattering “rules”:</vt:lpstr>
      <vt:lpstr>beam size vs xtal size</vt:lpstr>
      <vt:lpstr>Mosquito tips cost $0.15 each</vt:lpstr>
      <vt:lpstr>Background scattering</vt:lpstr>
      <vt:lpstr>Background scattering</vt:lpstr>
      <vt:lpstr>Fine Slicing</vt:lpstr>
      <vt:lpstr>Pilatus pile-up for RT MX? same photons, different speeds</vt:lpstr>
      <vt:lpstr>Pilatus pile-up for RT MX? same photons, different speeds</vt:lpstr>
      <vt:lpstr>Pilatus pile-up for RT MX? same photons, different speeds</vt:lpstr>
      <vt:lpstr>Pilatus pile-up for RT MX? same photons, different speeds</vt:lpstr>
      <vt:lpstr>Pilatus pile-up for RT MX? same photons, different speeds</vt:lpstr>
      <vt:lpstr>How to avoid pile-up? and other time-dependent noise?</vt:lpstr>
      <vt:lpstr>Classes of error in MX</vt:lpstr>
      <vt:lpstr>Classes of error in MX</vt:lpstr>
      <vt:lpstr>Optimal exposure time (faint spots)</vt:lpstr>
      <vt:lpstr>Data Collection Strategy</vt:lpstr>
      <vt:lpstr>beam size vs xtal size</vt:lpstr>
      <vt:lpstr>The crystal rotates!</vt:lpstr>
      <vt:lpstr>The crystal rotates!</vt:lpstr>
      <vt:lpstr>Shoot nothing but the “crystal” </vt:lpstr>
      <vt:lpstr>Data Collection Strategy</vt:lpstr>
      <vt:lpstr>avoiding overlaps</vt:lpstr>
      <vt:lpstr>avoiding overlaps</vt:lpstr>
      <vt:lpstr>PowerPoint Presentation</vt:lpstr>
      <vt:lpstr>At the beamline…</vt:lpstr>
      <vt:lpstr>R-factor</vt:lpstr>
      <vt:lpstr>Figure of Merit</vt:lpstr>
      <vt:lpstr>PowerPoint Presentation</vt:lpstr>
      <vt:lpstr>Fractional error</vt:lpstr>
      <vt:lpstr>PowerPoint Presentation</vt:lpstr>
      <vt:lpstr>Systematic error does not “average out”</vt:lpstr>
      <vt:lpstr>Can you count to 1,000,000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SHSSS! The dominant source of error for anomalous difference measurements</vt:lpstr>
      <vt:lpstr>SHSSS! The dominant source of error for anomalous difference measurements</vt:lpstr>
      <vt:lpstr>SHSSS! The dominant source of error for anomalous difference measurements</vt:lpstr>
      <vt:lpstr>SHSSS! The dominant source of error for anomalous difference measurements</vt:lpstr>
      <vt:lpstr>SHSSS! The dominant source of error for anomalous difference measurements</vt:lpstr>
      <vt:lpstr>SHSSS! The dominant source of error for anomalous difference measurements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Pilatus: 1-module shift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CCD calibration: 7235 eV</vt:lpstr>
      <vt:lpstr>CCD calibration: 7247 eV</vt:lpstr>
      <vt:lpstr>Gadox calibration vs energy</vt:lpstr>
      <vt:lpstr>Data collection parameters:</vt:lpstr>
      <vt:lpstr>PowerPoint Presentation</vt:lpstr>
      <vt:lpstr>140-fold multiplicity</vt:lpstr>
      <vt:lpstr>140-fold multiplicity</vt:lpstr>
      <vt:lpstr>140-fold multiplicity</vt:lpstr>
      <vt:lpstr>140-fold multiplicity</vt:lpstr>
      <vt:lpstr>    non-isomorphism</vt:lpstr>
      <vt:lpstr>Non-isomorphism in lysozyme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Bragg’s “minimum wavelength principle”</vt:lpstr>
      <vt:lpstr>DMMULTI – fake data 4 deg rotation: 8 “xtals”: before</vt:lpstr>
      <vt:lpstr>PowerPoint Presentation</vt:lpstr>
      <vt:lpstr>Suggested anomalous protocol:</vt:lpstr>
      <vt:lpstr>Data Collection Strategy</vt:lpstr>
      <vt:lpstr>Optimal exposure time (faint spots)</vt:lpstr>
      <vt:lpstr>Data Collection Strategy</vt:lpstr>
      <vt:lpstr>PowerPoint Presentation</vt:lpstr>
      <vt:lpstr>Data Collection Strategy</vt:lpstr>
      <vt:lpstr>Gadox calibration vs energy</vt:lpstr>
      <vt:lpstr>attenuation factor</vt:lpstr>
      <vt:lpstr>Data Collection Strategy</vt:lpstr>
      <vt:lpstr>PowerPoint Presentation</vt:lpstr>
      <vt:lpstr>Data Collection Strategy</vt:lpstr>
      <vt:lpstr>Systematic error does not “average out”</vt:lpstr>
      <vt:lpstr>Data Collection Strategy</vt:lpstr>
      <vt:lpstr>PowerPoint Presentation</vt:lpstr>
      <vt:lpstr>Data Collection Strategy</vt:lpstr>
      <vt:lpstr>PowerPoint Presentation</vt:lpstr>
      <vt:lpstr>Data Collection Strategy</vt:lpstr>
      <vt:lpstr>URL Summary</vt:lpstr>
    </vt:vector>
  </TitlesOfParts>
  <Company>Advance Light Source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Crystallography</dc:title>
  <dc:creator>James Holton</dc:creator>
  <cp:lastModifiedBy>JMHolton</cp:lastModifiedBy>
  <cp:revision>99</cp:revision>
  <dcterms:created xsi:type="dcterms:W3CDTF">2010-03-07T18:24:14Z</dcterms:created>
  <dcterms:modified xsi:type="dcterms:W3CDTF">2016-05-23T17:16:52Z</dcterms:modified>
</cp:coreProperties>
</file>