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3.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4.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5.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9" r:id="rId3"/>
    <p:sldMasterId id="2147483716" r:id="rId4"/>
    <p:sldMasterId id="2147483741" r:id="rId5"/>
    <p:sldMasterId id="2147483756" r:id="rId6"/>
    <p:sldMasterId id="2147483799" r:id="rId7"/>
    <p:sldMasterId id="2147483840" r:id="rId8"/>
    <p:sldMasterId id="2147483937" r:id="rId9"/>
    <p:sldMasterId id="2147483949" r:id="rId10"/>
    <p:sldMasterId id="2147484056" r:id="rId11"/>
    <p:sldMasterId id="2147484069" r:id="rId12"/>
    <p:sldMasterId id="2147484110" r:id="rId13"/>
    <p:sldMasterId id="2147484122" r:id="rId14"/>
    <p:sldMasterId id="2147484134" r:id="rId15"/>
    <p:sldMasterId id="2147484146" r:id="rId16"/>
  </p:sldMasterIdLst>
  <p:notesMasterIdLst>
    <p:notesMasterId r:id="rId101"/>
  </p:notesMasterIdLst>
  <p:sldIdLst>
    <p:sldId id="258" r:id="rId17"/>
    <p:sldId id="499" r:id="rId18"/>
    <p:sldId id="520" r:id="rId19"/>
    <p:sldId id="521" r:id="rId20"/>
    <p:sldId id="522" r:id="rId21"/>
    <p:sldId id="550" r:id="rId22"/>
    <p:sldId id="313" r:id="rId23"/>
    <p:sldId id="451" r:id="rId24"/>
    <p:sldId id="452" r:id="rId25"/>
    <p:sldId id="453" r:id="rId26"/>
    <p:sldId id="454" r:id="rId27"/>
    <p:sldId id="455" r:id="rId28"/>
    <p:sldId id="456" r:id="rId29"/>
    <p:sldId id="551" r:id="rId30"/>
    <p:sldId id="552" r:id="rId31"/>
    <p:sldId id="538" r:id="rId32"/>
    <p:sldId id="457" r:id="rId33"/>
    <p:sldId id="314" r:id="rId34"/>
    <p:sldId id="545" r:id="rId35"/>
    <p:sldId id="534" r:id="rId36"/>
    <p:sldId id="535" r:id="rId37"/>
    <p:sldId id="507" r:id="rId38"/>
    <p:sldId id="508" r:id="rId39"/>
    <p:sldId id="509" r:id="rId40"/>
    <p:sldId id="510" r:id="rId41"/>
    <p:sldId id="511" r:id="rId42"/>
    <p:sldId id="512" r:id="rId43"/>
    <p:sldId id="513" r:id="rId44"/>
    <p:sldId id="514" r:id="rId45"/>
    <p:sldId id="544" r:id="rId46"/>
    <p:sldId id="539" r:id="rId47"/>
    <p:sldId id="540" r:id="rId48"/>
    <p:sldId id="542" r:id="rId49"/>
    <p:sldId id="547" r:id="rId50"/>
    <p:sldId id="546" r:id="rId51"/>
    <p:sldId id="553" r:id="rId52"/>
    <p:sldId id="501" r:id="rId53"/>
    <p:sldId id="430" r:id="rId54"/>
    <p:sldId id="431" r:id="rId55"/>
    <p:sldId id="432" r:id="rId56"/>
    <p:sldId id="286" r:id="rId57"/>
    <p:sldId id="288" r:id="rId58"/>
    <p:sldId id="405" r:id="rId59"/>
    <p:sldId id="404" r:id="rId60"/>
    <p:sldId id="289" r:id="rId61"/>
    <p:sldId id="441" r:id="rId62"/>
    <p:sldId id="401" r:id="rId63"/>
    <p:sldId id="402" r:id="rId64"/>
    <p:sldId id="287" r:id="rId65"/>
    <p:sldId id="502" r:id="rId66"/>
    <p:sldId id="503" r:id="rId67"/>
    <p:sldId id="504" r:id="rId68"/>
    <p:sldId id="498" r:id="rId69"/>
    <p:sldId id="531" r:id="rId70"/>
    <p:sldId id="532" r:id="rId71"/>
    <p:sldId id="557" r:id="rId72"/>
    <p:sldId id="555" r:id="rId73"/>
    <p:sldId id="556" r:id="rId74"/>
    <p:sldId id="554" r:id="rId75"/>
    <p:sldId id="529" r:id="rId76"/>
    <p:sldId id="414" r:id="rId77"/>
    <p:sldId id="527" r:id="rId78"/>
    <p:sldId id="526" r:id="rId79"/>
    <p:sldId id="524" r:id="rId80"/>
    <p:sldId id="548" r:id="rId81"/>
    <p:sldId id="549" r:id="rId82"/>
    <p:sldId id="523" r:id="rId83"/>
    <p:sldId id="528" r:id="rId84"/>
    <p:sldId id="320" r:id="rId85"/>
    <p:sldId id="515" r:id="rId86"/>
    <p:sldId id="321" r:id="rId87"/>
    <p:sldId id="322" r:id="rId88"/>
    <p:sldId id="500" r:id="rId89"/>
    <p:sldId id="328" r:id="rId90"/>
    <p:sldId id="518" r:id="rId91"/>
    <p:sldId id="519" r:id="rId92"/>
    <p:sldId id="516" r:id="rId93"/>
    <p:sldId id="517" r:id="rId94"/>
    <p:sldId id="357" r:id="rId95"/>
    <p:sldId id="361" r:id="rId96"/>
    <p:sldId id="362" r:id="rId97"/>
    <p:sldId id="358" r:id="rId98"/>
    <p:sldId id="359" r:id="rId99"/>
    <p:sldId id="360"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620"/>
    <a:srgbClr val="FF9B9B"/>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75" d="100"/>
          <a:sy n="75" d="100"/>
        </p:scale>
        <p:origin x="-211" y="-82"/>
      </p:cViewPr>
      <p:guideLst>
        <p:guide orient="horz" pos="2160"/>
        <p:guide pos="2880"/>
      </p:guideLst>
    </p:cSldViewPr>
  </p:slideViewPr>
  <p:notesTextViewPr>
    <p:cViewPr>
      <p:scale>
        <a:sx n="1" d="1"/>
        <a:sy n="1" d="1"/>
      </p:scale>
      <p:origin x="0" y="0"/>
    </p:cViewPr>
  </p:notesTextViewPr>
  <p:sorterViewPr>
    <p:cViewPr>
      <p:scale>
        <a:sx n="68" d="100"/>
        <a:sy n="68" d="100"/>
      </p:scale>
      <p:origin x="0" y="560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slide" Target="slides/slide71.xml"/><Relationship Id="rId102"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5.xml"/><Relationship Id="rId82" Type="http://schemas.openxmlformats.org/officeDocument/2006/relationships/slide" Target="slides/slide66.xml"/><Relationship Id="rId90" Type="http://schemas.openxmlformats.org/officeDocument/2006/relationships/slide" Target="slides/slide74.xml"/><Relationship Id="rId95" Type="http://schemas.openxmlformats.org/officeDocument/2006/relationships/slide" Target="slides/slide79.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103" Type="http://schemas.openxmlformats.org/officeDocument/2006/relationships/viewProps" Target="view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658D23-6588-475B-B4BB-DCC18E57E211}" type="datetimeFigureOut">
              <a:rPr lang="en-US" smtClean="0"/>
              <a:t>2/27/2019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BBB293-9159-4ADD-BA93-091464F2D668}" type="slidenum">
              <a:rPr lang="en-US" smtClean="0"/>
              <a:t>‹#›</a:t>
            </a:fld>
            <a:endParaRPr lang="en-US"/>
          </a:p>
        </p:txBody>
      </p:sp>
    </p:spTree>
    <p:extLst>
      <p:ext uri="{BB962C8B-B14F-4D97-AF65-F5344CB8AC3E}">
        <p14:creationId xmlns:p14="http://schemas.microsoft.com/office/powerpoint/2010/main" val="2832190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691E80-1F70-4D5E-9E70-3346552B3E55}"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1346646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1991558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23203419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4F42DCEF-3B52-48A9-BF73-9C87655D89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45291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167A8EB-BD44-4CBD-A594-95E2AE462A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82027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3F1B8C0C-FEF0-42CA-A24F-E9D9B8D843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82503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2/27/2019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7403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2/27/2019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2956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2/27/2019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5208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2/27/2019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39244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9A17A0-05CC-4E84-A717-F79038D8F1AE}" type="datetimeFigureOut">
              <a:rPr lang="en-US" smtClean="0">
                <a:solidFill>
                  <a:prstClr val="black">
                    <a:tint val="75000"/>
                  </a:prstClr>
                </a:solidFill>
              </a:rPr>
              <a:pPr/>
              <a:t>2/27/2019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2373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9A17A0-05CC-4E84-A717-F79038D8F1AE}" type="datetimeFigureOut">
              <a:rPr lang="en-US" smtClean="0">
                <a:solidFill>
                  <a:prstClr val="black">
                    <a:tint val="75000"/>
                  </a:prstClr>
                </a:solidFill>
              </a:rPr>
              <a:pPr/>
              <a:t>2/27/2019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22273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9A17A0-05CC-4E84-A717-F79038D8F1AE}" type="datetimeFigureOut">
              <a:rPr lang="en-US" smtClean="0">
                <a:solidFill>
                  <a:prstClr val="black">
                    <a:tint val="75000"/>
                  </a:prstClr>
                </a:solidFill>
              </a:rPr>
              <a:pPr/>
              <a:t>2/27/2019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331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17257251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2/27/2019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4921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2/27/2019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08169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2/27/2019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17400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2/27/2019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70527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2/27/2019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5935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2/27/2019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95396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2/27/2019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3528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2/27/2019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75456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9A17A0-05CC-4E84-A717-F79038D8F1AE}" type="datetimeFigureOut">
              <a:rPr lang="en-US" smtClean="0">
                <a:solidFill>
                  <a:prstClr val="black">
                    <a:tint val="75000"/>
                  </a:prstClr>
                </a:solidFill>
              </a:rPr>
              <a:pPr/>
              <a:t>2/27/2019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81079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9A17A0-05CC-4E84-A717-F79038D8F1AE}" type="datetimeFigureOut">
              <a:rPr lang="en-US" smtClean="0">
                <a:solidFill>
                  <a:prstClr val="black">
                    <a:tint val="75000"/>
                  </a:prstClr>
                </a:solidFill>
              </a:rPr>
              <a:pPr/>
              <a:t>2/27/2019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621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2/27/2019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68482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9A17A0-05CC-4E84-A717-F79038D8F1AE}" type="datetimeFigureOut">
              <a:rPr lang="en-US" smtClean="0">
                <a:solidFill>
                  <a:prstClr val="black">
                    <a:tint val="75000"/>
                  </a:prstClr>
                </a:solidFill>
              </a:rPr>
              <a:pPr/>
              <a:t>2/27/2019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40098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2/27/2019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0995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2/27/2019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0864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2/27/2019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20451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2/27/2019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99769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55591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86520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1690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02656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969426-3E7D-4F12-B5D0-EE6198BDBD3F}" type="datetimeFigureOut">
              <a:rPr lang="en-US" smtClean="0">
                <a:solidFill>
                  <a:prstClr val="black">
                    <a:tint val="75000"/>
                  </a:prstClr>
                </a:solidFill>
              </a:rPr>
              <a:pPr/>
              <a:t>2/27/2019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956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2/27/2019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50152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969426-3E7D-4F12-B5D0-EE6198BDBD3F}" type="datetimeFigureOut">
              <a:rPr lang="en-US" smtClean="0">
                <a:solidFill>
                  <a:prstClr val="black">
                    <a:tint val="75000"/>
                  </a:prstClr>
                </a:solidFill>
              </a:rPr>
              <a:pPr/>
              <a:t>2/27/2019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4874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969426-3E7D-4F12-B5D0-EE6198BDBD3F}" type="datetimeFigureOut">
              <a:rPr lang="en-US" smtClean="0">
                <a:solidFill>
                  <a:prstClr val="black">
                    <a:tint val="75000"/>
                  </a:prstClr>
                </a:solidFill>
              </a:rPr>
              <a:pPr/>
              <a:t>2/27/2019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151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9400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0276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473661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7811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389987280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34F7387E-32AA-4D29-B1D2-00E4F7F617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41585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999697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650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2/27/2019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12196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5638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99330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969426-3E7D-4F12-B5D0-EE6198BDBD3F}" type="datetimeFigureOut">
              <a:rPr lang="en-US" smtClean="0">
                <a:solidFill>
                  <a:prstClr val="black">
                    <a:tint val="75000"/>
                  </a:prstClr>
                </a:solidFill>
              </a:rPr>
              <a:pPr/>
              <a:t>2/27/2019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32461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969426-3E7D-4F12-B5D0-EE6198BDBD3F}" type="datetimeFigureOut">
              <a:rPr lang="en-US" smtClean="0">
                <a:solidFill>
                  <a:prstClr val="black">
                    <a:tint val="75000"/>
                  </a:prstClr>
                </a:solidFill>
              </a:rPr>
              <a:pPr/>
              <a:t>2/27/2019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1440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969426-3E7D-4F12-B5D0-EE6198BDBD3F}" type="datetimeFigureOut">
              <a:rPr lang="en-US" smtClean="0">
                <a:solidFill>
                  <a:prstClr val="black">
                    <a:tint val="75000"/>
                  </a:prstClr>
                </a:solidFill>
              </a:rPr>
              <a:pPr/>
              <a:t>2/27/2019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11443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4388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74573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5811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798734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971691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2/27/2019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98553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2/27/2019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16420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2/27/2019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849796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2/27/2019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107847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2/27/2019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59084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2/27/2019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02552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2/27/2019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51359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2/27/2019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5657552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2/27/2019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107656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2/27/2019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43038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2/27/2019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375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solidFill>
                  <a:prstClr val="black">
                    <a:tint val="75000"/>
                  </a:prstClr>
                </a:solidFill>
              </a:rPr>
              <a:pPr/>
              <a:t>2/27/2019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19174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2/27/2019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094196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2/25/2019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17661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2/25/2019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6739987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2/25/2019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33362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2/25/2019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6816762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2/25/2019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344677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2/25/2019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2140521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2/25/2019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506204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2/25/2019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812729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2/25/2019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224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solidFill>
                  <a:prstClr val="black">
                    <a:tint val="75000"/>
                  </a:prstClr>
                </a:solidFill>
              </a:rPr>
              <a:pPr/>
              <a:t>2/27/2019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47046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2/25/2019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8183857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2/25/2019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61991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2/25/2019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9107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2/25/2019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467125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2/25/2019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778383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2/25/2019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0874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9A17A0-05CC-4E84-A717-F79038D8F1AE}" type="datetimeFigureOut">
              <a:rPr lang="en-US" smtClean="0">
                <a:solidFill>
                  <a:prstClr val="black">
                    <a:tint val="75000"/>
                  </a:prstClr>
                </a:solidFill>
              </a:rPr>
              <a:pPr/>
              <a:t>2/25/2019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074581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9A17A0-05CC-4E84-A717-F79038D8F1AE}" type="datetimeFigureOut">
              <a:rPr lang="en-US" smtClean="0">
                <a:solidFill>
                  <a:prstClr val="black">
                    <a:tint val="75000"/>
                  </a:prstClr>
                </a:solidFill>
              </a:rPr>
              <a:pPr/>
              <a:t>2/25/2019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3995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9A17A0-05CC-4E84-A717-F79038D8F1AE}" type="datetimeFigureOut">
              <a:rPr lang="en-US" smtClean="0">
                <a:solidFill>
                  <a:prstClr val="black">
                    <a:tint val="75000"/>
                  </a:prstClr>
                </a:solidFill>
              </a:rPr>
              <a:pPr/>
              <a:t>2/25/2019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57046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2/25/2019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7456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solidFill>
                  <a:prstClr val="black">
                    <a:tint val="75000"/>
                  </a:prstClr>
                </a:solidFill>
              </a:rPr>
              <a:pPr/>
              <a:t>2/27/2019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60762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2/25/2019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313063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2/25/2019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77690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2/25/2019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824516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679152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085149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4629850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310877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45292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19250551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113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2/27/2019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91877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0626357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4901755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819565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3504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1772468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2/27/2019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0000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2/27/2019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9699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2/27/2019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00852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9011846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3131572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845B660-87E4-44C2-9DA0-8749D0D9A5CC}"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398328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0D3066-AC0A-4D1B-A0CA-E7EEB995070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39619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A12168-BE1C-4838-BDEF-39CF02F991C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131596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E56D13-3270-4518-B5FB-4BC7495E44E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094419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13920D-AD85-43C6-8E39-1B32EC1A29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57035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5ACAFE-18D6-4EC4-B245-B3DF9E38C08E}" type="datetimeFigureOut">
              <a:rPr lang="en-US" smtClean="0"/>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12216288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0E40908-B101-4183-8E78-A26B8164CED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526536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D942EB-4BB4-47BB-A347-8281C20B516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72329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E10EEE-14BF-4B15-BA0E-AB81D0F320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577334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FC4F2-151C-491D-8505-7D157EEF64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034906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5E0B49-625E-4777-BE10-0E1CB757C1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624970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1D912E-57AA-4537-B561-00F759FA808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834882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82BB03-3830-4928-AF47-9D38DDC4B84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975894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F62172-BB84-4520-8BDF-5BB7BA07DA3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93303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66CC52-95F0-4F0E-9542-F4132DE47E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16562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98E632-BACF-4DD5-88F7-02CA805B6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8974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5ACAFE-18D6-4EC4-B245-B3DF9E38C08E}" type="datetimeFigureOut">
              <a:rPr lang="en-US" smtClean="0"/>
              <a:t>2/27/2019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7901707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C9E3B-0EC9-4357-99E5-5F811A30E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46968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898C97-1839-4A17-A3E9-2AFA95E53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96841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6F86B-4C3F-4170-B738-7A2A084AC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7863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51A4C9-6593-4402-B3CD-45E841A5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24034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D4D141-8C29-4FD7-8ED0-26137FFD9A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20432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A97C2-339E-44AC-92E1-42D6EECAC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16069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CAC62-9EF5-47C0-9192-76F2719BB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06060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22B713-C061-4C4A-B006-1A8F2C653A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0666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66358-4F78-4EA1-A69D-F54DF5C4B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45358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4EC90-B9A8-4FBA-B996-3D5080294C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7707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5ACAFE-18D6-4EC4-B245-B3DF9E38C08E}" type="datetimeFigureOut">
              <a:rPr lang="en-US" smtClean="0"/>
              <a:t>2/27/2019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13828829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CD728B3F-2A5E-4CEC-9170-A04634840C8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637611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E8277ED7-9549-4DD5-9A0A-629A753860F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6465917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1E17BA7E-529B-411E-BD30-7933DCF4611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1274656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9FAABFDA-C3A3-4645-9DAD-B0EEF50FF92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985757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755B7099-D08F-4C12-B1D1-B0254418F29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651982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7C031B59-A4DA-4715-945A-6C2B434321D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614673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39F907F4-4EFB-4019-9808-0BAFC8F7D14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143209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57445732-0EFC-4E57-84EB-8F009C08509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688053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7DED9F14-D48A-4C06-AC96-F17040FB151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0412959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9D6C2AA-3663-42BF-BDA7-36F0BBE3BF8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86568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5ACAFE-18D6-4EC4-B245-B3DF9E38C08E}" type="datetimeFigureOut">
              <a:rPr lang="en-US" smtClean="0"/>
              <a:t>2/27/2019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15530091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211B848F-EBCB-43BC-A04F-F210387FD83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4141053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E10F5A26-E009-4AEF-9B04-2B770AC7356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5002269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7BD4A8BA-F916-410E-8B17-4FAE96AD2ED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396451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A4CE25BF-22F6-48B7-B391-0A984E013F3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718142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7797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44845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90442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44653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42588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2966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5ACAFE-18D6-4EC4-B245-B3DF9E38C08E}" type="datetimeFigureOut">
              <a:rPr lang="en-US" smtClean="0"/>
              <a:t>2/27/2019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19022649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70731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36999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69234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26541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39561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65204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12291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31297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2/27/2019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40575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2/27/2019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747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t>2/27/2019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18402802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2/27/2019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11508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2/27/2019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51559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2/27/2019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88844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2/27/2019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678719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2/27/2019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82797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2/27/2019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85147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2/27/2019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4940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2/27/2019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72149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2/27/2019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91609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D38221-9C74-499F-BA2C-58B05AD354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2698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t>2/27/2019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6344817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BBDC42-DCA2-48A8-ACDB-0EFF2FCBDF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89803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0830A16-3076-41BF-8676-B1EC197C0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56093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CCC1B7-B70A-468D-A50D-1F69B0659AC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20644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61D4C21-6388-4F81-9980-BE706EDEC5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041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5907D21-D5F4-4777-B8BD-819ED14C1D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48879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10F6CDF-0CE0-4A84-8922-1DC981F588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2002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4DA044-F0C6-4559-94BB-7FAD0ABFC0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39781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A675064-9B6A-4A6C-A6AC-4A0FF2ECAD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73546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CED7E5-3114-4809-9E6E-A5FE217337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69558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C615A2-C981-454E-89C5-B1EA767E28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9704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2.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3.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4.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5.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6.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5.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theme" Target="../theme/theme6.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8.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9.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ACAFE-18D6-4EC4-B245-B3DF9E38C08E}" type="datetimeFigureOut">
              <a:rPr lang="en-US" smtClean="0"/>
              <a:t>2/27/2019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E147C-6285-487E-B58A-0BD9EFAAED2B}" type="slidenum">
              <a:rPr lang="en-US" smtClean="0"/>
              <a:t>‹#›</a:t>
            </a:fld>
            <a:endParaRPr lang="en-US"/>
          </a:p>
        </p:txBody>
      </p:sp>
    </p:spTree>
    <p:extLst>
      <p:ext uri="{BB962C8B-B14F-4D97-AF65-F5344CB8AC3E}">
        <p14:creationId xmlns:p14="http://schemas.microsoft.com/office/powerpoint/2010/main" val="1292610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9A17A0-05CC-4E84-A717-F79038D8F1AE}" type="datetimeFigureOut">
              <a:rPr lang="en-US" smtClean="0">
                <a:solidFill>
                  <a:prstClr val="black">
                    <a:tint val="75000"/>
                  </a:prstClr>
                </a:solidFill>
              </a:rPr>
              <a:pPr/>
              <a:t>2/27/2019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021089"/>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4969426-3E7D-4F12-B5D0-EE6198BDBD3F}" type="datetimeFigureOut">
              <a:rPr lang="en-US" smtClean="0">
                <a:solidFill>
                  <a:prstClr val="black">
                    <a:tint val="75000"/>
                  </a:prstClr>
                </a:solidFill>
              </a:rPr>
              <a:pPr/>
              <a:t>2/27/2019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EE47DCF0-F3AD-4EC9-82B4-E52CC58ED3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3475711"/>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158" r:id="rId13"/>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4969426-3E7D-4F12-B5D0-EE6198BDBD3F}" type="datetimeFigureOut">
              <a:rPr lang="en-US" smtClean="0">
                <a:solidFill>
                  <a:prstClr val="black">
                    <a:tint val="75000"/>
                  </a:prstClr>
                </a:solidFill>
              </a:rPr>
              <a:pPr/>
              <a:t>2/27/2019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EE47DCF0-F3AD-4EC9-82B4-E52CC58ED3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210672"/>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 id="2147484081" r:id="rId12"/>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7C022F1D-6F4D-44C8-81AB-F57FA447BA02}" type="datetimeFigureOut">
              <a:rPr lang="en-US" smtClean="0">
                <a:solidFill>
                  <a:prstClr val="black">
                    <a:tint val="75000"/>
                  </a:prstClr>
                </a:solidFill>
              </a:rPr>
              <a:pPr/>
              <a:t>2/27/2019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437951"/>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base">
              <a:spcBef>
                <a:spcPct val="0"/>
              </a:spcBef>
              <a:spcAft>
                <a:spcPct val="0"/>
              </a:spcAft>
            </a:pPr>
            <a:fld id="{CBC7FBD0-D551-43EA-B76E-10004F78D3FA}" type="datetimeFigureOut">
              <a:rPr lang="en-US" smtClean="0">
                <a:solidFill>
                  <a:prstClr val="black">
                    <a:tint val="75000"/>
                  </a:prstClr>
                </a:solidFill>
              </a:rPr>
              <a:pPr fontAlgn="base">
                <a:spcBef>
                  <a:spcPct val="0"/>
                </a:spcBef>
                <a:spcAft>
                  <a:spcPct val="0"/>
                </a:spcAft>
              </a:pPr>
              <a:t>2/25/2019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base">
              <a:spcBef>
                <a:spcPct val="0"/>
              </a:spcBef>
              <a:spcAft>
                <a:spcPct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base">
              <a:spcBef>
                <a:spcPct val="0"/>
              </a:spcBef>
              <a:spcAft>
                <a:spcPct val="0"/>
              </a:spcAft>
            </a:pPr>
            <a:fld id="{B668CC5E-0F15-463E-AF0C-3491C97A3409}" type="slidenum">
              <a:rPr lang="en-US" smtClean="0">
                <a:solidFill>
                  <a:prstClr val="black">
                    <a:tint val="75000"/>
                  </a:prstClr>
                </a:solidFill>
              </a:rPr>
              <a:pPr fontAlgn="base">
                <a:spcBef>
                  <a:spcPct val="0"/>
                </a:spcBef>
                <a:spcAft>
                  <a:spcPct val="0"/>
                </a:spcAft>
              </a:pPr>
              <a:t>‹#›</a:t>
            </a:fld>
            <a:endParaRPr lang="en-US" dirty="0">
              <a:solidFill>
                <a:prstClr val="black">
                  <a:tint val="75000"/>
                </a:prstClr>
              </a:solidFill>
            </a:endParaRPr>
          </a:p>
        </p:txBody>
      </p:sp>
    </p:spTree>
    <p:extLst>
      <p:ext uri="{BB962C8B-B14F-4D97-AF65-F5344CB8AC3E}">
        <p14:creationId xmlns:p14="http://schemas.microsoft.com/office/powerpoint/2010/main" val="97555567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9A17A0-05CC-4E84-A717-F79038D8F1AE}" type="datetimeFigureOut">
              <a:rPr lang="en-US" smtClean="0">
                <a:solidFill>
                  <a:prstClr val="black">
                    <a:tint val="75000"/>
                  </a:prstClr>
                </a:solidFill>
              </a:rPr>
              <a:pPr/>
              <a:t>2/25/2019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063965"/>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582551"/>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DA7A2894-A709-4C9D-BDF5-EB9BC6ADC6BF}" type="datetimeFigureOut">
              <a:rPr lang="en-US" smtClean="0">
                <a:solidFill>
                  <a:prstClr val="black">
                    <a:tint val="75000"/>
                  </a:prstClr>
                </a:solidFill>
              </a:rPr>
              <a:pPr/>
              <a:t>2/27/2019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02028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4CA09F52-ABE3-4390-AA3A-DA238C283DD7}"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7234807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85CC334A-4504-49EC-99D2-3CA8AB36209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4988582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DDB8CB44-EA5B-46DA-A15B-9729A54D5F31}" type="slidenum">
              <a:rPr lang="en-US" altLang="en-US" smtClean="0">
                <a:solidFill>
                  <a:srgbClr val="000000"/>
                </a:solidFill>
              </a:rPr>
              <a:pPr fontAlgn="base">
                <a:spcBef>
                  <a:spcPct val="0"/>
                </a:spcBef>
                <a:spcAft>
                  <a:spcPct val="0"/>
                </a:spcAft>
              </a:pPr>
              <a:t>‹#›</a:t>
            </a:fld>
            <a:endParaRPr lang="en-US" altLang="en-US" dirty="0">
              <a:solidFill>
                <a:srgbClr val="000000"/>
              </a:solidFill>
            </a:endParaRPr>
          </a:p>
        </p:txBody>
      </p:sp>
    </p:spTree>
    <p:extLst>
      <p:ext uri="{BB962C8B-B14F-4D97-AF65-F5344CB8AC3E}">
        <p14:creationId xmlns:p14="http://schemas.microsoft.com/office/powerpoint/2010/main" val="385799364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DB8CB44-EA5B-46DA-A15B-9729A54D5F31}"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61244206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CBC7FBD0-D551-43EA-B76E-10004F78D3FA}" type="datetimeFigureOut">
              <a:rPr lang="en-US" smtClean="0">
                <a:solidFill>
                  <a:prstClr val="black">
                    <a:tint val="75000"/>
                  </a:prstClr>
                </a:solidFill>
              </a:rPr>
              <a:pPr/>
              <a:t>2/27/2019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8006226"/>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229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5229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A62389FD-7AD5-441E-A10F-A1FD5D109207}"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326772961"/>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9A17A0-05CC-4E84-A717-F79038D8F1AE}" type="datetimeFigureOut">
              <a:rPr lang="en-US" smtClean="0">
                <a:solidFill>
                  <a:prstClr val="black">
                    <a:tint val="75000"/>
                  </a:prstClr>
                </a:solidFill>
              </a:rPr>
              <a:pPr/>
              <a:t>2/27/2019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9148831"/>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4.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6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4.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84.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image" Target="../media/image31.w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9.xml"/><Relationship Id="rId1" Type="http://schemas.openxmlformats.org/officeDocument/2006/relationships/vmlDrawing" Target="../drawings/vmlDrawing1.vml"/><Relationship Id="rId4" Type="http://schemas.openxmlformats.org/officeDocument/2006/relationships/image" Target="../media/image33.emf"/></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0.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0.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6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37.xml"/></Relationships>
</file>

<file path=ppt/slides/_rels/slide6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7.xml"/></Relationships>
</file>

<file path=ppt/slides/_rels/slide6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37.xml"/></Relationships>
</file>

<file path=ppt/slides/_rels/slide65.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45.png"/><Relationship Id="rId1" Type="http://schemas.openxmlformats.org/officeDocument/2006/relationships/slideLayout" Target="../slideLayouts/slideLayout27.xml"/><Relationship Id="rId6" Type="http://schemas.openxmlformats.org/officeDocument/2006/relationships/image" Target="../media/image47.png"/><Relationship Id="rId5" Type="http://schemas.microsoft.com/office/2007/relationships/hdphoto" Target="../media/hdphoto7.wdp"/><Relationship Id="rId4" Type="http://schemas.openxmlformats.org/officeDocument/2006/relationships/image" Target="../media/image46.png"/></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7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1.xml"/></Relationships>
</file>

<file path=ppt/slides/_rels/slide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04.xml"/><Relationship Id="rId1" Type="http://schemas.openxmlformats.org/officeDocument/2006/relationships/vmlDrawing" Target="../drawings/vmlDrawing2.vml"/><Relationship Id="rId4" Type="http://schemas.openxmlformats.org/officeDocument/2006/relationships/image" Target="../media/image53.emf"/></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04.xml"/><Relationship Id="rId1" Type="http://schemas.openxmlformats.org/officeDocument/2006/relationships/vmlDrawing" Target="../drawings/vmlDrawing3.vml"/><Relationship Id="rId4" Type="http://schemas.openxmlformats.org/officeDocument/2006/relationships/image" Target="../media/image54.emf"/></Relationships>
</file>

<file path=ppt/slides/_rels/slide8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sz="4800" dirty="0"/>
              <a:t>PowerPoint File available:</a:t>
            </a:r>
          </a:p>
        </p:txBody>
      </p:sp>
      <p:sp>
        <p:nvSpPr>
          <p:cNvPr id="3075" name="Rectangle 3"/>
          <p:cNvSpPr>
            <a:spLocks noGrp="1" noChangeArrowheads="1"/>
          </p:cNvSpPr>
          <p:nvPr>
            <p:ph type="body" idx="1"/>
          </p:nvPr>
        </p:nvSpPr>
        <p:spPr>
          <a:xfrm>
            <a:off x="609600" y="762000"/>
            <a:ext cx="8001000" cy="1905000"/>
          </a:xfrm>
        </p:spPr>
        <p:txBody>
          <a:bodyPr>
            <a:normAutofit fontScale="70000" lnSpcReduction="20000"/>
          </a:bodyPr>
          <a:lstStyle/>
          <a:p>
            <a:endParaRPr lang="en-US" altLang="en-US" sz="6600" dirty="0"/>
          </a:p>
          <a:p>
            <a:pPr algn="ctr">
              <a:buFontTx/>
              <a:buNone/>
            </a:pPr>
            <a:r>
              <a:rPr lang="en-US" altLang="en-US" sz="4400" dirty="0"/>
              <a:t>http://bl831.als.lbl.gov</a:t>
            </a:r>
            <a:r>
              <a:rPr lang="en-US" altLang="en-US" sz="4400" dirty="0" smtClean="0"/>
              <a:t>/~</a:t>
            </a:r>
            <a:r>
              <a:rPr lang="en-US" altLang="en-US" sz="4400" dirty="0"/>
              <a:t>jamesh/powerpoint/</a:t>
            </a:r>
          </a:p>
          <a:p>
            <a:pPr algn="ctr">
              <a:buFontTx/>
              <a:buNone/>
            </a:pPr>
            <a:r>
              <a:rPr lang="en-US" altLang="en-US" sz="4400" dirty="0" smtClean="0"/>
              <a:t>Ringberg_xfel_2019.pptx</a:t>
            </a:r>
            <a:endParaRPr lang="en-US" altLang="en-US" sz="4400" dirty="0"/>
          </a:p>
          <a:p>
            <a:pPr algn="ctr">
              <a:buFontTx/>
              <a:buNone/>
            </a:pPr>
            <a:endParaRPr lang="en-US" altLang="en-US" sz="4000" dirty="0"/>
          </a:p>
        </p:txBody>
      </p:sp>
      <p:pic>
        <p:nvPicPr>
          <p:cNvPr id="4" name="lyso_rotat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0" y="24384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689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solidFill>
                  <a:prstClr val="black"/>
                </a:solidFill>
              </a:rPr>
              <a:t>Same cell, rotated protein</a:t>
            </a:r>
            <a:endParaRPr lang="en-US" sz="4800" dirty="0">
              <a:solidFill>
                <a:prstClr val="black"/>
              </a:solidFill>
            </a:endParaRPr>
          </a:p>
        </p:txBody>
      </p:sp>
      <p:sp>
        <p:nvSpPr>
          <p:cNvPr id="34" name="TextBox 33"/>
          <p:cNvSpPr txBox="1"/>
          <p:nvPr/>
        </p:nvSpPr>
        <p:spPr>
          <a:xfrm>
            <a:off x="2026565" y="5560526"/>
            <a:ext cx="5069016" cy="707886"/>
          </a:xfrm>
          <a:prstGeom prst="rect">
            <a:avLst/>
          </a:prstGeom>
          <a:noFill/>
        </p:spPr>
        <p:txBody>
          <a:bodyPr wrap="none" rtlCol="0">
            <a:spAutoFit/>
          </a:bodyPr>
          <a:lstStyle/>
          <a:p>
            <a:r>
              <a:rPr lang="en-US" sz="4000" dirty="0">
                <a:solidFill>
                  <a:prstClr val="black"/>
                </a:solidFill>
                <a:cs typeface="Arial" panose="020B0604020202020204" pitchFamily="34" charset="0"/>
              </a:rPr>
              <a:t>0.5° rotation  →  16%</a:t>
            </a:r>
          </a:p>
        </p:txBody>
      </p:sp>
      <p:sp>
        <p:nvSpPr>
          <p:cNvPr id="35" name="Rectangle 34"/>
          <p:cNvSpPr/>
          <p:nvPr/>
        </p:nvSpPr>
        <p:spPr>
          <a:xfrm>
            <a:off x="0" y="6488668"/>
            <a:ext cx="9144000" cy="369332"/>
          </a:xfrm>
          <a:prstGeom prst="rect">
            <a:avLst/>
          </a:prstGeom>
        </p:spPr>
        <p:txBody>
          <a:bodyPr wrap="square">
            <a:spAutoFit/>
          </a:bodyPr>
          <a:lstStyle/>
          <a:p>
            <a:r>
              <a:rPr lang="en-US" dirty="0">
                <a:solidFill>
                  <a:prstClr val="black"/>
                </a:solidFill>
              </a:rPr>
              <a:t>Crick &amp; </a:t>
            </a:r>
            <a:r>
              <a:rPr lang="en-US" dirty="0" err="1">
                <a:solidFill>
                  <a:prstClr val="black"/>
                </a:solidFill>
              </a:rPr>
              <a:t>Magdoff</a:t>
            </a:r>
            <a:r>
              <a:rPr lang="en-US" dirty="0">
                <a:solidFill>
                  <a:prstClr val="black"/>
                </a:solidFill>
              </a:rPr>
              <a:t> (1956) </a:t>
            </a:r>
            <a:r>
              <a:rPr lang="en-US" dirty="0" smtClean="0">
                <a:solidFill>
                  <a:prstClr val="black"/>
                </a:solidFill>
              </a:rPr>
              <a:t>“theory method </a:t>
            </a:r>
            <a:r>
              <a:rPr lang="en-US" dirty="0">
                <a:solidFill>
                  <a:prstClr val="black"/>
                </a:solidFill>
              </a:rPr>
              <a:t>isomorphous </a:t>
            </a:r>
            <a:r>
              <a:rPr lang="en-US" dirty="0" smtClean="0">
                <a:solidFill>
                  <a:prstClr val="black"/>
                </a:solidFill>
              </a:rPr>
              <a:t>replacement”, </a:t>
            </a:r>
            <a:r>
              <a:rPr lang="en-US" i="1" dirty="0" err="1">
                <a:solidFill>
                  <a:prstClr val="black"/>
                </a:solidFill>
              </a:rPr>
              <a:t>Acta</a:t>
            </a:r>
            <a:r>
              <a:rPr lang="en-US" i="1" dirty="0">
                <a:solidFill>
                  <a:prstClr val="black"/>
                </a:solidFill>
              </a:rPr>
              <a:t> </a:t>
            </a:r>
            <a:r>
              <a:rPr lang="en-US" i="1" dirty="0" err="1">
                <a:solidFill>
                  <a:prstClr val="black"/>
                </a:solidFill>
              </a:rPr>
              <a:t>Cryst</a:t>
            </a:r>
            <a:r>
              <a:rPr lang="en-US" i="1" dirty="0">
                <a:solidFill>
                  <a:prstClr val="black"/>
                </a:solidFill>
              </a:rPr>
              <a:t>. </a:t>
            </a:r>
            <a:r>
              <a:rPr lang="en-US" b="1" dirty="0">
                <a:solidFill>
                  <a:prstClr val="black"/>
                </a:solidFill>
              </a:rPr>
              <a:t>9</a:t>
            </a:r>
            <a:r>
              <a:rPr lang="en-US" dirty="0">
                <a:solidFill>
                  <a:prstClr val="black"/>
                </a:solidFill>
              </a:rPr>
              <a:t>, 901-8.</a:t>
            </a:r>
          </a:p>
        </p:txBody>
      </p:sp>
      <p:grpSp>
        <p:nvGrpSpPr>
          <p:cNvPr id="18" name="Group 17"/>
          <p:cNvGrpSpPr/>
          <p:nvPr/>
        </p:nvGrpSpPr>
        <p:grpSpPr>
          <a:xfrm>
            <a:off x="2283133" y="1951514"/>
            <a:ext cx="4586426" cy="3531444"/>
            <a:chOff x="2283133" y="1951514"/>
            <a:chExt cx="4586426" cy="3531444"/>
          </a:xfrm>
        </p:grpSpPr>
        <p:cxnSp>
          <p:nvCxnSpPr>
            <p:cNvPr id="19" name="Straight Connector 18"/>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3" name="Rectangle 42"/>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cs typeface="Arial" panose="020B0604020202020204" pitchFamily="34" charset="0"/>
              </a:endParaRPr>
            </a:p>
          </p:txBody>
        </p:sp>
        <p:cxnSp>
          <p:nvCxnSpPr>
            <p:cNvPr id="44" name="Straight Connector 43"/>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967385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a:grpSpLocks noChangeAspect="1"/>
          </p:cNvGrpSpPr>
          <p:nvPr/>
        </p:nvGrpSpPr>
        <p:grpSpPr>
          <a:xfrm>
            <a:off x="2607475" y="2042973"/>
            <a:ext cx="4255234" cy="3374364"/>
            <a:chOff x="5575963" y="837025"/>
            <a:chExt cx="2127617" cy="1687182"/>
          </a:xfrm>
        </p:grpSpPr>
        <p:pic>
          <p:nvPicPr>
            <p:cNvPr id="20"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20775330">
              <a:off x="5575963" y="1219640"/>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927590">
              <a:off x="6472042" y="837025"/>
              <a:ext cx="1231538" cy="130456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solidFill>
                  <a:prstClr val="black"/>
                </a:solidFill>
              </a:rPr>
              <a:t>Same cell, rotated protein</a:t>
            </a:r>
            <a:endParaRPr lang="en-US" sz="4800" dirty="0">
              <a:solidFill>
                <a:prstClr val="black"/>
              </a:solidFill>
            </a:endParaRPr>
          </a:p>
        </p:txBody>
      </p:sp>
      <p:grpSp>
        <p:nvGrpSpPr>
          <p:cNvPr id="22" name="Group 21"/>
          <p:cNvGrpSpPr/>
          <p:nvPr/>
        </p:nvGrpSpPr>
        <p:grpSpPr>
          <a:xfrm>
            <a:off x="2283133" y="1951514"/>
            <a:ext cx="4586426" cy="3531444"/>
            <a:chOff x="3696237" y="2927796"/>
            <a:chExt cx="1324377" cy="1418824"/>
          </a:xfrm>
        </p:grpSpPr>
        <p:sp>
          <p:nvSpPr>
            <p:cNvPr id="25" name="Rectangle 24"/>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cs typeface="Arial" panose="020B0604020202020204" pitchFamily="34" charset="0"/>
              </a:endParaRPr>
            </a:p>
          </p:txBody>
        </p:sp>
        <p:cxnSp>
          <p:nvCxnSpPr>
            <p:cNvPr id="26" name="Straight Connector 25"/>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2026565" y="5560526"/>
            <a:ext cx="5069016" cy="707886"/>
          </a:xfrm>
          <a:prstGeom prst="rect">
            <a:avLst/>
          </a:prstGeom>
          <a:noFill/>
        </p:spPr>
        <p:txBody>
          <a:bodyPr wrap="none" rtlCol="0">
            <a:spAutoFit/>
          </a:bodyPr>
          <a:lstStyle/>
          <a:p>
            <a:r>
              <a:rPr lang="en-US" sz="4000" dirty="0">
                <a:solidFill>
                  <a:prstClr val="black"/>
                </a:solidFill>
                <a:cs typeface="Arial" panose="020B0604020202020204" pitchFamily="34" charset="0"/>
              </a:rPr>
              <a:t>0.5° rotation  →  16%</a:t>
            </a:r>
          </a:p>
        </p:txBody>
      </p:sp>
      <p:sp>
        <p:nvSpPr>
          <p:cNvPr id="36" name="Rectangle 35"/>
          <p:cNvSpPr/>
          <p:nvPr/>
        </p:nvSpPr>
        <p:spPr>
          <a:xfrm>
            <a:off x="0" y="6488668"/>
            <a:ext cx="9144000" cy="369332"/>
          </a:xfrm>
          <a:prstGeom prst="rect">
            <a:avLst/>
          </a:prstGeom>
        </p:spPr>
        <p:txBody>
          <a:bodyPr wrap="square">
            <a:spAutoFit/>
          </a:bodyPr>
          <a:lstStyle/>
          <a:p>
            <a:r>
              <a:rPr lang="en-US" dirty="0">
                <a:solidFill>
                  <a:prstClr val="black"/>
                </a:solidFill>
              </a:rPr>
              <a:t>Crick &amp; </a:t>
            </a:r>
            <a:r>
              <a:rPr lang="en-US" dirty="0" err="1">
                <a:solidFill>
                  <a:prstClr val="black"/>
                </a:solidFill>
              </a:rPr>
              <a:t>Magdoff</a:t>
            </a:r>
            <a:r>
              <a:rPr lang="en-US" dirty="0">
                <a:solidFill>
                  <a:prstClr val="black"/>
                </a:solidFill>
              </a:rPr>
              <a:t> (1956) </a:t>
            </a:r>
            <a:r>
              <a:rPr lang="en-US" dirty="0" smtClean="0">
                <a:solidFill>
                  <a:prstClr val="black"/>
                </a:solidFill>
              </a:rPr>
              <a:t>“theory method </a:t>
            </a:r>
            <a:r>
              <a:rPr lang="en-US" dirty="0">
                <a:solidFill>
                  <a:prstClr val="black"/>
                </a:solidFill>
              </a:rPr>
              <a:t>isomorphous </a:t>
            </a:r>
            <a:r>
              <a:rPr lang="en-US" dirty="0" smtClean="0">
                <a:solidFill>
                  <a:prstClr val="black"/>
                </a:solidFill>
              </a:rPr>
              <a:t>replacement”, </a:t>
            </a:r>
            <a:r>
              <a:rPr lang="en-US" i="1" dirty="0" err="1">
                <a:solidFill>
                  <a:prstClr val="black"/>
                </a:solidFill>
              </a:rPr>
              <a:t>Acta</a:t>
            </a:r>
            <a:r>
              <a:rPr lang="en-US" i="1" dirty="0">
                <a:solidFill>
                  <a:prstClr val="black"/>
                </a:solidFill>
              </a:rPr>
              <a:t> </a:t>
            </a:r>
            <a:r>
              <a:rPr lang="en-US" i="1" dirty="0" err="1">
                <a:solidFill>
                  <a:prstClr val="black"/>
                </a:solidFill>
              </a:rPr>
              <a:t>Cryst</a:t>
            </a:r>
            <a:r>
              <a:rPr lang="en-US" i="1" dirty="0">
                <a:solidFill>
                  <a:prstClr val="black"/>
                </a:solidFill>
              </a:rPr>
              <a:t>. </a:t>
            </a:r>
            <a:r>
              <a:rPr lang="en-US" b="1" dirty="0">
                <a:solidFill>
                  <a:prstClr val="black"/>
                </a:solidFill>
              </a:rPr>
              <a:t>9</a:t>
            </a:r>
            <a:r>
              <a:rPr lang="en-US" dirty="0">
                <a:solidFill>
                  <a:prstClr val="black"/>
                </a:solidFill>
              </a:rPr>
              <a:t>, 901-8.</a:t>
            </a:r>
          </a:p>
        </p:txBody>
      </p:sp>
    </p:spTree>
    <p:extLst>
      <p:ext uri="{BB962C8B-B14F-4D97-AF65-F5344CB8AC3E}">
        <p14:creationId xmlns:p14="http://schemas.microsoft.com/office/powerpoint/2010/main" val="36133311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solidFill>
                  <a:prstClr val="black"/>
                </a:solidFill>
              </a:rPr>
              <a:t>Uniform stretch</a:t>
            </a:r>
            <a:endParaRPr lang="en-US" sz="4800" dirty="0">
              <a:solidFill>
                <a:prstClr val="black"/>
              </a:solidFill>
            </a:endParaRPr>
          </a:p>
        </p:txBody>
      </p:sp>
      <p:sp>
        <p:nvSpPr>
          <p:cNvPr id="17" name="TextBox 16"/>
          <p:cNvSpPr txBox="1"/>
          <p:nvPr/>
        </p:nvSpPr>
        <p:spPr>
          <a:xfrm>
            <a:off x="2425419" y="5560526"/>
            <a:ext cx="4293163" cy="707886"/>
          </a:xfrm>
          <a:prstGeom prst="rect">
            <a:avLst/>
          </a:prstGeom>
          <a:noFill/>
        </p:spPr>
        <p:txBody>
          <a:bodyPr wrap="none" rtlCol="0">
            <a:spAutoFit/>
          </a:bodyPr>
          <a:lstStyle/>
          <a:p>
            <a:r>
              <a:rPr lang="en-US" sz="4000" dirty="0">
                <a:solidFill>
                  <a:prstClr val="black"/>
                </a:solidFill>
                <a:cs typeface="Arial" panose="020B0604020202020204" pitchFamily="34" charset="0"/>
              </a:rPr>
              <a:t>5</a:t>
            </a:r>
            <a:r>
              <a:rPr lang="en-US" sz="4000" dirty="0" smtClean="0">
                <a:solidFill>
                  <a:prstClr val="black"/>
                </a:solidFill>
                <a:cs typeface="Arial" panose="020B0604020202020204" pitchFamily="34" charset="0"/>
              </a:rPr>
              <a:t>% change </a:t>
            </a:r>
            <a:r>
              <a:rPr lang="en-US" sz="4000" dirty="0">
                <a:solidFill>
                  <a:prstClr val="black"/>
                </a:solidFill>
                <a:cs typeface="Arial" panose="020B0604020202020204" pitchFamily="34" charset="0"/>
              </a:rPr>
              <a:t>→</a:t>
            </a:r>
            <a:r>
              <a:rPr lang="en-US" sz="4000" dirty="0" smtClean="0">
                <a:solidFill>
                  <a:prstClr val="black"/>
                </a:solidFill>
                <a:cs typeface="Arial" panose="020B0604020202020204" pitchFamily="34" charset="0"/>
              </a:rPr>
              <a:t> 0%</a:t>
            </a:r>
            <a:endParaRPr lang="en-US" sz="4000" dirty="0">
              <a:solidFill>
                <a:prstClr val="black"/>
              </a:solidFill>
              <a:cs typeface="Arial" panose="020B0604020202020204" pitchFamily="34" charset="0"/>
            </a:endParaRPr>
          </a:p>
        </p:txBody>
      </p:sp>
      <p:grpSp>
        <p:nvGrpSpPr>
          <p:cNvPr id="18" name="Group 17"/>
          <p:cNvGrpSpPr/>
          <p:nvPr/>
        </p:nvGrpSpPr>
        <p:grpSpPr>
          <a:xfrm>
            <a:off x="2283133" y="1951514"/>
            <a:ext cx="4586426" cy="3531444"/>
            <a:chOff x="2283133" y="1951514"/>
            <a:chExt cx="4586426" cy="3531444"/>
          </a:xfrm>
        </p:grpSpPr>
        <p:cxnSp>
          <p:nvCxnSpPr>
            <p:cNvPr id="20" name="Straight Connector 19"/>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27"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9" name="Rectangle 28"/>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cs typeface="Arial" panose="020B0604020202020204" pitchFamily="34" charset="0"/>
              </a:endParaRPr>
            </a:p>
          </p:txBody>
        </p:sp>
        <p:cxnSp>
          <p:nvCxnSpPr>
            <p:cNvPr id="30" name="Straight Connector 29"/>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851006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425419" y="5560526"/>
            <a:ext cx="4293163" cy="707886"/>
          </a:xfrm>
          <a:prstGeom prst="rect">
            <a:avLst/>
          </a:prstGeom>
          <a:noFill/>
        </p:spPr>
        <p:txBody>
          <a:bodyPr wrap="none" rtlCol="0">
            <a:spAutoFit/>
          </a:bodyPr>
          <a:lstStyle/>
          <a:p>
            <a:r>
              <a:rPr lang="en-US" sz="4000" dirty="0">
                <a:solidFill>
                  <a:prstClr val="black"/>
                </a:solidFill>
                <a:cs typeface="Arial" panose="020B0604020202020204" pitchFamily="34" charset="0"/>
              </a:rPr>
              <a:t>5</a:t>
            </a:r>
            <a:r>
              <a:rPr lang="en-US" sz="4000" dirty="0" smtClean="0">
                <a:solidFill>
                  <a:prstClr val="black"/>
                </a:solidFill>
                <a:cs typeface="Arial" panose="020B0604020202020204" pitchFamily="34" charset="0"/>
              </a:rPr>
              <a:t>% change </a:t>
            </a:r>
            <a:r>
              <a:rPr lang="en-US" sz="4000" dirty="0">
                <a:solidFill>
                  <a:prstClr val="black"/>
                </a:solidFill>
                <a:cs typeface="Arial" panose="020B0604020202020204" pitchFamily="34" charset="0"/>
              </a:rPr>
              <a:t>→</a:t>
            </a:r>
            <a:r>
              <a:rPr lang="en-US" sz="4000" dirty="0" smtClean="0">
                <a:solidFill>
                  <a:prstClr val="black"/>
                </a:solidFill>
                <a:cs typeface="Arial" panose="020B0604020202020204" pitchFamily="34" charset="0"/>
              </a:rPr>
              <a:t> 0%</a:t>
            </a:r>
            <a:endParaRPr lang="en-US" sz="4000" dirty="0">
              <a:solidFill>
                <a:prstClr val="black"/>
              </a:solidFill>
              <a:cs typeface="Arial" panose="020B0604020202020204" pitchFamily="34" charset="0"/>
            </a:endParaRPr>
          </a:p>
        </p:txBody>
      </p:sp>
      <p:cxnSp>
        <p:nvCxnSpPr>
          <p:cNvPr id="78" name="Straight Connector 77"/>
          <p:cNvCxnSpPr/>
          <p:nvPr/>
        </p:nvCxnSpPr>
        <p:spPr>
          <a:xfrm flipV="1">
            <a:off x="2283132" y="1524000"/>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6083123" y="4578566"/>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283132" y="4578566"/>
            <a:ext cx="1341664" cy="90439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624796" y="4578566"/>
            <a:ext cx="3799991" cy="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624796" y="1524000"/>
            <a:ext cx="3799991" cy="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624796" y="1524000"/>
            <a:ext cx="0" cy="305456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7424787" y="1524003"/>
            <a:ext cx="0" cy="3054568"/>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629941" y="2549000"/>
            <a:ext cx="2761254" cy="292499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639056" y="1691132"/>
            <a:ext cx="2761254" cy="29249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solidFill>
                  <a:prstClr val="black"/>
                </a:solidFill>
              </a:rPr>
              <a:t>Uniform stretch</a:t>
            </a:r>
            <a:endParaRPr lang="en-US" sz="4800" dirty="0">
              <a:solidFill>
                <a:prstClr val="black"/>
              </a:solidFill>
            </a:endParaRPr>
          </a:p>
        </p:txBody>
      </p:sp>
      <p:sp>
        <p:nvSpPr>
          <p:cNvPr id="77" name="Rectangle 76"/>
          <p:cNvSpPr/>
          <p:nvPr/>
        </p:nvSpPr>
        <p:spPr>
          <a:xfrm>
            <a:off x="2283132" y="2428392"/>
            <a:ext cx="3799991" cy="305456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cs typeface="Arial" panose="020B0604020202020204" pitchFamily="34" charset="0"/>
            </a:endParaRPr>
          </a:p>
        </p:txBody>
      </p:sp>
      <p:cxnSp>
        <p:nvCxnSpPr>
          <p:cNvPr id="79" name="Straight Connector 78"/>
          <p:cNvCxnSpPr/>
          <p:nvPr/>
        </p:nvCxnSpPr>
        <p:spPr>
          <a:xfrm flipV="1">
            <a:off x="6058645" y="1524000"/>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7687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20638"/>
            <a:ext cx="8229600" cy="1730375"/>
          </a:xfrm>
        </p:spPr>
        <p:txBody>
          <a:bodyPr/>
          <a:lstStyle/>
          <a:p>
            <a:pPr eaLnBrk="1" hangingPunct="1"/>
            <a:r>
              <a:rPr lang="en-US" altLang="en-US" dirty="0" smtClean="0">
                <a:solidFill>
                  <a:schemeClr val="tx1"/>
                </a:solidFill>
              </a:rPr>
              <a:t>non-isomorphism</a:t>
            </a:r>
            <a:endParaRPr lang="en-US" altLang="en-US" dirty="0" smtClean="0">
              <a:solidFill>
                <a:schemeClr val="tx1"/>
              </a:solidFill>
            </a:endParaRPr>
          </a:p>
        </p:txBody>
      </p:sp>
      <p:grpSp>
        <p:nvGrpSpPr>
          <p:cNvPr id="2" name="Group 1"/>
          <p:cNvGrpSpPr/>
          <p:nvPr/>
        </p:nvGrpSpPr>
        <p:grpSpPr>
          <a:xfrm>
            <a:off x="2952750" y="1854200"/>
            <a:ext cx="3368675" cy="4200525"/>
            <a:chOff x="2952750" y="1854200"/>
            <a:chExt cx="3368675" cy="4200525"/>
          </a:xfrm>
        </p:grpSpPr>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Tree>
    <p:extLst>
      <p:ext uri="{BB962C8B-B14F-4D97-AF65-F5344CB8AC3E}">
        <p14:creationId xmlns:p14="http://schemas.microsoft.com/office/powerpoint/2010/main" val="270172096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03550" y="1722438"/>
            <a:ext cx="3267075" cy="4384675"/>
            <a:chOff x="3003550" y="1722438"/>
            <a:chExt cx="3267075" cy="4384675"/>
          </a:xfrm>
        </p:grpSpPr>
        <p:grpSp>
          <p:nvGrpSpPr>
            <p:cNvPr id="106498" name="Group 29"/>
            <p:cNvGrpSpPr>
              <a:grpSpLocks/>
            </p:cNvGrpSpPr>
            <p:nvPr/>
          </p:nvGrpSpPr>
          <p:grpSpPr bwMode="auto">
            <a:xfrm>
              <a:off x="3005138" y="5824538"/>
              <a:ext cx="3265487" cy="282575"/>
              <a:chOff x="3004726" y="5823939"/>
              <a:chExt cx="3265386" cy="283448"/>
            </a:xfrm>
          </p:grpSpPr>
          <p:sp>
            <p:nvSpPr>
              <p:cNvPr id="3" name="Oval 2"/>
              <p:cNvSpPr/>
              <p:nvPr/>
            </p:nvSpPr>
            <p:spPr bwMode="auto">
              <a:xfrm rot="18583957" flipH="1" flipV="1">
                <a:off x="2952693"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8583957" flipH="1" flipV="1">
                <a:off x="3232881"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8583957" flipH="1" flipV="1">
                <a:off x="3513859"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8583957" flipH="1" flipV="1">
                <a:off x="3794042"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8583957" flipH="1" flipV="1">
                <a:off x="4075020"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8583957" flipH="1" flipV="1">
                <a:off x="4355208"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8583957" flipH="1" flipV="1">
                <a:off x="4636187"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8583957" flipH="1" flipV="1">
                <a:off x="4916369"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8583957" flipH="1" flipV="1">
                <a:off x="5197348"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8583957" flipH="1" flipV="1">
                <a:off x="5477536"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8583957" flipH="1" flipV="1">
                <a:off x="5758514"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8583957" flipH="1" flipV="1">
                <a:off x="6038697"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499" name="Group 1"/>
            <p:cNvGrpSpPr>
              <a:grpSpLocks/>
            </p:cNvGrpSpPr>
            <p:nvPr/>
          </p:nvGrpSpPr>
          <p:grpSpPr bwMode="auto">
            <a:xfrm>
              <a:off x="3003550" y="1979613"/>
              <a:ext cx="3267075" cy="282575"/>
              <a:chOff x="3003957" y="1557582"/>
              <a:chExt cx="3266598" cy="283447"/>
            </a:xfrm>
          </p:grpSpPr>
          <p:sp>
            <p:nvSpPr>
              <p:cNvPr id="215" name="Oval 214"/>
              <p:cNvSpPr/>
              <p:nvPr/>
            </p:nvSpPr>
            <p:spPr bwMode="auto">
              <a:xfrm rot="18583957" flipH="1" flipV="1">
                <a:off x="2952708"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8583957" flipH="1" flipV="1">
                <a:off x="32328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8583957" flipH="1" flipV="1">
                <a:off x="3513810"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8583957" flipH="1" flipV="1">
                <a:off x="3793960"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8583957" flipH="1" flipV="1">
                <a:off x="407490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8583957" flipH="1" flipV="1">
                <a:off x="43550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8583957" flipH="1" flipV="1">
                <a:off x="4636009"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8583957" flipH="1" flipV="1">
                <a:off x="4916159"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8583957" flipH="1" flipV="1">
                <a:off x="5197105"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8583957" flipH="1" flipV="1">
                <a:off x="5477261"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8583957" flipH="1" flipV="1">
                <a:off x="5758208"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8583957" flipH="1" flipV="1">
                <a:off x="603835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0" name="Group 3"/>
            <p:cNvGrpSpPr>
              <a:grpSpLocks/>
            </p:cNvGrpSpPr>
            <p:nvPr/>
          </p:nvGrpSpPr>
          <p:grpSpPr bwMode="auto">
            <a:xfrm>
              <a:off x="3003550" y="1722438"/>
              <a:ext cx="3267075" cy="284162"/>
              <a:chOff x="3003958" y="1806680"/>
              <a:chExt cx="3266597" cy="283447"/>
            </a:xfrm>
          </p:grpSpPr>
          <p:sp>
            <p:nvSpPr>
              <p:cNvPr id="228" name="Oval 227"/>
              <p:cNvSpPr/>
              <p:nvPr/>
            </p:nvSpPr>
            <p:spPr bwMode="auto">
              <a:xfrm rot="18583957" flipH="1" flipV="1">
                <a:off x="2952709"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8583957" flipH="1" flipV="1">
                <a:off x="3232859"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8583957" flipH="1" flipV="1">
                <a:off x="351380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8583957" flipH="1" flipV="1">
                <a:off x="3793961"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8583957" flipH="1" flipV="1">
                <a:off x="407490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8583957" flipH="1" flipV="1">
                <a:off x="4355058"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8583957" flipH="1" flipV="1">
                <a:off x="4636004"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8583957" flipH="1" flipV="1">
                <a:off x="4916160"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8583957" flipH="1" flipV="1">
                <a:off x="5197106"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8583957" flipH="1" flipV="1">
                <a:off x="547725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8583957" flipH="1" flipV="1">
                <a:off x="5758203"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8583957" flipH="1" flipV="1">
                <a:off x="603835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1" name="Group 4"/>
            <p:cNvGrpSpPr>
              <a:grpSpLocks/>
            </p:cNvGrpSpPr>
            <p:nvPr/>
          </p:nvGrpSpPr>
          <p:grpSpPr bwMode="auto">
            <a:xfrm>
              <a:off x="3003550" y="2235200"/>
              <a:ext cx="3267075" cy="284163"/>
              <a:chOff x="3003957" y="2073360"/>
              <a:chExt cx="3266598" cy="283447"/>
            </a:xfrm>
          </p:grpSpPr>
          <p:sp>
            <p:nvSpPr>
              <p:cNvPr id="241" name="Oval 240"/>
              <p:cNvSpPr/>
              <p:nvPr/>
            </p:nvSpPr>
            <p:spPr bwMode="auto">
              <a:xfrm rot="18583957" flipH="1" flipV="1">
                <a:off x="2952708"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8583957" flipH="1" flipV="1">
                <a:off x="3232859"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8583957" flipH="1" flipV="1">
                <a:off x="351380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8583957" flipH="1" flipV="1">
                <a:off x="3793960"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8583957" flipH="1" flipV="1">
                <a:off x="407490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8583957" flipH="1" flipV="1">
                <a:off x="4355058"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8583957" flipH="1" flipV="1">
                <a:off x="4636004"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8583957" flipH="1" flipV="1">
                <a:off x="4916159"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8583957" flipH="1" flipV="1">
                <a:off x="5197105"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8583957" flipH="1" flipV="1">
                <a:off x="547725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8583957" flipH="1" flipV="1">
                <a:off x="5758203"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8583957" flipH="1" flipV="1">
                <a:off x="603835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2" name="Group 5"/>
            <p:cNvGrpSpPr>
              <a:grpSpLocks/>
            </p:cNvGrpSpPr>
            <p:nvPr/>
          </p:nvGrpSpPr>
          <p:grpSpPr bwMode="auto">
            <a:xfrm>
              <a:off x="3003550" y="2492375"/>
              <a:ext cx="3267075" cy="282575"/>
              <a:chOff x="3003958" y="2340043"/>
              <a:chExt cx="3266597" cy="283447"/>
            </a:xfrm>
          </p:grpSpPr>
          <p:sp>
            <p:nvSpPr>
              <p:cNvPr id="254" name="Oval 253"/>
              <p:cNvSpPr/>
              <p:nvPr/>
            </p:nvSpPr>
            <p:spPr bwMode="auto">
              <a:xfrm rot="18583957" flipH="1" flipV="1">
                <a:off x="295270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8583957" flipH="1" flipV="1">
                <a:off x="3232864"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8583957" flipH="1" flipV="1">
                <a:off x="351381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8583957" flipH="1" flipV="1">
                <a:off x="3793961"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8583957" flipH="1" flipV="1">
                <a:off x="4074908"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8583957" flipH="1" flipV="1">
                <a:off x="4355063"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8583957" flipH="1" flipV="1">
                <a:off x="4636009"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8583957" flipH="1" flipV="1">
                <a:off x="491615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8583957" flipH="1" flipV="1">
                <a:off x="5197105"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8583957" flipH="1" flipV="1">
                <a:off x="547726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8583957" flipH="1" flipV="1">
                <a:off x="5758208"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8583957" flipH="1" flipV="1">
                <a:off x="6038357"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3" name="Group 6"/>
            <p:cNvGrpSpPr>
              <a:grpSpLocks/>
            </p:cNvGrpSpPr>
            <p:nvPr/>
          </p:nvGrpSpPr>
          <p:grpSpPr bwMode="auto">
            <a:xfrm>
              <a:off x="3005138" y="2747963"/>
              <a:ext cx="3265487" cy="284162"/>
              <a:chOff x="3004726" y="2607660"/>
              <a:chExt cx="3265386" cy="283448"/>
            </a:xfrm>
          </p:grpSpPr>
          <p:sp>
            <p:nvSpPr>
              <p:cNvPr id="267" name="Oval 266"/>
              <p:cNvSpPr/>
              <p:nvPr/>
            </p:nvSpPr>
            <p:spPr bwMode="auto">
              <a:xfrm rot="18583957" flipH="1" flipV="1">
                <a:off x="2952693"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8583957" flipH="1" flipV="1">
                <a:off x="3232876"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8583957" flipH="1" flipV="1">
                <a:off x="3513854"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8583957" flipH="1" flipV="1">
                <a:off x="3794042"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8583957" flipH="1" flipV="1">
                <a:off x="4075021"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8583957" flipH="1" flipV="1">
                <a:off x="4355203"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8583957" flipH="1" flipV="1">
                <a:off x="4636182"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8583957" flipH="1" flipV="1">
                <a:off x="4916369"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8583957" flipH="1" flipV="1">
                <a:off x="5197349"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8583957" flipH="1" flipV="1">
                <a:off x="5477531"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8583957" flipH="1" flipV="1">
                <a:off x="5758509"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8583957" flipH="1" flipV="1">
                <a:off x="6038698"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4" name="Group 7"/>
            <p:cNvGrpSpPr>
              <a:grpSpLocks/>
            </p:cNvGrpSpPr>
            <p:nvPr/>
          </p:nvGrpSpPr>
          <p:grpSpPr bwMode="auto">
            <a:xfrm>
              <a:off x="3005138" y="3003550"/>
              <a:ext cx="3265487" cy="284163"/>
              <a:chOff x="3004726" y="2874341"/>
              <a:chExt cx="3265386" cy="283448"/>
            </a:xfrm>
          </p:grpSpPr>
          <p:sp>
            <p:nvSpPr>
              <p:cNvPr id="280" name="Oval 279"/>
              <p:cNvSpPr/>
              <p:nvPr/>
            </p:nvSpPr>
            <p:spPr bwMode="auto">
              <a:xfrm rot="18583957" flipH="1" flipV="1">
                <a:off x="2952693"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8583957" flipH="1" flipV="1">
                <a:off x="3232876"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8583957" flipH="1" flipV="1">
                <a:off x="3513854"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8583957" flipH="1" flipV="1">
                <a:off x="3794042"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8583957" flipH="1" flipV="1">
                <a:off x="4075020"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8583957" flipH="1" flipV="1">
                <a:off x="4355203"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8583957" flipH="1" flipV="1">
                <a:off x="4636183"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8583957" flipH="1" flipV="1">
                <a:off x="4916369"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8583957" flipH="1" flipV="1">
                <a:off x="5197348"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8583957" flipH="1" flipV="1">
                <a:off x="5477532"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8583957" flipH="1" flipV="1">
                <a:off x="5758510"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8583957" flipH="1" flipV="1">
                <a:off x="6038697"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5" name="Group 8"/>
            <p:cNvGrpSpPr>
              <a:grpSpLocks/>
            </p:cNvGrpSpPr>
            <p:nvPr/>
          </p:nvGrpSpPr>
          <p:grpSpPr bwMode="auto">
            <a:xfrm>
              <a:off x="3005138" y="3260725"/>
              <a:ext cx="3265487" cy="282575"/>
              <a:chOff x="3004726" y="3141023"/>
              <a:chExt cx="3265386" cy="283448"/>
            </a:xfrm>
          </p:grpSpPr>
          <p:sp>
            <p:nvSpPr>
              <p:cNvPr id="293" name="Oval 292"/>
              <p:cNvSpPr/>
              <p:nvPr/>
            </p:nvSpPr>
            <p:spPr bwMode="auto">
              <a:xfrm rot="18583957" flipH="1" flipV="1">
                <a:off x="2952693"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8583957" flipH="1" flipV="1">
                <a:off x="3232881"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8583957" flipH="1" flipV="1">
                <a:off x="3513859"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8583957" flipH="1" flipV="1">
                <a:off x="3794042"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8583957" flipH="1" flipV="1">
                <a:off x="4075020"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8583957" flipH="1" flipV="1">
                <a:off x="4355208"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8583957" flipH="1" flipV="1">
                <a:off x="4636187"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8583957" flipH="1" flipV="1">
                <a:off x="4916369"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8583957" flipH="1" flipV="1">
                <a:off x="5197348"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8583957" flipH="1" flipV="1">
                <a:off x="5477536"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8583957" flipH="1" flipV="1">
                <a:off x="5758514"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8583957" flipH="1" flipV="1">
                <a:off x="6038697"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6" name="Group 20"/>
            <p:cNvGrpSpPr>
              <a:grpSpLocks/>
            </p:cNvGrpSpPr>
            <p:nvPr/>
          </p:nvGrpSpPr>
          <p:grpSpPr bwMode="auto">
            <a:xfrm>
              <a:off x="3005138" y="3516313"/>
              <a:ext cx="3265487" cy="284162"/>
              <a:chOff x="3004726" y="3422218"/>
              <a:chExt cx="3265386" cy="283448"/>
            </a:xfrm>
          </p:grpSpPr>
          <p:sp>
            <p:nvSpPr>
              <p:cNvPr id="306" name="Oval 305"/>
              <p:cNvSpPr/>
              <p:nvPr/>
            </p:nvSpPr>
            <p:spPr bwMode="auto">
              <a:xfrm rot="18583957" flipH="1" flipV="1">
                <a:off x="2952693"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8583957" flipH="1" flipV="1">
                <a:off x="3232876"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8583957" flipH="1" flipV="1">
                <a:off x="3513854"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8583957" flipH="1" flipV="1">
                <a:off x="3794042"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8583957" flipH="1" flipV="1">
                <a:off x="4075021"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8583957" flipH="1" flipV="1">
                <a:off x="4355203"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8583957" flipH="1" flipV="1">
                <a:off x="4636182"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8583957" flipH="1" flipV="1">
                <a:off x="4916369"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8583957" flipH="1" flipV="1">
                <a:off x="5197349"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8583957" flipH="1" flipV="1">
                <a:off x="5477531"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8583957" flipH="1" flipV="1">
                <a:off x="5758509"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8583957" flipH="1" flipV="1">
                <a:off x="6038698"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7" name="Group 22"/>
            <p:cNvGrpSpPr>
              <a:grpSpLocks/>
            </p:cNvGrpSpPr>
            <p:nvPr/>
          </p:nvGrpSpPr>
          <p:grpSpPr bwMode="auto">
            <a:xfrm>
              <a:off x="3005138" y="4029075"/>
              <a:ext cx="3265487" cy="284163"/>
              <a:chOff x="3004726" y="3955581"/>
              <a:chExt cx="3265386" cy="283448"/>
            </a:xfrm>
          </p:grpSpPr>
          <p:sp>
            <p:nvSpPr>
              <p:cNvPr id="319" name="Oval 318"/>
              <p:cNvSpPr/>
              <p:nvPr/>
            </p:nvSpPr>
            <p:spPr bwMode="auto">
              <a:xfrm rot="18583957" flipH="1" flipV="1">
                <a:off x="2952693"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8583957" flipH="1" flipV="1">
                <a:off x="3232876"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8583957" flipH="1" flipV="1">
                <a:off x="3513854"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8583957" flipH="1" flipV="1">
                <a:off x="3794042"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8583957" flipH="1" flipV="1">
                <a:off x="4075020"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8583957" flipH="1" flipV="1">
                <a:off x="4355203"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8583957" flipH="1" flipV="1">
                <a:off x="4636183"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8583957" flipH="1" flipV="1">
                <a:off x="4916369"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8583957" flipH="1" flipV="1">
                <a:off x="5197348"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8583957" flipH="1" flipV="1">
                <a:off x="5477532"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8583957" flipH="1" flipV="1">
                <a:off x="5758510"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8583957" flipH="1" flipV="1">
                <a:off x="6038697"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8" name="Group 23"/>
            <p:cNvGrpSpPr>
              <a:grpSpLocks/>
            </p:cNvGrpSpPr>
            <p:nvPr/>
          </p:nvGrpSpPr>
          <p:grpSpPr bwMode="auto">
            <a:xfrm>
              <a:off x="3005138" y="4286250"/>
              <a:ext cx="3265487" cy="282575"/>
              <a:chOff x="3004726" y="4222263"/>
              <a:chExt cx="3265386" cy="283448"/>
            </a:xfrm>
          </p:grpSpPr>
          <p:sp>
            <p:nvSpPr>
              <p:cNvPr id="332" name="Oval 331"/>
              <p:cNvSpPr/>
              <p:nvPr/>
            </p:nvSpPr>
            <p:spPr bwMode="auto">
              <a:xfrm rot="18583957" flipH="1" flipV="1">
                <a:off x="2952693"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8583957" flipH="1" flipV="1">
                <a:off x="3232881"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8583957" flipH="1" flipV="1">
                <a:off x="3513859"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8583957" flipH="1" flipV="1">
                <a:off x="3794042"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8583957" flipH="1" flipV="1">
                <a:off x="4075020"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8583957" flipH="1" flipV="1">
                <a:off x="4355208"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8583957" flipH="1" flipV="1">
                <a:off x="4636187"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8583957" flipH="1" flipV="1">
                <a:off x="4916369"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8583957" flipH="1" flipV="1">
                <a:off x="5197348"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8583957" flipH="1" flipV="1">
                <a:off x="5477536"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8583957" flipH="1" flipV="1">
                <a:off x="5758514"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8583957" flipH="1" flipV="1">
                <a:off x="6038697"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9" name="Group 24"/>
            <p:cNvGrpSpPr>
              <a:grpSpLocks/>
            </p:cNvGrpSpPr>
            <p:nvPr/>
          </p:nvGrpSpPr>
          <p:grpSpPr bwMode="auto">
            <a:xfrm>
              <a:off x="3003550" y="4541838"/>
              <a:ext cx="3267075" cy="284162"/>
              <a:chOff x="3003957" y="4489595"/>
              <a:chExt cx="3266598" cy="283447"/>
            </a:xfrm>
          </p:grpSpPr>
          <p:sp>
            <p:nvSpPr>
              <p:cNvPr id="345" name="Oval 344"/>
              <p:cNvSpPr/>
              <p:nvPr/>
            </p:nvSpPr>
            <p:spPr bwMode="auto">
              <a:xfrm rot="18583957" flipH="1" flipV="1">
                <a:off x="295270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8583957" flipH="1" flipV="1">
                <a:off x="32328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8583957" flipH="1" flipV="1">
                <a:off x="3513805"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8583957" flipH="1" flipV="1">
                <a:off x="37939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8583957" flipH="1" flipV="1">
                <a:off x="4074907"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8583957" flipH="1" flipV="1">
                <a:off x="43550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8583957" flipH="1" flipV="1">
                <a:off x="4636004"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8583957" flipH="1" flipV="1">
                <a:off x="49161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8583957" flipH="1" flipV="1">
                <a:off x="5197106"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8583957" flipH="1" flipV="1">
                <a:off x="5477256"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8583957" flipH="1" flipV="1">
                <a:off x="5758203"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8583957" flipH="1" flipV="1">
                <a:off x="603835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0" name="Group 25"/>
            <p:cNvGrpSpPr>
              <a:grpSpLocks/>
            </p:cNvGrpSpPr>
            <p:nvPr/>
          </p:nvGrpSpPr>
          <p:grpSpPr bwMode="auto">
            <a:xfrm>
              <a:off x="3003550" y="4799013"/>
              <a:ext cx="3267075" cy="282575"/>
              <a:chOff x="3003958" y="4756278"/>
              <a:chExt cx="3266597" cy="283447"/>
            </a:xfrm>
          </p:grpSpPr>
          <p:sp>
            <p:nvSpPr>
              <p:cNvPr id="358" name="Oval 357"/>
              <p:cNvSpPr/>
              <p:nvPr/>
            </p:nvSpPr>
            <p:spPr bwMode="auto">
              <a:xfrm rot="18583957" flipH="1" flipV="1">
                <a:off x="295270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8583957" flipH="1" flipV="1">
                <a:off x="3232864"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8583957" flipH="1" flipV="1">
                <a:off x="351381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8583957" flipH="1" flipV="1">
                <a:off x="3793961"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8583957" flipH="1" flipV="1">
                <a:off x="4074908"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8583957" flipH="1" flipV="1">
                <a:off x="4355063"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8583957" flipH="1" flipV="1">
                <a:off x="4636009"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8583957" flipH="1" flipV="1">
                <a:off x="491615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8583957" flipH="1" flipV="1">
                <a:off x="5197105"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8583957" flipH="1" flipV="1">
                <a:off x="547726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8583957" flipH="1" flipV="1">
                <a:off x="5758208"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8583957" flipH="1" flipV="1">
                <a:off x="6038357"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1" name="Group 26"/>
            <p:cNvGrpSpPr>
              <a:grpSpLocks/>
            </p:cNvGrpSpPr>
            <p:nvPr/>
          </p:nvGrpSpPr>
          <p:grpSpPr bwMode="auto">
            <a:xfrm>
              <a:off x="3003550" y="5054600"/>
              <a:ext cx="3267075" cy="284163"/>
              <a:chOff x="3003957" y="5022958"/>
              <a:chExt cx="3266598" cy="283447"/>
            </a:xfrm>
          </p:grpSpPr>
          <p:sp>
            <p:nvSpPr>
              <p:cNvPr id="371" name="Oval 370"/>
              <p:cNvSpPr/>
              <p:nvPr/>
            </p:nvSpPr>
            <p:spPr bwMode="auto">
              <a:xfrm rot="18583957" flipH="1" flipV="1">
                <a:off x="2952708"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8583957" flipH="1" flipV="1">
                <a:off x="3232859"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8583957" flipH="1" flipV="1">
                <a:off x="351380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8583957" flipH="1" flipV="1">
                <a:off x="3793960"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8583957" flipH="1" flipV="1">
                <a:off x="407490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8583957" flipH="1" flipV="1">
                <a:off x="4355058"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8583957" flipH="1" flipV="1">
                <a:off x="4636004"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8583957" flipH="1" flipV="1">
                <a:off x="4916159"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8583957" flipH="1" flipV="1">
                <a:off x="5197105"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8583957" flipH="1" flipV="1">
                <a:off x="547725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8583957" flipH="1" flipV="1">
                <a:off x="5758203"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8583957" flipH="1" flipV="1">
                <a:off x="603835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2" name="Group 27"/>
            <p:cNvGrpSpPr>
              <a:grpSpLocks/>
            </p:cNvGrpSpPr>
            <p:nvPr/>
          </p:nvGrpSpPr>
          <p:grpSpPr bwMode="auto">
            <a:xfrm>
              <a:off x="3003550" y="5311775"/>
              <a:ext cx="3267075" cy="282575"/>
              <a:chOff x="3003958" y="5289641"/>
              <a:chExt cx="3266597" cy="283447"/>
            </a:xfrm>
          </p:grpSpPr>
          <p:sp>
            <p:nvSpPr>
              <p:cNvPr id="384" name="Oval 383"/>
              <p:cNvSpPr/>
              <p:nvPr/>
            </p:nvSpPr>
            <p:spPr bwMode="auto">
              <a:xfrm rot="18583957" flipH="1" flipV="1">
                <a:off x="295270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8583957" flipH="1" flipV="1">
                <a:off x="3232864"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8583957" flipH="1" flipV="1">
                <a:off x="351381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8583957" flipH="1" flipV="1">
                <a:off x="3793961"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8583957" flipH="1" flipV="1">
                <a:off x="4074908"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8583957" flipH="1" flipV="1">
                <a:off x="4355063"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8583957" flipH="1" flipV="1">
                <a:off x="4636009"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8583957" flipH="1" flipV="1">
                <a:off x="491615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8583957" flipH="1" flipV="1">
                <a:off x="5197105"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8583957" flipH="1" flipV="1">
                <a:off x="547726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8583957" flipH="1" flipV="1">
                <a:off x="5758208"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8583957" flipH="1" flipV="1">
                <a:off x="6038357"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3" name="Group 28"/>
            <p:cNvGrpSpPr>
              <a:grpSpLocks/>
            </p:cNvGrpSpPr>
            <p:nvPr/>
          </p:nvGrpSpPr>
          <p:grpSpPr bwMode="auto">
            <a:xfrm>
              <a:off x="3005138" y="5567363"/>
              <a:ext cx="3265487" cy="284162"/>
              <a:chOff x="3004726" y="5557258"/>
              <a:chExt cx="3265386" cy="283448"/>
            </a:xfrm>
          </p:grpSpPr>
          <p:sp>
            <p:nvSpPr>
              <p:cNvPr id="397" name="Oval 396"/>
              <p:cNvSpPr/>
              <p:nvPr/>
            </p:nvSpPr>
            <p:spPr bwMode="auto">
              <a:xfrm rot="18583957" flipH="1" flipV="1">
                <a:off x="2952693"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8583957" flipH="1" flipV="1">
                <a:off x="3232876"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8583957" flipH="1" flipV="1">
                <a:off x="3513854"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8583957" flipH="1" flipV="1">
                <a:off x="3794042"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8583957" flipH="1" flipV="1">
                <a:off x="4075021"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8583957" flipH="1" flipV="1">
                <a:off x="4355203"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8583957" flipH="1" flipV="1">
                <a:off x="4636182"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8583957" flipH="1" flipV="1">
                <a:off x="4916369"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8583957" flipH="1" flipV="1">
                <a:off x="5197349"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8583957" flipH="1" flipV="1">
                <a:off x="5477531"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8583957" flipH="1" flipV="1">
                <a:off x="5758509"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8583957" flipH="1" flipV="1">
                <a:off x="6038698"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4" name="Group 21"/>
            <p:cNvGrpSpPr>
              <a:grpSpLocks/>
            </p:cNvGrpSpPr>
            <p:nvPr/>
          </p:nvGrpSpPr>
          <p:grpSpPr bwMode="auto">
            <a:xfrm>
              <a:off x="3005138" y="3773488"/>
              <a:ext cx="3265487" cy="282575"/>
              <a:chOff x="3004726" y="3688900"/>
              <a:chExt cx="3265386" cy="283448"/>
            </a:xfrm>
          </p:grpSpPr>
          <p:sp>
            <p:nvSpPr>
              <p:cNvPr id="410" name="Oval 409"/>
              <p:cNvSpPr/>
              <p:nvPr/>
            </p:nvSpPr>
            <p:spPr bwMode="auto">
              <a:xfrm rot="18583957" flipH="1" flipV="1">
                <a:off x="2952693"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8583957" flipH="1" flipV="1">
                <a:off x="3232881"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8583957" flipH="1" flipV="1">
                <a:off x="3513859"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8583957" flipH="1" flipV="1">
                <a:off x="3794042"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8583957" flipH="1" flipV="1">
                <a:off x="4075020"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8583957" flipH="1" flipV="1">
                <a:off x="4355208"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8583957" flipH="1" flipV="1">
                <a:off x="4636187"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8583957" flipH="1" flipV="1">
                <a:off x="4916369"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8583957" flipH="1" flipV="1">
                <a:off x="5197348"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8583957" flipH="1" flipV="1">
                <a:off x="5477536"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8583957" flipH="1" flipV="1">
                <a:off x="5758514"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8583957" flipH="1" flipV="1">
                <a:off x="6038697"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sp>
        <p:nvSpPr>
          <p:cNvPr id="106515" name="Rectangle 2"/>
          <p:cNvSpPr>
            <a:spLocks noGrp="1" noChangeArrowheads="1"/>
          </p:cNvSpPr>
          <p:nvPr>
            <p:ph type="title"/>
          </p:nvPr>
        </p:nvSpPr>
        <p:spPr>
          <a:xfrm>
            <a:off x="457200" y="20638"/>
            <a:ext cx="8229600" cy="1730375"/>
          </a:xfrm>
        </p:spPr>
        <p:txBody>
          <a:bodyPr/>
          <a:lstStyle/>
          <a:p>
            <a:pPr eaLnBrk="1" hangingPunct="1"/>
            <a:r>
              <a:rPr lang="en-US" altLang="en-US" dirty="0" smtClean="0">
                <a:solidFill>
                  <a:schemeClr val="tx1"/>
                </a:solidFill>
              </a:rPr>
              <a:t>non-isomorphism</a:t>
            </a:r>
            <a:endParaRPr lang="en-US" altLang="en-US" dirty="0" smtClean="0">
              <a:solidFill>
                <a:schemeClr val="tx1"/>
              </a:solidFill>
            </a:endParaRPr>
          </a:p>
        </p:txBody>
      </p:sp>
    </p:spTree>
    <p:extLst>
      <p:ext uri="{BB962C8B-B14F-4D97-AF65-F5344CB8AC3E}">
        <p14:creationId xmlns:p14="http://schemas.microsoft.com/office/powerpoint/2010/main" val="79187412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Temperature jump?</a:t>
            </a:r>
            <a:endParaRPr lang="en-US" dirty="0"/>
          </a:p>
        </p:txBody>
      </p:sp>
      <p:sp>
        <p:nvSpPr>
          <p:cNvPr id="13" name="TextBox 12"/>
          <p:cNvSpPr txBox="1"/>
          <p:nvPr/>
        </p:nvSpPr>
        <p:spPr>
          <a:xfrm>
            <a:off x="1806725" y="5486400"/>
            <a:ext cx="981359" cy="584775"/>
          </a:xfrm>
          <a:prstGeom prst="rect">
            <a:avLst/>
          </a:prstGeom>
          <a:noFill/>
        </p:spPr>
        <p:txBody>
          <a:bodyPr wrap="none" rtlCol="0">
            <a:spAutoFit/>
          </a:bodyPr>
          <a:lstStyle/>
          <a:p>
            <a:r>
              <a:rPr lang="en-US" sz="3200" dirty="0" smtClean="0"/>
              <a:t>dark</a:t>
            </a:r>
            <a:endParaRPr lang="en-US" sz="3200" dirty="0"/>
          </a:p>
        </p:txBody>
      </p:sp>
      <p:sp>
        <p:nvSpPr>
          <p:cNvPr id="14" name="TextBox 13"/>
          <p:cNvSpPr txBox="1"/>
          <p:nvPr/>
        </p:nvSpPr>
        <p:spPr>
          <a:xfrm>
            <a:off x="6150125" y="5486400"/>
            <a:ext cx="936475" cy="584775"/>
          </a:xfrm>
          <a:prstGeom prst="rect">
            <a:avLst/>
          </a:prstGeom>
          <a:noFill/>
        </p:spPr>
        <p:txBody>
          <a:bodyPr wrap="none" rtlCol="0">
            <a:spAutoFit/>
          </a:bodyPr>
          <a:lstStyle/>
          <a:p>
            <a:r>
              <a:rPr lang="en-US" sz="3200" dirty="0" smtClean="0"/>
              <a:t>light</a:t>
            </a:r>
            <a:endParaRPr lang="en-US" sz="3200" dirty="0"/>
          </a:p>
        </p:txBody>
      </p:sp>
      <p:grpSp>
        <p:nvGrpSpPr>
          <p:cNvPr id="665" name="Group 664"/>
          <p:cNvGrpSpPr/>
          <p:nvPr/>
        </p:nvGrpSpPr>
        <p:grpSpPr>
          <a:xfrm>
            <a:off x="1256401" y="1720480"/>
            <a:ext cx="2407833" cy="3002416"/>
            <a:chOff x="2952750" y="1854200"/>
            <a:chExt cx="3368675" cy="4200525"/>
          </a:xfrm>
        </p:grpSpPr>
        <p:sp>
          <p:nvSpPr>
            <p:cNvPr id="666" name="Oval 665"/>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67" name="Oval 666"/>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68" name="Oval 667"/>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69" name="Oval 668"/>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70" name="Oval 669"/>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71" name="Oval 670"/>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72" name="Oval 671"/>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73" name="Oval 672"/>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74" name="Oval 673"/>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75" name="Oval 674"/>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76" name="Oval 675"/>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77" name="Oval 676"/>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78" name="Oval 677"/>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79" name="Oval 678"/>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80" name="Oval 679"/>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81" name="Oval 680"/>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82" name="Oval 681"/>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83" name="Oval 682"/>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84" name="Oval 683"/>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85" name="Oval 684"/>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86" name="Oval 685"/>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87" name="Oval 686"/>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88" name="Oval 687"/>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89" name="Oval 688"/>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90" name="Oval 689"/>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91" name="Oval 690"/>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92" name="Oval 691"/>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93" name="Oval 692"/>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94" name="Oval 693"/>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95" name="Oval 694"/>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96" name="Oval 695"/>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97" name="Oval 696"/>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98" name="Oval 697"/>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99" name="Oval 698"/>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00" name="Oval 699"/>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01" name="Oval 700"/>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02" name="Oval 701"/>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03" name="Oval 702"/>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04" name="Oval 703"/>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05" name="Oval 704"/>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06" name="Oval 705"/>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07" name="Oval 706"/>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08" name="Oval 707"/>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09" name="Oval 708"/>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10" name="Oval 709"/>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11" name="Oval 710"/>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12" name="Oval 711"/>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13" name="Oval 712"/>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14" name="Oval 71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15" name="Oval 71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16" name="Oval 71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17" name="Oval 71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18" name="Oval 71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19" name="Oval 71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20" name="Oval 71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21" name="Oval 72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22" name="Oval 72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23" name="Oval 72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24" name="Oval 72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25" name="Oval 72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26" name="Oval 725"/>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27" name="Oval 726"/>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28" name="Oval 727"/>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29" name="Oval 728"/>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30" name="Oval 729"/>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31" name="Oval 730"/>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32" name="Oval 731"/>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33" name="Oval 732"/>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34" name="Oval 733"/>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35" name="Oval 734"/>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36" name="Oval 735"/>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37" name="Oval 736"/>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38" name="Oval 737"/>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39" name="Oval 738"/>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40" name="Oval 739"/>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41" name="Oval 740"/>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42" name="Oval 741"/>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43" name="Oval 742"/>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44" name="Oval 743"/>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45" name="Oval 744"/>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46" name="Oval 745"/>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47" name="Oval 746"/>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48" name="Oval 747"/>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49" name="Oval 748"/>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50" name="Oval 749"/>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51" name="Oval 750"/>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52" name="Oval 751"/>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53" name="Oval 752"/>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54" name="Oval 753"/>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55" name="Oval 754"/>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56" name="Oval 755"/>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57" name="Oval 756"/>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58" name="Oval 757"/>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59" name="Oval 758"/>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60" name="Oval 759"/>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61" name="Oval 760"/>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62" name="Oval 761"/>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63" name="Oval 762"/>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64" name="Oval 763"/>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65" name="Oval 764"/>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66" name="Oval 765"/>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67" name="Oval 766"/>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68" name="Oval 767"/>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69" name="Oval 768"/>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70" name="Oval 769"/>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71" name="Oval 770"/>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72" name="Oval 771"/>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73" name="Oval 772"/>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74" name="Oval 773"/>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75" name="Oval 774"/>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76" name="Oval 775"/>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77" name="Oval 776"/>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78" name="Oval 777"/>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79" name="Oval 778"/>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80" name="Oval 779"/>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81" name="Oval 780"/>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82" name="Oval 781"/>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83" name="Oval 782"/>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84" name="Oval 783"/>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85" name="Oval 784"/>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86" name="Oval 785"/>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87" name="Oval 786"/>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88" name="Oval 787"/>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89" name="Oval 788"/>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90" name="Oval 789"/>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91" name="Oval 790"/>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92" name="Oval 791"/>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93" name="Oval 792"/>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94" name="Oval 793"/>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95" name="Oval 794"/>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96" name="Oval 795"/>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97" name="Oval 796"/>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98" name="Oval 797"/>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99" name="Oval 798"/>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00" name="Oval 799"/>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01" name="Oval 800"/>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02" name="Oval 801"/>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03" name="Oval 802"/>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04" name="Oval 803"/>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05" name="Oval 804"/>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06" name="Oval 805"/>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07" name="Oval 806"/>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08" name="Oval 807"/>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09" name="Oval 808"/>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10" name="Oval 809"/>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11" name="Oval 810"/>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12" name="Oval 811"/>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13" name="Oval 812"/>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14" name="Oval 813"/>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15" name="Oval 814"/>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16" name="Oval 815"/>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17" name="Oval 816"/>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18" name="Oval 817"/>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19" name="Oval 818"/>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20" name="Oval 819"/>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21" name="Oval 820"/>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22" name="Oval 821"/>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23" name="Oval 822"/>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24" name="Oval 823"/>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25" name="Oval 824"/>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26" name="Oval 825"/>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27" name="Oval 826"/>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28" name="Oval 827"/>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29" name="Oval 828"/>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30" name="Oval 829"/>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31" name="Oval 830"/>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32" name="Oval 831"/>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33" name="Oval 832"/>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34" name="Oval 83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35" name="Oval 83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36" name="Oval 83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37" name="Oval 83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38" name="Oval 83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39" name="Oval 83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40" name="Oval 83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41" name="Oval 84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42" name="Oval 84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43" name="Oval 84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44" name="Oval 84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45" name="Oval 84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46" name="Oval 845"/>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47" name="Oval 846"/>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48" name="Oval 847"/>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49" name="Oval 848"/>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50" name="Oval 849"/>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51" name="Oval 850"/>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52" name="Oval 851"/>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53" name="Oval 852"/>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54" name="Oval 853"/>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55" name="Oval 854"/>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56" name="Oval 855"/>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57" name="Oval 856"/>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58" name="Oval 857"/>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59" name="Oval 858"/>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60" name="Oval 859"/>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61" name="Oval 860"/>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62" name="Oval 861"/>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63" name="Oval 862"/>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64" name="Oval 863"/>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65" name="Oval 864"/>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66" name="Oval 865"/>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67" name="Oval 866"/>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68" name="Oval 867"/>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69" name="Oval 868"/>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870" name="Group 869"/>
          <p:cNvGrpSpPr/>
          <p:nvPr/>
        </p:nvGrpSpPr>
        <p:grpSpPr>
          <a:xfrm>
            <a:off x="5518222" y="1771587"/>
            <a:ext cx="2335212" cy="3134041"/>
            <a:chOff x="3003550" y="1722438"/>
            <a:chExt cx="3267075" cy="4384675"/>
          </a:xfrm>
        </p:grpSpPr>
        <p:grpSp>
          <p:nvGrpSpPr>
            <p:cNvPr id="871" name="Group 29"/>
            <p:cNvGrpSpPr>
              <a:grpSpLocks/>
            </p:cNvGrpSpPr>
            <p:nvPr/>
          </p:nvGrpSpPr>
          <p:grpSpPr bwMode="auto">
            <a:xfrm>
              <a:off x="3005138" y="5824538"/>
              <a:ext cx="3265487" cy="282575"/>
              <a:chOff x="3004726" y="5823939"/>
              <a:chExt cx="3265386" cy="283448"/>
            </a:xfrm>
          </p:grpSpPr>
          <p:sp>
            <p:nvSpPr>
              <p:cNvPr id="1080" name="Oval 1079"/>
              <p:cNvSpPr/>
              <p:nvPr/>
            </p:nvSpPr>
            <p:spPr bwMode="auto">
              <a:xfrm rot="18583957" flipH="1" flipV="1">
                <a:off x="2952693"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81" name="Oval 1080"/>
              <p:cNvSpPr/>
              <p:nvPr/>
            </p:nvSpPr>
            <p:spPr bwMode="auto">
              <a:xfrm rot="18583957" flipH="1" flipV="1">
                <a:off x="3232881"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82" name="Oval 1081"/>
              <p:cNvSpPr/>
              <p:nvPr/>
            </p:nvSpPr>
            <p:spPr bwMode="auto">
              <a:xfrm rot="18583957" flipH="1" flipV="1">
                <a:off x="3513859"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83" name="Oval 1082"/>
              <p:cNvSpPr/>
              <p:nvPr/>
            </p:nvSpPr>
            <p:spPr bwMode="auto">
              <a:xfrm rot="18583957" flipH="1" flipV="1">
                <a:off x="3794042"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84" name="Oval 1083"/>
              <p:cNvSpPr/>
              <p:nvPr/>
            </p:nvSpPr>
            <p:spPr bwMode="auto">
              <a:xfrm rot="18583957" flipH="1" flipV="1">
                <a:off x="4075020"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85" name="Oval 1084"/>
              <p:cNvSpPr/>
              <p:nvPr/>
            </p:nvSpPr>
            <p:spPr bwMode="auto">
              <a:xfrm rot="18583957" flipH="1" flipV="1">
                <a:off x="4355208"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86" name="Oval 1085"/>
              <p:cNvSpPr/>
              <p:nvPr/>
            </p:nvSpPr>
            <p:spPr bwMode="auto">
              <a:xfrm rot="18583957" flipH="1" flipV="1">
                <a:off x="4636187"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87" name="Oval 1086"/>
              <p:cNvSpPr/>
              <p:nvPr/>
            </p:nvSpPr>
            <p:spPr bwMode="auto">
              <a:xfrm rot="18583957" flipH="1" flipV="1">
                <a:off x="4916369"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88" name="Oval 1087"/>
              <p:cNvSpPr/>
              <p:nvPr/>
            </p:nvSpPr>
            <p:spPr bwMode="auto">
              <a:xfrm rot="18583957" flipH="1" flipV="1">
                <a:off x="5197348"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89" name="Oval 1088"/>
              <p:cNvSpPr/>
              <p:nvPr/>
            </p:nvSpPr>
            <p:spPr bwMode="auto">
              <a:xfrm rot="18583957" flipH="1" flipV="1">
                <a:off x="5477536"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90" name="Oval 1089"/>
              <p:cNvSpPr/>
              <p:nvPr/>
            </p:nvSpPr>
            <p:spPr bwMode="auto">
              <a:xfrm rot="18583957" flipH="1" flipV="1">
                <a:off x="5758514"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91" name="Oval 1090"/>
              <p:cNvSpPr/>
              <p:nvPr/>
            </p:nvSpPr>
            <p:spPr bwMode="auto">
              <a:xfrm rot="18583957" flipH="1" flipV="1">
                <a:off x="6038697"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872" name="Group 1"/>
            <p:cNvGrpSpPr>
              <a:grpSpLocks/>
            </p:cNvGrpSpPr>
            <p:nvPr/>
          </p:nvGrpSpPr>
          <p:grpSpPr bwMode="auto">
            <a:xfrm>
              <a:off x="3003550" y="1979613"/>
              <a:ext cx="3267075" cy="282575"/>
              <a:chOff x="3003957" y="1557582"/>
              <a:chExt cx="3266598" cy="283447"/>
            </a:xfrm>
          </p:grpSpPr>
          <p:sp>
            <p:nvSpPr>
              <p:cNvPr id="1068" name="Oval 1067"/>
              <p:cNvSpPr/>
              <p:nvPr/>
            </p:nvSpPr>
            <p:spPr bwMode="auto">
              <a:xfrm rot="18583957" flipH="1" flipV="1">
                <a:off x="2952708"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69" name="Oval 1068"/>
              <p:cNvSpPr/>
              <p:nvPr/>
            </p:nvSpPr>
            <p:spPr bwMode="auto">
              <a:xfrm rot="18583957" flipH="1" flipV="1">
                <a:off x="32328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70" name="Oval 1069"/>
              <p:cNvSpPr/>
              <p:nvPr/>
            </p:nvSpPr>
            <p:spPr bwMode="auto">
              <a:xfrm rot="18583957" flipH="1" flipV="1">
                <a:off x="3513810"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71" name="Oval 1070"/>
              <p:cNvSpPr/>
              <p:nvPr/>
            </p:nvSpPr>
            <p:spPr bwMode="auto">
              <a:xfrm rot="18583957" flipH="1" flipV="1">
                <a:off x="3793960"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72" name="Oval 1071"/>
              <p:cNvSpPr/>
              <p:nvPr/>
            </p:nvSpPr>
            <p:spPr bwMode="auto">
              <a:xfrm rot="18583957" flipH="1" flipV="1">
                <a:off x="407490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73" name="Oval 1072"/>
              <p:cNvSpPr/>
              <p:nvPr/>
            </p:nvSpPr>
            <p:spPr bwMode="auto">
              <a:xfrm rot="18583957" flipH="1" flipV="1">
                <a:off x="43550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74" name="Oval 1073"/>
              <p:cNvSpPr/>
              <p:nvPr/>
            </p:nvSpPr>
            <p:spPr bwMode="auto">
              <a:xfrm rot="18583957" flipH="1" flipV="1">
                <a:off x="4636009"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75" name="Oval 1074"/>
              <p:cNvSpPr/>
              <p:nvPr/>
            </p:nvSpPr>
            <p:spPr bwMode="auto">
              <a:xfrm rot="18583957" flipH="1" flipV="1">
                <a:off x="4916159"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76" name="Oval 1075"/>
              <p:cNvSpPr/>
              <p:nvPr/>
            </p:nvSpPr>
            <p:spPr bwMode="auto">
              <a:xfrm rot="18583957" flipH="1" flipV="1">
                <a:off x="5197105"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77" name="Oval 1076"/>
              <p:cNvSpPr/>
              <p:nvPr/>
            </p:nvSpPr>
            <p:spPr bwMode="auto">
              <a:xfrm rot="18583957" flipH="1" flipV="1">
                <a:off x="5477261"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78" name="Oval 1077"/>
              <p:cNvSpPr/>
              <p:nvPr/>
            </p:nvSpPr>
            <p:spPr bwMode="auto">
              <a:xfrm rot="18583957" flipH="1" flipV="1">
                <a:off x="5758208"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79" name="Oval 1078"/>
              <p:cNvSpPr/>
              <p:nvPr/>
            </p:nvSpPr>
            <p:spPr bwMode="auto">
              <a:xfrm rot="18583957" flipH="1" flipV="1">
                <a:off x="603835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873" name="Group 3"/>
            <p:cNvGrpSpPr>
              <a:grpSpLocks/>
            </p:cNvGrpSpPr>
            <p:nvPr/>
          </p:nvGrpSpPr>
          <p:grpSpPr bwMode="auto">
            <a:xfrm>
              <a:off x="3003550" y="1722438"/>
              <a:ext cx="3267075" cy="284162"/>
              <a:chOff x="3003958" y="1806680"/>
              <a:chExt cx="3266597" cy="283447"/>
            </a:xfrm>
          </p:grpSpPr>
          <p:sp>
            <p:nvSpPr>
              <p:cNvPr id="1056" name="Oval 1055"/>
              <p:cNvSpPr/>
              <p:nvPr/>
            </p:nvSpPr>
            <p:spPr bwMode="auto">
              <a:xfrm rot="18583957" flipH="1" flipV="1">
                <a:off x="2952709"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57" name="Oval 1056"/>
              <p:cNvSpPr/>
              <p:nvPr/>
            </p:nvSpPr>
            <p:spPr bwMode="auto">
              <a:xfrm rot="18583957" flipH="1" flipV="1">
                <a:off x="3232859"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58" name="Oval 1057"/>
              <p:cNvSpPr/>
              <p:nvPr/>
            </p:nvSpPr>
            <p:spPr bwMode="auto">
              <a:xfrm rot="18583957" flipH="1" flipV="1">
                <a:off x="351380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59" name="Oval 1058"/>
              <p:cNvSpPr/>
              <p:nvPr/>
            </p:nvSpPr>
            <p:spPr bwMode="auto">
              <a:xfrm rot="18583957" flipH="1" flipV="1">
                <a:off x="3793961"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60" name="Oval 1059"/>
              <p:cNvSpPr/>
              <p:nvPr/>
            </p:nvSpPr>
            <p:spPr bwMode="auto">
              <a:xfrm rot="18583957" flipH="1" flipV="1">
                <a:off x="407490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61" name="Oval 1060"/>
              <p:cNvSpPr/>
              <p:nvPr/>
            </p:nvSpPr>
            <p:spPr bwMode="auto">
              <a:xfrm rot="18583957" flipH="1" flipV="1">
                <a:off x="4355058"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62" name="Oval 1061"/>
              <p:cNvSpPr/>
              <p:nvPr/>
            </p:nvSpPr>
            <p:spPr bwMode="auto">
              <a:xfrm rot="18583957" flipH="1" flipV="1">
                <a:off x="4636004"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63" name="Oval 1062"/>
              <p:cNvSpPr/>
              <p:nvPr/>
            </p:nvSpPr>
            <p:spPr bwMode="auto">
              <a:xfrm rot="18583957" flipH="1" flipV="1">
                <a:off x="4916160"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64" name="Oval 1063"/>
              <p:cNvSpPr/>
              <p:nvPr/>
            </p:nvSpPr>
            <p:spPr bwMode="auto">
              <a:xfrm rot="18583957" flipH="1" flipV="1">
                <a:off x="5197106"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65" name="Oval 1064"/>
              <p:cNvSpPr/>
              <p:nvPr/>
            </p:nvSpPr>
            <p:spPr bwMode="auto">
              <a:xfrm rot="18583957" flipH="1" flipV="1">
                <a:off x="547725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66" name="Oval 1065"/>
              <p:cNvSpPr/>
              <p:nvPr/>
            </p:nvSpPr>
            <p:spPr bwMode="auto">
              <a:xfrm rot="18583957" flipH="1" flipV="1">
                <a:off x="5758203"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67" name="Oval 1066"/>
              <p:cNvSpPr/>
              <p:nvPr/>
            </p:nvSpPr>
            <p:spPr bwMode="auto">
              <a:xfrm rot="18583957" flipH="1" flipV="1">
                <a:off x="603835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874" name="Group 4"/>
            <p:cNvGrpSpPr>
              <a:grpSpLocks/>
            </p:cNvGrpSpPr>
            <p:nvPr/>
          </p:nvGrpSpPr>
          <p:grpSpPr bwMode="auto">
            <a:xfrm>
              <a:off x="3003550" y="2235200"/>
              <a:ext cx="3267075" cy="284163"/>
              <a:chOff x="3003957" y="2073360"/>
              <a:chExt cx="3266598" cy="283447"/>
            </a:xfrm>
          </p:grpSpPr>
          <p:sp>
            <p:nvSpPr>
              <p:cNvPr id="1044" name="Oval 1043"/>
              <p:cNvSpPr/>
              <p:nvPr/>
            </p:nvSpPr>
            <p:spPr bwMode="auto">
              <a:xfrm rot="18583957" flipH="1" flipV="1">
                <a:off x="2952708"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45" name="Oval 1044"/>
              <p:cNvSpPr/>
              <p:nvPr/>
            </p:nvSpPr>
            <p:spPr bwMode="auto">
              <a:xfrm rot="18583957" flipH="1" flipV="1">
                <a:off x="3232859"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46" name="Oval 1045"/>
              <p:cNvSpPr/>
              <p:nvPr/>
            </p:nvSpPr>
            <p:spPr bwMode="auto">
              <a:xfrm rot="18583957" flipH="1" flipV="1">
                <a:off x="351380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47" name="Oval 1046"/>
              <p:cNvSpPr/>
              <p:nvPr/>
            </p:nvSpPr>
            <p:spPr bwMode="auto">
              <a:xfrm rot="18583957" flipH="1" flipV="1">
                <a:off x="3793960"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48" name="Oval 1047"/>
              <p:cNvSpPr/>
              <p:nvPr/>
            </p:nvSpPr>
            <p:spPr bwMode="auto">
              <a:xfrm rot="18583957" flipH="1" flipV="1">
                <a:off x="407490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49" name="Oval 1048"/>
              <p:cNvSpPr/>
              <p:nvPr/>
            </p:nvSpPr>
            <p:spPr bwMode="auto">
              <a:xfrm rot="18583957" flipH="1" flipV="1">
                <a:off x="4355058"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50" name="Oval 1049"/>
              <p:cNvSpPr/>
              <p:nvPr/>
            </p:nvSpPr>
            <p:spPr bwMode="auto">
              <a:xfrm rot="18583957" flipH="1" flipV="1">
                <a:off x="4636004"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51" name="Oval 1050"/>
              <p:cNvSpPr/>
              <p:nvPr/>
            </p:nvSpPr>
            <p:spPr bwMode="auto">
              <a:xfrm rot="18583957" flipH="1" flipV="1">
                <a:off x="4916159"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52" name="Oval 1051"/>
              <p:cNvSpPr/>
              <p:nvPr/>
            </p:nvSpPr>
            <p:spPr bwMode="auto">
              <a:xfrm rot="18583957" flipH="1" flipV="1">
                <a:off x="5197105"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53" name="Oval 1052"/>
              <p:cNvSpPr/>
              <p:nvPr/>
            </p:nvSpPr>
            <p:spPr bwMode="auto">
              <a:xfrm rot="18583957" flipH="1" flipV="1">
                <a:off x="547725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54" name="Oval 1053"/>
              <p:cNvSpPr/>
              <p:nvPr/>
            </p:nvSpPr>
            <p:spPr bwMode="auto">
              <a:xfrm rot="18583957" flipH="1" flipV="1">
                <a:off x="5758203"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55" name="Oval 1054"/>
              <p:cNvSpPr/>
              <p:nvPr/>
            </p:nvSpPr>
            <p:spPr bwMode="auto">
              <a:xfrm rot="18583957" flipH="1" flipV="1">
                <a:off x="603835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875" name="Group 5"/>
            <p:cNvGrpSpPr>
              <a:grpSpLocks/>
            </p:cNvGrpSpPr>
            <p:nvPr/>
          </p:nvGrpSpPr>
          <p:grpSpPr bwMode="auto">
            <a:xfrm>
              <a:off x="3003550" y="2492375"/>
              <a:ext cx="3267075" cy="282575"/>
              <a:chOff x="3003958" y="2340043"/>
              <a:chExt cx="3266597" cy="283447"/>
            </a:xfrm>
          </p:grpSpPr>
          <p:sp>
            <p:nvSpPr>
              <p:cNvPr id="1032" name="Oval 1031"/>
              <p:cNvSpPr/>
              <p:nvPr/>
            </p:nvSpPr>
            <p:spPr bwMode="auto">
              <a:xfrm rot="18583957" flipH="1" flipV="1">
                <a:off x="295270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33" name="Oval 1032"/>
              <p:cNvSpPr/>
              <p:nvPr/>
            </p:nvSpPr>
            <p:spPr bwMode="auto">
              <a:xfrm rot="18583957" flipH="1" flipV="1">
                <a:off x="3232864"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34" name="Oval 1033"/>
              <p:cNvSpPr/>
              <p:nvPr/>
            </p:nvSpPr>
            <p:spPr bwMode="auto">
              <a:xfrm rot="18583957" flipH="1" flipV="1">
                <a:off x="351381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35" name="Oval 1034"/>
              <p:cNvSpPr/>
              <p:nvPr/>
            </p:nvSpPr>
            <p:spPr bwMode="auto">
              <a:xfrm rot="18583957" flipH="1" flipV="1">
                <a:off x="3793961"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36" name="Oval 1035"/>
              <p:cNvSpPr/>
              <p:nvPr/>
            </p:nvSpPr>
            <p:spPr bwMode="auto">
              <a:xfrm rot="18583957" flipH="1" flipV="1">
                <a:off x="4074908"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37" name="Oval 1036"/>
              <p:cNvSpPr/>
              <p:nvPr/>
            </p:nvSpPr>
            <p:spPr bwMode="auto">
              <a:xfrm rot="18583957" flipH="1" flipV="1">
                <a:off x="4355063"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38" name="Oval 1037"/>
              <p:cNvSpPr/>
              <p:nvPr/>
            </p:nvSpPr>
            <p:spPr bwMode="auto">
              <a:xfrm rot="18583957" flipH="1" flipV="1">
                <a:off x="4636009"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39" name="Oval 1038"/>
              <p:cNvSpPr/>
              <p:nvPr/>
            </p:nvSpPr>
            <p:spPr bwMode="auto">
              <a:xfrm rot="18583957" flipH="1" flipV="1">
                <a:off x="491615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40" name="Oval 1039"/>
              <p:cNvSpPr/>
              <p:nvPr/>
            </p:nvSpPr>
            <p:spPr bwMode="auto">
              <a:xfrm rot="18583957" flipH="1" flipV="1">
                <a:off x="5197105"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41" name="Oval 1040"/>
              <p:cNvSpPr/>
              <p:nvPr/>
            </p:nvSpPr>
            <p:spPr bwMode="auto">
              <a:xfrm rot="18583957" flipH="1" flipV="1">
                <a:off x="547726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42" name="Oval 1041"/>
              <p:cNvSpPr/>
              <p:nvPr/>
            </p:nvSpPr>
            <p:spPr bwMode="auto">
              <a:xfrm rot="18583957" flipH="1" flipV="1">
                <a:off x="5758208"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43" name="Oval 1042"/>
              <p:cNvSpPr/>
              <p:nvPr/>
            </p:nvSpPr>
            <p:spPr bwMode="auto">
              <a:xfrm rot="18583957" flipH="1" flipV="1">
                <a:off x="6038357"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876" name="Group 6"/>
            <p:cNvGrpSpPr>
              <a:grpSpLocks/>
            </p:cNvGrpSpPr>
            <p:nvPr/>
          </p:nvGrpSpPr>
          <p:grpSpPr bwMode="auto">
            <a:xfrm>
              <a:off x="3005138" y="2747963"/>
              <a:ext cx="3265487" cy="284162"/>
              <a:chOff x="3004726" y="2607660"/>
              <a:chExt cx="3265386" cy="283448"/>
            </a:xfrm>
          </p:grpSpPr>
          <p:sp>
            <p:nvSpPr>
              <p:cNvPr id="1020" name="Oval 1019"/>
              <p:cNvSpPr/>
              <p:nvPr/>
            </p:nvSpPr>
            <p:spPr bwMode="auto">
              <a:xfrm rot="18583957" flipH="1" flipV="1">
                <a:off x="2952693"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21" name="Oval 1020"/>
              <p:cNvSpPr/>
              <p:nvPr/>
            </p:nvSpPr>
            <p:spPr bwMode="auto">
              <a:xfrm rot="18583957" flipH="1" flipV="1">
                <a:off x="3232876"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22" name="Oval 1021"/>
              <p:cNvSpPr/>
              <p:nvPr/>
            </p:nvSpPr>
            <p:spPr bwMode="auto">
              <a:xfrm rot="18583957" flipH="1" flipV="1">
                <a:off x="3513854"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23" name="Oval 1022"/>
              <p:cNvSpPr/>
              <p:nvPr/>
            </p:nvSpPr>
            <p:spPr bwMode="auto">
              <a:xfrm rot="18583957" flipH="1" flipV="1">
                <a:off x="3794042"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24" name="Oval 1023"/>
              <p:cNvSpPr/>
              <p:nvPr/>
            </p:nvSpPr>
            <p:spPr bwMode="auto">
              <a:xfrm rot="18583957" flipH="1" flipV="1">
                <a:off x="4075021"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25" name="Oval 1024"/>
              <p:cNvSpPr/>
              <p:nvPr/>
            </p:nvSpPr>
            <p:spPr bwMode="auto">
              <a:xfrm rot="18583957" flipH="1" flipV="1">
                <a:off x="4355203"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26" name="Oval 1025"/>
              <p:cNvSpPr/>
              <p:nvPr/>
            </p:nvSpPr>
            <p:spPr bwMode="auto">
              <a:xfrm rot="18583957" flipH="1" flipV="1">
                <a:off x="4636182"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27" name="Oval 1026"/>
              <p:cNvSpPr/>
              <p:nvPr/>
            </p:nvSpPr>
            <p:spPr bwMode="auto">
              <a:xfrm rot="18583957" flipH="1" flipV="1">
                <a:off x="4916369"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28" name="Oval 1027"/>
              <p:cNvSpPr/>
              <p:nvPr/>
            </p:nvSpPr>
            <p:spPr bwMode="auto">
              <a:xfrm rot="18583957" flipH="1" flipV="1">
                <a:off x="5197349"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29" name="Oval 1028"/>
              <p:cNvSpPr/>
              <p:nvPr/>
            </p:nvSpPr>
            <p:spPr bwMode="auto">
              <a:xfrm rot="18583957" flipH="1" flipV="1">
                <a:off x="5477531"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30" name="Oval 1029"/>
              <p:cNvSpPr/>
              <p:nvPr/>
            </p:nvSpPr>
            <p:spPr bwMode="auto">
              <a:xfrm rot="18583957" flipH="1" flipV="1">
                <a:off x="5758509"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31" name="Oval 1030"/>
              <p:cNvSpPr/>
              <p:nvPr/>
            </p:nvSpPr>
            <p:spPr bwMode="auto">
              <a:xfrm rot="18583957" flipH="1" flipV="1">
                <a:off x="6038698"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877" name="Group 7"/>
            <p:cNvGrpSpPr>
              <a:grpSpLocks/>
            </p:cNvGrpSpPr>
            <p:nvPr/>
          </p:nvGrpSpPr>
          <p:grpSpPr bwMode="auto">
            <a:xfrm>
              <a:off x="3005138" y="3003550"/>
              <a:ext cx="3265487" cy="284163"/>
              <a:chOff x="3004726" y="2874341"/>
              <a:chExt cx="3265386" cy="283448"/>
            </a:xfrm>
          </p:grpSpPr>
          <p:sp>
            <p:nvSpPr>
              <p:cNvPr id="1008" name="Oval 1007"/>
              <p:cNvSpPr/>
              <p:nvPr/>
            </p:nvSpPr>
            <p:spPr bwMode="auto">
              <a:xfrm rot="18583957" flipH="1" flipV="1">
                <a:off x="2952693"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09" name="Oval 1008"/>
              <p:cNvSpPr/>
              <p:nvPr/>
            </p:nvSpPr>
            <p:spPr bwMode="auto">
              <a:xfrm rot="18583957" flipH="1" flipV="1">
                <a:off x="3232876"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10" name="Oval 1009"/>
              <p:cNvSpPr/>
              <p:nvPr/>
            </p:nvSpPr>
            <p:spPr bwMode="auto">
              <a:xfrm rot="18583957" flipH="1" flipV="1">
                <a:off x="3513854"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11" name="Oval 1010"/>
              <p:cNvSpPr/>
              <p:nvPr/>
            </p:nvSpPr>
            <p:spPr bwMode="auto">
              <a:xfrm rot="18583957" flipH="1" flipV="1">
                <a:off x="3794042"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12" name="Oval 1011"/>
              <p:cNvSpPr/>
              <p:nvPr/>
            </p:nvSpPr>
            <p:spPr bwMode="auto">
              <a:xfrm rot="18583957" flipH="1" flipV="1">
                <a:off x="4075020"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13" name="Oval 1012"/>
              <p:cNvSpPr/>
              <p:nvPr/>
            </p:nvSpPr>
            <p:spPr bwMode="auto">
              <a:xfrm rot="18583957" flipH="1" flipV="1">
                <a:off x="4355203"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14" name="Oval 1013"/>
              <p:cNvSpPr/>
              <p:nvPr/>
            </p:nvSpPr>
            <p:spPr bwMode="auto">
              <a:xfrm rot="18583957" flipH="1" flipV="1">
                <a:off x="4636183"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15" name="Oval 1014"/>
              <p:cNvSpPr/>
              <p:nvPr/>
            </p:nvSpPr>
            <p:spPr bwMode="auto">
              <a:xfrm rot="18583957" flipH="1" flipV="1">
                <a:off x="4916369"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16" name="Oval 1015"/>
              <p:cNvSpPr/>
              <p:nvPr/>
            </p:nvSpPr>
            <p:spPr bwMode="auto">
              <a:xfrm rot="18583957" flipH="1" flipV="1">
                <a:off x="5197348"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17" name="Oval 1016"/>
              <p:cNvSpPr/>
              <p:nvPr/>
            </p:nvSpPr>
            <p:spPr bwMode="auto">
              <a:xfrm rot="18583957" flipH="1" flipV="1">
                <a:off x="5477532"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18" name="Oval 1017"/>
              <p:cNvSpPr/>
              <p:nvPr/>
            </p:nvSpPr>
            <p:spPr bwMode="auto">
              <a:xfrm rot="18583957" flipH="1" flipV="1">
                <a:off x="5758510"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19" name="Oval 1018"/>
              <p:cNvSpPr/>
              <p:nvPr/>
            </p:nvSpPr>
            <p:spPr bwMode="auto">
              <a:xfrm rot="18583957" flipH="1" flipV="1">
                <a:off x="6038697"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878" name="Group 8"/>
            <p:cNvGrpSpPr>
              <a:grpSpLocks/>
            </p:cNvGrpSpPr>
            <p:nvPr/>
          </p:nvGrpSpPr>
          <p:grpSpPr bwMode="auto">
            <a:xfrm>
              <a:off x="3005138" y="3260725"/>
              <a:ext cx="3265487" cy="282575"/>
              <a:chOff x="3004726" y="3141023"/>
              <a:chExt cx="3265386" cy="283448"/>
            </a:xfrm>
          </p:grpSpPr>
          <p:sp>
            <p:nvSpPr>
              <p:cNvPr id="996" name="Oval 995"/>
              <p:cNvSpPr/>
              <p:nvPr/>
            </p:nvSpPr>
            <p:spPr bwMode="auto">
              <a:xfrm rot="18583957" flipH="1" flipV="1">
                <a:off x="2952693"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97" name="Oval 996"/>
              <p:cNvSpPr/>
              <p:nvPr/>
            </p:nvSpPr>
            <p:spPr bwMode="auto">
              <a:xfrm rot="18583957" flipH="1" flipV="1">
                <a:off x="3232881"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98" name="Oval 997"/>
              <p:cNvSpPr/>
              <p:nvPr/>
            </p:nvSpPr>
            <p:spPr bwMode="auto">
              <a:xfrm rot="18583957" flipH="1" flipV="1">
                <a:off x="3513859"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99" name="Oval 998"/>
              <p:cNvSpPr/>
              <p:nvPr/>
            </p:nvSpPr>
            <p:spPr bwMode="auto">
              <a:xfrm rot="18583957" flipH="1" flipV="1">
                <a:off x="3794042"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00" name="Oval 999"/>
              <p:cNvSpPr/>
              <p:nvPr/>
            </p:nvSpPr>
            <p:spPr bwMode="auto">
              <a:xfrm rot="18583957" flipH="1" flipV="1">
                <a:off x="4075020"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01" name="Oval 1000"/>
              <p:cNvSpPr/>
              <p:nvPr/>
            </p:nvSpPr>
            <p:spPr bwMode="auto">
              <a:xfrm rot="18583957" flipH="1" flipV="1">
                <a:off x="4355208"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02" name="Oval 1001"/>
              <p:cNvSpPr/>
              <p:nvPr/>
            </p:nvSpPr>
            <p:spPr bwMode="auto">
              <a:xfrm rot="18583957" flipH="1" flipV="1">
                <a:off x="4636187"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03" name="Oval 1002"/>
              <p:cNvSpPr/>
              <p:nvPr/>
            </p:nvSpPr>
            <p:spPr bwMode="auto">
              <a:xfrm rot="18583957" flipH="1" flipV="1">
                <a:off x="4916369"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04" name="Oval 1003"/>
              <p:cNvSpPr/>
              <p:nvPr/>
            </p:nvSpPr>
            <p:spPr bwMode="auto">
              <a:xfrm rot="18583957" flipH="1" flipV="1">
                <a:off x="5197348"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05" name="Oval 1004"/>
              <p:cNvSpPr/>
              <p:nvPr/>
            </p:nvSpPr>
            <p:spPr bwMode="auto">
              <a:xfrm rot="18583957" flipH="1" flipV="1">
                <a:off x="5477536"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06" name="Oval 1005"/>
              <p:cNvSpPr/>
              <p:nvPr/>
            </p:nvSpPr>
            <p:spPr bwMode="auto">
              <a:xfrm rot="18583957" flipH="1" flipV="1">
                <a:off x="5758514"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07" name="Oval 1006"/>
              <p:cNvSpPr/>
              <p:nvPr/>
            </p:nvSpPr>
            <p:spPr bwMode="auto">
              <a:xfrm rot="18583957" flipH="1" flipV="1">
                <a:off x="6038697"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879" name="Group 20"/>
            <p:cNvGrpSpPr>
              <a:grpSpLocks/>
            </p:cNvGrpSpPr>
            <p:nvPr/>
          </p:nvGrpSpPr>
          <p:grpSpPr bwMode="auto">
            <a:xfrm>
              <a:off x="3005138" y="3516313"/>
              <a:ext cx="3265487" cy="284162"/>
              <a:chOff x="3004726" y="3422218"/>
              <a:chExt cx="3265386" cy="283448"/>
            </a:xfrm>
          </p:grpSpPr>
          <p:sp>
            <p:nvSpPr>
              <p:cNvPr id="984" name="Oval 983"/>
              <p:cNvSpPr/>
              <p:nvPr/>
            </p:nvSpPr>
            <p:spPr bwMode="auto">
              <a:xfrm rot="18583957" flipH="1" flipV="1">
                <a:off x="2952693"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85" name="Oval 984"/>
              <p:cNvSpPr/>
              <p:nvPr/>
            </p:nvSpPr>
            <p:spPr bwMode="auto">
              <a:xfrm rot="18583957" flipH="1" flipV="1">
                <a:off x="3232876"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86" name="Oval 985"/>
              <p:cNvSpPr/>
              <p:nvPr/>
            </p:nvSpPr>
            <p:spPr bwMode="auto">
              <a:xfrm rot="18583957" flipH="1" flipV="1">
                <a:off x="3513854"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87" name="Oval 986"/>
              <p:cNvSpPr/>
              <p:nvPr/>
            </p:nvSpPr>
            <p:spPr bwMode="auto">
              <a:xfrm rot="18583957" flipH="1" flipV="1">
                <a:off x="3794042"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88" name="Oval 987"/>
              <p:cNvSpPr/>
              <p:nvPr/>
            </p:nvSpPr>
            <p:spPr bwMode="auto">
              <a:xfrm rot="18583957" flipH="1" flipV="1">
                <a:off x="4075021"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89" name="Oval 988"/>
              <p:cNvSpPr/>
              <p:nvPr/>
            </p:nvSpPr>
            <p:spPr bwMode="auto">
              <a:xfrm rot="18583957" flipH="1" flipV="1">
                <a:off x="4355203"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90" name="Oval 989"/>
              <p:cNvSpPr/>
              <p:nvPr/>
            </p:nvSpPr>
            <p:spPr bwMode="auto">
              <a:xfrm rot="18583957" flipH="1" flipV="1">
                <a:off x="4636182"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91" name="Oval 990"/>
              <p:cNvSpPr/>
              <p:nvPr/>
            </p:nvSpPr>
            <p:spPr bwMode="auto">
              <a:xfrm rot="18583957" flipH="1" flipV="1">
                <a:off x="4916369"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92" name="Oval 991"/>
              <p:cNvSpPr/>
              <p:nvPr/>
            </p:nvSpPr>
            <p:spPr bwMode="auto">
              <a:xfrm rot="18583957" flipH="1" flipV="1">
                <a:off x="5197349"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93" name="Oval 992"/>
              <p:cNvSpPr/>
              <p:nvPr/>
            </p:nvSpPr>
            <p:spPr bwMode="auto">
              <a:xfrm rot="18583957" flipH="1" flipV="1">
                <a:off x="5477531"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94" name="Oval 993"/>
              <p:cNvSpPr/>
              <p:nvPr/>
            </p:nvSpPr>
            <p:spPr bwMode="auto">
              <a:xfrm rot="18583957" flipH="1" flipV="1">
                <a:off x="5758509"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95" name="Oval 994"/>
              <p:cNvSpPr/>
              <p:nvPr/>
            </p:nvSpPr>
            <p:spPr bwMode="auto">
              <a:xfrm rot="18583957" flipH="1" flipV="1">
                <a:off x="6038698"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880" name="Group 22"/>
            <p:cNvGrpSpPr>
              <a:grpSpLocks/>
            </p:cNvGrpSpPr>
            <p:nvPr/>
          </p:nvGrpSpPr>
          <p:grpSpPr bwMode="auto">
            <a:xfrm>
              <a:off x="3005138" y="4029075"/>
              <a:ext cx="3265487" cy="284163"/>
              <a:chOff x="3004726" y="3955581"/>
              <a:chExt cx="3265386" cy="283448"/>
            </a:xfrm>
          </p:grpSpPr>
          <p:sp>
            <p:nvSpPr>
              <p:cNvPr id="972" name="Oval 971"/>
              <p:cNvSpPr/>
              <p:nvPr/>
            </p:nvSpPr>
            <p:spPr bwMode="auto">
              <a:xfrm rot="18583957" flipH="1" flipV="1">
                <a:off x="2952693"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73" name="Oval 972"/>
              <p:cNvSpPr/>
              <p:nvPr/>
            </p:nvSpPr>
            <p:spPr bwMode="auto">
              <a:xfrm rot="18583957" flipH="1" flipV="1">
                <a:off x="3232876"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74" name="Oval 973"/>
              <p:cNvSpPr/>
              <p:nvPr/>
            </p:nvSpPr>
            <p:spPr bwMode="auto">
              <a:xfrm rot="18583957" flipH="1" flipV="1">
                <a:off x="3513854"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75" name="Oval 974"/>
              <p:cNvSpPr/>
              <p:nvPr/>
            </p:nvSpPr>
            <p:spPr bwMode="auto">
              <a:xfrm rot="18583957" flipH="1" flipV="1">
                <a:off x="3794042"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76" name="Oval 975"/>
              <p:cNvSpPr/>
              <p:nvPr/>
            </p:nvSpPr>
            <p:spPr bwMode="auto">
              <a:xfrm rot="18583957" flipH="1" flipV="1">
                <a:off x="4075020"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77" name="Oval 976"/>
              <p:cNvSpPr/>
              <p:nvPr/>
            </p:nvSpPr>
            <p:spPr bwMode="auto">
              <a:xfrm rot="18583957" flipH="1" flipV="1">
                <a:off x="4355203"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78" name="Oval 977"/>
              <p:cNvSpPr/>
              <p:nvPr/>
            </p:nvSpPr>
            <p:spPr bwMode="auto">
              <a:xfrm rot="18583957" flipH="1" flipV="1">
                <a:off x="4636183"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79" name="Oval 978"/>
              <p:cNvSpPr/>
              <p:nvPr/>
            </p:nvSpPr>
            <p:spPr bwMode="auto">
              <a:xfrm rot="18583957" flipH="1" flipV="1">
                <a:off x="4916369"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80" name="Oval 979"/>
              <p:cNvSpPr/>
              <p:nvPr/>
            </p:nvSpPr>
            <p:spPr bwMode="auto">
              <a:xfrm rot="18583957" flipH="1" flipV="1">
                <a:off x="5197348"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81" name="Oval 980"/>
              <p:cNvSpPr/>
              <p:nvPr/>
            </p:nvSpPr>
            <p:spPr bwMode="auto">
              <a:xfrm rot="18583957" flipH="1" flipV="1">
                <a:off x="5477532"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82" name="Oval 981"/>
              <p:cNvSpPr/>
              <p:nvPr/>
            </p:nvSpPr>
            <p:spPr bwMode="auto">
              <a:xfrm rot="18583957" flipH="1" flipV="1">
                <a:off x="5758510"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83" name="Oval 982"/>
              <p:cNvSpPr/>
              <p:nvPr/>
            </p:nvSpPr>
            <p:spPr bwMode="auto">
              <a:xfrm rot="18583957" flipH="1" flipV="1">
                <a:off x="6038697"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881" name="Group 23"/>
            <p:cNvGrpSpPr>
              <a:grpSpLocks/>
            </p:cNvGrpSpPr>
            <p:nvPr/>
          </p:nvGrpSpPr>
          <p:grpSpPr bwMode="auto">
            <a:xfrm>
              <a:off x="3005138" y="4286250"/>
              <a:ext cx="3265487" cy="282575"/>
              <a:chOff x="3004726" y="4222263"/>
              <a:chExt cx="3265386" cy="283448"/>
            </a:xfrm>
          </p:grpSpPr>
          <p:sp>
            <p:nvSpPr>
              <p:cNvPr id="960" name="Oval 959"/>
              <p:cNvSpPr/>
              <p:nvPr/>
            </p:nvSpPr>
            <p:spPr bwMode="auto">
              <a:xfrm rot="18583957" flipH="1" flipV="1">
                <a:off x="2952693"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61" name="Oval 960"/>
              <p:cNvSpPr/>
              <p:nvPr/>
            </p:nvSpPr>
            <p:spPr bwMode="auto">
              <a:xfrm rot="18583957" flipH="1" flipV="1">
                <a:off x="3232881"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62" name="Oval 961"/>
              <p:cNvSpPr/>
              <p:nvPr/>
            </p:nvSpPr>
            <p:spPr bwMode="auto">
              <a:xfrm rot="18583957" flipH="1" flipV="1">
                <a:off x="3513859"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63" name="Oval 962"/>
              <p:cNvSpPr/>
              <p:nvPr/>
            </p:nvSpPr>
            <p:spPr bwMode="auto">
              <a:xfrm rot="18583957" flipH="1" flipV="1">
                <a:off x="3794042"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64" name="Oval 963"/>
              <p:cNvSpPr/>
              <p:nvPr/>
            </p:nvSpPr>
            <p:spPr bwMode="auto">
              <a:xfrm rot="18583957" flipH="1" flipV="1">
                <a:off x="4075020"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65" name="Oval 964"/>
              <p:cNvSpPr/>
              <p:nvPr/>
            </p:nvSpPr>
            <p:spPr bwMode="auto">
              <a:xfrm rot="18583957" flipH="1" flipV="1">
                <a:off x="4355208"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66" name="Oval 965"/>
              <p:cNvSpPr/>
              <p:nvPr/>
            </p:nvSpPr>
            <p:spPr bwMode="auto">
              <a:xfrm rot="18583957" flipH="1" flipV="1">
                <a:off x="4636187"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67" name="Oval 966"/>
              <p:cNvSpPr/>
              <p:nvPr/>
            </p:nvSpPr>
            <p:spPr bwMode="auto">
              <a:xfrm rot="18583957" flipH="1" flipV="1">
                <a:off x="4916369"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68" name="Oval 967"/>
              <p:cNvSpPr/>
              <p:nvPr/>
            </p:nvSpPr>
            <p:spPr bwMode="auto">
              <a:xfrm rot="18583957" flipH="1" flipV="1">
                <a:off x="5197348"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69" name="Oval 968"/>
              <p:cNvSpPr/>
              <p:nvPr/>
            </p:nvSpPr>
            <p:spPr bwMode="auto">
              <a:xfrm rot="18583957" flipH="1" flipV="1">
                <a:off x="5477536"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70" name="Oval 969"/>
              <p:cNvSpPr/>
              <p:nvPr/>
            </p:nvSpPr>
            <p:spPr bwMode="auto">
              <a:xfrm rot="18583957" flipH="1" flipV="1">
                <a:off x="5758514"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71" name="Oval 970"/>
              <p:cNvSpPr/>
              <p:nvPr/>
            </p:nvSpPr>
            <p:spPr bwMode="auto">
              <a:xfrm rot="18583957" flipH="1" flipV="1">
                <a:off x="6038697"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882" name="Group 24"/>
            <p:cNvGrpSpPr>
              <a:grpSpLocks/>
            </p:cNvGrpSpPr>
            <p:nvPr/>
          </p:nvGrpSpPr>
          <p:grpSpPr bwMode="auto">
            <a:xfrm>
              <a:off x="3003550" y="4541838"/>
              <a:ext cx="3267075" cy="284162"/>
              <a:chOff x="3003957" y="4489595"/>
              <a:chExt cx="3266598" cy="283447"/>
            </a:xfrm>
          </p:grpSpPr>
          <p:sp>
            <p:nvSpPr>
              <p:cNvPr id="948" name="Oval 947"/>
              <p:cNvSpPr/>
              <p:nvPr/>
            </p:nvSpPr>
            <p:spPr bwMode="auto">
              <a:xfrm rot="18583957" flipH="1" flipV="1">
                <a:off x="295270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49" name="Oval 948"/>
              <p:cNvSpPr/>
              <p:nvPr/>
            </p:nvSpPr>
            <p:spPr bwMode="auto">
              <a:xfrm rot="18583957" flipH="1" flipV="1">
                <a:off x="32328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50" name="Oval 949"/>
              <p:cNvSpPr/>
              <p:nvPr/>
            </p:nvSpPr>
            <p:spPr bwMode="auto">
              <a:xfrm rot="18583957" flipH="1" flipV="1">
                <a:off x="3513805"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51" name="Oval 950"/>
              <p:cNvSpPr/>
              <p:nvPr/>
            </p:nvSpPr>
            <p:spPr bwMode="auto">
              <a:xfrm rot="18583957" flipH="1" flipV="1">
                <a:off x="37939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52" name="Oval 951"/>
              <p:cNvSpPr/>
              <p:nvPr/>
            </p:nvSpPr>
            <p:spPr bwMode="auto">
              <a:xfrm rot="18583957" flipH="1" flipV="1">
                <a:off x="4074907"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53" name="Oval 952"/>
              <p:cNvSpPr/>
              <p:nvPr/>
            </p:nvSpPr>
            <p:spPr bwMode="auto">
              <a:xfrm rot="18583957" flipH="1" flipV="1">
                <a:off x="43550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54" name="Oval 953"/>
              <p:cNvSpPr/>
              <p:nvPr/>
            </p:nvSpPr>
            <p:spPr bwMode="auto">
              <a:xfrm rot="18583957" flipH="1" flipV="1">
                <a:off x="4636004"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55" name="Oval 954"/>
              <p:cNvSpPr/>
              <p:nvPr/>
            </p:nvSpPr>
            <p:spPr bwMode="auto">
              <a:xfrm rot="18583957" flipH="1" flipV="1">
                <a:off x="49161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56" name="Oval 955"/>
              <p:cNvSpPr/>
              <p:nvPr/>
            </p:nvSpPr>
            <p:spPr bwMode="auto">
              <a:xfrm rot="18583957" flipH="1" flipV="1">
                <a:off x="5197106"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57" name="Oval 956"/>
              <p:cNvSpPr/>
              <p:nvPr/>
            </p:nvSpPr>
            <p:spPr bwMode="auto">
              <a:xfrm rot="18583957" flipH="1" flipV="1">
                <a:off x="5477256"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58" name="Oval 957"/>
              <p:cNvSpPr/>
              <p:nvPr/>
            </p:nvSpPr>
            <p:spPr bwMode="auto">
              <a:xfrm rot="18583957" flipH="1" flipV="1">
                <a:off x="5758203"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59" name="Oval 958"/>
              <p:cNvSpPr/>
              <p:nvPr/>
            </p:nvSpPr>
            <p:spPr bwMode="auto">
              <a:xfrm rot="18583957" flipH="1" flipV="1">
                <a:off x="603835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883" name="Group 25"/>
            <p:cNvGrpSpPr>
              <a:grpSpLocks/>
            </p:cNvGrpSpPr>
            <p:nvPr/>
          </p:nvGrpSpPr>
          <p:grpSpPr bwMode="auto">
            <a:xfrm>
              <a:off x="3003550" y="4799013"/>
              <a:ext cx="3267075" cy="282575"/>
              <a:chOff x="3003958" y="4756278"/>
              <a:chExt cx="3266597" cy="283447"/>
            </a:xfrm>
          </p:grpSpPr>
          <p:sp>
            <p:nvSpPr>
              <p:cNvPr id="936" name="Oval 935"/>
              <p:cNvSpPr/>
              <p:nvPr/>
            </p:nvSpPr>
            <p:spPr bwMode="auto">
              <a:xfrm rot="18583957" flipH="1" flipV="1">
                <a:off x="295270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37" name="Oval 936"/>
              <p:cNvSpPr/>
              <p:nvPr/>
            </p:nvSpPr>
            <p:spPr bwMode="auto">
              <a:xfrm rot="18583957" flipH="1" flipV="1">
                <a:off x="3232864"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38" name="Oval 937"/>
              <p:cNvSpPr/>
              <p:nvPr/>
            </p:nvSpPr>
            <p:spPr bwMode="auto">
              <a:xfrm rot="18583957" flipH="1" flipV="1">
                <a:off x="351381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39" name="Oval 938"/>
              <p:cNvSpPr/>
              <p:nvPr/>
            </p:nvSpPr>
            <p:spPr bwMode="auto">
              <a:xfrm rot="18583957" flipH="1" flipV="1">
                <a:off x="3793961"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40" name="Oval 939"/>
              <p:cNvSpPr/>
              <p:nvPr/>
            </p:nvSpPr>
            <p:spPr bwMode="auto">
              <a:xfrm rot="18583957" flipH="1" flipV="1">
                <a:off x="4074908"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41" name="Oval 940"/>
              <p:cNvSpPr/>
              <p:nvPr/>
            </p:nvSpPr>
            <p:spPr bwMode="auto">
              <a:xfrm rot="18583957" flipH="1" flipV="1">
                <a:off x="4355063"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42" name="Oval 941"/>
              <p:cNvSpPr/>
              <p:nvPr/>
            </p:nvSpPr>
            <p:spPr bwMode="auto">
              <a:xfrm rot="18583957" flipH="1" flipV="1">
                <a:off x="4636009"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43" name="Oval 942"/>
              <p:cNvSpPr/>
              <p:nvPr/>
            </p:nvSpPr>
            <p:spPr bwMode="auto">
              <a:xfrm rot="18583957" flipH="1" flipV="1">
                <a:off x="491615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44" name="Oval 943"/>
              <p:cNvSpPr/>
              <p:nvPr/>
            </p:nvSpPr>
            <p:spPr bwMode="auto">
              <a:xfrm rot="18583957" flipH="1" flipV="1">
                <a:off x="5197105"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45" name="Oval 944"/>
              <p:cNvSpPr/>
              <p:nvPr/>
            </p:nvSpPr>
            <p:spPr bwMode="auto">
              <a:xfrm rot="18583957" flipH="1" flipV="1">
                <a:off x="547726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46" name="Oval 945"/>
              <p:cNvSpPr/>
              <p:nvPr/>
            </p:nvSpPr>
            <p:spPr bwMode="auto">
              <a:xfrm rot="18583957" flipH="1" flipV="1">
                <a:off x="5758208"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47" name="Oval 946"/>
              <p:cNvSpPr/>
              <p:nvPr/>
            </p:nvSpPr>
            <p:spPr bwMode="auto">
              <a:xfrm rot="18583957" flipH="1" flipV="1">
                <a:off x="6038357"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884" name="Group 26"/>
            <p:cNvGrpSpPr>
              <a:grpSpLocks/>
            </p:cNvGrpSpPr>
            <p:nvPr/>
          </p:nvGrpSpPr>
          <p:grpSpPr bwMode="auto">
            <a:xfrm>
              <a:off x="3003550" y="5054600"/>
              <a:ext cx="3267075" cy="284163"/>
              <a:chOff x="3003957" y="5022958"/>
              <a:chExt cx="3266598" cy="283447"/>
            </a:xfrm>
          </p:grpSpPr>
          <p:sp>
            <p:nvSpPr>
              <p:cNvPr id="924" name="Oval 923"/>
              <p:cNvSpPr/>
              <p:nvPr/>
            </p:nvSpPr>
            <p:spPr bwMode="auto">
              <a:xfrm rot="18583957" flipH="1" flipV="1">
                <a:off x="2952708"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25" name="Oval 924"/>
              <p:cNvSpPr/>
              <p:nvPr/>
            </p:nvSpPr>
            <p:spPr bwMode="auto">
              <a:xfrm rot="18583957" flipH="1" flipV="1">
                <a:off x="3232859"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26" name="Oval 925"/>
              <p:cNvSpPr/>
              <p:nvPr/>
            </p:nvSpPr>
            <p:spPr bwMode="auto">
              <a:xfrm rot="18583957" flipH="1" flipV="1">
                <a:off x="351380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27" name="Oval 926"/>
              <p:cNvSpPr/>
              <p:nvPr/>
            </p:nvSpPr>
            <p:spPr bwMode="auto">
              <a:xfrm rot="18583957" flipH="1" flipV="1">
                <a:off x="3793960"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28" name="Oval 927"/>
              <p:cNvSpPr/>
              <p:nvPr/>
            </p:nvSpPr>
            <p:spPr bwMode="auto">
              <a:xfrm rot="18583957" flipH="1" flipV="1">
                <a:off x="407490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29" name="Oval 928"/>
              <p:cNvSpPr/>
              <p:nvPr/>
            </p:nvSpPr>
            <p:spPr bwMode="auto">
              <a:xfrm rot="18583957" flipH="1" flipV="1">
                <a:off x="4355058"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30" name="Oval 929"/>
              <p:cNvSpPr/>
              <p:nvPr/>
            </p:nvSpPr>
            <p:spPr bwMode="auto">
              <a:xfrm rot="18583957" flipH="1" flipV="1">
                <a:off x="4636004"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31" name="Oval 930"/>
              <p:cNvSpPr/>
              <p:nvPr/>
            </p:nvSpPr>
            <p:spPr bwMode="auto">
              <a:xfrm rot="18583957" flipH="1" flipV="1">
                <a:off x="4916159"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32" name="Oval 931"/>
              <p:cNvSpPr/>
              <p:nvPr/>
            </p:nvSpPr>
            <p:spPr bwMode="auto">
              <a:xfrm rot="18583957" flipH="1" flipV="1">
                <a:off x="5197105"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33" name="Oval 932"/>
              <p:cNvSpPr/>
              <p:nvPr/>
            </p:nvSpPr>
            <p:spPr bwMode="auto">
              <a:xfrm rot="18583957" flipH="1" flipV="1">
                <a:off x="547725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34" name="Oval 933"/>
              <p:cNvSpPr/>
              <p:nvPr/>
            </p:nvSpPr>
            <p:spPr bwMode="auto">
              <a:xfrm rot="18583957" flipH="1" flipV="1">
                <a:off x="5758203"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35" name="Oval 934"/>
              <p:cNvSpPr/>
              <p:nvPr/>
            </p:nvSpPr>
            <p:spPr bwMode="auto">
              <a:xfrm rot="18583957" flipH="1" flipV="1">
                <a:off x="603835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885" name="Group 27"/>
            <p:cNvGrpSpPr>
              <a:grpSpLocks/>
            </p:cNvGrpSpPr>
            <p:nvPr/>
          </p:nvGrpSpPr>
          <p:grpSpPr bwMode="auto">
            <a:xfrm>
              <a:off x="3003550" y="5311775"/>
              <a:ext cx="3267075" cy="282575"/>
              <a:chOff x="3003958" y="5289641"/>
              <a:chExt cx="3266597" cy="283447"/>
            </a:xfrm>
          </p:grpSpPr>
          <p:sp>
            <p:nvSpPr>
              <p:cNvPr id="912" name="Oval 911"/>
              <p:cNvSpPr/>
              <p:nvPr/>
            </p:nvSpPr>
            <p:spPr bwMode="auto">
              <a:xfrm rot="18583957" flipH="1" flipV="1">
                <a:off x="295270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13" name="Oval 912"/>
              <p:cNvSpPr/>
              <p:nvPr/>
            </p:nvSpPr>
            <p:spPr bwMode="auto">
              <a:xfrm rot="18583957" flipH="1" flipV="1">
                <a:off x="3232864"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14" name="Oval 913"/>
              <p:cNvSpPr/>
              <p:nvPr/>
            </p:nvSpPr>
            <p:spPr bwMode="auto">
              <a:xfrm rot="18583957" flipH="1" flipV="1">
                <a:off x="351381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15" name="Oval 914"/>
              <p:cNvSpPr/>
              <p:nvPr/>
            </p:nvSpPr>
            <p:spPr bwMode="auto">
              <a:xfrm rot="18583957" flipH="1" flipV="1">
                <a:off x="3793961"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16" name="Oval 915"/>
              <p:cNvSpPr/>
              <p:nvPr/>
            </p:nvSpPr>
            <p:spPr bwMode="auto">
              <a:xfrm rot="18583957" flipH="1" flipV="1">
                <a:off x="4074908"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17" name="Oval 916"/>
              <p:cNvSpPr/>
              <p:nvPr/>
            </p:nvSpPr>
            <p:spPr bwMode="auto">
              <a:xfrm rot="18583957" flipH="1" flipV="1">
                <a:off x="4355063"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18" name="Oval 917"/>
              <p:cNvSpPr/>
              <p:nvPr/>
            </p:nvSpPr>
            <p:spPr bwMode="auto">
              <a:xfrm rot="18583957" flipH="1" flipV="1">
                <a:off x="4636009"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19" name="Oval 918"/>
              <p:cNvSpPr/>
              <p:nvPr/>
            </p:nvSpPr>
            <p:spPr bwMode="auto">
              <a:xfrm rot="18583957" flipH="1" flipV="1">
                <a:off x="491615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20" name="Oval 919"/>
              <p:cNvSpPr/>
              <p:nvPr/>
            </p:nvSpPr>
            <p:spPr bwMode="auto">
              <a:xfrm rot="18583957" flipH="1" flipV="1">
                <a:off x="5197105"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21" name="Oval 920"/>
              <p:cNvSpPr/>
              <p:nvPr/>
            </p:nvSpPr>
            <p:spPr bwMode="auto">
              <a:xfrm rot="18583957" flipH="1" flipV="1">
                <a:off x="547726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22" name="Oval 921"/>
              <p:cNvSpPr/>
              <p:nvPr/>
            </p:nvSpPr>
            <p:spPr bwMode="auto">
              <a:xfrm rot="18583957" flipH="1" flipV="1">
                <a:off x="5758208"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23" name="Oval 922"/>
              <p:cNvSpPr/>
              <p:nvPr/>
            </p:nvSpPr>
            <p:spPr bwMode="auto">
              <a:xfrm rot="18583957" flipH="1" flipV="1">
                <a:off x="6038357"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886" name="Group 28"/>
            <p:cNvGrpSpPr>
              <a:grpSpLocks/>
            </p:cNvGrpSpPr>
            <p:nvPr/>
          </p:nvGrpSpPr>
          <p:grpSpPr bwMode="auto">
            <a:xfrm>
              <a:off x="3005138" y="5567363"/>
              <a:ext cx="3265487" cy="284162"/>
              <a:chOff x="3004726" y="5557258"/>
              <a:chExt cx="3265386" cy="283448"/>
            </a:xfrm>
          </p:grpSpPr>
          <p:sp>
            <p:nvSpPr>
              <p:cNvPr id="900" name="Oval 899"/>
              <p:cNvSpPr/>
              <p:nvPr/>
            </p:nvSpPr>
            <p:spPr bwMode="auto">
              <a:xfrm rot="18583957" flipH="1" flipV="1">
                <a:off x="2952693"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01" name="Oval 900"/>
              <p:cNvSpPr/>
              <p:nvPr/>
            </p:nvSpPr>
            <p:spPr bwMode="auto">
              <a:xfrm rot="18583957" flipH="1" flipV="1">
                <a:off x="3232876"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02" name="Oval 901"/>
              <p:cNvSpPr/>
              <p:nvPr/>
            </p:nvSpPr>
            <p:spPr bwMode="auto">
              <a:xfrm rot="18583957" flipH="1" flipV="1">
                <a:off x="3513854"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03" name="Oval 902"/>
              <p:cNvSpPr/>
              <p:nvPr/>
            </p:nvSpPr>
            <p:spPr bwMode="auto">
              <a:xfrm rot="18583957" flipH="1" flipV="1">
                <a:off x="3794042"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04" name="Oval 903"/>
              <p:cNvSpPr/>
              <p:nvPr/>
            </p:nvSpPr>
            <p:spPr bwMode="auto">
              <a:xfrm rot="18583957" flipH="1" flipV="1">
                <a:off x="4075021"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05" name="Oval 904"/>
              <p:cNvSpPr/>
              <p:nvPr/>
            </p:nvSpPr>
            <p:spPr bwMode="auto">
              <a:xfrm rot="18583957" flipH="1" flipV="1">
                <a:off x="4355203"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06" name="Oval 905"/>
              <p:cNvSpPr/>
              <p:nvPr/>
            </p:nvSpPr>
            <p:spPr bwMode="auto">
              <a:xfrm rot="18583957" flipH="1" flipV="1">
                <a:off x="4636182"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07" name="Oval 906"/>
              <p:cNvSpPr/>
              <p:nvPr/>
            </p:nvSpPr>
            <p:spPr bwMode="auto">
              <a:xfrm rot="18583957" flipH="1" flipV="1">
                <a:off x="4916369"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08" name="Oval 907"/>
              <p:cNvSpPr/>
              <p:nvPr/>
            </p:nvSpPr>
            <p:spPr bwMode="auto">
              <a:xfrm rot="18583957" flipH="1" flipV="1">
                <a:off x="5197349"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09" name="Oval 908"/>
              <p:cNvSpPr/>
              <p:nvPr/>
            </p:nvSpPr>
            <p:spPr bwMode="auto">
              <a:xfrm rot="18583957" flipH="1" flipV="1">
                <a:off x="5477531"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10" name="Oval 909"/>
              <p:cNvSpPr/>
              <p:nvPr/>
            </p:nvSpPr>
            <p:spPr bwMode="auto">
              <a:xfrm rot="18583957" flipH="1" flipV="1">
                <a:off x="5758509"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11" name="Oval 910"/>
              <p:cNvSpPr/>
              <p:nvPr/>
            </p:nvSpPr>
            <p:spPr bwMode="auto">
              <a:xfrm rot="18583957" flipH="1" flipV="1">
                <a:off x="6038698"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887" name="Group 21"/>
            <p:cNvGrpSpPr>
              <a:grpSpLocks/>
            </p:cNvGrpSpPr>
            <p:nvPr/>
          </p:nvGrpSpPr>
          <p:grpSpPr bwMode="auto">
            <a:xfrm>
              <a:off x="3005138" y="3773488"/>
              <a:ext cx="3265487" cy="282575"/>
              <a:chOff x="3004726" y="3688900"/>
              <a:chExt cx="3265386" cy="283448"/>
            </a:xfrm>
          </p:grpSpPr>
          <p:sp>
            <p:nvSpPr>
              <p:cNvPr id="888" name="Oval 887"/>
              <p:cNvSpPr/>
              <p:nvPr/>
            </p:nvSpPr>
            <p:spPr bwMode="auto">
              <a:xfrm rot="18583957" flipH="1" flipV="1">
                <a:off x="2952693"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89" name="Oval 888"/>
              <p:cNvSpPr/>
              <p:nvPr/>
            </p:nvSpPr>
            <p:spPr bwMode="auto">
              <a:xfrm rot="18583957" flipH="1" flipV="1">
                <a:off x="3232881"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90" name="Oval 889"/>
              <p:cNvSpPr/>
              <p:nvPr/>
            </p:nvSpPr>
            <p:spPr bwMode="auto">
              <a:xfrm rot="18583957" flipH="1" flipV="1">
                <a:off x="3513859"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91" name="Oval 890"/>
              <p:cNvSpPr/>
              <p:nvPr/>
            </p:nvSpPr>
            <p:spPr bwMode="auto">
              <a:xfrm rot="18583957" flipH="1" flipV="1">
                <a:off x="3794042"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92" name="Oval 891"/>
              <p:cNvSpPr/>
              <p:nvPr/>
            </p:nvSpPr>
            <p:spPr bwMode="auto">
              <a:xfrm rot="18583957" flipH="1" flipV="1">
                <a:off x="4075020"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93" name="Oval 892"/>
              <p:cNvSpPr/>
              <p:nvPr/>
            </p:nvSpPr>
            <p:spPr bwMode="auto">
              <a:xfrm rot="18583957" flipH="1" flipV="1">
                <a:off x="4355208"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94" name="Oval 893"/>
              <p:cNvSpPr/>
              <p:nvPr/>
            </p:nvSpPr>
            <p:spPr bwMode="auto">
              <a:xfrm rot="18583957" flipH="1" flipV="1">
                <a:off x="4636187"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95" name="Oval 894"/>
              <p:cNvSpPr/>
              <p:nvPr/>
            </p:nvSpPr>
            <p:spPr bwMode="auto">
              <a:xfrm rot="18583957" flipH="1" flipV="1">
                <a:off x="4916369"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96" name="Oval 895"/>
              <p:cNvSpPr/>
              <p:nvPr/>
            </p:nvSpPr>
            <p:spPr bwMode="auto">
              <a:xfrm rot="18583957" flipH="1" flipV="1">
                <a:off x="5197348"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97" name="Oval 896"/>
              <p:cNvSpPr/>
              <p:nvPr/>
            </p:nvSpPr>
            <p:spPr bwMode="auto">
              <a:xfrm rot="18583957" flipH="1" flipV="1">
                <a:off x="5477536"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98" name="Oval 897"/>
              <p:cNvSpPr/>
              <p:nvPr/>
            </p:nvSpPr>
            <p:spPr bwMode="auto">
              <a:xfrm rot="18583957" flipH="1" flipV="1">
                <a:off x="5758514"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99" name="Oval 898"/>
              <p:cNvSpPr/>
              <p:nvPr/>
            </p:nvSpPr>
            <p:spPr bwMode="auto">
              <a:xfrm rot="18583957" flipH="1" flipV="1">
                <a:off x="6038697"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cxnSp>
        <p:nvCxnSpPr>
          <p:cNvPr id="6" name="Straight Arrow Connector 5"/>
          <p:cNvCxnSpPr/>
          <p:nvPr/>
        </p:nvCxnSpPr>
        <p:spPr>
          <a:xfrm>
            <a:off x="3563245" y="5029200"/>
            <a:ext cx="2105069" cy="0"/>
          </a:xfrm>
          <a:prstGeom prst="straightConnector1">
            <a:avLst/>
          </a:prstGeom>
          <a:ln w="28575">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93415" y="5069840"/>
            <a:ext cx="644728" cy="523220"/>
          </a:xfrm>
          <a:prstGeom prst="rect">
            <a:avLst/>
          </a:prstGeom>
          <a:noFill/>
        </p:spPr>
        <p:txBody>
          <a:bodyPr wrap="none" rtlCol="0">
            <a:spAutoFit/>
          </a:bodyPr>
          <a:lstStyle/>
          <a:p>
            <a:r>
              <a:rPr lang="el-GR" sz="2800" dirty="0" smtClean="0"/>
              <a:t>Δ</a:t>
            </a:r>
            <a:r>
              <a:rPr lang="en-US" sz="2800" dirty="0" smtClean="0"/>
              <a:t>T</a:t>
            </a:r>
            <a:endParaRPr lang="en-US" sz="2800" dirty="0"/>
          </a:p>
        </p:txBody>
      </p:sp>
      <p:pic>
        <p:nvPicPr>
          <p:cNvPr id="71682" name="Picture 2" descr="C:\Users\James_Holton\AppData\Local\Microsoft\Windows\INetCache\IE\18ZZ8OH6\flashlight[1].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V="1">
            <a:off x="6858000" y="4729334"/>
            <a:ext cx="1823094" cy="1759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0633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Hygrostatic</a:t>
            </a:r>
            <a:r>
              <a:rPr lang="en-US" dirty="0" smtClean="0"/>
              <a:t> gradients</a:t>
            </a:r>
            <a:endParaRPr lang="en-US" dirty="0"/>
          </a:p>
        </p:txBody>
      </p:sp>
      <p:sp>
        <p:nvSpPr>
          <p:cNvPr id="4" name="Oval 3"/>
          <p:cNvSpPr/>
          <p:nvPr/>
        </p:nvSpPr>
        <p:spPr>
          <a:xfrm>
            <a:off x="5486400" y="2667000"/>
            <a:ext cx="2286000" cy="2240280"/>
          </a:xfrm>
          <a:prstGeom prst="ellipse">
            <a:avLst/>
          </a:prstGeom>
          <a:gradFill flip="none" rotWithShape="1">
            <a:gsLst>
              <a:gs pos="0">
                <a:srgbClr val="00B0F0"/>
              </a:gs>
              <a:gs pos="100000">
                <a:srgbClr val="92D050"/>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2"/>
          <p:cNvSpPr>
            <a:spLocks/>
          </p:cNvSpPr>
          <p:nvPr/>
        </p:nvSpPr>
        <p:spPr bwMode="auto">
          <a:xfrm>
            <a:off x="2357437" y="3608387"/>
            <a:ext cx="1701800" cy="1408113"/>
          </a:xfrm>
          <a:custGeom>
            <a:avLst/>
            <a:gdLst>
              <a:gd name="T0" fmla="*/ 705 w 1072"/>
              <a:gd name="T1" fmla="*/ 274 h 887"/>
              <a:gd name="T2" fmla="*/ 1013 w 1072"/>
              <a:gd name="T3" fmla="*/ 511 h 887"/>
              <a:gd name="T4" fmla="*/ 1037 w 1072"/>
              <a:gd name="T5" fmla="*/ 772 h 887"/>
              <a:gd name="T6" fmla="*/ 800 w 1072"/>
              <a:gd name="T7" fmla="*/ 874 h 887"/>
              <a:gd name="T8" fmla="*/ 563 w 1072"/>
              <a:gd name="T9" fmla="*/ 850 h 887"/>
              <a:gd name="T10" fmla="*/ 279 w 1072"/>
              <a:gd name="T11" fmla="*/ 667 h 887"/>
              <a:gd name="T12" fmla="*/ 49 w 1072"/>
              <a:gd name="T13" fmla="*/ 165 h 887"/>
              <a:gd name="T14" fmla="*/ 16 w 1072"/>
              <a:gd name="T15" fmla="*/ 25 h 887"/>
              <a:gd name="T16" fmla="*/ 115 w 1072"/>
              <a:gd name="T17" fmla="*/ 41 h 887"/>
              <a:gd name="T18" fmla="*/ 705 w 1072"/>
              <a:gd name="T19" fmla="*/ 274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2" h="887">
                <a:moveTo>
                  <a:pt x="705" y="274"/>
                </a:moveTo>
                <a:cubicBezTo>
                  <a:pt x="855" y="352"/>
                  <a:pt x="958" y="428"/>
                  <a:pt x="1013" y="511"/>
                </a:cubicBezTo>
                <a:cubicBezTo>
                  <a:pt x="1068" y="594"/>
                  <a:pt x="1072" y="712"/>
                  <a:pt x="1037" y="772"/>
                </a:cubicBezTo>
                <a:cubicBezTo>
                  <a:pt x="1002" y="832"/>
                  <a:pt x="879" y="861"/>
                  <a:pt x="800" y="874"/>
                </a:cubicBezTo>
                <a:cubicBezTo>
                  <a:pt x="721" y="887"/>
                  <a:pt x="650" y="884"/>
                  <a:pt x="563" y="850"/>
                </a:cubicBezTo>
                <a:cubicBezTo>
                  <a:pt x="476" y="816"/>
                  <a:pt x="365" y="781"/>
                  <a:pt x="279" y="667"/>
                </a:cubicBezTo>
                <a:cubicBezTo>
                  <a:pt x="193" y="553"/>
                  <a:pt x="93" y="272"/>
                  <a:pt x="49" y="165"/>
                </a:cubicBezTo>
                <a:cubicBezTo>
                  <a:pt x="5" y="58"/>
                  <a:pt x="5" y="46"/>
                  <a:pt x="16" y="25"/>
                </a:cubicBezTo>
                <a:cubicBezTo>
                  <a:pt x="27" y="4"/>
                  <a:pt x="0" y="0"/>
                  <a:pt x="115" y="41"/>
                </a:cubicBezTo>
                <a:cubicBezTo>
                  <a:pt x="230" y="82"/>
                  <a:pt x="555" y="196"/>
                  <a:pt x="705" y="274"/>
                </a:cubicBezTo>
                <a:close/>
              </a:path>
            </a:pathLst>
          </a:custGeom>
          <a:gradFill flip="none" rotWithShape="1">
            <a:gsLst>
              <a:gs pos="0">
                <a:srgbClr val="00B0F0"/>
              </a:gs>
              <a:gs pos="100000">
                <a:srgbClr val="92D050"/>
              </a:gs>
            </a:gsLst>
            <a:lin ang="2700000" scaled="1"/>
            <a:tileRect/>
          </a:gradFill>
          <a:ln w="9525">
            <a:solidFill>
              <a:schemeClr val="tx1"/>
            </a:solidFill>
            <a:round/>
            <a:headEnd/>
            <a:tailEnd/>
          </a:ln>
          <a:effectLst/>
          <a:extLst/>
        </p:spPr>
        <p:txBody>
          <a:bodyPr/>
          <a:lstStyle/>
          <a:p>
            <a:pPr fontAlgn="base">
              <a:spcBef>
                <a:spcPct val="0"/>
              </a:spcBef>
              <a:spcAft>
                <a:spcPct val="0"/>
              </a:spcAft>
            </a:pPr>
            <a:endParaRPr lang="en-US">
              <a:solidFill>
                <a:srgbClr val="000000"/>
              </a:solidFill>
            </a:endParaRPr>
          </a:p>
        </p:txBody>
      </p:sp>
      <p:grpSp>
        <p:nvGrpSpPr>
          <p:cNvPr id="9" name="Group 10"/>
          <p:cNvGrpSpPr>
            <a:grpSpLocks/>
          </p:cNvGrpSpPr>
          <p:nvPr/>
        </p:nvGrpSpPr>
        <p:grpSpPr bwMode="auto">
          <a:xfrm>
            <a:off x="685800" y="2057400"/>
            <a:ext cx="3359150" cy="3021012"/>
            <a:chOff x="11" y="1490"/>
            <a:chExt cx="2116" cy="1903"/>
          </a:xfrm>
        </p:grpSpPr>
        <p:sp>
          <p:nvSpPr>
            <p:cNvPr id="10" name="Freeform 11"/>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1" name="Freeform 12"/>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2" name="Rectangle 13"/>
          <p:cNvSpPr>
            <a:spLocks noChangeArrowheads="1"/>
          </p:cNvSpPr>
          <p:nvPr/>
        </p:nvSpPr>
        <p:spPr bwMode="auto">
          <a:xfrm>
            <a:off x="3070225" y="4335462"/>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a:solidFill>
                <a:srgbClr val="000000"/>
              </a:solidFill>
            </a:endParaRPr>
          </a:p>
        </p:txBody>
      </p:sp>
      <p:sp>
        <p:nvSpPr>
          <p:cNvPr id="13" name="TextBox 12"/>
          <p:cNvSpPr txBox="1"/>
          <p:nvPr/>
        </p:nvSpPr>
        <p:spPr>
          <a:xfrm>
            <a:off x="2057400" y="5562600"/>
            <a:ext cx="958917" cy="584775"/>
          </a:xfrm>
          <a:prstGeom prst="rect">
            <a:avLst/>
          </a:prstGeom>
          <a:noFill/>
        </p:spPr>
        <p:txBody>
          <a:bodyPr wrap="none" rtlCol="0">
            <a:spAutoFit/>
          </a:bodyPr>
          <a:lstStyle/>
          <a:p>
            <a:r>
              <a:rPr lang="en-US" sz="3200" dirty="0" smtClean="0"/>
              <a:t>loop</a:t>
            </a:r>
            <a:endParaRPr lang="en-US" sz="3200" dirty="0"/>
          </a:p>
        </p:txBody>
      </p:sp>
      <p:sp>
        <p:nvSpPr>
          <p:cNvPr id="14" name="TextBox 13"/>
          <p:cNvSpPr txBox="1"/>
          <p:nvPr/>
        </p:nvSpPr>
        <p:spPr>
          <a:xfrm>
            <a:off x="6400800" y="5410200"/>
            <a:ext cx="617477" cy="584775"/>
          </a:xfrm>
          <a:prstGeom prst="rect">
            <a:avLst/>
          </a:prstGeom>
          <a:noFill/>
        </p:spPr>
        <p:txBody>
          <a:bodyPr wrap="none" rtlCol="0">
            <a:spAutoFit/>
          </a:bodyPr>
          <a:lstStyle/>
          <a:p>
            <a:r>
              <a:rPr lang="en-US" sz="3200" dirty="0" smtClean="0"/>
              <a:t>jet</a:t>
            </a:r>
            <a:endParaRPr lang="en-US" sz="3200" dirty="0"/>
          </a:p>
        </p:txBody>
      </p:sp>
      <p:sp>
        <p:nvSpPr>
          <p:cNvPr id="15" name="Rectangle 13"/>
          <p:cNvSpPr>
            <a:spLocks noChangeArrowheads="1"/>
          </p:cNvSpPr>
          <p:nvPr/>
        </p:nvSpPr>
        <p:spPr bwMode="auto">
          <a:xfrm>
            <a:off x="5562600" y="3124200"/>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a:solidFill>
                <a:srgbClr val="000000"/>
              </a:solidFill>
            </a:endParaRPr>
          </a:p>
        </p:txBody>
      </p:sp>
      <p:sp>
        <p:nvSpPr>
          <p:cNvPr id="16" name="Rectangle 13"/>
          <p:cNvSpPr>
            <a:spLocks noChangeArrowheads="1"/>
          </p:cNvSpPr>
          <p:nvPr/>
        </p:nvSpPr>
        <p:spPr bwMode="auto">
          <a:xfrm>
            <a:off x="6553200" y="3657600"/>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a:solidFill>
                <a:srgbClr val="000000"/>
              </a:solidFill>
            </a:endParaRPr>
          </a:p>
        </p:txBody>
      </p:sp>
      <p:grpSp>
        <p:nvGrpSpPr>
          <p:cNvPr id="45" name="Group 44"/>
          <p:cNvGrpSpPr/>
          <p:nvPr/>
        </p:nvGrpSpPr>
        <p:grpSpPr>
          <a:xfrm>
            <a:off x="2274193" y="2286000"/>
            <a:ext cx="5803007" cy="3316311"/>
            <a:chOff x="2274193" y="2286000"/>
            <a:chExt cx="5803007" cy="3316311"/>
          </a:xfrm>
        </p:grpSpPr>
        <p:sp>
          <p:nvSpPr>
            <p:cNvPr id="17" name="Freeform 16"/>
            <p:cNvSpPr/>
            <p:nvPr/>
          </p:nvSpPr>
          <p:spPr>
            <a:xfrm>
              <a:off x="3036194" y="3453685"/>
              <a:ext cx="1764406" cy="1880315"/>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Lst>
              <a:ahLst/>
              <a:cxnLst>
                <a:cxn ang="0">
                  <a:pos x="connsiteX0" y="connsiteY0"/>
                </a:cxn>
                <a:cxn ang="0">
                  <a:pos x="connsiteX1" y="connsiteY1"/>
                </a:cxn>
                <a:cxn ang="0">
                  <a:pos x="connsiteX2" y="connsiteY2"/>
                </a:cxn>
                <a:cxn ang="0">
                  <a:pos x="connsiteX3" y="connsiteY3"/>
                </a:cxn>
              </a:cxnLst>
              <a:rect l="l" t="t" r="r" b="b"/>
              <a:pathLst>
                <a:path w="1764406" h="1880315">
                  <a:moveTo>
                    <a:pt x="1764406" y="1880315"/>
                  </a:moveTo>
                  <a:cubicBezTo>
                    <a:pt x="1591614" y="1731134"/>
                    <a:pt x="1418823" y="1581954"/>
                    <a:pt x="1313646" y="1378039"/>
                  </a:cubicBezTo>
                  <a:cubicBezTo>
                    <a:pt x="1208468" y="1174123"/>
                    <a:pt x="1352282" y="886495"/>
                    <a:pt x="1133341" y="656822"/>
                  </a:cubicBezTo>
                  <a:cubicBezTo>
                    <a:pt x="914400" y="427149"/>
                    <a:pt x="457200" y="213574"/>
                    <a:pt x="0" y="0"/>
                  </a:cubicBezTo>
                </a:path>
              </a:pathLst>
            </a:custGeom>
            <a:noFill/>
            <a:ln w="3175">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74193" y="4404577"/>
              <a:ext cx="2189409" cy="1197734"/>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 name="connsiteX0" fmla="*/ 2678806 w 2678806"/>
                <a:gd name="connsiteY0" fmla="*/ 1237233 h 1237233"/>
                <a:gd name="connsiteX1" fmla="*/ 2228046 w 2678806"/>
                <a:gd name="connsiteY1" fmla="*/ 734957 h 1237233"/>
                <a:gd name="connsiteX2" fmla="*/ 2047741 w 2678806"/>
                <a:gd name="connsiteY2" fmla="*/ 13740 h 1237233"/>
                <a:gd name="connsiteX3" fmla="*/ 0 w 2678806"/>
                <a:gd name="connsiteY3" fmla="*/ 155409 h 1237233"/>
                <a:gd name="connsiteX0" fmla="*/ 2678806 w 2678806"/>
                <a:gd name="connsiteY0" fmla="*/ 1081824 h 1081824"/>
                <a:gd name="connsiteX1" fmla="*/ 2228046 w 2678806"/>
                <a:gd name="connsiteY1" fmla="*/ 579548 h 1081824"/>
                <a:gd name="connsiteX2" fmla="*/ 875764 w 2678806"/>
                <a:gd name="connsiteY2" fmla="*/ 862883 h 1081824"/>
                <a:gd name="connsiteX3" fmla="*/ 0 w 2678806"/>
                <a:gd name="connsiteY3" fmla="*/ 0 h 1081824"/>
                <a:gd name="connsiteX0" fmla="*/ 2678806 w 2678806"/>
                <a:gd name="connsiteY0" fmla="*/ 1081824 h 1081824"/>
                <a:gd name="connsiteX1" fmla="*/ 1571223 w 2678806"/>
                <a:gd name="connsiteY1" fmla="*/ 837125 h 1081824"/>
                <a:gd name="connsiteX2" fmla="*/ 875764 w 2678806"/>
                <a:gd name="connsiteY2" fmla="*/ 862883 h 1081824"/>
                <a:gd name="connsiteX3" fmla="*/ 0 w 2678806"/>
                <a:gd name="connsiteY3" fmla="*/ 0 h 1081824"/>
                <a:gd name="connsiteX0" fmla="*/ 2189409 w 2189409"/>
                <a:gd name="connsiteY0" fmla="*/ 1197734 h 1197734"/>
                <a:gd name="connsiteX1" fmla="*/ 1571223 w 2189409"/>
                <a:gd name="connsiteY1" fmla="*/ 837125 h 1197734"/>
                <a:gd name="connsiteX2" fmla="*/ 875764 w 2189409"/>
                <a:gd name="connsiteY2" fmla="*/ 862883 h 1197734"/>
                <a:gd name="connsiteX3" fmla="*/ 0 w 2189409"/>
                <a:gd name="connsiteY3" fmla="*/ 0 h 1197734"/>
              </a:gdLst>
              <a:ahLst/>
              <a:cxnLst>
                <a:cxn ang="0">
                  <a:pos x="connsiteX0" y="connsiteY0"/>
                </a:cxn>
                <a:cxn ang="0">
                  <a:pos x="connsiteX1" y="connsiteY1"/>
                </a:cxn>
                <a:cxn ang="0">
                  <a:pos x="connsiteX2" y="connsiteY2"/>
                </a:cxn>
                <a:cxn ang="0">
                  <a:pos x="connsiteX3" y="connsiteY3"/>
                </a:cxn>
              </a:cxnLst>
              <a:rect l="l" t="t" r="r" b="b"/>
              <a:pathLst>
                <a:path w="2189409" h="1197734">
                  <a:moveTo>
                    <a:pt x="2189409" y="1197734"/>
                  </a:moveTo>
                  <a:cubicBezTo>
                    <a:pt x="2016617" y="1048553"/>
                    <a:pt x="1790164" y="892933"/>
                    <a:pt x="1571223" y="837125"/>
                  </a:cubicBezTo>
                  <a:cubicBezTo>
                    <a:pt x="1352282" y="781317"/>
                    <a:pt x="1137634" y="1002404"/>
                    <a:pt x="875764" y="862883"/>
                  </a:cubicBezTo>
                  <a:cubicBezTo>
                    <a:pt x="613894" y="723362"/>
                    <a:pt x="457200" y="213574"/>
                    <a:pt x="0" y="0"/>
                  </a:cubicBezTo>
                </a:path>
              </a:pathLst>
            </a:custGeom>
            <a:noFill/>
            <a:ln w="3175">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H="1">
              <a:off x="5181600" y="3886200"/>
              <a:ext cx="685800" cy="1143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6629400" y="2286000"/>
              <a:ext cx="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7162800" y="3581400"/>
              <a:ext cx="914400" cy="152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858000" y="4114800"/>
              <a:ext cx="508000" cy="762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867400" y="4267200"/>
              <a:ext cx="533400" cy="6667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2583286" y="1752600"/>
            <a:ext cx="3922268" cy="2868768"/>
            <a:chOff x="2583286" y="1752600"/>
            <a:chExt cx="3922268" cy="2868768"/>
          </a:xfrm>
        </p:grpSpPr>
        <p:sp>
          <p:nvSpPr>
            <p:cNvPr id="40" name="Freeform 39"/>
            <p:cNvSpPr/>
            <p:nvPr/>
          </p:nvSpPr>
          <p:spPr>
            <a:xfrm>
              <a:off x="2583286" y="1957589"/>
              <a:ext cx="1249252" cy="1893193"/>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 name="connsiteX0" fmla="*/ 2369713 w 2369713"/>
                <a:gd name="connsiteY0" fmla="*/ 1635617 h 1635617"/>
                <a:gd name="connsiteX1" fmla="*/ 1918953 w 2369713"/>
                <a:gd name="connsiteY1" fmla="*/ 1133341 h 1635617"/>
                <a:gd name="connsiteX2" fmla="*/ 1738648 w 2369713"/>
                <a:gd name="connsiteY2" fmla="*/ 412124 h 1635617"/>
                <a:gd name="connsiteX3" fmla="*/ 0 w 2369713"/>
                <a:gd name="connsiteY3" fmla="*/ 0 h 1635617"/>
                <a:gd name="connsiteX0" fmla="*/ 2369713 w 2369713"/>
                <a:gd name="connsiteY0" fmla="*/ 1888848 h 1888848"/>
                <a:gd name="connsiteX1" fmla="*/ 1918953 w 2369713"/>
                <a:gd name="connsiteY1" fmla="*/ 1386572 h 1888848"/>
                <a:gd name="connsiteX2" fmla="*/ 1738648 w 2369713"/>
                <a:gd name="connsiteY2" fmla="*/ 665355 h 1888848"/>
                <a:gd name="connsiteX3" fmla="*/ 0 w 2369713"/>
                <a:gd name="connsiteY3" fmla="*/ 253231 h 1888848"/>
                <a:gd name="connsiteX0" fmla="*/ 2369713 w 2369713"/>
                <a:gd name="connsiteY0" fmla="*/ 2802732 h 2802732"/>
                <a:gd name="connsiteX1" fmla="*/ 1918953 w 2369713"/>
                <a:gd name="connsiteY1" fmla="*/ 2300456 h 2802732"/>
                <a:gd name="connsiteX2" fmla="*/ 682581 w 2369713"/>
                <a:gd name="connsiteY2" fmla="*/ 33774 h 2802732"/>
                <a:gd name="connsiteX3" fmla="*/ 0 w 2369713"/>
                <a:gd name="connsiteY3" fmla="*/ 1167115 h 2802732"/>
                <a:gd name="connsiteX0" fmla="*/ 2369713 w 2369713"/>
                <a:gd name="connsiteY0" fmla="*/ 2795329 h 2795329"/>
                <a:gd name="connsiteX1" fmla="*/ 1571223 w 2369713"/>
                <a:gd name="connsiteY1" fmla="*/ 567284 h 2795329"/>
                <a:gd name="connsiteX2" fmla="*/ 682581 w 2369713"/>
                <a:gd name="connsiteY2" fmla="*/ 26371 h 2795329"/>
                <a:gd name="connsiteX3" fmla="*/ 0 w 2369713"/>
                <a:gd name="connsiteY3" fmla="*/ 1159712 h 2795329"/>
                <a:gd name="connsiteX0" fmla="*/ 1571223 w 1571223"/>
                <a:gd name="connsiteY0" fmla="*/ 567284 h 1159712"/>
                <a:gd name="connsiteX1" fmla="*/ 682581 w 1571223"/>
                <a:gd name="connsiteY1" fmla="*/ 26371 h 1159712"/>
                <a:gd name="connsiteX2" fmla="*/ 0 w 1571223"/>
                <a:gd name="connsiteY2" fmla="*/ 1159712 h 1159712"/>
                <a:gd name="connsiteX0" fmla="*/ 1210615 w 1210615"/>
                <a:gd name="connsiteY0" fmla="*/ 221811 h 1471061"/>
                <a:gd name="connsiteX1" fmla="*/ 682581 w 1210615"/>
                <a:gd name="connsiteY1" fmla="*/ 337720 h 1471061"/>
                <a:gd name="connsiteX2" fmla="*/ 0 w 1210615"/>
                <a:gd name="connsiteY2" fmla="*/ 1471061 h 1471061"/>
                <a:gd name="connsiteX0" fmla="*/ 1210615 w 1210615"/>
                <a:gd name="connsiteY0" fmla="*/ 190020 h 1439270"/>
                <a:gd name="connsiteX1" fmla="*/ 334852 w 1210615"/>
                <a:gd name="connsiteY1" fmla="*/ 434717 h 1439270"/>
                <a:gd name="connsiteX2" fmla="*/ 0 w 1210615"/>
                <a:gd name="connsiteY2" fmla="*/ 1439270 h 143927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017432 w 1017432"/>
                <a:gd name="connsiteY0" fmla="*/ 0 h 1700010"/>
                <a:gd name="connsiteX1" fmla="*/ 0 w 1017432"/>
                <a:gd name="connsiteY1" fmla="*/ 1700010 h 1700010"/>
                <a:gd name="connsiteX0" fmla="*/ 1249252 w 1249252"/>
                <a:gd name="connsiteY0" fmla="*/ 0 h 1893193"/>
                <a:gd name="connsiteX1" fmla="*/ 0 w 1249252"/>
                <a:gd name="connsiteY1" fmla="*/ 1893193 h 1893193"/>
              </a:gdLst>
              <a:ahLst/>
              <a:cxnLst>
                <a:cxn ang="0">
                  <a:pos x="connsiteX0" y="connsiteY0"/>
                </a:cxn>
                <a:cxn ang="0">
                  <a:pos x="connsiteX1" y="connsiteY1"/>
                </a:cxn>
              </a:cxnLst>
              <a:rect l="l" t="t" r="r" b="b"/>
              <a:pathLst>
                <a:path w="1249252" h="1893193">
                  <a:moveTo>
                    <a:pt x="1249252" y="0"/>
                  </a:moveTo>
                  <a:cubicBezTo>
                    <a:pt x="382074" y="4293"/>
                    <a:pt x="133082" y="1167683"/>
                    <a:pt x="0" y="1893193"/>
                  </a:cubicBez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4422822" y="1955442"/>
              <a:ext cx="2082732" cy="1596979"/>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 name="connsiteX0" fmla="*/ 2369713 w 2369713"/>
                <a:gd name="connsiteY0" fmla="*/ 1635617 h 1635617"/>
                <a:gd name="connsiteX1" fmla="*/ 1918953 w 2369713"/>
                <a:gd name="connsiteY1" fmla="*/ 1133341 h 1635617"/>
                <a:gd name="connsiteX2" fmla="*/ 1738648 w 2369713"/>
                <a:gd name="connsiteY2" fmla="*/ 412124 h 1635617"/>
                <a:gd name="connsiteX3" fmla="*/ 0 w 2369713"/>
                <a:gd name="connsiteY3" fmla="*/ 0 h 1635617"/>
                <a:gd name="connsiteX0" fmla="*/ 2369713 w 2369713"/>
                <a:gd name="connsiteY0" fmla="*/ 1888848 h 1888848"/>
                <a:gd name="connsiteX1" fmla="*/ 1918953 w 2369713"/>
                <a:gd name="connsiteY1" fmla="*/ 1386572 h 1888848"/>
                <a:gd name="connsiteX2" fmla="*/ 1738648 w 2369713"/>
                <a:gd name="connsiteY2" fmla="*/ 665355 h 1888848"/>
                <a:gd name="connsiteX3" fmla="*/ 0 w 2369713"/>
                <a:gd name="connsiteY3" fmla="*/ 253231 h 1888848"/>
                <a:gd name="connsiteX0" fmla="*/ 2369713 w 2369713"/>
                <a:gd name="connsiteY0" fmla="*/ 2802732 h 2802732"/>
                <a:gd name="connsiteX1" fmla="*/ 1918953 w 2369713"/>
                <a:gd name="connsiteY1" fmla="*/ 2300456 h 2802732"/>
                <a:gd name="connsiteX2" fmla="*/ 682581 w 2369713"/>
                <a:gd name="connsiteY2" fmla="*/ 33774 h 2802732"/>
                <a:gd name="connsiteX3" fmla="*/ 0 w 2369713"/>
                <a:gd name="connsiteY3" fmla="*/ 1167115 h 2802732"/>
                <a:gd name="connsiteX0" fmla="*/ 2369713 w 2369713"/>
                <a:gd name="connsiteY0" fmla="*/ 2795329 h 2795329"/>
                <a:gd name="connsiteX1" fmla="*/ 1571223 w 2369713"/>
                <a:gd name="connsiteY1" fmla="*/ 567284 h 2795329"/>
                <a:gd name="connsiteX2" fmla="*/ 682581 w 2369713"/>
                <a:gd name="connsiteY2" fmla="*/ 26371 h 2795329"/>
                <a:gd name="connsiteX3" fmla="*/ 0 w 2369713"/>
                <a:gd name="connsiteY3" fmla="*/ 1159712 h 2795329"/>
                <a:gd name="connsiteX0" fmla="*/ 1571223 w 1571223"/>
                <a:gd name="connsiteY0" fmla="*/ 567284 h 1159712"/>
                <a:gd name="connsiteX1" fmla="*/ 682581 w 1571223"/>
                <a:gd name="connsiteY1" fmla="*/ 26371 h 1159712"/>
                <a:gd name="connsiteX2" fmla="*/ 0 w 1571223"/>
                <a:gd name="connsiteY2" fmla="*/ 1159712 h 1159712"/>
                <a:gd name="connsiteX0" fmla="*/ 1210615 w 1210615"/>
                <a:gd name="connsiteY0" fmla="*/ 221811 h 1471061"/>
                <a:gd name="connsiteX1" fmla="*/ 682581 w 1210615"/>
                <a:gd name="connsiteY1" fmla="*/ 337720 h 1471061"/>
                <a:gd name="connsiteX2" fmla="*/ 0 w 1210615"/>
                <a:gd name="connsiteY2" fmla="*/ 1471061 h 1471061"/>
                <a:gd name="connsiteX0" fmla="*/ 1210615 w 1210615"/>
                <a:gd name="connsiteY0" fmla="*/ 190020 h 1439270"/>
                <a:gd name="connsiteX1" fmla="*/ 334852 w 1210615"/>
                <a:gd name="connsiteY1" fmla="*/ 434717 h 1439270"/>
                <a:gd name="connsiteX2" fmla="*/ 0 w 1210615"/>
                <a:gd name="connsiteY2" fmla="*/ 1439270 h 143927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36607 w 2690278"/>
                <a:gd name="connsiteY0" fmla="*/ 0 h 798489"/>
                <a:gd name="connsiteX1" fmla="*/ 2686623 w 2690278"/>
                <a:gd name="connsiteY1" fmla="*/ 798489 h 798489"/>
                <a:gd name="connsiteX0" fmla="*/ 166783 w 1974427"/>
                <a:gd name="connsiteY0" fmla="*/ 0 h 1068945"/>
                <a:gd name="connsiteX1" fmla="*/ 1969824 w 1974427"/>
                <a:gd name="connsiteY1" fmla="*/ 1068945 h 1068945"/>
                <a:gd name="connsiteX0" fmla="*/ 0 w 1814382"/>
                <a:gd name="connsiteY0" fmla="*/ 0 h 1068945"/>
                <a:gd name="connsiteX1" fmla="*/ 1803041 w 1814382"/>
                <a:gd name="connsiteY1" fmla="*/ 1068945 h 1068945"/>
                <a:gd name="connsiteX0" fmla="*/ 0 w 1814382"/>
                <a:gd name="connsiteY0" fmla="*/ 0 h 991672"/>
                <a:gd name="connsiteX1" fmla="*/ 1803041 w 1814382"/>
                <a:gd name="connsiteY1" fmla="*/ 991672 h 991672"/>
                <a:gd name="connsiteX0" fmla="*/ 0 w 1686966"/>
                <a:gd name="connsiteY0" fmla="*/ 0 h 1378038"/>
                <a:gd name="connsiteX1" fmla="*/ 1674252 w 1686966"/>
                <a:gd name="connsiteY1" fmla="*/ 1378038 h 1378038"/>
                <a:gd name="connsiteX0" fmla="*/ 0 w 2082732"/>
                <a:gd name="connsiteY0" fmla="*/ 0 h 1596979"/>
                <a:gd name="connsiteX1" fmla="*/ 2073497 w 2082732"/>
                <a:gd name="connsiteY1" fmla="*/ 1596979 h 1596979"/>
              </a:gdLst>
              <a:ahLst/>
              <a:cxnLst>
                <a:cxn ang="0">
                  <a:pos x="connsiteX0" y="connsiteY0"/>
                </a:cxn>
                <a:cxn ang="0">
                  <a:pos x="connsiteX1" y="connsiteY1"/>
                </a:cxn>
              </a:cxnLst>
              <a:rect l="l" t="t" r="r" b="b"/>
              <a:pathLst>
                <a:path w="2082732" h="1596979">
                  <a:moveTo>
                    <a:pt x="0" y="0"/>
                  </a:moveTo>
                  <a:cubicBezTo>
                    <a:pt x="871470" y="42930"/>
                    <a:pt x="2206579" y="871469"/>
                    <a:pt x="2073497" y="1596979"/>
                  </a:cubicBez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3352800" y="1752600"/>
              <a:ext cx="1518364" cy="923330"/>
            </a:xfrm>
            <a:prstGeom prst="rect">
              <a:avLst/>
            </a:prstGeom>
            <a:noFill/>
          </p:spPr>
          <p:txBody>
            <a:bodyPr wrap="none" rtlCol="0">
              <a:spAutoFit/>
            </a:bodyPr>
            <a:lstStyle/>
            <a:p>
              <a:pPr algn="ctr"/>
              <a:r>
                <a:rPr lang="en-US" dirty="0"/>
                <a:t>h</a:t>
              </a:r>
              <a:r>
                <a:rPr lang="en-US" dirty="0" smtClean="0"/>
                <a:t>igh</a:t>
              </a:r>
            </a:p>
            <a:p>
              <a:pPr algn="ctr"/>
              <a:r>
                <a:rPr lang="en-US" dirty="0"/>
                <a:t>w</a:t>
              </a:r>
              <a:r>
                <a:rPr lang="en-US" dirty="0" smtClean="0"/>
                <a:t>ater activity</a:t>
              </a:r>
            </a:p>
            <a:p>
              <a:pPr algn="ctr"/>
              <a:r>
                <a:rPr lang="en-US" dirty="0" smtClean="0"/>
                <a:t>low</a:t>
              </a:r>
              <a:endParaRPr lang="en-US" dirty="0"/>
            </a:p>
          </p:txBody>
        </p:sp>
        <p:sp>
          <p:nvSpPr>
            <p:cNvPr id="43" name="Freeform 42"/>
            <p:cNvSpPr/>
            <p:nvPr/>
          </p:nvSpPr>
          <p:spPr>
            <a:xfrm>
              <a:off x="3489019" y="2483478"/>
              <a:ext cx="392888" cy="2137890"/>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 name="connsiteX0" fmla="*/ 2369713 w 2369713"/>
                <a:gd name="connsiteY0" fmla="*/ 1635617 h 1635617"/>
                <a:gd name="connsiteX1" fmla="*/ 1918953 w 2369713"/>
                <a:gd name="connsiteY1" fmla="*/ 1133341 h 1635617"/>
                <a:gd name="connsiteX2" fmla="*/ 1738648 w 2369713"/>
                <a:gd name="connsiteY2" fmla="*/ 412124 h 1635617"/>
                <a:gd name="connsiteX3" fmla="*/ 0 w 2369713"/>
                <a:gd name="connsiteY3" fmla="*/ 0 h 1635617"/>
                <a:gd name="connsiteX0" fmla="*/ 2369713 w 2369713"/>
                <a:gd name="connsiteY0" fmla="*/ 1888848 h 1888848"/>
                <a:gd name="connsiteX1" fmla="*/ 1918953 w 2369713"/>
                <a:gd name="connsiteY1" fmla="*/ 1386572 h 1888848"/>
                <a:gd name="connsiteX2" fmla="*/ 1738648 w 2369713"/>
                <a:gd name="connsiteY2" fmla="*/ 665355 h 1888848"/>
                <a:gd name="connsiteX3" fmla="*/ 0 w 2369713"/>
                <a:gd name="connsiteY3" fmla="*/ 253231 h 1888848"/>
                <a:gd name="connsiteX0" fmla="*/ 2369713 w 2369713"/>
                <a:gd name="connsiteY0" fmla="*/ 2802732 h 2802732"/>
                <a:gd name="connsiteX1" fmla="*/ 1918953 w 2369713"/>
                <a:gd name="connsiteY1" fmla="*/ 2300456 h 2802732"/>
                <a:gd name="connsiteX2" fmla="*/ 682581 w 2369713"/>
                <a:gd name="connsiteY2" fmla="*/ 33774 h 2802732"/>
                <a:gd name="connsiteX3" fmla="*/ 0 w 2369713"/>
                <a:gd name="connsiteY3" fmla="*/ 1167115 h 2802732"/>
                <a:gd name="connsiteX0" fmla="*/ 2369713 w 2369713"/>
                <a:gd name="connsiteY0" fmla="*/ 2795329 h 2795329"/>
                <a:gd name="connsiteX1" fmla="*/ 1571223 w 2369713"/>
                <a:gd name="connsiteY1" fmla="*/ 567284 h 2795329"/>
                <a:gd name="connsiteX2" fmla="*/ 682581 w 2369713"/>
                <a:gd name="connsiteY2" fmla="*/ 26371 h 2795329"/>
                <a:gd name="connsiteX3" fmla="*/ 0 w 2369713"/>
                <a:gd name="connsiteY3" fmla="*/ 1159712 h 2795329"/>
                <a:gd name="connsiteX0" fmla="*/ 1571223 w 1571223"/>
                <a:gd name="connsiteY0" fmla="*/ 567284 h 1159712"/>
                <a:gd name="connsiteX1" fmla="*/ 682581 w 1571223"/>
                <a:gd name="connsiteY1" fmla="*/ 26371 h 1159712"/>
                <a:gd name="connsiteX2" fmla="*/ 0 w 1571223"/>
                <a:gd name="connsiteY2" fmla="*/ 1159712 h 1159712"/>
                <a:gd name="connsiteX0" fmla="*/ 1210615 w 1210615"/>
                <a:gd name="connsiteY0" fmla="*/ 221811 h 1471061"/>
                <a:gd name="connsiteX1" fmla="*/ 682581 w 1210615"/>
                <a:gd name="connsiteY1" fmla="*/ 337720 h 1471061"/>
                <a:gd name="connsiteX2" fmla="*/ 0 w 1210615"/>
                <a:gd name="connsiteY2" fmla="*/ 1471061 h 1471061"/>
                <a:gd name="connsiteX0" fmla="*/ 1210615 w 1210615"/>
                <a:gd name="connsiteY0" fmla="*/ 190020 h 1439270"/>
                <a:gd name="connsiteX1" fmla="*/ 334852 w 1210615"/>
                <a:gd name="connsiteY1" fmla="*/ 434717 h 1439270"/>
                <a:gd name="connsiteX2" fmla="*/ 0 w 1210615"/>
                <a:gd name="connsiteY2" fmla="*/ 1439270 h 143927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017432 w 1017432"/>
                <a:gd name="connsiteY0" fmla="*/ 0 h 1700010"/>
                <a:gd name="connsiteX1" fmla="*/ 0 w 1017432"/>
                <a:gd name="connsiteY1" fmla="*/ 1700010 h 1700010"/>
                <a:gd name="connsiteX0" fmla="*/ 1249252 w 1249252"/>
                <a:gd name="connsiteY0" fmla="*/ 0 h 1893193"/>
                <a:gd name="connsiteX1" fmla="*/ 0 w 1249252"/>
                <a:gd name="connsiteY1" fmla="*/ 1893193 h 1893193"/>
                <a:gd name="connsiteX0" fmla="*/ 423431 w 423431"/>
                <a:gd name="connsiteY0" fmla="*/ 0 h 2511378"/>
                <a:gd name="connsiteX1" fmla="*/ 178731 w 423431"/>
                <a:gd name="connsiteY1" fmla="*/ 2511378 h 2511378"/>
                <a:gd name="connsiteX0" fmla="*/ 392888 w 392888"/>
                <a:gd name="connsiteY0" fmla="*/ 0 h 2137890"/>
                <a:gd name="connsiteX1" fmla="*/ 251219 w 392888"/>
                <a:gd name="connsiteY1" fmla="*/ 2137890 h 2137890"/>
              </a:gdLst>
              <a:ahLst/>
              <a:cxnLst>
                <a:cxn ang="0">
                  <a:pos x="connsiteX0" y="connsiteY0"/>
                </a:cxn>
                <a:cxn ang="0">
                  <a:pos x="connsiteX1" y="connsiteY1"/>
                </a:cxn>
              </a:cxnLst>
              <a:rect l="l" t="t" r="r" b="b"/>
              <a:pathLst>
                <a:path w="392888" h="2137890">
                  <a:moveTo>
                    <a:pt x="392888" y="0"/>
                  </a:moveTo>
                  <a:cubicBezTo>
                    <a:pt x="-474290" y="4293"/>
                    <a:pt x="384301" y="1412380"/>
                    <a:pt x="251219" y="2137890"/>
                  </a:cubicBez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330521" y="2494208"/>
              <a:ext cx="1275008" cy="1107582"/>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 name="connsiteX0" fmla="*/ 2369713 w 2369713"/>
                <a:gd name="connsiteY0" fmla="*/ 1635617 h 1635617"/>
                <a:gd name="connsiteX1" fmla="*/ 1918953 w 2369713"/>
                <a:gd name="connsiteY1" fmla="*/ 1133341 h 1635617"/>
                <a:gd name="connsiteX2" fmla="*/ 1738648 w 2369713"/>
                <a:gd name="connsiteY2" fmla="*/ 412124 h 1635617"/>
                <a:gd name="connsiteX3" fmla="*/ 0 w 2369713"/>
                <a:gd name="connsiteY3" fmla="*/ 0 h 1635617"/>
                <a:gd name="connsiteX0" fmla="*/ 2369713 w 2369713"/>
                <a:gd name="connsiteY0" fmla="*/ 1888848 h 1888848"/>
                <a:gd name="connsiteX1" fmla="*/ 1918953 w 2369713"/>
                <a:gd name="connsiteY1" fmla="*/ 1386572 h 1888848"/>
                <a:gd name="connsiteX2" fmla="*/ 1738648 w 2369713"/>
                <a:gd name="connsiteY2" fmla="*/ 665355 h 1888848"/>
                <a:gd name="connsiteX3" fmla="*/ 0 w 2369713"/>
                <a:gd name="connsiteY3" fmla="*/ 253231 h 1888848"/>
                <a:gd name="connsiteX0" fmla="*/ 2369713 w 2369713"/>
                <a:gd name="connsiteY0" fmla="*/ 2802732 h 2802732"/>
                <a:gd name="connsiteX1" fmla="*/ 1918953 w 2369713"/>
                <a:gd name="connsiteY1" fmla="*/ 2300456 h 2802732"/>
                <a:gd name="connsiteX2" fmla="*/ 682581 w 2369713"/>
                <a:gd name="connsiteY2" fmla="*/ 33774 h 2802732"/>
                <a:gd name="connsiteX3" fmla="*/ 0 w 2369713"/>
                <a:gd name="connsiteY3" fmla="*/ 1167115 h 2802732"/>
                <a:gd name="connsiteX0" fmla="*/ 2369713 w 2369713"/>
                <a:gd name="connsiteY0" fmla="*/ 2795329 h 2795329"/>
                <a:gd name="connsiteX1" fmla="*/ 1571223 w 2369713"/>
                <a:gd name="connsiteY1" fmla="*/ 567284 h 2795329"/>
                <a:gd name="connsiteX2" fmla="*/ 682581 w 2369713"/>
                <a:gd name="connsiteY2" fmla="*/ 26371 h 2795329"/>
                <a:gd name="connsiteX3" fmla="*/ 0 w 2369713"/>
                <a:gd name="connsiteY3" fmla="*/ 1159712 h 2795329"/>
                <a:gd name="connsiteX0" fmla="*/ 1571223 w 1571223"/>
                <a:gd name="connsiteY0" fmla="*/ 567284 h 1159712"/>
                <a:gd name="connsiteX1" fmla="*/ 682581 w 1571223"/>
                <a:gd name="connsiteY1" fmla="*/ 26371 h 1159712"/>
                <a:gd name="connsiteX2" fmla="*/ 0 w 1571223"/>
                <a:gd name="connsiteY2" fmla="*/ 1159712 h 1159712"/>
                <a:gd name="connsiteX0" fmla="*/ 1210615 w 1210615"/>
                <a:gd name="connsiteY0" fmla="*/ 221811 h 1471061"/>
                <a:gd name="connsiteX1" fmla="*/ 682581 w 1210615"/>
                <a:gd name="connsiteY1" fmla="*/ 337720 h 1471061"/>
                <a:gd name="connsiteX2" fmla="*/ 0 w 1210615"/>
                <a:gd name="connsiteY2" fmla="*/ 1471061 h 1471061"/>
                <a:gd name="connsiteX0" fmla="*/ 1210615 w 1210615"/>
                <a:gd name="connsiteY0" fmla="*/ 190020 h 1439270"/>
                <a:gd name="connsiteX1" fmla="*/ 334852 w 1210615"/>
                <a:gd name="connsiteY1" fmla="*/ 434717 h 1439270"/>
                <a:gd name="connsiteX2" fmla="*/ 0 w 1210615"/>
                <a:gd name="connsiteY2" fmla="*/ 1439270 h 143927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36607 w 2690278"/>
                <a:gd name="connsiteY0" fmla="*/ 0 h 798489"/>
                <a:gd name="connsiteX1" fmla="*/ 2686623 w 2690278"/>
                <a:gd name="connsiteY1" fmla="*/ 798489 h 798489"/>
                <a:gd name="connsiteX0" fmla="*/ 166783 w 1974427"/>
                <a:gd name="connsiteY0" fmla="*/ 0 h 1068945"/>
                <a:gd name="connsiteX1" fmla="*/ 1969824 w 1974427"/>
                <a:gd name="connsiteY1" fmla="*/ 1068945 h 1068945"/>
                <a:gd name="connsiteX0" fmla="*/ 0 w 1814382"/>
                <a:gd name="connsiteY0" fmla="*/ 0 h 1068945"/>
                <a:gd name="connsiteX1" fmla="*/ 1803041 w 1814382"/>
                <a:gd name="connsiteY1" fmla="*/ 1068945 h 1068945"/>
                <a:gd name="connsiteX0" fmla="*/ 0 w 1814382"/>
                <a:gd name="connsiteY0" fmla="*/ 0 h 991672"/>
                <a:gd name="connsiteX1" fmla="*/ 1803041 w 1814382"/>
                <a:gd name="connsiteY1" fmla="*/ 991672 h 991672"/>
                <a:gd name="connsiteX0" fmla="*/ 0 w 1686966"/>
                <a:gd name="connsiteY0" fmla="*/ 0 h 1378038"/>
                <a:gd name="connsiteX1" fmla="*/ 1674252 w 1686966"/>
                <a:gd name="connsiteY1" fmla="*/ 1378038 h 1378038"/>
                <a:gd name="connsiteX0" fmla="*/ 0 w 2082732"/>
                <a:gd name="connsiteY0" fmla="*/ 0 h 1596979"/>
                <a:gd name="connsiteX1" fmla="*/ 2073497 w 2082732"/>
                <a:gd name="connsiteY1" fmla="*/ 1596979 h 1596979"/>
                <a:gd name="connsiteX0" fmla="*/ 0 w 2326098"/>
                <a:gd name="connsiteY0" fmla="*/ 0 h 1210613"/>
                <a:gd name="connsiteX1" fmla="*/ 2318196 w 2326098"/>
                <a:gd name="connsiteY1" fmla="*/ 1210613 h 1210613"/>
                <a:gd name="connsiteX0" fmla="*/ 0 w 1295183"/>
                <a:gd name="connsiteY0" fmla="*/ 0 h 1107582"/>
                <a:gd name="connsiteX1" fmla="*/ 1275008 w 1295183"/>
                <a:gd name="connsiteY1" fmla="*/ 1107582 h 1107582"/>
                <a:gd name="connsiteX0" fmla="*/ 0 w 1275008"/>
                <a:gd name="connsiteY0" fmla="*/ 0 h 1107582"/>
                <a:gd name="connsiteX1" fmla="*/ 1275008 w 1275008"/>
                <a:gd name="connsiteY1" fmla="*/ 1107582 h 1107582"/>
              </a:gdLst>
              <a:ahLst/>
              <a:cxnLst>
                <a:cxn ang="0">
                  <a:pos x="connsiteX0" y="connsiteY0"/>
                </a:cxn>
                <a:cxn ang="0">
                  <a:pos x="connsiteX1" y="connsiteY1"/>
                </a:cxn>
              </a:cxnLst>
              <a:rect l="l" t="t" r="r" b="b"/>
              <a:pathLst>
                <a:path w="1275008" h="1107582">
                  <a:moveTo>
                    <a:pt x="0" y="0"/>
                  </a:moveTo>
                  <a:cubicBezTo>
                    <a:pt x="871470" y="42930"/>
                    <a:pt x="880056" y="884348"/>
                    <a:pt x="1275008" y="1107582"/>
                  </a:cubicBez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34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225" y="352029"/>
            <a:ext cx="8709660" cy="7543800"/>
          </a:xfrm>
        </p:spPr>
      </p:pic>
      <p:sp>
        <p:nvSpPr>
          <p:cNvPr id="6" name="TextBox 5"/>
          <p:cNvSpPr txBox="1"/>
          <p:nvPr/>
        </p:nvSpPr>
        <p:spPr>
          <a:xfrm>
            <a:off x="6726775" y="1710050"/>
            <a:ext cx="2721651" cy="1077218"/>
          </a:xfrm>
          <a:prstGeom prst="rect">
            <a:avLst/>
          </a:prstGeom>
          <a:noFill/>
        </p:spPr>
        <p:txBody>
          <a:bodyPr wrap="square" rtlCol="0">
            <a:spAutoFit/>
          </a:bodyPr>
          <a:lstStyle/>
          <a:p>
            <a:r>
              <a:rPr lang="en-US" sz="3200" dirty="0">
                <a:solidFill>
                  <a:prstClr val="black"/>
                </a:solidFill>
              </a:rPr>
              <a:t>RH: 84.2%</a:t>
            </a:r>
          </a:p>
          <a:p>
            <a:r>
              <a:rPr lang="en-US" sz="3200" dirty="0">
                <a:solidFill>
                  <a:prstClr val="black"/>
                </a:solidFill>
              </a:rPr>
              <a:t>  </a:t>
            </a:r>
            <a:r>
              <a:rPr lang="en-US" sz="2800" dirty="0">
                <a:solidFill>
                  <a:prstClr val="black"/>
                </a:solidFill>
              </a:rPr>
              <a:t> </a:t>
            </a:r>
            <a:r>
              <a:rPr lang="en-US" sz="3200" dirty="0">
                <a:solidFill>
                  <a:prstClr val="black"/>
                </a:solidFill>
              </a:rPr>
              <a:t>vs 71.9%</a:t>
            </a:r>
          </a:p>
        </p:txBody>
      </p:sp>
      <p:sp>
        <p:nvSpPr>
          <p:cNvPr id="8" name="Rectangle 7"/>
          <p:cNvSpPr/>
          <p:nvPr/>
        </p:nvSpPr>
        <p:spPr>
          <a:xfrm>
            <a:off x="6423764" y="1052500"/>
            <a:ext cx="2460930" cy="584775"/>
          </a:xfrm>
          <a:prstGeom prst="rect">
            <a:avLst/>
          </a:prstGeom>
        </p:spPr>
        <p:txBody>
          <a:bodyPr wrap="none">
            <a:spAutoFit/>
          </a:bodyPr>
          <a:lstStyle/>
          <a:p>
            <a:r>
              <a:rPr lang="en-US" sz="3200" dirty="0" err="1">
                <a:solidFill>
                  <a:prstClr val="black"/>
                </a:solidFill>
              </a:rPr>
              <a:t>R</a:t>
            </a:r>
            <a:r>
              <a:rPr lang="en-US" sz="3200" baseline="-25000" dirty="0" err="1">
                <a:solidFill>
                  <a:prstClr val="black"/>
                </a:solidFill>
              </a:rPr>
              <a:t>iso</a:t>
            </a:r>
            <a:r>
              <a:rPr lang="en-US" sz="3200" dirty="0">
                <a:solidFill>
                  <a:prstClr val="black"/>
                </a:solidFill>
              </a:rPr>
              <a:t> = 44.5%</a:t>
            </a:r>
          </a:p>
        </p:txBody>
      </p:sp>
      <p:sp>
        <p:nvSpPr>
          <p:cNvPr id="11" name="Rectangle 10"/>
          <p:cNvSpPr/>
          <p:nvPr/>
        </p:nvSpPr>
        <p:spPr>
          <a:xfrm>
            <a:off x="-299247" y="440774"/>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5610403" y="1716494"/>
            <a:ext cx="922047" cy="830997"/>
          </a:xfrm>
          <a:prstGeom prst="rect">
            <a:avLst/>
          </a:prstGeom>
          <a:noFill/>
        </p:spPr>
        <p:txBody>
          <a:bodyPr wrap="none" rtlCol="0">
            <a:spAutoFit/>
          </a:bodyPr>
          <a:lstStyle/>
          <a:p>
            <a:r>
              <a:rPr lang="en-US" sz="2400" dirty="0">
                <a:solidFill>
                  <a:prstClr val="black"/>
                </a:solidFill>
                <a:cs typeface="Arial" panose="020B0604020202020204" pitchFamily="34" charset="0"/>
              </a:rPr>
              <a:t>3aw6</a:t>
            </a:r>
          </a:p>
          <a:p>
            <a:r>
              <a:rPr lang="en-US" sz="2400" dirty="0">
                <a:solidFill>
                  <a:prstClr val="black"/>
                </a:solidFill>
                <a:cs typeface="Arial" panose="020B0604020202020204" pitchFamily="34" charset="0"/>
              </a:rPr>
              <a:t>3aw7</a:t>
            </a:r>
          </a:p>
        </p:txBody>
      </p:sp>
      <p:sp>
        <p:nvSpPr>
          <p:cNvPr id="12" name="Rectangle 11"/>
          <p:cNvSpPr/>
          <p:nvPr/>
        </p:nvSpPr>
        <p:spPr>
          <a:xfrm>
            <a:off x="3436513" y="1052500"/>
            <a:ext cx="2590774" cy="584775"/>
          </a:xfrm>
          <a:prstGeom prst="rect">
            <a:avLst/>
          </a:prstGeom>
        </p:spPr>
        <p:txBody>
          <a:bodyPr wrap="none">
            <a:spAutoFit/>
          </a:bodyPr>
          <a:lstStyle/>
          <a:p>
            <a:r>
              <a:rPr lang="el-GR" sz="3200" dirty="0">
                <a:solidFill>
                  <a:srgbClr val="FF0000"/>
                </a:solidFill>
              </a:rPr>
              <a:t>Δ</a:t>
            </a:r>
            <a:r>
              <a:rPr lang="en-US" sz="3200" dirty="0">
                <a:solidFill>
                  <a:srgbClr val="FF0000"/>
                </a:solidFill>
              </a:rPr>
              <a:t>cell = 0.7 %</a:t>
            </a:r>
          </a:p>
        </p:txBody>
      </p:sp>
      <p:sp>
        <p:nvSpPr>
          <p:cNvPr id="2" name="Title 1"/>
          <p:cNvSpPr>
            <a:spLocks noGrp="1"/>
          </p:cNvSpPr>
          <p:nvPr>
            <p:ph type="title"/>
          </p:nvPr>
        </p:nvSpPr>
        <p:spPr>
          <a:xfrm>
            <a:off x="457200" y="0"/>
            <a:ext cx="8229600" cy="1143000"/>
          </a:xfrm>
        </p:spPr>
        <p:txBody>
          <a:bodyPr/>
          <a:lstStyle/>
          <a:p>
            <a:r>
              <a:rPr lang="en-US" dirty="0" smtClean="0"/>
              <a:t>Non-isomorphism in lysozyme</a:t>
            </a:r>
            <a:endParaRPr lang="en-US" dirty="0"/>
          </a:p>
        </p:txBody>
      </p:sp>
      <p:sp>
        <p:nvSpPr>
          <p:cNvPr id="10" name="Rectangle 9"/>
          <p:cNvSpPr/>
          <p:nvPr/>
        </p:nvSpPr>
        <p:spPr>
          <a:xfrm>
            <a:off x="0" y="1052500"/>
            <a:ext cx="3046027" cy="584775"/>
          </a:xfrm>
          <a:prstGeom prst="rect">
            <a:avLst/>
          </a:prstGeom>
        </p:spPr>
        <p:txBody>
          <a:bodyPr wrap="none">
            <a:spAutoFit/>
          </a:bodyPr>
          <a:lstStyle/>
          <a:p>
            <a:r>
              <a:rPr lang="en-US" sz="3200" dirty="0">
                <a:solidFill>
                  <a:prstClr val="black"/>
                </a:solidFill>
              </a:rPr>
              <a:t>RMSD = 0.18 Å</a:t>
            </a:r>
          </a:p>
        </p:txBody>
      </p:sp>
    </p:spTree>
    <p:extLst>
      <p:ext uri="{BB962C8B-B14F-4D97-AF65-F5344CB8AC3E}">
        <p14:creationId xmlns:p14="http://schemas.microsoft.com/office/powerpoint/2010/main" val="4237717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dirty="0" smtClean="0"/>
              <a:t>“map bender” procedure</a:t>
            </a:r>
          </a:p>
        </p:txBody>
      </p:sp>
      <p:sp>
        <p:nvSpPr>
          <p:cNvPr id="3" name="Content Placeholder 2"/>
          <p:cNvSpPr>
            <a:spLocks noGrp="1"/>
          </p:cNvSpPr>
          <p:nvPr>
            <p:ph idx="1"/>
          </p:nvPr>
        </p:nvSpPr>
        <p:spPr>
          <a:xfrm>
            <a:off x="457200" y="1219200"/>
            <a:ext cx="8229600" cy="4906963"/>
          </a:xfrm>
        </p:spPr>
        <p:txBody>
          <a:bodyPr/>
          <a:lstStyle/>
          <a:p>
            <a:r>
              <a:rPr lang="en-US" dirty="0" smtClean="0"/>
              <a:t>Convert to fractional </a:t>
            </a:r>
            <a:r>
              <a:rPr lang="en-US" dirty="0" smtClean="0"/>
              <a:t>coordinates</a:t>
            </a:r>
          </a:p>
          <a:p>
            <a:r>
              <a:rPr lang="en-US" dirty="0" smtClean="0"/>
              <a:t>Plot </a:t>
            </a:r>
            <a:r>
              <a:rPr lang="el-GR" dirty="0"/>
              <a:t>Δ</a:t>
            </a:r>
            <a:r>
              <a:rPr lang="en-US" dirty="0"/>
              <a:t>x vs </a:t>
            </a:r>
            <a:r>
              <a:rPr lang="en-US" dirty="0" err="1"/>
              <a:t>x,y,z</a:t>
            </a:r>
            <a:r>
              <a:rPr lang="en-US" dirty="0"/>
              <a:t> across P1 </a:t>
            </a:r>
            <a:r>
              <a:rPr lang="en-US" dirty="0" smtClean="0"/>
              <a:t>cell</a:t>
            </a:r>
            <a:endParaRPr lang="en-US" dirty="0" smtClean="0"/>
          </a:p>
          <a:p>
            <a:r>
              <a:rPr lang="en-US" dirty="0"/>
              <a:t>Fit function to </a:t>
            </a:r>
            <a:r>
              <a:rPr lang="el-GR" dirty="0"/>
              <a:t>Δ</a:t>
            </a:r>
            <a:r>
              <a:rPr lang="en-US" dirty="0"/>
              <a:t>x vs </a:t>
            </a:r>
            <a:r>
              <a:rPr lang="en-US" dirty="0" err="1" smtClean="0"/>
              <a:t>x,y,z</a:t>
            </a:r>
            <a:endParaRPr lang="en-US" dirty="0" smtClean="0"/>
          </a:p>
          <a:p>
            <a:pPr lvl="1"/>
            <a:r>
              <a:rPr lang="en-US" dirty="0" smtClean="0"/>
              <a:t>Repeats </a:t>
            </a:r>
            <a:r>
              <a:rPr lang="en-US" dirty="0"/>
              <a:t>with unit cell</a:t>
            </a:r>
          </a:p>
          <a:p>
            <a:r>
              <a:rPr lang="en-US" dirty="0" smtClean="0"/>
              <a:t>Repeat </a:t>
            </a:r>
            <a:r>
              <a:rPr lang="en-US" dirty="0"/>
              <a:t>with </a:t>
            </a:r>
            <a:r>
              <a:rPr lang="el-GR" dirty="0"/>
              <a:t>Δ</a:t>
            </a:r>
            <a:r>
              <a:rPr lang="en-US" dirty="0"/>
              <a:t>y, </a:t>
            </a:r>
            <a:r>
              <a:rPr lang="el-GR" dirty="0"/>
              <a:t>Δ</a:t>
            </a:r>
            <a:r>
              <a:rPr lang="en-US" dirty="0"/>
              <a:t>z</a:t>
            </a:r>
          </a:p>
          <a:p>
            <a:r>
              <a:rPr lang="en-US" dirty="0" smtClean="0"/>
              <a:t>Basis </a:t>
            </a:r>
            <a:r>
              <a:rPr lang="en-US" dirty="0" smtClean="0"/>
              <a:t>functions: spatial sin </a:t>
            </a:r>
            <a:r>
              <a:rPr lang="en-US" dirty="0" smtClean="0"/>
              <a:t>waves</a:t>
            </a:r>
            <a:endParaRPr lang="en-US" dirty="0" smtClean="0"/>
          </a:p>
        </p:txBody>
      </p:sp>
      <p:sp>
        <p:nvSpPr>
          <p:cNvPr id="4" name="Rectangle 3"/>
          <p:cNvSpPr/>
          <p:nvPr/>
        </p:nvSpPr>
        <p:spPr>
          <a:xfrm>
            <a:off x="0" y="6412468"/>
            <a:ext cx="8991600" cy="369332"/>
          </a:xfrm>
          <a:prstGeom prst="rect">
            <a:avLst/>
          </a:prstGeom>
        </p:spPr>
        <p:txBody>
          <a:bodyPr wrap="square">
            <a:spAutoFit/>
          </a:bodyPr>
          <a:lstStyle/>
          <a:p>
            <a:r>
              <a:rPr lang="en-US" dirty="0"/>
              <a:t>https://github.com/fraser-lab/holton_scripts/tree/master/map_bender</a:t>
            </a:r>
          </a:p>
        </p:txBody>
      </p:sp>
    </p:spTree>
    <p:extLst>
      <p:ext uri="{BB962C8B-B14F-4D97-AF65-F5344CB8AC3E}">
        <p14:creationId xmlns:p14="http://schemas.microsoft.com/office/powerpoint/2010/main" val="113323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55002"/>
            <a:ext cx="7772400" cy="1143000"/>
          </a:xfrm>
        </p:spPr>
        <p:txBody>
          <a:bodyPr/>
          <a:lstStyle/>
          <a:p>
            <a:pPr eaLnBrk="1" hangingPunct="1"/>
            <a:r>
              <a:rPr lang="en-US" altLang="en-US" sz="5400" dirty="0" smtClean="0">
                <a:latin typeface="Arial" panose="020B0604020202020204" pitchFamily="34" charset="0"/>
                <a:cs typeface="Arial" panose="020B0604020202020204" pitchFamily="34" charset="0"/>
              </a:rPr>
              <a:t>Acknowledgements</a:t>
            </a:r>
          </a:p>
        </p:txBody>
      </p:sp>
      <p:sp>
        <p:nvSpPr>
          <p:cNvPr id="70659" name="Rectangle 8"/>
          <p:cNvSpPr>
            <a:spLocks noGrp="1" noChangeArrowheads="1"/>
          </p:cNvSpPr>
          <p:nvPr>
            <p:ph type="body" idx="1"/>
          </p:nvPr>
        </p:nvSpPr>
        <p:spPr>
          <a:xfrm>
            <a:off x="671285" y="1906588"/>
            <a:ext cx="7772400" cy="4951412"/>
          </a:xfrm>
          <a:extLst>
            <a:ext uri="{909E8E84-426E-40DD-AFC4-6F175D3DCCD1}">
              <a14:hiddenFill xmlns:a14="http://schemas.microsoft.com/office/drawing/2010/main">
                <a:solidFill>
                  <a:srgbClr val="BBE0E3"/>
                </a:solidFill>
              </a14:hiddenFill>
            </a:ext>
          </a:extLst>
        </p:spPr>
        <p:txBody>
          <a:bodyPr>
            <a:normAutofit lnSpcReduction="10000"/>
          </a:bodyPr>
          <a:lstStyle/>
          <a:p>
            <a:pPr algn="ctr">
              <a:spcBef>
                <a:spcPts val="1200"/>
              </a:spcBef>
              <a:buNone/>
            </a:pPr>
            <a:r>
              <a:rPr lang="en-US" altLang="en-US" b="1" dirty="0" smtClean="0">
                <a:solidFill>
                  <a:schemeClr val="tx2">
                    <a:lumMod val="75000"/>
                  </a:schemeClr>
                </a:solidFill>
                <a:latin typeface="Arial" panose="020B0604020202020204" pitchFamily="34" charset="0"/>
                <a:cs typeface="Arial" panose="020B0604020202020204" pitchFamily="34" charset="0"/>
              </a:rPr>
              <a:t>UCSF</a:t>
            </a:r>
            <a:r>
              <a:rPr lang="en-US" altLang="en-US" b="1" dirty="0" smtClean="0">
                <a:solidFill>
                  <a:srgbClr val="000066"/>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a:solidFill>
                  <a:srgbClr val="663300"/>
                </a:solidFill>
                <a:latin typeface="Arial" panose="020B0604020202020204" pitchFamily="34" charset="0"/>
                <a:cs typeface="Arial" panose="020B0604020202020204" pitchFamily="34" charset="0"/>
              </a:rPr>
              <a:t>LBNL</a:t>
            </a:r>
            <a:r>
              <a:rPr lang="en-US" altLang="en-US" b="1" dirty="0">
                <a:solidFill>
                  <a:srgbClr val="000000"/>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smtClean="0">
                <a:solidFill>
                  <a:srgbClr val="C00000"/>
                </a:solidFill>
                <a:latin typeface="Arial" panose="020B0604020202020204" pitchFamily="34" charset="0"/>
                <a:cs typeface="Arial" panose="020B0604020202020204" pitchFamily="34" charset="0"/>
              </a:rPr>
              <a:t>SLAC</a:t>
            </a:r>
            <a:endParaRPr lang="en-US" altLang="en-US" sz="1800" b="1"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b="1" dirty="0" smtClean="0">
                <a:solidFill>
                  <a:srgbClr val="000000"/>
                </a:solidFill>
                <a:latin typeface="Arial" panose="020B0604020202020204" pitchFamily="34" charset="0"/>
                <a:cs typeface="Arial" panose="020B0604020202020204" pitchFamily="34" charset="0"/>
              </a:rPr>
              <a:t>ALS 8.3.1: </a:t>
            </a:r>
            <a:r>
              <a:rPr lang="en-US" altLang="en-US" b="1" dirty="0" err="1" smtClean="0">
                <a:solidFill>
                  <a:srgbClr val="000000"/>
                </a:solidFill>
                <a:latin typeface="Arial" panose="020B0604020202020204" pitchFamily="34" charset="0"/>
                <a:cs typeface="Arial" panose="020B0604020202020204" pitchFamily="34" charset="0"/>
              </a:rPr>
              <a:t>TomAlberTron</a:t>
            </a:r>
            <a:r>
              <a:rPr lang="en-US" altLang="en-US" b="1" dirty="0" smtClean="0">
                <a:solidFill>
                  <a:srgbClr val="000000"/>
                </a:solidFill>
                <a:latin typeface="Arial" panose="020B0604020202020204" pitchFamily="34" charset="0"/>
                <a:cs typeface="Arial" panose="020B0604020202020204" pitchFamily="34" charset="0"/>
              </a:rPr>
              <a:t> </a:t>
            </a:r>
            <a:endParaRPr lang="en-US" altLang="en-US" sz="1800" b="1" dirty="0" smtClean="0">
              <a:solidFill>
                <a:srgbClr val="006600"/>
              </a:solidFill>
              <a:latin typeface="Arial" panose="020B0604020202020204" pitchFamily="34" charset="0"/>
              <a:cs typeface="Arial" panose="020B0604020202020204" pitchFamily="34" charset="0"/>
            </a:endParaRPr>
          </a:p>
          <a:p>
            <a:pPr algn="ctr">
              <a:spcBef>
                <a:spcPts val="1200"/>
              </a:spcBef>
              <a:buNone/>
            </a:pPr>
            <a:r>
              <a:rPr lang="en-US" altLang="en-US" sz="1800" b="1" dirty="0">
                <a:solidFill>
                  <a:schemeClr val="tx2">
                    <a:lumMod val="75000"/>
                  </a:schemeClr>
                </a:solidFill>
                <a:cs typeface="Arial" panose="020B0604020202020204" pitchFamily="34" charset="0"/>
              </a:rPr>
              <a:t>UC </a:t>
            </a:r>
            <a:r>
              <a:rPr lang="en-US" altLang="en-US" sz="1800" b="1" dirty="0" err="1">
                <a:solidFill>
                  <a:schemeClr val="tx2">
                    <a:lumMod val="75000"/>
                  </a:schemeClr>
                </a:solidFill>
                <a:cs typeface="Arial" panose="020B0604020202020204" pitchFamily="34" charset="0"/>
              </a:rPr>
              <a:t>Multicampus</a:t>
            </a:r>
            <a:r>
              <a:rPr lang="en-US" altLang="en-US" sz="1800" b="1" dirty="0">
                <a:solidFill>
                  <a:schemeClr val="tx2">
                    <a:lumMod val="75000"/>
                  </a:schemeClr>
                </a:solidFill>
                <a:cs typeface="Arial" panose="020B0604020202020204" pitchFamily="34" charset="0"/>
              </a:rPr>
              <a:t> Research Programs and Initiatives (MRPI)</a:t>
            </a:r>
          </a:p>
          <a:p>
            <a:pPr algn="ctr">
              <a:spcBef>
                <a:spcPts val="1200"/>
              </a:spcBef>
              <a:buNone/>
            </a:pPr>
            <a:r>
              <a:rPr lang="en-US" altLang="en-US" sz="1800" b="1" dirty="0" smtClean="0">
                <a:solidFill>
                  <a:schemeClr val="tx2">
                    <a:lumMod val="75000"/>
                  </a:schemeClr>
                </a:solidFill>
                <a:cs typeface="Arial" panose="020B0604020202020204" pitchFamily="34" charset="0"/>
              </a:rPr>
              <a:t>NIH </a:t>
            </a:r>
            <a:r>
              <a:rPr lang="en-US" altLang="en-US" sz="1800" b="1" dirty="0">
                <a:solidFill>
                  <a:schemeClr val="tx2">
                    <a:lumMod val="75000"/>
                  </a:schemeClr>
                </a:solidFill>
                <a:cs typeface="Arial" panose="020B0604020202020204" pitchFamily="34" charset="0"/>
              </a:rPr>
              <a:t>NIGMS R01 GM124149</a:t>
            </a:r>
          </a:p>
          <a:p>
            <a:pPr algn="ctr">
              <a:spcBef>
                <a:spcPts val="1200"/>
              </a:spcBef>
              <a:buNone/>
            </a:pPr>
            <a:r>
              <a:rPr lang="en-US" altLang="en-US" sz="1800" b="1" dirty="0">
                <a:solidFill>
                  <a:schemeClr val="tx2">
                    <a:lumMod val="75000"/>
                  </a:schemeClr>
                </a:solidFill>
                <a:cs typeface="Arial" panose="020B0604020202020204" pitchFamily="34" charset="0"/>
              </a:rPr>
              <a:t>NIH NIGMS P50 GM082250</a:t>
            </a:r>
          </a:p>
          <a:p>
            <a:pPr algn="ctr">
              <a:spcBef>
                <a:spcPts val="1200"/>
              </a:spcBef>
              <a:buNone/>
            </a:pPr>
            <a:r>
              <a:rPr lang="en-US" altLang="en-US" sz="1800" b="1" dirty="0" smtClean="0">
                <a:solidFill>
                  <a:srgbClr val="663300"/>
                </a:solidFill>
                <a:latin typeface="Arial" panose="020B0604020202020204" pitchFamily="34" charset="0"/>
                <a:cs typeface="Arial" panose="020B0604020202020204" pitchFamily="34" charset="0"/>
              </a:rPr>
              <a:t>NIH </a:t>
            </a:r>
            <a:r>
              <a:rPr lang="en-US" altLang="en-US" sz="1800" b="1" dirty="0">
                <a:solidFill>
                  <a:srgbClr val="663300"/>
                </a:solidFill>
                <a:cs typeface="Arial" panose="020B0604020202020204" pitchFamily="34" charset="0"/>
              </a:rPr>
              <a:t>NIGMS P30 </a:t>
            </a:r>
            <a:r>
              <a:rPr lang="en-US" altLang="en-US" sz="1800" b="1" dirty="0" smtClean="0">
                <a:solidFill>
                  <a:srgbClr val="663300"/>
                </a:solidFill>
                <a:cs typeface="Arial" panose="020B0604020202020204" pitchFamily="34" charset="0"/>
              </a:rPr>
              <a:t>GM124169</a:t>
            </a:r>
          </a:p>
          <a:p>
            <a:pPr algn="ctr">
              <a:spcBef>
                <a:spcPts val="1200"/>
              </a:spcBef>
              <a:buNone/>
            </a:pPr>
            <a:r>
              <a:rPr lang="en-US" altLang="en-US" sz="1800" b="1" dirty="0" smtClean="0">
                <a:solidFill>
                  <a:srgbClr val="663300"/>
                </a:solidFill>
                <a:cs typeface="Arial" panose="020B0604020202020204" pitchFamily="34" charset="0"/>
              </a:rPr>
              <a:t>NIH NIGMS R01 GM117126</a:t>
            </a:r>
            <a:endParaRPr lang="en-US" altLang="en-US" sz="1800" b="1" dirty="0" smtClean="0">
              <a:solidFill>
                <a:srgbClr val="663300"/>
              </a:solidFill>
              <a:latin typeface="Arial" panose="020B0604020202020204" pitchFamily="34" charset="0"/>
              <a:cs typeface="Arial" panose="020B0604020202020204" pitchFamily="34" charset="0"/>
            </a:endParaRPr>
          </a:p>
          <a:p>
            <a:pPr algn="ctr">
              <a:spcBef>
                <a:spcPts val="1200"/>
              </a:spcBef>
              <a:buNone/>
            </a:pPr>
            <a:r>
              <a:rPr lang="en-US" altLang="en-US" sz="1800" b="1" dirty="0" smtClean="0">
                <a:solidFill>
                  <a:srgbClr val="663300"/>
                </a:solidFill>
                <a:latin typeface="Arial" panose="020B0604020202020204" pitchFamily="34" charset="0"/>
                <a:cs typeface="Arial" panose="020B0604020202020204" pitchFamily="34" charset="0"/>
              </a:rPr>
              <a:t>Integrated Diffraction Analysis Technologies (IDAT)</a:t>
            </a:r>
          </a:p>
          <a:p>
            <a:pPr algn="ctr" eaLnBrk="1" hangingPunct="1">
              <a:spcBef>
                <a:spcPts val="1200"/>
              </a:spcBef>
              <a:buFontTx/>
              <a:buNone/>
            </a:pPr>
            <a:r>
              <a:rPr lang="en-US" altLang="en-US" sz="1800" b="1" dirty="0" err="1" smtClean="0">
                <a:solidFill>
                  <a:srgbClr val="663300"/>
                </a:solidFill>
                <a:latin typeface="Arial" panose="020B0604020202020204" pitchFamily="34" charset="0"/>
                <a:cs typeface="Arial" panose="020B0604020202020204" pitchFamily="34" charset="0"/>
              </a:rPr>
              <a:t>Plexxikon</a:t>
            </a:r>
            <a:r>
              <a:rPr lang="en-US" altLang="en-US" sz="1800" b="1" dirty="0">
                <a:solidFill>
                  <a:srgbClr val="663300"/>
                </a:solidFill>
                <a:latin typeface="Arial" panose="020B0604020202020204" pitchFamily="34" charset="0"/>
                <a:cs typeface="Arial" panose="020B0604020202020204" pitchFamily="34" charset="0"/>
              </a:rPr>
              <a:t>, Inc.</a:t>
            </a:r>
          </a:p>
          <a:p>
            <a:pPr algn="ctr" eaLnBrk="1" hangingPunct="1">
              <a:spcBef>
                <a:spcPts val="1200"/>
              </a:spcBef>
              <a:buFontTx/>
              <a:buNone/>
            </a:pPr>
            <a:r>
              <a:rPr lang="en-US" altLang="en-US" sz="1800" b="1" dirty="0" smtClean="0">
                <a:solidFill>
                  <a:srgbClr val="C00000"/>
                </a:solidFill>
                <a:latin typeface="Arial" panose="020B0604020202020204" pitchFamily="34" charset="0"/>
                <a:cs typeface="Arial" panose="020B0604020202020204" pitchFamily="34" charset="0"/>
              </a:rPr>
              <a:t>Synchrotron </a:t>
            </a:r>
            <a:r>
              <a:rPr lang="en-US" altLang="en-US" sz="1800" b="1" dirty="0">
                <a:solidFill>
                  <a:srgbClr val="C00000"/>
                </a:solidFill>
                <a:latin typeface="Arial" panose="020B0604020202020204" pitchFamily="34" charset="0"/>
                <a:cs typeface="Arial" panose="020B0604020202020204" pitchFamily="34" charset="0"/>
              </a:rPr>
              <a:t>Radiation </a:t>
            </a:r>
            <a:r>
              <a:rPr lang="en-US" altLang="en-US" sz="1800" b="1" dirty="0" smtClean="0">
                <a:solidFill>
                  <a:srgbClr val="C00000"/>
                </a:solidFill>
                <a:latin typeface="Arial" panose="020B0604020202020204" pitchFamily="34" charset="0"/>
                <a:cs typeface="Arial" panose="020B0604020202020204" pitchFamily="34" charset="0"/>
              </a:rPr>
              <a:t>Structural </a:t>
            </a:r>
            <a:r>
              <a:rPr lang="en-US" altLang="en-US" sz="1800" b="1" dirty="0">
                <a:solidFill>
                  <a:srgbClr val="C00000"/>
                </a:solidFill>
                <a:latin typeface="Arial" panose="020B0604020202020204" pitchFamily="34" charset="0"/>
                <a:cs typeface="Arial" panose="020B0604020202020204" pitchFamily="34" charset="0"/>
              </a:rPr>
              <a:t>Biology Resource (SLAC</a:t>
            </a:r>
            <a:r>
              <a:rPr lang="en-US" altLang="en-US" sz="1800" b="1" dirty="0" smtClean="0">
                <a:solidFill>
                  <a:srgbClr val="C00000"/>
                </a:solidFill>
                <a:latin typeface="Arial" panose="020B0604020202020204" pitchFamily="34" charset="0"/>
                <a:cs typeface="Arial" panose="020B0604020202020204" pitchFamily="34" charset="0"/>
              </a:rPr>
              <a:t>)</a:t>
            </a: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sz="900" dirty="0" smtClean="0">
                <a:solidFill>
                  <a:srgbClr val="000000"/>
                </a:solidFill>
                <a:latin typeface="Arial" panose="020B0604020202020204" pitchFamily="34" charset="0"/>
                <a:cs typeface="Arial" panose="020B0604020202020204" pitchFamily="34" charset="0"/>
              </a:rPr>
              <a:t>The Advanced Light Source is supported by the Director, Office of Science, Office of Basic Energy Sciences, Materials Sciences Division, of the US Department of Energy under contract No. DE-AC02-05CH11231 at Lawrence Berkeley National Laboratory. </a:t>
            </a:r>
          </a:p>
        </p:txBody>
      </p:sp>
      <p:sp>
        <p:nvSpPr>
          <p:cNvPr id="2" name="TextBox 1"/>
          <p:cNvSpPr txBox="1"/>
          <p:nvPr/>
        </p:nvSpPr>
        <p:spPr>
          <a:xfrm>
            <a:off x="1718793" y="1074057"/>
            <a:ext cx="5664884" cy="923330"/>
          </a:xfrm>
          <a:prstGeom prst="rect">
            <a:avLst/>
          </a:prstGeom>
          <a:noFill/>
        </p:spPr>
        <p:txBody>
          <a:bodyPr wrap="none" rtlCol="0">
            <a:spAutoFit/>
          </a:bodyPr>
          <a:lstStyle/>
          <a:p>
            <a:pPr algn="ctr"/>
            <a:r>
              <a:rPr lang="en-US" dirty="0" smtClean="0">
                <a:solidFill>
                  <a:srgbClr val="1F497D">
                    <a:lumMod val="75000"/>
                  </a:srgbClr>
                </a:solidFill>
                <a:latin typeface="Arial" pitchFamily="34" charset="0"/>
                <a:cs typeface="Arial" panose="020B0604020202020204" pitchFamily="34" charset="0"/>
              </a:rPr>
              <a:t>Robert </a:t>
            </a:r>
            <a:r>
              <a:rPr lang="en-US" dirty="0">
                <a:solidFill>
                  <a:srgbClr val="1F497D">
                    <a:lumMod val="75000"/>
                  </a:srgbClr>
                </a:solidFill>
                <a:latin typeface="Arial" pitchFamily="34" charset="0"/>
                <a:cs typeface="Arial" panose="020B0604020202020204" pitchFamily="34" charset="0"/>
              </a:rPr>
              <a:t>Stroud      James Fraser </a:t>
            </a:r>
            <a:endParaRPr lang="en-US" dirty="0" smtClean="0">
              <a:solidFill>
                <a:srgbClr val="1F497D">
                  <a:lumMod val="75000"/>
                </a:srgbClr>
              </a:solidFill>
              <a:latin typeface="Arial" pitchFamily="34" charset="0"/>
              <a:cs typeface="Arial" panose="020B0604020202020204" pitchFamily="34" charset="0"/>
            </a:endParaRPr>
          </a:p>
          <a:p>
            <a:pPr algn="ctr"/>
            <a:r>
              <a:rPr lang="en-US" dirty="0" smtClean="0">
                <a:solidFill>
                  <a:srgbClr val="663300"/>
                </a:solidFill>
                <a:latin typeface="Arial" pitchFamily="34" charset="0"/>
                <a:cs typeface="Arial" panose="020B0604020202020204" pitchFamily="34" charset="0"/>
              </a:rPr>
              <a:t>Paul </a:t>
            </a:r>
            <a:r>
              <a:rPr lang="en-US" dirty="0" smtClean="0">
                <a:solidFill>
                  <a:srgbClr val="663300"/>
                </a:solidFill>
                <a:latin typeface="Arial" pitchFamily="34" charset="0"/>
                <a:cs typeface="Arial" panose="020B0604020202020204" pitchFamily="34" charset="0"/>
              </a:rPr>
              <a:t>Adams   John </a:t>
            </a:r>
            <a:r>
              <a:rPr lang="en-US" dirty="0" err="1" smtClean="0">
                <a:solidFill>
                  <a:srgbClr val="663300"/>
                </a:solidFill>
                <a:latin typeface="Arial" pitchFamily="34" charset="0"/>
                <a:cs typeface="Arial" panose="020B0604020202020204" pitchFamily="34" charset="0"/>
              </a:rPr>
              <a:t>Tainer</a:t>
            </a:r>
            <a:r>
              <a:rPr lang="en-US" dirty="0" smtClean="0">
                <a:solidFill>
                  <a:srgbClr val="663300"/>
                </a:solidFill>
                <a:latin typeface="Arial" pitchFamily="34" charset="0"/>
                <a:cs typeface="Arial" panose="020B0604020202020204" pitchFamily="34" charset="0"/>
              </a:rPr>
              <a:t> </a:t>
            </a:r>
            <a:r>
              <a:rPr lang="en-US" dirty="0" smtClean="0">
                <a:solidFill>
                  <a:srgbClr val="663300"/>
                </a:solidFill>
                <a:latin typeface="Arial" pitchFamily="34" charset="0"/>
                <a:cs typeface="Arial" panose="020B0604020202020204" pitchFamily="34" charset="0"/>
              </a:rPr>
              <a:t>  Greg </a:t>
            </a:r>
            <a:r>
              <a:rPr lang="en-US" dirty="0" err="1" smtClean="0">
                <a:solidFill>
                  <a:srgbClr val="663300"/>
                </a:solidFill>
                <a:latin typeface="Arial" pitchFamily="34" charset="0"/>
                <a:cs typeface="Arial" panose="020B0604020202020204" pitchFamily="34" charset="0"/>
              </a:rPr>
              <a:t>Hura</a:t>
            </a:r>
            <a:r>
              <a:rPr lang="en-US" dirty="0" smtClean="0">
                <a:solidFill>
                  <a:srgbClr val="663300"/>
                </a:solidFill>
                <a:latin typeface="Arial" pitchFamily="34" charset="0"/>
                <a:cs typeface="Arial" panose="020B0604020202020204" pitchFamily="34" charset="0"/>
              </a:rPr>
              <a:t>    Nick </a:t>
            </a:r>
            <a:r>
              <a:rPr lang="en-US" dirty="0" err="1" smtClean="0">
                <a:solidFill>
                  <a:srgbClr val="663300"/>
                </a:solidFill>
                <a:latin typeface="Arial" pitchFamily="34" charset="0"/>
                <a:cs typeface="Arial" panose="020B0604020202020204" pitchFamily="34" charset="0"/>
              </a:rPr>
              <a:t>Sauter</a:t>
            </a:r>
            <a:endParaRPr lang="en-US" dirty="0">
              <a:solidFill>
                <a:srgbClr val="663300"/>
              </a:solidFill>
              <a:latin typeface="Arial" pitchFamily="34" charset="0"/>
              <a:cs typeface="Arial" panose="020B0604020202020204" pitchFamily="34" charset="0"/>
            </a:endParaRPr>
          </a:p>
          <a:p>
            <a:pPr algn="ctr"/>
            <a:r>
              <a:rPr lang="en-US" dirty="0" smtClean="0">
                <a:solidFill>
                  <a:prstClr val="black"/>
                </a:solidFill>
                <a:latin typeface="Arial" pitchFamily="34" charset="0"/>
                <a:cs typeface="Arial" panose="020B0604020202020204" pitchFamily="34" charset="0"/>
              </a:rPr>
              <a:t>   </a:t>
            </a:r>
            <a:r>
              <a:rPr lang="en-US" dirty="0" err="1" smtClean="0">
                <a:solidFill>
                  <a:srgbClr val="C00000"/>
                </a:solidFill>
                <a:latin typeface="Arial" pitchFamily="34" charset="0"/>
                <a:cs typeface="Arial" panose="020B0604020202020204" pitchFamily="34" charset="0"/>
              </a:rPr>
              <a:t>Aina</a:t>
            </a:r>
            <a:r>
              <a:rPr lang="en-US" dirty="0" smtClean="0">
                <a:solidFill>
                  <a:srgbClr val="C00000"/>
                </a:solidFill>
                <a:latin typeface="Arial" pitchFamily="34" charset="0"/>
                <a:cs typeface="Arial" panose="020B0604020202020204" pitchFamily="34" charset="0"/>
              </a:rPr>
              <a:t> </a:t>
            </a:r>
            <a:r>
              <a:rPr lang="en-US" dirty="0">
                <a:solidFill>
                  <a:srgbClr val="C00000"/>
                </a:solidFill>
                <a:latin typeface="Arial" pitchFamily="34" charset="0"/>
                <a:cs typeface="Arial" panose="020B0604020202020204" pitchFamily="34" charset="0"/>
              </a:rPr>
              <a:t>Cohen   </a:t>
            </a:r>
            <a:r>
              <a:rPr lang="en-US" dirty="0" smtClean="0">
                <a:solidFill>
                  <a:srgbClr val="C00000"/>
                </a:solidFill>
                <a:latin typeface="Arial" pitchFamily="34" charset="0"/>
                <a:cs typeface="Arial" panose="020B0604020202020204" pitchFamily="34" charset="0"/>
              </a:rPr>
              <a:t>Art </a:t>
            </a:r>
            <a:r>
              <a:rPr lang="en-US" dirty="0" smtClean="0">
                <a:solidFill>
                  <a:srgbClr val="C00000"/>
                </a:solidFill>
                <a:latin typeface="Arial" pitchFamily="34" charset="0"/>
                <a:cs typeface="Arial" panose="020B0604020202020204" pitchFamily="34" charset="0"/>
              </a:rPr>
              <a:t>Lyubimov   Sabine </a:t>
            </a:r>
            <a:r>
              <a:rPr lang="en-US" dirty="0" err="1" smtClean="0">
                <a:solidFill>
                  <a:srgbClr val="C00000"/>
                </a:solidFill>
                <a:latin typeface="Arial" pitchFamily="34" charset="0"/>
                <a:cs typeface="Arial" panose="020B0604020202020204" pitchFamily="34" charset="0"/>
              </a:rPr>
              <a:t>Hollatz</a:t>
            </a:r>
            <a:endParaRPr lang="en-US" dirty="0">
              <a:solidFill>
                <a:srgbClr val="C00000"/>
              </a:solidFill>
              <a:latin typeface="Arial" pitchFamily="34" charset="0"/>
              <a:cs typeface="Arial" panose="020B0604020202020204" pitchFamily="34" charset="0"/>
            </a:endParaRPr>
          </a:p>
        </p:txBody>
      </p:sp>
    </p:spTree>
    <p:extLst>
      <p:ext uri="{BB962C8B-B14F-4D97-AF65-F5344CB8AC3E}">
        <p14:creationId xmlns:p14="http://schemas.microsoft.com/office/powerpoint/2010/main" val="3247064926"/>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Basis function  1 0 0</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220200" cy="6029632"/>
          </a:xfrm>
          <a:prstGeom prst="rect">
            <a:avLst/>
          </a:prstGeom>
        </p:spPr>
      </p:pic>
    </p:spTree>
    <p:extLst>
      <p:ext uri="{BB962C8B-B14F-4D97-AF65-F5344CB8AC3E}">
        <p14:creationId xmlns:p14="http://schemas.microsoft.com/office/powerpoint/2010/main" val="27540609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dirty="0" smtClean="0"/>
              <a:t>“map bender” procedure</a:t>
            </a:r>
          </a:p>
        </p:txBody>
      </p:sp>
      <p:sp>
        <p:nvSpPr>
          <p:cNvPr id="3" name="Content Placeholder 2"/>
          <p:cNvSpPr>
            <a:spLocks noGrp="1"/>
          </p:cNvSpPr>
          <p:nvPr>
            <p:ph idx="1"/>
          </p:nvPr>
        </p:nvSpPr>
        <p:spPr>
          <a:xfrm>
            <a:off x="457200" y="1219200"/>
            <a:ext cx="8229600" cy="4906963"/>
          </a:xfrm>
        </p:spPr>
        <p:txBody>
          <a:bodyPr/>
          <a:lstStyle/>
          <a:p>
            <a:r>
              <a:rPr lang="en-US" dirty="0" smtClean="0"/>
              <a:t>Convert to fractional </a:t>
            </a:r>
            <a:r>
              <a:rPr lang="en-US" dirty="0" smtClean="0"/>
              <a:t>coordinates</a:t>
            </a:r>
          </a:p>
          <a:p>
            <a:r>
              <a:rPr lang="en-US" dirty="0" smtClean="0"/>
              <a:t>Plot </a:t>
            </a:r>
            <a:r>
              <a:rPr lang="el-GR" dirty="0"/>
              <a:t>Δ</a:t>
            </a:r>
            <a:r>
              <a:rPr lang="en-US" dirty="0"/>
              <a:t>x vs </a:t>
            </a:r>
            <a:r>
              <a:rPr lang="en-US" dirty="0" err="1"/>
              <a:t>x,y,z</a:t>
            </a:r>
            <a:r>
              <a:rPr lang="en-US" dirty="0"/>
              <a:t> across P1 </a:t>
            </a:r>
            <a:r>
              <a:rPr lang="en-US" dirty="0" smtClean="0"/>
              <a:t>cell</a:t>
            </a:r>
            <a:endParaRPr lang="en-US" dirty="0" smtClean="0"/>
          </a:p>
          <a:p>
            <a:r>
              <a:rPr lang="en-US" dirty="0"/>
              <a:t>Fit function to </a:t>
            </a:r>
            <a:r>
              <a:rPr lang="el-GR" dirty="0"/>
              <a:t>Δ</a:t>
            </a:r>
            <a:r>
              <a:rPr lang="en-US" dirty="0"/>
              <a:t>x vs </a:t>
            </a:r>
            <a:r>
              <a:rPr lang="en-US" dirty="0" err="1"/>
              <a:t>x,y,z</a:t>
            </a:r>
            <a:endParaRPr lang="en-US" dirty="0"/>
          </a:p>
          <a:p>
            <a:pPr marL="742950" lvl="2" indent="-342900"/>
            <a:r>
              <a:rPr lang="en-US" dirty="0"/>
              <a:t>Repeats with unit cell</a:t>
            </a:r>
          </a:p>
          <a:p>
            <a:r>
              <a:rPr lang="en-US" dirty="0" smtClean="0"/>
              <a:t>Repeat </a:t>
            </a:r>
            <a:r>
              <a:rPr lang="en-US" dirty="0"/>
              <a:t>with </a:t>
            </a:r>
            <a:r>
              <a:rPr lang="el-GR" dirty="0"/>
              <a:t>Δ</a:t>
            </a:r>
            <a:r>
              <a:rPr lang="en-US" dirty="0"/>
              <a:t>y, </a:t>
            </a:r>
            <a:r>
              <a:rPr lang="el-GR" dirty="0"/>
              <a:t>Δ</a:t>
            </a:r>
            <a:r>
              <a:rPr lang="en-US" dirty="0"/>
              <a:t>z</a:t>
            </a:r>
          </a:p>
          <a:p>
            <a:r>
              <a:rPr lang="en-US" dirty="0" smtClean="0"/>
              <a:t>Basis </a:t>
            </a:r>
            <a:r>
              <a:rPr lang="en-US" dirty="0" smtClean="0"/>
              <a:t>functions: spatial sin waves</a:t>
            </a:r>
          </a:p>
          <a:p>
            <a:pPr lvl="1"/>
            <a:r>
              <a:rPr lang="en-US" dirty="0" smtClean="0"/>
              <a:t>Low-order </a:t>
            </a:r>
            <a:r>
              <a:rPr lang="en-US" dirty="0" err="1" smtClean="0"/>
              <a:t>h,k,l</a:t>
            </a:r>
            <a:r>
              <a:rPr lang="en-US" dirty="0" smtClean="0"/>
              <a:t> indices first</a:t>
            </a:r>
          </a:p>
          <a:p>
            <a:r>
              <a:rPr lang="en-US" dirty="0" smtClean="0"/>
              <a:t>Apply </a:t>
            </a:r>
            <a:r>
              <a:rPr lang="en-US" dirty="0" smtClean="0"/>
              <a:t>to PDB file and interpolate map grid</a:t>
            </a:r>
          </a:p>
          <a:p>
            <a:r>
              <a:rPr lang="en-US" dirty="0" smtClean="0"/>
              <a:t>Usually 3-5 orders comparable to LSQ</a:t>
            </a:r>
            <a:endParaRPr lang="en-US" dirty="0"/>
          </a:p>
        </p:txBody>
      </p:sp>
      <p:sp>
        <p:nvSpPr>
          <p:cNvPr id="4" name="Rectangle 3"/>
          <p:cNvSpPr/>
          <p:nvPr/>
        </p:nvSpPr>
        <p:spPr>
          <a:xfrm>
            <a:off x="0" y="6412468"/>
            <a:ext cx="8991600" cy="369332"/>
          </a:xfrm>
          <a:prstGeom prst="rect">
            <a:avLst/>
          </a:prstGeom>
        </p:spPr>
        <p:txBody>
          <a:bodyPr wrap="square">
            <a:spAutoFit/>
          </a:bodyPr>
          <a:lstStyle/>
          <a:p>
            <a:r>
              <a:rPr lang="en-US" dirty="0"/>
              <a:t>https://github.com/fraser-lab/holton_scripts/tree/master/map_bender</a:t>
            </a:r>
          </a:p>
        </p:txBody>
      </p:sp>
    </p:spTree>
    <p:extLst>
      <p:ext uri="{BB962C8B-B14F-4D97-AF65-F5344CB8AC3E}">
        <p14:creationId xmlns:p14="http://schemas.microsoft.com/office/powerpoint/2010/main" val="220111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17875" cy="6838406"/>
          </a:xfrm>
          <a:prstGeom prst="rect">
            <a:avLst/>
          </a:prstGeom>
        </p:spPr>
      </p:pic>
    </p:spTree>
    <p:extLst>
      <p:ext uri="{BB962C8B-B14F-4D97-AF65-F5344CB8AC3E}">
        <p14:creationId xmlns:p14="http://schemas.microsoft.com/office/powerpoint/2010/main" val="1725359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9144000" cy="6404741"/>
          </a:xfrm>
          <a:prstGeom prst="rect">
            <a:avLst/>
          </a:prstGeom>
        </p:spPr>
      </p:pic>
      <p:sp>
        <p:nvSpPr>
          <p:cNvPr id="2" name="Title 1"/>
          <p:cNvSpPr>
            <a:spLocks noGrp="1"/>
          </p:cNvSpPr>
          <p:nvPr>
            <p:ph type="title"/>
          </p:nvPr>
        </p:nvSpPr>
        <p:spPr>
          <a:xfrm>
            <a:off x="457200" y="0"/>
            <a:ext cx="8229600" cy="917422"/>
          </a:xfrm>
        </p:spPr>
        <p:txBody>
          <a:bodyPr/>
          <a:lstStyle/>
          <a:p>
            <a:r>
              <a:rPr lang="en-US" dirty="0" smtClean="0"/>
              <a:t>3aw6</a:t>
            </a:r>
            <a:endParaRPr lang="en-US" dirty="0"/>
          </a:p>
        </p:txBody>
      </p:sp>
    </p:spTree>
    <p:extLst>
      <p:ext uri="{BB962C8B-B14F-4D97-AF65-F5344CB8AC3E}">
        <p14:creationId xmlns:p14="http://schemas.microsoft.com/office/powerpoint/2010/main" val="41003324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359"/>
            <a:ext cx="9144000" cy="6404742"/>
          </a:xfrm>
          <a:prstGeom prst="rect">
            <a:avLst/>
          </a:prstGeom>
        </p:spPr>
      </p:pic>
      <p:sp>
        <p:nvSpPr>
          <p:cNvPr id="2" name="Title 1"/>
          <p:cNvSpPr>
            <a:spLocks noGrp="1"/>
          </p:cNvSpPr>
          <p:nvPr>
            <p:ph type="title"/>
          </p:nvPr>
        </p:nvSpPr>
        <p:spPr>
          <a:xfrm>
            <a:off x="457200" y="0"/>
            <a:ext cx="8229600" cy="917422"/>
          </a:xfrm>
        </p:spPr>
        <p:txBody>
          <a:bodyPr/>
          <a:lstStyle/>
          <a:p>
            <a:r>
              <a:rPr lang="en-US" dirty="0" smtClean="0"/>
              <a:t>3aw6 3aw7</a:t>
            </a:r>
            <a:endParaRPr lang="en-US" dirty="0"/>
          </a:p>
        </p:txBody>
      </p:sp>
    </p:spTree>
    <p:extLst>
      <p:ext uri="{BB962C8B-B14F-4D97-AF65-F5344CB8AC3E}">
        <p14:creationId xmlns:p14="http://schemas.microsoft.com/office/powerpoint/2010/main" val="29873416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4" y="446750"/>
            <a:ext cx="9153293" cy="6411250"/>
          </a:xfrm>
          <a:prstGeom prst="rect">
            <a:avLst/>
          </a:prstGeom>
        </p:spPr>
      </p:pic>
      <p:sp>
        <p:nvSpPr>
          <p:cNvPr id="2" name="Title 1"/>
          <p:cNvSpPr>
            <a:spLocks noGrp="1"/>
          </p:cNvSpPr>
          <p:nvPr>
            <p:ph type="title"/>
          </p:nvPr>
        </p:nvSpPr>
        <p:spPr>
          <a:xfrm>
            <a:off x="457200" y="0"/>
            <a:ext cx="8229600" cy="917422"/>
          </a:xfrm>
        </p:spPr>
        <p:txBody>
          <a:bodyPr/>
          <a:lstStyle/>
          <a:p>
            <a:r>
              <a:rPr lang="en-US" dirty="0" smtClean="0"/>
              <a:t>3aw6, 3aw7, “bent” 3aw7</a:t>
            </a:r>
            <a:endParaRPr lang="en-US" dirty="0"/>
          </a:p>
        </p:txBody>
      </p:sp>
    </p:spTree>
    <p:extLst>
      <p:ext uri="{BB962C8B-B14F-4D97-AF65-F5344CB8AC3E}">
        <p14:creationId xmlns:p14="http://schemas.microsoft.com/office/powerpoint/2010/main" val="50981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3259"/>
            <a:ext cx="9144000" cy="6404741"/>
          </a:xfrm>
          <a:prstGeom prst="rect">
            <a:avLst/>
          </a:prstGeom>
        </p:spPr>
      </p:pic>
      <p:sp>
        <p:nvSpPr>
          <p:cNvPr id="2" name="Title 1"/>
          <p:cNvSpPr>
            <a:spLocks noGrp="1"/>
          </p:cNvSpPr>
          <p:nvPr>
            <p:ph type="title"/>
          </p:nvPr>
        </p:nvSpPr>
        <p:spPr>
          <a:xfrm>
            <a:off x="457200" y="0"/>
            <a:ext cx="8229600" cy="917422"/>
          </a:xfrm>
        </p:spPr>
        <p:txBody>
          <a:bodyPr/>
          <a:lstStyle/>
          <a:p>
            <a:r>
              <a:rPr lang="en-US" dirty="0" smtClean="0"/>
              <a:t>3aw6, “bent” 3aw7</a:t>
            </a:r>
            <a:endParaRPr lang="en-US" dirty="0"/>
          </a:p>
        </p:txBody>
      </p:sp>
    </p:spTree>
    <p:extLst>
      <p:ext uri="{BB962C8B-B14F-4D97-AF65-F5344CB8AC3E}">
        <p14:creationId xmlns:p14="http://schemas.microsoft.com/office/powerpoint/2010/main" val="32265297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3259"/>
            <a:ext cx="9144000" cy="6404741"/>
          </a:xfrm>
          <a:prstGeom prst="rect">
            <a:avLst/>
          </a:prstGeom>
        </p:spPr>
      </p:pic>
      <p:sp>
        <p:nvSpPr>
          <p:cNvPr id="2" name="Title 1"/>
          <p:cNvSpPr>
            <a:spLocks noGrp="1"/>
          </p:cNvSpPr>
          <p:nvPr>
            <p:ph type="title"/>
          </p:nvPr>
        </p:nvSpPr>
        <p:spPr>
          <a:xfrm>
            <a:off x="457200" y="0"/>
            <a:ext cx="8229600" cy="917422"/>
          </a:xfrm>
        </p:spPr>
        <p:txBody>
          <a:bodyPr/>
          <a:lstStyle/>
          <a:p>
            <a:r>
              <a:rPr lang="en-US" dirty="0" smtClean="0"/>
              <a:t>3aw6</a:t>
            </a:r>
            <a:endParaRPr lang="en-US" dirty="0"/>
          </a:p>
        </p:txBody>
      </p:sp>
    </p:spTree>
    <p:extLst>
      <p:ext uri="{BB962C8B-B14F-4D97-AF65-F5344CB8AC3E}">
        <p14:creationId xmlns:p14="http://schemas.microsoft.com/office/powerpoint/2010/main" val="1895868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9147717" cy="6407345"/>
          </a:xfrm>
          <a:prstGeom prst="rect">
            <a:avLst/>
          </a:prstGeom>
        </p:spPr>
      </p:pic>
      <p:sp>
        <p:nvSpPr>
          <p:cNvPr id="2" name="Title 1"/>
          <p:cNvSpPr>
            <a:spLocks noGrp="1"/>
          </p:cNvSpPr>
          <p:nvPr>
            <p:ph type="title"/>
          </p:nvPr>
        </p:nvSpPr>
        <p:spPr>
          <a:xfrm>
            <a:off x="457200" y="0"/>
            <a:ext cx="8229600" cy="917422"/>
          </a:xfrm>
        </p:spPr>
        <p:txBody>
          <a:bodyPr/>
          <a:lstStyle/>
          <a:p>
            <a:r>
              <a:rPr lang="en-US" dirty="0" smtClean="0"/>
              <a:t>“bent” 3aw7</a:t>
            </a:r>
            <a:endParaRPr lang="en-US" dirty="0"/>
          </a:p>
        </p:txBody>
      </p:sp>
    </p:spTree>
    <p:extLst>
      <p:ext uri="{BB962C8B-B14F-4D97-AF65-F5344CB8AC3E}">
        <p14:creationId xmlns:p14="http://schemas.microsoft.com/office/powerpoint/2010/main" val="24135765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3259"/>
            <a:ext cx="9144000" cy="6404741"/>
          </a:xfrm>
          <a:prstGeom prst="rect">
            <a:avLst/>
          </a:prstGeom>
        </p:spPr>
      </p:pic>
      <p:sp>
        <p:nvSpPr>
          <p:cNvPr id="2" name="Title 1"/>
          <p:cNvSpPr>
            <a:spLocks noGrp="1"/>
          </p:cNvSpPr>
          <p:nvPr>
            <p:ph type="title"/>
          </p:nvPr>
        </p:nvSpPr>
        <p:spPr>
          <a:xfrm>
            <a:off x="457200" y="0"/>
            <a:ext cx="8229600" cy="917422"/>
          </a:xfrm>
        </p:spPr>
        <p:txBody>
          <a:bodyPr/>
          <a:lstStyle/>
          <a:p>
            <a:r>
              <a:rPr lang="en-US" dirty="0" smtClean="0"/>
              <a:t>3aw7</a:t>
            </a:r>
            <a:endParaRPr lang="en-US" dirty="0"/>
          </a:p>
        </p:txBody>
      </p:sp>
    </p:spTree>
    <p:extLst>
      <p:ext uri="{BB962C8B-B14F-4D97-AF65-F5344CB8AC3E}">
        <p14:creationId xmlns:p14="http://schemas.microsoft.com/office/powerpoint/2010/main" val="14386297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 clustering: 100 datasets</a:t>
            </a:r>
            <a:endParaRPr lang="en-US" dirty="0"/>
          </a:p>
        </p:txBody>
      </p:sp>
      <p:sp>
        <p:nvSpPr>
          <p:cNvPr id="3" name="Content Placeholder 2"/>
          <p:cNvSpPr>
            <a:spLocks noGrp="1"/>
          </p:cNvSpPr>
          <p:nvPr>
            <p:ph idx="1"/>
          </p:nvPr>
        </p:nvSpPr>
        <p:spPr/>
        <p:txBody>
          <a:bodyPr/>
          <a:lstStyle/>
          <a:p>
            <a:endParaRPr lang="en-US"/>
          </a:p>
        </p:txBody>
      </p:sp>
      <p:pic>
        <p:nvPicPr>
          <p:cNvPr id="3549186" name="Picture 2" descr="http://bl831.als.lbl.gov/~jamesh/tre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9061"/>
            <a:ext cx="9053852" cy="57689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02849" y="1582892"/>
            <a:ext cx="2287806" cy="923330"/>
          </a:xfrm>
          <a:prstGeom prst="rect">
            <a:avLst/>
          </a:prstGeom>
          <a:noFill/>
        </p:spPr>
        <p:txBody>
          <a:bodyPr wrap="none" rtlCol="0">
            <a:spAutoFit/>
          </a:bodyPr>
          <a:lstStyle/>
          <a:p>
            <a:pPr fontAlgn="base">
              <a:spcBef>
                <a:spcPct val="0"/>
              </a:spcBef>
              <a:spcAft>
                <a:spcPct val="0"/>
              </a:spcAft>
            </a:pPr>
            <a:r>
              <a:rPr lang="en-US" dirty="0">
                <a:solidFill>
                  <a:srgbClr val="000000"/>
                </a:solidFill>
              </a:rPr>
              <a:t>Reality:</a:t>
            </a:r>
          </a:p>
          <a:p>
            <a:pPr fontAlgn="base">
              <a:spcBef>
                <a:spcPct val="0"/>
              </a:spcBef>
              <a:spcAft>
                <a:spcPct val="0"/>
              </a:spcAft>
            </a:pPr>
            <a:r>
              <a:rPr lang="en-US" dirty="0">
                <a:solidFill>
                  <a:srgbClr val="000000"/>
                </a:solidFill>
              </a:rPr>
              <a:t>Perfect isomorphism</a:t>
            </a:r>
          </a:p>
          <a:p>
            <a:pPr fontAlgn="base">
              <a:spcBef>
                <a:spcPct val="0"/>
              </a:spcBef>
              <a:spcAft>
                <a:spcPct val="0"/>
              </a:spcAft>
            </a:pPr>
            <a:r>
              <a:rPr lang="en-US" dirty="0">
                <a:solidFill>
                  <a:srgbClr val="000000"/>
                </a:solidFill>
              </a:rPr>
              <a:t>(simulated data)</a:t>
            </a:r>
          </a:p>
        </p:txBody>
      </p:sp>
    </p:spTree>
    <p:extLst>
      <p:ext uri="{BB962C8B-B14F-4D97-AF65-F5344CB8AC3E}">
        <p14:creationId xmlns:p14="http://schemas.microsoft.com/office/powerpoint/2010/main" val="289073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and dirty way:</a:t>
            </a:r>
            <a:endParaRPr lang="en-US" dirty="0"/>
          </a:p>
        </p:txBody>
      </p:sp>
      <p:sp>
        <p:nvSpPr>
          <p:cNvPr id="3" name="Content Placeholder 2"/>
          <p:cNvSpPr>
            <a:spLocks noGrp="1"/>
          </p:cNvSpPr>
          <p:nvPr>
            <p:ph idx="1"/>
          </p:nvPr>
        </p:nvSpPr>
        <p:spPr/>
        <p:txBody>
          <a:bodyPr/>
          <a:lstStyle/>
          <a:p>
            <a:r>
              <a:rPr lang="en-US" dirty="0" smtClean="0"/>
              <a:t>Coot:  Extensions &gt; Maps… &gt;</a:t>
            </a:r>
          </a:p>
          <a:p>
            <a:pPr marL="457200" lvl="1" indent="0">
              <a:buNone/>
            </a:pPr>
            <a:r>
              <a:rPr lang="en-US" sz="3200" dirty="0" smtClean="0"/>
              <a:t>Transform map by LSQ model fit …</a:t>
            </a:r>
          </a:p>
          <a:p>
            <a:r>
              <a:rPr lang="en-US" dirty="0" smtClean="0"/>
              <a:t>Extensions -&gt; Maps … &gt;</a:t>
            </a:r>
          </a:p>
          <a:p>
            <a:pPr marL="457200" lvl="1" indent="0">
              <a:buNone/>
            </a:pPr>
            <a:r>
              <a:rPr lang="en-US" sz="3200" dirty="0" smtClean="0">
                <a:solidFill>
                  <a:srgbClr val="00B050"/>
                </a:solidFill>
              </a:rPr>
              <a:t>Make Difference Map</a:t>
            </a:r>
            <a:endParaRPr lang="en-US" sz="3200" dirty="0">
              <a:solidFill>
                <a:srgbClr val="00B050"/>
              </a:solidFill>
            </a:endParaRPr>
          </a:p>
          <a:p>
            <a:r>
              <a:rPr lang="en-US" dirty="0" smtClean="0">
                <a:solidFill>
                  <a:srgbClr val="C00000"/>
                </a:solidFill>
              </a:rPr>
              <a:t>Careful!  Sigma contour is wrong!</a:t>
            </a:r>
          </a:p>
          <a:p>
            <a:r>
              <a:rPr lang="en-US" dirty="0" smtClean="0"/>
              <a:t>Examine absolute contour of </a:t>
            </a:r>
            <a:r>
              <a:rPr lang="en-US" dirty="0" err="1" smtClean="0"/>
              <a:t>F</a:t>
            </a:r>
            <a:r>
              <a:rPr lang="en-US" baseline="-25000" dirty="0" err="1" smtClean="0"/>
              <a:t>o</a:t>
            </a:r>
            <a:r>
              <a:rPr lang="en-US" dirty="0" smtClean="0"/>
              <a:t>-F</a:t>
            </a:r>
            <a:r>
              <a:rPr lang="en-US" baseline="-25000" dirty="0" smtClean="0"/>
              <a:t>c</a:t>
            </a:r>
            <a:endParaRPr lang="en-US" dirty="0" smtClean="0"/>
          </a:p>
          <a:p>
            <a:r>
              <a:rPr lang="en-US" dirty="0" smtClean="0"/>
              <a:t>Apply same contour to new difference map</a:t>
            </a:r>
            <a:endParaRPr lang="en-US" baseline="-25000" dirty="0" smtClean="0"/>
          </a:p>
        </p:txBody>
      </p:sp>
      <p:pic>
        <p:nvPicPr>
          <p:cNvPr id="727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8963" b="36141"/>
          <a:stretch/>
        </p:blipFill>
        <p:spPr bwMode="auto">
          <a:xfrm>
            <a:off x="4800600" y="5715000"/>
            <a:ext cx="2386012"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40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1520"/>
            <a:ext cx="9144000" cy="6800010"/>
          </a:xfrm>
          <a:prstGeom prst="rect">
            <a:avLst/>
          </a:prstGeom>
        </p:spPr>
      </p:pic>
      <p:sp>
        <p:nvSpPr>
          <p:cNvPr id="2" name="Title 1"/>
          <p:cNvSpPr>
            <a:spLocks noGrp="1"/>
          </p:cNvSpPr>
          <p:nvPr>
            <p:ph type="title"/>
          </p:nvPr>
        </p:nvSpPr>
        <p:spPr>
          <a:xfrm>
            <a:off x="457200" y="0"/>
            <a:ext cx="8686800" cy="762000"/>
          </a:xfrm>
        </p:spPr>
        <p:txBody>
          <a:bodyPr/>
          <a:lstStyle/>
          <a:p>
            <a:r>
              <a:rPr lang="en-US" dirty="0" smtClean="0"/>
              <a:t>(2F</a:t>
            </a:r>
            <a:r>
              <a:rPr lang="en-US" baseline="-25000" dirty="0" smtClean="0"/>
              <a:t>o</a:t>
            </a:r>
            <a:r>
              <a:rPr lang="en-US" dirty="0" smtClean="0"/>
              <a:t>-F</a:t>
            </a:r>
            <a:r>
              <a:rPr lang="en-US" baseline="-25000" dirty="0" smtClean="0"/>
              <a:t>c</a:t>
            </a:r>
            <a:r>
              <a:rPr lang="en-US" dirty="0" smtClean="0"/>
              <a:t>) – (</a:t>
            </a:r>
            <a:r>
              <a:rPr lang="en-US" dirty="0"/>
              <a:t>2F</a:t>
            </a:r>
            <a:r>
              <a:rPr lang="en-US" baseline="-25000" dirty="0"/>
              <a:t>o</a:t>
            </a:r>
            <a:r>
              <a:rPr lang="en-US" dirty="0"/>
              <a:t>-F</a:t>
            </a:r>
            <a:r>
              <a:rPr lang="en-US" baseline="-25000" dirty="0"/>
              <a:t>c</a:t>
            </a:r>
            <a:r>
              <a:rPr lang="en-US" dirty="0" smtClean="0"/>
              <a:t>)</a:t>
            </a:r>
            <a:endParaRPr lang="en-US" dirty="0"/>
          </a:p>
        </p:txBody>
      </p:sp>
      <p:sp>
        <p:nvSpPr>
          <p:cNvPr id="3" name="TextBox 2"/>
          <p:cNvSpPr txBox="1"/>
          <p:nvPr/>
        </p:nvSpPr>
        <p:spPr>
          <a:xfrm>
            <a:off x="0" y="0"/>
            <a:ext cx="2183611" cy="523220"/>
          </a:xfrm>
          <a:prstGeom prst="rect">
            <a:avLst/>
          </a:prstGeom>
          <a:noFill/>
        </p:spPr>
        <p:txBody>
          <a:bodyPr wrap="none" rtlCol="0">
            <a:spAutoFit/>
          </a:bodyPr>
          <a:lstStyle/>
          <a:p>
            <a:r>
              <a:rPr lang="en-US" sz="2800" dirty="0" smtClean="0"/>
              <a:t>5ws6 - 5ws5</a:t>
            </a:r>
            <a:endParaRPr lang="en-US" sz="2800" dirty="0"/>
          </a:p>
        </p:txBody>
      </p:sp>
      <p:sp>
        <p:nvSpPr>
          <p:cNvPr id="5" name="TextBox 4"/>
          <p:cNvSpPr txBox="1"/>
          <p:nvPr/>
        </p:nvSpPr>
        <p:spPr>
          <a:xfrm>
            <a:off x="6858000" y="4419600"/>
            <a:ext cx="1999265" cy="584775"/>
          </a:xfrm>
          <a:prstGeom prst="rect">
            <a:avLst/>
          </a:prstGeom>
          <a:noFill/>
        </p:spPr>
        <p:txBody>
          <a:bodyPr wrap="none" rtlCol="0">
            <a:spAutoFit/>
          </a:bodyPr>
          <a:lstStyle/>
          <a:p>
            <a:r>
              <a:rPr lang="en-US" sz="3200" dirty="0" smtClean="0"/>
              <a:t>0.35 e-/Å</a:t>
            </a:r>
            <a:r>
              <a:rPr lang="en-US" sz="3200" baseline="30000" dirty="0" smtClean="0"/>
              <a:t>3</a:t>
            </a:r>
            <a:endParaRPr lang="en-US" sz="3200" baseline="30000" dirty="0"/>
          </a:p>
        </p:txBody>
      </p:sp>
      <p:sp>
        <p:nvSpPr>
          <p:cNvPr id="6" name="TextBox 5"/>
          <p:cNvSpPr txBox="1"/>
          <p:nvPr/>
        </p:nvSpPr>
        <p:spPr>
          <a:xfrm>
            <a:off x="7391400" y="192911"/>
            <a:ext cx="1617751" cy="1077218"/>
          </a:xfrm>
          <a:prstGeom prst="rect">
            <a:avLst/>
          </a:prstGeom>
          <a:noFill/>
        </p:spPr>
        <p:txBody>
          <a:bodyPr wrap="none" rtlCol="0">
            <a:spAutoFit/>
          </a:bodyPr>
          <a:lstStyle/>
          <a:p>
            <a:pPr algn="ctr"/>
            <a:r>
              <a:rPr lang="en-US" sz="3200" b="1" dirty="0"/>
              <a:t>n</a:t>
            </a:r>
            <a:r>
              <a:rPr lang="en-US" sz="3200" b="1" dirty="0" smtClean="0"/>
              <a:t>ot</a:t>
            </a:r>
          </a:p>
          <a:p>
            <a:pPr algn="ctr"/>
            <a:r>
              <a:rPr lang="en-US" sz="3200" b="1" dirty="0" smtClean="0"/>
              <a:t>aligned</a:t>
            </a:r>
            <a:endParaRPr lang="en-US" sz="3200" b="1" dirty="0"/>
          </a:p>
        </p:txBody>
      </p:sp>
    </p:spTree>
    <p:extLst>
      <p:ext uri="{BB962C8B-B14F-4D97-AF65-F5344CB8AC3E}">
        <p14:creationId xmlns:p14="http://schemas.microsoft.com/office/powerpoint/2010/main" val="30035363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1520"/>
            <a:ext cx="9144000" cy="6800011"/>
          </a:xfrm>
          <a:prstGeom prst="rect">
            <a:avLst/>
          </a:prstGeom>
        </p:spPr>
      </p:pic>
      <p:sp>
        <p:nvSpPr>
          <p:cNvPr id="2" name="Title 1"/>
          <p:cNvSpPr>
            <a:spLocks noGrp="1"/>
          </p:cNvSpPr>
          <p:nvPr>
            <p:ph type="title"/>
          </p:nvPr>
        </p:nvSpPr>
        <p:spPr>
          <a:xfrm>
            <a:off x="457200" y="0"/>
            <a:ext cx="8686800" cy="762000"/>
          </a:xfrm>
        </p:spPr>
        <p:txBody>
          <a:bodyPr/>
          <a:lstStyle/>
          <a:p>
            <a:r>
              <a:rPr lang="en-US" dirty="0" smtClean="0"/>
              <a:t>(2F</a:t>
            </a:r>
            <a:r>
              <a:rPr lang="en-US" baseline="-25000" dirty="0" smtClean="0"/>
              <a:t>o</a:t>
            </a:r>
            <a:r>
              <a:rPr lang="en-US" dirty="0" smtClean="0"/>
              <a:t>-F</a:t>
            </a:r>
            <a:r>
              <a:rPr lang="en-US" baseline="-25000" dirty="0" smtClean="0"/>
              <a:t>c</a:t>
            </a:r>
            <a:r>
              <a:rPr lang="en-US" dirty="0" smtClean="0"/>
              <a:t>) – (</a:t>
            </a:r>
            <a:r>
              <a:rPr lang="en-US" dirty="0"/>
              <a:t>2F</a:t>
            </a:r>
            <a:r>
              <a:rPr lang="en-US" baseline="-25000" dirty="0"/>
              <a:t>o</a:t>
            </a:r>
            <a:r>
              <a:rPr lang="en-US" dirty="0"/>
              <a:t>-F</a:t>
            </a:r>
            <a:r>
              <a:rPr lang="en-US" baseline="-25000" dirty="0"/>
              <a:t>c</a:t>
            </a:r>
            <a:r>
              <a:rPr lang="en-US" dirty="0" smtClean="0"/>
              <a:t>)</a:t>
            </a:r>
            <a:endParaRPr lang="en-US" dirty="0"/>
          </a:p>
        </p:txBody>
      </p:sp>
      <p:sp>
        <p:nvSpPr>
          <p:cNvPr id="3" name="TextBox 2"/>
          <p:cNvSpPr txBox="1"/>
          <p:nvPr/>
        </p:nvSpPr>
        <p:spPr>
          <a:xfrm>
            <a:off x="0" y="0"/>
            <a:ext cx="2183611" cy="523220"/>
          </a:xfrm>
          <a:prstGeom prst="rect">
            <a:avLst/>
          </a:prstGeom>
          <a:noFill/>
        </p:spPr>
        <p:txBody>
          <a:bodyPr wrap="none" rtlCol="0">
            <a:spAutoFit/>
          </a:bodyPr>
          <a:lstStyle/>
          <a:p>
            <a:r>
              <a:rPr lang="en-US" sz="2800" dirty="0" smtClean="0"/>
              <a:t>5ws6 - 5ws5</a:t>
            </a:r>
            <a:endParaRPr lang="en-US" sz="2800" dirty="0"/>
          </a:p>
        </p:txBody>
      </p:sp>
      <p:sp>
        <p:nvSpPr>
          <p:cNvPr id="6" name="TextBox 5"/>
          <p:cNvSpPr txBox="1"/>
          <p:nvPr/>
        </p:nvSpPr>
        <p:spPr>
          <a:xfrm>
            <a:off x="6858000" y="4419600"/>
            <a:ext cx="1999265" cy="584775"/>
          </a:xfrm>
          <a:prstGeom prst="rect">
            <a:avLst/>
          </a:prstGeom>
          <a:noFill/>
        </p:spPr>
        <p:txBody>
          <a:bodyPr wrap="none" rtlCol="0">
            <a:spAutoFit/>
          </a:bodyPr>
          <a:lstStyle/>
          <a:p>
            <a:r>
              <a:rPr lang="en-US" sz="3200" dirty="0" smtClean="0"/>
              <a:t>0.35 e-/Å</a:t>
            </a:r>
            <a:r>
              <a:rPr lang="en-US" sz="3200" baseline="30000" dirty="0" smtClean="0"/>
              <a:t>3</a:t>
            </a:r>
            <a:endParaRPr lang="en-US" sz="3200" baseline="30000" dirty="0"/>
          </a:p>
        </p:txBody>
      </p:sp>
      <p:sp>
        <p:nvSpPr>
          <p:cNvPr id="7" name="TextBox 6"/>
          <p:cNvSpPr txBox="1"/>
          <p:nvPr/>
        </p:nvSpPr>
        <p:spPr>
          <a:xfrm>
            <a:off x="7391400" y="192911"/>
            <a:ext cx="1617751" cy="1077218"/>
          </a:xfrm>
          <a:prstGeom prst="rect">
            <a:avLst/>
          </a:prstGeom>
          <a:noFill/>
        </p:spPr>
        <p:txBody>
          <a:bodyPr wrap="none" rtlCol="0">
            <a:spAutoFit/>
          </a:bodyPr>
          <a:lstStyle/>
          <a:p>
            <a:pPr algn="ctr"/>
            <a:r>
              <a:rPr lang="en-US" sz="3200" b="1" dirty="0" smtClean="0"/>
              <a:t> </a:t>
            </a:r>
          </a:p>
          <a:p>
            <a:pPr algn="ctr"/>
            <a:r>
              <a:rPr lang="en-US" sz="3200" b="1" dirty="0" smtClean="0"/>
              <a:t>aligned</a:t>
            </a:r>
            <a:endParaRPr lang="en-US" sz="3200" b="1" dirty="0"/>
          </a:p>
        </p:txBody>
      </p:sp>
    </p:spTree>
    <p:extLst>
      <p:ext uri="{BB962C8B-B14F-4D97-AF65-F5344CB8AC3E}">
        <p14:creationId xmlns:p14="http://schemas.microsoft.com/office/powerpoint/2010/main" val="38159635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1520"/>
            <a:ext cx="9144000" cy="6800011"/>
          </a:xfrm>
          <a:prstGeom prst="rect">
            <a:avLst/>
          </a:prstGeom>
        </p:spPr>
      </p:pic>
      <p:sp>
        <p:nvSpPr>
          <p:cNvPr id="2" name="Title 1"/>
          <p:cNvSpPr>
            <a:spLocks noGrp="1"/>
          </p:cNvSpPr>
          <p:nvPr>
            <p:ph type="title"/>
          </p:nvPr>
        </p:nvSpPr>
        <p:spPr>
          <a:xfrm>
            <a:off x="457200" y="0"/>
            <a:ext cx="8686800" cy="762000"/>
          </a:xfrm>
        </p:spPr>
        <p:txBody>
          <a:bodyPr/>
          <a:lstStyle/>
          <a:p>
            <a:r>
              <a:rPr lang="en-US" dirty="0" smtClean="0"/>
              <a:t>(2F</a:t>
            </a:r>
            <a:r>
              <a:rPr lang="en-US" baseline="-25000" dirty="0" smtClean="0"/>
              <a:t>o</a:t>
            </a:r>
            <a:r>
              <a:rPr lang="en-US" dirty="0" smtClean="0"/>
              <a:t>-F</a:t>
            </a:r>
            <a:r>
              <a:rPr lang="en-US" baseline="-25000" dirty="0" smtClean="0"/>
              <a:t>c</a:t>
            </a:r>
            <a:r>
              <a:rPr lang="en-US" dirty="0" smtClean="0"/>
              <a:t>) – (</a:t>
            </a:r>
            <a:r>
              <a:rPr lang="en-US" dirty="0"/>
              <a:t>2F</a:t>
            </a:r>
            <a:r>
              <a:rPr lang="en-US" baseline="-25000" dirty="0"/>
              <a:t>o</a:t>
            </a:r>
            <a:r>
              <a:rPr lang="en-US" dirty="0"/>
              <a:t>-F</a:t>
            </a:r>
            <a:r>
              <a:rPr lang="en-US" baseline="-25000" dirty="0"/>
              <a:t>c</a:t>
            </a:r>
            <a:r>
              <a:rPr lang="en-US" dirty="0" smtClean="0"/>
              <a:t>)</a:t>
            </a:r>
            <a:endParaRPr lang="en-US" dirty="0"/>
          </a:p>
        </p:txBody>
      </p:sp>
      <p:sp>
        <p:nvSpPr>
          <p:cNvPr id="3" name="TextBox 2"/>
          <p:cNvSpPr txBox="1"/>
          <p:nvPr/>
        </p:nvSpPr>
        <p:spPr>
          <a:xfrm>
            <a:off x="0" y="0"/>
            <a:ext cx="2183611" cy="523220"/>
          </a:xfrm>
          <a:prstGeom prst="rect">
            <a:avLst/>
          </a:prstGeom>
          <a:noFill/>
        </p:spPr>
        <p:txBody>
          <a:bodyPr wrap="none" rtlCol="0">
            <a:spAutoFit/>
          </a:bodyPr>
          <a:lstStyle/>
          <a:p>
            <a:r>
              <a:rPr lang="en-US" sz="2800" dirty="0" smtClean="0"/>
              <a:t>5ws6 - 5ws5</a:t>
            </a:r>
            <a:endParaRPr lang="en-US" sz="2800" dirty="0"/>
          </a:p>
        </p:txBody>
      </p:sp>
      <p:sp>
        <p:nvSpPr>
          <p:cNvPr id="6" name="TextBox 5"/>
          <p:cNvSpPr txBox="1"/>
          <p:nvPr/>
        </p:nvSpPr>
        <p:spPr>
          <a:xfrm>
            <a:off x="6858000" y="4419600"/>
            <a:ext cx="1999265" cy="584775"/>
          </a:xfrm>
          <a:prstGeom prst="rect">
            <a:avLst/>
          </a:prstGeom>
          <a:noFill/>
        </p:spPr>
        <p:txBody>
          <a:bodyPr wrap="none" rtlCol="0">
            <a:spAutoFit/>
          </a:bodyPr>
          <a:lstStyle/>
          <a:p>
            <a:r>
              <a:rPr lang="en-US" sz="3200" dirty="0" smtClean="0"/>
              <a:t>0.20 e-/Å</a:t>
            </a:r>
            <a:r>
              <a:rPr lang="en-US" sz="3200" baseline="30000" dirty="0" smtClean="0"/>
              <a:t>3</a:t>
            </a:r>
            <a:endParaRPr lang="en-US" sz="3200" baseline="30000" dirty="0"/>
          </a:p>
        </p:txBody>
      </p:sp>
      <p:sp>
        <p:nvSpPr>
          <p:cNvPr id="7" name="TextBox 6"/>
          <p:cNvSpPr txBox="1"/>
          <p:nvPr/>
        </p:nvSpPr>
        <p:spPr>
          <a:xfrm>
            <a:off x="7391400" y="192911"/>
            <a:ext cx="1617751" cy="1077218"/>
          </a:xfrm>
          <a:prstGeom prst="rect">
            <a:avLst/>
          </a:prstGeom>
          <a:noFill/>
        </p:spPr>
        <p:txBody>
          <a:bodyPr wrap="none" rtlCol="0">
            <a:spAutoFit/>
          </a:bodyPr>
          <a:lstStyle/>
          <a:p>
            <a:pPr algn="ctr"/>
            <a:r>
              <a:rPr lang="en-US" sz="3200" b="1" dirty="0" smtClean="0"/>
              <a:t> </a:t>
            </a:r>
          </a:p>
          <a:p>
            <a:pPr algn="ctr"/>
            <a:r>
              <a:rPr lang="en-US" sz="3200" b="1" dirty="0" smtClean="0"/>
              <a:t>aligned</a:t>
            </a:r>
            <a:endParaRPr lang="en-US" sz="3200" b="1" dirty="0"/>
          </a:p>
        </p:txBody>
      </p:sp>
    </p:spTree>
    <p:extLst>
      <p:ext uri="{BB962C8B-B14F-4D97-AF65-F5344CB8AC3E}">
        <p14:creationId xmlns:p14="http://schemas.microsoft.com/office/powerpoint/2010/main" val="40252439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1520"/>
            <a:ext cx="9144000" cy="6800010"/>
          </a:xfrm>
          <a:prstGeom prst="rect">
            <a:avLst/>
          </a:prstGeom>
        </p:spPr>
      </p:pic>
      <p:sp>
        <p:nvSpPr>
          <p:cNvPr id="2" name="Title 1"/>
          <p:cNvSpPr>
            <a:spLocks noGrp="1"/>
          </p:cNvSpPr>
          <p:nvPr>
            <p:ph type="title"/>
          </p:nvPr>
        </p:nvSpPr>
        <p:spPr>
          <a:xfrm>
            <a:off x="457200" y="0"/>
            <a:ext cx="8686800" cy="762000"/>
          </a:xfrm>
        </p:spPr>
        <p:txBody>
          <a:bodyPr/>
          <a:lstStyle/>
          <a:p>
            <a:r>
              <a:rPr lang="en-US" dirty="0" smtClean="0"/>
              <a:t>(2F</a:t>
            </a:r>
            <a:r>
              <a:rPr lang="en-US" baseline="-25000" dirty="0" smtClean="0"/>
              <a:t>o</a:t>
            </a:r>
            <a:r>
              <a:rPr lang="en-US" dirty="0" smtClean="0"/>
              <a:t>-F</a:t>
            </a:r>
            <a:r>
              <a:rPr lang="en-US" baseline="-25000" dirty="0" smtClean="0"/>
              <a:t>c</a:t>
            </a:r>
            <a:r>
              <a:rPr lang="en-US" dirty="0" smtClean="0"/>
              <a:t>) – (</a:t>
            </a:r>
            <a:r>
              <a:rPr lang="en-US" dirty="0"/>
              <a:t>2F</a:t>
            </a:r>
            <a:r>
              <a:rPr lang="en-US" baseline="-25000" dirty="0"/>
              <a:t>o</a:t>
            </a:r>
            <a:r>
              <a:rPr lang="en-US" dirty="0"/>
              <a:t>-F</a:t>
            </a:r>
            <a:r>
              <a:rPr lang="en-US" baseline="-25000" dirty="0"/>
              <a:t>c</a:t>
            </a:r>
            <a:r>
              <a:rPr lang="en-US" dirty="0" smtClean="0"/>
              <a:t>)</a:t>
            </a:r>
            <a:endParaRPr lang="en-US" dirty="0"/>
          </a:p>
        </p:txBody>
      </p:sp>
      <p:sp>
        <p:nvSpPr>
          <p:cNvPr id="3" name="TextBox 2"/>
          <p:cNvSpPr txBox="1"/>
          <p:nvPr/>
        </p:nvSpPr>
        <p:spPr>
          <a:xfrm>
            <a:off x="0" y="0"/>
            <a:ext cx="2183611" cy="523220"/>
          </a:xfrm>
          <a:prstGeom prst="rect">
            <a:avLst/>
          </a:prstGeom>
          <a:noFill/>
        </p:spPr>
        <p:txBody>
          <a:bodyPr wrap="none" rtlCol="0">
            <a:spAutoFit/>
          </a:bodyPr>
          <a:lstStyle/>
          <a:p>
            <a:r>
              <a:rPr lang="en-US" sz="2800" dirty="0" smtClean="0"/>
              <a:t>5ws6 - 5ws5</a:t>
            </a:r>
            <a:endParaRPr lang="en-US" sz="2800" dirty="0"/>
          </a:p>
        </p:txBody>
      </p:sp>
      <p:sp>
        <p:nvSpPr>
          <p:cNvPr id="5" name="TextBox 4"/>
          <p:cNvSpPr txBox="1"/>
          <p:nvPr/>
        </p:nvSpPr>
        <p:spPr>
          <a:xfrm>
            <a:off x="6858000" y="4419600"/>
            <a:ext cx="1999265" cy="584775"/>
          </a:xfrm>
          <a:prstGeom prst="rect">
            <a:avLst/>
          </a:prstGeom>
          <a:noFill/>
        </p:spPr>
        <p:txBody>
          <a:bodyPr wrap="none" rtlCol="0">
            <a:spAutoFit/>
          </a:bodyPr>
          <a:lstStyle/>
          <a:p>
            <a:r>
              <a:rPr lang="en-US" sz="3200" dirty="0" smtClean="0"/>
              <a:t>0.35 e-/Å</a:t>
            </a:r>
            <a:r>
              <a:rPr lang="en-US" sz="3200" baseline="30000" dirty="0" smtClean="0"/>
              <a:t>3</a:t>
            </a:r>
            <a:endParaRPr lang="en-US" sz="3200" baseline="30000" dirty="0"/>
          </a:p>
        </p:txBody>
      </p:sp>
      <p:sp>
        <p:nvSpPr>
          <p:cNvPr id="6" name="TextBox 5"/>
          <p:cNvSpPr txBox="1"/>
          <p:nvPr/>
        </p:nvSpPr>
        <p:spPr>
          <a:xfrm>
            <a:off x="7391400" y="192911"/>
            <a:ext cx="1617751" cy="1077218"/>
          </a:xfrm>
          <a:prstGeom prst="rect">
            <a:avLst/>
          </a:prstGeom>
          <a:noFill/>
        </p:spPr>
        <p:txBody>
          <a:bodyPr wrap="none" rtlCol="0">
            <a:spAutoFit/>
          </a:bodyPr>
          <a:lstStyle/>
          <a:p>
            <a:pPr algn="ctr"/>
            <a:r>
              <a:rPr lang="en-US" sz="3200" b="1" dirty="0"/>
              <a:t>n</a:t>
            </a:r>
            <a:r>
              <a:rPr lang="en-US" sz="3200" b="1" dirty="0" smtClean="0"/>
              <a:t>ot</a:t>
            </a:r>
          </a:p>
          <a:p>
            <a:pPr algn="ctr"/>
            <a:r>
              <a:rPr lang="en-US" sz="3200" b="1" dirty="0" smtClean="0"/>
              <a:t>aligned</a:t>
            </a:r>
            <a:endParaRPr lang="en-US" sz="3200" b="1" dirty="0"/>
          </a:p>
        </p:txBody>
      </p:sp>
    </p:spTree>
    <p:extLst>
      <p:ext uri="{BB962C8B-B14F-4D97-AF65-F5344CB8AC3E}">
        <p14:creationId xmlns:p14="http://schemas.microsoft.com/office/powerpoint/2010/main" val="22931368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1520"/>
            <a:ext cx="9144000" cy="6800011"/>
          </a:xfrm>
          <a:prstGeom prst="rect">
            <a:avLst/>
          </a:prstGeom>
        </p:spPr>
      </p:pic>
      <p:sp>
        <p:nvSpPr>
          <p:cNvPr id="2" name="Title 1"/>
          <p:cNvSpPr>
            <a:spLocks noGrp="1"/>
          </p:cNvSpPr>
          <p:nvPr>
            <p:ph type="title"/>
          </p:nvPr>
        </p:nvSpPr>
        <p:spPr>
          <a:xfrm>
            <a:off x="457200" y="0"/>
            <a:ext cx="8686800" cy="762000"/>
          </a:xfrm>
        </p:spPr>
        <p:txBody>
          <a:bodyPr/>
          <a:lstStyle/>
          <a:p>
            <a:r>
              <a:rPr lang="en-US" dirty="0" smtClean="0"/>
              <a:t>(2F</a:t>
            </a:r>
            <a:r>
              <a:rPr lang="en-US" baseline="-25000" dirty="0" smtClean="0"/>
              <a:t>o</a:t>
            </a:r>
            <a:r>
              <a:rPr lang="en-US" dirty="0" smtClean="0"/>
              <a:t>-F</a:t>
            </a:r>
            <a:r>
              <a:rPr lang="en-US" baseline="-25000" dirty="0" smtClean="0"/>
              <a:t>c</a:t>
            </a:r>
            <a:r>
              <a:rPr lang="en-US" dirty="0" smtClean="0"/>
              <a:t>) – (</a:t>
            </a:r>
            <a:r>
              <a:rPr lang="en-US" dirty="0"/>
              <a:t>2F</a:t>
            </a:r>
            <a:r>
              <a:rPr lang="en-US" baseline="-25000" dirty="0"/>
              <a:t>o</a:t>
            </a:r>
            <a:r>
              <a:rPr lang="en-US" dirty="0"/>
              <a:t>-F</a:t>
            </a:r>
            <a:r>
              <a:rPr lang="en-US" baseline="-25000" dirty="0"/>
              <a:t>c</a:t>
            </a:r>
            <a:r>
              <a:rPr lang="en-US" dirty="0" smtClean="0"/>
              <a:t>)</a:t>
            </a:r>
            <a:endParaRPr lang="en-US" dirty="0"/>
          </a:p>
        </p:txBody>
      </p:sp>
      <p:sp>
        <p:nvSpPr>
          <p:cNvPr id="3" name="TextBox 2"/>
          <p:cNvSpPr txBox="1"/>
          <p:nvPr/>
        </p:nvSpPr>
        <p:spPr>
          <a:xfrm>
            <a:off x="0" y="0"/>
            <a:ext cx="2183611" cy="523220"/>
          </a:xfrm>
          <a:prstGeom prst="rect">
            <a:avLst/>
          </a:prstGeom>
          <a:noFill/>
        </p:spPr>
        <p:txBody>
          <a:bodyPr wrap="none" rtlCol="0">
            <a:spAutoFit/>
          </a:bodyPr>
          <a:lstStyle/>
          <a:p>
            <a:r>
              <a:rPr lang="en-US" sz="2800" dirty="0" smtClean="0"/>
              <a:t>5ws6 - 5ws5</a:t>
            </a:r>
            <a:endParaRPr lang="en-US" sz="2800" dirty="0"/>
          </a:p>
        </p:txBody>
      </p:sp>
      <p:sp>
        <p:nvSpPr>
          <p:cNvPr id="5" name="TextBox 4"/>
          <p:cNvSpPr txBox="1"/>
          <p:nvPr/>
        </p:nvSpPr>
        <p:spPr>
          <a:xfrm>
            <a:off x="6858000" y="4419600"/>
            <a:ext cx="1999265" cy="584775"/>
          </a:xfrm>
          <a:prstGeom prst="rect">
            <a:avLst/>
          </a:prstGeom>
          <a:noFill/>
        </p:spPr>
        <p:txBody>
          <a:bodyPr wrap="none" rtlCol="0">
            <a:spAutoFit/>
          </a:bodyPr>
          <a:lstStyle/>
          <a:p>
            <a:r>
              <a:rPr lang="en-US" sz="3200" dirty="0" smtClean="0"/>
              <a:t>0.30 e-/Å</a:t>
            </a:r>
            <a:r>
              <a:rPr lang="en-US" sz="3200" baseline="30000" dirty="0" smtClean="0"/>
              <a:t>3</a:t>
            </a:r>
            <a:endParaRPr lang="en-US" sz="3200" baseline="30000" dirty="0"/>
          </a:p>
        </p:txBody>
      </p:sp>
      <p:sp>
        <p:nvSpPr>
          <p:cNvPr id="6" name="TextBox 5"/>
          <p:cNvSpPr txBox="1"/>
          <p:nvPr/>
        </p:nvSpPr>
        <p:spPr>
          <a:xfrm>
            <a:off x="7391400" y="192911"/>
            <a:ext cx="1617751" cy="1077218"/>
          </a:xfrm>
          <a:prstGeom prst="rect">
            <a:avLst/>
          </a:prstGeom>
          <a:noFill/>
        </p:spPr>
        <p:txBody>
          <a:bodyPr wrap="none" rtlCol="0">
            <a:spAutoFit/>
          </a:bodyPr>
          <a:lstStyle/>
          <a:p>
            <a:pPr algn="ctr"/>
            <a:r>
              <a:rPr lang="en-US" sz="3200" b="1" dirty="0"/>
              <a:t>n</a:t>
            </a:r>
            <a:r>
              <a:rPr lang="en-US" sz="3200" b="1" dirty="0" smtClean="0"/>
              <a:t>ot</a:t>
            </a:r>
          </a:p>
          <a:p>
            <a:pPr algn="ctr"/>
            <a:r>
              <a:rPr lang="en-US" sz="3200" b="1" dirty="0" smtClean="0"/>
              <a:t>aligned</a:t>
            </a:r>
            <a:endParaRPr lang="en-US" sz="3200" b="1" dirty="0"/>
          </a:p>
        </p:txBody>
      </p:sp>
    </p:spTree>
    <p:extLst>
      <p:ext uri="{BB962C8B-B14F-4D97-AF65-F5344CB8AC3E}">
        <p14:creationId xmlns:p14="http://schemas.microsoft.com/office/powerpoint/2010/main" val="22502929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dirty="0" smtClean="0"/>
              <a:t>“map bender” procedure</a:t>
            </a:r>
          </a:p>
        </p:txBody>
      </p:sp>
      <p:sp>
        <p:nvSpPr>
          <p:cNvPr id="3" name="Content Placeholder 2"/>
          <p:cNvSpPr>
            <a:spLocks noGrp="1"/>
          </p:cNvSpPr>
          <p:nvPr>
            <p:ph idx="1"/>
          </p:nvPr>
        </p:nvSpPr>
        <p:spPr>
          <a:xfrm>
            <a:off x="457200" y="1676400"/>
            <a:ext cx="8229600" cy="4906963"/>
          </a:xfrm>
        </p:spPr>
        <p:txBody>
          <a:bodyPr/>
          <a:lstStyle/>
          <a:p>
            <a:r>
              <a:rPr lang="en-US" dirty="0" smtClean="0">
                <a:solidFill>
                  <a:schemeClr val="bg1">
                    <a:lumMod val="50000"/>
                  </a:schemeClr>
                </a:solidFill>
              </a:rPr>
              <a:t>Convert to fractional </a:t>
            </a:r>
            <a:r>
              <a:rPr lang="en-US" dirty="0" smtClean="0">
                <a:solidFill>
                  <a:schemeClr val="bg1">
                    <a:lumMod val="50000"/>
                  </a:schemeClr>
                </a:solidFill>
              </a:rPr>
              <a:t>coordinates</a:t>
            </a:r>
          </a:p>
          <a:p>
            <a:r>
              <a:rPr lang="en-US" dirty="0" smtClean="0">
                <a:solidFill>
                  <a:schemeClr val="bg1">
                    <a:lumMod val="50000"/>
                  </a:schemeClr>
                </a:solidFill>
              </a:rPr>
              <a:t>Plot </a:t>
            </a:r>
            <a:r>
              <a:rPr lang="el-GR" dirty="0">
                <a:solidFill>
                  <a:schemeClr val="bg1">
                    <a:lumMod val="50000"/>
                  </a:schemeClr>
                </a:solidFill>
              </a:rPr>
              <a:t>Δ</a:t>
            </a:r>
            <a:r>
              <a:rPr lang="en-US" dirty="0">
                <a:solidFill>
                  <a:schemeClr val="bg1">
                    <a:lumMod val="50000"/>
                  </a:schemeClr>
                </a:solidFill>
              </a:rPr>
              <a:t>x vs </a:t>
            </a:r>
            <a:r>
              <a:rPr lang="en-US" dirty="0" err="1">
                <a:solidFill>
                  <a:schemeClr val="bg1">
                    <a:lumMod val="50000"/>
                  </a:schemeClr>
                </a:solidFill>
              </a:rPr>
              <a:t>x,y,z</a:t>
            </a:r>
            <a:r>
              <a:rPr lang="en-US" dirty="0">
                <a:solidFill>
                  <a:schemeClr val="bg1">
                    <a:lumMod val="50000"/>
                  </a:schemeClr>
                </a:solidFill>
              </a:rPr>
              <a:t> across P1 </a:t>
            </a:r>
            <a:r>
              <a:rPr lang="en-US" dirty="0" smtClean="0">
                <a:solidFill>
                  <a:schemeClr val="bg1">
                    <a:lumMod val="50000"/>
                  </a:schemeClr>
                </a:solidFill>
              </a:rPr>
              <a:t>cell</a:t>
            </a:r>
            <a:endParaRPr lang="en-US" dirty="0" smtClean="0">
              <a:solidFill>
                <a:schemeClr val="bg1">
                  <a:lumMod val="50000"/>
                </a:schemeClr>
              </a:solidFill>
            </a:endParaRPr>
          </a:p>
          <a:p>
            <a:r>
              <a:rPr lang="en-US" dirty="0">
                <a:solidFill>
                  <a:schemeClr val="bg1">
                    <a:lumMod val="50000"/>
                  </a:schemeClr>
                </a:solidFill>
              </a:rPr>
              <a:t>Fit function to </a:t>
            </a:r>
            <a:r>
              <a:rPr lang="el-GR" dirty="0">
                <a:solidFill>
                  <a:schemeClr val="bg1">
                    <a:lumMod val="50000"/>
                  </a:schemeClr>
                </a:solidFill>
              </a:rPr>
              <a:t>Δ</a:t>
            </a:r>
            <a:r>
              <a:rPr lang="en-US" dirty="0">
                <a:solidFill>
                  <a:schemeClr val="bg1">
                    <a:lumMod val="50000"/>
                  </a:schemeClr>
                </a:solidFill>
              </a:rPr>
              <a:t>x vs </a:t>
            </a:r>
            <a:r>
              <a:rPr lang="en-US" dirty="0" err="1">
                <a:solidFill>
                  <a:schemeClr val="bg1">
                    <a:lumMod val="50000"/>
                  </a:schemeClr>
                </a:solidFill>
              </a:rPr>
              <a:t>x,y,z</a:t>
            </a:r>
            <a:endParaRPr lang="en-US" dirty="0">
              <a:solidFill>
                <a:schemeClr val="bg1">
                  <a:lumMod val="50000"/>
                </a:schemeClr>
              </a:solidFill>
            </a:endParaRPr>
          </a:p>
          <a:p>
            <a:pPr marL="742950" lvl="2" indent="-342900"/>
            <a:r>
              <a:rPr lang="en-US" dirty="0">
                <a:solidFill>
                  <a:schemeClr val="bg1">
                    <a:lumMod val="50000"/>
                  </a:schemeClr>
                </a:solidFill>
              </a:rPr>
              <a:t>Repeats with unit cell</a:t>
            </a:r>
          </a:p>
          <a:p>
            <a:r>
              <a:rPr lang="en-US" dirty="0" smtClean="0">
                <a:solidFill>
                  <a:schemeClr val="bg1">
                    <a:lumMod val="50000"/>
                  </a:schemeClr>
                </a:solidFill>
              </a:rPr>
              <a:t>Repeat </a:t>
            </a:r>
            <a:r>
              <a:rPr lang="en-US" dirty="0">
                <a:solidFill>
                  <a:schemeClr val="bg1">
                    <a:lumMod val="50000"/>
                  </a:schemeClr>
                </a:solidFill>
              </a:rPr>
              <a:t>with </a:t>
            </a:r>
            <a:r>
              <a:rPr lang="el-GR" dirty="0">
                <a:solidFill>
                  <a:schemeClr val="bg1">
                    <a:lumMod val="50000"/>
                  </a:schemeClr>
                </a:solidFill>
              </a:rPr>
              <a:t>Δ</a:t>
            </a:r>
            <a:r>
              <a:rPr lang="en-US" dirty="0">
                <a:solidFill>
                  <a:schemeClr val="bg1">
                    <a:lumMod val="50000"/>
                  </a:schemeClr>
                </a:solidFill>
              </a:rPr>
              <a:t>y, </a:t>
            </a:r>
            <a:r>
              <a:rPr lang="el-GR" dirty="0">
                <a:solidFill>
                  <a:schemeClr val="bg1">
                    <a:lumMod val="50000"/>
                  </a:schemeClr>
                </a:solidFill>
              </a:rPr>
              <a:t>Δ</a:t>
            </a:r>
            <a:r>
              <a:rPr lang="en-US" dirty="0">
                <a:solidFill>
                  <a:schemeClr val="bg1">
                    <a:lumMod val="50000"/>
                  </a:schemeClr>
                </a:solidFill>
              </a:rPr>
              <a:t>z</a:t>
            </a:r>
          </a:p>
          <a:p>
            <a:r>
              <a:rPr lang="en-US" dirty="0" smtClean="0">
                <a:solidFill>
                  <a:schemeClr val="bg1">
                    <a:lumMod val="50000"/>
                  </a:schemeClr>
                </a:solidFill>
              </a:rPr>
              <a:t>Basis </a:t>
            </a:r>
            <a:r>
              <a:rPr lang="en-US" dirty="0" smtClean="0">
                <a:solidFill>
                  <a:schemeClr val="bg1">
                    <a:lumMod val="50000"/>
                  </a:schemeClr>
                </a:solidFill>
              </a:rPr>
              <a:t>functions: spatial sin waves</a:t>
            </a:r>
          </a:p>
          <a:p>
            <a:pPr lvl="1"/>
            <a:r>
              <a:rPr lang="en-US" dirty="0" smtClean="0">
                <a:solidFill>
                  <a:schemeClr val="bg1">
                    <a:lumMod val="50000"/>
                  </a:schemeClr>
                </a:solidFill>
              </a:rPr>
              <a:t>Low-order </a:t>
            </a:r>
            <a:r>
              <a:rPr lang="en-US" dirty="0" err="1" smtClean="0">
                <a:solidFill>
                  <a:schemeClr val="bg1">
                    <a:lumMod val="50000"/>
                  </a:schemeClr>
                </a:solidFill>
              </a:rPr>
              <a:t>h,k,l</a:t>
            </a:r>
            <a:r>
              <a:rPr lang="en-US" dirty="0" smtClean="0">
                <a:solidFill>
                  <a:schemeClr val="bg1">
                    <a:lumMod val="50000"/>
                  </a:schemeClr>
                </a:solidFill>
              </a:rPr>
              <a:t> indices first</a:t>
            </a:r>
          </a:p>
          <a:p>
            <a:r>
              <a:rPr lang="en-US" dirty="0" smtClean="0">
                <a:solidFill>
                  <a:schemeClr val="bg1">
                    <a:lumMod val="50000"/>
                  </a:schemeClr>
                </a:solidFill>
              </a:rPr>
              <a:t>Apply </a:t>
            </a:r>
            <a:r>
              <a:rPr lang="en-US" dirty="0" smtClean="0">
                <a:solidFill>
                  <a:schemeClr val="bg1">
                    <a:lumMod val="50000"/>
                  </a:schemeClr>
                </a:solidFill>
              </a:rPr>
              <a:t>to PDB file and interpolate map grid</a:t>
            </a:r>
          </a:p>
          <a:p>
            <a:r>
              <a:rPr lang="en-US" dirty="0" smtClean="0">
                <a:solidFill>
                  <a:schemeClr val="bg1">
                    <a:lumMod val="50000"/>
                  </a:schemeClr>
                </a:solidFill>
              </a:rPr>
              <a:t>Usually 3-5 orders comparable to LSQ</a:t>
            </a:r>
            <a:endParaRPr lang="en-US" dirty="0">
              <a:solidFill>
                <a:schemeClr val="bg1">
                  <a:lumMod val="50000"/>
                </a:schemeClr>
              </a:solidFill>
            </a:endParaRPr>
          </a:p>
        </p:txBody>
      </p:sp>
      <p:sp>
        <p:nvSpPr>
          <p:cNvPr id="4" name="Rectangle 3"/>
          <p:cNvSpPr/>
          <p:nvPr/>
        </p:nvSpPr>
        <p:spPr>
          <a:xfrm>
            <a:off x="76200" y="1175266"/>
            <a:ext cx="9677400" cy="430887"/>
          </a:xfrm>
          <a:prstGeom prst="rect">
            <a:avLst/>
          </a:prstGeom>
        </p:spPr>
        <p:txBody>
          <a:bodyPr wrap="square">
            <a:spAutoFit/>
          </a:bodyPr>
          <a:lstStyle/>
          <a:p>
            <a:r>
              <a:rPr lang="en-US" sz="2200" dirty="0">
                <a:solidFill>
                  <a:srgbClr val="004620"/>
                </a:solidFill>
              </a:rPr>
              <a:t>https://github.com/fraser-lab/holton_scripts/tree/master/map_bender</a:t>
            </a:r>
          </a:p>
        </p:txBody>
      </p:sp>
    </p:spTree>
    <p:extLst>
      <p:ext uri="{BB962C8B-B14F-4D97-AF65-F5344CB8AC3E}">
        <p14:creationId xmlns:p14="http://schemas.microsoft.com/office/powerpoint/2010/main" val="27956132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7800"/>
          </a:xfrm>
        </p:spPr>
        <p:txBody>
          <a:bodyPr>
            <a:normAutofit/>
          </a:bodyPr>
          <a:lstStyle/>
          <a:p>
            <a:r>
              <a:rPr lang="en-US" dirty="0" smtClean="0">
                <a:latin typeface="Arial" panose="020B0604020202020204" pitchFamily="34" charset="0"/>
                <a:cs typeface="Arial" panose="020B0604020202020204" pitchFamily="34" charset="0"/>
              </a:rPr>
              <a:t>Diffraction simulation:</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now available in Python</a:t>
            </a:r>
            <a:endParaRPr lang="en-US" dirty="0">
              <a:latin typeface="Arial" panose="020B0604020202020204" pitchFamily="34" charset="0"/>
              <a:cs typeface="Arial" panose="020B0604020202020204" pitchFamily="34" charset="0"/>
            </a:endParaRPr>
          </a:p>
        </p:txBody>
      </p:sp>
      <p:pic>
        <p:nvPicPr>
          <p:cNvPr id="645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53" y="1524000"/>
            <a:ext cx="9143147" cy="4035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267691" y="5693056"/>
            <a:ext cx="6287299"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https://github.com/nksauter/LS49/</a:t>
            </a:r>
          </a:p>
        </p:txBody>
      </p:sp>
    </p:spTree>
    <p:extLst>
      <p:ext uri="{BB962C8B-B14F-4D97-AF65-F5344CB8AC3E}">
        <p14:creationId xmlns:p14="http://schemas.microsoft.com/office/powerpoint/2010/main" val="20894182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tLang="en-US" dirty="0" err="1"/>
              <a:t>s</a:t>
            </a:r>
            <a:r>
              <a:rPr lang="en-US" altLang="en-US" dirty="0" err="1" smtClean="0"/>
              <a:t>imtbx</a:t>
            </a:r>
            <a:r>
              <a:rPr lang="en-US" altLang="en-US" dirty="0" smtClean="0"/>
              <a:t> </a:t>
            </a:r>
            <a:r>
              <a:rPr lang="en-US" altLang="en-US" dirty="0" err="1" smtClean="0"/>
              <a:t>nanoBragg</a:t>
            </a:r>
            <a:r>
              <a:rPr lang="en-US" altLang="en-US" dirty="0" smtClean="0"/>
              <a:t> </a:t>
            </a:r>
            <a:r>
              <a:rPr lang="en-US" altLang="en-US" dirty="0" smtClean="0"/>
              <a:t>program</a:t>
            </a:r>
          </a:p>
        </p:txBody>
      </p:sp>
      <p:sp>
        <p:nvSpPr>
          <p:cNvPr id="72707" name="Text Box 4"/>
          <p:cNvSpPr txBox="1">
            <a:spLocks noChangeArrowheads="1"/>
          </p:cNvSpPr>
          <p:nvPr/>
        </p:nvSpPr>
        <p:spPr bwMode="auto">
          <a:xfrm>
            <a:off x="1460500" y="1479550"/>
            <a:ext cx="6111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b="1" dirty="0" smtClean="0">
                <a:solidFill>
                  <a:srgbClr val="000000"/>
                </a:solidFill>
                <a:latin typeface="Courier New" pitchFamily="49" charset="0"/>
              </a:rPr>
              <a:t>http://bl831.als.lbl.gov/~jamesh/nanoBragg/</a:t>
            </a:r>
          </a:p>
        </p:txBody>
      </p:sp>
      <p:sp>
        <p:nvSpPr>
          <p:cNvPr id="38917" name="Text Box 5"/>
          <p:cNvSpPr txBox="1">
            <a:spLocks noChangeArrowheads="1"/>
          </p:cNvSpPr>
          <p:nvPr/>
        </p:nvSpPr>
        <p:spPr bwMode="auto">
          <a:xfrm>
            <a:off x="271463" y="2038350"/>
            <a:ext cx="4567237" cy="431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40000"/>
              </a:lnSpc>
              <a:spcBef>
                <a:spcPct val="0"/>
              </a:spcBef>
              <a:spcAft>
                <a:spcPct val="0"/>
              </a:spcAft>
              <a:buFontTx/>
              <a:buChar char="•"/>
            </a:pPr>
            <a:r>
              <a:rPr lang="en-US" altLang="en-US" sz="2800" dirty="0" smtClean="0">
                <a:solidFill>
                  <a:srgbClr val="000000"/>
                </a:solidFill>
              </a:rPr>
              <a:t>Optimized for nanocrystals</a:t>
            </a:r>
          </a:p>
          <a:p>
            <a:pPr eaLnBrk="1" fontAlgn="base" hangingPunct="1">
              <a:lnSpc>
                <a:spcPct val="140000"/>
              </a:lnSpc>
              <a:spcBef>
                <a:spcPct val="0"/>
              </a:spcBef>
              <a:spcAft>
                <a:spcPct val="0"/>
              </a:spcAft>
              <a:buFontTx/>
              <a:buChar char="•"/>
            </a:pPr>
            <a:r>
              <a:rPr lang="en-US" altLang="en-US" sz="2800" dirty="0" smtClean="0">
                <a:solidFill>
                  <a:srgbClr val="000000"/>
                </a:solidFill>
              </a:rPr>
              <a:t>Square, round, </a:t>
            </a:r>
            <a:r>
              <a:rPr lang="en-US" altLang="en-US" sz="2800" dirty="0" err="1" smtClean="0">
                <a:solidFill>
                  <a:srgbClr val="000000"/>
                </a:solidFill>
              </a:rPr>
              <a:t>tophat</a:t>
            </a:r>
            <a:endParaRPr lang="en-US" altLang="en-US" sz="2800" dirty="0" smtClean="0">
              <a:solidFill>
                <a:srgbClr val="000000"/>
              </a:solidFill>
            </a:endParaRPr>
          </a:p>
          <a:p>
            <a:pPr eaLnBrk="1" fontAlgn="base" hangingPunct="1">
              <a:lnSpc>
                <a:spcPct val="140000"/>
              </a:lnSpc>
              <a:spcBef>
                <a:spcPct val="0"/>
              </a:spcBef>
              <a:spcAft>
                <a:spcPct val="0"/>
              </a:spcAft>
              <a:buFontTx/>
              <a:buChar char="•"/>
            </a:pPr>
            <a:r>
              <a:rPr lang="en-US" altLang="en-US" sz="2800" dirty="0" smtClean="0">
                <a:solidFill>
                  <a:srgbClr val="000000"/>
                </a:solidFill>
              </a:rPr>
              <a:t>Takes </a:t>
            </a:r>
            <a:r>
              <a:rPr lang="en-US" altLang="en-US" sz="2800" dirty="0" err="1" smtClean="0">
                <a:solidFill>
                  <a:srgbClr val="000000"/>
                </a:solidFill>
              </a:rPr>
              <a:t>h,k,l</a:t>
            </a:r>
            <a:r>
              <a:rPr lang="en-US" altLang="en-US" sz="2800" dirty="0" smtClean="0">
                <a:solidFill>
                  <a:srgbClr val="000000"/>
                </a:solidFill>
              </a:rPr>
              <a:t> and F</a:t>
            </a:r>
          </a:p>
          <a:p>
            <a:pPr eaLnBrk="1" fontAlgn="base" hangingPunct="1">
              <a:lnSpc>
                <a:spcPct val="140000"/>
              </a:lnSpc>
              <a:spcBef>
                <a:spcPct val="0"/>
              </a:spcBef>
              <a:spcAft>
                <a:spcPct val="0"/>
              </a:spcAft>
              <a:buFontTx/>
              <a:buChar char="•"/>
            </a:pPr>
            <a:r>
              <a:rPr lang="en-US" altLang="en-US" sz="2800" dirty="0" smtClean="0">
                <a:solidFill>
                  <a:srgbClr val="000000"/>
                </a:solidFill>
              </a:rPr>
              <a:t>Supports 1 unit cell</a:t>
            </a:r>
          </a:p>
          <a:p>
            <a:pPr eaLnBrk="1" fontAlgn="base" hangingPunct="1">
              <a:lnSpc>
                <a:spcPct val="140000"/>
              </a:lnSpc>
              <a:spcBef>
                <a:spcPct val="0"/>
              </a:spcBef>
              <a:spcAft>
                <a:spcPct val="0"/>
              </a:spcAft>
              <a:buFontTx/>
              <a:buChar char="•"/>
            </a:pPr>
            <a:r>
              <a:rPr lang="en-US" altLang="en-US" sz="2800" dirty="0">
                <a:solidFill>
                  <a:srgbClr val="000000"/>
                </a:solidFill>
              </a:rPr>
              <a:t>e</a:t>
            </a:r>
            <a:r>
              <a:rPr lang="en-US" altLang="en-US" sz="2800" dirty="0" smtClean="0">
                <a:solidFill>
                  <a:srgbClr val="000000"/>
                </a:solidFill>
              </a:rPr>
              <a:t>xplicit “</a:t>
            </a:r>
            <a:r>
              <a:rPr lang="en-US" altLang="en-US" sz="2800" dirty="0" err="1" smtClean="0">
                <a:solidFill>
                  <a:srgbClr val="000000"/>
                </a:solidFill>
              </a:rPr>
              <a:t>mosaicity</a:t>
            </a:r>
            <a:r>
              <a:rPr lang="en-US" altLang="en-US" sz="2800" dirty="0" smtClean="0">
                <a:solidFill>
                  <a:srgbClr val="000000"/>
                </a:solidFill>
              </a:rPr>
              <a:t>”</a:t>
            </a:r>
          </a:p>
          <a:p>
            <a:pPr eaLnBrk="1" fontAlgn="base" hangingPunct="1">
              <a:lnSpc>
                <a:spcPct val="140000"/>
              </a:lnSpc>
              <a:spcBef>
                <a:spcPct val="0"/>
              </a:spcBef>
              <a:spcAft>
                <a:spcPct val="0"/>
              </a:spcAft>
              <a:buFontTx/>
              <a:buChar char="•"/>
            </a:pPr>
            <a:r>
              <a:rPr lang="en-US" altLang="en-US" sz="2800" dirty="0" smtClean="0">
                <a:solidFill>
                  <a:srgbClr val="000000"/>
                </a:solidFill>
              </a:rPr>
              <a:t>arbitrary source</a:t>
            </a:r>
          </a:p>
          <a:p>
            <a:pPr eaLnBrk="1" fontAlgn="base" hangingPunct="1">
              <a:lnSpc>
                <a:spcPct val="140000"/>
              </a:lnSpc>
              <a:spcBef>
                <a:spcPct val="0"/>
              </a:spcBef>
              <a:spcAft>
                <a:spcPct val="0"/>
              </a:spcAft>
              <a:buFontTx/>
              <a:buChar char="•"/>
            </a:pPr>
            <a:r>
              <a:rPr lang="en-US" altLang="en-US" sz="2800" dirty="0" smtClean="0">
                <a:solidFill>
                  <a:srgbClr val="000000"/>
                </a:solidFill>
              </a:rPr>
              <a:t>explicit “phi” steps</a:t>
            </a:r>
          </a:p>
        </p:txBody>
      </p:sp>
      <p:pic>
        <p:nvPicPr>
          <p:cNvPr id="7270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2209800"/>
            <a:ext cx="1069975"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10" name="Picture 1"/>
          <p:cNvPicPr>
            <a:picLocks noChangeAspect="1"/>
          </p:cNvPicPr>
          <p:nvPr/>
        </p:nvPicPr>
        <p:blipFill>
          <a:blip r:embed="rId3">
            <a:extLst>
              <a:ext uri="{28A0092B-C50C-407E-A947-70E740481C1C}">
                <a14:useLocalDpi xmlns:a14="http://schemas.microsoft.com/office/drawing/2010/main" val="0"/>
              </a:ext>
            </a:extLst>
          </a:blip>
          <a:srcRect t="30647" r="34476"/>
          <a:stretch>
            <a:fillRect/>
          </a:stretch>
        </p:blipFill>
        <p:spPr bwMode="auto">
          <a:xfrm>
            <a:off x="4187825" y="3429000"/>
            <a:ext cx="3349625"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581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91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91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891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891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891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89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274" name="Picture 10" descr="intimage_ideal"/>
          <p:cNvPicPr>
            <a:picLocks noChangeAspect="1" noChangeArrowheads="1"/>
          </p:cNvPicPr>
          <p:nvPr/>
        </p:nvPicPr>
        <p:blipFill>
          <a:blip r:embed="rId2">
            <a:extLst>
              <a:ext uri="{28A0092B-C50C-407E-A947-70E740481C1C}">
                <a14:useLocalDpi xmlns:a14="http://schemas.microsoft.com/office/drawing/2010/main" val="0"/>
              </a:ext>
            </a:extLst>
          </a:blip>
          <a:srcRect t="29688"/>
          <a:stretch>
            <a:fillRect/>
          </a:stretch>
        </p:blipFill>
        <p:spPr bwMode="auto">
          <a:xfrm>
            <a:off x="-609600" y="0"/>
            <a:ext cx="975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2"/>
          <p:cNvSpPr>
            <a:spLocks noGrp="1" noChangeArrowheads="1"/>
          </p:cNvSpPr>
          <p:nvPr>
            <p:ph type="title"/>
          </p:nvPr>
        </p:nvSpPr>
        <p:spPr/>
        <p:txBody>
          <a:bodyPr/>
          <a:lstStyle/>
          <a:p>
            <a:pPr eaLnBrk="1" hangingPunct="1"/>
            <a:r>
              <a:rPr lang="en-US" altLang="en-US" smtClean="0"/>
              <a:t>square</a:t>
            </a:r>
          </a:p>
        </p:txBody>
      </p:sp>
    </p:spTree>
    <p:extLst>
      <p:ext uri="{BB962C8B-B14F-4D97-AF65-F5344CB8AC3E}">
        <p14:creationId xmlns:p14="http://schemas.microsoft.com/office/powerpoint/2010/main" val="5956984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dirty="0" smtClean="0"/>
              <a:t>Simulation: Micro-focus </a:t>
            </a:r>
            <a:r>
              <a:rPr lang="en-US" dirty="0" smtClean="0"/>
              <a:t>challenge</a:t>
            </a:r>
            <a:endParaRPr lang="en-US" dirty="0"/>
          </a:p>
        </p:txBody>
      </p:sp>
      <p:pic>
        <p:nvPicPr>
          <p:cNvPr id="3550212" name="Picture 4" descr="http://bl831.als.lbl.gov/~jamesh/challenge/microfocus/movie.gif"/>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26752" y="1253251"/>
            <a:ext cx="4787756" cy="48065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33910" y="6208048"/>
            <a:ext cx="8507002" cy="400110"/>
          </a:xfrm>
          <a:prstGeom prst="rect">
            <a:avLst/>
          </a:prstGeom>
        </p:spPr>
        <p:txBody>
          <a:bodyPr wrap="square">
            <a:spAutoFit/>
          </a:bodyPr>
          <a:lstStyle/>
          <a:p>
            <a:pPr fontAlgn="base">
              <a:spcBef>
                <a:spcPct val="0"/>
              </a:spcBef>
              <a:spcAft>
                <a:spcPct val="0"/>
              </a:spcAft>
            </a:pPr>
            <a:r>
              <a:rPr lang="en-US" sz="2000" b="1" dirty="0">
                <a:solidFill>
                  <a:srgbClr val="000000"/>
                </a:solidFill>
                <a:latin typeface="Courier New" panose="02070309020205020404" pitchFamily="49" charset="0"/>
                <a:cs typeface="Courier New" panose="02070309020205020404" pitchFamily="49" charset="0"/>
              </a:rPr>
              <a:t>https://doi.org/10.1107/S2059798319001426</a:t>
            </a:r>
          </a:p>
        </p:txBody>
      </p:sp>
      <p:sp>
        <p:nvSpPr>
          <p:cNvPr id="3" name="TextBox 2"/>
          <p:cNvSpPr txBox="1"/>
          <p:nvPr/>
        </p:nvSpPr>
        <p:spPr>
          <a:xfrm>
            <a:off x="7239000" y="1981200"/>
            <a:ext cx="1499128" cy="2862322"/>
          </a:xfrm>
          <a:prstGeom prst="rect">
            <a:avLst/>
          </a:prstGeom>
          <a:noFill/>
        </p:spPr>
        <p:txBody>
          <a:bodyPr wrap="none" rtlCol="0">
            <a:spAutoFit/>
          </a:bodyPr>
          <a:lstStyle/>
          <a:p>
            <a:r>
              <a:rPr lang="en-US" dirty="0" smtClean="0">
                <a:solidFill>
                  <a:srgbClr val="000000"/>
                </a:solidFill>
              </a:rPr>
              <a:t>5 µm </a:t>
            </a:r>
            <a:r>
              <a:rPr lang="en-US" dirty="0" err="1" smtClean="0">
                <a:solidFill>
                  <a:srgbClr val="000000"/>
                </a:solidFill>
              </a:rPr>
              <a:t>xtals</a:t>
            </a:r>
            <a:endParaRPr lang="en-US" dirty="0" smtClean="0">
              <a:solidFill>
                <a:srgbClr val="000000"/>
              </a:solidFill>
            </a:endParaRPr>
          </a:p>
          <a:p>
            <a:endParaRPr lang="en-US" dirty="0" smtClean="0">
              <a:solidFill>
                <a:srgbClr val="000000"/>
              </a:solidFill>
            </a:endParaRPr>
          </a:p>
          <a:p>
            <a:r>
              <a:rPr lang="en-US" dirty="0" smtClean="0">
                <a:solidFill>
                  <a:srgbClr val="000000"/>
                </a:solidFill>
              </a:rPr>
              <a:t>5 µm beam</a:t>
            </a:r>
          </a:p>
          <a:p>
            <a:endParaRPr lang="en-US" dirty="0" smtClean="0">
              <a:solidFill>
                <a:srgbClr val="000000"/>
              </a:solidFill>
            </a:endParaRPr>
          </a:p>
          <a:p>
            <a:r>
              <a:rPr lang="en-US" dirty="0" smtClean="0">
                <a:solidFill>
                  <a:srgbClr val="000000"/>
                </a:solidFill>
              </a:rPr>
              <a:t>~ 5 </a:t>
            </a:r>
            <a:r>
              <a:rPr lang="en-US" dirty="0" err="1" smtClean="0">
                <a:solidFill>
                  <a:srgbClr val="000000"/>
                </a:solidFill>
              </a:rPr>
              <a:t>img</a:t>
            </a:r>
            <a:r>
              <a:rPr lang="en-US" dirty="0" smtClean="0">
                <a:solidFill>
                  <a:srgbClr val="000000"/>
                </a:solidFill>
              </a:rPr>
              <a:t> / </a:t>
            </a:r>
            <a:r>
              <a:rPr lang="en-US" dirty="0" err="1" smtClean="0">
                <a:solidFill>
                  <a:srgbClr val="000000"/>
                </a:solidFill>
              </a:rPr>
              <a:t>xtal</a:t>
            </a:r>
            <a:endParaRPr lang="en-US" dirty="0" smtClean="0">
              <a:solidFill>
                <a:srgbClr val="000000"/>
              </a:solidFill>
            </a:endParaRPr>
          </a:p>
          <a:p>
            <a:endParaRPr lang="en-US" dirty="0" smtClean="0">
              <a:solidFill>
                <a:srgbClr val="000000"/>
              </a:solidFill>
            </a:endParaRPr>
          </a:p>
          <a:p>
            <a:r>
              <a:rPr lang="en-US" dirty="0" smtClean="0">
                <a:solidFill>
                  <a:srgbClr val="000000"/>
                </a:solidFill>
              </a:rPr>
              <a:t>P2</a:t>
            </a:r>
            <a:r>
              <a:rPr lang="en-US" baseline="-25000" dirty="0" smtClean="0">
                <a:solidFill>
                  <a:srgbClr val="000000"/>
                </a:solidFill>
              </a:rPr>
              <a:t>1</a:t>
            </a:r>
            <a:r>
              <a:rPr lang="en-US" dirty="0" smtClean="0">
                <a:solidFill>
                  <a:srgbClr val="000000"/>
                </a:solidFill>
              </a:rPr>
              <a:t>2</a:t>
            </a:r>
            <a:r>
              <a:rPr lang="en-US" baseline="-25000" dirty="0" smtClean="0">
                <a:solidFill>
                  <a:srgbClr val="000000"/>
                </a:solidFill>
              </a:rPr>
              <a:t>1</a:t>
            </a:r>
            <a:r>
              <a:rPr lang="en-US" dirty="0" smtClean="0">
                <a:solidFill>
                  <a:srgbClr val="000000"/>
                </a:solidFill>
              </a:rPr>
              <a:t>2</a:t>
            </a:r>
            <a:r>
              <a:rPr lang="en-US" baseline="-25000" dirty="0" smtClean="0">
                <a:solidFill>
                  <a:srgbClr val="000000"/>
                </a:solidFill>
              </a:rPr>
              <a:t>1</a:t>
            </a:r>
          </a:p>
          <a:p>
            <a:endParaRPr lang="en-US" dirty="0">
              <a:solidFill>
                <a:srgbClr val="000000"/>
              </a:solidFill>
            </a:endParaRPr>
          </a:p>
          <a:p>
            <a:r>
              <a:rPr lang="en-US" dirty="0" smtClean="0">
                <a:solidFill>
                  <a:srgbClr val="000000"/>
                </a:solidFill>
              </a:rPr>
              <a:t>XDS thinks:</a:t>
            </a:r>
          </a:p>
          <a:p>
            <a:r>
              <a:rPr lang="en-US" dirty="0" smtClean="0">
                <a:solidFill>
                  <a:srgbClr val="000000"/>
                </a:solidFill>
              </a:rPr>
              <a:t>P422</a:t>
            </a:r>
            <a:endParaRPr lang="en-US" dirty="0">
              <a:solidFill>
                <a:srgbClr val="000000"/>
              </a:solidFill>
            </a:endParaRPr>
          </a:p>
        </p:txBody>
      </p:sp>
    </p:spTree>
    <p:extLst>
      <p:ext uri="{BB962C8B-B14F-4D97-AF65-F5344CB8AC3E}">
        <p14:creationId xmlns:p14="http://schemas.microsoft.com/office/powerpoint/2010/main" val="381569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298" name="Picture 8" descr="intimage_round"/>
          <p:cNvPicPr>
            <a:picLocks noChangeAspect="1" noChangeArrowheads="1"/>
          </p:cNvPicPr>
          <p:nvPr/>
        </p:nvPicPr>
        <p:blipFill>
          <a:blip r:embed="rId2">
            <a:extLst>
              <a:ext uri="{28A0092B-C50C-407E-A947-70E740481C1C}">
                <a14:useLocalDpi xmlns:a14="http://schemas.microsoft.com/office/drawing/2010/main" val="0"/>
              </a:ext>
            </a:extLst>
          </a:blip>
          <a:srcRect t="29688"/>
          <a:stretch>
            <a:fillRect/>
          </a:stretch>
        </p:blipFill>
        <p:spPr bwMode="auto">
          <a:xfrm>
            <a:off x="-609600" y="0"/>
            <a:ext cx="975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2"/>
          <p:cNvSpPr>
            <a:spLocks noGrp="1" noChangeArrowheads="1"/>
          </p:cNvSpPr>
          <p:nvPr>
            <p:ph type="title"/>
          </p:nvPr>
        </p:nvSpPr>
        <p:spPr/>
        <p:txBody>
          <a:bodyPr/>
          <a:lstStyle/>
          <a:p>
            <a:pPr eaLnBrk="1" hangingPunct="1"/>
            <a:r>
              <a:rPr lang="en-US" altLang="en-US" smtClean="0"/>
              <a:t>round</a:t>
            </a:r>
          </a:p>
        </p:txBody>
      </p:sp>
    </p:spTree>
    <p:extLst>
      <p:ext uri="{BB962C8B-B14F-4D97-AF65-F5344CB8AC3E}">
        <p14:creationId xmlns:p14="http://schemas.microsoft.com/office/powerpoint/2010/main" val="42087517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
        <p:nvSpPr>
          <p:cNvPr id="5" name="Title 1"/>
          <p:cNvSpPr txBox="1">
            <a:spLocks/>
          </p:cNvSpPr>
          <p:nvPr/>
        </p:nvSpPr>
        <p:spPr>
          <a:xfrm>
            <a:off x="457200" y="108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r>
              <a:rPr lang="en-US" dirty="0" smtClean="0">
                <a:solidFill>
                  <a:prstClr val="black"/>
                </a:solidFill>
              </a:rPr>
              <a:t>Real XFEL still</a:t>
            </a:r>
            <a:endParaRPr lang="en-US" dirty="0">
              <a:solidFill>
                <a:prstClr val="black"/>
              </a:solidFill>
            </a:endParaRPr>
          </a:p>
        </p:txBody>
      </p:sp>
      <p:sp>
        <p:nvSpPr>
          <p:cNvPr id="2" name="Rectangle 1"/>
          <p:cNvSpPr/>
          <p:nvPr/>
        </p:nvSpPr>
        <p:spPr>
          <a:xfrm>
            <a:off x="6797899" y="762000"/>
            <a:ext cx="2349321" cy="646331"/>
          </a:xfrm>
          <a:prstGeom prst="rect">
            <a:avLst/>
          </a:prstGeom>
        </p:spPr>
        <p:txBody>
          <a:bodyPr wrap="square">
            <a:spAutoFit/>
          </a:bodyPr>
          <a:lstStyle/>
          <a:p>
            <a:r>
              <a:rPr lang="en-US" dirty="0"/>
              <a:t>Lyubimov </a:t>
            </a:r>
            <a:r>
              <a:rPr lang="en-US" dirty="0" smtClean="0"/>
              <a:t>et al. (2016).</a:t>
            </a:r>
          </a:p>
          <a:p>
            <a:r>
              <a:rPr lang="en-US" i="1" dirty="0" err="1" smtClean="0"/>
              <a:t>eLife</a:t>
            </a:r>
            <a:r>
              <a:rPr lang="en-US" dirty="0" smtClean="0"/>
              <a:t> </a:t>
            </a:r>
            <a:r>
              <a:rPr lang="en-US" b="1" dirty="0"/>
              <a:t>5</a:t>
            </a:r>
            <a:r>
              <a:rPr lang="en-US" dirty="0"/>
              <a:t>, e18740. </a:t>
            </a:r>
          </a:p>
        </p:txBody>
      </p:sp>
    </p:spTree>
    <p:extLst>
      <p:ext uri="{BB962C8B-B14F-4D97-AF65-F5344CB8AC3E}">
        <p14:creationId xmlns:p14="http://schemas.microsoft.com/office/powerpoint/2010/main" val="35855699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384"/>
            <a:ext cx="8229600" cy="1143000"/>
          </a:xfrm>
        </p:spPr>
        <p:txBody>
          <a:bodyPr/>
          <a:lstStyle/>
          <a:p>
            <a:r>
              <a:rPr lang="en-US" dirty="0" smtClean="0"/>
              <a:t>XFEL: “fit” simulation to reality</a:t>
            </a:r>
            <a:endParaRPr lang="en-US" dirty="0"/>
          </a:p>
        </p:txBody>
      </p:sp>
      <p:sp>
        <p:nvSpPr>
          <p:cNvPr id="3" name="Content Placeholder 2"/>
          <p:cNvSpPr>
            <a:spLocks noGrp="1"/>
          </p:cNvSpPr>
          <p:nvPr>
            <p:ph idx="1"/>
          </p:nvPr>
        </p:nvSpPr>
        <p:spPr>
          <a:xfrm>
            <a:off x="457200" y="1600200"/>
            <a:ext cx="4752109" cy="4525963"/>
          </a:xfrm>
        </p:spPr>
        <p:txBody>
          <a:bodyPr/>
          <a:lstStyle/>
          <a:p>
            <a:r>
              <a:rPr lang="en-US" dirty="0" smtClean="0"/>
              <a:t>Dispersion</a:t>
            </a:r>
          </a:p>
          <a:p>
            <a:r>
              <a:rPr lang="en-US" dirty="0" smtClean="0"/>
              <a:t>Divergence</a:t>
            </a:r>
          </a:p>
          <a:p>
            <a:r>
              <a:rPr lang="en-US" dirty="0" err="1" smtClean="0"/>
              <a:t>Mosaicity</a:t>
            </a:r>
            <a:endParaRPr lang="en-US" dirty="0" smtClean="0"/>
          </a:p>
          <a:p>
            <a:r>
              <a:rPr lang="en-US" dirty="0" smtClean="0"/>
              <a:t>Wavelength</a:t>
            </a:r>
          </a:p>
          <a:p>
            <a:r>
              <a:rPr lang="en-US" dirty="0" smtClean="0"/>
              <a:t>Unit cell parameters (3)</a:t>
            </a:r>
          </a:p>
          <a:p>
            <a:r>
              <a:rPr lang="en-US" dirty="0" smtClean="0"/>
              <a:t>Crystal orientation (3)</a:t>
            </a:r>
          </a:p>
          <a:p>
            <a:r>
              <a:rPr lang="en-US" dirty="0" smtClean="0"/>
              <a:t>Mosaic domain size (3)</a:t>
            </a:r>
          </a:p>
        </p:txBody>
      </p:sp>
      <p:sp>
        <p:nvSpPr>
          <p:cNvPr id="4" name="Content Placeholder 2"/>
          <p:cNvSpPr txBox="1">
            <a:spLocks/>
          </p:cNvSpPr>
          <p:nvPr/>
        </p:nvSpPr>
        <p:spPr bwMode="auto">
          <a:xfrm>
            <a:off x="4128654" y="1697182"/>
            <a:ext cx="475210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rgbClr val="000000"/>
                </a:solidFill>
              </a:rPr>
              <a:t>Beam center (2)</a:t>
            </a:r>
          </a:p>
          <a:p>
            <a:r>
              <a:rPr lang="en-US" kern="0" dirty="0" smtClean="0">
                <a:solidFill>
                  <a:srgbClr val="000000"/>
                </a:solidFill>
              </a:rPr>
              <a:t>Beam direction (2)</a:t>
            </a:r>
          </a:p>
          <a:p>
            <a:r>
              <a:rPr lang="en-US" kern="0" dirty="0" smtClean="0">
                <a:solidFill>
                  <a:srgbClr val="000000"/>
                </a:solidFill>
              </a:rPr>
              <a:t>Detector distance</a:t>
            </a:r>
          </a:p>
        </p:txBody>
      </p:sp>
    </p:spTree>
    <p:extLst>
      <p:ext uri="{BB962C8B-B14F-4D97-AF65-F5344CB8AC3E}">
        <p14:creationId xmlns:p14="http://schemas.microsoft.com/office/powerpoint/2010/main" val="210130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2400"/>
          </a:xfrm>
        </p:spPr>
        <p:txBody>
          <a:bodyPr>
            <a:normAutofit/>
          </a:bodyPr>
          <a:lstStyle/>
          <a:p>
            <a:r>
              <a:rPr lang="en-US" dirty="0" smtClean="0"/>
              <a:t>Simulation of XFEL still</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
        <p:nvSpPr>
          <p:cNvPr id="4" name="Rectangle 3"/>
          <p:cNvSpPr/>
          <p:nvPr/>
        </p:nvSpPr>
        <p:spPr>
          <a:xfrm>
            <a:off x="6797899" y="762000"/>
            <a:ext cx="2349321" cy="646331"/>
          </a:xfrm>
          <a:prstGeom prst="rect">
            <a:avLst/>
          </a:prstGeom>
        </p:spPr>
        <p:txBody>
          <a:bodyPr wrap="square">
            <a:spAutoFit/>
          </a:bodyPr>
          <a:lstStyle/>
          <a:p>
            <a:r>
              <a:rPr lang="en-US" dirty="0"/>
              <a:t>Lyubimov </a:t>
            </a:r>
            <a:r>
              <a:rPr lang="en-US" dirty="0" smtClean="0"/>
              <a:t>et al. (2016).</a:t>
            </a:r>
          </a:p>
          <a:p>
            <a:r>
              <a:rPr lang="en-US" i="1" dirty="0" err="1" smtClean="0"/>
              <a:t>eLife</a:t>
            </a:r>
            <a:r>
              <a:rPr lang="en-US" dirty="0" smtClean="0"/>
              <a:t> </a:t>
            </a:r>
            <a:r>
              <a:rPr lang="en-US" b="1" dirty="0"/>
              <a:t>5</a:t>
            </a:r>
            <a:r>
              <a:rPr lang="en-US" dirty="0"/>
              <a:t>, e18740. </a:t>
            </a:r>
          </a:p>
        </p:txBody>
      </p:sp>
    </p:spTree>
    <p:extLst>
      <p:ext uri="{BB962C8B-B14F-4D97-AF65-F5344CB8AC3E}">
        <p14:creationId xmlns:p14="http://schemas.microsoft.com/office/powerpoint/2010/main" val="36415531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
        <p:nvSpPr>
          <p:cNvPr id="5" name="Title 1"/>
          <p:cNvSpPr txBox="1">
            <a:spLocks/>
          </p:cNvSpPr>
          <p:nvPr/>
        </p:nvSpPr>
        <p:spPr>
          <a:xfrm>
            <a:off x="457200" y="108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r>
              <a:rPr lang="en-US" dirty="0" smtClean="0">
                <a:solidFill>
                  <a:prstClr val="black"/>
                </a:solidFill>
              </a:rPr>
              <a:t>Real XFEL still</a:t>
            </a:r>
            <a:endParaRPr lang="en-US" dirty="0">
              <a:solidFill>
                <a:prstClr val="black"/>
              </a:solidFill>
            </a:endParaRPr>
          </a:p>
        </p:txBody>
      </p:sp>
      <p:sp>
        <p:nvSpPr>
          <p:cNvPr id="6" name="Rectangle 5"/>
          <p:cNvSpPr/>
          <p:nvPr/>
        </p:nvSpPr>
        <p:spPr>
          <a:xfrm>
            <a:off x="6797899" y="762000"/>
            <a:ext cx="2349321" cy="646331"/>
          </a:xfrm>
          <a:prstGeom prst="rect">
            <a:avLst/>
          </a:prstGeom>
        </p:spPr>
        <p:txBody>
          <a:bodyPr wrap="square">
            <a:spAutoFit/>
          </a:bodyPr>
          <a:lstStyle/>
          <a:p>
            <a:r>
              <a:rPr lang="en-US" dirty="0"/>
              <a:t>Lyubimov </a:t>
            </a:r>
            <a:r>
              <a:rPr lang="en-US" dirty="0" smtClean="0"/>
              <a:t>et al. (2016).</a:t>
            </a:r>
          </a:p>
          <a:p>
            <a:r>
              <a:rPr lang="en-US" i="1" dirty="0" err="1" smtClean="0"/>
              <a:t>eLife</a:t>
            </a:r>
            <a:r>
              <a:rPr lang="en-US" dirty="0" smtClean="0"/>
              <a:t> </a:t>
            </a:r>
            <a:r>
              <a:rPr lang="en-US" b="1" dirty="0"/>
              <a:t>5</a:t>
            </a:r>
            <a:r>
              <a:rPr lang="en-US" dirty="0"/>
              <a:t>, e18740. </a:t>
            </a:r>
          </a:p>
        </p:txBody>
      </p:sp>
    </p:spTree>
    <p:extLst>
      <p:ext uri="{BB962C8B-B14F-4D97-AF65-F5344CB8AC3E}">
        <p14:creationId xmlns:p14="http://schemas.microsoft.com/office/powerpoint/2010/main" val="14606864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1152638" y="1787495"/>
            <a:ext cx="1985027" cy="1968150"/>
            <a:chOff x="1152638" y="1787495"/>
            <a:chExt cx="1985027" cy="1968150"/>
          </a:xfrm>
        </p:grpSpPr>
        <p:sp>
          <p:nvSpPr>
            <p:cNvPr id="9" name="Circular Arrow 8"/>
            <p:cNvSpPr/>
            <p:nvPr/>
          </p:nvSpPr>
          <p:spPr>
            <a:xfrm rot="8455500">
              <a:off x="1152638" y="1787495"/>
              <a:ext cx="1985027" cy="1968150"/>
            </a:xfrm>
            <a:prstGeom prst="circularArrow">
              <a:avLst>
                <a:gd name="adj1" fmla="val 6052"/>
                <a:gd name="adj2" fmla="val 1056392"/>
                <a:gd name="adj3" fmla="val 20475769"/>
                <a:gd name="adj4" fmla="val 10799998"/>
                <a:gd name="adj5" fmla="val 88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25" name="TextBox 24"/>
            <p:cNvSpPr txBox="1"/>
            <p:nvPr/>
          </p:nvSpPr>
          <p:spPr>
            <a:xfrm rot="18889448">
              <a:off x="2249715" y="2931885"/>
              <a:ext cx="607859" cy="369332"/>
            </a:xfrm>
            <a:prstGeom prst="rect">
              <a:avLst/>
            </a:prstGeom>
            <a:noFill/>
          </p:spPr>
          <p:txBody>
            <a:bodyPr wrap="none" rtlCol="0">
              <a:spAutoFit/>
            </a:bodyPr>
            <a:lstStyle/>
            <a:p>
              <a:r>
                <a:rPr lang="en-US" dirty="0">
                  <a:solidFill>
                    <a:srgbClr val="006600"/>
                  </a:solidFill>
                  <a:latin typeface="Arial" panose="020B0604020202020204" pitchFamily="34" charset="0"/>
                  <a:cs typeface="Arial" panose="020B0604020202020204" pitchFamily="34" charset="0"/>
                </a:rPr>
                <a:t>phiz</a:t>
              </a:r>
            </a:p>
          </p:txBody>
        </p:sp>
      </p:grpSp>
      <p:pic>
        <p:nvPicPr>
          <p:cNvPr id="31" name="Picture 30"/>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65451" t="13364" r="12809" b="59688"/>
          <a:stretch/>
        </p:blipFill>
        <p:spPr>
          <a:xfrm>
            <a:off x="327737" y="3741474"/>
            <a:ext cx="1924333" cy="1419115"/>
          </a:xfrm>
          <a:prstGeom prst="rect">
            <a:avLst/>
          </a:prstGeom>
          <a:ln>
            <a:solidFill>
              <a:schemeClr val="tx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637" y="1930853"/>
            <a:ext cx="3514725" cy="4476750"/>
          </a:xfrm>
          <a:prstGeom prst="rect">
            <a:avLst/>
          </a:prstGeom>
        </p:spPr>
      </p:pic>
      <p:sp>
        <p:nvSpPr>
          <p:cNvPr id="4" name="Title 1"/>
          <p:cNvSpPr txBox="1">
            <a:spLocks/>
          </p:cNvSpPr>
          <p:nvPr/>
        </p:nvSpPr>
        <p:spPr>
          <a:xfrm>
            <a:off x="0" y="0"/>
            <a:ext cx="9144000" cy="14224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1200" kern="1200">
                <a:solidFill>
                  <a:schemeClr val="tx1"/>
                </a:solidFill>
                <a:latin typeface="Arial" panose="020B0604020202020204" pitchFamily="34" charset="0"/>
                <a:ea typeface="+mj-ea"/>
                <a:cs typeface="+mj-cs"/>
              </a:defRPr>
            </a:lvl1pPr>
          </a:lstStyle>
          <a:p>
            <a:r>
              <a:rPr lang="en-US" sz="4400" dirty="0" smtClean="0">
                <a:solidFill>
                  <a:prstClr val="black"/>
                </a:solidFill>
              </a:rPr>
              <a:t>Simulation of XFEL still</a:t>
            </a:r>
            <a:endParaRPr lang="en-US" sz="4400" dirty="0">
              <a:solidFill>
                <a:prstClr val="black"/>
              </a:solidFill>
            </a:endParaRPr>
          </a:p>
        </p:txBody>
      </p:sp>
      <p:pic>
        <p:nvPicPr>
          <p:cNvPr id="6" name="Picture 10" descr="MCBS0038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9517" y="2179184"/>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oup 37"/>
          <p:cNvGrpSpPr/>
          <p:nvPr/>
        </p:nvGrpSpPr>
        <p:grpSpPr>
          <a:xfrm>
            <a:off x="2057400" y="5334000"/>
            <a:ext cx="1822773" cy="1378074"/>
            <a:chOff x="1187201" y="5268686"/>
            <a:chExt cx="1822773" cy="1378074"/>
          </a:xfrm>
        </p:grpSpPr>
        <p:grpSp>
          <p:nvGrpSpPr>
            <p:cNvPr id="10" name="Group 9"/>
            <p:cNvGrpSpPr/>
            <p:nvPr/>
          </p:nvGrpSpPr>
          <p:grpSpPr>
            <a:xfrm>
              <a:off x="1187201" y="5370286"/>
              <a:ext cx="1425371" cy="1146630"/>
              <a:chOff x="3696237" y="2927796"/>
              <a:chExt cx="1324377" cy="1418824"/>
            </a:xfrm>
          </p:grpSpPr>
          <p:sp>
            <p:nvSpPr>
              <p:cNvPr id="11" name="Rectangle 10"/>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Arial" panose="020B0604020202020204" pitchFamily="34" charset="0"/>
                  <a:cs typeface="Arial" panose="020B0604020202020204" pitchFamily="34" charset="0"/>
                </a:endParaRPr>
              </a:p>
            </p:txBody>
          </p:sp>
          <p:cxnSp>
            <p:nvCxnSpPr>
              <p:cNvPr id="12" name="Straight Connector 11"/>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rot="5400000">
              <a:off x="2457636" y="5660572"/>
              <a:ext cx="607859" cy="369332"/>
            </a:xfrm>
            <a:prstGeom prst="rect">
              <a:avLst/>
            </a:prstGeom>
            <a:noFill/>
          </p:spPr>
          <p:txBody>
            <a:bodyPr wrap="none" rtlCol="0">
              <a:spAutoFit/>
            </a:bodyPr>
            <a:lstStyle/>
            <a:p>
              <a:r>
                <a:rPr lang="en-US" dirty="0" err="1">
                  <a:solidFill>
                    <a:srgbClr val="006600"/>
                  </a:solidFill>
                  <a:latin typeface="Arial" panose="020B0604020202020204" pitchFamily="34" charset="0"/>
                  <a:cs typeface="Arial" panose="020B0604020202020204" pitchFamily="34" charset="0"/>
                </a:rPr>
                <a:t>phiy</a:t>
              </a:r>
              <a:endParaRPr lang="en-US" dirty="0">
                <a:solidFill>
                  <a:srgbClr val="006600"/>
                </a:solidFill>
                <a:latin typeface="Arial" panose="020B0604020202020204" pitchFamily="34" charset="0"/>
                <a:cs typeface="Arial" panose="020B0604020202020204" pitchFamily="34" charset="0"/>
              </a:endParaRPr>
            </a:p>
          </p:txBody>
        </p:sp>
        <p:sp>
          <p:nvSpPr>
            <p:cNvPr id="21" name="TextBox 20"/>
            <p:cNvSpPr txBox="1"/>
            <p:nvPr/>
          </p:nvSpPr>
          <p:spPr>
            <a:xfrm>
              <a:off x="2402115" y="6277428"/>
              <a:ext cx="607859" cy="369332"/>
            </a:xfrm>
            <a:prstGeom prst="rect">
              <a:avLst/>
            </a:prstGeom>
            <a:noFill/>
          </p:spPr>
          <p:txBody>
            <a:bodyPr wrap="none" rtlCol="0">
              <a:spAutoFit/>
            </a:bodyPr>
            <a:lstStyle/>
            <a:p>
              <a:r>
                <a:rPr lang="en-US" dirty="0">
                  <a:solidFill>
                    <a:srgbClr val="006600"/>
                  </a:solidFill>
                  <a:latin typeface="Arial" panose="020B0604020202020204" pitchFamily="34" charset="0"/>
                  <a:cs typeface="Arial" panose="020B0604020202020204" pitchFamily="34" charset="0"/>
                </a:rPr>
                <a:t>phiz</a:t>
              </a:r>
            </a:p>
          </p:txBody>
        </p:sp>
        <p:sp>
          <p:nvSpPr>
            <p:cNvPr id="22" name="TextBox 21"/>
            <p:cNvSpPr txBox="1"/>
            <p:nvPr/>
          </p:nvSpPr>
          <p:spPr>
            <a:xfrm>
              <a:off x="1553030" y="5268686"/>
              <a:ext cx="607859" cy="369332"/>
            </a:xfrm>
            <a:prstGeom prst="rect">
              <a:avLst/>
            </a:prstGeom>
            <a:noFill/>
          </p:spPr>
          <p:txBody>
            <a:bodyPr wrap="none" rtlCol="0">
              <a:spAutoFit/>
            </a:bodyPr>
            <a:lstStyle/>
            <a:p>
              <a:r>
                <a:rPr lang="en-US" dirty="0" err="1">
                  <a:solidFill>
                    <a:srgbClr val="006600"/>
                  </a:solidFill>
                  <a:latin typeface="Arial" panose="020B0604020202020204" pitchFamily="34" charset="0"/>
                  <a:cs typeface="Arial" panose="020B0604020202020204" pitchFamily="34" charset="0"/>
                </a:rPr>
                <a:t>phix</a:t>
              </a:r>
              <a:endParaRPr lang="en-US" dirty="0">
                <a:solidFill>
                  <a:srgbClr val="006600"/>
                </a:solidFill>
                <a:latin typeface="Arial" panose="020B0604020202020204" pitchFamily="34" charset="0"/>
                <a:cs typeface="Arial" panose="020B0604020202020204" pitchFamily="34" charset="0"/>
              </a:endParaRPr>
            </a:p>
          </p:txBody>
        </p:sp>
      </p:grpSp>
      <p:grpSp>
        <p:nvGrpSpPr>
          <p:cNvPr id="35" name="Group 34"/>
          <p:cNvGrpSpPr/>
          <p:nvPr/>
        </p:nvGrpSpPr>
        <p:grpSpPr>
          <a:xfrm>
            <a:off x="1770743" y="1197430"/>
            <a:ext cx="1137631" cy="907142"/>
            <a:chOff x="1770743" y="1197430"/>
            <a:chExt cx="1137631" cy="907142"/>
          </a:xfrm>
        </p:grpSpPr>
        <p:sp>
          <p:nvSpPr>
            <p:cNvPr id="8" name="Curved Down Arrow 7"/>
            <p:cNvSpPr/>
            <p:nvPr/>
          </p:nvSpPr>
          <p:spPr>
            <a:xfrm>
              <a:off x="1770743" y="1335314"/>
              <a:ext cx="754743" cy="769258"/>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23" name="TextBox 22"/>
            <p:cNvSpPr txBox="1"/>
            <p:nvPr/>
          </p:nvSpPr>
          <p:spPr>
            <a:xfrm>
              <a:off x="2300515" y="1197430"/>
              <a:ext cx="607859" cy="369332"/>
            </a:xfrm>
            <a:prstGeom prst="rect">
              <a:avLst/>
            </a:prstGeom>
            <a:noFill/>
          </p:spPr>
          <p:txBody>
            <a:bodyPr wrap="none" rtlCol="0">
              <a:spAutoFit/>
            </a:bodyPr>
            <a:lstStyle/>
            <a:p>
              <a:r>
                <a:rPr lang="en-US" dirty="0" err="1">
                  <a:solidFill>
                    <a:srgbClr val="006600"/>
                  </a:solidFill>
                  <a:latin typeface="Arial" panose="020B0604020202020204" pitchFamily="34" charset="0"/>
                  <a:cs typeface="Arial" panose="020B0604020202020204" pitchFamily="34" charset="0"/>
                </a:rPr>
                <a:t>phix</a:t>
              </a:r>
              <a:endParaRPr lang="en-US" dirty="0">
                <a:solidFill>
                  <a:srgbClr val="006600"/>
                </a:solidFill>
                <a:latin typeface="Arial" panose="020B0604020202020204" pitchFamily="34" charset="0"/>
                <a:cs typeface="Arial" panose="020B0604020202020204" pitchFamily="34" charset="0"/>
              </a:endParaRPr>
            </a:p>
          </p:txBody>
        </p:sp>
      </p:grpSp>
      <p:grpSp>
        <p:nvGrpSpPr>
          <p:cNvPr id="36" name="Group 35"/>
          <p:cNvGrpSpPr/>
          <p:nvPr/>
        </p:nvGrpSpPr>
        <p:grpSpPr>
          <a:xfrm>
            <a:off x="667657" y="1908627"/>
            <a:ext cx="808521" cy="1110345"/>
            <a:chOff x="667657" y="1908627"/>
            <a:chExt cx="808521" cy="1110345"/>
          </a:xfrm>
        </p:grpSpPr>
        <p:sp>
          <p:nvSpPr>
            <p:cNvPr id="7" name="Curved Right Arrow 6"/>
            <p:cNvSpPr/>
            <p:nvPr/>
          </p:nvSpPr>
          <p:spPr>
            <a:xfrm>
              <a:off x="667657" y="2235200"/>
              <a:ext cx="754743" cy="783772"/>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24" name="TextBox 23"/>
            <p:cNvSpPr txBox="1"/>
            <p:nvPr/>
          </p:nvSpPr>
          <p:spPr>
            <a:xfrm>
              <a:off x="868319" y="1908627"/>
              <a:ext cx="607859" cy="369332"/>
            </a:xfrm>
            <a:prstGeom prst="rect">
              <a:avLst/>
            </a:prstGeom>
            <a:noFill/>
          </p:spPr>
          <p:txBody>
            <a:bodyPr wrap="none" rtlCol="0">
              <a:spAutoFit/>
            </a:bodyPr>
            <a:lstStyle/>
            <a:p>
              <a:r>
                <a:rPr lang="en-US" dirty="0" err="1">
                  <a:solidFill>
                    <a:srgbClr val="006600"/>
                  </a:solidFill>
                  <a:latin typeface="Arial" panose="020B0604020202020204" pitchFamily="34" charset="0"/>
                  <a:cs typeface="Arial" panose="020B0604020202020204" pitchFamily="34" charset="0"/>
                </a:rPr>
                <a:t>phiy</a:t>
              </a:r>
              <a:endParaRPr lang="en-US" dirty="0">
                <a:solidFill>
                  <a:srgbClr val="006600"/>
                </a:solidFill>
                <a:latin typeface="Arial" panose="020B0604020202020204" pitchFamily="34" charset="0"/>
                <a:cs typeface="Arial" panose="020B0604020202020204" pitchFamily="34" charset="0"/>
              </a:endParaRPr>
            </a:p>
          </p:txBody>
        </p:sp>
      </p:grpSp>
      <p:cxnSp>
        <p:nvCxnSpPr>
          <p:cNvPr id="29" name="Curved Connector 28"/>
          <p:cNvCxnSpPr/>
          <p:nvPr/>
        </p:nvCxnSpPr>
        <p:spPr>
          <a:xfrm rot="5400000">
            <a:off x="769258" y="3077029"/>
            <a:ext cx="841828" cy="754743"/>
          </a:xfrm>
          <a:prstGeom prst="curvedConnector3">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2" name="Curved Connector 31"/>
          <p:cNvCxnSpPr/>
          <p:nvPr/>
        </p:nvCxnSpPr>
        <p:spPr>
          <a:xfrm flipV="1">
            <a:off x="3886200" y="5261432"/>
            <a:ext cx="1317175" cy="758368"/>
          </a:xfrm>
          <a:prstGeom prst="curvedConnector3">
            <a:avLst>
              <a:gd name="adj1" fmla="val 50000"/>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42" name="Group 41"/>
          <p:cNvGrpSpPr/>
          <p:nvPr/>
        </p:nvGrpSpPr>
        <p:grpSpPr>
          <a:xfrm>
            <a:off x="1959430" y="3338286"/>
            <a:ext cx="2355209" cy="1828801"/>
            <a:chOff x="1959430" y="3338286"/>
            <a:chExt cx="2355209" cy="1828801"/>
          </a:xfrm>
        </p:grpSpPr>
        <p:pic>
          <p:nvPicPr>
            <p:cNvPr id="30" name="Picture 29"/>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65436" t="13367" r="12810" b="59686"/>
            <a:stretch/>
          </p:blipFill>
          <p:spPr>
            <a:xfrm>
              <a:off x="2389145" y="3748025"/>
              <a:ext cx="1925494" cy="1419062"/>
            </a:xfrm>
            <a:prstGeom prst="rect">
              <a:avLst/>
            </a:prstGeom>
            <a:ln>
              <a:solidFill>
                <a:schemeClr val="tx1"/>
              </a:solidFill>
            </a:ln>
          </p:spPr>
        </p:pic>
        <p:sp>
          <p:nvSpPr>
            <p:cNvPr id="39" name="TextBox 38"/>
            <p:cNvSpPr txBox="1"/>
            <p:nvPr/>
          </p:nvSpPr>
          <p:spPr>
            <a:xfrm>
              <a:off x="1959430" y="4325256"/>
              <a:ext cx="732893" cy="584775"/>
            </a:xfrm>
            <a:prstGeom prst="rect">
              <a:avLst/>
            </a:prstGeom>
            <a:noFill/>
          </p:spPr>
          <p:txBody>
            <a:bodyPr wrap="none" rtlCol="0">
              <a:spAutoFit/>
            </a:bodyPr>
            <a:lstStyle/>
            <a:p>
              <a:r>
                <a:rPr lang="en-US" sz="3200" b="1" dirty="0">
                  <a:solidFill>
                    <a:prstClr val="black"/>
                  </a:solidFill>
                  <a:latin typeface="Arial" panose="020B0604020202020204" pitchFamily="34" charset="0"/>
                  <a:cs typeface="Arial" panose="020B0604020202020204" pitchFamily="34" charset="0"/>
                </a:rPr>
                <a:t>VS</a:t>
              </a:r>
            </a:p>
          </p:txBody>
        </p:sp>
        <p:sp>
          <p:nvSpPr>
            <p:cNvPr id="41" name="TextBox 40"/>
            <p:cNvSpPr txBox="1"/>
            <p:nvPr/>
          </p:nvSpPr>
          <p:spPr>
            <a:xfrm>
              <a:off x="3294743" y="3338286"/>
              <a:ext cx="612668" cy="400110"/>
            </a:xfrm>
            <a:prstGeom prst="rect">
              <a:avLst/>
            </a:prstGeom>
            <a:noFill/>
          </p:spPr>
          <p:txBody>
            <a:bodyPr wrap="none" rtlCol="0">
              <a:spAutoFit/>
            </a:bodyPr>
            <a:lstStyle/>
            <a:p>
              <a:r>
                <a:rPr lang="en-US" sz="2000" dirty="0">
                  <a:solidFill>
                    <a:prstClr val="black"/>
                  </a:solidFill>
                  <a:latin typeface="Arial" panose="020B0604020202020204" pitchFamily="34" charset="0"/>
                  <a:cs typeface="Arial" panose="020B0604020202020204" pitchFamily="34" charset="0"/>
                </a:rPr>
                <a:t>real</a:t>
              </a:r>
            </a:p>
          </p:txBody>
        </p:sp>
      </p:grpSp>
    </p:spTree>
    <p:extLst>
      <p:ext uri="{BB962C8B-B14F-4D97-AF65-F5344CB8AC3E}">
        <p14:creationId xmlns:p14="http://schemas.microsoft.com/office/powerpoint/2010/main" val="259912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654481966"/>
              </p:ext>
            </p:extLst>
          </p:nvPr>
        </p:nvGraphicFramePr>
        <p:xfrm>
          <a:off x="612811" y="588828"/>
          <a:ext cx="8538121" cy="5897941"/>
        </p:xfrm>
        <a:graphic>
          <a:graphicData uri="http://schemas.openxmlformats.org/presentationml/2006/ole">
            <mc:AlternateContent xmlns:mc="http://schemas.openxmlformats.org/markup-compatibility/2006">
              <mc:Choice xmlns:v="urn:schemas-microsoft-com:vml" Requires="v">
                <p:oleObj spid="_x0000_s51251"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612811" y="588828"/>
                        <a:ext cx="8538121" cy="5897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3451395" y="6165433"/>
            <a:ext cx="38459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Angle about y axis (°)</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1785908" y="3263090"/>
            <a:ext cx="44406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Fraction pixels predicted</a:t>
            </a:r>
            <a:endParaRPr lang="en-US" altLang="en-US" sz="2800" b="1" dirty="0">
              <a:solidFill>
                <a:prstClr val="black"/>
              </a:solidFill>
              <a:latin typeface="Arial" panose="020B0604020202020204" pitchFamily="34" charset="0"/>
            </a:endParaRPr>
          </a:p>
        </p:txBody>
      </p:sp>
      <p:sp>
        <p:nvSpPr>
          <p:cNvPr id="2" name="TextBox 1"/>
          <p:cNvSpPr txBox="1"/>
          <p:nvPr/>
        </p:nvSpPr>
        <p:spPr>
          <a:xfrm>
            <a:off x="928914" y="0"/>
            <a:ext cx="8066632" cy="707886"/>
          </a:xfrm>
          <a:prstGeom prst="rect">
            <a:avLst/>
          </a:prstGeom>
          <a:noFill/>
        </p:spPr>
        <p:txBody>
          <a:bodyPr wrap="none" rtlCol="0">
            <a:spAutoFit/>
          </a:bodyPr>
          <a:lstStyle/>
          <a:p>
            <a:r>
              <a:rPr lang="en-US" sz="4000" dirty="0" smtClean="0">
                <a:solidFill>
                  <a:prstClr val="black"/>
                </a:solidFill>
                <a:latin typeface="Arial" panose="020B0604020202020204" pitchFamily="34" charset="0"/>
              </a:rPr>
              <a:t>Fitting individual “mosaic domains”</a:t>
            </a:r>
            <a:endParaRPr lang="en-US" sz="4000" dirty="0">
              <a:solidFill>
                <a:prstClr val="black"/>
              </a:solidFill>
              <a:latin typeface="Arial" panose="020B0604020202020204" pitchFamily="34" charset="0"/>
            </a:endParaRPr>
          </a:p>
        </p:txBody>
      </p:sp>
      <p:sp>
        <p:nvSpPr>
          <p:cNvPr id="4" name="TextBox 3"/>
          <p:cNvSpPr txBox="1"/>
          <p:nvPr/>
        </p:nvSpPr>
        <p:spPr>
          <a:xfrm>
            <a:off x="207817" y="5791201"/>
            <a:ext cx="2345514" cy="954107"/>
          </a:xfrm>
          <a:prstGeom prst="rect">
            <a:avLst/>
          </a:prstGeom>
          <a:noFill/>
        </p:spPr>
        <p:txBody>
          <a:bodyPr wrap="none" rtlCol="0">
            <a:spAutoFit/>
          </a:bodyPr>
          <a:lstStyle/>
          <a:p>
            <a:r>
              <a:rPr lang="en-US" sz="2800" dirty="0" smtClean="0">
                <a:solidFill>
                  <a:srgbClr val="C00000"/>
                </a:solidFill>
                <a:latin typeface="Arial" panose="020B0604020202020204" pitchFamily="34" charset="0"/>
                <a:cs typeface="Arial" panose="020B0604020202020204" pitchFamily="34" charset="0"/>
              </a:rPr>
              <a:t>Best of</a:t>
            </a:r>
          </a:p>
          <a:p>
            <a:r>
              <a:rPr lang="en-US" sz="2800" dirty="0" smtClean="0">
                <a:solidFill>
                  <a:srgbClr val="C00000"/>
                </a:solidFill>
                <a:latin typeface="Arial" panose="020B0604020202020204" pitchFamily="34" charset="0"/>
                <a:cs typeface="Arial" panose="020B0604020202020204" pitchFamily="34" charset="0"/>
              </a:rPr>
              <a:t>262,140 trials</a:t>
            </a:r>
            <a:endParaRPr lang="en-US" sz="28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7515268"/>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2400"/>
          </a:xfrm>
        </p:spPr>
        <p:txBody>
          <a:bodyPr>
            <a:normAutofit/>
          </a:bodyPr>
          <a:lstStyle/>
          <a:p>
            <a:r>
              <a:rPr lang="en-US" dirty="0" smtClean="0"/>
              <a:t>3-domain Simulation of XFEL still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782"/>
            <a:ext cx="9144000" cy="5440218"/>
          </a:xfrm>
          <a:prstGeom prst="rect">
            <a:avLst/>
          </a:prstGeom>
        </p:spPr>
      </p:pic>
    </p:spTree>
    <p:extLst>
      <p:ext uri="{BB962C8B-B14F-4D97-AF65-F5344CB8AC3E}">
        <p14:creationId xmlns:p14="http://schemas.microsoft.com/office/powerpoint/2010/main" val="32031638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
        <p:nvSpPr>
          <p:cNvPr id="5" name="Title 1"/>
          <p:cNvSpPr txBox="1">
            <a:spLocks/>
          </p:cNvSpPr>
          <p:nvPr/>
        </p:nvSpPr>
        <p:spPr>
          <a:xfrm>
            <a:off x="457200" y="108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r>
              <a:rPr lang="en-US" dirty="0" smtClean="0">
                <a:solidFill>
                  <a:prstClr val="black"/>
                </a:solidFill>
              </a:rPr>
              <a:t>Real XFEL still</a:t>
            </a:r>
            <a:endParaRPr lang="en-US" dirty="0">
              <a:solidFill>
                <a:prstClr val="black"/>
              </a:solidFill>
            </a:endParaRPr>
          </a:p>
        </p:txBody>
      </p:sp>
    </p:spTree>
    <p:extLst>
      <p:ext uri="{BB962C8B-B14F-4D97-AF65-F5344CB8AC3E}">
        <p14:creationId xmlns:p14="http://schemas.microsoft.com/office/powerpoint/2010/main" val="10823247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2400"/>
          </a:xfrm>
        </p:spPr>
        <p:txBody>
          <a:bodyPr>
            <a:normAutofit/>
          </a:bodyPr>
          <a:lstStyle/>
          <a:p>
            <a:r>
              <a:rPr lang="en-US" dirty="0" smtClean="0"/>
              <a:t>1-domain Simulation of XFEL still</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Tree>
    <p:extLst>
      <p:ext uri="{BB962C8B-B14F-4D97-AF65-F5344CB8AC3E}">
        <p14:creationId xmlns:p14="http://schemas.microsoft.com/office/powerpoint/2010/main" val="2173992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tretch>
            <a:fillRect/>
          </a:stretch>
        </p:blipFill>
        <p:spPr>
          <a:xfrm>
            <a:off x="0" y="-1411906"/>
            <a:ext cx="9144000" cy="9605394"/>
          </a:xfrm>
          <a:prstGeom prst="rect">
            <a:avLst/>
          </a:prstGeom>
          <a:ln w="12700">
            <a:solidFill>
              <a:schemeClr val="tx1"/>
            </a:solidFill>
          </a:ln>
        </p:spPr>
      </p:pic>
      <p:sp>
        <p:nvSpPr>
          <p:cNvPr id="2" name="Title 1"/>
          <p:cNvSpPr>
            <a:spLocks noGrp="1"/>
          </p:cNvSpPr>
          <p:nvPr>
            <p:ph type="title"/>
          </p:nvPr>
        </p:nvSpPr>
        <p:spPr/>
        <p:txBody>
          <a:bodyPr/>
          <a:lstStyle/>
          <a:p>
            <a:r>
              <a:rPr lang="en-US" dirty="0" smtClean="0">
                <a:solidFill>
                  <a:srgbClr val="FF0000"/>
                </a:solidFill>
                <a:effectLst>
                  <a:outerShdw blurRad="38100" dist="38100" dir="2700000" algn="tl">
                    <a:srgbClr val="000000">
                      <a:alpha val="43137"/>
                    </a:srgbClr>
                  </a:outerShdw>
                </a:effectLst>
              </a:rPr>
              <a:t>Problem images: indexing</a:t>
            </a:r>
            <a:endParaRPr lang="en-US"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501139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2400"/>
          </a:xfrm>
        </p:spPr>
        <p:txBody>
          <a:bodyPr>
            <a:normAutofit/>
          </a:bodyPr>
          <a:lstStyle/>
          <a:p>
            <a:r>
              <a:rPr lang="en-US" dirty="0" smtClean="0"/>
              <a:t>3-cluster mosaic simulation</a:t>
            </a:r>
            <a:endParaRPr lang="en-US"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5000"/>
                    </a14:imgEffect>
                  </a14:imgLayer>
                </a14:imgProps>
              </a:ext>
              <a:ext uri="{28A0092B-C50C-407E-A947-70E740481C1C}">
                <a14:useLocalDpi xmlns:a14="http://schemas.microsoft.com/office/drawing/2010/main" val="0"/>
              </a:ext>
            </a:extLst>
          </a:blip>
          <a:stretch>
            <a:fillRect/>
          </a:stretch>
        </p:blipFill>
        <p:spPr>
          <a:xfrm>
            <a:off x="0" y="1417782"/>
            <a:ext cx="9144000" cy="5440218"/>
          </a:xfrm>
          <a:prstGeom prst="rect">
            <a:avLst/>
          </a:prstGeom>
        </p:spPr>
      </p:pic>
    </p:spTree>
    <p:extLst>
      <p:ext uri="{BB962C8B-B14F-4D97-AF65-F5344CB8AC3E}">
        <p14:creationId xmlns:p14="http://schemas.microsoft.com/office/powerpoint/2010/main" val="2134133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5000"/>
                    </a14:imgEffect>
                  </a14:imgLayer>
                </a14:imgProps>
              </a:ex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
        <p:nvSpPr>
          <p:cNvPr id="5" name="Title 1"/>
          <p:cNvSpPr txBox="1">
            <a:spLocks/>
          </p:cNvSpPr>
          <p:nvPr/>
        </p:nvSpPr>
        <p:spPr>
          <a:xfrm>
            <a:off x="457200" y="108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r>
              <a:rPr lang="en-US" dirty="0" smtClean="0">
                <a:solidFill>
                  <a:prstClr val="black"/>
                </a:solidFill>
              </a:rPr>
              <a:t>Real XFEL still</a:t>
            </a:r>
            <a:endParaRPr lang="en-US" dirty="0">
              <a:solidFill>
                <a:prstClr val="black"/>
              </a:solidFill>
            </a:endParaRPr>
          </a:p>
        </p:txBody>
      </p:sp>
      <p:sp>
        <p:nvSpPr>
          <p:cNvPr id="6" name="Rectangle 5"/>
          <p:cNvSpPr/>
          <p:nvPr/>
        </p:nvSpPr>
        <p:spPr>
          <a:xfrm>
            <a:off x="6797899" y="762000"/>
            <a:ext cx="2349321" cy="646331"/>
          </a:xfrm>
          <a:prstGeom prst="rect">
            <a:avLst/>
          </a:prstGeom>
        </p:spPr>
        <p:txBody>
          <a:bodyPr wrap="square">
            <a:spAutoFit/>
          </a:bodyPr>
          <a:lstStyle/>
          <a:p>
            <a:r>
              <a:rPr lang="en-US" dirty="0">
                <a:solidFill>
                  <a:prstClr val="black"/>
                </a:solidFill>
              </a:rPr>
              <a:t>Lyubimov </a:t>
            </a:r>
            <a:r>
              <a:rPr lang="en-US" dirty="0" smtClean="0">
                <a:solidFill>
                  <a:prstClr val="black"/>
                </a:solidFill>
              </a:rPr>
              <a:t>et al. (2016).</a:t>
            </a:r>
          </a:p>
          <a:p>
            <a:r>
              <a:rPr lang="en-US" i="1" dirty="0" err="1" smtClean="0">
                <a:solidFill>
                  <a:prstClr val="black"/>
                </a:solidFill>
              </a:rPr>
              <a:t>eLife</a:t>
            </a:r>
            <a:r>
              <a:rPr lang="en-US" dirty="0" smtClean="0">
                <a:solidFill>
                  <a:prstClr val="black"/>
                </a:solidFill>
              </a:rPr>
              <a:t> </a:t>
            </a:r>
            <a:r>
              <a:rPr lang="en-US" b="1" dirty="0">
                <a:solidFill>
                  <a:prstClr val="black"/>
                </a:solidFill>
              </a:rPr>
              <a:t>5</a:t>
            </a:r>
            <a:r>
              <a:rPr lang="en-US" dirty="0">
                <a:solidFill>
                  <a:prstClr val="black"/>
                </a:solidFill>
              </a:rPr>
              <a:t>, e18740. </a:t>
            </a:r>
          </a:p>
        </p:txBody>
      </p:sp>
    </p:spTree>
    <p:extLst>
      <p:ext uri="{BB962C8B-B14F-4D97-AF65-F5344CB8AC3E}">
        <p14:creationId xmlns:p14="http://schemas.microsoft.com/office/powerpoint/2010/main" val="17162528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2400"/>
          </a:xfrm>
        </p:spPr>
        <p:txBody>
          <a:bodyPr>
            <a:normAutofit/>
          </a:bodyPr>
          <a:lstStyle/>
          <a:p>
            <a:r>
              <a:rPr lang="en-US" dirty="0" smtClean="0"/>
              <a:t>1-cluster Simulation of XFEL still</a:t>
            </a:r>
            <a:endParaRPr lang="en-US" dirty="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45000"/>
                    </a14:imgEffect>
                  </a14:imgLayer>
                </a14:imgProps>
              </a:ex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Tree>
    <p:extLst>
      <p:ext uri="{BB962C8B-B14F-4D97-AF65-F5344CB8AC3E}">
        <p14:creationId xmlns:p14="http://schemas.microsoft.com/office/powerpoint/2010/main" val="16653213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25400"/>
            <a:ext cx="9144000" cy="707886"/>
          </a:xfrm>
          <a:prstGeom prst="rect">
            <a:avLst/>
          </a:prstGeom>
          <a:noFill/>
        </p:spPr>
        <p:txBody>
          <a:bodyPr wrap="square" rtlCol="0">
            <a:spAutoFit/>
          </a:bodyPr>
          <a:lstStyle/>
          <a:p>
            <a:pPr algn="ctr"/>
            <a:r>
              <a:rPr lang="en-US" sz="4000" dirty="0" smtClean="0">
                <a:solidFill>
                  <a:srgbClr val="000000"/>
                </a:solidFill>
              </a:rPr>
              <a:t>The true nature of “mosaic spread”</a:t>
            </a:r>
            <a:endParaRPr lang="en-US" sz="4000" dirty="0">
              <a:solidFill>
                <a:srgbClr val="000000"/>
              </a:solidFill>
            </a:endParaRPr>
          </a:p>
        </p:txBody>
      </p:sp>
      <p:sp>
        <p:nvSpPr>
          <p:cNvPr id="3" name="Rectangle 2"/>
          <p:cNvSpPr/>
          <p:nvPr/>
        </p:nvSpPr>
        <p:spPr>
          <a:xfrm>
            <a:off x="0" y="6211669"/>
            <a:ext cx="9144000" cy="646331"/>
          </a:xfrm>
          <a:prstGeom prst="rect">
            <a:avLst/>
          </a:prstGeom>
        </p:spPr>
        <p:txBody>
          <a:bodyPr wrap="square">
            <a:spAutoFit/>
          </a:bodyPr>
          <a:lstStyle/>
          <a:p>
            <a:r>
              <a:rPr lang="en-US" dirty="0">
                <a:solidFill>
                  <a:srgbClr val="000000"/>
                </a:solidFill>
              </a:rPr>
              <a:t>Lovelace JJ, Murphy CR, </a:t>
            </a:r>
            <a:r>
              <a:rPr lang="en-US" dirty="0" err="1">
                <a:solidFill>
                  <a:srgbClr val="000000"/>
                </a:solidFill>
              </a:rPr>
              <a:t>Pahl</a:t>
            </a:r>
            <a:r>
              <a:rPr lang="en-US" dirty="0">
                <a:solidFill>
                  <a:srgbClr val="000000"/>
                </a:solidFill>
              </a:rPr>
              <a:t> R, </a:t>
            </a:r>
            <a:r>
              <a:rPr lang="en-US" dirty="0" err="1">
                <a:solidFill>
                  <a:srgbClr val="000000"/>
                </a:solidFill>
              </a:rPr>
              <a:t>Brister</a:t>
            </a:r>
            <a:r>
              <a:rPr lang="en-US" dirty="0">
                <a:solidFill>
                  <a:srgbClr val="000000"/>
                </a:solidFill>
              </a:rPr>
              <a:t> K &amp; </a:t>
            </a:r>
            <a:r>
              <a:rPr lang="en-US" dirty="0" err="1">
                <a:solidFill>
                  <a:srgbClr val="000000"/>
                </a:solidFill>
              </a:rPr>
              <a:t>Borgstahl</a:t>
            </a:r>
            <a:r>
              <a:rPr lang="en-US" dirty="0">
                <a:solidFill>
                  <a:srgbClr val="000000"/>
                </a:solidFill>
              </a:rPr>
              <a:t> GEO (2006)."Tracking reflections through cryogenic cooling with topography", </a:t>
            </a:r>
            <a:r>
              <a:rPr lang="en-US" i="1" dirty="0">
                <a:solidFill>
                  <a:srgbClr val="000000"/>
                </a:solidFill>
              </a:rPr>
              <a:t>J. Appl. </a:t>
            </a:r>
            <a:r>
              <a:rPr lang="en-US" i="1" dirty="0" err="1">
                <a:solidFill>
                  <a:srgbClr val="000000"/>
                </a:solidFill>
              </a:rPr>
              <a:t>Cryst</a:t>
            </a:r>
            <a:r>
              <a:rPr lang="en-US" i="1" dirty="0">
                <a:solidFill>
                  <a:srgbClr val="000000"/>
                </a:solidFill>
              </a:rPr>
              <a:t>.</a:t>
            </a:r>
            <a:r>
              <a:rPr lang="en-US" dirty="0">
                <a:solidFill>
                  <a:srgbClr val="000000"/>
                </a:solidFill>
              </a:rPr>
              <a:t> </a:t>
            </a:r>
            <a:r>
              <a:rPr lang="en-US" b="1" dirty="0">
                <a:solidFill>
                  <a:srgbClr val="000000"/>
                </a:solidFill>
              </a:rPr>
              <a:t>39</a:t>
            </a:r>
            <a:r>
              <a:rPr lang="en-US" dirty="0">
                <a:solidFill>
                  <a:srgbClr val="000000"/>
                </a:solidFill>
              </a:rPr>
              <a:t>, 425-432. </a:t>
            </a: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497" t="21363" r="23041" b="16342"/>
          <a:stretch/>
        </p:blipFill>
        <p:spPr bwMode="auto">
          <a:xfrm>
            <a:off x="-21771" y="2743200"/>
            <a:ext cx="4647048" cy="3225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673" t="18850" r="29722" b="30277"/>
          <a:stretch/>
        </p:blipFill>
        <p:spPr bwMode="auto">
          <a:xfrm>
            <a:off x="3429000" y="2209800"/>
            <a:ext cx="5715000" cy="2837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37382" y="1034743"/>
            <a:ext cx="8279831" cy="461665"/>
          </a:xfrm>
          <a:prstGeom prst="rect">
            <a:avLst/>
          </a:prstGeom>
          <a:noFill/>
        </p:spPr>
        <p:txBody>
          <a:bodyPr wrap="none" rtlCol="0">
            <a:spAutoFit/>
          </a:bodyPr>
          <a:lstStyle/>
          <a:p>
            <a:r>
              <a:rPr lang="en-US" sz="2400" dirty="0" smtClean="0">
                <a:solidFill>
                  <a:srgbClr val="000000"/>
                </a:solidFill>
              </a:rPr>
              <a:t>Any function can be approximated by a family of Gaussians</a:t>
            </a:r>
            <a:endParaRPr lang="en-US" sz="2400" dirty="0">
              <a:solidFill>
                <a:srgbClr val="000000"/>
              </a:solidFill>
            </a:endParaRPr>
          </a:p>
        </p:txBody>
      </p:sp>
      <p:sp>
        <p:nvSpPr>
          <p:cNvPr id="5" name="Rectangle 4"/>
          <p:cNvSpPr/>
          <p:nvPr/>
        </p:nvSpPr>
        <p:spPr>
          <a:xfrm>
            <a:off x="5863770" y="2075542"/>
            <a:ext cx="3396343" cy="3701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9371098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0"/>
            <a:ext cx="9144000" cy="9144000"/>
          </a:xfrm>
          <a:prstGeom prst="rect">
            <a:avLst/>
          </a:prstGeom>
        </p:spPr>
      </p:pic>
      <p:sp>
        <p:nvSpPr>
          <p:cNvPr id="5" name="TextBox 4"/>
          <p:cNvSpPr txBox="1"/>
          <p:nvPr/>
        </p:nvSpPr>
        <p:spPr>
          <a:xfrm>
            <a:off x="2057400" y="228600"/>
            <a:ext cx="5535490" cy="830997"/>
          </a:xfrm>
          <a:prstGeom prst="rect">
            <a:avLst/>
          </a:prstGeom>
          <a:noFill/>
        </p:spPr>
        <p:txBody>
          <a:bodyPr wrap="none" rtlCol="0">
            <a:spAutoFit/>
          </a:bodyPr>
          <a:lstStyle/>
          <a:p>
            <a:r>
              <a:rPr lang="en-US" sz="4800" dirty="0" smtClean="0">
                <a:solidFill>
                  <a:schemeClr val="bg1"/>
                </a:solidFill>
                <a:effectLst>
                  <a:outerShdw blurRad="38100" dist="38100" dir="2700000" algn="tl">
                    <a:srgbClr val="000000">
                      <a:alpha val="43137"/>
                    </a:srgbClr>
                  </a:outerShdw>
                </a:effectLst>
              </a:rPr>
              <a:t>3 domains within 1°</a:t>
            </a:r>
            <a:endParaRPr lang="en-US" sz="4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58116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0"/>
            <a:ext cx="9144000" cy="9144000"/>
          </a:xfrm>
          <a:prstGeom prst="rect">
            <a:avLst/>
          </a:prstGeom>
        </p:spPr>
      </p:pic>
      <p:sp>
        <p:nvSpPr>
          <p:cNvPr id="5" name="TextBox 4"/>
          <p:cNvSpPr txBox="1"/>
          <p:nvPr/>
        </p:nvSpPr>
        <p:spPr>
          <a:xfrm>
            <a:off x="2057400" y="228600"/>
            <a:ext cx="6050054" cy="830997"/>
          </a:xfrm>
          <a:prstGeom prst="rect">
            <a:avLst/>
          </a:prstGeom>
          <a:noFill/>
        </p:spPr>
        <p:txBody>
          <a:bodyPr wrap="none" rtlCol="0">
            <a:spAutoFit/>
          </a:bodyPr>
          <a:lstStyle/>
          <a:p>
            <a:r>
              <a:rPr lang="en-US" sz="4800" dirty="0" smtClean="0">
                <a:solidFill>
                  <a:schemeClr val="bg1"/>
                </a:solidFill>
                <a:effectLst>
                  <a:outerShdw blurRad="38100" dist="38100" dir="2700000" algn="tl">
                    <a:srgbClr val="000000">
                      <a:alpha val="43137"/>
                    </a:srgbClr>
                  </a:outerShdw>
                </a:effectLst>
              </a:rPr>
              <a:t>3 domains within 0.2°</a:t>
            </a:r>
            <a:endParaRPr lang="en-US" sz="4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091664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dirty="0" smtClean="0"/>
              <a:t>Texture sufficient for poor stats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62201615"/>
              </p:ext>
            </p:extLst>
          </p:nvPr>
        </p:nvGraphicFramePr>
        <p:xfrm>
          <a:off x="577984" y="1855986"/>
          <a:ext cx="7772400" cy="1438738"/>
        </p:xfrm>
        <a:graphic>
          <a:graphicData uri="http://schemas.openxmlformats.org/drawingml/2006/table">
            <a:tbl>
              <a:tblPr firstRow="1" bandRow="1">
                <a:tableStyleId>{5C22544A-7EE6-4342-B048-85BDC9FD1C3A}</a:tableStyleId>
              </a:tblPr>
              <a:tblGrid>
                <a:gridCol w="2590800"/>
                <a:gridCol w="2590800"/>
                <a:gridCol w="2590800"/>
              </a:tblGrid>
              <a:tr h="719369">
                <a:tc>
                  <a:txBody>
                    <a:bodyPr/>
                    <a:lstStyle/>
                    <a:p>
                      <a:r>
                        <a:rPr lang="en-US" sz="3600" dirty="0" smtClean="0"/>
                        <a:t>texture</a:t>
                      </a:r>
                      <a:endParaRPr lang="en-US" sz="3600" dirty="0"/>
                    </a:p>
                  </a:txBody>
                  <a:tcPr/>
                </a:tc>
                <a:tc>
                  <a:txBody>
                    <a:bodyPr/>
                    <a:lstStyle/>
                    <a:p>
                      <a:r>
                        <a:rPr lang="en-US" sz="3600" dirty="0" smtClean="0"/>
                        <a:t>1 cluster</a:t>
                      </a:r>
                      <a:endParaRPr lang="en-US" sz="3600" dirty="0"/>
                    </a:p>
                  </a:txBody>
                  <a:tcPr/>
                </a:tc>
                <a:tc>
                  <a:txBody>
                    <a:bodyPr/>
                    <a:lstStyle/>
                    <a:p>
                      <a:r>
                        <a:rPr lang="en-US" sz="3600" dirty="0" smtClean="0"/>
                        <a:t>3</a:t>
                      </a:r>
                      <a:r>
                        <a:rPr lang="en-US" sz="3600" baseline="0" dirty="0" smtClean="0"/>
                        <a:t> clusters</a:t>
                      </a:r>
                      <a:endParaRPr lang="en-US" sz="3600" dirty="0"/>
                    </a:p>
                  </a:txBody>
                  <a:tcPr/>
                </a:tc>
              </a:tr>
              <a:tr h="719369">
                <a:tc>
                  <a:txBody>
                    <a:bodyPr/>
                    <a:lstStyle/>
                    <a:p>
                      <a:r>
                        <a:rPr lang="en-US" sz="3600" dirty="0" err="1" smtClean="0"/>
                        <a:t>R</a:t>
                      </a:r>
                      <a:r>
                        <a:rPr lang="en-US" sz="3600" baseline="-25000" dirty="0" err="1" smtClean="0"/>
                        <a:t>true</a:t>
                      </a:r>
                      <a:r>
                        <a:rPr lang="en-US" sz="3600" baseline="30000" dirty="0" smtClean="0"/>
                        <a:t>*</a:t>
                      </a:r>
                      <a:endParaRPr lang="en-US" sz="3600" baseline="30000" dirty="0"/>
                    </a:p>
                  </a:txBody>
                  <a:tcPr/>
                </a:tc>
                <a:tc>
                  <a:txBody>
                    <a:bodyPr/>
                    <a:lstStyle/>
                    <a:p>
                      <a:r>
                        <a:rPr lang="en-US" sz="3600" dirty="0" smtClean="0"/>
                        <a:t>4%</a:t>
                      </a:r>
                      <a:endParaRPr lang="en-US" sz="3600" dirty="0"/>
                    </a:p>
                  </a:txBody>
                  <a:tcPr/>
                </a:tc>
                <a:tc>
                  <a:txBody>
                    <a:bodyPr/>
                    <a:lstStyle/>
                    <a:p>
                      <a:r>
                        <a:rPr lang="en-US" sz="3600" dirty="0" smtClean="0"/>
                        <a:t>16%</a:t>
                      </a:r>
                      <a:endParaRPr lang="en-US" sz="3600" dirty="0"/>
                    </a:p>
                  </a:txBody>
                  <a:tcPr/>
                </a:tc>
              </a:tr>
            </a:tbl>
          </a:graphicData>
        </a:graphic>
      </p:graphicFrame>
      <p:sp>
        <p:nvSpPr>
          <p:cNvPr id="5" name="TextBox 4"/>
          <p:cNvSpPr txBox="1"/>
          <p:nvPr/>
        </p:nvSpPr>
        <p:spPr>
          <a:xfrm>
            <a:off x="1828800" y="1186934"/>
            <a:ext cx="5290231" cy="461665"/>
          </a:xfrm>
          <a:prstGeom prst="rect">
            <a:avLst/>
          </a:prstGeom>
          <a:noFill/>
        </p:spPr>
        <p:txBody>
          <a:bodyPr wrap="none" rtlCol="0">
            <a:spAutoFit/>
          </a:bodyPr>
          <a:lstStyle/>
          <a:p>
            <a:r>
              <a:rPr lang="en-US" sz="2400" dirty="0" smtClean="0"/>
              <a:t>500 images   </a:t>
            </a:r>
            <a:r>
              <a:rPr lang="en-US" dirty="0" smtClean="0"/>
              <a:t>Results from iota: </a:t>
            </a:r>
            <a:r>
              <a:rPr lang="en-US" dirty="0" err="1" smtClean="0"/>
              <a:t>cctbx</a:t>
            </a:r>
            <a:r>
              <a:rPr lang="en-US" dirty="0" smtClean="0"/>
              <a:t> &amp; prime</a:t>
            </a:r>
            <a:endParaRPr lang="en-US" dirty="0"/>
          </a:p>
        </p:txBody>
      </p:sp>
      <p:sp>
        <p:nvSpPr>
          <p:cNvPr id="6" name="TextBox 5"/>
          <p:cNvSpPr txBox="1"/>
          <p:nvPr/>
        </p:nvSpPr>
        <p:spPr>
          <a:xfrm>
            <a:off x="76200" y="6451600"/>
            <a:ext cx="4621778" cy="369332"/>
          </a:xfrm>
          <a:prstGeom prst="rect">
            <a:avLst/>
          </a:prstGeom>
          <a:noFill/>
        </p:spPr>
        <p:txBody>
          <a:bodyPr wrap="none" rtlCol="0">
            <a:spAutoFit/>
          </a:bodyPr>
          <a:lstStyle/>
          <a:p>
            <a:r>
              <a:rPr lang="en-US" dirty="0" smtClean="0"/>
              <a:t>*Agreement with F value fed into simulation</a:t>
            </a:r>
            <a:endParaRPr lang="en-US" dirty="0"/>
          </a:p>
        </p:txBody>
      </p:sp>
    </p:spTree>
    <p:extLst>
      <p:ext uri="{BB962C8B-B14F-4D97-AF65-F5344CB8AC3E}">
        <p14:creationId xmlns:p14="http://schemas.microsoft.com/office/powerpoint/2010/main" val="16433468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dirty="0" smtClean="0"/>
              <a:t>Texture sufficient for poor stats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14142040"/>
              </p:ext>
            </p:extLst>
          </p:nvPr>
        </p:nvGraphicFramePr>
        <p:xfrm>
          <a:off x="577984" y="1855986"/>
          <a:ext cx="7772400" cy="2158107"/>
        </p:xfrm>
        <a:graphic>
          <a:graphicData uri="http://schemas.openxmlformats.org/drawingml/2006/table">
            <a:tbl>
              <a:tblPr firstRow="1" bandRow="1">
                <a:tableStyleId>{5C22544A-7EE6-4342-B048-85BDC9FD1C3A}</a:tableStyleId>
              </a:tblPr>
              <a:tblGrid>
                <a:gridCol w="2590800"/>
                <a:gridCol w="2590800"/>
                <a:gridCol w="2590800"/>
              </a:tblGrid>
              <a:tr h="719369">
                <a:tc>
                  <a:txBody>
                    <a:bodyPr/>
                    <a:lstStyle/>
                    <a:p>
                      <a:r>
                        <a:rPr lang="en-US" sz="3600" dirty="0" smtClean="0"/>
                        <a:t>texture</a:t>
                      </a:r>
                      <a:endParaRPr lang="en-US" sz="3600" dirty="0"/>
                    </a:p>
                  </a:txBody>
                  <a:tcPr/>
                </a:tc>
                <a:tc>
                  <a:txBody>
                    <a:bodyPr/>
                    <a:lstStyle/>
                    <a:p>
                      <a:r>
                        <a:rPr lang="en-US" sz="3600" dirty="0" smtClean="0"/>
                        <a:t>1 cluster</a:t>
                      </a:r>
                      <a:endParaRPr lang="en-US" sz="3600" dirty="0"/>
                    </a:p>
                  </a:txBody>
                  <a:tcPr/>
                </a:tc>
                <a:tc>
                  <a:txBody>
                    <a:bodyPr/>
                    <a:lstStyle/>
                    <a:p>
                      <a:r>
                        <a:rPr lang="en-US" sz="3600" dirty="0" smtClean="0"/>
                        <a:t>3</a:t>
                      </a:r>
                      <a:r>
                        <a:rPr lang="en-US" sz="3600" baseline="0" dirty="0" smtClean="0"/>
                        <a:t> clusters</a:t>
                      </a:r>
                      <a:endParaRPr lang="en-US" sz="3600" dirty="0"/>
                    </a:p>
                  </a:txBody>
                  <a:tcPr/>
                </a:tc>
              </a:tr>
              <a:tr h="719369">
                <a:tc>
                  <a:txBody>
                    <a:bodyPr/>
                    <a:lstStyle/>
                    <a:p>
                      <a:r>
                        <a:rPr lang="en-US" sz="3600" dirty="0" err="1" smtClean="0"/>
                        <a:t>R</a:t>
                      </a:r>
                      <a:r>
                        <a:rPr lang="en-US" sz="3600" baseline="-25000" dirty="0" err="1" smtClean="0"/>
                        <a:t>true</a:t>
                      </a:r>
                      <a:r>
                        <a:rPr lang="en-US" sz="3600" baseline="30000" dirty="0" smtClean="0"/>
                        <a:t>*</a:t>
                      </a:r>
                      <a:endParaRPr lang="en-US" sz="3600" baseline="30000" dirty="0"/>
                    </a:p>
                  </a:txBody>
                  <a:tcPr/>
                </a:tc>
                <a:tc>
                  <a:txBody>
                    <a:bodyPr/>
                    <a:lstStyle/>
                    <a:p>
                      <a:r>
                        <a:rPr lang="en-US" sz="3600" dirty="0" smtClean="0"/>
                        <a:t>4%</a:t>
                      </a:r>
                      <a:endParaRPr lang="en-US" sz="3600" dirty="0"/>
                    </a:p>
                  </a:txBody>
                  <a:tcPr/>
                </a:tc>
                <a:tc>
                  <a:txBody>
                    <a:bodyPr/>
                    <a:lstStyle/>
                    <a:p>
                      <a:r>
                        <a:rPr lang="en-US" sz="3600" dirty="0" smtClean="0"/>
                        <a:t>16%</a:t>
                      </a:r>
                      <a:endParaRPr lang="en-US" sz="3600" dirty="0"/>
                    </a:p>
                  </a:txBody>
                  <a:tcPr/>
                </a:tc>
              </a:tr>
              <a:tr h="719369">
                <a:tc>
                  <a:txBody>
                    <a:bodyPr/>
                    <a:lstStyle/>
                    <a:p>
                      <a:r>
                        <a:rPr lang="en-US" sz="3600" dirty="0" err="1" smtClean="0"/>
                        <a:t>R</a:t>
                      </a:r>
                      <a:r>
                        <a:rPr lang="en-US" sz="3600" baseline="-25000" dirty="0" err="1" smtClean="0"/>
                        <a:t>merge</a:t>
                      </a:r>
                      <a:endParaRPr lang="en-US" sz="3600" baseline="-25000" dirty="0"/>
                    </a:p>
                  </a:txBody>
                  <a:tcPr/>
                </a:tc>
                <a:tc>
                  <a:txBody>
                    <a:bodyPr/>
                    <a:lstStyle/>
                    <a:p>
                      <a:r>
                        <a:rPr lang="en-US" sz="3600" dirty="0" smtClean="0"/>
                        <a:t>23%</a:t>
                      </a:r>
                      <a:endParaRPr lang="en-US" sz="3600" dirty="0"/>
                    </a:p>
                  </a:txBody>
                  <a:tcPr/>
                </a:tc>
                <a:tc>
                  <a:txBody>
                    <a:bodyPr/>
                    <a:lstStyle/>
                    <a:p>
                      <a:r>
                        <a:rPr lang="en-US" sz="3600" dirty="0" smtClean="0"/>
                        <a:t>66%</a:t>
                      </a:r>
                      <a:endParaRPr lang="en-US" sz="3600" dirty="0"/>
                    </a:p>
                  </a:txBody>
                  <a:tcPr/>
                </a:tc>
              </a:tr>
            </a:tbl>
          </a:graphicData>
        </a:graphic>
      </p:graphicFrame>
      <p:sp>
        <p:nvSpPr>
          <p:cNvPr id="5" name="TextBox 4"/>
          <p:cNvSpPr txBox="1"/>
          <p:nvPr/>
        </p:nvSpPr>
        <p:spPr>
          <a:xfrm>
            <a:off x="1828800" y="1186934"/>
            <a:ext cx="5290231" cy="461665"/>
          </a:xfrm>
          <a:prstGeom prst="rect">
            <a:avLst/>
          </a:prstGeom>
          <a:noFill/>
        </p:spPr>
        <p:txBody>
          <a:bodyPr wrap="none" rtlCol="0">
            <a:spAutoFit/>
          </a:bodyPr>
          <a:lstStyle/>
          <a:p>
            <a:r>
              <a:rPr lang="en-US" sz="2400" dirty="0" smtClean="0"/>
              <a:t>500 images   </a:t>
            </a:r>
            <a:r>
              <a:rPr lang="en-US" dirty="0" smtClean="0"/>
              <a:t>Results from iota: </a:t>
            </a:r>
            <a:r>
              <a:rPr lang="en-US" dirty="0" err="1" smtClean="0"/>
              <a:t>cctbx</a:t>
            </a:r>
            <a:r>
              <a:rPr lang="en-US" dirty="0" smtClean="0"/>
              <a:t> &amp; prime</a:t>
            </a:r>
            <a:endParaRPr lang="en-US" dirty="0"/>
          </a:p>
        </p:txBody>
      </p:sp>
      <p:sp>
        <p:nvSpPr>
          <p:cNvPr id="6" name="TextBox 5"/>
          <p:cNvSpPr txBox="1"/>
          <p:nvPr/>
        </p:nvSpPr>
        <p:spPr>
          <a:xfrm>
            <a:off x="76200" y="6451600"/>
            <a:ext cx="4621778" cy="369332"/>
          </a:xfrm>
          <a:prstGeom prst="rect">
            <a:avLst/>
          </a:prstGeom>
          <a:noFill/>
        </p:spPr>
        <p:txBody>
          <a:bodyPr wrap="none" rtlCol="0">
            <a:spAutoFit/>
          </a:bodyPr>
          <a:lstStyle/>
          <a:p>
            <a:r>
              <a:rPr lang="en-US" dirty="0" smtClean="0"/>
              <a:t>*Agreement with F value fed into simulation</a:t>
            </a:r>
            <a:endParaRPr lang="en-US" dirty="0"/>
          </a:p>
        </p:txBody>
      </p:sp>
    </p:spTree>
    <p:extLst>
      <p:ext uri="{BB962C8B-B14F-4D97-AF65-F5344CB8AC3E}">
        <p14:creationId xmlns:p14="http://schemas.microsoft.com/office/powerpoint/2010/main" val="1472493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dirty="0" smtClean="0"/>
              <a:t>Texture sufficient for poor stats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47902144"/>
              </p:ext>
            </p:extLst>
          </p:nvPr>
        </p:nvGraphicFramePr>
        <p:xfrm>
          <a:off x="577984" y="1855986"/>
          <a:ext cx="7772400" cy="2877476"/>
        </p:xfrm>
        <a:graphic>
          <a:graphicData uri="http://schemas.openxmlformats.org/drawingml/2006/table">
            <a:tbl>
              <a:tblPr firstRow="1" bandRow="1">
                <a:tableStyleId>{5C22544A-7EE6-4342-B048-85BDC9FD1C3A}</a:tableStyleId>
              </a:tblPr>
              <a:tblGrid>
                <a:gridCol w="2590800"/>
                <a:gridCol w="2590800"/>
                <a:gridCol w="2590800"/>
              </a:tblGrid>
              <a:tr h="719369">
                <a:tc>
                  <a:txBody>
                    <a:bodyPr/>
                    <a:lstStyle/>
                    <a:p>
                      <a:r>
                        <a:rPr lang="en-US" sz="3600" dirty="0" smtClean="0"/>
                        <a:t>texture</a:t>
                      </a:r>
                      <a:endParaRPr lang="en-US" sz="3600" dirty="0"/>
                    </a:p>
                  </a:txBody>
                  <a:tcPr/>
                </a:tc>
                <a:tc>
                  <a:txBody>
                    <a:bodyPr/>
                    <a:lstStyle/>
                    <a:p>
                      <a:r>
                        <a:rPr lang="en-US" sz="3600" dirty="0" smtClean="0"/>
                        <a:t>1 cluster</a:t>
                      </a:r>
                      <a:endParaRPr lang="en-US" sz="3600" dirty="0"/>
                    </a:p>
                  </a:txBody>
                  <a:tcPr/>
                </a:tc>
                <a:tc>
                  <a:txBody>
                    <a:bodyPr/>
                    <a:lstStyle/>
                    <a:p>
                      <a:r>
                        <a:rPr lang="en-US" sz="3600" dirty="0" smtClean="0"/>
                        <a:t>3</a:t>
                      </a:r>
                      <a:r>
                        <a:rPr lang="en-US" sz="3600" baseline="0" dirty="0" smtClean="0"/>
                        <a:t> clusters</a:t>
                      </a:r>
                      <a:endParaRPr lang="en-US" sz="3600" dirty="0"/>
                    </a:p>
                  </a:txBody>
                  <a:tcPr/>
                </a:tc>
              </a:tr>
              <a:tr h="719369">
                <a:tc>
                  <a:txBody>
                    <a:bodyPr/>
                    <a:lstStyle/>
                    <a:p>
                      <a:r>
                        <a:rPr lang="en-US" sz="3600" dirty="0" err="1" smtClean="0"/>
                        <a:t>R</a:t>
                      </a:r>
                      <a:r>
                        <a:rPr lang="en-US" sz="3600" baseline="-25000" dirty="0" err="1" smtClean="0"/>
                        <a:t>true</a:t>
                      </a:r>
                      <a:r>
                        <a:rPr lang="en-US" sz="3600" baseline="30000" dirty="0" smtClean="0"/>
                        <a:t>*</a:t>
                      </a:r>
                      <a:endParaRPr lang="en-US" sz="3600" baseline="30000" dirty="0"/>
                    </a:p>
                  </a:txBody>
                  <a:tcPr/>
                </a:tc>
                <a:tc>
                  <a:txBody>
                    <a:bodyPr/>
                    <a:lstStyle/>
                    <a:p>
                      <a:r>
                        <a:rPr lang="en-US" sz="3600" dirty="0" smtClean="0"/>
                        <a:t>4%</a:t>
                      </a:r>
                      <a:endParaRPr lang="en-US" sz="3600" dirty="0"/>
                    </a:p>
                  </a:txBody>
                  <a:tcPr/>
                </a:tc>
                <a:tc>
                  <a:txBody>
                    <a:bodyPr/>
                    <a:lstStyle/>
                    <a:p>
                      <a:r>
                        <a:rPr lang="en-US" sz="3600" dirty="0" smtClean="0"/>
                        <a:t>16%</a:t>
                      </a:r>
                      <a:endParaRPr lang="en-US" sz="3600" dirty="0"/>
                    </a:p>
                  </a:txBody>
                  <a:tcPr/>
                </a:tc>
              </a:tr>
              <a:tr h="719369">
                <a:tc>
                  <a:txBody>
                    <a:bodyPr/>
                    <a:lstStyle/>
                    <a:p>
                      <a:r>
                        <a:rPr lang="en-US" sz="3600" dirty="0" err="1" smtClean="0"/>
                        <a:t>R</a:t>
                      </a:r>
                      <a:r>
                        <a:rPr lang="en-US" sz="3600" baseline="-25000" dirty="0" err="1" smtClean="0"/>
                        <a:t>merge</a:t>
                      </a:r>
                      <a:endParaRPr lang="en-US" sz="3600" baseline="-25000" dirty="0"/>
                    </a:p>
                  </a:txBody>
                  <a:tcPr/>
                </a:tc>
                <a:tc>
                  <a:txBody>
                    <a:bodyPr/>
                    <a:lstStyle/>
                    <a:p>
                      <a:r>
                        <a:rPr lang="en-US" sz="3600" dirty="0" smtClean="0"/>
                        <a:t>23%</a:t>
                      </a:r>
                      <a:endParaRPr lang="en-US" sz="3600" dirty="0"/>
                    </a:p>
                  </a:txBody>
                  <a:tcPr/>
                </a:tc>
                <a:tc>
                  <a:txBody>
                    <a:bodyPr/>
                    <a:lstStyle/>
                    <a:p>
                      <a:r>
                        <a:rPr lang="en-US" sz="3600" dirty="0" smtClean="0"/>
                        <a:t>66%</a:t>
                      </a:r>
                      <a:endParaRPr lang="en-US" sz="3600" dirty="0"/>
                    </a:p>
                  </a:txBody>
                  <a:tcPr/>
                </a:tc>
              </a:tr>
              <a:tr h="719369">
                <a:tc>
                  <a:txBody>
                    <a:bodyPr/>
                    <a:lstStyle/>
                    <a:p>
                      <a:r>
                        <a:rPr lang="en-US" sz="3600" dirty="0" smtClean="0"/>
                        <a:t>I/σ</a:t>
                      </a:r>
                      <a:endParaRPr lang="en-US" sz="3600" dirty="0"/>
                    </a:p>
                  </a:txBody>
                  <a:tcPr/>
                </a:tc>
                <a:tc>
                  <a:txBody>
                    <a:bodyPr/>
                    <a:lstStyle/>
                    <a:p>
                      <a:r>
                        <a:rPr lang="en-US" sz="3600" dirty="0" smtClean="0"/>
                        <a:t>32 (1.1)</a:t>
                      </a:r>
                      <a:endParaRPr lang="en-US" sz="3600" dirty="0"/>
                    </a:p>
                  </a:txBody>
                  <a:tcPr/>
                </a:tc>
                <a:tc>
                  <a:txBody>
                    <a:bodyPr/>
                    <a:lstStyle/>
                    <a:p>
                      <a:r>
                        <a:rPr lang="en-US" sz="3600" dirty="0" smtClean="0"/>
                        <a:t>19 (1.2)</a:t>
                      </a:r>
                      <a:endParaRPr lang="en-US" sz="3600" dirty="0"/>
                    </a:p>
                  </a:txBody>
                  <a:tcPr/>
                </a:tc>
              </a:tr>
            </a:tbl>
          </a:graphicData>
        </a:graphic>
      </p:graphicFrame>
      <p:sp>
        <p:nvSpPr>
          <p:cNvPr id="5" name="TextBox 4"/>
          <p:cNvSpPr txBox="1"/>
          <p:nvPr/>
        </p:nvSpPr>
        <p:spPr>
          <a:xfrm>
            <a:off x="1828800" y="1186934"/>
            <a:ext cx="5290231" cy="461665"/>
          </a:xfrm>
          <a:prstGeom prst="rect">
            <a:avLst/>
          </a:prstGeom>
          <a:noFill/>
        </p:spPr>
        <p:txBody>
          <a:bodyPr wrap="none" rtlCol="0">
            <a:spAutoFit/>
          </a:bodyPr>
          <a:lstStyle/>
          <a:p>
            <a:r>
              <a:rPr lang="en-US" sz="2400" dirty="0" smtClean="0"/>
              <a:t>500 images   </a:t>
            </a:r>
            <a:r>
              <a:rPr lang="en-US" dirty="0" smtClean="0"/>
              <a:t>Results from iota: </a:t>
            </a:r>
            <a:r>
              <a:rPr lang="en-US" dirty="0" err="1" smtClean="0"/>
              <a:t>cctbx</a:t>
            </a:r>
            <a:r>
              <a:rPr lang="en-US" dirty="0" smtClean="0"/>
              <a:t> &amp; prime</a:t>
            </a:r>
            <a:endParaRPr lang="en-US" dirty="0"/>
          </a:p>
        </p:txBody>
      </p:sp>
      <p:sp>
        <p:nvSpPr>
          <p:cNvPr id="6" name="TextBox 5"/>
          <p:cNvSpPr txBox="1"/>
          <p:nvPr/>
        </p:nvSpPr>
        <p:spPr>
          <a:xfrm>
            <a:off x="76200" y="6451600"/>
            <a:ext cx="4621778" cy="369332"/>
          </a:xfrm>
          <a:prstGeom prst="rect">
            <a:avLst/>
          </a:prstGeom>
          <a:noFill/>
        </p:spPr>
        <p:txBody>
          <a:bodyPr wrap="none" rtlCol="0">
            <a:spAutoFit/>
          </a:bodyPr>
          <a:lstStyle/>
          <a:p>
            <a:r>
              <a:rPr lang="en-US" dirty="0" smtClean="0"/>
              <a:t>*Agreement with F value fed into simulation</a:t>
            </a:r>
            <a:endParaRPr lang="en-US" dirty="0"/>
          </a:p>
        </p:txBody>
      </p:sp>
    </p:spTree>
    <p:extLst>
      <p:ext uri="{BB962C8B-B14F-4D97-AF65-F5344CB8AC3E}">
        <p14:creationId xmlns:p14="http://schemas.microsoft.com/office/powerpoint/2010/main" val="21427767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dirty="0" smtClean="0"/>
              <a:t>Texture sufficient for poor stats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04163541"/>
              </p:ext>
            </p:extLst>
          </p:nvPr>
        </p:nvGraphicFramePr>
        <p:xfrm>
          <a:off x="577984" y="1855986"/>
          <a:ext cx="7772400" cy="3596845"/>
        </p:xfrm>
        <a:graphic>
          <a:graphicData uri="http://schemas.openxmlformats.org/drawingml/2006/table">
            <a:tbl>
              <a:tblPr firstRow="1" bandRow="1">
                <a:tableStyleId>{5C22544A-7EE6-4342-B048-85BDC9FD1C3A}</a:tableStyleId>
              </a:tblPr>
              <a:tblGrid>
                <a:gridCol w="2590800"/>
                <a:gridCol w="2590800"/>
                <a:gridCol w="2590800"/>
              </a:tblGrid>
              <a:tr h="719369">
                <a:tc>
                  <a:txBody>
                    <a:bodyPr/>
                    <a:lstStyle/>
                    <a:p>
                      <a:r>
                        <a:rPr lang="en-US" sz="3600" dirty="0" smtClean="0"/>
                        <a:t>texture</a:t>
                      </a:r>
                      <a:endParaRPr lang="en-US" sz="3600" dirty="0"/>
                    </a:p>
                  </a:txBody>
                  <a:tcPr/>
                </a:tc>
                <a:tc>
                  <a:txBody>
                    <a:bodyPr/>
                    <a:lstStyle/>
                    <a:p>
                      <a:r>
                        <a:rPr lang="en-US" sz="3600" dirty="0" smtClean="0"/>
                        <a:t>1 cluster</a:t>
                      </a:r>
                      <a:endParaRPr lang="en-US" sz="3600" dirty="0"/>
                    </a:p>
                  </a:txBody>
                  <a:tcPr/>
                </a:tc>
                <a:tc>
                  <a:txBody>
                    <a:bodyPr/>
                    <a:lstStyle/>
                    <a:p>
                      <a:r>
                        <a:rPr lang="en-US" sz="3600" dirty="0" smtClean="0"/>
                        <a:t>3</a:t>
                      </a:r>
                      <a:r>
                        <a:rPr lang="en-US" sz="3600" baseline="0" dirty="0" smtClean="0"/>
                        <a:t> clusters</a:t>
                      </a:r>
                      <a:endParaRPr lang="en-US" sz="3600" dirty="0"/>
                    </a:p>
                  </a:txBody>
                  <a:tcPr/>
                </a:tc>
              </a:tr>
              <a:tr h="719369">
                <a:tc>
                  <a:txBody>
                    <a:bodyPr/>
                    <a:lstStyle/>
                    <a:p>
                      <a:r>
                        <a:rPr lang="en-US" sz="3600" dirty="0" err="1" smtClean="0"/>
                        <a:t>R</a:t>
                      </a:r>
                      <a:r>
                        <a:rPr lang="en-US" sz="3600" baseline="-25000" dirty="0" err="1" smtClean="0"/>
                        <a:t>true</a:t>
                      </a:r>
                      <a:r>
                        <a:rPr lang="en-US" sz="3600" baseline="30000" dirty="0" smtClean="0"/>
                        <a:t>*</a:t>
                      </a:r>
                      <a:endParaRPr lang="en-US" sz="3600" baseline="30000" dirty="0"/>
                    </a:p>
                  </a:txBody>
                  <a:tcPr/>
                </a:tc>
                <a:tc>
                  <a:txBody>
                    <a:bodyPr/>
                    <a:lstStyle/>
                    <a:p>
                      <a:r>
                        <a:rPr lang="en-US" sz="3600" dirty="0" smtClean="0"/>
                        <a:t>4%</a:t>
                      </a:r>
                      <a:endParaRPr lang="en-US" sz="3600" dirty="0"/>
                    </a:p>
                  </a:txBody>
                  <a:tcPr/>
                </a:tc>
                <a:tc>
                  <a:txBody>
                    <a:bodyPr/>
                    <a:lstStyle/>
                    <a:p>
                      <a:r>
                        <a:rPr lang="en-US" sz="3600" dirty="0" smtClean="0"/>
                        <a:t>16%</a:t>
                      </a:r>
                      <a:endParaRPr lang="en-US" sz="3600" dirty="0"/>
                    </a:p>
                  </a:txBody>
                  <a:tcPr/>
                </a:tc>
              </a:tr>
              <a:tr h="719369">
                <a:tc>
                  <a:txBody>
                    <a:bodyPr/>
                    <a:lstStyle/>
                    <a:p>
                      <a:r>
                        <a:rPr lang="en-US" sz="3600" dirty="0" err="1" smtClean="0"/>
                        <a:t>R</a:t>
                      </a:r>
                      <a:r>
                        <a:rPr lang="en-US" sz="3600" baseline="-25000" dirty="0" err="1" smtClean="0"/>
                        <a:t>merge</a:t>
                      </a:r>
                      <a:endParaRPr lang="en-US" sz="3600" baseline="-25000" dirty="0"/>
                    </a:p>
                  </a:txBody>
                  <a:tcPr/>
                </a:tc>
                <a:tc>
                  <a:txBody>
                    <a:bodyPr/>
                    <a:lstStyle/>
                    <a:p>
                      <a:r>
                        <a:rPr lang="en-US" sz="3600" dirty="0" smtClean="0"/>
                        <a:t>23%</a:t>
                      </a:r>
                      <a:endParaRPr lang="en-US" sz="3600" dirty="0"/>
                    </a:p>
                  </a:txBody>
                  <a:tcPr/>
                </a:tc>
                <a:tc>
                  <a:txBody>
                    <a:bodyPr/>
                    <a:lstStyle/>
                    <a:p>
                      <a:r>
                        <a:rPr lang="en-US" sz="3600" dirty="0" smtClean="0"/>
                        <a:t>66%</a:t>
                      </a:r>
                      <a:endParaRPr lang="en-US" sz="3600" dirty="0"/>
                    </a:p>
                  </a:txBody>
                  <a:tcPr/>
                </a:tc>
              </a:tr>
              <a:tr h="719369">
                <a:tc>
                  <a:txBody>
                    <a:bodyPr/>
                    <a:lstStyle/>
                    <a:p>
                      <a:r>
                        <a:rPr lang="en-US" sz="3600" dirty="0" smtClean="0"/>
                        <a:t>I/σ</a:t>
                      </a:r>
                      <a:endParaRPr lang="en-US" sz="3600" dirty="0"/>
                    </a:p>
                  </a:txBody>
                  <a:tcPr/>
                </a:tc>
                <a:tc>
                  <a:txBody>
                    <a:bodyPr/>
                    <a:lstStyle/>
                    <a:p>
                      <a:r>
                        <a:rPr lang="en-US" sz="3600" dirty="0" smtClean="0"/>
                        <a:t>32 (1.1)</a:t>
                      </a:r>
                      <a:endParaRPr lang="en-US" sz="3600" dirty="0"/>
                    </a:p>
                  </a:txBody>
                  <a:tcPr/>
                </a:tc>
                <a:tc>
                  <a:txBody>
                    <a:bodyPr/>
                    <a:lstStyle/>
                    <a:p>
                      <a:r>
                        <a:rPr lang="en-US" sz="3600" dirty="0" smtClean="0"/>
                        <a:t>19 (1.2)</a:t>
                      </a:r>
                      <a:endParaRPr lang="en-US" sz="3600" dirty="0"/>
                    </a:p>
                  </a:txBody>
                  <a:tcPr/>
                </a:tc>
              </a:tr>
              <a:tr h="719369">
                <a:tc>
                  <a:txBody>
                    <a:bodyPr/>
                    <a:lstStyle/>
                    <a:p>
                      <a:r>
                        <a:rPr lang="en-US" sz="3600" baseline="0" dirty="0" smtClean="0"/>
                        <a:t>CC</a:t>
                      </a:r>
                      <a:r>
                        <a:rPr lang="en-US" sz="3600" baseline="-25000" dirty="0" smtClean="0"/>
                        <a:t>1/2</a:t>
                      </a:r>
                      <a:endParaRPr lang="en-US" sz="3600" baseline="-25000" dirty="0"/>
                    </a:p>
                  </a:txBody>
                  <a:tcPr/>
                </a:tc>
                <a:tc>
                  <a:txBody>
                    <a:bodyPr/>
                    <a:lstStyle/>
                    <a:p>
                      <a:r>
                        <a:rPr lang="en-US" sz="3600" dirty="0" smtClean="0"/>
                        <a:t>99 (69)</a:t>
                      </a:r>
                      <a:endParaRPr lang="en-US" sz="3600" dirty="0"/>
                    </a:p>
                  </a:txBody>
                  <a:tcPr/>
                </a:tc>
                <a:tc>
                  <a:txBody>
                    <a:bodyPr/>
                    <a:lstStyle/>
                    <a:p>
                      <a:r>
                        <a:rPr lang="en-US" sz="3600" dirty="0" smtClean="0"/>
                        <a:t>99 (58)</a:t>
                      </a:r>
                      <a:endParaRPr lang="en-US" sz="3600" dirty="0"/>
                    </a:p>
                  </a:txBody>
                  <a:tcPr/>
                </a:tc>
              </a:tr>
            </a:tbl>
          </a:graphicData>
        </a:graphic>
      </p:graphicFrame>
      <p:sp>
        <p:nvSpPr>
          <p:cNvPr id="5" name="TextBox 4"/>
          <p:cNvSpPr txBox="1"/>
          <p:nvPr/>
        </p:nvSpPr>
        <p:spPr>
          <a:xfrm>
            <a:off x="1828800" y="1186934"/>
            <a:ext cx="5290231" cy="461665"/>
          </a:xfrm>
          <a:prstGeom prst="rect">
            <a:avLst/>
          </a:prstGeom>
          <a:noFill/>
        </p:spPr>
        <p:txBody>
          <a:bodyPr wrap="none" rtlCol="0">
            <a:spAutoFit/>
          </a:bodyPr>
          <a:lstStyle/>
          <a:p>
            <a:r>
              <a:rPr lang="en-US" sz="2400" dirty="0" smtClean="0"/>
              <a:t>500 images   </a:t>
            </a:r>
            <a:r>
              <a:rPr lang="en-US" dirty="0" smtClean="0"/>
              <a:t>Results from iota: </a:t>
            </a:r>
            <a:r>
              <a:rPr lang="en-US" dirty="0" err="1" smtClean="0"/>
              <a:t>cctbx</a:t>
            </a:r>
            <a:r>
              <a:rPr lang="en-US" dirty="0" smtClean="0"/>
              <a:t> &amp; prime</a:t>
            </a:r>
            <a:endParaRPr lang="en-US" dirty="0"/>
          </a:p>
        </p:txBody>
      </p:sp>
      <p:sp>
        <p:nvSpPr>
          <p:cNvPr id="6" name="TextBox 5"/>
          <p:cNvSpPr txBox="1"/>
          <p:nvPr/>
        </p:nvSpPr>
        <p:spPr>
          <a:xfrm>
            <a:off x="76200" y="6451600"/>
            <a:ext cx="4621778" cy="369332"/>
          </a:xfrm>
          <a:prstGeom prst="rect">
            <a:avLst/>
          </a:prstGeom>
          <a:noFill/>
        </p:spPr>
        <p:txBody>
          <a:bodyPr wrap="none" rtlCol="0">
            <a:spAutoFit/>
          </a:bodyPr>
          <a:lstStyle/>
          <a:p>
            <a:r>
              <a:rPr lang="en-US" dirty="0" smtClean="0"/>
              <a:t>*Agreement with F value fed into simulation</a:t>
            </a:r>
            <a:endParaRPr lang="en-US" dirty="0"/>
          </a:p>
        </p:txBody>
      </p:sp>
    </p:spTree>
    <p:extLst>
      <p:ext uri="{BB962C8B-B14F-4D97-AF65-F5344CB8AC3E}">
        <p14:creationId xmlns:p14="http://schemas.microsoft.com/office/powerpoint/2010/main" val="27984121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1:</a:t>
            </a:r>
            <a:endParaRPr lang="en-US" dirty="0"/>
          </a:p>
        </p:txBody>
      </p:sp>
      <p:sp>
        <p:nvSpPr>
          <p:cNvPr id="3" name="Content Placeholder 2"/>
          <p:cNvSpPr>
            <a:spLocks noGrp="1"/>
          </p:cNvSpPr>
          <p:nvPr>
            <p:ph idx="1"/>
          </p:nvPr>
        </p:nvSpPr>
        <p:spPr/>
        <p:txBody>
          <a:bodyPr/>
          <a:lstStyle/>
          <a:p>
            <a:pPr>
              <a:lnSpc>
                <a:spcPct val="150000"/>
              </a:lnSpc>
            </a:pPr>
            <a:r>
              <a:rPr lang="en-US" dirty="0" smtClean="0"/>
              <a:t>Indexing algorithm is a source of:</a:t>
            </a:r>
          </a:p>
          <a:p>
            <a:pPr lvl="1">
              <a:lnSpc>
                <a:spcPct val="150000"/>
              </a:lnSpc>
            </a:pPr>
            <a:r>
              <a:rPr lang="en-US" dirty="0" smtClean="0"/>
              <a:t>Cell variation</a:t>
            </a:r>
          </a:p>
          <a:p>
            <a:pPr lvl="1">
              <a:lnSpc>
                <a:spcPct val="150000"/>
              </a:lnSpc>
            </a:pPr>
            <a:r>
              <a:rPr lang="en-US" dirty="0" smtClean="0"/>
              <a:t>Orientation bias</a:t>
            </a:r>
          </a:p>
          <a:p>
            <a:pPr lvl="1">
              <a:lnSpc>
                <a:spcPct val="150000"/>
              </a:lnSpc>
            </a:pPr>
            <a:endParaRPr lang="en-US" dirty="0"/>
          </a:p>
          <a:p>
            <a:pPr>
              <a:lnSpc>
                <a:spcPct val="150000"/>
              </a:lnSpc>
            </a:pPr>
            <a:r>
              <a:rPr lang="en-US" dirty="0" smtClean="0"/>
              <a:t>NOT a source of non-isomorphism</a:t>
            </a:r>
          </a:p>
        </p:txBody>
      </p:sp>
    </p:spTree>
    <p:extLst>
      <p:ext uri="{BB962C8B-B14F-4D97-AF65-F5344CB8AC3E}">
        <p14:creationId xmlns:p14="http://schemas.microsoft.com/office/powerpoint/2010/main" val="75922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dirty="0" smtClean="0"/>
              <a:t>Texture sufficient for poor stats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1575875"/>
              </p:ext>
            </p:extLst>
          </p:nvPr>
        </p:nvGraphicFramePr>
        <p:xfrm>
          <a:off x="577984" y="1855986"/>
          <a:ext cx="7772400" cy="4316214"/>
        </p:xfrm>
        <a:graphic>
          <a:graphicData uri="http://schemas.openxmlformats.org/drawingml/2006/table">
            <a:tbl>
              <a:tblPr firstRow="1" bandRow="1">
                <a:tableStyleId>{5C22544A-7EE6-4342-B048-85BDC9FD1C3A}</a:tableStyleId>
              </a:tblPr>
              <a:tblGrid>
                <a:gridCol w="2590800"/>
                <a:gridCol w="2590800"/>
                <a:gridCol w="2590800"/>
              </a:tblGrid>
              <a:tr h="719369">
                <a:tc>
                  <a:txBody>
                    <a:bodyPr/>
                    <a:lstStyle/>
                    <a:p>
                      <a:r>
                        <a:rPr lang="en-US" sz="3600" dirty="0" smtClean="0"/>
                        <a:t>texture</a:t>
                      </a:r>
                      <a:endParaRPr lang="en-US" sz="3600" dirty="0"/>
                    </a:p>
                  </a:txBody>
                  <a:tcPr/>
                </a:tc>
                <a:tc>
                  <a:txBody>
                    <a:bodyPr/>
                    <a:lstStyle/>
                    <a:p>
                      <a:r>
                        <a:rPr lang="en-US" sz="3600" dirty="0" smtClean="0"/>
                        <a:t>1 cluster</a:t>
                      </a:r>
                      <a:endParaRPr lang="en-US" sz="3600" dirty="0"/>
                    </a:p>
                  </a:txBody>
                  <a:tcPr/>
                </a:tc>
                <a:tc>
                  <a:txBody>
                    <a:bodyPr/>
                    <a:lstStyle/>
                    <a:p>
                      <a:r>
                        <a:rPr lang="en-US" sz="3600" dirty="0" smtClean="0"/>
                        <a:t>3</a:t>
                      </a:r>
                      <a:r>
                        <a:rPr lang="en-US" sz="3600" baseline="0" dirty="0" smtClean="0"/>
                        <a:t> clusters</a:t>
                      </a:r>
                      <a:endParaRPr lang="en-US" sz="3600" dirty="0"/>
                    </a:p>
                  </a:txBody>
                  <a:tcPr/>
                </a:tc>
              </a:tr>
              <a:tr h="719369">
                <a:tc>
                  <a:txBody>
                    <a:bodyPr/>
                    <a:lstStyle/>
                    <a:p>
                      <a:r>
                        <a:rPr lang="en-US" sz="3600" dirty="0" err="1" smtClean="0"/>
                        <a:t>R</a:t>
                      </a:r>
                      <a:r>
                        <a:rPr lang="en-US" sz="3600" baseline="-25000" dirty="0" err="1" smtClean="0"/>
                        <a:t>true</a:t>
                      </a:r>
                      <a:r>
                        <a:rPr lang="en-US" sz="3600" baseline="30000" dirty="0" smtClean="0"/>
                        <a:t>*</a:t>
                      </a:r>
                      <a:endParaRPr lang="en-US" sz="3600" baseline="30000" dirty="0"/>
                    </a:p>
                  </a:txBody>
                  <a:tcPr/>
                </a:tc>
                <a:tc>
                  <a:txBody>
                    <a:bodyPr/>
                    <a:lstStyle/>
                    <a:p>
                      <a:r>
                        <a:rPr lang="en-US" sz="3600" dirty="0" smtClean="0"/>
                        <a:t>4%</a:t>
                      </a:r>
                      <a:endParaRPr lang="en-US" sz="3600" dirty="0"/>
                    </a:p>
                  </a:txBody>
                  <a:tcPr/>
                </a:tc>
                <a:tc>
                  <a:txBody>
                    <a:bodyPr/>
                    <a:lstStyle/>
                    <a:p>
                      <a:r>
                        <a:rPr lang="en-US" sz="3600" dirty="0" smtClean="0"/>
                        <a:t>16%</a:t>
                      </a:r>
                      <a:endParaRPr lang="en-US" sz="3600" dirty="0"/>
                    </a:p>
                  </a:txBody>
                  <a:tcPr/>
                </a:tc>
              </a:tr>
              <a:tr h="719369">
                <a:tc>
                  <a:txBody>
                    <a:bodyPr/>
                    <a:lstStyle/>
                    <a:p>
                      <a:r>
                        <a:rPr lang="en-US" sz="3600" dirty="0" err="1" smtClean="0"/>
                        <a:t>R</a:t>
                      </a:r>
                      <a:r>
                        <a:rPr lang="en-US" sz="3600" baseline="-25000" dirty="0" err="1" smtClean="0"/>
                        <a:t>merge</a:t>
                      </a:r>
                      <a:endParaRPr lang="en-US" sz="3600" baseline="-25000" dirty="0"/>
                    </a:p>
                  </a:txBody>
                  <a:tcPr/>
                </a:tc>
                <a:tc>
                  <a:txBody>
                    <a:bodyPr/>
                    <a:lstStyle/>
                    <a:p>
                      <a:r>
                        <a:rPr lang="en-US" sz="3600" dirty="0" smtClean="0"/>
                        <a:t>23%</a:t>
                      </a:r>
                      <a:endParaRPr lang="en-US" sz="3600" dirty="0"/>
                    </a:p>
                  </a:txBody>
                  <a:tcPr/>
                </a:tc>
                <a:tc>
                  <a:txBody>
                    <a:bodyPr/>
                    <a:lstStyle/>
                    <a:p>
                      <a:r>
                        <a:rPr lang="en-US" sz="3600" dirty="0" smtClean="0"/>
                        <a:t>66%</a:t>
                      </a:r>
                      <a:endParaRPr lang="en-US" sz="3600" dirty="0"/>
                    </a:p>
                  </a:txBody>
                  <a:tcPr/>
                </a:tc>
              </a:tr>
              <a:tr h="719369">
                <a:tc>
                  <a:txBody>
                    <a:bodyPr/>
                    <a:lstStyle/>
                    <a:p>
                      <a:r>
                        <a:rPr lang="en-US" sz="3600" dirty="0" smtClean="0"/>
                        <a:t>I/σ</a:t>
                      </a:r>
                      <a:endParaRPr lang="en-US" sz="3600" dirty="0"/>
                    </a:p>
                  </a:txBody>
                  <a:tcPr/>
                </a:tc>
                <a:tc>
                  <a:txBody>
                    <a:bodyPr/>
                    <a:lstStyle/>
                    <a:p>
                      <a:r>
                        <a:rPr lang="en-US" sz="3600" dirty="0" smtClean="0"/>
                        <a:t>32 (1.1)</a:t>
                      </a:r>
                      <a:endParaRPr lang="en-US" sz="3600" dirty="0"/>
                    </a:p>
                  </a:txBody>
                  <a:tcPr/>
                </a:tc>
                <a:tc>
                  <a:txBody>
                    <a:bodyPr/>
                    <a:lstStyle/>
                    <a:p>
                      <a:r>
                        <a:rPr lang="en-US" sz="3600" dirty="0" smtClean="0"/>
                        <a:t>19 (1.2)</a:t>
                      </a:r>
                      <a:endParaRPr lang="en-US" sz="3600" dirty="0"/>
                    </a:p>
                  </a:txBody>
                  <a:tcPr/>
                </a:tc>
              </a:tr>
              <a:tr h="719369">
                <a:tc>
                  <a:txBody>
                    <a:bodyPr/>
                    <a:lstStyle/>
                    <a:p>
                      <a:r>
                        <a:rPr lang="en-US" sz="3600" baseline="0" dirty="0" smtClean="0"/>
                        <a:t>CC</a:t>
                      </a:r>
                      <a:r>
                        <a:rPr lang="en-US" sz="3600" baseline="-25000" dirty="0" smtClean="0"/>
                        <a:t>1/2</a:t>
                      </a:r>
                      <a:endParaRPr lang="en-US" sz="3600" baseline="-25000" dirty="0"/>
                    </a:p>
                  </a:txBody>
                  <a:tcPr/>
                </a:tc>
                <a:tc>
                  <a:txBody>
                    <a:bodyPr/>
                    <a:lstStyle/>
                    <a:p>
                      <a:r>
                        <a:rPr lang="en-US" sz="3600" dirty="0" smtClean="0"/>
                        <a:t>99 (69)</a:t>
                      </a:r>
                      <a:endParaRPr lang="en-US" sz="3600" dirty="0"/>
                    </a:p>
                  </a:txBody>
                  <a:tcPr/>
                </a:tc>
                <a:tc>
                  <a:txBody>
                    <a:bodyPr/>
                    <a:lstStyle/>
                    <a:p>
                      <a:r>
                        <a:rPr lang="en-US" sz="3600" dirty="0" smtClean="0"/>
                        <a:t>99 (58)</a:t>
                      </a:r>
                      <a:endParaRPr lang="en-US" sz="3600" dirty="0"/>
                    </a:p>
                  </a:txBody>
                  <a:tcPr/>
                </a:tc>
              </a:tr>
              <a:tr h="719369">
                <a:tc>
                  <a:txBody>
                    <a:bodyPr/>
                    <a:lstStyle/>
                    <a:p>
                      <a:r>
                        <a:rPr lang="en-US" sz="3600" dirty="0" smtClean="0"/>
                        <a:t>resolution</a:t>
                      </a:r>
                      <a:endParaRPr lang="en-US" sz="3600" dirty="0"/>
                    </a:p>
                  </a:txBody>
                  <a:tcPr/>
                </a:tc>
                <a:tc>
                  <a:txBody>
                    <a:bodyPr/>
                    <a:lstStyle/>
                    <a:p>
                      <a:r>
                        <a:rPr lang="en-US" sz="3600" dirty="0" smtClean="0"/>
                        <a:t>1.55</a:t>
                      </a:r>
                      <a:endParaRPr lang="en-US" sz="3600" dirty="0"/>
                    </a:p>
                  </a:txBody>
                  <a:tcPr/>
                </a:tc>
                <a:tc>
                  <a:txBody>
                    <a:bodyPr/>
                    <a:lstStyle/>
                    <a:p>
                      <a:r>
                        <a:rPr lang="en-US" sz="3600" dirty="0" smtClean="0"/>
                        <a:t>1.94</a:t>
                      </a:r>
                      <a:endParaRPr lang="en-US" sz="3600" dirty="0"/>
                    </a:p>
                  </a:txBody>
                  <a:tcPr/>
                </a:tc>
              </a:tr>
            </a:tbl>
          </a:graphicData>
        </a:graphic>
      </p:graphicFrame>
      <p:sp>
        <p:nvSpPr>
          <p:cNvPr id="5" name="TextBox 4"/>
          <p:cNvSpPr txBox="1"/>
          <p:nvPr/>
        </p:nvSpPr>
        <p:spPr>
          <a:xfrm>
            <a:off x="1828800" y="1186934"/>
            <a:ext cx="5290231" cy="461665"/>
          </a:xfrm>
          <a:prstGeom prst="rect">
            <a:avLst/>
          </a:prstGeom>
          <a:noFill/>
        </p:spPr>
        <p:txBody>
          <a:bodyPr wrap="none" rtlCol="0">
            <a:spAutoFit/>
          </a:bodyPr>
          <a:lstStyle/>
          <a:p>
            <a:r>
              <a:rPr lang="en-US" sz="2400" dirty="0" smtClean="0"/>
              <a:t>500 images   </a:t>
            </a:r>
            <a:r>
              <a:rPr lang="en-US" dirty="0" smtClean="0"/>
              <a:t>Results from iota: </a:t>
            </a:r>
            <a:r>
              <a:rPr lang="en-US" dirty="0" err="1" smtClean="0"/>
              <a:t>cctbx</a:t>
            </a:r>
            <a:r>
              <a:rPr lang="en-US" dirty="0" smtClean="0"/>
              <a:t> &amp; prime</a:t>
            </a:r>
            <a:endParaRPr lang="en-US" dirty="0"/>
          </a:p>
        </p:txBody>
      </p:sp>
      <p:sp>
        <p:nvSpPr>
          <p:cNvPr id="6" name="TextBox 5"/>
          <p:cNvSpPr txBox="1"/>
          <p:nvPr/>
        </p:nvSpPr>
        <p:spPr>
          <a:xfrm>
            <a:off x="76200" y="6451600"/>
            <a:ext cx="4621778" cy="369332"/>
          </a:xfrm>
          <a:prstGeom prst="rect">
            <a:avLst/>
          </a:prstGeom>
          <a:noFill/>
        </p:spPr>
        <p:txBody>
          <a:bodyPr wrap="none" rtlCol="0">
            <a:spAutoFit/>
          </a:bodyPr>
          <a:lstStyle/>
          <a:p>
            <a:r>
              <a:rPr lang="en-US" dirty="0" smtClean="0"/>
              <a:t>*Agreement with F value fed into simulation</a:t>
            </a:r>
            <a:endParaRPr lang="en-US" dirty="0"/>
          </a:p>
        </p:txBody>
      </p:sp>
    </p:spTree>
    <p:extLst>
      <p:ext uri="{BB962C8B-B14F-4D97-AF65-F5344CB8AC3E}">
        <p14:creationId xmlns:p14="http://schemas.microsoft.com/office/powerpoint/2010/main" val="26185621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Diffraction </a:t>
            </a:r>
            <a:r>
              <a:rPr lang="en-US" dirty="0" smtClean="0"/>
              <a:t>Simulation run times</a:t>
            </a:r>
            <a:endParaRPr lang="en-US" dirty="0"/>
          </a:p>
        </p:txBody>
      </p:sp>
      <p:sp>
        <p:nvSpPr>
          <p:cNvPr id="4" name="TextBox 3"/>
          <p:cNvSpPr txBox="1"/>
          <p:nvPr/>
        </p:nvSpPr>
        <p:spPr>
          <a:xfrm>
            <a:off x="3124200" y="1676400"/>
            <a:ext cx="5334000" cy="5078313"/>
          </a:xfrm>
          <a:prstGeom prst="rect">
            <a:avLst/>
          </a:prstGeom>
          <a:noFill/>
        </p:spPr>
        <p:txBody>
          <a:bodyPr wrap="square" rtlCol="0">
            <a:spAutoFit/>
          </a:bodyPr>
          <a:lstStyle/>
          <a:p>
            <a:pPr>
              <a:lnSpc>
                <a:spcPct val="150000"/>
              </a:lnSpc>
            </a:pPr>
            <a:r>
              <a:rPr lang="en-US" sz="3600" b="1" dirty="0" smtClean="0">
                <a:solidFill>
                  <a:prstClr val="black"/>
                </a:solidFill>
                <a:latin typeface="Arial" panose="020B0604020202020204" pitchFamily="34" charset="0"/>
                <a:cs typeface="Arial" panose="020B0604020202020204" pitchFamily="34" charset="0"/>
              </a:rPr>
              <a:t>Xeon W-2155  4.5 GHz</a:t>
            </a:r>
          </a:p>
          <a:p>
            <a:pPr>
              <a:lnSpc>
                <a:spcPct val="150000"/>
              </a:lnSpc>
            </a:pPr>
            <a:r>
              <a:rPr lang="en-US" sz="3600" b="1" dirty="0" smtClean="0">
                <a:solidFill>
                  <a:prstClr val="black"/>
                </a:solidFill>
                <a:latin typeface="Arial" panose="020B0604020202020204" pitchFamily="34" charset="0"/>
                <a:cs typeface="Arial" panose="020B0604020202020204" pitchFamily="34" charset="0"/>
              </a:rPr>
              <a:t>Xeon E7-8870  72 cores</a:t>
            </a:r>
          </a:p>
          <a:p>
            <a:pPr>
              <a:lnSpc>
                <a:spcPct val="150000"/>
              </a:lnSpc>
            </a:pPr>
            <a:r>
              <a:rPr lang="en-US" sz="3600" b="1" dirty="0" smtClean="0">
                <a:solidFill>
                  <a:prstClr val="black"/>
                </a:solidFill>
                <a:latin typeface="Arial" panose="020B0604020202020204" pitchFamily="34" charset="0"/>
                <a:cs typeface="Arial" panose="020B0604020202020204" pitchFamily="34" charset="0"/>
              </a:rPr>
              <a:t>Kepler GM107GL</a:t>
            </a:r>
          </a:p>
          <a:p>
            <a:pPr>
              <a:lnSpc>
                <a:spcPct val="150000"/>
              </a:lnSpc>
            </a:pPr>
            <a:r>
              <a:rPr lang="en-US" sz="3600" b="1" dirty="0" smtClean="0">
                <a:solidFill>
                  <a:prstClr val="black"/>
                </a:solidFill>
                <a:latin typeface="Arial" panose="020B0604020202020204" pitchFamily="34" charset="0"/>
                <a:cs typeface="Arial" panose="020B0604020202020204" pitchFamily="34" charset="0"/>
              </a:rPr>
              <a:t>Pascal 1080 </a:t>
            </a:r>
            <a:r>
              <a:rPr lang="en-US" sz="3600" b="1" dirty="0" err="1" smtClean="0">
                <a:solidFill>
                  <a:prstClr val="black"/>
                </a:solidFill>
                <a:latin typeface="Arial" panose="020B0604020202020204" pitchFamily="34" charset="0"/>
                <a:cs typeface="Arial" panose="020B0604020202020204" pitchFamily="34" charset="0"/>
              </a:rPr>
              <a:t>Ti</a:t>
            </a:r>
            <a:r>
              <a:rPr lang="en-US" sz="3600" b="1" dirty="0" smtClean="0">
                <a:solidFill>
                  <a:prstClr val="black"/>
                </a:solidFill>
                <a:latin typeface="Arial" panose="020B0604020202020204" pitchFamily="34" charset="0"/>
                <a:cs typeface="Arial" panose="020B0604020202020204" pitchFamily="34" charset="0"/>
              </a:rPr>
              <a:t>  ($1k)</a:t>
            </a:r>
          </a:p>
          <a:p>
            <a:pPr>
              <a:lnSpc>
                <a:spcPct val="150000"/>
              </a:lnSpc>
            </a:pPr>
            <a:r>
              <a:rPr lang="en-US" sz="3600" b="1" dirty="0" smtClean="0">
                <a:solidFill>
                  <a:prstClr val="black"/>
                </a:solidFill>
                <a:latin typeface="Arial" panose="020B0604020202020204" pitchFamily="34" charset="0"/>
                <a:cs typeface="Arial" panose="020B0604020202020204" pitchFamily="34" charset="0"/>
              </a:rPr>
              <a:t>Volta GV100  ($3k)</a:t>
            </a:r>
          </a:p>
          <a:p>
            <a:pPr>
              <a:lnSpc>
                <a:spcPct val="150000"/>
              </a:lnSpc>
            </a:pPr>
            <a:r>
              <a:rPr lang="en-US" sz="3600" b="1" dirty="0" smtClean="0">
                <a:solidFill>
                  <a:prstClr val="black"/>
                </a:solidFill>
                <a:latin typeface="Arial" panose="020B0604020202020204" pitchFamily="34" charset="0"/>
                <a:cs typeface="Arial" panose="020B0604020202020204" pitchFamily="34" charset="0"/>
              </a:rPr>
              <a:t>Turing 2080 </a:t>
            </a:r>
            <a:r>
              <a:rPr lang="en-US" sz="3600" b="1" dirty="0" err="1" smtClean="0">
                <a:solidFill>
                  <a:prstClr val="black"/>
                </a:solidFill>
                <a:latin typeface="Arial" panose="020B0604020202020204" pitchFamily="34" charset="0"/>
                <a:cs typeface="Arial" panose="020B0604020202020204" pitchFamily="34" charset="0"/>
              </a:rPr>
              <a:t>Ti</a:t>
            </a:r>
            <a:endParaRPr lang="en-US" sz="2400" dirty="0">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838200" y="1676400"/>
            <a:ext cx="1600200" cy="5078313"/>
          </a:xfrm>
          <a:prstGeom prst="rect">
            <a:avLst/>
          </a:prstGeom>
          <a:noFill/>
        </p:spPr>
        <p:txBody>
          <a:bodyPr wrap="square" rtlCol="0">
            <a:spAutoFit/>
          </a:bodyPr>
          <a:lstStyle/>
          <a:p>
            <a:pPr algn="r">
              <a:lnSpc>
                <a:spcPct val="150000"/>
              </a:lnSpc>
            </a:pPr>
            <a:r>
              <a:rPr lang="en-US" sz="3600" b="1" dirty="0" smtClean="0">
                <a:solidFill>
                  <a:prstClr val="black"/>
                </a:solidFill>
                <a:latin typeface="Arial" panose="020B0604020202020204" pitchFamily="34" charset="0"/>
                <a:cs typeface="Arial" panose="020B0604020202020204" pitchFamily="34" charset="0"/>
              </a:rPr>
              <a:t>6016 s  </a:t>
            </a:r>
          </a:p>
          <a:p>
            <a:pPr algn="r">
              <a:lnSpc>
                <a:spcPct val="150000"/>
              </a:lnSpc>
            </a:pPr>
            <a:r>
              <a:rPr lang="en-US" sz="3600" b="1" dirty="0" smtClean="0">
                <a:solidFill>
                  <a:prstClr val="black"/>
                </a:solidFill>
                <a:latin typeface="Arial" panose="020B0604020202020204" pitchFamily="34" charset="0"/>
                <a:cs typeface="Arial" panose="020B0604020202020204" pitchFamily="34" charset="0"/>
              </a:rPr>
              <a:t>238 s</a:t>
            </a:r>
          </a:p>
          <a:p>
            <a:pPr algn="r">
              <a:lnSpc>
                <a:spcPct val="150000"/>
              </a:lnSpc>
            </a:pPr>
            <a:r>
              <a:rPr lang="en-US" sz="3600" b="1" dirty="0" smtClean="0">
                <a:solidFill>
                  <a:prstClr val="black"/>
                </a:solidFill>
                <a:latin typeface="Arial" panose="020B0604020202020204" pitchFamily="34" charset="0"/>
                <a:cs typeface="Arial" panose="020B0604020202020204" pitchFamily="34" charset="0"/>
              </a:rPr>
              <a:t>316 s</a:t>
            </a:r>
          </a:p>
          <a:p>
            <a:pPr algn="r">
              <a:lnSpc>
                <a:spcPct val="150000"/>
              </a:lnSpc>
            </a:pPr>
            <a:r>
              <a:rPr lang="en-US" sz="3600" b="1" dirty="0" smtClean="0">
                <a:solidFill>
                  <a:prstClr val="black"/>
                </a:solidFill>
                <a:latin typeface="Arial" panose="020B0604020202020204" pitchFamily="34" charset="0"/>
                <a:cs typeface="Arial" panose="020B0604020202020204" pitchFamily="34" charset="0"/>
              </a:rPr>
              <a:t>22 s</a:t>
            </a:r>
          </a:p>
          <a:p>
            <a:pPr algn="r">
              <a:lnSpc>
                <a:spcPct val="150000"/>
              </a:lnSpc>
            </a:pPr>
            <a:r>
              <a:rPr lang="en-US" sz="3600" b="1" dirty="0" smtClean="0">
                <a:solidFill>
                  <a:prstClr val="black"/>
                </a:solidFill>
                <a:latin typeface="Arial" panose="020B0604020202020204" pitchFamily="34" charset="0"/>
                <a:cs typeface="Arial" panose="020B0604020202020204" pitchFamily="34" charset="0"/>
              </a:rPr>
              <a:t>6 s</a:t>
            </a:r>
          </a:p>
          <a:p>
            <a:pPr algn="r">
              <a:lnSpc>
                <a:spcPct val="150000"/>
              </a:lnSpc>
            </a:pPr>
            <a:r>
              <a:rPr lang="en-US" sz="3600" b="1" dirty="0" smtClean="0">
                <a:solidFill>
                  <a:prstClr val="black"/>
                </a:solidFill>
                <a:latin typeface="Arial" panose="020B0604020202020204" pitchFamily="34" charset="0"/>
                <a:cs typeface="Arial" panose="020B0604020202020204" pitchFamily="34" charset="0"/>
              </a:rPr>
              <a:t>16 s</a:t>
            </a:r>
            <a:endParaRPr lang="en-U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85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1000x faster, 5% price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9800"/>
            <a:ext cx="9144000" cy="3988438"/>
          </a:xfrm>
          <a:prstGeom prst="rect">
            <a:avLst/>
          </a:prstGeom>
        </p:spPr>
      </p:pic>
    </p:spTree>
    <p:extLst>
      <p:ext uri="{BB962C8B-B14F-4D97-AF65-F5344CB8AC3E}">
        <p14:creationId xmlns:p14="http://schemas.microsoft.com/office/powerpoint/2010/main" val="42064061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838200"/>
            <a:ext cx="4343400" cy="5181600"/>
          </a:xfrm>
        </p:spPr>
        <p:txBody>
          <a:bodyPr>
            <a:normAutofit/>
          </a:bodyPr>
          <a:lstStyle/>
          <a:p>
            <a:r>
              <a:rPr lang="en-US" dirty="0" smtClean="0"/>
              <a:t>“</a:t>
            </a:r>
            <a:r>
              <a:rPr lang="en-US" dirty="0" err="1" smtClean="0"/>
              <a:t>voltron</a:t>
            </a:r>
            <a:r>
              <a:rPr lang="en-US" dirty="0" smtClean="0"/>
              <a:t>”</a:t>
            </a:r>
            <a:br>
              <a:rPr lang="en-US" dirty="0" smtClean="0"/>
            </a:br>
            <a:r>
              <a:rPr lang="en-US" dirty="0" smtClean="0"/>
              <a:t>8 x</a:t>
            </a:r>
            <a:br>
              <a:rPr lang="en-US" dirty="0" smtClean="0"/>
            </a:br>
            <a:r>
              <a:rPr lang="en-US" dirty="0" smtClean="0"/>
              <a:t>Titan V</a:t>
            </a:r>
            <a:br>
              <a:rPr lang="en-US" dirty="0" smtClean="0"/>
            </a:br>
            <a:r>
              <a:rPr lang="en-US" dirty="0"/>
              <a:t/>
            </a:r>
            <a:br>
              <a:rPr lang="en-US" dirty="0"/>
            </a:br>
            <a:r>
              <a:rPr lang="en-US" dirty="0" smtClean="0"/>
              <a:t>~ 1 </a:t>
            </a:r>
            <a:r>
              <a:rPr lang="en-US" dirty="0" err="1" smtClean="0"/>
              <a:t>Pflop</a:t>
            </a:r>
            <a:r>
              <a:rPr lang="en-US" dirty="0" smtClean="0"/>
              <a:t/>
            </a:r>
            <a:br>
              <a:rPr lang="en-US" dirty="0" smtClean="0"/>
            </a:br>
            <a:r>
              <a:rPr lang="en-US" dirty="0" smtClean="0"/>
              <a:t>$47k</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452"/>
          <a:stretch/>
        </p:blipFill>
        <p:spPr>
          <a:xfrm rot="5400000">
            <a:off x="-917401" y="768517"/>
            <a:ext cx="6945924" cy="5233042"/>
          </a:xfrm>
          <a:prstGeom prst="rect">
            <a:avLst/>
          </a:prstGeom>
        </p:spPr>
      </p:pic>
    </p:spTree>
    <p:extLst>
      <p:ext uri="{BB962C8B-B14F-4D97-AF65-F5344CB8AC3E}">
        <p14:creationId xmlns:p14="http://schemas.microsoft.com/office/powerpoint/2010/main" val="420640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
        <p:nvSpPr>
          <p:cNvPr id="7" name="TextBox 6"/>
          <p:cNvSpPr txBox="1"/>
          <p:nvPr/>
        </p:nvSpPr>
        <p:spPr>
          <a:xfrm>
            <a:off x="0" y="0"/>
            <a:ext cx="4114800" cy="769441"/>
          </a:xfrm>
          <a:prstGeom prst="rect">
            <a:avLst/>
          </a:prstGeom>
          <a:solidFill>
            <a:schemeClr val="tx1"/>
          </a:solidFill>
        </p:spPr>
        <p:txBody>
          <a:bodyPr wrap="square" rtlCol="0">
            <a:spAutoFit/>
          </a:bodyPr>
          <a:lstStyle/>
          <a:p>
            <a:r>
              <a:rPr lang="en-US" sz="4400" dirty="0" smtClean="0">
                <a:solidFill>
                  <a:schemeClr val="bg1"/>
                </a:solidFill>
                <a:latin typeface="Arial" panose="020B0604020202020204" pitchFamily="34" charset="0"/>
                <a:cs typeface="Arial" panose="020B0604020202020204" pitchFamily="34" charset="0"/>
              </a:rPr>
              <a:t>“petabyte</a:t>
            </a:r>
            <a:r>
              <a:rPr lang="en-US" sz="4400" dirty="0" smtClean="0">
                <a:solidFill>
                  <a:schemeClr val="bg1"/>
                </a:solidFill>
                <a:latin typeface="Arial" panose="020B0604020202020204" pitchFamily="34" charset="0"/>
                <a:cs typeface="Arial" panose="020B0604020202020204" pitchFamily="34" charset="0"/>
              </a:rPr>
              <a:t>” $11k</a:t>
            </a:r>
            <a:endParaRPr 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487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Learning for hit finding</a:t>
            </a:r>
            <a:endParaRPr lang="en-US" dirty="0"/>
          </a:p>
        </p:txBody>
      </p:sp>
      <p:sp>
        <p:nvSpPr>
          <p:cNvPr id="3" name="Content Placeholder 2"/>
          <p:cNvSpPr>
            <a:spLocks noGrp="1"/>
          </p:cNvSpPr>
          <p:nvPr>
            <p:ph idx="1"/>
          </p:nvPr>
        </p:nvSpPr>
        <p:spPr/>
        <p:txBody>
          <a:bodyPr/>
          <a:lstStyle/>
          <a:p>
            <a:r>
              <a:rPr lang="en-US" dirty="0" smtClean="0"/>
              <a:t>Trained on 12,400 simulated images</a:t>
            </a:r>
          </a:p>
          <a:p>
            <a:r>
              <a:rPr lang="en-US" dirty="0" smtClean="0"/>
              <a:t>93.7% accurate on 458 real images</a:t>
            </a:r>
          </a:p>
          <a:p>
            <a:r>
              <a:rPr lang="en-US" dirty="0" smtClean="0"/>
              <a:t>Problem: must be 512x512 x 8 bit</a:t>
            </a:r>
            <a:endParaRPr lang="en-US"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96000" contrast="100000"/>
                    </a14:imgEffect>
                  </a14:imgLayer>
                </a14:imgProps>
              </a:ext>
              <a:ext uri="{28A0092B-C50C-407E-A947-70E740481C1C}">
                <a14:useLocalDpi xmlns:a14="http://schemas.microsoft.com/office/drawing/2010/main" val="0"/>
              </a:ext>
            </a:extLst>
          </a:blip>
          <a:stretch>
            <a:fillRect/>
          </a:stretch>
        </p:blipFill>
        <p:spPr>
          <a:xfrm>
            <a:off x="0" y="3429000"/>
            <a:ext cx="3901440" cy="390144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rightnessContrast bright="-22000" contrast="100000"/>
                    </a14:imgEffect>
                  </a14:imgLayer>
                </a14:imgProps>
              </a:ext>
              <a:ext uri="{28A0092B-C50C-407E-A947-70E740481C1C}">
                <a14:useLocalDpi xmlns:a14="http://schemas.microsoft.com/office/drawing/2010/main" val="0"/>
              </a:ext>
            </a:extLst>
          </a:blip>
          <a:stretch>
            <a:fillRect/>
          </a:stretch>
        </p:blipFill>
        <p:spPr>
          <a:xfrm>
            <a:off x="2621280" y="3429000"/>
            <a:ext cx="3901440" cy="3901440"/>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rightnessContrast bright="-31000" contrast="45000"/>
                    </a14:imgEffect>
                  </a14:imgLayer>
                </a14:imgProps>
              </a:ext>
              <a:ext uri="{28A0092B-C50C-407E-A947-70E740481C1C}">
                <a14:useLocalDpi xmlns:a14="http://schemas.microsoft.com/office/drawing/2010/main" val="0"/>
              </a:ext>
            </a:extLst>
          </a:blip>
          <a:stretch>
            <a:fillRect/>
          </a:stretch>
        </p:blipFill>
        <p:spPr>
          <a:xfrm>
            <a:off x="5242560" y="3429000"/>
            <a:ext cx="3901440" cy="3901440"/>
          </a:xfrm>
          <a:prstGeom prst="rect">
            <a:avLst/>
          </a:prstGeom>
        </p:spPr>
      </p:pic>
    </p:spTree>
    <p:extLst>
      <p:ext uri="{BB962C8B-B14F-4D97-AF65-F5344CB8AC3E}">
        <p14:creationId xmlns:p14="http://schemas.microsoft.com/office/powerpoint/2010/main" val="311700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8x8 Max-pool &amp; </a:t>
            </a:r>
            <a:r>
              <a:rPr lang="en-US" dirty="0" err="1" smtClean="0"/>
              <a:t>sqrt</a:t>
            </a:r>
            <a:r>
              <a:rPr lang="en-US" dirty="0" smtClean="0"/>
              <a:t>  filter</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7704"/>
          <a:stretch/>
        </p:blipFill>
        <p:spPr>
          <a:xfrm>
            <a:off x="-762000" y="1731818"/>
            <a:ext cx="5302827" cy="507791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327"/>
          <a:stretch/>
        </p:blipFill>
        <p:spPr>
          <a:xfrm>
            <a:off x="4623954" y="1756229"/>
            <a:ext cx="5282045" cy="5101771"/>
          </a:xfrm>
          <a:prstGeom prst="rect">
            <a:avLst/>
          </a:prstGeom>
        </p:spPr>
      </p:pic>
    </p:spTree>
    <p:extLst>
      <p:ext uri="{BB962C8B-B14F-4D97-AF65-F5344CB8AC3E}">
        <p14:creationId xmlns:p14="http://schemas.microsoft.com/office/powerpoint/2010/main" val="233232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Learning: scoring speeds</a:t>
            </a:r>
            <a:endParaRPr lang="en-US" dirty="0"/>
          </a:p>
        </p:txBody>
      </p:sp>
      <p:sp>
        <p:nvSpPr>
          <p:cNvPr id="4" name="TextBox 3"/>
          <p:cNvSpPr txBox="1"/>
          <p:nvPr/>
        </p:nvSpPr>
        <p:spPr>
          <a:xfrm>
            <a:off x="3124200" y="1676400"/>
            <a:ext cx="5334000" cy="4247317"/>
          </a:xfrm>
          <a:prstGeom prst="rect">
            <a:avLst/>
          </a:prstGeom>
          <a:noFill/>
        </p:spPr>
        <p:txBody>
          <a:bodyPr wrap="square" rtlCol="0">
            <a:spAutoFit/>
          </a:bodyPr>
          <a:lstStyle/>
          <a:p>
            <a:pPr>
              <a:lnSpc>
                <a:spcPct val="150000"/>
              </a:lnSpc>
            </a:pPr>
            <a:r>
              <a:rPr lang="en-US" sz="3600" b="1" dirty="0" smtClean="0">
                <a:solidFill>
                  <a:prstClr val="black"/>
                </a:solidFill>
                <a:latin typeface="Arial" panose="020B0604020202020204" pitchFamily="34" charset="0"/>
                <a:cs typeface="Arial" panose="020B0604020202020204" pitchFamily="34" charset="0"/>
              </a:rPr>
              <a:t>Xeon W-2155  4.5 GHz</a:t>
            </a:r>
          </a:p>
          <a:p>
            <a:pPr>
              <a:lnSpc>
                <a:spcPct val="150000"/>
              </a:lnSpc>
            </a:pPr>
            <a:r>
              <a:rPr lang="en-US" sz="3600" b="1" dirty="0" smtClean="0">
                <a:solidFill>
                  <a:prstClr val="black"/>
                </a:solidFill>
                <a:latin typeface="Arial" panose="020B0604020202020204" pitchFamily="34" charset="0"/>
                <a:cs typeface="Arial" panose="020B0604020202020204" pitchFamily="34" charset="0"/>
              </a:rPr>
              <a:t>Xeon W-2155  10 cores</a:t>
            </a:r>
          </a:p>
          <a:p>
            <a:pPr>
              <a:lnSpc>
                <a:spcPct val="150000"/>
              </a:lnSpc>
            </a:pPr>
            <a:r>
              <a:rPr lang="en-US" sz="3600" b="1" dirty="0" smtClean="0">
                <a:solidFill>
                  <a:prstClr val="black"/>
                </a:solidFill>
                <a:latin typeface="Arial" panose="020B0604020202020204" pitchFamily="34" charset="0"/>
                <a:cs typeface="Arial" panose="020B0604020202020204" pitchFamily="34" charset="0"/>
              </a:rPr>
              <a:t>Kepler K40c</a:t>
            </a:r>
          </a:p>
          <a:p>
            <a:pPr>
              <a:lnSpc>
                <a:spcPct val="150000"/>
              </a:lnSpc>
            </a:pPr>
            <a:r>
              <a:rPr lang="en-US" sz="3600" b="1" dirty="0" smtClean="0">
                <a:solidFill>
                  <a:prstClr val="black"/>
                </a:solidFill>
                <a:latin typeface="Arial" panose="020B0604020202020204" pitchFamily="34" charset="0"/>
                <a:cs typeface="Arial" panose="020B0604020202020204" pitchFamily="34" charset="0"/>
              </a:rPr>
              <a:t>Pascal 1080 </a:t>
            </a:r>
            <a:r>
              <a:rPr lang="en-US" sz="3600" b="1" dirty="0" err="1" smtClean="0">
                <a:solidFill>
                  <a:prstClr val="black"/>
                </a:solidFill>
                <a:latin typeface="Arial" panose="020B0604020202020204" pitchFamily="34" charset="0"/>
                <a:cs typeface="Arial" panose="020B0604020202020204" pitchFamily="34" charset="0"/>
              </a:rPr>
              <a:t>Ti</a:t>
            </a:r>
            <a:endParaRPr lang="en-US" sz="3600" b="1" dirty="0" smtClean="0">
              <a:solidFill>
                <a:prstClr val="black"/>
              </a:solidFill>
              <a:latin typeface="Arial" panose="020B0604020202020204" pitchFamily="34" charset="0"/>
              <a:cs typeface="Arial" panose="020B0604020202020204" pitchFamily="34" charset="0"/>
            </a:endParaRPr>
          </a:p>
          <a:p>
            <a:pPr>
              <a:lnSpc>
                <a:spcPct val="150000"/>
              </a:lnSpc>
            </a:pPr>
            <a:r>
              <a:rPr lang="en-US" sz="3600" b="1" dirty="0" smtClean="0">
                <a:solidFill>
                  <a:prstClr val="black"/>
                </a:solidFill>
                <a:latin typeface="Arial" panose="020B0604020202020204" pitchFamily="34" charset="0"/>
                <a:cs typeface="Arial" panose="020B0604020202020204" pitchFamily="34" charset="0"/>
              </a:rPr>
              <a:t>Volta GV100  ($3k)</a:t>
            </a:r>
          </a:p>
        </p:txBody>
      </p:sp>
      <p:sp>
        <p:nvSpPr>
          <p:cNvPr id="5" name="TextBox 4"/>
          <p:cNvSpPr txBox="1"/>
          <p:nvPr/>
        </p:nvSpPr>
        <p:spPr>
          <a:xfrm>
            <a:off x="838200" y="1676400"/>
            <a:ext cx="1600200" cy="4247317"/>
          </a:xfrm>
          <a:prstGeom prst="rect">
            <a:avLst/>
          </a:prstGeom>
          <a:noFill/>
        </p:spPr>
        <p:txBody>
          <a:bodyPr wrap="square" rtlCol="0">
            <a:spAutoFit/>
          </a:bodyPr>
          <a:lstStyle/>
          <a:p>
            <a:pPr algn="r">
              <a:lnSpc>
                <a:spcPct val="150000"/>
              </a:lnSpc>
            </a:pPr>
            <a:r>
              <a:rPr lang="en-US" sz="3600" b="1" dirty="0" smtClean="0">
                <a:solidFill>
                  <a:prstClr val="black"/>
                </a:solidFill>
                <a:latin typeface="Arial" panose="020B0604020202020204" pitchFamily="34" charset="0"/>
                <a:cs typeface="Arial" panose="020B0604020202020204" pitchFamily="34" charset="0"/>
              </a:rPr>
              <a:t>1.2 Hz  </a:t>
            </a:r>
          </a:p>
          <a:p>
            <a:pPr algn="r">
              <a:lnSpc>
                <a:spcPct val="150000"/>
              </a:lnSpc>
            </a:pPr>
            <a:r>
              <a:rPr lang="en-US" sz="3600" b="1" dirty="0" smtClean="0">
                <a:solidFill>
                  <a:prstClr val="black"/>
                </a:solidFill>
                <a:latin typeface="Arial" panose="020B0604020202020204" pitchFamily="34" charset="0"/>
                <a:cs typeface="Arial" panose="020B0604020202020204" pitchFamily="34" charset="0"/>
              </a:rPr>
              <a:t>6.5 Hz</a:t>
            </a:r>
          </a:p>
          <a:p>
            <a:pPr algn="r">
              <a:lnSpc>
                <a:spcPct val="150000"/>
              </a:lnSpc>
            </a:pPr>
            <a:r>
              <a:rPr lang="en-US" sz="3600" b="1" dirty="0" smtClean="0">
                <a:solidFill>
                  <a:prstClr val="black"/>
                </a:solidFill>
                <a:latin typeface="Arial" panose="020B0604020202020204" pitchFamily="34" charset="0"/>
                <a:cs typeface="Arial" panose="020B0604020202020204" pitchFamily="34" charset="0"/>
              </a:rPr>
              <a:t>17 Hz</a:t>
            </a:r>
          </a:p>
          <a:p>
            <a:pPr algn="r">
              <a:lnSpc>
                <a:spcPct val="150000"/>
              </a:lnSpc>
            </a:pPr>
            <a:r>
              <a:rPr lang="en-US" sz="3600" b="1" dirty="0" smtClean="0">
                <a:solidFill>
                  <a:prstClr val="black"/>
                </a:solidFill>
                <a:latin typeface="Arial" panose="020B0604020202020204" pitchFamily="34" charset="0"/>
                <a:cs typeface="Arial" panose="020B0604020202020204" pitchFamily="34" charset="0"/>
              </a:rPr>
              <a:t>17 Hz</a:t>
            </a:r>
          </a:p>
          <a:p>
            <a:pPr algn="r">
              <a:lnSpc>
                <a:spcPct val="150000"/>
              </a:lnSpc>
            </a:pPr>
            <a:r>
              <a:rPr lang="en-US" sz="3600" b="1" dirty="0" smtClean="0">
                <a:solidFill>
                  <a:prstClr val="black"/>
                </a:solidFill>
                <a:latin typeface="Arial" panose="020B0604020202020204" pitchFamily="34" charset="0"/>
                <a:cs typeface="Arial" panose="020B0604020202020204" pitchFamily="34" charset="0"/>
              </a:rPr>
              <a:t>24 Hz</a:t>
            </a:r>
          </a:p>
        </p:txBody>
      </p:sp>
    </p:spTree>
    <p:extLst>
      <p:ext uri="{BB962C8B-B14F-4D97-AF65-F5344CB8AC3E}">
        <p14:creationId xmlns:p14="http://schemas.microsoft.com/office/powerpoint/2010/main" val="314888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dirty="0" smtClean="0"/>
              <a:t>Deep Learning setup</a:t>
            </a:r>
            <a:endParaRPr lang="en-US" dirty="0"/>
          </a:p>
        </p:txBody>
      </p:sp>
      <p:sp>
        <p:nvSpPr>
          <p:cNvPr id="3" name="Content Placeholder 2"/>
          <p:cNvSpPr>
            <a:spLocks noGrp="1"/>
          </p:cNvSpPr>
          <p:nvPr>
            <p:ph idx="1"/>
          </p:nvPr>
        </p:nvSpPr>
        <p:spPr>
          <a:xfrm>
            <a:off x="685800" y="1295400"/>
            <a:ext cx="7772400" cy="5410200"/>
          </a:xfrm>
        </p:spPr>
        <p:txBody>
          <a:bodyPr/>
          <a:lstStyle/>
          <a:p>
            <a:pPr>
              <a:buFont typeface="Arial" panose="020B0604020202020204" pitchFamily="34" charset="0"/>
              <a:buChar char="#"/>
            </a:pPr>
            <a:r>
              <a:rPr lang="en-US" sz="2400" b="1" dirty="0">
                <a:latin typeface="Courier New" panose="02070309020205020404" pitchFamily="49" charset="0"/>
                <a:cs typeface="Courier New" panose="02070309020205020404" pitchFamily="49" charset="0"/>
              </a:rPr>
              <a:t>yum install </a:t>
            </a:r>
            <a:r>
              <a:rPr lang="en-US" sz="2400" b="1" dirty="0" smtClean="0">
                <a:latin typeface="Courier New" panose="02070309020205020404" pitchFamily="49" charset="0"/>
                <a:cs typeface="Courier New" panose="02070309020205020404" pitchFamily="49" charset="0"/>
              </a:rPr>
              <a:t>cuda-repo-rhel7-*.rpm</a:t>
            </a:r>
          </a:p>
          <a:p>
            <a:pPr>
              <a:buFont typeface="Arial" panose="020B0604020202020204" pitchFamily="34" charset="0"/>
              <a:buChar char="#"/>
            </a:pPr>
            <a:r>
              <a:rPr lang="en-US" sz="2400" b="1" dirty="0" smtClean="0">
                <a:latin typeface="Courier New" panose="02070309020205020404" pitchFamily="49" charset="0"/>
                <a:cs typeface="Courier New" panose="02070309020205020404" pitchFamily="49" charset="0"/>
              </a:rPr>
              <a:t>yum install cuda-9-2</a:t>
            </a:r>
          </a:p>
          <a:p>
            <a:pPr>
              <a:buFont typeface="Arial" panose="020B0604020202020204" pitchFamily="34" charset="0"/>
              <a:buChar char="#"/>
            </a:pPr>
            <a:r>
              <a:rPr lang="en-US" sz="2400" b="1" dirty="0" smtClean="0">
                <a:latin typeface="Courier New" panose="02070309020205020404" pitchFamily="49" charset="0"/>
                <a:cs typeface="Courier New" panose="02070309020205020404" pitchFamily="49" charset="0"/>
              </a:rPr>
              <a:t>cd /</a:t>
            </a:r>
            <a:r>
              <a:rPr lang="en-US" sz="2400" b="1" dirty="0" err="1" smtClean="0">
                <a:latin typeface="Courier New" panose="02070309020205020404" pitchFamily="49" charset="0"/>
                <a:cs typeface="Courier New" panose="02070309020205020404" pitchFamily="49" charset="0"/>
              </a:rPr>
              <a:t>usr</a:t>
            </a:r>
            <a:r>
              <a:rPr lang="en-US" sz="2400" b="1" dirty="0" smtClean="0">
                <a:latin typeface="Courier New" panose="02070309020205020404" pitchFamily="49" charset="0"/>
                <a:cs typeface="Courier New" panose="02070309020205020404" pitchFamily="49" charset="0"/>
              </a:rPr>
              <a:t>/local/</a:t>
            </a:r>
          </a:p>
          <a:p>
            <a:pPr>
              <a:buFont typeface="Arial" panose="020B0604020202020204" pitchFamily="34" charset="0"/>
              <a:buChar char="#"/>
            </a:pPr>
            <a:r>
              <a:rPr lang="en-US" sz="2400" b="1" dirty="0">
                <a:latin typeface="Courier New" panose="02070309020205020404" pitchFamily="49" charset="0"/>
                <a:cs typeface="Courier New" panose="02070309020205020404" pitchFamily="49" charset="0"/>
              </a:rPr>
              <a:t>t</a:t>
            </a:r>
            <a:r>
              <a:rPr lang="en-US" sz="2400" b="1" dirty="0" smtClean="0">
                <a:latin typeface="Courier New" panose="02070309020205020404" pitchFamily="49" charset="0"/>
                <a:cs typeface="Courier New" panose="02070309020205020404" pitchFamily="49" charset="0"/>
              </a:rPr>
              <a:t>ar </a:t>
            </a:r>
            <a:r>
              <a:rPr lang="en-US" sz="2400" b="1" dirty="0" err="1" smtClean="0">
                <a:latin typeface="Courier New" panose="02070309020205020404" pitchFamily="49" charset="0"/>
                <a:cs typeface="Courier New" panose="02070309020205020404" pitchFamily="49" charset="0"/>
              </a:rPr>
              <a:t>xvzf</a:t>
            </a:r>
            <a:r>
              <a:rPr lang="en-US" sz="2400" b="1" dirty="0" smtClean="0">
                <a:latin typeface="Courier New" panose="02070309020205020404" pitchFamily="49" charset="0"/>
                <a:cs typeface="Courier New" panose="02070309020205020404" pitchFamily="49" charset="0"/>
              </a:rPr>
              <a:t> ~/Downloads/cudnn-9.2-*.tgz</a:t>
            </a:r>
          </a:p>
          <a:p>
            <a:pPr>
              <a:buFont typeface="Arial" panose="020B0604020202020204" pitchFamily="34" charset="0"/>
              <a:buChar char="#"/>
            </a:pPr>
            <a:r>
              <a:rPr lang="en-US" sz="2400" b="1" dirty="0">
                <a:latin typeface="Courier New" panose="02070309020205020404" pitchFamily="49" charset="0"/>
                <a:cs typeface="Courier New" panose="02070309020205020404" pitchFamily="49" charset="0"/>
              </a:rPr>
              <a:t>yum install </a:t>
            </a:r>
            <a:r>
              <a:rPr lang="en-US" sz="2400" b="1" dirty="0" err="1">
                <a:latin typeface="Courier New" panose="02070309020205020404" pitchFamily="49" charset="0"/>
                <a:cs typeface="Courier New" panose="02070309020205020404" pitchFamily="49" charset="0"/>
              </a:rPr>
              <a:t>gcc</a:t>
            </a:r>
            <a:r>
              <a:rPr lang="en-US" sz="2400" b="1" dirty="0">
                <a:latin typeface="Courier New" panose="02070309020205020404" pitchFamily="49" charset="0"/>
                <a:cs typeface="Courier New" panose="02070309020205020404" pitchFamily="49" charset="0"/>
              </a:rPr>
              <a:t> </a:t>
            </a:r>
            <a:r>
              <a:rPr lang="en-US" sz="2400" b="1" dirty="0" err="1">
                <a:latin typeface="Courier New" panose="02070309020205020404" pitchFamily="49" charset="0"/>
                <a:cs typeface="Courier New" panose="02070309020205020404" pitchFamily="49" charset="0"/>
              </a:rPr>
              <a:t>gcc-c</a:t>
            </a:r>
            <a:r>
              <a:rPr lang="en-US" sz="2400" b="1" dirty="0">
                <a:latin typeface="Courier New" panose="02070309020205020404" pitchFamily="49" charset="0"/>
                <a:cs typeface="Courier New" panose="02070309020205020404" pitchFamily="49" charset="0"/>
              </a:rPr>
              <a:t>++ python-pip python-</a:t>
            </a:r>
            <a:r>
              <a:rPr lang="en-US" sz="2400" b="1" dirty="0" err="1">
                <a:latin typeface="Courier New" panose="02070309020205020404" pitchFamily="49" charset="0"/>
                <a:cs typeface="Courier New" panose="02070309020205020404" pitchFamily="49" charset="0"/>
              </a:rPr>
              <a:t>devel</a:t>
            </a:r>
            <a:r>
              <a:rPr lang="en-US" sz="2400" b="1" dirty="0">
                <a:latin typeface="Courier New" panose="02070309020205020404" pitchFamily="49" charset="0"/>
                <a:cs typeface="Courier New" panose="02070309020205020404" pitchFamily="49" charset="0"/>
              </a:rPr>
              <a:t> atlas atlas-</a:t>
            </a:r>
            <a:r>
              <a:rPr lang="en-US" sz="2400" b="1" dirty="0" err="1">
                <a:latin typeface="Courier New" panose="02070309020205020404" pitchFamily="49" charset="0"/>
                <a:cs typeface="Courier New" panose="02070309020205020404" pitchFamily="49" charset="0"/>
              </a:rPr>
              <a:t>devel</a:t>
            </a:r>
            <a:r>
              <a:rPr lang="en-US" sz="2400" b="1" dirty="0">
                <a:latin typeface="Courier New" panose="02070309020205020404" pitchFamily="49" charset="0"/>
                <a:cs typeface="Courier New" panose="02070309020205020404" pitchFamily="49" charset="0"/>
              </a:rPr>
              <a:t> </a:t>
            </a:r>
            <a:r>
              <a:rPr lang="en-US" sz="2400" b="1" dirty="0" err="1">
                <a:latin typeface="Courier New" panose="02070309020205020404" pitchFamily="49" charset="0"/>
                <a:cs typeface="Courier New" panose="02070309020205020404" pitchFamily="49" charset="0"/>
              </a:rPr>
              <a:t>gcc-gfortran</a:t>
            </a:r>
            <a:r>
              <a:rPr lang="en-US" sz="2400" b="1" dirty="0">
                <a:latin typeface="Courier New" panose="02070309020205020404" pitchFamily="49" charset="0"/>
                <a:cs typeface="Courier New" panose="02070309020205020404" pitchFamily="49" charset="0"/>
              </a:rPr>
              <a:t> </a:t>
            </a:r>
            <a:r>
              <a:rPr lang="en-US" sz="2400" b="1" dirty="0" err="1">
                <a:latin typeface="Courier New" panose="02070309020205020404" pitchFamily="49" charset="0"/>
                <a:cs typeface="Courier New" panose="02070309020205020404" pitchFamily="49" charset="0"/>
              </a:rPr>
              <a:t>openssl-devel</a:t>
            </a:r>
            <a:r>
              <a:rPr lang="en-US" sz="2400" b="1" dirty="0">
                <a:latin typeface="Courier New" panose="02070309020205020404" pitchFamily="49" charset="0"/>
                <a:cs typeface="Courier New" panose="02070309020205020404" pitchFamily="49" charset="0"/>
              </a:rPr>
              <a:t> </a:t>
            </a:r>
            <a:r>
              <a:rPr lang="en-US" sz="2400" b="1" dirty="0" err="1">
                <a:latin typeface="Courier New" panose="02070309020205020404" pitchFamily="49" charset="0"/>
                <a:cs typeface="Courier New" panose="02070309020205020404" pitchFamily="49" charset="0"/>
              </a:rPr>
              <a:t>libffi-devel</a:t>
            </a:r>
            <a:endParaRPr lang="en-US" sz="2400" b="1" dirty="0">
              <a:latin typeface="Courier New" panose="02070309020205020404" pitchFamily="49" charset="0"/>
              <a:cs typeface="Courier New" panose="02070309020205020404" pitchFamily="49" charset="0"/>
            </a:endParaRPr>
          </a:p>
          <a:p>
            <a:pPr>
              <a:buFont typeface="Arial" panose="020B0604020202020204" pitchFamily="34" charset="0"/>
              <a:buChar char="#"/>
            </a:pPr>
            <a:r>
              <a:rPr lang="en-US" sz="2400" b="1" dirty="0" smtClean="0">
                <a:latin typeface="Courier New" panose="02070309020205020404" pitchFamily="49" charset="0"/>
                <a:cs typeface="Courier New" panose="02070309020205020404" pitchFamily="49" charset="0"/>
              </a:rPr>
              <a:t>pip </a:t>
            </a:r>
            <a:r>
              <a:rPr lang="en-US" sz="2400" b="1" dirty="0">
                <a:latin typeface="Courier New" panose="02070309020205020404" pitchFamily="49" charset="0"/>
                <a:cs typeface="Courier New" panose="02070309020205020404" pitchFamily="49" charset="0"/>
              </a:rPr>
              <a:t>install --upgrade </a:t>
            </a:r>
            <a:r>
              <a:rPr lang="en-US" sz="2400" b="1" dirty="0" err="1">
                <a:latin typeface="Courier New" panose="02070309020205020404" pitchFamily="49" charset="0"/>
                <a:cs typeface="Courier New" panose="02070309020205020404" pitchFamily="49" charset="0"/>
              </a:rPr>
              <a:t>numpy</a:t>
            </a:r>
            <a:r>
              <a:rPr lang="en-US" sz="2400" b="1" dirty="0">
                <a:latin typeface="Courier New" panose="02070309020205020404" pitchFamily="49" charset="0"/>
                <a:cs typeface="Courier New" panose="02070309020205020404" pitchFamily="49" charset="0"/>
              </a:rPr>
              <a:t> </a:t>
            </a:r>
            <a:r>
              <a:rPr lang="en-US" sz="2400" b="1" dirty="0" err="1">
                <a:latin typeface="Courier New" panose="02070309020205020404" pitchFamily="49" charset="0"/>
                <a:cs typeface="Courier New" panose="02070309020205020404" pitchFamily="49" charset="0"/>
              </a:rPr>
              <a:t>scipy</a:t>
            </a:r>
            <a:r>
              <a:rPr lang="en-US" sz="2400" b="1" dirty="0">
                <a:latin typeface="Courier New" panose="02070309020205020404" pitchFamily="49" charset="0"/>
                <a:cs typeface="Courier New" panose="02070309020205020404" pitchFamily="49" charset="0"/>
              </a:rPr>
              <a:t> wheel </a:t>
            </a:r>
            <a:r>
              <a:rPr lang="en-US" sz="2400" b="1" dirty="0" smtClean="0">
                <a:latin typeface="Courier New" panose="02070309020205020404" pitchFamily="49" charset="0"/>
                <a:cs typeface="Courier New" panose="02070309020205020404" pitchFamily="49" charset="0"/>
              </a:rPr>
              <a:t>cryptography six </a:t>
            </a:r>
            <a:r>
              <a:rPr lang="en-US" sz="2400" b="1" dirty="0" err="1">
                <a:latin typeface="Courier New" panose="02070309020205020404" pitchFamily="49" charset="0"/>
                <a:cs typeface="Courier New" panose="02070309020205020404" pitchFamily="49" charset="0"/>
              </a:rPr>
              <a:t>scikit</a:t>
            </a:r>
            <a:r>
              <a:rPr lang="en-US" sz="2400" b="1" dirty="0">
                <a:latin typeface="Courier New" panose="02070309020205020404" pitchFamily="49" charset="0"/>
                <a:cs typeface="Courier New" panose="02070309020205020404" pitchFamily="49" charset="0"/>
              </a:rPr>
              <a:t>-learn </a:t>
            </a:r>
            <a:r>
              <a:rPr lang="en-US" sz="2400" b="1" dirty="0" err="1" smtClean="0">
                <a:latin typeface="Courier New" panose="02070309020205020404" pitchFamily="49" charset="0"/>
                <a:cs typeface="Courier New" panose="02070309020205020404" pitchFamily="49" charset="0"/>
              </a:rPr>
              <a:t>protobuf</a:t>
            </a:r>
            <a:r>
              <a:rPr lang="en-US" sz="2400" b="1" dirty="0" smtClean="0">
                <a:latin typeface="Courier New" panose="02070309020205020404" pitchFamily="49" charset="0"/>
                <a:cs typeface="Courier New" panose="02070309020205020404" pitchFamily="49" charset="0"/>
              </a:rPr>
              <a:t> </a:t>
            </a:r>
            <a:r>
              <a:rPr lang="en-US" sz="2400" b="1" dirty="0" err="1" smtClean="0">
                <a:latin typeface="Courier New" panose="02070309020205020404" pitchFamily="49" charset="0"/>
                <a:cs typeface="Courier New" panose="02070309020205020404" pitchFamily="49" charset="0"/>
              </a:rPr>
              <a:t>scikit</a:t>
            </a:r>
            <a:r>
              <a:rPr lang="en-US" sz="2400" b="1" dirty="0" smtClean="0">
                <a:latin typeface="Courier New" panose="02070309020205020404" pitchFamily="49" charset="0"/>
                <a:cs typeface="Courier New" panose="02070309020205020404" pitchFamily="49" charset="0"/>
              </a:rPr>
              <a:t>-image h5py </a:t>
            </a:r>
            <a:r>
              <a:rPr lang="en-US" sz="2400" b="1" dirty="0" err="1" smtClean="0">
                <a:solidFill>
                  <a:srgbClr val="00B050"/>
                </a:solidFill>
                <a:latin typeface="Courier New" panose="02070309020205020404" pitchFamily="49" charset="0"/>
                <a:cs typeface="Courier New" panose="02070309020205020404" pitchFamily="49" charset="0"/>
              </a:rPr>
              <a:t>tensorflow-gpu</a:t>
            </a:r>
            <a:r>
              <a:rPr lang="en-US" sz="2400" b="1" dirty="0" smtClean="0">
                <a:solidFill>
                  <a:srgbClr val="00B050"/>
                </a:solidFill>
                <a:latin typeface="Courier New" panose="02070309020205020404" pitchFamily="49" charset="0"/>
                <a:cs typeface="Courier New" panose="02070309020205020404" pitchFamily="49" charset="0"/>
              </a:rPr>
              <a:t> </a:t>
            </a:r>
            <a:r>
              <a:rPr lang="en-US" sz="2400" b="1" dirty="0" err="1" smtClean="0">
                <a:solidFill>
                  <a:srgbClr val="00B050"/>
                </a:solidFill>
                <a:latin typeface="Courier New" panose="02070309020205020404" pitchFamily="49" charset="0"/>
                <a:cs typeface="Courier New" panose="02070309020205020404" pitchFamily="49" charset="0"/>
              </a:rPr>
              <a:t>keras</a:t>
            </a:r>
            <a:r>
              <a:rPr lang="en-US" sz="2400" b="1" dirty="0" smtClean="0">
                <a:solidFill>
                  <a:srgbClr val="00B050"/>
                </a:solidFill>
                <a:latin typeface="Courier New" panose="02070309020205020404" pitchFamily="49" charset="0"/>
                <a:cs typeface="Courier New" panose="02070309020205020404" pitchFamily="49" charset="0"/>
              </a:rPr>
              <a:t> </a:t>
            </a:r>
            <a:r>
              <a:rPr lang="en-US" sz="2400" b="1" dirty="0" smtClean="0">
                <a:latin typeface="Courier New" panose="02070309020205020404" pitchFamily="49" charset="0"/>
                <a:cs typeface="Courier New" panose="02070309020205020404" pitchFamily="49" charset="0"/>
              </a:rPr>
              <a:t>pillow</a:t>
            </a:r>
          </a:p>
          <a:p>
            <a:pPr>
              <a:buFont typeface="Arial" panose="020B0604020202020204" pitchFamily="34" charset="0"/>
              <a:buChar char="#"/>
            </a:pPr>
            <a:r>
              <a:rPr lang="en-US" sz="2400" b="1" dirty="0">
                <a:latin typeface="Courier New" panose="02070309020205020404" pitchFamily="49" charset="0"/>
                <a:cs typeface="Courier New" panose="02070309020205020404" pitchFamily="49" charset="0"/>
              </a:rPr>
              <a:t>p</a:t>
            </a:r>
            <a:r>
              <a:rPr lang="en-US" sz="2400" b="1" dirty="0" smtClean="0">
                <a:latin typeface="Courier New" panose="02070309020205020404" pitchFamily="49" charset="0"/>
                <a:cs typeface="Courier New" panose="02070309020205020404" pitchFamily="49" charset="0"/>
              </a:rPr>
              <a:t>ython</a:t>
            </a:r>
          </a:p>
          <a:p>
            <a:pPr marL="0" indent="0">
              <a:buNone/>
            </a:pPr>
            <a:r>
              <a:rPr lang="en-US" sz="2400" b="1" dirty="0" smtClean="0">
                <a:latin typeface="Courier New" panose="02070309020205020404" pitchFamily="49" charset="0"/>
                <a:cs typeface="Courier New" panose="02070309020205020404" pitchFamily="49" charset="0"/>
              </a:rPr>
              <a:t>import </a:t>
            </a:r>
            <a:r>
              <a:rPr lang="en-US" sz="2400" b="1" dirty="0" err="1" smtClean="0">
                <a:latin typeface="Courier New" panose="02070309020205020404" pitchFamily="49" charset="0"/>
                <a:cs typeface="Courier New" panose="02070309020205020404" pitchFamily="49" charset="0"/>
              </a:rPr>
              <a:t>tensorflow</a:t>
            </a:r>
            <a:r>
              <a:rPr lang="en-US" sz="2400" b="1" dirty="0" smtClean="0">
                <a:latin typeface="Courier New" panose="02070309020205020404" pitchFamily="49" charset="0"/>
                <a:cs typeface="Courier New" panose="02070309020205020404" pitchFamily="49" charset="0"/>
              </a:rPr>
              <a:t> </a:t>
            </a:r>
            <a:r>
              <a:rPr lang="en-US" sz="2400" b="1" dirty="0" err="1" smtClean="0">
                <a:latin typeface="Courier New" panose="02070309020205020404" pitchFamily="49" charset="0"/>
                <a:cs typeface="Courier New" panose="02070309020205020404" pitchFamily="49" charset="0"/>
              </a:rPr>
              <a:t>keras</a:t>
            </a:r>
            <a:endParaRPr lang="en-US" sz="2400" b="1" dirty="0">
              <a:latin typeface="Courier New" panose="02070309020205020404" pitchFamily="49" charset="0"/>
              <a:cs typeface="Courier New" panose="02070309020205020404" pitchFamily="49" charset="0"/>
            </a:endParaRPr>
          </a:p>
          <a:p>
            <a:endParaRPr lang="en-US" dirty="0"/>
          </a:p>
        </p:txBody>
      </p:sp>
    </p:spTree>
    <p:extLst>
      <p:ext uri="{BB962C8B-B14F-4D97-AF65-F5344CB8AC3E}">
        <p14:creationId xmlns:p14="http://schemas.microsoft.com/office/powerpoint/2010/main" val="143028870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38" t="16189" r="3455" b="10246"/>
          <a:stretch/>
        </p:blipFill>
        <p:spPr bwMode="auto">
          <a:xfrm>
            <a:off x="-1873770" y="869431"/>
            <a:ext cx="10777928" cy="4941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5985222"/>
            <a:ext cx="9144000" cy="707886"/>
          </a:xfrm>
          <a:prstGeom prst="rect">
            <a:avLst/>
          </a:prstGeom>
        </p:spPr>
        <p:txBody>
          <a:bodyPr wrap="square">
            <a:spAutoFit/>
          </a:bodyPr>
          <a:lstStyle/>
          <a:p>
            <a:r>
              <a:rPr lang="en-US" sz="2000" dirty="0">
                <a:solidFill>
                  <a:srgbClr val="000000"/>
                </a:solidFill>
              </a:rPr>
              <a:t>Perutz (1985). “Early Days of </a:t>
            </a:r>
            <a:r>
              <a:rPr lang="en-US" sz="2000" dirty="0" err="1">
                <a:solidFill>
                  <a:srgbClr val="000000"/>
                </a:solidFill>
              </a:rPr>
              <a:t>Cryst</a:t>
            </a:r>
            <a:r>
              <a:rPr lang="en-US" sz="2000" dirty="0">
                <a:solidFill>
                  <a:srgbClr val="000000"/>
                </a:solidFill>
              </a:rPr>
              <a:t>…”</a:t>
            </a:r>
            <a:r>
              <a:rPr lang="en-US" sz="2000" i="1" dirty="0">
                <a:solidFill>
                  <a:srgbClr val="000000"/>
                </a:solidFill>
              </a:rPr>
              <a:t> Methods in Enzymology</a:t>
            </a:r>
            <a:r>
              <a:rPr lang="en-US" sz="2000" dirty="0">
                <a:solidFill>
                  <a:srgbClr val="000000"/>
                </a:solidFill>
              </a:rPr>
              <a:t>, Vol.</a:t>
            </a:r>
            <a:r>
              <a:rPr lang="en-US" sz="2000" i="1" dirty="0">
                <a:solidFill>
                  <a:srgbClr val="000000"/>
                </a:solidFill>
              </a:rPr>
              <a:t> </a:t>
            </a:r>
            <a:r>
              <a:rPr lang="en-US" sz="2000" dirty="0">
                <a:solidFill>
                  <a:srgbClr val="000000"/>
                </a:solidFill>
              </a:rPr>
              <a:t>114</a:t>
            </a:r>
            <a:r>
              <a:rPr lang="en-US" sz="2000" i="1" dirty="0">
                <a:solidFill>
                  <a:srgbClr val="000000"/>
                </a:solidFill>
              </a:rPr>
              <a:t>, </a:t>
            </a:r>
            <a:r>
              <a:rPr lang="en-US" sz="2000" dirty="0">
                <a:solidFill>
                  <a:srgbClr val="000000"/>
                </a:solidFill>
              </a:rPr>
              <a:t>3-18.</a:t>
            </a:r>
          </a:p>
          <a:p>
            <a:r>
              <a:rPr lang="en-US" sz="2000" dirty="0">
                <a:solidFill>
                  <a:srgbClr val="000000"/>
                </a:solidFill>
              </a:rPr>
              <a:t>Bragg &amp; Perutz (1952)."external form </a:t>
            </a:r>
            <a:r>
              <a:rPr lang="en-US" sz="2000" dirty="0" err="1">
                <a:solidFill>
                  <a:srgbClr val="000000"/>
                </a:solidFill>
              </a:rPr>
              <a:t>haemoglobin</a:t>
            </a:r>
            <a:r>
              <a:rPr lang="en-US" sz="2000" dirty="0">
                <a:solidFill>
                  <a:srgbClr val="000000"/>
                </a:solidFill>
              </a:rPr>
              <a:t> I", </a:t>
            </a:r>
            <a:r>
              <a:rPr lang="en-US" sz="2000" i="1" dirty="0" err="1">
                <a:solidFill>
                  <a:srgbClr val="000000"/>
                </a:solidFill>
              </a:rPr>
              <a:t>Acta</a:t>
            </a:r>
            <a:r>
              <a:rPr lang="en-US" sz="2000" i="1" dirty="0">
                <a:solidFill>
                  <a:srgbClr val="000000"/>
                </a:solidFill>
              </a:rPr>
              <a:t> </a:t>
            </a:r>
            <a:r>
              <a:rPr lang="en-US" sz="2000" i="1" dirty="0" err="1">
                <a:solidFill>
                  <a:srgbClr val="000000"/>
                </a:solidFill>
              </a:rPr>
              <a:t>Cryst</a:t>
            </a:r>
            <a:r>
              <a:rPr lang="en-US" sz="2000" i="1" dirty="0">
                <a:solidFill>
                  <a:srgbClr val="000000"/>
                </a:solidFill>
              </a:rPr>
              <a:t>.</a:t>
            </a:r>
            <a:r>
              <a:rPr lang="en-US" sz="2000" dirty="0">
                <a:solidFill>
                  <a:srgbClr val="000000"/>
                </a:solidFill>
              </a:rPr>
              <a:t> </a:t>
            </a:r>
            <a:r>
              <a:rPr lang="en-US" sz="2000" b="1" dirty="0">
                <a:solidFill>
                  <a:srgbClr val="000000"/>
                </a:solidFill>
              </a:rPr>
              <a:t>5</a:t>
            </a:r>
            <a:r>
              <a:rPr lang="en-US" sz="2000" dirty="0">
                <a:solidFill>
                  <a:srgbClr val="000000"/>
                </a:solidFill>
              </a:rPr>
              <a:t>, 277-283. </a:t>
            </a:r>
          </a:p>
        </p:txBody>
      </p:sp>
      <p:sp>
        <p:nvSpPr>
          <p:cNvPr id="2" name="Title 1"/>
          <p:cNvSpPr>
            <a:spLocks noGrp="1"/>
          </p:cNvSpPr>
          <p:nvPr>
            <p:ph type="title"/>
          </p:nvPr>
        </p:nvSpPr>
        <p:spPr>
          <a:xfrm>
            <a:off x="0" y="0"/>
            <a:ext cx="9144000" cy="1424066"/>
          </a:xfrm>
        </p:spPr>
        <p:txBody>
          <a:bodyPr/>
          <a:lstStyle/>
          <a:p>
            <a:r>
              <a:rPr lang="en-US" sz="3600" dirty="0" smtClean="0"/>
              <a:t>Bragg’s “minimum wavelength principle”</a:t>
            </a:r>
            <a:endParaRPr lang="en-US" sz="3600" dirty="0"/>
          </a:p>
        </p:txBody>
      </p:sp>
    </p:spTree>
    <p:extLst>
      <p:ext uri="{BB962C8B-B14F-4D97-AF65-F5344CB8AC3E}">
        <p14:creationId xmlns:p14="http://schemas.microsoft.com/office/powerpoint/2010/main" val="2096072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9854"/>
            <a:ext cx="7772400" cy="3721993"/>
          </a:xfrm>
        </p:spPr>
        <p:txBody>
          <a:bodyPr/>
          <a:lstStyle/>
          <a:p>
            <a:r>
              <a:rPr lang="en-US" dirty="0" smtClean="0"/>
              <a:t> </a:t>
            </a:r>
            <a:br>
              <a:rPr lang="en-US" dirty="0" smtClean="0"/>
            </a:br>
            <a:r>
              <a:rPr lang="en-US" dirty="0" smtClean="0"/>
              <a:t> </a:t>
            </a:r>
            <a:br>
              <a:rPr lang="en-US" dirty="0" smtClean="0"/>
            </a:br>
            <a:r>
              <a:rPr lang="en-US" sz="6600" dirty="0" smtClean="0"/>
              <a:t>non-isomorphism</a:t>
            </a:r>
            <a:endParaRPr lang="en-US" sz="6600" dirty="0"/>
          </a:p>
        </p:txBody>
      </p:sp>
      <p:sp>
        <p:nvSpPr>
          <p:cNvPr id="3" name="TextBox 2"/>
          <p:cNvSpPr txBox="1"/>
          <p:nvPr/>
        </p:nvSpPr>
        <p:spPr>
          <a:xfrm>
            <a:off x="0" y="1219200"/>
            <a:ext cx="9144000" cy="769441"/>
          </a:xfrm>
          <a:prstGeom prst="rect">
            <a:avLst/>
          </a:prstGeom>
          <a:noFill/>
        </p:spPr>
        <p:txBody>
          <a:bodyPr wrap="square" rtlCol="0">
            <a:spAutoFit/>
          </a:bodyPr>
          <a:lstStyle/>
          <a:p>
            <a:pPr algn="ctr"/>
            <a:r>
              <a:rPr lang="en-US" sz="4400" dirty="0" smtClean="0">
                <a:solidFill>
                  <a:srgbClr val="000000"/>
                </a:solidFill>
              </a:rPr>
              <a:t>What do you mean?</a:t>
            </a:r>
            <a:endParaRPr lang="en-US" sz="4400" dirty="0">
              <a:solidFill>
                <a:srgbClr val="000000"/>
              </a:solidFill>
            </a:endParaRPr>
          </a:p>
        </p:txBody>
      </p:sp>
    </p:spTree>
    <p:extLst>
      <p:ext uri="{BB962C8B-B14F-4D97-AF65-F5344CB8AC3E}">
        <p14:creationId xmlns:p14="http://schemas.microsoft.com/office/powerpoint/2010/main" val="877690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 Factor Equation</a:t>
            </a:r>
            <a:endParaRPr lang="en-US" dirty="0"/>
          </a:p>
        </p:txBody>
      </p:sp>
      <p:sp>
        <p:nvSpPr>
          <p:cNvPr id="6" name="TextBox 5"/>
          <p:cNvSpPr txBox="1"/>
          <p:nvPr/>
        </p:nvSpPr>
        <p:spPr>
          <a:xfrm>
            <a:off x="1307291" y="1917225"/>
            <a:ext cx="5989140" cy="830997"/>
          </a:xfrm>
          <a:prstGeom prst="rect">
            <a:avLst/>
          </a:prstGeom>
          <a:noFill/>
        </p:spPr>
        <p:txBody>
          <a:bodyPr wrap="none" rtlCol="0">
            <a:spAutoFit/>
          </a:bodyPr>
          <a:lstStyle/>
          <a:p>
            <a:pPr fontAlgn="base">
              <a:spcBef>
                <a:spcPct val="0"/>
              </a:spcBef>
              <a:spcAft>
                <a:spcPct val="0"/>
              </a:spcAft>
            </a:pPr>
            <a:r>
              <a:rPr lang="en-US" sz="2800" dirty="0" err="1" smtClean="0">
                <a:solidFill>
                  <a:prstClr val="black"/>
                </a:solidFill>
              </a:rPr>
              <a:t>F</a:t>
            </a:r>
            <a:r>
              <a:rPr lang="en-US" sz="2800" baseline="-25000" dirty="0" err="1" smtClean="0">
                <a:solidFill>
                  <a:prstClr val="black"/>
                </a:solidFill>
              </a:rPr>
              <a:t>hkl</a:t>
            </a:r>
            <a:r>
              <a:rPr lang="en-US" sz="2800" dirty="0" smtClean="0">
                <a:solidFill>
                  <a:prstClr val="black"/>
                </a:solidFill>
              </a:rPr>
              <a:t> =</a:t>
            </a:r>
            <a:r>
              <a:rPr lang="en-US" sz="4800" dirty="0" smtClean="0">
                <a:solidFill>
                  <a:prstClr val="black"/>
                </a:solidFill>
              </a:rPr>
              <a:t>   </a:t>
            </a:r>
            <a:r>
              <a:rPr lang="en-US" sz="2800" dirty="0" err="1" smtClean="0">
                <a:solidFill>
                  <a:prstClr val="black"/>
                </a:solidFill>
              </a:rPr>
              <a:t>f</a:t>
            </a:r>
            <a:r>
              <a:rPr lang="en-US" sz="2800" baseline="-25000" dirty="0" err="1" smtClean="0">
                <a:solidFill>
                  <a:prstClr val="black"/>
                </a:solidFill>
              </a:rPr>
              <a:t>atom</a:t>
            </a:r>
            <a:r>
              <a:rPr lang="en-US" sz="2800" dirty="0" smtClean="0">
                <a:solidFill>
                  <a:prstClr val="black"/>
                </a:solidFill>
              </a:rPr>
              <a:t> </a:t>
            </a:r>
            <a:r>
              <a:rPr lang="en-US" sz="2800" dirty="0" err="1" smtClean="0">
                <a:solidFill>
                  <a:prstClr val="black"/>
                </a:solidFill>
              </a:rPr>
              <a:t>exp</a:t>
            </a:r>
            <a:r>
              <a:rPr lang="en-US" sz="2800" dirty="0" smtClean="0">
                <a:solidFill>
                  <a:prstClr val="black"/>
                </a:solidFill>
              </a:rPr>
              <a:t>(-2</a:t>
            </a:r>
            <a:r>
              <a:rPr lang="el-GR" sz="2800" dirty="0" smtClean="0">
                <a:solidFill>
                  <a:prstClr val="black"/>
                </a:solidFill>
              </a:rPr>
              <a:t>π</a:t>
            </a:r>
            <a:r>
              <a:rPr lang="en-US" sz="2800" dirty="0" smtClean="0">
                <a:solidFill>
                  <a:prstClr val="black"/>
                </a:solidFill>
              </a:rPr>
              <a:t> </a:t>
            </a:r>
            <a:r>
              <a:rPr lang="en-US" sz="2800" dirty="0" err="1" smtClean="0">
                <a:solidFill>
                  <a:prstClr val="black"/>
                </a:solidFill>
              </a:rPr>
              <a:t>i</a:t>
            </a:r>
            <a:r>
              <a:rPr lang="en-US" sz="2800" dirty="0" smtClean="0">
                <a:solidFill>
                  <a:prstClr val="black"/>
                </a:solidFill>
              </a:rPr>
              <a:t> (</a:t>
            </a:r>
            <a:r>
              <a:rPr lang="en-US" sz="2800" dirty="0" err="1" smtClean="0">
                <a:solidFill>
                  <a:prstClr val="black"/>
                </a:solidFill>
              </a:rPr>
              <a:t>hx</a:t>
            </a:r>
            <a:r>
              <a:rPr lang="en-US" sz="2800" dirty="0" smtClean="0">
                <a:solidFill>
                  <a:prstClr val="black"/>
                </a:solidFill>
              </a:rPr>
              <a:t> + </a:t>
            </a:r>
            <a:r>
              <a:rPr lang="en-US" sz="2800" dirty="0" err="1" smtClean="0">
                <a:solidFill>
                  <a:prstClr val="black"/>
                </a:solidFill>
              </a:rPr>
              <a:t>ky</a:t>
            </a:r>
            <a:r>
              <a:rPr lang="en-US" sz="2800" dirty="0" smtClean="0">
                <a:solidFill>
                  <a:prstClr val="black"/>
                </a:solidFill>
              </a:rPr>
              <a:t> + </a:t>
            </a:r>
            <a:r>
              <a:rPr lang="en-US" sz="2800" dirty="0" err="1" smtClean="0">
                <a:solidFill>
                  <a:prstClr val="black"/>
                </a:solidFill>
              </a:rPr>
              <a:t>lz</a:t>
            </a:r>
            <a:r>
              <a:rPr lang="en-US" sz="2800" dirty="0" smtClean="0">
                <a:solidFill>
                  <a:prstClr val="black"/>
                </a:solidFill>
              </a:rPr>
              <a:t>))</a:t>
            </a:r>
            <a:endParaRPr lang="en-US" sz="2800" dirty="0">
              <a:solidFill>
                <a:prstClr val="black"/>
              </a:solidFill>
            </a:endParaRPr>
          </a:p>
        </p:txBody>
      </p:sp>
      <p:sp>
        <p:nvSpPr>
          <p:cNvPr id="8" name="Rectangle 7"/>
          <p:cNvSpPr/>
          <p:nvPr/>
        </p:nvSpPr>
        <p:spPr>
          <a:xfrm>
            <a:off x="2126681" y="1921915"/>
            <a:ext cx="660758" cy="1015663"/>
          </a:xfrm>
          <a:prstGeom prst="rect">
            <a:avLst/>
          </a:prstGeom>
        </p:spPr>
        <p:txBody>
          <a:bodyPr wrap="none">
            <a:spAutoFit/>
          </a:bodyPr>
          <a:lstStyle/>
          <a:p>
            <a:pPr fontAlgn="base">
              <a:spcBef>
                <a:spcPct val="0"/>
              </a:spcBef>
              <a:spcAft>
                <a:spcPct val="0"/>
              </a:spcAft>
            </a:pPr>
            <a:r>
              <a:rPr lang="el-GR" sz="6000" dirty="0">
                <a:solidFill>
                  <a:prstClr val="black"/>
                </a:solidFill>
              </a:rPr>
              <a:t>Σ</a:t>
            </a:r>
            <a:endParaRPr lang="en-US" sz="6000" dirty="0">
              <a:solidFill>
                <a:prstClr val="black"/>
              </a:solidFill>
            </a:endParaRPr>
          </a:p>
        </p:txBody>
      </p:sp>
      <p:grpSp>
        <p:nvGrpSpPr>
          <p:cNvPr id="13" name="Group 12"/>
          <p:cNvGrpSpPr/>
          <p:nvPr/>
        </p:nvGrpSpPr>
        <p:grpSpPr>
          <a:xfrm>
            <a:off x="641878" y="3398569"/>
            <a:ext cx="8293115" cy="1019130"/>
            <a:chOff x="641878" y="3398569"/>
            <a:chExt cx="8293115" cy="1019130"/>
          </a:xfrm>
        </p:grpSpPr>
        <p:sp>
          <p:nvSpPr>
            <p:cNvPr id="7" name="TextBox 6"/>
            <p:cNvSpPr txBox="1"/>
            <p:nvPr/>
          </p:nvSpPr>
          <p:spPr>
            <a:xfrm>
              <a:off x="1445622" y="3402036"/>
              <a:ext cx="7489371" cy="830997"/>
            </a:xfrm>
            <a:prstGeom prst="rect">
              <a:avLst/>
            </a:prstGeom>
            <a:noFill/>
          </p:spPr>
          <p:txBody>
            <a:bodyPr wrap="square" rtlCol="0">
              <a:spAutoFit/>
            </a:bodyPr>
            <a:lstStyle/>
            <a:p>
              <a:pPr fontAlgn="base">
                <a:spcBef>
                  <a:spcPct val="0"/>
                </a:spcBef>
                <a:spcAft>
                  <a:spcPct val="0"/>
                </a:spcAft>
              </a:pPr>
              <a:r>
                <a:rPr lang="en-US" sz="2800" dirty="0" smtClean="0">
                  <a:solidFill>
                    <a:prstClr val="black"/>
                  </a:solidFill>
                </a:rPr>
                <a:t>=</a:t>
              </a:r>
              <a:r>
                <a:rPr lang="en-US" sz="4800" dirty="0" smtClean="0">
                  <a:solidFill>
                    <a:prstClr val="black"/>
                  </a:solidFill>
                </a:rPr>
                <a:t>    </a:t>
              </a:r>
              <a:r>
                <a:rPr lang="en-US" sz="2800" dirty="0" err="1" smtClean="0">
                  <a:solidFill>
                    <a:prstClr val="black"/>
                  </a:solidFill>
                </a:rPr>
                <a:t>f</a:t>
              </a:r>
              <a:r>
                <a:rPr lang="en-US" sz="2800" baseline="-25000" dirty="0" err="1" smtClean="0">
                  <a:solidFill>
                    <a:prstClr val="black"/>
                  </a:solidFill>
                </a:rPr>
                <a:t>atom</a:t>
              </a:r>
              <a:r>
                <a:rPr lang="en-US" sz="2800" dirty="0" smtClean="0">
                  <a:solidFill>
                    <a:prstClr val="black"/>
                  </a:solidFill>
                </a:rPr>
                <a:t> (-2</a:t>
              </a:r>
              <a:r>
                <a:rPr lang="el-GR" sz="2800" dirty="0">
                  <a:solidFill>
                    <a:prstClr val="black"/>
                  </a:solidFill>
                </a:rPr>
                <a:t>π</a:t>
              </a:r>
              <a:r>
                <a:rPr lang="en-US" sz="2800" dirty="0">
                  <a:solidFill>
                    <a:prstClr val="black"/>
                  </a:solidFill>
                </a:rPr>
                <a:t> </a:t>
              </a:r>
              <a:r>
                <a:rPr lang="en-US" sz="2800" dirty="0" err="1">
                  <a:solidFill>
                    <a:prstClr val="black"/>
                  </a:solidFill>
                </a:rPr>
                <a:t>i</a:t>
              </a:r>
              <a:r>
                <a:rPr lang="en-US" sz="2800" dirty="0">
                  <a:solidFill>
                    <a:prstClr val="black"/>
                  </a:solidFill>
                </a:rPr>
                <a:t> </a:t>
              </a:r>
              <a:r>
                <a:rPr lang="en-US" sz="2800" dirty="0" err="1" smtClean="0">
                  <a:solidFill>
                    <a:prstClr val="black"/>
                  </a:solidFill>
                </a:rPr>
                <a:t>hx</a:t>
              </a:r>
              <a:r>
                <a:rPr lang="en-US" sz="2800" dirty="0" smtClean="0">
                  <a:solidFill>
                    <a:prstClr val="black"/>
                  </a:solidFill>
                </a:rPr>
                <a:t>) </a:t>
              </a:r>
              <a:r>
                <a:rPr lang="en-US" sz="2800" dirty="0" err="1" smtClean="0">
                  <a:solidFill>
                    <a:prstClr val="black"/>
                  </a:solidFill>
                </a:rPr>
                <a:t>exp</a:t>
              </a:r>
              <a:r>
                <a:rPr lang="en-US" sz="2800" dirty="0" smtClean="0">
                  <a:solidFill>
                    <a:prstClr val="black"/>
                  </a:solidFill>
                </a:rPr>
                <a:t>(-2</a:t>
              </a:r>
              <a:r>
                <a:rPr lang="el-GR" sz="2800" dirty="0" smtClean="0">
                  <a:solidFill>
                    <a:prstClr val="black"/>
                  </a:solidFill>
                </a:rPr>
                <a:t>π</a:t>
              </a:r>
              <a:r>
                <a:rPr lang="en-US" sz="2800" dirty="0" smtClean="0">
                  <a:solidFill>
                    <a:prstClr val="black"/>
                  </a:solidFill>
                </a:rPr>
                <a:t> </a:t>
              </a:r>
              <a:r>
                <a:rPr lang="en-US" sz="2800" dirty="0" err="1" smtClean="0">
                  <a:solidFill>
                    <a:prstClr val="black"/>
                  </a:solidFill>
                </a:rPr>
                <a:t>i</a:t>
              </a:r>
              <a:r>
                <a:rPr lang="en-US" sz="2800" dirty="0" smtClean="0">
                  <a:solidFill>
                    <a:prstClr val="black"/>
                  </a:solidFill>
                </a:rPr>
                <a:t> (</a:t>
              </a:r>
              <a:r>
                <a:rPr lang="en-US" sz="2800" dirty="0" err="1" smtClean="0">
                  <a:solidFill>
                    <a:prstClr val="black"/>
                  </a:solidFill>
                </a:rPr>
                <a:t>hx</a:t>
              </a:r>
              <a:r>
                <a:rPr lang="en-US" sz="2800" dirty="0" smtClean="0">
                  <a:solidFill>
                    <a:prstClr val="black"/>
                  </a:solidFill>
                </a:rPr>
                <a:t> + </a:t>
              </a:r>
              <a:r>
                <a:rPr lang="en-US" sz="2800" dirty="0" err="1" smtClean="0">
                  <a:solidFill>
                    <a:prstClr val="black"/>
                  </a:solidFill>
                </a:rPr>
                <a:t>ky</a:t>
              </a:r>
              <a:r>
                <a:rPr lang="en-US" sz="2800" dirty="0" smtClean="0">
                  <a:solidFill>
                    <a:prstClr val="black"/>
                  </a:solidFill>
                </a:rPr>
                <a:t> + </a:t>
              </a:r>
              <a:r>
                <a:rPr lang="en-US" sz="2800" dirty="0" err="1" smtClean="0">
                  <a:solidFill>
                    <a:prstClr val="black"/>
                  </a:solidFill>
                </a:rPr>
                <a:t>lz</a:t>
              </a:r>
              <a:r>
                <a:rPr lang="en-US" sz="2800" dirty="0" smtClean="0">
                  <a:solidFill>
                    <a:prstClr val="black"/>
                  </a:solidFill>
                </a:rPr>
                <a:t>))</a:t>
              </a:r>
              <a:endParaRPr lang="en-US" sz="2800" dirty="0">
                <a:solidFill>
                  <a:prstClr val="black"/>
                </a:solidFill>
              </a:endParaRPr>
            </a:p>
          </p:txBody>
        </p:sp>
        <p:sp>
          <p:nvSpPr>
            <p:cNvPr id="9" name="Rectangle 8"/>
            <p:cNvSpPr/>
            <p:nvPr/>
          </p:nvSpPr>
          <p:spPr>
            <a:xfrm>
              <a:off x="1796302" y="3402036"/>
              <a:ext cx="660758" cy="1015663"/>
            </a:xfrm>
            <a:prstGeom prst="rect">
              <a:avLst/>
            </a:prstGeom>
          </p:spPr>
          <p:txBody>
            <a:bodyPr wrap="none">
              <a:spAutoFit/>
            </a:bodyPr>
            <a:lstStyle/>
            <a:p>
              <a:pPr fontAlgn="base">
                <a:spcBef>
                  <a:spcPct val="0"/>
                </a:spcBef>
                <a:spcAft>
                  <a:spcPct val="0"/>
                </a:spcAft>
              </a:pPr>
              <a:r>
                <a:rPr lang="el-GR" sz="6000" dirty="0">
                  <a:solidFill>
                    <a:prstClr val="black"/>
                  </a:solidFill>
                </a:rPr>
                <a:t>Σ</a:t>
              </a:r>
              <a:endParaRPr lang="en-US" sz="6000" dirty="0">
                <a:solidFill>
                  <a:prstClr val="black"/>
                </a:solidFill>
              </a:endParaRPr>
            </a:p>
          </p:txBody>
        </p:sp>
        <p:sp>
          <p:nvSpPr>
            <p:cNvPr id="10" name="Rectangle 9"/>
            <p:cNvSpPr/>
            <p:nvPr/>
          </p:nvSpPr>
          <p:spPr>
            <a:xfrm>
              <a:off x="641878" y="3398569"/>
              <a:ext cx="910827" cy="954107"/>
            </a:xfrm>
            <a:prstGeom prst="rect">
              <a:avLst/>
            </a:prstGeom>
          </p:spPr>
          <p:txBody>
            <a:bodyPr wrap="none">
              <a:spAutoFit/>
            </a:bodyPr>
            <a:lstStyle/>
            <a:p>
              <a:pPr fontAlgn="base">
                <a:spcBef>
                  <a:spcPct val="0"/>
                </a:spcBef>
                <a:spcAft>
                  <a:spcPct val="0"/>
                </a:spcAft>
              </a:pPr>
              <a:r>
                <a:rPr lang="en-US" sz="2800" dirty="0" err="1" smtClean="0">
                  <a:solidFill>
                    <a:prstClr val="black"/>
                  </a:solidFill>
                </a:rPr>
                <a:t>dF</a:t>
              </a:r>
              <a:r>
                <a:rPr lang="en-US" sz="2800" baseline="-25000" dirty="0" err="1" smtClean="0">
                  <a:solidFill>
                    <a:prstClr val="black"/>
                  </a:solidFill>
                </a:rPr>
                <a:t>hkl</a:t>
              </a:r>
              <a:endParaRPr lang="en-US" sz="2800" baseline="-25000" dirty="0" smtClean="0">
                <a:solidFill>
                  <a:prstClr val="black"/>
                </a:solidFill>
              </a:endParaRPr>
            </a:p>
            <a:p>
              <a:pPr fontAlgn="base">
                <a:spcBef>
                  <a:spcPct val="0"/>
                </a:spcBef>
                <a:spcAft>
                  <a:spcPct val="0"/>
                </a:spcAft>
              </a:pPr>
              <a:r>
                <a:rPr lang="en-US" sz="2800" smtClean="0">
                  <a:solidFill>
                    <a:prstClr val="black"/>
                  </a:solidFill>
                </a:rPr>
                <a:t> dh</a:t>
              </a:r>
              <a:endParaRPr lang="en-US" sz="2800" dirty="0">
                <a:solidFill>
                  <a:prstClr val="black"/>
                </a:solidFill>
              </a:endParaRPr>
            </a:p>
          </p:txBody>
        </p:sp>
        <p:cxnSp>
          <p:nvCxnSpPr>
            <p:cNvPr id="12" name="Straight Connector 11"/>
            <p:cNvCxnSpPr/>
            <p:nvPr/>
          </p:nvCxnSpPr>
          <p:spPr>
            <a:xfrm>
              <a:off x="714102" y="3909867"/>
              <a:ext cx="7315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3393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DMMULTI – fake data</a:t>
            </a:r>
            <a:br>
              <a:rPr lang="en-US" dirty="0" smtClean="0"/>
            </a:br>
            <a:r>
              <a:rPr lang="en-US" sz="3600" dirty="0" smtClean="0"/>
              <a:t>4 </a:t>
            </a:r>
            <a:r>
              <a:rPr lang="en-US" sz="3600" dirty="0" err="1" smtClean="0"/>
              <a:t>deg</a:t>
            </a:r>
            <a:r>
              <a:rPr lang="en-US" sz="3600" dirty="0" smtClean="0"/>
              <a:t> rotation: 8 “</a:t>
            </a:r>
            <a:r>
              <a:rPr lang="en-US" sz="3600" dirty="0" err="1" smtClean="0"/>
              <a:t>xtals</a:t>
            </a:r>
            <a:r>
              <a:rPr lang="en-US" sz="3600" dirty="0" smtClean="0"/>
              <a:t>”: before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3377"/>
            <a:ext cx="9144000" cy="5284623"/>
          </a:xfrm>
          <a:prstGeom prst="rect">
            <a:avLst/>
          </a:prstGeom>
        </p:spPr>
      </p:pic>
      <p:sp>
        <p:nvSpPr>
          <p:cNvPr id="6" name="TextBox 5"/>
          <p:cNvSpPr txBox="1"/>
          <p:nvPr/>
        </p:nvSpPr>
        <p:spPr>
          <a:xfrm>
            <a:off x="0" y="1306286"/>
            <a:ext cx="2042547" cy="584775"/>
          </a:xfrm>
          <a:prstGeom prst="rect">
            <a:avLst/>
          </a:prstGeom>
          <a:noFill/>
        </p:spPr>
        <p:txBody>
          <a:bodyPr wrap="none" rtlCol="0">
            <a:spAutoFit/>
          </a:bodyPr>
          <a:lstStyle/>
          <a:p>
            <a:r>
              <a:rPr lang="en-US" sz="3200" dirty="0">
                <a:solidFill>
                  <a:srgbClr val="000000"/>
                </a:solidFill>
              </a:rPr>
              <a:t>CC = 0.02</a:t>
            </a:r>
          </a:p>
        </p:txBody>
      </p:sp>
    </p:spTree>
    <p:extLst>
      <p:ext uri="{BB962C8B-B14F-4D97-AF65-F5344CB8AC3E}">
        <p14:creationId xmlns:p14="http://schemas.microsoft.com/office/powerpoint/2010/main" val="4211030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3377"/>
            <a:ext cx="9144000" cy="5284623"/>
          </a:xfrm>
          <a:prstGeom prst="rect">
            <a:avLst/>
          </a:prstGeom>
        </p:spPr>
      </p:pic>
      <p:sp>
        <p:nvSpPr>
          <p:cNvPr id="7" name="TextBox 6"/>
          <p:cNvSpPr txBox="1"/>
          <p:nvPr/>
        </p:nvSpPr>
        <p:spPr>
          <a:xfrm>
            <a:off x="0" y="1306286"/>
            <a:ext cx="1814920" cy="584775"/>
          </a:xfrm>
          <a:prstGeom prst="rect">
            <a:avLst/>
          </a:prstGeom>
          <a:noFill/>
        </p:spPr>
        <p:txBody>
          <a:bodyPr wrap="none" rtlCol="0">
            <a:spAutoFit/>
          </a:bodyPr>
          <a:lstStyle/>
          <a:p>
            <a:r>
              <a:rPr lang="en-US" sz="3200" dirty="0">
                <a:solidFill>
                  <a:srgbClr val="000000"/>
                </a:solidFill>
              </a:rPr>
              <a:t>CC = 0.8</a:t>
            </a:r>
          </a:p>
        </p:txBody>
      </p:sp>
      <p:sp>
        <p:nvSpPr>
          <p:cNvPr id="6" name="Title 1"/>
          <p:cNvSpPr txBox="1">
            <a:spLocks/>
          </p:cNvSpPr>
          <p:nvPr/>
        </p:nvSpPr>
        <p:spPr bwMode="auto">
          <a:xfrm>
            <a:off x="457200" y="0"/>
            <a:ext cx="8229600" cy="141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solidFill>
                  <a:srgbClr val="000000"/>
                </a:solidFill>
              </a:rPr>
              <a:t>DMMULTI – fake data</a:t>
            </a:r>
            <a:br>
              <a:rPr lang="en-US" kern="0" dirty="0" smtClean="0">
                <a:solidFill>
                  <a:srgbClr val="000000"/>
                </a:solidFill>
              </a:rPr>
            </a:br>
            <a:r>
              <a:rPr lang="en-US" sz="3600" kern="0" dirty="0" smtClean="0">
                <a:solidFill>
                  <a:srgbClr val="000000"/>
                </a:solidFill>
              </a:rPr>
              <a:t>4 </a:t>
            </a:r>
            <a:r>
              <a:rPr lang="en-US" sz="3600" kern="0" dirty="0" err="1" smtClean="0">
                <a:solidFill>
                  <a:srgbClr val="000000"/>
                </a:solidFill>
              </a:rPr>
              <a:t>deg</a:t>
            </a:r>
            <a:r>
              <a:rPr lang="en-US" sz="3600" kern="0" dirty="0" smtClean="0">
                <a:solidFill>
                  <a:srgbClr val="000000"/>
                </a:solidFill>
              </a:rPr>
              <a:t> rotation: 8 “</a:t>
            </a:r>
            <a:r>
              <a:rPr lang="en-US" sz="3600" kern="0" dirty="0" err="1" smtClean="0">
                <a:solidFill>
                  <a:srgbClr val="000000"/>
                </a:solidFill>
              </a:rPr>
              <a:t>xtals</a:t>
            </a:r>
            <a:r>
              <a:rPr lang="en-US" sz="3600" kern="0" dirty="0" smtClean="0">
                <a:solidFill>
                  <a:srgbClr val="000000"/>
                </a:solidFill>
              </a:rPr>
              <a:t>”: after</a:t>
            </a:r>
            <a:endParaRPr lang="en-US" kern="0" dirty="0">
              <a:solidFill>
                <a:srgbClr val="000000"/>
              </a:solidFill>
            </a:endParaRPr>
          </a:p>
        </p:txBody>
      </p:sp>
    </p:spTree>
    <p:extLst>
      <p:ext uri="{BB962C8B-B14F-4D97-AF65-F5344CB8AC3E}">
        <p14:creationId xmlns:p14="http://schemas.microsoft.com/office/powerpoint/2010/main" val="2669011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120" y="304800"/>
            <a:ext cx="8229600" cy="1143000"/>
          </a:xfrm>
        </p:spPr>
        <p:txBody>
          <a:bodyPr/>
          <a:lstStyle/>
          <a:p>
            <a:r>
              <a:rPr lang="en-US" dirty="0" smtClean="0">
                <a:solidFill>
                  <a:srgbClr val="00B050"/>
                </a:solidFill>
                <a:latin typeface="Arial" panose="020B0604020202020204" pitchFamily="34" charset="0"/>
                <a:cs typeface="Arial" panose="020B0604020202020204" pitchFamily="34" charset="0"/>
              </a:rPr>
              <a:t>Summary</a:t>
            </a:r>
            <a:endParaRPr lang="en-US" dirty="0">
              <a:solidFill>
                <a:srgbClr val="00B05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US" dirty="0" smtClean="0">
                <a:latin typeface="Arial" panose="020B0604020202020204" pitchFamily="34" charset="0"/>
                <a:cs typeface="Arial" panose="020B0604020202020204" pitchFamily="34" charset="0"/>
              </a:rPr>
              <a:t>Indexing software = orientation bias?</a:t>
            </a:r>
          </a:p>
          <a:p>
            <a:r>
              <a:rPr lang="en-US" dirty="0" smtClean="0">
                <a:latin typeface="Arial" panose="020B0604020202020204" pitchFamily="34" charset="0"/>
                <a:cs typeface="Arial" panose="020B0604020202020204" pitchFamily="34" charset="0"/>
              </a:rPr>
              <a:t>Non-isomorphism</a:t>
            </a:r>
          </a:p>
          <a:p>
            <a:pPr lvl="1"/>
            <a:r>
              <a:rPr lang="en-US" dirty="0" smtClean="0">
                <a:latin typeface="Arial" panose="020B0604020202020204" pitchFamily="34" charset="0"/>
                <a:cs typeface="Arial" panose="020B0604020202020204" pitchFamily="34" charset="0"/>
              </a:rPr>
              <a:t>Cell is not the whole story</a:t>
            </a:r>
          </a:p>
          <a:p>
            <a:pPr lvl="1"/>
            <a:r>
              <a:rPr lang="en-US" dirty="0" smtClean="0">
                <a:latin typeface="Arial" panose="020B0604020202020204" pitchFamily="34" charset="0"/>
                <a:cs typeface="Arial" panose="020B0604020202020204" pitchFamily="34" charset="0"/>
              </a:rPr>
              <a:t>Real space: bend it out</a:t>
            </a:r>
          </a:p>
          <a:p>
            <a:pPr lvl="1"/>
            <a:r>
              <a:rPr lang="en-US" dirty="0" smtClean="0">
                <a:latin typeface="Arial" panose="020B0604020202020204" pitchFamily="34" charset="0"/>
                <a:cs typeface="Arial" panose="020B0604020202020204" pitchFamily="34" charset="0"/>
              </a:rPr>
              <a:t>Reciprocal space: TBD</a:t>
            </a:r>
          </a:p>
          <a:p>
            <a:r>
              <a:rPr lang="en-US" dirty="0">
                <a:latin typeface="Arial" panose="020B0604020202020204" pitchFamily="34" charset="0"/>
                <a:cs typeface="Arial" panose="020B0604020202020204" pitchFamily="34" charset="0"/>
              </a:rPr>
              <a:t>Simulation</a:t>
            </a:r>
          </a:p>
          <a:p>
            <a:pPr lvl="1"/>
            <a:r>
              <a:rPr lang="en-US" dirty="0" err="1">
                <a:latin typeface="Arial" panose="020B0604020202020204" pitchFamily="34" charset="0"/>
                <a:cs typeface="Arial" panose="020B0604020202020204" pitchFamily="34" charset="0"/>
              </a:rPr>
              <a:t>nanoBragg</a:t>
            </a:r>
            <a:r>
              <a:rPr lang="en-US" dirty="0">
                <a:latin typeface="Arial" panose="020B0604020202020204" pitchFamily="34" charset="0"/>
                <a:cs typeface="Arial" panose="020B0604020202020204" pitchFamily="34" charset="0"/>
              </a:rPr>
              <a:t>  or  “</a:t>
            </a:r>
            <a:r>
              <a:rPr lang="en-US" dirty="0" err="1">
                <a:latin typeface="Arial" panose="020B0604020202020204" pitchFamily="34" charset="0"/>
                <a:cs typeface="Arial" panose="020B0604020202020204" pitchFamily="34" charset="0"/>
              </a:rPr>
              <a:t>simtbx</a:t>
            </a:r>
            <a:r>
              <a:rPr lang="en-US" dirty="0">
                <a:latin typeface="Arial" panose="020B0604020202020204" pitchFamily="34" charset="0"/>
                <a:cs typeface="Arial" panose="020B0604020202020204" pitchFamily="34" charset="0"/>
              </a:rPr>
              <a:t>” in </a:t>
            </a:r>
            <a:r>
              <a:rPr lang="en-US" dirty="0" err="1">
                <a:latin typeface="Arial" panose="020B0604020202020204" pitchFamily="34" charset="0"/>
                <a:cs typeface="Arial" panose="020B0604020202020204" pitchFamily="34" charset="0"/>
              </a:rPr>
              <a:t>cctbx</a:t>
            </a: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GPU = 1000x </a:t>
            </a:r>
            <a:r>
              <a:rPr lang="en-US" dirty="0" smtClean="0">
                <a:latin typeface="Arial" panose="020B0604020202020204" pitchFamily="34" charset="0"/>
                <a:cs typeface="Arial" panose="020B0604020202020204" pitchFamily="34" charset="0"/>
              </a:rPr>
              <a:t>faster</a:t>
            </a:r>
          </a:p>
        </p:txBody>
      </p:sp>
      <p:sp>
        <p:nvSpPr>
          <p:cNvPr id="4" name="Rectangle 3"/>
          <p:cNvSpPr/>
          <p:nvPr/>
        </p:nvSpPr>
        <p:spPr>
          <a:xfrm>
            <a:off x="-5080" y="-3125"/>
            <a:ext cx="9144000" cy="430887"/>
          </a:xfrm>
          <a:prstGeom prst="rect">
            <a:avLst/>
          </a:prstGeom>
        </p:spPr>
        <p:txBody>
          <a:bodyPr wrap="square">
            <a:spAutoFit/>
          </a:bodyPr>
          <a:lstStyle/>
          <a:p>
            <a:pPr algn="ctr">
              <a:buFontTx/>
              <a:buNone/>
            </a:pPr>
            <a:r>
              <a:rPr lang="en-US" altLang="en-US" sz="2200" dirty="0">
                <a:latin typeface="Arial" panose="020B0604020202020204" pitchFamily="34" charset="0"/>
                <a:cs typeface="Arial" panose="020B0604020202020204" pitchFamily="34" charset="0"/>
              </a:rPr>
              <a:t>http://bl831.als.lbl.gov/~</a:t>
            </a:r>
            <a:r>
              <a:rPr lang="en-US" altLang="en-US" sz="2200" dirty="0" smtClean="0">
                <a:latin typeface="Arial" panose="020B0604020202020204" pitchFamily="34" charset="0"/>
                <a:cs typeface="Arial" panose="020B0604020202020204" pitchFamily="34" charset="0"/>
              </a:rPr>
              <a:t>jamesh/powerpoint/Ringberg_xfel_2019.pptx</a:t>
            </a:r>
            <a:endParaRPr lang="en-US" alt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697763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Text Box 2"/>
          <p:cNvSpPr txBox="1">
            <a:spLocks noChangeArrowheads="1"/>
          </p:cNvSpPr>
          <p:nvPr/>
        </p:nvSpPr>
        <p:spPr bwMode="auto">
          <a:xfrm>
            <a:off x="0" y="6491288"/>
            <a:ext cx="5622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000000"/>
                </a:solidFill>
              </a:rPr>
              <a:t>Holton (2009) </a:t>
            </a:r>
            <a:r>
              <a:rPr lang="en-US" altLang="en-US" i="1">
                <a:solidFill>
                  <a:srgbClr val="000000"/>
                </a:solidFill>
              </a:rPr>
              <a:t>J. Synchrotron Rad.</a:t>
            </a:r>
            <a:r>
              <a:rPr lang="en-US" altLang="en-US">
                <a:solidFill>
                  <a:srgbClr val="000000"/>
                </a:solidFill>
              </a:rPr>
              <a:t> </a:t>
            </a:r>
            <a:r>
              <a:rPr lang="en-US" altLang="en-US" b="1">
                <a:solidFill>
                  <a:srgbClr val="000000"/>
                </a:solidFill>
              </a:rPr>
              <a:t>16</a:t>
            </a:r>
            <a:r>
              <a:rPr lang="en-US" altLang="en-US">
                <a:solidFill>
                  <a:srgbClr val="000000"/>
                </a:solidFill>
              </a:rPr>
              <a:t> 133-42</a:t>
            </a:r>
          </a:p>
        </p:txBody>
      </p:sp>
      <p:sp>
        <p:nvSpPr>
          <p:cNvPr id="301059" name="Text Box 3"/>
          <p:cNvSpPr txBox="1">
            <a:spLocks noChangeArrowheads="1"/>
          </p:cNvSpPr>
          <p:nvPr/>
        </p:nvSpPr>
        <p:spPr bwMode="auto">
          <a:xfrm>
            <a:off x="0" y="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4800" dirty="0">
                <a:solidFill>
                  <a:srgbClr val="000000"/>
                </a:solidFill>
              </a:rPr>
              <a:t>Radiation Damage </a:t>
            </a:r>
          </a:p>
          <a:p>
            <a:pPr algn="ctr" fontAlgn="base">
              <a:spcBef>
                <a:spcPct val="0"/>
              </a:spcBef>
              <a:spcAft>
                <a:spcPct val="0"/>
              </a:spcAft>
            </a:pPr>
            <a:r>
              <a:rPr lang="en-US" altLang="en-US" sz="4800" dirty="0">
                <a:solidFill>
                  <a:srgbClr val="000000"/>
                </a:solidFill>
              </a:rPr>
              <a:t>World Records</a:t>
            </a:r>
          </a:p>
        </p:txBody>
      </p:sp>
      <p:sp>
        <p:nvSpPr>
          <p:cNvPr id="301060" name="Text Box 4"/>
          <p:cNvSpPr txBox="1">
            <a:spLocks noChangeArrowheads="1"/>
          </p:cNvSpPr>
          <p:nvPr/>
        </p:nvSpPr>
        <p:spPr bwMode="auto">
          <a:xfrm>
            <a:off x="622300" y="871628"/>
            <a:ext cx="7618413"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endParaRPr lang="en-US" altLang="en-US" sz="3600" dirty="0">
              <a:solidFill>
                <a:srgbClr val="000000"/>
              </a:solidFill>
            </a:endParaRPr>
          </a:p>
          <a:p>
            <a:pPr fontAlgn="base">
              <a:spcBef>
                <a:spcPct val="0"/>
              </a:spcBef>
              <a:spcAft>
                <a:spcPct val="0"/>
              </a:spcAft>
            </a:pPr>
            <a:endParaRPr lang="en-US" altLang="en-US" sz="2400" dirty="0">
              <a:solidFill>
                <a:srgbClr val="000000"/>
              </a:solidFill>
            </a:endParaRPr>
          </a:p>
          <a:p>
            <a:pPr fontAlgn="base">
              <a:spcBef>
                <a:spcPct val="0"/>
              </a:spcBef>
              <a:spcAft>
                <a:spcPct val="0"/>
              </a:spcAft>
            </a:pPr>
            <a:r>
              <a:rPr lang="en-US" altLang="en-US" sz="2000" dirty="0" err="1">
                <a:solidFill>
                  <a:srgbClr val="000000"/>
                </a:solidFill>
              </a:rPr>
              <a:t>MGy</a:t>
            </a:r>
            <a:r>
              <a:rPr lang="en-US" altLang="en-US" sz="2000" dirty="0">
                <a:solidFill>
                  <a:srgbClr val="000000"/>
                </a:solidFill>
              </a:rPr>
              <a:t>	reaction			reference</a:t>
            </a:r>
          </a:p>
          <a:p>
            <a:pPr fontAlgn="base">
              <a:spcBef>
                <a:spcPct val="0"/>
              </a:spcBef>
              <a:spcAft>
                <a:spcPct val="0"/>
              </a:spcAft>
            </a:pPr>
            <a:endParaRPr lang="en-US" altLang="en-US" sz="2000" dirty="0">
              <a:solidFill>
                <a:srgbClr val="000000"/>
              </a:solidFill>
            </a:endParaRPr>
          </a:p>
          <a:p>
            <a:pPr fontAlgn="base">
              <a:lnSpc>
                <a:spcPct val="130000"/>
              </a:lnSpc>
              <a:spcBef>
                <a:spcPct val="0"/>
              </a:spcBef>
              <a:spcAft>
                <a:spcPct val="0"/>
              </a:spcAft>
            </a:pPr>
            <a:r>
              <a:rPr lang="en-US" altLang="en-US" sz="2000" dirty="0">
                <a:solidFill>
                  <a:srgbClr val="000000"/>
                </a:solidFill>
              </a:rPr>
              <a:t>~45	global damage		Owen </a:t>
            </a:r>
            <a:r>
              <a:rPr lang="en-US" altLang="en-US" sz="2000" i="1" dirty="0">
                <a:solidFill>
                  <a:srgbClr val="000000"/>
                </a:solidFill>
              </a:rPr>
              <a:t>et al.</a:t>
            </a:r>
            <a:r>
              <a:rPr lang="en-US" altLang="en-US" sz="2000" dirty="0">
                <a:solidFill>
                  <a:srgbClr val="000000"/>
                </a:solidFill>
              </a:rPr>
              <a:t> (2006)</a:t>
            </a:r>
          </a:p>
          <a:p>
            <a:pPr fontAlgn="base">
              <a:lnSpc>
                <a:spcPct val="130000"/>
              </a:lnSpc>
              <a:spcBef>
                <a:spcPct val="0"/>
              </a:spcBef>
              <a:spcAft>
                <a:spcPct val="0"/>
              </a:spcAft>
            </a:pPr>
            <a:r>
              <a:rPr lang="en-US" altLang="en-US" sz="2000" dirty="0">
                <a:solidFill>
                  <a:srgbClr val="000000"/>
                </a:solidFill>
              </a:rPr>
              <a:t>5	Se</a:t>
            </a:r>
            <a:r>
              <a:rPr lang="en-US" altLang="en-US" sz="2000" dirty="0">
                <a:solidFill>
                  <a:srgbClr val="FF0000"/>
                </a:solidFill>
              </a:rPr>
              <a:t>-</a:t>
            </a:r>
            <a:r>
              <a:rPr lang="en-US" altLang="en-US" sz="2000" dirty="0">
                <a:solidFill>
                  <a:srgbClr val="000000"/>
                </a:solidFill>
              </a:rPr>
              <a:t>Met			Holton (2007)</a:t>
            </a:r>
          </a:p>
          <a:p>
            <a:pPr fontAlgn="base">
              <a:lnSpc>
                <a:spcPct val="130000"/>
              </a:lnSpc>
              <a:spcBef>
                <a:spcPct val="0"/>
              </a:spcBef>
              <a:spcAft>
                <a:spcPct val="0"/>
              </a:spcAft>
            </a:pPr>
            <a:r>
              <a:rPr lang="en-US" altLang="en-US" sz="2000" dirty="0">
                <a:solidFill>
                  <a:srgbClr val="000000"/>
                </a:solidFill>
              </a:rPr>
              <a:t>4	Hg</a:t>
            </a:r>
            <a:r>
              <a:rPr lang="en-US" altLang="en-US" sz="2000" dirty="0">
                <a:solidFill>
                  <a:srgbClr val="FF0000"/>
                </a:solidFill>
              </a:rPr>
              <a:t>-</a:t>
            </a:r>
            <a:r>
              <a:rPr lang="en-US" altLang="en-US" sz="2000" dirty="0">
                <a:solidFill>
                  <a:srgbClr val="000000"/>
                </a:solidFill>
              </a:rPr>
              <a:t>S			</a:t>
            </a:r>
            <a:r>
              <a:rPr lang="en-US" altLang="en-US" sz="2000" dirty="0" err="1">
                <a:solidFill>
                  <a:srgbClr val="000000"/>
                </a:solidFill>
              </a:rPr>
              <a:t>Ramagopal</a:t>
            </a:r>
            <a:r>
              <a:rPr lang="en-US" altLang="en-US" sz="2000" dirty="0">
                <a:solidFill>
                  <a:srgbClr val="000000"/>
                </a:solidFill>
              </a:rPr>
              <a:t> </a:t>
            </a:r>
            <a:r>
              <a:rPr lang="en-US" altLang="en-US" i="1" dirty="0">
                <a:solidFill>
                  <a:srgbClr val="000000"/>
                </a:solidFill>
              </a:rPr>
              <a:t>et al.</a:t>
            </a:r>
            <a:r>
              <a:rPr lang="en-US" altLang="en-US" dirty="0">
                <a:solidFill>
                  <a:srgbClr val="000000"/>
                </a:solidFill>
              </a:rPr>
              <a:t> </a:t>
            </a:r>
            <a:r>
              <a:rPr lang="en-US" altLang="en-US" sz="2000" dirty="0">
                <a:solidFill>
                  <a:srgbClr val="000000"/>
                </a:solidFill>
              </a:rPr>
              <a:t>(2004)</a:t>
            </a:r>
          </a:p>
          <a:p>
            <a:pPr fontAlgn="base">
              <a:lnSpc>
                <a:spcPct val="130000"/>
              </a:lnSpc>
              <a:spcBef>
                <a:spcPct val="0"/>
              </a:spcBef>
              <a:spcAft>
                <a:spcPct val="0"/>
              </a:spcAft>
            </a:pPr>
            <a:r>
              <a:rPr lang="en-US" altLang="en-US" sz="2000" dirty="0">
                <a:solidFill>
                  <a:srgbClr val="000000"/>
                </a:solidFill>
              </a:rPr>
              <a:t>4	R-C</a:t>
            </a:r>
            <a:r>
              <a:rPr lang="en-US" altLang="en-US" sz="2000" dirty="0">
                <a:solidFill>
                  <a:srgbClr val="FF0000"/>
                </a:solidFill>
              </a:rPr>
              <a:t>-</a:t>
            </a:r>
            <a:r>
              <a:rPr lang="en-US" altLang="en-US" sz="2000" dirty="0">
                <a:solidFill>
                  <a:srgbClr val="000000"/>
                </a:solidFill>
              </a:rPr>
              <a:t>COOH		Garman et al. (2015)</a:t>
            </a:r>
          </a:p>
          <a:p>
            <a:pPr fontAlgn="base">
              <a:lnSpc>
                <a:spcPct val="130000"/>
              </a:lnSpc>
              <a:spcBef>
                <a:spcPct val="0"/>
              </a:spcBef>
              <a:spcAft>
                <a:spcPct val="0"/>
              </a:spcAft>
            </a:pPr>
            <a:r>
              <a:rPr lang="en-US" altLang="en-US" sz="2000" dirty="0">
                <a:solidFill>
                  <a:srgbClr val="000000"/>
                </a:solidFill>
              </a:rPr>
              <a:t>3	S</a:t>
            </a:r>
            <a:r>
              <a:rPr lang="en-US" altLang="en-US" sz="2000" dirty="0">
                <a:solidFill>
                  <a:srgbClr val="FF0000"/>
                </a:solidFill>
              </a:rPr>
              <a:t>-</a:t>
            </a:r>
            <a:r>
              <a:rPr lang="en-US" altLang="en-US" sz="2000" dirty="0">
                <a:solidFill>
                  <a:srgbClr val="000000"/>
                </a:solidFill>
              </a:rPr>
              <a:t>S			Murray </a:t>
            </a:r>
            <a:r>
              <a:rPr lang="en-US" altLang="en-US" sz="2000" i="1" dirty="0">
                <a:solidFill>
                  <a:srgbClr val="000000"/>
                </a:solidFill>
              </a:rPr>
              <a:t>et al.</a:t>
            </a:r>
            <a:r>
              <a:rPr lang="en-US" altLang="en-US" sz="2000" dirty="0">
                <a:solidFill>
                  <a:srgbClr val="000000"/>
                </a:solidFill>
              </a:rPr>
              <a:t> (2002)</a:t>
            </a:r>
          </a:p>
          <a:p>
            <a:pPr fontAlgn="base">
              <a:lnSpc>
                <a:spcPct val="130000"/>
              </a:lnSpc>
              <a:spcBef>
                <a:spcPct val="0"/>
              </a:spcBef>
              <a:spcAft>
                <a:spcPct val="0"/>
              </a:spcAft>
            </a:pPr>
            <a:r>
              <a:rPr lang="en-US" altLang="en-US" sz="2000" dirty="0">
                <a:solidFill>
                  <a:srgbClr val="000000"/>
                </a:solidFill>
              </a:rPr>
              <a:t>1	Br</a:t>
            </a:r>
            <a:r>
              <a:rPr lang="en-US" altLang="en-US" sz="2000" dirty="0">
                <a:solidFill>
                  <a:srgbClr val="FF0000"/>
                </a:solidFill>
              </a:rPr>
              <a:t>-</a:t>
            </a:r>
            <a:r>
              <a:rPr lang="en-US" altLang="en-US" sz="2000" dirty="0">
                <a:solidFill>
                  <a:srgbClr val="000000"/>
                </a:solidFill>
              </a:rPr>
              <a:t>RNA			</a:t>
            </a:r>
            <a:r>
              <a:rPr lang="en-US" altLang="en-US" sz="2000" dirty="0" err="1">
                <a:solidFill>
                  <a:srgbClr val="000000"/>
                </a:solidFill>
              </a:rPr>
              <a:t>Olieric</a:t>
            </a:r>
            <a:r>
              <a:rPr lang="en-US" altLang="en-US" sz="2000" dirty="0">
                <a:solidFill>
                  <a:srgbClr val="000000"/>
                </a:solidFill>
              </a:rPr>
              <a:t> </a:t>
            </a:r>
            <a:r>
              <a:rPr lang="en-US" altLang="en-US" sz="2000" i="1" dirty="0">
                <a:solidFill>
                  <a:srgbClr val="000000"/>
                </a:solidFill>
              </a:rPr>
              <a:t>et al.</a:t>
            </a:r>
            <a:r>
              <a:rPr lang="en-US" altLang="en-US" sz="2000" dirty="0">
                <a:solidFill>
                  <a:srgbClr val="000000"/>
                </a:solidFill>
              </a:rPr>
              <a:t> (2007)</a:t>
            </a:r>
          </a:p>
          <a:p>
            <a:pPr fontAlgn="base">
              <a:lnSpc>
                <a:spcPct val="130000"/>
              </a:lnSpc>
              <a:spcBef>
                <a:spcPct val="0"/>
              </a:spcBef>
              <a:spcAft>
                <a:spcPct val="0"/>
              </a:spcAft>
            </a:pPr>
            <a:r>
              <a:rPr lang="en-US" altLang="en-US" sz="2000" dirty="0">
                <a:solidFill>
                  <a:srgbClr val="000000"/>
                </a:solidFill>
              </a:rPr>
              <a:t>~1?	Cl</a:t>
            </a:r>
            <a:r>
              <a:rPr lang="en-US" altLang="en-US" sz="2000" dirty="0">
                <a:solidFill>
                  <a:srgbClr val="FF0000"/>
                </a:solidFill>
              </a:rPr>
              <a:t>-</a:t>
            </a:r>
            <a:r>
              <a:rPr lang="en-US" altLang="en-US" sz="2000" dirty="0">
                <a:solidFill>
                  <a:srgbClr val="000000"/>
                </a:solidFill>
              </a:rPr>
              <a:t>C			???</a:t>
            </a:r>
          </a:p>
          <a:p>
            <a:pPr fontAlgn="base">
              <a:lnSpc>
                <a:spcPct val="130000"/>
              </a:lnSpc>
              <a:spcBef>
                <a:spcPct val="0"/>
              </a:spcBef>
              <a:spcAft>
                <a:spcPct val="0"/>
              </a:spcAft>
            </a:pPr>
            <a:r>
              <a:rPr lang="en-US" altLang="en-US" sz="2000" dirty="0">
                <a:solidFill>
                  <a:srgbClr val="000000"/>
                </a:solidFill>
              </a:rPr>
              <a:t>0.5	</a:t>
            </a:r>
            <a:r>
              <a:rPr lang="en-US" altLang="en-US" sz="2000" dirty="0" err="1">
                <a:solidFill>
                  <a:srgbClr val="000000"/>
                </a:solidFill>
              </a:rPr>
              <a:t>Mn</a:t>
            </a:r>
            <a:r>
              <a:rPr lang="en-US" altLang="en-US" sz="2000" dirty="0">
                <a:solidFill>
                  <a:srgbClr val="FF0000"/>
                </a:solidFill>
              </a:rPr>
              <a:t> in </a:t>
            </a:r>
            <a:r>
              <a:rPr lang="en-US" altLang="en-US" sz="2000" dirty="0">
                <a:solidFill>
                  <a:srgbClr val="000000"/>
                </a:solidFill>
              </a:rPr>
              <a:t>PS II		Yano </a:t>
            </a:r>
            <a:r>
              <a:rPr lang="en-US" altLang="en-US" sz="2000" i="1" dirty="0">
                <a:solidFill>
                  <a:srgbClr val="000000"/>
                </a:solidFill>
              </a:rPr>
              <a:t>et al. </a:t>
            </a:r>
            <a:r>
              <a:rPr lang="en-US" altLang="en-US" sz="2000" dirty="0">
                <a:solidFill>
                  <a:srgbClr val="000000"/>
                </a:solidFill>
              </a:rPr>
              <a:t>(2005</a:t>
            </a:r>
            <a:r>
              <a:rPr lang="en-US" altLang="en-US" sz="2000" dirty="0" smtClean="0">
                <a:solidFill>
                  <a:srgbClr val="000000"/>
                </a:solidFill>
              </a:rPr>
              <a:t>)</a:t>
            </a:r>
          </a:p>
          <a:p>
            <a:pPr fontAlgn="base">
              <a:lnSpc>
                <a:spcPct val="130000"/>
              </a:lnSpc>
              <a:spcBef>
                <a:spcPct val="0"/>
              </a:spcBef>
              <a:spcAft>
                <a:spcPct val="0"/>
              </a:spcAft>
            </a:pPr>
            <a:r>
              <a:rPr lang="en-US" altLang="en-US" sz="2000" dirty="0" smtClean="0">
                <a:solidFill>
                  <a:srgbClr val="000000"/>
                </a:solidFill>
              </a:rPr>
              <a:t>0.06	</a:t>
            </a:r>
            <a:r>
              <a:rPr lang="en-US" altLang="en-US" sz="2000" dirty="0" err="1" smtClean="0">
                <a:solidFill>
                  <a:srgbClr val="000000"/>
                </a:solidFill>
              </a:rPr>
              <a:t>putidaredoxin</a:t>
            </a:r>
            <a:r>
              <a:rPr lang="en-US" altLang="en-US" sz="2000" dirty="0" smtClean="0">
                <a:solidFill>
                  <a:srgbClr val="000000"/>
                </a:solidFill>
              </a:rPr>
              <a:t>		Corbett </a:t>
            </a:r>
            <a:r>
              <a:rPr lang="en-US" altLang="en-US" sz="2000" i="1" dirty="0" smtClean="0">
                <a:solidFill>
                  <a:srgbClr val="000000"/>
                </a:solidFill>
              </a:rPr>
              <a:t>et al. </a:t>
            </a:r>
            <a:r>
              <a:rPr lang="en-US" altLang="en-US" sz="2000" dirty="0" smtClean="0">
                <a:solidFill>
                  <a:srgbClr val="000000"/>
                </a:solidFill>
              </a:rPr>
              <a:t>(2007)</a:t>
            </a:r>
            <a:endParaRPr lang="en-US" altLang="en-US" sz="2000" dirty="0">
              <a:solidFill>
                <a:srgbClr val="000000"/>
              </a:solidFill>
            </a:endParaRPr>
          </a:p>
          <a:p>
            <a:pPr fontAlgn="base">
              <a:lnSpc>
                <a:spcPct val="130000"/>
              </a:lnSpc>
              <a:spcBef>
                <a:spcPct val="0"/>
              </a:spcBef>
              <a:spcAft>
                <a:spcPct val="0"/>
              </a:spcAft>
            </a:pPr>
            <a:r>
              <a:rPr lang="en-US" altLang="en-US" sz="2000" dirty="0">
                <a:solidFill>
                  <a:srgbClr val="000000"/>
                </a:solidFill>
              </a:rPr>
              <a:t>0.02	Fe</a:t>
            </a:r>
            <a:r>
              <a:rPr lang="en-US" altLang="en-US" sz="2000" dirty="0">
                <a:solidFill>
                  <a:srgbClr val="FF0000"/>
                </a:solidFill>
              </a:rPr>
              <a:t> in </a:t>
            </a:r>
            <a:r>
              <a:rPr lang="en-US" altLang="en-US" sz="2000" dirty="0">
                <a:solidFill>
                  <a:srgbClr val="000000"/>
                </a:solidFill>
              </a:rPr>
              <a:t>myoglobin		Denisov </a:t>
            </a:r>
            <a:r>
              <a:rPr lang="en-US" altLang="en-US" sz="2000" i="1" dirty="0">
                <a:solidFill>
                  <a:srgbClr val="000000"/>
                </a:solidFill>
              </a:rPr>
              <a:t>et al.</a:t>
            </a:r>
            <a:r>
              <a:rPr lang="en-US" altLang="en-US" sz="2000" dirty="0">
                <a:solidFill>
                  <a:srgbClr val="000000"/>
                </a:solidFill>
              </a:rPr>
              <a:t> (2007)</a:t>
            </a:r>
          </a:p>
        </p:txBody>
      </p:sp>
      <p:sp>
        <p:nvSpPr>
          <p:cNvPr id="301061" name="Line 5"/>
          <p:cNvSpPr>
            <a:spLocks noChangeShapeType="1"/>
          </p:cNvSpPr>
          <p:nvPr/>
        </p:nvSpPr>
        <p:spPr bwMode="auto">
          <a:xfrm>
            <a:off x="500063" y="2392453"/>
            <a:ext cx="7816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348141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1060">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1060">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106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1060">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1060">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1060">
                                            <p:txEl>
                                              <p:pRg st="9" end="9"/>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1060">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1060">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1060">
                                            <p:txEl>
                                              <p:pRg st="12" end="12"/>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1060">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3404262656"/>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7848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7637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19986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25107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03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757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083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2607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5131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0179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2703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5227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7736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0260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278438"/>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5324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7655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8750"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Tree>
    <p:extLst>
      <p:ext uri="{BB962C8B-B14F-4D97-AF65-F5344CB8AC3E}">
        <p14:creationId xmlns:p14="http://schemas.microsoft.com/office/powerpoint/2010/main" val="1476381123"/>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grpSp>
        <p:nvGrpSpPr>
          <p:cNvPr id="2" name="Group 1"/>
          <p:cNvGrpSpPr/>
          <p:nvPr/>
        </p:nvGrpSpPr>
        <p:grpSpPr>
          <a:xfrm>
            <a:off x="2952750" y="1854200"/>
            <a:ext cx="3368675" cy="4200525"/>
            <a:chOff x="2952750" y="1854200"/>
            <a:chExt cx="3368675" cy="4200525"/>
          </a:xfrm>
        </p:grpSpPr>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Tree>
    <p:extLst>
      <p:ext uri="{BB962C8B-B14F-4D97-AF65-F5344CB8AC3E}">
        <p14:creationId xmlns:p14="http://schemas.microsoft.com/office/powerpoint/2010/main" val="1866194352"/>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03550" y="1722438"/>
            <a:ext cx="3267075" cy="4384675"/>
            <a:chOff x="3003550" y="1722438"/>
            <a:chExt cx="3267075" cy="4384675"/>
          </a:xfrm>
        </p:grpSpPr>
        <p:grpSp>
          <p:nvGrpSpPr>
            <p:cNvPr id="106498" name="Group 29"/>
            <p:cNvGrpSpPr>
              <a:grpSpLocks/>
            </p:cNvGrpSpPr>
            <p:nvPr/>
          </p:nvGrpSpPr>
          <p:grpSpPr bwMode="auto">
            <a:xfrm>
              <a:off x="3005138" y="5824538"/>
              <a:ext cx="3265487" cy="282575"/>
              <a:chOff x="3004726" y="5823939"/>
              <a:chExt cx="3265386" cy="283448"/>
            </a:xfrm>
          </p:grpSpPr>
          <p:sp>
            <p:nvSpPr>
              <p:cNvPr id="3" name="Oval 2"/>
              <p:cNvSpPr/>
              <p:nvPr/>
            </p:nvSpPr>
            <p:spPr bwMode="auto">
              <a:xfrm rot="18583957" flipH="1" flipV="1">
                <a:off x="2952693"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8583957" flipH="1" flipV="1">
                <a:off x="3232881"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8583957" flipH="1" flipV="1">
                <a:off x="3513859"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8583957" flipH="1" flipV="1">
                <a:off x="3794042"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8583957" flipH="1" flipV="1">
                <a:off x="4075020"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8583957" flipH="1" flipV="1">
                <a:off x="4355208"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8583957" flipH="1" flipV="1">
                <a:off x="4636187"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8583957" flipH="1" flipV="1">
                <a:off x="4916369"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8583957" flipH="1" flipV="1">
                <a:off x="5197348"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8583957" flipH="1" flipV="1">
                <a:off x="5477536"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8583957" flipH="1" flipV="1">
                <a:off x="5758514"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8583957" flipH="1" flipV="1">
                <a:off x="6038697"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499" name="Group 1"/>
            <p:cNvGrpSpPr>
              <a:grpSpLocks/>
            </p:cNvGrpSpPr>
            <p:nvPr/>
          </p:nvGrpSpPr>
          <p:grpSpPr bwMode="auto">
            <a:xfrm>
              <a:off x="3003550" y="1979613"/>
              <a:ext cx="3267075" cy="282575"/>
              <a:chOff x="3003957" y="1557582"/>
              <a:chExt cx="3266598" cy="283447"/>
            </a:xfrm>
          </p:grpSpPr>
          <p:sp>
            <p:nvSpPr>
              <p:cNvPr id="215" name="Oval 214"/>
              <p:cNvSpPr/>
              <p:nvPr/>
            </p:nvSpPr>
            <p:spPr bwMode="auto">
              <a:xfrm rot="18583957" flipH="1" flipV="1">
                <a:off x="2952708"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8583957" flipH="1" flipV="1">
                <a:off x="32328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8583957" flipH="1" flipV="1">
                <a:off x="3513810"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8583957" flipH="1" flipV="1">
                <a:off x="3793960"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8583957" flipH="1" flipV="1">
                <a:off x="407490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8583957" flipH="1" flipV="1">
                <a:off x="43550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8583957" flipH="1" flipV="1">
                <a:off x="4636009"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8583957" flipH="1" flipV="1">
                <a:off x="4916159"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8583957" flipH="1" flipV="1">
                <a:off x="5197105"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8583957" flipH="1" flipV="1">
                <a:off x="5477261"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8583957" flipH="1" flipV="1">
                <a:off x="5758208"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8583957" flipH="1" flipV="1">
                <a:off x="603835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0" name="Group 3"/>
            <p:cNvGrpSpPr>
              <a:grpSpLocks/>
            </p:cNvGrpSpPr>
            <p:nvPr/>
          </p:nvGrpSpPr>
          <p:grpSpPr bwMode="auto">
            <a:xfrm>
              <a:off x="3003550" y="1722438"/>
              <a:ext cx="3267075" cy="284162"/>
              <a:chOff x="3003958" y="1806680"/>
              <a:chExt cx="3266597" cy="283447"/>
            </a:xfrm>
          </p:grpSpPr>
          <p:sp>
            <p:nvSpPr>
              <p:cNvPr id="228" name="Oval 227"/>
              <p:cNvSpPr/>
              <p:nvPr/>
            </p:nvSpPr>
            <p:spPr bwMode="auto">
              <a:xfrm rot="18583957" flipH="1" flipV="1">
                <a:off x="2952709"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8583957" flipH="1" flipV="1">
                <a:off x="3232859"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8583957" flipH="1" flipV="1">
                <a:off x="351380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8583957" flipH="1" flipV="1">
                <a:off x="3793961"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8583957" flipH="1" flipV="1">
                <a:off x="407490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8583957" flipH="1" flipV="1">
                <a:off x="4355058"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8583957" flipH="1" flipV="1">
                <a:off x="4636004"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8583957" flipH="1" flipV="1">
                <a:off x="4916160"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8583957" flipH="1" flipV="1">
                <a:off x="5197106"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8583957" flipH="1" flipV="1">
                <a:off x="547725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8583957" flipH="1" flipV="1">
                <a:off x="5758203"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8583957" flipH="1" flipV="1">
                <a:off x="603835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1" name="Group 4"/>
            <p:cNvGrpSpPr>
              <a:grpSpLocks/>
            </p:cNvGrpSpPr>
            <p:nvPr/>
          </p:nvGrpSpPr>
          <p:grpSpPr bwMode="auto">
            <a:xfrm>
              <a:off x="3003550" y="2235200"/>
              <a:ext cx="3267075" cy="284163"/>
              <a:chOff x="3003957" y="2073360"/>
              <a:chExt cx="3266598" cy="283447"/>
            </a:xfrm>
          </p:grpSpPr>
          <p:sp>
            <p:nvSpPr>
              <p:cNvPr id="241" name="Oval 240"/>
              <p:cNvSpPr/>
              <p:nvPr/>
            </p:nvSpPr>
            <p:spPr bwMode="auto">
              <a:xfrm rot="18583957" flipH="1" flipV="1">
                <a:off x="2952708"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8583957" flipH="1" flipV="1">
                <a:off x="3232859"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8583957" flipH="1" flipV="1">
                <a:off x="351380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8583957" flipH="1" flipV="1">
                <a:off x="3793960"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8583957" flipH="1" flipV="1">
                <a:off x="407490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8583957" flipH="1" flipV="1">
                <a:off x="4355058"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8583957" flipH="1" flipV="1">
                <a:off x="4636004"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8583957" flipH="1" flipV="1">
                <a:off x="4916159"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8583957" flipH="1" flipV="1">
                <a:off x="5197105"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8583957" flipH="1" flipV="1">
                <a:off x="547725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8583957" flipH="1" flipV="1">
                <a:off x="5758203"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8583957" flipH="1" flipV="1">
                <a:off x="603835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2" name="Group 5"/>
            <p:cNvGrpSpPr>
              <a:grpSpLocks/>
            </p:cNvGrpSpPr>
            <p:nvPr/>
          </p:nvGrpSpPr>
          <p:grpSpPr bwMode="auto">
            <a:xfrm>
              <a:off x="3003550" y="2492375"/>
              <a:ext cx="3267075" cy="282575"/>
              <a:chOff x="3003958" y="2340043"/>
              <a:chExt cx="3266597" cy="283447"/>
            </a:xfrm>
          </p:grpSpPr>
          <p:sp>
            <p:nvSpPr>
              <p:cNvPr id="254" name="Oval 253"/>
              <p:cNvSpPr/>
              <p:nvPr/>
            </p:nvSpPr>
            <p:spPr bwMode="auto">
              <a:xfrm rot="18583957" flipH="1" flipV="1">
                <a:off x="295270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8583957" flipH="1" flipV="1">
                <a:off x="3232864"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8583957" flipH="1" flipV="1">
                <a:off x="351381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8583957" flipH="1" flipV="1">
                <a:off x="3793961"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8583957" flipH="1" flipV="1">
                <a:off x="4074908"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8583957" flipH="1" flipV="1">
                <a:off x="4355063"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8583957" flipH="1" flipV="1">
                <a:off x="4636009"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8583957" flipH="1" flipV="1">
                <a:off x="491615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8583957" flipH="1" flipV="1">
                <a:off x="5197105"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8583957" flipH="1" flipV="1">
                <a:off x="547726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8583957" flipH="1" flipV="1">
                <a:off x="5758208"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8583957" flipH="1" flipV="1">
                <a:off x="6038357"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3" name="Group 6"/>
            <p:cNvGrpSpPr>
              <a:grpSpLocks/>
            </p:cNvGrpSpPr>
            <p:nvPr/>
          </p:nvGrpSpPr>
          <p:grpSpPr bwMode="auto">
            <a:xfrm>
              <a:off x="3005138" y="2747963"/>
              <a:ext cx="3265487" cy="284162"/>
              <a:chOff x="3004726" y="2607660"/>
              <a:chExt cx="3265386" cy="283448"/>
            </a:xfrm>
          </p:grpSpPr>
          <p:sp>
            <p:nvSpPr>
              <p:cNvPr id="267" name="Oval 266"/>
              <p:cNvSpPr/>
              <p:nvPr/>
            </p:nvSpPr>
            <p:spPr bwMode="auto">
              <a:xfrm rot="18583957" flipH="1" flipV="1">
                <a:off x="2952693"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8583957" flipH="1" flipV="1">
                <a:off x="3232876"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8583957" flipH="1" flipV="1">
                <a:off x="3513854"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8583957" flipH="1" flipV="1">
                <a:off x="3794042"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8583957" flipH="1" flipV="1">
                <a:off x="4075021"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8583957" flipH="1" flipV="1">
                <a:off x="4355203"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8583957" flipH="1" flipV="1">
                <a:off x="4636182"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8583957" flipH="1" flipV="1">
                <a:off x="4916369"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8583957" flipH="1" flipV="1">
                <a:off x="5197349"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8583957" flipH="1" flipV="1">
                <a:off x="5477531"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8583957" flipH="1" flipV="1">
                <a:off x="5758509"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8583957" flipH="1" flipV="1">
                <a:off x="6038698"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4" name="Group 7"/>
            <p:cNvGrpSpPr>
              <a:grpSpLocks/>
            </p:cNvGrpSpPr>
            <p:nvPr/>
          </p:nvGrpSpPr>
          <p:grpSpPr bwMode="auto">
            <a:xfrm>
              <a:off x="3005138" y="3003550"/>
              <a:ext cx="3265487" cy="284163"/>
              <a:chOff x="3004726" y="2874341"/>
              <a:chExt cx="3265386" cy="283448"/>
            </a:xfrm>
          </p:grpSpPr>
          <p:sp>
            <p:nvSpPr>
              <p:cNvPr id="280" name="Oval 279"/>
              <p:cNvSpPr/>
              <p:nvPr/>
            </p:nvSpPr>
            <p:spPr bwMode="auto">
              <a:xfrm rot="18583957" flipH="1" flipV="1">
                <a:off x="2952693"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8583957" flipH="1" flipV="1">
                <a:off x="3232876"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8583957" flipH="1" flipV="1">
                <a:off x="3513854"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8583957" flipH="1" flipV="1">
                <a:off x="3794042"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8583957" flipH="1" flipV="1">
                <a:off x="4075020"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8583957" flipH="1" flipV="1">
                <a:off x="4355203"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8583957" flipH="1" flipV="1">
                <a:off x="4636183"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8583957" flipH="1" flipV="1">
                <a:off x="4916369"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8583957" flipH="1" flipV="1">
                <a:off x="5197348"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8583957" flipH="1" flipV="1">
                <a:off x="5477532"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8583957" flipH="1" flipV="1">
                <a:off x="5758510"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8583957" flipH="1" flipV="1">
                <a:off x="6038697"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5" name="Group 8"/>
            <p:cNvGrpSpPr>
              <a:grpSpLocks/>
            </p:cNvGrpSpPr>
            <p:nvPr/>
          </p:nvGrpSpPr>
          <p:grpSpPr bwMode="auto">
            <a:xfrm>
              <a:off x="3005138" y="3260725"/>
              <a:ext cx="3265487" cy="282575"/>
              <a:chOff x="3004726" y="3141023"/>
              <a:chExt cx="3265386" cy="283448"/>
            </a:xfrm>
          </p:grpSpPr>
          <p:sp>
            <p:nvSpPr>
              <p:cNvPr id="293" name="Oval 292"/>
              <p:cNvSpPr/>
              <p:nvPr/>
            </p:nvSpPr>
            <p:spPr bwMode="auto">
              <a:xfrm rot="18583957" flipH="1" flipV="1">
                <a:off x="2952693"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8583957" flipH="1" flipV="1">
                <a:off x="3232881"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8583957" flipH="1" flipV="1">
                <a:off x="3513859"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8583957" flipH="1" flipV="1">
                <a:off x="3794042"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8583957" flipH="1" flipV="1">
                <a:off x="4075020"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8583957" flipH="1" flipV="1">
                <a:off x="4355208"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8583957" flipH="1" flipV="1">
                <a:off x="4636187"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8583957" flipH="1" flipV="1">
                <a:off x="4916369"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8583957" flipH="1" flipV="1">
                <a:off x="5197348"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8583957" flipH="1" flipV="1">
                <a:off x="5477536"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8583957" flipH="1" flipV="1">
                <a:off x="5758514"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8583957" flipH="1" flipV="1">
                <a:off x="6038697"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6" name="Group 20"/>
            <p:cNvGrpSpPr>
              <a:grpSpLocks/>
            </p:cNvGrpSpPr>
            <p:nvPr/>
          </p:nvGrpSpPr>
          <p:grpSpPr bwMode="auto">
            <a:xfrm>
              <a:off x="3005138" y="3516313"/>
              <a:ext cx="3265487" cy="284162"/>
              <a:chOff x="3004726" y="3422218"/>
              <a:chExt cx="3265386" cy="283448"/>
            </a:xfrm>
          </p:grpSpPr>
          <p:sp>
            <p:nvSpPr>
              <p:cNvPr id="306" name="Oval 305"/>
              <p:cNvSpPr/>
              <p:nvPr/>
            </p:nvSpPr>
            <p:spPr bwMode="auto">
              <a:xfrm rot="18583957" flipH="1" flipV="1">
                <a:off x="2952693"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8583957" flipH="1" flipV="1">
                <a:off x="3232876"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8583957" flipH="1" flipV="1">
                <a:off x="3513854"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8583957" flipH="1" flipV="1">
                <a:off x="3794042"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8583957" flipH="1" flipV="1">
                <a:off x="4075021"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8583957" flipH="1" flipV="1">
                <a:off x="4355203"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8583957" flipH="1" flipV="1">
                <a:off x="4636182"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8583957" flipH="1" flipV="1">
                <a:off x="4916369"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8583957" flipH="1" flipV="1">
                <a:off x="5197349"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8583957" flipH="1" flipV="1">
                <a:off x="5477531"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8583957" flipH="1" flipV="1">
                <a:off x="5758509"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8583957" flipH="1" flipV="1">
                <a:off x="6038698"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7" name="Group 22"/>
            <p:cNvGrpSpPr>
              <a:grpSpLocks/>
            </p:cNvGrpSpPr>
            <p:nvPr/>
          </p:nvGrpSpPr>
          <p:grpSpPr bwMode="auto">
            <a:xfrm>
              <a:off x="3005138" y="4029075"/>
              <a:ext cx="3265487" cy="284163"/>
              <a:chOff x="3004726" y="3955581"/>
              <a:chExt cx="3265386" cy="283448"/>
            </a:xfrm>
          </p:grpSpPr>
          <p:sp>
            <p:nvSpPr>
              <p:cNvPr id="319" name="Oval 318"/>
              <p:cNvSpPr/>
              <p:nvPr/>
            </p:nvSpPr>
            <p:spPr bwMode="auto">
              <a:xfrm rot="18583957" flipH="1" flipV="1">
                <a:off x="2952693"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8583957" flipH="1" flipV="1">
                <a:off x="3232876"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8583957" flipH="1" flipV="1">
                <a:off x="3513854"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8583957" flipH="1" flipV="1">
                <a:off x="3794042"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8583957" flipH="1" flipV="1">
                <a:off x="4075020"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8583957" flipH="1" flipV="1">
                <a:off x="4355203"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8583957" flipH="1" flipV="1">
                <a:off x="4636183"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8583957" flipH="1" flipV="1">
                <a:off x="4916369"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8583957" flipH="1" flipV="1">
                <a:off x="5197348"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8583957" flipH="1" flipV="1">
                <a:off x="5477532"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8583957" flipH="1" flipV="1">
                <a:off x="5758510"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8583957" flipH="1" flipV="1">
                <a:off x="6038697"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8" name="Group 23"/>
            <p:cNvGrpSpPr>
              <a:grpSpLocks/>
            </p:cNvGrpSpPr>
            <p:nvPr/>
          </p:nvGrpSpPr>
          <p:grpSpPr bwMode="auto">
            <a:xfrm>
              <a:off x="3005138" y="4286250"/>
              <a:ext cx="3265487" cy="282575"/>
              <a:chOff x="3004726" y="4222263"/>
              <a:chExt cx="3265386" cy="283448"/>
            </a:xfrm>
          </p:grpSpPr>
          <p:sp>
            <p:nvSpPr>
              <p:cNvPr id="332" name="Oval 331"/>
              <p:cNvSpPr/>
              <p:nvPr/>
            </p:nvSpPr>
            <p:spPr bwMode="auto">
              <a:xfrm rot="18583957" flipH="1" flipV="1">
                <a:off x="2952693"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8583957" flipH="1" flipV="1">
                <a:off x="3232881"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8583957" flipH="1" flipV="1">
                <a:off x="3513859"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8583957" flipH="1" flipV="1">
                <a:off x="3794042"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8583957" flipH="1" flipV="1">
                <a:off x="4075020"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8583957" flipH="1" flipV="1">
                <a:off x="4355208"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8583957" flipH="1" flipV="1">
                <a:off x="4636187"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8583957" flipH="1" flipV="1">
                <a:off x="4916369"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8583957" flipH="1" flipV="1">
                <a:off x="5197348"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8583957" flipH="1" flipV="1">
                <a:off x="5477536"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8583957" flipH="1" flipV="1">
                <a:off x="5758514"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8583957" flipH="1" flipV="1">
                <a:off x="6038697"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9" name="Group 24"/>
            <p:cNvGrpSpPr>
              <a:grpSpLocks/>
            </p:cNvGrpSpPr>
            <p:nvPr/>
          </p:nvGrpSpPr>
          <p:grpSpPr bwMode="auto">
            <a:xfrm>
              <a:off x="3003550" y="4541838"/>
              <a:ext cx="3267075" cy="284162"/>
              <a:chOff x="3003957" y="4489595"/>
              <a:chExt cx="3266598" cy="283447"/>
            </a:xfrm>
          </p:grpSpPr>
          <p:sp>
            <p:nvSpPr>
              <p:cNvPr id="345" name="Oval 344"/>
              <p:cNvSpPr/>
              <p:nvPr/>
            </p:nvSpPr>
            <p:spPr bwMode="auto">
              <a:xfrm rot="18583957" flipH="1" flipV="1">
                <a:off x="295270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8583957" flipH="1" flipV="1">
                <a:off x="32328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8583957" flipH="1" flipV="1">
                <a:off x="3513805"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8583957" flipH="1" flipV="1">
                <a:off x="37939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8583957" flipH="1" flipV="1">
                <a:off x="4074907"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8583957" flipH="1" flipV="1">
                <a:off x="43550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8583957" flipH="1" flipV="1">
                <a:off x="4636004"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8583957" flipH="1" flipV="1">
                <a:off x="49161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8583957" flipH="1" flipV="1">
                <a:off x="5197106"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8583957" flipH="1" flipV="1">
                <a:off x="5477256"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8583957" flipH="1" flipV="1">
                <a:off x="5758203"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8583957" flipH="1" flipV="1">
                <a:off x="603835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0" name="Group 25"/>
            <p:cNvGrpSpPr>
              <a:grpSpLocks/>
            </p:cNvGrpSpPr>
            <p:nvPr/>
          </p:nvGrpSpPr>
          <p:grpSpPr bwMode="auto">
            <a:xfrm>
              <a:off x="3003550" y="4799013"/>
              <a:ext cx="3267075" cy="282575"/>
              <a:chOff x="3003958" y="4756278"/>
              <a:chExt cx="3266597" cy="283447"/>
            </a:xfrm>
          </p:grpSpPr>
          <p:sp>
            <p:nvSpPr>
              <p:cNvPr id="358" name="Oval 357"/>
              <p:cNvSpPr/>
              <p:nvPr/>
            </p:nvSpPr>
            <p:spPr bwMode="auto">
              <a:xfrm rot="18583957" flipH="1" flipV="1">
                <a:off x="295270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8583957" flipH="1" flipV="1">
                <a:off x="3232864"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8583957" flipH="1" flipV="1">
                <a:off x="351381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8583957" flipH="1" flipV="1">
                <a:off x="3793961"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8583957" flipH="1" flipV="1">
                <a:off x="4074908"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8583957" flipH="1" flipV="1">
                <a:off x="4355063"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8583957" flipH="1" flipV="1">
                <a:off x="4636009"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8583957" flipH="1" flipV="1">
                <a:off x="491615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8583957" flipH="1" flipV="1">
                <a:off x="5197105"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8583957" flipH="1" flipV="1">
                <a:off x="547726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8583957" flipH="1" flipV="1">
                <a:off x="5758208"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8583957" flipH="1" flipV="1">
                <a:off x="6038357"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1" name="Group 26"/>
            <p:cNvGrpSpPr>
              <a:grpSpLocks/>
            </p:cNvGrpSpPr>
            <p:nvPr/>
          </p:nvGrpSpPr>
          <p:grpSpPr bwMode="auto">
            <a:xfrm>
              <a:off x="3003550" y="5054600"/>
              <a:ext cx="3267075" cy="284163"/>
              <a:chOff x="3003957" y="5022958"/>
              <a:chExt cx="3266598" cy="283447"/>
            </a:xfrm>
          </p:grpSpPr>
          <p:sp>
            <p:nvSpPr>
              <p:cNvPr id="371" name="Oval 370"/>
              <p:cNvSpPr/>
              <p:nvPr/>
            </p:nvSpPr>
            <p:spPr bwMode="auto">
              <a:xfrm rot="18583957" flipH="1" flipV="1">
                <a:off x="2952708"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8583957" flipH="1" flipV="1">
                <a:off x="3232859"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8583957" flipH="1" flipV="1">
                <a:off x="351380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8583957" flipH="1" flipV="1">
                <a:off x="3793960"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8583957" flipH="1" flipV="1">
                <a:off x="407490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8583957" flipH="1" flipV="1">
                <a:off x="4355058"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8583957" flipH="1" flipV="1">
                <a:off x="4636004"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8583957" flipH="1" flipV="1">
                <a:off x="4916159"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8583957" flipH="1" flipV="1">
                <a:off x="5197105"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8583957" flipH="1" flipV="1">
                <a:off x="547725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8583957" flipH="1" flipV="1">
                <a:off x="5758203"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8583957" flipH="1" flipV="1">
                <a:off x="603835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2" name="Group 27"/>
            <p:cNvGrpSpPr>
              <a:grpSpLocks/>
            </p:cNvGrpSpPr>
            <p:nvPr/>
          </p:nvGrpSpPr>
          <p:grpSpPr bwMode="auto">
            <a:xfrm>
              <a:off x="3003550" y="5311775"/>
              <a:ext cx="3267075" cy="282575"/>
              <a:chOff x="3003958" y="5289641"/>
              <a:chExt cx="3266597" cy="283447"/>
            </a:xfrm>
          </p:grpSpPr>
          <p:sp>
            <p:nvSpPr>
              <p:cNvPr id="384" name="Oval 383"/>
              <p:cNvSpPr/>
              <p:nvPr/>
            </p:nvSpPr>
            <p:spPr bwMode="auto">
              <a:xfrm rot="18583957" flipH="1" flipV="1">
                <a:off x="295270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8583957" flipH="1" flipV="1">
                <a:off x="3232864"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8583957" flipH="1" flipV="1">
                <a:off x="351381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8583957" flipH="1" flipV="1">
                <a:off x="3793961"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8583957" flipH="1" flipV="1">
                <a:off x="4074908"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8583957" flipH="1" flipV="1">
                <a:off x="4355063"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8583957" flipH="1" flipV="1">
                <a:off x="4636009"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8583957" flipH="1" flipV="1">
                <a:off x="491615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8583957" flipH="1" flipV="1">
                <a:off x="5197105"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8583957" flipH="1" flipV="1">
                <a:off x="547726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8583957" flipH="1" flipV="1">
                <a:off x="5758208"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8583957" flipH="1" flipV="1">
                <a:off x="6038357"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3" name="Group 28"/>
            <p:cNvGrpSpPr>
              <a:grpSpLocks/>
            </p:cNvGrpSpPr>
            <p:nvPr/>
          </p:nvGrpSpPr>
          <p:grpSpPr bwMode="auto">
            <a:xfrm>
              <a:off x="3005138" y="5567363"/>
              <a:ext cx="3265487" cy="284162"/>
              <a:chOff x="3004726" y="5557258"/>
              <a:chExt cx="3265386" cy="283448"/>
            </a:xfrm>
          </p:grpSpPr>
          <p:sp>
            <p:nvSpPr>
              <p:cNvPr id="397" name="Oval 396"/>
              <p:cNvSpPr/>
              <p:nvPr/>
            </p:nvSpPr>
            <p:spPr bwMode="auto">
              <a:xfrm rot="18583957" flipH="1" flipV="1">
                <a:off x="2952693"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8583957" flipH="1" flipV="1">
                <a:off x="3232876"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8583957" flipH="1" flipV="1">
                <a:off x="3513854"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8583957" flipH="1" flipV="1">
                <a:off x="3794042"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8583957" flipH="1" flipV="1">
                <a:off x="4075021"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8583957" flipH="1" flipV="1">
                <a:off x="4355203"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8583957" flipH="1" flipV="1">
                <a:off x="4636182"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8583957" flipH="1" flipV="1">
                <a:off x="4916369"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8583957" flipH="1" flipV="1">
                <a:off x="5197349"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8583957" flipH="1" flipV="1">
                <a:off x="5477531"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8583957" flipH="1" flipV="1">
                <a:off x="5758509"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8583957" flipH="1" flipV="1">
                <a:off x="6038698"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4" name="Group 21"/>
            <p:cNvGrpSpPr>
              <a:grpSpLocks/>
            </p:cNvGrpSpPr>
            <p:nvPr/>
          </p:nvGrpSpPr>
          <p:grpSpPr bwMode="auto">
            <a:xfrm>
              <a:off x="3005138" y="3773488"/>
              <a:ext cx="3265487" cy="282575"/>
              <a:chOff x="3004726" y="3688900"/>
              <a:chExt cx="3265386" cy="283448"/>
            </a:xfrm>
          </p:grpSpPr>
          <p:sp>
            <p:nvSpPr>
              <p:cNvPr id="410" name="Oval 409"/>
              <p:cNvSpPr/>
              <p:nvPr/>
            </p:nvSpPr>
            <p:spPr bwMode="auto">
              <a:xfrm rot="18583957" flipH="1" flipV="1">
                <a:off x="2952693"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8583957" flipH="1" flipV="1">
                <a:off x="3232881"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8583957" flipH="1" flipV="1">
                <a:off x="3513859"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8583957" flipH="1" flipV="1">
                <a:off x="3794042"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8583957" flipH="1" flipV="1">
                <a:off x="4075020"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8583957" flipH="1" flipV="1">
                <a:off x="4355208"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8583957" flipH="1" flipV="1">
                <a:off x="4636187"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8583957" flipH="1" flipV="1">
                <a:off x="4916369"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8583957" flipH="1" flipV="1">
                <a:off x="5197348"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8583957" flipH="1" flipV="1">
                <a:off x="5477536"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8583957" flipH="1" flipV="1">
                <a:off x="5758514"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8583957" flipH="1" flipV="1">
                <a:off x="6038697"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sp>
        <p:nvSpPr>
          <p:cNvPr id="106515"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Tree>
    <p:extLst>
      <p:ext uri="{BB962C8B-B14F-4D97-AF65-F5344CB8AC3E}">
        <p14:creationId xmlns:p14="http://schemas.microsoft.com/office/powerpoint/2010/main" val="2918126399"/>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382" y="990600"/>
            <a:ext cx="8381999" cy="5693866"/>
          </a:xfrm>
          <a:prstGeom prst="rect">
            <a:avLst/>
          </a:prstGeom>
          <a:noFill/>
        </p:spPr>
        <p:txBody>
          <a:bodyPr wrap="square" rtlCol="0">
            <a:spAutoFit/>
          </a:bodyPr>
          <a:lstStyle/>
          <a:p>
            <a:r>
              <a:rPr lang="en-US" sz="1400" dirty="0">
                <a:solidFill>
                  <a:prstClr val="black"/>
                </a:solidFill>
              </a:rPr>
              <a:t>Dear James</a:t>
            </a:r>
          </a:p>
          <a:p>
            <a:endParaRPr lang="en-US" sz="1400" dirty="0">
              <a:solidFill>
                <a:prstClr val="black"/>
              </a:solidFill>
            </a:endParaRPr>
          </a:p>
          <a:p>
            <a:r>
              <a:rPr lang="en-US" sz="1400" dirty="0">
                <a:solidFill>
                  <a:prstClr val="black"/>
                </a:solidFill>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a:t>
            </a:r>
            <a:r>
              <a:rPr lang="en-US" sz="1400" dirty="0" err="1">
                <a:solidFill>
                  <a:prstClr val="black"/>
                </a:solidFill>
              </a:rPr>
              <a:t>diffractometer</a:t>
            </a:r>
            <a:r>
              <a:rPr lang="en-US" sz="1400" dirty="0">
                <a:solidFill>
                  <a:prstClr val="black"/>
                </a:solidFill>
              </a:rPr>
              <a:t> because crystals were mounted to rotate about the diagonal axis). As I recall both Type I and Type II could be found in the same </a:t>
            </a:r>
            <a:r>
              <a:rPr lang="en-US" sz="1400" dirty="0" err="1">
                <a:solidFill>
                  <a:prstClr val="black"/>
                </a:solidFill>
              </a:rPr>
              <a:t>crystallisation</a:t>
            </a:r>
            <a:r>
              <a:rPr lang="en-US" sz="1400" dirty="0">
                <a:solidFill>
                  <a:prstClr val="black"/>
                </a:solidFill>
              </a:rPr>
              <a:t> batch . Although sometimes the external morphology allowed recognition this was not infallible. </a:t>
            </a:r>
          </a:p>
          <a:p>
            <a:endParaRPr lang="en-US" sz="1400" dirty="0">
              <a:solidFill>
                <a:prstClr val="black"/>
              </a:solidFill>
            </a:endParaRPr>
          </a:p>
          <a:p>
            <a:r>
              <a:rPr lang="en-US" sz="1400" dirty="0">
                <a:solidFill>
                  <a:prstClr val="black"/>
                </a:solidFill>
              </a:rPr>
              <a:t>The structure was based on Type II crystals. Later a graduate student Helen </a:t>
            </a:r>
            <a:r>
              <a:rPr lang="en-US" sz="1400" dirty="0" err="1">
                <a:solidFill>
                  <a:prstClr val="black"/>
                </a:solidFill>
              </a:rPr>
              <a:t>Handoll</a:t>
            </a:r>
            <a:r>
              <a:rPr lang="en-US" sz="1400" dirty="0">
                <a:solidFill>
                  <a:prstClr val="black"/>
                </a:solidFill>
              </a:rPr>
              <a:t> examined Type I. The work, which was in the early days and before refinement </a:t>
            </a:r>
            <a:r>
              <a:rPr lang="en-US" sz="1400" dirty="0" err="1">
                <a:solidFill>
                  <a:prstClr val="black"/>
                </a:solidFill>
              </a:rPr>
              <a:t>programmes</a:t>
            </a:r>
            <a:r>
              <a:rPr lang="en-US" sz="1400" dirty="0">
                <a:solidFill>
                  <a:prstClr val="black"/>
                </a:solidFill>
              </a:rPr>
              <a:t>, seemed to suggest that the differences lay in the arrangement of water or chloride molecules (Lysozyme was </a:t>
            </a:r>
            <a:r>
              <a:rPr lang="en-US" sz="1400" dirty="0" err="1">
                <a:solidFill>
                  <a:prstClr val="black"/>
                </a:solidFill>
              </a:rPr>
              <a:t>crystallised</a:t>
            </a:r>
            <a:r>
              <a:rPr lang="en-US" sz="1400" dirty="0">
                <a:solidFill>
                  <a:prstClr val="black"/>
                </a:solidFill>
              </a:rPr>
              <a:t> from </a:t>
            </a:r>
            <a:r>
              <a:rPr lang="en-US" sz="1400" dirty="0" err="1">
                <a:solidFill>
                  <a:prstClr val="black"/>
                </a:solidFill>
              </a:rPr>
              <a:t>NaCl</a:t>
            </a:r>
            <a:r>
              <a:rPr lang="en-US" sz="1400" dirty="0">
                <a:solidFill>
                  <a:prstClr val="black"/>
                </a:solidFill>
              </a:rPr>
              <a:t>). But the work was never written up. Keith Wilson at one stage was following this up as lysozyme was being used to test data collection strategies but I do not know the outcome. </a:t>
            </a:r>
          </a:p>
          <a:p>
            <a:endParaRPr lang="en-US" sz="1400" dirty="0">
              <a:solidFill>
                <a:prstClr val="black"/>
              </a:solidFill>
            </a:endParaRPr>
          </a:p>
          <a:p>
            <a:r>
              <a:rPr lang="en-US" sz="1400" dirty="0">
                <a:solidFill>
                  <a:prstClr val="black"/>
                </a:solidFill>
              </a:rPr>
              <a:t>An account of this is given in International Table Volume F (</a:t>
            </a:r>
            <a:r>
              <a:rPr lang="en-US" sz="1400" dirty="0" err="1">
                <a:solidFill>
                  <a:prstClr val="black"/>
                </a:solidFill>
              </a:rPr>
              <a:t>Rossmann</a:t>
            </a:r>
            <a:r>
              <a:rPr lang="en-US" sz="1400" dirty="0">
                <a:solidFill>
                  <a:prstClr val="black"/>
                </a:solidFill>
              </a:rPr>
              <a:t> and Arnold edited 2001) p760. </a:t>
            </a:r>
          </a:p>
          <a:p>
            <a:endParaRPr lang="en-US" sz="1400" dirty="0">
              <a:solidFill>
                <a:prstClr val="black"/>
              </a:solidFill>
            </a:endParaRPr>
          </a:p>
          <a:p>
            <a:r>
              <a:rPr lang="en-US" sz="1400" dirty="0">
                <a:solidFill>
                  <a:prstClr val="black"/>
                </a:solidFill>
              </a:rPr>
              <a:t>Tony North was much involved in sorting this out and if you wanted more info he would be the person to contact. I hope this is helpful. Do let me know if you need more. </a:t>
            </a:r>
          </a:p>
          <a:p>
            <a:endParaRPr lang="en-US" sz="1400" dirty="0">
              <a:solidFill>
                <a:prstClr val="black"/>
              </a:solidFill>
            </a:endParaRPr>
          </a:p>
          <a:p>
            <a:r>
              <a:rPr lang="en-US" sz="1400" dirty="0">
                <a:solidFill>
                  <a:prstClr val="black"/>
                </a:solidFill>
              </a:rPr>
              <a:t>Best wishes </a:t>
            </a:r>
          </a:p>
          <a:p>
            <a:endParaRPr lang="en-US" sz="1400" dirty="0">
              <a:solidFill>
                <a:prstClr val="black"/>
              </a:solidFill>
            </a:endParaRPr>
          </a:p>
          <a:p>
            <a:r>
              <a:rPr lang="en-US" sz="1400" dirty="0">
                <a:solidFill>
                  <a:prstClr val="black"/>
                </a:solidFill>
              </a:rPr>
              <a:t>Louise </a:t>
            </a:r>
          </a:p>
        </p:txBody>
      </p:sp>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prstClr val="black"/>
                </a:solidFill>
              </a:rPr>
              <a:t>Non-isomorphism in lysozyme</a:t>
            </a:r>
            <a:endParaRPr lang="en-US" dirty="0">
              <a:solidFill>
                <a:prstClr val="black"/>
              </a:solidFill>
            </a:endParaRPr>
          </a:p>
        </p:txBody>
      </p:sp>
    </p:spTree>
    <p:extLst>
      <p:ext uri="{BB962C8B-B14F-4D97-AF65-F5344CB8AC3E}">
        <p14:creationId xmlns:p14="http://schemas.microsoft.com/office/powerpoint/2010/main" val="1224704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395494" y="5560526"/>
            <a:ext cx="5918608" cy="707886"/>
          </a:xfrm>
          <a:prstGeom prst="rect">
            <a:avLst/>
          </a:prstGeom>
          <a:noFill/>
        </p:spPr>
        <p:txBody>
          <a:bodyPr wrap="none" rtlCol="0">
            <a:spAutoFit/>
          </a:bodyPr>
          <a:lstStyle/>
          <a:p>
            <a:r>
              <a:rPr lang="en-US" sz="4000" dirty="0" smtClean="0">
                <a:solidFill>
                  <a:prstClr val="black"/>
                </a:solidFill>
                <a:cs typeface="Arial" panose="020B0604020202020204" pitchFamily="34" charset="0"/>
              </a:rPr>
              <a:t>0.5% cell change</a:t>
            </a:r>
            <a:r>
              <a:rPr lang="en-US" sz="4000" dirty="0">
                <a:solidFill>
                  <a:prstClr val="black"/>
                </a:solidFill>
                <a:cs typeface="Arial" panose="020B0604020202020204" pitchFamily="34" charset="0"/>
              </a:rPr>
              <a:t> →</a:t>
            </a:r>
            <a:r>
              <a:rPr lang="en-US" sz="4000" dirty="0" smtClean="0">
                <a:solidFill>
                  <a:prstClr val="black"/>
                </a:solidFill>
                <a:cs typeface="Arial" panose="020B0604020202020204" pitchFamily="34" charset="0"/>
              </a:rPr>
              <a:t> 15%</a:t>
            </a:r>
            <a:endParaRPr lang="en-US" sz="4000" dirty="0">
              <a:solidFill>
                <a:prstClr val="black"/>
              </a:solidFill>
              <a:cs typeface="Arial" panose="020B0604020202020204" pitchFamily="34" charset="0"/>
            </a:endParaRPr>
          </a:p>
        </p:txBody>
      </p:sp>
      <p:sp>
        <p:nvSpPr>
          <p:cNvPr id="91" name="Rectangle 90"/>
          <p:cNvSpPr/>
          <p:nvPr/>
        </p:nvSpPr>
        <p:spPr>
          <a:xfrm>
            <a:off x="0" y="6488668"/>
            <a:ext cx="9144000" cy="369332"/>
          </a:xfrm>
          <a:prstGeom prst="rect">
            <a:avLst/>
          </a:prstGeom>
        </p:spPr>
        <p:txBody>
          <a:bodyPr wrap="square">
            <a:spAutoFit/>
          </a:bodyPr>
          <a:lstStyle/>
          <a:p>
            <a:r>
              <a:rPr lang="en-US" dirty="0">
                <a:solidFill>
                  <a:prstClr val="black"/>
                </a:solidFill>
              </a:rPr>
              <a:t>Crick &amp; </a:t>
            </a:r>
            <a:r>
              <a:rPr lang="en-US" dirty="0" err="1">
                <a:solidFill>
                  <a:prstClr val="black"/>
                </a:solidFill>
              </a:rPr>
              <a:t>Magdoff</a:t>
            </a:r>
            <a:r>
              <a:rPr lang="en-US" dirty="0">
                <a:solidFill>
                  <a:prstClr val="black"/>
                </a:solidFill>
              </a:rPr>
              <a:t> (1956) </a:t>
            </a:r>
            <a:r>
              <a:rPr lang="en-US" dirty="0" smtClean="0">
                <a:solidFill>
                  <a:prstClr val="black"/>
                </a:solidFill>
              </a:rPr>
              <a:t>“theory method </a:t>
            </a:r>
            <a:r>
              <a:rPr lang="en-US" dirty="0">
                <a:solidFill>
                  <a:prstClr val="black"/>
                </a:solidFill>
              </a:rPr>
              <a:t>isomorphous </a:t>
            </a:r>
            <a:r>
              <a:rPr lang="en-US" dirty="0" smtClean="0">
                <a:solidFill>
                  <a:prstClr val="black"/>
                </a:solidFill>
              </a:rPr>
              <a:t>replacement”, </a:t>
            </a:r>
            <a:r>
              <a:rPr lang="en-US" i="1" dirty="0" err="1">
                <a:solidFill>
                  <a:prstClr val="black"/>
                </a:solidFill>
              </a:rPr>
              <a:t>Acta</a:t>
            </a:r>
            <a:r>
              <a:rPr lang="en-US" i="1" dirty="0">
                <a:solidFill>
                  <a:prstClr val="black"/>
                </a:solidFill>
              </a:rPr>
              <a:t> </a:t>
            </a:r>
            <a:r>
              <a:rPr lang="en-US" i="1" dirty="0" err="1">
                <a:solidFill>
                  <a:prstClr val="black"/>
                </a:solidFill>
              </a:rPr>
              <a:t>Cryst</a:t>
            </a:r>
            <a:r>
              <a:rPr lang="en-US" i="1" dirty="0">
                <a:solidFill>
                  <a:prstClr val="black"/>
                </a:solidFill>
              </a:rPr>
              <a:t>. </a:t>
            </a:r>
            <a:r>
              <a:rPr lang="en-US" b="1" dirty="0">
                <a:solidFill>
                  <a:prstClr val="black"/>
                </a:solidFill>
              </a:rPr>
              <a:t>9</a:t>
            </a:r>
            <a:r>
              <a:rPr lang="en-US" dirty="0">
                <a:solidFill>
                  <a:prstClr val="black"/>
                </a:solidFill>
              </a:rPr>
              <a:t>, 901-8.</a:t>
            </a:r>
          </a:p>
        </p:txBody>
      </p:sp>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solidFill>
                  <a:prstClr val="black"/>
                </a:solidFill>
              </a:rPr>
              <a:t>Same structure, different cell</a:t>
            </a:r>
            <a:endParaRPr lang="en-US" sz="4800" dirty="0">
              <a:solidFill>
                <a:prstClr val="black"/>
              </a:solidFill>
            </a:endParaRPr>
          </a:p>
        </p:txBody>
      </p:sp>
      <p:grpSp>
        <p:nvGrpSpPr>
          <p:cNvPr id="2" name="Group 1"/>
          <p:cNvGrpSpPr/>
          <p:nvPr/>
        </p:nvGrpSpPr>
        <p:grpSpPr>
          <a:xfrm>
            <a:off x="2283133" y="1951514"/>
            <a:ext cx="4586426" cy="3531444"/>
            <a:chOff x="2283133" y="1951514"/>
            <a:chExt cx="4586426" cy="3531444"/>
          </a:xfrm>
        </p:grpSpPr>
        <p:cxnSp>
          <p:nvCxnSpPr>
            <p:cNvPr id="78" name="Straight Connector 77"/>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7" name="Rectangle 76"/>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cs typeface="Arial" panose="020B0604020202020204" pitchFamily="34" charset="0"/>
              </a:endParaRPr>
            </a:p>
          </p:txBody>
        </p:sp>
        <p:cxnSp>
          <p:nvCxnSpPr>
            <p:cNvPr id="79" name="Straight Connector 78"/>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1812096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382" y="990600"/>
            <a:ext cx="8381999" cy="5693866"/>
          </a:xfrm>
          <a:prstGeom prst="rect">
            <a:avLst/>
          </a:prstGeom>
          <a:noFill/>
        </p:spPr>
        <p:txBody>
          <a:bodyPr wrap="square" rtlCol="0">
            <a:spAutoFit/>
          </a:bodyPr>
          <a:lstStyle/>
          <a:p>
            <a:r>
              <a:rPr lang="en-US" sz="1400" dirty="0">
                <a:solidFill>
                  <a:prstClr val="black"/>
                </a:solidFill>
              </a:rPr>
              <a:t>Dear James</a:t>
            </a:r>
          </a:p>
          <a:p>
            <a:endParaRPr lang="en-US" sz="1400" dirty="0">
              <a:solidFill>
                <a:prstClr val="black"/>
              </a:solidFill>
            </a:endParaRPr>
          </a:p>
          <a:p>
            <a:r>
              <a:rPr lang="en-US" sz="1400" dirty="0">
                <a:solidFill>
                  <a:prstClr val="black"/>
                </a:solidFill>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a:t>
            </a:r>
            <a:r>
              <a:rPr lang="en-US" sz="1400" dirty="0" err="1">
                <a:solidFill>
                  <a:prstClr val="black"/>
                </a:solidFill>
              </a:rPr>
              <a:t>diffractometer</a:t>
            </a:r>
            <a:r>
              <a:rPr lang="en-US" sz="1400" dirty="0">
                <a:solidFill>
                  <a:prstClr val="black"/>
                </a:solidFill>
              </a:rPr>
              <a:t> because crystals were mounted to rotate about the diagonal axis). As I recall both Type I and Type II could be found in the same </a:t>
            </a:r>
            <a:r>
              <a:rPr lang="en-US" sz="1400" dirty="0" err="1">
                <a:solidFill>
                  <a:prstClr val="black"/>
                </a:solidFill>
              </a:rPr>
              <a:t>crystallisation</a:t>
            </a:r>
            <a:r>
              <a:rPr lang="en-US" sz="1400" dirty="0">
                <a:solidFill>
                  <a:prstClr val="black"/>
                </a:solidFill>
              </a:rPr>
              <a:t> batch . Although sometimes the external morphology allowed recognition this was not infallible. </a:t>
            </a:r>
          </a:p>
          <a:p>
            <a:endParaRPr lang="en-US" sz="1400" dirty="0">
              <a:solidFill>
                <a:prstClr val="black"/>
              </a:solidFill>
            </a:endParaRPr>
          </a:p>
          <a:p>
            <a:r>
              <a:rPr lang="en-US" sz="1400" dirty="0">
                <a:solidFill>
                  <a:prstClr val="black"/>
                </a:solidFill>
              </a:rPr>
              <a:t>The structure was based on Type II crystals. Later a graduate student Helen </a:t>
            </a:r>
            <a:r>
              <a:rPr lang="en-US" sz="1400" dirty="0" err="1">
                <a:solidFill>
                  <a:prstClr val="black"/>
                </a:solidFill>
              </a:rPr>
              <a:t>Handoll</a:t>
            </a:r>
            <a:r>
              <a:rPr lang="en-US" sz="1400" dirty="0">
                <a:solidFill>
                  <a:prstClr val="black"/>
                </a:solidFill>
              </a:rPr>
              <a:t> examined Type I. The work, which was in the early days and before refinement </a:t>
            </a:r>
            <a:r>
              <a:rPr lang="en-US" sz="1400" dirty="0" err="1">
                <a:solidFill>
                  <a:prstClr val="black"/>
                </a:solidFill>
              </a:rPr>
              <a:t>programmes</a:t>
            </a:r>
            <a:r>
              <a:rPr lang="en-US" sz="1400" dirty="0">
                <a:solidFill>
                  <a:prstClr val="black"/>
                </a:solidFill>
              </a:rPr>
              <a:t>, seemed to suggest that the differences lay in the arrangement of water or chloride molecules (Lysozyme was </a:t>
            </a:r>
            <a:r>
              <a:rPr lang="en-US" sz="1400" dirty="0" err="1">
                <a:solidFill>
                  <a:prstClr val="black"/>
                </a:solidFill>
              </a:rPr>
              <a:t>crystallised</a:t>
            </a:r>
            <a:r>
              <a:rPr lang="en-US" sz="1400" dirty="0">
                <a:solidFill>
                  <a:prstClr val="black"/>
                </a:solidFill>
              </a:rPr>
              <a:t> from </a:t>
            </a:r>
            <a:r>
              <a:rPr lang="en-US" sz="1400" dirty="0" err="1">
                <a:solidFill>
                  <a:prstClr val="black"/>
                </a:solidFill>
              </a:rPr>
              <a:t>NaCl</a:t>
            </a:r>
            <a:r>
              <a:rPr lang="en-US" sz="1400" dirty="0">
                <a:solidFill>
                  <a:prstClr val="black"/>
                </a:solidFill>
              </a:rPr>
              <a:t>). But the work was never written up. Keith Wilson at one stage was following this up as lysozyme was being used to test data collection strategies but I do not know the outcome. </a:t>
            </a:r>
          </a:p>
          <a:p>
            <a:endParaRPr lang="en-US" sz="1400" dirty="0">
              <a:solidFill>
                <a:prstClr val="black"/>
              </a:solidFill>
            </a:endParaRPr>
          </a:p>
          <a:p>
            <a:r>
              <a:rPr lang="en-US" sz="1400" dirty="0">
                <a:solidFill>
                  <a:prstClr val="black"/>
                </a:solidFill>
              </a:rPr>
              <a:t>An account of this is given in International Table Volume F (</a:t>
            </a:r>
            <a:r>
              <a:rPr lang="en-US" sz="1400" dirty="0" err="1">
                <a:solidFill>
                  <a:prstClr val="black"/>
                </a:solidFill>
              </a:rPr>
              <a:t>Rossmann</a:t>
            </a:r>
            <a:r>
              <a:rPr lang="en-US" sz="1400" dirty="0">
                <a:solidFill>
                  <a:prstClr val="black"/>
                </a:solidFill>
              </a:rPr>
              <a:t> and Arnold edited 2001) p760. </a:t>
            </a:r>
          </a:p>
          <a:p>
            <a:endParaRPr lang="en-US" sz="1400" dirty="0">
              <a:solidFill>
                <a:prstClr val="black"/>
              </a:solidFill>
            </a:endParaRPr>
          </a:p>
          <a:p>
            <a:r>
              <a:rPr lang="en-US" sz="1400" dirty="0">
                <a:solidFill>
                  <a:prstClr val="black"/>
                </a:solidFill>
              </a:rPr>
              <a:t>Tony North was much involved in sorting this out and if you wanted more info he would be the person to contact. I hope this is helpful. Do let me know if you need more. </a:t>
            </a:r>
          </a:p>
          <a:p>
            <a:endParaRPr lang="en-US" sz="1400" dirty="0">
              <a:solidFill>
                <a:prstClr val="black"/>
              </a:solidFill>
            </a:endParaRPr>
          </a:p>
          <a:p>
            <a:r>
              <a:rPr lang="en-US" sz="1400" dirty="0">
                <a:solidFill>
                  <a:prstClr val="black"/>
                </a:solidFill>
              </a:rPr>
              <a:t>Best wishes </a:t>
            </a:r>
          </a:p>
          <a:p>
            <a:endParaRPr lang="en-US" sz="1400" dirty="0">
              <a:solidFill>
                <a:prstClr val="black"/>
              </a:solidFill>
            </a:endParaRPr>
          </a:p>
          <a:p>
            <a:r>
              <a:rPr lang="en-US" sz="1400" dirty="0">
                <a:solidFill>
                  <a:prstClr val="black"/>
                </a:solidFill>
              </a:rPr>
              <a:t>Louise </a:t>
            </a:r>
          </a:p>
        </p:txBody>
      </p:sp>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prstClr val="black"/>
                </a:solidFill>
              </a:rPr>
              <a:t>Non-isomorphism in lysozyme</a:t>
            </a:r>
            <a:endParaRPr lang="en-US" dirty="0">
              <a:solidFill>
                <a:prstClr val="black"/>
              </a:solidFill>
            </a:endParaRPr>
          </a:p>
        </p:txBody>
      </p:sp>
      <p:sp>
        <p:nvSpPr>
          <p:cNvPr id="2" name="Oval 1"/>
          <p:cNvSpPr/>
          <p:nvPr/>
        </p:nvSpPr>
        <p:spPr>
          <a:xfrm>
            <a:off x="4953000" y="1371600"/>
            <a:ext cx="762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3124200" y="2057400"/>
            <a:ext cx="3048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a:off x="4038600" y="2895600"/>
            <a:ext cx="2286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53098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7933" y="120650"/>
            <a:ext cx="6797675" cy="1143000"/>
          </a:xfrm>
        </p:spPr>
        <p:txBody>
          <a:bodyPr/>
          <a:lstStyle/>
          <a:p>
            <a:r>
              <a:rPr lang="en-US" altLang="en-US" dirty="0" smtClean="0"/>
              <a:t>Dehydration: 1934</a:t>
            </a:r>
          </a:p>
        </p:txBody>
      </p:sp>
      <p:sp>
        <p:nvSpPr>
          <p:cNvPr id="4" name="Cube 3"/>
          <p:cNvSpPr/>
          <p:nvPr/>
        </p:nvSpPr>
        <p:spPr>
          <a:xfrm>
            <a:off x="5924550" y="3590925"/>
            <a:ext cx="242888" cy="25082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7" name="Straight Arrow Connector 6"/>
          <p:cNvCxnSpPr/>
          <p:nvPr/>
        </p:nvCxnSpPr>
        <p:spPr>
          <a:xfrm flipV="1">
            <a:off x="835025" y="1987550"/>
            <a:ext cx="0" cy="422751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702" name="TextBox 7"/>
          <p:cNvSpPr txBox="1">
            <a:spLocks noChangeArrowheads="1"/>
          </p:cNvSpPr>
          <p:nvPr/>
        </p:nvSpPr>
        <p:spPr bwMode="auto">
          <a:xfrm>
            <a:off x="4460875" y="3457575"/>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a:solidFill>
                  <a:srgbClr val="000000"/>
                </a:solidFill>
                <a:latin typeface="Arial" pitchFamily="34" charset="0"/>
              </a:rPr>
              <a:t>100 </a:t>
            </a:r>
            <a:r>
              <a:rPr lang="el-GR" altLang="en-US" sz="2400">
                <a:solidFill>
                  <a:srgbClr val="000000"/>
                </a:solidFill>
                <a:latin typeface="Arial" pitchFamily="34" charset="0"/>
              </a:rPr>
              <a:t>μ</a:t>
            </a:r>
            <a:r>
              <a:rPr lang="en-US" altLang="en-US" sz="2400">
                <a:solidFill>
                  <a:srgbClr val="000000"/>
                </a:solidFill>
                <a:latin typeface="Arial" pitchFamily="34" charset="0"/>
              </a:rPr>
              <a:t>m</a:t>
            </a:r>
          </a:p>
        </p:txBody>
      </p:sp>
      <p:sp>
        <p:nvSpPr>
          <p:cNvPr id="8" name="Cube 7"/>
          <p:cNvSpPr/>
          <p:nvPr/>
        </p:nvSpPr>
        <p:spPr>
          <a:xfrm>
            <a:off x="1057275" y="1536700"/>
            <a:ext cx="1778000" cy="4678363"/>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65543" name="TextBox 7"/>
          <p:cNvSpPr txBox="1">
            <a:spLocks noChangeArrowheads="1"/>
          </p:cNvSpPr>
          <p:nvPr/>
        </p:nvSpPr>
        <p:spPr bwMode="auto">
          <a:xfrm rot="-5400000">
            <a:off x="7938" y="3938587"/>
            <a:ext cx="954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a:solidFill>
                  <a:srgbClr val="000000"/>
                </a:solidFill>
                <a:latin typeface="Arial" pitchFamily="34" charset="0"/>
              </a:rPr>
              <a:t>2 mm</a:t>
            </a:r>
          </a:p>
        </p:txBody>
      </p:sp>
      <p:sp>
        <p:nvSpPr>
          <p:cNvPr id="15" name="TextBox 14"/>
          <p:cNvSpPr txBox="1">
            <a:spLocks noChangeArrowheads="1"/>
          </p:cNvSpPr>
          <p:nvPr/>
        </p:nvSpPr>
        <p:spPr bwMode="auto">
          <a:xfrm>
            <a:off x="2949575" y="1736725"/>
            <a:ext cx="24114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a:solidFill>
                  <a:srgbClr val="000000"/>
                </a:solidFill>
                <a:latin typeface="Arial" pitchFamily="34" charset="0"/>
              </a:rPr>
              <a:t> = 1.5 μL</a:t>
            </a:r>
          </a:p>
        </p:txBody>
      </p:sp>
      <p:cxnSp>
        <p:nvCxnSpPr>
          <p:cNvPr id="16" name="Straight Arrow Connector 15"/>
          <p:cNvCxnSpPr/>
          <p:nvPr/>
        </p:nvCxnSpPr>
        <p:spPr>
          <a:xfrm flipV="1">
            <a:off x="5773738" y="3600450"/>
            <a:ext cx="0" cy="21113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a:spLocks noChangeArrowheads="1"/>
          </p:cNvSpPr>
          <p:nvPr/>
        </p:nvSpPr>
        <p:spPr bwMode="auto">
          <a:xfrm>
            <a:off x="6102350" y="3344863"/>
            <a:ext cx="2400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a:solidFill>
                  <a:srgbClr val="000000"/>
                </a:solidFill>
                <a:latin typeface="Arial" pitchFamily="34" charset="0"/>
              </a:rPr>
              <a:t> = 1.0 nL</a:t>
            </a:r>
          </a:p>
        </p:txBody>
      </p:sp>
      <p:sp>
        <p:nvSpPr>
          <p:cNvPr id="18" name="Cube 17"/>
          <p:cNvSpPr/>
          <p:nvPr/>
        </p:nvSpPr>
        <p:spPr>
          <a:xfrm>
            <a:off x="6026150" y="5146675"/>
            <a:ext cx="26988" cy="2857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9" name="TextBox 7"/>
          <p:cNvSpPr txBox="1">
            <a:spLocks noChangeArrowheads="1"/>
          </p:cNvSpPr>
          <p:nvPr/>
        </p:nvSpPr>
        <p:spPr bwMode="auto">
          <a:xfrm>
            <a:off x="4638675" y="4924425"/>
            <a:ext cx="1047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a:solidFill>
                  <a:srgbClr val="000000"/>
                </a:solidFill>
                <a:latin typeface="Arial" pitchFamily="34" charset="0"/>
              </a:rPr>
              <a:t>10 </a:t>
            </a:r>
            <a:r>
              <a:rPr lang="el-GR" altLang="en-US" sz="2400">
                <a:solidFill>
                  <a:srgbClr val="000000"/>
                </a:solidFill>
                <a:latin typeface="Arial" pitchFamily="34" charset="0"/>
              </a:rPr>
              <a:t>μ</a:t>
            </a:r>
            <a:r>
              <a:rPr lang="en-US" altLang="en-US" sz="2400">
                <a:solidFill>
                  <a:srgbClr val="000000"/>
                </a:solidFill>
                <a:latin typeface="Arial" pitchFamily="34" charset="0"/>
              </a:rPr>
              <a:t>m</a:t>
            </a:r>
          </a:p>
        </p:txBody>
      </p:sp>
      <p:cxnSp>
        <p:nvCxnSpPr>
          <p:cNvPr id="20" name="Straight Arrow Connector 19"/>
          <p:cNvCxnSpPr/>
          <p:nvPr/>
        </p:nvCxnSpPr>
        <p:spPr>
          <a:xfrm flipV="1">
            <a:off x="5875338" y="5156200"/>
            <a:ext cx="0" cy="1905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6165850" y="4784725"/>
            <a:ext cx="23987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a:solidFill>
                  <a:srgbClr val="000000"/>
                </a:solidFill>
                <a:latin typeface="Arial" pitchFamily="34" charset="0"/>
              </a:rPr>
              <a:t> = 1.0 pL</a:t>
            </a:r>
          </a:p>
        </p:txBody>
      </p:sp>
      <p:sp>
        <p:nvSpPr>
          <p:cNvPr id="14" name="Rectangle 13"/>
          <p:cNvSpPr>
            <a:spLocks noChangeArrowheads="1"/>
          </p:cNvSpPr>
          <p:nvPr/>
        </p:nvSpPr>
        <p:spPr bwMode="auto">
          <a:xfrm>
            <a:off x="5729288" y="301625"/>
            <a:ext cx="257955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400" dirty="0">
                <a:solidFill>
                  <a:srgbClr val="000000"/>
                </a:solidFill>
                <a:latin typeface="Calibri" pitchFamily="34" charset="0"/>
              </a:rPr>
              <a:t>and </a:t>
            </a:r>
            <a:r>
              <a:rPr lang="en-US" altLang="en-US" sz="4400" dirty="0" smtClean="0">
                <a:solidFill>
                  <a:srgbClr val="000000"/>
                </a:solidFill>
                <a:latin typeface="Calibri" pitchFamily="34" charset="0"/>
              </a:rPr>
              <a:t>2017?</a:t>
            </a:r>
            <a:endParaRPr lang="en-US" altLang="en-US" dirty="0">
              <a:solidFill>
                <a:srgbClr val="000000"/>
              </a:solidFill>
              <a:latin typeface="Calibri" pitchFamily="34" charset="0"/>
            </a:endParaRPr>
          </a:p>
        </p:txBody>
      </p:sp>
      <p:sp>
        <p:nvSpPr>
          <p:cNvPr id="22" name="Cube 21"/>
          <p:cNvSpPr/>
          <p:nvPr/>
        </p:nvSpPr>
        <p:spPr>
          <a:xfrm>
            <a:off x="6022296" y="6046561"/>
            <a:ext cx="9144" cy="9144"/>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 name="TextBox 7"/>
          <p:cNvSpPr txBox="1">
            <a:spLocks noChangeArrowheads="1"/>
          </p:cNvSpPr>
          <p:nvPr/>
        </p:nvSpPr>
        <p:spPr bwMode="auto">
          <a:xfrm>
            <a:off x="4634821" y="5824311"/>
            <a:ext cx="8755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dirty="0" smtClean="0">
                <a:solidFill>
                  <a:srgbClr val="000000"/>
                </a:solidFill>
                <a:latin typeface="Arial" pitchFamily="34" charset="0"/>
              </a:rPr>
              <a:t>1 </a:t>
            </a:r>
            <a:r>
              <a:rPr lang="el-GR" altLang="en-US" sz="2400" dirty="0">
                <a:solidFill>
                  <a:srgbClr val="000000"/>
                </a:solidFill>
                <a:latin typeface="Arial" pitchFamily="34" charset="0"/>
              </a:rPr>
              <a:t>μ</a:t>
            </a:r>
            <a:r>
              <a:rPr lang="en-US" altLang="en-US" sz="2400" dirty="0">
                <a:solidFill>
                  <a:srgbClr val="000000"/>
                </a:solidFill>
                <a:latin typeface="Arial" pitchFamily="34" charset="0"/>
              </a:rPr>
              <a:t>m</a:t>
            </a:r>
          </a:p>
        </p:txBody>
      </p:sp>
      <p:sp>
        <p:nvSpPr>
          <p:cNvPr id="25" name="TextBox 24"/>
          <p:cNvSpPr txBox="1">
            <a:spLocks noChangeArrowheads="1"/>
          </p:cNvSpPr>
          <p:nvPr/>
        </p:nvSpPr>
        <p:spPr bwMode="auto">
          <a:xfrm>
            <a:off x="6161996" y="5684611"/>
            <a:ext cx="224292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dirty="0">
                <a:solidFill>
                  <a:srgbClr val="000000"/>
                </a:solidFill>
                <a:latin typeface="Arial" pitchFamily="34" charset="0"/>
              </a:rPr>
              <a:t> = 1.0 </a:t>
            </a:r>
            <a:r>
              <a:rPr lang="en-US" altLang="en-US" sz="4400" dirty="0" err="1" smtClean="0">
                <a:solidFill>
                  <a:srgbClr val="000000"/>
                </a:solidFill>
                <a:latin typeface="Arial" pitchFamily="34" charset="0"/>
              </a:rPr>
              <a:t>fL</a:t>
            </a:r>
            <a:endParaRPr lang="en-US" altLang="en-US" sz="4400" dirty="0">
              <a:solidFill>
                <a:srgbClr val="000000"/>
              </a:solidFill>
              <a:latin typeface="Arial" pitchFamily="34" charset="0"/>
            </a:endParaRPr>
          </a:p>
        </p:txBody>
      </p:sp>
    </p:spTree>
    <p:extLst>
      <p:ext uri="{BB962C8B-B14F-4D97-AF65-F5344CB8AC3E}">
        <p14:creationId xmlns:p14="http://schemas.microsoft.com/office/powerpoint/2010/main" val="201489324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7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702" grpId="0"/>
      <p:bldP spid="15" grpId="0"/>
      <p:bldP spid="17" grpId="0"/>
      <p:bldP spid="18" grpId="0" animBg="1"/>
      <p:bldP spid="19" grpId="0"/>
      <p:bldP spid="21" grpId="0"/>
      <p:bldP spid="14" grpId="0"/>
      <p:bldP spid="22" grpId="0" animBg="1"/>
      <p:bldP spid="23" grpId="0"/>
      <p:bldP spid="2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864853533"/>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14409"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solidFill>
                  <a:prstClr val="black"/>
                </a:solidFill>
              </a:rPr>
              <a:t>Johnson’s ratio</a:t>
            </a:r>
            <a:endParaRPr lang="en-US" sz="2800" b="1" dirty="0">
              <a:solidFill>
                <a:prstClr val="black"/>
              </a:solidFill>
            </a:endParaRPr>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solidFill>
                  <a:prstClr val="black"/>
                </a:solidFill>
              </a:rPr>
              <a:t>Structure factor (e</a:t>
            </a:r>
            <a:r>
              <a:rPr lang="en-US" sz="2800" b="1" baseline="30000" dirty="0" smtClean="0">
                <a:solidFill>
                  <a:prstClr val="black"/>
                </a:solidFill>
              </a:rPr>
              <a:t>-</a:t>
            </a:r>
            <a:r>
              <a:rPr lang="en-US" sz="2800" b="1" dirty="0" smtClean="0">
                <a:solidFill>
                  <a:prstClr val="black"/>
                </a:solidFill>
              </a:rPr>
              <a:t>)</a:t>
            </a:r>
            <a:endParaRPr lang="en-US" sz="2800" b="1" dirty="0">
              <a:solidFill>
                <a:prstClr val="black"/>
              </a:solidFill>
            </a:endParaRPr>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prstClr val="black"/>
                </a:solidFill>
              </a:rPr>
              <a:t>Non-isomorphism in lysozyme</a:t>
            </a:r>
            <a:endParaRPr lang="en-US" dirty="0">
              <a:solidFill>
                <a:prstClr val="black"/>
              </a:solidFill>
            </a:endParaRPr>
          </a:p>
        </p:txBody>
      </p:sp>
    </p:spTree>
    <p:extLst>
      <p:ext uri="{BB962C8B-B14F-4D97-AF65-F5344CB8AC3E}">
        <p14:creationId xmlns:p14="http://schemas.microsoft.com/office/powerpoint/2010/main" val="35349825"/>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2288672079"/>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15433"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solidFill>
                  <a:prstClr val="black"/>
                </a:solidFill>
              </a:rPr>
              <a:t>Johnson’s ratio</a:t>
            </a:r>
            <a:endParaRPr lang="en-US" sz="2800" b="1" dirty="0">
              <a:solidFill>
                <a:prstClr val="black"/>
              </a:solidFill>
            </a:endParaRPr>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solidFill>
                  <a:prstClr val="black"/>
                </a:solidFill>
              </a:rPr>
              <a:t>Structure factor (e</a:t>
            </a:r>
            <a:r>
              <a:rPr lang="en-US" sz="2800" b="1" baseline="30000" dirty="0" smtClean="0">
                <a:solidFill>
                  <a:prstClr val="black"/>
                </a:solidFill>
              </a:rPr>
              <a:t>-</a:t>
            </a:r>
            <a:r>
              <a:rPr lang="en-US" sz="2800" b="1" dirty="0" smtClean="0">
                <a:solidFill>
                  <a:prstClr val="black"/>
                </a:solidFill>
              </a:rPr>
              <a:t>)</a:t>
            </a:r>
            <a:endParaRPr lang="en-US" sz="2800" b="1" dirty="0">
              <a:solidFill>
                <a:prstClr val="black"/>
              </a:solidFill>
            </a:endParaRPr>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prstClr val="black"/>
                </a:solidFill>
              </a:rPr>
              <a:t>Non-isomorphism in lysozyme</a:t>
            </a:r>
            <a:endParaRPr lang="en-US" dirty="0">
              <a:solidFill>
                <a:prstClr val="black"/>
              </a:solidFill>
            </a:endParaRPr>
          </a:p>
        </p:txBody>
      </p:sp>
      <p:sp>
        <p:nvSpPr>
          <p:cNvPr id="2" name="Oval 1"/>
          <p:cNvSpPr/>
          <p:nvPr/>
        </p:nvSpPr>
        <p:spPr>
          <a:xfrm>
            <a:off x="1981200" y="1981200"/>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7010400" y="1546396"/>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856582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172627"/>
            <a:ext cx="9144000" cy="668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9275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9" name="Straight Connector 218"/>
          <p:cNvCxnSpPr/>
          <p:nvPr/>
        </p:nvCxnSpPr>
        <p:spPr>
          <a:xfrm flipV="1">
            <a:off x="2278837" y="957943"/>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6392690" y="957943"/>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6419361" y="4455877"/>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V="1">
            <a:off x="2278837" y="4455877"/>
            <a:ext cx="1461896" cy="103566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3740733" y="4455877"/>
            <a:ext cx="4140524" cy="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3740733" y="957943"/>
            <a:ext cx="4140524" cy="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3740733" y="957943"/>
            <a:ext cx="0" cy="349793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7881257" y="957946"/>
            <a:ext cx="0" cy="349793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solidFill>
                  <a:prstClr val="black"/>
                </a:solidFill>
              </a:rPr>
              <a:t>Same structure, different cell</a:t>
            </a:r>
            <a:endParaRPr lang="en-US" sz="4800" dirty="0">
              <a:solidFill>
                <a:prstClr val="black"/>
              </a:solidFill>
            </a:endParaRPr>
          </a:p>
        </p:txBody>
      </p:sp>
      <p:sp>
        <p:nvSpPr>
          <p:cNvPr id="56" name="TextBox 55"/>
          <p:cNvSpPr txBox="1"/>
          <p:nvPr/>
        </p:nvSpPr>
        <p:spPr>
          <a:xfrm>
            <a:off x="1395494" y="5560526"/>
            <a:ext cx="5918608" cy="707886"/>
          </a:xfrm>
          <a:prstGeom prst="rect">
            <a:avLst/>
          </a:prstGeom>
          <a:noFill/>
        </p:spPr>
        <p:txBody>
          <a:bodyPr wrap="none" rtlCol="0">
            <a:spAutoFit/>
          </a:bodyPr>
          <a:lstStyle/>
          <a:p>
            <a:r>
              <a:rPr lang="en-US" sz="4000" dirty="0" smtClean="0">
                <a:solidFill>
                  <a:prstClr val="black"/>
                </a:solidFill>
                <a:cs typeface="Arial" panose="020B0604020202020204" pitchFamily="34" charset="0"/>
              </a:rPr>
              <a:t>0.5% cell change</a:t>
            </a:r>
            <a:r>
              <a:rPr lang="en-US" sz="4000" dirty="0">
                <a:solidFill>
                  <a:prstClr val="black"/>
                </a:solidFill>
                <a:cs typeface="Arial" panose="020B0604020202020204" pitchFamily="34" charset="0"/>
              </a:rPr>
              <a:t> →</a:t>
            </a:r>
            <a:r>
              <a:rPr lang="en-US" sz="4000" dirty="0" smtClean="0">
                <a:solidFill>
                  <a:prstClr val="black"/>
                </a:solidFill>
                <a:cs typeface="Arial" panose="020B0604020202020204" pitchFamily="34" charset="0"/>
              </a:rPr>
              <a:t> 15%</a:t>
            </a:r>
            <a:endParaRPr lang="en-US" sz="4000" dirty="0">
              <a:solidFill>
                <a:prstClr val="black"/>
              </a:solidFill>
              <a:cs typeface="Arial" panose="020B0604020202020204" pitchFamily="34" charset="0"/>
            </a:endParaRPr>
          </a:p>
        </p:txBody>
      </p:sp>
      <p:sp>
        <p:nvSpPr>
          <p:cNvPr id="57" name="Rectangle 56"/>
          <p:cNvSpPr/>
          <p:nvPr/>
        </p:nvSpPr>
        <p:spPr>
          <a:xfrm>
            <a:off x="0" y="6488668"/>
            <a:ext cx="9144000" cy="369332"/>
          </a:xfrm>
          <a:prstGeom prst="rect">
            <a:avLst/>
          </a:prstGeom>
        </p:spPr>
        <p:txBody>
          <a:bodyPr wrap="square">
            <a:spAutoFit/>
          </a:bodyPr>
          <a:lstStyle/>
          <a:p>
            <a:r>
              <a:rPr lang="en-US" dirty="0">
                <a:solidFill>
                  <a:prstClr val="black"/>
                </a:solidFill>
              </a:rPr>
              <a:t>Crick &amp; </a:t>
            </a:r>
            <a:r>
              <a:rPr lang="en-US" dirty="0" err="1">
                <a:solidFill>
                  <a:prstClr val="black"/>
                </a:solidFill>
              </a:rPr>
              <a:t>Magdoff</a:t>
            </a:r>
            <a:r>
              <a:rPr lang="en-US" dirty="0">
                <a:solidFill>
                  <a:prstClr val="black"/>
                </a:solidFill>
              </a:rPr>
              <a:t> (1956) </a:t>
            </a:r>
            <a:r>
              <a:rPr lang="en-US" dirty="0" smtClean="0">
                <a:solidFill>
                  <a:prstClr val="black"/>
                </a:solidFill>
              </a:rPr>
              <a:t>“theory method </a:t>
            </a:r>
            <a:r>
              <a:rPr lang="en-US" dirty="0">
                <a:solidFill>
                  <a:prstClr val="black"/>
                </a:solidFill>
              </a:rPr>
              <a:t>isomorphous </a:t>
            </a:r>
            <a:r>
              <a:rPr lang="en-US" dirty="0" smtClean="0">
                <a:solidFill>
                  <a:prstClr val="black"/>
                </a:solidFill>
              </a:rPr>
              <a:t>replacement”, </a:t>
            </a:r>
            <a:r>
              <a:rPr lang="en-US" i="1" dirty="0" err="1">
                <a:solidFill>
                  <a:prstClr val="black"/>
                </a:solidFill>
              </a:rPr>
              <a:t>Acta</a:t>
            </a:r>
            <a:r>
              <a:rPr lang="en-US" i="1" dirty="0">
                <a:solidFill>
                  <a:prstClr val="black"/>
                </a:solidFill>
              </a:rPr>
              <a:t> </a:t>
            </a:r>
            <a:r>
              <a:rPr lang="en-US" i="1" dirty="0" err="1">
                <a:solidFill>
                  <a:prstClr val="black"/>
                </a:solidFill>
              </a:rPr>
              <a:t>Cryst</a:t>
            </a:r>
            <a:r>
              <a:rPr lang="en-US" i="1" dirty="0">
                <a:solidFill>
                  <a:prstClr val="black"/>
                </a:solidFill>
              </a:rPr>
              <a:t>. </a:t>
            </a:r>
            <a:r>
              <a:rPr lang="en-US" b="1" dirty="0">
                <a:solidFill>
                  <a:prstClr val="black"/>
                </a:solidFill>
              </a:rPr>
              <a:t>9</a:t>
            </a:r>
            <a:r>
              <a:rPr lang="en-US" dirty="0">
                <a:solidFill>
                  <a:prstClr val="black"/>
                </a:solidFill>
              </a:rPr>
              <a:t>, 901-8.</a:t>
            </a:r>
          </a:p>
        </p:txBody>
      </p:sp>
      <p:pic>
        <p:nvPicPr>
          <p:cNvPr id="1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18" name="Rectangle 217"/>
          <p:cNvSpPr/>
          <p:nvPr/>
        </p:nvSpPr>
        <p:spPr>
          <a:xfrm>
            <a:off x="2278837" y="1993607"/>
            <a:ext cx="4140524" cy="349793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cs typeface="Arial" panose="020B0604020202020204" pitchFamily="34" charset="0"/>
            </a:endParaRPr>
          </a:p>
        </p:txBody>
      </p:sp>
    </p:spTree>
    <p:extLst>
      <p:ext uri="{BB962C8B-B14F-4D97-AF65-F5344CB8AC3E}">
        <p14:creationId xmlns:p14="http://schemas.microsoft.com/office/powerpoint/2010/main" val="31823751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14710</TotalTime>
  <Words>2235</Words>
  <Application>Microsoft Office PowerPoint</Application>
  <PresentationFormat>On-screen Show (4:3)</PresentationFormat>
  <Paragraphs>417</Paragraphs>
  <Slides>84</Slides>
  <Notes>1</Notes>
  <HiddenSlides>7</HiddenSlides>
  <MMClips>1</MMClips>
  <ScaleCrop>false</ScaleCrop>
  <HeadingPairs>
    <vt:vector size="6" baseType="variant">
      <vt:variant>
        <vt:lpstr>Theme</vt:lpstr>
      </vt:variant>
      <vt:variant>
        <vt:i4>16</vt:i4>
      </vt:variant>
      <vt:variant>
        <vt:lpstr>Embedded OLE Servers</vt:lpstr>
      </vt:variant>
      <vt:variant>
        <vt:i4>1</vt:i4>
      </vt:variant>
      <vt:variant>
        <vt:lpstr>Slide Titles</vt:lpstr>
      </vt:variant>
      <vt:variant>
        <vt:i4>84</vt:i4>
      </vt:variant>
    </vt:vector>
  </HeadingPairs>
  <TitlesOfParts>
    <vt:vector size="101" baseType="lpstr">
      <vt:lpstr>Office Theme</vt:lpstr>
      <vt:lpstr>1_Office Theme</vt:lpstr>
      <vt:lpstr>6_Default Design</vt:lpstr>
      <vt:lpstr>Default Design</vt:lpstr>
      <vt:lpstr>12_Default Design</vt:lpstr>
      <vt:lpstr>10_Default Design</vt:lpstr>
      <vt:lpstr>5_Office Theme</vt:lpstr>
      <vt:lpstr>8_Default Design</vt:lpstr>
      <vt:lpstr>6_Office Theme</vt:lpstr>
      <vt:lpstr>7_Office Theme</vt:lpstr>
      <vt:lpstr>9_Office Theme</vt:lpstr>
      <vt:lpstr>10_Office Theme</vt:lpstr>
      <vt:lpstr>13_Office Theme</vt:lpstr>
      <vt:lpstr>8_Office Theme</vt:lpstr>
      <vt:lpstr>2_Office Theme</vt:lpstr>
      <vt:lpstr>7_Default Design</vt:lpstr>
      <vt:lpstr>Chart</vt:lpstr>
      <vt:lpstr>PowerPoint File available:</vt:lpstr>
      <vt:lpstr>Acknowledgements</vt:lpstr>
      <vt:lpstr>Cell clustering: 100 datasets</vt:lpstr>
      <vt:lpstr>Simulation: Micro-focus challenge</vt:lpstr>
      <vt:lpstr>Problem images: indexing</vt:lpstr>
      <vt:lpstr>Lesson 1:</vt:lpstr>
      <vt:lpstr>    non-isomorphism</vt:lpstr>
      <vt:lpstr>PowerPoint Presentation</vt:lpstr>
      <vt:lpstr>PowerPoint Presentation</vt:lpstr>
      <vt:lpstr>PowerPoint Presentation</vt:lpstr>
      <vt:lpstr>PowerPoint Presentation</vt:lpstr>
      <vt:lpstr>PowerPoint Presentation</vt:lpstr>
      <vt:lpstr>PowerPoint Presentation</vt:lpstr>
      <vt:lpstr>non-isomorphism</vt:lpstr>
      <vt:lpstr>non-isomorphism</vt:lpstr>
      <vt:lpstr>Temperature jump?</vt:lpstr>
      <vt:lpstr>Hygrostatic gradients</vt:lpstr>
      <vt:lpstr>Non-isomorphism in lysozyme</vt:lpstr>
      <vt:lpstr>“map bender” procedure</vt:lpstr>
      <vt:lpstr>Basis function  1 0 0</vt:lpstr>
      <vt:lpstr>“map bender” procedure</vt:lpstr>
      <vt:lpstr>PowerPoint Presentation</vt:lpstr>
      <vt:lpstr>3aw6</vt:lpstr>
      <vt:lpstr>3aw6 3aw7</vt:lpstr>
      <vt:lpstr>3aw6, 3aw7, “bent” 3aw7</vt:lpstr>
      <vt:lpstr>3aw6, “bent” 3aw7</vt:lpstr>
      <vt:lpstr>3aw6</vt:lpstr>
      <vt:lpstr>“bent” 3aw7</vt:lpstr>
      <vt:lpstr>3aw7</vt:lpstr>
      <vt:lpstr>Quick and dirty way:</vt:lpstr>
      <vt:lpstr>(2Fo-Fc) – (2Fo-Fc)</vt:lpstr>
      <vt:lpstr>(2Fo-Fc) – (2Fo-Fc)</vt:lpstr>
      <vt:lpstr>(2Fo-Fc) – (2Fo-Fc)</vt:lpstr>
      <vt:lpstr>(2Fo-Fc) – (2Fo-Fc)</vt:lpstr>
      <vt:lpstr>(2Fo-Fc) – (2Fo-Fc)</vt:lpstr>
      <vt:lpstr>“map bender” procedure</vt:lpstr>
      <vt:lpstr>Diffraction simulation:  now available in Python</vt:lpstr>
      <vt:lpstr>simtbx nanoBragg program</vt:lpstr>
      <vt:lpstr>square</vt:lpstr>
      <vt:lpstr>round</vt:lpstr>
      <vt:lpstr>PowerPoint Presentation</vt:lpstr>
      <vt:lpstr>XFEL: “fit” simulation to reality</vt:lpstr>
      <vt:lpstr>Simulation of XFEL still</vt:lpstr>
      <vt:lpstr>PowerPoint Presentation</vt:lpstr>
      <vt:lpstr>PowerPoint Presentation</vt:lpstr>
      <vt:lpstr>PowerPoint Presentation</vt:lpstr>
      <vt:lpstr>3-domain Simulation of XFEL still</vt:lpstr>
      <vt:lpstr>PowerPoint Presentation</vt:lpstr>
      <vt:lpstr>1-domain Simulation of XFEL still</vt:lpstr>
      <vt:lpstr>3-cluster mosaic simulation</vt:lpstr>
      <vt:lpstr>PowerPoint Presentation</vt:lpstr>
      <vt:lpstr>1-cluster Simulation of XFEL still</vt:lpstr>
      <vt:lpstr>PowerPoint Presentation</vt:lpstr>
      <vt:lpstr>PowerPoint Presentation</vt:lpstr>
      <vt:lpstr>PowerPoint Presentation</vt:lpstr>
      <vt:lpstr>Texture sufficient for poor stats</vt:lpstr>
      <vt:lpstr>Texture sufficient for poor stats</vt:lpstr>
      <vt:lpstr>Texture sufficient for poor stats</vt:lpstr>
      <vt:lpstr>Texture sufficient for poor stats</vt:lpstr>
      <vt:lpstr>Texture sufficient for poor stats</vt:lpstr>
      <vt:lpstr>Diffraction Simulation run times</vt:lpstr>
      <vt:lpstr>1000x faster, 5% price</vt:lpstr>
      <vt:lpstr>“voltron” 8 x Titan V  ~ 1 Pflop $47k</vt:lpstr>
      <vt:lpstr>PowerPoint Presentation</vt:lpstr>
      <vt:lpstr>Deep Learning for hit finding</vt:lpstr>
      <vt:lpstr>8x8 Max-pool &amp; sqrt  filter</vt:lpstr>
      <vt:lpstr>Deep Learning: scoring speeds</vt:lpstr>
      <vt:lpstr>Deep Learning setup</vt:lpstr>
      <vt:lpstr>Bragg’s “minimum wavelength principle”</vt:lpstr>
      <vt:lpstr>Structure Factor Equation</vt:lpstr>
      <vt:lpstr>DMMULTI – fake data 4 deg rotation: 8 “xtals”: before</vt:lpstr>
      <vt:lpstr>PowerPoint Presentation</vt:lpstr>
      <vt:lpstr>Summary</vt:lpstr>
      <vt:lpstr>PowerPoint Presentation</vt:lpstr>
      <vt:lpstr>Plastic deformation = poor diffraction</vt:lpstr>
      <vt:lpstr>Plastic deformation = poor diffraction</vt:lpstr>
      <vt:lpstr>Elastic deformation = non-isomorphism</vt:lpstr>
      <vt:lpstr>Elastic deformation = non-isomorphism</vt:lpstr>
      <vt:lpstr>PowerPoint Presentation</vt:lpstr>
      <vt:lpstr>PowerPoint Presentation</vt:lpstr>
      <vt:lpstr>Dehydration: 1934</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Acknowledgements</dc:title>
  <dc:creator>JMHolton</dc:creator>
  <cp:lastModifiedBy>James_Holton</cp:lastModifiedBy>
  <cp:revision>138</cp:revision>
  <dcterms:created xsi:type="dcterms:W3CDTF">2016-11-29T01:47:25Z</dcterms:created>
  <dcterms:modified xsi:type="dcterms:W3CDTF">2019-02-28T22:29:57Z</dcterms:modified>
</cp:coreProperties>
</file>