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avi" ContentType="video/avi"/>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7.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8.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9.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0.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1.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2.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3.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4.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5.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6.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17.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18.xml" ContentType="application/vnd.openxmlformats-officedocument.theme+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9" r:id="rId3"/>
    <p:sldMasterId id="2147483716" r:id="rId4"/>
    <p:sldMasterId id="2147483729" r:id="rId5"/>
    <p:sldMasterId id="2147483741" r:id="rId6"/>
    <p:sldMasterId id="2147483756" r:id="rId7"/>
    <p:sldMasterId id="2147483799" r:id="rId8"/>
    <p:sldMasterId id="2147483840" r:id="rId9"/>
    <p:sldMasterId id="2147483924" r:id="rId10"/>
    <p:sldMasterId id="2147483937" r:id="rId11"/>
    <p:sldMasterId id="2147483949" r:id="rId12"/>
    <p:sldMasterId id="2147483961" r:id="rId13"/>
    <p:sldMasterId id="2147484031" r:id="rId14"/>
    <p:sldMasterId id="2147484044" r:id="rId15"/>
    <p:sldMasterId id="2147484056" r:id="rId16"/>
    <p:sldMasterId id="2147484069" r:id="rId17"/>
    <p:sldMasterId id="2147484082" r:id="rId18"/>
    <p:sldMasterId id="2147484097" r:id="rId19"/>
  </p:sldMasterIdLst>
  <p:notesMasterIdLst>
    <p:notesMasterId r:id="rId168"/>
  </p:notesMasterIdLst>
  <p:sldIdLst>
    <p:sldId id="257" r:id="rId20"/>
    <p:sldId id="258" r:id="rId21"/>
    <p:sldId id="450" r:id="rId22"/>
    <p:sldId id="408" r:id="rId23"/>
    <p:sldId id="286" r:id="rId24"/>
    <p:sldId id="288" r:id="rId25"/>
    <p:sldId id="405" r:id="rId26"/>
    <p:sldId id="404" r:id="rId27"/>
    <p:sldId id="289" r:id="rId28"/>
    <p:sldId id="441" r:id="rId29"/>
    <p:sldId id="401" r:id="rId30"/>
    <p:sldId id="402" r:id="rId31"/>
    <p:sldId id="287" r:id="rId32"/>
    <p:sldId id="442" r:id="rId33"/>
    <p:sldId id="449" r:id="rId34"/>
    <p:sldId id="414" r:id="rId35"/>
    <p:sldId id="458" r:id="rId36"/>
    <p:sldId id="406" r:id="rId37"/>
    <p:sldId id="476" r:id="rId38"/>
    <p:sldId id="439" r:id="rId39"/>
    <p:sldId id="440" r:id="rId40"/>
    <p:sldId id="447" r:id="rId41"/>
    <p:sldId id="409" r:id="rId42"/>
    <p:sldId id="459" r:id="rId43"/>
    <p:sldId id="430" r:id="rId44"/>
    <p:sldId id="431" r:id="rId45"/>
    <p:sldId id="432" r:id="rId46"/>
    <p:sldId id="313" r:id="rId47"/>
    <p:sldId id="451" r:id="rId48"/>
    <p:sldId id="452" r:id="rId49"/>
    <p:sldId id="453" r:id="rId50"/>
    <p:sldId id="454" r:id="rId51"/>
    <p:sldId id="455" r:id="rId52"/>
    <p:sldId id="456" r:id="rId53"/>
    <p:sldId id="357" r:id="rId54"/>
    <p:sldId id="361" r:id="rId55"/>
    <p:sldId id="358" r:id="rId56"/>
    <p:sldId id="359" r:id="rId57"/>
    <p:sldId id="360" r:id="rId58"/>
    <p:sldId id="314" r:id="rId59"/>
    <p:sldId id="362" r:id="rId60"/>
    <p:sldId id="457" r:id="rId61"/>
    <p:sldId id="315" r:id="rId62"/>
    <p:sldId id="316" r:id="rId63"/>
    <p:sldId id="317" r:id="rId64"/>
    <p:sldId id="318" r:id="rId65"/>
    <p:sldId id="319" r:id="rId66"/>
    <p:sldId id="320" r:id="rId67"/>
    <p:sldId id="321" r:id="rId68"/>
    <p:sldId id="322" r:id="rId69"/>
    <p:sldId id="471" r:id="rId70"/>
    <p:sldId id="407" r:id="rId71"/>
    <p:sldId id="479" r:id="rId72"/>
    <p:sldId id="331" r:id="rId73"/>
    <p:sldId id="468" r:id="rId74"/>
    <p:sldId id="469" r:id="rId75"/>
    <p:sldId id="352" r:id="rId76"/>
    <p:sldId id="345" r:id="rId77"/>
    <p:sldId id="348" r:id="rId78"/>
    <p:sldId id="346" r:id="rId79"/>
    <p:sldId id="347" r:id="rId80"/>
    <p:sldId id="349" r:id="rId81"/>
    <p:sldId id="350" r:id="rId82"/>
    <p:sldId id="351" r:id="rId83"/>
    <p:sldId id="353" r:id="rId84"/>
    <p:sldId id="354" r:id="rId85"/>
    <p:sldId id="397" r:id="rId86"/>
    <p:sldId id="445" r:id="rId87"/>
    <p:sldId id="446" r:id="rId88"/>
    <p:sldId id="478" r:id="rId89"/>
    <p:sldId id="473" r:id="rId90"/>
    <p:sldId id="475" r:id="rId91"/>
    <p:sldId id="474" r:id="rId92"/>
    <p:sldId id="472" r:id="rId93"/>
    <p:sldId id="496" r:id="rId94"/>
    <p:sldId id="477" r:id="rId95"/>
    <p:sldId id="460" r:id="rId96"/>
    <p:sldId id="415" r:id="rId97"/>
    <p:sldId id="416" r:id="rId98"/>
    <p:sldId id="417" r:id="rId99"/>
    <p:sldId id="418" r:id="rId100"/>
    <p:sldId id="419" r:id="rId101"/>
    <p:sldId id="420" r:id="rId102"/>
    <p:sldId id="421" r:id="rId103"/>
    <p:sldId id="424" r:id="rId104"/>
    <p:sldId id="425" r:id="rId105"/>
    <p:sldId id="422" r:id="rId106"/>
    <p:sldId id="423" r:id="rId107"/>
    <p:sldId id="265" r:id="rId108"/>
    <p:sldId id="266" r:id="rId109"/>
    <p:sldId id="262" r:id="rId110"/>
    <p:sldId id="263" r:id="rId111"/>
    <p:sldId id="259" r:id="rId112"/>
    <p:sldId id="385" r:id="rId113"/>
    <p:sldId id="283" r:id="rId114"/>
    <p:sldId id="290" r:id="rId115"/>
    <p:sldId id="467" r:id="rId116"/>
    <p:sldId id="292" r:id="rId117"/>
    <p:sldId id="293" r:id="rId118"/>
    <p:sldId id="461" r:id="rId119"/>
    <p:sldId id="462" r:id="rId120"/>
    <p:sldId id="463" r:id="rId121"/>
    <p:sldId id="464" r:id="rId122"/>
    <p:sldId id="465" r:id="rId123"/>
    <p:sldId id="466" r:id="rId124"/>
    <p:sldId id="412" r:id="rId125"/>
    <p:sldId id="386" r:id="rId126"/>
    <p:sldId id="411" r:id="rId127"/>
    <p:sldId id="399" r:id="rId128"/>
    <p:sldId id="403" r:id="rId129"/>
    <p:sldId id="285" r:id="rId130"/>
    <p:sldId id="339" r:id="rId131"/>
    <p:sldId id="284" r:id="rId132"/>
    <p:sldId id="426" r:id="rId133"/>
    <p:sldId id="427" r:id="rId134"/>
    <p:sldId id="428" r:id="rId135"/>
    <p:sldId id="429" r:id="rId136"/>
    <p:sldId id="433" r:id="rId137"/>
    <p:sldId id="434" r:id="rId138"/>
    <p:sldId id="437" r:id="rId139"/>
    <p:sldId id="438" r:id="rId140"/>
    <p:sldId id="443" r:id="rId141"/>
    <p:sldId id="448" r:id="rId142"/>
    <p:sldId id="363" r:id="rId143"/>
    <p:sldId id="364" r:id="rId144"/>
    <p:sldId id="365" r:id="rId145"/>
    <p:sldId id="366" r:id="rId146"/>
    <p:sldId id="295" r:id="rId147"/>
    <p:sldId id="410" r:id="rId148"/>
    <p:sldId id="328" r:id="rId149"/>
    <p:sldId id="470" r:id="rId150"/>
    <p:sldId id="291" r:id="rId151"/>
    <p:sldId id="480" r:id="rId152"/>
    <p:sldId id="481" r:id="rId153"/>
    <p:sldId id="482" r:id="rId154"/>
    <p:sldId id="483" r:id="rId155"/>
    <p:sldId id="484" r:id="rId156"/>
    <p:sldId id="485" r:id="rId157"/>
    <p:sldId id="486" r:id="rId158"/>
    <p:sldId id="487" r:id="rId159"/>
    <p:sldId id="488" r:id="rId160"/>
    <p:sldId id="489" r:id="rId161"/>
    <p:sldId id="490" r:id="rId162"/>
    <p:sldId id="491" r:id="rId163"/>
    <p:sldId id="492" r:id="rId164"/>
    <p:sldId id="493" r:id="rId165"/>
    <p:sldId id="494" r:id="rId166"/>
    <p:sldId id="495" r:id="rId16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4" d="100"/>
          <a:sy n="74" d="100"/>
        </p:scale>
        <p:origin x="-522" y="-96"/>
      </p:cViewPr>
      <p:guideLst>
        <p:guide orient="horz" pos="2160"/>
        <p:guide pos="2880"/>
      </p:guideLst>
    </p:cSldViewPr>
  </p:slideViewPr>
  <p:notesTextViewPr>
    <p:cViewPr>
      <p:scale>
        <a:sx n="1" d="1"/>
        <a:sy n="1" d="1"/>
      </p:scale>
      <p:origin x="0" y="0"/>
    </p:cViewPr>
  </p:notesTextViewPr>
  <p:sorterViewPr>
    <p:cViewPr>
      <p:scale>
        <a:sx n="68" d="100"/>
        <a:sy n="68" d="100"/>
      </p:scale>
      <p:origin x="0" y="1536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7.xml"/><Relationship Id="rId117" Type="http://schemas.openxmlformats.org/officeDocument/2006/relationships/slide" Target="slides/slide98.xml"/><Relationship Id="rId21" Type="http://schemas.openxmlformats.org/officeDocument/2006/relationships/slide" Target="slides/slide2.xml"/><Relationship Id="rId42" Type="http://schemas.openxmlformats.org/officeDocument/2006/relationships/slide" Target="slides/slide23.xml"/><Relationship Id="rId47" Type="http://schemas.openxmlformats.org/officeDocument/2006/relationships/slide" Target="slides/slide28.xml"/><Relationship Id="rId63" Type="http://schemas.openxmlformats.org/officeDocument/2006/relationships/slide" Target="slides/slide44.xml"/><Relationship Id="rId68" Type="http://schemas.openxmlformats.org/officeDocument/2006/relationships/slide" Target="slides/slide49.xml"/><Relationship Id="rId84" Type="http://schemas.openxmlformats.org/officeDocument/2006/relationships/slide" Target="slides/slide65.xml"/><Relationship Id="rId89" Type="http://schemas.openxmlformats.org/officeDocument/2006/relationships/slide" Target="slides/slide70.xml"/><Relationship Id="rId112" Type="http://schemas.openxmlformats.org/officeDocument/2006/relationships/slide" Target="slides/slide93.xml"/><Relationship Id="rId133" Type="http://schemas.openxmlformats.org/officeDocument/2006/relationships/slide" Target="slides/slide114.xml"/><Relationship Id="rId138" Type="http://schemas.openxmlformats.org/officeDocument/2006/relationships/slide" Target="slides/slide119.xml"/><Relationship Id="rId154" Type="http://schemas.openxmlformats.org/officeDocument/2006/relationships/slide" Target="slides/slide135.xml"/><Relationship Id="rId159" Type="http://schemas.openxmlformats.org/officeDocument/2006/relationships/slide" Target="slides/slide140.xml"/><Relationship Id="rId170" Type="http://schemas.openxmlformats.org/officeDocument/2006/relationships/viewProps" Target="viewProps.xml"/><Relationship Id="rId16" Type="http://schemas.openxmlformats.org/officeDocument/2006/relationships/slideMaster" Target="slideMasters/slideMaster16.xml"/><Relationship Id="rId107" Type="http://schemas.openxmlformats.org/officeDocument/2006/relationships/slide" Target="slides/slide88.xml"/><Relationship Id="rId11" Type="http://schemas.openxmlformats.org/officeDocument/2006/relationships/slideMaster" Target="slideMasters/slideMaster11.xml"/><Relationship Id="rId32" Type="http://schemas.openxmlformats.org/officeDocument/2006/relationships/slide" Target="slides/slide13.xml"/><Relationship Id="rId37" Type="http://schemas.openxmlformats.org/officeDocument/2006/relationships/slide" Target="slides/slide18.xml"/><Relationship Id="rId53" Type="http://schemas.openxmlformats.org/officeDocument/2006/relationships/slide" Target="slides/slide34.xml"/><Relationship Id="rId58" Type="http://schemas.openxmlformats.org/officeDocument/2006/relationships/slide" Target="slides/slide39.xml"/><Relationship Id="rId74" Type="http://schemas.openxmlformats.org/officeDocument/2006/relationships/slide" Target="slides/slide55.xml"/><Relationship Id="rId79" Type="http://schemas.openxmlformats.org/officeDocument/2006/relationships/slide" Target="slides/slide60.xml"/><Relationship Id="rId102" Type="http://schemas.openxmlformats.org/officeDocument/2006/relationships/slide" Target="slides/slide83.xml"/><Relationship Id="rId123" Type="http://schemas.openxmlformats.org/officeDocument/2006/relationships/slide" Target="slides/slide104.xml"/><Relationship Id="rId128" Type="http://schemas.openxmlformats.org/officeDocument/2006/relationships/slide" Target="slides/slide109.xml"/><Relationship Id="rId144" Type="http://schemas.openxmlformats.org/officeDocument/2006/relationships/slide" Target="slides/slide125.xml"/><Relationship Id="rId149" Type="http://schemas.openxmlformats.org/officeDocument/2006/relationships/slide" Target="slides/slide130.xml"/><Relationship Id="rId5" Type="http://schemas.openxmlformats.org/officeDocument/2006/relationships/slideMaster" Target="slideMasters/slideMaster5.xml"/><Relationship Id="rId90" Type="http://schemas.openxmlformats.org/officeDocument/2006/relationships/slide" Target="slides/slide71.xml"/><Relationship Id="rId95" Type="http://schemas.openxmlformats.org/officeDocument/2006/relationships/slide" Target="slides/slide76.xml"/><Relationship Id="rId160" Type="http://schemas.openxmlformats.org/officeDocument/2006/relationships/slide" Target="slides/slide141.xml"/><Relationship Id="rId165" Type="http://schemas.openxmlformats.org/officeDocument/2006/relationships/slide" Target="slides/slide146.xml"/><Relationship Id="rId22" Type="http://schemas.openxmlformats.org/officeDocument/2006/relationships/slide" Target="slides/slide3.xml"/><Relationship Id="rId27" Type="http://schemas.openxmlformats.org/officeDocument/2006/relationships/slide" Target="slides/slide8.xml"/><Relationship Id="rId43" Type="http://schemas.openxmlformats.org/officeDocument/2006/relationships/slide" Target="slides/slide24.xml"/><Relationship Id="rId48" Type="http://schemas.openxmlformats.org/officeDocument/2006/relationships/slide" Target="slides/slide29.xml"/><Relationship Id="rId64" Type="http://schemas.openxmlformats.org/officeDocument/2006/relationships/slide" Target="slides/slide45.xml"/><Relationship Id="rId69" Type="http://schemas.openxmlformats.org/officeDocument/2006/relationships/slide" Target="slides/slide50.xml"/><Relationship Id="rId113" Type="http://schemas.openxmlformats.org/officeDocument/2006/relationships/slide" Target="slides/slide94.xml"/><Relationship Id="rId118" Type="http://schemas.openxmlformats.org/officeDocument/2006/relationships/slide" Target="slides/slide99.xml"/><Relationship Id="rId134" Type="http://schemas.openxmlformats.org/officeDocument/2006/relationships/slide" Target="slides/slide115.xml"/><Relationship Id="rId139" Type="http://schemas.openxmlformats.org/officeDocument/2006/relationships/slide" Target="slides/slide120.xml"/><Relationship Id="rId80" Type="http://schemas.openxmlformats.org/officeDocument/2006/relationships/slide" Target="slides/slide61.xml"/><Relationship Id="rId85" Type="http://schemas.openxmlformats.org/officeDocument/2006/relationships/slide" Target="slides/slide66.xml"/><Relationship Id="rId150" Type="http://schemas.openxmlformats.org/officeDocument/2006/relationships/slide" Target="slides/slide131.xml"/><Relationship Id="rId155" Type="http://schemas.openxmlformats.org/officeDocument/2006/relationships/slide" Target="slides/slide136.xml"/><Relationship Id="rId171" Type="http://schemas.openxmlformats.org/officeDocument/2006/relationships/theme" Target="theme/theme1.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4.xml"/><Relationship Id="rId38" Type="http://schemas.openxmlformats.org/officeDocument/2006/relationships/slide" Target="slides/slide19.xml"/><Relationship Id="rId59" Type="http://schemas.openxmlformats.org/officeDocument/2006/relationships/slide" Target="slides/slide40.xml"/><Relationship Id="rId103" Type="http://schemas.openxmlformats.org/officeDocument/2006/relationships/slide" Target="slides/slide84.xml"/><Relationship Id="rId108" Type="http://schemas.openxmlformats.org/officeDocument/2006/relationships/slide" Target="slides/slide89.xml"/><Relationship Id="rId124" Type="http://schemas.openxmlformats.org/officeDocument/2006/relationships/slide" Target="slides/slide105.xml"/><Relationship Id="rId129" Type="http://schemas.openxmlformats.org/officeDocument/2006/relationships/slide" Target="slides/slide110.xml"/><Relationship Id="rId54" Type="http://schemas.openxmlformats.org/officeDocument/2006/relationships/slide" Target="slides/slide35.xml"/><Relationship Id="rId70" Type="http://schemas.openxmlformats.org/officeDocument/2006/relationships/slide" Target="slides/slide51.xml"/><Relationship Id="rId75" Type="http://schemas.openxmlformats.org/officeDocument/2006/relationships/slide" Target="slides/slide56.xml"/><Relationship Id="rId91" Type="http://schemas.openxmlformats.org/officeDocument/2006/relationships/slide" Target="slides/slide72.xml"/><Relationship Id="rId96" Type="http://schemas.openxmlformats.org/officeDocument/2006/relationships/slide" Target="slides/slide77.xml"/><Relationship Id="rId140" Type="http://schemas.openxmlformats.org/officeDocument/2006/relationships/slide" Target="slides/slide121.xml"/><Relationship Id="rId145" Type="http://schemas.openxmlformats.org/officeDocument/2006/relationships/slide" Target="slides/slide126.xml"/><Relationship Id="rId161" Type="http://schemas.openxmlformats.org/officeDocument/2006/relationships/slide" Target="slides/slide142.xml"/><Relationship Id="rId166" Type="http://schemas.openxmlformats.org/officeDocument/2006/relationships/slide" Target="slides/slide147.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slide" Target="slides/slide38.xml"/><Relationship Id="rId106" Type="http://schemas.openxmlformats.org/officeDocument/2006/relationships/slide" Target="slides/slide87.xml"/><Relationship Id="rId114" Type="http://schemas.openxmlformats.org/officeDocument/2006/relationships/slide" Target="slides/slide95.xml"/><Relationship Id="rId119" Type="http://schemas.openxmlformats.org/officeDocument/2006/relationships/slide" Target="slides/slide100.xml"/><Relationship Id="rId127" Type="http://schemas.openxmlformats.org/officeDocument/2006/relationships/slide" Target="slides/slide108.xml"/><Relationship Id="rId10" Type="http://schemas.openxmlformats.org/officeDocument/2006/relationships/slideMaster" Target="slideMasters/slideMaster10.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60" Type="http://schemas.openxmlformats.org/officeDocument/2006/relationships/slide" Target="slides/slide41.xml"/><Relationship Id="rId65" Type="http://schemas.openxmlformats.org/officeDocument/2006/relationships/slide" Target="slides/slide46.xml"/><Relationship Id="rId73" Type="http://schemas.openxmlformats.org/officeDocument/2006/relationships/slide" Target="slides/slide54.xml"/><Relationship Id="rId78" Type="http://schemas.openxmlformats.org/officeDocument/2006/relationships/slide" Target="slides/slide59.xml"/><Relationship Id="rId81" Type="http://schemas.openxmlformats.org/officeDocument/2006/relationships/slide" Target="slides/slide62.xml"/><Relationship Id="rId86" Type="http://schemas.openxmlformats.org/officeDocument/2006/relationships/slide" Target="slides/slide67.xml"/><Relationship Id="rId94" Type="http://schemas.openxmlformats.org/officeDocument/2006/relationships/slide" Target="slides/slide75.xml"/><Relationship Id="rId99" Type="http://schemas.openxmlformats.org/officeDocument/2006/relationships/slide" Target="slides/slide80.xml"/><Relationship Id="rId101" Type="http://schemas.openxmlformats.org/officeDocument/2006/relationships/slide" Target="slides/slide82.xml"/><Relationship Id="rId122" Type="http://schemas.openxmlformats.org/officeDocument/2006/relationships/slide" Target="slides/slide103.xml"/><Relationship Id="rId130" Type="http://schemas.openxmlformats.org/officeDocument/2006/relationships/slide" Target="slides/slide111.xml"/><Relationship Id="rId135" Type="http://schemas.openxmlformats.org/officeDocument/2006/relationships/slide" Target="slides/slide116.xml"/><Relationship Id="rId143" Type="http://schemas.openxmlformats.org/officeDocument/2006/relationships/slide" Target="slides/slide124.xml"/><Relationship Id="rId148" Type="http://schemas.openxmlformats.org/officeDocument/2006/relationships/slide" Target="slides/slide129.xml"/><Relationship Id="rId151" Type="http://schemas.openxmlformats.org/officeDocument/2006/relationships/slide" Target="slides/slide132.xml"/><Relationship Id="rId156" Type="http://schemas.openxmlformats.org/officeDocument/2006/relationships/slide" Target="slides/slide137.xml"/><Relationship Id="rId164" Type="http://schemas.openxmlformats.org/officeDocument/2006/relationships/slide" Target="slides/slide145.xml"/><Relationship Id="rId16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72" Type="http://schemas.openxmlformats.org/officeDocument/2006/relationships/tableStyles" Target="tableStyle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0.xml"/><Relationship Id="rId109" Type="http://schemas.openxmlformats.org/officeDocument/2006/relationships/slide" Target="slides/slide90.xml"/><Relationship Id="rId34" Type="http://schemas.openxmlformats.org/officeDocument/2006/relationships/slide" Target="slides/slide15.xml"/><Relationship Id="rId50" Type="http://schemas.openxmlformats.org/officeDocument/2006/relationships/slide" Target="slides/slide31.xml"/><Relationship Id="rId55" Type="http://schemas.openxmlformats.org/officeDocument/2006/relationships/slide" Target="slides/slide36.xml"/><Relationship Id="rId76" Type="http://schemas.openxmlformats.org/officeDocument/2006/relationships/slide" Target="slides/slide57.xml"/><Relationship Id="rId97" Type="http://schemas.openxmlformats.org/officeDocument/2006/relationships/slide" Target="slides/slide78.xml"/><Relationship Id="rId104" Type="http://schemas.openxmlformats.org/officeDocument/2006/relationships/slide" Target="slides/slide85.xml"/><Relationship Id="rId120" Type="http://schemas.openxmlformats.org/officeDocument/2006/relationships/slide" Target="slides/slide101.xml"/><Relationship Id="rId125" Type="http://schemas.openxmlformats.org/officeDocument/2006/relationships/slide" Target="slides/slide106.xml"/><Relationship Id="rId141" Type="http://schemas.openxmlformats.org/officeDocument/2006/relationships/slide" Target="slides/slide122.xml"/><Relationship Id="rId146" Type="http://schemas.openxmlformats.org/officeDocument/2006/relationships/slide" Target="slides/slide127.xml"/><Relationship Id="rId167" Type="http://schemas.openxmlformats.org/officeDocument/2006/relationships/slide" Target="slides/slide148.xml"/><Relationship Id="rId7" Type="http://schemas.openxmlformats.org/officeDocument/2006/relationships/slideMaster" Target="slideMasters/slideMaster7.xml"/><Relationship Id="rId71" Type="http://schemas.openxmlformats.org/officeDocument/2006/relationships/slide" Target="slides/slide52.xml"/><Relationship Id="rId92" Type="http://schemas.openxmlformats.org/officeDocument/2006/relationships/slide" Target="slides/slide73.xml"/><Relationship Id="rId162" Type="http://schemas.openxmlformats.org/officeDocument/2006/relationships/slide" Target="slides/slide143.xml"/><Relationship Id="rId2" Type="http://schemas.openxmlformats.org/officeDocument/2006/relationships/slideMaster" Target="slideMasters/slideMaster2.xml"/><Relationship Id="rId29" Type="http://schemas.openxmlformats.org/officeDocument/2006/relationships/slide" Target="slides/slide10.xml"/><Relationship Id="rId24" Type="http://schemas.openxmlformats.org/officeDocument/2006/relationships/slide" Target="slides/slide5.xml"/><Relationship Id="rId40" Type="http://schemas.openxmlformats.org/officeDocument/2006/relationships/slide" Target="slides/slide21.xml"/><Relationship Id="rId45" Type="http://schemas.openxmlformats.org/officeDocument/2006/relationships/slide" Target="slides/slide26.xml"/><Relationship Id="rId66" Type="http://schemas.openxmlformats.org/officeDocument/2006/relationships/slide" Target="slides/slide47.xml"/><Relationship Id="rId87" Type="http://schemas.openxmlformats.org/officeDocument/2006/relationships/slide" Target="slides/slide68.xml"/><Relationship Id="rId110" Type="http://schemas.openxmlformats.org/officeDocument/2006/relationships/slide" Target="slides/slide91.xml"/><Relationship Id="rId115" Type="http://schemas.openxmlformats.org/officeDocument/2006/relationships/slide" Target="slides/slide96.xml"/><Relationship Id="rId131" Type="http://schemas.openxmlformats.org/officeDocument/2006/relationships/slide" Target="slides/slide112.xml"/><Relationship Id="rId136" Type="http://schemas.openxmlformats.org/officeDocument/2006/relationships/slide" Target="slides/slide117.xml"/><Relationship Id="rId157" Type="http://schemas.openxmlformats.org/officeDocument/2006/relationships/slide" Target="slides/slide138.xml"/><Relationship Id="rId61" Type="http://schemas.openxmlformats.org/officeDocument/2006/relationships/slide" Target="slides/slide42.xml"/><Relationship Id="rId82" Type="http://schemas.openxmlformats.org/officeDocument/2006/relationships/slide" Target="slides/slide63.xml"/><Relationship Id="rId152" Type="http://schemas.openxmlformats.org/officeDocument/2006/relationships/slide" Target="slides/slide133.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1.xml"/><Relationship Id="rId35" Type="http://schemas.openxmlformats.org/officeDocument/2006/relationships/slide" Target="slides/slide16.xml"/><Relationship Id="rId56" Type="http://schemas.openxmlformats.org/officeDocument/2006/relationships/slide" Target="slides/slide37.xml"/><Relationship Id="rId77" Type="http://schemas.openxmlformats.org/officeDocument/2006/relationships/slide" Target="slides/slide58.xml"/><Relationship Id="rId100" Type="http://schemas.openxmlformats.org/officeDocument/2006/relationships/slide" Target="slides/slide81.xml"/><Relationship Id="rId105" Type="http://schemas.openxmlformats.org/officeDocument/2006/relationships/slide" Target="slides/slide86.xml"/><Relationship Id="rId126" Type="http://schemas.openxmlformats.org/officeDocument/2006/relationships/slide" Target="slides/slide107.xml"/><Relationship Id="rId147" Type="http://schemas.openxmlformats.org/officeDocument/2006/relationships/slide" Target="slides/slide128.xml"/><Relationship Id="rId168"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2.xml"/><Relationship Id="rId72" Type="http://schemas.openxmlformats.org/officeDocument/2006/relationships/slide" Target="slides/slide53.xml"/><Relationship Id="rId93" Type="http://schemas.openxmlformats.org/officeDocument/2006/relationships/slide" Target="slides/slide74.xml"/><Relationship Id="rId98" Type="http://schemas.openxmlformats.org/officeDocument/2006/relationships/slide" Target="slides/slide79.xml"/><Relationship Id="rId121" Type="http://schemas.openxmlformats.org/officeDocument/2006/relationships/slide" Target="slides/slide102.xml"/><Relationship Id="rId142" Type="http://schemas.openxmlformats.org/officeDocument/2006/relationships/slide" Target="slides/slide123.xml"/><Relationship Id="rId163" Type="http://schemas.openxmlformats.org/officeDocument/2006/relationships/slide" Target="slides/slide144.xml"/><Relationship Id="rId3" Type="http://schemas.openxmlformats.org/officeDocument/2006/relationships/slideMaster" Target="slideMasters/slideMaster3.xml"/><Relationship Id="rId25" Type="http://schemas.openxmlformats.org/officeDocument/2006/relationships/slide" Target="slides/slide6.xml"/><Relationship Id="rId46" Type="http://schemas.openxmlformats.org/officeDocument/2006/relationships/slide" Target="slides/slide27.xml"/><Relationship Id="rId67" Type="http://schemas.openxmlformats.org/officeDocument/2006/relationships/slide" Target="slides/slide48.xml"/><Relationship Id="rId116" Type="http://schemas.openxmlformats.org/officeDocument/2006/relationships/slide" Target="slides/slide97.xml"/><Relationship Id="rId137" Type="http://schemas.openxmlformats.org/officeDocument/2006/relationships/slide" Target="slides/slide118.xml"/><Relationship Id="rId158" Type="http://schemas.openxmlformats.org/officeDocument/2006/relationships/slide" Target="slides/slide139.xml"/><Relationship Id="rId20" Type="http://schemas.openxmlformats.org/officeDocument/2006/relationships/slide" Target="slides/slide1.xml"/><Relationship Id="rId41" Type="http://schemas.openxmlformats.org/officeDocument/2006/relationships/slide" Target="slides/slide22.xml"/><Relationship Id="rId62" Type="http://schemas.openxmlformats.org/officeDocument/2006/relationships/slide" Target="slides/slide43.xml"/><Relationship Id="rId83" Type="http://schemas.openxmlformats.org/officeDocument/2006/relationships/slide" Target="slides/slide64.xml"/><Relationship Id="rId88" Type="http://schemas.openxmlformats.org/officeDocument/2006/relationships/slide" Target="slides/slide69.xml"/><Relationship Id="rId111" Type="http://schemas.openxmlformats.org/officeDocument/2006/relationships/slide" Target="slides/slide92.xml"/><Relationship Id="rId132" Type="http://schemas.openxmlformats.org/officeDocument/2006/relationships/slide" Target="slides/slide113.xml"/><Relationship Id="rId153" Type="http://schemas.openxmlformats.org/officeDocument/2006/relationships/slide" Target="slides/slide134.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67065868263473"/>
          <c:y val="6.7226890756302518E-2"/>
          <c:w val="0.72754491017964074"/>
          <c:h val="0.7142857142857143"/>
        </c:manualLayout>
      </c:layout>
      <c:scatterChart>
        <c:scatterStyle val="smoothMarker"/>
        <c:varyColors val="0"/>
        <c:ser>
          <c:idx val="1"/>
          <c:order val="0"/>
          <c:tx>
            <c:strRef>
              <c:f>Sheet1!$C$1</c:f>
              <c:strCache>
                <c:ptCount val="1"/>
                <c:pt idx="0">
                  <c:v>CC</c:v>
                </c:pt>
              </c:strCache>
            </c:strRef>
          </c:tx>
          <c:spPr>
            <a:ln w="31219">
              <a:solidFill>
                <a:srgbClr val="800000"/>
              </a:solidFill>
              <a:prstDash val="solid"/>
            </a:ln>
          </c:spPr>
          <c:marker>
            <c:symbol val="square"/>
            <c:size val="8"/>
            <c:spPr>
              <a:solidFill>
                <a:srgbClr val="993300"/>
              </a:solidFill>
              <a:ln>
                <a:solidFill>
                  <a:srgbClr val="993300"/>
                </a:solidFill>
                <a:prstDash val="solid"/>
              </a:ln>
            </c:spPr>
          </c:marker>
          <c:xVal>
            <c:numRef>
              <c:f>Sheet1!$A$2:$A$7</c:f>
              <c:numCache>
                <c:formatCode>General</c:formatCode>
                <c:ptCount val="6"/>
                <c:pt idx="0">
                  <c:v>50</c:v>
                </c:pt>
                <c:pt idx="1">
                  <c:v>60</c:v>
                </c:pt>
                <c:pt idx="2">
                  <c:v>70</c:v>
                </c:pt>
                <c:pt idx="3">
                  <c:v>80</c:v>
                </c:pt>
                <c:pt idx="4">
                  <c:v>90</c:v>
                </c:pt>
                <c:pt idx="5">
                  <c:v>100</c:v>
                </c:pt>
              </c:numCache>
            </c:numRef>
          </c:xVal>
          <c:yVal>
            <c:numRef>
              <c:f>Sheet1!$C$2:$C$7</c:f>
              <c:numCache>
                <c:formatCode>General</c:formatCode>
                <c:ptCount val="6"/>
                <c:pt idx="0">
                  <c:v>0.65739999999999998</c:v>
                </c:pt>
                <c:pt idx="1">
                  <c:v>0.68140000000000001</c:v>
                </c:pt>
                <c:pt idx="2">
                  <c:v>0.7258</c:v>
                </c:pt>
                <c:pt idx="3">
                  <c:v>0.7409</c:v>
                </c:pt>
                <c:pt idx="4">
                  <c:v>0.76249999999999996</c:v>
                </c:pt>
                <c:pt idx="5">
                  <c:v>0.77210000000000001</c:v>
                </c:pt>
              </c:numCache>
            </c:numRef>
          </c:yVal>
          <c:smooth val="0"/>
        </c:ser>
        <c:dLbls>
          <c:showLegendKey val="0"/>
          <c:showVal val="0"/>
          <c:showCatName val="0"/>
          <c:showSerName val="0"/>
          <c:showPercent val="0"/>
          <c:showBubbleSize val="0"/>
        </c:dLbls>
        <c:axId val="122736000"/>
        <c:axId val="122886784"/>
      </c:scatterChart>
      <c:valAx>
        <c:axId val="122736000"/>
        <c:scaling>
          <c:orientation val="minMax"/>
          <c:max val="100"/>
          <c:min val="50"/>
        </c:scaling>
        <c:delete val="0"/>
        <c:axPos val="b"/>
        <c:majorGridlines>
          <c:spPr>
            <a:ln w="3902">
              <a:solidFill>
                <a:schemeClr val="tx1"/>
              </a:solidFill>
              <a:prstDash val="solid"/>
            </a:ln>
          </c:spPr>
        </c:majorGridlines>
        <c:minorGridlines>
          <c:spPr>
            <a:ln w="15609">
              <a:solidFill>
                <a:srgbClr val="CCCCFF"/>
              </a:solidFill>
              <a:prstDash val="solid"/>
            </a:ln>
          </c:spPr>
        </c:minorGridlines>
        <c:numFmt formatCode="General" sourceLinked="1"/>
        <c:majorTickMark val="out"/>
        <c:minorTickMark val="cross"/>
        <c:tickLblPos val="nextTo"/>
        <c:spPr>
          <a:ln w="15609">
            <a:solidFill>
              <a:schemeClr val="tx1"/>
            </a:solidFill>
            <a:prstDash val="solid"/>
          </a:ln>
        </c:spPr>
        <c:txPr>
          <a:bodyPr rot="0" vert="horz"/>
          <a:lstStyle/>
          <a:p>
            <a:pPr>
              <a:defRPr sz="2212" b="1" i="0" u="none" strike="noStrike" baseline="0">
                <a:solidFill>
                  <a:schemeClr val="tx1"/>
                </a:solidFill>
                <a:latin typeface="Arial"/>
                <a:ea typeface="Arial"/>
                <a:cs typeface="Arial"/>
              </a:defRPr>
            </a:pPr>
            <a:endParaRPr lang="en-US"/>
          </a:p>
        </c:txPr>
        <c:crossAx val="122886784"/>
        <c:crossesAt val="-3"/>
        <c:crossBetween val="midCat"/>
        <c:majorUnit val="10"/>
        <c:minorUnit val="10"/>
      </c:valAx>
      <c:valAx>
        <c:axId val="122886784"/>
        <c:scaling>
          <c:orientation val="minMax"/>
        </c:scaling>
        <c:delete val="0"/>
        <c:axPos val="l"/>
        <c:majorGridlines>
          <c:spPr>
            <a:ln w="15609">
              <a:solidFill>
                <a:schemeClr val="tx1"/>
              </a:solidFill>
              <a:prstDash val="solid"/>
            </a:ln>
          </c:spPr>
        </c:majorGridlines>
        <c:numFmt formatCode="General" sourceLinked="1"/>
        <c:majorTickMark val="out"/>
        <c:minorTickMark val="none"/>
        <c:tickLblPos val="nextTo"/>
        <c:spPr>
          <a:ln w="15609">
            <a:solidFill>
              <a:schemeClr val="tx1"/>
            </a:solidFill>
            <a:prstDash val="solid"/>
          </a:ln>
        </c:spPr>
        <c:txPr>
          <a:bodyPr rot="0" vert="horz"/>
          <a:lstStyle/>
          <a:p>
            <a:pPr>
              <a:defRPr sz="2335" b="0" i="0" u="none" strike="noStrike" baseline="0">
                <a:solidFill>
                  <a:schemeClr val="tx1"/>
                </a:solidFill>
                <a:latin typeface="Arial"/>
                <a:ea typeface="Arial"/>
                <a:cs typeface="Arial"/>
              </a:defRPr>
            </a:pPr>
            <a:endParaRPr lang="en-US"/>
          </a:p>
        </c:txPr>
        <c:crossAx val="122736000"/>
        <c:crossesAt val="0"/>
        <c:crossBetween val="midCat"/>
      </c:valAx>
      <c:spPr>
        <a:noFill/>
        <a:ln w="15609">
          <a:solidFill>
            <a:srgbClr val="808080"/>
          </a:solidFill>
          <a:prstDash val="solid"/>
        </a:ln>
      </c:spPr>
    </c:plotArea>
    <c:plotVisOnly val="1"/>
    <c:dispBlanksAs val="gap"/>
    <c:showDLblsOverMax val="0"/>
  </c:chart>
  <c:spPr>
    <a:noFill/>
    <a:ln>
      <a:noFill/>
    </a:ln>
  </c:spPr>
  <c:txPr>
    <a:bodyPr/>
    <a:lstStyle/>
    <a:p>
      <a:pPr>
        <a:defRPr sz="1137" b="0" i="0" u="none" strike="noStrike" baseline="0">
          <a:solidFill>
            <a:schemeClr val="tx1"/>
          </a:solidFill>
          <a:latin typeface="Arial"/>
          <a:ea typeface="Arial"/>
          <a:cs typeface="Aria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1856287425149698E-2"/>
          <c:y val="6.7226890756302518E-2"/>
          <c:w val="0.80239520958083832"/>
          <c:h val="0.7142857142857143"/>
        </c:manualLayout>
      </c:layout>
      <c:scatterChart>
        <c:scatterStyle val="smoothMarker"/>
        <c:varyColors val="0"/>
        <c:ser>
          <c:idx val="2"/>
          <c:order val="0"/>
          <c:tx>
            <c:strRef>
              <c:f>Sheet1!$D$1</c:f>
              <c:strCache>
                <c:ptCount val="1"/>
                <c:pt idx="0">
                  <c:v>peak/sigma</c:v>
                </c:pt>
              </c:strCache>
            </c:strRef>
          </c:tx>
          <c:spPr>
            <a:ln w="50800">
              <a:solidFill>
                <a:srgbClr val="0000FF"/>
              </a:solidFill>
              <a:prstDash val="solid"/>
            </a:ln>
          </c:spPr>
          <c:marker>
            <c:symbol val="diamond"/>
            <c:size val="10"/>
            <c:spPr>
              <a:solidFill>
                <a:srgbClr val="0000FF"/>
              </a:solidFill>
              <a:ln>
                <a:solidFill>
                  <a:srgbClr val="0000FF"/>
                </a:solidFill>
                <a:prstDash val="solid"/>
              </a:ln>
            </c:spPr>
          </c:marker>
          <c:xVal>
            <c:numRef>
              <c:f>Sheet1!$A$2:$A$7</c:f>
              <c:numCache>
                <c:formatCode>General</c:formatCode>
                <c:ptCount val="6"/>
                <c:pt idx="0">
                  <c:v>50</c:v>
                </c:pt>
                <c:pt idx="1">
                  <c:v>60</c:v>
                </c:pt>
                <c:pt idx="2">
                  <c:v>70</c:v>
                </c:pt>
                <c:pt idx="3">
                  <c:v>80</c:v>
                </c:pt>
                <c:pt idx="4">
                  <c:v>90</c:v>
                </c:pt>
                <c:pt idx="5">
                  <c:v>100</c:v>
                </c:pt>
              </c:numCache>
            </c:numRef>
          </c:xVal>
          <c:yVal>
            <c:numRef>
              <c:f>Sheet1!$D$2:$D$7</c:f>
              <c:numCache>
                <c:formatCode>General</c:formatCode>
                <c:ptCount val="6"/>
                <c:pt idx="0">
                  <c:v>19.64</c:v>
                </c:pt>
                <c:pt idx="1">
                  <c:v>21.28</c:v>
                </c:pt>
                <c:pt idx="2">
                  <c:v>22.08</c:v>
                </c:pt>
                <c:pt idx="3">
                  <c:v>22.15</c:v>
                </c:pt>
                <c:pt idx="4">
                  <c:v>23.52</c:v>
                </c:pt>
                <c:pt idx="5">
                  <c:v>24.14</c:v>
                </c:pt>
              </c:numCache>
            </c:numRef>
          </c:yVal>
          <c:smooth val="0"/>
        </c:ser>
        <c:dLbls>
          <c:showLegendKey val="0"/>
          <c:showVal val="0"/>
          <c:showCatName val="0"/>
          <c:showSerName val="0"/>
          <c:showPercent val="0"/>
          <c:showBubbleSize val="0"/>
        </c:dLbls>
        <c:axId val="124050816"/>
        <c:axId val="131622784"/>
      </c:scatterChart>
      <c:valAx>
        <c:axId val="124050816"/>
        <c:scaling>
          <c:orientation val="minMax"/>
          <c:max val="100"/>
          <c:min val="50"/>
        </c:scaling>
        <c:delete val="0"/>
        <c:axPos val="b"/>
        <c:majorGridlines>
          <c:spPr>
            <a:ln w="3902">
              <a:solidFill>
                <a:schemeClr val="tx1"/>
              </a:solidFill>
              <a:prstDash val="solid"/>
            </a:ln>
          </c:spPr>
        </c:majorGridlines>
        <c:minorGridlines>
          <c:spPr>
            <a:ln w="15609">
              <a:solidFill>
                <a:srgbClr val="CCCCFF"/>
              </a:solidFill>
              <a:prstDash val="solid"/>
            </a:ln>
          </c:spPr>
        </c:minorGridlines>
        <c:numFmt formatCode="General" sourceLinked="1"/>
        <c:majorTickMark val="out"/>
        <c:minorTickMark val="cross"/>
        <c:tickLblPos val="nextTo"/>
        <c:spPr>
          <a:ln w="15609">
            <a:solidFill>
              <a:schemeClr val="tx1"/>
            </a:solidFill>
            <a:prstDash val="solid"/>
          </a:ln>
        </c:spPr>
        <c:txPr>
          <a:bodyPr rot="0" vert="horz"/>
          <a:lstStyle/>
          <a:p>
            <a:pPr rtl="0">
              <a:defRPr sz="2212" b="1" i="0" u="none" strike="noStrike" baseline="0">
                <a:solidFill>
                  <a:schemeClr val="tx1"/>
                </a:solidFill>
                <a:latin typeface="Arial"/>
                <a:ea typeface="Arial"/>
                <a:cs typeface="Arial"/>
              </a:defRPr>
            </a:pPr>
            <a:endParaRPr lang="en-US"/>
          </a:p>
        </c:txPr>
        <c:crossAx val="131622784"/>
        <c:crosses val="autoZero"/>
        <c:crossBetween val="midCat"/>
        <c:majorUnit val="10"/>
        <c:minorUnit val="10"/>
      </c:valAx>
      <c:valAx>
        <c:axId val="131622784"/>
        <c:scaling>
          <c:orientation val="minMax"/>
          <c:min val="18"/>
        </c:scaling>
        <c:delete val="0"/>
        <c:axPos val="l"/>
        <c:majorGridlines>
          <c:spPr>
            <a:ln w="15609">
              <a:solidFill>
                <a:schemeClr val="tx1"/>
              </a:solidFill>
              <a:prstDash val="solid"/>
            </a:ln>
          </c:spPr>
        </c:majorGridlines>
        <c:numFmt formatCode="General" sourceLinked="1"/>
        <c:majorTickMark val="out"/>
        <c:minorTickMark val="none"/>
        <c:tickLblPos val="high"/>
        <c:spPr>
          <a:ln w="15609">
            <a:solidFill>
              <a:schemeClr val="tx1"/>
            </a:solidFill>
            <a:prstDash val="solid"/>
          </a:ln>
        </c:spPr>
        <c:txPr>
          <a:bodyPr rot="0" vert="horz"/>
          <a:lstStyle/>
          <a:p>
            <a:pPr rtl="1">
              <a:defRPr sz="2335" b="0" i="0" u="none" strike="noStrike" baseline="0">
                <a:solidFill>
                  <a:schemeClr val="tx1"/>
                </a:solidFill>
                <a:latin typeface="Arial"/>
                <a:ea typeface="Arial"/>
                <a:cs typeface="Arial"/>
              </a:defRPr>
            </a:pPr>
            <a:endParaRPr lang="en-US"/>
          </a:p>
        </c:txPr>
        <c:crossAx val="124050816"/>
        <c:crossesAt val="100"/>
        <c:crossBetween val="midCat"/>
      </c:valAx>
      <c:spPr>
        <a:noFill/>
        <a:ln w="15609">
          <a:solidFill>
            <a:srgbClr val="808080"/>
          </a:solidFill>
          <a:prstDash val="solid"/>
        </a:ln>
      </c:spPr>
    </c:plotArea>
    <c:plotVisOnly val="1"/>
    <c:dispBlanksAs val="gap"/>
    <c:showDLblsOverMax val="0"/>
  </c:chart>
  <c:spPr>
    <a:noFill/>
    <a:ln>
      <a:noFill/>
    </a:ln>
  </c:spPr>
  <c:txPr>
    <a:bodyPr/>
    <a:lstStyle/>
    <a:p>
      <a:pPr>
        <a:defRPr sz="1137" b="0" i="0" u="none" strike="noStrike" baseline="0">
          <a:solidFill>
            <a:schemeClr val="tx1"/>
          </a:solidFill>
          <a:latin typeface="Arial"/>
          <a:ea typeface="Arial"/>
          <a:cs typeface="Arial"/>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46.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48.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55.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65.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66.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6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5658D23-6588-475B-B4BB-DCC18E57E211}" type="datetimeFigureOut">
              <a:rPr lang="en-US" smtClean="0"/>
              <a:t>2/4/2017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7BBB293-9159-4ADD-BA93-091464F2D668}" type="slidenum">
              <a:rPr lang="en-US" smtClean="0"/>
              <a:t>‹#›</a:t>
            </a:fld>
            <a:endParaRPr lang="en-US"/>
          </a:p>
        </p:txBody>
      </p:sp>
    </p:spTree>
    <p:extLst>
      <p:ext uri="{BB962C8B-B14F-4D97-AF65-F5344CB8AC3E}">
        <p14:creationId xmlns:p14="http://schemas.microsoft.com/office/powerpoint/2010/main" val="28321906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A33293C-521F-4ABF-A4C6-3F2AB2AE4317}" type="slidenum">
              <a:rPr lang="en-US" altLang="en-US">
                <a:solidFill>
                  <a:prstClr val="black"/>
                </a:solidFill>
              </a:rPr>
              <a:pPr eaLnBrk="1" hangingPunct="1"/>
              <a:t>85</a:t>
            </a:fld>
            <a:endParaRPr lang="en-US" altLang="en-US">
              <a:solidFill>
                <a:prstClr val="black"/>
              </a:solidFill>
            </a:endParaRPr>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69052F3-62FA-4391-A0C1-D51C6340607C}" type="slidenum">
              <a:rPr lang="en-US" altLang="en-US">
                <a:solidFill>
                  <a:prstClr val="black"/>
                </a:solidFill>
              </a:rPr>
              <a:pPr eaLnBrk="1" hangingPunct="1"/>
              <a:t>86</a:t>
            </a:fld>
            <a:endParaRPr lang="en-US" altLang="en-US">
              <a:solidFill>
                <a:prstClr val="black"/>
              </a:solidFill>
            </a:endParaRPr>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7AA9013-F679-400D-9579-6E4696F6FEBA}" type="slidenum">
              <a:rPr lang="en-US" altLang="en-US">
                <a:solidFill>
                  <a:prstClr val="black"/>
                </a:solidFill>
              </a:rPr>
              <a:pPr eaLnBrk="1" hangingPunct="1"/>
              <a:t>87</a:t>
            </a:fld>
            <a:endParaRPr lang="en-US" altLang="en-US">
              <a:solidFill>
                <a:prstClr val="black"/>
              </a:solidFill>
            </a:endParaRPr>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3D9B9D6-AA7F-46C0-9006-E2357E776917}" type="slidenum">
              <a:rPr lang="en-US" altLang="en-US">
                <a:solidFill>
                  <a:prstClr val="black"/>
                </a:solidFill>
              </a:rPr>
              <a:pPr eaLnBrk="1" hangingPunct="1"/>
              <a:t>88</a:t>
            </a:fld>
            <a:endParaRPr lang="en-US" altLang="en-US">
              <a:solidFill>
                <a:prstClr val="black"/>
              </a:solidFill>
            </a:endParaRP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25ACAFE-18D6-4EC4-B245-B3DF9E38C08E}" type="datetimeFigureOut">
              <a:rPr lang="en-US" smtClean="0"/>
              <a:t>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8E147C-6285-487E-B58A-0BD9EFAAED2B}" type="slidenum">
              <a:rPr lang="en-US" smtClean="0"/>
              <a:t>‹#›</a:t>
            </a:fld>
            <a:endParaRPr lang="en-US"/>
          </a:p>
        </p:txBody>
      </p:sp>
    </p:spTree>
    <p:extLst>
      <p:ext uri="{BB962C8B-B14F-4D97-AF65-F5344CB8AC3E}">
        <p14:creationId xmlns:p14="http://schemas.microsoft.com/office/powerpoint/2010/main" val="19915589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5ACAFE-18D6-4EC4-B245-B3DF9E38C08E}" type="datetimeFigureOut">
              <a:rPr lang="en-US" smtClean="0"/>
              <a:t>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8E147C-6285-487E-B58A-0BD9EFAAED2B}" type="slidenum">
              <a:rPr lang="en-US" smtClean="0"/>
              <a:t>‹#›</a:t>
            </a:fld>
            <a:endParaRPr lang="en-US"/>
          </a:p>
        </p:txBody>
      </p:sp>
    </p:spTree>
    <p:extLst>
      <p:ext uri="{BB962C8B-B14F-4D97-AF65-F5344CB8AC3E}">
        <p14:creationId xmlns:p14="http://schemas.microsoft.com/office/powerpoint/2010/main" val="232034196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2/4/2017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3721490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2/4/2017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6916096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9D38221-9C74-499F-BA2C-58B05AD3543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269856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CBBDC42-DCA2-48A8-ACDB-0EFF2FCBDF1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2898038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0830A16-3076-41BF-8676-B1EC197C013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6560935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ACCC1B7-B70A-468D-A50D-1F69B0659AC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2206443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361D4C21-6388-4F81-9980-BE706EDEC59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0417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45907D21-D5F4-4777-B8BD-819ED14C1DE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488799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610F6CDF-0CE0-4A84-8922-1DC981F5884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420026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B4DA044-F0C6-4559-94BB-7FAD0ABFC05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39781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5ACAFE-18D6-4EC4-B245-B3DF9E38C08E}" type="datetimeFigureOut">
              <a:rPr lang="en-US" smtClean="0"/>
              <a:t>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8E147C-6285-487E-B58A-0BD9EFAAED2B}" type="slidenum">
              <a:rPr lang="en-US" smtClean="0"/>
              <a:t>‹#›</a:t>
            </a:fld>
            <a:endParaRPr lang="en-US"/>
          </a:p>
        </p:txBody>
      </p:sp>
    </p:spTree>
    <p:extLst>
      <p:ext uri="{BB962C8B-B14F-4D97-AF65-F5344CB8AC3E}">
        <p14:creationId xmlns:p14="http://schemas.microsoft.com/office/powerpoint/2010/main" val="172572511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A675064-9B6A-4A6C-A6AC-4A0FF2ECAD2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8735468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8CED7E5-3114-4809-9E6E-A5FE217337C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695589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0C615A2-C981-454E-89C5-B1EA767E28F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0970453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4F42DCEF-3B52-48A9-BF73-9C87655D897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1452918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C167A8EB-BD44-4CBD-A594-95E2AE462AF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820276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3F1B8C0C-FEF0-42CA-A24F-E9D9B8D843A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5825032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66CC52-95F0-4F0E-9542-F4132DE47E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769776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98E632-BACF-4DD5-88F7-02CA805B66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6595362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5C9E3B-0EC9-4357-99E5-5F811A30E1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791357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B898C97-1839-4A17-A3E9-2AFA95E533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34591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2/4/2017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684825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FB6F86B-4C3F-4170-B738-7A2A084ACD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291951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351A4C9-6593-4402-B3CD-45E841A561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689430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BD4D141-8C29-4FD7-8ED0-26137FFD9A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665451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83A97C2-339E-44AC-92E1-42D6EECACC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284936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C0CAC62-9EF5-47C0-9192-76F2719BB9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6172078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22B713-C061-4C4A-B006-1A8F2C653A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53661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666358-4F78-4EA1-A69D-F54DF5C4B9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8704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934EC90-B9A8-4FBA-B996-3D5080294C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4029151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59A17A0-05CC-4E84-A717-F79038D8F1AE}" type="datetimeFigureOut">
              <a:rPr lang="en-US" smtClean="0">
                <a:solidFill>
                  <a:prstClr val="black">
                    <a:tint val="75000"/>
                  </a:prstClr>
                </a:solidFill>
              </a:rPr>
              <a:pPr/>
              <a:t>2/4/2017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E2C1153-4E2E-475B-B406-746E40907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374033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9A17A0-05CC-4E84-A717-F79038D8F1AE}" type="datetimeFigureOut">
              <a:rPr lang="en-US" smtClean="0">
                <a:solidFill>
                  <a:prstClr val="black">
                    <a:tint val="75000"/>
                  </a:prstClr>
                </a:solidFill>
              </a:rPr>
              <a:pPr/>
              <a:t>2/4/2017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E2C1153-4E2E-475B-B406-746E40907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72956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2/4/2017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050152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59A17A0-05CC-4E84-A717-F79038D8F1AE}" type="datetimeFigureOut">
              <a:rPr lang="en-US" smtClean="0">
                <a:solidFill>
                  <a:prstClr val="black">
                    <a:tint val="75000"/>
                  </a:prstClr>
                </a:solidFill>
              </a:rPr>
              <a:pPr/>
              <a:t>2/4/2017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E2C1153-4E2E-475B-B406-746E40907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952089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59A17A0-05CC-4E84-A717-F79038D8F1AE}" type="datetimeFigureOut">
              <a:rPr lang="en-US" smtClean="0">
                <a:solidFill>
                  <a:prstClr val="black">
                    <a:tint val="75000"/>
                  </a:prstClr>
                </a:solidFill>
              </a:rPr>
              <a:pPr/>
              <a:t>2/4/2017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E2C1153-4E2E-475B-B406-746E40907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392444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59A17A0-05CC-4E84-A717-F79038D8F1AE}" type="datetimeFigureOut">
              <a:rPr lang="en-US" smtClean="0">
                <a:solidFill>
                  <a:prstClr val="black">
                    <a:tint val="75000"/>
                  </a:prstClr>
                </a:solidFill>
              </a:rPr>
              <a:pPr/>
              <a:t>2/4/2017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E2C1153-4E2E-475B-B406-746E40907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523733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59A17A0-05CC-4E84-A717-F79038D8F1AE}" type="datetimeFigureOut">
              <a:rPr lang="en-US" smtClean="0">
                <a:solidFill>
                  <a:prstClr val="black">
                    <a:tint val="75000"/>
                  </a:prstClr>
                </a:solidFill>
              </a:rPr>
              <a:pPr/>
              <a:t>2/4/2017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E2C1153-4E2E-475B-B406-746E40907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222739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9A17A0-05CC-4E84-A717-F79038D8F1AE}" type="datetimeFigureOut">
              <a:rPr lang="en-US" smtClean="0">
                <a:solidFill>
                  <a:prstClr val="black">
                    <a:tint val="75000"/>
                  </a:prstClr>
                </a:solidFill>
              </a:rPr>
              <a:pPr/>
              <a:t>2/4/2017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E2C1153-4E2E-475B-B406-746E40907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933160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59A17A0-05CC-4E84-A717-F79038D8F1AE}" type="datetimeFigureOut">
              <a:rPr lang="en-US" smtClean="0">
                <a:solidFill>
                  <a:prstClr val="black">
                    <a:tint val="75000"/>
                  </a:prstClr>
                </a:solidFill>
              </a:rPr>
              <a:pPr/>
              <a:t>2/4/2017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E2C1153-4E2E-475B-B406-746E40907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349212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59A17A0-05CC-4E84-A717-F79038D8F1AE}" type="datetimeFigureOut">
              <a:rPr lang="en-US" smtClean="0">
                <a:solidFill>
                  <a:prstClr val="black">
                    <a:tint val="75000"/>
                  </a:prstClr>
                </a:solidFill>
              </a:rPr>
              <a:pPr/>
              <a:t>2/4/2017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E2C1153-4E2E-475B-B406-746E40907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081690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9A17A0-05CC-4E84-A717-F79038D8F1AE}" type="datetimeFigureOut">
              <a:rPr lang="en-US" smtClean="0">
                <a:solidFill>
                  <a:prstClr val="black">
                    <a:tint val="75000"/>
                  </a:prstClr>
                </a:solidFill>
              </a:rPr>
              <a:pPr/>
              <a:t>2/4/2017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E2C1153-4E2E-475B-B406-746E40907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174005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9A17A0-05CC-4E84-A717-F79038D8F1AE}" type="datetimeFigureOut">
              <a:rPr lang="en-US" smtClean="0">
                <a:solidFill>
                  <a:prstClr val="black">
                    <a:tint val="75000"/>
                  </a:prstClr>
                </a:solidFill>
              </a:rPr>
              <a:pPr/>
              <a:t>2/4/2017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E2C1153-4E2E-475B-B406-746E40907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705275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59A17A0-05CC-4E84-A717-F79038D8F1AE}" type="datetimeFigureOut">
              <a:rPr lang="en-US" smtClean="0">
                <a:solidFill>
                  <a:prstClr val="black">
                    <a:tint val="75000"/>
                  </a:prstClr>
                </a:solidFill>
              </a:rPr>
              <a:pPr/>
              <a:t>2/4/2017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E2C1153-4E2E-475B-B406-746E40907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75935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2/4/2017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712196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9A17A0-05CC-4E84-A717-F79038D8F1AE}" type="datetimeFigureOut">
              <a:rPr lang="en-US" smtClean="0">
                <a:solidFill>
                  <a:prstClr val="black">
                    <a:tint val="75000"/>
                  </a:prstClr>
                </a:solidFill>
              </a:rPr>
              <a:pPr/>
              <a:t>2/4/2017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E2C1153-4E2E-475B-B406-746E40907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953968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59A17A0-05CC-4E84-A717-F79038D8F1AE}" type="datetimeFigureOut">
              <a:rPr lang="en-US" smtClean="0">
                <a:solidFill>
                  <a:prstClr val="black">
                    <a:tint val="75000"/>
                  </a:prstClr>
                </a:solidFill>
              </a:rPr>
              <a:pPr/>
              <a:t>2/4/2017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E2C1153-4E2E-475B-B406-746E40907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035282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59A17A0-05CC-4E84-A717-F79038D8F1AE}" type="datetimeFigureOut">
              <a:rPr lang="en-US" smtClean="0">
                <a:solidFill>
                  <a:prstClr val="black">
                    <a:tint val="75000"/>
                  </a:prstClr>
                </a:solidFill>
              </a:rPr>
              <a:pPr/>
              <a:t>2/4/2017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E2C1153-4E2E-475B-B406-746E40907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754560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59A17A0-05CC-4E84-A717-F79038D8F1AE}" type="datetimeFigureOut">
              <a:rPr lang="en-US" smtClean="0">
                <a:solidFill>
                  <a:prstClr val="black">
                    <a:tint val="75000"/>
                  </a:prstClr>
                </a:solidFill>
              </a:rPr>
              <a:pPr/>
              <a:t>2/4/2017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E2C1153-4E2E-475B-B406-746E40907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810799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59A17A0-05CC-4E84-A717-F79038D8F1AE}" type="datetimeFigureOut">
              <a:rPr lang="en-US" smtClean="0">
                <a:solidFill>
                  <a:prstClr val="black">
                    <a:tint val="75000"/>
                  </a:prstClr>
                </a:solidFill>
              </a:rPr>
              <a:pPr/>
              <a:t>2/4/2017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E2C1153-4E2E-475B-B406-746E40907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462110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9A17A0-05CC-4E84-A717-F79038D8F1AE}" type="datetimeFigureOut">
              <a:rPr lang="en-US" smtClean="0">
                <a:solidFill>
                  <a:prstClr val="black">
                    <a:tint val="75000"/>
                  </a:prstClr>
                </a:solidFill>
              </a:rPr>
              <a:pPr/>
              <a:t>2/4/2017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E2C1153-4E2E-475B-B406-746E40907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400985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59A17A0-05CC-4E84-A717-F79038D8F1AE}" type="datetimeFigureOut">
              <a:rPr lang="en-US" smtClean="0">
                <a:solidFill>
                  <a:prstClr val="black">
                    <a:tint val="75000"/>
                  </a:prstClr>
                </a:solidFill>
              </a:rPr>
              <a:pPr/>
              <a:t>2/4/2017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E2C1153-4E2E-475B-B406-746E40907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709957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59A17A0-05CC-4E84-A717-F79038D8F1AE}" type="datetimeFigureOut">
              <a:rPr lang="en-US" smtClean="0">
                <a:solidFill>
                  <a:prstClr val="black">
                    <a:tint val="75000"/>
                  </a:prstClr>
                </a:solidFill>
              </a:rPr>
              <a:pPr/>
              <a:t>2/4/2017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E2C1153-4E2E-475B-B406-746E40907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508645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9A17A0-05CC-4E84-A717-F79038D8F1AE}" type="datetimeFigureOut">
              <a:rPr lang="en-US" smtClean="0">
                <a:solidFill>
                  <a:prstClr val="black">
                    <a:tint val="75000"/>
                  </a:prstClr>
                </a:solidFill>
              </a:rPr>
              <a:pPr/>
              <a:t>2/4/2017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E2C1153-4E2E-475B-B406-746E40907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204516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9A17A0-05CC-4E84-A717-F79038D8F1AE}" type="datetimeFigureOut">
              <a:rPr lang="en-US" smtClean="0">
                <a:solidFill>
                  <a:prstClr val="black">
                    <a:tint val="75000"/>
                  </a:prstClr>
                </a:solidFill>
              </a:rPr>
              <a:pPr/>
              <a:t>2/4/2017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E2C1153-4E2E-475B-B406-746E40907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99769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A7A2894-A709-4C9D-BDF5-EB9BC6ADC6BF}" type="datetimeFigureOut">
              <a:rPr lang="en-US" smtClean="0">
                <a:solidFill>
                  <a:prstClr val="black">
                    <a:tint val="75000"/>
                  </a:prstClr>
                </a:solidFill>
              </a:rPr>
              <a:pPr/>
              <a:t>2/4/2017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698553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59A17A0-05CC-4E84-A717-F79038D8F1AE}" type="datetimeFigureOut">
              <a:rPr lang="en-US" smtClean="0">
                <a:solidFill>
                  <a:prstClr val="black">
                    <a:tint val="75000"/>
                  </a:prstClr>
                </a:solidFill>
              </a:rPr>
              <a:pPr/>
              <a:t>2/4/2017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E2C1153-4E2E-475B-B406-746E40907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258955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9A17A0-05CC-4E84-A717-F79038D8F1AE}" type="datetimeFigureOut">
              <a:rPr lang="en-US" smtClean="0">
                <a:solidFill>
                  <a:prstClr val="black">
                    <a:tint val="75000"/>
                  </a:prstClr>
                </a:solidFill>
              </a:rPr>
              <a:pPr/>
              <a:t>2/4/2017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E2C1153-4E2E-475B-B406-746E40907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912758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59A17A0-05CC-4E84-A717-F79038D8F1AE}" type="datetimeFigureOut">
              <a:rPr lang="en-US" smtClean="0">
                <a:solidFill>
                  <a:prstClr val="black">
                    <a:tint val="75000"/>
                  </a:prstClr>
                </a:solidFill>
              </a:rPr>
              <a:pPr/>
              <a:t>2/4/2017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E2C1153-4E2E-475B-B406-746E40907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253829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59A17A0-05CC-4E84-A717-F79038D8F1AE}" type="datetimeFigureOut">
              <a:rPr lang="en-US" smtClean="0">
                <a:solidFill>
                  <a:prstClr val="black">
                    <a:tint val="75000"/>
                  </a:prstClr>
                </a:solidFill>
              </a:rPr>
              <a:pPr/>
              <a:t>2/4/2017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E2C1153-4E2E-475B-B406-746E40907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520896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59A17A0-05CC-4E84-A717-F79038D8F1AE}" type="datetimeFigureOut">
              <a:rPr lang="en-US" smtClean="0">
                <a:solidFill>
                  <a:prstClr val="black">
                    <a:tint val="75000"/>
                  </a:prstClr>
                </a:solidFill>
              </a:rPr>
              <a:pPr/>
              <a:t>2/4/2017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E2C1153-4E2E-475B-B406-746E40907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667294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59A17A0-05CC-4E84-A717-F79038D8F1AE}" type="datetimeFigureOut">
              <a:rPr lang="en-US" smtClean="0">
                <a:solidFill>
                  <a:prstClr val="black">
                    <a:tint val="75000"/>
                  </a:prstClr>
                </a:solidFill>
              </a:rPr>
              <a:pPr/>
              <a:t>2/4/2017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E2C1153-4E2E-475B-B406-746E40907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687745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9A17A0-05CC-4E84-A717-F79038D8F1AE}" type="datetimeFigureOut">
              <a:rPr lang="en-US" smtClean="0">
                <a:solidFill>
                  <a:prstClr val="black">
                    <a:tint val="75000"/>
                  </a:prstClr>
                </a:solidFill>
              </a:rPr>
              <a:pPr/>
              <a:t>2/4/2017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E2C1153-4E2E-475B-B406-746E40907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093590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59A17A0-05CC-4E84-A717-F79038D8F1AE}" type="datetimeFigureOut">
              <a:rPr lang="en-US" smtClean="0">
                <a:solidFill>
                  <a:prstClr val="black">
                    <a:tint val="75000"/>
                  </a:prstClr>
                </a:solidFill>
              </a:rPr>
              <a:pPr/>
              <a:t>2/4/2017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E2C1153-4E2E-475B-B406-746E40907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773395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59A17A0-05CC-4E84-A717-F79038D8F1AE}" type="datetimeFigureOut">
              <a:rPr lang="en-US" smtClean="0">
                <a:solidFill>
                  <a:prstClr val="black">
                    <a:tint val="75000"/>
                  </a:prstClr>
                </a:solidFill>
              </a:rPr>
              <a:pPr/>
              <a:t>2/4/2017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E2C1153-4E2E-475B-B406-746E40907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90685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9A17A0-05CC-4E84-A717-F79038D8F1AE}" type="datetimeFigureOut">
              <a:rPr lang="en-US" smtClean="0">
                <a:solidFill>
                  <a:prstClr val="black">
                    <a:tint val="75000"/>
                  </a:prstClr>
                </a:solidFill>
              </a:rPr>
              <a:pPr/>
              <a:t>2/4/2017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E2C1153-4E2E-475B-B406-746E40907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10729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A7A2894-A709-4C9D-BDF5-EB9BC6ADC6BF}" type="datetimeFigureOut">
              <a:rPr lang="en-US" smtClean="0">
                <a:solidFill>
                  <a:prstClr val="black">
                    <a:tint val="75000"/>
                  </a:prstClr>
                </a:solidFill>
              </a:rPr>
              <a:pPr/>
              <a:t>2/4/2017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191748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9A17A0-05CC-4E84-A717-F79038D8F1AE}" type="datetimeFigureOut">
              <a:rPr lang="en-US" smtClean="0">
                <a:solidFill>
                  <a:prstClr val="black">
                    <a:tint val="75000"/>
                  </a:prstClr>
                </a:solidFill>
              </a:rPr>
              <a:pPr/>
              <a:t>2/4/2017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E2C1153-4E2E-475B-B406-746E40907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160418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4969426-3E7D-4F12-B5D0-EE6198BDBD3F}" type="datetimeFigureOut">
              <a:rPr lang="en-US" smtClean="0">
                <a:solidFill>
                  <a:prstClr val="black">
                    <a:tint val="75000"/>
                  </a:prstClr>
                </a:solidFill>
              </a:rPr>
              <a:pPr/>
              <a:t>2/8/2017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158285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969426-3E7D-4F12-B5D0-EE6198BDBD3F}" type="datetimeFigureOut">
              <a:rPr lang="en-US" smtClean="0">
                <a:solidFill>
                  <a:prstClr val="black">
                    <a:tint val="75000"/>
                  </a:prstClr>
                </a:solidFill>
              </a:rPr>
              <a:pPr/>
              <a:t>2/8/2017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325568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4969426-3E7D-4F12-B5D0-EE6198BDBD3F}" type="datetimeFigureOut">
              <a:rPr lang="en-US" smtClean="0">
                <a:solidFill>
                  <a:prstClr val="black">
                    <a:tint val="75000"/>
                  </a:prstClr>
                </a:solidFill>
              </a:rPr>
              <a:pPr/>
              <a:t>2/8/2017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846041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4969426-3E7D-4F12-B5D0-EE6198BDBD3F}" type="datetimeFigureOut">
              <a:rPr lang="en-US" smtClean="0">
                <a:solidFill>
                  <a:prstClr val="black">
                    <a:tint val="75000"/>
                  </a:prstClr>
                </a:solidFill>
              </a:rPr>
              <a:pPr/>
              <a:t>2/8/2017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522479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4969426-3E7D-4F12-B5D0-EE6198BDBD3F}" type="datetimeFigureOut">
              <a:rPr lang="en-US" smtClean="0">
                <a:solidFill>
                  <a:prstClr val="black">
                    <a:tint val="75000"/>
                  </a:prstClr>
                </a:solidFill>
              </a:rPr>
              <a:pPr/>
              <a:t>2/8/2017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500132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4969426-3E7D-4F12-B5D0-EE6198BDBD3F}" type="datetimeFigureOut">
              <a:rPr lang="en-US" smtClean="0">
                <a:solidFill>
                  <a:prstClr val="black">
                    <a:tint val="75000"/>
                  </a:prstClr>
                </a:solidFill>
              </a:rPr>
              <a:pPr/>
              <a:t>2/8/2017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713496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969426-3E7D-4F12-B5D0-EE6198BDBD3F}" type="datetimeFigureOut">
              <a:rPr lang="en-US" smtClean="0">
                <a:solidFill>
                  <a:prstClr val="black">
                    <a:tint val="75000"/>
                  </a:prstClr>
                </a:solidFill>
              </a:rPr>
              <a:pPr/>
              <a:t>2/8/2017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828956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969426-3E7D-4F12-B5D0-EE6198BDBD3F}" type="datetimeFigureOut">
              <a:rPr lang="en-US" smtClean="0">
                <a:solidFill>
                  <a:prstClr val="black">
                    <a:tint val="75000"/>
                  </a:prstClr>
                </a:solidFill>
              </a:rPr>
              <a:pPr/>
              <a:t>2/8/2017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151100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969426-3E7D-4F12-B5D0-EE6198BDBD3F}" type="datetimeFigureOut">
              <a:rPr lang="en-US" smtClean="0">
                <a:solidFill>
                  <a:prstClr val="black">
                    <a:tint val="75000"/>
                  </a:prstClr>
                </a:solidFill>
              </a:rPr>
              <a:pPr/>
              <a:t>2/8/2017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5417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A7A2894-A709-4C9D-BDF5-EB9BC6ADC6BF}" type="datetimeFigureOut">
              <a:rPr lang="en-US" smtClean="0">
                <a:solidFill>
                  <a:prstClr val="black">
                    <a:tint val="75000"/>
                  </a:prstClr>
                </a:solidFill>
              </a:rPr>
              <a:pPr/>
              <a:t>2/4/2017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547046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969426-3E7D-4F12-B5D0-EE6198BDBD3F}" type="datetimeFigureOut">
              <a:rPr lang="en-US" smtClean="0">
                <a:solidFill>
                  <a:prstClr val="black">
                    <a:tint val="75000"/>
                  </a:prstClr>
                </a:solidFill>
              </a:rPr>
              <a:pPr/>
              <a:t>2/8/2017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154639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969426-3E7D-4F12-B5D0-EE6198BDBD3F}" type="datetimeFigureOut">
              <a:rPr lang="en-US" smtClean="0">
                <a:solidFill>
                  <a:prstClr val="black">
                    <a:tint val="75000"/>
                  </a:prstClr>
                </a:solidFill>
              </a:rPr>
              <a:pPr/>
              <a:t>2/8/2017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851519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able Placeholder 2"/>
          <p:cNvSpPr>
            <a:spLocks noGrp="1"/>
          </p:cNvSpPr>
          <p:nvPr>
            <p:ph type="tbl" idx="1"/>
          </p:nvPr>
        </p:nvSpPr>
        <p:spPr>
          <a:xfrm>
            <a:off x="457200" y="1600200"/>
            <a:ext cx="8229600" cy="4525963"/>
          </a:xfrm>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4" name="Date Placeholder 3"/>
          <p:cNvSpPr>
            <a:spLocks noGrp="1"/>
          </p:cNvSpPr>
          <p:nvPr>
            <p:ph type="dt" sz="half" idx="10"/>
          </p:nvPr>
        </p:nvSpPr>
        <p:spPr>
          <a:xfrm>
            <a:off x="457200" y="6245225"/>
            <a:ext cx="2133600" cy="476250"/>
          </a:xfrm>
          <a:prstGeom prst="rect">
            <a:avLst/>
          </a:prstGeom>
        </p:spPr>
        <p:txBody>
          <a:bodyPr/>
          <a:lstStyle>
            <a:lvl1pPr>
              <a:defRPr>
                <a:latin typeface="Arial" panose="020B0604020202020204" pitchFamily="34" charset="0"/>
              </a:defRPr>
            </a:lvl1pPr>
          </a:lstStyle>
          <a:p>
            <a:endParaRPr lang="en-US" altLang="en-US" dirty="0">
              <a:solidFill>
                <a:prstClr val="black">
                  <a:tint val="75000"/>
                </a:prstClr>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atin typeface="Arial" panose="020B0604020202020204" pitchFamily="34" charset="0"/>
                <a:cs typeface="Arial" panose="020B0604020202020204" pitchFamily="34" charset="0"/>
              </a:defRPr>
            </a:lvl1pPr>
          </a:lstStyle>
          <a:p>
            <a:endParaRPr lang="en-US" altLang="en-US" dirty="0">
              <a:solidFill>
                <a:prstClr val="black">
                  <a:tint val="75000"/>
                </a:prstClr>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atin typeface="Arial" panose="020B0604020202020204" pitchFamily="34" charset="0"/>
                <a:cs typeface="Arial" panose="020B0604020202020204" pitchFamily="34" charset="0"/>
              </a:defRPr>
            </a:lvl1pPr>
          </a:lstStyle>
          <a:p>
            <a:fld id="{ED621217-AC46-4DE0-8B07-F145BC4AD1F0}" type="slidenum">
              <a:rPr lang="en-US" altLang="en-US" smtClean="0">
                <a:solidFill>
                  <a:prstClr val="black">
                    <a:tint val="75000"/>
                  </a:prstClr>
                </a:solidFill>
              </a:rPr>
              <a:pPr/>
              <a:t>‹#›</a:t>
            </a:fld>
            <a:endParaRPr lang="en-US" altLang="en-US" dirty="0">
              <a:solidFill>
                <a:prstClr val="black">
                  <a:tint val="75000"/>
                </a:prstClr>
              </a:solidFill>
            </a:endParaRPr>
          </a:p>
        </p:txBody>
      </p:sp>
    </p:spTree>
    <p:extLst>
      <p:ext uri="{BB962C8B-B14F-4D97-AF65-F5344CB8AC3E}">
        <p14:creationId xmlns:p14="http://schemas.microsoft.com/office/powerpoint/2010/main" val="89972322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519B067-42BC-42E4-87E1-2FB200CE29A5}" type="datetimeFigureOut">
              <a:rPr lang="en-US" smtClean="0">
                <a:solidFill>
                  <a:prstClr val="black">
                    <a:tint val="75000"/>
                  </a:prstClr>
                </a:solidFill>
              </a:rPr>
              <a:pPr/>
              <a:t>2/8/2017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B96DD50-A45E-4356-8C7B-AA9D6A9F09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165762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19B067-42BC-42E4-87E1-2FB200CE29A5}" type="datetimeFigureOut">
              <a:rPr lang="en-US" smtClean="0">
                <a:solidFill>
                  <a:prstClr val="black">
                    <a:tint val="75000"/>
                  </a:prstClr>
                </a:solidFill>
              </a:rPr>
              <a:pPr/>
              <a:t>2/8/2017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B96DD50-A45E-4356-8C7B-AA9D6A9F09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655246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519B067-42BC-42E4-87E1-2FB200CE29A5}" type="datetimeFigureOut">
              <a:rPr lang="en-US" smtClean="0">
                <a:solidFill>
                  <a:prstClr val="black">
                    <a:tint val="75000"/>
                  </a:prstClr>
                </a:solidFill>
              </a:rPr>
              <a:pPr/>
              <a:t>2/8/2017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B96DD50-A45E-4356-8C7B-AA9D6A9F09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161936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519B067-42BC-42E4-87E1-2FB200CE29A5}" type="datetimeFigureOut">
              <a:rPr lang="en-US" smtClean="0">
                <a:solidFill>
                  <a:prstClr val="black">
                    <a:tint val="75000"/>
                  </a:prstClr>
                </a:solidFill>
              </a:rPr>
              <a:pPr/>
              <a:t>2/8/2017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B96DD50-A45E-4356-8C7B-AA9D6A9F09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934048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519B067-42BC-42E4-87E1-2FB200CE29A5}" type="datetimeFigureOut">
              <a:rPr lang="en-US" smtClean="0">
                <a:solidFill>
                  <a:prstClr val="black">
                    <a:tint val="75000"/>
                  </a:prstClr>
                </a:solidFill>
              </a:rPr>
              <a:pPr/>
              <a:t>2/8/2017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B96DD50-A45E-4356-8C7B-AA9D6A9F09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748811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519B067-42BC-42E4-87E1-2FB200CE29A5}" type="datetimeFigureOut">
              <a:rPr lang="en-US" smtClean="0">
                <a:solidFill>
                  <a:prstClr val="black">
                    <a:tint val="75000"/>
                  </a:prstClr>
                </a:solidFill>
              </a:rPr>
              <a:pPr/>
              <a:t>2/8/2017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B96DD50-A45E-4356-8C7B-AA9D6A9F09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001514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19B067-42BC-42E4-87E1-2FB200CE29A5}" type="datetimeFigureOut">
              <a:rPr lang="en-US" smtClean="0">
                <a:solidFill>
                  <a:prstClr val="black">
                    <a:tint val="75000"/>
                  </a:prstClr>
                </a:solidFill>
              </a:rPr>
              <a:pPr/>
              <a:t>2/8/2017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B96DD50-A45E-4356-8C7B-AA9D6A9F09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16017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7A2894-A709-4C9D-BDF5-EB9BC6ADC6BF}" type="datetimeFigureOut">
              <a:rPr lang="en-US" smtClean="0">
                <a:solidFill>
                  <a:prstClr val="black">
                    <a:tint val="75000"/>
                  </a:prstClr>
                </a:solidFill>
              </a:rPr>
              <a:pPr/>
              <a:t>2/4/2017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960762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519B067-42BC-42E4-87E1-2FB200CE29A5}" type="datetimeFigureOut">
              <a:rPr lang="en-US" smtClean="0">
                <a:solidFill>
                  <a:prstClr val="black">
                    <a:tint val="75000"/>
                  </a:prstClr>
                </a:solidFill>
              </a:rPr>
              <a:pPr/>
              <a:t>2/8/2017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B96DD50-A45E-4356-8C7B-AA9D6A9F09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198223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519B067-42BC-42E4-87E1-2FB200CE29A5}" type="datetimeFigureOut">
              <a:rPr lang="en-US" smtClean="0">
                <a:solidFill>
                  <a:prstClr val="black">
                    <a:tint val="75000"/>
                  </a:prstClr>
                </a:solidFill>
              </a:rPr>
              <a:pPr/>
              <a:t>2/8/2017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B96DD50-A45E-4356-8C7B-AA9D6A9F09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255087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19B067-42BC-42E4-87E1-2FB200CE29A5}" type="datetimeFigureOut">
              <a:rPr lang="en-US" smtClean="0">
                <a:solidFill>
                  <a:prstClr val="black">
                    <a:tint val="75000"/>
                  </a:prstClr>
                </a:solidFill>
              </a:rPr>
              <a:pPr/>
              <a:t>2/8/2017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B96DD50-A45E-4356-8C7B-AA9D6A9F09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164163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19B067-42BC-42E4-87E1-2FB200CE29A5}" type="datetimeFigureOut">
              <a:rPr lang="en-US" smtClean="0">
                <a:solidFill>
                  <a:prstClr val="black">
                    <a:tint val="75000"/>
                  </a:prstClr>
                </a:solidFill>
              </a:rPr>
              <a:pPr/>
              <a:t>2/8/2017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B96DD50-A45E-4356-8C7B-AA9D6A9F09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739569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4969426-3E7D-4F12-B5D0-EE6198BDBD3F}" type="datetimeFigureOut">
              <a:rPr lang="en-US" smtClean="0">
                <a:solidFill>
                  <a:prstClr val="black">
                    <a:tint val="75000"/>
                  </a:prstClr>
                </a:solidFill>
              </a:rPr>
              <a:pPr/>
              <a:t>2/8/2017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555914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969426-3E7D-4F12-B5D0-EE6198BDBD3F}" type="datetimeFigureOut">
              <a:rPr lang="en-US" smtClean="0">
                <a:solidFill>
                  <a:prstClr val="black">
                    <a:tint val="75000"/>
                  </a:prstClr>
                </a:solidFill>
              </a:rPr>
              <a:pPr/>
              <a:t>2/8/2017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865202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4969426-3E7D-4F12-B5D0-EE6198BDBD3F}" type="datetimeFigureOut">
              <a:rPr lang="en-US" smtClean="0">
                <a:solidFill>
                  <a:prstClr val="black">
                    <a:tint val="75000"/>
                  </a:prstClr>
                </a:solidFill>
              </a:rPr>
              <a:pPr/>
              <a:t>2/8/2017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16909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4969426-3E7D-4F12-B5D0-EE6198BDBD3F}" type="datetimeFigureOut">
              <a:rPr lang="en-US" smtClean="0">
                <a:solidFill>
                  <a:prstClr val="black">
                    <a:tint val="75000"/>
                  </a:prstClr>
                </a:solidFill>
              </a:rPr>
              <a:pPr/>
              <a:t>2/8/2017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026564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4969426-3E7D-4F12-B5D0-EE6198BDBD3F}" type="datetimeFigureOut">
              <a:rPr lang="en-US" smtClean="0">
                <a:solidFill>
                  <a:prstClr val="black">
                    <a:tint val="75000"/>
                  </a:prstClr>
                </a:solidFill>
              </a:rPr>
              <a:pPr/>
              <a:t>2/8/2017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295658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4969426-3E7D-4F12-B5D0-EE6198BDBD3F}" type="datetimeFigureOut">
              <a:rPr lang="en-US" smtClean="0">
                <a:solidFill>
                  <a:prstClr val="black">
                    <a:tint val="75000"/>
                  </a:prstClr>
                </a:solidFill>
              </a:rPr>
              <a:pPr/>
              <a:t>2/8/2017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64874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7A2894-A709-4C9D-BDF5-EB9BC6ADC6BF}" type="datetimeFigureOut">
              <a:rPr lang="en-US" smtClean="0">
                <a:solidFill>
                  <a:prstClr val="black">
                    <a:tint val="75000"/>
                  </a:prstClr>
                </a:solidFill>
              </a:rPr>
              <a:pPr/>
              <a:t>2/4/2017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291877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969426-3E7D-4F12-B5D0-EE6198BDBD3F}" type="datetimeFigureOut">
              <a:rPr lang="en-US" smtClean="0">
                <a:solidFill>
                  <a:prstClr val="black">
                    <a:tint val="75000"/>
                  </a:prstClr>
                </a:solidFill>
              </a:rPr>
              <a:pPr/>
              <a:t>2/8/2017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31511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969426-3E7D-4F12-B5D0-EE6198BDBD3F}" type="datetimeFigureOut">
              <a:rPr lang="en-US" smtClean="0">
                <a:solidFill>
                  <a:prstClr val="black">
                    <a:tint val="75000"/>
                  </a:prstClr>
                </a:solidFill>
              </a:rPr>
              <a:pPr/>
              <a:t>2/8/2017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094008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969426-3E7D-4F12-B5D0-EE6198BDBD3F}" type="datetimeFigureOut">
              <a:rPr lang="en-US" smtClean="0">
                <a:solidFill>
                  <a:prstClr val="black">
                    <a:tint val="75000"/>
                  </a:prstClr>
                </a:solidFill>
              </a:rPr>
              <a:pPr/>
              <a:t>2/8/2017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02763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969426-3E7D-4F12-B5D0-EE6198BDBD3F}" type="datetimeFigureOut">
              <a:rPr lang="en-US" smtClean="0">
                <a:solidFill>
                  <a:prstClr val="black">
                    <a:tint val="75000"/>
                  </a:prstClr>
                </a:solidFill>
              </a:rPr>
              <a:pPr/>
              <a:t>2/8/2017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473661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969426-3E7D-4F12-B5D0-EE6198BDBD3F}" type="datetimeFigureOut">
              <a:rPr lang="en-US" smtClean="0">
                <a:solidFill>
                  <a:prstClr val="black">
                    <a:tint val="75000"/>
                  </a:prstClr>
                </a:solidFill>
              </a:rPr>
              <a:pPr/>
              <a:t>2/8/2017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078111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able Placeholder 2"/>
          <p:cNvSpPr>
            <a:spLocks noGrp="1"/>
          </p:cNvSpPr>
          <p:nvPr>
            <p:ph type="tbl" idx="1"/>
          </p:nvPr>
        </p:nvSpPr>
        <p:spPr>
          <a:xfrm>
            <a:off x="457200" y="1600200"/>
            <a:ext cx="8229600" cy="4525963"/>
          </a:xfrm>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4" name="Date Placeholder 3"/>
          <p:cNvSpPr>
            <a:spLocks noGrp="1"/>
          </p:cNvSpPr>
          <p:nvPr>
            <p:ph type="dt" sz="half" idx="10"/>
          </p:nvPr>
        </p:nvSpPr>
        <p:spPr>
          <a:xfrm>
            <a:off x="457200" y="6245225"/>
            <a:ext cx="2133600" cy="476250"/>
          </a:xfrm>
          <a:prstGeom prst="rect">
            <a:avLst/>
          </a:prstGeom>
        </p:spPr>
        <p:txBody>
          <a:bodyPr/>
          <a:lstStyle>
            <a:lvl1pPr>
              <a:defRPr>
                <a:latin typeface="Arial" panose="020B0604020202020204" pitchFamily="34" charset="0"/>
              </a:defRPr>
            </a:lvl1pPr>
          </a:lstStyle>
          <a:p>
            <a:endParaRPr lang="en-US" altLang="en-US" dirty="0">
              <a:solidFill>
                <a:prstClr val="black">
                  <a:tint val="75000"/>
                </a:prstClr>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atin typeface="Arial" panose="020B0604020202020204" pitchFamily="34" charset="0"/>
                <a:cs typeface="Arial" panose="020B0604020202020204" pitchFamily="34" charset="0"/>
              </a:defRPr>
            </a:lvl1pPr>
          </a:lstStyle>
          <a:p>
            <a:endParaRPr lang="en-US" altLang="en-US" dirty="0">
              <a:solidFill>
                <a:prstClr val="black">
                  <a:tint val="75000"/>
                </a:prstClr>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atin typeface="Arial" panose="020B0604020202020204" pitchFamily="34" charset="0"/>
                <a:cs typeface="Arial" panose="020B0604020202020204" pitchFamily="34" charset="0"/>
              </a:defRPr>
            </a:lvl1pPr>
          </a:lstStyle>
          <a:p>
            <a:fld id="{ED621217-AC46-4DE0-8B07-F145BC4AD1F0}" type="slidenum">
              <a:rPr lang="en-US" altLang="en-US" smtClean="0">
                <a:solidFill>
                  <a:prstClr val="black">
                    <a:tint val="75000"/>
                  </a:prstClr>
                </a:solidFill>
              </a:rPr>
              <a:pPr/>
              <a:t>‹#›</a:t>
            </a:fld>
            <a:endParaRPr lang="en-US" altLang="en-US" dirty="0">
              <a:solidFill>
                <a:prstClr val="black">
                  <a:tint val="75000"/>
                </a:prstClr>
              </a:solidFill>
            </a:endParaRPr>
          </a:p>
        </p:txBody>
      </p:sp>
    </p:spTree>
    <p:extLst>
      <p:ext uri="{BB962C8B-B14F-4D97-AF65-F5344CB8AC3E}">
        <p14:creationId xmlns:p14="http://schemas.microsoft.com/office/powerpoint/2010/main" val="389987280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4969426-3E7D-4F12-B5D0-EE6198BDBD3F}" type="datetimeFigureOut">
              <a:rPr lang="en-US" smtClean="0">
                <a:solidFill>
                  <a:prstClr val="black">
                    <a:tint val="75000"/>
                  </a:prstClr>
                </a:solidFill>
              </a:rPr>
              <a:pPr/>
              <a:t>2/8/2017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999697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969426-3E7D-4F12-B5D0-EE6198BDBD3F}" type="datetimeFigureOut">
              <a:rPr lang="en-US" smtClean="0">
                <a:solidFill>
                  <a:prstClr val="black">
                    <a:tint val="75000"/>
                  </a:prstClr>
                </a:solidFill>
              </a:rPr>
              <a:pPr/>
              <a:t>2/8/2017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165005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4969426-3E7D-4F12-B5D0-EE6198BDBD3F}" type="datetimeFigureOut">
              <a:rPr lang="en-US" smtClean="0">
                <a:solidFill>
                  <a:prstClr val="black">
                    <a:tint val="75000"/>
                  </a:prstClr>
                </a:solidFill>
              </a:rPr>
              <a:pPr/>
              <a:t>2/8/2017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25638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4969426-3E7D-4F12-B5D0-EE6198BDBD3F}" type="datetimeFigureOut">
              <a:rPr lang="en-US" smtClean="0">
                <a:solidFill>
                  <a:prstClr val="black">
                    <a:tint val="75000"/>
                  </a:prstClr>
                </a:solidFill>
              </a:rPr>
              <a:pPr/>
              <a:t>2/8/2017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99330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5ACAFE-18D6-4EC4-B245-B3DF9E38C08E}" type="datetimeFigureOut">
              <a:rPr lang="en-US" smtClean="0"/>
              <a:t>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8E147C-6285-487E-B58A-0BD9EFAAED2B}" type="slidenum">
              <a:rPr lang="en-US" smtClean="0"/>
              <a:t>‹#›</a:t>
            </a:fld>
            <a:endParaRPr lang="en-US"/>
          </a:p>
        </p:txBody>
      </p:sp>
    </p:spTree>
    <p:extLst>
      <p:ext uri="{BB962C8B-B14F-4D97-AF65-F5344CB8AC3E}">
        <p14:creationId xmlns:p14="http://schemas.microsoft.com/office/powerpoint/2010/main" val="17724682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7A2894-A709-4C9D-BDF5-EB9BC6ADC6BF}" type="datetimeFigureOut">
              <a:rPr lang="en-US" smtClean="0">
                <a:solidFill>
                  <a:prstClr val="black">
                    <a:tint val="75000"/>
                  </a:prstClr>
                </a:solidFill>
              </a:rPr>
              <a:pPr/>
              <a:t>2/4/2017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000002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4969426-3E7D-4F12-B5D0-EE6198BDBD3F}" type="datetimeFigureOut">
              <a:rPr lang="en-US" smtClean="0">
                <a:solidFill>
                  <a:prstClr val="black">
                    <a:tint val="75000"/>
                  </a:prstClr>
                </a:solidFill>
              </a:rPr>
              <a:pPr/>
              <a:t>2/8/2017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332461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4969426-3E7D-4F12-B5D0-EE6198BDBD3F}" type="datetimeFigureOut">
              <a:rPr lang="en-US" smtClean="0">
                <a:solidFill>
                  <a:prstClr val="black">
                    <a:tint val="75000"/>
                  </a:prstClr>
                </a:solidFill>
              </a:rPr>
              <a:pPr/>
              <a:t>2/8/2017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714405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969426-3E7D-4F12-B5D0-EE6198BDBD3F}" type="datetimeFigureOut">
              <a:rPr lang="en-US" smtClean="0">
                <a:solidFill>
                  <a:prstClr val="black">
                    <a:tint val="75000"/>
                  </a:prstClr>
                </a:solidFill>
              </a:rPr>
              <a:pPr/>
              <a:t>2/8/2017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114436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969426-3E7D-4F12-B5D0-EE6198BDBD3F}" type="datetimeFigureOut">
              <a:rPr lang="en-US" smtClean="0">
                <a:solidFill>
                  <a:prstClr val="black">
                    <a:tint val="75000"/>
                  </a:prstClr>
                </a:solidFill>
              </a:rPr>
              <a:pPr/>
              <a:t>2/8/2017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843887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969426-3E7D-4F12-B5D0-EE6198BDBD3F}" type="datetimeFigureOut">
              <a:rPr lang="en-US" smtClean="0">
                <a:solidFill>
                  <a:prstClr val="black">
                    <a:tint val="75000"/>
                  </a:prstClr>
                </a:solidFill>
              </a:rPr>
              <a:pPr/>
              <a:t>2/8/2017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974573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969426-3E7D-4F12-B5D0-EE6198BDBD3F}" type="datetimeFigureOut">
              <a:rPr lang="en-US" smtClean="0">
                <a:solidFill>
                  <a:prstClr val="black">
                    <a:tint val="75000"/>
                  </a:prstClr>
                </a:solidFill>
              </a:rPr>
              <a:pPr/>
              <a:t>2/8/2017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158118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969426-3E7D-4F12-B5D0-EE6198BDBD3F}" type="datetimeFigureOut">
              <a:rPr lang="en-US" smtClean="0">
                <a:solidFill>
                  <a:prstClr val="black">
                    <a:tint val="75000"/>
                  </a:prstClr>
                </a:solidFill>
              </a:rPr>
              <a:pPr/>
              <a:t>2/8/2017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798734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able Placeholder 2"/>
          <p:cNvSpPr>
            <a:spLocks noGrp="1"/>
          </p:cNvSpPr>
          <p:nvPr>
            <p:ph type="tbl" idx="1"/>
          </p:nvPr>
        </p:nvSpPr>
        <p:spPr>
          <a:xfrm>
            <a:off x="457200" y="1600200"/>
            <a:ext cx="8229600" cy="4525963"/>
          </a:xfrm>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4" name="Date Placeholder 3"/>
          <p:cNvSpPr>
            <a:spLocks noGrp="1"/>
          </p:cNvSpPr>
          <p:nvPr>
            <p:ph type="dt" sz="half" idx="10"/>
          </p:nvPr>
        </p:nvSpPr>
        <p:spPr>
          <a:xfrm>
            <a:off x="457200" y="6245225"/>
            <a:ext cx="2133600" cy="476250"/>
          </a:xfrm>
          <a:prstGeom prst="rect">
            <a:avLst/>
          </a:prstGeom>
        </p:spPr>
        <p:txBody>
          <a:bodyPr/>
          <a:lstStyle>
            <a:lvl1pPr>
              <a:defRPr>
                <a:latin typeface="Arial" panose="020B0604020202020204" pitchFamily="34" charset="0"/>
              </a:defRPr>
            </a:lvl1pPr>
          </a:lstStyle>
          <a:p>
            <a:endParaRPr lang="en-US" altLang="en-US" dirty="0">
              <a:solidFill>
                <a:prstClr val="black">
                  <a:tint val="75000"/>
                </a:prstClr>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atin typeface="Arial" panose="020B0604020202020204" pitchFamily="34" charset="0"/>
                <a:cs typeface="Arial" panose="020B0604020202020204" pitchFamily="34" charset="0"/>
              </a:defRPr>
            </a:lvl1pPr>
          </a:lstStyle>
          <a:p>
            <a:endParaRPr lang="en-US" altLang="en-US" dirty="0">
              <a:solidFill>
                <a:prstClr val="black">
                  <a:tint val="75000"/>
                </a:prstClr>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atin typeface="Arial" panose="020B0604020202020204" pitchFamily="34" charset="0"/>
                <a:cs typeface="Arial" panose="020B0604020202020204" pitchFamily="34" charset="0"/>
              </a:defRPr>
            </a:lvl1pPr>
          </a:lstStyle>
          <a:p>
            <a:fld id="{ED621217-AC46-4DE0-8B07-F145BC4AD1F0}" type="slidenum">
              <a:rPr lang="en-US" altLang="en-US" smtClean="0">
                <a:solidFill>
                  <a:prstClr val="black">
                    <a:tint val="75000"/>
                  </a:prstClr>
                </a:solidFill>
              </a:rPr>
              <a:pPr/>
              <a:t>‹#›</a:t>
            </a:fld>
            <a:endParaRPr lang="en-US" altLang="en-US" dirty="0">
              <a:solidFill>
                <a:prstClr val="black">
                  <a:tint val="75000"/>
                </a:prstClr>
              </a:solidFill>
            </a:endParaRPr>
          </a:p>
        </p:txBody>
      </p:sp>
    </p:spTree>
    <p:extLst>
      <p:ext uri="{BB962C8B-B14F-4D97-AF65-F5344CB8AC3E}">
        <p14:creationId xmlns:p14="http://schemas.microsoft.com/office/powerpoint/2010/main" val="97169110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4969426-3E7D-4F12-B5D0-EE6198BDBD3F}" type="datetimeFigureOut">
              <a:rPr lang="en-US" smtClean="0">
                <a:solidFill>
                  <a:prstClr val="black">
                    <a:tint val="75000"/>
                  </a:prstClr>
                </a:solidFill>
              </a:rPr>
              <a:pPr/>
              <a:t>2/8/2017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677461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969426-3E7D-4F12-B5D0-EE6198BDBD3F}" type="datetimeFigureOut">
              <a:rPr lang="en-US" smtClean="0">
                <a:solidFill>
                  <a:prstClr val="black">
                    <a:tint val="75000"/>
                  </a:prstClr>
                </a:solidFill>
              </a:rPr>
              <a:pPr/>
              <a:t>2/8/2017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92489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2/4/2017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396990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4969426-3E7D-4F12-B5D0-EE6198BDBD3F}" type="datetimeFigureOut">
              <a:rPr lang="en-US" smtClean="0">
                <a:solidFill>
                  <a:prstClr val="black">
                    <a:tint val="75000"/>
                  </a:prstClr>
                </a:solidFill>
              </a:rPr>
              <a:pPr/>
              <a:t>2/8/2017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717867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4969426-3E7D-4F12-B5D0-EE6198BDBD3F}" type="datetimeFigureOut">
              <a:rPr lang="en-US" smtClean="0">
                <a:solidFill>
                  <a:prstClr val="black">
                    <a:tint val="75000"/>
                  </a:prstClr>
                </a:solidFill>
              </a:rPr>
              <a:pPr/>
              <a:t>2/8/2017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209929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4969426-3E7D-4F12-B5D0-EE6198BDBD3F}" type="datetimeFigureOut">
              <a:rPr lang="en-US" smtClean="0">
                <a:solidFill>
                  <a:prstClr val="black">
                    <a:tint val="75000"/>
                  </a:prstClr>
                </a:solidFill>
              </a:rPr>
              <a:pPr/>
              <a:t>2/8/2017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794429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4969426-3E7D-4F12-B5D0-EE6198BDBD3F}" type="datetimeFigureOut">
              <a:rPr lang="en-US" smtClean="0">
                <a:solidFill>
                  <a:prstClr val="black">
                    <a:tint val="75000"/>
                  </a:prstClr>
                </a:solidFill>
              </a:rPr>
              <a:pPr/>
              <a:t>2/8/2017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194243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969426-3E7D-4F12-B5D0-EE6198BDBD3F}" type="datetimeFigureOut">
              <a:rPr lang="en-US" smtClean="0">
                <a:solidFill>
                  <a:prstClr val="black">
                    <a:tint val="75000"/>
                  </a:prstClr>
                </a:solidFill>
              </a:rPr>
              <a:pPr/>
              <a:t>2/8/2017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700377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969426-3E7D-4F12-B5D0-EE6198BDBD3F}" type="datetimeFigureOut">
              <a:rPr lang="en-US" smtClean="0">
                <a:solidFill>
                  <a:prstClr val="black">
                    <a:tint val="75000"/>
                  </a:prstClr>
                </a:solidFill>
              </a:rPr>
              <a:pPr/>
              <a:t>2/8/2017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796936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969426-3E7D-4F12-B5D0-EE6198BDBD3F}" type="datetimeFigureOut">
              <a:rPr lang="en-US" smtClean="0">
                <a:solidFill>
                  <a:prstClr val="black">
                    <a:tint val="75000"/>
                  </a:prstClr>
                </a:solidFill>
              </a:rPr>
              <a:pPr/>
              <a:t>2/8/2017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723832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969426-3E7D-4F12-B5D0-EE6198BDBD3F}" type="datetimeFigureOut">
              <a:rPr lang="en-US" smtClean="0">
                <a:solidFill>
                  <a:prstClr val="black">
                    <a:tint val="75000"/>
                  </a:prstClr>
                </a:solidFill>
              </a:rPr>
              <a:pPr/>
              <a:t>2/8/2017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489139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969426-3E7D-4F12-B5D0-EE6198BDBD3F}" type="datetimeFigureOut">
              <a:rPr lang="en-US" smtClean="0">
                <a:solidFill>
                  <a:prstClr val="black">
                    <a:tint val="75000"/>
                  </a:prstClr>
                </a:solidFill>
              </a:rPr>
              <a:pPr/>
              <a:t>2/8/2017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93759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DFCEAFB4-4DA4-4DC4-A559-AD653CB7573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158820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2/4/2017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008525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4969426-3E7D-4F12-B5D0-EE6198BDBD3F}" type="datetimeFigureOut">
              <a:rPr lang="en-US" smtClean="0">
                <a:solidFill>
                  <a:prstClr val="black">
                    <a:tint val="75000"/>
                  </a:prstClr>
                </a:solidFill>
              </a:rPr>
              <a:pPr/>
              <a:t>2/8/2017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607819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969426-3E7D-4F12-B5D0-EE6198BDBD3F}" type="datetimeFigureOut">
              <a:rPr lang="en-US" smtClean="0">
                <a:solidFill>
                  <a:prstClr val="black">
                    <a:tint val="75000"/>
                  </a:prstClr>
                </a:solidFill>
              </a:rPr>
              <a:pPr/>
              <a:t>2/8/2017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851127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4969426-3E7D-4F12-B5D0-EE6198BDBD3F}" type="datetimeFigureOut">
              <a:rPr lang="en-US" smtClean="0">
                <a:solidFill>
                  <a:prstClr val="black">
                    <a:tint val="75000"/>
                  </a:prstClr>
                </a:solidFill>
              </a:rPr>
              <a:pPr/>
              <a:t>2/8/2017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683613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4969426-3E7D-4F12-B5D0-EE6198BDBD3F}" type="datetimeFigureOut">
              <a:rPr lang="en-US" smtClean="0">
                <a:solidFill>
                  <a:prstClr val="black">
                    <a:tint val="75000"/>
                  </a:prstClr>
                </a:solidFill>
              </a:rPr>
              <a:pPr/>
              <a:t>2/8/2017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799114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4969426-3E7D-4F12-B5D0-EE6198BDBD3F}" type="datetimeFigureOut">
              <a:rPr lang="en-US" smtClean="0">
                <a:solidFill>
                  <a:prstClr val="black">
                    <a:tint val="75000"/>
                  </a:prstClr>
                </a:solidFill>
              </a:rPr>
              <a:pPr/>
              <a:t>2/8/2017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015732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4969426-3E7D-4F12-B5D0-EE6198BDBD3F}" type="datetimeFigureOut">
              <a:rPr lang="en-US" smtClean="0">
                <a:solidFill>
                  <a:prstClr val="black">
                    <a:tint val="75000"/>
                  </a:prstClr>
                </a:solidFill>
              </a:rPr>
              <a:pPr/>
              <a:t>2/8/2017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229166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969426-3E7D-4F12-B5D0-EE6198BDBD3F}" type="datetimeFigureOut">
              <a:rPr lang="en-US" smtClean="0">
                <a:solidFill>
                  <a:prstClr val="black">
                    <a:tint val="75000"/>
                  </a:prstClr>
                </a:solidFill>
              </a:rPr>
              <a:pPr/>
              <a:t>2/8/2017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821861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969426-3E7D-4F12-B5D0-EE6198BDBD3F}" type="datetimeFigureOut">
              <a:rPr lang="en-US" smtClean="0">
                <a:solidFill>
                  <a:prstClr val="black">
                    <a:tint val="75000"/>
                  </a:prstClr>
                </a:solidFill>
              </a:rPr>
              <a:pPr/>
              <a:t>2/8/2017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76341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969426-3E7D-4F12-B5D0-EE6198BDBD3F}" type="datetimeFigureOut">
              <a:rPr lang="en-US" smtClean="0">
                <a:solidFill>
                  <a:prstClr val="black">
                    <a:tint val="75000"/>
                  </a:prstClr>
                </a:solidFill>
              </a:rPr>
              <a:pPr/>
              <a:t>2/8/2017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80770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969426-3E7D-4F12-B5D0-EE6198BDBD3F}" type="datetimeFigureOut">
              <a:rPr lang="en-US" smtClean="0">
                <a:solidFill>
                  <a:prstClr val="black">
                    <a:tint val="75000"/>
                  </a:prstClr>
                </a:solidFill>
              </a:rPr>
              <a:pPr/>
              <a:t>2/8/2017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05093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hart Placeholder 2"/>
          <p:cNvSpPr>
            <a:spLocks noGrp="1"/>
          </p:cNvSpPr>
          <p:nvPr>
            <p:ph type="chart" idx="1"/>
          </p:nvPr>
        </p:nvSpPr>
        <p:spPr>
          <a:xfrm>
            <a:off x="457200" y="1600200"/>
            <a:ext cx="8229600" cy="4525963"/>
          </a:xfrm>
        </p:spPr>
        <p:txBody>
          <a:bodyPr/>
          <a:lstStyle>
            <a:lvl1pPr>
              <a:defRPr>
                <a:latin typeface="Arial" panose="020B0604020202020204" pitchFamily="34" charset="0"/>
                <a:cs typeface="Arial" panose="020B0604020202020204" pitchFamily="34" charset="0"/>
              </a:defRPr>
            </a:lvl1pPr>
          </a:lstStyle>
          <a:p>
            <a:pPr lvl="0"/>
            <a:endParaRPr lang="en-US" noProof="0" dirty="0" smtClean="0"/>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atin typeface="Arial" panose="020B0604020202020204" pitchFamily="34" charset="0"/>
              </a:defRPr>
            </a:lvl1pPr>
          </a:lstStyle>
          <a:p>
            <a:pPr>
              <a:defRPr/>
            </a:pPr>
            <a:endParaRPr lang="en-US" altLang="en-US" dirty="0">
              <a:solidFill>
                <a:prstClr val="black">
                  <a:tint val="75000"/>
                </a:prstClr>
              </a:solidFill>
            </a:endParaRPr>
          </a:p>
        </p:txBody>
      </p:sp>
      <p:sp>
        <p:nvSpPr>
          <p:cNvPr id="5" name="Rectangle 5"/>
          <p:cNvSpPr>
            <a:spLocks noGrp="1" noChangeArrowheads="1"/>
          </p:cNvSpPr>
          <p:nvPr>
            <p:ph type="ftr" sz="quarter" idx="11"/>
          </p:nvPr>
        </p:nvSpPr>
        <p:spPr>
          <a:ln/>
        </p:spPr>
        <p:txBody>
          <a:bodyPr/>
          <a:lstStyle>
            <a:lvl1pPr>
              <a:defRPr>
                <a:latin typeface="Arial" panose="020B0604020202020204" pitchFamily="34" charset="0"/>
                <a:cs typeface="Arial" panose="020B0604020202020204" pitchFamily="34" charset="0"/>
              </a:defRPr>
            </a:lvl1pPr>
          </a:lstStyle>
          <a:p>
            <a:pPr>
              <a:defRPr/>
            </a:pPr>
            <a:endParaRPr lang="en-US" altLang="en-US" dirty="0">
              <a:solidFill>
                <a:prstClr val="black">
                  <a:tint val="75000"/>
                </a:prstClr>
              </a:solidFill>
            </a:endParaRPr>
          </a:p>
        </p:txBody>
      </p:sp>
      <p:sp>
        <p:nvSpPr>
          <p:cNvPr id="6" name="Rectangle 6"/>
          <p:cNvSpPr>
            <a:spLocks noGrp="1" noChangeArrowheads="1"/>
          </p:cNvSpPr>
          <p:nvPr>
            <p:ph type="sldNum" sz="quarter" idx="12"/>
          </p:nvPr>
        </p:nvSpPr>
        <p:spPr>
          <a:ln/>
        </p:spPr>
        <p:txBody>
          <a:bodyPr/>
          <a:lstStyle>
            <a:lvl1pPr>
              <a:defRPr>
                <a:latin typeface="Arial" panose="020B0604020202020204" pitchFamily="34" charset="0"/>
                <a:cs typeface="Arial" panose="020B0604020202020204" pitchFamily="34" charset="0"/>
              </a:defRPr>
            </a:lvl1pPr>
          </a:lstStyle>
          <a:p>
            <a:pPr>
              <a:defRPr/>
            </a:pPr>
            <a:fld id="{9AC89ACC-B1E1-41A7-B70D-156133AD1DC8}" type="slidenum">
              <a:rPr lang="en-US" altLang="en-US" smtClean="0">
                <a:solidFill>
                  <a:prstClr val="black">
                    <a:tint val="75000"/>
                  </a:prstClr>
                </a:solidFill>
              </a:rPr>
              <a:pPr>
                <a:defRPr/>
              </a:pPr>
              <a:t>‹#›</a:t>
            </a:fld>
            <a:endParaRPr lang="en-US" altLang="en-US" dirty="0">
              <a:solidFill>
                <a:prstClr val="black">
                  <a:tint val="75000"/>
                </a:prstClr>
              </a:solidFill>
            </a:endParaRPr>
          </a:p>
        </p:txBody>
      </p:sp>
    </p:spTree>
    <p:extLst>
      <p:ext uri="{BB962C8B-B14F-4D97-AF65-F5344CB8AC3E}">
        <p14:creationId xmlns:p14="http://schemas.microsoft.com/office/powerpoint/2010/main" val="90118465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969426-3E7D-4F12-B5D0-EE6198BDBD3F}" type="datetimeFigureOut">
              <a:rPr lang="en-US" smtClean="0">
                <a:solidFill>
                  <a:prstClr val="black">
                    <a:tint val="75000"/>
                  </a:prstClr>
                </a:solidFill>
              </a:rPr>
              <a:pPr/>
              <a:t>2/8/2017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13163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DFCEAFB4-4DA4-4DC4-A559-AD653CB7573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61301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685800" y="1981200"/>
            <a:ext cx="3810000" cy="41148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981200"/>
            <a:ext cx="3810000" cy="41148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atin typeface="Arial" panose="020B0604020202020204" pitchFamily="34" charset="0"/>
              </a:defRPr>
            </a:lvl1pPr>
          </a:lstStyle>
          <a:p>
            <a:endParaRPr lang="en-US" altLang="en-US" dirty="0">
              <a:solidFill>
                <a:prstClr val="black">
                  <a:tint val="75000"/>
                </a:prstClr>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atin typeface="Arial" panose="020B0604020202020204" pitchFamily="34" charset="0"/>
                <a:cs typeface="Arial" panose="020B0604020202020204" pitchFamily="34" charset="0"/>
              </a:defRPr>
            </a:lvl1pPr>
          </a:lstStyle>
          <a:p>
            <a:endParaRPr lang="en-US" altLang="en-US" dirty="0">
              <a:solidFill>
                <a:prstClr val="black">
                  <a:tint val="75000"/>
                </a:prstClr>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atin typeface="Arial" panose="020B0604020202020204" pitchFamily="34" charset="0"/>
                <a:cs typeface="Arial" panose="020B0604020202020204" pitchFamily="34" charset="0"/>
              </a:defRPr>
            </a:lvl1pPr>
          </a:lstStyle>
          <a:p>
            <a:fld id="{CF395325-2B3F-4866-B822-19692353B60E}" type="slidenum">
              <a:rPr lang="en-US" altLang="en-US" smtClean="0">
                <a:solidFill>
                  <a:prstClr val="black">
                    <a:tint val="75000"/>
                  </a:prstClr>
                </a:solidFill>
              </a:rPr>
              <a:pPr/>
              <a:t>‹#›</a:t>
            </a:fld>
            <a:endParaRPr lang="en-US" altLang="en-US" dirty="0">
              <a:solidFill>
                <a:prstClr val="black">
                  <a:tint val="75000"/>
                </a:prstClr>
              </a:solidFill>
            </a:endParaRPr>
          </a:p>
        </p:txBody>
      </p:sp>
    </p:spTree>
    <p:extLst>
      <p:ext uri="{BB962C8B-B14F-4D97-AF65-F5344CB8AC3E}">
        <p14:creationId xmlns:p14="http://schemas.microsoft.com/office/powerpoint/2010/main" val="31315728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ltLang="en-US">
              <a:solidFill>
                <a:prstClr val="black">
                  <a:tint val="75000"/>
                </a:prstClr>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ltLang="en-US">
              <a:solidFill>
                <a:prstClr val="black">
                  <a:tint val="75000"/>
                </a:prstClr>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2845B660-87E4-44C2-9DA0-8749D0D9A5CC}"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8398328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0D3066-AC0A-4D1B-A0CA-E7EEB995070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4396191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1A12168-BE1C-4838-BDEF-39CF02F991C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131596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2E56D13-3270-4518-B5FB-4BC7495E44E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0094419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213920D-AD85-43C6-8E39-1B32EC1A292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7570356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25ACAFE-18D6-4EC4-B245-B3DF9E38C08E}" type="datetimeFigureOut">
              <a:rPr lang="en-US" smtClean="0"/>
              <a:t>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8E147C-6285-487E-B58A-0BD9EFAAED2B}" type="slidenum">
              <a:rPr lang="en-US" smtClean="0"/>
              <a:t>‹#›</a:t>
            </a:fld>
            <a:endParaRPr lang="en-US"/>
          </a:p>
        </p:txBody>
      </p:sp>
    </p:spTree>
    <p:extLst>
      <p:ext uri="{BB962C8B-B14F-4D97-AF65-F5344CB8AC3E}">
        <p14:creationId xmlns:p14="http://schemas.microsoft.com/office/powerpoint/2010/main" val="12216288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0E40908-B101-4183-8E78-A26B8164CED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2526536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1D942EB-4BB4-47BB-A347-8281C20B516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072329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4E10EEE-14BF-4B15-BA0E-AB81D0F320A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577334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82FC4F2-151C-491D-8505-7D157EEF646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7034906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45E0B49-625E-4777-BE10-0E1CB757C14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8624970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1D912E-57AA-4537-B561-00F759FA808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3834882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82BB03-3830-4928-AF47-9D38DDC4B84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5975894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F62172-BB84-4520-8BDF-5BB7BA07DA3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0933034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able Placeholder 2"/>
          <p:cNvSpPr>
            <a:spLocks noGrp="1"/>
          </p:cNvSpPr>
          <p:nvPr>
            <p:ph type="tbl" idx="1"/>
          </p:nvPr>
        </p:nvSpPr>
        <p:spPr>
          <a:xfrm>
            <a:off x="457200" y="1600200"/>
            <a:ext cx="8229600" cy="4525963"/>
          </a:xfrm>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4" name="Date Placeholder 3"/>
          <p:cNvSpPr>
            <a:spLocks noGrp="1"/>
          </p:cNvSpPr>
          <p:nvPr>
            <p:ph type="dt" sz="half" idx="10"/>
          </p:nvPr>
        </p:nvSpPr>
        <p:spPr>
          <a:xfrm>
            <a:off x="457200" y="6245225"/>
            <a:ext cx="2133600" cy="476250"/>
          </a:xfrm>
          <a:prstGeom prst="rect">
            <a:avLst/>
          </a:prstGeom>
        </p:spPr>
        <p:txBody>
          <a:bodyPr/>
          <a:lstStyle>
            <a:lvl1pPr>
              <a:defRPr>
                <a:latin typeface="Arial" panose="020B0604020202020204" pitchFamily="34" charset="0"/>
              </a:defRPr>
            </a:lvl1pPr>
          </a:lstStyle>
          <a:p>
            <a:endParaRPr lang="en-US" altLang="en-US" dirty="0">
              <a:solidFill>
                <a:prstClr val="black">
                  <a:tint val="75000"/>
                </a:prstClr>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atin typeface="Arial" panose="020B0604020202020204" pitchFamily="34" charset="0"/>
                <a:cs typeface="Arial" panose="020B0604020202020204" pitchFamily="34" charset="0"/>
              </a:defRPr>
            </a:lvl1pPr>
          </a:lstStyle>
          <a:p>
            <a:endParaRPr lang="en-US" altLang="en-US" dirty="0">
              <a:solidFill>
                <a:prstClr val="black">
                  <a:tint val="75000"/>
                </a:prstClr>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atin typeface="Arial" panose="020B0604020202020204" pitchFamily="34" charset="0"/>
                <a:cs typeface="Arial" panose="020B0604020202020204" pitchFamily="34" charset="0"/>
              </a:defRPr>
            </a:lvl1pPr>
          </a:lstStyle>
          <a:p>
            <a:fld id="{ED621217-AC46-4DE0-8B07-F145BC4AD1F0}" type="slidenum">
              <a:rPr lang="en-US" altLang="en-US" smtClean="0">
                <a:solidFill>
                  <a:prstClr val="black">
                    <a:tint val="75000"/>
                  </a:prstClr>
                </a:solidFill>
              </a:rPr>
              <a:pPr/>
              <a:t>‹#›</a:t>
            </a:fld>
            <a:endParaRPr lang="en-US" altLang="en-US" dirty="0">
              <a:solidFill>
                <a:prstClr val="black">
                  <a:tint val="75000"/>
                </a:prstClr>
              </a:solidFill>
            </a:endParaRPr>
          </a:p>
        </p:txBody>
      </p:sp>
    </p:spTree>
    <p:extLst>
      <p:ext uri="{BB962C8B-B14F-4D97-AF65-F5344CB8AC3E}">
        <p14:creationId xmlns:p14="http://schemas.microsoft.com/office/powerpoint/2010/main" val="6409681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66CC52-95F0-4F0E-9542-F4132DE47E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16562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25ACAFE-18D6-4EC4-B245-B3DF9E38C08E}" type="datetimeFigureOut">
              <a:rPr lang="en-US" smtClean="0"/>
              <a:t>2/4/2017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8E147C-6285-487E-B58A-0BD9EFAAED2B}" type="slidenum">
              <a:rPr lang="en-US" smtClean="0"/>
              <a:t>‹#›</a:t>
            </a:fld>
            <a:endParaRPr lang="en-US"/>
          </a:p>
        </p:txBody>
      </p:sp>
    </p:spTree>
    <p:extLst>
      <p:ext uri="{BB962C8B-B14F-4D97-AF65-F5344CB8AC3E}">
        <p14:creationId xmlns:p14="http://schemas.microsoft.com/office/powerpoint/2010/main" val="7901707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98E632-BACF-4DD5-88F7-02CA805B66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89747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5C9E3B-0EC9-4357-99E5-5F811A30E1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46968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B898C97-1839-4A17-A3E9-2AFA95E533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96841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FB6F86B-4C3F-4170-B738-7A2A084ACD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07863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351A4C9-6593-4402-B3CD-45E841A561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24034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BD4D141-8C29-4FD7-8ED0-26137FFD9A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20432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83A97C2-339E-44AC-92E1-42D6EECACC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16069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C0CAC62-9EF5-47C0-9192-76F2719BB9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06060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22B713-C061-4C4A-B006-1A8F2C653A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06661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666358-4F78-4EA1-A69D-F54DF5C4B9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45358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25ACAFE-18D6-4EC4-B245-B3DF9E38C08E}" type="datetimeFigureOut">
              <a:rPr lang="en-US" smtClean="0"/>
              <a:t>2/4/2017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88E147C-6285-487E-B58A-0BD9EFAAED2B}" type="slidenum">
              <a:rPr lang="en-US" smtClean="0"/>
              <a:t>‹#›</a:t>
            </a:fld>
            <a:endParaRPr lang="en-US"/>
          </a:p>
        </p:txBody>
      </p:sp>
    </p:spTree>
    <p:extLst>
      <p:ext uri="{BB962C8B-B14F-4D97-AF65-F5344CB8AC3E}">
        <p14:creationId xmlns:p14="http://schemas.microsoft.com/office/powerpoint/2010/main" val="138288292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934EC90-B9A8-4FBA-B996-3D5080294C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77076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able Placeholder 2"/>
          <p:cNvSpPr>
            <a:spLocks noGrp="1"/>
          </p:cNvSpPr>
          <p:nvPr>
            <p:ph type="tbl" idx="1"/>
          </p:nvPr>
        </p:nvSpPr>
        <p:spPr>
          <a:xfrm>
            <a:off x="457200" y="1600200"/>
            <a:ext cx="8229600" cy="4525963"/>
          </a:xfrm>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4" name="Date Placeholder 3"/>
          <p:cNvSpPr>
            <a:spLocks noGrp="1"/>
          </p:cNvSpPr>
          <p:nvPr>
            <p:ph type="dt" sz="half" idx="10"/>
          </p:nvPr>
        </p:nvSpPr>
        <p:spPr>
          <a:xfrm>
            <a:off x="457200" y="6245225"/>
            <a:ext cx="2133600" cy="476250"/>
          </a:xfrm>
          <a:prstGeom prst="rect">
            <a:avLst/>
          </a:prstGeom>
        </p:spPr>
        <p:txBody>
          <a:bodyPr/>
          <a:lstStyle>
            <a:lvl1pPr>
              <a:defRPr>
                <a:latin typeface="Arial" panose="020B0604020202020204" pitchFamily="34" charset="0"/>
              </a:defRPr>
            </a:lvl1pPr>
          </a:lstStyle>
          <a:p>
            <a:endParaRPr lang="en-US" altLang="en-US" dirty="0">
              <a:solidFill>
                <a:prstClr val="black">
                  <a:tint val="75000"/>
                </a:prstClr>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atin typeface="Arial" panose="020B0604020202020204" pitchFamily="34" charset="0"/>
                <a:cs typeface="Arial" panose="020B0604020202020204" pitchFamily="34" charset="0"/>
              </a:defRPr>
            </a:lvl1pPr>
          </a:lstStyle>
          <a:p>
            <a:endParaRPr lang="en-US" altLang="en-US" dirty="0">
              <a:solidFill>
                <a:prstClr val="black">
                  <a:tint val="75000"/>
                </a:prstClr>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atin typeface="Arial" panose="020B0604020202020204" pitchFamily="34" charset="0"/>
                <a:cs typeface="Arial" panose="020B0604020202020204" pitchFamily="34" charset="0"/>
              </a:defRPr>
            </a:lvl1pPr>
          </a:lstStyle>
          <a:p>
            <a:fld id="{ED621217-AC46-4DE0-8B07-F145BC4AD1F0}" type="slidenum">
              <a:rPr lang="en-US" altLang="en-US" smtClean="0">
                <a:solidFill>
                  <a:prstClr val="black">
                    <a:tint val="75000"/>
                  </a:prstClr>
                </a:solidFill>
              </a:rPr>
              <a:pPr/>
              <a:t>‹#›</a:t>
            </a:fld>
            <a:endParaRPr lang="en-US" altLang="en-US" dirty="0">
              <a:solidFill>
                <a:prstClr val="black">
                  <a:tint val="75000"/>
                </a:prstClr>
              </a:solidFill>
            </a:endParaRPr>
          </a:p>
        </p:txBody>
      </p:sp>
    </p:spTree>
    <p:extLst>
      <p:ext uri="{BB962C8B-B14F-4D97-AF65-F5344CB8AC3E}">
        <p14:creationId xmlns:p14="http://schemas.microsoft.com/office/powerpoint/2010/main" val="6409681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DBDCC74-722A-411B-97DE-846B955F1745}" type="datetimeFigureOut">
              <a:rPr lang="en-US">
                <a:solidFill>
                  <a:prstClr val="black">
                    <a:tint val="75000"/>
                  </a:prstClr>
                </a:solidFill>
              </a:rPr>
              <a:pPr>
                <a:defRPr/>
              </a:pPr>
              <a:t>2/4/2017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636F633-C696-4C21-9D88-85B3ABAB72B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3861826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01142C9-3274-4260-8B13-BF5DC5CA7B6E}" type="datetimeFigureOut">
              <a:rPr lang="en-US">
                <a:solidFill>
                  <a:prstClr val="black">
                    <a:tint val="75000"/>
                  </a:prstClr>
                </a:solidFill>
              </a:rPr>
              <a:pPr>
                <a:defRPr/>
              </a:pPr>
              <a:t>2/4/2017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F640715-29BA-4307-8F91-2F022EEA925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490368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DDC298C4-FD10-458A-8D81-AB0E98B29C7D}" type="datetimeFigureOut">
              <a:rPr lang="en-US">
                <a:solidFill>
                  <a:prstClr val="black">
                    <a:tint val="75000"/>
                  </a:prstClr>
                </a:solidFill>
              </a:rPr>
              <a:pPr>
                <a:defRPr/>
              </a:pPr>
              <a:t>2/4/2017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DCD15FE-579C-4ACD-BC28-231461DFB36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3663757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F9B2F50-40E3-4684-9D5A-A6BB96B3EF6F}" type="datetimeFigureOut">
              <a:rPr lang="en-US">
                <a:solidFill>
                  <a:prstClr val="black">
                    <a:tint val="75000"/>
                  </a:prstClr>
                </a:solidFill>
              </a:rPr>
              <a:pPr>
                <a:defRPr/>
              </a:pPr>
              <a:t>2/4/2017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A177D59-28AC-4490-861B-531C91623B8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6245033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8C16DBDF-D767-4EF9-BCEA-A825500EC02A}" type="datetimeFigureOut">
              <a:rPr lang="en-US">
                <a:solidFill>
                  <a:prstClr val="black">
                    <a:tint val="75000"/>
                  </a:prstClr>
                </a:solidFill>
              </a:rPr>
              <a:pPr>
                <a:defRPr/>
              </a:pPr>
              <a:t>2/4/2017</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4B9F0695-E251-4F0F-BEA7-1983E0940AF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068062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04CD10E1-F58B-4BCE-9FA9-739E58BD7B30}" type="datetimeFigureOut">
              <a:rPr lang="en-US">
                <a:solidFill>
                  <a:prstClr val="black">
                    <a:tint val="75000"/>
                  </a:prstClr>
                </a:solidFill>
              </a:rPr>
              <a:pPr>
                <a:defRPr/>
              </a:pPr>
              <a:t>2/4/2017</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1044C66F-4941-4190-B66D-7F5A1D0707A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3951774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4E9E797-5663-47EF-B5B1-A46FAF55A4E2}" type="datetimeFigureOut">
              <a:rPr lang="en-US">
                <a:solidFill>
                  <a:prstClr val="black">
                    <a:tint val="75000"/>
                  </a:prstClr>
                </a:solidFill>
              </a:rPr>
              <a:pPr>
                <a:defRPr/>
              </a:pPr>
              <a:t>2/4/2017</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A7B45873-04AA-4AB9-A662-9A335355A88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0176465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92257BE-5736-444A-B94A-AE4985919758}" type="datetimeFigureOut">
              <a:rPr lang="en-US">
                <a:solidFill>
                  <a:prstClr val="black">
                    <a:tint val="75000"/>
                  </a:prstClr>
                </a:solidFill>
              </a:rPr>
              <a:pPr>
                <a:defRPr/>
              </a:pPr>
              <a:t>2/4/2017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36A5915-E075-4D45-8F64-C639A36AC1B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952533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25ACAFE-18D6-4EC4-B245-B3DF9E38C08E}" type="datetimeFigureOut">
              <a:rPr lang="en-US" smtClean="0"/>
              <a:t>2/4/2017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88E147C-6285-487E-B58A-0BD9EFAAED2B}" type="slidenum">
              <a:rPr lang="en-US" smtClean="0"/>
              <a:t>‹#›</a:t>
            </a:fld>
            <a:endParaRPr lang="en-US"/>
          </a:p>
        </p:txBody>
      </p:sp>
    </p:spTree>
    <p:extLst>
      <p:ext uri="{BB962C8B-B14F-4D97-AF65-F5344CB8AC3E}">
        <p14:creationId xmlns:p14="http://schemas.microsoft.com/office/powerpoint/2010/main" val="155300913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2972F5A-F564-48EF-A10C-2C5A787138D5}" type="datetimeFigureOut">
              <a:rPr lang="en-US">
                <a:solidFill>
                  <a:prstClr val="black">
                    <a:tint val="75000"/>
                  </a:prstClr>
                </a:solidFill>
              </a:rPr>
              <a:pPr>
                <a:defRPr/>
              </a:pPr>
              <a:t>2/4/2017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64A87DA-E62B-4CCE-9B91-720DC565B1E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5293512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54CA750-B2D8-4FE6-BBDF-DB2B7AF71B68}" type="datetimeFigureOut">
              <a:rPr lang="en-US">
                <a:solidFill>
                  <a:prstClr val="black">
                    <a:tint val="75000"/>
                  </a:prstClr>
                </a:solidFill>
              </a:rPr>
              <a:pPr>
                <a:defRPr/>
              </a:pPr>
              <a:t>2/4/2017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D6D5BD5-9E4D-4CDA-9D86-45AEC78DC8F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3682370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CCA6D48-F767-4B8F-87B5-919144904A1E}" type="datetimeFigureOut">
              <a:rPr lang="en-US">
                <a:solidFill>
                  <a:prstClr val="black">
                    <a:tint val="75000"/>
                  </a:prstClr>
                </a:solidFill>
              </a:rPr>
              <a:pPr>
                <a:defRPr/>
              </a:pPr>
              <a:t>2/4/2017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040C149-9C8A-45CC-80DD-667EF37A338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5644273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CD728B3F-2A5E-4CEC-9170-A04634840C83}"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56376113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E8277ED7-9549-4DD5-9A0A-629A753860F1}"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64659176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1E17BA7E-529B-411E-BD30-7933DCF4611B}"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412746565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9FAABFDA-C3A3-4645-9DAD-B0EEF50FF92D}"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19857577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8" name="Footer Placeholder 7"/>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fld id="{755B7099-D08F-4C12-B1D1-B0254418F29A}"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46519824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4" name="Footer Placeholder 3"/>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fld id="{7C031B59-A4DA-4715-945A-6C2B434321D8}"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86146736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3" name="Footer Placeholder 2"/>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fld id="{39F907F4-4EFB-4019-9808-0BAFC8F7D14A}"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3143209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5ACAFE-18D6-4EC4-B245-B3DF9E38C08E}" type="datetimeFigureOut">
              <a:rPr lang="en-US" smtClean="0"/>
              <a:t>2/4/2017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88E147C-6285-487E-B58A-0BD9EFAAED2B}" type="slidenum">
              <a:rPr lang="en-US" smtClean="0"/>
              <a:t>‹#›</a:t>
            </a:fld>
            <a:endParaRPr lang="en-US"/>
          </a:p>
        </p:txBody>
      </p:sp>
    </p:spTree>
    <p:extLst>
      <p:ext uri="{BB962C8B-B14F-4D97-AF65-F5344CB8AC3E}">
        <p14:creationId xmlns:p14="http://schemas.microsoft.com/office/powerpoint/2010/main" val="190226491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atin typeface="Arial" panose="020B0604020202020204" pitchFamily="34" charset="0"/>
              </a:defRPr>
            </a:lvl1pPr>
            <a:lvl2pPr>
              <a:defRPr sz="2800">
                <a:latin typeface="Arial" panose="020B0604020202020204" pitchFamily="34" charset="0"/>
              </a:defRPr>
            </a:lvl2pPr>
            <a:lvl3pPr>
              <a:defRPr sz="2400">
                <a:latin typeface="Arial" panose="020B0604020202020204" pitchFamily="34" charset="0"/>
              </a:defRPr>
            </a:lvl3pPr>
            <a:lvl4pPr>
              <a:defRPr sz="2000">
                <a:latin typeface="Arial" panose="020B0604020202020204" pitchFamily="34" charset="0"/>
              </a:defRPr>
            </a:lvl4pPr>
            <a:lvl5pPr>
              <a:defRPr sz="2000">
                <a:latin typeface="Arial" panose="020B06040202020202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57445732-0EFC-4E57-84EB-8F009C085099}"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56880530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7DED9F14-D48A-4C06-AC96-F17040FB151C}"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04129597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D9D6C2AA-3663-42BF-BDA7-36F0BBE3BF86}"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8656880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211B848F-EBCB-43BC-A04F-F210387FD838}"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41410538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able Placeholder 2"/>
          <p:cNvSpPr>
            <a:spLocks noGrp="1"/>
          </p:cNvSpPr>
          <p:nvPr>
            <p:ph type="tbl" idx="1"/>
          </p:nvPr>
        </p:nvSpPr>
        <p:spPr>
          <a:xfrm>
            <a:off x="457200" y="1600200"/>
            <a:ext cx="8229600" cy="4525963"/>
          </a:xfrm>
        </p:spPr>
        <p:txBody>
          <a:bodyPr/>
          <a:lstStyle>
            <a:lvl1pPr>
              <a:defRPr>
                <a:latin typeface="Arial" panose="020B0604020202020204" pitchFamily="34" charset="0"/>
              </a:defRPr>
            </a:lvl1pPr>
          </a:lstStyle>
          <a:p>
            <a:endParaRPr lang="en-US" dirty="0"/>
          </a:p>
        </p:txBody>
      </p:sp>
      <p:sp>
        <p:nvSpPr>
          <p:cNvPr id="4" name="Date Placeholder 3"/>
          <p:cNvSpPr>
            <a:spLocks noGrp="1"/>
          </p:cNvSpPr>
          <p:nvPr>
            <p:ph type="dt" sz="half" idx="10"/>
          </p:nvPr>
        </p:nvSpPr>
        <p:spPr>
          <a:xfrm>
            <a:off x="457200" y="6245225"/>
            <a:ext cx="2133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atin typeface="Arial" panose="020B0604020202020204" pitchFamily="34" charset="0"/>
              </a:defRPr>
            </a:lvl1pPr>
          </a:lstStyle>
          <a:p>
            <a:fld id="{E10F5A26-E009-4AEF-9B04-2B770AC7356F}"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50022697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hart Placeholder 2"/>
          <p:cNvSpPr>
            <a:spLocks noGrp="1"/>
          </p:cNvSpPr>
          <p:nvPr>
            <p:ph type="chart" idx="1"/>
          </p:nvPr>
        </p:nvSpPr>
        <p:spPr>
          <a:xfrm>
            <a:off x="457200" y="1600200"/>
            <a:ext cx="8229600" cy="4525963"/>
          </a:xfrm>
        </p:spPr>
        <p:txBody>
          <a:bodyPr/>
          <a:lstStyle>
            <a:lvl1pPr>
              <a:defRPr>
                <a:latin typeface="Arial" panose="020B0604020202020204" pitchFamily="34" charset="0"/>
              </a:defRPr>
            </a:lvl1pPr>
          </a:lstStyle>
          <a:p>
            <a:endParaRPr lang="en-US" dirty="0"/>
          </a:p>
        </p:txBody>
      </p:sp>
      <p:sp>
        <p:nvSpPr>
          <p:cNvPr id="4" name="Date Placeholder 3"/>
          <p:cNvSpPr>
            <a:spLocks noGrp="1"/>
          </p:cNvSpPr>
          <p:nvPr>
            <p:ph type="dt" sz="half" idx="10"/>
          </p:nvPr>
        </p:nvSpPr>
        <p:spPr>
          <a:xfrm>
            <a:off x="457200" y="6245225"/>
            <a:ext cx="2133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atin typeface="Arial" panose="020B0604020202020204" pitchFamily="34" charset="0"/>
              </a:defRPr>
            </a:lvl1pPr>
          </a:lstStyle>
          <a:p>
            <a:fld id="{7BD4A8BA-F916-410E-8B17-4FAE96AD2EDA}"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43964517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457200" y="1600200"/>
            <a:ext cx="4038600" cy="4525963"/>
          </a:xfr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a:xfrm>
            <a:off x="457200" y="6245225"/>
            <a:ext cx="2133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atin typeface="Arial" panose="020B0604020202020204" pitchFamily="34" charset="0"/>
              </a:defRPr>
            </a:lvl1pPr>
          </a:lstStyle>
          <a:p>
            <a:fld id="{A4CE25BF-22F6-48B7-B391-0A984E013F3C}"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7181421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D728B3F-2A5E-4CEC-9170-A04634840C8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877974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8277ED7-9549-4DD5-9A0A-629A753860F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0448453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E17BA7E-529B-411E-BD30-7933DCF4611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9044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5ACAFE-18D6-4EC4-B245-B3DF9E38C08E}" type="datetimeFigureOut">
              <a:rPr lang="en-US" smtClean="0"/>
              <a:t>2/4/2017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8E147C-6285-487E-B58A-0BD9EFAAED2B}" type="slidenum">
              <a:rPr lang="en-US" smtClean="0"/>
              <a:t>‹#›</a:t>
            </a:fld>
            <a:endParaRPr lang="en-US"/>
          </a:p>
        </p:txBody>
      </p:sp>
    </p:spTree>
    <p:extLst>
      <p:ext uri="{BB962C8B-B14F-4D97-AF65-F5344CB8AC3E}">
        <p14:creationId xmlns:p14="http://schemas.microsoft.com/office/powerpoint/2010/main" val="184028024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FAABFDA-C3A3-4645-9DAD-B0EEF50FF9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3446531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755B7099-D08F-4C12-B1D1-B0254418F29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1425886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7C031B59-A4DA-4715-945A-6C2B434321D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296659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39F907F4-4EFB-4019-9808-0BAFC8F7D14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3707314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7445732-0EFC-4E57-84EB-8F009C08509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8369991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DED9F14-D48A-4C06-AC96-F17040FB151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9692340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9D6C2AA-3663-42BF-BDA7-36F0BBE3BF8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9265412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11B848F-EBCB-43BC-A04F-F210387FD83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1395612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E10F5A26-E009-4AEF-9B04-2B770AC7356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8652049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7BD4A8BA-F916-410E-8B17-4FAE96AD2ED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12291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5ACAFE-18D6-4EC4-B245-B3DF9E38C08E}" type="datetimeFigureOut">
              <a:rPr lang="en-US" smtClean="0"/>
              <a:t>2/4/2017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8E147C-6285-487E-B58A-0BD9EFAAED2B}" type="slidenum">
              <a:rPr lang="en-US" smtClean="0"/>
              <a:t>‹#›</a:t>
            </a:fld>
            <a:endParaRPr lang="en-US"/>
          </a:p>
        </p:txBody>
      </p:sp>
    </p:spTree>
    <p:extLst>
      <p:ext uri="{BB962C8B-B14F-4D97-AF65-F5344CB8AC3E}">
        <p14:creationId xmlns:p14="http://schemas.microsoft.com/office/powerpoint/2010/main" val="63448173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A4CE25BF-22F6-48B7-B391-0A984E013F3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312978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2/4/2017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3405753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2/4/2017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674709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latin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2/4/2017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3115085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2/4/2017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7515597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2/4/2017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3888441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2/4/2017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6787199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2/4/2017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3827975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atin typeface="Arial" panose="020B0604020202020204" pitchFamily="34" charset="0"/>
              </a:defRPr>
            </a:lvl1pPr>
            <a:lvl2pPr>
              <a:defRPr sz="2800">
                <a:latin typeface="Arial" panose="020B0604020202020204" pitchFamily="34" charset="0"/>
              </a:defRPr>
            </a:lvl2pPr>
            <a:lvl3pPr>
              <a:defRPr sz="2400">
                <a:latin typeface="Arial" panose="020B0604020202020204" pitchFamily="34" charset="0"/>
              </a:defRPr>
            </a:lvl3pPr>
            <a:lvl4pPr>
              <a:defRPr sz="2000">
                <a:latin typeface="Arial" panose="020B0604020202020204" pitchFamily="34" charset="0"/>
              </a:defRPr>
            </a:lvl4pPr>
            <a:lvl5pPr>
              <a:defRPr sz="2000">
                <a:latin typeface="Arial" panose="020B06040202020202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2/4/2017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4851474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2/4/2017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44940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theme" Target="../theme/theme10.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5.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11.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6.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theme" Target="../theme/theme12.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7.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theme" Target="../theme/theme13.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8.xml"/><Relationship Id="rId13" Type="http://schemas.openxmlformats.org/officeDocument/2006/relationships/theme" Target="../theme/theme14.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slideLayout" Target="../slideLayouts/slideLayout172.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0.xml"/><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theme" Target="../theme/theme15.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91.xml"/><Relationship Id="rId13" Type="http://schemas.openxmlformats.org/officeDocument/2006/relationships/theme" Target="../theme/theme16.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slideLayout" Target="../slideLayouts/slideLayout195.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03.xml"/><Relationship Id="rId13" Type="http://schemas.openxmlformats.org/officeDocument/2006/relationships/theme" Target="../theme/theme17.xml"/><Relationship Id="rId3" Type="http://schemas.openxmlformats.org/officeDocument/2006/relationships/slideLayout" Target="../slideLayouts/slideLayout198.xml"/><Relationship Id="rId7" Type="http://schemas.openxmlformats.org/officeDocument/2006/relationships/slideLayout" Target="../slideLayouts/slideLayout202.xml"/><Relationship Id="rId12" Type="http://schemas.openxmlformats.org/officeDocument/2006/relationships/slideLayout" Target="../slideLayouts/slideLayout207.xml"/><Relationship Id="rId2" Type="http://schemas.openxmlformats.org/officeDocument/2006/relationships/slideLayout" Target="../slideLayouts/slideLayout197.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5" Type="http://schemas.openxmlformats.org/officeDocument/2006/relationships/slideLayout" Target="../slideLayouts/slideLayout200.xml"/><Relationship Id="rId10" Type="http://schemas.openxmlformats.org/officeDocument/2006/relationships/slideLayout" Target="../slideLayouts/slideLayout205.xml"/><Relationship Id="rId4" Type="http://schemas.openxmlformats.org/officeDocument/2006/relationships/slideLayout" Target="../slideLayouts/slideLayout199.xml"/><Relationship Id="rId9" Type="http://schemas.openxmlformats.org/officeDocument/2006/relationships/slideLayout" Target="../slideLayouts/slideLayout204.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15.xml"/><Relationship Id="rId13" Type="http://schemas.openxmlformats.org/officeDocument/2006/relationships/theme" Target="../theme/theme18.xml"/><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slideLayout" Target="../slideLayouts/slideLayout219.xml"/><Relationship Id="rId2" Type="http://schemas.openxmlformats.org/officeDocument/2006/relationships/slideLayout" Target="../slideLayouts/slideLayout209.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5" Type="http://schemas.openxmlformats.org/officeDocument/2006/relationships/slideLayout" Target="../slideLayouts/slideLayout212.xml"/><Relationship Id="rId10" Type="http://schemas.openxmlformats.org/officeDocument/2006/relationships/slideLayout" Target="../slideLayouts/slideLayout217.xml"/><Relationship Id="rId4" Type="http://schemas.openxmlformats.org/officeDocument/2006/relationships/slideLayout" Target="../slideLayouts/slideLayout211.xml"/><Relationship Id="rId9" Type="http://schemas.openxmlformats.org/officeDocument/2006/relationships/slideLayout" Target="../slideLayouts/slideLayout21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27.xml"/><Relationship Id="rId13" Type="http://schemas.openxmlformats.org/officeDocument/2006/relationships/theme" Target="../theme/theme19.xml"/><Relationship Id="rId3" Type="http://schemas.openxmlformats.org/officeDocument/2006/relationships/slideLayout" Target="../slideLayouts/slideLayout222.xml"/><Relationship Id="rId7" Type="http://schemas.openxmlformats.org/officeDocument/2006/relationships/slideLayout" Target="../slideLayouts/slideLayout226.xml"/><Relationship Id="rId12" Type="http://schemas.openxmlformats.org/officeDocument/2006/relationships/slideLayout" Target="../slideLayouts/slideLayout231.xml"/><Relationship Id="rId2" Type="http://schemas.openxmlformats.org/officeDocument/2006/relationships/slideLayout" Target="../slideLayouts/slideLayout221.xml"/><Relationship Id="rId1" Type="http://schemas.openxmlformats.org/officeDocument/2006/relationships/slideLayout" Target="../slideLayouts/slideLayout220.xml"/><Relationship Id="rId6" Type="http://schemas.openxmlformats.org/officeDocument/2006/relationships/slideLayout" Target="../slideLayouts/slideLayout225.xml"/><Relationship Id="rId11" Type="http://schemas.openxmlformats.org/officeDocument/2006/relationships/slideLayout" Target="../slideLayouts/slideLayout230.xml"/><Relationship Id="rId5" Type="http://schemas.openxmlformats.org/officeDocument/2006/relationships/slideLayout" Target="../slideLayouts/slideLayout224.xml"/><Relationship Id="rId10" Type="http://schemas.openxmlformats.org/officeDocument/2006/relationships/slideLayout" Target="../slideLayouts/slideLayout229.xml"/><Relationship Id="rId4" Type="http://schemas.openxmlformats.org/officeDocument/2006/relationships/slideLayout" Target="../slideLayouts/slideLayout223.xml"/><Relationship Id="rId9" Type="http://schemas.openxmlformats.org/officeDocument/2006/relationships/slideLayout" Target="../slideLayouts/slideLayout22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5.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theme" Target="../theme/theme6.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5" Type="http://schemas.openxmlformats.org/officeDocument/2006/relationships/theme" Target="../theme/theme7.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8.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5" Type="http://schemas.openxmlformats.org/officeDocument/2006/relationships/theme" Target="../theme/theme9.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5ACAFE-18D6-4EC4-B245-B3DF9E38C08E}" type="datetimeFigureOut">
              <a:rPr lang="en-US" smtClean="0"/>
              <a:t>2/4/2017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8E147C-6285-487E-B58A-0BD9EFAAED2B}" type="slidenum">
              <a:rPr lang="en-US" smtClean="0"/>
              <a:t>‹#›</a:t>
            </a:fld>
            <a:endParaRPr lang="en-US"/>
          </a:p>
        </p:txBody>
      </p:sp>
    </p:spTree>
    <p:extLst>
      <p:ext uri="{BB962C8B-B14F-4D97-AF65-F5344CB8AC3E}">
        <p14:creationId xmlns:p14="http://schemas.microsoft.com/office/powerpoint/2010/main" val="12926104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Arial" pitchFamily="34"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Arial" pitchFamily="34"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atin typeface="Arial" pitchFamily="34" charset="0"/>
              </a:defRPr>
            </a:lvl1pPr>
          </a:lstStyle>
          <a:p>
            <a:pPr fontAlgn="base">
              <a:spcBef>
                <a:spcPct val="0"/>
              </a:spcBef>
              <a:spcAft>
                <a:spcPct val="0"/>
              </a:spcAft>
              <a:defRPr/>
            </a:pPr>
            <a:fld id="{85CC334A-4504-49EC-99D2-3CA8AB36209D}"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069328192"/>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 id="214748393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9A17A0-05CC-4E84-A717-F79038D8F1AE}" type="datetimeFigureOut">
              <a:rPr lang="en-US" smtClean="0">
                <a:solidFill>
                  <a:prstClr val="black">
                    <a:tint val="75000"/>
                  </a:prstClr>
                </a:solidFill>
              </a:rPr>
              <a:pPr/>
              <a:t>2/4/2017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2C1153-4E2E-475B-B406-746E40907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9148831"/>
      </p:ext>
    </p:extLst>
  </p:cSld>
  <p:clrMap bg1="lt1" tx1="dk1" bg2="lt2" tx2="dk2" accent1="accent1" accent2="accent2" accent3="accent3" accent4="accent4" accent5="accent5" accent6="accent6" hlink="hlink" folHlink="folHlink"/>
  <p:sldLayoutIdLst>
    <p:sldLayoutId id="2147483938" r:id="rId1"/>
    <p:sldLayoutId id="2147483939" r:id="rId2"/>
    <p:sldLayoutId id="2147483940" r:id="rId3"/>
    <p:sldLayoutId id="2147483941" r:id="rId4"/>
    <p:sldLayoutId id="2147483942" r:id="rId5"/>
    <p:sldLayoutId id="2147483943" r:id="rId6"/>
    <p:sldLayoutId id="2147483944" r:id="rId7"/>
    <p:sldLayoutId id="2147483945" r:id="rId8"/>
    <p:sldLayoutId id="2147483946" r:id="rId9"/>
    <p:sldLayoutId id="2147483947" r:id="rId10"/>
    <p:sldLayoutId id="214748394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9A17A0-05CC-4E84-A717-F79038D8F1AE}" type="datetimeFigureOut">
              <a:rPr lang="en-US" smtClean="0">
                <a:solidFill>
                  <a:prstClr val="black">
                    <a:tint val="75000"/>
                  </a:prstClr>
                </a:solidFill>
              </a:rPr>
              <a:pPr/>
              <a:t>2/4/2017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2C1153-4E2E-475B-B406-746E40907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1021089"/>
      </p:ext>
    </p:extLst>
  </p:cSld>
  <p:clrMap bg1="lt1" tx1="dk1" bg2="lt2" tx2="dk2" accent1="accent1" accent2="accent2" accent3="accent3" accent4="accent4" accent5="accent5" accent6="accent6" hlink="hlink" folHlink="folHlink"/>
  <p:sldLayoutIdLst>
    <p:sldLayoutId id="2147483950" r:id="rId1"/>
    <p:sldLayoutId id="2147483951" r:id="rId2"/>
    <p:sldLayoutId id="2147483952" r:id="rId3"/>
    <p:sldLayoutId id="2147483953" r:id="rId4"/>
    <p:sldLayoutId id="2147483954" r:id="rId5"/>
    <p:sldLayoutId id="2147483955" r:id="rId6"/>
    <p:sldLayoutId id="2147483956" r:id="rId7"/>
    <p:sldLayoutId id="2147483957" r:id="rId8"/>
    <p:sldLayoutId id="2147483958" r:id="rId9"/>
    <p:sldLayoutId id="2147483959" r:id="rId10"/>
    <p:sldLayoutId id="214748396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9A17A0-05CC-4E84-A717-F79038D8F1AE}" type="datetimeFigureOut">
              <a:rPr lang="en-US" smtClean="0">
                <a:solidFill>
                  <a:prstClr val="black">
                    <a:tint val="75000"/>
                  </a:prstClr>
                </a:solidFill>
              </a:rPr>
              <a:pPr/>
              <a:t>2/4/2017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2C1153-4E2E-475B-B406-746E40907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698537"/>
      </p:ext>
    </p:extLst>
  </p:cSld>
  <p:clrMap bg1="lt1" tx1="dk1" bg2="lt2" tx2="dk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34969426-3E7D-4F12-B5D0-EE6198BDBD3F}" type="datetimeFigureOut">
              <a:rPr lang="en-US" smtClean="0">
                <a:solidFill>
                  <a:prstClr val="black">
                    <a:tint val="75000"/>
                  </a:prstClr>
                </a:solidFill>
              </a:rPr>
              <a:pPr/>
              <a:t>2/8/2017</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EE47DCF0-F3AD-4EC9-82B4-E52CC58ED33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96615255"/>
      </p:ext>
    </p:extLst>
  </p:cSld>
  <p:clrMap bg1="lt1" tx1="dk1" bg2="lt2" tx2="dk2" accent1="accent1" accent2="accent2" accent3="accent3" accent4="accent4" accent5="accent5" accent6="accent6" hlink="hlink" folHlink="folHlink"/>
  <p:sldLayoutIdLst>
    <p:sldLayoutId id="2147484032" r:id="rId1"/>
    <p:sldLayoutId id="2147484033" r:id="rId2"/>
    <p:sldLayoutId id="2147484034" r:id="rId3"/>
    <p:sldLayoutId id="2147484035" r:id="rId4"/>
    <p:sldLayoutId id="2147484036" r:id="rId5"/>
    <p:sldLayoutId id="2147484037" r:id="rId6"/>
    <p:sldLayoutId id="2147484038" r:id="rId7"/>
    <p:sldLayoutId id="2147484039" r:id="rId8"/>
    <p:sldLayoutId id="2147484040" r:id="rId9"/>
    <p:sldLayoutId id="2147484041" r:id="rId10"/>
    <p:sldLayoutId id="2147484042" r:id="rId11"/>
    <p:sldLayoutId id="2147484043" r:id="rId12"/>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19B067-42BC-42E4-87E1-2FB200CE29A5}" type="datetimeFigureOut">
              <a:rPr lang="en-US" smtClean="0">
                <a:solidFill>
                  <a:prstClr val="black">
                    <a:tint val="75000"/>
                  </a:prstClr>
                </a:solidFill>
              </a:rPr>
              <a:pPr/>
              <a:t>2/8/2017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96DD50-A45E-4356-8C7B-AA9D6A9F09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3295495"/>
      </p:ext>
    </p:extLst>
  </p:cSld>
  <p:clrMap bg1="lt1" tx1="dk1" bg2="lt2" tx2="dk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 id="2147484050" r:id="rId6"/>
    <p:sldLayoutId id="2147484051" r:id="rId7"/>
    <p:sldLayoutId id="2147484052" r:id="rId8"/>
    <p:sldLayoutId id="2147484053" r:id="rId9"/>
    <p:sldLayoutId id="2147484054" r:id="rId10"/>
    <p:sldLayoutId id="21474840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34969426-3E7D-4F12-B5D0-EE6198BDBD3F}" type="datetimeFigureOut">
              <a:rPr lang="en-US" smtClean="0">
                <a:solidFill>
                  <a:prstClr val="black">
                    <a:tint val="75000"/>
                  </a:prstClr>
                </a:solidFill>
              </a:rPr>
              <a:pPr/>
              <a:t>2/8/2017</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EE47DCF0-F3AD-4EC9-82B4-E52CC58ED33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93475711"/>
      </p:ext>
    </p:extLst>
  </p:cSld>
  <p:clrMap bg1="lt1" tx1="dk1" bg2="lt2" tx2="dk2" accent1="accent1" accent2="accent2" accent3="accent3" accent4="accent4" accent5="accent5" accent6="accent6" hlink="hlink" folHlink="folHlink"/>
  <p:sldLayoutIdLst>
    <p:sldLayoutId id="2147484057" r:id="rId1"/>
    <p:sldLayoutId id="2147484058" r:id="rId2"/>
    <p:sldLayoutId id="2147484059" r:id="rId3"/>
    <p:sldLayoutId id="2147484060" r:id="rId4"/>
    <p:sldLayoutId id="2147484061" r:id="rId5"/>
    <p:sldLayoutId id="2147484062" r:id="rId6"/>
    <p:sldLayoutId id="2147484063" r:id="rId7"/>
    <p:sldLayoutId id="2147484064" r:id="rId8"/>
    <p:sldLayoutId id="2147484065" r:id="rId9"/>
    <p:sldLayoutId id="2147484066" r:id="rId10"/>
    <p:sldLayoutId id="2147484067" r:id="rId11"/>
    <p:sldLayoutId id="2147484068" r:id="rId12"/>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34969426-3E7D-4F12-B5D0-EE6198BDBD3F}" type="datetimeFigureOut">
              <a:rPr lang="en-US" smtClean="0">
                <a:solidFill>
                  <a:prstClr val="black">
                    <a:tint val="75000"/>
                  </a:prstClr>
                </a:solidFill>
              </a:rPr>
              <a:pPr/>
              <a:t>2/8/2017</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EE47DCF0-F3AD-4EC9-82B4-E52CC58ED33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9210672"/>
      </p:ext>
    </p:extLst>
  </p:cSld>
  <p:clrMap bg1="lt1" tx1="dk1" bg2="lt2" tx2="dk2" accent1="accent1" accent2="accent2" accent3="accent3" accent4="accent4" accent5="accent5" accent6="accent6" hlink="hlink" folHlink="folHlink"/>
  <p:sldLayoutIdLst>
    <p:sldLayoutId id="2147484070" r:id="rId1"/>
    <p:sldLayoutId id="2147484071" r:id="rId2"/>
    <p:sldLayoutId id="2147484072" r:id="rId3"/>
    <p:sldLayoutId id="2147484073" r:id="rId4"/>
    <p:sldLayoutId id="2147484074" r:id="rId5"/>
    <p:sldLayoutId id="2147484075" r:id="rId6"/>
    <p:sldLayoutId id="2147484076" r:id="rId7"/>
    <p:sldLayoutId id="2147484077" r:id="rId8"/>
    <p:sldLayoutId id="2147484078" r:id="rId9"/>
    <p:sldLayoutId id="2147484079" r:id="rId10"/>
    <p:sldLayoutId id="2147484080" r:id="rId11"/>
    <p:sldLayoutId id="2147484081" r:id="rId12"/>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34969426-3E7D-4F12-B5D0-EE6198BDBD3F}" type="datetimeFigureOut">
              <a:rPr lang="en-US" smtClean="0">
                <a:solidFill>
                  <a:prstClr val="black">
                    <a:tint val="75000"/>
                  </a:prstClr>
                </a:solidFill>
              </a:rPr>
              <a:pPr/>
              <a:t>2/8/2017</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EE47DCF0-F3AD-4EC9-82B4-E52CC58ED33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45878068"/>
      </p:ext>
    </p:extLst>
  </p:cSld>
  <p:clrMap bg1="lt1" tx1="dk1" bg2="lt2" tx2="dk2" accent1="accent1" accent2="accent2" accent3="accent3" accent4="accent4" accent5="accent5" accent6="accent6" hlink="hlink" folHlink="folHlink"/>
  <p:sldLayoutIdLst>
    <p:sldLayoutId id="2147484083" r:id="rId1"/>
    <p:sldLayoutId id="2147484084" r:id="rId2"/>
    <p:sldLayoutId id="2147484085" r:id="rId3"/>
    <p:sldLayoutId id="2147484086" r:id="rId4"/>
    <p:sldLayoutId id="2147484087" r:id="rId5"/>
    <p:sldLayoutId id="2147484088" r:id="rId6"/>
    <p:sldLayoutId id="2147484089" r:id="rId7"/>
    <p:sldLayoutId id="2147484090" r:id="rId8"/>
    <p:sldLayoutId id="2147484091" r:id="rId9"/>
    <p:sldLayoutId id="2147484092" r:id="rId10"/>
    <p:sldLayoutId id="2147484093" r:id="rId11"/>
    <p:sldLayoutId id="2147484094" r:id="rId12"/>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34969426-3E7D-4F12-B5D0-EE6198BDBD3F}" type="datetimeFigureOut">
              <a:rPr lang="en-US" smtClean="0">
                <a:solidFill>
                  <a:prstClr val="black">
                    <a:tint val="75000"/>
                  </a:prstClr>
                </a:solidFill>
              </a:rPr>
              <a:pPr/>
              <a:t>2/8/2017</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EE47DCF0-F3AD-4EC9-82B4-E52CC58ED33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63348218"/>
      </p:ext>
    </p:extLst>
  </p:cSld>
  <p:clrMap bg1="lt1" tx1="dk1" bg2="lt2" tx2="dk2" accent1="accent1" accent2="accent2" accent3="accent3" accent4="accent4" accent5="accent5" accent6="accent6" hlink="hlink" folHlink="folHlink"/>
  <p:sldLayoutIdLst>
    <p:sldLayoutId id="2147484098" r:id="rId1"/>
    <p:sldLayoutId id="2147484099" r:id="rId2"/>
    <p:sldLayoutId id="2147484100" r:id="rId3"/>
    <p:sldLayoutId id="2147484101" r:id="rId4"/>
    <p:sldLayoutId id="2147484102" r:id="rId5"/>
    <p:sldLayoutId id="2147484103" r:id="rId6"/>
    <p:sldLayoutId id="2147484104" r:id="rId7"/>
    <p:sldLayoutId id="2147484105" r:id="rId8"/>
    <p:sldLayoutId id="2147484106" r:id="rId9"/>
    <p:sldLayoutId id="2147484107" r:id="rId10"/>
    <p:sldLayoutId id="2147484108" r:id="rId11"/>
    <p:sldLayoutId id="2147484109" r:id="rId12"/>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DA7A2894-A709-4C9D-BDF5-EB9BC6ADC6BF}" type="datetimeFigureOut">
              <a:rPr lang="en-US" smtClean="0">
                <a:solidFill>
                  <a:prstClr val="black">
                    <a:tint val="75000"/>
                  </a:prstClr>
                </a:solidFill>
              </a:rPr>
              <a:pPr/>
              <a:t>2/4/2017</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414154EE-FA8E-4C12-B9D6-E6CF5AC7CB9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902028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4" r:id="rId13"/>
    <p:sldLayoutId id="2147483675" r:id="rId14"/>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fontAlgn="base">
              <a:spcBef>
                <a:spcPct val="0"/>
              </a:spcBef>
              <a:spcAft>
                <a:spcPct val="0"/>
              </a:spcAft>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fontAlgn="base">
              <a:spcBef>
                <a:spcPct val="0"/>
              </a:spcBef>
              <a:spcAft>
                <a:spcPct val="0"/>
              </a:spcAft>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fontAlgn="base">
              <a:spcBef>
                <a:spcPct val="0"/>
              </a:spcBef>
              <a:spcAft>
                <a:spcPct val="0"/>
              </a:spcAft>
              <a:defRPr/>
            </a:pPr>
            <a:fld id="{4CA09F52-ABE3-4390-AA3A-DA238C283DD7}" type="slidenum">
              <a:rPr lang="en-US" altLang="en-US">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872348075"/>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4096"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Arial" pitchFamily="34"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Arial" pitchFamily="34"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atin typeface="Arial" pitchFamily="34" charset="0"/>
              </a:defRPr>
            </a:lvl1pPr>
          </a:lstStyle>
          <a:p>
            <a:pPr fontAlgn="base">
              <a:spcBef>
                <a:spcPct val="0"/>
              </a:spcBef>
              <a:spcAft>
                <a:spcPct val="0"/>
              </a:spcAft>
              <a:defRPr/>
            </a:pPr>
            <a:fld id="{85CC334A-4504-49EC-99D2-3CA8AB36209D}"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449885825"/>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4095"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55D5569A-5FF9-47CA-995B-8586E0647212}" type="datetimeFigureOut">
              <a:rPr lang="en-US">
                <a:solidFill>
                  <a:prstClr val="black">
                    <a:tint val="75000"/>
                  </a:prstClr>
                </a:solidFill>
              </a:rPr>
              <a:pPr>
                <a:defRPr/>
              </a:pPr>
              <a:t>2/4/2017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39BE8E52-D886-484D-99DC-06649A733D0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52375186"/>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anose="020B0604020202020204" pitchFamily="34" charset="0"/>
              </a:defRPr>
            </a:lvl1pPr>
          </a:lstStyle>
          <a:p>
            <a:pPr fontAlgn="base">
              <a:spcBef>
                <a:spcPct val="0"/>
              </a:spcBef>
              <a:spcAft>
                <a:spcPct val="0"/>
              </a:spcAft>
            </a:pPr>
            <a:endParaRPr lang="en-US" altLang="en-US" dirty="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anose="020B0604020202020204" pitchFamily="34" charset="0"/>
              </a:defRPr>
            </a:lvl1pPr>
          </a:lstStyle>
          <a:p>
            <a:pPr fontAlgn="base">
              <a:spcBef>
                <a:spcPct val="0"/>
              </a:spcBef>
              <a:spcAft>
                <a:spcPct val="0"/>
              </a:spcAft>
            </a:pPr>
            <a:endParaRPr lang="en-US" altLang="en-US" dirty="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pPr fontAlgn="base">
              <a:spcBef>
                <a:spcPct val="0"/>
              </a:spcBef>
              <a:spcAft>
                <a:spcPct val="0"/>
              </a:spcAft>
            </a:pPr>
            <a:fld id="{DDB8CB44-EA5B-46DA-A15B-9729A54D5F31}" type="slidenum">
              <a:rPr lang="en-US" altLang="en-US" smtClean="0">
                <a:solidFill>
                  <a:srgbClr val="000000"/>
                </a:solidFill>
              </a:rPr>
              <a:pPr fontAlgn="base">
                <a:spcBef>
                  <a:spcPct val="0"/>
                </a:spcBef>
                <a:spcAft>
                  <a:spcPct val="0"/>
                </a:spcAft>
              </a:pPr>
              <a:t>‹#›</a:t>
            </a:fld>
            <a:endParaRPr lang="en-US" altLang="en-US" dirty="0">
              <a:solidFill>
                <a:srgbClr val="000000"/>
              </a:solidFill>
            </a:endParaRPr>
          </a:p>
        </p:txBody>
      </p:sp>
    </p:spTree>
    <p:extLst>
      <p:ext uri="{BB962C8B-B14F-4D97-AF65-F5344CB8AC3E}">
        <p14:creationId xmlns:p14="http://schemas.microsoft.com/office/powerpoint/2010/main" val="3857993641"/>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Lst>
  <p:txStyles>
    <p:titleStyle>
      <a:lvl1pPr algn="ctr" rtl="0" fontAlgn="base">
        <a:spcBef>
          <a:spcPct val="0"/>
        </a:spcBef>
        <a:spcAft>
          <a:spcPct val="0"/>
        </a:spcAft>
        <a:defRPr sz="4400">
          <a:solidFill>
            <a:schemeClr val="tx2"/>
          </a:solidFill>
          <a:latin typeface="Arial" panose="020B0604020202020204" pitchFamily="34" charset="0"/>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fontAlgn="base">
        <a:spcBef>
          <a:spcPct val="20000"/>
        </a:spcBef>
        <a:spcAft>
          <a:spcPct val="0"/>
        </a:spcAft>
        <a:buChar char="–"/>
        <a:defRPr sz="2800">
          <a:solidFill>
            <a:schemeClr val="tx1"/>
          </a:solidFill>
          <a:latin typeface="Arial" panose="020B0604020202020204" pitchFamily="34" charset="0"/>
        </a:defRPr>
      </a:lvl2pPr>
      <a:lvl3pPr marL="1143000" indent="-228600" algn="l" rtl="0" fontAlgn="base">
        <a:spcBef>
          <a:spcPct val="20000"/>
        </a:spcBef>
        <a:spcAft>
          <a:spcPct val="0"/>
        </a:spcAft>
        <a:buChar char="•"/>
        <a:defRPr sz="2400">
          <a:solidFill>
            <a:schemeClr val="tx1"/>
          </a:solidFill>
          <a:latin typeface="Arial" panose="020B0604020202020204" pitchFamily="34" charset="0"/>
        </a:defRPr>
      </a:lvl3pPr>
      <a:lvl4pPr marL="1600200" indent="-228600" algn="l" rtl="0" fontAlgn="base">
        <a:spcBef>
          <a:spcPct val="20000"/>
        </a:spcBef>
        <a:spcAft>
          <a:spcPct val="0"/>
        </a:spcAft>
        <a:buChar char="–"/>
        <a:defRPr sz="2000">
          <a:solidFill>
            <a:schemeClr val="tx1"/>
          </a:solidFill>
          <a:latin typeface="Arial" panose="020B0604020202020204" pitchFamily="34" charset="0"/>
        </a:defRPr>
      </a:lvl4pPr>
      <a:lvl5pPr marL="2057400" indent="-228600" algn="l" rtl="0" fontAlgn="base">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DDB8CB44-EA5B-46DA-A15B-9729A54D5F31}" type="slidenum">
              <a:rPr lang="en-US" altLang="en-US">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61244206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CBC7FBD0-D551-43EA-B76E-10004F78D3FA}" type="datetimeFigureOut">
              <a:rPr lang="en-US" smtClean="0">
                <a:solidFill>
                  <a:prstClr val="black">
                    <a:tint val="75000"/>
                  </a:prstClr>
                </a:solidFill>
              </a:rPr>
              <a:pPr/>
              <a:t>2/4/2017</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98006226"/>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229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65229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5229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en-US">
              <a:solidFill>
                <a:srgbClr val="000000"/>
              </a:solidFill>
            </a:endParaRPr>
          </a:p>
        </p:txBody>
      </p:sp>
      <p:sp>
        <p:nvSpPr>
          <p:cNvPr id="65229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en-US">
              <a:solidFill>
                <a:srgbClr val="000000"/>
              </a:solidFill>
            </a:endParaRPr>
          </a:p>
        </p:txBody>
      </p:sp>
      <p:sp>
        <p:nvSpPr>
          <p:cNvPr id="65229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A62389FD-7AD5-441E-A10F-A1FD5D109207}" type="slidenum">
              <a:rPr lang="en-US" altLang="en-US">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326772961"/>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 id="2147483853" r:id="rId13"/>
    <p:sldLayoutId id="2147483854" r:id="rId14"/>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97.xml"/><Relationship Id="rId1" Type="http://schemas.openxmlformats.org/officeDocument/2006/relationships/vmlDrawing" Target="../drawings/vmlDrawing1.vml"/><Relationship Id="rId4" Type="http://schemas.openxmlformats.org/officeDocument/2006/relationships/image" Target="../media/image10.emf"/></Relationships>
</file>

<file path=ppt/slides/_rels/slide100.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52.xml"/></Relationships>
</file>

<file path=ppt/slides/_rels/slide101.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52.xml"/></Relationships>
</file>

<file path=ppt/slides/_rels/slide102.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52.xml"/></Relationships>
</file>

<file path=ppt/slides/_rels/slide10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1.png"/><Relationship Id="rId1" Type="http://schemas.openxmlformats.org/officeDocument/2006/relationships/slideLayout" Target="../slideLayouts/slideLayout52.xml"/></Relationships>
</file>

<file path=ppt/slides/_rels/slide10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2.png"/><Relationship Id="rId1" Type="http://schemas.openxmlformats.org/officeDocument/2006/relationships/slideLayout" Target="../slideLayouts/slideLayout52.xml"/></Relationships>
</file>

<file path=ppt/slides/_rels/slide10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3.png"/><Relationship Id="rId1" Type="http://schemas.openxmlformats.org/officeDocument/2006/relationships/slideLayout" Target="../slideLayouts/slideLayout52.xml"/></Relationships>
</file>

<file path=ppt/slides/_rels/slide106.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174.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74.xml"/></Relationships>
</file>

<file path=ppt/slides/_rels/slide109.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53.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16.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7.xml"/></Relationships>
</file>

<file path=ppt/slides/_rels/slide117.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19.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21.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7.xml"/></Relationships>
</file>

<file path=ppt/slides/_rels/slide122.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emf"/><Relationship Id="rId1" Type="http://schemas.openxmlformats.org/officeDocument/2006/relationships/slideLayout" Target="../slideLayouts/slideLayout201.xml"/></Relationships>
</file>

<file path=ppt/slides/_rels/slide123.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emf"/><Relationship Id="rId1" Type="http://schemas.openxmlformats.org/officeDocument/2006/relationships/slideLayout" Target="../slideLayouts/slideLayout213.xml"/><Relationship Id="rId4" Type="http://schemas.openxmlformats.org/officeDocument/2006/relationships/image" Target="../media/image153.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51.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51.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51.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51.xml"/></Relationships>
</file>

<file path=ppt/slides/_rels/slide128.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52.xml"/></Relationships>
</file>

<file path=ppt/slides/_rels/slide12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131.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13.xml"/><Relationship Id="rId1" Type="http://schemas.openxmlformats.org/officeDocument/2006/relationships/vmlDrawing" Target="../drawings/vmlDrawing14.vml"/><Relationship Id="rId4" Type="http://schemas.openxmlformats.org/officeDocument/2006/relationships/image" Target="../media/image155.emf"/></Relationships>
</file>

<file path=ppt/slides/_rels/slide132.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4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31.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21.xml"/></Relationships>
</file>

<file path=ppt/slides/_rels/slide135.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221.xml"/></Relationships>
</file>

<file path=ppt/slides/_rels/slide136.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21.xml"/></Relationships>
</file>

<file path=ppt/slides/_rels/slide137.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21.xml"/></Relationships>
</file>

<file path=ppt/slides/_rels/slide138.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21.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21.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0.xml"/></Relationships>
</file>

<file path=ppt/slides/_rels/slide140.xml.rels><?xml version="1.0" encoding="UTF-8" standalone="yes"?>
<Relationships xmlns="http://schemas.openxmlformats.org/package/2006/relationships"><Relationship Id="rId3" Type="http://schemas.openxmlformats.org/officeDocument/2006/relationships/image" Target="../media/image163.gif"/><Relationship Id="rId2" Type="http://schemas.openxmlformats.org/officeDocument/2006/relationships/image" Target="../media/image162.jpeg"/><Relationship Id="rId1" Type="http://schemas.openxmlformats.org/officeDocument/2006/relationships/slideLayout" Target="../slideLayouts/slideLayout221.xml"/></Relationships>
</file>

<file path=ppt/slides/_rels/slide141.xml.rels><?xml version="1.0" encoding="UTF-8" standalone="yes"?>
<Relationships xmlns="http://schemas.openxmlformats.org/package/2006/relationships"><Relationship Id="rId3" Type="http://schemas.openxmlformats.org/officeDocument/2006/relationships/image" Target="../media/image163.gif"/><Relationship Id="rId2" Type="http://schemas.openxmlformats.org/officeDocument/2006/relationships/image" Target="../media/image162.jpeg"/><Relationship Id="rId1" Type="http://schemas.openxmlformats.org/officeDocument/2006/relationships/slideLayout" Target="../slideLayouts/slideLayout221.xml"/></Relationships>
</file>

<file path=ppt/slides/_rels/slide142.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221.xml"/></Relationships>
</file>

<file path=ppt/slides/_rels/slide143.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221.xml"/></Relationships>
</file>

<file path=ppt/slides/_rels/slide144.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221.xml"/><Relationship Id="rId1" Type="http://schemas.openxmlformats.org/officeDocument/2006/relationships/vmlDrawing" Target="../drawings/vmlDrawing15.vml"/><Relationship Id="rId4" Type="http://schemas.openxmlformats.org/officeDocument/2006/relationships/image" Target="../media/image165.emf"/></Relationships>
</file>

<file path=ppt/slides/_rels/slide145.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221.xml"/><Relationship Id="rId1" Type="http://schemas.openxmlformats.org/officeDocument/2006/relationships/vmlDrawing" Target="../drawings/vmlDrawing16.vml"/><Relationship Id="rId4" Type="http://schemas.openxmlformats.org/officeDocument/2006/relationships/image" Target="../media/image166.emf"/></Relationships>
</file>

<file path=ppt/slides/_rels/slide146.xml.rels><?xml version="1.0" encoding="UTF-8" standalone="yes"?>
<Relationships xmlns="http://schemas.openxmlformats.org/package/2006/relationships"><Relationship Id="rId3" Type="http://schemas.openxmlformats.org/officeDocument/2006/relationships/slideLayout" Target="../slideLayouts/slideLayout220.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167.pn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21.xml"/></Relationships>
</file>

<file path=ppt/slides/_rels/slide148.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221.xml"/><Relationship Id="rId1" Type="http://schemas.openxmlformats.org/officeDocument/2006/relationships/vmlDrawing" Target="../drawings/vmlDrawing17.vml"/><Relationship Id="rId4" Type="http://schemas.openxmlformats.org/officeDocument/2006/relationships/image" Target="../media/image168.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40.xml"/><Relationship Id="rId4" Type="http://schemas.openxmlformats.org/officeDocument/2006/relationships/image" Target="../media/image15.jpeg"/></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9.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8.xml"/><Relationship Id="rId1" Type="http://schemas.openxmlformats.org/officeDocument/2006/relationships/vmlDrawing" Target="../drawings/vmlDrawing2.vml"/><Relationship Id="rId4" Type="http://schemas.openxmlformats.org/officeDocument/2006/relationships/image" Target="../media/image17.emf"/></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40.xml"/><Relationship Id="rId1" Type="http://schemas.openxmlformats.org/officeDocument/2006/relationships/vmlDrawing" Target="../drawings/vmlDrawing3.vml"/><Relationship Id="rId4" Type="http://schemas.openxmlformats.org/officeDocument/2006/relationships/image" Target="../media/image18.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0.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7.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7.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7.xml"/></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7.xml"/></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29.xml"/><Relationship Id="rId1" Type="http://schemas.openxmlformats.org/officeDocument/2006/relationships/vmlDrawing" Target="../drawings/vmlDrawing4.vml"/><Relationship Id="rId4" Type="http://schemas.openxmlformats.org/officeDocument/2006/relationships/image" Target="../media/image24.emf"/></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29.xml"/><Relationship Id="rId1" Type="http://schemas.openxmlformats.org/officeDocument/2006/relationships/vmlDrawing" Target="../drawings/vmlDrawing5.vml"/><Relationship Id="rId4" Type="http://schemas.openxmlformats.org/officeDocument/2006/relationships/image" Target="../media/image25.emf"/></Relationships>
</file>

<file path=ppt/slides/_rels/slide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9.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4.xml"/></Relationships>
</file>

<file path=ppt/slides/_rels/slide40.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9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44.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97.xml"/></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64.xml"/><Relationship Id="rId1" Type="http://schemas.openxmlformats.org/officeDocument/2006/relationships/vmlDrawing" Target="../drawings/vmlDrawing6.vml"/><Relationship Id="rId4" Type="http://schemas.openxmlformats.org/officeDocument/2006/relationships/image" Target="../media/image29.emf"/></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64.xml"/><Relationship Id="rId1" Type="http://schemas.openxmlformats.org/officeDocument/2006/relationships/vmlDrawing" Target="../drawings/vmlDrawing7.vml"/><Relationship Id="rId4" Type="http://schemas.openxmlformats.org/officeDocument/2006/relationships/image" Target="../media/image30.emf"/></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64.xml"/><Relationship Id="rId1" Type="http://schemas.openxmlformats.org/officeDocument/2006/relationships/vmlDrawing" Target="../drawings/vmlDrawing8.vml"/><Relationship Id="rId4" Type="http://schemas.openxmlformats.org/officeDocument/2006/relationships/image" Target="../media/image31.emf"/></Relationships>
</file>

<file path=ppt/slides/_rels/slide4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4.xml"/></Relationships>
</file>

<file path=ppt/slides/_rels/slide4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4.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172.xml"/><Relationship Id="rId1" Type="http://schemas.openxmlformats.org/officeDocument/2006/relationships/vmlDrawing" Target="../drawings/vmlDrawing9.vml"/><Relationship Id="rId4" Type="http://schemas.openxmlformats.org/officeDocument/2006/relationships/image" Target="../media/image35.wmf"/></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13.xml"/><Relationship Id="rId1" Type="http://schemas.openxmlformats.org/officeDocument/2006/relationships/vmlDrawing" Target="../drawings/vmlDrawing10.vml"/><Relationship Id="rId4" Type="http://schemas.openxmlformats.org/officeDocument/2006/relationships/image" Target="../media/image36.emf"/></Relationships>
</file>

<file path=ppt/slides/_rels/slide5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16.xml"/></Relationships>
</file>

<file path=ppt/slides/_rels/slide5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7.xml"/></Relationships>
</file>

<file path=ppt/slides/_rels/slide6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7.xml"/></Relationships>
</file>

<file path=ppt/slides/_rels/slide6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7.xml"/></Relationships>
</file>

<file path=ppt/slides/_rels/slide63.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27.xml"/></Relationships>
</file>

<file path=ppt/slides/_rels/slide6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7.xml"/></Relationships>
</file>

<file path=ppt/slides/_rels/slide65.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27.xml"/><Relationship Id="rId1" Type="http://schemas.openxmlformats.org/officeDocument/2006/relationships/vmlDrawing" Target="../drawings/vmlDrawing11.vml"/><Relationship Id="rId4" Type="http://schemas.openxmlformats.org/officeDocument/2006/relationships/image" Target="../media/image46.em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40.xml"/><Relationship Id="rId1" Type="http://schemas.openxmlformats.org/officeDocument/2006/relationships/vmlDrawing" Target="../drawings/vmlDrawing12.vml"/><Relationship Id="rId4" Type="http://schemas.openxmlformats.org/officeDocument/2006/relationships/image" Target="../media/image47.emf"/></Relationships>
</file>

<file path=ppt/slides/_rels/slide69.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40.xml"/><Relationship Id="rId1" Type="http://schemas.openxmlformats.org/officeDocument/2006/relationships/vmlDrawing" Target="../drawings/vmlDrawing13.vml"/><Relationship Id="rId4" Type="http://schemas.openxmlformats.org/officeDocument/2006/relationships/image" Target="../media/image48.emf"/></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51.xml"/></Relationships>
</file>

<file path=ppt/slides/_rels/slide7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51.xml"/></Relationships>
</file>

<file path=ppt/slides/_rels/slide7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51.xml"/></Relationships>
</file>

<file path=ppt/slides/_rels/slide7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51.xml"/></Relationships>
</file>

<file path=ppt/slides/_rels/slide7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51.xml"/></Relationships>
</file>

<file path=ppt/slides/_rels/slide7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5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5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7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7.xml"/></Relationships>
</file>

<file path=ppt/slides/_rels/slide79.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18" Type="http://schemas.openxmlformats.org/officeDocument/2006/relationships/image" Target="../media/image70.png"/><Relationship Id="rId26" Type="http://schemas.openxmlformats.org/officeDocument/2006/relationships/image" Target="../media/image78.png"/><Relationship Id="rId3" Type="http://schemas.openxmlformats.org/officeDocument/2006/relationships/image" Target="../media/image55.png"/><Relationship Id="rId21" Type="http://schemas.openxmlformats.org/officeDocument/2006/relationships/image" Target="../media/image73.png"/><Relationship Id="rId7" Type="http://schemas.openxmlformats.org/officeDocument/2006/relationships/image" Target="../media/image59.png"/><Relationship Id="rId12" Type="http://schemas.openxmlformats.org/officeDocument/2006/relationships/image" Target="../media/image64.png"/><Relationship Id="rId17" Type="http://schemas.openxmlformats.org/officeDocument/2006/relationships/image" Target="../media/image69.png"/><Relationship Id="rId25" Type="http://schemas.openxmlformats.org/officeDocument/2006/relationships/image" Target="../media/image77.png"/><Relationship Id="rId2" Type="http://schemas.openxmlformats.org/officeDocument/2006/relationships/image" Target="../media/image54.png"/><Relationship Id="rId16" Type="http://schemas.openxmlformats.org/officeDocument/2006/relationships/image" Target="../media/image68.png"/><Relationship Id="rId20" Type="http://schemas.openxmlformats.org/officeDocument/2006/relationships/image" Target="../media/image72.png"/><Relationship Id="rId1" Type="http://schemas.openxmlformats.org/officeDocument/2006/relationships/slideLayout" Target="../slideLayouts/slideLayout39.xml"/><Relationship Id="rId6" Type="http://schemas.openxmlformats.org/officeDocument/2006/relationships/image" Target="../media/image58.png"/><Relationship Id="rId11" Type="http://schemas.openxmlformats.org/officeDocument/2006/relationships/image" Target="../media/image63.png"/><Relationship Id="rId24" Type="http://schemas.openxmlformats.org/officeDocument/2006/relationships/image" Target="../media/image76.png"/><Relationship Id="rId5" Type="http://schemas.openxmlformats.org/officeDocument/2006/relationships/image" Target="../media/image57.png"/><Relationship Id="rId15" Type="http://schemas.openxmlformats.org/officeDocument/2006/relationships/image" Target="../media/image67.png"/><Relationship Id="rId23" Type="http://schemas.openxmlformats.org/officeDocument/2006/relationships/image" Target="../media/image75.png"/><Relationship Id="rId10" Type="http://schemas.openxmlformats.org/officeDocument/2006/relationships/image" Target="../media/image62.png"/><Relationship Id="rId19" Type="http://schemas.openxmlformats.org/officeDocument/2006/relationships/image" Target="../media/image71.png"/><Relationship Id="rId4" Type="http://schemas.openxmlformats.org/officeDocument/2006/relationships/image" Target="../media/image56.png"/><Relationship Id="rId9" Type="http://schemas.openxmlformats.org/officeDocument/2006/relationships/image" Target="../media/image61.png"/><Relationship Id="rId14" Type="http://schemas.openxmlformats.org/officeDocument/2006/relationships/image" Target="../media/image66.png"/><Relationship Id="rId22" Type="http://schemas.openxmlformats.org/officeDocument/2006/relationships/image" Target="../media/image74.png"/><Relationship Id="rId27" Type="http://schemas.openxmlformats.org/officeDocument/2006/relationships/image" Target="../media/image79.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7.xml"/></Relationships>
</file>

<file path=ppt/slides/_rels/slide80.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1.png"/><Relationship Id="rId18" Type="http://schemas.openxmlformats.org/officeDocument/2006/relationships/image" Target="../media/image96.png"/><Relationship Id="rId26" Type="http://schemas.openxmlformats.org/officeDocument/2006/relationships/image" Target="../media/image104.png"/><Relationship Id="rId3" Type="http://schemas.openxmlformats.org/officeDocument/2006/relationships/image" Target="../media/image81.png"/><Relationship Id="rId21" Type="http://schemas.openxmlformats.org/officeDocument/2006/relationships/image" Target="../media/image99.png"/><Relationship Id="rId7" Type="http://schemas.openxmlformats.org/officeDocument/2006/relationships/image" Target="../media/image85.png"/><Relationship Id="rId12" Type="http://schemas.openxmlformats.org/officeDocument/2006/relationships/image" Target="../media/image90.png"/><Relationship Id="rId17" Type="http://schemas.openxmlformats.org/officeDocument/2006/relationships/image" Target="../media/image95.png"/><Relationship Id="rId25" Type="http://schemas.openxmlformats.org/officeDocument/2006/relationships/image" Target="../media/image103.png"/><Relationship Id="rId2" Type="http://schemas.openxmlformats.org/officeDocument/2006/relationships/image" Target="../media/image80.png"/><Relationship Id="rId16" Type="http://schemas.openxmlformats.org/officeDocument/2006/relationships/image" Target="../media/image94.png"/><Relationship Id="rId20" Type="http://schemas.openxmlformats.org/officeDocument/2006/relationships/image" Target="../media/image98.png"/><Relationship Id="rId1" Type="http://schemas.openxmlformats.org/officeDocument/2006/relationships/slideLayout" Target="../slideLayouts/slideLayout39.xml"/><Relationship Id="rId6" Type="http://schemas.openxmlformats.org/officeDocument/2006/relationships/image" Target="../media/image84.png"/><Relationship Id="rId11" Type="http://schemas.openxmlformats.org/officeDocument/2006/relationships/image" Target="../media/image89.png"/><Relationship Id="rId24" Type="http://schemas.openxmlformats.org/officeDocument/2006/relationships/image" Target="../media/image102.png"/><Relationship Id="rId5" Type="http://schemas.openxmlformats.org/officeDocument/2006/relationships/image" Target="../media/image83.png"/><Relationship Id="rId15" Type="http://schemas.openxmlformats.org/officeDocument/2006/relationships/image" Target="../media/image93.png"/><Relationship Id="rId23" Type="http://schemas.openxmlformats.org/officeDocument/2006/relationships/image" Target="../media/image101.png"/><Relationship Id="rId10" Type="http://schemas.openxmlformats.org/officeDocument/2006/relationships/image" Target="../media/image88.png"/><Relationship Id="rId19" Type="http://schemas.openxmlformats.org/officeDocument/2006/relationships/image" Target="../media/image97.png"/><Relationship Id="rId4" Type="http://schemas.openxmlformats.org/officeDocument/2006/relationships/image" Target="../media/image82.png"/><Relationship Id="rId9" Type="http://schemas.openxmlformats.org/officeDocument/2006/relationships/image" Target="../media/image87.png"/><Relationship Id="rId14" Type="http://schemas.openxmlformats.org/officeDocument/2006/relationships/image" Target="../media/image92.png"/><Relationship Id="rId22" Type="http://schemas.openxmlformats.org/officeDocument/2006/relationships/image" Target="../media/image100.png"/><Relationship Id="rId27" Type="http://schemas.openxmlformats.org/officeDocument/2006/relationships/image" Target="../media/image105.png"/></Relationships>
</file>

<file path=ppt/slides/_rels/slide8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40.xml"/></Relationships>
</file>

<file path=ppt/slides/_rels/slide8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40.xml"/></Relationships>
</file>

<file path=ppt/slides/_rels/slide83.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40.xml"/></Relationships>
</file>

<file path=ppt/slides/_rels/slide84.xml.rels><?xml version="1.0" encoding="UTF-8" standalone="yes"?>
<Relationships xmlns="http://schemas.openxmlformats.org/package/2006/relationships"><Relationship Id="rId2" Type="http://schemas.openxmlformats.org/officeDocument/2006/relationships/image" Target="../media/image109.gif"/><Relationship Id="rId1" Type="http://schemas.openxmlformats.org/officeDocument/2006/relationships/slideLayout" Target="../slideLayouts/slideLayout40.xml"/></Relationships>
</file>

<file path=ppt/slides/_rels/slide8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8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87.xml.rels><?xml version="1.0" encoding="UTF-8" standalone="yes"?>
<Relationships xmlns="http://schemas.openxmlformats.org/package/2006/relationships"><Relationship Id="rId3" Type="http://schemas.openxmlformats.org/officeDocument/2006/relationships/image" Target="../media/image112.gif"/><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88.xml.rels><?xml version="1.0" encoding="UTF-8" standalone="yes"?>
<Relationships xmlns="http://schemas.openxmlformats.org/package/2006/relationships"><Relationship Id="rId3" Type="http://schemas.openxmlformats.org/officeDocument/2006/relationships/image" Target="../media/image113.gif"/><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8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png"/><Relationship Id="rId1" Type="http://schemas.openxmlformats.org/officeDocument/2006/relationships/slideLayout" Target="../slideLayouts/slideLayout17.xml"/><Relationship Id="rId5" Type="http://schemas.openxmlformats.org/officeDocument/2006/relationships/image" Target="../media/image9.png"/><Relationship Id="rId4" Type="http://schemas.openxmlformats.org/officeDocument/2006/relationships/image" Target="../media/image8.wmf"/></Relationships>
</file>

<file path=ppt/slides/_rels/slide9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4.png"/><Relationship Id="rId1" Type="http://schemas.openxmlformats.org/officeDocument/2006/relationships/slideLayout" Target="../slideLayouts/slideLayout27.xml"/></Relationships>
</file>

<file path=ppt/slides/_rels/slide9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slideLayout" Target="../slideLayouts/slideLayout13.xml"/><Relationship Id="rId1" Type="http://schemas.openxmlformats.org/officeDocument/2006/relationships/video" Target="file:///C:\Users\JMHolton\Desktop\James_Holton\xtallography_talks\movies\lyso_rotate.wmv" TargetMode="External"/></Relationships>
</file>

<file path=ppt/slides/_rels/slide92.xml.rels><?xml version="1.0" encoding="UTF-8" standalone="yes"?>
<Relationships xmlns="http://schemas.openxmlformats.org/package/2006/relationships"><Relationship Id="rId2" Type="http://schemas.openxmlformats.org/officeDocument/2006/relationships/image" Target="../media/image118.gif"/><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2" Type="http://schemas.openxmlformats.org/officeDocument/2006/relationships/image" Target="../media/image119.gif"/><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8" Type="http://schemas.openxmlformats.org/officeDocument/2006/relationships/image" Target="../media/image127.png"/><Relationship Id="rId13" Type="http://schemas.openxmlformats.org/officeDocument/2006/relationships/image" Target="../media/image132.png"/><Relationship Id="rId3" Type="http://schemas.openxmlformats.org/officeDocument/2006/relationships/image" Target="../media/image122.png"/><Relationship Id="rId7" Type="http://schemas.openxmlformats.org/officeDocument/2006/relationships/image" Target="../media/image126.png"/><Relationship Id="rId12" Type="http://schemas.openxmlformats.org/officeDocument/2006/relationships/image" Target="../media/image131.png"/><Relationship Id="rId17" Type="http://schemas.openxmlformats.org/officeDocument/2006/relationships/image" Target="../media/image136.png"/><Relationship Id="rId2" Type="http://schemas.openxmlformats.org/officeDocument/2006/relationships/image" Target="../media/image121.png"/><Relationship Id="rId16" Type="http://schemas.openxmlformats.org/officeDocument/2006/relationships/image" Target="../media/image135.png"/><Relationship Id="rId1" Type="http://schemas.openxmlformats.org/officeDocument/2006/relationships/slideLayout" Target="../slideLayouts/slideLayout27.xml"/><Relationship Id="rId6" Type="http://schemas.openxmlformats.org/officeDocument/2006/relationships/image" Target="../media/image125.png"/><Relationship Id="rId11" Type="http://schemas.openxmlformats.org/officeDocument/2006/relationships/image" Target="../media/image130.png"/><Relationship Id="rId5" Type="http://schemas.openxmlformats.org/officeDocument/2006/relationships/image" Target="../media/image124.png"/><Relationship Id="rId15" Type="http://schemas.openxmlformats.org/officeDocument/2006/relationships/image" Target="../media/image134.png"/><Relationship Id="rId10" Type="http://schemas.openxmlformats.org/officeDocument/2006/relationships/image" Target="../media/image129.png"/><Relationship Id="rId4" Type="http://schemas.openxmlformats.org/officeDocument/2006/relationships/image" Target="../media/image123.png"/><Relationship Id="rId9" Type="http://schemas.openxmlformats.org/officeDocument/2006/relationships/image" Target="../media/image128.png"/><Relationship Id="rId14" Type="http://schemas.openxmlformats.org/officeDocument/2006/relationships/image" Target="../media/image133.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98.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52.xml"/></Relationships>
</file>

<file path=ppt/slides/_rels/slide99.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3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685800" y="55002"/>
            <a:ext cx="7772400" cy="1143000"/>
          </a:xfrm>
        </p:spPr>
        <p:txBody>
          <a:bodyPr/>
          <a:lstStyle/>
          <a:p>
            <a:pPr eaLnBrk="1" hangingPunct="1"/>
            <a:r>
              <a:rPr lang="en-US" altLang="en-US" sz="5400" dirty="0" smtClean="0">
                <a:latin typeface="Arial" panose="020B0604020202020204" pitchFamily="34" charset="0"/>
                <a:cs typeface="Arial" panose="020B0604020202020204" pitchFamily="34" charset="0"/>
              </a:rPr>
              <a:t>Acknowledgements</a:t>
            </a:r>
          </a:p>
        </p:txBody>
      </p:sp>
      <p:sp>
        <p:nvSpPr>
          <p:cNvPr id="70659" name="Rectangle 8"/>
          <p:cNvSpPr>
            <a:spLocks noGrp="1" noChangeArrowheads="1"/>
          </p:cNvSpPr>
          <p:nvPr>
            <p:ph type="body" idx="1"/>
          </p:nvPr>
        </p:nvSpPr>
        <p:spPr>
          <a:xfrm>
            <a:off x="671285" y="2135188"/>
            <a:ext cx="7772400" cy="4951412"/>
          </a:xfrm>
          <a:extLst>
            <a:ext uri="{909E8E84-426E-40DD-AFC4-6F175D3DCCD1}">
              <a14:hiddenFill xmlns:a14="http://schemas.microsoft.com/office/drawing/2010/main">
                <a:solidFill>
                  <a:srgbClr val="BBE0E3"/>
                </a:solidFill>
              </a14:hiddenFill>
            </a:ext>
          </a:extLst>
        </p:spPr>
        <p:txBody>
          <a:bodyPr>
            <a:normAutofit lnSpcReduction="10000"/>
          </a:bodyPr>
          <a:lstStyle/>
          <a:p>
            <a:pPr algn="ctr">
              <a:lnSpc>
                <a:spcPct val="80000"/>
              </a:lnSpc>
              <a:buNone/>
            </a:pPr>
            <a:r>
              <a:rPr lang="en-US" altLang="en-US" b="1" dirty="0" smtClean="0">
                <a:solidFill>
                  <a:schemeClr val="tx2">
                    <a:lumMod val="75000"/>
                  </a:schemeClr>
                </a:solidFill>
                <a:latin typeface="Arial" panose="020B0604020202020204" pitchFamily="34" charset="0"/>
                <a:cs typeface="Arial" panose="020B0604020202020204" pitchFamily="34" charset="0"/>
              </a:rPr>
              <a:t>UCSF</a:t>
            </a:r>
            <a:r>
              <a:rPr lang="en-US" altLang="en-US" b="1" dirty="0" smtClean="0">
                <a:solidFill>
                  <a:srgbClr val="000066"/>
                </a:solidFill>
                <a:latin typeface="Arial" panose="020B0604020202020204" pitchFamily="34" charset="0"/>
                <a:cs typeface="Arial" panose="020B0604020202020204" pitchFamily="34" charset="0"/>
              </a:rPr>
              <a:t>  </a:t>
            </a:r>
            <a:r>
              <a:rPr lang="en-US" altLang="en-US" b="1" dirty="0" smtClean="0">
                <a:solidFill>
                  <a:srgbClr val="000000"/>
                </a:solidFill>
                <a:latin typeface="Arial" panose="020B0604020202020204" pitchFamily="34" charset="0"/>
                <a:cs typeface="Arial" panose="020B0604020202020204" pitchFamily="34" charset="0"/>
              </a:rPr>
              <a:t> </a:t>
            </a:r>
            <a:r>
              <a:rPr lang="en-US" altLang="en-US" b="1" dirty="0">
                <a:solidFill>
                  <a:srgbClr val="663300"/>
                </a:solidFill>
                <a:latin typeface="Arial" panose="020B0604020202020204" pitchFamily="34" charset="0"/>
                <a:cs typeface="Arial" panose="020B0604020202020204" pitchFamily="34" charset="0"/>
              </a:rPr>
              <a:t>LBNL</a:t>
            </a:r>
            <a:r>
              <a:rPr lang="en-US" altLang="en-US" b="1" dirty="0">
                <a:solidFill>
                  <a:srgbClr val="000000"/>
                </a:solidFill>
                <a:latin typeface="Arial" panose="020B0604020202020204" pitchFamily="34" charset="0"/>
                <a:cs typeface="Arial" panose="020B0604020202020204" pitchFamily="34" charset="0"/>
              </a:rPr>
              <a:t> </a:t>
            </a:r>
            <a:r>
              <a:rPr lang="en-US" altLang="en-US" b="1" dirty="0" smtClean="0">
                <a:solidFill>
                  <a:srgbClr val="000000"/>
                </a:solidFill>
                <a:latin typeface="Arial" panose="020B0604020202020204" pitchFamily="34" charset="0"/>
                <a:cs typeface="Arial" panose="020B0604020202020204" pitchFamily="34" charset="0"/>
              </a:rPr>
              <a:t>  </a:t>
            </a:r>
            <a:r>
              <a:rPr lang="en-US" altLang="en-US" b="1" dirty="0" smtClean="0">
                <a:solidFill>
                  <a:srgbClr val="C00000"/>
                </a:solidFill>
                <a:latin typeface="Arial" panose="020B0604020202020204" pitchFamily="34" charset="0"/>
                <a:cs typeface="Arial" panose="020B0604020202020204" pitchFamily="34" charset="0"/>
              </a:rPr>
              <a:t>SLAC</a:t>
            </a:r>
          </a:p>
          <a:p>
            <a:pPr algn="ctr" eaLnBrk="1" hangingPunct="1">
              <a:lnSpc>
                <a:spcPct val="80000"/>
              </a:lnSpc>
              <a:buFontTx/>
              <a:buNone/>
            </a:pPr>
            <a:endParaRPr lang="en-US" altLang="en-US" sz="1800" b="1" dirty="0" smtClean="0">
              <a:solidFill>
                <a:srgbClr val="000000"/>
              </a:solidFill>
              <a:latin typeface="Arial" panose="020B0604020202020204" pitchFamily="34" charset="0"/>
              <a:cs typeface="Arial" panose="020B0604020202020204" pitchFamily="34" charset="0"/>
            </a:endParaRPr>
          </a:p>
          <a:p>
            <a:pPr algn="ctr" eaLnBrk="1" hangingPunct="1">
              <a:lnSpc>
                <a:spcPct val="80000"/>
              </a:lnSpc>
              <a:buFontTx/>
              <a:buNone/>
            </a:pPr>
            <a:r>
              <a:rPr lang="en-US" altLang="en-US" b="1" dirty="0" smtClean="0">
                <a:solidFill>
                  <a:srgbClr val="000000"/>
                </a:solidFill>
                <a:latin typeface="Arial" panose="020B0604020202020204" pitchFamily="34" charset="0"/>
                <a:cs typeface="Arial" panose="020B0604020202020204" pitchFamily="34" charset="0"/>
              </a:rPr>
              <a:t>ALS 8.3.1 creator: Tom </a:t>
            </a:r>
            <a:r>
              <a:rPr lang="en-US" altLang="en-US" b="1" dirty="0" err="1" smtClean="0">
                <a:solidFill>
                  <a:srgbClr val="000000"/>
                </a:solidFill>
                <a:latin typeface="Arial" panose="020B0604020202020204" pitchFamily="34" charset="0"/>
                <a:cs typeface="Arial" panose="020B0604020202020204" pitchFamily="34" charset="0"/>
              </a:rPr>
              <a:t>Alber</a:t>
            </a:r>
            <a:r>
              <a:rPr lang="en-US" altLang="en-US" b="1" dirty="0" smtClean="0">
                <a:solidFill>
                  <a:srgbClr val="000000"/>
                </a:solidFill>
                <a:latin typeface="Arial" panose="020B0604020202020204" pitchFamily="34" charset="0"/>
                <a:cs typeface="Arial" panose="020B0604020202020204" pitchFamily="34" charset="0"/>
              </a:rPr>
              <a:t> </a:t>
            </a:r>
            <a:endParaRPr lang="en-US" altLang="en-US" sz="1800" b="1" dirty="0" smtClean="0">
              <a:solidFill>
                <a:srgbClr val="006600"/>
              </a:solidFill>
              <a:latin typeface="Arial" panose="020B0604020202020204" pitchFamily="34" charset="0"/>
              <a:cs typeface="Arial" panose="020B0604020202020204" pitchFamily="34" charset="0"/>
            </a:endParaRPr>
          </a:p>
          <a:p>
            <a:pPr algn="ctr" eaLnBrk="1" hangingPunct="1">
              <a:buFontTx/>
              <a:buNone/>
            </a:pPr>
            <a:endParaRPr lang="en-US" altLang="en-US" sz="1800" b="1" dirty="0" smtClean="0">
              <a:solidFill>
                <a:schemeClr val="tx2">
                  <a:lumMod val="75000"/>
                </a:schemeClr>
              </a:solidFill>
              <a:latin typeface="Arial" panose="020B0604020202020204" pitchFamily="34" charset="0"/>
              <a:cs typeface="Arial" panose="020B0604020202020204" pitchFamily="34" charset="0"/>
            </a:endParaRPr>
          </a:p>
          <a:p>
            <a:pPr algn="ctr" eaLnBrk="1" hangingPunct="1">
              <a:lnSpc>
                <a:spcPct val="150000"/>
              </a:lnSpc>
              <a:spcBef>
                <a:spcPts val="0"/>
              </a:spcBef>
              <a:buFontTx/>
              <a:buNone/>
            </a:pPr>
            <a:r>
              <a:rPr lang="en-US" altLang="en-US" sz="1800" b="1" dirty="0" smtClean="0">
                <a:solidFill>
                  <a:schemeClr val="tx2">
                    <a:lumMod val="75000"/>
                  </a:schemeClr>
                </a:solidFill>
                <a:latin typeface="Arial" panose="020B0604020202020204" pitchFamily="34" charset="0"/>
                <a:cs typeface="Arial" panose="020B0604020202020204" pitchFamily="34" charset="0"/>
              </a:rPr>
              <a:t>UC </a:t>
            </a:r>
            <a:r>
              <a:rPr lang="en-US" altLang="en-US" sz="1800" b="1" dirty="0" err="1" smtClean="0">
                <a:solidFill>
                  <a:schemeClr val="tx2">
                    <a:lumMod val="75000"/>
                  </a:schemeClr>
                </a:solidFill>
                <a:latin typeface="Arial" panose="020B0604020202020204" pitchFamily="34" charset="0"/>
                <a:cs typeface="Arial" panose="020B0604020202020204" pitchFamily="34" charset="0"/>
              </a:rPr>
              <a:t>Multicampus</a:t>
            </a:r>
            <a:r>
              <a:rPr lang="en-US" altLang="en-US" sz="1800" b="1" dirty="0" smtClean="0">
                <a:solidFill>
                  <a:schemeClr val="tx2">
                    <a:lumMod val="75000"/>
                  </a:schemeClr>
                </a:solidFill>
                <a:latin typeface="Arial" panose="020B0604020202020204" pitchFamily="34" charset="0"/>
                <a:cs typeface="Arial" panose="020B0604020202020204" pitchFamily="34" charset="0"/>
              </a:rPr>
              <a:t> Research Programs and Initiatives (MRPI)</a:t>
            </a:r>
          </a:p>
          <a:p>
            <a:pPr algn="ctr" eaLnBrk="1" hangingPunct="1">
              <a:lnSpc>
                <a:spcPct val="150000"/>
              </a:lnSpc>
              <a:spcBef>
                <a:spcPts val="0"/>
              </a:spcBef>
              <a:buNone/>
            </a:pPr>
            <a:r>
              <a:rPr lang="en-US" altLang="en-US" sz="1800" b="1" dirty="0">
                <a:solidFill>
                  <a:schemeClr val="tx2">
                    <a:lumMod val="75000"/>
                  </a:schemeClr>
                </a:solidFill>
                <a:latin typeface="Arial" panose="020B0604020202020204" pitchFamily="34" charset="0"/>
                <a:cs typeface="Arial" panose="020B0604020202020204" pitchFamily="34" charset="0"/>
              </a:rPr>
              <a:t>UCSF Program for Breakthrough Biomedical Research (PBBR) </a:t>
            </a:r>
            <a:endParaRPr lang="en-US" altLang="en-US" sz="1800" b="1" dirty="0" smtClean="0">
              <a:solidFill>
                <a:schemeClr val="tx2">
                  <a:lumMod val="75000"/>
                </a:schemeClr>
              </a:solidFill>
              <a:latin typeface="Arial" panose="020B0604020202020204" pitchFamily="34" charset="0"/>
              <a:cs typeface="Arial" panose="020B0604020202020204" pitchFamily="34" charset="0"/>
            </a:endParaRPr>
          </a:p>
          <a:p>
            <a:pPr algn="ctr">
              <a:lnSpc>
                <a:spcPct val="150000"/>
              </a:lnSpc>
              <a:spcBef>
                <a:spcPts val="0"/>
              </a:spcBef>
              <a:buNone/>
            </a:pPr>
            <a:r>
              <a:rPr lang="en-US" altLang="en-US" sz="1800" b="1" dirty="0">
                <a:solidFill>
                  <a:schemeClr val="tx2">
                    <a:lumMod val="75000"/>
                  </a:schemeClr>
                </a:solidFill>
                <a:latin typeface="Arial" panose="020B0604020202020204" pitchFamily="34" charset="0"/>
                <a:cs typeface="Arial" panose="020B0604020202020204" pitchFamily="34" charset="0"/>
              </a:rPr>
              <a:t>o</a:t>
            </a:r>
            <a:r>
              <a:rPr lang="en-US" altLang="en-US" sz="1800" b="1" dirty="0" smtClean="0">
                <a:solidFill>
                  <a:schemeClr val="tx2">
                    <a:lumMod val="75000"/>
                  </a:schemeClr>
                </a:solidFill>
                <a:latin typeface="Arial" panose="020B0604020202020204" pitchFamily="34" charset="0"/>
                <a:cs typeface="Arial" panose="020B0604020202020204" pitchFamily="34" charset="0"/>
              </a:rPr>
              <a:t>ne-time NIH-DOE </a:t>
            </a:r>
            <a:r>
              <a:rPr lang="en-US" altLang="en-US" sz="1800" b="1" dirty="0">
                <a:solidFill>
                  <a:schemeClr val="tx2">
                    <a:lumMod val="75000"/>
                  </a:schemeClr>
                </a:solidFill>
                <a:latin typeface="Arial" panose="020B0604020202020204" pitchFamily="34" charset="0"/>
                <a:cs typeface="Arial" panose="020B0604020202020204" pitchFamily="34" charset="0"/>
              </a:rPr>
              <a:t>Inter-agency agreement (IAA)</a:t>
            </a:r>
          </a:p>
          <a:p>
            <a:pPr algn="ctr">
              <a:lnSpc>
                <a:spcPct val="150000"/>
              </a:lnSpc>
              <a:spcBef>
                <a:spcPts val="0"/>
              </a:spcBef>
              <a:buNone/>
            </a:pPr>
            <a:r>
              <a:rPr lang="en-US" altLang="en-US" sz="1800" b="1" dirty="0" smtClean="0">
                <a:solidFill>
                  <a:srgbClr val="663300"/>
                </a:solidFill>
                <a:latin typeface="Arial" panose="020B0604020202020204" pitchFamily="34" charset="0"/>
                <a:cs typeface="Arial" panose="020B0604020202020204" pitchFamily="34" charset="0"/>
              </a:rPr>
              <a:t>GM117126 to </a:t>
            </a:r>
            <a:r>
              <a:rPr lang="en-US" altLang="en-US" sz="1800" b="1" dirty="0" err="1" smtClean="0">
                <a:solidFill>
                  <a:srgbClr val="663300"/>
                </a:solidFill>
                <a:latin typeface="Arial" panose="020B0604020202020204" pitchFamily="34" charset="0"/>
                <a:cs typeface="Arial" panose="020B0604020202020204" pitchFamily="34" charset="0"/>
              </a:rPr>
              <a:t>Sauter</a:t>
            </a:r>
            <a:r>
              <a:rPr lang="en-US" altLang="en-US" sz="1800" b="1" dirty="0" smtClean="0">
                <a:solidFill>
                  <a:srgbClr val="663300"/>
                </a:solidFill>
                <a:latin typeface="Arial" panose="020B0604020202020204" pitchFamily="34" charset="0"/>
                <a:cs typeface="Arial" panose="020B0604020202020204" pitchFamily="34" charset="0"/>
              </a:rPr>
              <a:t> (DIALS</a:t>
            </a:r>
            <a:r>
              <a:rPr lang="en-US" altLang="en-US" sz="1800" b="1" dirty="0" smtClean="0">
                <a:solidFill>
                  <a:srgbClr val="663300"/>
                </a:solidFill>
                <a:latin typeface="Arial" panose="020B0604020202020204" pitchFamily="34" charset="0"/>
                <a:cs typeface="Arial" panose="020B0604020202020204" pitchFamily="34" charset="0"/>
              </a:rPr>
              <a:t>)</a:t>
            </a:r>
          </a:p>
          <a:p>
            <a:pPr algn="ctr">
              <a:lnSpc>
                <a:spcPct val="150000"/>
              </a:lnSpc>
              <a:spcBef>
                <a:spcPts val="0"/>
              </a:spcBef>
              <a:buNone/>
            </a:pPr>
            <a:r>
              <a:rPr lang="en-US" altLang="en-US" sz="1800" b="1" dirty="0" smtClean="0">
                <a:solidFill>
                  <a:srgbClr val="663300"/>
                </a:solidFill>
                <a:latin typeface="Arial" panose="020B0604020202020204" pitchFamily="34" charset="0"/>
                <a:cs typeface="Arial" panose="020B0604020202020204" pitchFamily="34" charset="0"/>
              </a:rPr>
              <a:t>Integrated </a:t>
            </a:r>
            <a:r>
              <a:rPr lang="en-US" altLang="en-US" sz="1800" b="1" dirty="0">
                <a:solidFill>
                  <a:srgbClr val="663300"/>
                </a:solidFill>
                <a:latin typeface="Arial" panose="020B0604020202020204" pitchFamily="34" charset="0"/>
                <a:cs typeface="Arial" panose="020B0604020202020204" pitchFamily="34" charset="0"/>
              </a:rPr>
              <a:t>Diffraction Analysis Technologies (IDAT)</a:t>
            </a:r>
          </a:p>
          <a:p>
            <a:pPr algn="ctr" eaLnBrk="1" hangingPunct="1">
              <a:lnSpc>
                <a:spcPct val="150000"/>
              </a:lnSpc>
              <a:spcBef>
                <a:spcPts val="0"/>
              </a:spcBef>
              <a:buFontTx/>
              <a:buNone/>
            </a:pPr>
            <a:r>
              <a:rPr lang="en-US" altLang="en-US" sz="1800" b="1" dirty="0" err="1" smtClean="0">
                <a:solidFill>
                  <a:srgbClr val="663300"/>
                </a:solidFill>
                <a:latin typeface="Arial" panose="020B0604020202020204" pitchFamily="34" charset="0"/>
                <a:cs typeface="Arial" panose="020B0604020202020204" pitchFamily="34" charset="0"/>
              </a:rPr>
              <a:t>Plexxikon</a:t>
            </a:r>
            <a:r>
              <a:rPr lang="en-US" altLang="en-US" sz="1800" b="1" dirty="0">
                <a:solidFill>
                  <a:srgbClr val="663300"/>
                </a:solidFill>
                <a:latin typeface="Arial" panose="020B0604020202020204" pitchFamily="34" charset="0"/>
                <a:cs typeface="Arial" panose="020B0604020202020204" pitchFamily="34" charset="0"/>
              </a:rPr>
              <a:t>, Inc.</a:t>
            </a:r>
          </a:p>
          <a:p>
            <a:pPr algn="ctr" eaLnBrk="1" hangingPunct="1">
              <a:lnSpc>
                <a:spcPct val="150000"/>
              </a:lnSpc>
              <a:spcBef>
                <a:spcPts val="0"/>
              </a:spcBef>
              <a:buFontTx/>
              <a:buNone/>
            </a:pPr>
            <a:r>
              <a:rPr lang="en-US" altLang="en-US" sz="1800" b="1" dirty="0" smtClean="0">
                <a:solidFill>
                  <a:srgbClr val="C00000"/>
                </a:solidFill>
                <a:latin typeface="Arial" panose="020B0604020202020204" pitchFamily="34" charset="0"/>
                <a:cs typeface="Arial" panose="020B0604020202020204" pitchFamily="34" charset="0"/>
              </a:rPr>
              <a:t>Synchrotron </a:t>
            </a:r>
            <a:r>
              <a:rPr lang="en-US" altLang="en-US" sz="1800" b="1" dirty="0">
                <a:solidFill>
                  <a:srgbClr val="C00000"/>
                </a:solidFill>
                <a:latin typeface="Arial" panose="020B0604020202020204" pitchFamily="34" charset="0"/>
                <a:cs typeface="Arial" panose="020B0604020202020204" pitchFamily="34" charset="0"/>
              </a:rPr>
              <a:t>Radiation </a:t>
            </a:r>
            <a:r>
              <a:rPr lang="en-US" altLang="en-US" sz="1800" b="1" dirty="0" smtClean="0">
                <a:solidFill>
                  <a:srgbClr val="C00000"/>
                </a:solidFill>
                <a:latin typeface="Arial" panose="020B0604020202020204" pitchFamily="34" charset="0"/>
                <a:cs typeface="Arial" panose="020B0604020202020204" pitchFamily="34" charset="0"/>
              </a:rPr>
              <a:t>Structural </a:t>
            </a:r>
            <a:r>
              <a:rPr lang="en-US" altLang="en-US" sz="1800" b="1" dirty="0">
                <a:solidFill>
                  <a:srgbClr val="C00000"/>
                </a:solidFill>
                <a:latin typeface="Arial" panose="020B0604020202020204" pitchFamily="34" charset="0"/>
                <a:cs typeface="Arial" panose="020B0604020202020204" pitchFamily="34" charset="0"/>
              </a:rPr>
              <a:t>Biology Resource (SLAC)</a:t>
            </a:r>
          </a:p>
          <a:p>
            <a:pPr algn="ctr" eaLnBrk="1" hangingPunct="1">
              <a:buFontTx/>
              <a:buNone/>
            </a:pPr>
            <a:endParaRPr lang="en-US" altLang="en-US" sz="900" dirty="0" smtClean="0">
              <a:solidFill>
                <a:srgbClr val="000000"/>
              </a:solidFill>
              <a:latin typeface="Arial" panose="020B0604020202020204" pitchFamily="34" charset="0"/>
              <a:cs typeface="Arial" panose="020B0604020202020204" pitchFamily="34" charset="0"/>
            </a:endParaRPr>
          </a:p>
          <a:p>
            <a:pPr algn="ctr" eaLnBrk="1" hangingPunct="1">
              <a:buFontTx/>
              <a:buNone/>
            </a:pPr>
            <a:endParaRPr lang="en-US" altLang="en-US" sz="900" dirty="0" smtClean="0">
              <a:solidFill>
                <a:srgbClr val="000000"/>
              </a:solidFill>
              <a:latin typeface="Arial" panose="020B0604020202020204" pitchFamily="34" charset="0"/>
              <a:cs typeface="Arial" panose="020B0604020202020204" pitchFamily="34" charset="0"/>
            </a:endParaRPr>
          </a:p>
          <a:p>
            <a:pPr algn="ctr" eaLnBrk="1" hangingPunct="1">
              <a:lnSpc>
                <a:spcPct val="80000"/>
              </a:lnSpc>
              <a:buFontTx/>
              <a:buNone/>
            </a:pPr>
            <a:r>
              <a:rPr lang="en-US" altLang="en-US" sz="900" dirty="0" smtClean="0">
                <a:solidFill>
                  <a:srgbClr val="000000"/>
                </a:solidFill>
                <a:latin typeface="Arial" panose="020B0604020202020204" pitchFamily="34" charset="0"/>
                <a:cs typeface="Arial" panose="020B0604020202020204" pitchFamily="34" charset="0"/>
              </a:rPr>
              <a:t>The Advanced Light Source is supported by the Director, Office of Science, Office of Basic Energy Sciences, Materials Sciences Division, of the US Department of Energy under contract No. DE-AC02-05CH11231 at Lawrence Berkeley National Laboratory. </a:t>
            </a:r>
          </a:p>
        </p:txBody>
      </p:sp>
      <p:sp>
        <p:nvSpPr>
          <p:cNvPr id="2" name="TextBox 1"/>
          <p:cNvSpPr txBox="1"/>
          <p:nvPr/>
        </p:nvSpPr>
        <p:spPr>
          <a:xfrm>
            <a:off x="991997" y="1074057"/>
            <a:ext cx="7118488" cy="646331"/>
          </a:xfrm>
          <a:prstGeom prst="rect">
            <a:avLst/>
          </a:prstGeom>
          <a:noFill/>
        </p:spPr>
        <p:txBody>
          <a:bodyPr wrap="none" rtlCol="0">
            <a:spAutoFit/>
          </a:bodyPr>
          <a:lstStyle/>
          <a:p>
            <a:pPr algn="ctr" fontAlgn="auto">
              <a:spcBef>
                <a:spcPts val="0"/>
              </a:spcBef>
              <a:spcAft>
                <a:spcPts val="0"/>
              </a:spcAft>
            </a:pPr>
            <a:r>
              <a:rPr lang="en-US" dirty="0">
                <a:solidFill>
                  <a:schemeClr val="accent1">
                    <a:lumMod val="50000"/>
                  </a:schemeClr>
                </a:solidFill>
                <a:latin typeface="Arial" pitchFamily="34" charset="0"/>
                <a:cs typeface="Arial" panose="020B0604020202020204" pitchFamily="34" charset="0"/>
              </a:rPr>
              <a:t>Robert Stroud      James Fraser </a:t>
            </a:r>
          </a:p>
          <a:p>
            <a:pPr algn="ctr" fontAlgn="auto">
              <a:spcBef>
                <a:spcPts val="0"/>
              </a:spcBef>
              <a:spcAft>
                <a:spcPts val="0"/>
              </a:spcAft>
            </a:pPr>
            <a:r>
              <a:rPr lang="en-US" dirty="0" smtClean="0">
                <a:solidFill>
                  <a:srgbClr val="663300"/>
                </a:solidFill>
                <a:latin typeface="Arial" pitchFamily="34" charset="0"/>
                <a:cs typeface="Arial" panose="020B0604020202020204" pitchFamily="34" charset="0"/>
              </a:rPr>
              <a:t>Nick </a:t>
            </a:r>
            <a:r>
              <a:rPr lang="en-US" dirty="0" err="1" smtClean="0">
                <a:solidFill>
                  <a:srgbClr val="663300"/>
                </a:solidFill>
                <a:latin typeface="Arial" pitchFamily="34" charset="0"/>
                <a:cs typeface="Arial" panose="020B0604020202020204" pitchFamily="34" charset="0"/>
              </a:rPr>
              <a:t>Sauter</a:t>
            </a:r>
            <a:r>
              <a:rPr lang="en-US" dirty="0" smtClean="0">
                <a:solidFill>
                  <a:srgbClr val="663300"/>
                </a:solidFill>
                <a:latin typeface="Arial" pitchFamily="34" charset="0"/>
                <a:cs typeface="Arial" panose="020B0604020202020204" pitchFamily="34" charset="0"/>
              </a:rPr>
              <a:t>   John </a:t>
            </a:r>
            <a:r>
              <a:rPr lang="en-US" dirty="0" err="1" smtClean="0">
                <a:solidFill>
                  <a:srgbClr val="663300"/>
                </a:solidFill>
                <a:latin typeface="Arial" pitchFamily="34" charset="0"/>
                <a:cs typeface="Arial" panose="020B0604020202020204" pitchFamily="34" charset="0"/>
              </a:rPr>
              <a:t>Tainer</a:t>
            </a:r>
            <a:r>
              <a:rPr lang="en-US" dirty="0" smtClean="0">
                <a:solidFill>
                  <a:srgbClr val="663300"/>
                </a:solidFill>
                <a:latin typeface="Arial" pitchFamily="34" charset="0"/>
                <a:cs typeface="Arial" panose="020B0604020202020204" pitchFamily="34" charset="0"/>
              </a:rPr>
              <a:t>                        </a:t>
            </a:r>
            <a:r>
              <a:rPr lang="en-US" dirty="0" err="1" smtClean="0">
                <a:solidFill>
                  <a:srgbClr val="C00000"/>
                </a:solidFill>
                <a:latin typeface="Arial" pitchFamily="34" charset="0"/>
                <a:cs typeface="Arial" panose="020B0604020202020204" pitchFamily="34" charset="0"/>
              </a:rPr>
              <a:t>Aina</a:t>
            </a:r>
            <a:r>
              <a:rPr lang="en-US" dirty="0" smtClean="0">
                <a:solidFill>
                  <a:srgbClr val="C00000"/>
                </a:solidFill>
                <a:latin typeface="Arial" pitchFamily="34" charset="0"/>
                <a:cs typeface="Arial" panose="020B0604020202020204" pitchFamily="34" charset="0"/>
              </a:rPr>
              <a:t> </a:t>
            </a:r>
            <a:r>
              <a:rPr lang="en-US" dirty="0">
                <a:solidFill>
                  <a:srgbClr val="C00000"/>
                </a:solidFill>
                <a:latin typeface="Arial" pitchFamily="34" charset="0"/>
                <a:cs typeface="Arial" panose="020B0604020202020204" pitchFamily="34" charset="0"/>
              </a:rPr>
              <a:t>Cohen   Ana </a:t>
            </a:r>
            <a:r>
              <a:rPr lang="en-US" dirty="0" smtClean="0">
                <a:solidFill>
                  <a:srgbClr val="C00000"/>
                </a:solidFill>
                <a:latin typeface="Arial" pitchFamily="34" charset="0"/>
                <a:cs typeface="Arial" panose="020B0604020202020204" pitchFamily="34" charset="0"/>
              </a:rPr>
              <a:t>Gonzalez</a:t>
            </a:r>
            <a:endParaRPr lang="en-US" dirty="0" smtClean="0">
              <a:solidFill>
                <a:srgbClr val="C00000"/>
              </a:solidFill>
              <a:latin typeface="Arial" pitchFamily="34" charset="0"/>
              <a:cs typeface="Arial" panose="020B0604020202020204" pitchFamily="34" charset="0"/>
            </a:endParaRPr>
          </a:p>
        </p:txBody>
      </p:sp>
    </p:spTree>
    <p:extLst>
      <p:ext uri="{BB962C8B-B14F-4D97-AF65-F5344CB8AC3E}">
        <p14:creationId xmlns:p14="http://schemas.microsoft.com/office/powerpoint/2010/main" val="148894138"/>
      </p:ext>
    </p:extLst>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2654481966"/>
              </p:ext>
            </p:extLst>
          </p:nvPr>
        </p:nvGraphicFramePr>
        <p:xfrm>
          <a:off x="612811" y="588828"/>
          <a:ext cx="8538121" cy="5897941"/>
        </p:xfrm>
        <a:graphic>
          <a:graphicData uri="http://schemas.openxmlformats.org/presentationml/2006/ole">
            <mc:AlternateContent xmlns:mc="http://schemas.openxmlformats.org/markup-compatibility/2006">
              <mc:Choice xmlns:v="urn:schemas-microsoft-com:vml" Requires="v">
                <p:oleObj spid="_x0000_s51228" name="Chart" r:id="rId3" imgW="7115101" imgH="4914951" progId="MSGraph.Chart.8">
                  <p:embed followColorScheme="full"/>
                </p:oleObj>
              </mc:Choice>
              <mc:Fallback>
                <p:oleObj name="Chart" r:id="rId3" imgW="7115101" imgH="4914951" progId="MSGraph.Chart.8">
                  <p:embed followColorScheme="full"/>
                  <p:pic>
                    <p:nvPicPr>
                      <p:cNvPr id="0" name=""/>
                      <p:cNvPicPr>
                        <a:picLocks noChangeAspect="1" noChangeArrowheads="1"/>
                      </p:cNvPicPr>
                      <p:nvPr/>
                    </p:nvPicPr>
                    <p:blipFill>
                      <a:blip r:embed="rId4"/>
                      <a:srcRect/>
                      <a:stretch>
                        <a:fillRect/>
                      </a:stretch>
                    </p:blipFill>
                    <p:spPr bwMode="auto">
                      <a:xfrm>
                        <a:off x="612811" y="588828"/>
                        <a:ext cx="8538121" cy="58979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684" name="Text Box 4"/>
          <p:cNvSpPr txBox="1">
            <a:spLocks noChangeArrowheads="1"/>
          </p:cNvSpPr>
          <p:nvPr/>
        </p:nvSpPr>
        <p:spPr bwMode="auto">
          <a:xfrm>
            <a:off x="3451395" y="6165433"/>
            <a:ext cx="384592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prstClr val="black"/>
                </a:solidFill>
                <a:latin typeface="Arial" panose="020B0604020202020204" pitchFamily="34" charset="0"/>
              </a:rPr>
              <a:t>Angle about y axis (°)</a:t>
            </a:r>
            <a:endParaRPr lang="en-US" altLang="en-US" sz="2800" b="1" dirty="0">
              <a:solidFill>
                <a:prstClr val="black"/>
              </a:solidFill>
              <a:latin typeface="Arial" panose="020B0604020202020204" pitchFamily="34" charset="0"/>
            </a:endParaRPr>
          </a:p>
        </p:txBody>
      </p:sp>
      <p:sp>
        <p:nvSpPr>
          <p:cNvPr id="71685" name="Text Box 5"/>
          <p:cNvSpPr txBox="1">
            <a:spLocks noChangeArrowheads="1"/>
          </p:cNvSpPr>
          <p:nvPr/>
        </p:nvSpPr>
        <p:spPr bwMode="auto">
          <a:xfrm rot="-5400000">
            <a:off x="-1785908" y="3263090"/>
            <a:ext cx="444063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prstClr val="black"/>
                </a:solidFill>
                <a:latin typeface="Arial" panose="020B0604020202020204" pitchFamily="34" charset="0"/>
              </a:rPr>
              <a:t>Fraction pixels predicted</a:t>
            </a:r>
            <a:endParaRPr lang="en-US" altLang="en-US" sz="2800" b="1" dirty="0">
              <a:solidFill>
                <a:prstClr val="black"/>
              </a:solidFill>
              <a:latin typeface="Arial" panose="020B0604020202020204" pitchFamily="34" charset="0"/>
            </a:endParaRPr>
          </a:p>
        </p:txBody>
      </p:sp>
      <p:sp>
        <p:nvSpPr>
          <p:cNvPr id="2" name="TextBox 1"/>
          <p:cNvSpPr txBox="1"/>
          <p:nvPr/>
        </p:nvSpPr>
        <p:spPr>
          <a:xfrm>
            <a:off x="928914" y="0"/>
            <a:ext cx="8066632" cy="707886"/>
          </a:xfrm>
          <a:prstGeom prst="rect">
            <a:avLst/>
          </a:prstGeom>
          <a:noFill/>
        </p:spPr>
        <p:txBody>
          <a:bodyPr wrap="none" rtlCol="0">
            <a:spAutoFit/>
          </a:bodyPr>
          <a:lstStyle/>
          <a:p>
            <a:r>
              <a:rPr lang="en-US" sz="4000" dirty="0" smtClean="0">
                <a:solidFill>
                  <a:prstClr val="black"/>
                </a:solidFill>
                <a:latin typeface="Arial" panose="020B0604020202020204" pitchFamily="34" charset="0"/>
              </a:rPr>
              <a:t>Fitting individual “mosaic domains”</a:t>
            </a:r>
            <a:endParaRPr lang="en-US" sz="4000" dirty="0">
              <a:solidFill>
                <a:prstClr val="black"/>
              </a:solidFill>
              <a:latin typeface="Arial" panose="020B0604020202020204" pitchFamily="34" charset="0"/>
            </a:endParaRPr>
          </a:p>
        </p:txBody>
      </p:sp>
      <p:sp>
        <p:nvSpPr>
          <p:cNvPr id="4" name="TextBox 3"/>
          <p:cNvSpPr txBox="1"/>
          <p:nvPr/>
        </p:nvSpPr>
        <p:spPr>
          <a:xfrm>
            <a:off x="207817" y="5791201"/>
            <a:ext cx="2345514" cy="954107"/>
          </a:xfrm>
          <a:prstGeom prst="rect">
            <a:avLst/>
          </a:prstGeom>
          <a:noFill/>
        </p:spPr>
        <p:txBody>
          <a:bodyPr wrap="none" rtlCol="0">
            <a:spAutoFit/>
          </a:bodyPr>
          <a:lstStyle/>
          <a:p>
            <a:r>
              <a:rPr lang="en-US" sz="2800" dirty="0" smtClean="0">
                <a:solidFill>
                  <a:srgbClr val="C00000"/>
                </a:solidFill>
                <a:latin typeface="Arial" panose="020B0604020202020204" pitchFamily="34" charset="0"/>
                <a:cs typeface="Arial" panose="020B0604020202020204" pitchFamily="34" charset="0"/>
              </a:rPr>
              <a:t>Best of</a:t>
            </a:r>
          </a:p>
          <a:p>
            <a:r>
              <a:rPr lang="en-US" sz="2800" dirty="0" smtClean="0">
                <a:solidFill>
                  <a:srgbClr val="C00000"/>
                </a:solidFill>
                <a:latin typeface="Arial" panose="020B0604020202020204" pitchFamily="34" charset="0"/>
                <a:cs typeface="Arial" panose="020B0604020202020204" pitchFamily="34" charset="0"/>
              </a:rPr>
              <a:t>262,140 trials</a:t>
            </a:r>
            <a:endParaRPr lang="en-US" sz="2800"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57515268"/>
      </p:ext>
    </p:extLst>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3"/>
          <p:cNvSpPr>
            <a:spLocks noGrp="1" noChangeArrowheads="1"/>
          </p:cNvSpPr>
          <p:nvPr>
            <p:ph type="ctrTitle"/>
          </p:nvPr>
        </p:nvSpPr>
        <p:spPr>
          <a:xfrm>
            <a:off x="0" y="0"/>
            <a:ext cx="9144000" cy="806450"/>
          </a:xfrm>
          <a:solidFill>
            <a:schemeClr val="bg1"/>
          </a:solidFill>
        </p:spPr>
        <p:txBody>
          <a:bodyPr/>
          <a:lstStyle/>
          <a:p>
            <a:pPr eaLnBrk="1" hangingPunct="1"/>
            <a:r>
              <a:rPr lang="en-US" altLang="en-US" sz="3600" dirty="0" smtClean="0">
                <a:solidFill>
                  <a:schemeClr val="tx1"/>
                </a:solidFill>
              </a:rPr>
              <a:t>2F</a:t>
            </a:r>
            <a:r>
              <a:rPr lang="en-US" altLang="en-US" sz="3600" baseline="-25000" dirty="0" smtClean="0">
                <a:solidFill>
                  <a:schemeClr val="tx1"/>
                </a:solidFill>
              </a:rPr>
              <a:t>sim</a:t>
            </a:r>
            <a:r>
              <a:rPr lang="en-US" altLang="en-US" sz="3600" dirty="0" smtClean="0">
                <a:solidFill>
                  <a:schemeClr val="tx1"/>
                </a:solidFill>
              </a:rPr>
              <a:t>-F</a:t>
            </a:r>
            <a:r>
              <a:rPr lang="en-US" altLang="en-US" sz="3600" baseline="-25000" dirty="0" smtClean="0">
                <a:solidFill>
                  <a:schemeClr val="tx1"/>
                </a:solidFill>
              </a:rPr>
              <a:t>calc</a:t>
            </a:r>
            <a:r>
              <a:rPr lang="en-US" altLang="en-US" sz="3600" dirty="0" smtClean="0">
                <a:solidFill>
                  <a:schemeClr val="tx1"/>
                </a:solidFill>
              </a:rPr>
              <a:t> and </a:t>
            </a:r>
            <a:r>
              <a:rPr lang="en-US" altLang="en-US" sz="3600" dirty="0" err="1" smtClean="0">
                <a:solidFill>
                  <a:schemeClr val="tx1"/>
                </a:solidFill>
              </a:rPr>
              <a:t>F</a:t>
            </a:r>
            <a:r>
              <a:rPr lang="en-US" altLang="en-US" sz="3600" baseline="-25000" dirty="0" err="1" smtClean="0">
                <a:solidFill>
                  <a:schemeClr val="tx1"/>
                </a:solidFill>
              </a:rPr>
              <a:t>sim</a:t>
            </a:r>
            <a:r>
              <a:rPr lang="en-US" altLang="en-US" sz="3600" dirty="0" err="1" smtClean="0">
                <a:solidFill>
                  <a:schemeClr val="tx1"/>
                </a:solidFill>
              </a:rPr>
              <a:t>-F</a:t>
            </a:r>
            <a:r>
              <a:rPr lang="en-US" altLang="en-US" sz="3600" baseline="-25000" dirty="0" err="1" smtClean="0">
                <a:solidFill>
                  <a:schemeClr val="tx1"/>
                </a:solidFill>
              </a:rPr>
              <a:t>calc</a:t>
            </a:r>
            <a:r>
              <a:rPr lang="en-US" altLang="en-US" sz="3600" dirty="0" smtClean="0">
                <a:solidFill>
                  <a:schemeClr val="tx1"/>
                </a:solidFill>
              </a:rPr>
              <a:t> maps</a:t>
            </a:r>
          </a:p>
        </p:txBody>
      </p:sp>
      <p:pic>
        <p:nvPicPr>
          <p:cNvPr id="270339" name="Picture 1"/>
          <p:cNvPicPr>
            <a:picLocks noChangeAspect="1"/>
          </p:cNvPicPr>
          <p:nvPr/>
        </p:nvPicPr>
        <p:blipFill>
          <a:blip r:embed="rId2">
            <a:extLst>
              <a:ext uri="{28A0092B-C50C-407E-A947-70E740481C1C}">
                <a14:useLocalDpi xmlns:a14="http://schemas.microsoft.com/office/drawing/2010/main" val="0"/>
              </a:ext>
            </a:extLst>
          </a:blip>
          <a:srcRect l="7742" r="14839"/>
          <a:stretch>
            <a:fillRect/>
          </a:stretch>
        </p:blipFill>
        <p:spPr bwMode="auto">
          <a:xfrm>
            <a:off x="0" y="995363"/>
            <a:ext cx="9144000"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0340" name="Text Box 5"/>
          <p:cNvSpPr txBox="1">
            <a:spLocks noChangeArrowheads="1"/>
          </p:cNvSpPr>
          <p:nvPr/>
        </p:nvSpPr>
        <p:spPr bwMode="auto">
          <a:xfrm>
            <a:off x="103188" y="4573588"/>
            <a:ext cx="1882775" cy="1200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US" altLang="en-US" sz="2400" dirty="0">
                <a:solidFill>
                  <a:srgbClr val="000000"/>
                </a:solidFill>
              </a:rPr>
              <a:t>1.0 Å data</a:t>
            </a:r>
          </a:p>
          <a:p>
            <a:pPr algn="ctr" eaLnBrk="1" fontAlgn="base" hangingPunct="1">
              <a:spcBef>
                <a:spcPct val="0"/>
              </a:spcBef>
              <a:spcAft>
                <a:spcPct val="0"/>
              </a:spcAft>
              <a:buFontTx/>
              <a:buNone/>
            </a:pPr>
            <a:r>
              <a:rPr lang="en-US" altLang="en-US" sz="2400" dirty="0" err="1">
                <a:solidFill>
                  <a:srgbClr val="000000"/>
                </a:solidFill>
              </a:rPr>
              <a:t>R</a:t>
            </a:r>
            <a:r>
              <a:rPr lang="en-US" altLang="en-US" sz="2400" baseline="-25000" dirty="0" err="1">
                <a:solidFill>
                  <a:srgbClr val="000000"/>
                </a:solidFill>
              </a:rPr>
              <a:t>cryst</a:t>
            </a:r>
            <a:r>
              <a:rPr lang="en-US" altLang="en-US" sz="2400" dirty="0">
                <a:solidFill>
                  <a:srgbClr val="000000"/>
                </a:solidFill>
              </a:rPr>
              <a:t>= 0.137</a:t>
            </a:r>
          </a:p>
          <a:p>
            <a:pPr algn="ctr" eaLnBrk="1" fontAlgn="base" hangingPunct="1">
              <a:spcBef>
                <a:spcPct val="0"/>
              </a:spcBef>
              <a:spcAft>
                <a:spcPct val="0"/>
              </a:spcAft>
              <a:buFontTx/>
              <a:buNone/>
            </a:pPr>
            <a:r>
              <a:rPr lang="en-US" altLang="en-US" sz="2400" dirty="0" err="1">
                <a:solidFill>
                  <a:srgbClr val="000000"/>
                </a:solidFill>
              </a:rPr>
              <a:t>R</a:t>
            </a:r>
            <a:r>
              <a:rPr lang="en-US" altLang="en-US" sz="2400" baseline="-25000" dirty="0" err="1">
                <a:solidFill>
                  <a:srgbClr val="000000"/>
                </a:solidFill>
              </a:rPr>
              <a:t>free</a:t>
            </a:r>
            <a:r>
              <a:rPr lang="en-US" altLang="en-US" sz="2400" dirty="0">
                <a:solidFill>
                  <a:srgbClr val="000000"/>
                </a:solidFill>
              </a:rPr>
              <a:t> = 0.159</a:t>
            </a:r>
          </a:p>
        </p:txBody>
      </p:sp>
      <p:sp>
        <p:nvSpPr>
          <p:cNvPr id="270341" name="Text Box 4"/>
          <p:cNvSpPr txBox="1">
            <a:spLocks noChangeArrowheads="1"/>
          </p:cNvSpPr>
          <p:nvPr/>
        </p:nvSpPr>
        <p:spPr bwMode="auto">
          <a:xfrm>
            <a:off x="78255" y="5789613"/>
            <a:ext cx="2709395" cy="8309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fontAlgn="base" hangingPunct="1">
              <a:spcBef>
                <a:spcPct val="0"/>
              </a:spcBef>
              <a:spcAft>
                <a:spcPct val="0"/>
              </a:spcAft>
              <a:buFontTx/>
              <a:buNone/>
            </a:pPr>
            <a:r>
              <a:rPr lang="en-US" altLang="en-US" sz="2400" dirty="0">
                <a:solidFill>
                  <a:srgbClr val="4F4FC5"/>
                </a:solidFill>
              </a:rPr>
              <a:t>1 “sigma” 2F</a:t>
            </a:r>
            <a:r>
              <a:rPr lang="en-US" altLang="en-US" sz="2400" baseline="-25000" dirty="0">
                <a:solidFill>
                  <a:srgbClr val="4F4FC5"/>
                </a:solidFill>
              </a:rPr>
              <a:t>sim</a:t>
            </a:r>
            <a:r>
              <a:rPr lang="en-US" altLang="en-US" sz="2400" dirty="0">
                <a:solidFill>
                  <a:srgbClr val="4F4FC5"/>
                </a:solidFill>
              </a:rPr>
              <a:t>-F</a:t>
            </a:r>
            <a:r>
              <a:rPr lang="en-US" altLang="en-US" sz="2400" baseline="-25000" dirty="0">
                <a:solidFill>
                  <a:srgbClr val="4F4FC5"/>
                </a:solidFill>
              </a:rPr>
              <a:t>c</a:t>
            </a:r>
          </a:p>
          <a:p>
            <a:pPr algn="r" eaLnBrk="1" fontAlgn="base" hangingPunct="1">
              <a:spcBef>
                <a:spcPct val="0"/>
              </a:spcBef>
              <a:spcAft>
                <a:spcPct val="0"/>
              </a:spcAft>
              <a:buFontTx/>
              <a:buNone/>
            </a:pPr>
            <a:r>
              <a:rPr lang="en-US" altLang="en-US" sz="2400" dirty="0">
                <a:solidFill>
                  <a:srgbClr val="CC9900"/>
                </a:solidFill>
              </a:rPr>
              <a:t>2.5 “sigma” </a:t>
            </a:r>
            <a:r>
              <a:rPr lang="en-US" altLang="en-US" sz="2400" dirty="0" err="1">
                <a:solidFill>
                  <a:srgbClr val="CC9900"/>
                </a:solidFill>
              </a:rPr>
              <a:t>F</a:t>
            </a:r>
            <a:r>
              <a:rPr lang="en-US" altLang="en-US" sz="2400" baseline="-25000" dirty="0" err="1">
                <a:solidFill>
                  <a:srgbClr val="CC9900"/>
                </a:solidFill>
              </a:rPr>
              <a:t>sim</a:t>
            </a:r>
            <a:r>
              <a:rPr lang="en-US" altLang="en-US" sz="2400" dirty="0">
                <a:solidFill>
                  <a:srgbClr val="CC9900"/>
                </a:solidFill>
              </a:rPr>
              <a:t>-F</a:t>
            </a:r>
            <a:r>
              <a:rPr lang="en-US" altLang="en-US" sz="2400" baseline="-25000" dirty="0">
                <a:solidFill>
                  <a:srgbClr val="CC9900"/>
                </a:solidFill>
              </a:rPr>
              <a:t>c</a:t>
            </a:r>
            <a:endParaRPr lang="en-US" altLang="en-US" sz="2400" dirty="0">
              <a:solidFill>
                <a:srgbClr val="CC9900"/>
              </a:solidFill>
            </a:endParaRPr>
          </a:p>
        </p:txBody>
      </p:sp>
    </p:spTree>
    <p:extLst>
      <p:ext uri="{BB962C8B-B14F-4D97-AF65-F5344CB8AC3E}">
        <p14:creationId xmlns:p14="http://schemas.microsoft.com/office/powerpoint/2010/main" val="2886622492"/>
      </p:ext>
    </p:extLst>
  </p:cSld>
  <p:clrMapOvr>
    <a:masterClrMapping/>
  </p:clrMapOvr>
  <p:transition spd="slow"/>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3"/>
          <p:cNvSpPr>
            <a:spLocks noGrp="1" noChangeArrowheads="1"/>
          </p:cNvSpPr>
          <p:nvPr>
            <p:ph type="ctrTitle"/>
          </p:nvPr>
        </p:nvSpPr>
        <p:spPr>
          <a:xfrm>
            <a:off x="0" y="0"/>
            <a:ext cx="9144000" cy="806450"/>
          </a:xfrm>
          <a:solidFill>
            <a:schemeClr val="bg1"/>
          </a:solidFill>
        </p:spPr>
        <p:txBody>
          <a:bodyPr/>
          <a:lstStyle/>
          <a:p>
            <a:pPr eaLnBrk="1" hangingPunct="1"/>
            <a:r>
              <a:rPr lang="en-US" altLang="en-US" sz="3600" dirty="0" smtClean="0">
                <a:solidFill>
                  <a:schemeClr val="tx1"/>
                </a:solidFill>
              </a:rPr>
              <a:t>2F</a:t>
            </a:r>
            <a:r>
              <a:rPr lang="en-US" altLang="en-US" sz="3600" baseline="-25000" dirty="0" smtClean="0">
                <a:solidFill>
                  <a:schemeClr val="tx1"/>
                </a:solidFill>
              </a:rPr>
              <a:t>sim</a:t>
            </a:r>
            <a:r>
              <a:rPr lang="en-US" altLang="en-US" sz="3600" dirty="0" smtClean="0">
                <a:solidFill>
                  <a:schemeClr val="tx1"/>
                </a:solidFill>
              </a:rPr>
              <a:t>-F</a:t>
            </a:r>
            <a:r>
              <a:rPr lang="en-US" altLang="en-US" sz="3600" baseline="-25000" dirty="0" smtClean="0">
                <a:solidFill>
                  <a:schemeClr val="tx1"/>
                </a:solidFill>
              </a:rPr>
              <a:t>calc</a:t>
            </a:r>
            <a:r>
              <a:rPr lang="en-US" altLang="en-US" sz="3600" dirty="0" smtClean="0">
                <a:solidFill>
                  <a:schemeClr val="tx1"/>
                </a:solidFill>
              </a:rPr>
              <a:t> and (</a:t>
            </a:r>
            <a:r>
              <a:rPr lang="en-US" altLang="en-US" sz="3600" dirty="0" err="1" smtClean="0">
                <a:solidFill>
                  <a:schemeClr val="tx1"/>
                </a:solidFill>
              </a:rPr>
              <a:t>F</a:t>
            </a:r>
            <a:r>
              <a:rPr lang="en-US" altLang="en-US" sz="3600" baseline="-25000" dirty="0" err="1" smtClean="0">
                <a:solidFill>
                  <a:schemeClr val="tx1"/>
                </a:solidFill>
              </a:rPr>
              <a:t>sim</a:t>
            </a:r>
            <a:r>
              <a:rPr lang="en-US" altLang="en-US" sz="3600" dirty="0" smtClean="0">
                <a:solidFill>
                  <a:schemeClr val="tx1"/>
                </a:solidFill>
              </a:rPr>
              <a:t> </a:t>
            </a:r>
            <a:r>
              <a:rPr lang="el-GR" altLang="en-US" sz="3600" dirty="0" smtClean="0">
                <a:solidFill>
                  <a:schemeClr val="tx1"/>
                </a:solidFill>
              </a:rPr>
              <a:t>Φ</a:t>
            </a:r>
            <a:r>
              <a:rPr lang="en-US" altLang="en-US" sz="3600" baseline="-25000" dirty="0" smtClean="0">
                <a:solidFill>
                  <a:schemeClr val="tx1"/>
                </a:solidFill>
              </a:rPr>
              <a:t>sim</a:t>
            </a:r>
            <a:r>
              <a:rPr lang="en-US" altLang="en-US" sz="3600" dirty="0" smtClean="0">
                <a:solidFill>
                  <a:schemeClr val="tx1"/>
                </a:solidFill>
              </a:rPr>
              <a:t>) - (</a:t>
            </a:r>
            <a:r>
              <a:rPr lang="en-US" altLang="en-US" sz="3600" dirty="0" err="1" smtClean="0">
                <a:solidFill>
                  <a:schemeClr val="tx1"/>
                </a:solidFill>
              </a:rPr>
              <a:t>F</a:t>
            </a:r>
            <a:r>
              <a:rPr lang="en-US" altLang="en-US" sz="3600" baseline="-25000" dirty="0" err="1" smtClean="0">
                <a:solidFill>
                  <a:schemeClr val="tx1"/>
                </a:solidFill>
              </a:rPr>
              <a:t>calc</a:t>
            </a:r>
            <a:r>
              <a:rPr lang="el-GR" altLang="en-US" sz="3600" dirty="0" smtClean="0">
                <a:solidFill>
                  <a:schemeClr val="tx1"/>
                </a:solidFill>
              </a:rPr>
              <a:t> Φ</a:t>
            </a:r>
            <a:r>
              <a:rPr lang="en-US" altLang="en-US" sz="3600" baseline="-25000" dirty="0" err="1" smtClean="0">
                <a:solidFill>
                  <a:schemeClr val="tx1"/>
                </a:solidFill>
              </a:rPr>
              <a:t>calc</a:t>
            </a:r>
            <a:r>
              <a:rPr lang="en-US" altLang="en-US" sz="3600" dirty="0" smtClean="0">
                <a:solidFill>
                  <a:schemeClr val="tx1"/>
                </a:solidFill>
              </a:rPr>
              <a:t>) maps</a:t>
            </a:r>
          </a:p>
        </p:txBody>
      </p:sp>
      <p:pic>
        <p:nvPicPr>
          <p:cNvPr id="271363" name="Picture 2"/>
          <p:cNvPicPr>
            <a:picLocks noChangeAspect="1"/>
          </p:cNvPicPr>
          <p:nvPr/>
        </p:nvPicPr>
        <p:blipFill>
          <a:blip r:embed="rId2">
            <a:extLst>
              <a:ext uri="{28A0092B-C50C-407E-A947-70E740481C1C}">
                <a14:useLocalDpi xmlns:a14="http://schemas.microsoft.com/office/drawing/2010/main" val="0"/>
              </a:ext>
            </a:extLst>
          </a:blip>
          <a:srcRect l="7742" r="14839"/>
          <a:stretch>
            <a:fillRect/>
          </a:stretch>
        </p:blipFill>
        <p:spPr bwMode="auto">
          <a:xfrm>
            <a:off x="0" y="995363"/>
            <a:ext cx="9144000"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1364" name="Text Box 4"/>
          <p:cNvSpPr txBox="1">
            <a:spLocks noChangeArrowheads="1"/>
          </p:cNvSpPr>
          <p:nvPr/>
        </p:nvSpPr>
        <p:spPr bwMode="auto">
          <a:xfrm>
            <a:off x="77788" y="5789613"/>
            <a:ext cx="2709862" cy="8318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2400" dirty="0">
                <a:solidFill>
                  <a:srgbClr val="4F4FC5"/>
                </a:solidFill>
              </a:rPr>
              <a:t>1 “sigma” 2F</a:t>
            </a:r>
            <a:r>
              <a:rPr lang="en-US" altLang="en-US" sz="2400" baseline="-25000" dirty="0">
                <a:solidFill>
                  <a:srgbClr val="4F4FC5"/>
                </a:solidFill>
              </a:rPr>
              <a:t>sim</a:t>
            </a:r>
            <a:r>
              <a:rPr lang="en-US" altLang="en-US" sz="2400" dirty="0">
                <a:solidFill>
                  <a:srgbClr val="4F4FC5"/>
                </a:solidFill>
              </a:rPr>
              <a:t>-F</a:t>
            </a:r>
            <a:r>
              <a:rPr lang="en-US" altLang="en-US" sz="2400" baseline="-25000" dirty="0">
                <a:solidFill>
                  <a:srgbClr val="4F4FC5"/>
                </a:solidFill>
              </a:rPr>
              <a:t>c</a:t>
            </a:r>
          </a:p>
          <a:p>
            <a:pPr eaLnBrk="1" fontAlgn="base" hangingPunct="1">
              <a:spcBef>
                <a:spcPct val="0"/>
              </a:spcBef>
              <a:spcAft>
                <a:spcPct val="0"/>
              </a:spcAft>
              <a:buFontTx/>
              <a:buNone/>
            </a:pPr>
            <a:r>
              <a:rPr lang="en-US" altLang="en-US" sz="2400" dirty="0">
                <a:solidFill>
                  <a:srgbClr val="CC9900"/>
                </a:solidFill>
              </a:rPr>
              <a:t>F</a:t>
            </a:r>
            <a:r>
              <a:rPr lang="en-US" altLang="en-US" sz="2400" baseline="-25000" dirty="0">
                <a:solidFill>
                  <a:srgbClr val="CC9900"/>
                </a:solidFill>
              </a:rPr>
              <a:t>right</a:t>
            </a:r>
            <a:r>
              <a:rPr lang="en-US" altLang="en-US" sz="2400" dirty="0">
                <a:solidFill>
                  <a:srgbClr val="CC9900"/>
                </a:solidFill>
              </a:rPr>
              <a:t> – (2F</a:t>
            </a:r>
            <a:r>
              <a:rPr lang="en-US" altLang="en-US" sz="2400" baseline="-25000" dirty="0">
                <a:solidFill>
                  <a:srgbClr val="CC9900"/>
                </a:solidFill>
              </a:rPr>
              <a:t>sim</a:t>
            </a:r>
            <a:r>
              <a:rPr lang="en-US" altLang="en-US" sz="2400" dirty="0">
                <a:solidFill>
                  <a:srgbClr val="CC9900"/>
                </a:solidFill>
              </a:rPr>
              <a:t>-F</a:t>
            </a:r>
            <a:r>
              <a:rPr lang="en-US" altLang="en-US" sz="2400" baseline="-25000" dirty="0">
                <a:solidFill>
                  <a:srgbClr val="CC9900"/>
                </a:solidFill>
              </a:rPr>
              <a:t>c</a:t>
            </a:r>
            <a:r>
              <a:rPr lang="en-US" altLang="en-US" sz="2400" dirty="0">
                <a:solidFill>
                  <a:srgbClr val="CC9900"/>
                </a:solidFill>
              </a:rPr>
              <a:t>)</a:t>
            </a:r>
          </a:p>
        </p:txBody>
      </p:sp>
      <p:sp>
        <p:nvSpPr>
          <p:cNvPr id="271365" name="Text Box 5"/>
          <p:cNvSpPr txBox="1">
            <a:spLocks noChangeArrowheads="1"/>
          </p:cNvSpPr>
          <p:nvPr/>
        </p:nvSpPr>
        <p:spPr bwMode="auto">
          <a:xfrm>
            <a:off x="103188" y="4573588"/>
            <a:ext cx="1882775" cy="1200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US" altLang="en-US" sz="2400" dirty="0">
                <a:solidFill>
                  <a:srgbClr val="000000"/>
                </a:solidFill>
              </a:rPr>
              <a:t>1.0 Å data</a:t>
            </a:r>
          </a:p>
          <a:p>
            <a:pPr algn="ctr" eaLnBrk="1" fontAlgn="base" hangingPunct="1">
              <a:spcBef>
                <a:spcPct val="0"/>
              </a:spcBef>
              <a:spcAft>
                <a:spcPct val="0"/>
              </a:spcAft>
              <a:buFontTx/>
              <a:buNone/>
            </a:pPr>
            <a:r>
              <a:rPr lang="en-US" altLang="en-US" sz="2400" dirty="0" err="1">
                <a:solidFill>
                  <a:srgbClr val="000000"/>
                </a:solidFill>
              </a:rPr>
              <a:t>R</a:t>
            </a:r>
            <a:r>
              <a:rPr lang="en-US" altLang="en-US" sz="2400" baseline="-25000" dirty="0" err="1">
                <a:solidFill>
                  <a:srgbClr val="000000"/>
                </a:solidFill>
              </a:rPr>
              <a:t>cryst</a:t>
            </a:r>
            <a:r>
              <a:rPr lang="en-US" altLang="en-US" sz="2400" dirty="0">
                <a:solidFill>
                  <a:srgbClr val="000000"/>
                </a:solidFill>
              </a:rPr>
              <a:t>= 0.137</a:t>
            </a:r>
          </a:p>
          <a:p>
            <a:pPr algn="ctr" eaLnBrk="1" fontAlgn="base" hangingPunct="1">
              <a:spcBef>
                <a:spcPct val="0"/>
              </a:spcBef>
              <a:spcAft>
                <a:spcPct val="0"/>
              </a:spcAft>
              <a:buFontTx/>
              <a:buNone/>
            </a:pPr>
            <a:r>
              <a:rPr lang="en-US" altLang="en-US" sz="2400" dirty="0" err="1">
                <a:solidFill>
                  <a:srgbClr val="000000"/>
                </a:solidFill>
              </a:rPr>
              <a:t>R</a:t>
            </a:r>
            <a:r>
              <a:rPr lang="en-US" altLang="en-US" sz="2400" baseline="-25000" dirty="0" err="1">
                <a:solidFill>
                  <a:srgbClr val="000000"/>
                </a:solidFill>
              </a:rPr>
              <a:t>free</a:t>
            </a:r>
            <a:r>
              <a:rPr lang="en-US" altLang="en-US" sz="2400" dirty="0">
                <a:solidFill>
                  <a:srgbClr val="000000"/>
                </a:solidFill>
              </a:rPr>
              <a:t> = 0.159</a:t>
            </a:r>
          </a:p>
        </p:txBody>
      </p:sp>
    </p:spTree>
    <p:extLst>
      <p:ext uri="{BB962C8B-B14F-4D97-AF65-F5344CB8AC3E}">
        <p14:creationId xmlns:p14="http://schemas.microsoft.com/office/powerpoint/2010/main" val="439467734"/>
      </p:ext>
    </p:extLst>
  </p:cSld>
  <p:clrMapOvr>
    <a:masterClrMapping/>
  </p:clrMapOvr>
  <p:transition spd="slow"/>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3"/>
          <p:cNvSpPr>
            <a:spLocks noGrp="1" noChangeArrowheads="1"/>
          </p:cNvSpPr>
          <p:nvPr>
            <p:ph type="ctrTitle"/>
          </p:nvPr>
        </p:nvSpPr>
        <p:spPr>
          <a:xfrm>
            <a:off x="0" y="0"/>
            <a:ext cx="9144000" cy="806450"/>
          </a:xfrm>
          <a:solidFill>
            <a:schemeClr val="bg1"/>
          </a:solidFill>
        </p:spPr>
        <p:txBody>
          <a:bodyPr/>
          <a:lstStyle/>
          <a:p>
            <a:pPr eaLnBrk="1" hangingPunct="1"/>
            <a:r>
              <a:rPr lang="en-US" altLang="en-US" sz="3600" dirty="0" smtClean="0">
                <a:solidFill>
                  <a:schemeClr val="tx1"/>
                </a:solidFill>
              </a:rPr>
              <a:t>30 conformers from 24,000</a:t>
            </a:r>
          </a:p>
        </p:txBody>
      </p:sp>
      <p:pic>
        <p:nvPicPr>
          <p:cNvPr id="267267" name="Picture 3"/>
          <p:cNvPicPr>
            <a:picLocks noChangeAspect="1"/>
          </p:cNvPicPr>
          <p:nvPr/>
        </p:nvPicPr>
        <p:blipFill>
          <a:blip r:embed="rId2">
            <a:extLst>
              <a:ext uri="{28A0092B-C50C-407E-A947-70E740481C1C}">
                <a14:useLocalDpi xmlns:a14="http://schemas.microsoft.com/office/drawing/2010/main" val="0"/>
              </a:ext>
            </a:extLst>
          </a:blip>
          <a:srcRect l="7742" r="14839"/>
          <a:stretch>
            <a:fillRect/>
          </a:stretch>
        </p:blipFill>
        <p:spPr bwMode="auto">
          <a:xfrm>
            <a:off x="0" y="995363"/>
            <a:ext cx="9144000"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7187647"/>
      </p:ext>
    </p:extLst>
  </p:cSld>
  <p:clrMapOvr>
    <a:masterClrMapping/>
  </p:clrMapOvr>
  <p:transition spd="slow"/>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5000" contrast="75000"/>
                    </a14:imgEffect>
                  </a14:imgLayer>
                </a14:imgProps>
              </a:ext>
              <a:ext uri="{28A0092B-C50C-407E-A947-70E740481C1C}">
                <a14:useLocalDpi xmlns:a14="http://schemas.microsoft.com/office/drawing/2010/main" val="0"/>
              </a:ext>
            </a:extLst>
          </a:blip>
          <a:srcRect l="15000" t="4408" r="20000" b="1515"/>
          <a:stretch/>
        </p:blipFill>
        <p:spPr>
          <a:xfrm>
            <a:off x="3200400" y="914400"/>
            <a:ext cx="5943600" cy="5943600"/>
          </a:xfrm>
          <a:prstGeom prst="rect">
            <a:avLst/>
          </a:prstGeom>
        </p:spPr>
      </p:pic>
      <p:sp>
        <p:nvSpPr>
          <p:cNvPr id="8" name="Rectangle 3"/>
          <p:cNvSpPr>
            <a:spLocks noGrp="1" noChangeArrowheads="1"/>
          </p:cNvSpPr>
          <p:nvPr>
            <p:ph type="ctrTitle"/>
          </p:nvPr>
        </p:nvSpPr>
        <p:spPr>
          <a:xfrm>
            <a:off x="0" y="0"/>
            <a:ext cx="9144001" cy="691061"/>
          </a:xfrm>
          <a:solidFill>
            <a:schemeClr val="bg1"/>
          </a:solidFill>
        </p:spPr>
        <p:txBody>
          <a:bodyPr/>
          <a:lstStyle/>
          <a:p>
            <a:pPr eaLnBrk="1" hangingPunct="1"/>
            <a:r>
              <a:rPr lang="en-US" altLang="en-US" sz="3600" dirty="0" smtClean="0">
                <a:solidFill>
                  <a:schemeClr val="tx1"/>
                </a:solidFill>
              </a:rPr>
              <a:t>How many conformers are there?</a:t>
            </a:r>
          </a:p>
        </p:txBody>
      </p:sp>
      <p:sp>
        <p:nvSpPr>
          <p:cNvPr id="9" name="TextBox 8"/>
          <p:cNvSpPr txBox="1"/>
          <p:nvPr/>
        </p:nvSpPr>
        <p:spPr>
          <a:xfrm>
            <a:off x="211690" y="2705622"/>
            <a:ext cx="4322732" cy="1754326"/>
          </a:xfrm>
          <a:prstGeom prst="rect">
            <a:avLst/>
          </a:prstGeom>
          <a:noFill/>
        </p:spPr>
        <p:txBody>
          <a:bodyPr wrap="square" rtlCol="0">
            <a:spAutoFit/>
          </a:bodyPr>
          <a:lstStyle/>
          <a:p>
            <a:pPr fontAlgn="base">
              <a:spcBef>
                <a:spcPct val="0"/>
              </a:spcBef>
              <a:spcAft>
                <a:spcPct val="0"/>
              </a:spcAft>
            </a:pPr>
            <a:r>
              <a:rPr lang="en-US" sz="3600" dirty="0" err="1">
                <a:solidFill>
                  <a:prstClr val="black"/>
                </a:solidFill>
                <a:latin typeface="Arial" panose="020B0604020202020204" pitchFamily="34" charset="0"/>
                <a:cs typeface="Arial" panose="020B0604020202020204" pitchFamily="34" charset="0"/>
              </a:rPr>
              <a:t>R</a:t>
            </a:r>
            <a:r>
              <a:rPr lang="en-US" sz="3600" baseline="-25000" dirty="0" err="1">
                <a:solidFill>
                  <a:prstClr val="black"/>
                </a:solidFill>
                <a:latin typeface="Arial" panose="020B0604020202020204" pitchFamily="34" charset="0"/>
                <a:cs typeface="Arial" panose="020B0604020202020204" pitchFamily="34" charset="0"/>
              </a:rPr>
              <a:t>cryst</a:t>
            </a:r>
            <a:r>
              <a:rPr lang="en-US" sz="3600" dirty="0">
                <a:solidFill>
                  <a:prstClr val="black"/>
                </a:solidFill>
                <a:latin typeface="Arial" panose="020B0604020202020204" pitchFamily="34" charset="0"/>
                <a:cs typeface="Arial" panose="020B0604020202020204" pitchFamily="34" charset="0"/>
              </a:rPr>
              <a:t> = 0.0441</a:t>
            </a:r>
          </a:p>
          <a:p>
            <a:pPr fontAlgn="base">
              <a:spcBef>
                <a:spcPct val="0"/>
              </a:spcBef>
              <a:spcAft>
                <a:spcPct val="0"/>
              </a:spcAft>
            </a:pPr>
            <a:r>
              <a:rPr lang="en-US" sz="3600" dirty="0" err="1">
                <a:solidFill>
                  <a:prstClr val="black"/>
                </a:solidFill>
                <a:latin typeface="Arial" panose="020B0604020202020204" pitchFamily="34" charset="0"/>
                <a:cs typeface="Arial" panose="020B0604020202020204" pitchFamily="34" charset="0"/>
              </a:rPr>
              <a:t>R</a:t>
            </a:r>
            <a:r>
              <a:rPr lang="en-US" sz="3600" baseline="-25000" dirty="0" err="1">
                <a:solidFill>
                  <a:prstClr val="black"/>
                </a:solidFill>
                <a:latin typeface="Arial" panose="020B0604020202020204" pitchFamily="34" charset="0"/>
                <a:cs typeface="Arial" panose="020B0604020202020204" pitchFamily="34" charset="0"/>
              </a:rPr>
              <a:t>free</a:t>
            </a:r>
            <a:r>
              <a:rPr lang="en-US" sz="3600" dirty="0">
                <a:solidFill>
                  <a:prstClr val="black"/>
                </a:solidFill>
                <a:latin typeface="Arial" panose="020B0604020202020204" pitchFamily="34" charset="0"/>
                <a:cs typeface="Arial" panose="020B0604020202020204" pitchFamily="34" charset="0"/>
              </a:rPr>
              <a:t>  = 0.0516</a:t>
            </a:r>
          </a:p>
          <a:p>
            <a:pPr fontAlgn="base">
              <a:spcBef>
                <a:spcPct val="0"/>
              </a:spcBef>
              <a:spcAft>
                <a:spcPct val="0"/>
              </a:spcAft>
            </a:pPr>
            <a:r>
              <a:rPr lang="en-US" sz="3600" dirty="0">
                <a:solidFill>
                  <a:prstClr val="black"/>
                </a:solidFill>
                <a:latin typeface="Arial" panose="020B0604020202020204" pitchFamily="34" charset="0"/>
                <a:cs typeface="Arial" panose="020B0604020202020204" pitchFamily="34" charset="0"/>
              </a:rPr>
              <a:t>vs </a:t>
            </a:r>
            <a:r>
              <a:rPr lang="en-US" sz="3600" dirty="0" err="1">
                <a:solidFill>
                  <a:prstClr val="black"/>
                </a:solidFill>
                <a:latin typeface="Arial" panose="020B0604020202020204" pitchFamily="34" charset="0"/>
                <a:cs typeface="Arial" panose="020B0604020202020204" pitchFamily="34" charset="0"/>
              </a:rPr>
              <a:t>F</a:t>
            </a:r>
            <a:r>
              <a:rPr lang="en-US" sz="3600" baseline="-25000" dirty="0" err="1">
                <a:solidFill>
                  <a:prstClr val="black"/>
                </a:solidFill>
                <a:latin typeface="Arial" panose="020B0604020202020204" pitchFamily="34" charset="0"/>
                <a:cs typeface="Arial" panose="020B0604020202020204" pitchFamily="34" charset="0"/>
              </a:rPr>
              <a:t>sim</a:t>
            </a:r>
            <a:endParaRPr lang="en-US" sz="3600" baseline="-25000" dirty="0">
              <a:solidFill>
                <a:prstClr val="black"/>
              </a:solidFill>
              <a:latin typeface="Arial" panose="020B0604020202020204" pitchFamily="34" charset="0"/>
              <a:cs typeface="Arial" panose="020B0604020202020204" pitchFamily="34" charset="0"/>
            </a:endParaRPr>
          </a:p>
        </p:txBody>
      </p:sp>
      <p:sp>
        <p:nvSpPr>
          <p:cNvPr id="11" name="Rectangle 3"/>
          <p:cNvSpPr txBox="1">
            <a:spLocks noChangeArrowheads="1"/>
          </p:cNvSpPr>
          <p:nvPr/>
        </p:nvSpPr>
        <p:spPr bwMode="auto">
          <a:xfrm>
            <a:off x="325676" y="1565754"/>
            <a:ext cx="3407079" cy="93945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lgn="l" eaLnBrk="1" hangingPunct="1"/>
            <a:r>
              <a:rPr lang="en-US" altLang="en-US" sz="3600" kern="0" dirty="0" smtClean="0">
                <a:solidFill>
                  <a:prstClr val="black"/>
                </a:solidFill>
                <a:latin typeface="Arial" panose="020B0604020202020204" pitchFamily="34" charset="0"/>
              </a:rPr>
              <a:t>Answer: 2-14</a:t>
            </a:r>
          </a:p>
        </p:txBody>
      </p:sp>
    </p:spTree>
    <p:extLst>
      <p:ext uri="{BB962C8B-B14F-4D97-AF65-F5344CB8AC3E}">
        <p14:creationId xmlns:p14="http://schemas.microsoft.com/office/powerpoint/2010/main" val="47819486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5000" contrast="75000"/>
                    </a14:imgEffect>
                  </a14:imgLayer>
                </a14:imgProps>
              </a:ext>
              <a:ext uri="{28A0092B-C50C-407E-A947-70E740481C1C}">
                <a14:useLocalDpi xmlns:a14="http://schemas.microsoft.com/office/drawing/2010/main" val="0"/>
              </a:ext>
            </a:extLst>
          </a:blip>
          <a:srcRect l="15000" t="4408" r="20000" b="1515"/>
          <a:stretch/>
        </p:blipFill>
        <p:spPr>
          <a:xfrm>
            <a:off x="3200400" y="914400"/>
            <a:ext cx="5943600" cy="5943600"/>
          </a:xfrm>
          <a:prstGeom prst="rect">
            <a:avLst/>
          </a:prstGeom>
        </p:spPr>
      </p:pic>
      <p:sp>
        <p:nvSpPr>
          <p:cNvPr id="4" name="TextBox 3"/>
          <p:cNvSpPr txBox="1"/>
          <p:nvPr/>
        </p:nvSpPr>
        <p:spPr>
          <a:xfrm>
            <a:off x="211690" y="2705622"/>
            <a:ext cx="4322732" cy="1754326"/>
          </a:xfrm>
          <a:prstGeom prst="rect">
            <a:avLst/>
          </a:prstGeom>
          <a:noFill/>
        </p:spPr>
        <p:txBody>
          <a:bodyPr wrap="square" rtlCol="0">
            <a:spAutoFit/>
          </a:bodyPr>
          <a:lstStyle/>
          <a:p>
            <a:pPr fontAlgn="base">
              <a:spcBef>
                <a:spcPct val="0"/>
              </a:spcBef>
              <a:spcAft>
                <a:spcPct val="0"/>
              </a:spcAft>
            </a:pPr>
            <a:r>
              <a:rPr lang="en-US" sz="3600" dirty="0" err="1">
                <a:solidFill>
                  <a:prstClr val="black"/>
                </a:solidFill>
                <a:latin typeface="Arial" panose="020B0604020202020204" pitchFamily="34" charset="0"/>
                <a:cs typeface="Arial" panose="020B0604020202020204" pitchFamily="34" charset="0"/>
              </a:rPr>
              <a:t>R</a:t>
            </a:r>
            <a:r>
              <a:rPr lang="en-US" sz="3600" baseline="-25000" dirty="0" err="1">
                <a:solidFill>
                  <a:prstClr val="black"/>
                </a:solidFill>
                <a:latin typeface="Arial" panose="020B0604020202020204" pitchFamily="34" charset="0"/>
                <a:cs typeface="Arial" panose="020B0604020202020204" pitchFamily="34" charset="0"/>
              </a:rPr>
              <a:t>cryst</a:t>
            </a:r>
            <a:r>
              <a:rPr lang="en-US" sz="3600" dirty="0">
                <a:solidFill>
                  <a:prstClr val="black"/>
                </a:solidFill>
                <a:latin typeface="Arial" panose="020B0604020202020204" pitchFamily="34" charset="0"/>
                <a:cs typeface="Arial" panose="020B0604020202020204" pitchFamily="34" charset="0"/>
              </a:rPr>
              <a:t> = 0.1546</a:t>
            </a:r>
          </a:p>
          <a:p>
            <a:pPr fontAlgn="base">
              <a:spcBef>
                <a:spcPct val="0"/>
              </a:spcBef>
              <a:spcAft>
                <a:spcPct val="0"/>
              </a:spcAft>
            </a:pPr>
            <a:r>
              <a:rPr lang="en-US" sz="3600" dirty="0" err="1">
                <a:solidFill>
                  <a:prstClr val="black"/>
                </a:solidFill>
                <a:latin typeface="Arial" panose="020B0604020202020204" pitchFamily="34" charset="0"/>
                <a:cs typeface="Arial" panose="020B0604020202020204" pitchFamily="34" charset="0"/>
              </a:rPr>
              <a:t>R</a:t>
            </a:r>
            <a:r>
              <a:rPr lang="en-US" sz="3600" baseline="-25000" dirty="0" err="1">
                <a:solidFill>
                  <a:prstClr val="black"/>
                </a:solidFill>
                <a:latin typeface="Arial" panose="020B0604020202020204" pitchFamily="34" charset="0"/>
                <a:cs typeface="Arial" panose="020B0604020202020204" pitchFamily="34" charset="0"/>
              </a:rPr>
              <a:t>free</a:t>
            </a:r>
            <a:r>
              <a:rPr lang="en-US" sz="3600" dirty="0">
                <a:solidFill>
                  <a:prstClr val="black"/>
                </a:solidFill>
                <a:latin typeface="Arial" panose="020B0604020202020204" pitchFamily="34" charset="0"/>
                <a:cs typeface="Arial" panose="020B0604020202020204" pitchFamily="34" charset="0"/>
              </a:rPr>
              <a:t>  = 0.1749</a:t>
            </a:r>
          </a:p>
          <a:p>
            <a:pPr fontAlgn="base">
              <a:spcBef>
                <a:spcPct val="0"/>
              </a:spcBef>
              <a:spcAft>
                <a:spcPct val="0"/>
              </a:spcAft>
            </a:pPr>
            <a:r>
              <a:rPr lang="en-US" sz="3600" dirty="0">
                <a:solidFill>
                  <a:prstClr val="black"/>
                </a:solidFill>
                <a:latin typeface="Arial" panose="020B0604020202020204" pitchFamily="34" charset="0"/>
                <a:cs typeface="Arial" panose="020B0604020202020204" pitchFamily="34" charset="0"/>
              </a:rPr>
              <a:t>vs F</a:t>
            </a:r>
            <a:r>
              <a:rPr lang="en-US" sz="3600" baseline="-25000" dirty="0">
                <a:solidFill>
                  <a:prstClr val="black"/>
                </a:solidFill>
                <a:latin typeface="Arial" panose="020B0604020202020204" pitchFamily="34" charset="0"/>
                <a:cs typeface="Arial" panose="020B0604020202020204" pitchFamily="34" charset="0"/>
              </a:rPr>
              <a:t>obs</a:t>
            </a:r>
          </a:p>
        </p:txBody>
      </p:sp>
      <p:sp>
        <p:nvSpPr>
          <p:cNvPr id="7" name="TextBox 6"/>
          <p:cNvSpPr txBox="1"/>
          <p:nvPr/>
        </p:nvSpPr>
        <p:spPr>
          <a:xfrm>
            <a:off x="151147" y="4611666"/>
            <a:ext cx="4322732" cy="1754326"/>
          </a:xfrm>
          <a:prstGeom prst="rect">
            <a:avLst/>
          </a:prstGeom>
          <a:noFill/>
        </p:spPr>
        <p:txBody>
          <a:bodyPr wrap="square" rtlCol="0">
            <a:spAutoFit/>
          </a:bodyPr>
          <a:lstStyle/>
          <a:p>
            <a:pPr fontAlgn="base">
              <a:spcBef>
                <a:spcPct val="0"/>
              </a:spcBef>
              <a:spcAft>
                <a:spcPct val="0"/>
              </a:spcAft>
            </a:pPr>
            <a:r>
              <a:rPr lang="en-US" sz="3600" dirty="0">
                <a:solidFill>
                  <a:prstClr val="black"/>
                </a:solidFill>
                <a:latin typeface="Arial" panose="020B0604020202020204" pitchFamily="34" charset="0"/>
                <a:cs typeface="Arial" panose="020B0604020202020204" pitchFamily="34" charset="0"/>
              </a:rPr>
              <a:t>1aho:</a:t>
            </a:r>
          </a:p>
          <a:p>
            <a:pPr fontAlgn="base">
              <a:spcBef>
                <a:spcPct val="0"/>
              </a:spcBef>
              <a:spcAft>
                <a:spcPct val="0"/>
              </a:spcAft>
            </a:pPr>
            <a:r>
              <a:rPr lang="en-US" sz="3600" dirty="0" err="1">
                <a:solidFill>
                  <a:prstClr val="black"/>
                </a:solidFill>
                <a:latin typeface="Arial" panose="020B0604020202020204" pitchFamily="34" charset="0"/>
                <a:cs typeface="Arial" panose="020B0604020202020204" pitchFamily="34" charset="0"/>
              </a:rPr>
              <a:t>R</a:t>
            </a:r>
            <a:r>
              <a:rPr lang="en-US" sz="3600" baseline="-25000" dirty="0" err="1">
                <a:solidFill>
                  <a:prstClr val="black"/>
                </a:solidFill>
                <a:latin typeface="Arial" panose="020B0604020202020204" pitchFamily="34" charset="0"/>
                <a:cs typeface="Arial" panose="020B0604020202020204" pitchFamily="34" charset="0"/>
              </a:rPr>
              <a:t>cryst</a:t>
            </a:r>
            <a:r>
              <a:rPr lang="en-US" sz="3600" dirty="0">
                <a:solidFill>
                  <a:prstClr val="black"/>
                </a:solidFill>
                <a:latin typeface="Arial" panose="020B0604020202020204" pitchFamily="34" charset="0"/>
                <a:cs typeface="Arial" panose="020B0604020202020204" pitchFamily="34" charset="0"/>
              </a:rPr>
              <a:t> = 0.1630</a:t>
            </a:r>
          </a:p>
          <a:p>
            <a:pPr fontAlgn="base">
              <a:spcBef>
                <a:spcPct val="0"/>
              </a:spcBef>
              <a:spcAft>
                <a:spcPct val="0"/>
              </a:spcAft>
            </a:pPr>
            <a:r>
              <a:rPr lang="en-US" sz="3600" dirty="0" err="1">
                <a:solidFill>
                  <a:prstClr val="black"/>
                </a:solidFill>
                <a:latin typeface="Arial" panose="020B0604020202020204" pitchFamily="34" charset="0"/>
                <a:cs typeface="Arial" panose="020B0604020202020204" pitchFamily="34" charset="0"/>
              </a:rPr>
              <a:t>R</a:t>
            </a:r>
            <a:r>
              <a:rPr lang="en-US" sz="3600" baseline="-25000" dirty="0" err="1">
                <a:solidFill>
                  <a:prstClr val="black"/>
                </a:solidFill>
                <a:latin typeface="Arial" panose="020B0604020202020204" pitchFamily="34" charset="0"/>
                <a:cs typeface="Arial" panose="020B0604020202020204" pitchFamily="34" charset="0"/>
              </a:rPr>
              <a:t>free</a:t>
            </a:r>
            <a:r>
              <a:rPr lang="en-US" sz="3600" dirty="0">
                <a:solidFill>
                  <a:prstClr val="black"/>
                </a:solidFill>
                <a:latin typeface="Arial" panose="020B0604020202020204" pitchFamily="34" charset="0"/>
                <a:cs typeface="Arial" panose="020B0604020202020204" pitchFamily="34" charset="0"/>
              </a:rPr>
              <a:t>  = n/d</a:t>
            </a:r>
          </a:p>
        </p:txBody>
      </p:sp>
      <p:sp>
        <p:nvSpPr>
          <p:cNvPr id="80898" name="Rectangle 3"/>
          <p:cNvSpPr>
            <a:spLocks noGrp="1" noChangeArrowheads="1"/>
          </p:cNvSpPr>
          <p:nvPr>
            <p:ph type="ctrTitle"/>
          </p:nvPr>
        </p:nvSpPr>
        <p:spPr>
          <a:xfrm>
            <a:off x="0" y="0"/>
            <a:ext cx="9144001" cy="691061"/>
          </a:xfrm>
          <a:solidFill>
            <a:schemeClr val="bg1"/>
          </a:solidFill>
        </p:spPr>
        <p:txBody>
          <a:bodyPr/>
          <a:lstStyle/>
          <a:p>
            <a:pPr eaLnBrk="1" hangingPunct="1"/>
            <a:r>
              <a:rPr lang="en-US" altLang="en-US" sz="3600" dirty="0" smtClean="0">
                <a:solidFill>
                  <a:schemeClr val="tx1"/>
                </a:solidFill>
              </a:rPr>
              <a:t>How many conformers are there?</a:t>
            </a:r>
          </a:p>
        </p:txBody>
      </p:sp>
      <p:sp>
        <p:nvSpPr>
          <p:cNvPr id="8" name="Rectangle 3"/>
          <p:cNvSpPr txBox="1">
            <a:spLocks noChangeArrowheads="1"/>
          </p:cNvSpPr>
          <p:nvPr/>
        </p:nvSpPr>
        <p:spPr bwMode="auto">
          <a:xfrm>
            <a:off x="325676" y="1565754"/>
            <a:ext cx="3407079" cy="93945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lgn="l" eaLnBrk="1" hangingPunct="1"/>
            <a:r>
              <a:rPr lang="en-US" altLang="en-US" sz="3600" kern="0" dirty="0" smtClean="0">
                <a:solidFill>
                  <a:prstClr val="black"/>
                </a:solidFill>
                <a:latin typeface="Arial" panose="020B0604020202020204" pitchFamily="34" charset="0"/>
              </a:rPr>
              <a:t>Answer: 1-7</a:t>
            </a:r>
          </a:p>
        </p:txBody>
      </p:sp>
    </p:spTree>
    <p:extLst>
      <p:ext uri="{BB962C8B-B14F-4D97-AF65-F5344CB8AC3E}">
        <p14:creationId xmlns:p14="http://schemas.microsoft.com/office/powerpoint/2010/main" val="426277960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10000" contrast="50000"/>
                    </a14:imgEffect>
                  </a14:imgLayer>
                </a14:imgProps>
              </a:ext>
              <a:ext uri="{28A0092B-C50C-407E-A947-70E740481C1C}">
                <a14:useLocalDpi xmlns:a14="http://schemas.microsoft.com/office/drawing/2010/main" val="0"/>
              </a:ext>
            </a:extLst>
          </a:blip>
          <a:stretch>
            <a:fillRect/>
          </a:stretch>
        </p:blipFill>
        <p:spPr>
          <a:xfrm>
            <a:off x="0" y="838300"/>
            <a:ext cx="9144000" cy="6608423"/>
          </a:xfrm>
          <a:prstGeom prst="rect">
            <a:avLst/>
          </a:prstGeom>
        </p:spPr>
      </p:pic>
      <p:sp>
        <p:nvSpPr>
          <p:cNvPr id="80898" name="Rectangle 3"/>
          <p:cNvSpPr>
            <a:spLocks noGrp="1" noChangeArrowheads="1"/>
          </p:cNvSpPr>
          <p:nvPr>
            <p:ph type="ctrTitle"/>
          </p:nvPr>
        </p:nvSpPr>
        <p:spPr>
          <a:xfrm>
            <a:off x="0" y="0"/>
            <a:ext cx="9144000" cy="806450"/>
          </a:xfrm>
          <a:solidFill>
            <a:schemeClr val="bg1"/>
          </a:solidFill>
        </p:spPr>
        <p:txBody>
          <a:bodyPr/>
          <a:lstStyle/>
          <a:p>
            <a:pPr eaLnBrk="1" hangingPunct="1"/>
            <a:r>
              <a:rPr lang="en-US" altLang="en-US" sz="3600" dirty="0" smtClean="0">
                <a:solidFill>
                  <a:schemeClr val="tx1"/>
                </a:solidFill>
              </a:rPr>
              <a:t>How many conformers are there?</a:t>
            </a:r>
          </a:p>
        </p:txBody>
      </p:sp>
      <p:sp>
        <p:nvSpPr>
          <p:cNvPr id="4" name="TextBox 3"/>
          <p:cNvSpPr txBox="1"/>
          <p:nvPr/>
        </p:nvSpPr>
        <p:spPr>
          <a:xfrm>
            <a:off x="587471" y="4659682"/>
            <a:ext cx="2506458" cy="1938992"/>
          </a:xfrm>
          <a:prstGeom prst="rect">
            <a:avLst/>
          </a:prstGeom>
          <a:noFill/>
        </p:spPr>
        <p:txBody>
          <a:bodyPr wrap="square" rtlCol="0">
            <a:spAutoFit/>
          </a:bodyPr>
          <a:lstStyle/>
          <a:p>
            <a:pPr fontAlgn="base">
              <a:spcBef>
                <a:spcPct val="0"/>
              </a:spcBef>
              <a:spcAft>
                <a:spcPct val="0"/>
              </a:spcAft>
            </a:pPr>
            <a:r>
              <a:rPr lang="en-US" sz="3000" dirty="0">
                <a:solidFill>
                  <a:prstClr val="black"/>
                </a:solidFill>
                <a:latin typeface="Arial" panose="020B0604020202020204" pitchFamily="34" charset="0"/>
                <a:cs typeface="Arial" panose="020B0604020202020204" pitchFamily="34" charset="0"/>
              </a:rPr>
              <a:t>All difference</a:t>
            </a:r>
          </a:p>
          <a:p>
            <a:pPr fontAlgn="base">
              <a:spcBef>
                <a:spcPct val="0"/>
              </a:spcBef>
              <a:spcAft>
                <a:spcPct val="0"/>
              </a:spcAft>
            </a:pPr>
            <a:r>
              <a:rPr lang="en-US" sz="3000" dirty="0">
                <a:solidFill>
                  <a:prstClr val="black"/>
                </a:solidFill>
                <a:latin typeface="Arial" panose="020B0604020202020204" pitchFamily="34" charset="0"/>
                <a:cs typeface="Arial" panose="020B0604020202020204" pitchFamily="34" charset="0"/>
              </a:rPr>
              <a:t>features</a:t>
            </a:r>
          </a:p>
          <a:p>
            <a:pPr fontAlgn="base">
              <a:spcBef>
                <a:spcPct val="0"/>
              </a:spcBef>
              <a:spcAft>
                <a:spcPct val="0"/>
              </a:spcAft>
            </a:pPr>
            <a:r>
              <a:rPr lang="en-US" sz="3000" dirty="0">
                <a:solidFill>
                  <a:prstClr val="black"/>
                </a:solidFill>
                <a:latin typeface="Arial" panose="020B0604020202020204" pitchFamily="34" charset="0"/>
                <a:cs typeface="Arial" panose="020B0604020202020204" pitchFamily="34" charset="0"/>
              </a:rPr>
              <a:t>are in </a:t>
            </a:r>
          </a:p>
          <a:p>
            <a:pPr fontAlgn="base">
              <a:spcBef>
                <a:spcPct val="0"/>
              </a:spcBef>
              <a:spcAft>
                <a:spcPct val="0"/>
              </a:spcAft>
            </a:pPr>
            <a:r>
              <a:rPr lang="en-US" sz="3000" dirty="0">
                <a:solidFill>
                  <a:prstClr val="black"/>
                </a:solidFill>
                <a:latin typeface="Arial" panose="020B0604020202020204" pitchFamily="34" charset="0"/>
                <a:cs typeface="Arial" panose="020B0604020202020204" pitchFamily="34" charset="0"/>
              </a:rPr>
              <a:t>the solvent!</a:t>
            </a:r>
          </a:p>
        </p:txBody>
      </p:sp>
      <p:sp>
        <p:nvSpPr>
          <p:cNvPr id="8" name="TextBox 7"/>
          <p:cNvSpPr txBox="1"/>
          <p:nvPr/>
        </p:nvSpPr>
        <p:spPr>
          <a:xfrm>
            <a:off x="7090566" y="5613747"/>
            <a:ext cx="1677653" cy="553998"/>
          </a:xfrm>
          <a:prstGeom prst="rect">
            <a:avLst/>
          </a:prstGeom>
          <a:noFill/>
        </p:spPr>
        <p:txBody>
          <a:bodyPr wrap="square" rtlCol="0">
            <a:spAutoFit/>
          </a:bodyPr>
          <a:lstStyle/>
          <a:p>
            <a:pPr fontAlgn="base">
              <a:spcBef>
                <a:spcPct val="0"/>
              </a:spcBef>
              <a:spcAft>
                <a:spcPct val="0"/>
              </a:spcAft>
            </a:pPr>
            <a:r>
              <a:rPr lang="en-US" sz="3000" dirty="0">
                <a:solidFill>
                  <a:prstClr val="black"/>
                </a:solidFill>
                <a:latin typeface="Arial" panose="020B0604020202020204" pitchFamily="34" charset="0"/>
                <a:cs typeface="Arial" panose="020B0604020202020204" pitchFamily="34" charset="0"/>
              </a:rPr>
              <a:t>real data</a:t>
            </a:r>
          </a:p>
        </p:txBody>
      </p:sp>
    </p:spTree>
    <p:extLst>
      <p:ext uri="{BB962C8B-B14F-4D97-AF65-F5344CB8AC3E}">
        <p14:creationId xmlns:p14="http://schemas.microsoft.com/office/powerpoint/2010/main" val="133063437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09600"/>
          </a:xfrm>
        </p:spPr>
        <p:txBody>
          <a:bodyPr>
            <a:noAutofit/>
          </a:bodyPr>
          <a:lstStyle/>
          <a:p>
            <a:r>
              <a:rPr lang="en-US" sz="3600" dirty="0" smtClean="0">
                <a:latin typeface="Arial" panose="020B0604020202020204" pitchFamily="34" charset="0"/>
                <a:cs typeface="Arial" panose="020B0604020202020204" pitchFamily="34" charset="0"/>
              </a:rPr>
              <a:t>Combined multi-conformer &amp; explicit solvent </a:t>
            </a:r>
            <a:endParaRPr lang="en-US" sz="36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0" y="564713"/>
            <a:ext cx="9147220" cy="6293287"/>
          </a:xfrm>
          <a:prstGeom prst="rect">
            <a:avLst/>
          </a:prstGeom>
        </p:spPr>
      </p:pic>
      <p:sp>
        <p:nvSpPr>
          <p:cNvPr id="5" name="TextBox 4"/>
          <p:cNvSpPr txBox="1"/>
          <p:nvPr/>
        </p:nvSpPr>
        <p:spPr>
          <a:xfrm>
            <a:off x="304800" y="838200"/>
            <a:ext cx="2869713" cy="1569660"/>
          </a:xfrm>
          <a:prstGeom prst="rect">
            <a:avLst/>
          </a:prstGeom>
          <a:solidFill>
            <a:schemeClr val="bg1"/>
          </a:solidFill>
        </p:spPr>
        <p:txBody>
          <a:bodyPr wrap="square" rtlCol="0">
            <a:spAutoFit/>
          </a:bodyPr>
          <a:lstStyle/>
          <a:p>
            <a:pPr fontAlgn="base">
              <a:spcBef>
                <a:spcPct val="0"/>
              </a:spcBef>
              <a:spcAft>
                <a:spcPct val="0"/>
              </a:spcAft>
            </a:pPr>
            <a:r>
              <a:rPr lang="en-US" sz="3200" dirty="0" err="1">
                <a:solidFill>
                  <a:prstClr val="black"/>
                </a:solidFill>
                <a:cs typeface="Arial" charset="0"/>
              </a:rPr>
              <a:t>R</a:t>
            </a:r>
            <a:r>
              <a:rPr lang="en-US" sz="3200" baseline="-25000" dirty="0" err="1">
                <a:solidFill>
                  <a:prstClr val="black"/>
                </a:solidFill>
                <a:cs typeface="Arial" charset="0"/>
              </a:rPr>
              <a:t>work</a:t>
            </a:r>
            <a:r>
              <a:rPr lang="en-US" sz="3200" dirty="0">
                <a:solidFill>
                  <a:prstClr val="black"/>
                </a:solidFill>
                <a:cs typeface="Arial" charset="0"/>
              </a:rPr>
              <a:t> = 0.0309</a:t>
            </a:r>
          </a:p>
          <a:p>
            <a:pPr fontAlgn="base">
              <a:spcBef>
                <a:spcPct val="0"/>
              </a:spcBef>
              <a:spcAft>
                <a:spcPct val="0"/>
              </a:spcAft>
            </a:pPr>
            <a:r>
              <a:rPr lang="en-US" sz="3200" dirty="0" err="1">
                <a:solidFill>
                  <a:prstClr val="black"/>
                </a:solidFill>
                <a:cs typeface="Arial" charset="0"/>
              </a:rPr>
              <a:t>R</a:t>
            </a:r>
            <a:r>
              <a:rPr lang="en-US" sz="3200" baseline="-25000" dirty="0" err="1">
                <a:solidFill>
                  <a:prstClr val="black"/>
                </a:solidFill>
                <a:cs typeface="Arial" charset="0"/>
              </a:rPr>
              <a:t>free</a:t>
            </a:r>
            <a:r>
              <a:rPr lang="en-US" sz="3200" dirty="0">
                <a:solidFill>
                  <a:prstClr val="black"/>
                </a:solidFill>
                <a:cs typeface="Arial" charset="0"/>
              </a:rPr>
              <a:t>  = 0.0678</a:t>
            </a:r>
          </a:p>
          <a:p>
            <a:pPr fontAlgn="base">
              <a:spcBef>
                <a:spcPct val="0"/>
              </a:spcBef>
              <a:spcAft>
                <a:spcPct val="0"/>
              </a:spcAft>
            </a:pPr>
            <a:r>
              <a:rPr lang="en-US" sz="3200" dirty="0">
                <a:solidFill>
                  <a:prstClr val="black"/>
                </a:solidFill>
                <a:cs typeface="Arial" charset="0"/>
              </a:rPr>
              <a:t>vs </a:t>
            </a:r>
            <a:r>
              <a:rPr lang="en-US" sz="3200" dirty="0" err="1">
                <a:solidFill>
                  <a:prstClr val="black"/>
                </a:solidFill>
                <a:cs typeface="Arial" charset="0"/>
              </a:rPr>
              <a:t>F</a:t>
            </a:r>
            <a:r>
              <a:rPr lang="en-US" sz="3200" baseline="-25000" dirty="0" err="1">
                <a:solidFill>
                  <a:prstClr val="black"/>
                </a:solidFill>
                <a:cs typeface="Arial" charset="0"/>
              </a:rPr>
              <a:t>sim</a:t>
            </a:r>
            <a:endParaRPr lang="en-US" sz="3200" baseline="-25000" dirty="0">
              <a:solidFill>
                <a:prstClr val="black"/>
              </a:solidFill>
              <a:cs typeface="Arial" charset="0"/>
            </a:endParaRPr>
          </a:p>
        </p:txBody>
      </p:sp>
      <p:sp>
        <p:nvSpPr>
          <p:cNvPr id="6" name="TextBox 5"/>
          <p:cNvSpPr txBox="1"/>
          <p:nvPr/>
        </p:nvSpPr>
        <p:spPr>
          <a:xfrm>
            <a:off x="1446499" y="4504499"/>
            <a:ext cx="6173501" cy="584775"/>
          </a:xfrm>
          <a:prstGeom prst="rect">
            <a:avLst/>
          </a:prstGeom>
          <a:solidFill>
            <a:schemeClr val="bg1"/>
          </a:solidFill>
        </p:spPr>
        <p:txBody>
          <a:bodyPr wrap="square" rtlCol="0">
            <a:spAutoFit/>
          </a:bodyPr>
          <a:lstStyle/>
          <a:p>
            <a:pPr fontAlgn="base">
              <a:spcBef>
                <a:spcPct val="0"/>
              </a:spcBef>
              <a:spcAft>
                <a:spcPct val="0"/>
              </a:spcAft>
            </a:pPr>
            <a:r>
              <a:rPr lang="en-US" sz="3200" dirty="0">
                <a:solidFill>
                  <a:prstClr val="black"/>
                </a:solidFill>
                <a:cs typeface="Arial" charset="0"/>
              </a:rPr>
              <a:t>Problem: diverges with more cycles</a:t>
            </a:r>
            <a:endParaRPr lang="en-US" sz="3200" baseline="-25000" dirty="0">
              <a:solidFill>
                <a:prstClr val="black"/>
              </a:solidFill>
              <a:cs typeface="Arial" charset="0"/>
            </a:endParaRPr>
          </a:p>
        </p:txBody>
      </p:sp>
    </p:spTree>
    <p:extLst>
      <p:ext uri="{BB962C8B-B14F-4D97-AF65-F5344CB8AC3E}">
        <p14:creationId xmlns:p14="http://schemas.microsoft.com/office/powerpoint/2010/main" val="1803755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782762"/>
          </a:xfrm>
        </p:spPr>
        <p:txBody>
          <a:bodyPr/>
          <a:lstStyle/>
          <a:p>
            <a:r>
              <a:rPr lang="en-US" dirty="0" smtClean="0">
                <a:latin typeface="Arial" panose="020B0604020202020204" pitchFamily="34" charset="0"/>
                <a:cs typeface="Arial" panose="020B0604020202020204" pitchFamily="34" charset="0"/>
              </a:rPr>
              <a:t>Status of macromolecular representation:</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2667000"/>
            <a:ext cx="8229600" cy="3459163"/>
          </a:xfrm>
        </p:spPr>
        <p:txBody>
          <a:bodyPr/>
          <a:lstStyle/>
          <a:p>
            <a:pPr marL="0" indent="0" algn="ctr">
              <a:buNone/>
            </a:pPr>
            <a:r>
              <a:rPr lang="en-US" dirty="0" smtClean="0">
                <a:latin typeface="Arial" panose="020B0604020202020204" pitchFamily="34" charset="0"/>
                <a:cs typeface="Arial" panose="020B0604020202020204" pitchFamily="34" charset="0"/>
              </a:rPr>
              <a:t>Even if we </a:t>
            </a:r>
            <a:r>
              <a:rPr lang="en-US" dirty="0" smtClean="0">
                <a:latin typeface="Arial" panose="020B0604020202020204" pitchFamily="34" charset="0"/>
                <a:cs typeface="Arial" panose="020B0604020202020204" pitchFamily="34" charset="0"/>
              </a:rPr>
              <a:t>start with the </a:t>
            </a:r>
            <a:r>
              <a:rPr lang="en-US" dirty="0" smtClean="0">
                <a:latin typeface="Arial" panose="020B0604020202020204" pitchFamily="34" charset="0"/>
                <a:cs typeface="Arial" panose="020B0604020202020204" pitchFamily="34" charset="0"/>
              </a:rPr>
              <a:t>“right answer” </a:t>
            </a:r>
          </a:p>
          <a:p>
            <a:pPr marL="0" indent="0" algn="ctr">
              <a:buNone/>
            </a:pPr>
            <a:r>
              <a:rPr lang="en-US" dirty="0" smtClean="0">
                <a:latin typeface="Arial" panose="020B0604020202020204" pitchFamily="34" charset="0"/>
                <a:cs typeface="Arial" panose="020B0604020202020204" pitchFamily="34" charset="0"/>
              </a:rPr>
              <a:t>it </a:t>
            </a:r>
            <a:r>
              <a:rPr lang="en-US" dirty="0" smtClean="0">
                <a:latin typeface="Arial" panose="020B0604020202020204" pitchFamily="34" charset="0"/>
                <a:cs typeface="Arial" panose="020B0604020202020204" pitchFamily="34" charset="0"/>
              </a:rPr>
              <a:t>will blow </a:t>
            </a:r>
            <a:r>
              <a:rPr lang="en-US" dirty="0" smtClean="0">
                <a:latin typeface="Arial" panose="020B0604020202020204" pitchFamily="34" charset="0"/>
                <a:cs typeface="Arial" panose="020B0604020202020204" pitchFamily="34" charset="0"/>
              </a:rPr>
              <a:t>up.</a:t>
            </a:r>
          </a:p>
          <a:p>
            <a:pPr marL="0" indent="0" algn="ctr">
              <a:buNone/>
            </a:pPr>
            <a:endParaRPr lang="en-US" dirty="0" smtClean="0">
              <a:latin typeface="Arial" panose="020B0604020202020204" pitchFamily="34" charset="0"/>
              <a:cs typeface="Arial" panose="020B0604020202020204" pitchFamily="34" charset="0"/>
            </a:endParaRPr>
          </a:p>
          <a:p>
            <a:pPr marL="0" indent="0" algn="ctr">
              <a:buNone/>
            </a:pPr>
            <a:r>
              <a:rPr lang="en-US" dirty="0" smtClean="0">
                <a:latin typeface="Arial" panose="020B0604020202020204" pitchFamily="34" charset="0"/>
                <a:cs typeface="Arial" panose="020B0604020202020204" pitchFamily="34" charset="0"/>
              </a:rPr>
              <a:t>Half the error is in the solvent,</a:t>
            </a:r>
          </a:p>
          <a:p>
            <a:pPr marL="0" indent="0" algn="ctr">
              <a:buNone/>
            </a:pPr>
            <a:r>
              <a:rPr lang="en-US" dirty="0">
                <a:latin typeface="Arial" panose="020B0604020202020204" pitchFamily="34" charset="0"/>
                <a:cs typeface="Arial" panose="020B0604020202020204" pitchFamily="34" charset="0"/>
              </a:rPr>
              <a:t>a</a:t>
            </a:r>
            <a:r>
              <a:rPr lang="en-US" dirty="0" smtClean="0">
                <a:latin typeface="Arial" panose="020B0604020202020204" pitchFamily="34" charset="0"/>
                <a:cs typeface="Arial" panose="020B0604020202020204" pitchFamily="34" charset="0"/>
              </a:rPr>
              <a:t>nd 20%</a:t>
            </a:r>
            <a:r>
              <a:rPr lang="en-US" baseline="30000" dirty="0" smtClean="0">
                <a:solidFill>
                  <a:schemeClr val="bg1">
                    <a:lumMod val="65000"/>
                  </a:schemeClr>
                </a:solidFill>
                <a:latin typeface="Arial" panose="020B0604020202020204" pitchFamily="34" charset="0"/>
                <a:cs typeface="Arial" panose="020B0604020202020204" pitchFamily="34" charset="0"/>
              </a:rPr>
              <a:t>2</a:t>
            </a:r>
            <a:r>
              <a:rPr lang="en-US" dirty="0" smtClean="0">
                <a:latin typeface="Arial" panose="020B0604020202020204" pitchFamily="34" charset="0"/>
                <a:cs typeface="Arial" panose="020B0604020202020204" pitchFamily="34" charset="0"/>
              </a:rPr>
              <a:t> - 14%</a:t>
            </a:r>
            <a:r>
              <a:rPr lang="en-US" baseline="30000" dirty="0">
                <a:solidFill>
                  <a:schemeClr val="bg1">
                    <a:lumMod val="65000"/>
                  </a:schemeClr>
                </a:solidFill>
                <a:latin typeface="Arial" panose="020B0604020202020204" pitchFamily="34" charset="0"/>
                <a:cs typeface="Arial" panose="020B0604020202020204" pitchFamily="34" charset="0"/>
              </a:rPr>
              <a:t>2</a:t>
            </a:r>
            <a:r>
              <a:rPr lang="en-US" dirty="0" smtClean="0">
                <a:latin typeface="Arial" panose="020B0604020202020204" pitchFamily="34" charset="0"/>
                <a:cs typeface="Arial" panose="020B0604020202020204" pitchFamily="34" charset="0"/>
              </a:rPr>
              <a:t> = 14%</a:t>
            </a:r>
            <a:r>
              <a:rPr lang="en-US" baseline="30000" dirty="0">
                <a:solidFill>
                  <a:schemeClr val="bg1">
                    <a:lumMod val="65000"/>
                  </a:schemeClr>
                </a:solidFill>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6971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981"/>
            <a:ext cx="8229600" cy="1143000"/>
          </a:xfrm>
        </p:spPr>
        <p:txBody>
          <a:bodyPr/>
          <a:lstStyle/>
          <a:p>
            <a:r>
              <a:rPr lang="en-US" dirty="0" smtClean="0"/>
              <a:t>RISM model for “bulk” solvent</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210225706"/>
              </p:ext>
            </p:extLst>
          </p:nvPr>
        </p:nvGraphicFramePr>
        <p:xfrm>
          <a:off x="442685" y="1349828"/>
          <a:ext cx="8229600" cy="5181600"/>
        </p:xfrm>
        <a:graphic>
          <a:graphicData uri="http://schemas.openxmlformats.org/drawingml/2006/table">
            <a:tbl>
              <a:tblPr firstRow="1" bandRow="1">
                <a:tableStyleId>{5C22544A-7EE6-4342-B048-85BDC9FD1C3A}</a:tableStyleId>
              </a:tblPr>
              <a:tblGrid>
                <a:gridCol w="4434115"/>
                <a:gridCol w="2017486"/>
                <a:gridCol w="1777999"/>
              </a:tblGrid>
              <a:tr h="863600">
                <a:tc>
                  <a:txBody>
                    <a:bodyPr/>
                    <a:lstStyle/>
                    <a:p>
                      <a:r>
                        <a:rPr lang="en-US" sz="4400" dirty="0" smtClean="0">
                          <a:latin typeface="Arial" panose="020B0604020202020204" pitchFamily="34" charset="0"/>
                        </a:rPr>
                        <a:t>Method</a:t>
                      </a:r>
                      <a:endParaRPr lang="en-US" sz="4400" dirty="0">
                        <a:latin typeface="Arial" panose="020B0604020202020204" pitchFamily="34" charset="0"/>
                      </a:endParaRPr>
                    </a:p>
                  </a:txBody>
                  <a:tcPr/>
                </a:tc>
                <a:tc>
                  <a:txBody>
                    <a:bodyPr/>
                    <a:lstStyle/>
                    <a:p>
                      <a:pPr algn="ctr"/>
                      <a:r>
                        <a:rPr lang="en-US" sz="4800" dirty="0" err="1" smtClean="0">
                          <a:latin typeface="Arial" panose="020B0604020202020204" pitchFamily="34" charset="0"/>
                        </a:rPr>
                        <a:t>R</a:t>
                      </a:r>
                      <a:r>
                        <a:rPr lang="en-US" sz="4800" baseline="-25000" dirty="0" err="1" smtClean="0">
                          <a:latin typeface="Arial" panose="020B0604020202020204" pitchFamily="34" charset="0"/>
                        </a:rPr>
                        <a:t>work</a:t>
                      </a:r>
                      <a:endParaRPr lang="en-US" sz="4800" baseline="-25000" dirty="0">
                        <a:latin typeface="Arial" panose="020B0604020202020204" pitchFamily="34" charset="0"/>
                      </a:endParaRPr>
                    </a:p>
                  </a:txBody>
                  <a:tcPr/>
                </a:tc>
                <a:tc>
                  <a:txBody>
                    <a:bodyPr/>
                    <a:lstStyle/>
                    <a:p>
                      <a:pPr algn="ctr"/>
                      <a:r>
                        <a:rPr lang="en-US" sz="4800" dirty="0" err="1" smtClean="0">
                          <a:latin typeface="Arial" panose="020B0604020202020204" pitchFamily="34" charset="0"/>
                        </a:rPr>
                        <a:t>R</a:t>
                      </a:r>
                      <a:r>
                        <a:rPr lang="en-US" sz="4800" baseline="-25000" dirty="0" err="1" smtClean="0">
                          <a:latin typeface="Arial" panose="020B0604020202020204" pitchFamily="34" charset="0"/>
                        </a:rPr>
                        <a:t>free</a:t>
                      </a:r>
                      <a:endParaRPr lang="en-US" sz="4800" baseline="-25000" dirty="0">
                        <a:latin typeface="Arial" panose="020B0604020202020204" pitchFamily="34" charset="0"/>
                      </a:endParaRPr>
                    </a:p>
                  </a:txBody>
                  <a:tcPr/>
                </a:tc>
              </a:tr>
              <a:tr h="863600">
                <a:tc>
                  <a:txBody>
                    <a:bodyPr/>
                    <a:lstStyle/>
                    <a:p>
                      <a:r>
                        <a:rPr lang="en-US" sz="2400" dirty="0" smtClean="0">
                          <a:latin typeface="Arial" panose="020B0604020202020204" pitchFamily="34" charset="0"/>
                        </a:rPr>
                        <a:t>Default refmac5:</a:t>
                      </a:r>
                      <a:endParaRPr lang="en-US" sz="2400" baseline="0" dirty="0" smtClean="0">
                        <a:latin typeface="Arial" panose="020B0604020202020204" pitchFamily="34" charset="0"/>
                      </a:endParaRPr>
                    </a:p>
                    <a:p>
                      <a:r>
                        <a:rPr lang="en-US" sz="2400" baseline="0" dirty="0" smtClean="0">
                          <a:latin typeface="Arial" panose="020B0604020202020204" pitchFamily="34" charset="0"/>
                        </a:rPr>
                        <a:t>flat bulk solvent</a:t>
                      </a:r>
                      <a:endParaRPr lang="en-US" sz="2400" dirty="0">
                        <a:latin typeface="Arial" panose="020B0604020202020204" pitchFamily="34" charset="0"/>
                      </a:endParaRPr>
                    </a:p>
                  </a:txBody>
                  <a:tcPr/>
                </a:tc>
                <a:tc>
                  <a:txBody>
                    <a:bodyPr/>
                    <a:lstStyle/>
                    <a:p>
                      <a:pPr algn="ctr"/>
                      <a:r>
                        <a:rPr lang="en-US" sz="4800" dirty="0" smtClean="0">
                          <a:latin typeface="Arial" panose="020B0604020202020204" pitchFamily="34" charset="0"/>
                        </a:rPr>
                        <a:t>.1784</a:t>
                      </a:r>
                      <a:endParaRPr lang="en-US" sz="4800" dirty="0">
                        <a:latin typeface="Arial" panose="020B0604020202020204" pitchFamily="34" charset="0"/>
                      </a:endParaRPr>
                    </a:p>
                  </a:txBody>
                  <a:tcPr/>
                </a:tc>
                <a:tc>
                  <a:txBody>
                    <a:bodyPr/>
                    <a:lstStyle/>
                    <a:p>
                      <a:pPr algn="ctr"/>
                      <a:r>
                        <a:rPr lang="en-US" sz="4800" dirty="0" smtClean="0">
                          <a:latin typeface="Arial" panose="020B0604020202020204" pitchFamily="34" charset="0"/>
                        </a:rPr>
                        <a:t>.1898</a:t>
                      </a:r>
                      <a:endParaRPr lang="en-US" sz="4800" dirty="0">
                        <a:latin typeface="Arial" panose="020B0604020202020204" pitchFamily="34" charset="0"/>
                      </a:endParaRPr>
                    </a:p>
                  </a:txBody>
                  <a:tcPr/>
                </a:tc>
              </a:tr>
              <a:tr h="863600">
                <a:tc>
                  <a:txBody>
                    <a:bodyPr/>
                    <a:lstStyle/>
                    <a:p>
                      <a:r>
                        <a:rPr lang="en-US" sz="2400" dirty="0" smtClean="0">
                          <a:latin typeface="Arial" panose="020B0604020202020204" pitchFamily="34" charset="0"/>
                        </a:rPr>
                        <a:t>RISM – self-consistent density field</a:t>
                      </a:r>
                      <a:r>
                        <a:rPr lang="en-US" sz="2400" baseline="0" dirty="0" smtClean="0">
                          <a:latin typeface="Arial" panose="020B0604020202020204" pitchFamily="34" charset="0"/>
                        </a:rPr>
                        <a:t> b</a:t>
                      </a:r>
                      <a:r>
                        <a:rPr lang="en-US" sz="2400" dirty="0" smtClean="0">
                          <a:latin typeface="Arial" panose="020B0604020202020204" pitchFamily="34" charset="0"/>
                        </a:rPr>
                        <a:t>ased on electrostatics</a:t>
                      </a:r>
                      <a:endParaRPr lang="en-US" sz="2400" dirty="0">
                        <a:latin typeface="Arial" panose="020B0604020202020204" pitchFamily="34" charset="0"/>
                      </a:endParaRPr>
                    </a:p>
                  </a:txBody>
                  <a:tcPr/>
                </a:tc>
                <a:tc>
                  <a:txBody>
                    <a:bodyPr/>
                    <a:lstStyle/>
                    <a:p>
                      <a:pPr algn="ctr"/>
                      <a:r>
                        <a:rPr lang="en-US" sz="4800" dirty="0" smtClean="0">
                          <a:latin typeface="Arial" panose="020B0604020202020204" pitchFamily="34" charset="0"/>
                        </a:rPr>
                        <a:t>.1640</a:t>
                      </a:r>
                      <a:endParaRPr lang="en-US" sz="4800" dirty="0">
                        <a:latin typeface="Arial" panose="020B0604020202020204" pitchFamily="34" charset="0"/>
                      </a:endParaRPr>
                    </a:p>
                  </a:txBody>
                  <a:tcPr/>
                </a:tc>
                <a:tc>
                  <a:txBody>
                    <a:bodyPr/>
                    <a:lstStyle/>
                    <a:p>
                      <a:pPr algn="ctr"/>
                      <a:r>
                        <a:rPr lang="en-US" sz="4800" dirty="0" smtClean="0">
                          <a:latin typeface="Arial" panose="020B0604020202020204" pitchFamily="34" charset="0"/>
                        </a:rPr>
                        <a:t>.1808</a:t>
                      </a:r>
                      <a:endParaRPr lang="en-US" sz="4800" dirty="0">
                        <a:latin typeface="Arial" panose="020B0604020202020204" pitchFamily="34" charset="0"/>
                      </a:endParaRPr>
                    </a:p>
                  </a:txBody>
                  <a:tcPr/>
                </a:tc>
              </a:tr>
              <a:tr h="863600">
                <a:tc>
                  <a:txBody>
                    <a:bodyPr/>
                    <a:lstStyle/>
                    <a:p>
                      <a:r>
                        <a:rPr lang="en-US" sz="2400" dirty="0" smtClean="0">
                          <a:latin typeface="Arial" panose="020B0604020202020204" pitchFamily="34" charset="0"/>
                        </a:rPr>
                        <a:t>Explicit</a:t>
                      </a:r>
                      <a:r>
                        <a:rPr lang="en-US" sz="2400" baseline="0" dirty="0" smtClean="0">
                          <a:latin typeface="Arial" panose="020B0604020202020204" pitchFamily="34" charset="0"/>
                        </a:rPr>
                        <a:t> MD solvent, protein fixed</a:t>
                      </a:r>
                      <a:endParaRPr lang="en-US" sz="2400" dirty="0">
                        <a:latin typeface="Arial" panose="020B0604020202020204" pitchFamily="34" charset="0"/>
                      </a:endParaRPr>
                    </a:p>
                  </a:txBody>
                  <a:tcPr/>
                </a:tc>
                <a:tc>
                  <a:txBody>
                    <a:bodyPr/>
                    <a:lstStyle/>
                    <a:p>
                      <a:pPr algn="ctr"/>
                      <a:r>
                        <a:rPr lang="en-US" sz="4800" dirty="0" smtClean="0">
                          <a:latin typeface="Arial" panose="020B0604020202020204" pitchFamily="34" charset="0"/>
                        </a:rPr>
                        <a:t>.1523</a:t>
                      </a:r>
                      <a:endParaRPr lang="en-US" sz="4800" dirty="0">
                        <a:latin typeface="Arial" panose="020B0604020202020204" pitchFamily="34" charset="0"/>
                      </a:endParaRPr>
                    </a:p>
                  </a:txBody>
                  <a:tcPr/>
                </a:tc>
                <a:tc>
                  <a:txBody>
                    <a:bodyPr/>
                    <a:lstStyle/>
                    <a:p>
                      <a:pPr algn="ctr"/>
                      <a:r>
                        <a:rPr lang="en-US" sz="4800" dirty="0" smtClean="0">
                          <a:latin typeface="Arial" panose="020B0604020202020204" pitchFamily="34" charset="0"/>
                        </a:rPr>
                        <a:t>.1690</a:t>
                      </a:r>
                      <a:endParaRPr lang="en-US" sz="4800" dirty="0">
                        <a:latin typeface="Arial" panose="020B0604020202020204" pitchFamily="34" charset="0"/>
                      </a:endParaRPr>
                    </a:p>
                  </a:txBody>
                  <a:tcPr/>
                </a:tc>
              </a:tr>
              <a:tr h="863600">
                <a:tc>
                  <a:txBody>
                    <a:bodyPr/>
                    <a:lstStyle/>
                    <a:p>
                      <a:r>
                        <a:rPr lang="en-US" sz="2400" dirty="0" smtClean="0">
                          <a:latin typeface="Arial" panose="020B0604020202020204" pitchFamily="34" charset="0"/>
                        </a:rPr>
                        <a:t>RISM – protein fixed</a:t>
                      </a:r>
                    </a:p>
                    <a:p>
                      <a:r>
                        <a:rPr lang="en-US" sz="2400" dirty="0" smtClean="0">
                          <a:latin typeface="Arial" panose="020B0604020202020204" pitchFamily="34" charset="0"/>
                        </a:rPr>
                        <a:t>multi-conformer weighted</a:t>
                      </a:r>
                      <a:endParaRPr lang="en-US" sz="2400" dirty="0">
                        <a:latin typeface="Arial" panose="020B0604020202020204" pitchFamily="34" charset="0"/>
                      </a:endParaRPr>
                    </a:p>
                  </a:txBody>
                  <a:tcPr/>
                </a:tc>
                <a:tc>
                  <a:txBody>
                    <a:bodyPr/>
                    <a:lstStyle/>
                    <a:p>
                      <a:pPr algn="ctr"/>
                      <a:r>
                        <a:rPr lang="en-US" sz="4800" dirty="0" smtClean="0">
                          <a:latin typeface="Arial" panose="020B0604020202020204" pitchFamily="34" charset="0"/>
                        </a:rPr>
                        <a:t>.1578</a:t>
                      </a:r>
                      <a:endParaRPr lang="en-US" sz="4800" dirty="0">
                        <a:latin typeface="Arial" panose="020B0604020202020204" pitchFamily="34" charset="0"/>
                      </a:endParaRPr>
                    </a:p>
                  </a:txBody>
                  <a:tcPr/>
                </a:tc>
                <a:tc>
                  <a:txBody>
                    <a:bodyPr/>
                    <a:lstStyle/>
                    <a:p>
                      <a:pPr algn="ctr"/>
                      <a:r>
                        <a:rPr lang="en-US" sz="4800" dirty="0" smtClean="0">
                          <a:latin typeface="Arial" panose="020B0604020202020204" pitchFamily="34" charset="0"/>
                        </a:rPr>
                        <a:t>.1739</a:t>
                      </a:r>
                      <a:endParaRPr lang="en-US" sz="4800" dirty="0">
                        <a:latin typeface="Arial" panose="020B0604020202020204" pitchFamily="34" charset="0"/>
                      </a:endParaRPr>
                    </a:p>
                  </a:txBody>
                  <a:tcPr/>
                </a:tc>
              </a:tr>
              <a:tr h="863600">
                <a:tc>
                  <a:txBody>
                    <a:bodyPr/>
                    <a:lstStyle/>
                    <a:p>
                      <a:r>
                        <a:rPr lang="en-US" sz="2400" dirty="0" smtClean="0">
                          <a:latin typeface="Arial" panose="020B0604020202020204" pitchFamily="34" charset="0"/>
                        </a:rPr>
                        <a:t>Explicit –</a:t>
                      </a:r>
                      <a:r>
                        <a:rPr lang="en-US" sz="2400" baseline="0" dirty="0" smtClean="0">
                          <a:latin typeface="Arial" panose="020B0604020202020204" pitchFamily="34" charset="0"/>
                        </a:rPr>
                        <a:t> protein fixed</a:t>
                      </a:r>
                    </a:p>
                    <a:p>
                      <a:r>
                        <a:rPr lang="en-US" sz="2400" baseline="0" dirty="0" smtClean="0">
                          <a:latin typeface="Arial" panose="020B0604020202020204" pitchFamily="34" charset="0"/>
                        </a:rPr>
                        <a:t>multi-conformer weighted</a:t>
                      </a:r>
                      <a:endParaRPr lang="en-US" sz="2400" dirty="0">
                        <a:latin typeface="Arial" panose="020B0604020202020204" pitchFamily="34" charset="0"/>
                      </a:endParaRPr>
                    </a:p>
                  </a:txBody>
                  <a:tcPr/>
                </a:tc>
                <a:tc>
                  <a:txBody>
                    <a:bodyPr/>
                    <a:lstStyle/>
                    <a:p>
                      <a:pPr algn="ctr"/>
                      <a:r>
                        <a:rPr lang="en-US" sz="4800" dirty="0" smtClean="0">
                          <a:latin typeface="Arial" panose="020B0604020202020204" pitchFamily="34" charset="0"/>
                        </a:rPr>
                        <a:t>.1440</a:t>
                      </a:r>
                      <a:endParaRPr lang="en-US" sz="4800" dirty="0">
                        <a:latin typeface="Arial" panose="020B0604020202020204" pitchFamily="34" charset="0"/>
                      </a:endParaRPr>
                    </a:p>
                  </a:txBody>
                  <a:tcPr/>
                </a:tc>
                <a:tc>
                  <a:txBody>
                    <a:bodyPr/>
                    <a:lstStyle/>
                    <a:p>
                      <a:pPr algn="ctr"/>
                      <a:r>
                        <a:rPr lang="en-US" sz="4800" dirty="0" smtClean="0">
                          <a:latin typeface="Arial" panose="020B0604020202020204" pitchFamily="34" charset="0"/>
                        </a:rPr>
                        <a:t>.1666</a:t>
                      </a:r>
                      <a:endParaRPr lang="en-US" sz="4800" dirty="0">
                        <a:latin typeface="Arial" panose="020B0604020202020204" pitchFamily="34" charset="0"/>
                      </a:endParaRPr>
                    </a:p>
                  </a:txBody>
                  <a:tcPr/>
                </a:tc>
              </a:tr>
            </a:tbl>
          </a:graphicData>
        </a:graphic>
      </p:graphicFrame>
    </p:spTree>
    <p:extLst>
      <p:ext uri="{BB962C8B-B14F-4D97-AF65-F5344CB8AC3E}">
        <p14:creationId xmlns:p14="http://schemas.microsoft.com/office/powerpoint/2010/main" val="2611604153"/>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6" name="Text Box 4"/>
          <p:cNvSpPr txBox="1">
            <a:spLocks noChangeArrowheads="1"/>
          </p:cNvSpPr>
          <p:nvPr/>
        </p:nvSpPr>
        <p:spPr bwMode="auto">
          <a:xfrm>
            <a:off x="4001654" y="6334780"/>
            <a:ext cx="139814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800" b="1" dirty="0" smtClean="0">
                <a:solidFill>
                  <a:srgbClr val="000000"/>
                </a:solidFill>
              </a:rPr>
              <a:t>position</a:t>
            </a:r>
            <a:endParaRPr lang="en-US" altLang="en-US" sz="2800" b="1" dirty="0">
              <a:solidFill>
                <a:srgbClr val="000000"/>
              </a:solidFill>
            </a:endParaRPr>
          </a:p>
        </p:txBody>
      </p:sp>
      <p:sp>
        <p:nvSpPr>
          <p:cNvPr id="3077" name="Text Box 5"/>
          <p:cNvSpPr txBox="1">
            <a:spLocks noChangeArrowheads="1"/>
          </p:cNvSpPr>
          <p:nvPr/>
        </p:nvSpPr>
        <p:spPr bwMode="auto">
          <a:xfrm rot="-5400000">
            <a:off x="-879197" y="3774797"/>
            <a:ext cx="258641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800" b="1" dirty="0" smtClean="0">
                <a:solidFill>
                  <a:srgbClr val="000000"/>
                </a:solidFill>
              </a:rPr>
              <a:t>Electron density</a:t>
            </a:r>
            <a:endParaRPr lang="en-US" altLang="en-US" sz="2800" b="1" dirty="0">
              <a:solidFill>
                <a:srgbClr val="000000"/>
              </a:solidFill>
            </a:endParaRPr>
          </a:p>
        </p:txBody>
      </p:sp>
      <p:sp>
        <p:nvSpPr>
          <p:cNvPr id="11" name="Rectangle 3"/>
          <p:cNvSpPr>
            <a:spLocks noGrp="1" noChangeArrowheads="1"/>
          </p:cNvSpPr>
          <p:nvPr>
            <p:ph type="title"/>
          </p:nvPr>
        </p:nvSpPr>
        <p:spPr>
          <a:xfrm>
            <a:off x="685800" y="-24685"/>
            <a:ext cx="7772400" cy="1091485"/>
          </a:xfrm>
        </p:spPr>
        <p:txBody>
          <a:bodyPr/>
          <a:lstStyle/>
          <a:p>
            <a:pPr eaLnBrk="1" hangingPunct="1"/>
            <a:r>
              <a:rPr lang="en-US" altLang="en-US" sz="5400" dirty="0" smtClean="0"/>
              <a:t>Crowded-atom refinement</a:t>
            </a:r>
            <a:endParaRPr lang="en-US" altLang="en-US" sz="2800" dirty="0" smtClean="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1066800"/>
            <a:ext cx="7086600" cy="5314950"/>
          </a:xfrm>
          <a:prstGeom prst="rect">
            <a:avLst/>
          </a:prstGeom>
        </p:spPr>
      </p:pic>
    </p:spTree>
    <p:extLst>
      <p:ext uri="{BB962C8B-B14F-4D97-AF65-F5344CB8AC3E}">
        <p14:creationId xmlns:p14="http://schemas.microsoft.com/office/powerpoint/2010/main" val="4002085274"/>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22400"/>
          </a:xfrm>
        </p:spPr>
        <p:txBody>
          <a:bodyPr>
            <a:normAutofit/>
          </a:bodyPr>
          <a:lstStyle/>
          <a:p>
            <a:r>
              <a:rPr lang="en-US" dirty="0" smtClean="0"/>
              <a:t>3-domain Simulation </a:t>
            </a:r>
            <a:r>
              <a:rPr lang="en-US" dirty="0" smtClean="0"/>
              <a:t>of XFEL still</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17782"/>
            <a:ext cx="9144000" cy="5440218"/>
          </a:xfrm>
          <a:prstGeom prst="rect">
            <a:avLst/>
          </a:prstGeom>
        </p:spPr>
      </p:pic>
    </p:spTree>
    <p:extLst>
      <p:ext uri="{BB962C8B-B14F-4D97-AF65-F5344CB8AC3E}">
        <p14:creationId xmlns:p14="http://schemas.microsoft.com/office/powerpoint/2010/main" val="3203163815"/>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en-US" dirty="0" smtClean="0">
                <a:latin typeface="Arial" panose="020B0604020202020204" pitchFamily="34" charset="0"/>
                <a:cs typeface="Arial" panose="020B0604020202020204" pitchFamily="34" charset="0"/>
              </a:rPr>
              <a:t>At-scale simulation</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905000" y="1143000"/>
            <a:ext cx="6781800" cy="5334000"/>
          </a:xfrm>
        </p:spPr>
        <p:txBody>
          <a:bodyPr>
            <a:normAutofit fontScale="92500" lnSpcReduction="20000"/>
          </a:bodyPr>
          <a:lstStyle/>
          <a:p>
            <a:r>
              <a:rPr lang="en-US" dirty="0" smtClean="0">
                <a:solidFill>
                  <a:srgbClr val="C00000"/>
                </a:solidFill>
                <a:latin typeface="Arial" panose="020B0604020202020204" pitchFamily="34" charset="0"/>
                <a:cs typeface="Arial" panose="020B0604020202020204" pitchFamily="34" charset="0"/>
              </a:rPr>
              <a:t>Partiality </a:t>
            </a:r>
          </a:p>
          <a:p>
            <a:pPr lvl="1"/>
            <a:r>
              <a:rPr lang="en-US" dirty="0" smtClean="0">
                <a:latin typeface="Arial" panose="020B0604020202020204" pitchFamily="34" charset="0"/>
                <a:cs typeface="Arial" panose="020B0604020202020204" pitchFamily="34" charset="0"/>
              </a:rPr>
              <a:t>no spherical chickens</a:t>
            </a:r>
          </a:p>
          <a:p>
            <a:r>
              <a:rPr lang="en-US" dirty="0" smtClean="0">
                <a:solidFill>
                  <a:schemeClr val="accent6">
                    <a:lumMod val="50000"/>
                  </a:schemeClr>
                </a:solidFill>
                <a:latin typeface="Arial" panose="020B0604020202020204" pitchFamily="34" charset="0"/>
                <a:cs typeface="Arial" panose="020B0604020202020204" pitchFamily="34" charset="0"/>
              </a:rPr>
              <a:t>Phasing </a:t>
            </a:r>
          </a:p>
          <a:p>
            <a:pPr lvl="1"/>
            <a:r>
              <a:rPr lang="en-US" dirty="0" smtClean="0">
                <a:latin typeface="Arial" panose="020B0604020202020204" pitchFamily="34" charset="0"/>
                <a:cs typeface="Arial" panose="020B0604020202020204" pitchFamily="34" charset="0"/>
              </a:rPr>
              <a:t>Threshold of a S-SAD revolution?</a:t>
            </a:r>
          </a:p>
          <a:p>
            <a:pPr lvl="1"/>
            <a:r>
              <a:rPr lang="en-US" dirty="0" smtClean="0">
                <a:latin typeface="Arial" panose="020B0604020202020204" pitchFamily="34" charset="0"/>
                <a:cs typeface="Arial" panose="020B0604020202020204" pitchFamily="34" charset="0"/>
              </a:rPr>
              <a:t>Se </a:t>
            </a:r>
            <a:r>
              <a:rPr lang="en-US" dirty="0">
                <a:latin typeface="Arial" panose="020B0604020202020204" pitchFamily="34" charset="0"/>
                <a:cs typeface="Arial" panose="020B0604020202020204" pitchFamily="34" charset="0"/>
              </a:rPr>
              <a:t>at </a:t>
            </a:r>
            <a:r>
              <a:rPr lang="en-US" dirty="0" smtClean="0">
                <a:latin typeface="Arial" panose="020B0604020202020204" pitchFamily="34" charset="0"/>
                <a:cs typeface="Arial" panose="020B0604020202020204" pitchFamily="34" charset="0"/>
              </a:rPr>
              <a:t>LCLS w 200,000 DM jobs</a:t>
            </a:r>
          </a:p>
          <a:p>
            <a:r>
              <a:rPr lang="en-US" dirty="0">
                <a:solidFill>
                  <a:srgbClr val="002060"/>
                </a:solidFill>
                <a:latin typeface="Arial" panose="020B0604020202020204" pitchFamily="34" charset="0"/>
                <a:cs typeface="Arial" panose="020B0604020202020204" pitchFamily="34" charset="0"/>
              </a:rPr>
              <a:t>Non-isomorphism</a:t>
            </a:r>
          </a:p>
          <a:p>
            <a:pPr lvl="1"/>
            <a:r>
              <a:rPr lang="en-US" dirty="0">
                <a:latin typeface="Arial" panose="020B0604020202020204" pitchFamily="34" charset="0"/>
                <a:cs typeface="Arial" panose="020B0604020202020204" pitchFamily="34" charset="0"/>
              </a:rPr>
              <a:t>foe or friend?    Get around averaging?</a:t>
            </a:r>
          </a:p>
          <a:p>
            <a:r>
              <a:rPr lang="en-US" dirty="0" smtClean="0">
                <a:solidFill>
                  <a:schemeClr val="accent3">
                    <a:lumMod val="50000"/>
                  </a:schemeClr>
                </a:solidFill>
                <a:latin typeface="Arial" panose="020B0604020202020204" pitchFamily="34" charset="0"/>
                <a:cs typeface="Arial" panose="020B0604020202020204" pitchFamily="34" charset="0"/>
              </a:rPr>
              <a:t>dose slicing</a:t>
            </a:r>
          </a:p>
          <a:p>
            <a:pPr lvl="1"/>
            <a:r>
              <a:rPr lang="en-US" dirty="0" smtClean="0">
                <a:latin typeface="Arial" panose="020B0604020202020204" pitchFamily="34" charset="0"/>
                <a:cs typeface="Arial" panose="020B0604020202020204" pitchFamily="34" charset="0"/>
              </a:rPr>
              <a:t>how low can you go?</a:t>
            </a:r>
          </a:p>
          <a:p>
            <a:r>
              <a:rPr lang="en-US" dirty="0" smtClean="0">
                <a:solidFill>
                  <a:schemeClr val="accent4">
                    <a:lumMod val="50000"/>
                  </a:schemeClr>
                </a:solidFill>
                <a:latin typeface="Arial" panose="020B0604020202020204" pitchFamily="34" charset="0"/>
                <a:cs typeface="Arial" panose="020B0604020202020204" pitchFamily="34" charset="0"/>
              </a:rPr>
              <a:t>R-factor Gap</a:t>
            </a:r>
          </a:p>
          <a:p>
            <a:pPr lvl="1"/>
            <a:r>
              <a:rPr lang="en-US" dirty="0" smtClean="0">
                <a:latin typeface="Arial" panose="020B0604020202020204" pitchFamily="34" charset="0"/>
                <a:cs typeface="Arial" panose="020B0604020202020204" pitchFamily="34" charset="0"/>
              </a:rPr>
              <a:t>The “right answer” is unstable</a:t>
            </a:r>
          </a:p>
          <a:p>
            <a:r>
              <a:rPr lang="en-US" dirty="0" smtClean="0">
                <a:latin typeface="Arial" panose="020B0604020202020204" pitchFamily="34" charset="0"/>
                <a:cs typeface="Arial" panose="020B0604020202020204" pitchFamily="34" charset="0"/>
              </a:rPr>
              <a:t>Resolution: optimum cutoff is 0 Å</a:t>
            </a:r>
            <a:endParaRPr lang="en-US" dirty="0">
              <a:latin typeface="Arial" panose="020B0604020202020204" pitchFamily="34" charset="0"/>
              <a:cs typeface="Arial" panose="020B0604020202020204" pitchFamily="34" charset="0"/>
            </a:endParaRPr>
          </a:p>
        </p:txBody>
      </p:sp>
      <p:sp>
        <p:nvSpPr>
          <p:cNvPr id="4" name="Rectangle 4"/>
          <p:cNvSpPr>
            <a:spLocks noChangeArrowheads="1"/>
          </p:cNvSpPr>
          <p:nvPr/>
        </p:nvSpPr>
        <p:spPr bwMode="auto">
          <a:xfrm rot="16200000">
            <a:off x="-2767765" y="2615367"/>
            <a:ext cx="7045327" cy="1052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lnSpc>
                <a:spcPct val="130000"/>
              </a:lnSpc>
              <a:spcBef>
                <a:spcPct val="0"/>
              </a:spcBef>
              <a:spcAft>
                <a:spcPct val="0"/>
              </a:spcAft>
              <a:buFontTx/>
              <a:buNone/>
            </a:pPr>
            <a:r>
              <a:rPr lang="en-US" altLang="en-US" sz="2400" b="1" dirty="0">
                <a:solidFill>
                  <a:srgbClr val="000000"/>
                </a:solidFill>
                <a:latin typeface="Courier New" pitchFamily="49" charset="0"/>
              </a:rPr>
              <a:t>http://bl831.als.lbl.gov/~jamesh</a:t>
            </a:r>
            <a:r>
              <a:rPr lang="en-US" altLang="en-US" sz="2400" b="1" dirty="0" smtClean="0">
                <a:solidFill>
                  <a:srgbClr val="000000"/>
                </a:solidFill>
                <a:latin typeface="Courier New" pitchFamily="49" charset="0"/>
              </a:rPr>
              <a:t>/</a:t>
            </a:r>
          </a:p>
          <a:p>
            <a:pPr eaLnBrk="1" fontAlgn="base" hangingPunct="1">
              <a:lnSpc>
                <a:spcPct val="130000"/>
              </a:lnSpc>
              <a:spcBef>
                <a:spcPct val="0"/>
              </a:spcBef>
              <a:spcAft>
                <a:spcPct val="0"/>
              </a:spcAft>
              <a:buFontTx/>
              <a:buNone/>
            </a:pPr>
            <a:r>
              <a:rPr lang="en-US" altLang="en-US" sz="2400" b="1" dirty="0" err="1" smtClean="0">
                <a:solidFill>
                  <a:srgbClr val="000000"/>
                </a:solidFill>
                <a:latin typeface="Courier New" pitchFamily="49" charset="0"/>
              </a:rPr>
              <a:t>powerpoint</a:t>
            </a:r>
            <a:r>
              <a:rPr lang="en-US" altLang="en-US" sz="2400" b="1" dirty="0" smtClean="0">
                <a:solidFill>
                  <a:srgbClr val="000000"/>
                </a:solidFill>
                <a:latin typeface="Courier New" pitchFamily="49" charset="0"/>
              </a:rPr>
              <a:t>/</a:t>
            </a:r>
            <a:r>
              <a:rPr lang="en-US" altLang="en-US" sz="2400" b="1" dirty="0" smtClean="0">
                <a:solidFill>
                  <a:srgbClr val="000000"/>
                </a:solidFill>
                <a:latin typeface="Courier New" pitchFamily="49" charset="0"/>
              </a:rPr>
              <a:t>Ringberg_xfel</a:t>
            </a:r>
            <a:r>
              <a:rPr lang="en-US" altLang="en-US" sz="2400" b="1" dirty="0" smtClean="0">
                <a:solidFill>
                  <a:srgbClr val="000000"/>
                </a:solidFill>
                <a:latin typeface="Courier New" pitchFamily="49" charset="0"/>
              </a:rPr>
              <a:t>_2017.pptx</a:t>
            </a:r>
            <a:endParaRPr lang="en-US" altLang="en-US" sz="2400" b="1" dirty="0" smtClean="0">
              <a:solidFill>
                <a:srgbClr val="000000"/>
              </a:solidFill>
              <a:latin typeface="Courier New" pitchFamily="49" charset="0"/>
            </a:endParaRPr>
          </a:p>
        </p:txBody>
      </p:sp>
    </p:spTree>
    <p:extLst>
      <p:ext uri="{BB962C8B-B14F-4D97-AF65-F5344CB8AC3E}">
        <p14:creationId xmlns:p14="http://schemas.microsoft.com/office/powerpoint/2010/main" val="2495420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0" y="0"/>
            <a:ext cx="9144000" cy="1119188"/>
          </a:xfrm>
        </p:spPr>
        <p:txBody>
          <a:bodyPr/>
          <a:lstStyle/>
          <a:p>
            <a:pPr eaLnBrk="1" hangingPunct="1"/>
            <a:r>
              <a:rPr lang="en-US" altLang="en-US" dirty="0" smtClean="0"/>
              <a:t>The Future of Structural Biology</a:t>
            </a:r>
          </a:p>
        </p:txBody>
      </p:sp>
      <p:sp>
        <p:nvSpPr>
          <p:cNvPr id="5123" name="Rectangle 3"/>
          <p:cNvSpPr>
            <a:spLocks noGrp="1" noChangeArrowheads="1"/>
          </p:cNvSpPr>
          <p:nvPr>
            <p:ph type="body" idx="1"/>
          </p:nvPr>
        </p:nvSpPr>
        <p:spPr>
          <a:xfrm>
            <a:off x="0" y="6108700"/>
            <a:ext cx="9144000" cy="749300"/>
          </a:xfrm>
        </p:spPr>
        <p:txBody>
          <a:bodyPr/>
          <a:lstStyle/>
          <a:p>
            <a:pPr algn="ctr" eaLnBrk="1" hangingPunct="1">
              <a:buFontTx/>
              <a:buNone/>
            </a:pPr>
            <a:r>
              <a:rPr lang="en-US" altLang="en-US" sz="3600" dirty="0" smtClean="0"/>
              <a:t>grand challenge for the 21</a:t>
            </a:r>
            <a:r>
              <a:rPr lang="en-US" altLang="en-US" sz="3600" baseline="30000" dirty="0" smtClean="0"/>
              <a:t>st</a:t>
            </a:r>
            <a:r>
              <a:rPr lang="en-US" altLang="en-US" sz="3600" dirty="0" smtClean="0"/>
              <a:t> century</a:t>
            </a:r>
          </a:p>
          <a:p>
            <a:pPr algn="ctr" eaLnBrk="1" hangingPunct="1">
              <a:buFontTx/>
              <a:buNone/>
            </a:pPr>
            <a:endParaRPr lang="en-US" altLang="en-US" sz="2600" dirty="0" smtClean="0"/>
          </a:p>
        </p:txBody>
      </p:sp>
      <p:pic>
        <p:nvPicPr>
          <p:cNvPr id="5124" name="Picture 2"/>
          <p:cNvPicPr>
            <a:picLocks noChangeAspect="1"/>
          </p:cNvPicPr>
          <p:nvPr/>
        </p:nvPicPr>
        <p:blipFill>
          <a:blip r:embed="rId2">
            <a:extLst>
              <a:ext uri="{28A0092B-C50C-407E-A947-70E740481C1C}">
                <a14:useLocalDpi xmlns:a14="http://schemas.microsoft.com/office/drawing/2010/main" val="0"/>
              </a:ext>
            </a:extLst>
          </a:blip>
          <a:srcRect b="5125"/>
          <a:stretch>
            <a:fillRect/>
          </a:stretch>
        </p:blipFill>
        <p:spPr bwMode="auto">
          <a:xfrm>
            <a:off x="1952625" y="1341438"/>
            <a:ext cx="5238750"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p:cNvSpPr txBox="1">
            <a:spLocks noChangeArrowheads="1"/>
          </p:cNvSpPr>
          <p:nvPr/>
        </p:nvSpPr>
        <p:spPr bwMode="auto">
          <a:xfrm>
            <a:off x="6357256" y="1279072"/>
            <a:ext cx="2416628" cy="2128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r" eaLnBrk="1" hangingPunct="1">
              <a:buFontTx/>
              <a:buNone/>
            </a:pPr>
            <a:r>
              <a:rPr lang="en-US" altLang="en-US" sz="3600" kern="0" dirty="0" smtClean="0">
                <a:solidFill>
                  <a:srgbClr val="FF0000"/>
                </a:solidFill>
              </a:rPr>
              <a:t>We need</a:t>
            </a:r>
          </a:p>
          <a:p>
            <a:pPr algn="r" eaLnBrk="1" hangingPunct="1">
              <a:buFontTx/>
              <a:buNone/>
            </a:pPr>
            <a:r>
              <a:rPr lang="en-US" altLang="en-US" sz="3600" kern="0" dirty="0" smtClean="0">
                <a:solidFill>
                  <a:srgbClr val="FF0000"/>
                </a:solidFill>
              </a:rPr>
              <a:t>better</a:t>
            </a:r>
          </a:p>
          <a:p>
            <a:pPr algn="r" eaLnBrk="1" hangingPunct="1">
              <a:buFontTx/>
              <a:buNone/>
            </a:pPr>
            <a:r>
              <a:rPr lang="en-US" altLang="en-US" sz="3600" kern="0" dirty="0" smtClean="0">
                <a:solidFill>
                  <a:srgbClr val="FF0000"/>
                </a:solidFill>
              </a:rPr>
              <a:t>models</a:t>
            </a:r>
          </a:p>
          <a:p>
            <a:pPr algn="ctr" eaLnBrk="1" hangingPunct="1">
              <a:buFontTx/>
              <a:buNone/>
            </a:pPr>
            <a:endParaRPr lang="en-US" altLang="en-US" sz="2600" kern="0" dirty="0" smtClean="0">
              <a:solidFill>
                <a:srgbClr val="FF0000"/>
              </a:solidFill>
            </a:endParaRPr>
          </a:p>
        </p:txBody>
      </p:sp>
      <p:sp>
        <p:nvSpPr>
          <p:cNvPr id="6" name="Rectangle 3"/>
          <p:cNvSpPr txBox="1">
            <a:spLocks noChangeArrowheads="1"/>
          </p:cNvSpPr>
          <p:nvPr/>
        </p:nvSpPr>
        <p:spPr bwMode="auto">
          <a:xfrm>
            <a:off x="304800" y="1279072"/>
            <a:ext cx="2416628" cy="2128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buFontTx/>
              <a:buNone/>
            </a:pPr>
            <a:r>
              <a:rPr lang="en-US" altLang="en-US" sz="3600" kern="0" dirty="0" smtClean="0">
                <a:solidFill>
                  <a:srgbClr val="006600"/>
                </a:solidFill>
              </a:rPr>
              <a:t>We need</a:t>
            </a:r>
          </a:p>
          <a:p>
            <a:pPr eaLnBrk="1" hangingPunct="1">
              <a:buFontTx/>
              <a:buNone/>
            </a:pPr>
            <a:r>
              <a:rPr lang="en-US" altLang="en-US" sz="3600" kern="0" dirty="0" smtClean="0">
                <a:solidFill>
                  <a:srgbClr val="006600"/>
                </a:solidFill>
              </a:rPr>
              <a:t>better</a:t>
            </a:r>
          </a:p>
          <a:p>
            <a:pPr eaLnBrk="1" hangingPunct="1">
              <a:buFontTx/>
              <a:buNone/>
            </a:pPr>
            <a:r>
              <a:rPr lang="en-US" altLang="en-US" sz="3600" kern="0" dirty="0" smtClean="0">
                <a:solidFill>
                  <a:srgbClr val="006600"/>
                </a:solidFill>
              </a:rPr>
              <a:t>data</a:t>
            </a:r>
          </a:p>
          <a:p>
            <a:pPr algn="ctr" eaLnBrk="1" hangingPunct="1">
              <a:buFontTx/>
              <a:buNone/>
            </a:pPr>
            <a:endParaRPr lang="en-US" altLang="en-US" sz="2600" kern="0" dirty="0" smtClean="0">
              <a:solidFill>
                <a:srgbClr val="FF0000"/>
              </a:solidFill>
            </a:endParaRPr>
          </a:p>
        </p:txBody>
      </p:sp>
    </p:spTree>
    <p:extLst>
      <p:ext uri="{BB962C8B-B14F-4D97-AF65-F5344CB8AC3E}">
        <p14:creationId xmlns:p14="http://schemas.microsoft.com/office/powerpoint/2010/main" val="715161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18402" name="Rectangle 2"/>
          <p:cNvSpPr>
            <a:spLocks noGrp="1" noChangeArrowheads="1"/>
          </p:cNvSpPr>
          <p:nvPr>
            <p:ph type="body" idx="1"/>
          </p:nvPr>
        </p:nvSpPr>
        <p:spPr>
          <a:xfrm>
            <a:off x="509588" y="3200400"/>
            <a:ext cx="8162925" cy="3331093"/>
          </a:xfrm>
        </p:spPr>
        <p:txBody>
          <a:bodyPr/>
          <a:lstStyle/>
          <a:p>
            <a:pPr algn="ctr" eaLnBrk="1" hangingPunct="1">
              <a:lnSpc>
                <a:spcPct val="130000"/>
              </a:lnSpc>
              <a:buNone/>
            </a:pPr>
            <a:r>
              <a:rPr lang="en-US" altLang="en-US" sz="2400" b="1" dirty="0">
                <a:solidFill>
                  <a:srgbClr val="008000"/>
                </a:solidFill>
              </a:rPr>
              <a:t>Averaging is good for phasing</a:t>
            </a:r>
          </a:p>
          <a:p>
            <a:pPr algn="ctr" eaLnBrk="1" hangingPunct="1">
              <a:lnSpc>
                <a:spcPct val="130000"/>
              </a:lnSpc>
              <a:buFontTx/>
              <a:buNone/>
            </a:pPr>
            <a:r>
              <a:rPr lang="en-US" altLang="en-US" sz="2400" b="1" dirty="0" smtClean="0">
                <a:solidFill>
                  <a:srgbClr val="008000"/>
                </a:solidFill>
              </a:rPr>
              <a:t>Averaging + disorder destroys resolution</a:t>
            </a:r>
          </a:p>
          <a:p>
            <a:pPr algn="ctr" eaLnBrk="1" hangingPunct="1">
              <a:lnSpc>
                <a:spcPct val="130000"/>
              </a:lnSpc>
              <a:buFontTx/>
              <a:buNone/>
            </a:pPr>
            <a:r>
              <a:rPr lang="en-US" altLang="en-US" sz="2400" b="1" dirty="0" smtClean="0">
                <a:solidFill>
                  <a:srgbClr val="008000"/>
                </a:solidFill>
                <a:cs typeface="Arial" pitchFamily="34" charset="0"/>
              </a:rPr>
              <a:t>Averaging + isomorphism = good for resolution</a:t>
            </a:r>
            <a:endParaRPr lang="el-GR" altLang="en-US" sz="2400" b="1" dirty="0" smtClean="0">
              <a:solidFill>
                <a:srgbClr val="008000"/>
              </a:solidFill>
              <a:cs typeface="Arial" pitchFamily="34" charset="0"/>
            </a:endParaRPr>
          </a:p>
          <a:p>
            <a:pPr algn="ctr" eaLnBrk="1" hangingPunct="1">
              <a:lnSpc>
                <a:spcPct val="130000"/>
              </a:lnSpc>
              <a:buFontTx/>
              <a:buNone/>
            </a:pPr>
            <a:r>
              <a:rPr lang="en-US" altLang="en-US" sz="2400" b="1" dirty="0" smtClean="0">
                <a:solidFill>
                  <a:srgbClr val="008000"/>
                </a:solidFill>
              </a:rPr>
              <a:t>Humidity = isomorphism</a:t>
            </a:r>
          </a:p>
          <a:p>
            <a:pPr algn="ctr" eaLnBrk="1" hangingPunct="1">
              <a:lnSpc>
                <a:spcPct val="130000"/>
              </a:lnSpc>
              <a:buFontTx/>
              <a:buNone/>
            </a:pPr>
            <a:r>
              <a:rPr lang="en-US" altLang="en-US" sz="2400" b="1" dirty="0" smtClean="0">
                <a:solidFill>
                  <a:srgbClr val="008000"/>
                </a:solidFill>
              </a:rPr>
              <a:t>Dose-slice with EIGER</a:t>
            </a:r>
            <a:endParaRPr lang="en-US" altLang="en-US" sz="2400" b="1" dirty="0">
              <a:solidFill>
                <a:srgbClr val="008000"/>
              </a:solidFill>
            </a:endParaRPr>
          </a:p>
          <a:p>
            <a:pPr algn="ctr" eaLnBrk="1" hangingPunct="1">
              <a:lnSpc>
                <a:spcPct val="130000"/>
              </a:lnSpc>
              <a:buFontTx/>
              <a:buNone/>
            </a:pPr>
            <a:r>
              <a:rPr lang="en-US" altLang="en-US" sz="2400" b="1" dirty="0" smtClean="0">
                <a:solidFill>
                  <a:srgbClr val="008000"/>
                </a:solidFill>
              </a:rPr>
              <a:t>The future = better models for “disorder”</a:t>
            </a:r>
          </a:p>
        </p:txBody>
      </p:sp>
      <p:sp>
        <p:nvSpPr>
          <p:cNvPr id="273411" name="Rectangle 3"/>
          <p:cNvSpPr>
            <a:spLocks noGrp="1" noChangeArrowheads="1"/>
          </p:cNvSpPr>
          <p:nvPr>
            <p:ph type="title"/>
          </p:nvPr>
        </p:nvSpPr>
        <p:spPr>
          <a:xfrm>
            <a:off x="685800" y="71438"/>
            <a:ext cx="7772400" cy="1143000"/>
          </a:xfrm>
        </p:spPr>
        <p:txBody>
          <a:bodyPr/>
          <a:lstStyle/>
          <a:p>
            <a:pPr eaLnBrk="1" hangingPunct="1"/>
            <a:r>
              <a:rPr lang="en-US" altLang="en-US" sz="6000" b="1" dirty="0" smtClean="0"/>
              <a:t>URL Summary</a:t>
            </a:r>
          </a:p>
        </p:txBody>
      </p:sp>
      <p:sp>
        <p:nvSpPr>
          <p:cNvPr id="273412" name="Rectangle 4"/>
          <p:cNvSpPr>
            <a:spLocks noChangeArrowheads="1"/>
          </p:cNvSpPr>
          <p:nvPr/>
        </p:nvSpPr>
        <p:spPr bwMode="auto">
          <a:xfrm>
            <a:off x="498475" y="1185863"/>
            <a:ext cx="8645525" cy="2012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lnSpc>
                <a:spcPct val="130000"/>
              </a:lnSpc>
              <a:spcBef>
                <a:spcPct val="0"/>
              </a:spcBef>
              <a:spcAft>
                <a:spcPct val="0"/>
              </a:spcAft>
              <a:buFontTx/>
              <a:buNone/>
            </a:pPr>
            <a:r>
              <a:rPr lang="en-US" altLang="en-US" sz="2400" b="1" dirty="0">
                <a:solidFill>
                  <a:srgbClr val="000000"/>
                </a:solidFill>
                <a:latin typeface="Courier New" pitchFamily="49" charset="0"/>
              </a:rPr>
              <a:t>http://bl831.als.lbl.gov/~jamesh/powerpoint/</a:t>
            </a:r>
          </a:p>
          <a:p>
            <a:pPr eaLnBrk="1" fontAlgn="base" hangingPunct="1">
              <a:lnSpc>
                <a:spcPct val="130000"/>
              </a:lnSpc>
              <a:spcBef>
                <a:spcPct val="0"/>
              </a:spcBef>
              <a:spcAft>
                <a:spcPct val="0"/>
              </a:spcAft>
              <a:buFontTx/>
              <a:buNone/>
            </a:pPr>
            <a:r>
              <a:rPr lang="en-US" altLang="en-US" sz="2400" b="1" dirty="0" smtClean="0">
                <a:solidFill>
                  <a:srgbClr val="000000"/>
                </a:solidFill>
                <a:latin typeface="Courier New" pitchFamily="49" charset="0"/>
              </a:rPr>
              <a:t>Ringberg_xfel</a:t>
            </a:r>
            <a:r>
              <a:rPr lang="en-US" altLang="en-US" sz="2400" b="1" dirty="0" smtClean="0">
                <a:solidFill>
                  <a:srgbClr val="000000"/>
                </a:solidFill>
                <a:latin typeface="Courier New" pitchFamily="49" charset="0"/>
              </a:rPr>
              <a:t>_2017.pptx</a:t>
            </a:r>
            <a:endParaRPr lang="en-US" altLang="en-US" sz="2400" b="1" dirty="0" smtClean="0">
              <a:solidFill>
                <a:srgbClr val="000000"/>
              </a:solidFill>
              <a:latin typeface="Courier New" pitchFamily="49" charset="0"/>
            </a:endParaRPr>
          </a:p>
          <a:p>
            <a:pPr eaLnBrk="1" fontAlgn="base" hangingPunct="1">
              <a:lnSpc>
                <a:spcPct val="130000"/>
              </a:lnSpc>
              <a:spcBef>
                <a:spcPct val="0"/>
              </a:spcBef>
              <a:spcAft>
                <a:spcPct val="0"/>
              </a:spcAft>
              <a:buFontTx/>
              <a:buNone/>
            </a:pPr>
            <a:r>
              <a:rPr lang="en-US" altLang="en-US" sz="2400" b="1" dirty="0" smtClean="0">
                <a:solidFill>
                  <a:srgbClr val="000000"/>
                </a:solidFill>
                <a:latin typeface="Courier New" pitchFamily="49" charset="0"/>
              </a:rPr>
              <a:t>http</a:t>
            </a:r>
            <a:r>
              <a:rPr lang="en-US" altLang="en-US" sz="2400" b="1" dirty="0">
                <a:solidFill>
                  <a:srgbClr val="000000"/>
                </a:solidFill>
                <a:latin typeface="Courier New" pitchFamily="49" charset="0"/>
              </a:rPr>
              <a:t>://bl831.als.lbl.gov/xtalsize.html</a:t>
            </a:r>
          </a:p>
          <a:p>
            <a:pPr eaLnBrk="1" fontAlgn="base" hangingPunct="1">
              <a:lnSpc>
                <a:spcPct val="130000"/>
              </a:lnSpc>
              <a:spcBef>
                <a:spcPct val="0"/>
              </a:spcBef>
              <a:spcAft>
                <a:spcPct val="0"/>
              </a:spcAft>
              <a:buFontTx/>
              <a:buNone/>
            </a:pPr>
            <a:r>
              <a:rPr lang="en-US" altLang="en-US" sz="2400" b="1" dirty="0">
                <a:solidFill>
                  <a:srgbClr val="000000"/>
                </a:solidFill>
                <a:latin typeface="Courier New" pitchFamily="49" charset="0"/>
              </a:rPr>
              <a:t>http://</a:t>
            </a:r>
            <a:r>
              <a:rPr lang="en-US" altLang="en-US" sz="2400" b="1" dirty="0" smtClean="0">
                <a:solidFill>
                  <a:srgbClr val="000000"/>
                </a:solidFill>
                <a:latin typeface="Courier New" pitchFamily="49" charset="0"/>
              </a:rPr>
              <a:t>bl831.als.lbl.gov/xtallife.html</a:t>
            </a:r>
            <a:endParaRPr lang="en-US" altLang="en-US" sz="2400" b="1" dirty="0">
              <a:solidFill>
                <a:srgbClr val="000000"/>
              </a:solidFill>
              <a:latin typeface="Courier New" pitchFamily="49" charset="0"/>
            </a:endParaRPr>
          </a:p>
        </p:txBody>
      </p:sp>
    </p:spTree>
    <p:extLst>
      <p:ext uri="{BB962C8B-B14F-4D97-AF65-F5344CB8AC3E}">
        <p14:creationId xmlns:p14="http://schemas.microsoft.com/office/powerpoint/2010/main" val="404560882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91840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1840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18402">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91840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1840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91840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145335"/>
            <a:ext cx="9144000" cy="1481137"/>
          </a:xfrm>
        </p:spPr>
        <p:txBody>
          <a:bodyPr>
            <a:normAutofit fontScale="90000"/>
          </a:bodyPr>
          <a:lstStyle/>
          <a:p>
            <a:r>
              <a:rPr lang="en-US" sz="4800" b="1" dirty="0" smtClean="0"/>
              <a:t>Grand Challenges in Structural Biology</a:t>
            </a:r>
            <a:endParaRPr lang="en-US" sz="4800" b="1" dirty="0"/>
          </a:p>
        </p:txBody>
      </p:sp>
      <p:sp>
        <p:nvSpPr>
          <p:cNvPr id="3" name="TextBox 2"/>
          <p:cNvSpPr txBox="1"/>
          <p:nvPr/>
        </p:nvSpPr>
        <p:spPr>
          <a:xfrm>
            <a:off x="1462469" y="1405512"/>
            <a:ext cx="6845222" cy="4955203"/>
          </a:xfrm>
          <a:prstGeom prst="rect">
            <a:avLst/>
          </a:prstGeom>
          <a:noFill/>
        </p:spPr>
        <p:txBody>
          <a:bodyPr wrap="square" rtlCol="0">
            <a:spAutoFit/>
          </a:bodyPr>
          <a:lstStyle/>
          <a:p>
            <a:pPr marL="285750" indent="-285750">
              <a:spcAft>
                <a:spcPts val="600"/>
              </a:spcAft>
              <a:buFont typeface="Wingdings" panose="05000000000000000000" pitchFamily="2" charset="2"/>
              <a:buChar char="§"/>
            </a:pPr>
            <a:r>
              <a:rPr lang="pt-BR" sz="4400" dirty="0" smtClean="0">
                <a:solidFill>
                  <a:schemeClr val="accent2">
                    <a:lumMod val="75000"/>
                  </a:schemeClr>
                </a:solidFill>
                <a:latin typeface="Arial" panose="020B0604020202020204" pitchFamily="34" charset="0"/>
              </a:rPr>
              <a:t>Phase Problem</a:t>
            </a:r>
            <a:endParaRPr lang="en-US" sz="4400" dirty="0" smtClean="0">
              <a:solidFill>
                <a:schemeClr val="accent2">
                  <a:lumMod val="75000"/>
                </a:schemeClr>
              </a:solidFill>
              <a:latin typeface="Arial" panose="020B0604020202020204" pitchFamily="34" charset="0"/>
            </a:endParaRPr>
          </a:p>
          <a:p>
            <a:pPr>
              <a:spcAft>
                <a:spcPts val="600"/>
              </a:spcAft>
            </a:pPr>
            <a:r>
              <a:rPr lang="en-US" sz="2400" dirty="0" smtClean="0">
                <a:latin typeface="Arial" panose="020B0604020202020204" pitchFamily="34" charset="0"/>
              </a:rPr>
              <a:t>	Better detector calibration</a:t>
            </a:r>
          </a:p>
          <a:p>
            <a:pPr>
              <a:spcAft>
                <a:spcPts val="600"/>
              </a:spcAft>
            </a:pPr>
            <a:r>
              <a:rPr lang="en-US" sz="2400" dirty="0">
                <a:latin typeface="Arial" panose="020B0604020202020204" pitchFamily="34" charset="0"/>
              </a:rPr>
              <a:t>	</a:t>
            </a:r>
            <a:r>
              <a:rPr lang="en-US" sz="2400" dirty="0" smtClean="0">
                <a:latin typeface="Arial" panose="020B0604020202020204" pitchFamily="34" charset="0"/>
              </a:rPr>
              <a:t>non-isomorphism phasing?</a:t>
            </a:r>
            <a:endParaRPr lang="en-US" sz="2400" dirty="0">
              <a:latin typeface="Arial" panose="020B0604020202020204" pitchFamily="34" charset="0"/>
            </a:endParaRPr>
          </a:p>
          <a:p>
            <a:pPr marL="285750" indent="-285750">
              <a:spcAft>
                <a:spcPts val="600"/>
              </a:spcAft>
              <a:buFont typeface="Wingdings" panose="05000000000000000000" pitchFamily="2" charset="2"/>
              <a:buChar char="§"/>
            </a:pPr>
            <a:r>
              <a:rPr lang="en-US" sz="4400" dirty="0" smtClean="0">
                <a:solidFill>
                  <a:srgbClr val="C00000"/>
                </a:solidFill>
                <a:latin typeface="Arial" panose="020B0604020202020204" pitchFamily="34" charset="0"/>
              </a:rPr>
              <a:t>Amplitude Problem</a:t>
            </a:r>
          </a:p>
          <a:p>
            <a:pPr lvl="2">
              <a:spcAft>
                <a:spcPts val="600"/>
              </a:spcAft>
            </a:pPr>
            <a:r>
              <a:rPr lang="en-US" sz="2400" dirty="0" smtClean="0">
                <a:latin typeface="Arial" panose="020B0604020202020204" pitchFamily="34" charset="0"/>
              </a:rPr>
              <a:t>Revolution in sample handling</a:t>
            </a:r>
          </a:p>
          <a:p>
            <a:pPr lvl="2">
              <a:spcAft>
                <a:spcPts val="600"/>
              </a:spcAft>
            </a:pPr>
            <a:r>
              <a:rPr lang="en-US" sz="2400" dirty="0" smtClean="0">
                <a:latin typeface="Arial" panose="020B0604020202020204" pitchFamily="34" charset="0"/>
              </a:rPr>
              <a:t>Get around averaging (better models)</a:t>
            </a:r>
          </a:p>
          <a:p>
            <a:pPr marL="285750" indent="-285750">
              <a:spcAft>
                <a:spcPts val="600"/>
              </a:spcAft>
              <a:buFont typeface="Wingdings" panose="05000000000000000000" pitchFamily="2" charset="2"/>
              <a:buChar char="§"/>
            </a:pPr>
            <a:r>
              <a:rPr lang="en-US" sz="4400" dirty="0" smtClean="0">
                <a:solidFill>
                  <a:srgbClr val="008000"/>
                </a:solidFill>
                <a:latin typeface="Arial" panose="020B0604020202020204" pitchFamily="34" charset="0"/>
              </a:rPr>
              <a:t>R-factor Gap</a:t>
            </a:r>
          </a:p>
          <a:p>
            <a:pPr lvl="2">
              <a:spcAft>
                <a:spcPts val="600"/>
              </a:spcAft>
            </a:pPr>
            <a:r>
              <a:rPr lang="en-US" sz="2400" dirty="0" smtClean="0">
                <a:latin typeface="Arial" panose="020B0604020202020204" pitchFamily="34" charset="0"/>
              </a:rPr>
              <a:t>Better models for “disorder” (function)</a:t>
            </a:r>
          </a:p>
          <a:p>
            <a:pPr lvl="2">
              <a:spcAft>
                <a:spcPts val="600"/>
              </a:spcAft>
            </a:pPr>
            <a:r>
              <a:rPr lang="en-US" sz="2400" dirty="0" smtClean="0">
                <a:latin typeface="Arial" panose="020B0604020202020204" pitchFamily="34" charset="0"/>
              </a:rPr>
              <a:t>If we had right answer, it would blow up!</a:t>
            </a:r>
            <a:endParaRPr lang="en-US" sz="2400" dirty="0">
              <a:latin typeface="Arial" panose="020B0604020202020204" pitchFamily="34" charset="0"/>
            </a:endParaRPr>
          </a:p>
        </p:txBody>
      </p:sp>
    </p:spTree>
    <p:extLst>
      <p:ext uri="{BB962C8B-B14F-4D97-AF65-F5344CB8AC3E}">
        <p14:creationId xmlns:p14="http://schemas.microsoft.com/office/powerpoint/2010/main" val="40582237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install: </a:t>
            </a:r>
            <a:r>
              <a:rPr lang="en-US" dirty="0" err="1" smtClean="0"/>
              <a:t>nearBragg</a:t>
            </a:r>
            <a:endParaRPr lang="en-US" dirty="0"/>
          </a:p>
        </p:txBody>
      </p:sp>
      <p:sp>
        <p:nvSpPr>
          <p:cNvPr id="3" name="Content Placeholder 2"/>
          <p:cNvSpPr>
            <a:spLocks noGrp="1"/>
          </p:cNvSpPr>
          <p:nvPr>
            <p:ph idx="1"/>
          </p:nvPr>
        </p:nvSpPr>
        <p:spPr>
          <a:xfrm>
            <a:off x="457200" y="1600200"/>
            <a:ext cx="17598044" cy="4800600"/>
          </a:xfrm>
        </p:spPr>
        <p:txBody>
          <a:bodyPr/>
          <a:lstStyle/>
          <a:p>
            <a:pPr marL="0" indent="0">
              <a:spcBef>
                <a:spcPts val="0"/>
              </a:spcBef>
              <a:buNone/>
            </a:pPr>
            <a:r>
              <a:rPr lang="en-US" sz="2800" b="1" dirty="0" err="1">
                <a:solidFill>
                  <a:srgbClr val="006600"/>
                </a:solidFill>
                <a:latin typeface="Courier New" panose="02070309020205020404" pitchFamily="49" charset="0"/>
                <a:cs typeface="Courier New" panose="02070309020205020404" pitchFamily="49" charset="0"/>
              </a:rPr>
              <a:t>wget</a:t>
            </a:r>
            <a:r>
              <a:rPr lang="en-US" sz="2800" b="1" dirty="0">
                <a:latin typeface="Courier New" panose="02070309020205020404" pitchFamily="49" charset="0"/>
                <a:cs typeface="Courier New" panose="02070309020205020404" pitchFamily="49" charset="0"/>
              </a:rPr>
              <a:t> http://bl831.als.lbl.gov/</a:t>
            </a:r>
          </a:p>
          <a:p>
            <a:pPr marL="0" indent="0">
              <a:spcBef>
                <a:spcPts val="0"/>
              </a:spcBef>
              <a:buNone/>
            </a:pPr>
            <a:r>
              <a:rPr lang="en-US" sz="2800" b="1" dirty="0">
                <a:latin typeface="Courier New" panose="02070309020205020404" pitchFamily="49" charset="0"/>
                <a:cs typeface="Courier New" panose="02070309020205020404" pitchFamily="49" charset="0"/>
              </a:rPr>
              <a:t>~</a:t>
            </a:r>
            <a:r>
              <a:rPr lang="en-US" sz="2800" b="1" dirty="0" err="1">
                <a:latin typeface="Courier New" panose="02070309020205020404" pitchFamily="49" charset="0"/>
                <a:cs typeface="Courier New" panose="02070309020205020404" pitchFamily="49" charset="0"/>
              </a:rPr>
              <a:t>jamesh</a:t>
            </a:r>
            <a:r>
              <a:rPr lang="en-US" sz="2800" b="1" dirty="0">
                <a:latin typeface="Courier New" panose="02070309020205020404" pitchFamily="49" charset="0"/>
                <a:cs typeface="Courier New" panose="02070309020205020404" pitchFamily="49" charset="0"/>
              </a:rPr>
              <a:t>/</a:t>
            </a:r>
            <a:r>
              <a:rPr lang="en-US" sz="2800" b="1" dirty="0" err="1">
                <a:latin typeface="Courier New" panose="02070309020205020404" pitchFamily="49" charset="0"/>
                <a:cs typeface="Courier New" panose="02070309020205020404" pitchFamily="49" charset="0"/>
              </a:rPr>
              <a:t>nearBragg</a:t>
            </a:r>
            <a:r>
              <a:rPr lang="en-US" sz="2800" b="1" dirty="0">
                <a:latin typeface="Courier New" panose="02070309020205020404" pitchFamily="49" charset="0"/>
                <a:cs typeface="Courier New" panose="02070309020205020404" pitchFamily="49" charset="0"/>
              </a:rPr>
              <a:t>/</a:t>
            </a:r>
            <a:r>
              <a:rPr lang="en-US" sz="2800" b="1" dirty="0" err="1">
                <a:latin typeface="Courier New" panose="02070309020205020404" pitchFamily="49" charset="0"/>
                <a:cs typeface="Courier New" panose="02070309020205020404" pitchFamily="49" charset="0"/>
              </a:rPr>
              <a:t>nearBragg.c</a:t>
            </a:r>
            <a:endParaRPr lang="en-US" sz="2800" b="1" dirty="0">
              <a:latin typeface="Courier New" panose="02070309020205020404" pitchFamily="49" charset="0"/>
              <a:cs typeface="Courier New" panose="02070309020205020404" pitchFamily="49" charset="0"/>
            </a:endParaRPr>
          </a:p>
          <a:p>
            <a:pPr marL="0" indent="0">
              <a:spcBef>
                <a:spcPts val="0"/>
              </a:spcBef>
              <a:buNone/>
            </a:pPr>
            <a:endParaRPr lang="en-US" sz="2800" b="1" dirty="0">
              <a:latin typeface="Courier New" panose="02070309020205020404" pitchFamily="49" charset="0"/>
              <a:cs typeface="Courier New" panose="02070309020205020404" pitchFamily="49" charset="0"/>
            </a:endParaRPr>
          </a:p>
          <a:p>
            <a:pPr marL="0" indent="0">
              <a:spcBef>
                <a:spcPts val="0"/>
              </a:spcBef>
              <a:buNone/>
            </a:pPr>
            <a:r>
              <a:rPr lang="en-US" sz="2800" b="1" dirty="0" err="1">
                <a:solidFill>
                  <a:srgbClr val="006600"/>
                </a:solidFill>
                <a:latin typeface="Courier New" panose="02070309020205020404" pitchFamily="49" charset="0"/>
                <a:cs typeface="Courier New" panose="02070309020205020404" pitchFamily="49" charset="0"/>
              </a:rPr>
              <a:t>gcc</a:t>
            </a:r>
            <a:r>
              <a:rPr lang="en-US" sz="2800" b="1" dirty="0">
                <a:latin typeface="Courier New" panose="02070309020205020404" pitchFamily="49" charset="0"/>
                <a:cs typeface="Courier New" panose="02070309020205020404" pitchFamily="49" charset="0"/>
              </a:rPr>
              <a:t> –o </a:t>
            </a:r>
            <a:r>
              <a:rPr lang="en-US" sz="2800" b="1" dirty="0" err="1">
                <a:latin typeface="Courier New" panose="02070309020205020404" pitchFamily="49" charset="0"/>
                <a:cs typeface="Courier New" panose="02070309020205020404" pitchFamily="49" charset="0"/>
              </a:rPr>
              <a:t>nearBragg</a:t>
            </a:r>
            <a:r>
              <a:rPr lang="en-US" sz="2800" b="1" dirty="0">
                <a:latin typeface="Courier New" panose="02070309020205020404" pitchFamily="49" charset="0"/>
                <a:cs typeface="Courier New" panose="02070309020205020404" pitchFamily="49" charset="0"/>
              </a:rPr>
              <a:t> </a:t>
            </a:r>
            <a:r>
              <a:rPr lang="en-US" sz="2800" b="1" dirty="0" err="1">
                <a:latin typeface="Courier New" panose="02070309020205020404" pitchFamily="49" charset="0"/>
                <a:cs typeface="Courier New" panose="02070309020205020404" pitchFamily="49" charset="0"/>
              </a:rPr>
              <a:t>nearBragg.c</a:t>
            </a:r>
            <a:r>
              <a:rPr lang="en-US" sz="2800" b="1" dirty="0">
                <a:latin typeface="Courier New" panose="02070309020205020404" pitchFamily="49" charset="0"/>
                <a:cs typeface="Courier New" panose="02070309020205020404" pitchFamily="49" charset="0"/>
              </a:rPr>
              <a:t> –</a:t>
            </a:r>
            <a:r>
              <a:rPr lang="en-US" sz="2800" b="1" dirty="0" smtClean="0">
                <a:latin typeface="Courier New" panose="02070309020205020404" pitchFamily="49" charset="0"/>
                <a:cs typeface="Courier New" panose="02070309020205020404" pitchFamily="49" charset="0"/>
              </a:rPr>
              <a:t>lm</a:t>
            </a:r>
          </a:p>
          <a:p>
            <a:pPr marL="0" indent="0">
              <a:spcBef>
                <a:spcPts val="0"/>
              </a:spcBef>
              <a:buNone/>
            </a:pPr>
            <a:endParaRPr lang="en-US" sz="2800" b="1" dirty="0">
              <a:latin typeface="Courier New" panose="02070309020205020404" pitchFamily="49" charset="0"/>
              <a:cs typeface="Courier New" panose="02070309020205020404" pitchFamily="49" charset="0"/>
            </a:endParaRPr>
          </a:p>
          <a:p>
            <a:pPr marL="0" indent="0">
              <a:spcBef>
                <a:spcPts val="0"/>
              </a:spcBef>
              <a:buNone/>
            </a:pPr>
            <a:r>
              <a:rPr lang="en-US" sz="2800" b="1" dirty="0" smtClean="0">
                <a:solidFill>
                  <a:srgbClr val="006600"/>
                </a:solidFill>
                <a:latin typeface="Courier New" panose="02070309020205020404" pitchFamily="49" charset="0"/>
                <a:cs typeface="Courier New" panose="02070309020205020404" pitchFamily="49" charset="0"/>
              </a:rPr>
              <a:t>./</a:t>
            </a:r>
            <a:r>
              <a:rPr lang="en-US" sz="2800" b="1" dirty="0" err="1" smtClean="0">
                <a:solidFill>
                  <a:srgbClr val="006600"/>
                </a:solidFill>
                <a:latin typeface="Courier New" panose="02070309020205020404" pitchFamily="49" charset="0"/>
                <a:cs typeface="Courier New" panose="02070309020205020404" pitchFamily="49" charset="0"/>
              </a:rPr>
              <a:t>nearBragg</a:t>
            </a:r>
            <a:endParaRPr lang="en-US" sz="2800" b="1" dirty="0">
              <a:solidFill>
                <a:srgbClr val="006600"/>
              </a:solidFill>
              <a:latin typeface="Courier New" panose="02070309020205020404" pitchFamily="49" charset="0"/>
              <a:cs typeface="Courier New" panose="02070309020205020404" pitchFamily="49" charset="0"/>
            </a:endParaRPr>
          </a:p>
          <a:p>
            <a:pPr marL="0" indent="0">
              <a:buNone/>
            </a:pPr>
            <a:r>
              <a:rPr lang="en-US" sz="2800" b="1" dirty="0">
                <a:latin typeface="Courier New" panose="02070309020205020404" pitchFamily="49" charset="0"/>
                <a:cs typeface="Courier New" panose="02070309020205020404" pitchFamily="49" charset="0"/>
              </a:rPr>
              <a:t>usage: </a:t>
            </a:r>
            <a:r>
              <a:rPr lang="en-US" sz="2800" b="1" dirty="0" err="1">
                <a:latin typeface="Courier New" panose="02070309020205020404" pitchFamily="49" charset="0"/>
                <a:cs typeface="Courier New" panose="02070309020205020404" pitchFamily="49" charset="0"/>
              </a:rPr>
              <a:t>nearBragg</a:t>
            </a:r>
            <a:r>
              <a:rPr lang="en-US" sz="2800" b="1" dirty="0">
                <a:latin typeface="Courier New" panose="02070309020205020404" pitchFamily="49" charset="0"/>
                <a:cs typeface="Courier New" panose="02070309020205020404" pitchFamily="49" charset="0"/>
              </a:rPr>
              <a:t> -file atom_list.txt</a:t>
            </a:r>
          </a:p>
          <a:p>
            <a:pPr marL="0" indent="0">
              <a:buNone/>
            </a:pPr>
            <a:r>
              <a:rPr lang="en-US" sz="2800" b="1" dirty="0">
                <a:latin typeface="Courier New" panose="02070309020205020404" pitchFamily="49" charset="0"/>
                <a:cs typeface="Courier New" panose="02070309020205020404" pitchFamily="49" charset="0"/>
              </a:rPr>
              <a:t>options:</a:t>
            </a:r>
          </a:p>
          <a:p>
            <a:pPr marL="0" indent="0">
              <a:buNone/>
            </a:pPr>
            <a:r>
              <a:rPr lang="en-US" sz="2800" b="1" dirty="0">
                <a:latin typeface="Courier New" panose="02070309020205020404" pitchFamily="49" charset="0"/>
                <a:cs typeface="Courier New" panose="02070309020205020404" pitchFamily="49" charset="0"/>
              </a:rPr>
              <a:t>        -file filename.txt      text file containing point </a:t>
            </a:r>
            <a:r>
              <a:rPr lang="en-US" sz="2800" b="1" dirty="0" err="1">
                <a:latin typeface="Courier New" panose="02070309020205020404" pitchFamily="49" charset="0"/>
                <a:cs typeface="Courier New" panose="02070309020205020404" pitchFamily="49" charset="0"/>
              </a:rPr>
              <a:t>scatterer</a:t>
            </a:r>
            <a:r>
              <a:rPr lang="en-US" sz="2800" b="1" dirty="0">
                <a:latin typeface="Courier New" panose="02070309020205020404" pitchFamily="49" charset="0"/>
                <a:cs typeface="Courier New" panose="02070309020205020404" pitchFamily="49" charset="0"/>
              </a:rPr>
              <a:t> coordinates in Angstrom relative to the origin.  </a:t>
            </a:r>
          </a:p>
          <a:p>
            <a:pPr marL="0" indent="0">
              <a:buNone/>
            </a:pPr>
            <a:r>
              <a:rPr lang="en-US" sz="2800" b="1" dirty="0">
                <a:latin typeface="Courier New" panose="02070309020205020404" pitchFamily="49" charset="0"/>
                <a:cs typeface="Courier New" panose="02070309020205020404" pitchFamily="49" charset="0"/>
              </a:rPr>
              <a:t>        -distance     </a:t>
            </a:r>
            <a:r>
              <a:rPr lang="en-US" sz="2800" b="1" dirty="0" smtClean="0">
                <a:latin typeface="Courier New" panose="02070309020205020404" pitchFamily="49" charset="0"/>
                <a:cs typeface="Courier New" panose="02070309020205020404" pitchFamily="49" charset="0"/>
              </a:rPr>
              <a:t>from </a:t>
            </a:r>
            <a:r>
              <a:rPr lang="en-US" sz="2800" b="1" dirty="0">
                <a:latin typeface="Courier New" panose="02070309020205020404" pitchFamily="49" charset="0"/>
                <a:cs typeface="Courier New" panose="02070309020205020404" pitchFamily="49" charset="0"/>
              </a:rPr>
              <a:t>origin to detector center in mm</a:t>
            </a:r>
          </a:p>
          <a:p>
            <a:pPr marL="0" indent="0">
              <a:buNone/>
            </a:pPr>
            <a:r>
              <a:rPr lang="en-US" sz="2800" b="1" dirty="0">
                <a:latin typeface="Courier New" panose="02070309020205020404" pitchFamily="49" charset="0"/>
                <a:cs typeface="Courier New" panose="02070309020205020404" pitchFamily="49" charset="0"/>
              </a:rPr>
              <a:t>        -</a:t>
            </a:r>
            <a:r>
              <a:rPr lang="en-US" sz="2800" b="1" dirty="0" err="1">
                <a:latin typeface="Courier New" panose="02070309020205020404" pitchFamily="49" charset="0"/>
                <a:cs typeface="Courier New" panose="02070309020205020404" pitchFamily="49" charset="0"/>
              </a:rPr>
              <a:t>detsize</a:t>
            </a:r>
            <a:r>
              <a:rPr lang="en-US" sz="2800" b="1" dirty="0">
                <a:latin typeface="Courier New" panose="02070309020205020404" pitchFamily="49" charset="0"/>
                <a:cs typeface="Courier New" panose="02070309020205020404" pitchFamily="49" charset="0"/>
              </a:rPr>
              <a:t>      </a:t>
            </a:r>
            <a:r>
              <a:rPr lang="en-US" sz="2800" b="1" dirty="0" smtClean="0">
                <a:latin typeface="Courier New" panose="02070309020205020404" pitchFamily="49" charset="0"/>
                <a:cs typeface="Courier New" panose="02070309020205020404" pitchFamily="49" charset="0"/>
              </a:rPr>
              <a:t>detector </a:t>
            </a:r>
            <a:r>
              <a:rPr lang="en-US" sz="2800" b="1" dirty="0">
                <a:latin typeface="Courier New" panose="02070309020205020404" pitchFamily="49" charset="0"/>
                <a:cs typeface="Courier New" panose="02070309020205020404" pitchFamily="49" charset="0"/>
              </a:rPr>
              <a:t>size in mm.  may also use -</a:t>
            </a:r>
            <a:r>
              <a:rPr lang="en-US" sz="2800" b="1" dirty="0" err="1">
                <a:latin typeface="Courier New" panose="02070309020205020404" pitchFamily="49" charset="0"/>
                <a:cs typeface="Courier New" panose="02070309020205020404" pitchFamily="49" charset="0"/>
              </a:rPr>
              <a:t>detsize_x</a:t>
            </a:r>
            <a:r>
              <a:rPr lang="en-US" sz="2800" b="1" dirty="0">
                <a:latin typeface="Courier New" panose="02070309020205020404" pitchFamily="49" charset="0"/>
                <a:cs typeface="Courier New" panose="02070309020205020404" pitchFamily="49" charset="0"/>
              </a:rPr>
              <a:t> -</a:t>
            </a:r>
            <a:r>
              <a:rPr lang="en-US" sz="2800" b="1" dirty="0" err="1">
                <a:latin typeface="Courier New" panose="02070309020205020404" pitchFamily="49" charset="0"/>
                <a:cs typeface="Courier New" panose="02070309020205020404" pitchFamily="49" charset="0"/>
              </a:rPr>
              <a:t>detsize_y</a:t>
            </a:r>
            <a:endParaRPr lang="en-US" sz="2800" b="1" dirty="0">
              <a:latin typeface="Courier New" panose="02070309020205020404" pitchFamily="49" charset="0"/>
              <a:cs typeface="Courier New" panose="02070309020205020404" pitchFamily="49" charset="0"/>
            </a:endParaRPr>
          </a:p>
          <a:p>
            <a:pPr marL="0" indent="0">
              <a:buNone/>
            </a:pPr>
            <a:r>
              <a:rPr lang="en-US" sz="2800" b="1" dirty="0">
                <a:latin typeface="Courier New" panose="02070309020205020404" pitchFamily="49" charset="0"/>
                <a:cs typeface="Courier New" panose="02070309020205020404" pitchFamily="49" charset="0"/>
              </a:rPr>
              <a:t>        -</a:t>
            </a:r>
            <a:r>
              <a:rPr lang="en-US" sz="2800" b="1" dirty="0" err="1">
                <a:latin typeface="Courier New" panose="02070309020205020404" pitchFamily="49" charset="0"/>
                <a:cs typeface="Courier New" panose="02070309020205020404" pitchFamily="49" charset="0"/>
              </a:rPr>
              <a:t>detpixels</a:t>
            </a:r>
            <a:r>
              <a:rPr lang="en-US" sz="2800" b="1" dirty="0">
                <a:latin typeface="Courier New" panose="02070309020205020404" pitchFamily="49" charset="0"/>
                <a:cs typeface="Courier New" panose="02070309020205020404" pitchFamily="49" charset="0"/>
              </a:rPr>
              <a:t>    </a:t>
            </a:r>
            <a:r>
              <a:rPr lang="en-US" sz="2800" b="1" dirty="0" smtClean="0">
                <a:latin typeface="Courier New" panose="02070309020205020404" pitchFamily="49" charset="0"/>
                <a:cs typeface="Courier New" panose="02070309020205020404" pitchFamily="49" charset="0"/>
              </a:rPr>
              <a:t>detector </a:t>
            </a:r>
            <a:r>
              <a:rPr lang="en-US" sz="2800" b="1" dirty="0">
                <a:latin typeface="Courier New" panose="02070309020205020404" pitchFamily="49" charset="0"/>
                <a:cs typeface="Courier New" panose="02070309020205020404" pitchFamily="49" charset="0"/>
              </a:rPr>
              <a:t>size in pixels.  may also use -</a:t>
            </a:r>
            <a:r>
              <a:rPr lang="en-US" sz="2800" b="1" dirty="0" err="1">
                <a:latin typeface="Courier New" panose="02070309020205020404" pitchFamily="49" charset="0"/>
                <a:cs typeface="Courier New" panose="02070309020205020404" pitchFamily="49" charset="0"/>
              </a:rPr>
              <a:t>detpixels_x</a:t>
            </a:r>
            <a:r>
              <a:rPr lang="en-US" sz="2800" b="1" dirty="0">
                <a:latin typeface="Courier New" panose="02070309020205020404" pitchFamily="49" charset="0"/>
                <a:cs typeface="Courier New" panose="02070309020205020404" pitchFamily="49" charset="0"/>
              </a:rPr>
              <a:t> -</a:t>
            </a:r>
            <a:r>
              <a:rPr lang="en-US" sz="2800" b="1" dirty="0" err="1">
                <a:latin typeface="Courier New" panose="02070309020205020404" pitchFamily="49" charset="0"/>
                <a:cs typeface="Courier New" panose="02070309020205020404" pitchFamily="49" charset="0"/>
              </a:rPr>
              <a:t>detpixels_y</a:t>
            </a:r>
            <a:endParaRPr lang="en-US" sz="2800" b="1" dirty="0">
              <a:latin typeface="Courier New" panose="02070309020205020404" pitchFamily="49" charset="0"/>
              <a:cs typeface="Courier New" panose="02070309020205020404" pitchFamily="49" charset="0"/>
            </a:endParaRPr>
          </a:p>
          <a:p>
            <a:pPr marL="0" indent="0">
              <a:buNone/>
            </a:pPr>
            <a:r>
              <a:rPr lang="de-DE" sz="2800" b="1" dirty="0">
                <a:latin typeface="Courier New" panose="02070309020205020404" pitchFamily="49" charset="0"/>
                <a:cs typeface="Courier New" panose="02070309020205020404" pitchFamily="49" charset="0"/>
              </a:rPr>
              <a:t>        -pixel        </a:t>
            </a:r>
            <a:r>
              <a:rPr lang="de-DE" sz="2800" b="1" dirty="0" smtClean="0">
                <a:latin typeface="Courier New" panose="02070309020205020404" pitchFamily="49" charset="0"/>
                <a:cs typeface="Courier New" panose="02070309020205020404" pitchFamily="49" charset="0"/>
              </a:rPr>
              <a:t>detector </a:t>
            </a:r>
            <a:r>
              <a:rPr lang="de-DE" sz="2800" b="1" dirty="0">
                <a:latin typeface="Courier New" panose="02070309020205020404" pitchFamily="49" charset="0"/>
                <a:cs typeface="Courier New" panose="02070309020205020404" pitchFamily="49" charset="0"/>
              </a:rPr>
              <a:t>pixel size in mm.</a:t>
            </a:r>
          </a:p>
          <a:p>
            <a:pPr marL="0" indent="0">
              <a:spcBef>
                <a:spcPts val="0"/>
              </a:spcBef>
              <a:buNone/>
            </a:pPr>
            <a:endParaRPr lang="en-US" sz="2800" b="1" dirty="0" smtClean="0">
              <a:latin typeface="Courier New" panose="02070309020205020404" pitchFamily="49" charset="0"/>
              <a:cs typeface="Courier New" panose="02070309020205020404" pitchFamily="49" charset="0"/>
            </a:endParaRPr>
          </a:p>
          <a:p>
            <a:pPr marL="0" indent="0">
              <a:spcBef>
                <a:spcPts val="0"/>
              </a:spcBef>
              <a:buNone/>
            </a:pPr>
            <a:endParaRPr lang="en-US" sz="2800" b="1" dirty="0" smtClean="0">
              <a:latin typeface="Courier New" panose="02070309020205020404" pitchFamily="49" charset="0"/>
              <a:cs typeface="Courier New" panose="02070309020205020404" pitchFamily="49" charset="0"/>
            </a:endParaRPr>
          </a:p>
          <a:p>
            <a:pPr marL="0" indent="0">
              <a:spcBef>
                <a:spcPts val="0"/>
              </a:spcBef>
              <a:buNone/>
            </a:pPr>
            <a:endParaRPr lang="en-US" sz="2800" b="1" dirty="0">
              <a:latin typeface="Courier New" panose="02070309020205020404" pitchFamily="49" charset="0"/>
              <a:cs typeface="Courier New" panose="02070309020205020404" pitchFamily="49" charset="0"/>
            </a:endParaRPr>
          </a:p>
          <a:p>
            <a:pPr marL="0" indent="0">
              <a:spcBef>
                <a:spcPts val="0"/>
              </a:spcBef>
              <a:buNone/>
            </a:pPr>
            <a:endParaRPr lang="en-US" sz="2800" b="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5586080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run: </a:t>
            </a:r>
            <a:r>
              <a:rPr lang="en-US" dirty="0" err="1" smtClean="0"/>
              <a:t>nearBragg</a:t>
            </a:r>
            <a:r>
              <a:rPr lang="en-US" dirty="0" smtClean="0"/>
              <a:t> </a:t>
            </a:r>
            <a:br>
              <a:rPr lang="en-US" dirty="0" smtClean="0"/>
            </a:br>
            <a:r>
              <a:rPr lang="en-US" dirty="0" smtClean="0"/>
              <a:t>for single particle</a:t>
            </a:r>
            <a:endParaRPr lang="en-US" dirty="0"/>
          </a:p>
        </p:txBody>
      </p:sp>
      <p:sp>
        <p:nvSpPr>
          <p:cNvPr id="3" name="Content Placeholder 2"/>
          <p:cNvSpPr>
            <a:spLocks noGrp="1"/>
          </p:cNvSpPr>
          <p:nvPr>
            <p:ph idx="1"/>
          </p:nvPr>
        </p:nvSpPr>
        <p:spPr>
          <a:xfrm>
            <a:off x="457200" y="1600200"/>
            <a:ext cx="8936182" cy="4800600"/>
          </a:xfrm>
        </p:spPr>
        <p:txBody>
          <a:bodyPr/>
          <a:lstStyle/>
          <a:p>
            <a:pPr marL="0" indent="0">
              <a:spcBef>
                <a:spcPts val="0"/>
              </a:spcBef>
              <a:buNone/>
            </a:pPr>
            <a:r>
              <a:rPr lang="en-US" sz="2000" b="1" dirty="0" err="1">
                <a:latin typeface="Courier New" panose="02070309020205020404" pitchFamily="49" charset="0"/>
                <a:cs typeface="Courier New" panose="02070309020205020404" pitchFamily="49" charset="0"/>
              </a:rPr>
              <a:t>e</a:t>
            </a:r>
            <a:r>
              <a:rPr lang="en-US" sz="2000" b="1" dirty="0" err="1" smtClean="0">
                <a:latin typeface="Courier New" panose="02070309020205020404" pitchFamily="49" charset="0"/>
                <a:cs typeface="Courier New" panose="02070309020205020404" pitchFamily="49" charset="0"/>
              </a:rPr>
              <a:t>grep</a:t>
            </a:r>
            <a:r>
              <a:rPr lang="en-US" sz="2000" b="1" dirty="0" smtClean="0">
                <a:latin typeface="Courier New" panose="02070309020205020404" pitchFamily="49" charset="0"/>
                <a:cs typeface="Courier New" panose="02070309020205020404" pitchFamily="49" charset="0"/>
              </a:rPr>
              <a:t> “^ATOM|^HETAT” </a:t>
            </a:r>
            <a:r>
              <a:rPr lang="en-US" sz="2000" b="1" dirty="0" smtClean="0">
                <a:solidFill>
                  <a:srgbClr val="FF0000"/>
                </a:solidFill>
                <a:latin typeface="Courier New" panose="02070309020205020404" pitchFamily="49" charset="0"/>
                <a:cs typeface="Courier New" panose="02070309020205020404" pitchFamily="49" charset="0"/>
              </a:rPr>
              <a:t>lysozyme.pdb</a:t>
            </a:r>
            <a:r>
              <a:rPr lang="en-US" sz="2000" b="1" dirty="0" smtClean="0">
                <a:latin typeface="Courier New" panose="02070309020205020404" pitchFamily="49" charset="0"/>
                <a:cs typeface="Courier New" panose="02070309020205020404" pitchFamily="49" charset="0"/>
              </a:rPr>
              <a:t> |\</a:t>
            </a:r>
          </a:p>
          <a:p>
            <a:pPr marL="0" indent="0">
              <a:spcBef>
                <a:spcPts val="0"/>
              </a:spcBef>
              <a:buNone/>
            </a:pPr>
            <a:r>
              <a:rPr lang="en-US" sz="2000" b="1" dirty="0" err="1" smtClean="0">
                <a:latin typeface="Courier New" panose="02070309020205020404" pitchFamily="49" charset="0"/>
                <a:cs typeface="Courier New" panose="02070309020205020404" pitchFamily="49" charset="0"/>
              </a:rPr>
              <a:t>awk</a:t>
            </a:r>
            <a:r>
              <a:rPr lang="en-US" sz="2000" b="1" dirty="0" smtClean="0">
                <a:latin typeface="Courier New" panose="02070309020205020404" pitchFamily="49" charset="0"/>
                <a:cs typeface="Courier New" panose="02070309020205020404" pitchFamily="49" charset="0"/>
              </a:rPr>
              <a:t> ‘{print </a:t>
            </a:r>
            <a:r>
              <a:rPr lang="en-US" sz="2000" b="1" dirty="0" err="1" smtClean="0">
                <a:latin typeface="Courier New" panose="02070309020205020404" pitchFamily="49" charset="0"/>
                <a:cs typeface="Courier New" panose="02070309020205020404" pitchFamily="49" charset="0"/>
              </a:rPr>
              <a:t>substr</a:t>
            </a:r>
            <a:r>
              <a:rPr lang="en-US" sz="2000" b="1" dirty="0" smtClean="0">
                <a:latin typeface="Courier New" panose="02070309020205020404" pitchFamily="49" charset="0"/>
                <a:cs typeface="Courier New" panose="02070309020205020404" pitchFamily="49" charset="0"/>
              </a:rPr>
              <a:t>($0,31,36)}’ |\</a:t>
            </a:r>
          </a:p>
          <a:p>
            <a:pPr marL="0" indent="0">
              <a:spcBef>
                <a:spcPts val="0"/>
              </a:spcBef>
              <a:buNone/>
            </a:pPr>
            <a:r>
              <a:rPr lang="en-US" sz="2000" b="1" dirty="0" smtClean="0">
                <a:latin typeface="Courier New" panose="02070309020205020404" pitchFamily="49" charset="0"/>
                <a:cs typeface="Courier New" panose="02070309020205020404" pitchFamily="49" charset="0"/>
              </a:rPr>
              <a:t>cat &gt;! </a:t>
            </a:r>
            <a:r>
              <a:rPr lang="en-US" sz="2000" b="1" dirty="0">
                <a:latin typeface="Courier New" panose="02070309020205020404" pitchFamily="49" charset="0"/>
                <a:cs typeface="Courier New" panose="02070309020205020404" pitchFamily="49" charset="0"/>
              </a:rPr>
              <a:t>a</a:t>
            </a:r>
            <a:r>
              <a:rPr lang="en-US" sz="2000" b="1" dirty="0" smtClean="0">
                <a:latin typeface="Courier New" panose="02070309020205020404" pitchFamily="49" charset="0"/>
                <a:cs typeface="Courier New" panose="02070309020205020404" pitchFamily="49" charset="0"/>
              </a:rPr>
              <a:t>toms.txt</a:t>
            </a:r>
          </a:p>
          <a:p>
            <a:pPr marL="0" indent="0">
              <a:buNone/>
            </a:pPr>
            <a:endParaRPr lang="en-US" sz="2000" b="1" dirty="0" smtClean="0">
              <a:latin typeface="Courier New" panose="02070309020205020404" pitchFamily="49" charset="0"/>
              <a:cs typeface="Courier New" panose="02070309020205020404" pitchFamily="49" charset="0"/>
            </a:endParaRPr>
          </a:p>
          <a:p>
            <a:pPr marL="0" indent="0">
              <a:spcBef>
                <a:spcPts val="0"/>
              </a:spcBef>
              <a:buNone/>
            </a:pPr>
            <a:r>
              <a:rPr lang="en-US" sz="2000" b="1" dirty="0" err="1">
                <a:latin typeface="Courier New" panose="02070309020205020404" pitchFamily="49" charset="0"/>
                <a:cs typeface="Courier New" panose="02070309020205020404" pitchFamily="49" charset="0"/>
              </a:rPr>
              <a:t>w</a:t>
            </a:r>
            <a:r>
              <a:rPr lang="en-US" sz="2000" b="1" dirty="0" err="1" smtClean="0">
                <a:latin typeface="Courier New" panose="02070309020205020404" pitchFamily="49" charset="0"/>
                <a:cs typeface="Courier New" panose="02070309020205020404" pitchFamily="49" charset="0"/>
              </a:rPr>
              <a:t>get</a:t>
            </a:r>
            <a:r>
              <a:rPr lang="en-US" sz="2000" b="1" dirty="0" smtClean="0">
                <a:latin typeface="Courier New" panose="02070309020205020404" pitchFamily="49" charset="0"/>
                <a:cs typeface="Courier New" panose="02070309020205020404" pitchFamily="49" charset="0"/>
              </a:rPr>
              <a:t> bl831.als.lbl.gov/~jamesh/nearBragg/rotate.awk</a:t>
            </a:r>
          </a:p>
          <a:p>
            <a:pPr marL="0" indent="0">
              <a:buNone/>
            </a:pPr>
            <a:r>
              <a:rPr lang="en-US" sz="2000" b="1" dirty="0">
                <a:solidFill>
                  <a:srgbClr val="00B050"/>
                </a:solidFill>
                <a:latin typeface="Courier New" panose="02070309020205020404" pitchFamily="49" charset="0"/>
                <a:cs typeface="Courier New" panose="02070309020205020404" pitchFamily="49" charset="0"/>
              </a:rPr>
              <a:t>./</a:t>
            </a:r>
            <a:r>
              <a:rPr lang="en-US" sz="2000" b="1" dirty="0" err="1">
                <a:solidFill>
                  <a:srgbClr val="00B050"/>
                </a:solidFill>
                <a:latin typeface="Courier New" panose="02070309020205020404" pitchFamily="49" charset="0"/>
                <a:cs typeface="Courier New" panose="02070309020205020404" pitchFamily="49" charset="0"/>
              </a:rPr>
              <a:t>rotate.awk</a:t>
            </a:r>
            <a:r>
              <a:rPr lang="en-US" sz="2000" b="1" dirty="0">
                <a:solidFill>
                  <a:srgbClr val="00B050"/>
                </a:solidFill>
                <a:latin typeface="Courier New" panose="02070309020205020404" pitchFamily="49" charset="0"/>
                <a:cs typeface="Courier New" panose="02070309020205020404" pitchFamily="49" charset="0"/>
              </a:rPr>
              <a:t> </a:t>
            </a:r>
            <a:r>
              <a:rPr lang="en-US" sz="2000" b="1" dirty="0">
                <a:latin typeface="Courier New" panose="02070309020205020404" pitchFamily="49" charset="0"/>
                <a:cs typeface="Courier New" panose="02070309020205020404" pitchFamily="49" charset="0"/>
              </a:rPr>
              <a:t>-v </a:t>
            </a:r>
            <a:r>
              <a:rPr lang="en-US" sz="2000" b="1" dirty="0" err="1">
                <a:latin typeface="Courier New" panose="02070309020205020404" pitchFamily="49" charset="0"/>
                <a:cs typeface="Courier New" panose="02070309020205020404" pitchFamily="49" charset="0"/>
              </a:rPr>
              <a:t>phix</a:t>
            </a:r>
            <a:r>
              <a:rPr lang="en-US" sz="2000" b="1" dirty="0">
                <a:latin typeface="Courier New" panose="02070309020205020404" pitchFamily="49" charset="0"/>
                <a:cs typeface="Courier New" panose="02070309020205020404" pitchFamily="49" charset="0"/>
              </a:rPr>
              <a:t>=10 -v </a:t>
            </a:r>
            <a:r>
              <a:rPr lang="en-US" sz="2000" b="1" dirty="0" err="1">
                <a:latin typeface="Courier New" panose="02070309020205020404" pitchFamily="49" charset="0"/>
                <a:cs typeface="Courier New" panose="02070309020205020404" pitchFamily="49" charset="0"/>
              </a:rPr>
              <a:t>phiy</a:t>
            </a:r>
            <a:r>
              <a:rPr lang="en-US" sz="2000" b="1" dirty="0">
                <a:latin typeface="Courier New" panose="02070309020205020404" pitchFamily="49" charset="0"/>
                <a:cs typeface="Courier New" panose="02070309020205020404" pitchFamily="49" charset="0"/>
              </a:rPr>
              <a:t>=20 -v phiz=30 </a:t>
            </a:r>
            <a:r>
              <a:rPr lang="en-US" sz="2000" b="1" dirty="0" smtClean="0">
                <a:latin typeface="Courier New" panose="02070309020205020404" pitchFamily="49" charset="0"/>
                <a:cs typeface="Courier New" panose="02070309020205020404" pitchFamily="49" charset="0"/>
              </a:rPr>
              <a:t>atoms.txt </a:t>
            </a:r>
            <a:r>
              <a:rPr lang="en-US" sz="2000" b="1" dirty="0">
                <a:latin typeface="Courier New" panose="02070309020205020404" pitchFamily="49" charset="0"/>
                <a:cs typeface="Courier New" panose="02070309020205020404" pitchFamily="49" charset="0"/>
              </a:rPr>
              <a:t>&gt;! </a:t>
            </a:r>
            <a:r>
              <a:rPr lang="en-US" sz="2000" b="1" dirty="0" smtClean="0">
                <a:latin typeface="Courier New" panose="02070309020205020404" pitchFamily="49" charset="0"/>
                <a:cs typeface="Courier New" panose="02070309020205020404" pitchFamily="49" charset="0"/>
              </a:rPr>
              <a:t>rotated.txt</a:t>
            </a:r>
          </a:p>
          <a:p>
            <a:pPr marL="0" indent="0">
              <a:buNone/>
            </a:pPr>
            <a:endParaRPr lang="en-US" sz="2000" b="1" dirty="0" smtClean="0">
              <a:latin typeface="Courier New" panose="02070309020205020404" pitchFamily="49" charset="0"/>
              <a:cs typeface="Courier New" panose="02070309020205020404" pitchFamily="49" charset="0"/>
            </a:endParaRPr>
          </a:p>
          <a:p>
            <a:pPr marL="0" indent="0">
              <a:buNone/>
            </a:pPr>
            <a:r>
              <a:rPr lang="en-US" sz="2000" b="1" dirty="0" err="1" smtClean="0">
                <a:solidFill>
                  <a:srgbClr val="00B050"/>
                </a:solidFill>
                <a:latin typeface="Courier New" panose="02070309020205020404" pitchFamily="49" charset="0"/>
                <a:cs typeface="Courier New" panose="02070309020205020404" pitchFamily="49" charset="0"/>
              </a:rPr>
              <a:t>nearBragg</a:t>
            </a:r>
            <a:r>
              <a:rPr lang="en-US" sz="2000" b="1" dirty="0" smtClean="0">
                <a:latin typeface="Courier New" panose="02070309020205020404" pitchFamily="49" charset="0"/>
                <a:cs typeface="Courier New" panose="02070309020205020404" pitchFamily="49" charset="0"/>
              </a:rPr>
              <a:t> –atoms rotated.txt </a:t>
            </a:r>
            <a:r>
              <a:rPr lang="en-US" sz="2000" b="1" dirty="0">
                <a:latin typeface="Courier New" panose="02070309020205020404" pitchFamily="49" charset="0"/>
                <a:cs typeface="Courier New" panose="02070309020205020404" pitchFamily="49" charset="0"/>
              </a:rPr>
              <a:t>-lambda 1 </a:t>
            </a:r>
            <a:r>
              <a:rPr lang="en-US" sz="2000" b="1" dirty="0" smtClean="0">
                <a:latin typeface="Courier New" panose="02070309020205020404" pitchFamily="49" charset="0"/>
                <a:cs typeface="Courier New" panose="02070309020205020404" pitchFamily="49" charset="0"/>
              </a:rPr>
              <a:t>-</a:t>
            </a:r>
            <a:r>
              <a:rPr lang="en-US" sz="2000" b="1" dirty="0">
                <a:latin typeface="Courier New" panose="02070309020205020404" pitchFamily="49" charset="0"/>
                <a:cs typeface="Courier New" panose="02070309020205020404" pitchFamily="49" charset="0"/>
              </a:rPr>
              <a:t>distance 1000 -</a:t>
            </a:r>
            <a:r>
              <a:rPr lang="en-US" sz="2000" b="1" dirty="0" err="1">
                <a:latin typeface="Courier New" panose="02070309020205020404" pitchFamily="49" charset="0"/>
                <a:cs typeface="Courier New" panose="02070309020205020404" pitchFamily="49" charset="0"/>
              </a:rPr>
              <a:t>detsize</a:t>
            </a:r>
            <a:r>
              <a:rPr lang="en-US" sz="2000" b="1" dirty="0">
                <a:latin typeface="Courier New" panose="02070309020205020404" pitchFamily="49" charset="0"/>
                <a:cs typeface="Courier New" panose="02070309020205020404" pitchFamily="49" charset="0"/>
              </a:rPr>
              <a:t> </a:t>
            </a:r>
            <a:r>
              <a:rPr lang="en-US" sz="2000" b="1" dirty="0" smtClean="0">
                <a:latin typeface="Courier New" panose="02070309020205020404" pitchFamily="49" charset="0"/>
                <a:cs typeface="Courier New" panose="02070309020205020404" pitchFamily="49" charset="0"/>
              </a:rPr>
              <a:t>100 -</a:t>
            </a:r>
            <a:r>
              <a:rPr lang="en-US" sz="2000" b="1" dirty="0" err="1">
                <a:latin typeface="Courier New" panose="02070309020205020404" pitchFamily="49" charset="0"/>
                <a:cs typeface="Courier New" panose="02070309020205020404" pitchFamily="49" charset="0"/>
              </a:rPr>
              <a:t>fluence</a:t>
            </a:r>
            <a:r>
              <a:rPr lang="en-US" sz="2000" b="1" dirty="0">
                <a:latin typeface="Courier New" panose="02070309020205020404" pitchFamily="49" charset="0"/>
                <a:cs typeface="Courier New" panose="02070309020205020404" pitchFamily="49" charset="0"/>
              </a:rPr>
              <a:t> </a:t>
            </a:r>
            <a:r>
              <a:rPr lang="en-US" sz="2000" b="1" dirty="0" smtClean="0">
                <a:latin typeface="Courier New" panose="02070309020205020404" pitchFamily="49" charset="0"/>
                <a:cs typeface="Courier New" panose="02070309020205020404" pitchFamily="49" charset="0"/>
              </a:rPr>
              <a:t>1e32</a:t>
            </a:r>
          </a:p>
          <a:p>
            <a:pPr marL="0" indent="0">
              <a:buNone/>
            </a:pPr>
            <a:r>
              <a:rPr lang="en-US" sz="2000" b="1" dirty="0">
                <a:solidFill>
                  <a:schemeClr val="bg1">
                    <a:lumMod val="75000"/>
                  </a:schemeClr>
                </a:solidFill>
                <a:latin typeface="Courier New" panose="02070309020205020404" pitchFamily="49" charset="0"/>
                <a:cs typeface="Courier New" panose="02070309020205020404" pitchFamily="49" charset="0"/>
              </a:rPr>
              <a:t>(</a:t>
            </a:r>
            <a:r>
              <a:rPr lang="en-US" sz="2000" b="1" dirty="0" smtClean="0">
                <a:solidFill>
                  <a:schemeClr val="bg1">
                    <a:lumMod val="75000"/>
                  </a:schemeClr>
                </a:solidFill>
                <a:latin typeface="Courier New" panose="02070309020205020404" pitchFamily="49" charset="0"/>
                <a:cs typeface="Courier New" panose="02070309020205020404" pitchFamily="49" charset="0"/>
              </a:rPr>
              <a:t>200s)</a:t>
            </a:r>
            <a:endParaRPr lang="en-US" sz="2000" b="1" dirty="0" smtClean="0">
              <a:latin typeface="Courier New" panose="02070309020205020404" pitchFamily="49" charset="0"/>
              <a:cs typeface="Courier New" panose="02070309020205020404" pitchFamily="49" charset="0"/>
            </a:endParaRPr>
          </a:p>
          <a:p>
            <a:pPr marL="0" indent="0">
              <a:buNone/>
            </a:pPr>
            <a:r>
              <a:rPr lang="en-US" sz="2000" b="1" dirty="0" err="1" smtClean="0">
                <a:solidFill>
                  <a:srgbClr val="FF0000"/>
                </a:solidFill>
                <a:latin typeface="Courier New" panose="02070309020205020404" pitchFamily="49" charset="0"/>
                <a:cs typeface="Courier New" panose="02070309020205020404" pitchFamily="49" charset="0"/>
              </a:rPr>
              <a:t>adxv</a:t>
            </a:r>
            <a:r>
              <a:rPr lang="en-US" sz="2000" b="1" dirty="0" smtClean="0">
                <a:latin typeface="Courier New" panose="02070309020205020404" pitchFamily="49" charset="0"/>
                <a:cs typeface="Courier New" panose="02070309020205020404" pitchFamily="49" charset="0"/>
              </a:rPr>
              <a:t> </a:t>
            </a:r>
            <a:r>
              <a:rPr lang="en-US" sz="2000" b="1" dirty="0" err="1" smtClean="0">
                <a:latin typeface="Courier New" panose="02070309020205020404" pitchFamily="49" charset="0"/>
                <a:cs typeface="Courier New" panose="02070309020205020404" pitchFamily="49" charset="0"/>
              </a:rPr>
              <a:t>intimage.img</a:t>
            </a:r>
            <a:endParaRPr lang="en-US" sz="2000" b="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72482857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run: </a:t>
            </a:r>
            <a:r>
              <a:rPr lang="en-US" dirty="0" err="1" smtClean="0"/>
              <a:t>nearBragg</a:t>
            </a:r>
            <a:r>
              <a:rPr lang="en-US" dirty="0" smtClean="0"/>
              <a:t> </a:t>
            </a:r>
            <a:br>
              <a:rPr lang="en-US" dirty="0" smtClean="0"/>
            </a:br>
            <a:r>
              <a:rPr lang="en-US" dirty="0" smtClean="0"/>
              <a:t>for single particle</a:t>
            </a:r>
            <a:endParaRPr lang="en-US" dirty="0"/>
          </a:p>
        </p:txBody>
      </p:sp>
      <p:sp>
        <p:nvSpPr>
          <p:cNvPr id="3" name="Content Placeholder 2"/>
          <p:cNvSpPr>
            <a:spLocks noGrp="1"/>
          </p:cNvSpPr>
          <p:nvPr>
            <p:ph idx="1"/>
          </p:nvPr>
        </p:nvSpPr>
        <p:spPr>
          <a:xfrm>
            <a:off x="457200" y="1600200"/>
            <a:ext cx="8936182" cy="4800600"/>
          </a:xfrm>
        </p:spPr>
        <p:txBody>
          <a:bodyPr/>
          <a:lstStyle/>
          <a:p>
            <a:pPr marL="0" indent="0">
              <a:spcBef>
                <a:spcPts val="0"/>
              </a:spcBef>
              <a:buNone/>
            </a:pPr>
            <a:r>
              <a:rPr lang="en-US" sz="2000" b="1" dirty="0" err="1">
                <a:latin typeface="Courier New" panose="02070309020205020404" pitchFamily="49" charset="0"/>
                <a:cs typeface="Courier New" panose="02070309020205020404" pitchFamily="49" charset="0"/>
              </a:rPr>
              <a:t>e</a:t>
            </a:r>
            <a:r>
              <a:rPr lang="en-US" sz="2000" b="1" dirty="0" err="1" smtClean="0">
                <a:latin typeface="Courier New" panose="02070309020205020404" pitchFamily="49" charset="0"/>
                <a:cs typeface="Courier New" panose="02070309020205020404" pitchFamily="49" charset="0"/>
              </a:rPr>
              <a:t>grep</a:t>
            </a:r>
            <a:r>
              <a:rPr lang="en-US" sz="2000" b="1" dirty="0" smtClean="0">
                <a:latin typeface="Courier New" panose="02070309020205020404" pitchFamily="49" charset="0"/>
                <a:cs typeface="Courier New" panose="02070309020205020404" pitchFamily="49" charset="0"/>
              </a:rPr>
              <a:t> “^ATOM|^HETAT” </a:t>
            </a:r>
            <a:r>
              <a:rPr lang="en-US" sz="2000" b="1" dirty="0" smtClean="0">
                <a:solidFill>
                  <a:srgbClr val="FF0000"/>
                </a:solidFill>
                <a:latin typeface="Courier New" panose="02070309020205020404" pitchFamily="49" charset="0"/>
                <a:cs typeface="Courier New" panose="02070309020205020404" pitchFamily="49" charset="0"/>
              </a:rPr>
              <a:t>lysozyme.pdb</a:t>
            </a:r>
            <a:r>
              <a:rPr lang="en-US" sz="2000" b="1" dirty="0" smtClean="0">
                <a:latin typeface="Courier New" panose="02070309020205020404" pitchFamily="49" charset="0"/>
                <a:cs typeface="Courier New" panose="02070309020205020404" pitchFamily="49" charset="0"/>
              </a:rPr>
              <a:t> |\</a:t>
            </a:r>
          </a:p>
          <a:p>
            <a:pPr marL="0" indent="0">
              <a:spcBef>
                <a:spcPts val="0"/>
              </a:spcBef>
              <a:buNone/>
            </a:pPr>
            <a:r>
              <a:rPr lang="en-US" sz="2000" b="1" dirty="0" err="1" smtClean="0">
                <a:latin typeface="Courier New" panose="02070309020205020404" pitchFamily="49" charset="0"/>
                <a:cs typeface="Courier New" panose="02070309020205020404" pitchFamily="49" charset="0"/>
              </a:rPr>
              <a:t>awk</a:t>
            </a:r>
            <a:r>
              <a:rPr lang="en-US" sz="2000" b="1" dirty="0" smtClean="0">
                <a:latin typeface="Courier New" panose="02070309020205020404" pitchFamily="49" charset="0"/>
                <a:cs typeface="Courier New" panose="02070309020205020404" pitchFamily="49" charset="0"/>
              </a:rPr>
              <a:t> ‘{print </a:t>
            </a:r>
            <a:r>
              <a:rPr lang="en-US" sz="2000" b="1" dirty="0" err="1" smtClean="0">
                <a:latin typeface="Courier New" panose="02070309020205020404" pitchFamily="49" charset="0"/>
                <a:cs typeface="Courier New" panose="02070309020205020404" pitchFamily="49" charset="0"/>
              </a:rPr>
              <a:t>substr</a:t>
            </a:r>
            <a:r>
              <a:rPr lang="en-US" sz="2000" b="1" dirty="0" smtClean="0">
                <a:latin typeface="Courier New" panose="02070309020205020404" pitchFamily="49" charset="0"/>
                <a:cs typeface="Courier New" panose="02070309020205020404" pitchFamily="49" charset="0"/>
              </a:rPr>
              <a:t>($0,31,36)}’ |\</a:t>
            </a:r>
          </a:p>
          <a:p>
            <a:pPr marL="0" indent="0">
              <a:spcBef>
                <a:spcPts val="0"/>
              </a:spcBef>
              <a:buNone/>
            </a:pPr>
            <a:r>
              <a:rPr lang="en-US" sz="2000" b="1" dirty="0" smtClean="0">
                <a:latin typeface="Courier New" panose="02070309020205020404" pitchFamily="49" charset="0"/>
                <a:cs typeface="Courier New" panose="02070309020205020404" pitchFamily="49" charset="0"/>
              </a:rPr>
              <a:t>cat &gt;! </a:t>
            </a:r>
            <a:r>
              <a:rPr lang="en-US" sz="2000" b="1" dirty="0">
                <a:latin typeface="Courier New" panose="02070309020205020404" pitchFamily="49" charset="0"/>
                <a:cs typeface="Courier New" panose="02070309020205020404" pitchFamily="49" charset="0"/>
              </a:rPr>
              <a:t>a</a:t>
            </a:r>
            <a:r>
              <a:rPr lang="en-US" sz="2000" b="1" dirty="0" smtClean="0">
                <a:latin typeface="Courier New" panose="02070309020205020404" pitchFamily="49" charset="0"/>
                <a:cs typeface="Courier New" panose="02070309020205020404" pitchFamily="49" charset="0"/>
              </a:rPr>
              <a:t>toms.txt</a:t>
            </a:r>
          </a:p>
          <a:p>
            <a:pPr marL="0" indent="0">
              <a:buNone/>
            </a:pPr>
            <a:endParaRPr lang="en-US" sz="2000" b="1" dirty="0" smtClean="0">
              <a:latin typeface="Courier New" panose="02070309020205020404" pitchFamily="49" charset="0"/>
              <a:cs typeface="Courier New" panose="02070309020205020404" pitchFamily="49" charset="0"/>
            </a:endParaRPr>
          </a:p>
          <a:p>
            <a:pPr marL="0" indent="0">
              <a:spcBef>
                <a:spcPts val="0"/>
              </a:spcBef>
              <a:buNone/>
            </a:pPr>
            <a:r>
              <a:rPr lang="en-US" sz="2000" b="1" dirty="0" err="1">
                <a:latin typeface="Courier New" panose="02070309020205020404" pitchFamily="49" charset="0"/>
                <a:cs typeface="Courier New" panose="02070309020205020404" pitchFamily="49" charset="0"/>
              </a:rPr>
              <a:t>w</a:t>
            </a:r>
            <a:r>
              <a:rPr lang="en-US" sz="2000" b="1" dirty="0" err="1" smtClean="0">
                <a:latin typeface="Courier New" panose="02070309020205020404" pitchFamily="49" charset="0"/>
                <a:cs typeface="Courier New" panose="02070309020205020404" pitchFamily="49" charset="0"/>
              </a:rPr>
              <a:t>get</a:t>
            </a:r>
            <a:r>
              <a:rPr lang="en-US" sz="2000" b="1" dirty="0" smtClean="0">
                <a:latin typeface="Courier New" panose="02070309020205020404" pitchFamily="49" charset="0"/>
                <a:cs typeface="Courier New" panose="02070309020205020404" pitchFamily="49" charset="0"/>
              </a:rPr>
              <a:t> bl831.als.lbl.gov/~jamesh/nearBragg/rotate.awk</a:t>
            </a:r>
          </a:p>
          <a:p>
            <a:pPr marL="0" indent="0">
              <a:buNone/>
            </a:pPr>
            <a:r>
              <a:rPr lang="en-US" sz="2000" b="1" dirty="0">
                <a:solidFill>
                  <a:srgbClr val="00B050"/>
                </a:solidFill>
                <a:latin typeface="Courier New" panose="02070309020205020404" pitchFamily="49" charset="0"/>
                <a:cs typeface="Courier New" panose="02070309020205020404" pitchFamily="49" charset="0"/>
              </a:rPr>
              <a:t>./</a:t>
            </a:r>
            <a:r>
              <a:rPr lang="en-US" sz="2000" b="1" dirty="0" err="1">
                <a:solidFill>
                  <a:srgbClr val="00B050"/>
                </a:solidFill>
                <a:latin typeface="Courier New" panose="02070309020205020404" pitchFamily="49" charset="0"/>
                <a:cs typeface="Courier New" panose="02070309020205020404" pitchFamily="49" charset="0"/>
              </a:rPr>
              <a:t>rotate.awk</a:t>
            </a:r>
            <a:r>
              <a:rPr lang="en-US" sz="2000" b="1" dirty="0">
                <a:solidFill>
                  <a:srgbClr val="00B050"/>
                </a:solidFill>
                <a:latin typeface="Courier New" panose="02070309020205020404" pitchFamily="49" charset="0"/>
                <a:cs typeface="Courier New" panose="02070309020205020404" pitchFamily="49" charset="0"/>
              </a:rPr>
              <a:t> </a:t>
            </a:r>
            <a:r>
              <a:rPr lang="en-US" sz="2000" b="1" dirty="0">
                <a:latin typeface="Courier New" panose="02070309020205020404" pitchFamily="49" charset="0"/>
                <a:cs typeface="Courier New" panose="02070309020205020404" pitchFamily="49" charset="0"/>
              </a:rPr>
              <a:t>-v </a:t>
            </a:r>
            <a:r>
              <a:rPr lang="en-US" sz="2000" b="1" dirty="0" err="1">
                <a:latin typeface="Courier New" panose="02070309020205020404" pitchFamily="49" charset="0"/>
                <a:cs typeface="Courier New" panose="02070309020205020404" pitchFamily="49" charset="0"/>
              </a:rPr>
              <a:t>phix</a:t>
            </a:r>
            <a:r>
              <a:rPr lang="en-US" sz="2000" b="1" dirty="0">
                <a:latin typeface="Courier New" panose="02070309020205020404" pitchFamily="49" charset="0"/>
                <a:cs typeface="Courier New" panose="02070309020205020404" pitchFamily="49" charset="0"/>
              </a:rPr>
              <a:t>=10 -v </a:t>
            </a:r>
            <a:r>
              <a:rPr lang="en-US" sz="2000" b="1" dirty="0" err="1">
                <a:latin typeface="Courier New" panose="02070309020205020404" pitchFamily="49" charset="0"/>
                <a:cs typeface="Courier New" panose="02070309020205020404" pitchFamily="49" charset="0"/>
              </a:rPr>
              <a:t>phiy</a:t>
            </a:r>
            <a:r>
              <a:rPr lang="en-US" sz="2000" b="1" dirty="0">
                <a:latin typeface="Courier New" panose="02070309020205020404" pitchFamily="49" charset="0"/>
                <a:cs typeface="Courier New" panose="02070309020205020404" pitchFamily="49" charset="0"/>
              </a:rPr>
              <a:t>=20 -v phiz=30 </a:t>
            </a:r>
            <a:r>
              <a:rPr lang="en-US" sz="2000" b="1" dirty="0" smtClean="0">
                <a:latin typeface="Courier New" panose="02070309020205020404" pitchFamily="49" charset="0"/>
                <a:cs typeface="Courier New" panose="02070309020205020404" pitchFamily="49" charset="0"/>
              </a:rPr>
              <a:t>atoms.txt </a:t>
            </a:r>
            <a:r>
              <a:rPr lang="en-US" sz="2000" b="1" dirty="0">
                <a:latin typeface="Courier New" panose="02070309020205020404" pitchFamily="49" charset="0"/>
                <a:cs typeface="Courier New" panose="02070309020205020404" pitchFamily="49" charset="0"/>
              </a:rPr>
              <a:t>&gt;! </a:t>
            </a:r>
            <a:r>
              <a:rPr lang="en-US" sz="2000" b="1" dirty="0" smtClean="0">
                <a:latin typeface="Courier New" panose="02070309020205020404" pitchFamily="49" charset="0"/>
                <a:cs typeface="Courier New" panose="02070309020205020404" pitchFamily="49" charset="0"/>
              </a:rPr>
              <a:t>rotated.txt</a:t>
            </a:r>
          </a:p>
          <a:p>
            <a:pPr marL="0" indent="0">
              <a:buNone/>
            </a:pPr>
            <a:endParaRPr lang="en-US" sz="2000" b="1" dirty="0" smtClean="0">
              <a:latin typeface="Courier New" panose="02070309020205020404" pitchFamily="49" charset="0"/>
              <a:cs typeface="Courier New" panose="02070309020205020404" pitchFamily="49" charset="0"/>
            </a:endParaRPr>
          </a:p>
          <a:p>
            <a:pPr marL="0" indent="0">
              <a:buNone/>
            </a:pPr>
            <a:r>
              <a:rPr lang="en-US" sz="2000" b="1" dirty="0" err="1" smtClean="0">
                <a:solidFill>
                  <a:srgbClr val="00B050"/>
                </a:solidFill>
                <a:latin typeface="Courier New" panose="02070309020205020404" pitchFamily="49" charset="0"/>
                <a:cs typeface="Courier New" panose="02070309020205020404" pitchFamily="49" charset="0"/>
              </a:rPr>
              <a:t>nearBragg</a:t>
            </a:r>
            <a:r>
              <a:rPr lang="en-US" sz="2000" b="1" dirty="0" smtClean="0">
                <a:latin typeface="Courier New" panose="02070309020205020404" pitchFamily="49" charset="0"/>
                <a:cs typeface="Courier New" panose="02070309020205020404" pitchFamily="49" charset="0"/>
              </a:rPr>
              <a:t> –atoms rotated.txt </a:t>
            </a:r>
            <a:r>
              <a:rPr lang="en-US" sz="2000" b="1" dirty="0">
                <a:latin typeface="Courier New" panose="02070309020205020404" pitchFamily="49" charset="0"/>
                <a:cs typeface="Courier New" panose="02070309020205020404" pitchFamily="49" charset="0"/>
              </a:rPr>
              <a:t>-lambda 1 </a:t>
            </a:r>
            <a:r>
              <a:rPr lang="en-US" sz="2000" b="1" dirty="0" smtClean="0">
                <a:latin typeface="Courier New" panose="02070309020205020404" pitchFamily="49" charset="0"/>
                <a:cs typeface="Courier New" panose="02070309020205020404" pitchFamily="49" charset="0"/>
              </a:rPr>
              <a:t>-</a:t>
            </a:r>
            <a:r>
              <a:rPr lang="en-US" sz="2000" b="1" dirty="0">
                <a:latin typeface="Courier New" panose="02070309020205020404" pitchFamily="49" charset="0"/>
                <a:cs typeface="Courier New" panose="02070309020205020404" pitchFamily="49" charset="0"/>
              </a:rPr>
              <a:t>distance 1000 -</a:t>
            </a:r>
            <a:r>
              <a:rPr lang="en-US" sz="2000" b="1" dirty="0" err="1">
                <a:latin typeface="Courier New" panose="02070309020205020404" pitchFamily="49" charset="0"/>
                <a:cs typeface="Courier New" panose="02070309020205020404" pitchFamily="49" charset="0"/>
              </a:rPr>
              <a:t>detsize</a:t>
            </a:r>
            <a:r>
              <a:rPr lang="en-US" sz="2000" b="1" dirty="0">
                <a:latin typeface="Courier New" panose="02070309020205020404" pitchFamily="49" charset="0"/>
                <a:cs typeface="Courier New" panose="02070309020205020404" pitchFamily="49" charset="0"/>
              </a:rPr>
              <a:t> </a:t>
            </a:r>
            <a:r>
              <a:rPr lang="en-US" sz="2000" b="1" dirty="0" smtClean="0">
                <a:latin typeface="Courier New" panose="02070309020205020404" pitchFamily="49" charset="0"/>
                <a:cs typeface="Courier New" panose="02070309020205020404" pitchFamily="49" charset="0"/>
              </a:rPr>
              <a:t>100 -</a:t>
            </a:r>
            <a:r>
              <a:rPr lang="en-US" sz="2000" b="1" dirty="0" err="1">
                <a:latin typeface="Courier New" panose="02070309020205020404" pitchFamily="49" charset="0"/>
                <a:cs typeface="Courier New" panose="02070309020205020404" pitchFamily="49" charset="0"/>
              </a:rPr>
              <a:t>fluence</a:t>
            </a:r>
            <a:r>
              <a:rPr lang="en-US" sz="2000" b="1" dirty="0">
                <a:latin typeface="Courier New" panose="02070309020205020404" pitchFamily="49" charset="0"/>
                <a:cs typeface="Courier New" panose="02070309020205020404" pitchFamily="49" charset="0"/>
              </a:rPr>
              <a:t> </a:t>
            </a:r>
            <a:r>
              <a:rPr lang="en-US" sz="2000" b="1" dirty="0" smtClean="0">
                <a:latin typeface="Courier New" panose="02070309020205020404" pitchFamily="49" charset="0"/>
                <a:cs typeface="Courier New" panose="02070309020205020404" pitchFamily="49" charset="0"/>
              </a:rPr>
              <a:t>1e32</a:t>
            </a:r>
          </a:p>
          <a:p>
            <a:pPr marL="0" indent="0">
              <a:buNone/>
            </a:pPr>
            <a:r>
              <a:rPr lang="en-US" sz="2000" b="1" dirty="0">
                <a:solidFill>
                  <a:schemeClr val="bg1">
                    <a:lumMod val="75000"/>
                  </a:schemeClr>
                </a:solidFill>
                <a:latin typeface="Courier New" panose="02070309020205020404" pitchFamily="49" charset="0"/>
                <a:cs typeface="Courier New" panose="02070309020205020404" pitchFamily="49" charset="0"/>
              </a:rPr>
              <a:t>(</a:t>
            </a:r>
            <a:r>
              <a:rPr lang="en-US" sz="2000" b="1" dirty="0" smtClean="0">
                <a:solidFill>
                  <a:schemeClr val="bg1">
                    <a:lumMod val="75000"/>
                  </a:schemeClr>
                </a:solidFill>
                <a:latin typeface="Courier New" panose="02070309020205020404" pitchFamily="49" charset="0"/>
                <a:cs typeface="Courier New" panose="02070309020205020404" pitchFamily="49" charset="0"/>
              </a:rPr>
              <a:t>200s)</a:t>
            </a:r>
            <a:endParaRPr lang="en-US" sz="2000" b="1" dirty="0" smtClean="0">
              <a:latin typeface="Courier New" panose="02070309020205020404" pitchFamily="49" charset="0"/>
              <a:cs typeface="Courier New" panose="02070309020205020404" pitchFamily="49" charset="0"/>
            </a:endParaRPr>
          </a:p>
          <a:p>
            <a:pPr marL="0" indent="0">
              <a:buNone/>
            </a:pPr>
            <a:r>
              <a:rPr lang="en-US" sz="2000" b="1" dirty="0" err="1" smtClean="0">
                <a:solidFill>
                  <a:srgbClr val="FF0000"/>
                </a:solidFill>
                <a:latin typeface="Courier New" panose="02070309020205020404" pitchFamily="49" charset="0"/>
                <a:cs typeface="Courier New" panose="02070309020205020404" pitchFamily="49" charset="0"/>
              </a:rPr>
              <a:t>adxv</a:t>
            </a:r>
            <a:r>
              <a:rPr lang="en-US" sz="2000" b="1" dirty="0" smtClean="0">
                <a:latin typeface="Courier New" panose="02070309020205020404" pitchFamily="49" charset="0"/>
                <a:cs typeface="Courier New" panose="02070309020205020404" pitchFamily="49" charset="0"/>
              </a:rPr>
              <a:t> </a:t>
            </a:r>
            <a:r>
              <a:rPr lang="en-US" sz="2000" b="1" dirty="0" err="1" smtClean="0">
                <a:latin typeface="Courier New" panose="02070309020205020404" pitchFamily="49" charset="0"/>
                <a:cs typeface="Courier New" panose="02070309020205020404" pitchFamily="49" charset="0"/>
              </a:rPr>
              <a:t>intimage.img</a:t>
            </a:r>
            <a:endParaRPr lang="en-US" sz="2000" b="1" dirty="0">
              <a:latin typeface="Courier New" panose="02070309020205020404" pitchFamily="49" charset="0"/>
              <a:cs typeface="Courier New" panose="02070309020205020404" pitchFamily="49" charset="0"/>
            </a:endParaRPr>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5306" t="453" r="464" b="17754"/>
          <a:stretch/>
        </p:blipFill>
        <p:spPr bwMode="auto">
          <a:xfrm>
            <a:off x="3124200" y="609600"/>
            <a:ext cx="5754757" cy="59833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7858277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run: </a:t>
            </a:r>
            <a:r>
              <a:rPr lang="en-US" dirty="0" err="1" smtClean="0"/>
              <a:t>nearBragg</a:t>
            </a:r>
            <a:r>
              <a:rPr lang="en-US" dirty="0" smtClean="0"/>
              <a:t> </a:t>
            </a:r>
            <a:br>
              <a:rPr lang="en-US" dirty="0" smtClean="0"/>
            </a:br>
            <a:r>
              <a:rPr lang="en-US" dirty="0" smtClean="0"/>
              <a:t>for single particle</a:t>
            </a:r>
            <a:endParaRPr lang="en-US" dirty="0"/>
          </a:p>
        </p:txBody>
      </p:sp>
      <p:sp>
        <p:nvSpPr>
          <p:cNvPr id="3" name="Content Placeholder 2"/>
          <p:cNvSpPr>
            <a:spLocks noGrp="1"/>
          </p:cNvSpPr>
          <p:nvPr>
            <p:ph idx="1"/>
          </p:nvPr>
        </p:nvSpPr>
        <p:spPr>
          <a:xfrm>
            <a:off x="457200" y="1600200"/>
            <a:ext cx="8875486" cy="4800600"/>
          </a:xfrm>
        </p:spPr>
        <p:txBody>
          <a:bodyPr/>
          <a:lstStyle/>
          <a:p>
            <a:pPr marL="0" indent="0">
              <a:spcBef>
                <a:spcPts val="0"/>
              </a:spcBef>
              <a:buNone/>
            </a:pPr>
            <a:r>
              <a:rPr lang="en-US" sz="2000" b="1" dirty="0" err="1">
                <a:latin typeface="Courier New" panose="02070309020205020404" pitchFamily="49" charset="0"/>
                <a:cs typeface="Courier New" panose="02070309020205020404" pitchFamily="49" charset="0"/>
              </a:rPr>
              <a:t>e</a:t>
            </a:r>
            <a:r>
              <a:rPr lang="en-US" sz="2000" b="1" dirty="0" err="1" smtClean="0">
                <a:latin typeface="Courier New" panose="02070309020205020404" pitchFamily="49" charset="0"/>
                <a:cs typeface="Courier New" panose="02070309020205020404" pitchFamily="49" charset="0"/>
              </a:rPr>
              <a:t>grep</a:t>
            </a:r>
            <a:r>
              <a:rPr lang="en-US" sz="2000" b="1" dirty="0" smtClean="0">
                <a:latin typeface="Courier New" panose="02070309020205020404" pitchFamily="49" charset="0"/>
                <a:cs typeface="Courier New" panose="02070309020205020404" pitchFamily="49" charset="0"/>
              </a:rPr>
              <a:t> “^ATOM|^HETAT” </a:t>
            </a:r>
            <a:r>
              <a:rPr lang="en-US" sz="2000" b="1" dirty="0" smtClean="0">
                <a:solidFill>
                  <a:srgbClr val="FF0000"/>
                </a:solidFill>
                <a:latin typeface="Courier New" panose="02070309020205020404" pitchFamily="49" charset="0"/>
                <a:cs typeface="Courier New" panose="02070309020205020404" pitchFamily="49" charset="0"/>
              </a:rPr>
              <a:t>lysozyme.pdb</a:t>
            </a:r>
            <a:r>
              <a:rPr lang="en-US" sz="2000" b="1" dirty="0" smtClean="0">
                <a:latin typeface="Courier New" panose="02070309020205020404" pitchFamily="49" charset="0"/>
                <a:cs typeface="Courier New" panose="02070309020205020404" pitchFamily="49" charset="0"/>
              </a:rPr>
              <a:t> |\</a:t>
            </a:r>
          </a:p>
          <a:p>
            <a:pPr marL="0" indent="0">
              <a:spcBef>
                <a:spcPts val="0"/>
              </a:spcBef>
              <a:buNone/>
            </a:pPr>
            <a:r>
              <a:rPr lang="en-US" sz="2000" b="1" dirty="0" err="1" smtClean="0">
                <a:latin typeface="Courier New" panose="02070309020205020404" pitchFamily="49" charset="0"/>
                <a:cs typeface="Courier New" panose="02070309020205020404" pitchFamily="49" charset="0"/>
              </a:rPr>
              <a:t>awk</a:t>
            </a:r>
            <a:r>
              <a:rPr lang="en-US" sz="2000" b="1" dirty="0" smtClean="0">
                <a:latin typeface="Courier New" panose="02070309020205020404" pitchFamily="49" charset="0"/>
                <a:cs typeface="Courier New" panose="02070309020205020404" pitchFamily="49" charset="0"/>
              </a:rPr>
              <a:t> ‘{print </a:t>
            </a:r>
            <a:r>
              <a:rPr lang="en-US" sz="2000" b="1" dirty="0" err="1" smtClean="0">
                <a:latin typeface="Courier New" panose="02070309020205020404" pitchFamily="49" charset="0"/>
                <a:cs typeface="Courier New" panose="02070309020205020404" pitchFamily="49" charset="0"/>
              </a:rPr>
              <a:t>substr</a:t>
            </a:r>
            <a:r>
              <a:rPr lang="en-US" sz="2000" b="1" dirty="0" smtClean="0">
                <a:latin typeface="Courier New" panose="02070309020205020404" pitchFamily="49" charset="0"/>
                <a:cs typeface="Courier New" panose="02070309020205020404" pitchFamily="49" charset="0"/>
              </a:rPr>
              <a:t>($0,31,36)}’ |\</a:t>
            </a:r>
          </a:p>
          <a:p>
            <a:pPr marL="0" indent="0">
              <a:spcBef>
                <a:spcPts val="0"/>
              </a:spcBef>
              <a:buNone/>
            </a:pPr>
            <a:r>
              <a:rPr lang="en-US" sz="2000" b="1" dirty="0" smtClean="0">
                <a:latin typeface="Courier New" panose="02070309020205020404" pitchFamily="49" charset="0"/>
                <a:cs typeface="Courier New" panose="02070309020205020404" pitchFamily="49" charset="0"/>
              </a:rPr>
              <a:t>cat &gt;! </a:t>
            </a:r>
            <a:r>
              <a:rPr lang="en-US" sz="2000" b="1" dirty="0">
                <a:latin typeface="Courier New" panose="02070309020205020404" pitchFamily="49" charset="0"/>
                <a:cs typeface="Courier New" panose="02070309020205020404" pitchFamily="49" charset="0"/>
              </a:rPr>
              <a:t>a</a:t>
            </a:r>
            <a:r>
              <a:rPr lang="en-US" sz="2000" b="1" dirty="0" smtClean="0">
                <a:latin typeface="Courier New" panose="02070309020205020404" pitchFamily="49" charset="0"/>
                <a:cs typeface="Courier New" panose="02070309020205020404" pitchFamily="49" charset="0"/>
              </a:rPr>
              <a:t>toms.txt</a:t>
            </a:r>
          </a:p>
          <a:p>
            <a:pPr marL="0" indent="0">
              <a:buNone/>
            </a:pPr>
            <a:endParaRPr lang="en-US" sz="2000" b="1" dirty="0" smtClean="0">
              <a:latin typeface="Courier New" panose="02070309020205020404" pitchFamily="49" charset="0"/>
              <a:cs typeface="Courier New" panose="02070309020205020404" pitchFamily="49" charset="0"/>
            </a:endParaRPr>
          </a:p>
          <a:p>
            <a:pPr marL="0" indent="0">
              <a:spcBef>
                <a:spcPts val="0"/>
              </a:spcBef>
              <a:buNone/>
            </a:pPr>
            <a:r>
              <a:rPr lang="en-US" sz="2000" b="1" dirty="0" err="1">
                <a:latin typeface="Courier New" panose="02070309020205020404" pitchFamily="49" charset="0"/>
                <a:cs typeface="Courier New" panose="02070309020205020404" pitchFamily="49" charset="0"/>
              </a:rPr>
              <a:t>wget</a:t>
            </a:r>
            <a:r>
              <a:rPr lang="en-US" sz="2000" b="1" dirty="0">
                <a:latin typeface="Courier New" panose="02070309020205020404" pitchFamily="49" charset="0"/>
                <a:cs typeface="Courier New" panose="02070309020205020404" pitchFamily="49" charset="0"/>
              </a:rPr>
              <a:t> bl831.als.lbl.gov/~</a:t>
            </a:r>
            <a:r>
              <a:rPr lang="en-US" sz="2000" b="1" dirty="0" err="1">
                <a:latin typeface="Courier New" panose="02070309020205020404" pitchFamily="49" charset="0"/>
                <a:cs typeface="Courier New" panose="02070309020205020404" pitchFamily="49" charset="0"/>
              </a:rPr>
              <a:t>jamesh</a:t>
            </a:r>
            <a:r>
              <a:rPr lang="en-US" sz="2000" b="1" dirty="0">
                <a:latin typeface="Courier New" panose="02070309020205020404" pitchFamily="49" charset="0"/>
                <a:cs typeface="Courier New" panose="02070309020205020404" pitchFamily="49" charset="0"/>
              </a:rPr>
              <a:t>/</a:t>
            </a:r>
            <a:r>
              <a:rPr lang="en-US" sz="2000" b="1" dirty="0" err="1">
                <a:latin typeface="Courier New" panose="02070309020205020404" pitchFamily="49" charset="0"/>
                <a:cs typeface="Courier New" panose="02070309020205020404" pitchFamily="49" charset="0"/>
              </a:rPr>
              <a:t>nearBragg</a:t>
            </a:r>
            <a:r>
              <a:rPr lang="en-US" sz="2000" b="1" dirty="0">
                <a:latin typeface="Courier New" panose="02070309020205020404" pitchFamily="49" charset="0"/>
                <a:cs typeface="Courier New" panose="02070309020205020404" pitchFamily="49" charset="0"/>
              </a:rPr>
              <a:t>/</a:t>
            </a:r>
            <a:r>
              <a:rPr lang="en-US" sz="2000" b="1" dirty="0" err="1">
                <a:latin typeface="Courier New" panose="02070309020205020404" pitchFamily="49" charset="0"/>
                <a:cs typeface="Courier New" panose="02070309020205020404" pitchFamily="49" charset="0"/>
              </a:rPr>
              <a:t>rotate.awk</a:t>
            </a:r>
            <a:endParaRPr lang="en-US" sz="2000" b="1" dirty="0">
              <a:latin typeface="Courier New" panose="02070309020205020404" pitchFamily="49" charset="0"/>
              <a:cs typeface="Courier New" panose="02070309020205020404" pitchFamily="49" charset="0"/>
            </a:endParaRPr>
          </a:p>
          <a:p>
            <a:pPr marL="0" indent="0">
              <a:buNone/>
            </a:pPr>
            <a:r>
              <a:rPr lang="en-US" sz="2000" b="1" dirty="0">
                <a:solidFill>
                  <a:srgbClr val="00B050"/>
                </a:solidFill>
                <a:latin typeface="Courier New" panose="02070309020205020404" pitchFamily="49" charset="0"/>
                <a:cs typeface="Courier New" panose="02070309020205020404" pitchFamily="49" charset="0"/>
              </a:rPr>
              <a:t>./</a:t>
            </a:r>
            <a:r>
              <a:rPr lang="en-US" sz="2000" b="1" dirty="0" err="1">
                <a:solidFill>
                  <a:srgbClr val="00B050"/>
                </a:solidFill>
                <a:latin typeface="Courier New" panose="02070309020205020404" pitchFamily="49" charset="0"/>
                <a:cs typeface="Courier New" panose="02070309020205020404" pitchFamily="49" charset="0"/>
              </a:rPr>
              <a:t>rotate.awk</a:t>
            </a:r>
            <a:r>
              <a:rPr lang="en-US" sz="2000" b="1" dirty="0">
                <a:solidFill>
                  <a:srgbClr val="00B050"/>
                </a:solidFill>
                <a:latin typeface="Courier New" panose="02070309020205020404" pitchFamily="49" charset="0"/>
                <a:cs typeface="Courier New" panose="02070309020205020404" pitchFamily="49" charset="0"/>
              </a:rPr>
              <a:t> </a:t>
            </a:r>
            <a:r>
              <a:rPr lang="en-US" sz="2000" b="1" dirty="0">
                <a:latin typeface="Courier New" panose="02070309020205020404" pitchFamily="49" charset="0"/>
                <a:cs typeface="Courier New" panose="02070309020205020404" pitchFamily="49" charset="0"/>
              </a:rPr>
              <a:t>-v </a:t>
            </a:r>
            <a:r>
              <a:rPr lang="en-US" sz="2000" b="1" dirty="0" err="1">
                <a:latin typeface="Courier New" panose="02070309020205020404" pitchFamily="49" charset="0"/>
                <a:cs typeface="Courier New" panose="02070309020205020404" pitchFamily="49" charset="0"/>
              </a:rPr>
              <a:t>phix</a:t>
            </a:r>
            <a:r>
              <a:rPr lang="en-US" sz="2000" b="1" dirty="0">
                <a:latin typeface="Courier New" panose="02070309020205020404" pitchFamily="49" charset="0"/>
                <a:cs typeface="Courier New" panose="02070309020205020404" pitchFamily="49" charset="0"/>
              </a:rPr>
              <a:t>=10 -v </a:t>
            </a:r>
            <a:r>
              <a:rPr lang="en-US" sz="2000" b="1" dirty="0" err="1">
                <a:latin typeface="Courier New" panose="02070309020205020404" pitchFamily="49" charset="0"/>
                <a:cs typeface="Courier New" panose="02070309020205020404" pitchFamily="49" charset="0"/>
              </a:rPr>
              <a:t>phiy</a:t>
            </a:r>
            <a:r>
              <a:rPr lang="en-US" sz="2000" b="1" dirty="0">
                <a:latin typeface="Courier New" panose="02070309020205020404" pitchFamily="49" charset="0"/>
                <a:cs typeface="Courier New" panose="02070309020205020404" pitchFamily="49" charset="0"/>
              </a:rPr>
              <a:t>=20 -v phiz=30 atoms.txt &gt;! rotated.txt</a:t>
            </a:r>
          </a:p>
          <a:p>
            <a:pPr marL="0" indent="0">
              <a:buNone/>
            </a:pPr>
            <a:endParaRPr lang="en-US" sz="2000" b="1" dirty="0">
              <a:latin typeface="Courier New" panose="02070309020205020404" pitchFamily="49" charset="0"/>
              <a:cs typeface="Courier New" panose="02070309020205020404" pitchFamily="49" charset="0"/>
            </a:endParaRPr>
          </a:p>
          <a:p>
            <a:pPr marL="0" indent="0">
              <a:buNone/>
            </a:pPr>
            <a:r>
              <a:rPr lang="en-US" sz="2000" b="1" dirty="0" err="1">
                <a:solidFill>
                  <a:srgbClr val="00B050"/>
                </a:solidFill>
                <a:latin typeface="Courier New" panose="02070309020205020404" pitchFamily="49" charset="0"/>
                <a:cs typeface="Courier New" panose="02070309020205020404" pitchFamily="49" charset="0"/>
              </a:rPr>
              <a:t>nearBragg</a:t>
            </a:r>
            <a:r>
              <a:rPr lang="en-US" sz="2000" b="1" dirty="0">
                <a:latin typeface="Courier New" panose="02070309020205020404" pitchFamily="49" charset="0"/>
                <a:cs typeface="Courier New" panose="02070309020205020404" pitchFamily="49" charset="0"/>
              </a:rPr>
              <a:t> –atoms rotated.txt -lambda 1 -distance 1000 -</a:t>
            </a:r>
            <a:r>
              <a:rPr lang="en-US" sz="2000" b="1" dirty="0" err="1">
                <a:latin typeface="Courier New" panose="02070309020205020404" pitchFamily="49" charset="0"/>
                <a:cs typeface="Courier New" panose="02070309020205020404" pitchFamily="49" charset="0"/>
              </a:rPr>
              <a:t>detsize</a:t>
            </a:r>
            <a:r>
              <a:rPr lang="en-US" sz="2000" b="1" dirty="0">
                <a:latin typeface="Courier New" panose="02070309020205020404" pitchFamily="49" charset="0"/>
                <a:cs typeface="Courier New" panose="02070309020205020404" pitchFamily="49" charset="0"/>
              </a:rPr>
              <a:t> 100 -</a:t>
            </a:r>
            <a:r>
              <a:rPr lang="en-US" sz="2000" b="1" dirty="0" err="1">
                <a:latin typeface="Courier New" panose="02070309020205020404" pitchFamily="49" charset="0"/>
                <a:cs typeface="Courier New" panose="02070309020205020404" pitchFamily="49" charset="0"/>
              </a:rPr>
              <a:t>fluence</a:t>
            </a:r>
            <a:r>
              <a:rPr lang="en-US" sz="2000" b="1" dirty="0">
                <a:latin typeface="Courier New" panose="02070309020205020404" pitchFamily="49" charset="0"/>
                <a:cs typeface="Courier New" panose="02070309020205020404" pitchFamily="49" charset="0"/>
              </a:rPr>
              <a:t> 1e32</a:t>
            </a:r>
          </a:p>
          <a:p>
            <a:pPr marL="0" indent="0">
              <a:buNone/>
            </a:pPr>
            <a:r>
              <a:rPr lang="en-US" sz="2000" b="1" dirty="0">
                <a:solidFill>
                  <a:schemeClr val="bg1">
                    <a:lumMod val="75000"/>
                  </a:schemeClr>
                </a:solidFill>
                <a:latin typeface="Courier New" panose="02070309020205020404" pitchFamily="49" charset="0"/>
                <a:cs typeface="Courier New" panose="02070309020205020404" pitchFamily="49" charset="0"/>
              </a:rPr>
              <a:t>(200s)</a:t>
            </a:r>
            <a:endParaRPr lang="en-US" sz="2000" b="1" dirty="0">
              <a:latin typeface="Courier New" panose="02070309020205020404" pitchFamily="49" charset="0"/>
              <a:cs typeface="Courier New" panose="02070309020205020404" pitchFamily="49" charset="0"/>
            </a:endParaRPr>
          </a:p>
          <a:p>
            <a:pPr marL="0" indent="0">
              <a:buNone/>
            </a:pPr>
            <a:r>
              <a:rPr lang="en-US" sz="2000" b="1" dirty="0" err="1" smtClean="0">
                <a:solidFill>
                  <a:srgbClr val="FF0000"/>
                </a:solidFill>
                <a:latin typeface="Courier New" panose="02070309020205020404" pitchFamily="49" charset="0"/>
                <a:cs typeface="Courier New" panose="02070309020205020404" pitchFamily="49" charset="0"/>
              </a:rPr>
              <a:t>adxv</a:t>
            </a:r>
            <a:r>
              <a:rPr lang="en-US" sz="2000" b="1" dirty="0" smtClean="0">
                <a:latin typeface="Courier New" panose="02070309020205020404" pitchFamily="49" charset="0"/>
                <a:cs typeface="Courier New" panose="02070309020205020404" pitchFamily="49" charset="0"/>
              </a:rPr>
              <a:t> </a:t>
            </a:r>
            <a:r>
              <a:rPr lang="en-US" sz="2000" b="1" dirty="0" err="1" smtClean="0">
                <a:latin typeface="Courier New" panose="02070309020205020404" pitchFamily="49" charset="0"/>
                <a:cs typeface="Courier New" panose="02070309020205020404" pitchFamily="49" charset="0"/>
              </a:rPr>
              <a:t>noiseimage.img</a:t>
            </a:r>
            <a:endParaRPr lang="en-US" sz="2000" b="1" dirty="0">
              <a:latin typeface="Courier New" panose="02070309020205020404" pitchFamily="49" charset="0"/>
              <a:cs typeface="Courier New" panose="02070309020205020404" pitchFamily="49" charset="0"/>
            </a:endParaRPr>
          </a:p>
        </p:txBody>
      </p:sp>
      <p:pic>
        <p:nvPicPr>
          <p:cNvPr id="4710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5204" r="286" b="17573"/>
          <a:stretch/>
        </p:blipFill>
        <p:spPr bwMode="auto">
          <a:xfrm>
            <a:off x="2895600" y="533400"/>
            <a:ext cx="5791200" cy="60297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6494270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run: </a:t>
            </a:r>
            <a:r>
              <a:rPr lang="en-US" dirty="0" err="1" smtClean="0"/>
              <a:t>nanoBragg</a:t>
            </a:r>
            <a:r>
              <a:rPr lang="en-US" dirty="0" smtClean="0"/>
              <a:t> </a:t>
            </a:r>
            <a:br>
              <a:rPr lang="en-US" dirty="0" smtClean="0"/>
            </a:br>
            <a:r>
              <a:rPr lang="en-US" dirty="0" smtClean="0"/>
              <a:t>for single particle</a:t>
            </a:r>
            <a:endParaRPr lang="en-US" dirty="0"/>
          </a:p>
        </p:txBody>
      </p:sp>
      <p:sp>
        <p:nvSpPr>
          <p:cNvPr id="3" name="Content Placeholder 2"/>
          <p:cNvSpPr>
            <a:spLocks noGrp="1"/>
          </p:cNvSpPr>
          <p:nvPr>
            <p:ph idx="1"/>
          </p:nvPr>
        </p:nvSpPr>
        <p:spPr>
          <a:xfrm>
            <a:off x="457200" y="1600200"/>
            <a:ext cx="8229600" cy="4800600"/>
          </a:xfrm>
        </p:spPr>
        <p:txBody>
          <a:bodyPr/>
          <a:lstStyle/>
          <a:p>
            <a:pPr marL="0" indent="0">
              <a:spcBef>
                <a:spcPts val="0"/>
              </a:spcBef>
              <a:buNone/>
            </a:pPr>
            <a:r>
              <a:rPr lang="en-US" sz="2000" b="1" dirty="0" err="1">
                <a:solidFill>
                  <a:srgbClr val="00B050"/>
                </a:solidFill>
                <a:latin typeface="Courier New" panose="02070309020205020404" pitchFamily="49" charset="0"/>
                <a:cs typeface="Courier New" panose="02070309020205020404" pitchFamily="49" charset="0"/>
              </a:rPr>
              <a:t>pdbset</a:t>
            </a:r>
            <a:r>
              <a:rPr lang="en-US" sz="2000" b="1" dirty="0">
                <a:solidFill>
                  <a:srgbClr val="00B050"/>
                </a:solidFill>
                <a:latin typeface="Courier New" panose="02070309020205020404" pitchFamily="49" charset="0"/>
                <a:cs typeface="Courier New" panose="02070309020205020404" pitchFamily="49" charset="0"/>
              </a:rPr>
              <a:t> </a:t>
            </a:r>
            <a:r>
              <a:rPr lang="en-US" sz="2000" b="1" dirty="0" err="1">
                <a:latin typeface="Courier New" panose="02070309020205020404" pitchFamily="49" charset="0"/>
                <a:cs typeface="Courier New" panose="02070309020205020404" pitchFamily="49" charset="0"/>
              </a:rPr>
              <a:t>xyzin</a:t>
            </a:r>
            <a:r>
              <a:rPr lang="en-US" sz="2000" b="1" dirty="0">
                <a:latin typeface="Courier New" panose="02070309020205020404" pitchFamily="49" charset="0"/>
                <a:cs typeface="Courier New" panose="02070309020205020404" pitchFamily="49" charset="0"/>
              </a:rPr>
              <a:t> </a:t>
            </a:r>
            <a:r>
              <a:rPr lang="en-US" sz="2000" b="1" dirty="0" smtClean="0">
                <a:solidFill>
                  <a:srgbClr val="FF0000"/>
                </a:solidFill>
                <a:latin typeface="Courier New" panose="02070309020205020404" pitchFamily="49" charset="0"/>
                <a:cs typeface="Courier New" panose="02070309020205020404" pitchFamily="49" charset="0"/>
              </a:rPr>
              <a:t>lysozyme.pdb</a:t>
            </a:r>
            <a:r>
              <a:rPr lang="en-US" sz="2000" b="1" dirty="0" smtClean="0">
                <a:latin typeface="Courier New" panose="02070309020205020404" pitchFamily="49" charset="0"/>
                <a:cs typeface="Courier New" panose="02070309020205020404" pitchFamily="49" charset="0"/>
              </a:rPr>
              <a:t> </a:t>
            </a:r>
            <a:r>
              <a:rPr lang="en-US" sz="2000" b="1" dirty="0" err="1">
                <a:latin typeface="Courier New" panose="02070309020205020404" pitchFamily="49" charset="0"/>
                <a:cs typeface="Courier New" panose="02070309020205020404" pitchFamily="49" charset="0"/>
              </a:rPr>
              <a:t>xyzout</a:t>
            </a:r>
            <a:r>
              <a:rPr lang="en-US" sz="2000" b="1" dirty="0">
                <a:latin typeface="Courier New" panose="02070309020205020404" pitchFamily="49" charset="0"/>
                <a:cs typeface="Courier New" panose="02070309020205020404" pitchFamily="49" charset="0"/>
              </a:rPr>
              <a:t> bigcell.pdb &lt;&lt; </a:t>
            </a:r>
            <a:r>
              <a:rPr lang="en-US" sz="2000" b="1" dirty="0" smtClean="0">
                <a:latin typeface="Courier New" panose="02070309020205020404" pitchFamily="49" charset="0"/>
                <a:cs typeface="Courier New" panose="02070309020205020404" pitchFamily="49" charset="0"/>
              </a:rPr>
              <a:t>EOF</a:t>
            </a:r>
          </a:p>
          <a:p>
            <a:pPr marL="0" indent="0">
              <a:spcBef>
                <a:spcPts val="0"/>
              </a:spcBef>
              <a:buNone/>
            </a:pPr>
            <a:r>
              <a:rPr lang="en-US" sz="2000" b="1" dirty="0" smtClean="0">
                <a:latin typeface="Courier New" panose="02070309020205020404" pitchFamily="49" charset="0"/>
                <a:cs typeface="Courier New" panose="02070309020205020404" pitchFamily="49" charset="0"/>
              </a:rPr>
              <a:t>CELL </a:t>
            </a:r>
            <a:r>
              <a:rPr lang="en-US" sz="2000" b="1" dirty="0">
                <a:latin typeface="Courier New" panose="02070309020205020404" pitchFamily="49" charset="0"/>
                <a:cs typeface="Courier New" panose="02070309020205020404" pitchFamily="49" charset="0"/>
              </a:rPr>
              <a:t>250 250 250 90 90 </a:t>
            </a:r>
            <a:r>
              <a:rPr lang="en-US" sz="2000" b="1" dirty="0" smtClean="0">
                <a:latin typeface="Courier New" panose="02070309020205020404" pitchFamily="49" charset="0"/>
                <a:cs typeface="Courier New" panose="02070309020205020404" pitchFamily="49" charset="0"/>
              </a:rPr>
              <a:t>90</a:t>
            </a:r>
          </a:p>
          <a:p>
            <a:pPr marL="0" indent="0">
              <a:spcBef>
                <a:spcPts val="0"/>
              </a:spcBef>
              <a:buNone/>
            </a:pPr>
            <a:r>
              <a:rPr lang="en-US" sz="2000" b="1" dirty="0" smtClean="0">
                <a:latin typeface="Courier New" panose="02070309020205020404" pitchFamily="49" charset="0"/>
                <a:cs typeface="Courier New" panose="02070309020205020404" pitchFamily="49" charset="0"/>
              </a:rPr>
              <a:t>SPACEGROUP </a:t>
            </a:r>
            <a:r>
              <a:rPr lang="en-US" sz="2000" b="1" dirty="0">
                <a:latin typeface="Courier New" panose="02070309020205020404" pitchFamily="49" charset="0"/>
                <a:cs typeface="Courier New" panose="02070309020205020404" pitchFamily="49" charset="0"/>
              </a:rPr>
              <a:t>1 </a:t>
            </a:r>
            <a:endParaRPr lang="en-US" sz="2000" b="1" dirty="0" smtClean="0">
              <a:latin typeface="Courier New" panose="02070309020205020404" pitchFamily="49" charset="0"/>
              <a:cs typeface="Courier New" panose="02070309020205020404" pitchFamily="49" charset="0"/>
            </a:endParaRPr>
          </a:p>
          <a:p>
            <a:pPr marL="0" indent="0">
              <a:spcBef>
                <a:spcPts val="0"/>
              </a:spcBef>
              <a:buNone/>
            </a:pPr>
            <a:r>
              <a:rPr lang="en-US" sz="2000" b="1" dirty="0" smtClean="0">
                <a:latin typeface="Courier New" panose="02070309020205020404" pitchFamily="49" charset="0"/>
                <a:cs typeface="Courier New" panose="02070309020205020404" pitchFamily="49" charset="0"/>
              </a:rPr>
              <a:t>EOF</a:t>
            </a:r>
          </a:p>
          <a:p>
            <a:pPr marL="0" indent="0">
              <a:buNone/>
            </a:pPr>
            <a:r>
              <a:rPr lang="en-US" sz="2000" b="1" dirty="0" err="1" smtClean="0">
                <a:solidFill>
                  <a:srgbClr val="00B050"/>
                </a:solidFill>
                <a:latin typeface="Courier New" panose="02070309020205020404" pitchFamily="49" charset="0"/>
                <a:cs typeface="Courier New" panose="02070309020205020404" pitchFamily="49" charset="0"/>
              </a:rPr>
              <a:t>phenix.fmodel</a:t>
            </a:r>
            <a:r>
              <a:rPr lang="en-US" sz="2000" b="1" dirty="0" smtClean="0">
                <a:latin typeface="Courier New" panose="02070309020205020404" pitchFamily="49" charset="0"/>
                <a:cs typeface="Courier New" panose="02070309020205020404" pitchFamily="49" charset="0"/>
              </a:rPr>
              <a:t> </a:t>
            </a:r>
            <a:r>
              <a:rPr lang="en-US" sz="2000" b="1" dirty="0">
                <a:latin typeface="Courier New" panose="02070309020205020404" pitchFamily="49" charset="0"/>
                <a:cs typeface="Courier New" panose="02070309020205020404" pitchFamily="49" charset="0"/>
              </a:rPr>
              <a:t>bigcell.pdb </a:t>
            </a:r>
            <a:r>
              <a:rPr lang="en-US" sz="2000" b="1" dirty="0" err="1">
                <a:latin typeface="Courier New" panose="02070309020205020404" pitchFamily="49" charset="0"/>
                <a:cs typeface="Courier New" panose="02070309020205020404" pitchFamily="49" charset="0"/>
              </a:rPr>
              <a:t>high_resolution</a:t>
            </a:r>
            <a:r>
              <a:rPr lang="en-US" sz="2000" b="1" dirty="0">
                <a:latin typeface="Courier New" panose="02070309020205020404" pitchFamily="49" charset="0"/>
                <a:cs typeface="Courier New" panose="02070309020205020404" pitchFamily="49" charset="0"/>
              </a:rPr>
              <a:t>=10 </a:t>
            </a:r>
            <a:r>
              <a:rPr lang="en-US" sz="2000" b="1" dirty="0" err="1" smtClean="0">
                <a:latin typeface="Courier New" panose="02070309020205020404" pitchFamily="49" charset="0"/>
                <a:cs typeface="Courier New" panose="02070309020205020404" pitchFamily="49" charset="0"/>
              </a:rPr>
              <a:t>k_sol</a:t>
            </a:r>
            <a:r>
              <a:rPr lang="en-US" sz="2000" b="1" dirty="0" smtClean="0">
                <a:latin typeface="Courier New" panose="02070309020205020404" pitchFamily="49" charset="0"/>
                <a:cs typeface="Courier New" panose="02070309020205020404" pitchFamily="49" charset="0"/>
              </a:rPr>
              <a:t>=0.35 </a:t>
            </a:r>
            <a:r>
              <a:rPr lang="en-US" sz="2000" b="1" dirty="0" err="1">
                <a:latin typeface="Courier New" panose="02070309020205020404" pitchFamily="49" charset="0"/>
                <a:cs typeface="Courier New" panose="02070309020205020404" pitchFamily="49" charset="0"/>
              </a:rPr>
              <a:t>b_sol</a:t>
            </a:r>
            <a:r>
              <a:rPr lang="en-US" sz="2000" b="1" dirty="0">
                <a:latin typeface="Courier New" panose="02070309020205020404" pitchFamily="49" charset="0"/>
                <a:cs typeface="Courier New" panose="02070309020205020404" pitchFamily="49" charset="0"/>
              </a:rPr>
              <a:t>=46.5 </a:t>
            </a:r>
            <a:r>
              <a:rPr lang="en-US" sz="2000" b="1" dirty="0" err="1">
                <a:latin typeface="Courier New" panose="02070309020205020404" pitchFamily="49" charset="0"/>
                <a:cs typeface="Courier New" panose="02070309020205020404" pitchFamily="49" charset="0"/>
              </a:rPr>
              <a:t>mask.solvent_radius</a:t>
            </a:r>
            <a:r>
              <a:rPr lang="en-US" sz="2000" b="1" dirty="0">
                <a:latin typeface="Courier New" panose="02070309020205020404" pitchFamily="49" charset="0"/>
                <a:cs typeface="Courier New" panose="02070309020205020404" pitchFamily="49" charset="0"/>
              </a:rPr>
              <a:t>=0.5 </a:t>
            </a:r>
            <a:r>
              <a:rPr lang="en-US" sz="2000" b="1" dirty="0" err="1" smtClean="0">
                <a:latin typeface="Courier New" panose="02070309020205020404" pitchFamily="49" charset="0"/>
                <a:cs typeface="Courier New" panose="02070309020205020404" pitchFamily="49" charset="0"/>
              </a:rPr>
              <a:t>mask.shrink_truncation_radius</a:t>
            </a:r>
            <a:r>
              <a:rPr lang="en-US" sz="2000" b="1" dirty="0" smtClean="0">
                <a:latin typeface="Courier New" panose="02070309020205020404" pitchFamily="49" charset="0"/>
                <a:cs typeface="Courier New" panose="02070309020205020404" pitchFamily="49" charset="0"/>
              </a:rPr>
              <a:t>=0.16</a:t>
            </a:r>
          </a:p>
          <a:p>
            <a:pPr marL="0" indent="0">
              <a:buNone/>
            </a:pPr>
            <a:r>
              <a:rPr lang="en-US" sz="2000" dirty="0">
                <a:latin typeface="Courier New" panose="02070309020205020404" pitchFamily="49" charset="0"/>
                <a:cs typeface="Courier New" panose="02070309020205020404" pitchFamily="49" charset="0"/>
              </a:rPr>
              <a:t/>
            </a:r>
            <a:br>
              <a:rPr lang="en-US" sz="2000" dirty="0">
                <a:latin typeface="Courier New" panose="02070309020205020404" pitchFamily="49" charset="0"/>
                <a:cs typeface="Courier New" panose="02070309020205020404" pitchFamily="49" charset="0"/>
              </a:rPr>
            </a:br>
            <a:r>
              <a:rPr lang="en-US" sz="2000" b="1" dirty="0" smtClean="0">
                <a:solidFill>
                  <a:srgbClr val="00B050"/>
                </a:solidFill>
                <a:latin typeface="Courier New" panose="02070309020205020404" pitchFamily="49" charset="0"/>
                <a:cs typeface="Courier New" panose="02070309020205020404" pitchFamily="49" charset="0"/>
              </a:rPr>
              <a:t>mtz_to_P1hkl.com</a:t>
            </a:r>
            <a:r>
              <a:rPr lang="en-US" sz="2000" b="1" dirty="0" smtClean="0">
                <a:latin typeface="Courier New" panose="02070309020205020404" pitchFamily="49" charset="0"/>
                <a:cs typeface="Courier New" panose="02070309020205020404" pitchFamily="49" charset="0"/>
              </a:rPr>
              <a:t> </a:t>
            </a:r>
            <a:r>
              <a:rPr lang="en-US" sz="2000" b="1" dirty="0" err="1">
                <a:latin typeface="Courier New" panose="02070309020205020404" pitchFamily="49" charset="0"/>
                <a:cs typeface="Courier New" panose="02070309020205020404" pitchFamily="49" charset="0"/>
              </a:rPr>
              <a:t>bigcell.pdb.mtz</a:t>
            </a:r>
            <a:endParaRPr lang="en-US" sz="2000" b="1" dirty="0">
              <a:latin typeface="Courier New" panose="02070309020205020404" pitchFamily="49" charset="0"/>
              <a:cs typeface="Courier New" panose="02070309020205020404" pitchFamily="49" charset="0"/>
            </a:endParaRPr>
          </a:p>
          <a:p>
            <a:pPr marL="0" indent="0">
              <a:buNone/>
            </a:pPr>
            <a:endParaRPr lang="en-US" sz="1200" b="1" dirty="0">
              <a:latin typeface="Courier New" panose="02070309020205020404" pitchFamily="49" charset="0"/>
              <a:cs typeface="Courier New" panose="02070309020205020404" pitchFamily="49" charset="0"/>
            </a:endParaRPr>
          </a:p>
          <a:p>
            <a:pPr marL="0" indent="0">
              <a:buNone/>
            </a:pPr>
            <a:r>
              <a:rPr lang="en-US" sz="2000" b="1" dirty="0" err="1" smtClean="0">
                <a:solidFill>
                  <a:srgbClr val="00B050"/>
                </a:solidFill>
                <a:latin typeface="Courier New" panose="02070309020205020404" pitchFamily="49" charset="0"/>
                <a:cs typeface="Courier New" panose="02070309020205020404" pitchFamily="49" charset="0"/>
              </a:rPr>
              <a:t>nanoBragg</a:t>
            </a:r>
            <a:r>
              <a:rPr lang="en-US" sz="2000" b="1" dirty="0" smtClean="0">
                <a:solidFill>
                  <a:srgbClr val="00B050"/>
                </a:solidFill>
                <a:latin typeface="Courier New" panose="02070309020205020404" pitchFamily="49" charset="0"/>
                <a:cs typeface="Courier New" panose="02070309020205020404" pitchFamily="49" charset="0"/>
              </a:rPr>
              <a:t> </a:t>
            </a:r>
            <a:r>
              <a:rPr lang="en-US" sz="2000" b="1" dirty="0" smtClean="0">
                <a:latin typeface="Courier New" panose="02070309020205020404" pitchFamily="49" charset="0"/>
                <a:cs typeface="Courier New" panose="02070309020205020404" pitchFamily="49" charset="0"/>
              </a:rPr>
              <a:t>–cell 250 250 250 90 90 90 –</a:t>
            </a:r>
            <a:r>
              <a:rPr lang="en-US" sz="2000" b="1" dirty="0" err="1" smtClean="0">
                <a:latin typeface="Courier New" panose="02070309020205020404" pitchFamily="49" charset="0"/>
                <a:cs typeface="Courier New" panose="02070309020205020404" pitchFamily="49" charset="0"/>
              </a:rPr>
              <a:t>misset</a:t>
            </a:r>
            <a:r>
              <a:rPr lang="en-US" sz="2000" b="1" dirty="0" smtClean="0">
                <a:latin typeface="Courier New" panose="02070309020205020404" pitchFamily="49" charset="0"/>
                <a:cs typeface="Courier New" panose="02070309020205020404" pitchFamily="49" charset="0"/>
              </a:rPr>
              <a:t> 10 20 30 -</a:t>
            </a:r>
            <a:r>
              <a:rPr lang="en-US" sz="2000" b="1" dirty="0" err="1" smtClean="0">
                <a:latin typeface="Courier New" panose="02070309020205020404" pitchFamily="49" charset="0"/>
                <a:cs typeface="Courier New" panose="02070309020205020404" pitchFamily="49" charset="0"/>
              </a:rPr>
              <a:t>hkl</a:t>
            </a:r>
            <a:r>
              <a:rPr lang="en-US" sz="2000" b="1" dirty="0" smtClean="0">
                <a:latin typeface="Courier New" panose="02070309020205020404" pitchFamily="49" charset="0"/>
                <a:cs typeface="Courier New" panose="02070309020205020404" pitchFamily="49" charset="0"/>
              </a:rPr>
              <a:t> </a:t>
            </a:r>
            <a:r>
              <a:rPr lang="en-US" sz="2000" b="1" dirty="0">
                <a:latin typeface="Courier New" panose="02070309020205020404" pitchFamily="49" charset="0"/>
                <a:cs typeface="Courier New" panose="02070309020205020404" pitchFamily="49" charset="0"/>
              </a:rPr>
              <a:t>P1.hkl -lambda 1 </a:t>
            </a:r>
            <a:r>
              <a:rPr lang="en-US" sz="2000" b="1" dirty="0" smtClean="0">
                <a:latin typeface="Courier New" panose="02070309020205020404" pitchFamily="49" charset="0"/>
                <a:cs typeface="Courier New" panose="02070309020205020404" pitchFamily="49" charset="0"/>
              </a:rPr>
              <a:t>-</a:t>
            </a:r>
            <a:r>
              <a:rPr lang="en-US" sz="2000" b="1" dirty="0">
                <a:latin typeface="Courier New" panose="02070309020205020404" pitchFamily="49" charset="0"/>
                <a:cs typeface="Courier New" panose="02070309020205020404" pitchFamily="49" charset="0"/>
              </a:rPr>
              <a:t>distance 1000 -</a:t>
            </a:r>
            <a:r>
              <a:rPr lang="en-US" sz="2000" b="1" dirty="0" err="1">
                <a:latin typeface="Courier New" panose="02070309020205020404" pitchFamily="49" charset="0"/>
                <a:cs typeface="Courier New" panose="02070309020205020404" pitchFamily="49" charset="0"/>
              </a:rPr>
              <a:t>detsize</a:t>
            </a:r>
            <a:r>
              <a:rPr lang="en-US" sz="2000" b="1" dirty="0">
                <a:latin typeface="Courier New" panose="02070309020205020404" pitchFamily="49" charset="0"/>
                <a:cs typeface="Courier New" panose="02070309020205020404" pitchFamily="49" charset="0"/>
              </a:rPr>
              <a:t> </a:t>
            </a:r>
            <a:r>
              <a:rPr lang="en-US" sz="2000" b="1" dirty="0" smtClean="0">
                <a:latin typeface="Courier New" panose="02070309020205020404" pitchFamily="49" charset="0"/>
                <a:cs typeface="Courier New" panose="02070309020205020404" pitchFamily="49" charset="0"/>
              </a:rPr>
              <a:t>100  </a:t>
            </a:r>
            <a:r>
              <a:rPr lang="en-US" sz="2000" b="1" dirty="0">
                <a:latin typeface="Courier New" panose="02070309020205020404" pitchFamily="49" charset="0"/>
                <a:cs typeface="Courier New" panose="02070309020205020404" pitchFamily="49" charset="0"/>
              </a:rPr>
              <a:t>-</a:t>
            </a:r>
            <a:r>
              <a:rPr lang="en-US" sz="2000" b="1" dirty="0" err="1">
                <a:latin typeface="Courier New" panose="02070309020205020404" pitchFamily="49" charset="0"/>
                <a:cs typeface="Courier New" panose="02070309020205020404" pitchFamily="49" charset="0"/>
              </a:rPr>
              <a:t>fluence</a:t>
            </a:r>
            <a:r>
              <a:rPr lang="en-US" sz="2000" b="1" dirty="0">
                <a:latin typeface="Courier New" panose="02070309020205020404" pitchFamily="49" charset="0"/>
                <a:cs typeface="Courier New" panose="02070309020205020404" pitchFamily="49" charset="0"/>
              </a:rPr>
              <a:t> 1e32 -N </a:t>
            </a:r>
            <a:r>
              <a:rPr lang="en-US" sz="2000" b="1" dirty="0" smtClean="0">
                <a:latin typeface="Courier New" panose="02070309020205020404" pitchFamily="49" charset="0"/>
                <a:cs typeface="Courier New" panose="02070309020205020404" pitchFamily="49" charset="0"/>
              </a:rPr>
              <a:t>1</a:t>
            </a:r>
          </a:p>
          <a:p>
            <a:pPr marL="0" indent="0">
              <a:buNone/>
            </a:pPr>
            <a:r>
              <a:rPr lang="en-US" sz="2000" b="1" dirty="0" err="1">
                <a:solidFill>
                  <a:srgbClr val="FF0000"/>
                </a:solidFill>
                <a:latin typeface="Courier New" panose="02070309020205020404" pitchFamily="49" charset="0"/>
                <a:cs typeface="Courier New" panose="02070309020205020404" pitchFamily="49" charset="0"/>
              </a:rPr>
              <a:t>adxv</a:t>
            </a:r>
            <a:r>
              <a:rPr lang="en-US" sz="2000" b="1" dirty="0">
                <a:latin typeface="Courier New" panose="02070309020205020404" pitchFamily="49" charset="0"/>
                <a:cs typeface="Courier New" panose="02070309020205020404" pitchFamily="49" charset="0"/>
              </a:rPr>
              <a:t> </a:t>
            </a:r>
            <a:r>
              <a:rPr lang="en-US" sz="2000" b="1" dirty="0" err="1">
                <a:latin typeface="Courier New" panose="02070309020205020404" pitchFamily="49" charset="0"/>
                <a:cs typeface="Courier New" panose="02070309020205020404" pitchFamily="49" charset="0"/>
              </a:rPr>
              <a:t>noiseimage.img</a:t>
            </a:r>
            <a:endParaRPr lang="en-US" sz="2000" b="1" dirty="0">
              <a:latin typeface="Courier New" panose="02070309020205020404" pitchFamily="49" charset="0"/>
              <a:cs typeface="Courier New" panose="02070309020205020404" pitchFamily="49" charset="0"/>
            </a:endParaRPr>
          </a:p>
          <a:p>
            <a:pPr marL="0" indent="0">
              <a:buNone/>
            </a:pPr>
            <a:endParaRPr lang="en-US" sz="2000" b="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4575026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run: </a:t>
            </a:r>
            <a:r>
              <a:rPr lang="en-US" dirty="0" err="1" smtClean="0"/>
              <a:t>nanoBragg</a:t>
            </a:r>
            <a:r>
              <a:rPr lang="en-US" dirty="0" smtClean="0"/>
              <a:t> </a:t>
            </a:r>
            <a:br>
              <a:rPr lang="en-US" dirty="0" smtClean="0"/>
            </a:br>
            <a:r>
              <a:rPr lang="en-US" dirty="0" smtClean="0"/>
              <a:t>for single particle</a:t>
            </a:r>
            <a:endParaRPr lang="en-US" dirty="0"/>
          </a:p>
        </p:txBody>
      </p:sp>
      <p:sp>
        <p:nvSpPr>
          <p:cNvPr id="3" name="Content Placeholder 2"/>
          <p:cNvSpPr>
            <a:spLocks noGrp="1"/>
          </p:cNvSpPr>
          <p:nvPr>
            <p:ph idx="1"/>
          </p:nvPr>
        </p:nvSpPr>
        <p:spPr>
          <a:xfrm>
            <a:off x="457200" y="1600200"/>
            <a:ext cx="8229600" cy="4800600"/>
          </a:xfrm>
        </p:spPr>
        <p:txBody>
          <a:bodyPr/>
          <a:lstStyle/>
          <a:p>
            <a:pPr marL="0" indent="0">
              <a:spcBef>
                <a:spcPts val="0"/>
              </a:spcBef>
              <a:buNone/>
            </a:pPr>
            <a:r>
              <a:rPr lang="en-US" sz="2000" b="1" dirty="0" err="1">
                <a:solidFill>
                  <a:srgbClr val="00B050"/>
                </a:solidFill>
                <a:latin typeface="Courier New" panose="02070309020205020404" pitchFamily="49" charset="0"/>
                <a:cs typeface="Courier New" panose="02070309020205020404" pitchFamily="49" charset="0"/>
              </a:rPr>
              <a:t>pdbset</a:t>
            </a:r>
            <a:r>
              <a:rPr lang="en-US" sz="2000" b="1" dirty="0">
                <a:solidFill>
                  <a:srgbClr val="00B050"/>
                </a:solidFill>
                <a:latin typeface="Courier New" panose="02070309020205020404" pitchFamily="49" charset="0"/>
                <a:cs typeface="Courier New" panose="02070309020205020404" pitchFamily="49" charset="0"/>
              </a:rPr>
              <a:t> </a:t>
            </a:r>
            <a:r>
              <a:rPr lang="en-US" sz="2000" b="1" dirty="0" err="1">
                <a:latin typeface="Courier New" panose="02070309020205020404" pitchFamily="49" charset="0"/>
                <a:cs typeface="Courier New" panose="02070309020205020404" pitchFamily="49" charset="0"/>
              </a:rPr>
              <a:t>xyzin</a:t>
            </a:r>
            <a:r>
              <a:rPr lang="en-US" sz="2000" b="1" dirty="0">
                <a:latin typeface="Courier New" panose="02070309020205020404" pitchFamily="49" charset="0"/>
                <a:cs typeface="Courier New" panose="02070309020205020404" pitchFamily="49" charset="0"/>
              </a:rPr>
              <a:t> </a:t>
            </a:r>
            <a:r>
              <a:rPr lang="en-US" sz="2000" b="1" dirty="0" smtClean="0">
                <a:solidFill>
                  <a:srgbClr val="FF0000"/>
                </a:solidFill>
                <a:latin typeface="Courier New" panose="02070309020205020404" pitchFamily="49" charset="0"/>
                <a:cs typeface="Courier New" panose="02070309020205020404" pitchFamily="49" charset="0"/>
              </a:rPr>
              <a:t>lysozyme.pdb</a:t>
            </a:r>
            <a:r>
              <a:rPr lang="en-US" sz="2000" b="1" dirty="0" smtClean="0">
                <a:latin typeface="Courier New" panose="02070309020205020404" pitchFamily="49" charset="0"/>
                <a:cs typeface="Courier New" panose="02070309020205020404" pitchFamily="49" charset="0"/>
              </a:rPr>
              <a:t> </a:t>
            </a:r>
            <a:r>
              <a:rPr lang="en-US" sz="2000" b="1" dirty="0" err="1">
                <a:latin typeface="Courier New" panose="02070309020205020404" pitchFamily="49" charset="0"/>
                <a:cs typeface="Courier New" panose="02070309020205020404" pitchFamily="49" charset="0"/>
              </a:rPr>
              <a:t>xyzout</a:t>
            </a:r>
            <a:r>
              <a:rPr lang="en-US" sz="2000" b="1" dirty="0">
                <a:latin typeface="Courier New" panose="02070309020205020404" pitchFamily="49" charset="0"/>
                <a:cs typeface="Courier New" panose="02070309020205020404" pitchFamily="49" charset="0"/>
              </a:rPr>
              <a:t> bigcell.pdb &lt;&lt; </a:t>
            </a:r>
            <a:r>
              <a:rPr lang="en-US" sz="2000" b="1" dirty="0" smtClean="0">
                <a:latin typeface="Courier New" panose="02070309020205020404" pitchFamily="49" charset="0"/>
                <a:cs typeface="Courier New" panose="02070309020205020404" pitchFamily="49" charset="0"/>
              </a:rPr>
              <a:t>EOF</a:t>
            </a:r>
          </a:p>
          <a:p>
            <a:pPr marL="0" indent="0">
              <a:spcBef>
                <a:spcPts val="0"/>
              </a:spcBef>
              <a:buNone/>
            </a:pPr>
            <a:r>
              <a:rPr lang="en-US" sz="2000" b="1" dirty="0" smtClean="0">
                <a:latin typeface="Courier New" panose="02070309020205020404" pitchFamily="49" charset="0"/>
                <a:cs typeface="Courier New" panose="02070309020205020404" pitchFamily="49" charset="0"/>
              </a:rPr>
              <a:t>CELL </a:t>
            </a:r>
            <a:r>
              <a:rPr lang="en-US" sz="2000" b="1" dirty="0">
                <a:latin typeface="Courier New" panose="02070309020205020404" pitchFamily="49" charset="0"/>
                <a:cs typeface="Courier New" panose="02070309020205020404" pitchFamily="49" charset="0"/>
              </a:rPr>
              <a:t>250 250 250 90 90 </a:t>
            </a:r>
            <a:r>
              <a:rPr lang="en-US" sz="2000" b="1" dirty="0" smtClean="0">
                <a:latin typeface="Courier New" panose="02070309020205020404" pitchFamily="49" charset="0"/>
                <a:cs typeface="Courier New" panose="02070309020205020404" pitchFamily="49" charset="0"/>
              </a:rPr>
              <a:t>90</a:t>
            </a:r>
          </a:p>
          <a:p>
            <a:pPr marL="0" indent="0">
              <a:spcBef>
                <a:spcPts val="0"/>
              </a:spcBef>
              <a:buNone/>
            </a:pPr>
            <a:r>
              <a:rPr lang="en-US" sz="2000" b="1" dirty="0" smtClean="0">
                <a:latin typeface="Courier New" panose="02070309020205020404" pitchFamily="49" charset="0"/>
                <a:cs typeface="Courier New" panose="02070309020205020404" pitchFamily="49" charset="0"/>
              </a:rPr>
              <a:t>SPACEGROUP </a:t>
            </a:r>
            <a:r>
              <a:rPr lang="en-US" sz="2000" b="1" dirty="0">
                <a:latin typeface="Courier New" panose="02070309020205020404" pitchFamily="49" charset="0"/>
                <a:cs typeface="Courier New" panose="02070309020205020404" pitchFamily="49" charset="0"/>
              </a:rPr>
              <a:t>1 </a:t>
            </a:r>
            <a:endParaRPr lang="en-US" sz="2000" b="1" dirty="0" smtClean="0">
              <a:latin typeface="Courier New" panose="02070309020205020404" pitchFamily="49" charset="0"/>
              <a:cs typeface="Courier New" panose="02070309020205020404" pitchFamily="49" charset="0"/>
            </a:endParaRPr>
          </a:p>
          <a:p>
            <a:pPr marL="0" indent="0">
              <a:spcBef>
                <a:spcPts val="0"/>
              </a:spcBef>
              <a:buNone/>
            </a:pPr>
            <a:r>
              <a:rPr lang="en-US" sz="2000" b="1" dirty="0" smtClean="0">
                <a:latin typeface="Courier New" panose="02070309020205020404" pitchFamily="49" charset="0"/>
                <a:cs typeface="Courier New" panose="02070309020205020404" pitchFamily="49" charset="0"/>
              </a:rPr>
              <a:t>EOF</a:t>
            </a:r>
          </a:p>
          <a:p>
            <a:pPr marL="0" indent="0">
              <a:buNone/>
            </a:pPr>
            <a:r>
              <a:rPr lang="en-US" sz="2000" b="1" dirty="0" err="1" smtClean="0">
                <a:solidFill>
                  <a:srgbClr val="00B050"/>
                </a:solidFill>
                <a:latin typeface="Courier New" panose="02070309020205020404" pitchFamily="49" charset="0"/>
                <a:cs typeface="Courier New" panose="02070309020205020404" pitchFamily="49" charset="0"/>
              </a:rPr>
              <a:t>phenix.fmodel</a:t>
            </a:r>
            <a:r>
              <a:rPr lang="en-US" sz="2000" b="1" dirty="0" smtClean="0">
                <a:latin typeface="Courier New" panose="02070309020205020404" pitchFamily="49" charset="0"/>
                <a:cs typeface="Courier New" panose="02070309020205020404" pitchFamily="49" charset="0"/>
              </a:rPr>
              <a:t> </a:t>
            </a:r>
            <a:r>
              <a:rPr lang="en-US" sz="2000" b="1" dirty="0">
                <a:latin typeface="Courier New" panose="02070309020205020404" pitchFamily="49" charset="0"/>
                <a:cs typeface="Courier New" panose="02070309020205020404" pitchFamily="49" charset="0"/>
              </a:rPr>
              <a:t>bigcell.pdb </a:t>
            </a:r>
            <a:r>
              <a:rPr lang="en-US" sz="2000" b="1" dirty="0" err="1">
                <a:latin typeface="Courier New" panose="02070309020205020404" pitchFamily="49" charset="0"/>
                <a:cs typeface="Courier New" panose="02070309020205020404" pitchFamily="49" charset="0"/>
              </a:rPr>
              <a:t>high_resolution</a:t>
            </a:r>
            <a:r>
              <a:rPr lang="en-US" sz="2000" b="1" dirty="0">
                <a:latin typeface="Courier New" panose="02070309020205020404" pitchFamily="49" charset="0"/>
                <a:cs typeface="Courier New" panose="02070309020205020404" pitchFamily="49" charset="0"/>
              </a:rPr>
              <a:t>=10 </a:t>
            </a:r>
            <a:r>
              <a:rPr lang="en-US" sz="2000" b="1" dirty="0" err="1" smtClean="0">
                <a:latin typeface="Courier New" panose="02070309020205020404" pitchFamily="49" charset="0"/>
                <a:cs typeface="Courier New" panose="02070309020205020404" pitchFamily="49" charset="0"/>
              </a:rPr>
              <a:t>k_sol</a:t>
            </a:r>
            <a:r>
              <a:rPr lang="en-US" sz="2000" b="1" dirty="0" smtClean="0">
                <a:latin typeface="Courier New" panose="02070309020205020404" pitchFamily="49" charset="0"/>
                <a:cs typeface="Courier New" panose="02070309020205020404" pitchFamily="49" charset="0"/>
              </a:rPr>
              <a:t>=0.35 </a:t>
            </a:r>
            <a:r>
              <a:rPr lang="en-US" sz="2000" b="1" dirty="0" err="1">
                <a:latin typeface="Courier New" panose="02070309020205020404" pitchFamily="49" charset="0"/>
                <a:cs typeface="Courier New" panose="02070309020205020404" pitchFamily="49" charset="0"/>
              </a:rPr>
              <a:t>b_sol</a:t>
            </a:r>
            <a:r>
              <a:rPr lang="en-US" sz="2000" b="1" dirty="0">
                <a:latin typeface="Courier New" panose="02070309020205020404" pitchFamily="49" charset="0"/>
                <a:cs typeface="Courier New" panose="02070309020205020404" pitchFamily="49" charset="0"/>
              </a:rPr>
              <a:t>=46.5 </a:t>
            </a:r>
            <a:r>
              <a:rPr lang="en-US" sz="2000" b="1" dirty="0" err="1">
                <a:latin typeface="Courier New" panose="02070309020205020404" pitchFamily="49" charset="0"/>
                <a:cs typeface="Courier New" panose="02070309020205020404" pitchFamily="49" charset="0"/>
              </a:rPr>
              <a:t>mask.solvent_radius</a:t>
            </a:r>
            <a:r>
              <a:rPr lang="en-US" sz="2000" b="1" dirty="0">
                <a:latin typeface="Courier New" panose="02070309020205020404" pitchFamily="49" charset="0"/>
                <a:cs typeface="Courier New" panose="02070309020205020404" pitchFamily="49" charset="0"/>
              </a:rPr>
              <a:t>=0.5 </a:t>
            </a:r>
            <a:r>
              <a:rPr lang="en-US" sz="2000" b="1" dirty="0" err="1" smtClean="0">
                <a:latin typeface="Courier New" panose="02070309020205020404" pitchFamily="49" charset="0"/>
                <a:cs typeface="Courier New" panose="02070309020205020404" pitchFamily="49" charset="0"/>
              </a:rPr>
              <a:t>mask.shrink_truncation_radius</a:t>
            </a:r>
            <a:r>
              <a:rPr lang="en-US" sz="2000" b="1" dirty="0" smtClean="0">
                <a:latin typeface="Courier New" panose="02070309020205020404" pitchFamily="49" charset="0"/>
                <a:cs typeface="Courier New" panose="02070309020205020404" pitchFamily="49" charset="0"/>
              </a:rPr>
              <a:t>=0.16</a:t>
            </a:r>
          </a:p>
          <a:p>
            <a:pPr marL="0" indent="0">
              <a:buNone/>
            </a:pPr>
            <a:r>
              <a:rPr lang="en-US" sz="2000" dirty="0">
                <a:latin typeface="Courier New" panose="02070309020205020404" pitchFamily="49" charset="0"/>
                <a:cs typeface="Courier New" panose="02070309020205020404" pitchFamily="49" charset="0"/>
              </a:rPr>
              <a:t/>
            </a:r>
            <a:br>
              <a:rPr lang="en-US" sz="2000" dirty="0">
                <a:latin typeface="Courier New" panose="02070309020205020404" pitchFamily="49" charset="0"/>
                <a:cs typeface="Courier New" panose="02070309020205020404" pitchFamily="49" charset="0"/>
              </a:rPr>
            </a:br>
            <a:r>
              <a:rPr lang="en-US" sz="2000" b="1" dirty="0" smtClean="0">
                <a:solidFill>
                  <a:srgbClr val="00B050"/>
                </a:solidFill>
                <a:latin typeface="Courier New" panose="02070309020205020404" pitchFamily="49" charset="0"/>
                <a:cs typeface="Courier New" panose="02070309020205020404" pitchFamily="49" charset="0"/>
              </a:rPr>
              <a:t>mtz_to_P1hkl.com</a:t>
            </a:r>
            <a:r>
              <a:rPr lang="en-US" sz="2000" b="1" dirty="0" smtClean="0">
                <a:latin typeface="Courier New" panose="02070309020205020404" pitchFamily="49" charset="0"/>
                <a:cs typeface="Courier New" panose="02070309020205020404" pitchFamily="49" charset="0"/>
              </a:rPr>
              <a:t> </a:t>
            </a:r>
            <a:r>
              <a:rPr lang="en-US" sz="2000" b="1" dirty="0" err="1">
                <a:latin typeface="Courier New" panose="02070309020205020404" pitchFamily="49" charset="0"/>
                <a:cs typeface="Courier New" panose="02070309020205020404" pitchFamily="49" charset="0"/>
              </a:rPr>
              <a:t>bigcell.pdb.mtz</a:t>
            </a:r>
            <a:endParaRPr lang="en-US" sz="2000" b="1" dirty="0">
              <a:latin typeface="Courier New" panose="02070309020205020404" pitchFamily="49" charset="0"/>
              <a:cs typeface="Courier New" panose="02070309020205020404" pitchFamily="49" charset="0"/>
            </a:endParaRPr>
          </a:p>
          <a:p>
            <a:pPr marL="0" indent="0">
              <a:buNone/>
            </a:pPr>
            <a:endParaRPr lang="en-US" sz="1200" b="1" dirty="0">
              <a:latin typeface="Courier New" panose="02070309020205020404" pitchFamily="49" charset="0"/>
              <a:cs typeface="Courier New" panose="02070309020205020404" pitchFamily="49" charset="0"/>
            </a:endParaRPr>
          </a:p>
          <a:p>
            <a:pPr marL="0" indent="0">
              <a:buNone/>
            </a:pPr>
            <a:r>
              <a:rPr lang="en-US" sz="2000" b="1" dirty="0" err="1" smtClean="0">
                <a:solidFill>
                  <a:srgbClr val="00B050"/>
                </a:solidFill>
                <a:latin typeface="Courier New" panose="02070309020205020404" pitchFamily="49" charset="0"/>
                <a:cs typeface="Courier New" panose="02070309020205020404" pitchFamily="49" charset="0"/>
              </a:rPr>
              <a:t>nanoBragg</a:t>
            </a:r>
            <a:r>
              <a:rPr lang="en-US" sz="2000" b="1" dirty="0" smtClean="0">
                <a:solidFill>
                  <a:srgbClr val="00B050"/>
                </a:solidFill>
                <a:latin typeface="Courier New" panose="02070309020205020404" pitchFamily="49" charset="0"/>
                <a:cs typeface="Courier New" panose="02070309020205020404" pitchFamily="49" charset="0"/>
              </a:rPr>
              <a:t> </a:t>
            </a:r>
            <a:r>
              <a:rPr lang="en-US" sz="2000" b="1" dirty="0" smtClean="0">
                <a:latin typeface="Courier New" panose="02070309020205020404" pitchFamily="49" charset="0"/>
                <a:cs typeface="Courier New" panose="02070309020205020404" pitchFamily="49" charset="0"/>
              </a:rPr>
              <a:t>–cell 250 250 250 90 90 90 –</a:t>
            </a:r>
            <a:r>
              <a:rPr lang="en-US" sz="2000" b="1" dirty="0" err="1" smtClean="0">
                <a:latin typeface="Courier New" panose="02070309020205020404" pitchFamily="49" charset="0"/>
                <a:cs typeface="Courier New" panose="02070309020205020404" pitchFamily="49" charset="0"/>
              </a:rPr>
              <a:t>misset</a:t>
            </a:r>
            <a:r>
              <a:rPr lang="en-US" sz="2000" b="1" dirty="0" smtClean="0">
                <a:latin typeface="Courier New" panose="02070309020205020404" pitchFamily="49" charset="0"/>
                <a:cs typeface="Courier New" panose="02070309020205020404" pitchFamily="49" charset="0"/>
              </a:rPr>
              <a:t> 10 20 30 -</a:t>
            </a:r>
            <a:r>
              <a:rPr lang="en-US" sz="2000" b="1" dirty="0" err="1" smtClean="0">
                <a:latin typeface="Courier New" panose="02070309020205020404" pitchFamily="49" charset="0"/>
                <a:cs typeface="Courier New" panose="02070309020205020404" pitchFamily="49" charset="0"/>
              </a:rPr>
              <a:t>hkl</a:t>
            </a:r>
            <a:r>
              <a:rPr lang="en-US" sz="2000" b="1" dirty="0" smtClean="0">
                <a:latin typeface="Courier New" panose="02070309020205020404" pitchFamily="49" charset="0"/>
                <a:cs typeface="Courier New" panose="02070309020205020404" pitchFamily="49" charset="0"/>
              </a:rPr>
              <a:t> </a:t>
            </a:r>
            <a:r>
              <a:rPr lang="en-US" sz="2000" b="1" dirty="0">
                <a:latin typeface="Courier New" panose="02070309020205020404" pitchFamily="49" charset="0"/>
                <a:cs typeface="Courier New" panose="02070309020205020404" pitchFamily="49" charset="0"/>
              </a:rPr>
              <a:t>P1.hkl -lambda 1 </a:t>
            </a:r>
            <a:r>
              <a:rPr lang="en-US" sz="2000" b="1" dirty="0" smtClean="0">
                <a:latin typeface="Courier New" panose="02070309020205020404" pitchFamily="49" charset="0"/>
                <a:cs typeface="Courier New" panose="02070309020205020404" pitchFamily="49" charset="0"/>
              </a:rPr>
              <a:t>-</a:t>
            </a:r>
            <a:r>
              <a:rPr lang="en-US" sz="2000" b="1" dirty="0">
                <a:latin typeface="Courier New" panose="02070309020205020404" pitchFamily="49" charset="0"/>
                <a:cs typeface="Courier New" panose="02070309020205020404" pitchFamily="49" charset="0"/>
              </a:rPr>
              <a:t>distance 1000 -</a:t>
            </a:r>
            <a:r>
              <a:rPr lang="en-US" sz="2000" b="1" dirty="0" err="1">
                <a:latin typeface="Courier New" panose="02070309020205020404" pitchFamily="49" charset="0"/>
                <a:cs typeface="Courier New" panose="02070309020205020404" pitchFamily="49" charset="0"/>
              </a:rPr>
              <a:t>detsize</a:t>
            </a:r>
            <a:r>
              <a:rPr lang="en-US" sz="2000" b="1" dirty="0">
                <a:latin typeface="Courier New" panose="02070309020205020404" pitchFamily="49" charset="0"/>
                <a:cs typeface="Courier New" panose="02070309020205020404" pitchFamily="49" charset="0"/>
              </a:rPr>
              <a:t> </a:t>
            </a:r>
            <a:r>
              <a:rPr lang="en-US" sz="2000" b="1" dirty="0" smtClean="0">
                <a:latin typeface="Courier New" panose="02070309020205020404" pitchFamily="49" charset="0"/>
                <a:cs typeface="Courier New" panose="02070309020205020404" pitchFamily="49" charset="0"/>
              </a:rPr>
              <a:t>100  </a:t>
            </a:r>
            <a:r>
              <a:rPr lang="en-US" sz="2000" b="1" dirty="0">
                <a:latin typeface="Courier New" panose="02070309020205020404" pitchFamily="49" charset="0"/>
                <a:cs typeface="Courier New" panose="02070309020205020404" pitchFamily="49" charset="0"/>
              </a:rPr>
              <a:t>-</a:t>
            </a:r>
            <a:r>
              <a:rPr lang="en-US" sz="2000" b="1" dirty="0" err="1">
                <a:latin typeface="Courier New" panose="02070309020205020404" pitchFamily="49" charset="0"/>
                <a:cs typeface="Courier New" panose="02070309020205020404" pitchFamily="49" charset="0"/>
              </a:rPr>
              <a:t>fluence</a:t>
            </a:r>
            <a:r>
              <a:rPr lang="en-US" sz="2000" b="1" dirty="0">
                <a:latin typeface="Courier New" panose="02070309020205020404" pitchFamily="49" charset="0"/>
                <a:cs typeface="Courier New" panose="02070309020205020404" pitchFamily="49" charset="0"/>
              </a:rPr>
              <a:t> 1e32 -N </a:t>
            </a:r>
            <a:r>
              <a:rPr lang="en-US" sz="2000" b="1" dirty="0" smtClean="0">
                <a:latin typeface="Courier New" panose="02070309020205020404" pitchFamily="49" charset="0"/>
                <a:cs typeface="Courier New" panose="02070309020205020404" pitchFamily="49" charset="0"/>
              </a:rPr>
              <a:t>1</a:t>
            </a:r>
          </a:p>
          <a:p>
            <a:pPr marL="0" indent="0">
              <a:buNone/>
            </a:pPr>
            <a:r>
              <a:rPr lang="en-US" sz="2000" b="1" dirty="0" err="1">
                <a:solidFill>
                  <a:srgbClr val="FF0000"/>
                </a:solidFill>
                <a:latin typeface="Courier New" panose="02070309020205020404" pitchFamily="49" charset="0"/>
                <a:cs typeface="Courier New" panose="02070309020205020404" pitchFamily="49" charset="0"/>
              </a:rPr>
              <a:t>adxv</a:t>
            </a:r>
            <a:r>
              <a:rPr lang="en-US" sz="2000" b="1" dirty="0">
                <a:latin typeface="Courier New" panose="02070309020205020404" pitchFamily="49" charset="0"/>
                <a:cs typeface="Courier New" panose="02070309020205020404" pitchFamily="49" charset="0"/>
              </a:rPr>
              <a:t> </a:t>
            </a:r>
            <a:r>
              <a:rPr lang="en-US" sz="2000" b="1" dirty="0" err="1">
                <a:latin typeface="Courier New" panose="02070309020205020404" pitchFamily="49" charset="0"/>
                <a:cs typeface="Courier New" panose="02070309020205020404" pitchFamily="49" charset="0"/>
              </a:rPr>
              <a:t>noiseimage.img</a:t>
            </a:r>
            <a:endParaRPr lang="en-US" sz="2000" b="1" dirty="0">
              <a:latin typeface="Courier New" panose="02070309020205020404" pitchFamily="49" charset="0"/>
              <a:cs typeface="Courier New" panose="02070309020205020404" pitchFamily="49" charset="0"/>
            </a:endParaRPr>
          </a:p>
          <a:p>
            <a:pPr marL="0" indent="0">
              <a:buNone/>
            </a:pPr>
            <a:endParaRPr lang="en-US" sz="2000" b="1" dirty="0">
              <a:latin typeface="Courier New" panose="02070309020205020404" pitchFamily="49" charset="0"/>
              <a:cs typeface="Courier New" panose="02070309020205020404" pitchFamily="49" charset="0"/>
            </a:endParaRPr>
          </a:p>
        </p:txBody>
      </p:sp>
      <p:pic>
        <p:nvPicPr>
          <p:cNvPr id="481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5205" r="388" b="17391"/>
          <a:stretch/>
        </p:blipFill>
        <p:spPr bwMode="auto">
          <a:xfrm>
            <a:off x="2895600" y="533400"/>
            <a:ext cx="5777948" cy="60429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218999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17781"/>
            <a:ext cx="9144000" cy="5440219"/>
          </a:xfrm>
          <a:prstGeom prst="rect">
            <a:avLst/>
          </a:prstGeom>
        </p:spPr>
      </p:pic>
      <p:sp>
        <p:nvSpPr>
          <p:cNvPr id="5" name="Title 1"/>
          <p:cNvSpPr txBox="1">
            <a:spLocks/>
          </p:cNvSpPr>
          <p:nvPr/>
        </p:nvSpPr>
        <p:spPr>
          <a:xfrm>
            <a:off x="457200" y="108384"/>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a:lstStyle>
          <a:p>
            <a:r>
              <a:rPr lang="en-US" dirty="0" smtClean="0">
                <a:solidFill>
                  <a:prstClr val="black"/>
                </a:solidFill>
              </a:rPr>
              <a:t>Real XFEL still</a:t>
            </a:r>
            <a:endParaRPr lang="en-US" dirty="0">
              <a:solidFill>
                <a:prstClr val="black"/>
              </a:solidFill>
            </a:endParaRPr>
          </a:p>
        </p:txBody>
      </p:sp>
    </p:spTree>
    <p:extLst>
      <p:ext uri="{BB962C8B-B14F-4D97-AF65-F5344CB8AC3E}">
        <p14:creationId xmlns:p14="http://schemas.microsoft.com/office/powerpoint/2010/main" val="1082324742"/>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run: </a:t>
            </a:r>
            <a:r>
              <a:rPr lang="en-US" dirty="0" err="1" smtClean="0"/>
              <a:t>nonBragg</a:t>
            </a:r>
            <a:r>
              <a:rPr lang="en-US" dirty="0" smtClean="0"/>
              <a:t> for SAXS</a:t>
            </a:r>
            <a:endParaRPr lang="en-US" dirty="0"/>
          </a:p>
        </p:txBody>
      </p:sp>
      <p:sp>
        <p:nvSpPr>
          <p:cNvPr id="3" name="Content Placeholder 2"/>
          <p:cNvSpPr>
            <a:spLocks noGrp="1"/>
          </p:cNvSpPr>
          <p:nvPr>
            <p:ph idx="1"/>
          </p:nvPr>
        </p:nvSpPr>
        <p:spPr>
          <a:xfrm>
            <a:off x="457200" y="1600200"/>
            <a:ext cx="8229600" cy="4800600"/>
          </a:xfrm>
        </p:spPr>
        <p:txBody>
          <a:bodyPr/>
          <a:lstStyle/>
          <a:p>
            <a:pPr marL="0" indent="0">
              <a:spcBef>
                <a:spcPts val="0"/>
              </a:spcBef>
              <a:buNone/>
            </a:pPr>
            <a:r>
              <a:rPr lang="en-US" sz="2000" b="1" dirty="0" err="1">
                <a:solidFill>
                  <a:srgbClr val="00B050"/>
                </a:solidFill>
                <a:latin typeface="Courier New" panose="02070309020205020404" pitchFamily="49" charset="0"/>
                <a:cs typeface="Courier New" panose="02070309020205020404" pitchFamily="49" charset="0"/>
              </a:rPr>
              <a:t>pdbset</a:t>
            </a:r>
            <a:r>
              <a:rPr lang="en-US" sz="2000" b="1" dirty="0">
                <a:solidFill>
                  <a:srgbClr val="00B050"/>
                </a:solidFill>
                <a:latin typeface="Courier New" panose="02070309020205020404" pitchFamily="49" charset="0"/>
                <a:cs typeface="Courier New" panose="02070309020205020404" pitchFamily="49" charset="0"/>
              </a:rPr>
              <a:t> </a:t>
            </a:r>
            <a:r>
              <a:rPr lang="en-US" sz="2000" b="1" dirty="0" err="1">
                <a:latin typeface="Courier New" panose="02070309020205020404" pitchFamily="49" charset="0"/>
                <a:cs typeface="Courier New" panose="02070309020205020404" pitchFamily="49" charset="0"/>
              </a:rPr>
              <a:t>xyzin</a:t>
            </a:r>
            <a:r>
              <a:rPr lang="en-US" sz="2000" b="1" dirty="0">
                <a:latin typeface="Courier New" panose="02070309020205020404" pitchFamily="49" charset="0"/>
                <a:cs typeface="Courier New" panose="02070309020205020404" pitchFamily="49" charset="0"/>
              </a:rPr>
              <a:t> </a:t>
            </a:r>
            <a:r>
              <a:rPr lang="en-US" sz="2000" b="1" dirty="0" smtClean="0">
                <a:solidFill>
                  <a:srgbClr val="FF0000"/>
                </a:solidFill>
                <a:latin typeface="Courier New" panose="02070309020205020404" pitchFamily="49" charset="0"/>
                <a:cs typeface="Courier New" panose="02070309020205020404" pitchFamily="49" charset="0"/>
              </a:rPr>
              <a:t>lysozyme.pdb</a:t>
            </a:r>
            <a:r>
              <a:rPr lang="en-US" sz="2000" b="1" dirty="0" smtClean="0">
                <a:latin typeface="Courier New" panose="02070309020205020404" pitchFamily="49" charset="0"/>
                <a:cs typeface="Courier New" panose="02070309020205020404" pitchFamily="49" charset="0"/>
              </a:rPr>
              <a:t> </a:t>
            </a:r>
            <a:r>
              <a:rPr lang="en-US" sz="2000" b="1" dirty="0" err="1">
                <a:latin typeface="Courier New" panose="02070309020205020404" pitchFamily="49" charset="0"/>
                <a:cs typeface="Courier New" panose="02070309020205020404" pitchFamily="49" charset="0"/>
              </a:rPr>
              <a:t>xyzout</a:t>
            </a:r>
            <a:r>
              <a:rPr lang="en-US" sz="2000" b="1" dirty="0">
                <a:latin typeface="Courier New" panose="02070309020205020404" pitchFamily="49" charset="0"/>
                <a:cs typeface="Courier New" panose="02070309020205020404" pitchFamily="49" charset="0"/>
              </a:rPr>
              <a:t> bigcell.pdb &lt;&lt; </a:t>
            </a:r>
            <a:r>
              <a:rPr lang="en-US" sz="2000" b="1" dirty="0" smtClean="0">
                <a:latin typeface="Courier New" panose="02070309020205020404" pitchFamily="49" charset="0"/>
                <a:cs typeface="Courier New" panose="02070309020205020404" pitchFamily="49" charset="0"/>
              </a:rPr>
              <a:t>EOF</a:t>
            </a:r>
          </a:p>
          <a:p>
            <a:pPr marL="0" indent="0">
              <a:spcBef>
                <a:spcPts val="0"/>
              </a:spcBef>
              <a:buNone/>
            </a:pPr>
            <a:r>
              <a:rPr lang="en-US" sz="2000" b="1" dirty="0" smtClean="0">
                <a:latin typeface="Courier New" panose="02070309020205020404" pitchFamily="49" charset="0"/>
                <a:cs typeface="Courier New" panose="02070309020205020404" pitchFamily="49" charset="0"/>
              </a:rPr>
              <a:t>CELL </a:t>
            </a:r>
            <a:r>
              <a:rPr lang="en-US" sz="2000" b="1" dirty="0">
                <a:latin typeface="Courier New" panose="02070309020205020404" pitchFamily="49" charset="0"/>
                <a:cs typeface="Courier New" panose="02070309020205020404" pitchFamily="49" charset="0"/>
              </a:rPr>
              <a:t>250 250 250 90 90 </a:t>
            </a:r>
            <a:r>
              <a:rPr lang="en-US" sz="2000" b="1" dirty="0" smtClean="0">
                <a:latin typeface="Courier New" panose="02070309020205020404" pitchFamily="49" charset="0"/>
                <a:cs typeface="Courier New" panose="02070309020205020404" pitchFamily="49" charset="0"/>
              </a:rPr>
              <a:t>90</a:t>
            </a:r>
          </a:p>
          <a:p>
            <a:pPr marL="0" indent="0">
              <a:spcBef>
                <a:spcPts val="0"/>
              </a:spcBef>
              <a:buNone/>
            </a:pPr>
            <a:r>
              <a:rPr lang="en-US" sz="2000" b="1" dirty="0" smtClean="0">
                <a:latin typeface="Courier New" panose="02070309020205020404" pitchFamily="49" charset="0"/>
                <a:cs typeface="Courier New" panose="02070309020205020404" pitchFamily="49" charset="0"/>
              </a:rPr>
              <a:t>SPACEGROUP </a:t>
            </a:r>
            <a:r>
              <a:rPr lang="en-US" sz="2000" b="1" dirty="0">
                <a:latin typeface="Courier New" panose="02070309020205020404" pitchFamily="49" charset="0"/>
                <a:cs typeface="Courier New" panose="02070309020205020404" pitchFamily="49" charset="0"/>
              </a:rPr>
              <a:t>1 </a:t>
            </a:r>
            <a:endParaRPr lang="en-US" sz="2000" b="1" dirty="0" smtClean="0">
              <a:latin typeface="Courier New" panose="02070309020205020404" pitchFamily="49" charset="0"/>
              <a:cs typeface="Courier New" panose="02070309020205020404" pitchFamily="49" charset="0"/>
            </a:endParaRPr>
          </a:p>
          <a:p>
            <a:pPr marL="0" indent="0">
              <a:spcBef>
                <a:spcPts val="0"/>
              </a:spcBef>
              <a:buNone/>
            </a:pPr>
            <a:r>
              <a:rPr lang="en-US" sz="2000" b="1" dirty="0" smtClean="0">
                <a:latin typeface="Courier New" panose="02070309020205020404" pitchFamily="49" charset="0"/>
                <a:cs typeface="Courier New" panose="02070309020205020404" pitchFamily="49" charset="0"/>
              </a:rPr>
              <a:t>EOF</a:t>
            </a:r>
          </a:p>
          <a:p>
            <a:pPr marL="0" indent="0">
              <a:buNone/>
            </a:pPr>
            <a:r>
              <a:rPr lang="en-US" sz="2000" b="1" dirty="0" err="1" smtClean="0">
                <a:solidFill>
                  <a:srgbClr val="00B050"/>
                </a:solidFill>
                <a:latin typeface="Courier New" panose="02070309020205020404" pitchFamily="49" charset="0"/>
                <a:cs typeface="Courier New" panose="02070309020205020404" pitchFamily="49" charset="0"/>
              </a:rPr>
              <a:t>phenix.fmodel</a:t>
            </a:r>
            <a:r>
              <a:rPr lang="en-US" sz="2000" b="1" dirty="0" smtClean="0">
                <a:solidFill>
                  <a:srgbClr val="00B050"/>
                </a:solidFill>
                <a:latin typeface="Courier New" panose="02070309020205020404" pitchFamily="49" charset="0"/>
                <a:cs typeface="Courier New" panose="02070309020205020404" pitchFamily="49" charset="0"/>
              </a:rPr>
              <a:t> </a:t>
            </a:r>
            <a:r>
              <a:rPr lang="en-US" sz="2000" b="1" dirty="0">
                <a:latin typeface="Courier New" panose="02070309020205020404" pitchFamily="49" charset="0"/>
                <a:cs typeface="Courier New" panose="02070309020205020404" pitchFamily="49" charset="0"/>
              </a:rPr>
              <a:t>bigcell.pdb </a:t>
            </a:r>
            <a:r>
              <a:rPr lang="en-US" sz="2000" b="1" dirty="0" err="1">
                <a:latin typeface="Courier New" panose="02070309020205020404" pitchFamily="49" charset="0"/>
                <a:cs typeface="Courier New" panose="02070309020205020404" pitchFamily="49" charset="0"/>
              </a:rPr>
              <a:t>high_resolution</a:t>
            </a:r>
            <a:r>
              <a:rPr lang="en-US" sz="2000" b="1" dirty="0">
                <a:latin typeface="Courier New" panose="02070309020205020404" pitchFamily="49" charset="0"/>
                <a:cs typeface="Courier New" panose="02070309020205020404" pitchFamily="49" charset="0"/>
              </a:rPr>
              <a:t>=10 </a:t>
            </a:r>
            <a:r>
              <a:rPr lang="en-US" sz="2000" b="1" dirty="0" err="1" smtClean="0">
                <a:latin typeface="Courier New" panose="02070309020205020404" pitchFamily="49" charset="0"/>
                <a:cs typeface="Courier New" panose="02070309020205020404" pitchFamily="49" charset="0"/>
              </a:rPr>
              <a:t>k_sol</a:t>
            </a:r>
            <a:r>
              <a:rPr lang="en-US" sz="2000" b="1" dirty="0" smtClean="0">
                <a:latin typeface="Courier New" panose="02070309020205020404" pitchFamily="49" charset="0"/>
                <a:cs typeface="Courier New" panose="02070309020205020404" pitchFamily="49" charset="0"/>
              </a:rPr>
              <a:t>=0.35 </a:t>
            </a:r>
            <a:r>
              <a:rPr lang="en-US" sz="2000" b="1" dirty="0" err="1">
                <a:latin typeface="Courier New" panose="02070309020205020404" pitchFamily="49" charset="0"/>
                <a:cs typeface="Courier New" panose="02070309020205020404" pitchFamily="49" charset="0"/>
              </a:rPr>
              <a:t>b_sol</a:t>
            </a:r>
            <a:r>
              <a:rPr lang="en-US" sz="2000" b="1" dirty="0">
                <a:latin typeface="Courier New" panose="02070309020205020404" pitchFamily="49" charset="0"/>
                <a:cs typeface="Courier New" panose="02070309020205020404" pitchFamily="49" charset="0"/>
              </a:rPr>
              <a:t>=46.5 </a:t>
            </a:r>
            <a:r>
              <a:rPr lang="en-US" sz="2000" b="1" dirty="0" err="1">
                <a:latin typeface="Courier New" panose="02070309020205020404" pitchFamily="49" charset="0"/>
                <a:cs typeface="Courier New" panose="02070309020205020404" pitchFamily="49" charset="0"/>
              </a:rPr>
              <a:t>mask.solvent_radius</a:t>
            </a:r>
            <a:r>
              <a:rPr lang="en-US" sz="2000" b="1" dirty="0">
                <a:latin typeface="Courier New" panose="02070309020205020404" pitchFamily="49" charset="0"/>
                <a:cs typeface="Courier New" panose="02070309020205020404" pitchFamily="49" charset="0"/>
              </a:rPr>
              <a:t>=0.5 </a:t>
            </a:r>
            <a:r>
              <a:rPr lang="en-US" sz="2000" b="1" dirty="0" err="1" smtClean="0">
                <a:latin typeface="Courier New" panose="02070309020205020404" pitchFamily="49" charset="0"/>
                <a:cs typeface="Courier New" panose="02070309020205020404" pitchFamily="49" charset="0"/>
              </a:rPr>
              <a:t>mask.shrink_truncation_radius</a:t>
            </a:r>
            <a:r>
              <a:rPr lang="en-US" sz="2000" b="1" dirty="0" smtClean="0">
                <a:latin typeface="Courier New" panose="02070309020205020404" pitchFamily="49" charset="0"/>
                <a:cs typeface="Courier New" panose="02070309020205020404" pitchFamily="49" charset="0"/>
              </a:rPr>
              <a:t>=0.16</a:t>
            </a:r>
          </a:p>
          <a:p>
            <a:pPr marL="0" indent="0">
              <a:buNone/>
            </a:pPr>
            <a:r>
              <a:rPr lang="en-US" sz="2000" dirty="0">
                <a:latin typeface="Courier New" panose="02070309020205020404" pitchFamily="49" charset="0"/>
                <a:cs typeface="Courier New" panose="02070309020205020404" pitchFamily="49" charset="0"/>
              </a:rPr>
              <a:t/>
            </a:r>
            <a:br>
              <a:rPr lang="en-US" sz="2000" dirty="0">
                <a:latin typeface="Courier New" panose="02070309020205020404" pitchFamily="49" charset="0"/>
                <a:cs typeface="Courier New" panose="02070309020205020404" pitchFamily="49" charset="0"/>
              </a:rPr>
            </a:br>
            <a:r>
              <a:rPr lang="en-US" sz="2000" b="1" dirty="0" smtClean="0">
                <a:solidFill>
                  <a:srgbClr val="00B050"/>
                </a:solidFill>
                <a:latin typeface="Courier New" panose="02070309020205020404" pitchFamily="49" charset="0"/>
                <a:cs typeface="Courier New" panose="02070309020205020404" pitchFamily="49" charset="0"/>
              </a:rPr>
              <a:t>mtz_to_stol.com</a:t>
            </a:r>
            <a:r>
              <a:rPr lang="en-US" sz="2000" b="1" dirty="0" smtClean="0">
                <a:latin typeface="Courier New" panose="02070309020205020404" pitchFamily="49" charset="0"/>
                <a:cs typeface="Courier New" panose="02070309020205020404" pitchFamily="49" charset="0"/>
              </a:rPr>
              <a:t> </a:t>
            </a:r>
            <a:r>
              <a:rPr lang="en-US" sz="2000" b="1" dirty="0" err="1">
                <a:latin typeface="Courier New" panose="02070309020205020404" pitchFamily="49" charset="0"/>
                <a:cs typeface="Courier New" panose="02070309020205020404" pitchFamily="49" charset="0"/>
              </a:rPr>
              <a:t>bigcell.pdb.mtz</a:t>
            </a:r>
            <a:endParaRPr lang="en-US" sz="2000" b="1" dirty="0">
              <a:latin typeface="Courier New" panose="02070309020205020404" pitchFamily="49" charset="0"/>
              <a:cs typeface="Courier New" panose="02070309020205020404" pitchFamily="49" charset="0"/>
            </a:endParaRPr>
          </a:p>
          <a:p>
            <a:pPr marL="0" indent="0">
              <a:buNone/>
            </a:pPr>
            <a:endParaRPr lang="en-US" sz="2000" b="1" dirty="0">
              <a:latin typeface="Courier New" panose="02070309020205020404" pitchFamily="49" charset="0"/>
              <a:cs typeface="Courier New" panose="02070309020205020404" pitchFamily="49" charset="0"/>
            </a:endParaRPr>
          </a:p>
          <a:p>
            <a:pPr marL="0" indent="0">
              <a:buNone/>
            </a:pPr>
            <a:r>
              <a:rPr lang="en-US" sz="2000" b="1" dirty="0" err="1" smtClean="0">
                <a:solidFill>
                  <a:srgbClr val="00B050"/>
                </a:solidFill>
                <a:latin typeface="Courier New" panose="02070309020205020404" pitchFamily="49" charset="0"/>
                <a:cs typeface="Courier New" panose="02070309020205020404" pitchFamily="49" charset="0"/>
              </a:rPr>
              <a:t>nonBragg</a:t>
            </a:r>
            <a:r>
              <a:rPr lang="en-US" sz="2000" b="1" dirty="0" smtClean="0">
                <a:solidFill>
                  <a:srgbClr val="00B050"/>
                </a:solidFill>
                <a:latin typeface="Courier New" panose="02070309020205020404" pitchFamily="49" charset="0"/>
                <a:cs typeface="Courier New" panose="02070309020205020404" pitchFamily="49" charset="0"/>
              </a:rPr>
              <a:t> </a:t>
            </a:r>
            <a:r>
              <a:rPr lang="en-US" sz="2000" b="1" dirty="0">
                <a:latin typeface="Courier New" panose="02070309020205020404" pitchFamily="49" charset="0"/>
                <a:cs typeface="Courier New" panose="02070309020205020404" pitchFamily="49" charset="0"/>
              </a:rPr>
              <a:t>-</a:t>
            </a:r>
            <a:r>
              <a:rPr lang="en-US" sz="2000" b="1" dirty="0" err="1">
                <a:latin typeface="Courier New" panose="02070309020205020404" pitchFamily="49" charset="0"/>
                <a:cs typeface="Courier New" panose="02070309020205020404" pitchFamily="49" charset="0"/>
              </a:rPr>
              <a:t>stol</a:t>
            </a:r>
            <a:r>
              <a:rPr lang="en-US" sz="2000" b="1" dirty="0">
                <a:latin typeface="Courier New" panose="02070309020205020404" pitchFamily="49" charset="0"/>
                <a:cs typeface="Courier New" panose="02070309020205020404" pitchFamily="49" charset="0"/>
              </a:rPr>
              <a:t> </a:t>
            </a:r>
            <a:r>
              <a:rPr lang="en-US" sz="2000" b="1" dirty="0" err="1">
                <a:latin typeface="Courier New" panose="02070309020205020404" pitchFamily="49" charset="0"/>
                <a:cs typeface="Courier New" panose="02070309020205020404" pitchFamily="49" charset="0"/>
              </a:rPr>
              <a:t>mtz.stol</a:t>
            </a:r>
            <a:r>
              <a:rPr lang="en-US" sz="2000" b="1" dirty="0">
                <a:latin typeface="Courier New" panose="02070309020205020404" pitchFamily="49" charset="0"/>
                <a:cs typeface="Courier New" panose="02070309020205020404" pitchFamily="49" charset="0"/>
              </a:rPr>
              <a:t> -lambda 1 -dispersion 0 \</a:t>
            </a:r>
          </a:p>
          <a:p>
            <a:pPr marL="0" indent="0">
              <a:buNone/>
            </a:pPr>
            <a:r>
              <a:rPr lang="en-US" sz="2000" b="1" dirty="0">
                <a:latin typeface="Courier New" panose="02070309020205020404" pitchFamily="49" charset="0"/>
                <a:cs typeface="Courier New" panose="02070309020205020404" pitchFamily="49" charset="0"/>
              </a:rPr>
              <a:t>  -distance 1000 -</a:t>
            </a:r>
            <a:r>
              <a:rPr lang="en-US" sz="2000" b="1" dirty="0" err="1">
                <a:latin typeface="Courier New" panose="02070309020205020404" pitchFamily="49" charset="0"/>
                <a:cs typeface="Courier New" panose="02070309020205020404" pitchFamily="49" charset="0"/>
              </a:rPr>
              <a:t>detsize</a:t>
            </a:r>
            <a:r>
              <a:rPr lang="en-US" sz="2000" b="1" dirty="0">
                <a:latin typeface="Courier New" panose="02070309020205020404" pitchFamily="49" charset="0"/>
                <a:cs typeface="Courier New" panose="02070309020205020404" pitchFamily="49" charset="0"/>
              </a:rPr>
              <a:t> 100 -pixel </a:t>
            </a:r>
            <a:r>
              <a:rPr lang="en-US" sz="2000" b="1" dirty="0" smtClean="0">
                <a:latin typeface="Courier New" panose="02070309020205020404" pitchFamily="49" charset="0"/>
                <a:cs typeface="Courier New" panose="02070309020205020404" pitchFamily="49" charset="0"/>
              </a:rPr>
              <a:t>0.172 \</a:t>
            </a:r>
            <a:endParaRPr lang="en-US" sz="2000" b="1" dirty="0">
              <a:latin typeface="Courier New" panose="02070309020205020404" pitchFamily="49" charset="0"/>
              <a:cs typeface="Courier New" panose="02070309020205020404" pitchFamily="49" charset="0"/>
            </a:endParaRPr>
          </a:p>
          <a:p>
            <a:pPr marL="0" indent="0">
              <a:buNone/>
            </a:pPr>
            <a:r>
              <a:rPr lang="en-US" sz="2000" b="1" dirty="0">
                <a:latin typeface="Courier New" panose="02070309020205020404" pitchFamily="49" charset="0"/>
                <a:cs typeface="Courier New" panose="02070309020205020404" pitchFamily="49" charset="0"/>
              </a:rPr>
              <a:t>  -flux 1e13 -thick 1.2 -MW 14000 -density 0.01 </a:t>
            </a:r>
            <a:endParaRPr lang="en-US" sz="2000" b="1" dirty="0" smtClean="0">
              <a:latin typeface="Courier New" panose="02070309020205020404" pitchFamily="49" charset="0"/>
              <a:cs typeface="Courier New" panose="02070309020205020404" pitchFamily="49" charset="0"/>
            </a:endParaRPr>
          </a:p>
          <a:p>
            <a:pPr marL="0" indent="0">
              <a:buNone/>
            </a:pPr>
            <a:r>
              <a:rPr lang="en-US" sz="2000" b="1" dirty="0" err="1">
                <a:solidFill>
                  <a:srgbClr val="FF0000"/>
                </a:solidFill>
                <a:latin typeface="Courier New" panose="02070309020205020404" pitchFamily="49" charset="0"/>
                <a:cs typeface="Courier New" panose="02070309020205020404" pitchFamily="49" charset="0"/>
              </a:rPr>
              <a:t>adxv</a:t>
            </a:r>
            <a:r>
              <a:rPr lang="en-US" sz="2000" b="1" dirty="0">
                <a:latin typeface="Courier New" panose="02070309020205020404" pitchFamily="49" charset="0"/>
                <a:cs typeface="Courier New" panose="02070309020205020404" pitchFamily="49" charset="0"/>
              </a:rPr>
              <a:t> </a:t>
            </a:r>
            <a:r>
              <a:rPr lang="en-US" sz="2000" b="1" dirty="0" err="1">
                <a:latin typeface="Courier New" panose="02070309020205020404" pitchFamily="49" charset="0"/>
                <a:cs typeface="Courier New" panose="02070309020205020404" pitchFamily="49" charset="0"/>
              </a:rPr>
              <a:t>noiseimage.img</a:t>
            </a:r>
            <a:endParaRPr lang="en-US" sz="2000" b="1" dirty="0">
              <a:latin typeface="Courier New" panose="02070309020205020404" pitchFamily="49" charset="0"/>
              <a:cs typeface="Courier New" panose="02070309020205020404" pitchFamily="49" charset="0"/>
            </a:endParaRPr>
          </a:p>
          <a:p>
            <a:pPr marL="0" indent="0">
              <a:buNone/>
            </a:pPr>
            <a:endParaRPr lang="en-US" sz="2000" b="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21049720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run: </a:t>
            </a:r>
            <a:r>
              <a:rPr lang="en-US" dirty="0" err="1" smtClean="0"/>
              <a:t>nonBragg</a:t>
            </a:r>
            <a:r>
              <a:rPr lang="en-US" dirty="0" smtClean="0"/>
              <a:t> for SAXS</a:t>
            </a:r>
            <a:endParaRPr lang="en-US" dirty="0"/>
          </a:p>
        </p:txBody>
      </p:sp>
      <p:sp>
        <p:nvSpPr>
          <p:cNvPr id="3" name="Content Placeholder 2"/>
          <p:cNvSpPr>
            <a:spLocks noGrp="1"/>
          </p:cNvSpPr>
          <p:nvPr>
            <p:ph idx="1"/>
          </p:nvPr>
        </p:nvSpPr>
        <p:spPr>
          <a:xfrm>
            <a:off x="457200" y="1600200"/>
            <a:ext cx="8229600" cy="4800600"/>
          </a:xfrm>
        </p:spPr>
        <p:txBody>
          <a:bodyPr/>
          <a:lstStyle/>
          <a:p>
            <a:pPr marL="0" indent="0">
              <a:spcBef>
                <a:spcPts val="0"/>
              </a:spcBef>
              <a:buNone/>
            </a:pPr>
            <a:r>
              <a:rPr lang="en-US" sz="2000" b="1" dirty="0" err="1">
                <a:solidFill>
                  <a:srgbClr val="00B050"/>
                </a:solidFill>
                <a:latin typeface="Courier New" panose="02070309020205020404" pitchFamily="49" charset="0"/>
                <a:cs typeface="Courier New" panose="02070309020205020404" pitchFamily="49" charset="0"/>
              </a:rPr>
              <a:t>pdbset</a:t>
            </a:r>
            <a:r>
              <a:rPr lang="en-US" sz="2000" b="1" dirty="0">
                <a:solidFill>
                  <a:srgbClr val="00B050"/>
                </a:solidFill>
                <a:latin typeface="Courier New" panose="02070309020205020404" pitchFamily="49" charset="0"/>
                <a:cs typeface="Courier New" panose="02070309020205020404" pitchFamily="49" charset="0"/>
              </a:rPr>
              <a:t> </a:t>
            </a:r>
            <a:r>
              <a:rPr lang="en-US" sz="2000" b="1" dirty="0" err="1">
                <a:latin typeface="Courier New" panose="02070309020205020404" pitchFamily="49" charset="0"/>
                <a:cs typeface="Courier New" panose="02070309020205020404" pitchFamily="49" charset="0"/>
              </a:rPr>
              <a:t>xyzin</a:t>
            </a:r>
            <a:r>
              <a:rPr lang="en-US" sz="2000" b="1" dirty="0">
                <a:latin typeface="Courier New" panose="02070309020205020404" pitchFamily="49" charset="0"/>
                <a:cs typeface="Courier New" panose="02070309020205020404" pitchFamily="49" charset="0"/>
              </a:rPr>
              <a:t> </a:t>
            </a:r>
            <a:r>
              <a:rPr lang="en-US" sz="2000" b="1" dirty="0" smtClean="0">
                <a:solidFill>
                  <a:srgbClr val="FF0000"/>
                </a:solidFill>
                <a:latin typeface="Courier New" panose="02070309020205020404" pitchFamily="49" charset="0"/>
                <a:cs typeface="Courier New" panose="02070309020205020404" pitchFamily="49" charset="0"/>
              </a:rPr>
              <a:t>lysozyme.pdb</a:t>
            </a:r>
            <a:r>
              <a:rPr lang="en-US" sz="2000" b="1" dirty="0" smtClean="0">
                <a:latin typeface="Courier New" panose="02070309020205020404" pitchFamily="49" charset="0"/>
                <a:cs typeface="Courier New" panose="02070309020205020404" pitchFamily="49" charset="0"/>
              </a:rPr>
              <a:t> </a:t>
            </a:r>
            <a:r>
              <a:rPr lang="en-US" sz="2000" b="1" dirty="0" err="1">
                <a:latin typeface="Courier New" panose="02070309020205020404" pitchFamily="49" charset="0"/>
                <a:cs typeface="Courier New" panose="02070309020205020404" pitchFamily="49" charset="0"/>
              </a:rPr>
              <a:t>xyzout</a:t>
            </a:r>
            <a:r>
              <a:rPr lang="en-US" sz="2000" b="1" dirty="0">
                <a:latin typeface="Courier New" panose="02070309020205020404" pitchFamily="49" charset="0"/>
                <a:cs typeface="Courier New" panose="02070309020205020404" pitchFamily="49" charset="0"/>
              </a:rPr>
              <a:t> bigcell.pdb &lt;&lt; </a:t>
            </a:r>
            <a:r>
              <a:rPr lang="en-US" sz="2000" b="1" dirty="0" smtClean="0">
                <a:latin typeface="Courier New" panose="02070309020205020404" pitchFamily="49" charset="0"/>
                <a:cs typeface="Courier New" panose="02070309020205020404" pitchFamily="49" charset="0"/>
              </a:rPr>
              <a:t>EOF</a:t>
            </a:r>
          </a:p>
          <a:p>
            <a:pPr marL="0" indent="0">
              <a:spcBef>
                <a:spcPts val="0"/>
              </a:spcBef>
              <a:buNone/>
            </a:pPr>
            <a:r>
              <a:rPr lang="en-US" sz="2000" b="1" dirty="0" smtClean="0">
                <a:latin typeface="Courier New" panose="02070309020205020404" pitchFamily="49" charset="0"/>
                <a:cs typeface="Courier New" panose="02070309020205020404" pitchFamily="49" charset="0"/>
              </a:rPr>
              <a:t>CELL </a:t>
            </a:r>
            <a:r>
              <a:rPr lang="en-US" sz="2000" b="1" dirty="0">
                <a:latin typeface="Courier New" panose="02070309020205020404" pitchFamily="49" charset="0"/>
                <a:cs typeface="Courier New" panose="02070309020205020404" pitchFamily="49" charset="0"/>
              </a:rPr>
              <a:t>250 250 250 90 90 </a:t>
            </a:r>
            <a:r>
              <a:rPr lang="en-US" sz="2000" b="1" dirty="0" smtClean="0">
                <a:latin typeface="Courier New" panose="02070309020205020404" pitchFamily="49" charset="0"/>
                <a:cs typeface="Courier New" panose="02070309020205020404" pitchFamily="49" charset="0"/>
              </a:rPr>
              <a:t>90</a:t>
            </a:r>
          </a:p>
          <a:p>
            <a:pPr marL="0" indent="0">
              <a:spcBef>
                <a:spcPts val="0"/>
              </a:spcBef>
              <a:buNone/>
            </a:pPr>
            <a:r>
              <a:rPr lang="en-US" sz="2000" b="1" dirty="0" smtClean="0">
                <a:latin typeface="Courier New" panose="02070309020205020404" pitchFamily="49" charset="0"/>
                <a:cs typeface="Courier New" panose="02070309020205020404" pitchFamily="49" charset="0"/>
              </a:rPr>
              <a:t>SPACEGROUP </a:t>
            </a:r>
            <a:r>
              <a:rPr lang="en-US" sz="2000" b="1" dirty="0">
                <a:latin typeface="Courier New" panose="02070309020205020404" pitchFamily="49" charset="0"/>
                <a:cs typeface="Courier New" panose="02070309020205020404" pitchFamily="49" charset="0"/>
              </a:rPr>
              <a:t>1 </a:t>
            </a:r>
            <a:endParaRPr lang="en-US" sz="2000" b="1" dirty="0" smtClean="0">
              <a:latin typeface="Courier New" panose="02070309020205020404" pitchFamily="49" charset="0"/>
              <a:cs typeface="Courier New" panose="02070309020205020404" pitchFamily="49" charset="0"/>
            </a:endParaRPr>
          </a:p>
          <a:p>
            <a:pPr marL="0" indent="0">
              <a:spcBef>
                <a:spcPts val="0"/>
              </a:spcBef>
              <a:buNone/>
            </a:pPr>
            <a:r>
              <a:rPr lang="en-US" sz="2000" b="1" dirty="0" smtClean="0">
                <a:latin typeface="Courier New" panose="02070309020205020404" pitchFamily="49" charset="0"/>
                <a:cs typeface="Courier New" panose="02070309020205020404" pitchFamily="49" charset="0"/>
              </a:rPr>
              <a:t>EOF</a:t>
            </a:r>
          </a:p>
          <a:p>
            <a:pPr marL="0" indent="0">
              <a:buNone/>
            </a:pPr>
            <a:r>
              <a:rPr lang="en-US" sz="2000" b="1" dirty="0" err="1" smtClean="0">
                <a:solidFill>
                  <a:srgbClr val="00B050"/>
                </a:solidFill>
                <a:latin typeface="Courier New" panose="02070309020205020404" pitchFamily="49" charset="0"/>
                <a:cs typeface="Courier New" panose="02070309020205020404" pitchFamily="49" charset="0"/>
              </a:rPr>
              <a:t>phenix.fmodel</a:t>
            </a:r>
            <a:r>
              <a:rPr lang="en-US" sz="2000" b="1" dirty="0" smtClean="0">
                <a:solidFill>
                  <a:srgbClr val="00B050"/>
                </a:solidFill>
                <a:latin typeface="Courier New" panose="02070309020205020404" pitchFamily="49" charset="0"/>
                <a:cs typeface="Courier New" panose="02070309020205020404" pitchFamily="49" charset="0"/>
              </a:rPr>
              <a:t> </a:t>
            </a:r>
            <a:r>
              <a:rPr lang="en-US" sz="2000" b="1" dirty="0">
                <a:latin typeface="Courier New" panose="02070309020205020404" pitchFamily="49" charset="0"/>
                <a:cs typeface="Courier New" panose="02070309020205020404" pitchFamily="49" charset="0"/>
              </a:rPr>
              <a:t>bigcell.pdb </a:t>
            </a:r>
            <a:r>
              <a:rPr lang="en-US" sz="2000" b="1" dirty="0" err="1">
                <a:latin typeface="Courier New" panose="02070309020205020404" pitchFamily="49" charset="0"/>
                <a:cs typeface="Courier New" panose="02070309020205020404" pitchFamily="49" charset="0"/>
              </a:rPr>
              <a:t>high_resolution</a:t>
            </a:r>
            <a:r>
              <a:rPr lang="en-US" sz="2000" b="1" dirty="0">
                <a:latin typeface="Courier New" panose="02070309020205020404" pitchFamily="49" charset="0"/>
                <a:cs typeface="Courier New" panose="02070309020205020404" pitchFamily="49" charset="0"/>
              </a:rPr>
              <a:t>=10 </a:t>
            </a:r>
            <a:r>
              <a:rPr lang="en-US" sz="2000" b="1" dirty="0" err="1" smtClean="0">
                <a:latin typeface="Courier New" panose="02070309020205020404" pitchFamily="49" charset="0"/>
                <a:cs typeface="Courier New" panose="02070309020205020404" pitchFamily="49" charset="0"/>
              </a:rPr>
              <a:t>k_sol</a:t>
            </a:r>
            <a:r>
              <a:rPr lang="en-US" sz="2000" b="1" dirty="0" smtClean="0">
                <a:latin typeface="Courier New" panose="02070309020205020404" pitchFamily="49" charset="0"/>
                <a:cs typeface="Courier New" panose="02070309020205020404" pitchFamily="49" charset="0"/>
              </a:rPr>
              <a:t>=0.35 </a:t>
            </a:r>
            <a:r>
              <a:rPr lang="en-US" sz="2000" b="1" dirty="0" err="1">
                <a:latin typeface="Courier New" panose="02070309020205020404" pitchFamily="49" charset="0"/>
                <a:cs typeface="Courier New" panose="02070309020205020404" pitchFamily="49" charset="0"/>
              </a:rPr>
              <a:t>b_sol</a:t>
            </a:r>
            <a:r>
              <a:rPr lang="en-US" sz="2000" b="1" dirty="0">
                <a:latin typeface="Courier New" panose="02070309020205020404" pitchFamily="49" charset="0"/>
                <a:cs typeface="Courier New" panose="02070309020205020404" pitchFamily="49" charset="0"/>
              </a:rPr>
              <a:t>=46.5 </a:t>
            </a:r>
            <a:r>
              <a:rPr lang="en-US" sz="2000" b="1" dirty="0" err="1">
                <a:latin typeface="Courier New" panose="02070309020205020404" pitchFamily="49" charset="0"/>
                <a:cs typeface="Courier New" panose="02070309020205020404" pitchFamily="49" charset="0"/>
              </a:rPr>
              <a:t>mask.solvent_radius</a:t>
            </a:r>
            <a:r>
              <a:rPr lang="en-US" sz="2000" b="1" dirty="0">
                <a:latin typeface="Courier New" panose="02070309020205020404" pitchFamily="49" charset="0"/>
                <a:cs typeface="Courier New" panose="02070309020205020404" pitchFamily="49" charset="0"/>
              </a:rPr>
              <a:t>=0.5 </a:t>
            </a:r>
            <a:r>
              <a:rPr lang="en-US" sz="2000" b="1" dirty="0" err="1" smtClean="0">
                <a:latin typeface="Courier New" panose="02070309020205020404" pitchFamily="49" charset="0"/>
                <a:cs typeface="Courier New" panose="02070309020205020404" pitchFamily="49" charset="0"/>
              </a:rPr>
              <a:t>mask.shrink_truncation_radius</a:t>
            </a:r>
            <a:r>
              <a:rPr lang="en-US" sz="2000" b="1" dirty="0" smtClean="0">
                <a:latin typeface="Courier New" panose="02070309020205020404" pitchFamily="49" charset="0"/>
                <a:cs typeface="Courier New" panose="02070309020205020404" pitchFamily="49" charset="0"/>
              </a:rPr>
              <a:t>=0.16</a:t>
            </a:r>
          </a:p>
          <a:p>
            <a:pPr marL="0" indent="0">
              <a:buNone/>
            </a:pPr>
            <a:r>
              <a:rPr lang="en-US" sz="2000" dirty="0">
                <a:latin typeface="Courier New" panose="02070309020205020404" pitchFamily="49" charset="0"/>
                <a:cs typeface="Courier New" panose="02070309020205020404" pitchFamily="49" charset="0"/>
              </a:rPr>
              <a:t/>
            </a:r>
            <a:br>
              <a:rPr lang="en-US" sz="2000" dirty="0">
                <a:latin typeface="Courier New" panose="02070309020205020404" pitchFamily="49" charset="0"/>
                <a:cs typeface="Courier New" panose="02070309020205020404" pitchFamily="49" charset="0"/>
              </a:rPr>
            </a:br>
            <a:r>
              <a:rPr lang="en-US" sz="2000" b="1" dirty="0" smtClean="0">
                <a:solidFill>
                  <a:srgbClr val="00B050"/>
                </a:solidFill>
                <a:latin typeface="Courier New" panose="02070309020205020404" pitchFamily="49" charset="0"/>
                <a:cs typeface="Courier New" panose="02070309020205020404" pitchFamily="49" charset="0"/>
              </a:rPr>
              <a:t>mtz_to_stol.com</a:t>
            </a:r>
            <a:r>
              <a:rPr lang="en-US" sz="2000" b="1" dirty="0" smtClean="0">
                <a:latin typeface="Courier New" panose="02070309020205020404" pitchFamily="49" charset="0"/>
                <a:cs typeface="Courier New" panose="02070309020205020404" pitchFamily="49" charset="0"/>
              </a:rPr>
              <a:t> </a:t>
            </a:r>
            <a:r>
              <a:rPr lang="en-US" sz="2000" b="1" dirty="0" err="1">
                <a:latin typeface="Courier New" panose="02070309020205020404" pitchFamily="49" charset="0"/>
                <a:cs typeface="Courier New" panose="02070309020205020404" pitchFamily="49" charset="0"/>
              </a:rPr>
              <a:t>bigcell.pdb.mtz</a:t>
            </a:r>
            <a:endParaRPr lang="en-US" sz="2000" b="1" dirty="0">
              <a:latin typeface="Courier New" panose="02070309020205020404" pitchFamily="49" charset="0"/>
              <a:cs typeface="Courier New" panose="02070309020205020404" pitchFamily="49" charset="0"/>
            </a:endParaRPr>
          </a:p>
          <a:p>
            <a:pPr marL="0" indent="0">
              <a:buNone/>
            </a:pPr>
            <a:endParaRPr lang="en-US" sz="2000" b="1" dirty="0">
              <a:latin typeface="Courier New" panose="02070309020205020404" pitchFamily="49" charset="0"/>
              <a:cs typeface="Courier New" panose="02070309020205020404" pitchFamily="49" charset="0"/>
            </a:endParaRPr>
          </a:p>
          <a:p>
            <a:pPr marL="0" indent="0">
              <a:buNone/>
            </a:pPr>
            <a:r>
              <a:rPr lang="en-US" sz="2000" b="1" dirty="0" err="1" smtClean="0">
                <a:solidFill>
                  <a:srgbClr val="00B050"/>
                </a:solidFill>
                <a:latin typeface="Courier New" panose="02070309020205020404" pitchFamily="49" charset="0"/>
                <a:cs typeface="Courier New" panose="02070309020205020404" pitchFamily="49" charset="0"/>
              </a:rPr>
              <a:t>nonBragg</a:t>
            </a:r>
            <a:r>
              <a:rPr lang="en-US" sz="2000" b="1" dirty="0" smtClean="0">
                <a:solidFill>
                  <a:srgbClr val="00B050"/>
                </a:solidFill>
                <a:latin typeface="Courier New" panose="02070309020205020404" pitchFamily="49" charset="0"/>
                <a:cs typeface="Courier New" panose="02070309020205020404" pitchFamily="49" charset="0"/>
              </a:rPr>
              <a:t> </a:t>
            </a:r>
            <a:r>
              <a:rPr lang="en-US" sz="2000" b="1" dirty="0">
                <a:latin typeface="Courier New" panose="02070309020205020404" pitchFamily="49" charset="0"/>
                <a:cs typeface="Courier New" panose="02070309020205020404" pitchFamily="49" charset="0"/>
              </a:rPr>
              <a:t>-</a:t>
            </a:r>
            <a:r>
              <a:rPr lang="en-US" sz="2000" b="1" dirty="0" err="1">
                <a:latin typeface="Courier New" panose="02070309020205020404" pitchFamily="49" charset="0"/>
                <a:cs typeface="Courier New" panose="02070309020205020404" pitchFamily="49" charset="0"/>
              </a:rPr>
              <a:t>stol</a:t>
            </a:r>
            <a:r>
              <a:rPr lang="en-US" sz="2000" b="1" dirty="0">
                <a:latin typeface="Courier New" panose="02070309020205020404" pitchFamily="49" charset="0"/>
                <a:cs typeface="Courier New" panose="02070309020205020404" pitchFamily="49" charset="0"/>
              </a:rPr>
              <a:t> </a:t>
            </a:r>
            <a:r>
              <a:rPr lang="en-US" sz="2000" b="1" dirty="0" err="1">
                <a:latin typeface="Courier New" panose="02070309020205020404" pitchFamily="49" charset="0"/>
                <a:cs typeface="Courier New" panose="02070309020205020404" pitchFamily="49" charset="0"/>
              </a:rPr>
              <a:t>mtz.stol</a:t>
            </a:r>
            <a:r>
              <a:rPr lang="en-US" sz="2000" b="1" dirty="0">
                <a:latin typeface="Courier New" panose="02070309020205020404" pitchFamily="49" charset="0"/>
                <a:cs typeface="Courier New" panose="02070309020205020404" pitchFamily="49" charset="0"/>
              </a:rPr>
              <a:t> -lambda 1 -dispersion 0 \</a:t>
            </a:r>
          </a:p>
          <a:p>
            <a:pPr marL="0" indent="0">
              <a:buNone/>
            </a:pPr>
            <a:r>
              <a:rPr lang="en-US" sz="2000" b="1" dirty="0">
                <a:latin typeface="Courier New" panose="02070309020205020404" pitchFamily="49" charset="0"/>
                <a:cs typeface="Courier New" panose="02070309020205020404" pitchFamily="49" charset="0"/>
              </a:rPr>
              <a:t>  -distance 1000 -</a:t>
            </a:r>
            <a:r>
              <a:rPr lang="en-US" sz="2000" b="1" dirty="0" err="1">
                <a:latin typeface="Courier New" panose="02070309020205020404" pitchFamily="49" charset="0"/>
                <a:cs typeface="Courier New" panose="02070309020205020404" pitchFamily="49" charset="0"/>
              </a:rPr>
              <a:t>detsize</a:t>
            </a:r>
            <a:r>
              <a:rPr lang="en-US" sz="2000" b="1" dirty="0">
                <a:latin typeface="Courier New" panose="02070309020205020404" pitchFamily="49" charset="0"/>
                <a:cs typeface="Courier New" panose="02070309020205020404" pitchFamily="49" charset="0"/>
              </a:rPr>
              <a:t> 100 -pixel </a:t>
            </a:r>
            <a:r>
              <a:rPr lang="en-US" sz="2000" b="1" dirty="0" smtClean="0">
                <a:latin typeface="Courier New" panose="02070309020205020404" pitchFamily="49" charset="0"/>
                <a:cs typeface="Courier New" panose="02070309020205020404" pitchFamily="49" charset="0"/>
              </a:rPr>
              <a:t>0.172 \</a:t>
            </a:r>
            <a:endParaRPr lang="en-US" sz="2000" b="1" dirty="0">
              <a:latin typeface="Courier New" panose="02070309020205020404" pitchFamily="49" charset="0"/>
              <a:cs typeface="Courier New" panose="02070309020205020404" pitchFamily="49" charset="0"/>
            </a:endParaRPr>
          </a:p>
          <a:p>
            <a:pPr marL="0" indent="0">
              <a:buNone/>
            </a:pPr>
            <a:r>
              <a:rPr lang="en-US" sz="2000" b="1" dirty="0">
                <a:latin typeface="Courier New" panose="02070309020205020404" pitchFamily="49" charset="0"/>
                <a:cs typeface="Courier New" panose="02070309020205020404" pitchFamily="49" charset="0"/>
              </a:rPr>
              <a:t>  -flux 1e13 -thick 1.2 -MW 14000 -density 0.01 </a:t>
            </a:r>
            <a:endParaRPr lang="en-US" sz="2000" b="1" dirty="0" smtClean="0">
              <a:latin typeface="Courier New" panose="02070309020205020404" pitchFamily="49" charset="0"/>
              <a:cs typeface="Courier New" panose="02070309020205020404" pitchFamily="49" charset="0"/>
            </a:endParaRPr>
          </a:p>
          <a:p>
            <a:pPr marL="0" indent="0">
              <a:buNone/>
            </a:pPr>
            <a:r>
              <a:rPr lang="en-US" sz="2000" b="1" dirty="0" err="1">
                <a:solidFill>
                  <a:srgbClr val="FF0000"/>
                </a:solidFill>
                <a:latin typeface="Courier New" panose="02070309020205020404" pitchFamily="49" charset="0"/>
                <a:cs typeface="Courier New" panose="02070309020205020404" pitchFamily="49" charset="0"/>
              </a:rPr>
              <a:t>adxv</a:t>
            </a:r>
            <a:r>
              <a:rPr lang="en-US" sz="2000" b="1" dirty="0">
                <a:latin typeface="Courier New" panose="02070309020205020404" pitchFamily="49" charset="0"/>
                <a:cs typeface="Courier New" panose="02070309020205020404" pitchFamily="49" charset="0"/>
              </a:rPr>
              <a:t> </a:t>
            </a:r>
            <a:r>
              <a:rPr lang="en-US" sz="2000" b="1" dirty="0" err="1">
                <a:latin typeface="Courier New" panose="02070309020205020404" pitchFamily="49" charset="0"/>
                <a:cs typeface="Courier New" panose="02070309020205020404" pitchFamily="49" charset="0"/>
              </a:rPr>
              <a:t>noiseimage.img</a:t>
            </a:r>
            <a:endParaRPr lang="en-US" sz="2000" b="1" dirty="0">
              <a:latin typeface="Courier New" panose="02070309020205020404" pitchFamily="49" charset="0"/>
              <a:cs typeface="Courier New" panose="02070309020205020404" pitchFamily="49" charset="0"/>
            </a:endParaRPr>
          </a:p>
          <a:p>
            <a:pPr marL="0" indent="0">
              <a:buNone/>
            </a:pPr>
            <a:endParaRPr lang="en-US" sz="2000" b="1" dirty="0">
              <a:latin typeface="Courier New" panose="02070309020205020404" pitchFamily="49" charset="0"/>
              <a:cs typeface="Courier New" panose="02070309020205020404" pitchFamily="49" charset="0"/>
            </a:endParaRPr>
          </a:p>
        </p:txBody>
      </p:sp>
      <p:pic>
        <p:nvPicPr>
          <p:cNvPr id="4915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5205" r="388" b="17572"/>
          <a:stretch/>
        </p:blipFill>
        <p:spPr bwMode="auto">
          <a:xfrm>
            <a:off x="2971800" y="609600"/>
            <a:ext cx="5777948" cy="60297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0907340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eam.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57" y="990600"/>
            <a:ext cx="6248400" cy="4686299"/>
          </a:xfrm>
          <a:prstGeom prst="rect">
            <a:avLst/>
          </a:prstGeom>
        </p:spPr>
      </p:pic>
      <p:sp>
        <p:nvSpPr>
          <p:cNvPr id="5" name="Title 1"/>
          <p:cNvSpPr txBox="1">
            <a:spLocks/>
          </p:cNvSpPr>
          <p:nvPr/>
        </p:nvSpPr>
        <p:spPr>
          <a:xfrm>
            <a:off x="0" y="0"/>
            <a:ext cx="9144000" cy="14224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1200" kern="1200">
                <a:solidFill>
                  <a:schemeClr val="tx1"/>
                </a:solidFill>
                <a:latin typeface="Arial" panose="020B0604020202020204" pitchFamily="34" charset="0"/>
                <a:ea typeface="+mj-ea"/>
                <a:cs typeface="+mj-cs"/>
              </a:defRPr>
            </a:lvl1pPr>
          </a:lstStyle>
          <a:p>
            <a:r>
              <a:rPr lang="en-US" sz="4400" dirty="0" smtClean="0">
                <a:solidFill>
                  <a:prstClr val="black"/>
                </a:solidFill>
              </a:rPr>
              <a:t>Simulation of XFEL stills</a:t>
            </a:r>
            <a:endParaRPr lang="en-US" sz="4400" dirty="0">
              <a:solidFill>
                <a:prstClr val="black"/>
              </a:solidFill>
            </a:endParaRPr>
          </a:p>
        </p:txBody>
      </p:sp>
      <p:sp>
        <p:nvSpPr>
          <p:cNvPr id="6" name="TextBox 5"/>
          <p:cNvSpPr txBox="1"/>
          <p:nvPr/>
        </p:nvSpPr>
        <p:spPr>
          <a:xfrm>
            <a:off x="685800" y="5486400"/>
            <a:ext cx="5184433" cy="523220"/>
          </a:xfrm>
          <a:prstGeom prst="rect">
            <a:avLst/>
          </a:prstGeom>
          <a:noFill/>
        </p:spPr>
        <p:txBody>
          <a:bodyPr wrap="none" rtlCol="0">
            <a:spAutoFit/>
          </a:bodyPr>
          <a:lstStyle/>
          <a:p>
            <a:r>
              <a:rPr lang="en-US" sz="2800" dirty="0">
                <a:solidFill>
                  <a:prstClr val="black"/>
                </a:solidFill>
                <a:latin typeface="Arial" panose="020B0604020202020204" pitchFamily="34" charset="0"/>
                <a:cs typeface="Arial" panose="020B0604020202020204" pitchFamily="34" charset="0"/>
              </a:rPr>
              <a:t>Beam center from </a:t>
            </a:r>
            <a:r>
              <a:rPr lang="en-US" sz="2800" dirty="0" err="1">
                <a:solidFill>
                  <a:prstClr val="black"/>
                </a:solidFill>
                <a:latin typeface="Arial" panose="020B0604020202020204" pitchFamily="34" charset="0"/>
                <a:cs typeface="Arial" panose="020B0604020202020204" pitchFamily="34" charset="0"/>
              </a:rPr>
              <a:t>autoindexing</a:t>
            </a:r>
            <a:endParaRPr lang="en-US" sz="2800" dirty="0">
              <a:solidFill>
                <a:prstClr val="black"/>
              </a:solidFill>
              <a:latin typeface="Arial" panose="020B0604020202020204" pitchFamily="34" charset="0"/>
              <a:cs typeface="Arial" panose="020B0604020202020204" pitchFamily="34" charset="0"/>
            </a:endParaRPr>
          </a:p>
        </p:txBody>
      </p:sp>
      <p:grpSp>
        <p:nvGrpSpPr>
          <p:cNvPr id="7" name="Group 6"/>
          <p:cNvGrpSpPr/>
          <p:nvPr/>
        </p:nvGrpSpPr>
        <p:grpSpPr>
          <a:xfrm>
            <a:off x="5791200" y="1219200"/>
            <a:ext cx="3197043" cy="2590800"/>
            <a:chOff x="3352800" y="3657600"/>
            <a:chExt cx="6680654" cy="5413828"/>
          </a:xfrm>
        </p:grpSpPr>
        <p:pic>
          <p:nvPicPr>
            <p:cNvPr id="1843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50890" b="71686"/>
            <a:stretch/>
          </p:blipFill>
          <p:spPr bwMode="auto">
            <a:xfrm>
              <a:off x="3352800" y="3657600"/>
              <a:ext cx="6633029" cy="3581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84309" r="50537"/>
            <a:stretch/>
          </p:blipFill>
          <p:spPr bwMode="auto">
            <a:xfrm>
              <a:off x="3352800" y="7086600"/>
              <a:ext cx="6680654" cy="19848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8" name="Rectangle 7"/>
          <p:cNvSpPr/>
          <p:nvPr/>
        </p:nvSpPr>
        <p:spPr>
          <a:xfrm>
            <a:off x="6172200" y="3657600"/>
            <a:ext cx="2819400" cy="646331"/>
          </a:xfrm>
          <a:prstGeom prst="rect">
            <a:avLst/>
          </a:prstGeom>
        </p:spPr>
        <p:txBody>
          <a:bodyPr wrap="square">
            <a:spAutoFit/>
          </a:bodyPr>
          <a:lstStyle/>
          <a:p>
            <a:r>
              <a:rPr lang="en-US" dirty="0" err="1">
                <a:solidFill>
                  <a:prstClr val="black"/>
                </a:solidFill>
                <a:latin typeface="Arial" panose="020B0604020202020204" pitchFamily="34" charset="0"/>
              </a:rPr>
              <a:t>Sauter</a:t>
            </a:r>
            <a:r>
              <a:rPr lang="en-US" dirty="0">
                <a:solidFill>
                  <a:prstClr val="black"/>
                </a:solidFill>
                <a:latin typeface="Arial" panose="020B0604020202020204" pitchFamily="34" charset="0"/>
              </a:rPr>
              <a:t> (2015). </a:t>
            </a:r>
            <a:r>
              <a:rPr lang="en-US" i="1" dirty="0">
                <a:solidFill>
                  <a:prstClr val="black"/>
                </a:solidFill>
                <a:latin typeface="Arial" panose="020B0604020202020204" pitchFamily="34" charset="0"/>
              </a:rPr>
              <a:t>JSR</a:t>
            </a:r>
            <a:r>
              <a:rPr lang="en-US" dirty="0">
                <a:solidFill>
                  <a:prstClr val="black"/>
                </a:solidFill>
                <a:latin typeface="Arial" panose="020B0604020202020204" pitchFamily="34" charset="0"/>
              </a:rPr>
              <a:t> </a:t>
            </a:r>
            <a:r>
              <a:rPr lang="en-US" b="1" dirty="0">
                <a:solidFill>
                  <a:prstClr val="black"/>
                </a:solidFill>
                <a:latin typeface="Arial" panose="020B0604020202020204" pitchFamily="34" charset="0"/>
              </a:rPr>
              <a:t>22</a:t>
            </a:r>
            <a:r>
              <a:rPr lang="en-US" dirty="0">
                <a:solidFill>
                  <a:prstClr val="black"/>
                </a:solidFill>
                <a:latin typeface="Arial" panose="020B0604020202020204" pitchFamily="34" charset="0"/>
              </a:rPr>
              <a:t>, 239. </a:t>
            </a:r>
          </a:p>
        </p:txBody>
      </p:sp>
    </p:spTree>
    <p:extLst>
      <p:ext uri="{BB962C8B-B14F-4D97-AF65-F5344CB8AC3E}">
        <p14:creationId xmlns:p14="http://schemas.microsoft.com/office/powerpoint/2010/main" val="345153094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eam.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57" y="990600"/>
            <a:ext cx="6248400" cy="4686299"/>
          </a:xfrm>
          <a:prstGeom prst="rect">
            <a:avLst/>
          </a:prstGeom>
        </p:spPr>
      </p:pic>
      <p:sp>
        <p:nvSpPr>
          <p:cNvPr id="5" name="Title 1"/>
          <p:cNvSpPr txBox="1">
            <a:spLocks/>
          </p:cNvSpPr>
          <p:nvPr/>
        </p:nvSpPr>
        <p:spPr>
          <a:xfrm>
            <a:off x="0" y="0"/>
            <a:ext cx="9144000" cy="14224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1200" kern="1200">
                <a:solidFill>
                  <a:schemeClr val="tx1"/>
                </a:solidFill>
                <a:latin typeface="Arial" panose="020B0604020202020204" pitchFamily="34" charset="0"/>
                <a:ea typeface="+mj-ea"/>
                <a:cs typeface="+mj-cs"/>
              </a:defRPr>
            </a:lvl1pPr>
          </a:lstStyle>
          <a:p>
            <a:r>
              <a:rPr lang="en-US" sz="4400" dirty="0" smtClean="0">
                <a:solidFill>
                  <a:prstClr val="black"/>
                </a:solidFill>
              </a:rPr>
              <a:t>Simulation of XFEL stills</a:t>
            </a:r>
            <a:endParaRPr lang="en-US" sz="4400" dirty="0">
              <a:solidFill>
                <a:prstClr val="black"/>
              </a:solidFill>
            </a:endParaRPr>
          </a:p>
        </p:txBody>
      </p:sp>
      <p:sp>
        <p:nvSpPr>
          <p:cNvPr id="6" name="TextBox 5"/>
          <p:cNvSpPr txBox="1"/>
          <p:nvPr/>
        </p:nvSpPr>
        <p:spPr>
          <a:xfrm>
            <a:off x="685800" y="5486400"/>
            <a:ext cx="5184433" cy="523220"/>
          </a:xfrm>
          <a:prstGeom prst="rect">
            <a:avLst/>
          </a:prstGeom>
          <a:noFill/>
        </p:spPr>
        <p:txBody>
          <a:bodyPr wrap="none" rtlCol="0">
            <a:spAutoFit/>
          </a:bodyPr>
          <a:lstStyle/>
          <a:p>
            <a:r>
              <a:rPr lang="en-US" sz="2800" dirty="0">
                <a:solidFill>
                  <a:prstClr val="black"/>
                </a:solidFill>
                <a:latin typeface="Arial" panose="020B0604020202020204" pitchFamily="34" charset="0"/>
                <a:cs typeface="Arial" panose="020B0604020202020204" pitchFamily="34" charset="0"/>
              </a:rPr>
              <a:t>Beam center from </a:t>
            </a:r>
            <a:r>
              <a:rPr lang="en-US" sz="2800" dirty="0" err="1">
                <a:solidFill>
                  <a:prstClr val="black"/>
                </a:solidFill>
                <a:latin typeface="Arial" panose="020B0604020202020204" pitchFamily="34" charset="0"/>
                <a:cs typeface="Arial" panose="020B0604020202020204" pitchFamily="34" charset="0"/>
              </a:rPr>
              <a:t>autoindexing</a:t>
            </a:r>
            <a:endParaRPr lang="en-US" sz="2800" dirty="0">
              <a:solidFill>
                <a:prstClr val="black"/>
              </a:solidFill>
              <a:latin typeface="Arial" panose="020B0604020202020204" pitchFamily="34" charset="0"/>
              <a:cs typeface="Arial" panose="020B0604020202020204" pitchFamily="34" charset="0"/>
            </a:endParaRPr>
          </a:p>
        </p:txBody>
      </p:sp>
      <p:grpSp>
        <p:nvGrpSpPr>
          <p:cNvPr id="7" name="Group 6"/>
          <p:cNvGrpSpPr/>
          <p:nvPr/>
        </p:nvGrpSpPr>
        <p:grpSpPr>
          <a:xfrm>
            <a:off x="5791200" y="1219200"/>
            <a:ext cx="3197043" cy="2590800"/>
            <a:chOff x="3352800" y="3657600"/>
            <a:chExt cx="6680654" cy="5413828"/>
          </a:xfrm>
        </p:grpSpPr>
        <p:pic>
          <p:nvPicPr>
            <p:cNvPr id="1843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50890" b="71686"/>
            <a:stretch/>
          </p:blipFill>
          <p:spPr bwMode="auto">
            <a:xfrm>
              <a:off x="3352800" y="3657600"/>
              <a:ext cx="6633029" cy="3581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84309" r="50537"/>
            <a:stretch/>
          </p:blipFill>
          <p:spPr bwMode="auto">
            <a:xfrm>
              <a:off x="3352800" y="7086600"/>
              <a:ext cx="6680654" cy="19848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8" name="Rectangle 7"/>
          <p:cNvSpPr/>
          <p:nvPr/>
        </p:nvSpPr>
        <p:spPr>
          <a:xfrm>
            <a:off x="6172200" y="3657600"/>
            <a:ext cx="2819400" cy="646331"/>
          </a:xfrm>
          <a:prstGeom prst="rect">
            <a:avLst/>
          </a:prstGeom>
        </p:spPr>
        <p:txBody>
          <a:bodyPr wrap="square">
            <a:spAutoFit/>
          </a:bodyPr>
          <a:lstStyle/>
          <a:p>
            <a:r>
              <a:rPr lang="en-US" dirty="0" err="1">
                <a:solidFill>
                  <a:prstClr val="black"/>
                </a:solidFill>
                <a:latin typeface="Arial" panose="020B0604020202020204" pitchFamily="34" charset="0"/>
              </a:rPr>
              <a:t>Sauter</a:t>
            </a:r>
            <a:r>
              <a:rPr lang="en-US" dirty="0">
                <a:solidFill>
                  <a:prstClr val="black"/>
                </a:solidFill>
                <a:latin typeface="Arial" panose="020B0604020202020204" pitchFamily="34" charset="0"/>
              </a:rPr>
              <a:t> (2015). </a:t>
            </a:r>
            <a:r>
              <a:rPr lang="en-US" i="1" dirty="0">
                <a:solidFill>
                  <a:prstClr val="black"/>
                </a:solidFill>
                <a:latin typeface="Arial" panose="020B0604020202020204" pitchFamily="34" charset="0"/>
              </a:rPr>
              <a:t>JSR</a:t>
            </a:r>
            <a:r>
              <a:rPr lang="en-US" dirty="0">
                <a:solidFill>
                  <a:prstClr val="black"/>
                </a:solidFill>
                <a:latin typeface="Arial" panose="020B0604020202020204" pitchFamily="34" charset="0"/>
              </a:rPr>
              <a:t> </a:t>
            </a:r>
            <a:r>
              <a:rPr lang="en-US" b="1" dirty="0">
                <a:solidFill>
                  <a:prstClr val="black"/>
                </a:solidFill>
                <a:latin typeface="Arial" panose="020B0604020202020204" pitchFamily="34" charset="0"/>
              </a:rPr>
              <a:t>22</a:t>
            </a:r>
            <a:r>
              <a:rPr lang="en-US" dirty="0">
                <a:solidFill>
                  <a:prstClr val="black"/>
                </a:solidFill>
                <a:latin typeface="Arial" panose="020B0604020202020204" pitchFamily="34" charset="0"/>
              </a:rPr>
              <a:t>, 239. </a:t>
            </a:r>
          </a:p>
        </p:txBody>
      </p:sp>
      <p:pic>
        <p:nvPicPr>
          <p:cNvPr id="18436"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1143000" y="304800"/>
            <a:ext cx="7117080" cy="6343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2874818" y="1544782"/>
            <a:ext cx="966931" cy="646331"/>
          </a:xfrm>
          <a:prstGeom prst="rect">
            <a:avLst/>
          </a:prstGeom>
          <a:noFill/>
        </p:spPr>
        <p:txBody>
          <a:bodyPr wrap="none" rtlCol="0">
            <a:spAutoFit/>
          </a:bodyPr>
          <a:lstStyle/>
          <a:p>
            <a:r>
              <a:rPr lang="en-US" dirty="0">
                <a:solidFill>
                  <a:prstClr val="black"/>
                </a:solidFill>
                <a:latin typeface="Arial" panose="020B0604020202020204" pitchFamily="34" charset="0"/>
              </a:rPr>
              <a:t>Color is</a:t>
            </a:r>
          </a:p>
          <a:p>
            <a:r>
              <a:rPr lang="en-US" dirty="0">
                <a:solidFill>
                  <a:prstClr val="black"/>
                </a:solidFill>
                <a:latin typeface="Arial" panose="020B0604020202020204" pitchFamily="34" charset="0"/>
              </a:rPr>
              <a:t>time</a:t>
            </a:r>
          </a:p>
        </p:txBody>
      </p:sp>
    </p:spTree>
    <p:extLst>
      <p:ext uri="{BB962C8B-B14F-4D97-AF65-F5344CB8AC3E}">
        <p14:creationId xmlns:p14="http://schemas.microsoft.com/office/powerpoint/2010/main" val="318829252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457200" y="20638"/>
            <a:ext cx="8229600" cy="1730375"/>
          </a:xfrm>
        </p:spPr>
        <p:txBody>
          <a:bodyPr/>
          <a:lstStyle/>
          <a:p>
            <a:pPr eaLnBrk="1" hangingPunct="1"/>
            <a:r>
              <a:rPr lang="en-US" altLang="en-US" smtClean="0">
                <a:solidFill>
                  <a:schemeClr val="tx1"/>
                </a:solidFill>
              </a:rPr>
              <a:t>Elastic deformation</a:t>
            </a:r>
            <a:br>
              <a:rPr lang="en-US" altLang="en-US" smtClean="0">
                <a:solidFill>
                  <a:schemeClr val="tx1"/>
                </a:solidFill>
              </a:rPr>
            </a:br>
            <a:r>
              <a:rPr lang="en-US" altLang="en-US" smtClean="0">
                <a:solidFill>
                  <a:schemeClr val="tx1"/>
                </a:solidFill>
              </a:rPr>
              <a:t>= non-isomorphism</a:t>
            </a:r>
          </a:p>
        </p:txBody>
      </p:sp>
      <p:sp>
        <p:nvSpPr>
          <p:cNvPr id="3" name="Oval 2"/>
          <p:cNvSpPr/>
          <p:nvPr/>
        </p:nvSpPr>
        <p:spPr bwMode="auto">
          <a:xfrm rot="19736609" flipH="1" flipV="1">
            <a:off x="2952750"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 name="Oval 9"/>
          <p:cNvSpPr/>
          <p:nvPr/>
        </p:nvSpPr>
        <p:spPr bwMode="auto">
          <a:xfrm rot="19736609" flipH="1" flipV="1">
            <a:off x="3233738"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1" name="Oval 10"/>
          <p:cNvSpPr/>
          <p:nvPr/>
        </p:nvSpPr>
        <p:spPr bwMode="auto">
          <a:xfrm rot="19736609" flipH="1" flipV="1">
            <a:off x="3514725"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2" name="Oval 11"/>
          <p:cNvSpPr/>
          <p:nvPr/>
        </p:nvSpPr>
        <p:spPr bwMode="auto">
          <a:xfrm rot="19736609" flipH="1" flipV="1">
            <a:off x="3794125"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3" name="Oval 12"/>
          <p:cNvSpPr/>
          <p:nvPr/>
        </p:nvSpPr>
        <p:spPr bwMode="auto">
          <a:xfrm rot="19736609" flipH="1" flipV="1">
            <a:off x="4075113"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4" name="Oval 13"/>
          <p:cNvSpPr/>
          <p:nvPr/>
        </p:nvSpPr>
        <p:spPr bwMode="auto">
          <a:xfrm rot="19736609" flipH="1" flipV="1">
            <a:off x="4356100"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5" name="Oval 14"/>
          <p:cNvSpPr/>
          <p:nvPr/>
        </p:nvSpPr>
        <p:spPr bwMode="auto">
          <a:xfrm rot="19736609" flipH="1" flipV="1">
            <a:off x="4637088"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6" name="Oval 15"/>
          <p:cNvSpPr/>
          <p:nvPr/>
        </p:nvSpPr>
        <p:spPr bwMode="auto">
          <a:xfrm rot="19736609" flipH="1" flipV="1">
            <a:off x="4916488"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7" name="Oval 16"/>
          <p:cNvSpPr/>
          <p:nvPr/>
        </p:nvSpPr>
        <p:spPr bwMode="auto">
          <a:xfrm rot="19736609" flipH="1" flipV="1">
            <a:off x="5197475"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8" name="Oval 17"/>
          <p:cNvSpPr/>
          <p:nvPr/>
        </p:nvSpPr>
        <p:spPr bwMode="auto">
          <a:xfrm rot="19736609" flipH="1" flipV="1">
            <a:off x="5478463"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9" name="Oval 18"/>
          <p:cNvSpPr/>
          <p:nvPr/>
        </p:nvSpPr>
        <p:spPr bwMode="auto">
          <a:xfrm rot="19736609" flipH="1" flipV="1">
            <a:off x="5759450"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0" name="Oval 19"/>
          <p:cNvSpPr/>
          <p:nvPr/>
        </p:nvSpPr>
        <p:spPr bwMode="auto">
          <a:xfrm rot="19736609" flipH="1" flipV="1">
            <a:off x="6038850"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5" name="Oval 214"/>
          <p:cNvSpPr/>
          <p:nvPr/>
        </p:nvSpPr>
        <p:spPr bwMode="auto">
          <a:xfrm rot="19736609" flipH="1" flipV="1">
            <a:off x="2952750"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6" name="Oval 215"/>
          <p:cNvSpPr/>
          <p:nvPr/>
        </p:nvSpPr>
        <p:spPr bwMode="auto">
          <a:xfrm rot="19736609" flipH="1" flipV="1">
            <a:off x="3233738"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7" name="Oval 216"/>
          <p:cNvSpPr/>
          <p:nvPr/>
        </p:nvSpPr>
        <p:spPr bwMode="auto">
          <a:xfrm rot="19736609" flipH="1" flipV="1">
            <a:off x="3514725"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8" name="Oval 217"/>
          <p:cNvSpPr/>
          <p:nvPr/>
        </p:nvSpPr>
        <p:spPr bwMode="auto">
          <a:xfrm rot="19736609" flipH="1" flipV="1">
            <a:off x="3794125"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9" name="Oval 218"/>
          <p:cNvSpPr/>
          <p:nvPr/>
        </p:nvSpPr>
        <p:spPr bwMode="auto">
          <a:xfrm rot="19736609" flipH="1" flipV="1">
            <a:off x="4075113"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0" name="Oval 219"/>
          <p:cNvSpPr/>
          <p:nvPr/>
        </p:nvSpPr>
        <p:spPr bwMode="auto">
          <a:xfrm rot="19736609" flipH="1" flipV="1">
            <a:off x="4356100"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1" name="Oval 220"/>
          <p:cNvSpPr/>
          <p:nvPr/>
        </p:nvSpPr>
        <p:spPr bwMode="auto">
          <a:xfrm rot="19736609" flipH="1" flipV="1">
            <a:off x="4637088"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2" name="Oval 221"/>
          <p:cNvSpPr/>
          <p:nvPr/>
        </p:nvSpPr>
        <p:spPr bwMode="auto">
          <a:xfrm rot="19736609" flipH="1" flipV="1">
            <a:off x="4916488"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3" name="Oval 222"/>
          <p:cNvSpPr/>
          <p:nvPr/>
        </p:nvSpPr>
        <p:spPr bwMode="auto">
          <a:xfrm rot="19736609" flipH="1" flipV="1">
            <a:off x="5197475"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4" name="Oval 223"/>
          <p:cNvSpPr/>
          <p:nvPr/>
        </p:nvSpPr>
        <p:spPr bwMode="auto">
          <a:xfrm rot="19736609" flipH="1" flipV="1">
            <a:off x="5478463"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5" name="Oval 224"/>
          <p:cNvSpPr/>
          <p:nvPr/>
        </p:nvSpPr>
        <p:spPr bwMode="auto">
          <a:xfrm rot="19736609" flipH="1" flipV="1">
            <a:off x="5759450"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6" name="Oval 225"/>
          <p:cNvSpPr/>
          <p:nvPr/>
        </p:nvSpPr>
        <p:spPr bwMode="auto">
          <a:xfrm rot="19736609" flipH="1" flipV="1">
            <a:off x="6038850"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8" name="Oval 227"/>
          <p:cNvSpPr/>
          <p:nvPr/>
        </p:nvSpPr>
        <p:spPr bwMode="auto">
          <a:xfrm rot="19736609" flipH="1" flipV="1">
            <a:off x="2952750"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9" name="Oval 228"/>
          <p:cNvSpPr/>
          <p:nvPr/>
        </p:nvSpPr>
        <p:spPr bwMode="auto">
          <a:xfrm rot="19736609" flipH="1" flipV="1">
            <a:off x="3233738"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0" name="Oval 229"/>
          <p:cNvSpPr/>
          <p:nvPr/>
        </p:nvSpPr>
        <p:spPr bwMode="auto">
          <a:xfrm rot="19736609" flipH="1" flipV="1">
            <a:off x="3514725"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1" name="Oval 230"/>
          <p:cNvSpPr/>
          <p:nvPr/>
        </p:nvSpPr>
        <p:spPr bwMode="auto">
          <a:xfrm rot="19736609" flipH="1" flipV="1">
            <a:off x="3794125"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2" name="Oval 231"/>
          <p:cNvSpPr/>
          <p:nvPr/>
        </p:nvSpPr>
        <p:spPr bwMode="auto">
          <a:xfrm rot="19736609" flipH="1" flipV="1">
            <a:off x="4075113"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3" name="Oval 232"/>
          <p:cNvSpPr/>
          <p:nvPr/>
        </p:nvSpPr>
        <p:spPr bwMode="auto">
          <a:xfrm rot="19736609" flipH="1" flipV="1">
            <a:off x="4356100"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4" name="Oval 233"/>
          <p:cNvSpPr/>
          <p:nvPr/>
        </p:nvSpPr>
        <p:spPr bwMode="auto">
          <a:xfrm rot="19736609" flipH="1" flipV="1">
            <a:off x="4637088"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5" name="Oval 234"/>
          <p:cNvSpPr/>
          <p:nvPr/>
        </p:nvSpPr>
        <p:spPr bwMode="auto">
          <a:xfrm rot="19736609" flipH="1" flipV="1">
            <a:off x="4916488"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6" name="Oval 235"/>
          <p:cNvSpPr/>
          <p:nvPr/>
        </p:nvSpPr>
        <p:spPr bwMode="auto">
          <a:xfrm rot="19736609" flipH="1" flipV="1">
            <a:off x="5197475"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7" name="Oval 236"/>
          <p:cNvSpPr/>
          <p:nvPr/>
        </p:nvSpPr>
        <p:spPr bwMode="auto">
          <a:xfrm rot="19736609" flipH="1" flipV="1">
            <a:off x="5478463"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8" name="Oval 237"/>
          <p:cNvSpPr/>
          <p:nvPr/>
        </p:nvSpPr>
        <p:spPr bwMode="auto">
          <a:xfrm rot="19736609" flipH="1" flipV="1">
            <a:off x="5759450"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9" name="Oval 238"/>
          <p:cNvSpPr/>
          <p:nvPr/>
        </p:nvSpPr>
        <p:spPr bwMode="auto">
          <a:xfrm rot="19736609" flipH="1" flipV="1">
            <a:off x="6038850"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1" name="Oval 240"/>
          <p:cNvSpPr/>
          <p:nvPr/>
        </p:nvSpPr>
        <p:spPr bwMode="auto">
          <a:xfrm rot="19736609" flipH="1" flipV="1">
            <a:off x="2952750"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2" name="Oval 241"/>
          <p:cNvSpPr/>
          <p:nvPr/>
        </p:nvSpPr>
        <p:spPr bwMode="auto">
          <a:xfrm rot="19736609" flipH="1" flipV="1">
            <a:off x="3233738"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3" name="Oval 242"/>
          <p:cNvSpPr/>
          <p:nvPr/>
        </p:nvSpPr>
        <p:spPr bwMode="auto">
          <a:xfrm rot="19736609" flipH="1" flipV="1">
            <a:off x="3514725"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4" name="Oval 243"/>
          <p:cNvSpPr/>
          <p:nvPr/>
        </p:nvSpPr>
        <p:spPr bwMode="auto">
          <a:xfrm rot="19736609" flipH="1" flipV="1">
            <a:off x="3794125"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5" name="Oval 244"/>
          <p:cNvSpPr/>
          <p:nvPr/>
        </p:nvSpPr>
        <p:spPr bwMode="auto">
          <a:xfrm rot="19736609" flipH="1" flipV="1">
            <a:off x="4075113"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6" name="Oval 245"/>
          <p:cNvSpPr/>
          <p:nvPr/>
        </p:nvSpPr>
        <p:spPr bwMode="auto">
          <a:xfrm rot="19736609" flipH="1" flipV="1">
            <a:off x="4356100"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7" name="Oval 246"/>
          <p:cNvSpPr/>
          <p:nvPr/>
        </p:nvSpPr>
        <p:spPr bwMode="auto">
          <a:xfrm rot="19736609" flipH="1" flipV="1">
            <a:off x="4637088"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8" name="Oval 247"/>
          <p:cNvSpPr/>
          <p:nvPr/>
        </p:nvSpPr>
        <p:spPr bwMode="auto">
          <a:xfrm rot="19736609" flipH="1" flipV="1">
            <a:off x="4916488"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9" name="Oval 248"/>
          <p:cNvSpPr/>
          <p:nvPr/>
        </p:nvSpPr>
        <p:spPr bwMode="auto">
          <a:xfrm rot="19736609" flipH="1" flipV="1">
            <a:off x="5197475"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0" name="Oval 249"/>
          <p:cNvSpPr/>
          <p:nvPr/>
        </p:nvSpPr>
        <p:spPr bwMode="auto">
          <a:xfrm rot="19736609" flipH="1" flipV="1">
            <a:off x="5478463"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1" name="Oval 250"/>
          <p:cNvSpPr/>
          <p:nvPr/>
        </p:nvSpPr>
        <p:spPr bwMode="auto">
          <a:xfrm rot="19736609" flipH="1" flipV="1">
            <a:off x="5759450"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2" name="Oval 251"/>
          <p:cNvSpPr/>
          <p:nvPr/>
        </p:nvSpPr>
        <p:spPr bwMode="auto">
          <a:xfrm rot="19736609" flipH="1" flipV="1">
            <a:off x="6038850"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4" name="Oval 253"/>
          <p:cNvSpPr/>
          <p:nvPr/>
        </p:nvSpPr>
        <p:spPr bwMode="auto">
          <a:xfrm rot="19736609" flipH="1" flipV="1">
            <a:off x="2952750"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5" name="Oval 254"/>
          <p:cNvSpPr/>
          <p:nvPr/>
        </p:nvSpPr>
        <p:spPr bwMode="auto">
          <a:xfrm rot="19736609" flipH="1" flipV="1">
            <a:off x="3233738"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6" name="Oval 255"/>
          <p:cNvSpPr/>
          <p:nvPr/>
        </p:nvSpPr>
        <p:spPr bwMode="auto">
          <a:xfrm rot="19736609" flipH="1" flipV="1">
            <a:off x="3514725"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7" name="Oval 256"/>
          <p:cNvSpPr/>
          <p:nvPr/>
        </p:nvSpPr>
        <p:spPr bwMode="auto">
          <a:xfrm rot="19736609" flipH="1" flipV="1">
            <a:off x="3794125"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8" name="Oval 257"/>
          <p:cNvSpPr/>
          <p:nvPr/>
        </p:nvSpPr>
        <p:spPr bwMode="auto">
          <a:xfrm rot="19736609" flipH="1" flipV="1">
            <a:off x="4075113"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9" name="Oval 258"/>
          <p:cNvSpPr/>
          <p:nvPr/>
        </p:nvSpPr>
        <p:spPr bwMode="auto">
          <a:xfrm rot="19736609" flipH="1" flipV="1">
            <a:off x="4356100"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0" name="Oval 259"/>
          <p:cNvSpPr/>
          <p:nvPr/>
        </p:nvSpPr>
        <p:spPr bwMode="auto">
          <a:xfrm rot="19736609" flipH="1" flipV="1">
            <a:off x="4637088"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1" name="Oval 260"/>
          <p:cNvSpPr/>
          <p:nvPr/>
        </p:nvSpPr>
        <p:spPr bwMode="auto">
          <a:xfrm rot="19736609" flipH="1" flipV="1">
            <a:off x="4916488"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2" name="Oval 261"/>
          <p:cNvSpPr/>
          <p:nvPr/>
        </p:nvSpPr>
        <p:spPr bwMode="auto">
          <a:xfrm rot="19736609" flipH="1" flipV="1">
            <a:off x="5197475"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3" name="Oval 262"/>
          <p:cNvSpPr/>
          <p:nvPr/>
        </p:nvSpPr>
        <p:spPr bwMode="auto">
          <a:xfrm rot="19736609" flipH="1" flipV="1">
            <a:off x="5478463"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4" name="Oval 263"/>
          <p:cNvSpPr/>
          <p:nvPr/>
        </p:nvSpPr>
        <p:spPr bwMode="auto">
          <a:xfrm rot="19736609" flipH="1" flipV="1">
            <a:off x="5759450"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5" name="Oval 264"/>
          <p:cNvSpPr/>
          <p:nvPr/>
        </p:nvSpPr>
        <p:spPr bwMode="auto">
          <a:xfrm rot="19736609" flipH="1" flipV="1">
            <a:off x="6038850"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7" name="Oval 266"/>
          <p:cNvSpPr/>
          <p:nvPr/>
        </p:nvSpPr>
        <p:spPr bwMode="auto">
          <a:xfrm rot="19736609" flipH="1" flipV="1">
            <a:off x="2952750"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8" name="Oval 267"/>
          <p:cNvSpPr/>
          <p:nvPr/>
        </p:nvSpPr>
        <p:spPr bwMode="auto">
          <a:xfrm rot="19736609" flipH="1" flipV="1">
            <a:off x="3233738"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9" name="Oval 268"/>
          <p:cNvSpPr/>
          <p:nvPr/>
        </p:nvSpPr>
        <p:spPr bwMode="auto">
          <a:xfrm rot="19736609" flipH="1" flipV="1">
            <a:off x="3514725"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0" name="Oval 269"/>
          <p:cNvSpPr/>
          <p:nvPr/>
        </p:nvSpPr>
        <p:spPr bwMode="auto">
          <a:xfrm rot="19736609" flipH="1" flipV="1">
            <a:off x="3794125"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1" name="Oval 270"/>
          <p:cNvSpPr/>
          <p:nvPr/>
        </p:nvSpPr>
        <p:spPr bwMode="auto">
          <a:xfrm rot="19736609" flipH="1" flipV="1">
            <a:off x="4075113"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2" name="Oval 271"/>
          <p:cNvSpPr/>
          <p:nvPr/>
        </p:nvSpPr>
        <p:spPr bwMode="auto">
          <a:xfrm rot="19736609" flipH="1" flipV="1">
            <a:off x="4356100"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3" name="Oval 272"/>
          <p:cNvSpPr/>
          <p:nvPr/>
        </p:nvSpPr>
        <p:spPr bwMode="auto">
          <a:xfrm rot="19736609" flipH="1" flipV="1">
            <a:off x="4637088"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4" name="Oval 273"/>
          <p:cNvSpPr/>
          <p:nvPr/>
        </p:nvSpPr>
        <p:spPr bwMode="auto">
          <a:xfrm rot="19736609" flipH="1" flipV="1">
            <a:off x="4916488"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5" name="Oval 274"/>
          <p:cNvSpPr/>
          <p:nvPr/>
        </p:nvSpPr>
        <p:spPr bwMode="auto">
          <a:xfrm rot="19736609" flipH="1" flipV="1">
            <a:off x="5197475"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6" name="Oval 275"/>
          <p:cNvSpPr/>
          <p:nvPr/>
        </p:nvSpPr>
        <p:spPr bwMode="auto">
          <a:xfrm rot="19736609" flipH="1" flipV="1">
            <a:off x="5478463"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7" name="Oval 276"/>
          <p:cNvSpPr/>
          <p:nvPr/>
        </p:nvSpPr>
        <p:spPr bwMode="auto">
          <a:xfrm rot="19736609" flipH="1" flipV="1">
            <a:off x="5759450"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8" name="Oval 277"/>
          <p:cNvSpPr/>
          <p:nvPr/>
        </p:nvSpPr>
        <p:spPr bwMode="auto">
          <a:xfrm rot="19736609" flipH="1" flipV="1">
            <a:off x="6038850"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0" name="Oval 279"/>
          <p:cNvSpPr/>
          <p:nvPr/>
        </p:nvSpPr>
        <p:spPr bwMode="auto">
          <a:xfrm rot="19736609" flipH="1" flipV="1">
            <a:off x="2952750"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1" name="Oval 280"/>
          <p:cNvSpPr/>
          <p:nvPr/>
        </p:nvSpPr>
        <p:spPr bwMode="auto">
          <a:xfrm rot="19736609" flipH="1" flipV="1">
            <a:off x="3233738"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2" name="Oval 281"/>
          <p:cNvSpPr/>
          <p:nvPr/>
        </p:nvSpPr>
        <p:spPr bwMode="auto">
          <a:xfrm rot="19736609" flipH="1" flipV="1">
            <a:off x="3514725"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3" name="Oval 282"/>
          <p:cNvSpPr/>
          <p:nvPr/>
        </p:nvSpPr>
        <p:spPr bwMode="auto">
          <a:xfrm rot="19736609" flipH="1" flipV="1">
            <a:off x="3794125"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4" name="Oval 283"/>
          <p:cNvSpPr/>
          <p:nvPr/>
        </p:nvSpPr>
        <p:spPr bwMode="auto">
          <a:xfrm rot="19736609" flipH="1" flipV="1">
            <a:off x="4075113"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5" name="Oval 284"/>
          <p:cNvSpPr/>
          <p:nvPr/>
        </p:nvSpPr>
        <p:spPr bwMode="auto">
          <a:xfrm rot="19736609" flipH="1" flipV="1">
            <a:off x="4356100"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6" name="Oval 285"/>
          <p:cNvSpPr/>
          <p:nvPr/>
        </p:nvSpPr>
        <p:spPr bwMode="auto">
          <a:xfrm rot="19736609" flipH="1" flipV="1">
            <a:off x="4637088"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7" name="Oval 286"/>
          <p:cNvSpPr/>
          <p:nvPr/>
        </p:nvSpPr>
        <p:spPr bwMode="auto">
          <a:xfrm rot="19736609" flipH="1" flipV="1">
            <a:off x="4916488"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8" name="Oval 287"/>
          <p:cNvSpPr/>
          <p:nvPr/>
        </p:nvSpPr>
        <p:spPr bwMode="auto">
          <a:xfrm rot="19736609" flipH="1" flipV="1">
            <a:off x="5197475"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9" name="Oval 288"/>
          <p:cNvSpPr/>
          <p:nvPr/>
        </p:nvSpPr>
        <p:spPr bwMode="auto">
          <a:xfrm rot="19736609" flipH="1" flipV="1">
            <a:off x="5478463"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0" name="Oval 289"/>
          <p:cNvSpPr/>
          <p:nvPr/>
        </p:nvSpPr>
        <p:spPr bwMode="auto">
          <a:xfrm rot="19736609" flipH="1" flipV="1">
            <a:off x="5759450"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1" name="Oval 290"/>
          <p:cNvSpPr/>
          <p:nvPr/>
        </p:nvSpPr>
        <p:spPr bwMode="auto">
          <a:xfrm rot="19736609" flipH="1" flipV="1">
            <a:off x="6038850"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3" name="Oval 292"/>
          <p:cNvSpPr/>
          <p:nvPr/>
        </p:nvSpPr>
        <p:spPr bwMode="auto">
          <a:xfrm rot="19736609" flipH="1" flipV="1">
            <a:off x="2952750"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4" name="Oval 293"/>
          <p:cNvSpPr/>
          <p:nvPr/>
        </p:nvSpPr>
        <p:spPr bwMode="auto">
          <a:xfrm rot="19736609" flipH="1" flipV="1">
            <a:off x="3233738"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5" name="Oval 294"/>
          <p:cNvSpPr/>
          <p:nvPr/>
        </p:nvSpPr>
        <p:spPr bwMode="auto">
          <a:xfrm rot="19736609" flipH="1" flipV="1">
            <a:off x="3514725"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6" name="Oval 295"/>
          <p:cNvSpPr/>
          <p:nvPr/>
        </p:nvSpPr>
        <p:spPr bwMode="auto">
          <a:xfrm rot="19736609" flipH="1" flipV="1">
            <a:off x="3794125"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7" name="Oval 296"/>
          <p:cNvSpPr/>
          <p:nvPr/>
        </p:nvSpPr>
        <p:spPr bwMode="auto">
          <a:xfrm rot="19736609" flipH="1" flipV="1">
            <a:off x="4075113"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8" name="Oval 297"/>
          <p:cNvSpPr/>
          <p:nvPr/>
        </p:nvSpPr>
        <p:spPr bwMode="auto">
          <a:xfrm rot="19736609" flipH="1" flipV="1">
            <a:off x="4356100"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9" name="Oval 298"/>
          <p:cNvSpPr/>
          <p:nvPr/>
        </p:nvSpPr>
        <p:spPr bwMode="auto">
          <a:xfrm rot="19736609" flipH="1" flipV="1">
            <a:off x="4637088"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0" name="Oval 299"/>
          <p:cNvSpPr/>
          <p:nvPr/>
        </p:nvSpPr>
        <p:spPr bwMode="auto">
          <a:xfrm rot="19736609" flipH="1" flipV="1">
            <a:off x="4916488"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1" name="Oval 300"/>
          <p:cNvSpPr/>
          <p:nvPr/>
        </p:nvSpPr>
        <p:spPr bwMode="auto">
          <a:xfrm rot="19736609" flipH="1" flipV="1">
            <a:off x="5197475"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2" name="Oval 301"/>
          <p:cNvSpPr/>
          <p:nvPr/>
        </p:nvSpPr>
        <p:spPr bwMode="auto">
          <a:xfrm rot="19736609" flipH="1" flipV="1">
            <a:off x="5478463"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3" name="Oval 302"/>
          <p:cNvSpPr/>
          <p:nvPr/>
        </p:nvSpPr>
        <p:spPr bwMode="auto">
          <a:xfrm rot="19736609" flipH="1" flipV="1">
            <a:off x="5759450"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4" name="Oval 303"/>
          <p:cNvSpPr/>
          <p:nvPr/>
        </p:nvSpPr>
        <p:spPr bwMode="auto">
          <a:xfrm rot="19736609" flipH="1" flipV="1">
            <a:off x="6038850"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6" name="Oval 305"/>
          <p:cNvSpPr/>
          <p:nvPr/>
        </p:nvSpPr>
        <p:spPr bwMode="auto">
          <a:xfrm rot="19736609" flipH="1" flipV="1">
            <a:off x="2952750"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7" name="Oval 306"/>
          <p:cNvSpPr/>
          <p:nvPr/>
        </p:nvSpPr>
        <p:spPr bwMode="auto">
          <a:xfrm rot="19736609" flipH="1" flipV="1">
            <a:off x="3233738"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8" name="Oval 307"/>
          <p:cNvSpPr/>
          <p:nvPr/>
        </p:nvSpPr>
        <p:spPr bwMode="auto">
          <a:xfrm rot="19736609" flipH="1" flipV="1">
            <a:off x="3514725"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9" name="Oval 308"/>
          <p:cNvSpPr/>
          <p:nvPr/>
        </p:nvSpPr>
        <p:spPr bwMode="auto">
          <a:xfrm rot="19736609" flipH="1" flipV="1">
            <a:off x="3794125"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0" name="Oval 309"/>
          <p:cNvSpPr/>
          <p:nvPr/>
        </p:nvSpPr>
        <p:spPr bwMode="auto">
          <a:xfrm rot="19736609" flipH="1" flipV="1">
            <a:off x="4075113"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1" name="Oval 310"/>
          <p:cNvSpPr/>
          <p:nvPr/>
        </p:nvSpPr>
        <p:spPr bwMode="auto">
          <a:xfrm rot="19736609" flipH="1" flipV="1">
            <a:off x="4356100"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2" name="Oval 311"/>
          <p:cNvSpPr/>
          <p:nvPr/>
        </p:nvSpPr>
        <p:spPr bwMode="auto">
          <a:xfrm rot="19736609" flipH="1" flipV="1">
            <a:off x="4637088"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3" name="Oval 312"/>
          <p:cNvSpPr/>
          <p:nvPr/>
        </p:nvSpPr>
        <p:spPr bwMode="auto">
          <a:xfrm rot="19736609" flipH="1" flipV="1">
            <a:off x="4916488"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4" name="Oval 313"/>
          <p:cNvSpPr/>
          <p:nvPr/>
        </p:nvSpPr>
        <p:spPr bwMode="auto">
          <a:xfrm rot="19736609" flipH="1" flipV="1">
            <a:off x="5197475"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5" name="Oval 314"/>
          <p:cNvSpPr/>
          <p:nvPr/>
        </p:nvSpPr>
        <p:spPr bwMode="auto">
          <a:xfrm rot="19736609" flipH="1" flipV="1">
            <a:off x="5478463"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6" name="Oval 315"/>
          <p:cNvSpPr/>
          <p:nvPr/>
        </p:nvSpPr>
        <p:spPr bwMode="auto">
          <a:xfrm rot="19736609" flipH="1" flipV="1">
            <a:off x="5759450"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7" name="Oval 316"/>
          <p:cNvSpPr/>
          <p:nvPr/>
        </p:nvSpPr>
        <p:spPr bwMode="auto">
          <a:xfrm rot="19736609" flipH="1" flipV="1">
            <a:off x="6038850"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9" name="Oval 318"/>
          <p:cNvSpPr/>
          <p:nvPr/>
        </p:nvSpPr>
        <p:spPr bwMode="auto">
          <a:xfrm rot="19736609" flipH="1" flipV="1">
            <a:off x="2952750"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0" name="Oval 319"/>
          <p:cNvSpPr/>
          <p:nvPr/>
        </p:nvSpPr>
        <p:spPr bwMode="auto">
          <a:xfrm rot="19736609" flipH="1" flipV="1">
            <a:off x="3233738"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1" name="Oval 320"/>
          <p:cNvSpPr/>
          <p:nvPr/>
        </p:nvSpPr>
        <p:spPr bwMode="auto">
          <a:xfrm rot="19736609" flipH="1" flipV="1">
            <a:off x="3514725"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2" name="Oval 321"/>
          <p:cNvSpPr/>
          <p:nvPr/>
        </p:nvSpPr>
        <p:spPr bwMode="auto">
          <a:xfrm rot="19736609" flipH="1" flipV="1">
            <a:off x="3794125"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3" name="Oval 322"/>
          <p:cNvSpPr/>
          <p:nvPr/>
        </p:nvSpPr>
        <p:spPr bwMode="auto">
          <a:xfrm rot="19736609" flipH="1" flipV="1">
            <a:off x="4075113"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4" name="Oval 323"/>
          <p:cNvSpPr/>
          <p:nvPr/>
        </p:nvSpPr>
        <p:spPr bwMode="auto">
          <a:xfrm rot="19736609" flipH="1" flipV="1">
            <a:off x="4356100"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5" name="Oval 324"/>
          <p:cNvSpPr/>
          <p:nvPr/>
        </p:nvSpPr>
        <p:spPr bwMode="auto">
          <a:xfrm rot="19736609" flipH="1" flipV="1">
            <a:off x="4637088"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6" name="Oval 325"/>
          <p:cNvSpPr/>
          <p:nvPr/>
        </p:nvSpPr>
        <p:spPr bwMode="auto">
          <a:xfrm rot="19736609" flipH="1" flipV="1">
            <a:off x="4916488"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7" name="Oval 326"/>
          <p:cNvSpPr/>
          <p:nvPr/>
        </p:nvSpPr>
        <p:spPr bwMode="auto">
          <a:xfrm rot="19736609" flipH="1" flipV="1">
            <a:off x="5197475"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8" name="Oval 327"/>
          <p:cNvSpPr/>
          <p:nvPr/>
        </p:nvSpPr>
        <p:spPr bwMode="auto">
          <a:xfrm rot="19736609" flipH="1" flipV="1">
            <a:off x="5478463"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9" name="Oval 328"/>
          <p:cNvSpPr/>
          <p:nvPr/>
        </p:nvSpPr>
        <p:spPr bwMode="auto">
          <a:xfrm rot="19736609" flipH="1" flipV="1">
            <a:off x="5759450"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0" name="Oval 329"/>
          <p:cNvSpPr/>
          <p:nvPr/>
        </p:nvSpPr>
        <p:spPr bwMode="auto">
          <a:xfrm rot="19736609" flipH="1" flipV="1">
            <a:off x="6038850"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2" name="Oval 331"/>
          <p:cNvSpPr/>
          <p:nvPr/>
        </p:nvSpPr>
        <p:spPr bwMode="auto">
          <a:xfrm rot="19736609" flipH="1" flipV="1">
            <a:off x="2952750"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3" name="Oval 332"/>
          <p:cNvSpPr/>
          <p:nvPr/>
        </p:nvSpPr>
        <p:spPr bwMode="auto">
          <a:xfrm rot="19736609" flipH="1" flipV="1">
            <a:off x="3233738"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4" name="Oval 333"/>
          <p:cNvSpPr/>
          <p:nvPr/>
        </p:nvSpPr>
        <p:spPr bwMode="auto">
          <a:xfrm rot="19736609" flipH="1" flipV="1">
            <a:off x="3514725"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5" name="Oval 334"/>
          <p:cNvSpPr/>
          <p:nvPr/>
        </p:nvSpPr>
        <p:spPr bwMode="auto">
          <a:xfrm rot="19736609" flipH="1" flipV="1">
            <a:off x="3794125"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6" name="Oval 335"/>
          <p:cNvSpPr/>
          <p:nvPr/>
        </p:nvSpPr>
        <p:spPr bwMode="auto">
          <a:xfrm rot="19736609" flipH="1" flipV="1">
            <a:off x="4075113"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7" name="Oval 336"/>
          <p:cNvSpPr/>
          <p:nvPr/>
        </p:nvSpPr>
        <p:spPr bwMode="auto">
          <a:xfrm rot="19736609" flipH="1" flipV="1">
            <a:off x="4356100"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8" name="Oval 337"/>
          <p:cNvSpPr/>
          <p:nvPr/>
        </p:nvSpPr>
        <p:spPr bwMode="auto">
          <a:xfrm rot="19736609" flipH="1" flipV="1">
            <a:off x="4637088"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9" name="Oval 338"/>
          <p:cNvSpPr/>
          <p:nvPr/>
        </p:nvSpPr>
        <p:spPr bwMode="auto">
          <a:xfrm rot="19736609" flipH="1" flipV="1">
            <a:off x="4916488"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0" name="Oval 339"/>
          <p:cNvSpPr/>
          <p:nvPr/>
        </p:nvSpPr>
        <p:spPr bwMode="auto">
          <a:xfrm rot="19736609" flipH="1" flipV="1">
            <a:off x="5197475"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1" name="Oval 340"/>
          <p:cNvSpPr/>
          <p:nvPr/>
        </p:nvSpPr>
        <p:spPr bwMode="auto">
          <a:xfrm rot="19736609" flipH="1" flipV="1">
            <a:off x="5478463"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2" name="Oval 341"/>
          <p:cNvSpPr/>
          <p:nvPr/>
        </p:nvSpPr>
        <p:spPr bwMode="auto">
          <a:xfrm rot="19736609" flipH="1" flipV="1">
            <a:off x="5759450"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3" name="Oval 342"/>
          <p:cNvSpPr/>
          <p:nvPr/>
        </p:nvSpPr>
        <p:spPr bwMode="auto">
          <a:xfrm rot="19736609" flipH="1" flipV="1">
            <a:off x="6038850"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5" name="Oval 344"/>
          <p:cNvSpPr/>
          <p:nvPr/>
        </p:nvSpPr>
        <p:spPr bwMode="auto">
          <a:xfrm rot="19736609" flipH="1" flipV="1">
            <a:off x="2952750"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6" name="Oval 345"/>
          <p:cNvSpPr/>
          <p:nvPr/>
        </p:nvSpPr>
        <p:spPr bwMode="auto">
          <a:xfrm rot="19736609" flipH="1" flipV="1">
            <a:off x="3233738"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7" name="Oval 346"/>
          <p:cNvSpPr/>
          <p:nvPr/>
        </p:nvSpPr>
        <p:spPr bwMode="auto">
          <a:xfrm rot="19736609" flipH="1" flipV="1">
            <a:off x="3514725"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8" name="Oval 347"/>
          <p:cNvSpPr/>
          <p:nvPr/>
        </p:nvSpPr>
        <p:spPr bwMode="auto">
          <a:xfrm rot="19736609" flipH="1" flipV="1">
            <a:off x="3794125"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9" name="Oval 348"/>
          <p:cNvSpPr/>
          <p:nvPr/>
        </p:nvSpPr>
        <p:spPr bwMode="auto">
          <a:xfrm rot="19736609" flipH="1" flipV="1">
            <a:off x="4075113"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0" name="Oval 349"/>
          <p:cNvSpPr/>
          <p:nvPr/>
        </p:nvSpPr>
        <p:spPr bwMode="auto">
          <a:xfrm rot="19736609" flipH="1" flipV="1">
            <a:off x="4356100"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1" name="Oval 350"/>
          <p:cNvSpPr/>
          <p:nvPr/>
        </p:nvSpPr>
        <p:spPr bwMode="auto">
          <a:xfrm rot="19736609" flipH="1" flipV="1">
            <a:off x="4637088"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2" name="Oval 351"/>
          <p:cNvSpPr/>
          <p:nvPr/>
        </p:nvSpPr>
        <p:spPr bwMode="auto">
          <a:xfrm rot="19736609" flipH="1" flipV="1">
            <a:off x="4916488"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3" name="Oval 352"/>
          <p:cNvSpPr/>
          <p:nvPr/>
        </p:nvSpPr>
        <p:spPr bwMode="auto">
          <a:xfrm rot="19736609" flipH="1" flipV="1">
            <a:off x="5197475"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4" name="Oval 353"/>
          <p:cNvSpPr/>
          <p:nvPr/>
        </p:nvSpPr>
        <p:spPr bwMode="auto">
          <a:xfrm rot="19736609" flipH="1" flipV="1">
            <a:off x="5478463"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5" name="Oval 354"/>
          <p:cNvSpPr/>
          <p:nvPr/>
        </p:nvSpPr>
        <p:spPr bwMode="auto">
          <a:xfrm rot="19736609" flipH="1" flipV="1">
            <a:off x="5759450"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6" name="Oval 355"/>
          <p:cNvSpPr/>
          <p:nvPr/>
        </p:nvSpPr>
        <p:spPr bwMode="auto">
          <a:xfrm rot="19736609" flipH="1" flipV="1">
            <a:off x="6038850"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8" name="Oval 357"/>
          <p:cNvSpPr/>
          <p:nvPr/>
        </p:nvSpPr>
        <p:spPr bwMode="auto">
          <a:xfrm rot="19736609" flipH="1" flipV="1">
            <a:off x="2952750"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9" name="Oval 358"/>
          <p:cNvSpPr/>
          <p:nvPr/>
        </p:nvSpPr>
        <p:spPr bwMode="auto">
          <a:xfrm rot="19736609" flipH="1" flipV="1">
            <a:off x="3233738"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0" name="Oval 359"/>
          <p:cNvSpPr/>
          <p:nvPr/>
        </p:nvSpPr>
        <p:spPr bwMode="auto">
          <a:xfrm rot="19736609" flipH="1" flipV="1">
            <a:off x="3514725"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1" name="Oval 360"/>
          <p:cNvSpPr/>
          <p:nvPr/>
        </p:nvSpPr>
        <p:spPr bwMode="auto">
          <a:xfrm rot="19736609" flipH="1" flipV="1">
            <a:off x="3794125"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2" name="Oval 361"/>
          <p:cNvSpPr/>
          <p:nvPr/>
        </p:nvSpPr>
        <p:spPr bwMode="auto">
          <a:xfrm rot="19736609" flipH="1" flipV="1">
            <a:off x="4075113"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3" name="Oval 362"/>
          <p:cNvSpPr/>
          <p:nvPr/>
        </p:nvSpPr>
        <p:spPr bwMode="auto">
          <a:xfrm rot="19736609" flipH="1" flipV="1">
            <a:off x="4356100"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4" name="Oval 363"/>
          <p:cNvSpPr/>
          <p:nvPr/>
        </p:nvSpPr>
        <p:spPr bwMode="auto">
          <a:xfrm rot="19736609" flipH="1" flipV="1">
            <a:off x="4637088"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5" name="Oval 364"/>
          <p:cNvSpPr/>
          <p:nvPr/>
        </p:nvSpPr>
        <p:spPr bwMode="auto">
          <a:xfrm rot="19736609" flipH="1" flipV="1">
            <a:off x="4916488"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6" name="Oval 365"/>
          <p:cNvSpPr/>
          <p:nvPr/>
        </p:nvSpPr>
        <p:spPr bwMode="auto">
          <a:xfrm rot="19736609" flipH="1" flipV="1">
            <a:off x="5197475"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7" name="Oval 366"/>
          <p:cNvSpPr/>
          <p:nvPr/>
        </p:nvSpPr>
        <p:spPr bwMode="auto">
          <a:xfrm rot="19736609" flipH="1" flipV="1">
            <a:off x="5478463"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8" name="Oval 367"/>
          <p:cNvSpPr/>
          <p:nvPr/>
        </p:nvSpPr>
        <p:spPr bwMode="auto">
          <a:xfrm rot="19736609" flipH="1" flipV="1">
            <a:off x="5759450"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9" name="Oval 368"/>
          <p:cNvSpPr/>
          <p:nvPr/>
        </p:nvSpPr>
        <p:spPr bwMode="auto">
          <a:xfrm rot="19736609" flipH="1" flipV="1">
            <a:off x="6038850"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1" name="Oval 370"/>
          <p:cNvSpPr/>
          <p:nvPr/>
        </p:nvSpPr>
        <p:spPr bwMode="auto">
          <a:xfrm rot="19736609" flipH="1" flipV="1">
            <a:off x="2952750"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2" name="Oval 371"/>
          <p:cNvSpPr/>
          <p:nvPr/>
        </p:nvSpPr>
        <p:spPr bwMode="auto">
          <a:xfrm rot="19736609" flipH="1" flipV="1">
            <a:off x="3233738"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3" name="Oval 372"/>
          <p:cNvSpPr/>
          <p:nvPr/>
        </p:nvSpPr>
        <p:spPr bwMode="auto">
          <a:xfrm rot="19736609" flipH="1" flipV="1">
            <a:off x="3514725"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4" name="Oval 373"/>
          <p:cNvSpPr/>
          <p:nvPr/>
        </p:nvSpPr>
        <p:spPr bwMode="auto">
          <a:xfrm rot="19736609" flipH="1" flipV="1">
            <a:off x="3794125"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5" name="Oval 374"/>
          <p:cNvSpPr/>
          <p:nvPr/>
        </p:nvSpPr>
        <p:spPr bwMode="auto">
          <a:xfrm rot="19736609" flipH="1" flipV="1">
            <a:off x="4075113"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6" name="Oval 375"/>
          <p:cNvSpPr/>
          <p:nvPr/>
        </p:nvSpPr>
        <p:spPr bwMode="auto">
          <a:xfrm rot="19736609" flipH="1" flipV="1">
            <a:off x="4356100"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7" name="Oval 376"/>
          <p:cNvSpPr/>
          <p:nvPr/>
        </p:nvSpPr>
        <p:spPr bwMode="auto">
          <a:xfrm rot="19736609" flipH="1" flipV="1">
            <a:off x="4637088"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8" name="Oval 377"/>
          <p:cNvSpPr/>
          <p:nvPr/>
        </p:nvSpPr>
        <p:spPr bwMode="auto">
          <a:xfrm rot="19736609" flipH="1" flipV="1">
            <a:off x="4916488"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9" name="Oval 378"/>
          <p:cNvSpPr/>
          <p:nvPr/>
        </p:nvSpPr>
        <p:spPr bwMode="auto">
          <a:xfrm rot="19736609" flipH="1" flipV="1">
            <a:off x="5197475"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0" name="Oval 379"/>
          <p:cNvSpPr/>
          <p:nvPr/>
        </p:nvSpPr>
        <p:spPr bwMode="auto">
          <a:xfrm rot="19736609" flipH="1" flipV="1">
            <a:off x="5478463"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1" name="Oval 380"/>
          <p:cNvSpPr/>
          <p:nvPr/>
        </p:nvSpPr>
        <p:spPr bwMode="auto">
          <a:xfrm rot="19736609" flipH="1" flipV="1">
            <a:off x="5759450"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2" name="Oval 381"/>
          <p:cNvSpPr/>
          <p:nvPr/>
        </p:nvSpPr>
        <p:spPr bwMode="auto">
          <a:xfrm rot="19736609" flipH="1" flipV="1">
            <a:off x="6038850"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4" name="Oval 383"/>
          <p:cNvSpPr/>
          <p:nvPr/>
        </p:nvSpPr>
        <p:spPr bwMode="auto">
          <a:xfrm rot="19736609" flipH="1" flipV="1">
            <a:off x="2952750"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5" name="Oval 384"/>
          <p:cNvSpPr/>
          <p:nvPr/>
        </p:nvSpPr>
        <p:spPr bwMode="auto">
          <a:xfrm rot="19736609" flipH="1" flipV="1">
            <a:off x="3233738"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6" name="Oval 385"/>
          <p:cNvSpPr/>
          <p:nvPr/>
        </p:nvSpPr>
        <p:spPr bwMode="auto">
          <a:xfrm rot="19736609" flipH="1" flipV="1">
            <a:off x="3514725"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7" name="Oval 386"/>
          <p:cNvSpPr/>
          <p:nvPr/>
        </p:nvSpPr>
        <p:spPr bwMode="auto">
          <a:xfrm rot="19736609" flipH="1" flipV="1">
            <a:off x="3794125"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8" name="Oval 387"/>
          <p:cNvSpPr/>
          <p:nvPr/>
        </p:nvSpPr>
        <p:spPr bwMode="auto">
          <a:xfrm rot="19736609" flipH="1" flipV="1">
            <a:off x="4075113"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9" name="Oval 388"/>
          <p:cNvSpPr/>
          <p:nvPr/>
        </p:nvSpPr>
        <p:spPr bwMode="auto">
          <a:xfrm rot="19736609" flipH="1" flipV="1">
            <a:off x="4356100"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0" name="Oval 389"/>
          <p:cNvSpPr/>
          <p:nvPr/>
        </p:nvSpPr>
        <p:spPr bwMode="auto">
          <a:xfrm rot="19736609" flipH="1" flipV="1">
            <a:off x="4637088"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1" name="Oval 390"/>
          <p:cNvSpPr/>
          <p:nvPr/>
        </p:nvSpPr>
        <p:spPr bwMode="auto">
          <a:xfrm rot="19736609" flipH="1" flipV="1">
            <a:off x="4916488"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2" name="Oval 391"/>
          <p:cNvSpPr/>
          <p:nvPr/>
        </p:nvSpPr>
        <p:spPr bwMode="auto">
          <a:xfrm rot="19736609" flipH="1" flipV="1">
            <a:off x="5197475"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3" name="Oval 392"/>
          <p:cNvSpPr/>
          <p:nvPr/>
        </p:nvSpPr>
        <p:spPr bwMode="auto">
          <a:xfrm rot="19736609" flipH="1" flipV="1">
            <a:off x="5478463"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4" name="Oval 393"/>
          <p:cNvSpPr/>
          <p:nvPr/>
        </p:nvSpPr>
        <p:spPr bwMode="auto">
          <a:xfrm rot="19736609" flipH="1" flipV="1">
            <a:off x="5759450"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5" name="Oval 394"/>
          <p:cNvSpPr/>
          <p:nvPr/>
        </p:nvSpPr>
        <p:spPr bwMode="auto">
          <a:xfrm rot="19736609" flipH="1" flipV="1">
            <a:off x="6038850"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7" name="Oval 396"/>
          <p:cNvSpPr/>
          <p:nvPr/>
        </p:nvSpPr>
        <p:spPr bwMode="auto">
          <a:xfrm rot="19736609" flipH="1" flipV="1">
            <a:off x="2952750"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8" name="Oval 397"/>
          <p:cNvSpPr/>
          <p:nvPr/>
        </p:nvSpPr>
        <p:spPr bwMode="auto">
          <a:xfrm rot="19736609" flipH="1" flipV="1">
            <a:off x="3233738"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9" name="Oval 398"/>
          <p:cNvSpPr/>
          <p:nvPr/>
        </p:nvSpPr>
        <p:spPr bwMode="auto">
          <a:xfrm rot="19736609" flipH="1" flipV="1">
            <a:off x="3514725"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0" name="Oval 399"/>
          <p:cNvSpPr/>
          <p:nvPr/>
        </p:nvSpPr>
        <p:spPr bwMode="auto">
          <a:xfrm rot="19736609" flipH="1" flipV="1">
            <a:off x="3794125"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1" name="Oval 400"/>
          <p:cNvSpPr/>
          <p:nvPr/>
        </p:nvSpPr>
        <p:spPr bwMode="auto">
          <a:xfrm rot="19736609" flipH="1" flipV="1">
            <a:off x="4075113"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2" name="Oval 401"/>
          <p:cNvSpPr/>
          <p:nvPr/>
        </p:nvSpPr>
        <p:spPr bwMode="auto">
          <a:xfrm rot="19736609" flipH="1" flipV="1">
            <a:off x="4356100"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3" name="Oval 402"/>
          <p:cNvSpPr/>
          <p:nvPr/>
        </p:nvSpPr>
        <p:spPr bwMode="auto">
          <a:xfrm rot="19736609" flipH="1" flipV="1">
            <a:off x="4637088"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4" name="Oval 403"/>
          <p:cNvSpPr/>
          <p:nvPr/>
        </p:nvSpPr>
        <p:spPr bwMode="auto">
          <a:xfrm rot="19736609" flipH="1" flipV="1">
            <a:off x="4916488"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5" name="Oval 404"/>
          <p:cNvSpPr/>
          <p:nvPr/>
        </p:nvSpPr>
        <p:spPr bwMode="auto">
          <a:xfrm rot="19736609" flipH="1" flipV="1">
            <a:off x="5197475"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6" name="Oval 405"/>
          <p:cNvSpPr/>
          <p:nvPr/>
        </p:nvSpPr>
        <p:spPr bwMode="auto">
          <a:xfrm rot="19736609" flipH="1" flipV="1">
            <a:off x="5478463"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7" name="Oval 406"/>
          <p:cNvSpPr/>
          <p:nvPr/>
        </p:nvSpPr>
        <p:spPr bwMode="auto">
          <a:xfrm rot="19736609" flipH="1" flipV="1">
            <a:off x="5759450"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8" name="Oval 407"/>
          <p:cNvSpPr/>
          <p:nvPr/>
        </p:nvSpPr>
        <p:spPr bwMode="auto">
          <a:xfrm rot="19736609" flipH="1" flipV="1">
            <a:off x="6038850"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0" name="Oval 409"/>
          <p:cNvSpPr/>
          <p:nvPr/>
        </p:nvSpPr>
        <p:spPr bwMode="auto">
          <a:xfrm rot="19736609" flipH="1" flipV="1">
            <a:off x="2952750"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1" name="Oval 410"/>
          <p:cNvSpPr/>
          <p:nvPr/>
        </p:nvSpPr>
        <p:spPr bwMode="auto">
          <a:xfrm rot="19736609" flipH="1" flipV="1">
            <a:off x="3233738"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2" name="Oval 411"/>
          <p:cNvSpPr/>
          <p:nvPr/>
        </p:nvSpPr>
        <p:spPr bwMode="auto">
          <a:xfrm rot="19736609" flipH="1" flipV="1">
            <a:off x="3514725"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3" name="Oval 412"/>
          <p:cNvSpPr/>
          <p:nvPr/>
        </p:nvSpPr>
        <p:spPr bwMode="auto">
          <a:xfrm rot="19736609" flipH="1" flipV="1">
            <a:off x="3794125"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4" name="Oval 413"/>
          <p:cNvSpPr/>
          <p:nvPr/>
        </p:nvSpPr>
        <p:spPr bwMode="auto">
          <a:xfrm rot="19736609" flipH="1" flipV="1">
            <a:off x="4075113"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5" name="Oval 414"/>
          <p:cNvSpPr/>
          <p:nvPr/>
        </p:nvSpPr>
        <p:spPr bwMode="auto">
          <a:xfrm rot="19736609" flipH="1" flipV="1">
            <a:off x="4356100"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6" name="Oval 415"/>
          <p:cNvSpPr/>
          <p:nvPr/>
        </p:nvSpPr>
        <p:spPr bwMode="auto">
          <a:xfrm rot="19736609" flipH="1" flipV="1">
            <a:off x="4637088"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7" name="Oval 416"/>
          <p:cNvSpPr/>
          <p:nvPr/>
        </p:nvSpPr>
        <p:spPr bwMode="auto">
          <a:xfrm rot="19736609" flipH="1" flipV="1">
            <a:off x="4916488"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8" name="Oval 417"/>
          <p:cNvSpPr/>
          <p:nvPr/>
        </p:nvSpPr>
        <p:spPr bwMode="auto">
          <a:xfrm rot="19736609" flipH="1" flipV="1">
            <a:off x="5197475"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9" name="Oval 418"/>
          <p:cNvSpPr/>
          <p:nvPr/>
        </p:nvSpPr>
        <p:spPr bwMode="auto">
          <a:xfrm rot="19736609" flipH="1" flipV="1">
            <a:off x="5478463"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0" name="Oval 419"/>
          <p:cNvSpPr/>
          <p:nvPr/>
        </p:nvSpPr>
        <p:spPr bwMode="auto">
          <a:xfrm rot="19736609" flipH="1" flipV="1">
            <a:off x="5759450"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1" name="Oval 420"/>
          <p:cNvSpPr/>
          <p:nvPr/>
        </p:nvSpPr>
        <p:spPr bwMode="auto">
          <a:xfrm rot="19736609" flipH="1" flipV="1">
            <a:off x="6038850"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Tree>
    <p:extLst>
      <p:ext uri="{BB962C8B-B14F-4D97-AF65-F5344CB8AC3E}">
        <p14:creationId xmlns:p14="http://schemas.microsoft.com/office/powerpoint/2010/main" val="3175303040"/>
      </p:ext>
    </p:extLst>
  </p:cSld>
  <p:clrMapOvr>
    <a:masterClrMapping/>
  </p:clrMapOv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6498" name="Group 29"/>
          <p:cNvGrpSpPr>
            <a:grpSpLocks/>
          </p:cNvGrpSpPr>
          <p:nvPr/>
        </p:nvGrpSpPr>
        <p:grpSpPr bwMode="auto">
          <a:xfrm>
            <a:off x="3005138" y="5824538"/>
            <a:ext cx="3265487" cy="282575"/>
            <a:chOff x="3004726" y="5823939"/>
            <a:chExt cx="3265386" cy="283448"/>
          </a:xfrm>
        </p:grpSpPr>
        <p:sp>
          <p:nvSpPr>
            <p:cNvPr id="3" name="Oval 2"/>
            <p:cNvSpPr/>
            <p:nvPr/>
          </p:nvSpPr>
          <p:spPr bwMode="auto">
            <a:xfrm rot="18583957" flipH="1" flipV="1">
              <a:off x="2952693" y="5875972"/>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 name="Oval 9"/>
            <p:cNvSpPr/>
            <p:nvPr/>
          </p:nvSpPr>
          <p:spPr bwMode="auto">
            <a:xfrm rot="18583957" flipH="1" flipV="1">
              <a:off x="3232881" y="5875176"/>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1" name="Oval 10"/>
            <p:cNvSpPr/>
            <p:nvPr/>
          </p:nvSpPr>
          <p:spPr bwMode="auto">
            <a:xfrm rot="18583957" flipH="1" flipV="1">
              <a:off x="3513859" y="5875176"/>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2" name="Oval 11"/>
            <p:cNvSpPr/>
            <p:nvPr/>
          </p:nvSpPr>
          <p:spPr bwMode="auto">
            <a:xfrm rot="18583957" flipH="1" flipV="1">
              <a:off x="3794042" y="5875972"/>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3" name="Oval 12"/>
            <p:cNvSpPr/>
            <p:nvPr/>
          </p:nvSpPr>
          <p:spPr bwMode="auto">
            <a:xfrm rot="18583957" flipH="1" flipV="1">
              <a:off x="4075020" y="5875972"/>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4" name="Oval 13"/>
            <p:cNvSpPr/>
            <p:nvPr/>
          </p:nvSpPr>
          <p:spPr bwMode="auto">
            <a:xfrm rot="18583957" flipH="1" flipV="1">
              <a:off x="4355208" y="5875176"/>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5" name="Oval 14"/>
            <p:cNvSpPr/>
            <p:nvPr/>
          </p:nvSpPr>
          <p:spPr bwMode="auto">
            <a:xfrm rot="18583957" flipH="1" flipV="1">
              <a:off x="4636187" y="5875176"/>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6" name="Oval 15"/>
            <p:cNvSpPr/>
            <p:nvPr/>
          </p:nvSpPr>
          <p:spPr bwMode="auto">
            <a:xfrm rot="18583957" flipH="1" flipV="1">
              <a:off x="4916369" y="5875972"/>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7" name="Oval 16"/>
            <p:cNvSpPr/>
            <p:nvPr/>
          </p:nvSpPr>
          <p:spPr bwMode="auto">
            <a:xfrm rot="18583957" flipH="1" flipV="1">
              <a:off x="5197348" y="5875972"/>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8" name="Oval 17"/>
            <p:cNvSpPr/>
            <p:nvPr/>
          </p:nvSpPr>
          <p:spPr bwMode="auto">
            <a:xfrm rot="18583957" flipH="1" flipV="1">
              <a:off x="5477536" y="5875176"/>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9" name="Oval 18"/>
            <p:cNvSpPr/>
            <p:nvPr/>
          </p:nvSpPr>
          <p:spPr bwMode="auto">
            <a:xfrm rot="18583957" flipH="1" flipV="1">
              <a:off x="5758514" y="5875176"/>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0" name="Oval 19"/>
            <p:cNvSpPr/>
            <p:nvPr/>
          </p:nvSpPr>
          <p:spPr bwMode="auto">
            <a:xfrm rot="18583957" flipH="1" flipV="1">
              <a:off x="6038697" y="5875972"/>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499" name="Group 1"/>
          <p:cNvGrpSpPr>
            <a:grpSpLocks/>
          </p:cNvGrpSpPr>
          <p:nvPr/>
        </p:nvGrpSpPr>
        <p:grpSpPr bwMode="auto">
          <a:xfrm>
            <a:off x="3003550" y="1979613"/>
            <a:ext cx="3267075" cy="282575"/>
            <a:chOff x="3003957" y="1557582"/>
            <a:chExt cx="3266598" cy="283447"/>
          </a:xfrm>
        </p:grpSpPr>
        <p:sp>
          <p:nvSpPr>
            <p:cNvPr id="215" name="Oval 214"/>
            <p:cNvSpPr/>
            <p:nvPr/>
          </p:nvSpPr>
          <p:spPr bwMode="auto">
            <a:xfrm rot="18583957" flipH="1" flipV="1">
              <a:off x="2952708"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6" name="Oval 215"/>
            <p:cNvSpPr/>
            <p:nvPr/>
          </p:nvSpPr>
          <p:spPr bwMode="auto">
            <a:xfrm rot="18583957" flipH="1" flipV="1">
              <a:off x="3232863"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7" name="Oval 216"/>
            <p:cNvSpPr/>
            <p:nvPr/>
          </p:nvSpPr>
          <p:spPr bwMode="auto">
            <a:xfrm rot="18583957" flipH="1" flipV="1">
              <a:off x="3513810"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8" name="Oval 217"/>
            <p:cNvSpPr/>
            <p:nvPr/>
          </p:nvSpPr>
          <p:spPr bwMode="auto">
            <a:xfrm rot="18583957" flipH="1" flipV="1">
              <a:off x="3793960"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9" name="Oval 218"/>
            <p:cNvSpPr/>
            <p:nvPr/>
          </p:nvSpPr>
          <p:spPr bwMode="auto">
            <a:xfrm rot="18583957" flipH="1" flipV="1">
              <a:off x="4074907"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0" name="Oval 219"/>
            <p:cNvSpPr/>
            <p:nvPr/>
          </p:nvSpPr>
          <p:spPr bwMode="auto">
            <a:xfrm rot="18583957" flipH="1" flipV="1">
              <a:off x="4355063"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1" name="Oval 220"/>
            <p:cNvSpPr/>
            <p:nvPr/>
          </p:nvSpPr>
          <p:spPr bwMode="auto">
            <a:xfrm rot="18583957" flipH="1" flipV="1">
              <a:off x="4636009"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2" name="Oval 221"/>
            <p:cNvSpPr/>
            <p:nvPr/>
          </p:nvSpPr>
          <p:spPr bwMode="auto">
            <a:xfrm rot="18583957" flipH="1" flipV="1">
              <a:off x="4916159"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3" name="Oval 222"/>
            <p:cNvSpPr/>
            <p:nvPr/>
          </p:nvSpPr>
          <p:spPr bwMode="auto">
            <a:xfrm rot="18583957" flipH="1" flipV="1">
              <a:off x="5197105"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4" name="Oval 223"/>
            <p:cNvSpPr/>
            <p:nvPr/>
          </p:nvSpPr>
          <p:spPr bwMode="auto">
            <a:xfrm rot="18583957" flipH="1" flipV="1">
              <a:off x="5477261"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5" name="Oval 224"/>
            <p:cNvSpPr/>
            <p:nvPr/>
          </p:nvSpPr>
          <p:spPr bwMode="auto">
            <a:xfrm rot="18583957" flipH="1" flipV="1">
              <a:off x="5758208"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6" name="Oval 225"/>
            <p:cNvSpPr/>
            <p:nvPr/>
          </p:nvSpPr>
          <p:spPr bwMode="auto">
            <a:xfrm rot="18583957" flipH="1" flipV="1">
              <a:off x="6038357"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0" name="Group 3"/>
          <p:cNvGrpSpPr>
            <a:grpSpLocks/>
          </p:cNvGrpSpPr>
          <p:nvPr/>
        </p:nvGrpSpPr>
        <p:grpSpPr bwMode="auto">
          <a:xfrm>
            <a:off x="3003550" y="1722438"/>
            <a:ext cx="3267075" cy="284162"/>
            <a:chOff x="3003958" y="1806680"/>
            <a:chExt cx="3266597" cy="283447"/>
          </a:xfrm>
        </p:grpSpPr>
        <p:sp>
          <p:nvSpPr>
            <p:cNvPr id="228" name="Oval 227"/>
            <p:cNvSpPr/>
            <p:nvPr/>
          </p:nvSpPr>
          <p:spPr bwMode="auto">
            <a:xfrm rot="18583957" flipH="1" flipV="1">
              <a:off x="2952709"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9" name="Oval 228"/>
            <p:cNvSpPr/>
            <p:nvPr/>
          </p:nvSpPr>
          <p:spPr bwMode="auto">
            <a:xfrm rot="18583957" flipH="1" flipV="1">
              <a:off x="3232859"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0" name="Oval 229"/>
            <p:cNvSpPr/>
            <p:nvPr/>
          </p:nvSpPr>
          <p:spPr bwMode="auto">
            <a:xfrm rot="18583957" flipH="1" flipV="1">
              <a:off x="3513806"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1" name="Oval 230"/>
            <p:cNvSpPr/>
            <p:nvPr/>
          </p:nvSpPr>
          <p:spPr bwMode="auto">
            <a:xfrm rot="18583957" flipH="1" flipV="1">
              <a:off x="3793961"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2" name="Oval 231"/>
            <p:cNvSpPr/>
            <p:nvPr/>
          </p:nvSpPr>
          <p:spPr bwMode="auto">
            <a:xfrm rot="18583957" flipH="1" flipV="1">
              <a:off x="4074908"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3" name="Oval 232"/>
            <p:cNvSpPr/>
            <p:nvPr/>
          </p:nvSpPr>
          <p:spPr bwMode="auto">
            <a:xfrm rot="18583957" flipH="1" flipV="1">
              <a:off x="4355058"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4" name="Oval 233"/>
            <p:cNvSpPr/>
            <p:nvPr/>
          </p:nvSpPr>
          <p:spPr bwMode="auto">
            <a:xfrm rot="18583957" flipH="1" flipV="1">
              <a:off x="4636004"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5" name="Oval 234"/>
            <p:cNvSpPr/>
            <p:nvPr/>
          </p:nvSpPr>
          <p:spPr bwMode="auto">
            <a:xfrm rot="18583957" flipH="1" flipV="1">
              <a:off x="4916160"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6" name="Oval 235"/>
            <p:cNvSpPr/>
            <p:nvPr/>
          </p:nvSpPr>
          <p:spPr bwMode="auto">
            <a:xfrm rot="18583957" flipH="1" flipV="1">
              <a:off x="5197106"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7" name="Oval 236"/>
            <p:cNvSpPr/>
            <p:nvPr/>
          </p:nvSpPr>
          <p:spPr bwMode="auto">
            <a:xfrm rot="18583957" flipH="1" flipV="1">
              <a:off x="5477256"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8" name="Oval 237"/>
            <p:cNvSpPr/>
            <p:nvPr/>
          </p:nvSpPr>
          <p:spPr bwMode="auto">
            <a:xfrm rot="18583957" flipH="1" flipV="1">
              <a:off x="5758203"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9" name="Oval 238"/>
            <p:cNvSpPr/>
            <p:nvPr/>
          </p:nvSpPr>
          <p:spPr bwMode="auto">
            <a:xfrm rot="18583957" flipH="1" flipV="1">
              <a:off x="6038358"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1" name="Group 4"/>
          <p:cNvGrpSpPr>
            <a:grpSpLocks/>
          </p:cNvGrpSpPr>
          <p:nvPr/>
        </p:nvGrpSpPr>
        <p:grpSpPr bwMode="auto">
          <a:xfrm>
            <a:off x="3003550" y="2235200"/>
            <a:ext cx="3267075" cy="284163"/>
            <a:chOff x="3003957" y="2073360"/>
            <a:chExt cx="3266598" cy="283447"/>
          </a:xfrm>
        </p:grpSpPr>
        <p:sp>
          <p:nvSpPr>
            <p:cNvPr id="241" name="Oval 240"/>
            <p:cNvSpPr/>
            <p:nvPr/>
          </p:nvSpPr>
          <p:spPr bwMode="auto">
            <a:xfrm rot="18583957" flipH="1" flipV="1">
              <a:off x="2952708"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2" name="Oval 241"/>
            <p:cNvSpPr/>
            <p:nvPr/>
          </p:nvSpPr>
          <p:spPr bwMode="auto">
            <a:xfrm rot="18583957" flipH="1" flipV="1">
              <a:off x="3232859"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3" name="Oval 242"/>
            <p:cNvSpPr/>
            <p:nvPr/>
          </p:nvSpPr>
          <p:spPr bwMode="auto">
            <a:xfrm rot="18583957" flipH="1" flipV="1">
              <a:off x="3513806"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4" name="Oval 243"/>
            <p:cNvSpPr/>
            <p:nvPr/>
          </p:nvSpPr>
          <p:spPr bwMode="auto">
            <a:xfrm rot="18583957" flipH="1" flipV="1">
              <a:off x="3793960"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5" name="Oval 244"/>
            <p:cNvSpPr/>
            <p:nvPr/>
          </p:nvSpPr>
          <p:spPr bwMode="auto">
            <a:xfrm rot="18583957" flipH="1" flipV="1">
              <a:off x="4074907"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6" name="Oval 245"/>
            <p:cNvSpPr/>
            <p:nvPr/>
          </p:nvSpPr>
          <p:spPr bwMode="auto">
            <a:xfrm rot="18583957" flipH="1" flipV="1">
              <a:off x="4355058"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7" name="Oval 246"/>
            <p:cNvSpPr/>
            <p:nvPr/>
          </p:nvSpPr>
          <p:spPr bwMode="auto">
            <a:xfrm rot="18583957" flipH="1" flipV="1">
              <a:off x="4636004"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8" name="Oval 247"/>
            <p:cNvSpPr/>
            <p:nvPr/>
          </p:nvSpPr>
          <p:spPr bwMode="auto">
            <a:xfrm rot="18583957" flipH="1" flipV="1">
              <a:off x="4916159"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9" name="Oval 248"/>
            <p:cNvSpPr/>
            <p:nvPr/>
          </p:nvSpPr>
          <p:spPr bwMode="auto">
            <a:xfrm rot="18583957" flipH="1" flipV="1">
              <a:off x="5197105"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0" name="Oval 249"/>
            <p:cNvSpPr/>
            <p:nvPr/>
          </p:nvSpPr>
          <p:spPr bwMode="auto">
            <a:xfrm rot="18583957" flipH="1" flipV="1">
              <a:off x="5477256"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1" name="Oval 250"/>
            <p:cNvSpPr/>
            <p:nvPr/>
          </p:nvSpPr>
          <p:spPr bwMode="auto">
            <a:xfrm rot="18583957" flipH="1" flipV="1">
              <a:off x="5758203"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2" name="Oval 251"/>
            <p:cNvSpPr/>
            <p:nvPr/>
          </p:nvSpPr>
          <p:spPr bwMode="auto">
            <a:xfrm rot="18583957" flipH="1" flipV="1">
              <a:off x="6038357"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2" name="Group 5"/>
          <p:cNvGrpSpPr>
            <a:grpSpLocks/>
          </p:cNvGrpSpPr>
          <p:nvPr/>
        </p:nvGrpSpPr>
        <p:grpSpPr bwMode="auto">
          <a:xfrm>
            <a:off x="3003550" y="2492375"/>
            <a:ext cx="3267075" cy="282575"/>
            <a:chOff x="3003958" y="2340043"/>
            <a:chExt cx="3266597" cy="283447"/>
          </a:xfrm>
        </p:grpSpPr>
        <p:sp>
          <p:nvSpPr>
            <p:cNvPr id="254" name="Oval 253"/>
            <p:cNvSpPr/>
            <p:nvPr/>
          </p:nvSpPr>
          <p:spPr bwMode="auto">
            <a:xfrm rot="18583957" flipH="1" flipV="1">
              <a:off x="2952709"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5" name="Oval 254"/>
            <p:cNvSpPr/>
            <p:nvPr/>
          </p:nvSpPr>
          <p:spPr bwMode="auto">
            <a:xfrm rot="18583957" flipH="1" flipV="1">
              <a:off x="3232864"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6" name="Oval 255"/>
            <p:cNvSpPr/>
            <p:nvPr/>
          </p:nvSpPr>
          <p:spPr bwMode="auto">
            <a:xfrm rot="18583957" flipH="1" flipV="1">
              <a:off x="3513811"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7" name="Oval 256"/>
            <p:cNvSpPr/>
            <p:nvPr/>
          </p:nvSpPr>
          <p:spPr bwMode="auto">
            <a:xfrm rot="18583957" flipH="1" flipV="1">
              <a:off x="3793961"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8" name="Oval 257"/>
            <p:cNvSpPr/>
            <p:nvPr/>
          </p:nvSpPr>
          <p:spPr bwMode="auto">
            <a:xfrm rot="18583957" flipH="1" flipV="1">
              <a:off x="4074908"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9" name="Oval 258"/>
            <p:cNvSpPr/>
            <p:nvPr/>
          </p:nvSpPr>
          <p:spPr bwMode="auto">
            <a:xfrm rot="18583957" flipH="1" flipV="1">
              <a:off x="4355063"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0" name="Oval 259"/>
            <p:cNvSpPr/>
            <p:nvPr/>
          </p:nvSpPr>
          <p:spPr bwMode="auto">
            <a:xfrm rot="18583957" flipH="1" flipV="1">
              <a:off x="4636009"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1" name="Oval 260"/>
            <p:cNvSpPr/>
            <p:nvPr/>
          </p:nvSpPr>
          <p:spPr bwMode="auto">
            <a:xfrm rot="18583957" flipH="1" flipV="1">
              <a:off x="4916159"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2" name="Oval 261"/>
            <p:cNvSpPr/>
            <p:nvPr/>
          </p:nvSpPr>
          <p:spPr bwMode="auto">
            <a:xfrm rot="18583957" flipH="1" flipV="1">
              <a:off x="5197105"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3" name="Oval 262"/>
            <p:cNvSpPr/>
            <p:nvPr/>
          </p:nvSpPr>
          <p:spPr bwMode="auto">
            <a:xfrm rot="18583957" flipH="1" flipV="1">
              <a:off x="5477261"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4" name="Oval 263"/>
            <p:cNvSpPr/>
            <p:nvPr/>
          </p:nvSpPr>
          <p:spPr bwMode="auto">
            <a:xfrm rot="18583957" flipH="1" flipV="1">
              <a:off x="5758208"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5" name="Oval 264"/>
            <p:cNvSpPr/>
            <p:nvPr/>
          </p:nvSpPr>
          <p:spPr bwMode="auto">
            <a:xfrm rot="18583957" flipH="1" flipV="1">
              <a:off x="6038357"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3" name="Group 6"/>
          <p:cNvGrpSpPr>
            <a:grpSpLocks/>
          </p:cNvGrpSpPr>
          <p:nvPr/>
        </p:nvGrpSpPr>
        <p:grpSpPr bwMode="auto">
          <a:xfrm>
            <a:off x="3005138" y="2747963"/>
            <a:ext cx="3265487" cy="284162"/>
            <a:chOff x="3004726" y="2607660"/>
            <a:chExt cx="3265386" cy="283448"/>
          </a:xfrm>
        </p:grpSpPr>
        <p:sp>
          <p:nvSpPr>
            <p:cNvPr id="267" name="Oval 266"/>
            <p:cNvSpPr/>
            <p:nvPr/>
          </p:nvSpPr>
          <p:spPr bwMode="auto">
            <a:xfrm rot="18583957" flipH="1" flipV="1">
              <a:off x="2952693" y="265969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8" name="Oval 267"/>
            <p:cNvSpPr/>
            <p:nvPr/>
          </p:nvSpPr>
          <p:spPr bwMode="auto">
            <a:xfrm rot="18583957" flipH="1" flipV="1">
              <a:off x="3232876" y="2658902"/>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9" name="Oval 268"/>
            <p:cNvSpPr/>
            <p:nvPr/>
          </p:nvSpPr>
          <p:spPr bwMode="auto">
            <a:xfrm rot="18583957" flipH="1" flipV="1">
              <a:off x="3513854" y="2658902"/>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0" name="Oval 269"/>
            <p:cNvSpPr/>
            <p:nvPr/>
          </p:nvSpPr>
          <p:spPr bwMode="auto">
            <a:xfrm rot="18583957" flipH="1" flipV="1">
              <a:off x="3794042" y="265969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1" name="Oval 270"/>
            <p:cNvSpPr/>
            <p:nvPr/>
          </p:nvSpPr>
          <p:spPr bwMode="auto">
            <a:xfrm rot="18583957" flipH="1" flipV="1">
              <a:off x="4075021" y="2659693"/>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2" name="Oval 271"/>
            <p:cNvSpPr/>
            <p:nvPr/>
          </p:nvSpPr>
          <p:spPr bwMode="auto">
            <a:xfrm rot="18583957" flipH="1" flipV="1">
              <a:off x="4355203" y="2658902"/>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3" name="Oval 272"/>
            <p:cNvSpPr/>
            <p:nvPr/>
          </p:nvSpPr>
          <p:spPr bwMode="auto">
            <a:xfrm rot="18583957" flipH="1" flipV="1">
              <a:off x="4636182" y="2658902"/>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4" name="Oval 273"/>
            <p:cNvSpPr/>
            <p:nvPr/>
          </p:nvSpPr>
          <p:spPr bwMode="auto">
            <a:xfrm rot="18583957" flipH="1" flipV="1">
              <a:off x="4916369" y="2659693"/>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5" name="Oval 274"/>
            <p:cNvSpPr/>
            <p:nvPr/>
          </p:nvSpPr>
          <p:spPr bwMode="auto">
            <a:xfrm rot="18583957" flipH="1" flipV="1">
              <a:off x="5197349" y="265969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6" name="Oval 275"/>
            <p:cNvSpPr/>
            <p:nvPr/>
          </p:nvSpPr>
          <p:spPr bwMode="auto">
            <a:xfrm rot="18583957" flipH="1" flipV="1">
              <a:off x="5477531" y="2658902"/>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7" name="Oval 276"/>
            <p:cNvSpPr/>
            <p:nvPr/>
          </p:nvSpPr>
          <p:spPr bwMode="auto">
            <a:xfrm rot="18583957" flipH="1" flipV="1">
              <a:off x="5758509" y="2658902"/>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8" name="Oval 277"/>
            <p:cNvSpPr/>
            <p:nvPr/>
          </p:nvSpPr>
          <p:spPr bwMode="auto">
            <a:xfrm rot="18583957" flipH="1" flipV="1">
              <a:off x="6038698" y="265969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4" name="Group 7"/>
          <p:cNvGrpSpPr>
            <a:grpSpLocks/>
          </p:cNvGrpSpPr>
          <p:nvPr/>
        </p:nvGrpSpPr>
        <p:grpSpPr bwMode="auto">
          <a:xfrm>
            <a:off x="3005138" y="3003550"/>
            <a:ext cx="3265487" cy="284163"/>
            <a:chOff x="3004726" y="2874341"/>
            <a:chExt cx="3265386" cy="283448"/>
          </a:xfrm>
        </p:grpSpPr>
        <p:sp>
          <p:nvSpPr>
            <p:cNvPr id="280" name="Oval 279"/>
            <p:cNvSpPr/>
            <p:nvPr/>
          </p:nvSpPr>
          <p:spPr bwMode="auto">
            <a:xfrm rot="18583957" flipH="1" flipV="1">
              <a:off x="2952693" y="292637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1" name="Oval 280"/>
            <p:cNvSpPr/>
            <p:nvPr/>
          </p:nvSpPr>
          <p:spPr bwMode="auto">
            <a:xfrm rot="18583957" flipH="1" flipV="1">
              <a:off x="3232876" y="292558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2" name="Oval 281"/>
            <p:cNvSpPr/>
            <p:nvPr/>
          </p:nvSpPr>
          <p:spPr bwMode="auto">
            <a:xfrm rot="18583957" flipH="1" flipV="1">
              <a:off x="3513854" y="292558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3" name="Oval 282"/>
            <p:cNvSpPr/>
            <p:nvPr/>
          </p:nvSpPr>
          <p:spPr bwMode="auto">
            <a:xfrm rot="18583957" flipH="1" flipV="1">
              <a:off x="3794042" y="292637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4" name="Oval 283"/>
            <p:cNvSpPr/>
            <p:nvPr/>
          </p:nvSpPr>
          <p:spPr bwMode="auto">
            <a:xfrm rot="18583957" flipH="1" flipV="1">
              <a:off x="4075020" y="2926374"/>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5" name="Oval 284"/>
            <p:cNvSpPr/>
            <p:nvPr/>
          </p:nvSpPr>
          <p:spPr bwMode="auto">
            <a:xfrm rot="18583957" flipH="1" flipV="1">
              <a:off x="4355203" y="292558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6" name="Oval 285"/>
            <p:cNvSpPr/>
            <p:nvPr/>
          </p:nvSpPr>
          <p:spPr bwMode="auto">
            <a:xfrm rot="18583957" flipH="1" flipV="1">
              <a:off x="4636183" y="292558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7" name="Oval 286"/>
            <p:cNvSpPr/>
            <p:nvPr/>
          </p:nvSpPr>
          <p:spPr bwMode="auto">
            <a:xfrm rot="18583957" flipH="1" flipV="1">
              <a:off x="4916369" y="2926374"/>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8" name="Oval 287"/>
            <p:cNvSpPr/>
            <p:nvPr/>
          </p:nvSpPr>
          <p:spPr bwMode="auto">
            <a:xfrm rot="18583957" flipH="1" flipV="1">
              <a:off x="5197348" y="292637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9" name="Oval 288"/>
            <p:cNvSpPr/>
            <p:nvPr/>
          </p:nvSpPr>
          <p:spPr bwMode="auto">
            <a:xfrm rot="18583957" flipH="1" flipV="1">
              <a:off x="5477532" y="292558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0" name="Oval 289"/>
            <p:cNvSpPr/>
            <p:nvPr/>
          </p:nvSpPr>
          <p:spPr bwMode="auto">
            <a:xfrm rot="18583957" flipH="1" flipV="1">
              <a:off x="5758510" y="292558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1" name="Oval 290"/>
            <p:cNvSpPr/>
            <p:nvPr/>
          </p:nvSpPr>
          <p:spPr bwMode="auto">
            <a:xfrm rot="18583957" flipH="1" flipV="1">
              <a:off x="6038697" y="292637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5" name="Group 8"/>
          <p:cNvGrpSpPr>
            <a:grpSpLocks/>
          </p:cNvGrpSpPr>
          <p:nvPr/>
        </p:nvGrpSpPr>
        <p:grpSpPr bwMode="auto">
          <a:xfrm>
            <a:off x="3005138" y="3260725"/>
            <a:ext cx="3265487" cy="282575"/>
            <a:chOff x="3004726" y="3141023"/>
            <a:chExt cx="3265386" cy="283448"/>
          </a:xfrm>
        </p:grpSpPr>
        <p:sp>
          <p:nvSpPr>
            <p:cNvPr id="293" name="Oval 292"/>
            <p:cNvSpPr/>
            <p:nvPr/>
          </p:nvSpPr>
          <p:spPr bwMode="auto">
            <a:xfrm rot="18583957" flipH="1" flipV="1">
              <a:off x="2952693" y="319305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4" name="Oval 293"/>
            <p:cNvSpPr/>
            <p:nvPr/>
          </p:nvSpPr>
          <p:spPr bwMode="auto">
            <a:xfrm rot="18583957" flipH="1" flipV="1">
              <a:off x="3232881" y="319226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5" name="Oval 294"/>
            <p:cNvSpPr/>
            <p:nvPr/>
          </p:nvSpPr>
          <p:spPr bwMode="auto">
            <a:xfrm rot="18583957" flipH="1" flipV="1">
              <a:off x="3513859" y="319226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6" name="Oval 295"/>
            <p:cNvSpPr/>
            <p:nvPr/>
          </p:nvSpPr>
          <p:spPr bwMode="auto">
            <a:xfrm rot="18583957" flipH="1" flipV="1">
              <a:off x="3794042" y="319305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7" name="Oval 296"/>
            <p:cNvSpPr/>
            <p:nvPr/>
          </p:nvSpPr>
          <p:spPr bwMode="auto">
            <a:xfrm rot="18583957" flipH="1" flipV="1">
              <a:off x="4075020" y="3193056"/>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8" name="Oval 297"/>
            <p:cNvSpPr/>
            <p:nvPr/>
          </p:nvSpPr>
          <p:spPr bwMode="auto">
            <a:xfrm rot="18583957" flipH="1" flipV="1">
              <a:off x="4355208" y="319226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9" name="Oval 298"/>
            <p:cNvSpPr/>
            <p:nvPr/>
          </p:nvSpPr>
          <p:spPr bwMode="auto">
            <a:xfrm rot="18583957" flipH="1" flipV="1">
              <a:off x="4636187" y="319226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0" name="Oval 299"/>
            <p:cNvSpPr/>
            <p:nvPr/>
          </p:nvSpPr>
          <p:spPr bwMode="auto">
            <a:xfrm rot="18583957" flipH="1" flipV="1">
              <a:off x="4916369" y="3193056"/>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1" name="Oval 300"/>
            <p:cNvSpPr/>
            <p:nvPr/>
          </p:nvSpPr>
          <p:spPr bwMode="auto">
            <a:xfrm rot="18583957" flipH="1" flipV="1">
              <a:off x="5197348" y="319305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2" name="Oval 301"/>
            <p:cNvSpPr/>
            <p:nvPr/>
          </p:nvSpPr>
          <p:spPr bwMode="auto">
            <a:xfrm rot="18583957" flipH="1" flipV="1">
              <a:off x="5477536" y="319226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3" name="Oval 302"/>
            <p:cNvSpPr/>
            <p:nvPr/>
          </p:nvSpPr>
          <p:spPr bwMode="auto">
            <a:xfrm rot="18583957" flipH="1" flipV="1">
              <a:off x="5758514" y="319226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4" name="Oval 303"/>
            <p:cNvSpPr/>
            <p:nvPr/>
          </p:nvSpPr>
          <p:spPr bwMode="auto">
            <a:xfrm rot="18583957" flipH="1" flipV="1">
              <a:off x="6038697" y="319305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6" name="Group 20"/>
          <p:cNvGrpSpPr>
            <a:grpSpLocks/>
          </p:cNvGrpSpPr>
          <p:nvPr/>
        </p:nvGrpSpPr>
        <p:grpSpPr bwMode="auto">
          <a:xfrm>
            <a:off x="3005138" y="3516313"/>
            <a:ext cx="3265487" cy="284162"/>
            <a:chOff x="3004726" y="3422218"/>
            <a:chExt cx="3265386" cy="283448"/>
          </a:xfrm>
        </p:grpSpPr>
        <p:sp>
          <p:nvSpPr>
            <p:cNvPr id="306" name="Oval 305"/>
            <p:cNvSpPr/>
            <p:nvPr/>
          </p:nvSpPr>
          <p:spPr bwMode="auto">
            <a:xfrm rot="18583957" flipH="1" flipV="1">
              <a:off x="2952693" y="347425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7" name="Oval 306"/>
            <p:cNvSpPr/>
            <p:nvPr/>
          </p:nvSpPr>
          <p:spPr bwMode="auto">
            <a:xfrm rot="18583957" flipH="1" flipV="1">
              <a:off x="3232876" y="347346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8" name="Oval 307"/>
            <p:cNvSpPr/>
            <p:nvPr/>
          </p:nvSpPr>
          <p:spPr bwMode="auto">
            <a:xfrm rot="18583957" flipH="1" flipV="1">
              <a:off x="3513854" y="347346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9" name="Oval 308"/>
            <p:cNvSpPr/>
            <p:nvPr/>
          </p:nvSpPr>
          <p:spPr bwMode="auto">
            <a:xfrm rot="18583957" flipH="1" flipV="1">
              <a:off x="3794042" y="347425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0" name="Oval 309"/>
            <p:cNvSpPr/>
            <p:nvPr/>
          </p:nvSpPr>
          <p:spPr bwMode="auto">
            <a:xfrm rot="18583957" flipH="1" flipV="1">
              <a:off x="4075021" y="3474251"/>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1" name="Oval 310"/>
            <p:cNvSpPr/>
            <p:nvPr/>
          </p:nvSpPr>
          <p:spPr bwMode="auto">
            <a:xfrm rot="18583957" flipH="1" flipV="1">
              <a:off x="4355203" y="347346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2" name="Oval 311"/>
            <p:cNvSpPr/>
            <p:nvPr/>
          </p:nvSpPr>
          <p:spPr bwMode="auto">
            <a:xfrm rot="18583957" flipH="1" flipV="1">
              <a:off x="4636182" y="347346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3" name="Oval 312"/>
            <p:cNvSpPr/>
            <p:nvPr/>
          </p:nvSpPr>
          <p:spPr bwMode="auto">
            <a:xfrm rot="18583957" flipH="1" flipV="1">
              <a:off x="4916369" y="3474251"/>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4" name="Oval 313"/>
            <p:cNvSpPr/>
            <p:nvPr/>
          </p:nvSpPr>
          <p:spPr bwMode="auto">
            <a:xfrm rot="18583957" flipH="1" flipV="1">
              <a:off x="5197349" y="347425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5" name="Oval 314"/>
            <p:cNvSpPr/>
            <p:nvPr/>
          </p:nvSpPr>
          <p:spPr bwMode="auto">
            <a:xfrm rot="18583957" flipH="1" flipV="1">
              <a:off x="5477531" y="347346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6" name="Oval 315"/>
            <p:cNvSpPr/>
            <p:nvPr/>
          </p:nvSpPr>
          <p:spPr bwMode="auto">
            <a:xfrm rot="18583957" flipH="1" flipV="1">
              <a:off x="5758509" y="347346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7" name="Oval 316"/>
            <p:cNvSpPr/>
            <p:nvPr/>
          </p:nvSpPr>
          <p:spPr bwMode="auto">
            <a:xfrm rot="18583957" flipH="1" flipV="1">
              <a:off x="6038698" y="347425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7" name="Group 22"/>
          <p:cNvGrpSpPr>
            <a:grpSpLocks/>
          </p:cNvGrpSpPr>
          <p:nvPr/>
        </p:nvGrpSpPr>
        <p:grpSpPr bwMode="auto">
          <a:xfrm>
            <a:off x="3005138" y="4029075"/>
            <a:ext cx="3265487" cy="284163"/>
            <a:chOff x="3004726" y="3955581"/>
            <a:chExt cx="3265386" cy="283448"/>
          </a:xfrm>
        </p:grpSpPr>
        <p:sp>
          <p:nvSpPr>
            <p:cNvPr id="319" name="Oval 318"/>
            <p:cNvSpPr/>
            <p:nvPr/>
          </p:nvSpPr>
          <p:spPr bwMode="auto">
            <a:xfrm rot="18583957" flipH="1" flipV="1">
              <a:off x="2952693" y="400761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0" name="Oval 319"/>
            <p:cNvSpPr/>
            <p:nvPr/>
          </p:nvSpPr>
          <p:spPr bwMode="auto">
            <a:xfrm rot="18583957" flipH="1" flipV="1">
              <a:off x="3232876" y="400682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1" name="Oval 320"/>
            <p:cNvSpPr/>
            <p:nvPr/>
          </p:nvSpPr>
          <p:spPr bwMode="auto">
            <a:xfrm rot="18583957" flipH="1" flipV="1">
              <a:off x="3513854" y="400682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2" name="Oval 321"/>
            <p:cNvSpPr/>
            <p:nvPr/>
          </p:nvSpPr>
          <p:spPr bwMode="auto">
            <a:xfrm rot="18583957" flipH="1" flipV="1">
              <a:off x="3794042" y="400761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3" name="Oval 322"/>
            <p:cNvSpPr/>
            <p:nvPr/>
          </p:nvSpPr>
          <p:spPr bwMode="auto">
            <a:xfrm rot="18583957" flipH="1" flipV="1">
              <a:off x="4075020" y="4007614"/>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4" name="Oval 323"/>
            <p:cNvSpPr/>
            <p:nvPr/>
          </p:nvSpPr>
          <p:spPr bwMode="auto">
            <a:xfrm rot="18583957" flipH="1" flipV="1">
              <a:off x="4355203" y="400682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5" name="Oval 324"/>
            <p:cNvSpPr/>
            <p:nvPr/>
          </p:nvSpPr>
          <p:spPr bwMode="auto">
            <a:xfrm rot="18583957" flipH="1" flipV="1">
              <a:off x="4636183" y="400682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6" name="Oval 325"/>
            <p:cNvSpPr/>
            <p:nvPr/>
          </p:nvSpPr>
          <p:spPr bwMode="auto">
            <a:xfrm rot="18583957" flipH="1" flipV="1">
              <a:off x="4916369" y="4007614"/>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7" name="Oval 326"/>
            <p:cNvSpPr/>
            <p:nvPr/>
          </p:nvSpPr>
          <p:spPr bwMode="auto">
            <a:xfrm rot="18583957" flipH="1" flipV="1">
              <a:off x="5197348" y="400761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8" name="Oval 327"/>
            <p:cNvSpPr/>
            <p:nvPr/>
          </p:nvSpPr>
          <p:spPr bwMode="auto">
            <a:xfrm rot="18583957" flipH="1" flipV="1">
              <a:off x="5477532" y="400682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9" name="Oval 328"/>
            <p:cNvSpPr/>
            <p:nvPr/>
          </p:nvSpPr>
          <p:spPr bwMode="auto">
            <a:xfrm rot="18583957" flipH="1" flipV="1">
              <a:off x="5758510" y="400682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0" name="Oval 329"/>
            <p:cNvSpPr/>
            <p:nvPr/>
          </p:nvSpPr>
          <p:spPr bwMode="auto">
            <a:xfrm rot="18583957" flipH="1" flipV="1">
              <a:off x="6038697" y="400761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8" name="Group 23"/>
          <p:cNvGrpSpPr>
            <a:grpSpLocks/>
          </p:cNvGrpSpPr>
          <p:nvPr/>
        </p:nvGrpSpPr>
        <p:grpSpPr bwMode="auto">
          <a:xfrm>
            <a:off x="3005138" y="4286250"/>
            <a:ext cx="3265487" cy="282575"/>
            <a:chOff x="3004726" y="4222263"/>
            <a:chExt cx="3265386" cy="283448"/>
          </a:xfrm>
        </p:grpSpPr>
        <p:sp>
          <p:nvSpPr>
            <p:cNvPr id="332" name="Oval 331"/>
            <p:cNvSpPr/>
            <p:nvPr/>
          </p:nvSpPr>
          <p:spPr bwMode="auto">
            <a:xfrm rot="18583957" flipH="1" flipV="1">
              <a:off x="2952693" y="427429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3" name="Oval 332"/>
            <p:cNvSpPr/>
            <p:nvPr/>
          </p:nvSpPr>
          <p:spPr bwMode="auto">
            <a:xfrm rot="18583957" flipH="1" flipV="1">
              <a:off x="3232881" y="427350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4" name="Oval 333"/>
            <p:cNvSpPr/>
            <p:nvPr/>
          </p:nvSpPr>
          <p:spPr bwMode="auto">
            <a:xfrm rot="18583957" flipH="1" flipV="1">
              <a:off x="3513859" y="427350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5" name="Oval 334"/>
            <p:cNvSpPr/>
            <p:nvPr/>
          </p:nvSpPr>
          <p:spPr bwMode="auto">
            <a:xfrm rot="18583957" flipH="1" flipV="1">
              <a:off x="3794042" y="427429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6" name="Oval 335"/>
            <p:cNvSpPr/>
            <p:nvPr/>
          </p:nvSpPr>
          <p:spPr bwMode="auto">
            <a:xfrm rot="18583957" flipH="1" flipV="1">
              <a:off x="4075020" y="4274296"/>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7" name="Oval 336"/>
            <p:cNvSpPr/>
            <p:nvPr/>
          </p:nvSpPr>
          <p:spPr bwMode="auto">
            <a:xfrm rot="18583957" flipH="1" flipV="1">
              <a:off x="4355208" y="427350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8" name="Oval 337"/>
            <p:cNvSpPr/>
            <p:nvPr/>
          </p:nvSpPr>
          <p:spPr bwMode="auto">
            <a:xfrm rot="18583957" flipH="1" flipV="1">
              <a:off x="4636187" y="427350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9" name="Oval 338"/>
            <p:cNvSpPr/>
            <p:nvPr/>
          </p:nvSpPr>
          <p:spPr bwMode="auto">
            <a:xfrm rot="18583957" flipH="1" flipV="1">
              <a:off x="4916369" y="4274296"/>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0" name="Oval 339"/>
            <p:cNvSpPr/>
            <p:nvPr/>
          </p:nvSpPr>
          <p:spPr bwMode="auto">
            <a:xfrm rot="18583957" flipH="1" flipV="1">
              <a:off x="5197348" y="427429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1" name="Oval 340"/>
            <p:cNvSpPr/>
            <p:nvPr/>
          </p:nvSpPr>
          <p:spPr bwMode="auto">
            <a:xfrm rot="18583957" flipH="1" flipV="1">
              <a:off x="5477536" y="427350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2" name="Oval 341"/>
            <p:cNvSpPr/>
            <p:nvPr/>
          </p:nvSpPr>
          <p:spPr bwMode="auto">
            <a:xfrm rot="18583957" flipH="1" flipV="1">
              <a:off x="5758514" y="427350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3" name="Oval 342"/>
            <p:cNvSpPr/>
            <p:nvPr/>
          </p:nvSpPr>
          <p:spPr bwMode="auto">
            <a:xfrm rot="18583957" flipH="1" flipV="1">
              <a:off x="6038697" y="427429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9" name="Group 24"/>
          <p:cNvGrpSpPr>
            <a:grpSpLocks/>
          </p:cNvGrpSpPr>
          <p:nvPr/>
        </p:nvGrpSpPr>
        <p:grpSpPr bwMode="auto">
          <a:xfrm>
            <a:off x="3003550" y="4541838"/>
            <a:ext cx="3267075" cy="284162"/>
            <a:chOff x="3003957" y="4489595"/>
            <a:chExt cx="3266598" cy="283447"/>
          </a:xfrm>
        </p:grpSpPr>
        <p:sp>
          <p:nvSpPr>
            <p:cNvPr id="345" name="Oval 344"/>
            <p:cNvSpPr/>
            <p:nvPr/>
          </p:nvSpPr>
          <p:spPr bwMode="auto">
            <a:xfrm rot="18583957" flipH="1" flipV="1">
              <a:off x="2952708"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6" name="Oval 345"/>
            <p:cNvSpPr/>
            <p:nvPr/>
          </p:nvSpPr>
          <p:spPr bwMode="auto">
            <a:xfrm rot="18583957" flipH="1" flipV="1">
              <a:off x="3232858"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7" name="Oval 346"/>
            <p:cNvSpPr/>
            <p:nvPr/>
          </p:nvSpPr>
          <p:spPr bwMode="auto">
            <a:xfrm rot="18583957" flipH="1" flipV="1">
              <a:off x="3513805"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8" name="Oval 347"/>
            <p:cNvSpPr/>
            <p:nvPr/>
          </p:nvSpPr>
          <p:spPr bwMode="auto">
            <a:xfrm rot="18583957" flipH="1" flipV="1">
              <a:off x="3793960"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9" name="Oval 348"/>
            <p:cNvSpPr/>
            <p:nvPr/>
          </p:nvSpPr>
          <p:spPr bwMode="auto">
            <a:xfrm rot="18583957" flipH="1" flipV="1">
              <a:off x="4074907"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0" name="Oval 349"/>
            <p:cNvSpPr/>
            <p:nvPr/>
          </p:nvSpPr>
          <p:spPr bwMode="auto">
            <a:xfrm rot="18583957" flipH="1" flipV="1">
              <a:off x="4355058"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1" name="Oval 350"/>
            <p:cNvSpPr/>
            <p:nvPr/>
          </p:nvSpPr>
          <p:spPr bwMode="auto">
            <a:xfrm rot="18583957" flipH="1" flipV="1">
              <a:off x="4636004"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2" name="Oval 351"/>
            <p:cNvSpPr/>
            <p:nvPr/>
          </p:nvSpPr>
          <p:spPr bwMode="auto">
            <a:xfrm rot="18583957" flipH="1" flipV="1">
              <a:off x="4916160"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3" name="Oval 352"/>
            <p:cNvSpPr/>
            <p:nvPr/>
          </p:nvSpPr>
          <p:spPr bwMode="auto">
            <a:xfrm rot="18583957" flipH="1" flipV="1">
              <a:off x="5197106"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4" name="Oval 353"/>
            <p:cNvSpPr/>
            <p:nvPr/>
          </p:nvSpPr>
          <p:spPr bwMode="auto">
            <a:xfrm rot="18583957" flipH="1" flipV="1">
              <a:off x="5477256"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5" name="Oval 354"/>
            <p:cNvSpPr/>
            <p:nvPr/>
          </p:nvSpPr>
          <p:spPr bwMode="auto">
            <a:xfrm rot="18583957" flipH="1" flipV="1">
              <a:off x="5758203"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6" name="Oval 355"/>
            <p:cNvSpPr/>
            <p:nvPr/>
          </p:nvSpPr>
          <p:spPr bwMode="auto">
            <a:xfrm rot="18583957" flipH="1" flipV="1">
              <a:off x="6038358"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10" name="Group 25"/>
          <p:cNvGrpSpPr>
            <a:grpSpLocks/>
          </p:cNvGrpSpPr>
          <p:nvPr/>
        </p:nvGrpSpPr>
        <p:grpSpPr bwMode="auto">
          <a:xfrm>
            <a:off x="3003550" y="4799013"/>
            <a:ext cx="3267075" cy="282575"/>
            <a:chOff x="3003958" y="4756278"/>
            <a:chExt cx="3266597" cy="283447"/>
          </a:xfrm>
        </p:grpSpPr>
        <p:sp>
          <p:nvSpPr>
            <p:cNvPr id="358" name="Oval 357"/>
            <p:cNvSpPr/>
            <p:nvPr/>
          </p:nvSpPr>
          <p:spPr bwMode="auto">
            <a:xfrm rot="18583957" flipH="1" flipV="1">
              <a:off x="2952709"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9" name="Oval 358"/>
            <p:cNvSpPr/>
            <p:nvPr/>
          </p:nvSpPr>
          <p:spPr bwMode="auto">
            <a:xfrm rot="18583957" flipH="1" flipV="1">
              <a:off x="3232864"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0" name="Oval 359"/>
            <p:cNvSpPr/>
            <p:nvPr/>
          </p:nvSpPr>
          <p:spPr bwMode="auto">
            <a:xfrm rot="18583957" flipH="1" flipV="1">
              <a:off x="3513811"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1" name="Oval 360"/>
            <p:cNvSpPr/>
            <p:nvPr/>
          </p:nvSpPr>
          <p:spPr bwMode="auto">
            <a:xfrm rot="18583957" flipH="1" flipV="1">
              <a:off x="3793961"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2" name="Oval 361"/>
            <p:cNvSpPr/>
            <p:nvPr/>
          </p:nvSpPr>
          <p:spPr bwMode="auto">
            <a:xfrm rot="18583957" flipH="1" flipV="1">
              <a:off x="4074908"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3" name="Oval 362"/>
            <p:cNvSpPr/>
            <p:nvPr/>
          </p:nvSpPr>
          <p:spPr bwMode="auto">
            <a:xfrm rot="18583957" flipH="1" flipV="1">
              <a:off x="4355063"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4" name="Oval 363"/>
            <p:cNvSpPr/>
            <p:nvPr/>
          </p:nvSpPr>
          <p:spPr bwMode="auto">
            <a:xfrm rot="18583957" flipH="1" flipV="1">
              <a:off x="4636009"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5" name="Oval 364"/>
            <p:cNvSpPr/>
            <p:nvPr/>
          </p:nvSpPr>
          <p:spPr bwMode="auto">
            <a:xfrm rot="18583957" flipH="1" flipV="1">
              <a:off x="4916159"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6" name="Oval 365"/>
            <p:cNvSpPr/>
            <p:nvPr/>
          </p:nvSpPr>
          <p:spPr bwMode="auto">
            <a:xfrm rot="18583957" flipH="1" flipV="1">
              <a:off x="5197105"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7" name="Oval 366"/>
            <p:cNvSpPr/>
            <p:nvPr/>
          </p:nvSpPr>
          <p:spPr bwMode="auto">
            <a:xfrm rot="18583957" flipH="1" flipV="1">
              <a:off x="5477261"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8" name="Oval 367"/>
            <p:cNvSpPr/>
            <p:nvPr/>
          </p:nvSpPr>
          <p:spPr bwMode="auto">
            <a:xfrm rot="18583957" flipH="1" flipV="1">
              <a:off x="5758208"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9" name="Oval 368"/>
            <p:cNvSpPr/>
            <p:nvPr/>
          </p:nvSpPr>
          <p:spPr bwMode="auto">
            <a:xfrm rot="18583957" flipH="1" flipV="1">
              <a:off x="6038357"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11" name="Group 26"/>
          <p:cNvGrpSpPr>
            <a:grpSpLocks/>
          </p:cNvGrpSpPr>
          <p:nvPr/>
        </p:nvGrpSpPr>
        <p:grpSpPr bwMode="auto">
          <a:xfrm>
            <a:off x="3003550" y="5054600"/>
            <a:ext cx="3267075" cy="284163"/>
            <a:chOff x="3003957" y="5022958"/>
            <a:chExt cx="3266598" cy="283447"/>
          </a:xfrm>
        </p:grpSpPr>
        <p:sp>
          <p:nvSpPr>
            <p:cNvPr id="371" name="Oval 370"/>
            <p:cNvSpPr/>
            <p:nvPr/>
          </p:nvSpPr>
          <p:spPr bwMode="auto">
            <a:xfrm rot="18583957" flipH="1" flipV="1">
              <a:off x="2952708"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2" name="Oval 371"/>
            <p:cNvSpPr/>
            <p:nvPr/>
          </p:nvSpPr>
          <p:spPr bwMode="auto">
            <a:xfrm rot="18583957" flipH="1" flipV="1">
              <a:off x="3232859"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3" name="Oval 372"/>
            <p:cNvSpPr/>
            <p:nvPr/>
          </p:nvSpPr>
          <p:spPr bwMode="auto">
            <a:xfrm rot="18583957" flipH="1" flipV="1">
              <a:off x="3513806"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4" name="Oval 373"/>
            <p:cNvSpPr/>
            <p:nvPr/>
          </p:nvSpPr>
          <p:spPr bwMode="auto">
            <a:xfrm rot="18583957" flipH="1" flipV="1">
              <a:off x="3793960"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5" name="Oval 374"/>
            <p:cNvSpPr/>
            <p:nvPr/>
          </p:nvSpPr>
          <p:spPr bwMode="auto">
            <a:xfrm rot="18583957" flipH="1" flipV="1">
              <a:off x="4074907"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6" name="Oval 375"/>
            <p:cNvSpPr/>
            <p:nvPr/>
          </p:nvSpPr>
          <p:spPr bwMode="auto">
            <a:xfrm rot="18583957" flipH="1" flipV="1">
              <a:off x="4355058"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7" name="Oval 376"/>
            <p:cNvSpPr/>
            <p:nvPr/>
          </p:nvSpPr>
          <p:spPr bwMode="auto">
            <a:xfrm rot="18583957" flipH="1" flipV="1">
              <a:off x="4636004"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8" name="Oval 377"/>
            <p:cNvSpPr/>
            <p:nvPr/>
          </p:nvSpPr>
          <p:spPr bwMode="auto">
            <a:xfrm rot="18583957" flipH="1" flipV="1">
              <a:off x="4916159"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9" name="Oval 378"/>
            <p:cNvSpPr/>
            <p:nvPr/>
          </p:nvSpPr>
          <p:spPr bwMode="auto">
            <a:xfrm rot="18583957" flipH="1" flipV="1">
              <a:off x="5197105"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0" name="Oval 379"/>
            <p:cNvSpPr/>
            <p:nvPr/>
          </p:nvSpPr>
          <p:spPr bwMode="auto">
            <a:xfrm rot="18583957" flipH="1" flipV="1">
              <a:off x="5477256"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1" name="Oval 380"/>
            <p:cNvSpPr/>
            <p:nvPr/>
          </p:nvSpPr>
          <p:spPr bwMode="auto">
            <a:xfrm rot="18583957" flipH="1" flipV="1">
              <a:off x="5758203"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2" name="Oval 381"/>
            <p:cNvSpPr/>
            <p:nvPr/>
          </p:nvSpPr>
          <p:spPr bwMode="auto">
            <a:xfrm rot="18583957" flipH="1" flipV="1">
              <a:off x="6038357"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12" name="Group 27"/>
          <p:cNvGrpSpPr>
            <a:grpSpLocks/>
          </p:cNvGrpSpPr>
          <p:nvPr/>
        </p:nvGrpSpPr>
        <p:grpSpPr bwMode="auto">
          <a:xfrm>
            <a:off x="3003550" y="5311775"/>
            <a:ext cx="3267075" cy="282575"/>
            <a:chOff x="3003958" y="5289641"/>
            <a:chExt cx="3266597" cy="283447"/>
          </a:xfrm>
        </p:grpSpPr>
        <p:sp>
          <p:nvSpPr>
            <p:cNvPr id="384" name="Oval 383"/>
            <p:cNvSpPr/>
            <p:nvPr/>
          </p:nvSpPr>
          <p:spPr bwMode="auto">
            <a:xfrm rot="18583957" flipH="1" flipV="1">
              <a:off x="2952709"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5" name="Oval 384"/>
            <p:cNvSpPr/>
            <p:nvPr/>
          </p:nvSpPr>
          <p:spPr bwMode="auto">
            <a:xfrm rot="18583957" flipH="1" flipV="1">
              <a:off x="3232864"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6" name="Oval 385"/>
            <p:cNvSpPr/>
            <p:nvPr/>
          </p:nvSpPr>
          <p:spPr bwMode="auto">
            <a:xfrm rot="18583957" flipH="1" flipV="1">
              <a:off x="3513811"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7" name="Oval 386"/>
            <p:cNvSpPr/>
            <p:nvPr/>
          </p:nvSpPr>
          <p:spPr bwMode="auto">
            <a:xfrm rot="18583957" flipH="1" flipV="1">
              <a:off x="3793961"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8" name="Oval 387"/>
            <p:cNvSpPr/>
            <p:nvPr/>
          </p:nvSpPr>
          <p:spPr bwMode="auto">
            <a:xfrm rot="18583957" flipH="1" flipV="1">
              <a:off x="4074908"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9" name="Oval 388"/>
            <p:cNvSpPr/>
            <p:nvPr/>
          </p:nvSpPr>
          <p:spPr bwMode="auto">
            <a:xfrm rot="18583957" flipH="1" flipV="1">
              <a:off x="4355063"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0" name="Oval 389"/>
            <p:cNvSpPr/>
            <p:nvPr/>
          </p:nvSpPr>
          <p:spPr bwMode="auto">
            <a:xfrm rot="18583957" flipH="1" flipV="1">
              <a:off x="4636009"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1" name="Oval 390"/>
            <p:cNvSpPr/>
            <p:nvPr/>
          </p:nvSpPr>
          <p:spPr bwMode="auto">
            <a:xfrm rot="18583957" flipH="1" flipV="1">
              <a:off x="4916159"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2" name="Oval 391"/>
            <p:cNvSpPr/>
            <p:nvPr/>
          </p:nvSpPr>
          <p:spPr bwMode="auto">
            <a:xfrm rot="18583957" flipH="1" flipV="1">
              <a:off x="5197105"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3" name="Oval 392"/>
            <p:cNvSpPr/>
            <p:nvPr/>
          </p:nvSpPr>
          <p:spPr bwMode="auto">
            <a:xfrm rot="18583957" flipH="1" flipV="1">
              <a:off x="5477261"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4" name="Oval 393"/>
            <p:cNvSpPr/>
            <p:nvPr/>
          </p:nvSpPr>
          <p:spPr bwMode="auto">
            <a:xfrm rot="18583957" flipH="1" flipV="1">
              <a:off x="5758208"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5" name="Oval 394"/>
            <p:cNvSpPr/>
            <p:nvPr/>
          </p:nvSpPr>
          <p:spPr bwMode="auto">
            <a:xfrm rot="18583957" flipH="1" flipV="1">
              <a:off x="6038357"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13" name="Group 28"/>
          <p:cNvGrpSpPr>
            <a:grpSpLocks/>
          </p:cNvGrpSpPr>
          <p:nvPr/>
        </p:nvGrpSpPr>
        <p:grpSpPr bwMode="auto">
          <a:xfrm>
            <a:off x="3005138" y="5567363"/>
            <a:ext cx="3265487" cy="284162"/>
            <a:chOff x="3004726" y="5557258"/>
            <a:chExt cx="3265386" cy="283448"/>
          </a:xfrm>
        </p:grpSpPr>
        <p:sp>
          <p:nvSpPr>
            <p:cNvPr id="397" name="Oval 396"/>
            <p:cNvSpPr/>
            <p:nvPr/>
          </p:nvSpPr>
          <p:spPr bwMode="auto">
            <a:xfrm rot="18583957" flipH="1" flipV="1">
              <a:off x="2952693" y="560929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8" name="Oval 397"/>
            <p:cNvSpPr/>
            <p:nvPr/>
          </p:nvSpPr>
          <p:spPr bwMode="auto">
            <a:xfrm rot="18583957" flipH="1" flipV="1">
              <a:off x="3232876" y="560850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9" name="Oval 398"/>
            <p:cNvSpPr/>
            <p:nvPr/>
          </p:nvSpPr>
          <p:spPr bwMode="auto">
            <a:xfrm rot="18583957" flipH="1" flipV="1">
              <a:off x="3513854" y="560850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0" name="Oval 399"/>
            <p:cNvSpPr/>
            <p:nvPr/>
          </p:nvSpPr>
          <p:spPr bwMode="auto">
            <a:xfrm rot="18583957" flipH="1" flipV="1">
              <a:off x="3794042" y="560929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1" name="Oval 400"/>
            <p:cNvSpPr/>
            <p:nvPr/>
          </p:nvSpPr>
          <p:spPr bwMode="auto">
            <a:xfrm rot="18583957" flipH="1" flipV="1">
              <a:off x="4075021" y="5609291"/>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2" name="Oval 401"/>
            <p:cNvSpPr/>
            <p:nvPr/>
          </p:nvSpPr>
          <p:spPr bwMode="auto">
            <a:xfrm rot="18583957" flipH="1" flipV="1">
              <a:off x="4355203" y="560850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3" name="Oval 402"/>
            <p:cNvSpPr/>
            <p:nvPr/>
          </p:nvSpPr>
          <p:spPr bwMode="auto">
            <a:xfrm rot="18583957" flipH="1" flipV="1">
              <a:off x="4636182" y="560850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4" name="Oval 403"/>
            <p:cNvSpPr/>
            <p:nvPr/>
          </p:nvSpPr>
          <p:spPr bwMode="auto">
            <a:xfrm rot="18583957" flipH="1" flipV="1">
              <a:off x="4916369" y="5609291"/>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5" name="Oval 404"/>
            <p:cNvSpPr/>
            <p:nvPr/>
          </p:nvSpPr>
          <p:spPr bwMode="auto">
            <a:xfrm rot="18583957" flipH="1" flipV="1">
              <a:off x="5197349" y="560929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6" name="Oval 405"/>
            <p:cNvSpPr/>
            <p:nvPr/>
          </p:nvSpPr>
          <p:spPr bwMode="auto">
            <a:xfrm rot="18583957" flipH="1" flipV="1">
              <a:off x="5477531" y="560850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7" name="Oval 406"/>
            <p:cNvSpPr/>
            <p:nvPr/>
          </p:nvSpPr>
          <p:spPr bwMode="auto">
            <a:xfrm rot="18583957" flipH="1" flipV="1">
              <a:off x="5758509" y="560850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8" name="Oval 407"/>
            <p:cNvSpPr/>
            <p:nvPr/>
          </p:nvSpPr>
          <p:spPr bwMode="auto">
            <a:xfrm rot="18583957" flipH="1" flipV="1">
              <a:off x="6038698" y="560929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14" name="Group 21"/>
          <p:cNvGrpSpPr>
            <a:grpSpLocks/>
          </p:cNvGrpSpPr>
          <p:nvPr/>
        </p:nvGrpSpPr>
        <p:grpSpPr bwMode="auto">
          <a:xfrm>
            <a:off x="3005138" y="3773488"/>
            <a:ext cx="3265487" cy="282575"/>
            <a:chOff x="3004726" y="3688900"/>
            <a:chExt cx="3265386" cy="283448"/>
          </a:xfrm>
        </p:grpSpPr>
        <p:sp>
          <p:nvSpPr>
            <p:cNvPr id="410" name="Oval 409"/>
            <p:cNvSpPr/>
            <p:nvPr/>
          </p:nvSpPr>
          <p:spPr bwMode="auto">
            <a:xfrm rot="18583957" flipH="1" flipV="1">
              <a:off x="2952693" y="374093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1" name="Oval 410"/>
            <p:cNvSpPr/>
            <p:nvPr/>
          </p:nvSpPr>
          <p:spPr bwMode="auto">
            <a:xfrm rot="18583957" flipH="1" flipV="1">
              <a:off x="3232881" y="3740137"/>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2" name="Oval 411"/>
            <p:cNvSpPr/>
            <p:nvPr/>
          </p:nvSpPr>
          <p:spPr bwMode="auto">
            <a:xfrm rot="18583957" flipH="1" flipV="1">
              <a:off x="3513859" y="3740137"/>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3" name="Oval 412"/>
            <p:cNvSpPr/>
            <p:nvPr/>
          </p:nvSpPr>
          <p:spPr bwMode="auto">
            <a:xfrm rot="18583957" flipH="1" flipV="1">
              <a:off x="3794042" y="374093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4" name="Oval 413"/>
            <p:cNvSpPr/>
            <p:nvPr/>
          </p:nvSpPr>
          <p:spPr bwMode="auto">
            <a:xfrm rot="18583957" flipH="1" flipV="1">
              <a:off x="4075020" y="3740933"/>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5" name="Oval 414"/>
            <p:cNvSpPr/>
            <p:nvPr/>
          </p:nvSpPr>
          <p:spPr bwMode="auto">
            <a:xfrm rot="18583957" flipH="1" flipV="1">
              <a:off x="4355208" y="3740137"/>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6" name="Oval 415"/>
            <p:cNvSpPr/>
            <p:nvPr/>
          </p:nvSpPr>
          <p:spPr bwMode="auto">
            <a:xfrm rot="18583957" flipH="1" flipV="1">
              <a:off x="4636187" y="3740137"/>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7" name="Oval 416"/>
            <p:cNvSpPr/>
            <p:nvPr/>
          </p:nvSpPr>
          <p:spPr bwMode="auto">
            <a:xfrm rot="18583957" flipH="1" flipV="1">
              <a:off x="4916369" y="3740933"/>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8" name="Oval 417"/>
            <p:cNvSpPr/>
            <p:nvPr/>
          </p:nvSpPr>
          <p:spPr bwMode="auto">
            <a:xfrm rot="18583957" flipH="1" flipV="1">
              <a:off x="5197348" y="374093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9" name="Oval 418"/>
            <p:cNvSpPr/>
            <p:nvPr/>
          </p:nvSpPr>
          <p:spPr bwMode="auto">
            <a:xfrm rot="18583957" flipH="1" flipV="1">
              <a:off x="5477536" y="3740137"/>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0" name="Oval 419"/>
            <p:cNvSpPr/>
            <p:nvPr/>
          </p:nvSpPr>
          <p:spPr bwMode="auto">
            <a:xfrm rot="18583957" flipH="1" flipV="1">
              <a:off x="5758514" y="3740137"/>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1" name="Oval 420"/>
            <p:cNvSpPr/>
            <p:nvPr/>
          </p:nvSpPr>
          <p:spPr bwMode="auto">
            <a:xfrm rot="18583957" flipH="1" flipV="1">
              <a:off x="6038697" y="374093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106515" name="Rectangle 2"/>
          <p:cNvSpPr>
            <a:spLocks noGrp="1" noChangeArrowheads="1"/>
          </p:cNvSpPr>
          <p:nvPr>
            <p:ph type="title"/>
          </p:nvPr>
        </p:nvSpPr>
        <p:spPr>
          <a:xfrm>
            <a:off x="457200" y="20638"/>
            <a:ext cx="8229600" cy="1730375"/>
          </a:xfrm>
        </p:spPr>
        <p:txBody>
          <a:bodyPr/>
          <a:lstStyle/>
          <a:p>
            <a:pPr eaLnBrk="1" hangingPunct="1"/>
            <a:r>
              <a:rPr lang="en-US" altLang="en-US" smtClean="0">
                <a:solidFill>
                  <a:schemeClr val="tx1"/>
                </a:solidFill>
              </a:rPr>
              <a:t>Elastic deformation</a:t>
            </a:r>
            <a:br>
              <a:rPr lang="en-US" altLang="en-US" smtClean="0">
                <a:solidFill>
                  <a:schemeClr val="tx1"/>
                </a:solidFill>
              </a:rPr>
            </a:br>
            <a:r>
              <a:rPr lang="en-US" altLang="en-US" smtClean="0">
                <a:solidFill>
                  <a:schemeClr val="tx1"/>
                </a:solidFill>
              </a:rPr>
              <a:t>= non-isomorphism</a:t>
            </a:r>
          </a:p>
        </p:txBody>
      </p:sp>
    </p:spTree>
    <p:extLst>
      <p:ext uri="{BB962C8B-B14F-4D97-AF65-F5344CB8AC3E}">
        <p14:creationId xmlns:p14="http://schemas.microsoft.com/office/powerpoint/2010/main" val="3656707604"/>
      </p:ext>
    </p:extLst>
  </p:cSld>
  <p:clrMapOvr>
    <a:masterClrMapping/>
  </p:clrMapOvr>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457200" y="20638"/>
            <a:ext cx="8229600" cy="1641475"/>
          </a:xfrm>
        </p:spPr>
        <p:txBody>
          <a:bodyPr/>
          <a:lstStyle/>
          <a:p>
            <a:pPr eaLnBrk="1" hangingPunct="1"/>
            <a:r>
              <a:rPr lang="en-US" altLang="en-US" smtClean="0">
                <a:solidFill>
                  <a:schemeClr val="tx1"/>
                </a:solidFill>
              </a:rPr>
              <a:t>Plastic deformation</a:t>
            </a:r>
            <a:br>
              <a:rPr lang="en-US" altLang="en-US" smtClean="0">
                <a:solidFill>
                  <a:schemeClr val="tx1"/>
                </a:solidFill>
              </a:rPr>
            </a:br>
            <a:r>
              <a:rPr lang="en-US" altLang="en-US" smtClean="0">
                <a:solidFill>
                  <a:schemeClr val="tx1"/>
                </a:solidFill>
              </a:rPr>
              <a:t>= poor diffraction</a:t>
            </a:r>
          </a:p>
        </p:txBody>
      </p:sp>
      <p:sp>
        <p:nvSpPr>
          <p:cNvPr id="3" name="Oval 2"/>
          <p:cNvSpPr/>
          <p:nvPr/>
        </p:nvSpPr>
        <p:spPr bwMode="auto">
          <a:xfrm rot="19736609" flipH="1" flipV="1">
            <a:off x="2952750"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 name="Oval 9"/>
          <p:cNvSpPr/>
          <p:nvPr/>
        </p:nvSpPr>
        <p:spPr bwMode="auto">
          <a:xfrm rot="19736609" flipH="1" flipV="1">
            <a:off x="3233738"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1" name="Oval 10"/>
          <p:cNvSpPr/>
          <p:nvPr/>
        </p:nvSpPr>
        <p:spPr bwMode="auto">
          <a:xfrm rot="19736609" flipH="1" flipV="1">
            <a:off x="3514725"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2" name="Oval 11"/>
          <p:cNvSpPr/>
          <p:nvPr/>
        </p:nvSpPr>
        <p:spPr bwMode="auto">
          <a:xfrm rot="19736609" flipH="1" flipV="1">
            <a:off x="3794125"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3" name="Oval 12"/>
          <p:cNvSpPr/>
          <p:nvPr/>
        </p:nvSpPr>
        <p:spPr bwMode="auto">
          <a:xfrm rot="19736609" flipH="1" flipV="1">
            <a:off x="4075113"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4" name="Oval 13"/>
          <p:cNvSpPr/>
          <p:nvPr/>
        </p:nvSpPr>
        <p:spPr bwMode="auto">
          <a:xfrm rot="19736609" flipH="1" flipV="1">
            <a:off x="4356100"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5" name="Oval 14"/>
          <p:cNvSpPr/>
          <p:nvPr/>
        </p:nvSpPr>
        <p:spPr bwMode="auto">
          <a:xfrm rot="19736609" flipH="1" flipV="1">
            <a:off x="4637088"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6" name="Oval 15"/>
          <p:cNvSpPr/>
          <p:nvPr/>
        </p:nvSpPr>
        <p:spPr bwMode="auto">
          <a:xfrm rot="19736609" flipH="1" flipV="1">
            <a:off x="4916488"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7" name="Oval 16"/>
          <p:cNvSpPr/>
          <p:nvPr/>
        </p:nvSpPr>
        <p:spPr bwMode="auto">
          <a:xfrm rot="19736609" flipH="1" flipV="1">
            <a:off x="5197475"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8" name="Oval 17"/>
          <p:cNvSpPr/>
          <p:nvPr/>
        </p:nvSpPr>
        <p:spPr bwMode="auto">
          <a:xfrm rot="19736609" flipH="1" flipV="1">
            <a:off x="5478463"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9" name="Oval 18"/>
          <p:cNvSpPr/>
          <p:nvPr/>
        </p:nvSpPr>
        <p:spPr bwMode="auto">
          <a:xfrm rot="19736609" flipH="1" flipV="1">
            <a:off x="5759450"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0" name="Oval 19"/>
          <p:cNvSpPr/>
          <p:nvPr/>
        </p:nvSpPr>
        <p:spPr bwMode="auto">
          <a:xfrm rot="19736609" flipH="1" flipV="1">
            <a:off x="6038850"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5" name="Oval 214"/>
          <p:cNvSpPr/>
          <p:nvPr/>
        </p:nvSpPr>
        <p:spPr bwMode="auto">
          <a:xfrm rot="19736609" flipH="1" flipV="1">
            <a:off x="2952750"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6" name="Oval 215"/>
          <p:cNvSpPr/>
          <p:nvPr/>
        </p:nvSpPr>
        <p:spPr bwMode="auto">
          <a:xfrm rot="19736609" flipH="1" flipV="1">
            <a:off x="3233738"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7" name="Oval 216"/>
          <p:cNvSpPr/>
          <p:nvPr/>
        </p:nvSpPr>
        <p:spPr bwMode="auto">
          <a:xfrm rot="19736609" flipH="1" flipV="1">
            <a:off x="3514725"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8" name="Oval 217"/>
          <p:cNvSpPr/>
          <p:nvPr/>
        </p:nvSpPr>
        <p:spPr bwMode="auto">
          <a:xfrm rot="19736609" flipH="1" flipV="1">
            <a:off x="3794125"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9" name="Oval 218"/>
          <p:cNvSpPr/>
          <p:nvPr/>
        </p:nvSpPr>
        <p:spPr bwMode="auto">
          <a:xfrm rot="19736609" flipH="1" flipV="1">
            <a:off x="4075113"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0" name="Oval 219"/>
          <p:cNvSpPr/>
          <p:nvPr/>
        </p:nvSpPr>
        <p:spPr bwMode="auto">
          <a:xfrm rot="19736609" flipH="1" flipV="1">
            <a:off x="4356100"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1" name="Oval 220"/>
          <p:cNvSpPr/>
          <p:nvPr/>
        </p:nvSpPr>
        <p:spPr bwMode="auto">
          <a:xfrm rot="19736609" flipH="1" flipV="1">
            <a:off x="4637088"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2" name="Oval 221"/>
          <p:cNvSpPr/>
          <p:nvPr/>
        </p:nvSpPr>
        <p:spPr bwMode="auto">
          <a:xfrm rot="19736609" flipH="1" flipV="1">
            <a:off x="4916488"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3" name="Oval 222"/>
          <p:cNvSpPr/>
          <p:nvPr/>
        </p:nvSpPr>
        <p:spPr bwMode="auto">
          <a:xfrm rot="19736609" flipH="1" flipV="1">
            <a:off x="5197475"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4" name="Oval 223"/>
          <p:cNvSpPr/>
          <p:nvPr/>
        </p:nvSpPr>
        <p:spPr bwMode="auto">
          <a:xfrm rot="19736609" flipH="1" flipV="1">
            <a:off x="5478463"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5" name="Oval 224"/>
          <p:cNvSpPr/>
          <p:nvPr/>
        </p:nvSpPr>
        <p:spPr bwMode="auto">
          <a:xfrm rot="19736609" flipH="1" flipV="1">
            <a:off x="5759450"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6" name="Oval 225"/>
          <p:cNvSpPr/>
          <p:nvPr/>
        </p:nvSpPr>
        <p:spPr bwMode="auto">
          <a:xfrm rot="19736609" flipH="1" flipV="1">
            <a:off x="6038850"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8" name="Oval 227"/>
          <p:cNvSpPr/>
          <p:nvPr/>
        </p:nvSpPr>
        <p:spPr bwMode="auto">
          <a:xfrm rot="19736609" flipH="1" flipV="1">
            <a:off x="2952750"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9" name="Oval 228"/>
          <p:cNvSpPr/>
          <p:nvPr/>
        </p:nvSpPr>
        <p:spPr bwMode="auto">
          <a:xfrm rot="19736609" flipH="1" flipV="1">
            <a:off x="3233738"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0" name="Oval 229"/>
          <p:cNvSpPr/>
          <p:nvPr/>
        </p:nvSpPr>
        <p:spPr bwMode="auto">
          <a:xfrm rot="19736609" flipH="1" flipV="1">
            <a:off x="3514725"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1" name="Oval 230"/>
          <p:cNvSpPr/>
          <p:nvPr/>
        </p:nvSpPr>
        <p:spPr bwMode="auto">
          <a:xfrm rot="19736609" flipH="1" flipV="1">
            <a:off x="3794125"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2" name="Oval 231"/>
          <p:cNvSpPr/>
          <p:nvPr/>
        </p:nvSpPr>
        <p:spPr bwMode="auto">
          <a:xfrm rot="19736609" flipH="1" flipV="1">
            <a:off x="4075113"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3" name="Oval 232"/>
          <p:cNvSpPr/>
          <p:nvPr/>
        </p:nvSpPr>
        <p:spPr bwMode="auto">
          <a:xfrm rot="19736609" flipH="1" flipV="1">
            <a:off x="4356100"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4" name="Oval 233"/>
          <p:cNvSpPr/>
          <p:nvPr/>
        </p:nvSpPr>
        <p:spPr bwMode="auto">
          <a:xfrm rot="19736609" flipH="1" flipV="1">
            <a:off x="4637088"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5" name="Oval 234"/>
          <p:cNvSpPr/>
          <p:nvPr/>
        </p:nvSpPr>
        <p:spPr bwMode="auto">
          <a:xfrm rot="19736609" flipH="1" flipV="1">
            <a:off x="4916488"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6" name="Oval 235"/>
          <p:cNvSpPr/>
          <p:nvPr/>
        </p:nvSpPr>
        <p:spPr bwMode="auto">
          <a:xfrm rot="19736609" flipH="1" flipV="1">
            <a:off x="5197475"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7" name="Oval 236"/>
          <p:cNvSpPr/>
          <p:nvPr/>
        </p:nvSpPr>
        <p:spPr bwMode="auto">
          <a:xfrm rot="19736609" flipH="1" flipV="1">
            <a:off x="5478463"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8" name="Oval 237"/>
          <p:cNvSpPr/>
          <p:nvPr/>
        </p:nvSpPr>
        <p:spPr bwMode="auto">
          <a:xfrm rot="19736609" flipH="1" flipV="1">
            <a:off x="5759450"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9" name="Oval 238"/>
          <p:cNvSpPr/>
          <p:nvPr/>
        </p:nvSpPr>
        <p:spPr bwMode="auto">
          <a:xfrm rot="19736609" flipH="1" flipV="1">
            <a:off x="6038850"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1" name="Oval 240"/>
          <p:cNvSpPr/>
          <p:nvPr/>
        </p:nvSpPr>
        <p:spPr bwMode="auto">
          <a:xfrm rot="19736609" flipH="1" flipV="1">
            <a:off x="2952750"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2" name="Oval 241"/>
          <p:cNvSpPr/>
          <p:nvPr/>
        </p:nvSpPr>
        <p:spPr bwMode="auto">
          <a:xfrm rot="19736609" flipH="1" flipV="1">
            <a:off x="3233738"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3" name="Oval 242"/>
          <p:cNvSpPr/>
          <p:nvPr/>
        </p:nvSpPr>
        <p:spPr bwMode="auto">
          <a:xfrm rot="19736609" flipH="1" flipV="1">
            <a:off x="3514725"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4" name="Oval 243"/>
          <p:cNvSpPr/>
          <p:nvPr/>
        </p:nvSpPr>
        <p:spPr bwMode="auto">
          <a:xfrm rot="19736609" flipH="1" flipV="1">
            <a:off x="3794125"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5" name="Oval 244"/>
          <p:cNvSpPr/>
          <p:nvPr/>
        </p:nvSpPr>
        <p:spPr bwMode="auto">
          <a:xfrm rot="19736609" flipH="1" flipV="1">
            <a:off x="4075113"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6" name="Oval 245"/>
          <p:cNvSpPr/>
          <p:nvPr/>
        </p:nvSpPr>
        <p:spPr bwMode="auto">
          <a:xfrm rot="19736609" flipH="1" flipV="1">
            <a:off x="4356100"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7" name="Oval 246"/>
          <p:cNvSpPr/>
          <p:nvPr/>
        </p:nvSpPr>
        <p:spPr bwMode="auto">
          <a:xfrm rot="19736609" flipH="1" flipV="1">
            <a:off x="4637088"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8" name="Oval 247"/>
          <p:cNvSpPr/>
          <p:nvPr/>
        </p:nvSpPr>
        <p:spPr bwMode="auto">
          <a:xfrm rot="19736609" flipH="1" flipV="1">
            <a:off x="4916488"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9" name="Oval 248"/>
          <p:cNvSpPr/>
          <p:nvPr/>
        </p:nvSpPr>
        <p:spPr bwMode="auto">
          <a:xfrm rot="19736609" flipH="1" flipV="1">
            <a:off x="5197475"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0" name="Oval 249"/>
          <p:cNvSpPr/>
          <p:nvPr/>
        </p:nvSpPr>
        <p:spPr bwMode="auto">
          <a:xfrm rot="19736609" flipH="1" flipV="1">
            <a:off x="5478463"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1" name="Oval 250"/>
          <p:cNvSpPr/>
          <p:nvPr/>
        </p:nvSpPr>
        <p:spPr bwMode="auto">
          <a:xfrm rot="19736609" flipH="1" flipV="1">
            <a:off x="5759450"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2" name="Oval 251"/>
          <p:cNvSpPr/>
          <p:nvPr/>
        </p:nvSpPr>
        <p:spPr bwMode="auto">
          <a:xfrm rot="19736609" flipH="1" flipV="1">
            <a:off x="6038850"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4" name="Oval 253"/>
          <p:cNvSpPr/>
          <p:nvPr/>
        </p:nvSpPr>
        <p:spPr bwMode="auto">
          <a:xfrm rot="19736609" flipH="1" flipV="1">
            <a:off x="2952750"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5" name="Oval 254"/>
          <p:cNvSpPr/>
          <p:nvPr/>
        </p:nvSpPr>
        <p:spPr bwMode="auto">
          <a:xfrm rot="19736609" flipH="1" flipV="1">
            <a:off x="3233738"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6" name="Oval 255"/>
          <p:cNvSpPr/>
          <p:nvPr/>
        </p:nvSpPr>
        <p:spPr bwMode="auto">
          <a:xfrm rot="19736609" flipH="1" flipV="1">
            <a:off x="3514725"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7" name="Oval 256"/>
          <p:cNvSpPr/>
          <p:nvPr/>
        </p:nvSpPr>
        <p:spPr bwMode="auto">
          <a:xfrm rot="19736609" flipH="1" flipV="1">
            <a:off x="3794125"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8" name="Oval 257"/>
          <p:cNvSpPr/>
          <p:nvPr/>
        </p:nvSpPr>
        <p:spPr bwMode="auto">
          <a:xfrm rot="19736609" flipH="1" flipV="1">
            <a:off x="4075113"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9" name="Oval 258"/>
          <p:cNvSpPr/>
          <p:nvPr/>
        </p:nvSpPr>
        <p:spPr bwMode="auto">
          <a:xfrm rot="19736609" flipH="1" flipV="1">
            <a:off x="4356100"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0" name="Oval 259"/>
          <p:cNvSpPr/>
          <p:nvPr/>
        </p:nvSpPr>
        <p:spPr bwMode="auto">
          <a:xfrm rot="19736609" flipH="1" flipV="1">
            <a:off x="4637088"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1" name="Oval 260"/>
          <p:cNvSpPr/>
          <p:nvPr/>
        </p:nvSpPr>
        <p:spPr bwMode="auto">
          <a:xfrm rot="19736609" flipH="1" flipV="1">
            <a:off x="4916488"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2" name="Oval 261"/>
          <p:cNvSpPr/>
          <p:nvPr/>
        </p:nvSpPr>
        <p:spPr bwMode="auto">
          <a:xfrm rot="19736609" flipH="1" flipV="1">
            <a:off x="5197475"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3" name="Oval 262"/>
          <p:cNvSpPr/>
          <p:nvPr/>
        </p:nvSpPr>
        <p:spPr bwMode="auto">
          <a:xfrm rot="19736609" flipH="1" flipV="1">
            <a:off x="5478463"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4" name="Oval 263"/>
          <p:cNvSpPr/>
          <p:nvPr/>
        </p:nvSpPr>
        <p:spPr bwMode="auto">
          <a:xfrm rot="19736609" flipH="1" flipV="1">
            <a:off x="5759450"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5" name="Oval 264"/>
          <p:cNvSpPr/>
          <p:nvPr/>
        </p:nvSpPr>
        <p:spPr bwMode="auto">
          <a:xfrm rot="19736609" flipH="1" flipV="1">
            <a:off x="6038850"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7" name="Oval 266"/>
          <p:cNvSpPr/>
          <p:nvPr/>
        </p:nvSpPr>
        <p:spPr bwMode="auto">
          <a:xfrm rot="19736609" flipH="1" flipV="1">
            <a:off x="2952750"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8" name="Oval 267"/>
          <p:cNvSpPr/>
          <p:nvPr/>
        </p:nvSpPr>
        <p:spPr bwMode="auto">
          <a:xfrm rot="19736609" flipH="1" flipV="1">
            <a:off x="3233738"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9" name="Oval 268"/>
          <p:cNvSpPr/>
          <p:nvPr/>
        </p:nvSpPr>
        <p:spPr bwMode="auto">
          <a:xfrm rot="19736609" flipH="1" flipV="1">
            <a:off x="3514725"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0" name="Oval 269"/>
          <p:cNvSpPr/>
          <p:nvPr/>
        </p:nvSpPr>
        <p:spPr bwMode="auto">
          <a:xfrm rot="19736609" flipH="1" flipV="1">
            <a:off x="3794125"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1" name="Oval 270"/>
          <p:cNvSpPr/>
          <p:nvPr/>
        </p:nvSpPr>
        <p:spPr bwMode="auto">
          <a:xfrm rot="19736609" flipH="1" flipV="1">
            <a:off x="4075113"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2" name="Oval 271"/>
          <p:cNvSpPr/>
          <p:nvPr/>
        </p:nvSpPr>
        <p:spPr bwMode="auto">
          <a:xfrm rot="19736609" flipH="1" flipV="1">
            <a:off x="4356100"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3" name="Oval 272"/>
          <p:cNvSpPr/>
          <p:nvPr/>
        </p:nvSpPr>
        <p:spPr bwMode="auto">
          <a:xfrm rot="19736609" flipH="1" flipV="1">
            <a:off x="4637088"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4" name="Oval 273"/>
          <p:cNvSpPr/>
          <p:nvPr/>
        </p:nvSpPr>
        <p:spPr bwMode="auto">
          <a:xfrm rot="19736609" flipH="1" flipV="1">
            <a:off x="4916488"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5" name="Oval 274"/>
          <p:cNvSpPr/>
          <p:nvPr/>
        </p:nvSpPr>
        <p:spPr bwMode="auto">
          <a:xfrm rot="19736609" flipH="1" flipV="1">
            <a:off x="5197475"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6" name="Oval 275"/>
          <p:cNvSpPr/>
          <p:nvPr/>
        </p:nvSpPr>
        <p:spPr bwMode="auto">
          <a:xfrm rot="19736609" flipH="1" flipV="1">
            <a:off x="5478463"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7" name="Oval 276"/>
          <p:cNvSpPr/>
          <p:nvPr/>
        </p:nvSpPr>
        <p:spPr bwMode="auto">
          <a:xfrm rot="19736609" flipH="1" flipV="1">
            <a:off x="5759450"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8" name="Oval 277"/>
          <p:cNvSpPr/>
          <p:nvPr/>
        </p:nvSpPr>
        <p:spPr bwMode="auto">
          <a:xfrm rot="19736609" flipH="1" flipV="1">
            <a:off x="6038850"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0" name="Oval 279"/>
          <p:cNvSpPr/>
          <p:nvPr/>
        </p:nvSpPr>
        <p:spPr bwMode="auto">
          <a:xfrm rot="19736609" flipH="1" flipV="1">
            <a:off x="2952750"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1" name="Oval 280"/>
          <p:cNvSpPr/>
          <p:nvPr/>
        </p:nvSpPr>
        <p:spPr bwMode="auto">
          <a:xfrm rot="19736609" flipH="1" flipV="1">
            <a:off x="3233738"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2" name="Oval 281"/>
          <p:cNvSpPr/>
          <p:nvPr/>
        </p:nvSpPr>
        <p:spPr bwMode="auto">
          <a:xfrm rot="19736609" flipH="1" flipV="1">
            <a:off x="3514725"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3" name="Oval 282"/>
          <p:cNvSpPr/>
          <p:nvPr/>
        </p:nvSpPr>
        <p:spPr bwMode="auto">
          <a:xfrm rot="19736609" flipH="1" flipV="1">
            <a:off x="3794125"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4" name="Oval 283"/>
          <p:cNvSpPr/>
          <p:nvPr/>
        </p:nvSpPr>
        <p:spPr bwMode="auto">
          <a:xfrm rot="19736609" flipH="1" flipV="1">
            <a:off x="4075113"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5" name="Oval 284"/>
          <p:cNvSpPr/>
          <p:nvPr/>
        </p:nvSpPr>
        <p:spPr bwMode="auto">
          <a:xfrm rot="19736609" flipH="1" flipV="1">
            <a:off x="4356100"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6" name="Oval 285"/>
          <p:cNvSpPr/>
          <p:nvPr/>
        </p:nvSpPr>
        <p:spPr bwMode="auto">
          <a:xfrm rot="19736609" flipH="1" flipV="1">
            <a:off x="4637088"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7" name="Oval 286"/>
          <p:cNvSpPr/>
          <p:nvPr/>
        </p:nvSpPr>
        <p:spPr bwMode="auto">
          <a:xfrm rot="19736609" flipH="1" flipV="1">
            <a:off x="4916488"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8" name="Oval 287"/>
          <p:cNvSpPr/>
          <p:nvPr/>
        </p:nvSpPr>
        <p:spPr bwMode="auto">
          <a:xfrm rot="19736609" flipH="1" flipV="1">
            <a:off x="5197475"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9" name="Oval 288"/>
          <p:cNvSpPr/>
          <p:nvPr/>
        </p:nvSpPr>
        <p:spPr bwMode="auto">
          <a:xfrm rot="19736609" flipH="1" flipV="1">
            <a:off x="5478463"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0" name="Oval 289"/>
          <p:cNvSpPr/>
          <p:nvPr/>
        </p:nvSpPr>
        <p:spPr bwMode="auto">
          <a:xfrm rot="19736609" flipH="1" flipV="1">
            <a:off x="5759450"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1" name="Oval 290"/>
          <p:cNvSpPr/>
          <p:nvPr/>
        </p:nvSpPr>
        <p:spPr bwMode="auto">
          <a:xfrm rot="19736609" flipH="1" flipV="1">
            <a:off x="6038850"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3" name="Oval 292"/>
          <p:cNvSpPr/>
          <p:nvPr/>
        </p:nvSpPr>
        <p:spPr bwMode="auto">
          <a:xfrm rot="19736609" flipH="1" flipV="1">
            <a:off x="2952750"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4" name="Oval 293"/>
          <p:cNvSpPr/>
          <p:nvPr/>
        </p:nvSpPr>
        <p:spPr bwMode="auto">
          <a:xfrm rot="19736609" flipH="1" flipV="1">
            <a:off x="3233738"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5" name="Oval 294"/>
          <p:cNvSpPr/>
          <p:nvPr/>
        </p:nvSpPr>
        <p:spPr bwMode="auto">
          <a:xfrm rot="19736609" flipH="1" flipV="1">
            <a:off x="3514725"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6" name="Oval 295"/>
          <p:cNvSpPr/>
          <p:nvPr/>
        </p:nvSpPr>
        <p:spPr bwMode="auto">
          <a:xfrm rot="19736609" flipH="1" flipV="1">
            <a:off x="3794125"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7" name="Oval 296"/>
          <p:cNvSpPr/>
          <p:nvPr/>
        </p:nvSpPr>
        <p:spPr bwMode="auto">
          <a:xfrm rot="19736609" flipH="1" flipV="1">
            <a:off x="4075113"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8" name="Oval 297"/>
          <p:cNvSpPr/>
          <p:nvPr/>
        </p:nvSpPr>
        <p:spPr bwMode="auto">
          <a:xfrm rot="19736609" flipH="1" flipV="1">
            <a:off x="4356100"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9" name="Oval 298"/>
          <p:cNvSpPr/>
          <p:nvPr/>
        </p:nvSpPr>
        <p:spPr bwMode="auto">
          <a:xfrm rot="19736609" flipH="1" flipV="1">
            <a:off x="4637088"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0" name="Oval 299"/>
          <p:cNvSpPr/>
          <p:nvPr/>
        </p:nvSpPr>
        <p:spPr bwMode="auto">
          <a:xfrm rot="19736609" flipH="1" flipV="1">
            <a:off x="4916488"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1" name="Oval 300"/>
          <p:cNvSpPr/>
          <p:nvPr/>
        </p:nvSpPr>
        <p:spPr bwMode="auto">
          <a:xfrm rot="19736609" flipH="1" flipV="1">
            <a:off x="5197475"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2" name="Oval 301"/>
          <p:cNvSpPr/>
          <p:nvPr/>
        </p:nvSpPr>
        <p:spPr bwMode="auto">
          <a:xfrm rot="19736609" flipH="1" flipV="1">
            <a:off x="5478463"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3" name="Oval 302"/>
          <p:cNvSpPr/>
          <p:nvPr/>
        </p:nvSpPr>
        <p:spPr bwMode="auto">
          <a:xfrm rot="19736609" flipH="1" flipV="1">
            <a:off x="5759450"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4" name="Oval 303"/>
          <p:cNvSpPr/>
          <p:nvPr/>
        </p:nvSpPr>
        <p:spPr bwMode="auto">
          <a:xfrm rot="19736609" flipH="1" flipV="1">
            <a:off x="6038850"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6" name="Oval 305"/>
          <p:cNvSpPr/>
          <p:nvPr/>
        </p:nvSpPr>
        <p:spPr bwMode="auto">
          <a:xfrm rot="19736609" flipH="1" flipV="1">
            <a:off x="2952750"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7" name="Oval 306"/>
          <p:cNvSpPr/>
          <p:nvPr/>
        </p:nvSpPr>
        <p:spPr bwMode="auto">
          <a:xfrm rot="19736609" flipH="1" flipV="1">
            <a:off x="3233738"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8" name="Oval 307"/>
          <p:cNvSpPr/>
          <p:nvPr/>
        </p:nvSpPr>
        <p:spPr bwMode="auto">
          <a:xfrm rot="19736609" flipH="1" flipV="1">
            <a:off x="3514725"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9" name="Oval 308"/>
          <p:cNvSpPr/>
          <p:nvPr/>
        </p:nvSpPr>
        <p:spPr bwMode="auto">
          <a:xfrm rot="19736609" flipH="1" flipV="1">
            <a:off x="3794125"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0" name="Oval 309"/>
          <p:cNvSpPr/>
          <p:nvPr/>
        </p:nvSpPr>
        <p:spPr bwMode="auto">
          <a:xfrm rot="19736609" flipH="1" flipV="1">
            <a:off x="4075113"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1" name="Oval 310"/>
          <p:cNvSpPr/>
          <p:nvPr/>
        </p:nvSpPr>
        <p:spPr bwMode="auto">
          <a:xfrm rot="19736609" flipH="1" flipV="1">
            <a:off x="4356100"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2" name="Oval 311"/>
          <p:cNvSpPr/>
          <p:nvPr/>
        </p:nvSpPr>
        <p:spPr bwMode="auto">
          <a:xfrm rot="19736609" flipH="1" flipV="1">
            <a:off x="4637088"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3" name="Oval 312"/>
          <p:cNvSpPr/>
          <p:nvPr/>
        </p:nvSpPr>
        <p:spPr bwMode="auto">
          <a:xfrm rot="19736609" flipH="1" flipV="1">
            <a:off x="4916488"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4" name="Oval 313"/>
          <p:cNvSpPr/>
          <p:nvPr/>
        </p:nvSpPr>
        <p:spPr bwMode="auto">
          <a:xfrm rot="19736609" flipH="1" flipV="1">
            <a:off x="5197475"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5" name="Oval 314"/>
          <p:cNvSpPr/>
          <p:nvPr/>
        </p:nvSpPr>
        <p:spPr bwMode="auto">
          <a:xfrm rot="19736609" flipH="1" flipV="1">
            <a:off x="5478463"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6" name="Oval 315"/>
          <p:cNvSpPr/>
          <p:nvPr/>
        </p:nvSpPr>
        <p:spPr bwMode="auto">
          <a:xfrm rot="19736609" flipH="1" flipV="1">
            <a:off x="5759450"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7" name="Oval 316"/>
          <p:cNvSpPr/>
          <p:nvPr/>
        </p:nvSpPr>
        <p:spPr bwMode="auto">
          <a:xfrm rot="19736609" flipH="1" flipV="1">
            <a:off x="6038850"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9" name="Oval 318"/>
          <p:cNvSpPr/>
          <p:nvPr/>
        </p:nvSpPr>
        <p:spPr bwMode="auto">
          <a:xfrm rot="19736609" flipH="1" flipV="1">
            <a:off x="2952750"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0" name="Oval 319"/>
          <p:cNvSpPr/>
          <p:nvPr/>
        </p:nvSpPr>
        <p:spPr bwMode="auto">
          <a:xfrm rot="19736609" flipH="1" flipV="1">
            <a:off x="3233738"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1" name="Oval 320"/>
          <p:cNvSpPr/>
          <p:nvPr/>
        </p:nvSpPr>
        <p:spPr bwMode="auto">
          <a:xfrm rot="19736609" flipH="1" flipV="1">
            <a:off x="3514725"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2" name="Oval 321"/>
          <p:cNvSpPr/>
          <p:nvPr/>
        </p:nvSpPr>
        <p:spPr bwMode="auto">
          <a:xfrm rot="19736609" flipH="1" flipV="1">
            <a:off x="3794125"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3" name="Oval 322"/>
          <p:cNvSpPr/>
          <p:nvPr/>
        </p:nvSpPr>
        <p:spPr bwMode="auto">
          <a:xfrm rot="19736609" flipH="1" flipV="1">
            <a:off x="4075113"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4" name="Oval 323"/>
          <p:cNvSpPr/>
          <p:nvPr/>
        </p:nvSpPr>
        <p:spPr bwMode="auto">
          <a:xfrm rot="19736609" flipH="1" flipV="1">
            <a:off x="4356100"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5" name="Oval 324"/>
          <p:cNvSpPr/>
          <p:nvPr/>
        </p:nvSpPr>
        <p:spPr bwMode="auto">
          <a:xfrm rot="19736609" flipH="1" flipV="1">
            <a:off x="4637088"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6" name="Oval 325"/>
          <p:cNvSpPr/>
          <p:nvPr/>
        </p:nvSpPr>
        <p:spPr bwMode="auto">
          <a:xfrm rot="19736609" flipH="1" flipV="1">
            <a:off x="4916488"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7" name="Oval 326"/>
          <p:cNvSpPr/>
          <p:nvPr/>
        </p:nvSpPr>
        <p:spPr bwMode="auto">
          <a:xfrm rot="19736609" flipH="1" flipV="1">
            <a:off x="5197475"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8" name="Oval 327"/>
          <p:cNvSpPr/>
          <p:nvPr/>
        </p:nvSpPr>
        <p:spPr bwMode="auto">
          <a:xfrm rot="19736609" flipH="1" flipV="1">
            <a:off x="5478463"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9" name="Oval 328"/>
          <p:cNvSpPr/>
          <p:nvPr/>
        </p:nvSpPr>
        <p:spPr bwMode="auto">
          <a:xfrm rot="19736609" flipH="1" flipV="1">
            <a:off x="5759450"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0" name="Oval 329"/>
          <p:cNvSpPr/>
          <p:nvPr/>
        </p:nvSpPr>
        <p:spPr bwMode="auto">
          <a:xfrm rot="19736609" flipH="1" flipV="1">
            <a:off x="6038850"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2" name="Oval 331"/>
          <p:cNvSpPr/>
          <p:nvPr/>
        </p:nvSpPr>
        <p:spPr bwMode="auto">
          <a:xfrm rot="19736609" flipH="1" flipV="1">
            <a:off x="2952750"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3" name="Oval 332"/>
          <p:cNvSpPr/>
          <p:nvPr/>
        </p:nvSpPr>
        <p:spPr bwMode="auto">
          <a:xfrm rot="19736609" flipH="1" flipV="1">
            <a:off x="3233738"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4" name="Oval 333"/>
          <p:cNvSpPr/>
          <p:nvPr/>
        </p:nvSpPr>
        <p:spPr bwMode="auto">
          <a:xfrm rot="19736609" flipH="1" flipV="1">
            <a:off x="3514725"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5" name="Oval 334"/>
          <p:cNvSpPr/>
          <p:nvPr/>
        </p:nvSpPr>
        <p:spPr bwMode="auto">
          <a:xfrm rot="19736609" flipH="1" flipV="1">
            <a:off x="3794125"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6" name="Oval 335"/>
          <p:cNvSpPr/>
          <p:nvPr/>
        </p:nvSpPr>
        <p:spPr bwMode="auto">
          <a:xfrm rot="19736609" flipH="1" flipV="1">
            <a:off x="4075113"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7" name="Oval 336"/>
          <p:cNvSpPr/>
          <p:nvPr/>
        </p:nvSpPr>
        <p:spPr bwMode="auto">
          <a:xfrm rot="19736609" flipH="1" flipV="1">
            <a:off x="4356100"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8" name="Oval 337"/>
          <p:cNvSpPr/>
          <p:nvPr/>
        </p:nvSpPr>
        <p:spPr bwMode="auto">
          <a:xfrm rot="19736609" flipH="1" flipV="1">
            <a:off x="4637088"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9" name="Oval 338"/>
          <p:cNvSpPr/>
          <p:nvPr/>
        </p:nvSpPr>
        <p:spPr bwMode="auto">
          <a:xfrm rot="19736609" flipH="1" flipV="1">
            <a:off x="4916488"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0" name="Oval 339"/>
          <p:cNvSpPr/>
          <p:nvPr/>
        </p:nvSpPr>
        <p:spPr bwMode="auto">
          <a:xfrm rot="19736609" flipH="1" flipV="1">
            <a:off x="5197475"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1" name="Oval 340"/>
          <p:cNvSpPr/>
          <p:nvPr/>
        </p:nvSpPr>
        <p:spPr bwMode="auto">
          <a:xfrm rot="19736609" flipH="1" flipV="1">
            <a:off x="5478463"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2" name="Oval 341"/>
          <p:cNvSpPr/>
          <p:nvPr/>
        </p:nvSpPr>
        <p:spPr bwMode="auto">
          <a:xfrm rot="19736609" flipH="1" flipV="1">
            <a:off x="5759450"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3" name="Oval 342"/>
          <p:cNvSpPr/>
          <p:nvPr/>
        </p:nvSpPr>
        <p:spPr bwMode="auto">
          <a:xfrm rot="19736609" flipH="1" flipV="1">
            <a:off x="6038850"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5" name="Oval 344"/>
          <p:cNvSpPr/>
          <p:nvPr/>
        </p:nvSpPr>
        <p:spPr bwMode="auto">
          <a:xfrm rot="19736609" flipH="1" flipV="1">
            <a:off x="2952750"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6" name="Oval 345"/>
          <p:cNvSpPr/>
          <p:nvPr/>
        </p:nvSpPr>
        <p:spPr bwMode="auto">
          <a:xfrm rot="19736609" flipH="1" flipV="1">
            <a:off x="3233738"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7" name="Oval 346"/>
          <p:cNvSpPr/>
          <p:nvPr/>
        </p:nvSpPr>
        <p:spPr bwMode="auto">
          <a:xfrm rot="19736609" flipH="1" flipV="1">
            <a:off x="3514725"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8" name="Oval 347"/>
          <p:cNvSpPr/>
          <p:nvPr/>
        </p:nvSpPr>
        <p:spPr bwMode="auto">
          <a:xfrm rot="19736609" flipH="1" flipV="1">
            <a:off x="3794125"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9" name="Oval 348"/>
          <p:cNvSpPr/>
          <p:nvPr/>
        </p:nvSpPr>
        <p:spPr bwMode="auto">
          <a:xfrm rot="19736609" flipH="1" flipV="1">
            <a:off x="4075113"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0" name="Oval 349"/>
          <p:cNvSpPr/>
          <p:nvPr/>
        </p:nvSpPr>
        <p:spPr bwMode="auto">
          <a:xfrm rot="19736609" flipH="1" flipV="1">
            <a:off x="4356100"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1" name="Oval 350"/>
          <p:cNvSpPr/>
          <p:nvPr/>
        </p:nvSpPr>
        <p:spPr bwMode="auto">
          <a:xfrm rot="19736609" flipH="1" flipV="1">
            <a:off x="4637088"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2" name="Oval 351"/>
          <p:cNvSpPr/>
          <p:nvPr/>
        </p:nvSpPr>
        <p:spPr bwMode="auto">
          <a:xfrm rot="19736609" flipH="1" flipV="1">
            <a:off x="4916488"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3" name="Oval 352"/>
          <p:cNvSpPr/>
          <p:nvPr/>
        </p:nvSpPr>
        <p:spPr bwMode="auto">
          <a:xfrm rot="19736609" flipH="1" flipV="1">
            <a:off x="5197475"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4" name="Oval 353"/>
          <p:cNvSpPr/>
          <p:nvPr/>
        </p:nvSpPr>
        <p:spPr bwMode="auto">
          <a:xfrm rot="19736609" flipH="1" flipV="1">
            <a:off x="5478463"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5" name="Oval 354"/>
          <p:cNvSpPr/>
          <p:nvPr/>
        </p:nvSpPr>
        <p:spPr bwMode="auto">
          <a:xfrm rot="19736609" flipH="1" flipV="1">
            <a:off x="5759450"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6" name="Oval 355"/>
          <p:cNvSpPr/>
          <p:nvPr/>
        </p:nvSpPr>
        <p:spPr bwMode="auto">
          <a:xfrm rot="19736609" flipH="1" flipV="1">
            <a:off x="6038850"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8" name="Oval 357"/>
          <p:cNvSpPr/>
          <p:nvPr/>
        </p:nvSpPr>
        <p:spPr bwMode="auto">
          <a:xfrm rot="19736609" flipH="1" flipV="1">
            <a:off x="2952750"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9" name="Oval 358"/>
          <p:cNvSpPr/>
          <p:nvPr/>
        </p:nvSpPr>
        <p:spPr bwMode="auto">
          <a:xfrm rot="19736609" flipH="1" flipV="1">
            <a:off x="3233738"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0" name="Oval 359"/>
          <p:cNvSpPr/>
          <p:nvPr/>
        </p:nvSpPr>
        <p:spPr bwMode="auto">
          <a:xfrm rot="19736609" flipH="1" flipV="1">
            <a:off x="3514725"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1" name="Oval 360"/>
          <p:cNvSpPr/>
          <p:nvPr/>
        </p:nvSpPr>
        <p:spPr bwMode="auto">
          <a:xfrm rot="19736609" flipH="1" flipV="1">
            <a:off x="3794125"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2" name="Oval 361"/>
          <p:cNvSpPr/>
          <p:nvPr/>
        </p:nvSpPr>
        <p:spPr bwMode="auto">
          <a:xfrm rot="19736609" flipH="1" flipV="1">
            <a:off x="4075113"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3" name="Oval 362"/>
          <p:cNvSpPr/>
          <p:nvPr/>
        </p:nvSpPr>
        <p:spPr bwMode="auto">
          <a:xfrm rot="19736609" flipH="1" flipV="1">
            <a:off x="4356100"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4" name="Oval 363"/>
          <p:cNvSpPr/>
          <p:nvPr/>
        </p:nvSpPr>
        <p:spPr bwMode="auto">
          <a:xfrm rot="19736609" flipH="1" flipV="1">
            <a:off x="4637088"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5" name="Oval 364"/>
          <p:cNvSpPr/>
          <p:nvPr/>
        </p:nvSpPr>
        <p:spPr bwMode="auto">
          <a:xfrm rot="19736609" flipH="1" flipV="1">
            <a:off x="4916488"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6" name="Oval 365"/>
          <p:cNvSpPr/>
          <p:nvPr/>
        </p:nvSpPr>
        <p:spPr bwMode="auto">
          <a:xfrm rot="19736609" flipH="1" flipV="1">
            <a:off x="5197475"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7" name="Oval 366"/>
          <p:cNvSpPr/>
          <p:nvPr/>
        </p:nvSpPr>
        <p:spPr bwMode="auto">
          <a:xfrm rot="19736609" flipH="1" flipV="1">
            <a:off x="5478463"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8" name="Oval 367"/>
          <p:cNvSpPr/>
          <p:nvPr/>
        </p:nvSpPr>
        <p:spPr bwMode="auto">
          <a:xfrm rot="19736609" flipH="1" flipV="1">
            <a:off x="5759450"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9" name="Oval 368"/>
          <p:cNvSpPr/>
          <p:nvPr/>
        </p:nvSpPr>
        <p:spPr bwMode="auto">
          <a:xfrm rot="19736609" flipH="1" flipV="1">
            <a:off x="6038850"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1" name="Oval 370"/>
          <p:cNvSpPr/>
          <p:nvPr/>
        </p:nvSpPr>
        <p:spPr bwMode="auto">
          <a:xfrm rot="19736609" flipH="1" flipV="1">
            <a:off x="2952750"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2" name="Oval 371"/>
          <p:cNvSpPr/>
          <p:nvPr/>
        </p:nvSpPr>
        <p:spPr bwMode="auto">
          <a:xfrm rot="19736609" flipH="1" flipV="1">
            <a:off x="3233738"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3" name="Oval 372"/>
          <p:cNvSpPr/>
          <p:nvPr/>
        </p:nvSpPr>
        <p:spPr bwMode="auto">
          <a:xfrm rot="19736609" flipH="1" flipV="1">
            <a:off x="3514725"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4" name="Oval 373"/>
          <p:cNvSpPr/>
          <p:nvPr/>
        </p:nvSpPr>
        <p:spPr bwMode="auto">
          <a:xfrm rot="19736609" flipH="1" flipV="1">
            <a:off x="3794125"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5" name="Oval 374"/>
          <p:cNvSpPr/>
          <p:nvPr/>
        </p:nvSpPr>
        <p:spPr bwMode="auto">
          <a:xfrm rot="19736609" flipH="1" flipV="1">
            <a:off x="4075113"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6" name="Oval 375"/>
          <p:cNvSpPr/>
          <p:nvPr/>
        </p:nvSpPr>
        <p:spPr bwMode="auto">
          <a:xfrm rot="19736609" flipH="1" flipV="1">
            <a:off x="4356100"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7" name="Oval 376"/>
          <p:cNvSpPr/>
          <p:nvPr/>
        </p:nvSpPr>
        <p:spPr bwMode="auto">
          <a:xfrm rot="19736609" flipH="1" flipV="1">
            <a:off x="4637088"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8" name="Oval 377"/>
          <p:cNvSpPr/>
          <p:nvPr/>
        </p:nvSpPr>
        <p:spPr bwMode="auto">
          <a:xfrm rot="19736609" flipH="1" flipV="1">
            <a:off x="4916488"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9" name="Oval 378"/>
          <p:cNvSpPr/>
          <p:nvPr/>
        </p:nvSpPr>
        <p:spPr bwMode="auto">
          <a:xfrm rot="19736609" flipH="1" flipV="1">
            <a:off x="5197475"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0" name="Oval 379"/>
          <p:cNvSpPr/>
          <p:nvPr/>
        </p:nvSpPr>
        <p:spPr bwMode="auto">
          <a:xfrm rot="19736609" flipH="1" flipV="1">
            <a:off x="5478463"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1" name="Oval 380"/>
          <p:cNvSpPr/>
          <p:nvPr/>
        </p:nvSpPr>
        <p:spPr bwMode="auto">
          <a:xfrm rot="19736609" flipH="1" flipV="1">
            <a:off x="5759450"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2" name="Oval 381"/>
          <p:cNvSpPr/>
          <p:nvPr/>
        </p:nvSpPr>
        <p:spPr bwMode="auto">
          <a:xfrm rot="19736609" flipH="1" flipV="1">
            <a:off x="6038850"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4" name="Oval 383"/>
          <p:cNvSpPr/>
          <p:nvPr/>
        </p:nvSpPr>
        <p:spPr bwMode="auto">
          <a:xfrm rot="19736609" flipH="1" flipV="1">
            <a:off x="2952750"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5" name="Oval 384"/>
          <p:cNvSpPr/>
          <p:nvPr/>
        </p:nvSpPr>
        <p:spPr bwMode="auto">
          <a:xfrm rot="19736609" flipH="1" flipV="1">
            <a:off x="3233738"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6" name="Oval 385"/>
          <p:cNvSpPr/>
          <p:nvPr/>
        </p:nvSpPr>
        <p:spPr bwMode="auto">
          <a:xfrm rot="19736609" flipH="1" flipV="1">
            <a:off x="3514725"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7" name="Oval 386"/>
          <p:cNvSpPr/>
          <p:nvPr/>
        </p:nvSpPr>
        <p:spPr bwMode="auto">
          <a:xfrm rot="19736609" flipH="1" flipV="1">
            <a:off x="3794125"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8" name="Oval 387"/>
          <p:cNvSpPr/>
          <p:nvPr/>
        </p:nvSpPr>
        <p:spPr bwMode="auto">
          <a:xfrm rot="19736609" flipH="1" flipV="1">
            <a:off x="4075113"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9" name="Oval 388"/>
          <p:cNvSpPr/>
          <p:nvPr/>
        </p:nvSpPr>
        <p:spPr bwMode="auto">
          <a:xfrm rot="19736609" flipH="1" flipV="1">
            <a:off x="4356100"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0" name="Oval 389"/>
          <p:cNvSpPr/>
          <p:nvPr/>
        </p:nvSpPr>
        <p:spPr bwMode="auto">
          <a:xfrm rot="19736609" flipH="1" flipV="1">
            <a:off x="4637088"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1" name="Oval 390"/>
          <p:cNvSpPr/>
          <p:nvPr/>
        </p:nvSpPr>
        <p:spPr bwMode="auto">
          <a:xfrm rot="19736609" flipH="1" flipV="1">
            <a:off x="4916488"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2" name="Oval 391"/>
          <p:cNvSpPr/>
          <p:nvPr/>
        </p:nvSpPr>
        <p:spPr bwMode="auto">
          <a:xfrm rot="19736609" flipH="1" flipV="1">
            <a:off x="5197475"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3" name="Oval 392"/>
          <p:cNvSpPr/>
          <p:nvPr/>
        </p:nvSpPr>
        <p:spPr bwMode="auto">
          <a:xfrm rot="19736609" flipH="1" flipV="1">
            <a:off x="5478463"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4" name="Oval 393"/>
          <p:cNvSpPr/>
          <p:nvPr/>
        </p:nvSpPr>
        <p:spPr bwMode="auto">
          <a:xfrm rot="19736609" flipH="1" flipV="1">
            <a:off x="5759450"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5" name="Oval 394"/>
          <p:cNvSpPr/>
          <p:nvPr/>
        </p:nvSpPr>
        <p:spPr bwMode="auto">
          <a:xfrm rot="19736609" flipH="1" flipV="1">
            <a:off x="6038850"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7" name="Oval 396"/>
          <p:cNvSpPr/>
          <p:nvPr/>
        </p:nvSpPr>
        <p:spPr bwMode="auto">
          <a:xfrm rot="19736609" flipH="1" flipV="1">
            <a:off x="2952750"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8" name="Oval 397"/>
          <p:cNvSpPr/>
          <p:nvPr/>
        </p:nvSpPr>
        <p:spPr bwMode="auto">
          <a:xfrm rot="19736609" flipH="1" flipV="1">
            <a:off x="3233738"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9" name="Oval 398"/>
          <p:cNvSpPr/>
          <p:nvPr/>
        </p:nvSpPr>
        <p:spPr bwMode="auto">
          <a:xfrm rot="19736609" flipH="1" flipV="1">
            <a:off x="3514725"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0" name="Oval 399"/>
          <p:cNvSpPr/>
          <p:nvPr/>
        </p:nvSpPr>
        <p:spPr bwMode="auto">
          <a:xfrm rot="19736609" flipH="1" flipV="1">
            <a:off x="3794125"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1" name="Oval 400"/>
          <p:cNvSpPr/>
          <p:nvPr/>
        </p:nvSpPr>
        <p:spPr bwMode="auto">
          <a:xfrm rot="19736609" flipH="1" flipV="1">
            <a:off x="4075113"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2" name="Oval 401"/>
          <p:cNvSpPr/>
          <p:nvPr/>
        </p:nvSpPr>
        <p:spPr bwMode="auto">
          <a:xfrm rot="19736609" flipH="1" flipV="1">
            <a:off x="4356100"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3" name="Oval 402"/>
          <p:cNvSpPr/>
          <p:nvPr/>
        </p:nvSpPr>
        <p:spPr bwMode="auto">
          <a:xfrm rot="19736609" flipH="1" flipV="1">
            <a:off x="4637088"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4" name="Oval 403"/>
          <p:cNvSpPr/>
          <p:nvPr/>
        </p:nvSpPr>
        <p:spPr bwMode="auto">
          <a:xfrm rot="19736609" flipH="1" flipV="1">
            <a:off x="4916488"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5" name="Oval 404"/>
          <p:cNvSpPr/>
          <p:nvPr/>
        </p:nvSpPr>
        <p:spPr bwMode="auto">
          <a:xfrm rot="19736609" flipH="1" flipV="1">
            <a:off x="5197475"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6" name="Oval 405"/>
          <p:cNvSpPr/>
          <p:nvPr/>
        </p:nvSpPr>
        <p:spPr bwMode="auto">
          <a:xfrm rot="19736609" flipH="1" flipV="1">
            <a:off x="5478463"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7" name="Oval 406"/>
          <p:cNvSpPr/>
          <p:nvPr/>
        </p:nvSpPr>
        <p:spPr bwMode="auto">
          <a:xfrm rot="19736609" flipH="1" flipV="1">
            <a:off x="5759450"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8" name="Oval 407"/>
          <p:cNvSpPr/>
          <p:nvPr/>
        </p:nvSpPr>
        <p:spPr bwMode="auto">
          <a:xfrm rot="19736609" flipH="1" flipV="1">
            <a:off x="6038850"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0" name="Oval 409"/>
          <p:cNvSpPr/>
          <p:nvPr/>
        </p:nvSpPr>
        <p:spPr bwMode="auto">
          <a:xfrm rot="19736609" flipH="1" flipV="1">
            <a:off x="2952750"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1" name="Oval 410"/>
          <p:cNvSpPr/>
          <p:nvPr/>
        </p:nvSpPr>
        <p:spPr bwMode="auto">
          <a:xfrm rot="19736609" flipH="1" flipV="1">
            <a:off x="3233738"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2" name="Oval 411"/>
          <p:cNvSpPr/>
          <p:nvPr/>
        </p:nvSpPr>
        <p:spPr bwMode="auto">
          <a:xfrm rot="19736609" flipH="1" flipV="1">
            <a:off x="3514725"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3" name="Oval 412"/>
          <p:cNvSpPr/>
          <p:nvPr/>
        </p:nvSpPr>
        <p:spPr bwMode="auto">
          <a:xfrm rot="19736609" flipH="1" flipV="1">
            <a:off x="3794125"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4" name="Oval 413"/>
          <p:cNvSpPr/>
          <p:nvPr/>
        </p:nvSpPr>
        <p:spPr bwMode="auto">
          <a:xfrm rot="19736609" flipH="1" flipV="1">
            <a:off x="4075113"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5" name="Oval 414"/>
          <p:cNvSpPr/>
          <p:nvPr/>
        </p:nvSpPr>
        <p:spPr bwMode="auto">
          <a:xfrm rot="19736609" flipH="1" flipV="1">
            <a:off x="4356100"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6" name="Oval 415"/>
          <p:cNvSpPr/>
          <p:nvPr/>
        </p:nvSpPr>
        <p:spPr bwMode="auto">
          <a:xfrm rot="19736609" flipH="1" flipV="1">
            <a:off x="4637088"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7" name="Oval 416"/>
          <p:cNvSpPr/>
          <p:nvPr/>
        </p:nvSpPr>
        <p:spPr bwMode="auto">
          <a:xfrm rot="19736609" flipH="1" flipV="1">
            <a:off x="4916488"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8" name="Oval 417"/>
          <p:cNvSpPr/>
          <p:nvPr/>
        </p:nvSpPr>
        <p:spPr bwMode="auto">
          <a:xfrm rot="19736609" flipH="1" flipV="1">
            <a:off x="5197475"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9" name="Oval 418"/>
          <p:cNvSpPr/>
          <p:nvPr/>
        </p:nvSpPr>
        <p:spPr bwMode="auto">
          <a:xfrm rot="19736609" flipH="1" flipV="1">
            <a:off x="5478463"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0" name="Oval 419"/>
          <p:cNvSpPr/>
          <p:nvPr/>
        </p:nvSpPr>
        <p:spPr bwMode="auto">
          <a:xfrm rot="19736609" flipH="1" flipV="1">
            <a:off x="5759450"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1" name="Oval 420"/>
          <p:cNvSpPr/>
          <p:nvPr/>
        </p:nvSpPr>
        <p:spPr bwMode="auto">
          <a:xfrm rot="19736609" flipH="1" flipV="1">
            <a:off x="6038850"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Tree>
    <p:extLst>
      <p:ext uri="{BB962C8B-B14F-4D97-AF65-F5344CB8AC3E}">
        <p14:creationId xmlns:p14="http://schemas.microsoft.com/office/powerpoint/2010/main" val="3220853265"/>
      </p:ext>
    </p:extLst>
  </p:cSld>
  <p:clrMapOvr>
    <a:masterClrMapping/>
  </p:clrMapOvr>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bwMode="auto">
          <a:xfrm rot="19736609" flipH="1" flipV="1">
            <a:off x="2952750"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 name="Oval 9"/>
          <p:cNvSpPr/>
          <p:nvPr/>
        </p:nvSpPr>
        <p:spPr bwMode="auto">
          <a:xfrm rot="19736609" flipH="1" flipV="1">
            <a:off x="3233738"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1" name="Oval 10"/>
          <p:cNvSpPr/>
          <p:nvPr/>
        </p:nvSpPr>
        <p:spPr bwMode="auto">
          <a:xfrm rot="19736609" flipH="1" flipV="1">
            <a:off x="3514725"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2" name="Oval 11"/>
          <p:cNvSpPr/>
          <p:nvPr/>
        </p:nvSpPr>
        <p:spPr bwMode="auto">
          <a:xfrm rot="19736609" flipH="1" flipV="1">
            <a:off x="3794125"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3" name="Oval 12"/>
          <p:cNvSpPr/>
          <p:nvPr/>
        </p:nvSpPr>
        <p:spPr bwMode="auto">
          <a:xfrm rot="19736609" flipH="1" flipV="1">
            <a:off x="4075113"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4" name="Oval 13"/>
          <p:cNvSpPr/>
          <p:nvPr/>
        </p:nvSpPr>
        <p:spPr bwMode="auto">
          <a:xfrm rot="19736609" flipH="1" flipV="1">
            <a:off x="4356100"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5" name="Oval 14"/>
          <p:cNvSpPr/>
          <p:nvPr/>
        </p:nvSpPr>
        <p:spPr bwMode="auto">
          <a:xfrm rot="19736609" flipH="1" flipV="1">
            <a:off x="4637088" y="57848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6" name="Oval 15"/>
          <p:cNvSpPr/>
          <p:nvPr/>
        </p:nvSpPr>
        <p:spPr bwMode="auto">
          <a:xfrm rot="19736609" flipH="1" flipV="1">
            <a:off x="4916488" y="57848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7" name="Oval 16"/>
          <p:cNvSpPr/>
          <p:nvPr/>
        </p:nvSpPr>
        <p:spPr bwMode="auto">
          <a:xfrm rot="19736609" flipH="1" flipV="1">
            <a:off x="5197475" y="57848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8" name="Oval 17"/>
          <p:cNvSpPr/>
          <p:nvPr/>
        </p:nvSpPr>
        <p:spPr bwMode="auto">
          <a:xfrm rot="19736609" flipH="1" flipV="1">
            <a:off x="5478463" y="57848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9" name="Oval 18"/>
          <p:cNvSpPr/>
          <p:nvPr/>
        </p:nvSpPr>
        <p:spPr bwMode="auto">
          <a:xfrm rot="19736609" flipH="1" flipV="1">
            <a:off x="5759450" y="57848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0" name="Oval 19"/>
          <p:cNvSpPr/>
          <p:nvPr/>
        </p:nvSpPr>
        <p:spPr bwMode="auto">
          <a:xfrm rot="19736609" flipH="1" flipV="1">
            <a:off x="6038850" y="57848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5" name="Oval 214"/>
          <p:cNvSpPr/>
          <p:nvPr/>
        </p:nvSpPr>
        <p:spPr bwMode="auto">
          <a:xfrm rot="19736609" flipH="1" flipV="1">
            <a:off x="2952750"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6" name="Oval 215"/>
          <p:cNvSpPr/>
          <p:nvPr/>
        </p:nvSpPr>
        <p:spPr bwMode="auto">
          <a:xfrm rot="19736609" flipH="1" flipV="1">
            <a:off x="3233738"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7" name="Oval 216"/>
          <p:cNvSpPr/>
          <p:nvPr/>
        </p:nvSpPr>
        <p:spPr bwMode="auto">
          <a:xfrm rot="19736609" flipH="1" flipV="1">
            <a:off x="3514725"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8" name="Oval 217"/>
          <p:cNvSpPr/>
          <p:nvPr/>
        </p:nvSpPr>
        <p:spPr bwMode="auto">
          <a:xfrm rot="19736609" flipH="1" flipV="1">
            <a:off x="3794125"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9" name="Oval 218"/>
          <p:cNvSpPr/>
          <p:nvPr/>
        </p:nvSpPr>
        <p:spPr bwMode="auto">
          <a:xfrm rot="19736609" flipH="1" flipV="1">
            <a:off x="4075113"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0" name="Oval 219"/>
          <p:cNvSpPr/>
          <p:nvPr/>
        </p:nvSpPr>
        <p:spPr bwMode="auto">
          <a:xfrm rot="19736609" flipH="1" flipV="1">
            <a:off x="4356100"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1" name="Oval 220"/>
          <p:cNvSpPr/>
          <p:nvPr/>
        </p:nvSpPr>
        <p:spPr bwMode="auto">
          <a:xfrm rot="19736609" flipH="1" flipV="1">
            <a:off x="4637088" y="17637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2" name="Oval 221"/>
          <p:cNvSpPr/>
          <p:nvPr/>
        </p:nvSpPr>
        <p:spPr bwMode="auto">
          <a:xfrm rot="19736609" flipH="1" flipV="1">
            <a:off x="4916488" y="17653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3" name="Oval 222"/>
          <p:cNvSpPr/>
          <p:nvPr/>
        </p:nvSpPr>
        <p:spPr bwMode="auto">
          <a:xfrm rot="19736609" flipH="1" flipV="1">
            <a:off x="5197475" y="17653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4" name="Oval 223"/>
          <p:cNvSpPr/>
          <p:nvPr/>
        </p:nvSpPr>
        <p:spPr bwMode="auto">
          <a:xfrm rot="19736609" flipH="1" flipV="1">
            <a:off x="5478463" y="17637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5" name="Oval 224"/>
          <p:cNvSpPr/>
          <p:nvPr/>
        </p:nvSpPr>
        <p:spPr bwMode="auto">
          <a:xfrm rot="19736609" flipH="1" flipV="1">
            <a:off x="5759450" y="17637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6" name="Oval 225"/>
          <p:cNvSpPr/>
          <p:nvPr/>
        </p:nvSpPr>
        <p:spPr bwMode="auto">
          <a:xfrm rot="19736609" flipH="1" flipV="1">
            <a:off x="6038850" y="17653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8" name="Oval 227"/>
          <p:cNvSpPr/>
          <p:nvPr/>
        </p:nvSpPr>
        <p:spPr bwMode="auto">
          <a:xfrm rot="19736609" flipH="1" flipV="1">
            <a:off x="2952750"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9" name="Oval 228"/>
          <p:cNvSpPr/>
          <p:nvPr/>
        </p:nvSpPr>
        <p:spPr bwMode="auto">
          <a:xfrm rot="19736609" flipH="1" flipV="1">
            <a:off x="3233738"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0" name="Oval 229"/>
          <p:cNvSpPr/>
          <p:nvPr/>
        </p:nvSpPr>
        <p:spPr bwMode="auto">
          <a:xfrm rot="19736609" flipH="1" flipV="1">
            <a:off x="3514725"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1" name="Oval 230"/>
          <p:cNvSpPr/>
          <p:nvPr/>
        </p:nvSpPr>
        <p:spPr bwMode="auto">
          <a:xfrm rot="19736609" flipH="1" flipV="1">
            <a:off x="3794125"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2" name="Oval 231"/>
          <p:cNvSpPr/>
          <p:nvPr/>
        </p:nvSpPr>
        <p:spPr bwMode="auto">
          <a:xfrm rot="19736609" flipH="1" flipV="1">
            <a:off x="4075113"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3" name="Oval 232"/>
          <p:cNvSpPr/>
          <p:nvPr/>
        </p:nvSpPr>
        <p:spPr bwMode="auto">
          <a:xfrm rot="19736609" flipH="1" flipV="1">
            <a:off x="4356100"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4" name="Oval 233"/>
          <p:cNvSpPr/>
          <p:nvPr/>
        </p:nvSpPr>
        <p:spPr bwMode="auto">
          <a:xfrm rot="19736609" flipH="1" flipV="1">
            <a:off x="4637088" y="19986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5" name="Oval 234"/>
          <p:cNvSpPr/>
          <p:nvPr/>
        </p:nvSpPr>
        <p:spPr bwMode="auto">
          <a:xfrm rot="19736609" flipH="1" flipV="1">
            <a:off x="4916488" y="200025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6" name="Oval 235"/>
          <p:cNvSpPr/>
          <p:nvPr/>
        </p:nvSpPr>
        <p:spPr bwMode="auto">
          <a:xfrm rot="19736609" flipH="1" flipV="1">
            <a:off x="5197475" y="200025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7" name="Oval 236"/>
          <p:cNvSpPr/>
          <p:nvPr/>
        </p:nvSpPr>
        <p:spPr bwMode="auto">
          <a:xfrm rot="19736609" flipH="1" flipV="1">
            <a:off x="5478463" y="19986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8" name="Oval 237"/>
          <p:cNvSpPr/>
          <p:nvPr/>
        </p:nvSpPr>
        <p:spPr bwMode="auto">
          <a:xfrm rot="19736609" flipH="1" flipV="1">
            <a:off x="5759450" y="19986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9" name="Oval 238"/>
          <p:cNvSpPr/>
          <p:nvPr/>
        </p:nvSpPr>
        <p:spPr bwMode="auto">
          <a:xfrm rot="19736609" flipH="1" flipV="1">
            <a:off x="6038850" y="200025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1" name="Oval 240"/>
          <p:cNvSpPr/>
          <p:nvPr/>
        </p:nvSpPr>
        <p:spPr bwMode="auto">
          <a:xfrm rot="19736609" flipH="1" flipV="1">
            <a:off x="2952750"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2" name="Oval 241"/>
          <p:cNvSpPr/>
          <p:nvPr/>
        </p:nvSpPr>
        <p:spPr bwMode="auto">
          <a:xfrm rot="19736609" flipH="1" flipV="1">
            <a:off x="3233738"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3" name="Oval 242"/>
          <p:cNvSpPr/>
          <p:nvPr/>
        </p:nvSpPr>
        <p:spPr bwMode="auto">
          <a:xfrm rot="19736609" flipH="1" flipV="1">
            <a:off x="3514725"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4" name="Oval 243"/>
          <p:cNvSpPr/>
          <p:nvPr/>
        </p:nvSpPr>
        <p:spPr bwMode="auto">
          <a:xfrm rot="19736609" flipH="1" flipV="1">
            <a:off x="3794125"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5" name="Oval 244"/>
          <p:cNvSpPr/>
          <p:nvPr/>
        </p:nvSpPr>
        <p:spPr bwMode="auto">
          <a:xfrm rot="19736609" flipH="1" flipV="1">
            <a:off x="4075113"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6" name="Oval 245"/>
          <p:cNvSpPr/>
          <p:nvPr/>
        </p:nvSpPr>
        <p:spPr bwMode="auto">
          <a:xfrm rot="19736609" flipH="1" flipV="1">
            <a:off x="4356100"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7" name="Oval 246"/>
          <p:cNvSpPr/>
          <p:nvPr/>
        </p:nvSpPr>
        <p:spPr bwMode="auto">
          <a:xfrm rot="19736609" flipH="1" flipV="1">
            <a:off x="4637088" y="225107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8" name="Oval 247"/>
          <p:cNvSpPr/>
          <p:nvPr/>
        </p:nvSpPr>
        <p:spPr bwMode="auto">
          <a:xfrm rot="19736609" flipH="1" flipV="1">
            <a:off x="4916488" y="22526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9" name="Oval 248"/>
          <p:cNvSpPr/>
          <p:nvPr/>
        </p:nvSpPr>
        <p:spPr bwMode="auto">
          <a:xfrm rot="19736609" flipH="1" flipV="1">
            <a:off x="5197475" y="22526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0" name="Oval 249"/>
          <p:cNvSpPr/>
          <p:nvPr/>
        </p:nvSpPr>
        <p:spPr bwMode="auto">
          <a:xfrm rot="19736609" flipH="1" flipV="1">
            <a:off x="5478463" y="225107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1" name="Oval 250"/>
          <p:cNvSpPr/>
          <p:nvPr/>
        </p:nvSpPr>
        <p:spPr bwMode="auto">
          <a:xfrm rot="19736609" flipH="1" flipV="1">
            <a:off x="5759450" y="225107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2" name="Oval 251"/>
          <p:cNvSpPr/>
          <p:nvPr/>
        </p:nvSpPr>
        <p:spPr bwMode="auto">
          <a:xfrm rot="19736609" flipH="1" flipV="1">
            <a:off x="6038850" y="22526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4" name="Oval 253"/>
          <p:cNvSpPr/>
          <p:nvPr/>
        </p:nvSpPr>
        <p:spPr bwMode="auto">
          <a:xfrm rot="19736609" flipH="1" flipV="1">
            <a:off x="2952750"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5" name="Oval 254"/>
          <p:cNvSpPr/>
          <p:nvPr/>
        </p:nvSpPr>
        <p:spPr bwMode="auto">
          <a:xfrm rot="19736609" flipH="1" flipV="1">
            <a:off x="3233738"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6" name="Oval 255"/>
          <p:cNvSpPr/>
          <p:nvPr/>
        </p:nvSpPr>
        <p:spPr bwMode="auto">
          <a:xfrm rot="19736609" flipH="1" flipV="1">
            <a:off x="3514725"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7" name="Oval 256"/>
          <p:cNvSpPr/>
          <p:nvPr/>
        </p:nvSpPr>
        <p:spPr bwMode="auto">
          <a:xfrm rot="19736609" flipH="1" flipV="1">
            <a:off x="3794125"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8" name="Oval 257"/>
          <p:cNvSpPr/>
          <p:nvPr/>
        </p:nvSpPr>
        <p:spPr bwMode="auto">
          <a:xfrm rot="19736609" flipH="1" flipV="1">
            <a:off x="4075113"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9" name="Oval 258"/>
          <p:cNvSpPr/>
          <p:nvPr/>
        </p:nvSpPr>
        <p:spPr bwMode="auto">
          <a:xfrm rot="19736609" flipH="1" flipV="1">
            <a:off x="4356100"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0" name="Oval 259"/>
          <p:cNvSpPr/>
          <p:nvPr/>
        </p:nvSpPr>
        <p:spPr bwMode="auto">
          <a:xfrm rot="19736609" flipH="1" flipV="1">
            <a:off x="4637088" y="25034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1" name="Oval 260"/>
          <p:cNvSpPr/>
          <p:nvPr/>
        </p:nvSpPr>
        <p:spPr bwMode="auto">
          <a:xfrm rot="19736609" flipH="1" flipV="1">
            <a:off x="4916488" y="25050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2" name="Oval 261"/>
          <p:cNvSpPr/>
          <p:nvPr/>
        </p:nvSpPr>
        <p:spPr bwMode="auto">
          <a:xfrm rot="19736609" flipH="1" flipV="1">
            <a:off x="5197475" y="25050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3" name="Oval 262"/>
          <p:cNvSpPr/>
          <p:nvPr/>
        </p:nvSpPr>
        <p:spPr bwMode="auto">
          <a:xfrm rot="19736609" flipH="1" flipV="1">
            <a:off x="5478463" y="25034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4" name="Oval 263"/>
          <p:cNvSpPr/>
          <p:nvPr/>
        </p:nvSpPr>
        <p:spPr bwMode="auto">
          <a:xfrm rot="19736609" flipH="1" flipV="1">
            <a:off x="5759450" y="250348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5" name="Oval 264"/>
          <p:cNvSpPr/>
          <p:nvPr/>
        </p:nvSpPr>
        <p:spPr bwMode="auto">
          <a:xfrm rot="19736609" flipH="1" flipV="1">
            <a:off x="6038850" y="25050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7" name="Oval 266"/>
          <p:cNvSpPr/>
          <p:nvPr/>
        </p:nvSpPr>
        <p:spPr bwMode="auto">
          <a:xfrm rot="19736609" flipH="1" flipV="1">
            <a:off x="2952750"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8" name="Oval 267"/>
          <p:cNvSpPr/>
          <p:nvPr/>
        </p:nvSpPr>
        <p:spPr bwMode="auto">
          <a:xfrm rot="19736609" flipH="1" flipV="1">
            <a:off x="3233738"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9" name="Oval 268"/>
          <p:cNvSpPr/>
          <p:nvPr/>
        </p:nvSpPr>
        <p:spPr bwMode="auto">
          <a:xfrm rot="19736609" flipH="1" flipV="1">
            <a:off x="3514725"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0" name="Oval 269"/>
          <p:cNvSpPr/>
          <p:nvPr/>
        </p:nvSpPr>
        <p:spPr bwMode="auto">
          <a:xfrm rot="19736609" flipH="1" flipV="1">
            <a:off x="3794125"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1" name="Oval 270"/>
          <p:cNvSpPr/>
          <p:nvPr/>
        </p:nvSpPr>
        <p:spPr bwMode="auto">
          <a:xfrm rot="19736609" flipH="1" flipV="1">
            <a:off x="4075113"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2" name="Oval 271"/>
          <p:cNvSpPr/>
          <p:nvPr/>
        </p:nvSpPr>
        <p:spPr bwMode="auto">
          <a:xfrm rot="19736609" flipH="1" flipV="1">
            <a:off x="4356100"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3" name="Oval 272"/>
          <p:cNvSpPr/>
          <p:nvPr/>
        </p:nvSpPr>
        <p:spPr bwMode="auto">
          <a:xfrm rot="19736609" flipH="1" flipV="1">
            <a:off x="4637088" y="27574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4" name="Oval 273"/>
          <p:cNvSpPr/>
          <p:nvPr/>
        </p:nvSpPr>
        <p:spPr bwMode="auto">
          <a:xfrm rot="19736609" flipH="1" flipV="1">
            <a:off x="4916488" y="27574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5" name="Oval 274"/>
          <p:cNvSpPr/>
          <p:nvPr/>
        </p:nvSpPr>
        <p:spPr bwMode="auto">
          <a:xfrm rot="19736609" flipH="1" flipV="1">
            <a:off x="5197475" y="27574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6" name="Oval 275"/>
          <p:cNvSpPr/>
          <p:nvPr/>
        </p:nvSpPr>
        <p:spPr bwMode="auto">
          <a:xfrm rot="19736609" flipH="1" flipV="1">
            <a:off x="5478463" y="27574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7" name="Oval 276"/>
          <p:cNvSpPr/>
          <p:nvPr/>
        </p:nvSpPr>
        <p:spPr bwMode="auto">
          <a:xfrm rot="19736609" flipH="1" flipV="1">
            <a:off x="5759450" y="275748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8" name="Oval 277"/>
          <p:cNvSpPr/>
          <p:nvPr/>
        </p:nvSpPr>
        <p:spPr bwMode="auto">
          <a:xfrm rot="19736609" flipH="1" flipV="1">
            <a:off x="6038850" y="27574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0" name="Oval 279"/>
          <p:cNvSpPr/>
          <p:nvPr/>
        </p:nvSpPr>
        <p:spPr bwMode="auto">
          <a:xfrm rot="19736609" flipH="1" flipV="1">
            <a:off x="2952750"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1" name="Oval 280"/>
          <p:cNvSpPr/>
          <p:nvPr/>
        </p:nvSpPr>
        <p:spPr bwMode="auto">
          <a:xfrm rot="19736609" flipH="1" flipV="1">
            <a:off x="3233738"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2" name="Oval 281"/>
          <p:cNvSpPr/>
          <p:nvPr/>
        </p:nvSpPr>
        <p:spPr bwMode="auto">
          <a:xfrm rot="19736609" flipH="1" flipV="1">
            <a:off x="3514725"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3" name="Oval 282"/>
          <p:cNvSpPr/>
          <p:nvPr/>
        </p:nvSpPr>
        <p:spPr bwMode="auto">
          <a:xfrm rot="19736609" flipH="1" flipV="1">
            <a:off x="3794125"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4" name="Oval 283"/>
          <p:cNvSpPr/>
          <p:nvPr/>
        </p:nvSpPr>
        <p:spPr bwMode="auto">
          <a:xfrm rot="19736609" flipH="1" flipV="1">
            <a:off x="4075113"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5" name="Oval 284"/>
          <p:cNvSpPr/>
          <p:nvPr/>
        </p:nvSpPr>
        <p:spPr bwMode="auto">
          <a:xfrm rot="19736609" flipH="1" flipV="1">
            <a:off x="4356100"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6" name="Oval 285"/>
          <p:cNvSpPr/>
          <p:nvPr/>
        </p:nvSpPr>
        <p:spPr bwMode="auto">
          <a:xfrm rot="19736609" flipH="1" flipV="1">
            <a:off x="4637088" y="30083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7" name="Oval 286"/>
          <p:cNvSpPr/>
          <p:nvPr/>
        </p:nvSpPr>
        <p:spPr bwMode="auto">
          <a:xfrm rot="19736609" flipH="1" flipV="1">
            <a:off x="4916488" y="30099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8" name="Oval 287"/>
          <p:cNvSpPr/>
          <p:nvPr/>
        </p:nvSpPr>
        <p:spPr bwMode="auto">
          <a:xfrm rot="19736609" flipH="1" flipV="1">
            <a:off x="5197475" y="30099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9" name="Oval 288"/>
          <p:cNvSpPr/>
          <p:nvPr/>
        </p:nvSpPr>
        <p:spPr bwMode="auto">
          <a:xfrm rot="19736609" flipH="1" flipV="1">
            <a:off x="5478463" y="30083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0" name="Oval 289"/>
          <p:cNvSpPr/>
          <p:nvPr/>
        </p:nvSpPr>
        <p:spPr bwMode="auto">
          <a:xfrm rot="19736609" flipH="1" flipV="1">
            <a:off x="5759450" y="30083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1" name="Oval 290"/>
          <p:cNvSpPr/>
          <p:nvPr/>
        </p:nvSpPr>
        <p:spPr bwMode="auto">
          <a:xfrm rot="19736609" flipH="1" flipV="1">
            <a:off x="6038850" y="30099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3" name="Oval 292"/>
          <p:cNvSpPr/>
          <p:nvPr/>
        </p:nvSpPr>
        <p:spPr bwMode="auto">
          <a:xfrm rot="19736609" flipH="1" flipV="1">
            <a:off x="2952750"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4" name="Oval 293"/>
          <p:cNvSpPr/>
          <p:nvPr/>
        </p:nvSpPr>
        <p:spPr bwMode="auto">
          <a:xfrm rot="19736609" flipH="1" flipV="1">
            <a:off x="3233738"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5" name="Oval 294"/>
          <p:cNvSpPr/>
          <p:nvPr/>
        </p:nvSpPr>
        <p:spPr bwMode="auto">
          <a:xfrm rot="19736609" flipH="1" flipV="1">
            <a:off x="3514725"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6" name="Oval 295"/>
          <p:cNvSpPr/>
          <p:nvPr/>
        </p:nvSpPr>
        <p:spPr bwMode="auto">
          <a:xfrm rot="19736609" flipH="1" flipV="1">
            <a:off x="3794125"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7" name="Oval 296"/>
          <p:cNvSpPr/>
          <p:nvPr/>
        </p:nvSpPr>
        <p:spPr bwMode="auto">
          <a:xfrm rot="19736609" flipH="1" flipV="1">
            <a:off x="4075113"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8" name="Oval 297"/>
          <p:cNvSpPr/>
          <p:nvPr/>
        </p:nvSpPr>
        <p:spPr bwMode="auto">
          <a:xfrm rot="19736609" flipH="1" flipV="1">
            <a:off x="4356100"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9" name="Oval 298"/>
          <p:cNvSpPr/>
          <p:nvPr/>
        </p:nvSpPr>
        <p:spPr bwMode="auto">
          <a:xfrm rot="19736609" flipH="1" flipV="1">
            <a:off x="4637088" y="32607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0" name="Oval 299"/>
          <p:cNvSpPr/>
          <p:nvPr/>
        </p:nvSpPr>
        <p:spPr bwMode="auto">
          <a:xfrm rot="19736609" flipH="1" flipV="1">
            <a:off x="4916488" y="32623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1" name="Oval 300"/>
          <p:cNvSpPr/>
          <p:nvPr/>
        </p:nvSpPr>
        <p:spPr bwMode="auto">
          <a:xfrm rot="19736609" flipH="1" flipV="1">
            <a:off x="5197475" y="32623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2" name="Oval 301"/>
          <p:cNvSpPr/>
          <p:nvPr/>
        </p:nvSpPr>
        <p:spPr bwMode="auto">
          <a:xfrm rot="19736609" flipH="1" flipV="1">
            <a:off x="5478463" y="32607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3" name="Oval 302"/>
          <p:cNvSpPr/>
          <p:nvPr/>
        </p:nvSpPr>
        <p:spPr bwMode="auto">
          <a:xfrm rot="19736609" flipH="1" flipV="1">
            <a:off x="5759450" y="32607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4" name="Oval 303"/>
          <p:cNvSpPr/>
          <p:nvPr/>
        </p:nvSpPr>
        <p:spPr bwMode="auto">
          <a:xfrm rot="19736609" flipH="1" flipV="1">
            <a:off x="6038850" y="32623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6" name="Oval 305"/>
          <p:cNvSpPr/>
          <p:nvPr/>
        </p:nvSpPr>
        <p:spPr bwMode="auto">
          <a:xfrm rot="19736609" flipH="1" flipV="1">
            <a:off x="2952750"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7" name="Oval 306"/>
          <p:cNvSpPr/>
          <p:nvPr/>
        </p:nvSpPr>
        <p:spPr bwMode="auto">
          <a:xfrm rot="19736609" flipH="1" flipV="1">
            <a:off x="3233738"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8" name="Oval 307"/>
          <p:cNvSpPr/>
          <p:nvPr/>
        </p:nvSpPr>
        <p:spPr bwMode="auto">
          <a:xfrm rot="19736609" flipH="1" flipV="1">
            <a:off x="3514725"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9" name="Oval 308"/>
          <p:cNvSpPr/>
          <p:nvPr/>
        </p:nvSpPr>
        <p:spPr bwMode="auto">
          <a:xfrm rot="19736609" flipH="1" flipV="1">
            <a:off x="3794125"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0" name="Oval 309"/>
          <p:cNvSpPr/>
          <p:nvPr/>
        </p:nvSpPr>
        <p:spPr bwMode="auto">
          <a:xfrm rot="19736609" flipH="1" flipV="1">
            <a:off x="4075113"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1" name="Oval 310"/>
          <p:cNvSpPr/>
          <p:nvPr/>
        </p:nvSpPr>
        <p:spPr bwMode="auto">
          <a:xfrm rot="19736609" flipH="1" flipV="1">
            <a:off x="4356100"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2" name="Oval 311"/>
          <p:cNvSpPr/>
          <p:nvPr/>
        </p:nvSpPr>
        <p:spPr bwMode="auto">
          <a:xfrm rot="19736609" flipH="1" flipV="1">
            <a:off x="4637088" y="35131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3" name="Oval 312"/>
          <p:cNvSpPr/>
          <p:nvPr/>
        </p:nvSpPr>
        <p:spPr bwMode="auto">
          <a:xfrm rot="19736609" flipH="1" flipV="1">
            <a:off x="4916488" y="35147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4" name="Oval 313"/>
          <p:cNvSpPr/>
          <p:nvPr/>
        </p:nvSpPr>
        <p:spPr bwMode="auto">
          <a:xfrm rot="19736609" flipH="1" flipV="1">
            <a:off x="5197475" y="35147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5" name="Oval 314"/>
          <p:cNvSpPr/>
          <p:nvPr/>
        </p:nvSpPr>
        <p:spPr bwMode="auto">
          <a:xfrm rot="19736609" flipH="1" flipV="1">
            <a:off x="5478463" y="35131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6" name="Oval 315"/>
          <p:cNvSpPr/>
          <p:nvPr/>
        </p:nvSpPr>
        <p:spPr bwMode="auto">
          <a:xfrm rot="19736609" flipH="1" flipV="1">
            <a:off x="5759450" y="35131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7" name="Oval 316"/>
          <p:cNvSpPr/>
          <p:nvPr/>
        </p:nvSpPr>
        <p:spPr bwMode="auto">
          <a:xfrm rot="19736609" flipH="1" flipV="1">
            <a:off x="6038850" y="35147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9" name="Oval 318"/>
          <p:cNvSpPr/>
          <p:nvPr/>
        </p:nvSpPr>
        <p:spPr bwMode="auto">
          <a:xfrm rot="19736609" flipH="1" flipV="1">
            <a:off x="2952750"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0" name="Oval 319"/>
          <p:cNvSpPr/>
          <p:nvPr/>
        </p:nvSpPr>
        <p:spPr bwMode="auto">
          <a:xfrm rot="19736609" flipH="1" flipV="1">
            <a:off x="3233738"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1" name="Oval 320"/>
          <p:cNvSpPr/>
          <p:nvPr/>
        </p:nvSpPr>
        <p:spPr bwMode="auto">
          <a:xfrm rot="19736609" flipH="1" flipV="1">
            <a:off x="3514725"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2" name="Oval 321"/>
          <p:cNvSpPr/>
          <p:nvPr/>
        </p:nvSpPr>
        <p:spPr bwMode="auto">
          <a:xfrm rot="19736609" flipH="1" flipV="1">
            <a:off x="3794125"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3" name="Oval 322"/>
          <p:cNvSpPr/>
          <p:nvPr/>
        </p:nvSpPr>
        <p:spPr bwMode="auto">
          <a:xfrm rot="19736609" flipH="1" flipV="1">
            <a:off x="4075113"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4" name="Oval 323"/>
          <p:cNvSpPr/>
          <p:nvPr/>
        </p:nvSpPr>
        <p:spPr bwMode="auto">
          <a:xfrm rot="19736609" flipH="1" flipV="1">
            <a:off x="4356100"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5" name="Oval 324"/>
          <p:cNvSpPr/>
          <p:nvPr/>
        </p:nvSpPr>
        <p:spPr bwMode="auto">
          <a:xfrm rot="19736609" flipH="1" flipV="1">
            <a:off x="4637088" y="40179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6" name="Oval 325"/>
          <p:cNvSpPr/>
          <p:nvPr/>
        </p:nvSpPr>
        <p:spPr bwMode="auto">
          <a:xfrm rot="19736609" flipH="1" flipV="1">
            <a:off x="4916488" y="40195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7" name="Oval 326"/>
          <p:cNvSpPr/>
          <p:nvPr/>
        </p:nvSpPr>
        <p:spPr bwMode="auto">
          <a:xfrm rot="19736609" flipH="1" flipV="1">
            <a:off x="5197475" y="40195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8" name="Oval 327"/>
          <p:cNvSpPr/>
          <p:nvPr/>
        </p:nvSpPr>
        <p:spPr bwMode="auto">
          <a:xfrm rot="19736609" flipH="1" flipV="1">
            <a:off x="5478463" y="40179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9" name="Oval 328"/>
          <p:cNvSpPr/>
          <p:nvPr/>
        </p:nvSpPr>
        <p:spPr bwMode="auto">
          <a:xfrm rot="19736609" flipH="1" flipV="1">
            <a:off x="5759450" y="40179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0" name="Oval 329"/>
          <p:cNvSpPr/>
          <p:nvPr/>
        </p:nvSpPr>
        <p:spPr bwMode="auto">
          <a:xfrm rot="19736609" flipH="1" flipV="1">
            <a:off x="6038850" y="40195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2" name="Oval 331"/>
          <p:cNvSpPr/>
          <p:nvPr/>
        </p:nvSpPr>
        <p:spPr bwMode="auto">
          <a:xfrm rot="19736609" flipH="1" flipV="1">
            <a:off x="2952750"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3" name="Oval 332"/>
          <p:cNvSpPr/>
          <p:nvPr/>
        </p:nvSpPr>
        <p:spPr bwMode="auto">
          <a:xfrm rot="19736609" flipH="1" flipV="1">
            <a:off x="3233738"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4" name="Oval 333"/>
          <p:cNvSpPr/>
          <p:nvPr/>
        </p:nvSpPr>
        <p:spPr bwMode="auto">
          <a:xfrm rot="19736609" flipH="1" flipV="1">
            <a:off x="3514725"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5" name="Oval 334"/>
          <p:cNvSpPr/>
          <p:nvPr/>
        </p:nvSpPr>
        <p:spPr bwMode="auto">
          <a:xfrm rot="19736609" flipH="1" flipV="1">
            <a:off x="3794125"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6" name="Oval 335"/>
          <p:cNvSpPr/>
          <p:nvPr/>
        </p:nvSpPr>
        <p:spPr bwMode="auto">
          <a:xfrm rot="19736609" flipH="1" flipV="1">
            <a:off x="4075113"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7" name="Oval 336"/>
          <p:cNvSpPr/>
          <p:nvPr/>
        </p:nvSpPr>
        <p:spPr bwMode="auto">
          <a:xfrm rot="19736609" flipH="1" flipV="1">
            <a:off x="4356100"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8" name="Oval 337"/>
          <p:cNvSpPr/>
          <p:nvPr/>
        </p:nvSpPr>
        <p:spPr bwMode="auto">
          <a:xfrm rot="19736609" flipH="1" flipV="1">
            <a:off x="4637088" y="42703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9" name="Oval 338"/>
          <p:cNvSpPr/>
          <p:nvPr/>
        </p:nvSpPr>
        <p:spPr bwMode="auto">
          <a:xfrm rot="19736609" flipH="1" flipV="1">
            <a:off x="4916488" y="42703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0" name="Oval 339"/>
          <p:cNvSpPr/>
          <p:nvPr/>
        </p:nvSpPr>
        <p:spPr bwMode="auto">
          <a:xfrm rot="19736609" flipH="1" flipV="1">
            <a:off x="5197475" y="42703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1" name="Oval 340"/>
          <p:cNvSpPr/>
          <p:nvPr/>
        </p:nvSpPr>
        <p:spPr bwMode="auto">
          <a:xfrm rot="19736609" flipH="1" flipV="1">
            <a:off x="5478463" y="42703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2" name="Oval 341"/>
          <p:cNvSpPr/>
          <p:nvPr/>
        </p:nvSpPr>
        <p:spPr bwMode="auto">
          <a:xfrm rot="19736609" flipH="1" flipV="1">
            <a:off x="5759450" y="42703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3" name="Oval 342"/>
          <p:cNvSpPr/>
          <p:nvPr/>
        </p:nvSpPr>
        <p:spPr bwMode="auto">
          <a:xfrm rot="19736609" flipH="1" flipV="1">
            <a:off x="6038850" y="42703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5" name="Oval 344"/>
          <p:cNvSpPr/>
          <p:nvPr/>
        </p:nvSpPr>
        <p:spPr bwMode="auto">
          <a:xfrm rot="19736609" flipH="1" flipV="1">
            <a:off x="2952750"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6" name="Oval 345"/>
          <p:cNvSpPr/>
          <p:nvPr/>
        </p:nvSpPr>
        <p:spPr bwMode="auto">
          <a:xfrm rot="19736609" flipH="1" flipV="1">
            <a:off x="3233738"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7" name="Oval 346"/>
          <p:cNvSpPr/>
          <p:nvPr/>
        </p:nvSpPr>
        <p:spPr bwMode="auto">
          <a:xfrm rot="19736609" flipH="1" flipV="1">
            <a:off x="3514725"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8" name="Oval 347"/>
          <p:cNvSpPr/>
          <p:nvPr/>
        </p:nvSpPr>
        <p:spPr bwMode="auto">
          <a:xfrm rot="19736609" flipH="1" flipV="1">
            <a:off x="3794125"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9" name="Oval 348"/>
          <p:cNvSpPr/>
          <p:nvPr/>
        </p:nvSpPr>
        <p:spPr bwMode="auto">
          <a:xfrm rot="19736609" flipH="1" flipV="1">
            <a:off x="4075113"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0" name="Oval 349"/>
          <p:cNvSpPr/>
          <p:nvPr/>
        </p:nvSpPr>
        <p:spPr bwMode="auto">
          <a:xfrm rot="19736609" flipH="1" flipV="1">
            <a:off x="4356100"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1" name="Oval 350"/>
          <p:cNvSpPr/>
          <p:nvPr/>
        </p:nvSpPr>
        <p:spPr bwMode="auto">
          <a:xfrm rot="19736609" flipH="1" flipV="1">
            <a:off x="4637088" y="45227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2" name="Oval 351"/>
          <p:cNvSpPr/>
          <p:nvPr/>
        </p:nvSpPr>
        <p:spPr bwMode="auto">
          <a:xfrm rot="19736609" flipH="1" flipV="1">
            <a:off x="4916488" y="4522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3" name="Oval 352"/>
          <p:cNvSpPr/>
          <p:nvPr/>
        </p:nvSpPr>
        <p:spPr bwMode="auto">
          <a:xfrm rot="19736609" flipH="1" flipV="1">
            <a:off x="5197475" y="4522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4" name="Oval 353"/>
          <p:cNvSpPr/>
          <p:nvPr/>
        </p:nvSpPr>
        <p:spPr bwMode="auto">
          <a:xfrm rot="19736609" flipH="1" flipV="1">
            <a:off x="5478463" y="45227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5" name="Oval 354"/>
          <p:cNvSpPr/>
          <p:nvPr/>
        </p:nvSpPr>
        <p:spPr bwMode="auto">
          <a:xfrm rot="19736609" flipH="1" flipV="1">
            <a:off x="5759450" y="452278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6" name="Oval 355"/>
          <p:cNvSpPr/>
          <p:nvPr/>
        </p:nvSpPr>
        <p:spPr bwMode="auto">
          <a:xfrm rot="19736609" flipH="1" flipV="1">
            <a:off x="6038850" y="4522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8" name="Oval 357"/>
          <p:cNvSpPr/>
          <p:nvPr/>
        </p:nvSpPr>
        <p:spPr bwMode="auto">
          <a:xfrm rot="19736609" flipH="1" flipV="1">
            <a:off x="2952750"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9" name="Oval 358"/>
          <p:cNvSpPr/>
          <p:nvPr/>
        </p:nvSpPr>
        <p:spPr bwMode="auto">
          <a:xfrm rot="19736609" flipH="1" flipV="1">
            <a:off x="3233738"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0" name="Oval 359"/>
          <p:cNvSpPr/>
          <p:nvPr/>
        </p:nvSpPr>
        <p:spPr bwMode="auto">
          <a:xfrm rot="19736609" flipH="1" flipV="1">
            <a:off x="3514725"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1" name="Oval 360"/>
          <p:cNvSpPr/>
          <p:nvPr/>
        </p:nvSpPr>
        <p:spPr bwMode="auto">
          <a:xfrm rot="19736609" flipH="1" flipV="1">
            <a:off x="3794125"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2" name="Oval 361"/>
          <p:cNvSpPr/>
          <p:nvPr/>
        </p:nvSpPr>
        <p:spPr bwMode="auto">
          <a:xfrm rot="19736609" flipH="1" flipV="1">
            <a:off x="4075113"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3" name="Oval 362"/>
          <p:cNvSpPr/>
          <p:nvPr/>
        </p:nvSpPr>
        <p:spPr bwMode="auto">
          <a:xfrm rot="19736609" flipH="1" flipV="1">
            <a:off x="4356100"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4" name="Oval 363"/>
          <p:cNvSpPr/>
          <p:nvPr/>
        </p:nvSpPr>
        <p:spPr bwMode="auto">
          <a:xfrm rot="19736609" flipH="1" flipV="1">
            <a:off x="4637088" y="47736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5" name="Oval 364"/>
          <p:cNvSpPr/>
          <p:nvPr/>
        </p:nvSpPr>
        <p:spPr bwMode="auto">
          <a:xfrm rot="19736609" flipH="1" flipV="1">
            <a:off x="4916488" y="47752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6" name="Oval 365"/>
          <p:cNvSpPr/>
          <p:nvPr/>
        </p:nvSpPr>
        <p:spPr bwMode="auto">
          <a:xfrm rot="19736609" flipH="1" flipV="1">
            <a:off x="5197475" y="47752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7" name="Oval 366"/>
          <p:cNvSpPr/>
          <p:nvPr/>
        </p:nvSpPr>
        <p:spPr bwMode="auto">
          <a:xfrm rot="19736609" flipH="1" flipV="1">
            <a:off x="5478463" y="47736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8" name="Oval 367"/>
          <p:cNvSpPr/>
          <p:nvPr/>
        </p:nvSpPr>
        <p:spPr bwMode="auto">
          <a:xfrm rot="19736609" flipH="1" flipV="1">
            <a:off x="5759450" y="47736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9" name="Oval 368"/>
          <p:cNvSpPr/>
          <p:nvPr/>
        </p:nvSpPr>
        <p:spPr bwMode="auto">
          <a:xfrm rot="19736609" flipH="1" flipV="1">
            <a:off x="6038850" y="47752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1" name="Oval 370"/>
          <p:cNvSpPr/>
          <p:nvPr/>
        </p:nvSpPr>
        <p:spPr bwMode="auto">
          <a:xfrm rot="19736609" flipH="1" flipV="1">
            <a:off x="2952750"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2" name="Oval 371"/>
          <p:cNvSpPr/>
          <p:nvPr/>
        </p:nvSpPr>
        <p:spPr bwMode="auto">
          <a:xfrm rot="19736609" flipH="1" flipV="1">
            <a:off x="3233738"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3" name="Oval 372"/>
          <p:cNvSpPr/>
          <p:nvPr/>
        </p:nvSpPr>
        <p:spPr bwMode="auto">
          <a:xfrm rot="19736609" flipH="1" flipV="1">
            <a:off x="3514725"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4" name="Oval 373"/>
          <p:cNvSpPr/>
          <p:nvPr/>
        </p:nvSpPr>
        <p:spPr bwMode="auto">
          <a:xfrm rot="19736609" flipH="1" flipV="1">
            <a:off x="3794125"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5" name="Oval 374"/>
          <p:cNvSpPr/>
          <p:nvPr/>
        </p:nvSpPr>
        <p:spPr bwMode="auto">
          <a:xfrm rot="19736609" flipH="1" flipV="1">
            <a:off x="4075113"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6" name="Oval 375"/>
          <p:cNvSpPr/>
          <p:nvPr/>
        </p:nvSpPr>
        <p:spPr bwMode="auto">
          <a:xfrm rot="19736609" flipH="1" flipV="1">
            <a:off x="4356100"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7" name="Oval 376"/>
          <p:cNvSpPr/>
          <p:nvPr/>
        </p:nvSpPr>
        <p:spPr bwMode="auto">
          <a:xfrm rot="19736609" flipH="1" flipV="1">
            <a:off x="4637088" y="50260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8" name="Oval 377"/>
          <p:cNvSpPr/>
          <p:nvPr/>
        </p:nvSpPr>
        <p:spPr bwMode="auto">
          <a:xfrm rot="19736609" flipH="1" flipV="1">
            <a:off x="4916488" y="50276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9" name="Oval 378"/>
          <p:cNvSpPr/>
          <p:nvPr/>
        </p:nvSpPr>
        <p:spPr bwMode="auto">
          <a:xfrm rot="19736609" flipH="1" flipV="1">
            <a:off x="5197475" y="50276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0" name="Oval 379"/>
          <p:cNvSpPr/>
          <p:nvPr/>
        </p:nvSpPr>
        <p:spPr bwMode="auto">
          <a:xfrm rot="19736609" flipH="1" flipV="1">
            <a:off x="5478463" y="50260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1" name="Oval 380"/>
          <p:cNvSpPr/>
          <p:nvPr/>
        </p:nvSpPr>
        <p:spPr bwMode="auto">
          <a:xfrm rot="19736609" flipH="1" flipV="1">
            <a:off x="5759450" y="50260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2" name="Oval 381"/>
          <p:cNvSpPr/>
          <p:nvPr/>
        </p:nvSpPr>
        <p:spPr bwMode="auto">
          <a:xfrm rot="19736609" flipH="1" flipV="1">
            <a:off x="6038850" y="50276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4" name="Oval 383"/>
          <p:cNvSpPr/>
          <p:nvPr/>
        </p:nvSpPr>
        <p:spPr bwMode="auto">
          <a:xfrm rot="19736609" flipH="1" flipV="1">
            <a:off x="2952750"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5" name="Oval 384"/>
          <p:cNvSpPr/>
          <p:nvPr/>
        </p:nvSpPr>
        <p:spPr bwMode="auto">
          <a:xfrm rot="19736609" flipH="1" flipV="1">
            <a:off x="3233738"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6" name="Oval 385"/>
          <p:cNvSpPr/>
          <p:nvPr/>
        </p:nvSpPr>
        <p:spPr bwMode="auto">
          <a:xfrm rot="19736609" flipH="1" flipV="1">
            <a:off x="3514725"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7" name="Oval 386"/>
          <p:cNvSpPr/>
          <p:nvPr/>
        </p:nvSpPr>
        <p:spPr bwMode="auto">
          <a:xfrm rot="19736609" flipH="1" flipV="1">
            <a:off x="3794125"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8" name="Oval 387"/>
          <p:cNvSpPr/>
          <p:nvPr/>
        </p:nvSpPr>
        <p:spPr bwMode="auto">
          <a:xfrm rot="19736609" flipH="1" flipV="1">
            <a:off x="4075113"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9" name="Oval 388"/>
          <p:cNvSpPr/>
          <p:nvPr/>
        </p:nvSpPr>
        <p:spPr bwMode="auto">
          <a:xfrm rot="19736609" flipH="1" flipV="1">
            <a:off x="4356100"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0" name="Oval 389"/>
          <p:cNvSpPr/>
          <p:nvPr/>
        </p:nvSpPr>
        <p:spPr bwMode="auto">
          <a:xfrm rot="19736609" flipH="1" flipV="1">
            <a:off x="4637088" y="5278438"/>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1" name="Oval 390"/>
          <p:cNvSpPr/>
          <p:nvPr/>
        </p:nvSpPr>
        <p:spPr bwMode="auto">
          <a:xfrm rot="19736609" flipH="1" flipV="1">
            <a:off x="4916488" y="528002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2" name="Oval 391"/>
          <p:cNvSpPr/>
          <p:nvPr/>
        </p:nvSpPr>
        <p:spPr bwMode="auto">
          <a:xfrm rot="19736609" flipH="1" flipV="1">
            <a:off x="5197475" y="528002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3" name="Oval 392"/>
          <p:cNvSpPr/>
          <p:nvPr/>
        </p:nvSpPr>
        <p:spPr bwMode="auto">
          <a:xfrm rot="19736609" flipH="1" flipV="1">
            <a:off x="5478463" y="5278438"/>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4" name="Oval 393"/>
          <p:cNvSpPr/>
          <p:nvPr/>
        </p:nvSpPr>
        <p:spPr bwMode="auto">
          <a:xfrm rot="19736609" flipH="1" flipV="1">
            <a:off x="5759450" y="5278438"/>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5" name="Oval 394"/>
          <p:cNvSpPr/>
          <p:nvPr/>
        </p:nvSpPr>
        <p:spPr bwMode="auto">
          <a:xfrm rot="19736609" flipH="1" flipV="1">
            <a:off x="6038850" y="528002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7" name="Oval 396"/>
          <p:cNvSpPr/>
          <p:nvPr/>
        </p:nvSpPr>
        <p:spPr bwMode="auto">
          <a:xfrm rot="19736609" flipH="1" flipV="1">
            <a:off x="2952750"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8" name="Oval 397"/>
          <p:cNvSpPr/>
          <p:nvPr/>
        </p:nvSpPr>
        <p:spPr bwMode="auto">
          <a:xfrm rot="19736609" flipH="1" flipV="1">
            <a:off x="3233738"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9" name="Oval 398"/>
          <p:cNvSpPr/>
          <p:nvPr/>
        </p:nvSpPr>
        <p:spPr bwMode="auto">
          <a:xfrm rot="19736609" flipH="1" flipV="1">
            <a:off x="3514725"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0" name="Oval 399"/>
          <p:cNvSpPr/>
          <p:nvPr/>
        </p:nvSpPr>
        <p:spPr bwMode="auto">
          <a:xfrm rot="19736609" flipH="1" flipV="1">
            <a:off x="3794125"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1" name="Oval 400"/>
          <p:cNvSpPr/>
          <p:nvPr/>
        </p:nvSpPr>
        <p:spPr bwMode="auto">
          <a:xfrm rot="19736609" flipH="1" flipV="1">
            <a:off x="4075113"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2" name="Oval 401"/>
          <p:cNvSpPr/>
          <p:nvPr/>
        </p:nvSpPr>
        <p:spPr bwMode="auto">
          <a:xfrm rot="19736609" flipH="1" flipV="1">
            <a:off x="4356100"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3" name="Oval 402"/>
          <p:cNvSpPr/>
          <p:nvPr/>
        </p:nvSpPr>
        <p:spPr bwMode="auto">
          <a:xfrm rot="19736609" flipH="1" flipV="1">
            <a:off x="4637088" y="55324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4" name="Oval 403"/>
          <p:cNvSpPr/>
          <p:nvPr/>
        </p:nvSpPr>
        <p:spPr bwMode="auto">
          <a:xfrm rot="19736609" flipH="1" flipV="1">
            <a:off x="4916488" y="55340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5" name="Oval 404"/>
          <p:cNvSpPr/>
          <p:nvPr/>
        </p:nvSpPr>
        <p:spPr bwMode="auto">
          <a:xfrm rot="19736609" flipH="1" flipV="1">
            <a:off x="5197475" y="55340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6" name="Oval 405"/>
          <p:cNvSpPr/>
          <p:nvPr/>
        </p:nvSpPr>
        <p:spPr bwMode="auto">
          <a:xfrm rot="19736609" flipH="1" flipV="1">
            <a:off x="5478463" y="55324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7" name="Oval 406"/>
          <p:cNvSpPr/>
          <p:nvPr/>
        </p:nvSpPr>
        <p:spPr bwMode="auto">
          <a:xfrm rot="19736609" flipH="1" flipV="1">
            <a:off x="5759450" y="55324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8" name="Oval 407"/>
          <p:cNvSpPr/>
          <p:nvPr/>
        </p:nvSpPr>
        <p:spPr bwMode="auto">
          <a:xfrm rot="19736609" flipH="1" flipV="1">
            <a:off x="6038850" y="55340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0" name="Oval 409"/>
          <p:cNvSpPr/>
          <p:nvPr/>
        </p:nvSpPr>
        <p:spPr bwMode="auto">
          <a:xfrm rot="19736609" flipH="1" flipV="1">
            <a:off x="2952750"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1" name="Oval 410"/>
          <p:cNvSpPr/>
          <p:nvPr/>
        </p:nvSpPr>
        <p:spPr bwMode="auto">
          <a:xfrm rot="19736609" flipH="1" flipV="1">
            <a:off x="3233738"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2" name="Oval 411"/>
          <p:cNvSpPr/>
          <p:nvPr/>
        </p:nvSpPr>
        <p:spPr bwMode="auto">
          <a:xfrm rot="19736609" flipH="1" flipV="1">
            <a:off x="3514725"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3" name="Oval 412"/>
          <p:cNvSpPr/>
          <p:nvPr/>
        </p:nvSpPr>
        <p:spPr bwMode="auto">
          <a:xfrm rot="19736609" flipH="1" flipV="1">
            <a:off x="3794125"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4" name="Oval 413"/>
          <p:cNvSpPr/>
          <p:nvPr/>
        </p:nvSpPr>
        <p:spPr bwMode="auto">
          <a:xfrm rot="19736609" flipH="1" flipV="1">
            <a:off x="4075113"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5" name="Oval 414"/>
          <p:cNvSpPr/>
          <p:nvPr/>
        </p:nvSpPr>
        <p:spPr bwMode="auto">
          <a:xfrm rot="19736609" flipH="1" flipV="1">
            <a:off x="4356100"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6" name="Oval 415"/>
          <p:cNvSpPr/>
          <p:nvPr/>
        </p:nvSpPr>
        <p:spPr bwMode="auto">
          <a:xfrm rot="19736609" flipH="1" flipV="1">
            <a:off x="4637088" y="37655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7" name="Oval 416"/>
          <p:cNvSpPr/>
          <p:nvPr/>
        </p:nvSpPr>
        <p:spPr bwMode="auto">
          <a:xfrm rot="19736609" flipH="1" flipV="1">
            <a:off x="4916488" y="37671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8" name="Oval 417"/>
          <p:cNvSpPr/>
          <p:nvPr/>
        </p:nvSpPr>
        <p:spPr bwMode="auto">
          <a:xfrm rot="19736609" flipH="1" flipV="1">
            <a:off x="5197475" y="37671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9" name="Oval 418"/>
          <p:cNvSpPr/>
          <p:nvPr/>
        </p:nvSpPr>
        <p:spPr bwMode="auto">
          <a:xfrm rot="19736609" flipH="1" flipV="1">
            <a:off x="5478463" y="37655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0" name="Oval 419"/>
          <p:cNvSpPr/>
          <p:nvPr/>
        </p:nvSpPr>
        <p:spPr bwMode="auto">
          <a:xfrm rot="19736609" flipH="1" flipV="1">
            <a:off x="5759450" y="37655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1" name="Oval 420"/>
          <p:cNvSpPr/>
          <p:nvPr/>
        </p:nvSpPr>
        <p:spPr bwMode="auto">
          <a:xfrm rot="19736609" flipH="1" flipV="1">
            <a:off x="6038850" y="37671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8750" name="Rectangle 2"/>
          <p:cNvSpPr>
            <a:spLocks noGrp="1" noChangeArrowheads="1"/>
          </p:cNvSpPr>
          <p:nvPr>
            <p:ph type="title"/>
          </p:nvPr>
        </p:nvSpPr>
        <p:spPr>
          <a:xfrm>
            <a:off x="457200" y="20638"/>
            <a:ext cx="8229600" cy="1641475"/>
          </a:xfrm>
        </p:spPr>
        <p:txBody>
          <a:bodyPr/>
          <a:lstStyle/>
          <a:p>
            <a:pPr eaLnBrk="1" hangingPunct="1"/>
            <a:r>
              <a:rPr lang="en-US" altLang="en-US" smtClean="0">
                <a:solidFill>
                  <a:schemeClr val="tx1"/>
                </a:solidFill>
              </a:rPr>
              <a:t>Plastic deformation</a:t>
            </a:r>
            <a:br>
              <a:rPr lang="en-US" altLang="en-US" smtClean="0">
                <a:solidFill>
                  <a:schemeClr val="tx1"/>
                </a:solidFill>
              </a:rPr>
            </a:br>
            <a:r>
              <a:rPr lang="en-US" altLang="en-US" smtClean="0">
                <a:solidFill>
                  <a:schemeClr val="tx1"/>
                </a:solidFill>
              </a:rPr>
              <a:t>= poor diffraction</a:t>
            </a:r>
          </a:p>
        </p:txBody>
      </p:sp>
    </p:spTree>
    <p:extLst>
      <p:ext uri="{BB962C8B-B14F-4D97-AF65-F5344CB8AC3E}">
        <p14:creationId xmlns:p14="http://schemas.microsoft.com/office/powerpoint/2010/main" val="3792151018"/>
      </p:ext>
    </p:extLst>
  </p:cSld>
  <p:clrMapOvr>
    <a:masterClrMapping/>
  </p:clrMapOvr>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3"/>
          <p:cNvSpPr>
            <a:spLocks noGrp="1" noChangeArrowheads="1"/>
          </p:cNvSpPr>
          <p:nvPr>
            <p:ph type="ctrTitle"/>
          </p:nvPr>
        </p:nvSpPr>
        <p:spPr>
          <a:xfrm>
            <a:off x="0" y="0"/>
            <a:ext cx="9144000" cy="806450"/>
          </a:xfrm>
          <a:solidFill>
            <a:schemeClr val="bg1"/>
          </a:solidFill>
        </p:spPr>
        <p:txBody>
          <a:bodyPr/>
          <a:lstStyle/>
          <a:p>
            <a:pPr eaLnBrk="1" hangingPunct="1"/>
            <a:r>
              <a:rPr lang="en-US" altLang="en-US" sz="3600" dirty="0" smtClean="0">
                <a:solidFill>
                  <a:schemeClr val="tx1"/>
                </a:solidFill>
              </a:rPr>
              <a:t>How do you model solvent?</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46101"/>
            <a:ext cx="9144000" cy="6317776"/>
          </a:xfrm>
          <a:prstGeom prst="rect">
            <a:avLst/>
          </a:prstGeom>
        </p:spPr>
      </p:pic>
      <p:sp>
        <p:nvSpPr>
          <p:cNvPr id="7" name="TextBox 6"/>
          <p:cNvSpPr txBox="1"/>
          <p:nvPr/>
        </p:nvSpPr>
        <p:spPr>
          <a:xfrm>
            <a:off x="2353641" y="2116899"/>
            <a:ext cx="2869713" cy="1569660"/>
          </a:xfrm>
          <a:prstGeom prst="rect">
            <a:avLst/>
          </a:prstGeom>
          <a:solidFill>
            <a:schemeClr val="bg1"/>
          </a:solidFill>
        </p:spPr>
        <p:txBody>
          <a:bodyPr wrap="square" rtlCol="0">
            <a:spAutoFit/>
          </a:bodyPr>
          <a:lstStyle/>
          <a:p>
            <a:pPr fontAlgn="base">
              <a:spcBef>
                <a:spcPct val="0"/>
              </a:spcBef>
              <a:spcAft>
                <a:spcPct val="0"/>
              </a:spcAft>
            </a:pPr>
            <a:r>
              <a:rPr lang="en-US" sz="3200" dirty="0" err="1">
                <a:solidFill>
                  <a:prstClr val="black"/>
                </a:solidFill>
                <a:cs typeface="Arial" charset="0"/>
              </a:rPr>
              <a:t>R</a:t>
            </a:r>
            <a:r>
              <a:rPr lang="en-US" sz="3200" baseline="-25000" dirty="0" err="1">
                <a:solidFill>
                  <a:prstClr val="black"/>
                </a:solidFill>
                <a:cs typeface="Arial" charset="0"/>
              </a:rPr>
              <a:t>work</a:t>
            </a:r>
            <a:r>
              <a:rPr lang="en-US" sz="3200" dirty="0">
                <a:solidFill>
                  <a:prstClr val="black"/>
                </a:solidFill>
                <a:cs typeface="Arial" charset="0"/>
              </a:rPr>
              <a:t> = 0.0309</a:t>
            </a:r>
          </a:p>
          <a:p>
            <a:pPr fontAlgn="base">
              <a:spcBef>
                <a:spcPct val="0"/>
              </a:spcBef>
              <a:spcAft>
                <a:spcPct val="0"/>
              </a:spcAft>
            </a:pPr>
            <a:r>
              <a:rPr lang="en-US" sz="3200" dirty="0" err="1">
                <a:solidFill>
                  <a:prstClr val="black"/>
                </a:solidFill>
                <a:cs typeface="Arial" charset="0"/>
              </a:rPr>
              <a:t>R</a:t>
            </a:r>
            <a:r>
              <a:rPr lang="en-US" sz="3200" baseline="-25000" dirty="0" err="1">
                <a:solidFill>
                  <a:prstClr val="black"/>
                </a:solidFill>
                <a:cs typeface="Arial" charset="0"/>
              </a:rPr>
              <a:t>free</a:t>
            </a:r>
            <a:r>
              <a:rPr lang="en-US" sz="3200" dirty="0">
                <a:solidFill>
                  <a:prstClr val="black"/>
                </a:solidFill>
                <a:cs typeface="Arial" charset="0"/>
              </a:rPr>
              <a:t>  = 0.0678</a:t>
            </a:r>
          </a:p>
          <a:p>
            <a:pPr fontAlgn="base">
              <a:spcBef>
                <a:spcPct val="0"/>
              </a:spcBef>
              <a:spcAft>
                <a:spcPct val="0"/>
              </a:spcAft>
            </a:pPr>
            <a:r>
              <a:rPr lang="en-US" sz="3200" dirty="0">
                <a:solidFill>
                  <a:prstClr val="black"/>
                </a:solidFill>
                <a:cs typeface="Arial" charset="0"/>
              </a:rPr>
              <a:t>vs </a:t>
            </a:r>
            <a:r>
              <a:rPr lang="en-US" sz="3200" dirty="0" err="1">
                <a:solidFill>
                  <a:prstClr val="black"/>
                </a:solidFill>
                <a:cs typeface="Arial" charset="0"/>
              </a:rPr>
              <a:t>F</a:t>
            </a:r>
            <a:r>
              <a:rPr lang="en-US" sz="3200" baseline="-25000" dirty="0" err="1">
                <a:solidFill>
                  <a:prstClr val="black"/>
                </a:solidFill>
                <a:cs typeface="Arial" charset="0"/>
              </a:rPr>
              <a:t>sim</a:t>
            </a:r>
            <a:endParaRPr lang="en-US" sz="3200" baseline="-25000" dirty="0">
              <a:solidFill>
                <a:prstClr val="black"/>
              </a:solidFill>
              <a:cs typeface="Arial" charset="0"/>
            </a:endParaRPr>
          </a:p>
        </p:txBody>
      </p:sp>
      <p:sp>
        <p:nvSpPr>
          <p:cNvPr id="6" name="TextBox 5"/>
          <p:cNvSpPr txBox="1"/>
          <p:nvPr/>
        </p:nvSpPr>
        <p:spPr>
          <a:xfrm>
            <a:off x="1446499" y="4504499"/>
            <a:ext cx="6173501" cy="584775"/>
          </a:xfrm>
          <a:prstGeom prst="rect">
            <a:avLst/>
          </a:prstGeom>
          <a:solidFill>
            <a:schemeClr val="bg1"/>
          </a:solidFill>
        </p:spPr>
        <p:txBody>
          <a:bodyPr wrap="square" rtlCol="0">
            <a:spAutoFit/>
          </a:bodyPr>
          <a:lstStyle/>
          <a:p>
            <a:pPr fontAlgn="base">
              <a:spcBef>
                <a:spcPct val="0"/>
              </a:spcBef>
              <a:spcAft>
                <a:spcPct val="0"/>
              </a:spcAft>
            </a:pPr>
            <a:r>
              <a:rPr lang="en-US" sz="3200" dirty="0">
                <a:solidFill>
                  <a:prstClr val="black"/>
                </a:solidFill>
                <a:cs typeface="Arial" charset="0"/>
              </a:rPr>
              <a:t>Problem: diverges with more cycles</a:t>
            </a:r>
            <a:endParaRPr lang="en-US" sz="3200" baseline="-25000" dirty="0">
              <a:solidFill>
                <a:prstClr val="black"/>
              </a:solidFill>
              <a:cs typeface="Arial" charset="0"/>
            </a:endParaRPr>
          </a:p>
        </p:txBody>
      </p:sp>
    </p:spTree>
    <p:extLst>
      <p:ext uri="{BB962C8B-B14F-4D97-AF65-F5344CB8AC3E}">
        <p14:creationId xmlns:p14="http://schemas.microsoft.com/office/powerpoint/2010/main" val="357722196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
</file>

<file path=ppt/slides/slide1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Object 3"/>
          <p:cNvGraphicFramePr>
            <a:graphicFrameLocks noChangeAspect="1"/>
          </p:cNvGraphicFramePr>
          <p:nvPr>
            <p:extLst>
              <p:ext uri="{D42A27DB-BD31-4B8C-83A1-F6EECF244321}">
                <p14:modId xmlns:p14="http://schemas.microsoft.com/office/powerpoint/2010/main" val="2283123274"/>
              </p:ext>
            </p:extLst>
          </p:nvPr>
        </p:nvGraphicFramePr>
        <p:xfrm>
          <a:off x="720725" y="989013"/>
          <a:ext cx="7835900" cy="559276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Object 3"/>
          <p:cNvGraphicFramePr>
            <a:graphicFrameLocks noChangeAspect="1"/>
          </p:cNvGraphicFramePr>
          <p:nvPr>
            <p:extLst>
              <p:ext uri="{D42A27DB-BD31-4B8C-83A1-F6EECF244321}">
                <p14:modId xmlns:p14="http://schemas.microsoft.com/office/powerpoint/2010/main" val="3129541032"/>
              </p:ext>
            </p:extLst>
          </p:nvPr>
        </p:nvGraphicFramePr>
        <p:xfrm>
          <a:off x="1351722" y="1007164"/>
          <a:ext cx="7116417" cy="5554733"/>
        </p:xfrm>
        <a:graphic>
          <a:graphicData uri="http://schemas.openxmlformats.org/drawingml/2006/chart">
            <c:chart xmlns:c="http://schemas.openxmlformats.org/drawingml/2006/chart" xmlns:r="http://schemas.openxmlformats.org/officeDocument/2006/relationships" r:id="rId3"/>
          </a:graphicData>
        </a:graphic>
      </p:graphicFrame>
      <p:sp>
        <p:nvSpPr>
          <p:cNvPr id="205826" name="Rectangle 2"/>
          <p:cNvSpPr>
            <a:spLocks noGrp="1" noChangeArrowheads="1"/>
          </p:cNvSpPr>
          <p:nvPr>
            <p:ph type="title"/>
          </p:nvPr>
        </p:nvSpPr>
        <p:spPr>
          <a:xfrm>
            <a:off x="685800" y="0"/>
            <a:ext cx="7772400" cy="1143000"/>
          </a:xfrm>
          <a:noFill/>
        </p:spPr>
        <p:txBody>
          <a:bodyPr/>
          <a:lstStyle/>
          <a:p>
            <a:pPr eaLnBrk="1" hangingPunct="1"/>
            <a:r>
              <a:rPr lang="en-US" altLang="en-US" sz="5400" dirty="0" smtClean="0"/>
              <a:t>Phasing vs data volume</a:t>
            </a:r>
          </a:p>
        </p:txBody>
      </p:sp>
      <p:sp>
        <p:nvSpPr>
          <p:cNvPr id="205828" name="Text Box 4"/>
          <p:cNvSpPr txBox="1">
            <a:spLocks noChangeArrowheads="1"/>
          </p:cNvSpPr>
          <p:nvPr/>
        </p:nvSpPr>
        <p:spPr bwMode="auto">
          <a:xfrm>
            <a:off x="3164071" y="6057900"/>
            <a:ext cx="354135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en-US" sz="2800" b="1" dirty="0" smtClean="0">
                <a:solidFill>
                  <a:srgbClr val="000000"/>
                </a:solidFill>
              </a:rPr>
              <a:t>Fraction of data (%)</a:t>
            </a:r>
          </a:p>
        </p:txBody>
      </p:sp>
      <p:sp>
        <p:nvSpPr>
          <p:cNvPr id="205829" name="Text Box 5"/>
          <p:cNvSpPr txBox="1">
            <a:spLocks noChangeArrowheads="1"/>
          </p:cNvSpPr>
          <p:nvPr/>
        </p:nvSpPr>
        <p:spPr bwMode="auto">
          <a:xfrm rot="-5400000">
            <a:off x="-1709649" y="3051503"/>
            <a:ext cx="421782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en-US" sz="2800" b="1" dirty="0" smtClean="0">
                <a:solidFill>
                  <a:srgbClr val="C00000"/>
                </a:solidFill>
              </a:rPr>
              <a:t>Correlation to final map</a:t>
            </a:r>
          </a:p>
        </p:txBody>
      </p:sp>
      <p:sp>
        <p:nvSpPr>
          <p:cNvPr id="8" name="Text Box 5"/>
          <p:cNvSpPr txBox="1">
            <a:spLocks noChangeArrowheads="1"/>
          </p:cNvSpPr>
          <p:nvPr/>
        </p:nvSpPr>
        <p:spPr bwMode="auto">
          <a:xfrm rot="-5400000">
            <a:off x="6606254" y="3150894"/>
            <a:ext cx="397897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en-US" sz="2800" b="1" dirty="0" smtClean="0">
                <a:solidFill>
                  <a:srgbClr val="0000FF"/>
                </a:solidFill>
              </a:rPr>
              <a:t>Anomalous Peak/RMS</a:t>
            </a:r>
          </a:p>
        </p:txBody>
      </p:sp>
    </p:spTree>
    <p:extLst>
      <p:ext uri="{BB962C8B-B14F-4D97-AF65-F5344CB8AC3E}">
        <p14:creationId xmlns:p14="http://schemas.microsoft.com/office/powerpoint/2010/main" val="2318203405"/>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22400"/>
          </a:xfrm>
        </p:spPr>
        <p:txBody>
          <a:bodyPr>
            <a:normAutofit/>
          </a:bodyPr>
          <a:lstStyle/>
          <a:p>
            <a:r>
              <a:rPr lang="en-US" dirty="0" smtClean="0"/>
              <a:t>1-domain Simulation </a:t>
            </a:r>
            <a:r>
              <a:rPr lang="en-US" dirty="0" smtClean="0"/>
              <a:t>of XFEL still</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17781"/>
            <a:ext cx="9144000" cy="5440219"/>
          </a:xfrm>
          <a:prstGeom prst="rect">
            <a:avLst/>
          </a:prstGeom>
        </p:spPr>
      </p:pic>
    </p:spTree>
    <p:extLst>
      <p:ext uri="{BB962C8B-B14F-4D97-AF65-F5344CB8AC3E}">
        <p14:creationId xmlns:p14="http://schemas.microsoft.com/office/powerpoint/2010/main" val="217399244"/>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Text Box 2"/>
          <p:cNvSpPr txBox="1">
            <a:spLocks noChangeArrowheads="1"/>
          </p:cNvSpPr>
          <p:nvPr/>
        </p:nvSpPr>
        <p:spPr bwMode="auto">
          <a:xfrm>
            <a:off x="0" y="6491288"/>
            <a:ext cx="56229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a:solidFill>
                  <a:srgbClr val="000000"/>
                </a:solidFill>
              </a:rPr>
              <a:t>Holton (2009) </a:t>
            </a:r>
            <a:r>
              <a:rPr lang="en-US" altLang="en-US" i="1">
                <a:solidFill>
                  <a:srgbClr val="000000"/>
                </a:solidFill>
              </a:rPr>
              <a:t>J. Synchrotron Rad.</a:t>
            </a:r>
            <a:r>
              <a:rPr lang="en-US" altLang="en-US">
                <a:solidFill>
                  <a:srgbClr val="000000"/>
                </a:solidFill>
              </a:rPr>
              <a:t> </a:t>
            </a:r>
            <a:r>
              <a:rPr lang="en-US" altLang="en-US" b="1">
                <a:solidFill>
                  <a:srgbClr val="000000"/>
                </a:solidFill>
              </a:rPr>
              <a:t>16</a:t>
            </a:r>
            <a:r>
              <a:rPr lang="en-US" altLang="en-US">
                <a:solidFill>
                  <a:srgbClr val="000000"/>
                </a:solidFill>
              </a:rPr>
              <a:t> 133-42</a:t>
            </a:r>
          </a:p>
        </p:txBody>
      </p:sp>
      <p:sp>
        <p:nvSpPr>
          <p:cNvPr id="301059" name="Text Box 3"/>
          <p:cNvSpPr txBox="1">
            <a:spLocks noChangeArrowheads="1"/>
          </p:cNvSpPr>
          <p:nvPr/>
        </p:nvSpPr>
        <p:spPr bwMode="auto">
          <a:xfrm>
            <a:off x="0" y="0"/>
            <a:ext cx="9144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US" altLang="en-US" sz="4800" dirty="0">
                <a:solidFill>
                  <a:srgbClr val="000000"/>
                </a:solidFill>
              </a:rPr>
              <a:t>Radiation Damage </a:t>
            </a:r>
          </a:p>
          <a:p>
            <a:pPr algn="ctr" fontAlgn="base">
              <a:spcBef>
                <a:spcPct val="0"/>
              </a:spcBef>
              <a:spcAft>
                <a:spcPct val="0"/>
              </a:spcAft>
            </a:pPr>
            <a:r>
              <a:rPr lang="en-US" altLang="en-US" sz="4800" dirty="0">
                <a:solidFill>
                  <a:srgbClr val="000000"/>
                </a:solidFill>
              </a:rPr>
              <a:t>World Records</a:t>
            </a:r>
          </a:p>
        </p:txBody>
      </p:sp>
      <p:sp>
        <p:nvSpPr>
          <p:cNvPr id="301060" name="Text Box 4"/>
          <p:cNvSpPr txBox="1">
            <a:spLocks noChangeArrowheads="1"/>
          </p:cNvSpPr>
          <p:nvPr/>
        </p:nvSpPr>
        <p:spPr bwMode="auto">
          <a:xfrm>
            <a:off x="622300" y="871628"/>
            <a:ext cx="7618413"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endParaRPr lang="en-US" altLang="en-US" sz="3600" dirty="0">
              <a:solidFill>
                <a:srgbClr val="000000"/>
              </a:solidFill>
            </a:endParaRPr>
          </a:p>
          <a:p>
            <a:pPr fontAlgn="base">
              <a:spcBef>
                <a:spcPct val="0"/>
              </a:spcBef>
              <a:spcAft>
                <a:spcPct val="0"/>
              </a:spcAft>
            </a:pPr>
            <a:endParaRPr lang="en-US" altLang="en-US" sz="2400" dirty="0">
              <a:solidFill>
                <a:srgbClr val="000000"/>
              </a:solidFill>
            </a:endParaRPr>
          </a:p>
          <a:p>
            <a:pPr fontAlgn="base">
              <a:spcBef>
                <a:spcPct val="0"/>
              </a:spcBef>
              <a:spcAft>
                <a:spcPct val="0"/>
              </a:spcAft>
            </a:pPr>
            <a:r>
              <a:rPr lang="en-US" altLang="en-US" sz="2000" dirty="0" err="1">
                <a:solidFill>
                  <a:srgbClr val="000000"/>
                </a:solidFill>
              </a:rPr>
              <a:t>MGy</a:t>
            </a:r>
            <a:r>
              <a:rPr lang="en-US" altLang="en-US" sz="2000" dirty="0">
                <a:solidFill>
                  <a:srgbClr val="000000"/>
                </a:solidFill>
              </a:rPr>
              <a:t>	reaction			reference</a:t>
            </a:r>
          </a:p>
          <a:p>
            <a:pPr fontAlgn="base">
              <a:spcBef>
                <a:spcPct val="0"/>
              </a:spcBef>
              <a:spcAft>
                <a:spcPct val="0"/>
              </a:spcAft>
            </a:pPr>
            <a:endParaRPr lang="en-US" altLang="en-US" sz="2000" dirty="0">
              <a:solidFill>
                <a:srgbClr val="000000"/>
              </a:solidFill>
            </a:endParaRPr>
          </a:p>
          <a:p>
            <a:pPr fontAlgn="base">
              <a:lnSpc>
                <a:spcPct val="130000"/>
              </a:lnSpc>
              <a:spcBef>
                <a:spcPct val="0"/>
              </a:spcBef>
              <a:spcAft>
                <a:spcPct val="0"/>
              </a:spcAft>
            </a:pPr>
            <a:r>
              <a:rPr lang="en-US" altLang="en-US" sz="2000" dirty="0">
                <a:solidFill>
                  <a:srgbClr val="000000"/>
                </a:solidFill>
              </a:rPr>
              <a:t>~45	global damage		Owen </a:t>
            </a:r>
            <a:r>
              <a:rPr lang="en-US" altLang="en-US" sz="2000" i="1" dirty="0">
                <a:solidFill>
                  <a:srgbClr val="000000"/>
                </a:solidFill>
              </a:rPr>
              <a:t>et al.</a:t>
            </a:r>
            <a:r>
              <a:rPr lang="en-US" altLang="en-US" sz="2000" dirty="0">
                <a:solidFill>
                  <a:srgbClr val="000000"/>
                </a:solidFill>
              </a:rPr>
              <a:t> (2006)</a:t>
            </a:r>
          </a:p>
          <a:p>
            <a:pPr fontAlgn="base">
              <a:lnSpc>
                <a:spcPct val="130000"/>
              </a:lnSpc>
              <a:spcBef>
                <a:spcPct val="0"/>
              </a:spcBef>
              <a:spcAft>
                <a:spcPct val="0"/>
              </a:spcAft>
            </a:pPr>
            <a:r>
              <a:rPr lang="en-US" altLang="en-US" sz="2000" dirty="0">
                <a:solidFill>
                  <a:srgbClr val="000000"/>
                </a:solidFill>
              </a:rPr>
              <a:t>5	Se</a:t>
            </a:r>
            <a:r>
              <a:rPr lang="en-US" altLang="en-US" sz="2000" dirty="0">
                <a:solidFill>
                  <a:srgbClr val="FF0000"/>
                </a:solidFill>
              </a:rPr>
              <a:t>-</a:t>
            </a:r>
            <a:r>
              <a:rPr lang="en-US" altLang="en-US" sz="2000" dirty="0">
                <a:solidFill>
                  <a:srgbClr val="000000"/>
                </a:solidFill>
              </a:rPr>
              <a:t>Met			Holton (2007)</a:t>
            </a:r>
          </a:p>
          <a:p>
            <a:pPr fontAlgn="base">
              <a:lnSpc>
                <a:spcPct val="130000"/>
              </a:lnSpc>
              <a:spcBef>
                <a:spcPct val="0"/>
              </a:spcBef>
              <a:spcAft>
                <a:spcPct val="0"/>
              </a:spcAft>
            </a:pPr>
            <a:r>
              <a:rPr lang="en-US" altLang="en-US" sz="2000" dirty="0">
                <a:solidFill>
                  <a:srgbClr val="000000"/>
                </a:solidFill>
              </a:rPr>
              <a:t>4	Hg</a:t>
            </a:r>
            <a:r>
              <a:rPr lang="en-US" altLang="en-US" sz="2000" dirty="0">
                <a:solidFill>
                  <a:srgbClr val="FF0000"/>
                </a:solidFill>
              </a:rPr>
              <a:t>-</a:t>
            </a:r>
            <a:r>
              <a:rPr lang="en-US" altLang="en-US" sz="2000" dirty="0">
                <a:solidFill>
                  <a:srgbClr val="000000"/>
                </a:solidFill>
              </a:rPr>
              <a:t>S			</a:t>
            </a:r>
            <a:r>
              <a:rPr lang="en-US" altLang="en-US" sz="2000" dirty="0" err="1">
                <a:solidFill>
                  <a:srgbClr val="000000"/>
                </a:solidFill>
              </a:rPr>
              <a:t>Ramagopal</a:t>
            </a:r>
            <a:r>
              <a:rPr lang="en-US" altLang="en-US" sz="2000" dirty="0">
                <a:solidFill>
                  <a:srgbClr val="000000"/>
                </a:solidFill>
              </a:rPr>
              <a:t> </a:t>
            </a:r>
            <a:r>
              <a:rPr lang="en-US" altLang="en-US" i="1" dirty="0">
                <a:solidFill>
                  <a:srgbClr val="000000"/>
                </a:solidFill>
              </a:rPr>
              <a:t>et al.</a:t>
            </a:r>
            <a:r>
              <a:rPr lang="en-US" altLang="en-US" dirty="0">
                <a:solidFill>
                  <a:srgbClr val="000000"/>
                </a:solidFill>
              </a:rPr>
              <a:t> </a:t>
            </a:r>
            <a:r>
              <a:rPr lang="en-US" altLang="en-US" sz="2000" dirty="0">
                <a:solidFill>
                  <a:srgbClr val="000000"/>
                </a:solidFill>
              </a:rPr>
              <a:t>(2004)</a:t>
            </a:r>
          </a:p>
          <a:p>
            <a:pPr fontAlgn="base">
              <a:lnSpc>
                <a:spcPct val="130000"/>
              </a:lnSpc>
              <a:spcBef>
                <a:spcPct val="0"/>
              </a:spcBef>
              <a:spcAft>
                <a:spcPct val="0"/>
              </a:spcAft>
            </a:pPr>
            <a:r>
              <a:rPr lang="en-US" altLang="en-US" sz="2000" dirty="0">
                <a:solidFill>
                  <a:srgbClr val="000000"/>
                </a:solidFill>
              </a:rPr>
              <a:t>4	R-C</a:t>
            </a:r>
            <a:r>
              <a:rPr lang="en-US" altLang="en-US" sz="2000" dirty="0">
                <a:solidFill>
                  <a:srgbClr val="FF0000"/>
                </a:solidFill>
              </a:rPr>
              <a:t>-</a:t>
            </a:r>
            <a:r>
              <a:rPr lang="en-US" altLang="en-US" sz="2000" dirty="0">
                <a:solidFill>
                  <a:srgbClr val="000000"/>
                </a:solidFill>
              </a:rPr>
              <a:t>COOH		Garman et al. (2015)</a:t>
            </a:r>
          </a:p>
          <a:p>
            <a:pPr fontAlgn="base">
              <a:lnSpc>
                <a:spcPct val="130000"/>
              </a:lnSpc>
              <a:spcBef>
                <a:spcPct val="0"/>
              </a:spcBef>
              <a:spcAft>
                <a:spcPct val="0"/>
              </a:spcAft>
            </a:pPr>
            <a:r>
              <a:rPr lang="en-US" altLang="en-US" sz="2000" dirty="0">
                <a:solidFill>
                  <a:srgbClr val="000000"/>
                </a:solidFill>
              </a:rPr>
              <a:t>3	S</a:t>
            </a:r>
            <a:r>
              <a:rPr lang="en-US" altLang="en-US" sz="2000" dirty="0">
                <a:solidFill>
                  <a:srgbClr val="FF0000"/>
                </a:solidFill>
              </a:rPr>
              <a:t>-</a:t>
            </a:r>
            <a:r>
              <a:rPr lang="en-US" altLang="en-US" sz="2000" dirty="0">
                <a:solidFill>
                  <a:srgbClr val="000000"/>
                </a:solidFill>
              </a:rPr>
              <a:t>S			Murray </a:t>
            </a:r>
            <a:r>
              <a:rPr lang="en-US" altLang="en-US" sz="2000" i="1" dirty="0">
                <a:solidFill>
                  <a:srgbClr val="000000"/>
                </a:solidFill>
              </a:rPr>
              <a:t>et al.</a:t>
            </a:r>
            <a:r>
              <a:rPr lang="en-US" altLang="en-US" sz="2000" dirty="0">
                <a:solidFill>
                  <a:srgbClr val="000000"/>
                </a:solidFill>
              </a:rPr>
              <a:t> (2002)</a:t>
            </a:r>
          </a:p>
          <a:p>
            <a:pPr fontAlgn="base">
              <a:lnSpc>
                <a:spcPct val="130000"/>
              </a:lnSpc>
              <a:spcBef>
                <a:spcPct val="0"/>
              </a:spcBef>
              <a:spcAft>
                <a:spcPct val="0"/>
              </a:spcAft>
            </a:pPr>
            <a:r>
              <a:rPr lang="en-US" altLang="en-US" sz="2000" dirty="0">
                <a:solidFill>
                  <a:srgbClr val="000000"/>
                </a:solidFill>
              </a:rPr>
              <a:t>1	Br</a:t>
            </a:r>
            <a:r>
              <a:rPr lang="en-US" altLang="en-US" sz="2000" dirty="0">
                <a:solidFill>
                  <a:srgbClr val="FF0000"/>
                </a:solidFill>
              </a:rPr>
              <a:t>-</a:t>
            </a:r>
            <a:r>
              <a:rPr lang="en-US" altLang="en-US" sz="2000" dirty="0">
                <a:solidFill>
                  <a:srgbClr val="000000"/>
                </a:solidFill>
              </a:rPr>
              <a:t>RNA			</a:t>
            </a:r>
            <a:r>
              <a:rPr lang="en-US" altLang="en-US" sz="2000" dirty="0" err="1">
                <a:solidFill>
                  <a:srgbClr val="000000"/>
                </a:solidFill>
              </a:rPr>
              <a:t>Olieric</a:t>
            </a:r>
            <a:r>
              <a:rPr lang="en-US" altLang="en-US" sz="2000" dirty="0">
                <a:solidFill>
                  <a:srgbClr val="000000"/>
                </a:solidFill>
              </a:rPr>
              <a:t> </a:t>
            </a:r>
            <a:r>
              <a:rPr lang="en-US" altLang="en-US" sz="2000" i="1" dirty="0">
                <a:solidFill>
                  <a:srgbClr val="000000"/>
                </a:solidFill>
              </a:rPr>
              <a:t>et al.</a:t>
            </a:r>
            <a:r>
              <a:rPr lang="en-US" altLang="en-US" sz="2000" dirty="0">
                <a:solidFill>
                  <a:srgbClr val="000000"/>
                </a:solidFill>
              </a:rPr>
              <a:t> (2007)</a:t>
            </a:r>
          </a:p>
          <a:p>
            <a:pPr fontAlgn="base">
              <a:lnSpc>
                <a:spcPct val="130000"/>
              </a:lnSpc>
              <a:spcBef>
                <a:spcPct val="0"/>
              </a:spcBef>
              <a:spcAft>
                <a:spcPct val="0"/>
              </a:spcAft>
            </a:pPr>
            <a:r>
              <a:rPr lang="en-US" altLang="en-US" sz="2000" dirty="0">
                <a:solidFill>
                  <a:srgbClr val="000000"/>
                </a:solidFill>
              </a:rPr>
              <a:t>~1?	Cl</a:t>
            </a:r>
            <a:r>
              <a:rPr lang="en-US" altLang="en-US" sz="2000" dirty="0">
                <a:solidFill>
                  <a:srgbClr val="FF0000"/>
                </a:solidFill>
              </a:rPr>
              <a:t>-</a:t>
            </a:r>
            <a:r>
              <a:rPr lang="en-US" altLang="en-US" sz="2000" dirty="0">
                <a:solidFill>
                  <a:srgbClr val="000000"/>
                </a:solidFill>
              </a:rPr>
              <a:t>C			???</a:t>
            </a:r>
          </a:p>
          <a:p>
            <a:pPr fontAlgn="base">
              <a:lnSpc>
                <a:spcPct val="130000"/>
              </a:lnSpc>
              <a:spcBef>
                <a:spcPct val="0"/>
              </a:spcBef>
              <a:spcAft>
                <a:spcPct val="0"/>
              </a:spcAft>
            </a:pPr>
            <a:r>
              <a:rPr lang="en-US" altLang="en-US" sz="2000" dirty="0">
                <a:solidFill>
                  <a:srgbClr val="000000"/>
                </a:solidFill>
              </a:rPr>
              <a:t>0.5	</a:t>
            </a:r>
            <a:r>
              <a:rPr lang="en-US" altLang="en-US" sz="2000" dirty="0" err="1">
                <a:solidFill>
                  <a:srgbClr val="000000"/>
                </a:solidFill>
              </a:rPr>
              <a:t>Mn</a:t>
            </a:r>
            <a:r>
              <a:rPr lang="en-US" altLang="en-US" sz="2000" dirty="0">
                <a:solidFill>
                  <a:srgbClr val="FF0000"/>
                </a:solidFill>
              </a:rPr>
              <a:t> in </a:t>
            </a:r>
            <a:r>
              <a:rPr lang="en-US" altLang="en-US" sz="2000" dirty="0">
                <a:solidFill>
                  <a:srgbClr val="000000"/>
                </a:solidFill>
              </a:rPr>
              <a:t>PS II		Yano </a:t>
            </a:r>
            <a:r>
              <a:rPr lang="en-US" altLang="en-US" sz="2000" i="1" dirty="0">
                <a:solidFill>
                  <a:srgbClr val="000000"/>
                </a:solidFill>
              </a:rPr>
              <a:t>et al. </a:t>
            </a:r>
            <a:r>
              <a:rPr lang="en-US" altLang="en-US" sz="2000" dirty="0">
                <a:solidFill>
                  <a:srgbClr val="000000"/>
                </a:solidFill>
              </a:rPr>
              <a:t>(2005</a:t>
            </a:r>
            <a:r>
              <a:rPr lang="en-US" altLang="en-US" sz="2000" dirty="0" smtClean="0">
                <a:solidFill>
                  <a:srgbClr val="000000"/>
                </a:solidFill>
              </a:rPr>
              <a:t>)</a:t>
            </a:r>
          </a:p>
          <a:p>
            <a:pPr fontAlgn="base">
              <a:lnSpc>
                <a:spcPct val="130000"/>
              </a:lnSpc>
              <a:spcBef>
                <a:spcPct val="0"/>
              </a:spcBef>
              <a:spcAft>
                <a:spcPct val="0"/>
              </a:spcAft>
            </a:pPr>
            <a:r>
              <a:rPr lang="en-US" altLang="en-US" sz="2000" dirty="0" smtClean="0">
                <a:solidFill>
                  <a:srgbClr val="000000"/>
                </a:solidFill>
              </a:rPr>
              <a:t>0.06	</a:t>
            </a:r>
            <a:r>
              <a:rPr lang="en-US" altLang="en-US" sz="2000" dirty="0" err="1" smtClean="0">
                <a:solidFill>
                  <a:srgbClr val="000000"/>
                </a:solidFill>
              </a:rPr>
              <a:t>putidaredoxin</a:t>
            </a:r>
            <a:r>
              <a:rPr lang="en-US" altLang="en-US" sz="2000" dirty="0" smtClean="0">
                <a:solidFill>
                  <a:srgbClr val="000000"/>
                </a:solidFill>
              </a:rPr>
              <a:t>		Corbett </a:t>
            </a:r>
            <a:r>
              <a:rPr lang="en-US" altLang="en-US" sz="2000" i="1" dirty="0" smtClean="0">
                <a:solidFill>
                  <a:srgbClr val="000000"/>
                </a:solidFill>
              </a:rPr>
              <a:t>et al. </a:t>
            </a:r>
            <a:r>
              <a:rPr lang="en-US" altLang="en-US" sz="2000" dirty="0" smtClean="0">
                <a:solidFill>
                  <a:srgbClr val="000000"/>
                </a:solidFill>
              </a:rPr>
              <a:t>(2007)</a:t>
            </a:r>
            <a:endParaRPr lang="en-US" altLang="en-US" sz="2000" dirty="0">
              <a:solidFill>
                <a:srgbClr val="000000"/>
              </a:solidFill>
            </a:endParaRPr>
          </a:p>
          <a:p>
            <a:pPr fontAlgn="base">
              <a:lnSpc>
                <a:spcPct val="130000"/>
              </a:lnSpc>
              <a:spcBef>
                <a:spcPct val="0"/>
              </a:spcBef>
              <a:spcAft>
                <a:spcPct val="0"/>
              </a:spcAft>
            </a:pPr>
            <a:r>
              <a:rPr lang="en-US" altLang="en-US" sz="2000" dirty="0">
                <a:solidFill>
                  <a:srgbClr val="000000"/>
                </a:solidFill>
              </a:rPr>
              <a:t>0.02	Fe</a:t>
            </a:r>
            <a:r>
              <a:rPr lang="en-US" altLang="en-US" sz="2000" dirty="0">
                <a:solidFill>
                  <a:srgbClr val="FF0000"/>
                </a:solidFill>
              </a:rPr>
              <a:t> in </a:t>
            </a:r>
            <a:r>
              <a:rPr lang="en-US" altLang="en-US" sz="2000" dirty="0">
                <a:solidFill>
                  <a:srgbClr val="000000"/>
                </a:solidFill>
              </a:rPr>
              <a:t>myoglobin		Denisov </a:t>
            </a:r>
            <a:r>
              <a:rPr lang="en-US" altLang="en-US" sz="2000" i="1" dirty="0">
                <a:solidFill>
                  <a:srgbClr val="000000"/>
                </a:solidFill>
              </a:rPr>
              <a:t>et al.</a:t>
            </a:r>
            <a:r>
              <a:rPr lang="en-US" altLang="en-US" sz="2000" dirty="0">
                <a:solidFill>
                  <a:srgbClr val="000000"/>
                </a:solidFill>
              </a:rPr>
              <a:t> (2007)</a:t>
            </a:r>
          </a:p>
        </p:txBody>
      </p:sp>
      <p:sp>
        <p:nvSpPr>
          <p:cNvPr id="301061" name="Line 5"/>
          <p:cNvSpPr>
            <a:spLocks noChangeShapeType="1"/>
          </p:cNvSpPr>
          <p:nvPr/>
        </p:nvSpPr>
        <p:spPr bwMode="auto">
          <a:xfrm>
            <a:off x="500063" y="2392453"/>
            <a:ext cx="78168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23481414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1060">
                                            <p:txEl>
                                              <p:pRg st="4" end="4"/>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1060">
                                            <p:txEl>
                                              <p:pRg st="5" end="5"/>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1060">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1060">
                                            <p:txEl>
                                              <p:pRg st="7" end="7"/>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01060">
                                            <p:txEl>
                                              <p:pRg st="8" end="8"/>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01060">
                                            <p:txEl>
                                              <p:pRg st="9" end="9"/>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01060">
                                            <p:txEl>
                                              <p:pRg st="10" end="10"/>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01060">
                                            <p:txEl>
                                              <p:pRg st="11" end="1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01060">
                                            <p:txEl>
                                              <p:pRg st="12" end="12"/>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301060">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1137820705"/>
              </p:ext>
            </p:extLst>
          </p:nvPr>
        </p:nvGraphicFramePr>
        <p:xfrm>
          <a:off x="529679" y="381000"/>
          <a:ext cx="8538121" cy="5897941"/>
        </p:xfrm>
        <a:graphic>
          <a:graphicData uri="http://schemas.openxmlformats.org/presentationml/2006/ole">
            <mc:AlternateContent xmlns:mc="http://schemas.openxmlformats.org/markup-compatibility/2006">
              <mc:Choice xmlns:v="urn:schemas-microsoft-com:vml" Requires="v">
                <p:oleObj spid="_x0000_s56340" name="Chart" r:id="rId3" imgW="7105654" imgH="4905503" progId="MSGraph.Chart.8">
                  <p:embed followColorScheme="full"/>
                </p:oleObj>
              </mc:Choice>
              <mc:Fallback>
                <p:oleObj name="Chart" r:id="rId3" imgW="7105654" imgH="4905503" progId="MSGraph.Chart.8">
                  <p:embed followColorScheme="full"/>
                  <p:pic>
                    <p:nvPicPr>
                      <p:cNvPr id="0" name=""/>
                      <p:cNvPicPr>
                        <a:picLocks noChangeAspect="1" noChangeArrowheads="1"/>
                      </p:cNvPicPr>
                      <p:nvPr/>
                    </p:nvPicPr>
                    <p:blipFill>
                      <a:blip r:embed="rId4"/>
                      <a:srcRect/>
                      <a:stretch>
                        <a:fillRect/>
                      </a:stretch>
                    </p:blipFill>
                    <p:spPr bwMode="auto">
                      <a:xfrm>
                        <a:off x="529679" y="381000"/>
                        <a:ext cx="8538121" cy="5897941"/>
                      </a:xfrm>
                      <a:prstGeom prst="rect">
                        <a:avLst/>
                      </a:prstGeom>
                      <a:noFill/>
                      <a:ln>
                        <a:noFill/>
                      </a:ln>
                      <a:effectLst/>
                      <a:extLst/>
                    </p:spPr>
                  </p:pic>
                </p:oleObj>
              </mc:Fallback>
            </mc:AlternateContent>
          </a:graphicData>
        </a:graphic>
      </p:graphicFrame>
      <p:sp>
        <p:nvSpPr>
          <p:cNvPr id="71684" name="Text Box 4"/>
          <p:cNvSpPr txBox="1">
            <a:spLocks noChangeArrowheads="1"/>
          </p:cNvSpPr>
          <p:nvPr/>
        </p:nvSpPr>
        <p:spPr bwMode="auto">
          <a:xfrm>
            <a:off x="2200933" y="6261096"/>
            <a:ext cx="487825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prstClr val="black"/>
                </a:solidFill>
                <a:latin typeface="Arial" panose="020B0604020202020204" pitchFamily="34" charset="0"/>
              </a:rPr>
              <a:t>Synchrotron </a:t>
            </a:r>
            <a:r>
              <a:rPr lang="en-US" altLang="en-US" sz="2800" b="1" dirty="0">
                <a:solidFill>
                  <a:prstClr val="black"/>
                </a:solidFill>
                <a:latin typeface="Arial" panose="020B0604020202020204" pitchFamily="34" charset="0"/>
              </a:rPr>
              <a:t>Resolution (Å)</a:t>
            </a:r>
          </a:p>
        </p:txBody>
      </p:sp>
      <p:sp>
        <p:nvSpPr>
          <p:cNvPr id="71685" name="Text Box 5"/>
          <p:cNvSpPr txBox="1">
            <a:spLocks noChangeArrowheads="1"/>
          </p:cNvSpPr>
          <p:nvPr/>
        </p:nvSpPr>
        <p:spPr bwMode="auto">
          <a:xfrm rot="-5400000">
            <a:off x="-1391542" y="3234062"/>
            <a:ext cx="365189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prstClr val="black"/>
                </a:solidFill>
                <a:latin typeface="Arial" panose="020B0604020202020204" pitchFamily="34" charset="0"/>
              </a:rPr>
              <a:t>XFEL Resolution (Å)</a:t>
            </a:r>
            <a:endParaRPr lang="en-US" altLang="en-US" sz="2800" b="1" dirty="0">
              <a:solidFill>
                <a:prstClr val="black"/>
              </a:solidFill>
              <a:latin typeface="Arial" panose="020B0604020202020204" pitchFamily="34" charset="0"/>
            </a:endParaRPr>
          </a:p>
        </p:txBody>
      </p:sp>
      <p:sp>
        <p:nvSpPr>
          <p:cNvPr id="5" name="TextBox 4"/>
          <p:cNvSpPr txBox="1"/>
          <p:nvPr/>
        </p:nvSpPr>
        <p:spPr>
          <a:xfrm>
            <a:off x="1669142" y="0"/>
            <a:ext cx="6144631" cy="707886"/>
          </a:xfrm>
          <a:prstGeom prst="rect">
            <a:avLst/>
          </a:prstGeom>
          <a:noFill/>
        </p:spPr>
        <p:txBody>
          <a:bodyPr wrap="none" rtlCol="0">
            <a:spAutoFit/>
          </a:bodyPr>
          <a:lstStyle/>
          <a:p>
            <a:r>
              <a:rPr lang="en-US" sz="4000" dirty="0">
                <a:solidFill>
                  <a:prstClr val="black"/>
                </a:solidFill>
                <a:latin typeface="Arial" panose="020B0604020202020204" pitchFamily="34" charset="0"/>
              </a:rPr>
              <a:t>Predicting resolution limits</a:t>
            </a:r>
          </a:p>
        </p:txBody>
      </p:sp>
    </p:spTree>
    <p:extLst>
      <p:ext uri="{BB962C8B-B14F-4D97-AF65-F5344CB8AC3E}">
        <p14:creationId xmlns:p14="http://schemas.microsoft.com/office/powerpoint/2010/main" val="597527225"/>
      </p:ext>
    </p:extLst>
  </p:cSld>
  <p:clrMapOvr>
    <a:masterClrMapping/>
  </p:clrMapOvr>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3408" t="13949" r="15259" b="3261"/>
          <a:stretch/>
        </p:blipFill>
        <p:spPr bwMode="auto">
          <a:xfrm>
            <a:off x="152400" y="914400"/>
            <a:ext cx="8763000" cy="55155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2"/>
          <p:cNvSpPr>
            <a:spLocks noGrp="1" noChangeArrowheads="1"/>
          </p:cNvSpPr>
          <p:nvPr>
            <p:ph type="title"/>
          </p:nvPr>
        </p:nvSpPr>
        <p:spPr>
          <a:xfrm>
            <a:off x="457200" y="58738"/>
            <a:ext cx="8229600" cy="1143000"/>
          </a:xfrm>
        </p:spPr>
        <p:txBody>
          <a:bodyPr/>
          <a:lstStyle/>
          <a:p>
            <a:r>
              <a:rPr lang="en-US" altLang="en-US" b="1" dirty="0"/>
              <a:t>The R-factor Gap</a:t>
            </a:r>
          </a:p>
        </p:txBody>
      </p:sp>
      <p:sp>
        <p:nvSpPr>
          <p:cNvPr id="6" name="Rectangle 5"/>
          <p:cNvSpPr/>
          <p:nvPr/>
        </p:nvSpPr>
        <p:spPr>
          <a:xfrm>
            <a:off x="0" y="6488668"/>
            <a:ext cx="9144000" cy="369332"/>
          </a:xfrm>
          <a:prstGeom prst="rect">
            <a:avLst/>
          </a:prstGeom>
        </p:spPr>
        <p:txBody>
          <a:bodyPr wrap="square">
            <a:spAutoFit/>
          </a:bodyPr>
          <a:lstStyle/>
          <a:p>
            <a:pPr fontAlgn="base">
              <a:spcBef>
                <a:spcPct val="0"/>
              </a:spcBef>
              <a:spcAft>
                <a:spcPct val="0"/>
              </a:spcAft>
            </a:pPr>
            <a:r>
              <a:rPr lang="en-US" dirty="0">
                <a:solidFill>
                  <a:prstClr val="black"/>
                </a:solidFill>
                <a:cs typeface="Arial" panose="020B0604020202020204" pitchFamily="34" charset="0"/>
              </a:rPr>
              <a:t>Holton </a:t>
            </a:r>
            <a:r>
              <a:rPr lang="en-US" i="1" dirty="0">
                <a:solidFill>
                  <a:prstClr val="black"/>
                </a:solidFill>
                <a:cs typeface="Arial" panose="020B0604020202020204" pitchFamily="34" charset="0"/>
              </a:rPr>
              <a:t>et al. </a:t>
            </a:r>
            <a:r>
              <a:rPr lang="en-US" dirty="0">
                <a:solidFill>
                  <a:prstClr val="black"/>
                </a:solidFill>
                <a:cs typeface="Arial" panose="020B0604020202020204" pitchFamily="34" charset="0"/>
              </a:rPr>
              <a:t>(2014)  "The R-factor gap", </a:t>
            </a:r>
            <a:r>
              <a:rPr lang="en-US" i="1" dirty="0">
                <a:solidFill>
                  <a:prstClr val="black"/>
                </a:solidFill>
                <a:cs typeface="Arial" panose="020B0604020202020204" pitchFamily="34" charset="0"/>
              </a:rPr>
              <a:t>FEBS J.</a:t>
            </a:r>
            <a:r>
              <a:rPr lang="en-US" dirty="0">
                <a:solidFill>
                  <a:prstClr val="black"/>
                </a:solidFill>
                <a:cs typeface="Arial" panose="020B0604020202020204" pitchFamily="34" charset="0"/>
              </a:rPr>
              <a:t> </a:t>
            </a:r>
            <a:r>
              <a:rPr lang="en-US" b="1" dirty="0">
                <a:solidFill>
                  <a:prstClr val="black"/>
                </a:solidFill>
                <a:cs typeface="Arial" panose="020B0604020202020204" pitchFamily="34" charset="0"/>
              </a:rPr>
              <a:t>281</a:t>
            </a:r>
            <a:r>
              <a:rPr lang="en-US" dirty="0">
                <a:solidFill>
                  <a:prstClr val="black"/>
                </a:solidFill>
                <a:cs typeface="Arial" panose="020B0604020202020204" pitchFamily="34" charset="0"/>
              </a:rPr>
              <a:t>, 4046-4060. </a:t>
            </a:r>
          </a:p>
        </p:txBody>
      </p:sp>
    </p:spTree>
    <p:extLst>
      <p:ext uri="{BB962C8B-B14F-4D97-AF65-F5344CB8AC3E}">
        <p14:creationId xmlns:p14="http://schemas.microsoft.com/office/powerpoint/2010/main" val="381749939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 Box 3"/>
          <p:cNvSpPr txBox="1">
            <a:spLocks noChangeArrowheads="1"/>
          </p:cNvSpPr>
          <p:nvPr/>
        </p:nvSpPr>
        <p:spPr bwMode="auto">
          <a:xfrm>
            <a:off x="563562" y="1784350"/>
            <a:ext cx="8580437" cy="4426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ts val="1000"/>
              </a:spcBef>
              <a:spcAft>
                <a:spcPct val="0"/>
              </a:spcAft>
              <a:buFontTx/>
              <a:buNone/>
            </a:pPr>
            <a:r>
              <a:rPr lang="en-US" altLang="en-US" sz="4000" dirty="0">
                <a:solidFill>
                  <a:srgbClr val="000000"/>
                </a:solidFill>
                <a:cs typeface="Arial" pitchFamily="34" charset="0"/>
              </a:rPr>
              <a:t>1 </a:t>
            </a:r>
            <a:r>
              <a:rPr lang="el-GR" altLang="en-US" sz="4000" dirty="0">
                <a:solidFill>
                  <a:srgbClr val="000000"/>
                </a:solidFill>
                <a:cs typeface="Arial" pitchFamily="34" charset="0"/>
              </a:rPr>
              <a:t>μ</a:t>
            </a:r>
            <a:r>
              <a:rPr lang="en-US" altLang="en-US" sz="4000" dirty="0">
                <a:solidFill>
                  <a:srgbClr val="000000"/>
                </a:solidFill>
                <a:cs typeface="Arial" pitchFamily="34" charset="0"/>
              </a:rPr>
              <a:t>m crystal	≈ 	1 </a:t>
            </a:r>
            <a:r>
              <a:rPr lang="el-GR" altLang="en-US" sz="4000" dirty="0">
                <a:solidFill>
                  <a:srgbClr val="000000"/>
                </a:solidFill>
                <a:cs typeface="Arial" pitchFamily="34" charset="0"/>
              </a:rPr>
              <a:t>μ</a:t>
            </a:r>
            <a:r>
              <a:rPr lang="en-US" altLang="en-US" sz="4000" dirty="0">
                <a:solidFill>
                  <a:srgbClr val="000000"/>
                </a:solidFill>
                <a:cs typeface="Arial" pitchFamily="34" charset="0"/>
              </a:rPr>
              <a:t>m water</a:t>
            </a:r>
          </a:p>
          <a:p>
            <a:pPr eaLnBrk="1" fontAlgn="base" hangingPunct="1">
              <a:spcBef>
                <a:spcPts val="1000"/>
              </a:spcBef>
              <a:spcAft>
                <a:spcPct val="0"/>
              </a:spcAft>
              <a:buFontTx/>
              <a:buNone/>
            </a:pPr>
            <a:r>
              <a:rPr lang="en-US" altLang="en-US" sz="4000" dirty="0">
                <a:solidFill>
                  <a:srgbClr val="000000"/>
                </a:solidFill>
                <a:cs typeface="Arial" pitchFamily="34" charset="0"/>
              </a:rPr>
              <a:t>				≈ 	1 </a:t>
            </a:r>
            <a:r>
              <a:rPr lang="el-GR" altLang="en-US" sz="4000" dirty="0">
                <a:solidFill>
                  <a:srgbClr val="000000"/>
                </a:solidFill>
                <a:cs typeface="Arial" pitchFamily="34" charset="0"/>
              </a:rPr>
              <a:t>μ</a:t>
            </a:r>
            <a:r>
              <a:rPr lang="en-US" altLang="en-US" sz="4000" dirty="0">
                <a:solidFill>
                  <a:srgbClr val="000000"/>
                </a:solidFill>
                <a:cs typeface="Arial" pitchFamily="34" charset="0"/>
              </a:rPr>
              <a:t>m plastic</a:t>
            </a:r>
          </a:p>
          <a:p>
            <a:pPr eaLnBrk="1" fontAlgn="base" hangingPunct="1">
              <a:spcBef>
                <a:spcPts val="1000"/>
              </a:spcBef>
              <a:spcAft>
                <a:spcPct val="0"/>
              </a:spcAft>
              <a:buFontTx/>
              <a:buNone/>
            </a:pPr>
            <a:r>
              <a:rPr lang="en-US" altLang="en-US" sz="4000" dirty="0">
                <a:solidFill>
                  <a:srgbClr val="000000"/>
                </a:solidFill>
                <a:cs typeface="Arial" pitchFamily="34" charset="0"/>
              </a:rPr>
              <a:t>				≈ 	0.1 </a:t>
            </a:r>
            <a:r>
              <a:rPr lang="el-GR" altLang="en-US" sz="4000" dirty="0">
                <a:solidFill>
                  <a:srgbClr val="000000"/>
                </a:solidFill>
                <a:cs typeface="Arial" pitchFamily="34" charset="0"/>
              </a:rPr>
              <a:t>μ</a:t>
            </a:r>
            <a:r>
              <a:rPr lang="en-US" altLang="en-US" sz="4000" dirty="0">
                <a:solidFill>
                  <a:srgbClr val="000000"/>
                </a:solidFill>
                <a:cs typeface="Arial" pitchFamily="34" charset="0"/>
              </a:rPr>
              <a:t>m glass</a:t>
            </a:r>
          </a:p>
          <a:p>
            <a:pPr eaLnBrk="1" fontAlgn="base" hangingPunct="1">
              <a:spcBef>
                <a:spcPts val="1000"/>
              </a:spcBef>
              <a:spcAft>
                <a:spcPct val="0"/>
              </a:spcAft>
              <a:buFontTx/>
              <a:buNone/>
            </a:pPr>
            <a:r>
              <a:rPr lang="en-US" altLang="en-US" sz="4000" dirty="0">
                <a:solidFill>
                  <a:srgbClr val="000000"/>
                </a:solidFill>
                <a:cs typeface="Arial" pitchFamily="34" charset="0"/>
              </a:rPr>
              <a:t>				≈ 	</a:t>
            </a:r>
            <a:r>
              <a:rPr lang="en-US" altLang="en-US" sz="4000" dirty="0" smtClean="0">
                <a:solidFill>
                  <a:srgbClr val="000000"/>
                </a:solidFill>
                <a:cs typeface="Arial" pitchFamily="34" charset="0"/>
              </a:rPr>
              <a:t>1000 </a:t>
            </a:r>
            <a:r>
              <a:rPr lang="el-GR" altLang="en-US" sz="4000" dirty="0" smtClean="0">
                <a:solidFill>
                  <a:srgbClr val="000000"/>
                </a:solidFill>
                <a:cs typeface="Arial" pitchFamily="34" charset="0"/>
              </a:rPr>
              <a:t>μ</a:t>
            </a:r>
            <a:r>
              <a:rPr lang="en-US" altLang="en-US" sz="4000" dirty="0" smtClean="0">
                <a:solidFill>
                  <a:srgbClr val="000000"/>
                </a:solidFill>
                <a:cs typeface="Arial" pitchFamily="34" charset="0"/>
              </a:rPr>
              <a:t>m air</a:t>
            </a:r>
          </a:p>
          <a:p>
            <a:pPr eaLnBrk="1" fontAlgn="base" hangingPunct="1">
              <a:spcBef>
                <a:spcPts val="1000"/>
              </a:spcBef>
              <a:spcAft>
                <a:spcPct val="0"/>
              </a:spcAft>
              <a:buFontTx/>
              <a:buNone/>
            </a:pPr>
            <a:r>
              <a:rPr lang="en-US" altLang="en-US" sz="4000" dirty="0" smtClean="0">
                <a:solidFill>
                  <a:srgbClr val="000000"/>
                </a:solidFill>
                <a:cs typeface="Arial" pitchFamily="34" charset="0"/>
              </a:rPr>
              <a:t>				~     50 mm He</a:t>
            </a:r>
          </a:p>
          <a:p>
            <a:pPr eaLnBrk="1" fontAlgn="base" hangingPunct="1">
              <a:spcBef>
                <a:spcPts val="1000"/>
              </a:spcBef>
              <a:spcAft>
                <a:spcPct val="0"/>
              </a:spcAft>
              <a:buFontTx/>
              <a:buNone/>
            </a:pPr>
            <a:r>
              <a:rPr lang="en-US" altLang="en-US" sz="4000" dirty="0" smtClean="0">
                <a:solidFill>
                  <a:srgbClr val="000000"/>
                </a:solidFill>
                <a:cs typeface="Arial" pitchFamily="34" charset="0"/>
              </a:rPr>
              <a:t>    ≈ 370 mm sat water vapor @ 4C</a:t>
            </a:r>
            <a:endParaRPr lang="el-GR" altLang="en-US" sz="4000" dirty="0">
              <a:solidFill>
                <a:srgbClr val="000000"/>
              </a:solidFill>
              <a:cs typeface="Arial" pitchFamily="34" charset="0"/>
            </a:endParaRPr>
          </a:p>
        </p:txBody>
      </p:sp>
      <p:sp>
        <p:nvSpPr>
          <p:cNvPr id="203779" name="Rectangle 2"/>
          <p:cNvSpPr>
            <a:spLocks noGrp="1" noChangeArrowheads="1"/>
          </p:cNvSpPr>
          <p:nvPr>
            <p:ph type="title"/>
          </p:nvPr>
        </p:nvSpPr>
        <p:spPr/>
        <p:txBody>
          <a:bodyPr/>
          <a:lstStyle/>
          <a:p>
            <a:pPr eaLnBrk="1" hangingPunct="1"/>
            <a:r>
              <a:rPr lang="en-US" altLang="en-US" smtClean="0"/>
              <a:t>X-ray scattering “rules”:</a:t>
            </a:r>
          </a:p>
        </p:txBody>
      </p:sp>
      <p:grpSp>
        <p:nvGrpSpPr>
          <p:cNvPr id="203780" name="Group 12"/>
          <p:cNvGrpSpPr>
            <a:grpSpLocks/>
          </p:cNvGrpSpPr>
          <p:nvPr/>
        </p:nvGrpSpPr>
        <p:grpSpPr bwMode="auto">
          <a:xfrm rot="5400000">
            <a:off x="592137" y="4033838"/>
            <a:ext cx="2238375" cy="501650"/>
            <a:chOff x="1288" y="3758"/>
            <a:chExt cx="1410" cy="316"/>
          </a:xfrm>
        </p:grpSpPr>
        <p:sp>
          <p:nvSpPr>
            <p:cNvPr id="203796" name="Freeform 13"/>
            <p:cNvSpPr>
              <a:spLocks noChangeAspect="1"/>
            </p:cNvSpPr>
            <p:nvPr/>
          </p:nvSpPr>
          <p:spPr bwMode="auto">
            <a:xfrm>
              <a:off x="1288" y="3758"/>
              <a:ext cx="764" cy="316"/>
            </a:xfrm>
            <a:custGeom>
              <a:avLst/>
              <a:gdLst>
                <a:gd name="T0" fmla="*/ 220 w 2552"/>
                <a:gd name="T1" fmla="*/ 27 h 1384"/>
                <a:gd name="T2" fmla="*/ 108 w 2552"/>
                <a:gd name="T3" fmla="*/ 67 h 1384"/>
                <a:gd name="T4" fmla="*/ 31 w 2552"/>
                <a:gd name="T5" fmla="*/ 59 h 1384"/>
                <a:gd name="T6" fmla="*/ 1 w 2552"/>
                <a:gd name="T7" fmla="*/ 32 h 1384"/>
                <a:gd name="T8" fmla="*/ 27 w 2552"/>
                <a:gd name="T9" fmla="*/ 7 h 1384"/>
                <a:gd name="T10" fmla="*/ 96 w 2552"/>
                <a:gd name="T11" fmla="*/ 2 h 1384"/>
                <a:gd name="T12" fmla="*/ 151 w 2552"/>
                <a:gd name="T13" fmla="*/ 17 h 1384"/>
                <a:gd name="T14" fmla="*/ 212 w 2552"/>
                <a:gd name="T15" fmla="*/ 29 h 1384"/>
                <a:gd name="T16" fmla="*/ 229 w 2552"/>
                <a:gd name="T17" fmla="*/ 29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cs typeface="Arial" pitchFamily="34" charset="0"/>
              </a:endParaRPr>
            </a:p>
          </p:txBody>
        </p:sp>
        <p:sp>
          <p:nvSpPr>
            <p:cNvPr id="203797" name="Rectangle 14"/>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en-US" altLang="en-US" sz="1800">
                <a:solidFill>
                  <a:srgbClr val="000000"/>
                </a:solidFill>
                <a:cs typeface="Arial" pitchFamily="34" charset="0"/>
              </a:endParaRPr>
            </a:p>
          </p:txBody>
        </p:sp>
        <p:sp>
          <p:nvSpPr>
            <p:cNvPr id="203798" name="Freeform 15"/>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cs typeface="Arial" pitchFamily="34" charset="0"/>
              </a:endParaRPr>
            </a:p>
          </p:txBody>
        </p:sp>
        <p:sp>
          <p:nvSpPr>
            <p:cNvPr id="203799" name="Freeform 16"/>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cs typeface="Arial" pitchFamily="34" charset="0"/>
              </a:endParaRPr>
            </a:p>
          </p:txBody>
        </p:sp>
        <p:sp>
          <p:nvSpPr>
            <p:cNvPr id="203800" name="Oval 17"/>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en-US" altLang="en-US" sz="1800">
                <a:solidFill>
                  <a:srgbClr val="000000"/>
                </a:solidFill>
                <a:cs typeface="Arial" pitchFamily="34" charset="0"/>
              </a:endParaRPr>
            </a:p>
          </p:txBody>
        </p:sp>
      </p:grpSp>
      <p:grpSp>
        <p:nvGrpSpPr>
          <p:cNvPr id="203781" name="Group 2"/>
          <p:cNvGrpSpPr>
            <a:grpSpLocks/>
          </p:cNvGrpSpPr>
          <p:nvPr/>
        </p:nvGrpSpPr>
        <p:grpSpPr bwMode="auto">
          <a:xfrm>
            <a:off x="2090738" y="2965450"/>
            <a:ext cx="1809750" cy="2449513"/>
            <a:chOff x="2090550" y="2964790"/>
            <a:chExt cx="1810415" cy="2449974"/>
          </a:xfrm>
        </p:grpSpPr>
        <p:sp>
          <p:nvSpPr>
            <p:cNvPr id="203789" name="Freeform 3"/>
            <p:cNvSpPr>
              <a:spLocks/>
            </p:cNvSpPr>
            <p:nvPr/>
          </p:nvSpPr>
          <p:spPr bwMode="auto">
            <a:xfrm rot="-7731896">
              <a:off x="1964267" y="3091073"/>
              <a:ext cx="2062982" cy="1810415"/>
            </a:xfrm>
            <a:custGeom>
              <a:avLst/>
              <a:gdLst>
                <a:gd name="T0" fmla="*/ 663460 w 12531"/>
                <a:gd name="T1" fmla="*/ 1074143 h 11874"/>
                <a:gd name="T2" fmla="*/ 1350956 w 12531"/>
                <a:gd name="T3" fmla="*/ 1775500 h 11874"/>
                <a:gd name="T4" fmla="*/ 2004209 w 12531"/>
                <a:gd name="T5" fmla="*/ 1619524 h 11874"/>
                <a:gd name="T6" fmla="*/ 1904937 w 12531"/>
                <a:gd name="T7" fmla="*/ 891638 h 11874"/>
                <a:gd name="T8" fmla="*/ 1238184 w 12531"/>
                <a:gd name="T9" fmla="*/ 474178 h 11874"/>
                <a:gd name="T10" fmla="*/ 11359 w 12531"/>
                <a:gd name="T11" fmla="*/ 13875 h 11874"/>
                <a:gd name="T12" fmla="*/ 663460 w 12531"/>
                <a:gd name="T13" fmla="*/ 1074143 h 1187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531" h="11874">
                  <a:moveTo>
                    <a:pt x="4030" y="7045"/>
                  </a:moveTo>
                  <a:cubicBezTo>
                    <a:pt x="5386" y="8971"/>
                    <a:pt x="6849" y="11049"/>
                    <a:pt x="8206" y="11645"/>
                  </a:cubicBezTo>
                  <a:cubicBezTo>
                    <a:pt x="9562" y="12240"/>
                    <a:pt x="11503" y="11601"/>
                    <a:pt x="12174" y="10622"/>
                  </a:cubicBezTo>
                  <a:cubicBezTo>
                    <a:pt x="12845" y="9643"/>
                    <a:pt x="12529" y="7259"/>
                    <a:pt x="11571" y="5848"/>
                  </a:cubicBezTo>
                  <a:cubicBezTo>
                    <a:pt x="10613" y="4437"/>
                    <a:pt x="9016" y="3734"/>
                    <a:pt x="7521" y="3110"/>
                  </a:cubicBezTo>
                  <a:cubicBezTo>
                    <a:pt x="6026" y="2485"/>
                    <a:pt x="649" y="-565"/>
                    <a:pt x="69" y="91"/>
                  </a:cubicBezTo>
                  <a:cubicBezTo>
                    <a:pt x="-509" y="747"/>
                    <a:pt x="2674" y="5119"/>
                    <a:pt x="4030" y="7045"/>
                  </a:cubicBezTo>
                  <a:close/>
                </a:path>
              </a:pathLst>
            </a:custGeom>
            <a:solidFill>
              <a:srgbClr val="FFC000"/>
            </a:solidFill>
            <a:ln w="9525">
              <a:solidFill>
                <a:schemeClr val="tx1"/>
              </a:solidFill>
              <a:round/>
              <a:headEnd/>
              <a:tailEnd/>
            </a:ln>
          </p:spPr>
          <p:txBody>
            <a:bodyPr/>
            <a:lstStyle/>
            <a:p>
              <a:pPr fontAlgn="base">
                <a:spcBef>
                  <a:spcPct val="0"/>
                </a:spcBef>
                <a:spcAft>
                  <a:spcPct val="0"/>
                </a:spcAft>
              </a:pPr>
              <a:endParaRPr lang="en-US" dirty="0">
                <a:solidFill>
                  <a:srgbClr val="000000"/>
                </a:solidFill>
                <a:latin typeface="Arial" panose="020B0604020202020204" pitchFamily="34" charset="0"/>
                <a:cs typeface="Arial" pitchFamily="34" charset="0"/>
              </a:endParaRPr>
            </a:p>
          </p:txBody>
        </p:sp>
        <p:grpSp>
          <p:nvGrpSpPr>
            <p:cNvPr id="203790" name="Group 12"/>
            <p:cNvGrpSpPr>
              <a:grpSpLocks/>
            </p:cNvGrpSpPr>
            <p:nvPr/>
          </p:nvGrpSpPr>
          <p:grpSpPr bwMode="auto">
            <a:xfrm rot="5400000">
              <a:off x="1762102" y="4044752"/>
              <a:ext cx="2238375" cy="501650"/>
              <a:chOff x="1288" y="3758"/>
              <a:chExt cx="1410" cy="316"/>
            </a:xfrm>
          </p:grpSpPr>
          <p:sp>
            <p:nvSpPr>
              <p:cNvPr id="203791" name="Freeform 13"/>
              <p:cNvSpPr>
                <a:spLocks noChangeAspect="1"/>
              </p:cNvSpPr>
              <p:nvPr/>
            </p:nvSpPr>
            <p:spPr bwMode="auto">
              <a:xfrm>
                <a:off x="1288" y="3758"/>
                <a:ext cx="764" cy="316"/>
              </a:xfrm>
              <a:custGeom>
                <a:avLst/>
                <a:gdLst>
                  <a:gd name="T0" fmla="*/ 220 w 2552"/>
                  <a:gd name="T1" fmla="*/ 27 h 1384"/>
                  <a:gd name="T2" fmla="*/ 108 w 2552"/>
                  <a:gd name="T3" fmla="*/ 67 h 1384"/>
                  <a:gd name="T4" fmla="*/ 31 w 2552"/>
                  <a:gd name="T5" fmla="*/ 59 h 1384"/>
                  <a:gd name="T6" fmla="*/ 1 w 2552"/>
                  <a:gd name="T7" fmla="*/ 32 h 1384"/>
                  <a:gd name="T8" fmla="*/ 27 w 2552"/>
                  <a:gd name="T9" fmla="*/ 7 h 1384"/>
                  <a:gd name="T10" fmla="*/ 96 w 2552"/>
                  <a:gd name="T11" fmla="*/ 2 h 1384"/>
                  <a:gd name="T12" fmla="*/ 151 w 2552"/>
                  <a:gd name="T13" fmla="*/ 17 h 1384"/>
                  <a:gd name="T14" fmla="*/ 212 w 2552"/>
                  <a:gd name="T15" fmla="*/ 29 h 1384"/>
                  <a:gd name="T16" fmla="*/ 229 w 2552"/>
                  <a:gd name="T17" fmla="*/ 29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cs typeface="Arial" pitchFamily="34" charset="0"/>
                </a:endParaRPr>
              </a:p>
            </p:txBody>
          </p:sp>
          <p:sp>
            <p:nvSpPr>
              <p:cNvPr id="203792" name="Rectangle 14"/>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en-US" altLang="en-US" sz="1800">
                  <a:solidFill>
                    <a:srgbClr val="000000"/>
                  </a:solidFill>
                  <a:cs typeface="Arial" pitchFamily="34" charset="0"/>
                </a:endParaRPr>
              </a:p>
            </p:txBody>
          </p:sp>
          <p:sp>
            <p:nvSpPr>
              <p:cNvPr id="203793" name="Freeform 15"/>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cs typeface="Arial" pitchFamily="34" charset="0"/>
                </a:endParaRPr>
              </a:p>
            </p:txBody>
          </p:sp>
          <p:sp>
            <p:nvSpPr>
              <p:cNvPr id="203794" name="Freeform 16"/>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cs typeface="Arial" pitchFamily="34" charset="0"/>
                </a:endParaRPr>
              </a:p>
            </p:txBody>
          </p:sp>
          <p:sp>
            <p:nvSpPr>
              <p:cNvPr id="203795" name="Oval 17"/>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en-US" altLang="en-US" sz="1800">
                  <a:solidFill>
                    <a:srgbClr val="000000"/>
                  </a:solidFill>
                  <a:cs typeface="Arial" pitchFamily="34" charset="0"/>
                </a:endParaRPr>
              </a:p>
            </p:txBody>
          </p:sp>
        </p:grpSp>
      </p:grpSp>
      <p:grpSp>
        <p:nvGrpSpPr>
          <p:cNvPr id="203782" name="Group 1"/>
          <p:cNvGrpSpPr>
            <a:grpSpLocks/>
          </p:cNvGrpSpPr>
          <p:nvPr/>
        </p:nvGrpSpPr>
        <p:grpSpPr bwMode="auto">
          <a:xfrm>
            <a:off x="641350" y="3429000"/>
            <a:ext cx="373063" cy="1449388"/>
            <a:chOff x="640737" y="3429162"/>
            <a:chExt cx="373063" cy="1449256"/>
          </a:xfrm>
        </p:grpSpPr>
        <p:sp>
          <p:nvSpPr>
            <p:cNvPr id="203783" name="Freeform 13"/>
            <p:cNvSpPr>
              <a:spLocks noChangeAspect="1"/>
            </p:cNvSpPr>
            <p:nvPr/>
          </p:nvSpPr>
          <p:spPr bwMode="auto">
            <a:xfrm rot="5400000">
              <a:off x="584381" y="3485518"/>
              <a:ext cx="390525" cy="277813"/>
            </a:xfrm>
            <a:custGeom>
              <a:avLst/>
              <a:gdLst>
                <a:gd name="T0" fmla="*/ 112475 w 2552"/>
                <a:gd name="T1" fmla="*/ 23486 h 1384"/>
                <a:gd name="T2" fmla="*/ 55396 w 2552"/>
                <a:gd name="T3" fmla="*/ 58614 h 1384"/>
                <a:gd name="T4" fmla="*/ 15762 w 2552"/>
                <a:gd name="T5" fmla="*/ 51990 h 1384"/>
                <a:gd name="T6" fmla="*/ 306 w 2552"/>
                <a:gd name="T7" fmla="*/ 27902 h 1384"/>
                <a:gd name="T8" fmla="*/ 13619 w 2552"/>
                <a:gd name="T9" fmla="*/ 5821 h 1384"/>
                <a:gd name="T10" fmla="*/ 48816 w 2552"/>
                <a:gd name="T11" fmla="*/ 1405 h 1384"/>
                <a:gd name="T12" fmla="*/ 77279 w 2552"/>
                <a:gd name="T13" fmla="*/ 14653 h 1384"/>
                <a:gd name="T14" fmla="*/ 108190 w 2552"/>
                <a:gd name="T15" fmla="*/ 25694 h 1384"/>
                <a:gd name="T16" fmla="*/ 116913 w 2552"/>
                <a:gd name="T17" fmla="*/ 25694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cs typeface="Arial" pitchFamily="34" charset="0"/>
              </a:endParaRPr>
            </a:p>
          </p:txBody>
        </p:sp>
        <p:sp>
          <p:nvSpPr>
            <p:cNvPr id="203784" name="Rectangle 14"/>
            <p:cNvSpPr>
              <a:spLocks noChangeArrowheads="1"/>
            </p:cNvSpPr>
            <p:nvPr/>
          </p:nvSpPr>
          <p:spPr bwMode="auto">
            <a:xfrm rot="5400000">
              <a:off x="715350" y="3551399"/>
              <a:ext cx="88900" cy="889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en-US" altLang="en-US" sz="1800">
                <a:solidFill>
                  <a:srgbClr val="000000"/>
                </a:solidFill>
                <a:cs typeface="Arial" pitchFamily="34" charset="0"/>
              </a:endParaRPr>
            </a:p>
          </p:txBody>
        </p:sp>
        <p:sp>
          <p:nvSpPr>
            <p:cNvPr id="203785" name="Oval 17"/>
            <p:cNvSpPr>
              <a:spLocks noChangeArrowheads="1"/>
            </p:cNvSpPr>
            <p:nvPr/>
          </p:nvSpPr>
          <p:spPr bwMode="auto">
            <a:xfrm rot="5400000">
              <a:off x="875687" y="4251487"/>
              <a:ext cx="142875" cy="133350"/>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en-US" altLang="en-US" sz="1800">
                <a:solidFill>
                  <a:srgbClr val="000000"/>
                </a:solidFill>
                <a:cs typeface="Arial" pitchFamily="34" charset="0"/>
              </a:endParaRPr>
            </a:p>
          </p:txBody>
        </p:sp>
        <p:sp>
          <p:nvSpPr>
            <p:cNvPr id="203786" name="Freeform 15"/>
            <p:cNvSpPr>
              <a:spLocks/>
            </p:cNvSpPr>
            <p:nvPr/>
          </p:nvSpPr>
          <p:spPr bwMode="auto">
            <a:xfrm rot="5400000">
              <a:off x="237210" y="4260880"/>
              <a:ext cx="1130300" cy="104775"/>
            </a:xfrm>
            <a:custGeom>
              <a:avLst/>
              <a:gdLst>
                <a:gd name="T0" fmla="*/ 0 w 712"/>
                <a:gd name="T1" fmla="*/ 84138 h 66"/>
                <a:gd name="T2" fmla="*/ 196850 w 712"/>
                <a:gd name="T3" fmla="*/ 1588 h 66"/>
                <a:gd name="T4" fmla="*/ 419100 w 712"/>
                <a:gd name="T5" fmla="*/ 96838 h 66"/>
                <a:gd name="T6" fmla="*/ 666750 w 712"/>
                <a:gd name="T7" fmla="*/ 7938 h 66"/>
                <a:gd name="T8" fmla="*/ 895350 w 712"/>
                <a:gd name="T9" fmla="*/ 103188 h 66"/>
                <a:gd name="T10" fmla="*/ 1130300 w 712"/>
                <a:gd name="T11" fmla="*/ 158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cs typeface="Arial" pitchFamily="34" charset="0"/>
              </a:endParaRPr>
            </a:p>
          </p:txBody>
        </p:sp>
        <p:sp>
          <p:nvSpPr>
            <p:cNvPr id="203787" name="Freeform 16"/>
            <p:cNvSpPr>
              <a:spLocks/>
            </p:cNvSpPr>
            <p:nvPr/>
          </p:nvSpPr>
          <p:spPr bwMode="auto">
            <a:xfrm rot="16200000" flipH="1">
              <a:off x="243560" y="4222780"/>
              <a:ext cx="1130300" cy="104775"/>
            </a:xfrm>
            <a:custGeom>
              <a:avLst/>
              <a:gdLst>
                <a:gd name="T0" fmla="*/ 0 w 712"/>
                <a:gd name="T1" fmla="*/ 84138 h 66"/>
                <a:gd name="T2" fmla="*/ 196850 w 712"/>
                <a:gd name="T3" fmla="*/ 1588 h 66"/>
                <a:gd name="T4" fmla="*/ 419100 w 712"/>
                <a:gd name="T5" fmla="*/ 96838 h 66"/>
                <a:gd name="T6" fmla="*/ 666750 w 712"/>
                <a:gd name="T7" fmla="*/ 7938 h 66"/>
                <a:gd name="T8" fmla="*/ 895350 w 712"/>
                <a:gd name="T9" fmla="*/ 103188 h 66"/>
                <a:gd name="T10" fmla="*/ 1130300 w 712"/>
                <a:gd name="T11" fmla="*/ 158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cs typeface="Arial" pitchFamily="34" charset="0"/>
              </a:endParaRPr>
            </a:p>
          </p:txBody>
        </p:sp>
        <p:sp>
          <p:nvSpPr>
            <p:cNvPr id="203788" name="Oval 17"/>
            <p:cNvSpPr>
              <a:spLocks noChangeArrowheads="1"/>
            </p:cNvSpPr>
            <p:nvPr/>
          </p:nvSpPr>
          <p:spPr bwMode="auto">
            <a:xfrm rot="5400000">
              <a:off x="837285" y="3689380"/>
              <a:ext cx="142875" cy="133350"/>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en-US" altLang="en-US" sz="1800">
                <a:solidFill>
                  <a:srgbClr val="000000"/>
                </a:solidFill>
                <a:cs typeface="Arial" pitchFamily="34" charset="0"/>
              </a:endParaRPr>
            </a:p>
          </p:txBody>
        </p:sp>
      </p:grpSp>
      <p:sp>
        <p:nvSpPr>
          <p:cNvPr id="26" name="TextBox 25"/>
          <p:cNvSpPr txBox="1"/>
          <p:nvPr/>
        </p:nvSpPr>
        <p:spPr>
          <a:xfrm>
            <a:off x="1097280" y="1239520"/>
            <a:ext cx="6607899" cy="461665"/>
          </a:xfrm>
          <a:prstGeom prst="rect">
            <a:avLst/>
          </a:prstGeom>
          <a:noFill/>
        </p:spPr>
        <p:txBody>
          <a:bodyPr wrap="none" rtlCol="0">
            <a:spAutoFit/>
          </a:bodyPr>
          <a:lstStyle/>
          <a:p>
            <a:pPr fontAlgn="base">
              <a:spcBef>
                <a:spcPct val="0"/>
              </a:spcBef>
              <a:spcAft>
                <a:spcPct val="0"/>
              </a:spcAft>
            </a:pPr>
            <a:r>
              <a:rPr lang="en-US" sz="2400" dirty="0">
                <a:solidFill>
                  <a:srgbClr val="C00000"/>
                </a:solidFill>
                <a:latin typeface="Arial" panose="020B0604020202020204" pitchFamily="34" charset="0"/>
              </a:rPr>
              <a:t>Optimum: support thickness = crystal thickness</a:t>
            </a:r>
          </a:p>
        </p:txBody>
      </p:sp>
    </p:spTree>
    <p:extLst>
      <p:ext uri="{BB962C8B-B14F-4D97-AF65-F5344CB8AC3E}">
        <p14:creationId xmlns:p14="http://schemas.microsoft.com/office/powerpoint/2010/main" val="391454370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743200"/>
            <a:ext cx="8229600" cy="1143000"/>
          </a:xfrm>
        </p:spPr>
        <p:txBody>
          <a:bodyPr>
            <a:normAutofit fontScale="90000"/>
          </a:bodyPr>
          <a:lstStyle/>
          <a:p>
            <a:r>
              <a:rPr lang="en-US" dirty="0" smtClean="0"/>
              <a:t>Can radiation damage be “outrun”?</a:t>
            </a:r>
            <a:endParaRPr lang="en-US" dirty="0"/>
          </a:p>
        </p:txBody>
      </p:sp>
    </p:spTree>
    <p:extLst>
      <p:ext uri="{BB962C8B-B14F-4D97-AF65-F5344CB8AC3E}">
        <p14:creationId xmlns:p14="http://schemas.microsoft.com/office/powerpoint/2010/main" val="1349265637"/>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txBody>
          <a:bodyPr/>
          <a:lstStyle/>
          <a:p>
            <a:r>
              <a:rPr lang="en-US" dirty="0" smtClean="0"/>
              <a:t>Dose-rate effect at Room Temp?</a:t>
            </a:r>
            <a:endParaRPr lang="en-US" dirty="0"/>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75" y="914400"/>
            <a:ext cx="4733925" cy="471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914400"/>
            <a:ext cx="4238625" cy="4848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800599" y="5903893"/>
            <a:ext cx="4359965" cy="954107"/>
          </a:xfrm>
          <a:prstGeom prst="rect">
            <a:avLst/>
          </a:prstGeom>
        </p:spPr>
        <p:txBody>
          <a:bodyPr wrap="square">
            <a:spAutoFit/>
          </a:bodyPr>
          <a:lstStyle/>
          <a:p>
            <a:r>
              <a:rPr lang="en-US" sz="1400" dirty="0" err="1">
                <a:solidFill>
                  <a:srgbClr val="000000"/>
                </a:solidFill>
              </a:rPr>
              <a:t>Warkentin</a:t>
            </a:r>
            <a:r>
              <a:rPr lang="en-US" sz="1400" dirty="0">
                <a:solidFill>
                  <a:srgbClr val="000000"/>
                </a:solidFill>
              </a:rPr>
              <a:t> M, </a:t>
            </a:r>
            <a:r>
              <a:rPr lang="en-US" sz="1400" dirty="0" err="1">
                <a:solidFill>
                  <a:srgbClr val="000000"/>
                </a:solidFill>
              </a:rPr>
              <a:t>Badeau</a:t>
            </a:r>
            <a:r>
              <a:rPr lang="en-US" sz="1400" dirty="0">
                <a:solidFill>
                  <a:srgbClr val="000000"/>
                </a:solidFill>
              </a:rPr>
              <a:t> R, Hopkins JB, </a:t>
            </a:r>
            <a:r>
              <a:rPr lang="en-US" sz="1400" dirty="0" err="1">
                <a:solidFill>
                  <a:srgbClr val="000000"/>
                </a:solidFill>
              </a:rPr>
              <a:t>Mulichak</a:t>
            </a:r>
            <a:r>
              <a:rPr lang="en-US" sz="1400" dirty="0">
                <a:solidFill>
                  <a:srgbClr val="000000"/>
                </a:solidFill>
              </a:rPr>
              <a:t> AM, Keefe LJ &amp; Thorne RE (2012)."Global radiation damage at 300 and 260 K with dose rates approaching 1 </a:t>
            </a:r>
            <a:r>
              <a:rPr lang="en-US" sz="1400" dirty="0" err="1">
                <a:solidFill>
                  <a:srgbClr val="000000"/>
                </a:solidFill>
              </a:rPr>
              <a:t>MGy</a:t>
            </a:r>
            <a:r>
              <a:rPr lang="en-US" sz="1400" dirty="0">
                <a:solidFill>
                  <a:srgbClr val="000000"/>
                </a:solidFill>
              </a:rPr>
              <a:t> s-1", </a:t>
            </a:r>
            <a:r>
              <a:rPr lang="en-US" sz="1400" i="1" dirty="0" err="1">
                <a:solidFill>
                  <a:srgbClr val="000000"/>
                </a:solidFill>
              </a:rPr>
              <a:t>Acta</a:t>
            </a:r>
            <a:r>
              <a:rPr lang="en-US" sz="1400" i="1" dirty="0">
                <a:solidFill>
                  <a:srgbClr val="000000"/>
                </a:solidFill>
              </a:rPr>
              <a:t> </a:t>
            </a:r>
            <a:r>
              <a:rPr lang="en-US" sz="1400" i="1" dirty="0" err="1" smtClean="0">
                <a:solidFill>
                  <a:srgbClr val="000000"/>
                </a:solidFill>
              </a:rPr>
              <a:t>Cryst</a:t>
            </a:r>
            <a:r>
              <a:rPr lang="en-US" sz="1400" i="1" dirty="0" smtClean="0">
                <a:solidFill>
                  <a:srgbClr val="000000"/>
                </a:solidFill>
              </a:rPr>
              <a:t>. </a:t>
            </a:r>
            <a:r>
              <a:rPr lang="en-US" sz="1400" i="1" dirty="0">
                <a:solidFill>
                  <a:srgbClr val="000000"/>
                </a:solidFill>
              </a:rPr>
              <a:t>D</a:t>
            </a:r>
            <a:r>
              <a:rPr lang="en-US" sz="1400" dirty="0">
                <a:solidFill>
                  <a:srgbClr val="000000"/>
                </a:solidFill>
              </a:rPr>
              <a:t> </a:t>
            </a:r>
            <a:r>
              <a:rPr lang="en-US" sz="1400" b="1" dirty="0">
                <a:solidFill>
                  <a:srgbClr val="000000"/>
                </a:solidFill>
              </a:rPr>
              <a:t>68</a:t>
            </a:r>
            <a:r>
              <a:rPr lang="en-US" sz="1400" dirty="0">
                <a:solidFill>
                  <a:srgbClr val="000000"/>
                </a:solidFill>
              </a:rPr>
              <a:t>, 124-133. </a:t>
            </a:r>
          </a:p>
        </p:txBody>
      </p:sp>
      <p:sp>
        <p:nvSpPr>
          <p:cNvPr id="5" name="Rectangle 4"/>
          <p:cNvSpPr/>
          <p:nvPr/>
        </p:nvSpPr>
        <p:spPr>
          <a:xfrm>
            <a:off x="-3313" y="5691762"/>
            <a:ext cx="4572000" cy="1169551"/>
          </a:xfrm>
          <a:prstGeom prst="rect">
            <a:avLst/>
          </a:prstGeom>
        </p:spPr>
        <p:txBody>
          <a:bodyPr>
            <a:spAutoFit/>
          </a:bodyPr>
          <a:lstStyle/>
          <a:p>
            <a:r>
              <a:rPr lang="en-US" sz="1400" dirty="0">
                <a:solidFill>
                  <a:srgbClr val="000000"/>
                </a:solidFill>
              </a:rPr>
              <a:t>Owen RL, </a:t>
            </a:r>
            <a:r>
              <a:rPr lang="en-US" sz="1400" dirty="0" err="1">
                <a:solidFill>
                  <a:srgbClr val="000000"/>
                </a:solidFill>
              </a:rPr>
              <a:t>Axford</a:t>
            </a:r>
            <a:r>
              <a:rPr lang="en-US" sz="1400" dirty="0">
                <a:solidFill>
                  <a:srgbClr val="000000"/>
                </a:solidFill>
              </a:rPr>
              <a:t> D, </a:t>
            </a:r>
            <a:r>
              <a:rPr lang="en-US" sz="1400" dirty="0" err="1">
                <a:solidFill>
                  <a:srgbClr val="000000"/>
                </a:solidFill>
              </a:rPr>
              <a:t>Nettleship</a:t>
            </a:r>
            <a:r>
              <a:rPr lang="en-US" sz="1400" dirty="0">
                <a:solidFill>
                  <a:srgbClr val="000000"/>
                </a:solidFill>
              </a:rPr>
              <a:t> JE, Owens RJ, Robinson JI, Morgan AW, Dore AS, </a:t>
            </a:r>
            <a:r>
              <a:rPr lang="en-US" sz="1400" dirty="0" err="1">
                <a:solidFill>
                  <a:srgbClr val="000000"/>
                </a:solidFill>
              </a:rPr>
              <a:t>Lebon</a:t>
            </a:r>
            <a:r>
              <a:rPr lang="en-US" sz="1400" dirty="0">
                <a:solidFill>
                  <a:srgbClr val="000000"/>
                </a:solidFill>
              </a:rPr>
              <a:t> G, Tate CG, Fry EE, Ren J, Stuart DI &amp; Evans G (2012)."Outrunning free radicals in room-temperature macromolecular crystallography", </a:t>
            </a:r>
            <a:r>
              <a:rPr lang="en-US" sz="1400" i="1" dirty="0" err="1">
                <a:solidFill>
                  <a:srgbClr val="000000"/>
                </a:solidFill>
              </a:rPr>
              <a:t>Acta</a:t>
            </a:r>
            <a:r>
              <a:rPr lang="en-US" sz="1400" i="1" dirty="0">
                <a:solidFill>
                  <a:srgbClr val="000000"/>
                </a:solidFill>
              </a:rPr>
              <a:t> </a:t>
            </a:r>
            <a:r>
              <a:rPr lang="en-US" sz="1400" i="1" dirty="0" err="1" smtClean="0">
                <a:solidFill>
                  <a:srgbClr val="000000"/>
                </a:solidFill>
              </a:rPr>
              <a:t>Cryst</a:t>
            </a:r>
            <a:r>
              <a:rPr lang="en-US" sz="1400" i="1" dirty="0" smtClean="0">
                <a:solidFill>
                  <a:srgbClr val="000000"/>
                </a:solidFill>
              </a:rPr>
              <a:t>. </a:t>
            </a:r>
            <a:r>
              <a:rPr lang="en-US" sz="1400" i="1" dirty="0">
                <a:solidFill>
                  <a:srgbClr val="000000"/>
                </a:solidFill>
              </a:rPr>
              <a:t>D</a:t>
            </a:r>
            <a:r>
              <a:rPr lang="en-US" sz="1400" dirty="0">
                <a:solidFill>
                  <a:srgbClr val="000000"/>
                </a:solidFill>
              </a:rPr>
              <a:t> </a:t>
            </a:r>
            <a:r>
              <a:rPr lang="en-US" sz="1400" b="1" dirty="0">
                <a:solidFill>
                  <a:srgbClr val="000000"/>
                </a:solidFill>
              </a:rPr>
              <a:t>68</a:t>
            </a:r>
            <a:r>
              <a:rPr lang="en-US" sz="1400" dirty="0">
                <a:solidFill>
                  <a:srgbClr val="000000"/>
                </a:solidFill>
              </a:rPr>
              <a:t>, 810-818. </a:t>
            </a:r>
          </a:p>
        </p:txBody>
      </p:sp>
    </p:spTree>
    <p:extLst>
      <p:ext uri="{BB962C8B-B14F-4D97-AF65-F5344CB8AC3E}">
        <p14:creationId xmlns:p14="http://schemas.microsoft.com/office/powerpoint/2010/main" val="2664796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16406"/>
          <a:stretch/>
        </p:blipFill>
        <p:spPr>
          <a:xfrm>
            <a:off x="0" y="1727200"/>
            <a:ext cx="9144000" cy="5130800"/>
          </a:xfrm>
          <a:prstGeom prst="rect">
            <a:avLst/>
          </a:prstGeom>
        </p:spPr>
      </p:pic>
      <p:sp>
        <p:nvSpPr>
          <p:cNvPr id="8" name="Title 1"/>
          <p:cNvSpPr>
            <a:spLocks noGrp="1"/>
          </p:cNvSpPr>
          <p:nvPr>
            <p:ph type="title"/>
          </p:nvPr>
        </p:nvSpPr>
        <p:spPr>
          <a:xfrm>
            <a:off x="457200" y="-1"/>
            <a:ext cx="8229600" cy="1698171"/>
          </a:xfrm>
        </p:spPr>
        <p:txBody>
          <a:bodyPr>
            <a:normAutofit/>
          </a:bodyPr>
          <a:lstStyle/>
          <a:p>
            <a:r>
              <a:rPr lang="en-US" dirty="0" smtClean="0"/>
              <a:t>Pilatus pile-up for RT MX?</a:t>
            </a:r>
            <a:br>
              <a:rPr lang="en-US" dirty="0" smtClean="0"/>
            </a:br>
            <a:r>
              <a:rPr lang="en-US" dirty="0" smtClean="0"/>
              <a:t>same photons, different speeds</a:t>
            </a:r>
            <a:endParaRPr lang="en-US" dirty="0"/>
          </a:p>
        </p:txBody>
      </p:sp>
      <p:sp>
        <p:nvSpPr>
          <p:cNvPr id="2" name="TextBox 1"/>
          <p:cNvSpPr txBox="1"/>
          <p:nvPr/>
        </p:nvSpPr>
        <p:spPr>
          <a:xfrm>
            <a:off x="0" y="6036662"/>
            <a:ext cx="3212739" cy="830997"/>
          </a:xfrm>
          <a:prstGeom prst="rect">
            <a:avLst/>
          </a:prstGeom>
          <a:solidFill>
            <a:schemeClr val="bg1"/>
          </a:solidFill>
          <a:ln>
            <a:noFill/>
          </a:ln>
        </p:spPr>
        <p:txBody>
          <a:bodyPr wrap="none" rtlCol="0">
            <a:spAutoFit/>
          </a:bodyPr>
          <a:lstStyle/>
          <a:p>
            <a:r>
              <a:rPr lang="en-US" sz="2400" dirty="0" smtClean="0">
                <a:solidFill>
                  <a:srgbClr val="000000"/>
                </a:solidFill>
                <a:cs typeface="Arial" panose="020B0604020202020204" pitchFamily="34" charset="0"/>
              </a:rPr>
              <a:t>Sum of 193 shots with</a:t>
            </a:r>
          </a:p>
          <a:p>
            <a:r>
              <a:rPr lang="en-US" sz="2400" dirty="0" smtClean="0">
                <a:solidFill>
                  <a:srgbClr val="000000"/>
                </a:solidFill>
                <a:cs typeface="Arial" panose="020B0604020202020204" pitchFamily="34" charset="0"/>
              </a:rPr>
              <a:t>193-fold attenuation</a:t>
            </a:r>
            <a:endParaRPr lang="en-US" sz="2400" dirty="0">
              <a:solidFill>
                <a:srgbClr val="000000"/>
              </a:solidFill>
              <a:cs typeface="Arial" panose="020B0604020202020204" pitchFamily="34" charset="0"/>
            </a:endParaRPr>
          </a:p>
        </p:txBody>
      </p:sp>
      <p:sp>
        <p:nvSpPr>
          <p:cNvPr id="3" name="TextBox 2"/>
          <p:cNvSpPr txBox="1"/>
          <p:nvPr/>
        </p:nvSpPr>
        <p:spPr>
          <a:xfrm>
            <a:off x="6728585" y="5772438"/>
            <a:ext cx="2223686" cy="923330"/>
          </a:xfrm>
          <a:prstGeom prst="rect">
            <a:avLst/>
          </a:prstGeom>
          <a:noFill/>
        </p:spPr>
        <p:txBody>
          <a:bodyPr wrap="none" rtlCol="0">
            <a:spAutoFit/>
          </a:bodyPr>
          <a:lstStyle/>
          <a:p>
            <a:r>
              <a:rPr lang="en-US" sz="5400" dirty="0" smtClean="0"/>
              <a:t>SLOW</a:t>
            </a:r>
            <a:endParaRPr lang="en-US" sz="5400" dirty="0"/>
          </a:p>
        </p:txBody>
      </p:sp>
    </p:spTree>
    <p:extLst>
      <p:ext uri="{BB962C8B-B14F-4D97-AF65-F5344CB8AC3E}">
        <p14:creationId xmlns:p14="http://schemas.microsoft.com/office/powerpoint/2010/main" val="29180052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1698171"/>
          </a:xfrm>
        </p:spPr>
        <p:txBody>
          <a:bodyPr>
            <a:normAutofit/>
          </a:bodyPr>
          <a:lstStyle/>
          <a:p>
            <a:r>
              <a:rPr lang="en-US" dirty="0" smtClean="0"/>
              <a:t>Pilatus pile-up for RT MX?</a:t>
            </a:r>
            <a:br>
              <a:rPr lang="en-US" dirty="0" smtClean="0"/>
            </a:br>
            <a:r>
              <a:rPr lang="en-US" dirty="0" smtClean="0"/>
              <a:t>same photons, different speeds</a:t>
            </a:r>
            <a:endParaRPr lang="en-US"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16643"/>
          <a:stretch/>
        </p:blipFill>
        <p:spPr>
          <a:xfrm>
            <a:off x="0" y="1741714"/>
            <a:ext cx="9144000" cy="5116286"/>
          </a:xfrm>
          <a:prstGeom prst="rect">
            <a:avLst/>
          </a:prstGeom>
        </p:spPr>
      </p:pic>
      <p:sp>
        <p:nvSpPr>
          <p:cNvPr id="6" name="TextBox 5"/>
          <p:cNvSpPr txBox="1"/>
          <p:nvPr/>
        </p:nvSpPr>
        <p:spPr>
          <a:xfrm>
            <a:off x="0" y="6036662"/>
            <a:ext cx="2137124" cy="830997"/>
          </a:xfrm>
          <a:prstGeom prst="rect">
            <a:avLst/>
          </a:prstGeom>
          <a:solidFill>
            <a:schemeClr val="bg1"/>
          </a:solidFill>
          <a:ln>
            <a:noFill/>
          </a:ln>
        </p:spPr>
        <p:txBody>
          <a:bodyPr wrap="none" rtlCol="0">
            <a:spAutoFit/>
          </a:bodyPr>
          <a:lstStyle/>
          <a:p>
            <a:r>
              <a:rPr lang="en-US" sz="2400" dirty="0" smtClean="0">
                <a:solidFill>
                  <a:srgbClr val="000000"/>
                </a:solidFill>
                <a:cs typeface="Arial" panose="020B0604020202020204" pitchFamily="34" charset="0"/>
              </a:rPr>
              <a:t>1 shot with</a:t>
            </a:r>
          </a:p>
          <a:p>
            <a:r>
              <a:rPr lang="en-US" sz="2400" dirty="0" smtClean="0">
                <a:solidFill>
                  <a:srgbClr val="000000"/>
                </a:solidFill>
                <a:cs typeface="Arial" panose="020B0604020202020204" pitchFamily="34" charset="0"/>
              </a:rPr>
              <a:t>no attenuation</a:t>
            </a:r>
            <a:endParaRPr lang="en-US" sz="2400" dirty="0">
              <a:solidFill>
                <a:srgbClr val="000000"/>
              </a:solidFill>
              <a:cs typeface="Arial" panose="020B0604020202020204" pitchFamily="34" charset="0"/>
            </a:endParaRPr>
          </a:p>
        </p:txBody>
      </p:sp>
      <p:sp>
        <p:nvSpPr>
          <p:cNvPr id="5" name="TextBox 4"/>
          <p:cNvSpPr txBox="1"/>
          <p:nvPr/>
        </p:nvSpPr>
        <p:spPr>
          <a:xfrm>
            <a:off x="6728585" y="5772438"/>
            <a:ext cx="1916166" cy="923330"/>
          </a:xfrm>
          <a:prstGeom prst="rect">
            <a:avLst/>
          </a:prstGeom>
          <a:noFill/>
        </p:spPr>
        <p:txBody>
          <a:bodyPr wrap="none" rtlCol="0">
            <a:spAutoFit/>
          </a:bodyPr>
          <a:lstStyle/>
          <a:p>
            <a:r>
              <a:rPr lang="en-US" sz="5400" dirty="0" smtClean="0"/>
              <a:t>FAST</a:t>
            </a:r>
            <a:endParaRPr lang="en-US" sz="5400" dirty="0"/>
          </a:p>
        </p:txBody>
      </p:sp>
    </p:spTree>
    <p:extLst>
      <p:ext uri="{BB962C8B-B14F-4D97-AF65-F5344CB8AC3E}">
        <p14:creationId xmlns:p14="http://schemas.microsoft.com/office/powerpoint/2010/main" val="40680796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1698171"/>
          </a:xfrm>
        </p:spPr>
        <p:txBody>
          <a:bodyPr>
            <a:normAutofit/>
          </a:bodyPr>
          <a:lstStyle/>
          <a:p>
            <a:r>
              <a:rPr lang="en-US" dirty="0" smtClean="0"/>
              <a:t>Pilatus pile-up for RT MX?</a:t>
            </a:r>
            <a:br>
              <a:rPr lang="en-US" dirty="0" smtClean="0"/>
            </a:br>
            <a:r>
              <a:rPr lang="en-US" dirty="0" smtClean="0"/>
              <a:t>same photons, different speeds</a:t>
            </a: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6901"/>
          <a:stretch/>
        </p:blipFill>
        <p:spPr>
          <a:xfrm>
            <a:off x="682171" y="1669143"/>
            <a:ext cx="7431314" cy="5188857"/>
          </a:xfrm>
          <a:prstGeom prst="rect">
            <a:avLst/>
          </a:prstGeom>
        </p:spPr>
      </p:pic>
    </p:spTree>
    <p:extLst>
      <p:ext uri="{BB962C8B-B14F-4D97-AF65-F5344CB8AC3E}">
        <p14:creationId xmlns:p14="http://schemas.microsoft.com/office/powerpoint/2010/main" val="39041771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 we expect this with protein?</a:t>
            </a:r>
            <a:endParaRPr lang="en-US" dirty="0"/>
          </a:p>
        </p:txBody>
      </p:sp>
      <p:sp>
        <p:nvSpPr>
          <p:cNvPr id="3" name="Content Placeholder 2"/>
          <p:cNvSpPr>
            <a:spLocks noGrp="1"/>
          </p:cNvSpPr>
          <p:nvPr>
            <p:ph idx="1"/>
          </p:nvPr>
        </p:nvSpPr>
        <p:spPr>
          <a:xfrm>
            <a:off x="457200" y="1600200"/>
            <a:ext cx="8229600" cy="4953000"/>
          </a:xfrm>
        </p:spPr>
        <p:txBody>
          <a:bodyPr/>
          <a:lstStyle/>
          <a:p>
            <a:r>
              <a:rPr lang="en-US" dirty="0" smtClean="0"/>
              <a:t>Mosaic spread (</a:t>
            </a:r>
            <a:r>
              <a:rPr lang="el-GR" dirty="0" smtClean="0"/>
              <a:t>η</a:t>
            </a:r>
            <a:r>
              <a:rPr lang="en-US" dirty="0" smtClean="0"/>
              <a:t>) &lt; 0.02°</a:t>
            </a:r>
          </a:p>
          <a:p>
            <a:r>
              <a:rPr lang="en-US" dirty="0" smtClean="0"/>
              <a:t>20°/s rotation</a:t>
            </a:r>
          </a:p>
          <a:p>
            <a:r>
              <a:rPr lang="en-US" dirty="0" smtClean="0"/>
              <a:t>50x50x50 </a:t>
            </a:r>
            <a:r>
              <a:rPr lang="el-GR" dirty="0" smtClean="0"/>
              <a:t>μ</a:t>
            </a:r>
            <a:r>
              <a:rPr lang="en-US" dirty="0" smtClean="0"/>
              <a:t>m lysozyme crystal</a:t>
            </a:r>
          </a:p>
          <a:p>
            <a:r>
              <a:rPr lang="en-US" dirty="0" err="1" smtClean="0"/>
              <a:t>I</a:t>
            </a:r>
            <a:r>
              <a:rPr lang="en-US" baseline="-25000" dirty="0" err="1" smtClean="0"/>
              <a:t>still</a:t>
            </a:r>
            <a:r>
              <a:rPr lang="en-US" dirty="0" smtClean="0"/>
              <a:t> = 0.07</a:t>
            </a:r>
            <a:r>
              <a:rPr lang="en-US" dirty="0"/>
              <a:t>*(</a:t>
            </a:r>
            <a:r>
              <a:rPr lang="en-US" dirty="0" smtClean="0"/>
              <a:t>F/mosaic)</a:t>
            </a:r>
            <a:r>
              <a:rPr lang="en-US" baseline="30000" dirty="0" smtClean="0"/>
              <a:t>2</a:t>
            </a:r>
            <a:endParaRPr lang="en-US" dirty="0" smtClean="0"/>
          </a:p>
          <a:p>
            <a:r>
              <a:rPr lang="en-US" dirty="0"/>
              <a:t>F=130 →</a:t>
            </a:r>
            <a:r>
              <a:rPr lang="en-US" dirty="0" smtClean="0"/>
              <a:t> </a:t>
            </a:r>
            <a:r>
              <a:rPr lang="en-US" dirty="0"/>
              <a:t>3e6 </a:t>
            </a:r>
            <a:r>
              <a:rPr lang="en-US" dirty="0" smtClean="0"/>
              <a:t>photons/s/spot</a:t>
            </a:r>
          </a:p>
          <a:p>
            <a:r>
              <a:rPr lang="en-US" dirty="0" smtClean="0"/>
              <a:t>Max </a:t>
            </a:r>
            <a:r>
              <a:rPr lang="en-US" dirty="0" err="1" smtClean="0"/>
              <a:t>Eiger</a:t>
            </a:r>
            <a:r>
              <a:rPr lang="en-US" dirty="0" smtClean="0"/>
              <a:t> count rate</a:t>
            </a:r>
            <a:r>
              <a:rPr lang="en-US" dirty="0"/>
              <a:t> </a:t>
            </a:r>
            <a:r>
              <a:rPr lang="en-US" dirty="0" smtClean="0"/>
              <a:t>= </a:t>
            </a:r>
            <a:r>
              <a:rPr lang="en-US" dirty="0"/>
              <a:t>3e6 photons/s/spot</a:t>
            </a:r>
            <a:endParaRPr lang="en-US" dirty="0" smtClean="0"/>
          </a:p>
          <a:p>
            <a:r>
              <a:rPr lang="en-US" dirty="0"/>
              <a:t>35% of </a:t>
            </a:r>
            <a:r>
              <a:rPr lang="en-US" dirty="0" smtClean="0"/>
              <a:t>Fs &gt; 130   (lysozyme @ 2.0 Å)</a:t>
            </a:r>
          </a:p>
          <a:p>
            <a:r>
              <a:rPr lang="en-US" dirty="0" smtClean="0">
                <a:solidFill>
                  <a:srgbClr val="FF0000"/>
                </a:solidFill>
              </a:rPr>
              <a:t>45% under-counting expected</a:t>
            </a:r>
            <a:endParaRPr lang="en-US" dirty="0">
              <a:solidFill>
                <a:srgbClr val="FF0000"/>
              </a:solidFill>
            </a:endParaRPr>
          </a:p>
        </p:txBody>
      </p:sp>
    </p:spTree>
    <p:extLst>
      <p:ext uri="{BB962C8B-B14F-4D97-AF65-F5344CB8AC3E}">
        <p14:creationId xmlns:p14="http://schemas.microsoft.com/office/powerpoint/2010/main" val="1640281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allspots_average"/>
          <p:cNvPicPr>
            <a:picLocks noChangeAspect="1" noChangeArrowheads="1"/>
          </p:cNvPicPr>
          <p:nvPr/>
        </p:nvPicPr>
        <p:blipFill>
          <a:blip r:embed="rId2">
            <a:extLst>
              <a:ext uri="{28A0092B-C50C-407E-A947-70E740481C1C}">
                <a14:useLocalDpi xmlns:a14="http://schemas.microsoft.com/office/drawing/2010/main" val="0"/>
              </a:ext>
            </a:extLst>
          </a:blip>
          <a:srcRect t="13005" r="9062" b="1736"/>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1" name="Rectangle 3"/>
          <p:cNvSpPr>
            <a:spLocks noGrp="1" noChangeArrowheads="1"/>
          </p:cNvSpPr>
          <p:nvPr>
            <p:ph type="title"/>
          </p:nvPr>
        </p:nvSpPr>
        <p:spPr>
          <a:xfrm>
            <a:off x="541338" y="0"/>
            <a:ext cx="8059737" cy="1143000"/>
          </a:xfrm>
          <a:gradFill rotWithShape="1">
            <a:gsLst>
              <a:gs pos="0">
                <a:schemeClr val="tx1"/>
              </a:gs>
              <a:gs pos="100000">
                <a:schemeClr val="tx1">
                  <a:alpha val="0"/>
                </a:schemeClr>
              </a:gs>
            </a:gsLst>
            <a:path path="shape">
              <a:fillToRect l="50000" t="50000" r="50000" b="50000"/>
            </a:path>
          </a:gradFill>
        </p:spPr>
        <p:txBody>
          <a:bodyPr/>
          <a:lstStyle/>
          <a:p>
            <a:r>
              <a:rPr lang="en-US" altLang="en-US" smtClean="0">
                <a:solidFill>
                  <a:schemeClr val="bg1"/>
                </a:solidFill>
              </a:rPr>
              <a:t>The “Lorentz zone”</a:t>
            </a:r>
          </a:p>
        </p:txBody>
      </p:sp>
    </p:spTree>
    <p:extLst>
      <p:ext uri="{BB962C8B-B14F-4D97-AF65-F5344CB8AC3E}">
        <p14:creationId xmlns:p14="http://schemas.microsoft.com/office/powerpoint/2010/main" val="3935470123"/>
      </p:ext>
    </p:extLst>
  </p:cSld>
  <p:clrMapOvr>
    <a:masterClrMapping/>
  </p:clrMapOvr>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 “streak camera”?</a:t>
            </a:r>
            <a:endParaRPr lang="en-US" dirty="0"/>
          </a:p>
        </p:txBody>
      </p:sp>
      <p:pic>
        <p:nvPicPr>
          <p:cNvPr id="1028" name="Picture 4" descr="http://adsc-xray.com/images/Q315r_enlarge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4105" y="1988457"/>
            <a:ext cx="4743962" cy="356076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diamond.ac.uk/Beamlines/Mx/Equipment-on-Demand/Dehumidifier-HC1/A-little-background-on-dehydration/base/04/text_files/file/document/mitegen_esquema.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6135" y="3326992"/>
            <a:ext cx="2524125" cy="2924176"/>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flipH="1">
            <a:off x="5995851" y="3801291"/>
            <a:ext cx="3448595"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3775166" y="3796936"/>
            <a:ext cx="2072641" cy="1310641"/>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flipV="1">
            <a:off x="3770813" y="3561806"/>
            <a:ext cx="2081347" cy="226423"/>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4288973" y="3775166"/>
            <a:ext cx="1602376" cy="383176"/>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flipV="1">
            <a:off x="3762103" y="2834640"/>
            <a:ext cx="2129246" cy="953589"/>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3" name="Curved Right Arrow 2"/>
          <p:cNvSpPr/>
          <p:nvPr/>
        </p:nvSpPr>
        <p:spPr>
          <a:xfrm>
            <a:off x="5473700" y="6108700"/>
            <a:ext cx="317500" cy="43180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latin typeface="Arial" panose="020B0604020202020204" pitchFamily="34" charset="0"/>
            </a:endParaRPr>
          </a:p>
        </p:txBody>
      </p:sp>
      <p:sp>
        <p:nvSpPr>
          <p:cNvPr id="14" name="Curved Right Arrow 13"/>
          <p:cNvSpPr/>
          <p:nvPr/>
        </p:nvSpPr>
        <p:spPr>
          <a:xfrm flipH="1" flipV="1">
            <a:off x="6032500" y="6070600"/>
            <a:ext cx="381000" cy="44450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latin typeface="Arial" panose="020B0604020202020204" pitchFamily="34" charset="0"/>
            </a:endParaRPr>
          </a:p>
        </p:txBody>
      </p:sp>
    </p:spTree>
    <p:extLst>
      <p:ext uri="{BB962C8B-B14F-4D97-AF65-F5344CB8AC3E}">
        <p14:creationId xmlns:p14="http://schemas.microsoft.com/office/powerpoint/2010/main" val="4003497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600"/>
                                  </p:stCondLst>
                                  <p:childTnLst>
                                    <p:set>
                                      <p:cBhvr>
                                        <p:cTn id="10" dur="1" fill="hold">
                                          <p:stCondLst>
                                            <p:cond delay="0"/>
                                          </p:stCondLst>
                                        </p:cTn>
                                        <p:tgtEl>
                                          <p:spTgt spid="13"/>
                                        </p:tgtEl>
                                        <p:attrNameLst>
                                          <p:attrName>style.visibility</p:attrName>
                                        </p:attrNameLst>
                                      </p:cBhvr>
                                      <p:to>
                                        <p:strVal val="hidden"/>
                                      </p:to>
                                    </p:set>
                                  </p:childTnLst>
                                </p:cTn>
                              </p:par>
                            </p:childTnLst>
                          </p:cTn>
                        </p:par>
                        <p:par>
                          <p:cTn id="11" fill="hold">
                            <p:stCondLst>
                              <p:cond delay="600"/>
                            </p:stCondLst>
                            <p:childTnLst>
                              <p:par>
                                <p:cTn id="12" presetID="1" presetClass="entr" presetSubtype="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childTnLst>
                                </p:cTn>
                              </p:par>
                              <p:par>
                                <p:cTn id="14" presetID="1" presetClass="exit" presetSubtype="0" fill="hold" nodeType="withEffect">
                                  <p:stCondLst>
                                    <p:cond delay="100"/>
                                  </p:stCondLst>
                                  <p:childTnLst>
                                    <p:set>
                                      <p:cBhvr>
                                        <p:cTn id="15" dur="1" fill="hold">
                                          <p:stCondLst>
                                            <p:cond delay="0"/>
                                          </p:stCondLst>
                                        </p:cTn>
                                        <p:tgtEl>
                                          <p:spTgt spid="9"/>
                                        </p:tgtEl>
                                        <p:attrNameLst>
                                          <p:attrName>style.visibility</p:attrName>
                                        </p:attrNameLst>
                                      </p:cBhvr>
                                      <p:to>
                                        <p:strVal val="hidden"/>
                                      </p:to>
                                    </p:set>
                                  </p:childTnLst>
                                </p:cTn>
                              </p:par>
                            </p:childTnLst>
                          </p:cTn>
                        </p:par>
                        <p:par>
                          <p:cTn id="16" fill="hold">
                            <p:stCondLst>
                              <p:cond delay="700"/>
                            </p:stCondLst>
                            <p:childTnLst>
                              <p:par>
                                <p:cTn id="17" presetID="1" presetClass="entr" presetSubtype="0" fill="hold" nodeType="afterEffect">
                                  <p:stCondLst>
                                    <p:cond delay="10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xit" presetSubtype="0" fill="hold" nodeType="withEffect">
                                  <p:stCondLst>
                                    <p:cond delay="300"/>
                                  </p:stCondLst>
                                  <p:childTnLst>
                                    <p:set>
                                      <p:cBhvr>
                                        <p:cTn id="20" dur="1" fill="hold">
                                          <p:stCondLst>
                                            <p:cond delay="0"/>
                                          </p:stCondLst>
                                        </p:cTn>
                                        <p:tgtEl>
                                          <p:spTgt spid="11"/>
                                        </p:tgtEl>
                                        <p:attrNameLst>
                                          <p:attrName>style.visibility</p:attrName>
                                        </p:attrNameLst>
                                      </p:cBhvr>
                                      <p:to>
                                        <p:strVal val="hidden"/>
                                      </p:to>
                                    </p:set>
                                  </p:childTnLst>
                                </p:cTn>
                              </p:par>
                            </p:childTnLst>
                          </p:cTn>
                        </p:par>
                        <p:par>
                          <p:cTn id="21" fill="hold">
                            <p:stCondLst>
                              <p:cond delay="1000"/>
                            </p:stCondLst>
                            <p:childTnLst>
                              <p:par>
                                <p:cTn id="22" presetID="1" presetClass="entr" presetSubtype="0"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childTnLst>
                                </p:cTn>
                              </p:par>
                              <p:par>
                                <p:cTn id="24" presetID="1" presetClass="exit" presetSubtype="0" fill="hold" nodeType="withEffect">
                                  <p:stCondLst>
                                    <p:cond delay="200"/>
                                  </p:stCondLst>
                                  <p:childTnLst>
                                    <p:set>
                                      <p:cBhvr>
                                        <p:cTn id="25"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 “streak camera”?</a:t>
            </a:r>
            <a:endParaRPr lang="en-US" dirty="0"/>
          </a:p>
        </p:txBody>
      </p:sp>
      <p:pic>
        <p:nvPicPr>
          <p:cNvPr id="1028" name="Picture 4" descr="http://adsc-xray.com/images/Q315r_enlarge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4105" y="1988457"/>
            <a:ext cx="4743962" cy="356076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diamond.ac.uk/Beamlines/Mx/Equipment-on-Demand/Dehumidifier-HC1/A-little-background-on-dehydration/base/04/text_files/file/document/mitegen_esquema.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6135" y="3326992"/>
            <a:ext cx="2524125" cy="2924176"/>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p:cNvGrpSpPr/>
          <p:nvPr/>
        </p:nvGrpSpPr>
        <p:grpSpPr>
          <a:xfrm>
            <a:off x="3762103" y="2834640"/>
            <a:ext cx="5682343" cy="2272937"/>
            <a:chOff x="3762103" y="2834640"/>
            <a:chExt cx="5682343" cy="2272937"/>
          </a:xfrm>
        </p:grpSpPr>
        <p:cxnSp>
          <p:nvCxnSpPr>
            <p:cNvPr id="5" name="Straight Connector 4"/>
            <p:cNvCxnSpPr/>
            <p:nvPr/>
          </p:nvCxnSpPr>
          <p:spPr>
            <a:xfrm flipH="1">
              <a:off x="5995851" y="3801291"/>
              <a:ext cx="3448595"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3775166" y="3796936"/>
              <a:ext cx="2072641" cy="1310641"/>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flipV="1">
              <a:off x="3770813" y="3561806"/>
              <a:ext cx="2081347" cy="226423"/>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4288973" y="3775166"/>
              <a:ext cx="1602376" cy="383176"/>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flipV="1">
              <a:off x="3762103" y="2834640"/>
              <a:ext cx="2129246" cy="953589"/>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14" name="Curved Right Arrow 13"/>
          <p:cNvSpPr/>
          <p:nvPr/>
        </p:nvSpPr>
        <p:spPr>
          <a:xfrm>
            <a:off x="5473700" y="6108700"/>
            <a:ext cx="317500" cy="43180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latin typeface="Arial" panose="020B0604020202020204" pitchFamily="34" charset="0"/>
            </a:endParaRPr>
          </a:p>
        </p:txBody>
      </p:sp>
      <p:sp>
        <p:nvSpPr>
          <p:cNvPr id="16" name="Curved Right Arrow 15"/>
          <p:cNvSpPr/>
          <p:nvPr/>
        </p:nvSpPr>
        <p:spPr>
          <a:xfrm flipH="1" flipV="1">
            <a:off x="6032500" y="6070600"/>
            <a:ext cx="381000" cy="44450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latin typeface="Arial" panose="020B0604020202020204" pitchFamily="34" charset="0"/>
            </a:endParaRPr>
          </a:p>
        </p:txBody>
      </p:sp>
      <p:sp>
        <p:nvSpPr>
          <p:cNvPr id="3" name="&quot;No&quot; Symbol 2"/>
          <p:cNvSpPr/>
          <p:nvPr/>
        </p:nvSpPr>
        <p:spPr>
          <a:xfrm>
            <a:off x="5130800" y="5740400"/>
            <a:ext cx="1625600" cy="1257300"/>
          </a:xfrm>
          <a:prstGeom prst="noSmoking">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latin typeface="Arial" panose="020B0604020202020204" pitchFamily="34" charset="0"/>
            </a:endParaRPr>
          </a:p>
        </p:txBody>
      </p:sp>
      <p:grpSp>
        <p:nvGrpSpPr>
          <p:cNvPr id="8" name="Group 7"/>
          <p:cNvGrpSpPr/>
          <p:nvPr/>
        </p:nvGrpSpPr>
        <p:grpSpPr>
          <a:xfrm>
            <a:off x="4203700" y="1397000"/>
            <a:ext cx="4889229" cy="1143575"/>
            <a:chOff x="4978400" y="1612900"/>
            <a:chExt cx="4889229" cy="1143575"/>
          </a:xfrm>
        </p:grpSpPr>
        <p:sp>
          <p:nvSpPr>
            <p:cNvPr id="4" name="TextBox 3"/>
            <p:cNvSpPr txBox="1"/>
            <p:nvPr/>
          </p:nvSpPr>
          <p:spPr>
            <a:xfrm>
              <a:off x="5067300" y="1612900"/>
              <a:ext cx="2507418" cy="584775"/>
            </a:xfrm>
            <a:prstGeom prst="rect">
              <a:avLst/>
            </a:prstGeom>
            <a:noFill/>
          </p:spPr>
          <p:txBody>
            <a:bodyPr wrap="none" rtlCol="0">
              <a:spAutoFit/>
            </a:bodyPr>
            <a:lstStyle/>
            <a:p>
              <a:r>
                <a:rPr lang="en-US" sz="3200" dirty="0">
                  <a:solidFill>
                    <a:prstClr val="black"/>
                  </a:solidFill>
                  <a:latin typeface="Arial" panose="020B0604020202020204" pitchFamily="34" charset="0"/>
                </a:rPr>
                <a:t>0.1 mm/pixel</a:t>
              </a:r>
            </a:p>
          </p:txBody>
        </p:sp>
        <p:sp>
          <p:nvSpPr>
            <p:cNvPr id="17" name="TextBox 16"/>
            <p:cNvSpPr txBox="1"/>
            <p:nvPr/>
          </p:nvSpPr>
          <p:spPr>
            <a:xfrm>
              <a:off x="7505700" y="1955800"/>
              <a:ext cx="2361929" cy="584775"/>
            </a:xfrm>
            <a:prstGeom prst="rect">
              <a:avLst/>
            </a:prstGeom>
            <a:noFill/>
          </p:spPr>
          <p:txBody>
            <a:bodyPr wrap="none" rtlCol="0">
              <a:spAutoFit/>
            </a:bodyPr>
            <a:lstStyle/>
            <a:p>
              <a:r>
                <a:rPr lang="en-US" sz="3200" dirty="0">
                  <a:solidFill>
                    <a:prstClr val="black"/>
                  </a:solidFill>
                  <a:latin typeface="Arial" panose="020B0604020202020204" pitchFamily="34" charset="0"/>
                </a:rPr>
                <a:t>= 4 </a:t>
              </a:r>
              <a:r>
                <a:rPr lang="en-US" sz="3200" dirty="0" err="1">
                  <a:solidFill>
                    <a:prstClr val="black"/>
                  </a:solidFill>
                  <a:latin typeface="Arial" panose="020B0604020202020204" pitchFamily="34" charset="0"/>
                </a:rPr>
                <a:t>ms</a:t>
              </a:r>
              <a:r>
                <a:rPr lang="en-US" sz="3200" dirty="0">
                  <a:solidFill>
                    <a:prstClr val="black"/>
                  </a:solidFill>
                  <a:latin typeface="Arial" panose="020B0604020202020204" pitchFamily="34" charset="0"/>
                </a:rPr>
                <a:t>/pixel</a:t>
              </a:r>
            </a:p>
          </p:txBody>
        </p:sp>
        <p:sp>
          <p:nvSpPr>
            <p:cNvPr id="18" name="TextBox 17"/>
            <p:cNvSpPr txBox="1"/>
            <p:nvPr/>
          </p:nvSpPr>
          <p:spPr>
            <a:xfrm>
              <a:off x="5435600" y="2171700"/>
              <a:ext cx="1755609" cy="584775"/>
            </a:xfrm>
            <a:prstGeom prst="rect">
              <a:avLst/>
            </a:prstGeom>
            <a:noFill/>
          </p:spPr>
          <p:txBody>
            <a:bodyPr wrap="none" rtlCol="0">
              <a:spAutoFit/>
            </a:bodyPr>
            <a:lstStyle/>
            <a:p>
              <a:r>
                <a:rPr lang="en-US" sz="3200" dirty="0">
                  <a:solidFill>
                    <a:prstClr val="black"/>
                  </a:solidFill>
                  <a:latin typeface="Arial" panose="020B0604020202020204" pitchFamily="34" charset="0"/>
                </a:rPr>
                <a:t>25 mm/s</a:t>
              </a:r>
            </a:p>
          </p:txBody>
        </p:sp>
        <p:cxnSp>
          <p:nvCxnSpPr>
            <p:cNvPr id="7" name="Straight Connector 6"/>
            <p:cNvCxnSpPr/>
            <p:nvPr/>
          </p:nvCxnSpPr>
          <p:spPr>
            <a:xfrm>
              <a:off x="4978400" y="2235200"/>
              <a:ext cx="2451100" cy="127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97624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05556E-6 -0.34861 L 3.05556E-6 0.3625 " pathEditMode="relative" rAng="0" ptsTypes="AA">
                                      <p:cBhvr>
                                        <p:cTn id="6" dur="5000" fill="hold"/>
                                        <p:tgtEl>
                                          <p:spTgt spid="1028"/>
                                        </p:tgtEl>
                                        <p:attrNameLst>
                                          <p:attrName>ppt_x</p:attrName>
                                          <p:attrName>ppt_y</p:attrName>
                                        </p:attrNameLst>
                                      </p:cBhvr>
                                      <p:rCtr x="0" y="35556"/>
                                    </p:animMotion>
                                  </p:childTnLst>
                                </p:cTn>
                              </p:par>
                              <p:par>
                                <p:cTn id="7" presetID="1" presetClass="entr" presetSubtype="0" fill="hold" nodeType="withEffect">
                                  <p:stCondLst>
                                    <p:cond delay="200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xit" presetSubtype="0" fill="hold" nodeType="withEffect">
                                  <p:stCondLst>
                                    <p:cond delay="3000"/>
                                  </p:stCondLst>
                                  <p:childTnLst>
                                    <p:set>
                                      <p:cBhvr>
                                        <p:cTn id="10" dur="1" fill="hold">
                                          <p:stCondLst>
                                            <p:cond delay="0"/>
                                          </p:stCondLst>
                                        </p:cTn>
                                        <p:tgtEl>
                                          <p:spTgt spid="1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1891" y="0"/>
            <a:ext cx="7315200" cy="7315200"/>
          </a:xfrm>
          <a:prstGeom prst="rect">
            <a:avLst/>
          </a:prstGeom>
        </p:spPr>
      </p:pic>
    </p:spTree>
    <p:extLst>
      <p:ext uri="{BB962C8B-B14F-4D97-AF65-F5344CB8AC3E}">
        <p14:creationId xmlns:p14="http://schemas.microsoft.com/office/powerpoint/2010/main" val="1063717323"/>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80115"/>
            <a:ext cx="14630400" cy="14630400"/>
          </a:xfrm>
          <a:prstGeom prst="rect">
            <a:avLst/>
          </a:prstGeom>
        </p:spPr>
      </p:pic>
      <p:sp>
        <p:nvSpPr>
          <p:cNvPr id="3" name="Rectangle 2"/>
          <p:cNvSpPr/>
          <p:nvPr/>
        </p:nvSpPr>
        <p:spPr>
          <a:xfrm>
            <a:off x="2103120" y="3461657"/>
            <a:ext cx="130629" cy="175042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Tree>
    <p:extLst>
      <p:ext uri="{BB962C8B-B14F-4D97-AF65-F5344CB8AC3E}">
        <p14:creationId xmlns:p14="http://schemas.microsoft.com/office/powerpoint/2010/main" val="1741381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txBody>
          <a:bodyPr>
            <a:normAutofit/>
          </a:bodyPr>
          <a:lstStyle/>
          <a:p>
            <a:r>
              <a:rPr lang="en-US" sz="3600" dirty="0" smtClean="0"/>
              <a:t>Individual spots at 768 </a:t>
            </a:r>
            <a:r>
              <a:rPr lang="en-US" sz="3600" dirty="0" err="1" smtClean="0"/>
              <a:t>kGy</a:t>
            </a:r>
            <a:r>
              <a:rPr lang="en-US" sz="3600" dirty="0" smtClean="0"/>
              <a:t>/s</a:t>
            </a:r>
            <a:endParaRPr lang="en-US" sz="3600" dirty="0"/>
          </a:p>
        </p:txBody>
      </p:sp>
      <p:graphicFrame>
        <p:nvGraphicFramePr>
          <p:cNvPr id="3" name="Object 2"/>
          <p:cNvGraphicFramePr>
            <a:graphicFrameLocks noChangeAspect="1"/>
          </p:cNvGraphicFramePr>
          <p:nvPr>
            <p:extLst>
              <p:ext uri="{D42A27DB-BD31-4B8C-83A1-F6EECF244321}">
                <p14:modId xmlns:p14="http://schemas.microsoft.com/office/powerpoint/2010/main" val="3555789544"/>
              </p:ext>
            </p:extLst>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61446" name="Chart" r:id="rId3" imgW="6458065" imgH="4629091" progId="MSGraph.Chart.8">
                  <p:embed followColorScheme="full"/>
                </p:oleObj>
              </mc:Choice>
              <mc:Fallback>
                <p:oleObj name="Chart" r:id="rId3" imgW="6458065" imgH="4629091"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 name="TextBox 3"/>
          <p:cNvSpPr txBox="1"/>
          <p:nvPr/>
        </p:nvSpPr>
        <p:spPr>
          <a:xfrm rot="16200000">
            <a:off x="-358967" y="2997200"/>
            <a:ext cx="2082621" cy="369332"/>
          </a:xfrm>
          <a:prstGeom prst="rect">
            <a:avLst/>
          </a:prstGeom>
          <a:noFill/>
        </p:spPr>
        <p:txBody>
          <a:bodyPr wrap="none" rtlCol="0">
            <a:spAutoFit/>
          </a:bodyPr>
          <a:lstStyle/>
          <a:p>
            <a:r>
              <a:rPr lang="en-US" dirty="0">
                <a:solidFill>
                  <a:prstClr val="black"/>
                </a:solidFill>
                <a:latin typeface="Arial" panose="020B0604020202020204" pitchFamily="34" charset="0"/>
                <a:cs typeface="Arial" panose="020B0604020202020204" pitchFamily="34" charset="0"/>
              </a:rPr>
              <a:t>Intensity (photons)</a:t>
            </a:r>
          </a:p>
        </p:txBody>
      </p:sp>
      <p:sp>
        <p:nvSpPr>
          <p:cNvPr id="6" name="TextBox 5"/>
          <p:cNvSpPr txBox="1"/>
          <p:nvPr/>
        </p:nvSpPr>
        <p:spPr>
          <a:xfrm>
            <a:off x="3759200" y="6121400"/>
            <a:ext cx="1479892" cy="400110"/>
          </a:xfrm>
          <a:prstGeom prst="rect">
            <a:avLst/>
          </a:prstGeom>
          <a:noFill/>
        </p:spPr>
        <p:txBody>
          <a:bodyPr wrap="none" rtlCol="0">
            <a:spAutoFit/>
          </a:bodyPr>
          <a:lstStyle/>
          <a:p>
            <a:r>
              <a:rPr lang="en-US" sz="2000" dirty="0">
                <a:solidFill>
                  <a:prstClr val="black"/>
                </a:solidFill>
                <a:latin typeface="Arial" panose="020B0604020202020204" pitchFamily="34" charset="0"/>
                <a:cs typeface="Arial" panose="020B0604020202020204" pitchFamily="34" charset="0"/>
              </a:rPr>
              <a:t>Dose (</a:t>
            </a:r>
            <a:r>
              <a:rPr lang="en-US" sz="2000" dirty="0" err="1">
                <a:solidFill>
                  <a:prstClr val="black"/>
                </a:solidFill>
                <a:latin typeface="Arial" panose="020B0604020202020204" pitchFamily="34" charset="0"/>
                <a:cs typeface="Arial" panose="020B0604020202020204" pitchFamily="34" charset="0"/>
              </a:rPr>
              <a:t>kGy</a:t>
            </a:r>
            <a:r>
              <a:rPr lang="en-US" sz="2000" dirty="0">
                <a:solidFill>
                  <a:prstClr val="black"/>
                </a:solidFill>
                <a:latin typeface="Arial" panose="020B0604020202020204" pitchFamily="34" charset="0"/>
                <a:cs typeface="Arial" panose="020B0604020202020204" pitchFamily="34" charset="0"/>
              </a:rPr>
              <a:t>)</a:t>
            </a:r>
          </a:p>
        </p:txBody>
      </p:sp>
      <p:sp>
        <p:nvSpPr>
          <p:cNvPr id="7" name="TextBox 6"/>
          <p:cNvSpPr txBox="1"/>
          <p:nvPr/>
        </p:nvSpPr>
        <p:spPr>
          <a:xfrm>
            <a:off x="1358900" y="5524500"/>
            <a:ext cx="1216334" cy="707886"/>
          </a:xfrm>
          <a:prstGeom prst="rect">
            <a:avLst/>
          </a:prstGeom>
          <a:solidFill>
            <a:schemeClr val="bg1"/>
          </a:solidFill>
        </p:spPr>
        <p:txBody>
          <a:bodyPr wrap="square" rtlCol="0">
            <a:spAutoFit/>
          </a:bodyPr>
          <a:lstStyle/>
          <a:p>
            <a:pPr algn="r"/>
            <a:r>
              <a:rPr lang="en-US" sz="2000" b="1" dirty="0">
                <a:solidFill>
                  <a:prstClr val="black"/>
                </a:solidFill>
                <a:latin typeface="Arial" panose="020B0604020202020204" pitchFamily="34" charset="0"/>
                <a:cs typeface="Arial" panose="020B0604020202020204" pitchFamily="34" charset="0"/>
              </a:rPr>
              <a:t>0</a:t>
            </a:r>
          </a:p>
          <a:p>
            <a:pPr algn="r"/>
            <a:endParaRPr lang="en-US" sz="2000" b="1" dirty="0">
              <a:solidFill>
                <a:prstClr val="black"/>
              </a:solidFill>
              <a:latin typeface="Arial" panose="020B0604020202020204" pitchFamily="34" charset="0"/>
              <a:cs typeface="Arial" panose="020B0604020202020204" pitchFamily="34" charset="0"/>
            </a:endParaRPr>
          </a:p>
        </p:txBody>
      </p:sp>
      <p:sp>
        <p:nvSpPr>
          <p:cNvPr id="5" name="TextBox 4"/>
          <p:cNvSpPr txBox="1"/>
          <p:nvPr/>
        </p:nvSpPr>
        <p:spPr>
          <a:xfrm>
            <a:off x="112541" y="6344529"/>
            <a:ext cx="2783775" cy="369332"/>
          </a:xfrm>
          <a:prstGeom prst="rect">
            <a:avLst/>
          </a:prstGeom>
          <a:noFill/>
        </p:spPr>
        <p:txBody>
          <a:bodyPr wrap="none" rtlCol="0">
            <a:spAutoFit/>
          </a:bodyPr>
          <a:lstStyle/>
          <a:p>
            <a:r>
              <a:rPr lang="en-US" dirty="0">
                <a:solidFill>
                  <a:prstClr val="black"/>
                </a:solidFill>
                <a:latin typeface="Arial" panose="020B0604020202020204" pitchFamily="34" charset="0"/>
              </a:rPr>
              <a:t>Same </a:t>
            </a:r>
            <a:r>
              <a:rPr lang="en-US" dirty="0" err="1">
                <a:solidFill>
                  <a:prstClr val="black"/>
                </a:solidFill>
                <a:latin typeface="Arial" panose="020B0604020202020204" pitchFamily="34" charset="0"/>
              </a:rPr>
              <a:t>xtal</a:t>
            </a:r>
            <a:r>
              <a:rPr lang="en-US" dirty="0">
                <a:solidFill>
                  <a:prstClr val="black"/>
                </a:solidFill>
                <a:latin typeface="Arial" panose="020B0604020202020204" pitchFamily="34" charset="0"/>
              </a:rPr>
              <a:t>, different spots</a:t>
            </a:r>
          </a:p>
        </p:txBody>
      </p:sp>
    </p:spTree>
    <p:extLst>
      <p:ext uri="{BB962C8B-B14F-4D97-AF65-F5344CB8AC3E}">
        <p14:creationId xmlns:p14="http://schemas.microsoft.com/office/powerpoint/2010/main" val="3548794606"/>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txBody>
          <a:bodyPr>
            <a:normAutofit fontScale="90000"/>
          </a:bodyPr>
          <a:lstStyle/>
          <a:p>
            <a:r>
              <a:rPr lang="en-US" sz="3600" dirty="0" smtClean="0"/>
              <a:t>Double-tap: no dark progression at 675 </a:t>
            </a:r>
            <a:r>
              <a:rPr lang="en-US" sz="3600" dirty="0" err="1" smtClean="0"/>
              <a:t>kGy</a:t>
            </a:r>
            <a:r>
              <a:rPr lang="en-US" sz="3600" dirty="0" smtClean="0"/>
              <a:t>/s</a:t>
            </a:r>
            <a:endParaRPr lang="en-US" sz="3600" dirty="0"/>
          </a:p>
        </p:txBody>
      </p:sp>
      <p:graphicFrame>
        <p:nvGraphicFramePr>
          <p:cNvPr id="3" name="Object 2"/>
          <p:cNvGraphicFramePr>
            <a:graphicFrameLocks noChangeAspect="1"/>
          </p:cNvGraphicFramePr>
          <p:nvPr>
            <p:extLst>
              <p:ext uri="{D42A27DB-BD31-4B8C-83A1-F6EECF244321}">
                <p14:modId xmlns:p14="http://schemas.microsoft.com/office/powerpoint/2010/main" val="3327977476"/>
              </p:ext>
            </p:extLst>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62470" name="Chart" r:id="rId3" imgW="6458065" imgH="4629091" progId="MSGraph.Chart.8">
                  <p:embed followColorScheme="full"/>
                </p:oleObj>
              </mc:Choice>
              <mc:Fallback>
                <p:oleObj name="Chart" r:id="rId3" imgW="6458065" imgH="4629091"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 name="TextBox 3"/>
          <p:cNvSpPr txBox="1"/>
          <p:nvPr/>
        </p:nvSpPr>
        <p:spPr>
          <a:xfrm rot="16200000">
            <a:off x="-358967" y="2997200"/>
            <a:ext cx="2082621" cy="369332"/>
          </a:xfrm>
          <a:prstGeom prst="rect">
            <a:avLst/>
          </a:prstGeom>
          <a:noFill/>
        </p:spPr>
        <p:txBody>
          <a:bodyPr wrap="none" rtlCol="0">
            <a:spAutoFit/>
          </a:bodyPr>
          <a:lstStyle/>
          <a:p>
            <a:r>
              <a:rPr lang="en-US" dirty="0">
                <a:solidFill>
                  <a:prstClr val="black"/>
                </a:solidFill>
                <a:latin typeface="Arial" panose="020B0604020202020204" pitchFamily="34" charset="0"/>
                <a:cs typeface="Arial" panose="020B0604020202020204" pitchFamily="34" charset="0"/>
              </a:rPr>
              <a:t>Intensity (photons)</a:t>
            </a:r>
          </a:p>
        </p:txBody>
      </p:sp>
      <p:sp>
        <p:nvSpPr>
          <p:cNvPr id="6" name="TextBox 5"/>
          <p:cNvSpPr txBox="1"/>
          <p:nvPr/>
        </p:nvSpPr>
        <p:spPr>
          <a:xfrm>
            <a:off x="3759200" y="6121400"/>
            <a:ext cx="1479892" cy="400110"/>
          </a:xfrm>
          <a:prstGeom prst="rect">
            <a:avLst/>
          </a:prstGeom>
          <a:noFill/>
        </p:spPr>
        <p:txBody>
          <a:bodyPr wrap="none" rtlCol="0">
            <a:spAutoFit/>
          </a:bodyPr>
          <a:lstStyle/>
          <a:p>
            <a:r>
              <a:rPr lang="en-US" sz="2000" dirty="0">
                <a:solidFill>
                  <a:prstClr val="black"/>
                </a:solidFill>
                <a:latin typeface="Arial" panose="020B0604020202020204" pitchFamily="34" charset="0"/>
                <a:cs typeface="Arial" panose="020B0604020202020204" pitchFamily="34" charset="0"/>
              </a:rPr>
              <a:t>Dose (</a:t>
            </a:r>
            <a:r>
              <a:rPr lang="en-US" sz="2000" dirty="0" err="1">
                <a:solidFill>
                  <a:prstClr val="black"/>
                </a:solidFill>
                <a:latin typeface="Arial" panose="020B0604020202020204" pitchFamily="34" charset="0"/>
                <a:cs typeface="Arial" panose="020B0604020202020204" pitchFamily="34" charset="0"/>
              </a:rPr>
              <a:t>kGy</a:t>
            </a:r>
            <a:r>
              <a:rPr lang="en-US" sz="2000" dirty="0">
                <a:solidFill>
                  <a:prstClr val="black"/>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213525164"/>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Xtal5_t1 graph</a:t>
            </a:r>
            <a:endParaRPr lang="en-US" dirty="0"/>
          </a:p>
        </p:txBody>
      </p:sp>
      <p:sp>
        <p:nvSpPr>
          <p:cNvPr id="3" name="Subtitle 2"/>
          <p:cNvSpPr>
            <a:spLocks noGrp="1"/>
          </p:cNvSpPr>
          <p:nvPr>
            <p:ph type="subTitle" idx="1"/>
          </p:nvPr>
        </p:nvSpPr>
        <p:spPr/>
        <p:txBody>
          <a:bodyPr/>
          <a:lstStyle/>
          <a:p>
            <a:endParaRPr lang="en-US" dirty="0"/>
          </a:p>
        </p:txBody>
      </p:sp>
      <p:pic>
        <p:nvPicPr>
          <p:cNvPr id="10" name="graph.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19200" y="190500"/>
            <a:ext cx="6705600" cy="6477000"/>
          </a:xfrm>
          <a:prstGeom prst="rect">
            <a:avLst/>
          </a:prstGeom>
        </p:spPr>
      </p:pic>
    </p:spTree>
    <p:extLst>
      <p:ext uri="{BB962C8B-B14F-4D97-AF65-F5344CB8AC3E}">
        <p14:creationId xmlns:p14="http://schemas.microsoft.com/office/powerpoint/2010/main" val="3546890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much H</a:t>
            </a:r>
            <a:r>
              <a:rPr lang="en-US" baseline="-25000" dirty="0" smtClean="0"/>
              <a:t>2</a:t>
            </a:r>
            <a:r>
              <a:rPr lang="en-US" dirty="0" smtClean="0"/>
              <a:t> are we making?</a:t>
            </a:r>
            <a:endParaRPr lang="en-US" dirty="0"/>
          </a:p>
        </p:txBody>
      </p:sp>
      <p:sp>
        <p:nvSpPr>
          <p:cNvPr id="3" name="Content Placeholder 2"/>
          <p:cNvSpPr>
            <a:spLocks noGrp="1"/>
          </p:cNvSpPr>
          <p:nvPr>
            <p:ph idx="1"/>
          </p:nvPr>
        </p:nvSpPr>
        <p:spPr/>
        <p:txBody>
          <a:bodyPr>
            <a:normAutofit lnSpcReduction="10000"/>
          </a:bodyPr>
          <a:lstStyle/>
          <a:p>
            <a:r>
              <a:rPr lang="en-US" sz="2800" dirty="0" err="1" smtClean="0">
                <a:latin typeface="Arial" panose="020B0604020202020204" pitchFamily="34" charset="0"/>
                <a:cs typeface="Arial" panose="020B0604020202020204" pitchFamily="34" charset="0"/>
              </a:rPr>
              <a:t>Meents</a:t>
            </a:r>
            <a:r>
              <a:rPr lang="en-US" sz="2800" dirty="0" smtClean="0">
                <a:latin typeface="Arial" panose="020B0604020202020204" pitchFamily="34" charset="0"/>
                <a:cs typeface="Arial" panose="020B0604020202020204" pitchFamily="34" charset="0"/>
              </a:rPr>
              <a:t> et al. (2010) claimed:</a:t>
            </a:r>
          </a:p>
          <a:p>
            <a:pPr marL="0" indent="0">
              <a:buNone/>
            </a:pPr>
            <a:r>
              <a:rPr lang="en-US" sz="2800" dirty="0" smtClean="0">
                <a:latin typeface="Arial" panose="020B0604020202020204" pitchFamily="34" charset="0"/>
                <a:cs typeface="Arial" panose="020B0604020202020204" pitchFamily="34" charset="0"/>
              </a:rPr>
              <a:t>    </a:t>
            </a:r>
            <a:r>
              <a:rPr lang="en-US" sz="2000" dirty="0" smtClean="0">
                <a:latin typeface="Courier New" panose="02070309020205020404" pitchFamily="49" charset="0"/>
                <a:cs typeface="Courier New" panose="02070309020205020404" pitchFamily="49" charset="0"/>
              </a:rPr>
              <a:t>"</a:t>
            </a:r>
            <a:r>
              <a:rPr lang="en-US" sz="2000" dirty="0">
                <a:latin typeface="Courier New" panose="02070309020205020404" pitchFamily="49" charset="0"/>
                <a:cs typeface="Courier New" panose="02070309020205020404" pitchFamily="49" charset="0"/>
              </a:rPr>
              <a:t>400 molecules of H2 for </a:t>
            </a:r>
            <a:r>
              <a:rPr lang="en-US" sz="2000" dirty="0" smtClean="0">
                <a:latin typeface="Courier New" panose="02070309020205020404" pitchFamily="49" charset="0"/>
                <a:cs typeface="Courier New" panose="02070309020205020404" pitchFamily="49" charset="0"/>
              </a:rPr>
              <a:t>every </a:t>
            </a:r>
            <a:r>
              <a:rPr lang="en-US" sz="2000" dirty="0">
                <a:latin typeface="Courier New" panose="02070309020205020404" pitchFamily="49" charset="0"/>
                <a:cs typeface="Courier New" panose="02070309020205020404" pitchFamily="49" charset="0"/>
              </a:rPr>
              <a:t>12.5 </a:t>
            </a:r>
            <a:r>
              <a:rPr lang="en-US" sz="2000" dirty="0" err="1">
                <a:latin typeface="Courier New" panose="02070309020205020404" pitchFamily="49" charset="0"/>
                <a:cs typeface="Courier New" panose="02070309020205020404" pitchFamily="49" charset="0"/>
              </a:rPr>
              <a:t>keV</a:t>
            </a:r>
            <a:r>
              <a:rPr lang="en-US" sz="2000" dirty="0">
                <a:latin typeface="Courier New" panose="02070309020205020404" pitchFamily="49" charset="0"/>
                <a:cs typeface="Courier New" panose="02070309020205020404" pitchFamily="49" charset="0"/>
              </a:rPr>
              <a:t> </a:t>
            </a:r>
            <a:r>
              <a:rPr lang="en-US" sz="2000" dirty="0" smtClean="0">
                <a:latin typeface="Courier New" panose="02070309020205020404" pitchFamily="49" charset="0"/>
                <a:cs typeface="Courier New" panose="02070309020205020404" pitchFamily="49" charset="0"/>
              </a:rPr>
              <a:t>photon“ </a:t>
            </a:r>
          </a:p>
          <a:p>
            <a:pPr marL="0" indent="0">
              <a:buNone/>
            </a:pPr>
            <a:r>
              <a:rPr lang="en-US" sz="2000" dirty="0">
                <a:latin typeface="Courier New" panose="02070309020205020404" pitchFamily="49" charset="0"/>
                <a:cs typeface="Courier New" panose="02070309020205020404" pitchFamily="49" charset="0"/>
              </a:rPr>
              <a:t> </a:t>
            </a:r>
            <a:r>
              <a:rPr lang="en-US" sz="2000" dirty="0" smtClean="0">
                <a:latin typeface="Courier New" panose="02070309020205020404" pitchFamily="49" charset="0"/>
                <a:cs typeface="Courier New" panose="02070309020205020404" pitchFamily="49" charset="0"/>
              </a:rPr>
              <a:t>  </a:t>
            </a:r>
            <a:r>
              <a:rPr lang="en-US" sz="2800" dirty="0" smtClean="0">
                <a:latin typeface="Arial" panose="020B0604020202020204" pitchFamily="34" charset="0"/>
                <a:cs typeface="Arial" panose="020B0604020202020204" pitchFamily="34" charset="0"/>
              </a:rPr>
              <a:t>= 3.3x10</a:t>
            </a:r>
            <a:r>
              <a:rPr lang="en-US" sz="2800" baseline="30000" dirty="0" smtClean="0">
                <a:latin typeface="Arial" panose="020B0604020202020204" pitchFamily="34" charset="0"/>
                <a:cs typeface="Arial" panose="020B0604020202020204" pitchFamily="34" charset="0"/>
              </a:rPr>
              <a:t>-7</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mol</a:t>
            </a:r>
            <a:r>
              <a:rPr lang="en-US" sz="2800" dirty="0" smtClean="0">
                <a:latin typeface="Arial" panose="020B0604020202020204" pitchFamily="34" charset="0"/>
                <a:cs typeface="Arial" panose="020B0604020202020204" pitchFamily="34" charset="0"/>
              </a:rPr>
              <a:t>/J</a:t>
            </a:r>
          </a:p>
          <a:p>
            <a:r>
              <a:rPr lang="en-US" sz="2800" dirty="0" smtClean="0">
                <a:latin typeface="Arial" panose="020B0604020202020204" pitchFamily="34" charset="0"/>
                <a:cs typeface="Arial" panose="020B0604020202020204" pitchFamily="34" charset="0"/>
              </a:rPr>
              <a:t>200 </a:t>
            </a:r>
            <a:r>
              <a:rPr lang="en-US" sz="2800" dirty="0" err="1" smtClean="0">
                <a:latin typeface="Arial" panose="020B0604020202020204" pitchFamily="34" charset="0"/>
                <a:cs typeface="Arial" panose="020B0604020202020204" pitchFamily="34" charset="0"/>
              </a:rPr>
              <a:t>kGy</a:t>
            </a:r>
            <a:r>
              <a:rPr lang="en-US" sz="2800" dirty="0" smtClean="0">
                <a:latin typeface="Arial" panose="020B0604020202020204" pitchFamily="34" charset="0"/>
                <a:cs typeface="Arial" panose="020B0604020202020204" pitchFamily="34" charset="0"/>
              </a:rPr>
              <a:t> to </a:t>
            </a:r>
            <a:r>
              <a:rPr lang="en-US" sz="2800" dirty="0">
                <a:latin typeface="Arial" panose="020B0604020202020204" pitchFamily="34" charset="0"/>
                <a:cs typeface="Arial" panose="020B0604020202020204" pitchFamily="34" charset="0"/>
              </a:rPr>
              <a:t>100 um</a:t>
            </a:r>
            <a:r>
              <a:rPr lang="en-US" sz="2800" baseline="30000" dirty="0">
                <a:latin typeface="Arial" panose="020B0604020202020204" pitchFamily="34" charset="0"/>
                <a:cs typeface="Arial" panose="020B0604020202020204" pitchFamily="34" charset="0"/>
              </a:rPr>
              <a:t>3</a:t>
            </a:r>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 0.24 J</a:t>
            </a:r>
          </a:p>
          <a:p>
            <a:pPr marL="0" indent="0">
              <a:buNone/>
            </a:pPr>
            <a:r>
              <a:rPr lang="en-US" sz="2800" dirty="0" smtClean="0">
                <a:latin typeface="Arial" panose="020B0604020202020204" pitchFamily="34" charset="0"/>
                <a:cs typeface="Arial" panose="020B0604020202020204" pitchFamily="34" charset="0"/>
              </a:rPr>
              <a:t>    = 1.2x10</a:t>
            </a:r>
            <a:r>
              <a:rPr lang="en-US" sz="2800" baseline="30000" dirty="0" smtClean="0">
                <a:latin typeface="Arial" panose="020B0604020202020204" pitchFamily="34" charset="0"/>
                <a:cs typeface="Arial" panose="020B0604020202020204" pitchFamily="34" charset="0"/>
              </a:rPr>
              <a:t>-8  </a:t>
            </a:r>
            <a:r>
              <a:rPr lang="en-US" sz="2800" dirty="0" err="1" smtClean="0">
                <a:latin typeface="Arial" panose="020B0604020202020204" pitchFamily="34" charset="0"/>
                <a:cs typeface="Arial" panose="020B0604020202020204" pitchFamily="34" charset="0"/>
              </a:rPr>
              <a:t>mol</a:t>
            </a:r>
            <a:r>
              <a:rPr lang="en-US" sz="2800" dirty="0" smtClean="0">
                <a:latin typeface="Arial" panose="020B0604020202020204" pitchFamily="34" charset="0"/>
                <a:cs typeface="Arial" panose="020B0604020202020204" pitchFamily="34" charset="0"/>
              </a:rPr>
              <a:t> H</a:t>
            </a:r>
            <a:r>
              <a:rPr lang="en-US" sz="2800" baseline="-25000" dirty="0" smtClean="0">
                <a:latin typeface="Arial" panose="020B0604020202020204" pitchFamily="34" charset="0"/>
                <a:cs typeface="Arial" panose="020B0604020202020204" pitchFamily="34" charset="0"/>
              </a:rPr>
              <a:t>2</a:t>
            </a:r>
          </a:p>
          <a:p>
            <a:endParaRPr lang="en-US" sz="2800" dirty="0" smtClean="0">
              <a:latin typeface="Arial" panose="020B0604020202020204" pitchFamily="34" charset="0"/>
              <a:cs typeface="Arial" panose="020B0604020202020204" pitchFamily="34" charset="0"/>
            </a:endParaRPr>
          </a:p>
          <a:p>
            <a:r>
              <a:rPr lang="en-US" sz="2800" dirty="0" smtClean="0">
                <a:latin typeface="Arial" panose="020B0604020202020204" pitchFamily="34" charset="0"/>
                <a:cs typeface="Arial" panose="020B0604020202020204" pitchFamily="34" charset="0"/>
              </a:rPr>
              <a:t>100 um</a:t>
            </a:r>
            <a:r>
              <a:rPr lang="en-US" sz="2800" baseline="30000" dirty="0" smtClean="0">
                <a:latin typeface="Arial" panose="020B0604020202020204" pitchFamily="34" charset="0"/>
                <a:cs typeface="Arial" panose="020B0604020202020204" pitchFamily="34" charset="0"/>
              </a:rPr>
              <a:t>3</a:t>
            </a:r>
            <a:r>
              <a:rPr lang="en-US" sz="2800" dirty="0" smtClean="0">
                <a:latin typeface="Arial" panose="020B0604020202020204" pitchFamily="34" charset="0"/>
                <a:cs typeface="Arial" panose="020B0604020202020204" pitchFamily="34" charset="0"/>
              </a:rPr>
              <a:t> of water = 6.7x10</a:t>
            </a:r>
            <a:r>
              <a:rPr lang="en-US" sz="2800" baseline="30000" dirty="0" smtClean="0">
                <a:latin typeface="Arial" panose="020B0604020202020204" pitchFamily="34" charset="0"/>
                <a:cs typeface="Arial" panose="020B0604020202020204" pitchFamily="34" charset="0"/>
              </a:rPr>
              <a:t>-8</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mol</a:t>
            </a:r>
            <a:endParaRPr lang="en-US" sz="2800" dirty="0" smtClean="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a:p>
            <a:pPr marL="0" indent="0">
              <a:buNone/>
            </a:pPr>
            <a:r>
              <a:rPr lang="en-US" sz="2800" dirty="0" smtClean="0">
                <a:latin typeface="Arial" panose="020B0604020202020204" pitchFamily="34" charset="0"/>
                <a:cs typeface="Arial" panose="020B0604020202020204" pitchFamily="34" charset="0"/>
              </a:rPr>
              <a:t>→ </a:t>
            </a:r>
            <a:r>
              <a:rPr lang="en-US" sz="2800" dirty="0" smtClean="0">
                <a:solidFill>
                  <a:srgbClr val="FF0000"/>
                </a:solidFill>
                <a:latin typeface="Arial" panose="020B0604020202020204" pitchFamily="34" charset="0"/>
                <a:cs typeface="Arial" panose="020B0604020202020204" pitchFamily="34" charset="0"/>
              </a:rPr>
              <a:t>18% </a:t>
            </a:r>
            <a:r>
              <a:rPr lang="en-US" sz="2800" dirty="0" smtClean="0">
                <a:latin typeface="Arial" panose="020B0604020202020204" pitchFamily="34" charset="0"/>
                <a:cs typeface="Arial" panose="020B0604020202020204" pitchFamily="34" charset="0"/>
              </a:rPr>
              <a:t>of water has reacted!</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5791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0"/>
            <a:ext cx="8229600" cy="1143000"/>
          </a:xfrm>
        </p:spPr>
        <p:txBody>
          <a:bodyPr/>
          <a:lstStyle/>
          <a:p>
            <a:pPr eaLnBrk="1" hangingPunct="1"/>
            <a:r>
              <a:rPr lang="en-US" altLang="en-US" sz="4000" smtClean="0"/>
              <a:t>Dose-rate dependence of damage</a:t>
            </a:r>
          </a:p>
        </p:txBody>
      </p:sp>
      <p:graphicFrame>
        <p:nvGraphicFramePr>
          <p:cNvPr id="11267" name="Object 3"/>
          <p:cNvGraphicFramePr>
            <a:graphicFrameLocks noChangeAspect="1"/>
          </p:cNvGraphicFramePr>
          <p:nvPr>
            <p:extLst>
              <p:ext uri="{D42A27DB-BD31-4B8C-83A1-F6EECF244321}">
                <p14:modId xmlns:p14="http://schemas.microsoft.com/office/powerpoint/2010/main" val="3488291746"/>
              </p:ext>
            </p:extLst>
          </p:nvPr>
        </p:nvGraphicFramePr>
        <p:xfrm>
          <a:off x="823913" y="1158875"/>
          <a:ext cx="7702550" cy="5989638"/>
        </p:xfrm>
        <a:graphic>
          <a:graphicData uri="http://schemas.openxmlformats.org/presentationml/2006/ole">
            <mc:AlternateContent xmlns:mc="http://schemas.openxmlformats.org/markup-compatibility/2006">
              <mc:Choice xmlns:v="urn:schemas-microsoft-com:vml" Requires="v">
                <p:oleObj spid="_x0000_s63494" name="Chart" r:id="rId3" imgW="6258039" imgH="4876890" progId="MSGraph.Chart.8">
                  <p:embed followColorScheme="full"/>
                </p:oleObj>
              </mc:Choice>
              <mc:Fallback>
                <p:oleObj name="Chart" r:id="rId3" imgW="6258039" imgH="4876890" progId="MSGraph.Chart.8">
                  <p:embed followColorScheme="full"/>
                  <p:pic>
                    <p:nvPicPr>
                      <p:cNvPr id="0" name=""/>
                      <p:cNvPicPr>
                        <a:picLocks noChangeAspect="1" noChangeArrowheads="1"/>
                      </p:cNvPicPr>
                      <p:nvPr/>
                    </p:nvPicPr>
                    <p:blipFill>
                      <a:blip r:embed="rId4"/>
                      <a:srcRect/>
                      <a:stretch>
                        <a:fillRect/>
                      </a:stretch>
                    </p:blipFill>
                    <p:spPr bwMode="auto">
                      <a:xfrm>
                        <a:off x="823913" y="1158875"/>
                        <a:ext cx="7702550" cy="5989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268" name="Text Box 4"/>
          <p:cNvSpPr txBox="1">
            <a:spLocks noChangeArrowheads="1"/>
          </p:cNvSpPr>
          <p:nvPr/>
        </p:nvSpPr>
        <p:spPr bwMode="auto">
          <a:xfrm>
            <a:off x="3779838" y="6338888"/>
            <a:ext cx="2038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800" b="1">
                <a:solidFill>
                  <a:srgbClr val="000000"/>
                </a:solidFill>
                <a:cs typeface="Arial" charset="0"/>
              </a:rPr>
              <a:t>dose rate (kGy/s)</a:t>
            </a:r>
          </a:p>
        </p:txBody>
      </p:sp>
      <p:sp>
        <p:nvSpPr>
          <p:cNvPr id="11269" name="Text Box 5"/>
          <p:cNvSpPr txBox="1">
            <a:spLocks noChangeArrowheads="1"/>
          </p:cNvSpPr>
          <p:nvPr/>
        </p:nvSpPr>
        <p:spPr bwMode="auto">
          <a:xfrm rot="-5400000">
            <a:off x="-785018" y="3263106"/>
            <a:ext cx="3295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800" b="1">
                <a:solidFill>
                  <a:srgbClr val="000000"/>
                </a:solidFill>
                <a:cs typeface="Arial" charset="0"/>
              </a:rPr>
              <a:t>maximum useful dose (MGy)</a:t>
            </a:r>
          </a:p>
        </p:txBody>
      </p:sp>
    </p:spTree>
    <p:extLst>
      <p:ext uri="{BB962C8B-B14F-4D97-AF65-F5344CB8AC3E}">
        <p14:creationId xmlns:p14="http://schemas.microsoft.com/office/powerpoint/2010/main" val="597834022"/>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20667197">
            <a:off x="303072" y="1120274"/>
            <a:ext cx="8467491" cy="1143000"/>
          </a:xfrm>
        </p:spPr>
        <p:txBody>
          <a:bodyPr/>
          <a:lstStyle/>
          <a:p>
            <a:r>
              <a:rPr lang="en-US" dirty="0" smtClean="0"/>
              <a:t>Coming Soon in CCTBX / DIALS!</a:t>
            </a:r>
            <a:endParaRPr lang="en-US" dirty="0"/>
          </a:p>
        </p:txBody>
      </p:sp>
      <p:sp>
        <p:nvSpPr>
          <p:cNvPr id="3" name="Content Placeholder 2"/>
          <p:cNvSpPr>
            <a:spLocks noGrp="1"/>
          </p:cNvSpPr>
          <p:nvPr>
            <p:ph idx="1"/>
          </p:nvPr>
        </p:nvSpPr>
        <p:spPr>
          <a:xfrm>
            <a:off x="1676400" y="3276600"/>
            <a:ext cx="7010400" cy="2849563"/>
          </a:xfrm>
        </p:spPr>
        <p:txBody>
          <a:bodyPr/>
          <a:lstStyle/>
          <a:p>
            <a:pPr marL="0" indent="0">
              <a:buNone/>
            </a:pPr>
            <a:r>
              <a:rPr lang="en-US" dirty="0" smtClean="0"/>
              <a:t>At-scale simulation coupled to </a:t>
            </a:r>
          </a:p>
          <a:p>
            <a:pPr marL="0" indent="0">
              <a:buNone/>
            </a:pPr>
            <a:r>
              <a:rPr lang="en-US" dirty="0" smtClean="0"/>
              <a:t>data processing</a:t>
            </a:r>
          </a:p>
          <a:p>
            <a:pPr marL="0" indent="0">
              <a:buNone/>
            </a:pPr>
            <a:endParaRPr lang="en-US" dirty="0"/>
          </a:p>
          <a:p>
            <a:pPr marL="0" indent="0">
              <a:buNone/>
            </a:pPr>
            <a:r>
              <a:rPr lang="en-US" dirty="0" smtClean="0"/>
              <a:t>https</a:t>
            </a:r>
            <a:r>
              <a:rPr lang="en-US" dirty="0"/>
              <a:t>://github.com/cctbx</a:t>
            </a:r>
          </a:p>
        </p:txBody>
      </p:sp>
    </p:spTree>
    <p:extLst>
      <p:ext uri="{BB962C8B-B14F-4D97-AF65-F5344CB8AC3E}">
        <p14:creationId xmlns:p14="http://schemas.microsoft.com/office/powerpoint/2010/main" val="4077223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Diffraction Simulators</a:t>
            </a:r>
            <a:endParaRPr lang="en-US" dirty="0"/>
          </a:p>
        </p:txBody>
      </p:sp>
      <p:sp>
        <p:nvSpPr>
          <p:cNvPr id="4" name="TextBox 3"/>
          <p:cNvSpPr txBox="1"/>
          <p:nvPr/>
        </p:nvSpPr>
        <p:spPr>
          <a:xfrm>
            <a:off x="685800" y="1447800"/>
            <a:ext cx="7664115" cy="5262979"/>
          </a:xfrm>
          <a:prstGeom prst="rect">
            <a:avLst/>
          </a:prstGeom>
          <a:noFill/>
        </p:spPr>
        <p:txBody>
          <a:bodyPr wrap="square" rtlCol="0">
            <a:spAutoFit/>
          </a:bodyPr>
          <a:lstStyle/>
          <a:p>
            <a:r>
              <a:rPr lang="en-US" sz="3600" b="1" dirty="0" smtClean="0">
                <a:solidFill>
                  <a:prstClr val="black"/>
                </a:solidFill>
                <a:latin typeface="Arial" panose="020B0604020202020204" pitchFamily="34" charset="0"/>
                <a:cs typeface="Arial" panose="020B0604020202020204" pitchFamily="34" charset="0"/>
              </a:rPr>
              <a:t>1. </a:t>
            </a:r>
            <a:r>
              <a:rPr lang="en-US" sz="3600" b="1" dirty="0">
                <a:solidFill>
                  <a:prstClr val="black"/>
                </a:solidFill>
                <a:latin typeface="Arial" panose="020B0604020202020204" pitchFamily="34" charset="0"/>
                <a:cs typeface="Arial" panose="020B0604020202020204" pitchFamily="34" charset="0"/>
              </a:rPr>
              <a:t>MLFSOM</a:t>
            </a:r>
          </a:p>
          <a:p>
            <a:r>
              <a:rPr lang="en-US" sz="2400" dirty="0">
                <a:solidFill>
                  <a:prstClr val="black"/>
                </a:solidFill>
                <a:latin typeface="Arial" panose="020B0604020202020204" pitchFamily="34" charset="0"/>
                <a:cs typeface="Arial" panose="020B0604020202020204" pitchFamily="34" charset="0"/>
              </a:rPr>
              <a:t>	- rotation data with maximum realism in </a:t>
            </a:r>
            <a:r>
              <a:rPr lang="en-US" sz="2400" dirty="0" smtClean="0">
                <a:solidFill>
                  <a:prstClr val="black"/>
                </a:solidFill>
                <a:latin typeface="Arial" panose="020B0604020202020204" pitchFamily="34" charset="0"/>
                <a:cs typeface="Arial" panose="020B0604020202020204" pitchFamily="34" charset="0"/>
              </a:rPr>
              <a:t>noise</a:t>
            </a:r>
          </a:p>
          <a:p>
            <a:endParaRPr lang="en-US" sz="2400" dirty="0">
              <a:solidFill>
                <a:prstClr val="black"/>
              </a:solidFill>
              <a:latin typeface="Arial" panose="020B0604020202020204" pitchFamily="34" charset="0"/>
              <a:cs typeface="Arial" panose="020B0604020202020204" pitchFamily="34" charset="0"/>
            </a:endParaRPr>
          </a:p>
          <a:p>
            <a:r>
              <a:rPr lang="en-US" sz="3600" b="1" dirty="0">
                <a:solidFill>
                  <a:prstClr val="black"/>
                </a:solidFill>
                <a:latin typeface="Arial" panose="020B0604020202020204" pitchFamily="34" charset="0"/>
                <a:cs typeface="Arial" panose="020B0604020202020204" pitchFamily="34" charset="0"/>
              </a:rPr>
              <a:t>2</a:t>
            </a:r>
            <a:r>
              <a:rPr lang="en-US" sz="3600" b="1" dirty="0" smtClean="0">
                <a:solidFill>
                  <a:prstClr val="black"/>
                </a:solidFill>
                <a:latin typeface="Arial" panose="020B0604020202020204" pitchFamily="34" charset="0"/>
                <a:cs typeface="Arial" panose="020B0604020202020204" pitchFamily="34" charset="0"/>
              </a:rPr>
              <a:t>. </a:t>
            </a:r>
            <a:r>
              <a:rPr lang="en-US" sz="3600" b="1" dirty="0" err="1" smtClean="0">
                <a:solidFill>
                  <a:prstClr val="black"/>
                </a:solidFill>
                <a:latin typeface="Arial" panose="020B0604020202020204" pitchFamily="34" charset="0"/>
                <a:cs typeface="Arial" panose="020B0604020202020204" pitchFamily="34" charset="0"/>
              </a:rPr>
              <a:t>nearBragg</a:t>
            </a:r>
            <a:endParaRPr lang="en-US" sz="3600" b="1" dirty="0" smtClean="0">
              <a:solidFill>
                <a:prstClr val="black"/>
              </a:solidFill>
              <a:latin typeface="Arial" panose="020B0604020202020204" pitchFamily="34" charset="0"/>
              <a:cs typeface="Arial" panose="020B0604020202020204" pitchFamily="34" charset="0"/>
            </a:endParaRPr>
          </a:p>
          <a:p>
            <a:r>
              <a:rPr lang="en-US" sz="2400" dirty="0" smtClean="0">
                <a:solidFill>
                  <a:prstClr val="black"/>
                </a:solidFill>
                <a:latin typeface="Arial" panose="020B0604020202020204" pitchFamily="34" charset="0"/>
                <a:cs typeface="Arial" panose="020B0604020202020204" pitchFamily="34" charset="0"/>
              </a:rPr>
              <a:t>	- first-principles scattering from atoms in space</a:t>
            </a:r>
          </a:p>
          <a:p>
            <a:endParaRPr lang="en-US" sz="2400" dirty="0" smtClean="0">
              <a:solidFill>
                <a:prstClr val="black"/>
              </a:solidFill>
              <a:latin typeface="Arial" panose="020B0604020202020204" pitchFamily="34" charset="0"/>
              <a:cs typeface="Arial" panose="020B0604020202020204" pitchFamily="34" charset="0"/>
            </a:endParaRPr>
          </a:p>
          <a:p>
            <a:r>
              <a:rPr lang="en-US" sz="3600" b="1" dirty="0">
                <a:solidFill>
                  <a:prstClr val="black"/>
                </a:solidFill>
                <a:latin typeface="Arial" panose="020B0604020202020204" pitchFamily="34" charset="0"/>
                <a:cs typeface="Arial" panose="020B0604020202020204" pitchFamily="34" charset="0"/>
              </a:rPr>
              <a:t>3</a:t>
            </a:r>
            <a:r>
              <a:rPr lang="en-US" sz="3600" b="1" dirty="0" smtClean="0">
                <a:solidFill>
                  <a:prstClr val="black"/>
                </a:solidFill>
                <a:latin typeface="Arial" panose="020B0604020202020204" pitchFamily="34" charset="0"/>
                <a:cs typeface="Arial" panose="020B0604020202020204" pitchFamily="34" charset="0"/>
              </a:rPr>
              <a:t>. </a:t>
            </a:r>
            <a:r>
              <a:rPr lang="en-US" sz="3600" b="1" dirty="0" err="1" smtClean="0">
                <a:solidFill>
                  <a:prstClr val="black"/>
                </a:solidFill>
                <a:latin typeface="Arial" panose="020B0604020202020204" pitchFamily="34" charset="0"/>
                <a:cs typeface="Arial" panose="020B0604020202020204" pitchFamily="34" charset="0"/>
              </a:rPr>
              <a:t>nanoBragg</a:t>
            </a:r>
            <a:endParaRPr lang="en-US" sz="3600" b="1" dirty="0" smtClean="0">
              <a:solidFill>
                <a:prstClr val="black"/>
              </a:solidFill>
              <a:latin typeface="Arial" panose="020B0604020202020204" pitchFamily="34" charset="0"/>
              <a:cs typeface="Arial" panose="020B0604020202020204" pitchFamily="34" charset="0"/>
            </a:endParaRPr>
          </a:p>
          <a:p>
            <a:r>
              <a:rPr lang="en-US" sz="2400" dirty="0" smtClean="0">
                <a:solidFill>
                  <a:prstClr val="black"/>
                </a:solidFill>
                <a:latin typeface="Arial" panose="020B0604020202020204" pitchFamily="34" charset="0"/>
                <a:cs typeface="Arial" panose="020B0604020202020204" pitchFamily="34" charset="0"/>
              </a:rPr>
              <a:t>	- optimized for nanocrystal/single-particle stills</a:t>
            </a:r>
          </a:p>
          <a:p>
            <a:endParaRPr lang="en-US" sz="2400" dirty="0" smtClean="0">
              <a:solidFill>
                <a:prstClr val="black"/>
              </a:solidFill>
              <a:latin typeface="Arial" panose="020B0604020202020204" pitchFamily="34" charset="0"/>
              <a:cs typeface="Arial" panose="020B0604020202020204" pitchFamily="34" charset="0"/>
            </a:endParaRPr>
          </a:p>
          <a:p>
            <a:r>
              <a:rPr lang="en-US" sz="3600" b="1" dirty="0">
                <a:solidFill>
                  <a:prstClr val="black"/>
                </a:solidFill>
                <a:latin typeface="Arial" panose="020B0604020202020204" pitchFamily="34" charset="0"/>
                <a:cs typeface="Arial" panose="020B0604020202020204" pitchFamily="34" charset="0"/>
              </a:rPr>
              <a:t>4</a:t>
            </a:r>
            <a:r>
              <a:rPr lang="en-US" sz="3600" b="1" dirty="0" smtClean="0">
                <a:solidFill>
                  <a:prstClr val="black"/>
                </a:solidFill>
                <a:latin typeface="Arial" panose="020B0604020202020204" pitchFamily="34" charset="0"/>
                <a:cs typeface="Arial" panose="020B0604020202020204" pitchFamily="34" charset="0"/>
              </a:rPr>
              <a:t>. </a:t>
            </a:r>
            <a:r>
              <a:rPr lang="en-US" sz="3600" b="1" dirty="0" err="1" smtClean="0">
                <a:solidFill>
                  <a:prstClr val="black"/>
                </a:solidFill>
                <a:latin typeface="Arial" panose="020B0604020202020204" pitchFamily="34" charset="0"/>
                <a:cs typeface="Arial" panose="020B0604020202020204" pitchFamily="34" charset="0"/>
              </a:rPr>
              <a:t>nonBragg</a:t>
            </a:r>
            <a:endParaRPr lang="en-US" sz="3600" b="1" dirty="0" smtClean="0">
              <a:solidFill>
                <a:prstClr val="black"/>
              </a:solidFill>
              <a:latin typeface="Arial" panose="020B0604020202020204" pitchFamily="34" charset="0"/>
              <a:cs typeface="Arial" panose="020B0604020202020204" pitchFamily="34" charset="0"/>
            </a:endParaRPr>
          </a:p>
          <a:p>
            <a:r>
              <a:rPr lang="en-US" sz="2400" dirty="0" smtClean="0">
                <a:solidFill>
                  <a:prstClr val="black"/>
                </a:solidFill>
                <a:latin typeface="Arial" panose="020B0604020202020204" pitchFamily="34" charset="0"/>
                <a:cs typeface="Arial" panose="020B0604020202020204" pitchFamily="34" charset="0"/>
              </a:rPr>
              <a:t>	- non-crystalline, centrosymmetric (SAXS)</a:t>
            </a:r>
          </a:p>
          <a:p>
            <a:endParaRPr lang="en-US" sz="2400" dirty="0" smtClean="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85096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Diffraction Simulators</a:t>
            </a:r>
            <a:endParaRPr lang="en-US" dirty="0"/>
          </a:p>
        </p:txBody>
      </p:sp>
      <p:sp>
        <p:nvSpPr>
          <p:cNvPr id="4" name="TextBox 3"/>
          <p:cNvSpPr txBox="1"/>
          <p:nvPr/>
        </p:nvSpPr>
        <p:spPr>
          <a:xfrm>
            <a:off x="685800" y="1447800"/>
            <a:ext cx="7664115" cy="5262979"/>
          </a:xfrm>
          <a:prstGeom prst="rect">
            <a:avLst/>
          </a:prstGeom>
          <a:noFill/>
        </p:spPr>
        <p:txBody>
          <a:bodyPr wrap="square" rtlCol="0">
            <a:spAutoFit/>
          </a:bodyPr>
          <a:lstStyle/>
          <a:p>
            <a:r>
              <a:rPr lang="en-US" sz="3600" b="1" dirty="0" smtClean="0">
                <a:solidFill>
                  <a:prstClr val="black"/>
                </a:solidFill>
                <a:latin typeface="Arial" panose="020B0604020202020204" pitchFamily="34" charset="0"/>
                <a:cs typeface="Arial" panose="020B0604020202020204" pitchFamily="34" charset="0"/>
              </a:rPr>
              <a:t>1. </a:t>
            </a:r>
            <a:r>
              <a:rPr lang="en-US" sz="3600" b="1" dirty="0">
                <a:solidFill>
                  <a:prstClr val="black"/>
                </a:solidFill>
                <a:latin typeface="Arial" panose="020B0604020202020204" pitchFamily="34" charset="0"/>
                <a:cs typeface="Arial" panose="020B0604020202020204" pitchFamily="34" charset="0"/>
              </a:rPr>
              <a:t>MLFSOM</a:t>
            </a:r>
          </a:p>
          <a:p>
            <a:r>
              <a:rPr lang="en-US" sz="2400" dirty="0">
                <a:solidFill>
                  <a:prstClr val="black"/>
                </a:solidFill>
                <a:latin typeface="Arial" panose="020B0604020202020204" pitchFamily="34" charset="0"/>
                <a:cs typeface="Arial" panose="020B0604020202020204" pitchFamily="34" charset="0"/>
              </a:rPr>
              <a:t>	- rotation data with maximum realism in </a:t>
            </a:r>
            <a:r>
              <a:rPr lang="en-US" sz="2400" dirty="0" smtClean="0">
                <a:solidFill>
                  <a:prstClr val="black"/>
                </a:solidFill>
                <a:latin typeface="Arial" panose="020B0604020202020204" pitchFamily="34" charset="0"/>
                <a:cs typeface="Arial" panose="020B0604020202020204" pitchFamily="34" charset="0"/>
              </a:rPr>
              <a:t>noise</a:t>
            </a:r>
          </a:p>
          <a:p>
            <a:endParaRPr lang="en-US" sz="2400" dirty="0">
              <a:solidFill>
                <a:prstClr val="black"/>
              </a:solidFill>
              <a:latin typeface="Arial" panose="020B0604020202020204" pitchFamily="34" charset="0"/>
              <a:cs typeface="Arial" panose="020B0604020202020204" pitchFamily="34" charset="0"/>
            </a:endParaRPr>
          </a:p>
          <a:p>
            <a:r>
              <a:rPr lang="en-US" sz="3600" b="1" dirty="0">
                <a:solidFill>
                  <a:prstClr val="black"/>
                </a:solidFill>
                <a:latin typeface="Arial" panose="020B0604020202020204" pitchFamily="34" charset="0"/>
                <a:cs typeface="Arial" panose="020B0604020202020204" pitchFamily="34" charset="0"/>
              </a:rPr>
              <a:t>2</a:t>
            </a:r>
            <a:r>
              <a:rPr lang="en-US" sz="3600" b="1" dirty="0" smtClean="0">
                <a:solidFill>
                  <a:prstClr val="black"/>
                </a:solidFill>
                <a:latin typeface="Arial" panose="020B0604020202020204" pitchFamily="34" charset="0"/>
                <a:cs typeface="Arial" panose="020B0604020202020204" pitchFamily="34" charset="0"/>
              </a:rPr>
              <a:t>. </a:t>
            </a:r>
            <a:r>
              <a:rPr lang="en-US" sz="3600" b="1" dirty="0" err="1" smtClean="0">
                <a:solidFill>
                  <a:prstClr val="black"/>
                </a:solidFill>
                <a:latin typeface="Arial" panose="020B0604020202020204" pitchFamily="34" charset="0"/>
                <a:cs typeface="Arial" panose="020B0604020202020204" pitchFamily="34" charset="0"/>
              </a:rPr>
              <a:t>nearBragg</a:t>
            </a:r>
            <a:endParaRPr lang="en-US" sz="3600" b="1" dirty="0" smtClean="0">
              <a:solidFill>
                <a:prstClr val="black"/>
              </a:solidFill>
              <a:latin typeface="Arial" panose="020B0604020202020204" pitchFamily="34" charset="0"/>
              <a:cs typeface="Arial" panose="020B0604020202020204" pitchFamily="34" charset="0"/>
            </a:endParaRPr>
          </a:p>
          <a:p>
            <a:r>
              <a:rPr lang="en-US" sz="2400" dirty="0" smtClean="0">
                <a:solidFill>
                  <a:prstClr val="black"/>
                </a:solidFill>
                <a:latin typeface="Arial" panose="020B0604020202020204" pitchFamily="34" charset="0"/>
                <a:cs typeface="Arial" panose="020B0604020202020204" pitchFamily="34" charset="0"/>
              </a:rPr>
              <a:t>	- first-principles scattering from atoms in space</a:t>
            </a:r>
          </a:p>
          <a:p>
            <a:endParaRPr lang="en-US" sz="2400" dirty="0" smtClean="0">
              <a:solidFill>
                <a:prstClr val="black"/>
              </a:solidFill>
              <a:latin typeface="Arial" panose="020B0604020202020204" pitchFamily="34" charset="0"/>
              <a:cs typeface="Arial" panose="020B0604020202020204" pitchFamily="34" charset="0"/>
            </a:endParaRPr>
          </a:p>
          <a:p>
            <a:r>
              <a:rPr lang="en-US" sz="3600" b="1" dirty="0">
                <a:solidFill>
                  <a:prstClr val="black"/>
                </a:solidFill>
                <a:latin typeface="Arial" panose="020B0604020202020204" pitchFamily="34" charset="0"/>
                <a:cs typeface="Arial" panose="020B0604020202020204" pitchFamily="34" charset="0"/>
              </a:rPr>
              <a:t>3</a:t>
            </a:r>
            <a:r>
              <a:rPr lang="en-US" sz="3600" b="1" dirty="0" smtClean="0">
                <a:solidFill>
                  <a:prstClr val="black"/>
                </a:solidFill>
                <a:latin typeface="Arial" panose="020B0604020202020204" pitchFamily="34" charset="0"/>
                <a:cs typeface="Arial" panose="020B0604020202020204" pitchFamily="34" charset="0"/>
              </a:rPr>
              <a:t>. </a:t>
            </a:r>
            <a:r>
              <a:rPr lang="en-US" sz="3600" b="1" dirty="0" err="1" smtClean="0">
                <a:solidFill>
                  <a:prstClr val="black"/>
                </a:solidFill>
                <a:latin typeface="Arial" panose="020B0604020202020204" pitchFamily="34" charset="0"/>
                <a:cs typeface="Arial" panose="020B0604020202020204" pitchFamily="34" charset="0"/>
              </a:rPr>
              <a:t>nanoBragg</a:t>
            </a:r>
            <a:endParaRPr lang="en-US" sz="3600" b="1" dirty="0" smtClean="0">
              <a:solidFill>
                <a:prstClr val="black"/>
              </a:solidFill>
              <a:latin typeface="Arial" panose="020B0604020202020204" pitchFamily="34" charset="0"/>
              <a:cs typeface="Arial" panose="020B0604020202020204" pitchFamily="34" charset="0"/>
            </a:endParaRPr>
          </a:p>
          <a:p>
            <a:r>
              <a:rPr lang="en-US" sz="2400" dirty="0" smtClean="0">
                <a:solidFill>
                  <a:prstClr val="black"/>
                </a:solidFill>
                <a:latin typeface="Arial" panose="020B0604020202020204" pitchFamily="34" charset="0"/>
                <a:cs typeface="Arial" panose="020B0604020202020204" pitchFamily="34" charset="0"/>
              </a:rPr>
              <a:t>	- optimized for nanocrystal/single-particle stills</a:t>
            </a:r>
          </a:p>
          <a:p>
            <a:endParaRPr lang="en-US" sz="2400" dirty="0" smtClean="0">
              <a:solidFill>
                <a:prstClr val="black"/>
              </a:solidFill>
              <a:latin typeface="Arial" panose="020B0604020202020204" pitchFamily="34" charset="0"/>
              <a:cs typeface="Arial" panose="020B0604020202020204" pitchFamily="34" charset="0"/>
            </a:endParaRPr>
          </a:p>
          <a:p>
            <a:r>
              <a:rPr lang="en-US" sz="3600" b="1" dirty="0">
                <a:solidFill>
                  <a:prstClr val="black"/>
                </a:solidFill>
                <a:latin typeface="Arial" panose="020B0604020202020204" pitchFamily="34" charset="0"/>
                <a:cs typeface="Arial" panose="020B0604020202020204" pitchFamily="34" charset="0"/>
              </a:rPr>
              <a:t>4</a:t>
            </a:r>
            <a:r>
              <a:rPr lang="en-US" sz="3600" b="1" dirty="0" smtClean="0">
                <a:solidFill>
                  <a:prstClr val="black"/>
                </a:solidFill>
                <a:latin typeface="Arial" panose="020B0604020202020204" pitchFamily="34" charset="0"/>
                <a:cs typeface="Arial" panose="020B0604020202020204" pitchFamily="34" charset="0"/>
              </a:rPr>
              <a:t>. </a:t>
            </a:r>
            <a:r>
              <a:rPr lang="en-US" sz="3600" b="1" dirty="0" err="1" smtClean="0">
                <a:solidFill>
                  <a:srgbClr val="FF0000"/>
                </a:solidFill>
                <a:latin typeface="Arial" panose="020B0604020202020204" pitchFamily="34" charset="0"/>
                <a:cs typeface="Arial" panose="020B0604020202020204" pitchFamily="34" charset="0"/>
              </a:rPr>
              <a:t>nonBragg</a:t>
            </a:r>
            <a:endParaRPr lang="en-US" sz="3600" b="1" dirty="0" smtClean="0">
              <a:solidFill>
                <a:srgbClr val="FF0000"/>
              </a:solidFill>
              <a:latin typeface="Arial" panose="020B0604020202020204" pitchFamily="34" charset="0"/>
              <a:cs typeface="Arial" panose="020B0604020202020204" pitchFamily="34" charset="0"/>
            </a:endParaRPr>
          </a:p>
          <a:p>
            <a:r>
              <a:rPr lang="en-US" sz="2400" dirty="0" smtClean="0">
                <a:solidFill>
                  <a:srgbClr val="FF0000"/>
                </a:solidFill>
                <a:latin typeface="Arial" panose="020B0604020202020204" pitchFamily="34" charset="0"/>
                <a:cs typeface="Arial" panose="020B0604020202020204" pitchFamily="34" charset="0"/>
              </a:rPr>
              <a:t>	- non-crystalline, centrosymmetric (SAXS)</a:t>
            </a:r>
          </a:p>
          <a:p>
            <a:endParaRPr lang="en-US" sz="2400" dirty="0" smtClean="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906456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t>What if…</a:t>
            </a:r>
            <a:endParaRPr lang="en-US" sz="5400" dirty="0"/>
          </a:p>
        </p:txBody>
      </p:sp>
      <p:sp>
        <p:nvSpPr>
          <p:cNvPr id="3" name="Content Placeholder 2"/>
          <p:cNvSpPr>
            <a:spLocks noGrp="1"/>
          </p:cNvSpPr>
          <p:nvPr>
            <p:ph idx="1"/>
          </p:nvPr>
        </p:nvSpPr>
        <p:spPr/>
        <p:txBody>
          <a:bodyPr>
            <a:normAutofit/>
          </a:bodyPr>
          <a:lstStyle/>
          <a:p>
            <a:r>
              <a:rPr lang="en-US" sz="3600" dirty="0"/>
              <a:t>w</a:t>
            </a:r>
            <a:r>
              <a:rPr lang="en-US" sz="3600" dirty="0" smtClean="0"/>
              <a:t>e knew everything?  </a:t>
            </a:r>
          </a:p>
          <a:p>
            <a:pPr lvl="1"/>
            <a:r>
              <a:rPr lang="en-US" sz="3200" dirty="0"/>
              <a:t>h</a:t>
            </a:r>
            <a:r>
              <a:rPr lang="en-US" sz="3200" dirty="0" smtClean="0"/>
              <a:t>ow would we store it?</a:t>
            </a:r>
          </a:p>
          <a:p>
            <a:r>
              <a:rPr lang="en-US" sz="3600" dirty="0"/>
              <a:t>w</a:t>
            </a:r>
            <a:r>
              <a:rPr lang="en-US" sz="3600" dirty="0" smtClean="0"/>
              <a:t>e had a hotter beam?</a:t>
            </a:r>
          </a:p>
          <a:p>
            <a:r>
              <a:rPr lang="en-US" sz="3600" dirty="0" smtClean="0"/>
              <a:t>we had more coherence?</a:t>
            </a:r>
          </a:p>
          <a:p>
            <a:r>
              <a:rPr lang="en-US" sz="3600" dirty="0" smtClean="0"/>
              <a:t>we had a perfect detector?</a:t>
            </a:r>
          </a:p>
          <a:p>
            <a:r>
              <a:rPr lang="en-US" sz="3600" dirty="0" smtClean="0"/>
              <a:t>…</a:t>
            </a:r>
          </a:p>
          <a:p>
            <a:r>
              <a:rPr lang="en-US" sz="3600" dirty="0"/>
              <a:t>w</a:t>
            </a:r>
            <a:r>
              <a:rPr lang="en-US" sz="3600" dirty="0" smtClean="0"/>
              <a:t>e knew what we are doing wrong?</a:t>
            </a:r>
            <a:endParaRPr lang="en-US" sz="3600" dirty="0"/>
          </a:p>
        </p:txBody>
      </p:sp>
    </p:spTree>
    <p:extLst>
      <p:ext uri="{BB962C8B-B14F-4D97-AF65-F5344CB8AC3E}">
        <p14:creationId xmlns:p14="http://schemas.microsoft.com/office/powerpoint/2010/main" val="794485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t>What if…</a:t>
            </a:r>
            <a:endParaRPr lang="en-US" sz="5400" dirty="0"/>
          </a:p>
        </p:txBody>
      </p:sp>
      <p:sp>
        <p:nvSpPr>
          <p:cNvPr id="3" name="Content Placeholder 2"/>
          <p:cNvSpPr>
            <a:spLocks noGrp="1"/>
          </p:cNvSpPr>
          <p:nvPr>
            <p:ph idx="1"/>
          </p:nvPr>
        </p:nvSpPr>
        <p:spPr/>
        <p:txBody>
          <a:bodyPr>
            <a:normAutofit/>
          </a:bodyPr>
          <a:lstStyle/>
          <a:p>
            <a:r>
              <a:rPr lang="en-US" sz="3600" dirty="0"/>
              <a:t>w</a:t>
            </a:r>
            <a:r>
              <a:rPr lang="en-US" sz="3600" dirty="0" smtClean="0"/>
              <a:t>e knew everything?  </a:t>
            </a:r>
          </a:p>
          <a:p>
            <a:pPr lvl="1"/>
            <a:r>
              <a:rPr lang="en-US" sz="3200" dirty="0"/>
              <a:t>h</a:t>
            </a:r>
            <a:r>
              <a:rPr lang="en-US" sz="3200" dirty="0" smtClean="0"/>
              <a:t>ow would we store it?</a:t>
            </a:r>
          </a:p>
          <a:p>
            <a:r>
              <a:rPr lang="en-US" sz="3600" dirty="0"/>
              <a:t>w</a:t>
            </a:r>
            <a:r>
              <a:rPr lang="en-US" sz="3600" dirty="0" smtClean="0"/>
              <a:t>e had a hotter beam?</a:t>
            </a:r>
          </a:p>
          <a:p>
            <a:r>
              <a:rPr lang="en-US" sz="3600" dirty="0" smtClean="0"/>
              <a:t>we had more coherence?</a:t>
            </a:r>
          </a:p>
          <a:p>
            <a:r>
              <a:rPr lang="en-US" sz="3600" dirty="0" smtClean="0">
                <a:solidFill>
                  <a:srgbClr val="FF0000"/>
                </a:solidFill>
              </a:rPr>
              <a:t>we had a perfect detector?</a:t>
            </a:r>
          </a:p>
          <a:p>
            <a:r>
              <a:rPr lang="en-US" sz="3600" dirty="0" smtClean="0"/>
              <a:t>…</a:t>
            </a:r>
          </a:p>
          <a:p>
            <a:r>
              <a:rPr lang="en-US" sz="3600" dirty="0"/>
              <a:t>w</a:t>
            </a:r>
            <a:r>
              <a:rPr lang="en-US" sz="3600" dirty="0" smtClean="0"/>
              <a:t>e knew what we are doing wrong?</a:t>
            </a:r>
            <a:endParaRPr lang="en-US" sz="3600" dirty="0"/>
          </a:p>
        </p:txBody>
      </p:sp>
    </p:spTree>
    <p:extLst>
      <p:ext uri="{BB962C8B-B14F-4D97-AF65-F5344CB8AC3E}">
        <p14:creationId xmlns:p14="http://schemas.microsoft.com/office/powerpoint/2010/main" val="15770043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en-US" altLang="en-US" sz="4800" dirty="0"/>
              <a:t>PowerPoint File available:</a:t>
            </a:r>
          </a:p>
        </p:txBody>
      </p:sp>
      <p:sp>
        <p:nvSpPr>
          <p:cNvPr id="3075" name="Rectangle 3"/>
          <p:cNvSpPr>
            <a:spLocks noGrp="1" noChangeArrowheads="1"/>
          </p:cNvSpPr>
          <p:nvPr>
            <p:ph type="body" idx="1"/>
          </p:nvPr>
        </p:nvSpPr>
        <p:spPr>
          <a:xfrm>
            <a:off x="457200" y="1600200"/>
            <a:ext cx="8229600" cy="4976813"/>
          </a:xfrm>
        </p:spPr>
        <p:txBody>
          <a:bodyPr/>
          <a:lstStyle/>
          <a:p>
            <a:endParaRPr lang="en-US" altLang="en-US" sz="6600" dirty="0"/>
          </a:p>
          <a:p>
            <a:pPr algn="ctr">
              <a:buFontTx/>
              <a:buNone/>
            </a:pPr>
            <a:r>
              <a:rPr lang="en-US" altLang="en-US" sz="4400" dirty="0"/>
              <a:t>http://bl831.als.lbl.gov/</a:t>
            </a:r>
          </a:p>
          <a:p>
            <a:pPr algn="ctr">
              <a:buFontTx/>
              <a:buNone/>
            </a:pPr>
            <a:r>
              <a:rPr lang="en-US" altLang="en-US" sz="4400" dirty="0"/>
              <a:t>~</a:t>
            </a:r>
            <a:r>
              <a:rPr lang="en-US" altLang="en-US" sz="4400" dirty="0" err="1"/>
              <a:t>jamesh</a:t>
            </a:r>
            <a:r>
              <a:rPr lang="en-US" altLang="en-US" sz="4400" dirty="0"/>
              <a:t>/</a:t>
            </a:r>
            <a:r>
              <a:rPr lang="en-US" altLang="en-US" sz="4400" dirty="0" err="1"/>
              <a:t>powerpoint</a:t>
            </a:r>
            <a:r>
              <a:rPr lang="en-US" altLang="en-US" sz="4400" dirty="0"/>
              <a:t>/</a:t>
            </a:r>
          </a:p>
          <a:p>
            <a:pPr algn="ctr">
              <a:buFontTx/>
              <a:buNone/>
            </a:pPr>
            <a:r>
              <a:rPr lang="en-US" altLang="en-US" sz="4400" dirty="0" smtClean="0"/>
              <a:t>Ringberg_xfel_2017.pptx</a:t>
            </a:r>
            <a:endParaRPr lang="en-US" altLang="en-US" sz="4400" dirty="0"/>
          </a:p>
          <a:p>
            <a:pPr algn="ctr">
              <a:buFontTx/>
              <a:buNone/>
            </a:pPr>
            <a:endParaRPr lang="en-US" altLang="en-US" sz="4000" dirty="0"/>
          </a:p>
        </p:txBody>
      </p:sp>
    </p:spTree>
    <p:extLst>
      <p:ext uri="{BB962C8B-B14F-4D97-AF65-F5344CB8AC3E}">
        <p14:creationId xmlns:p14="http://schemas.microsoft.com/office/powerpoint/2010/main" val="2326896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err="1" smtClean="0"/>
              <a:t>nonBragg</a:t>
            </a:r>
            <a:r>
              <a:rPr lang="en-US" dirty="0" smtClean="0"/>
              <a:t> extracts background</a:t>
            </a:r>
            <a:endParaRPr lang="en-US" dirty="0"/>
          </a:p>
        </p:txBody>
      </p:sp>
      <p:pic>
        <p:nvPicPr>
          <p:cNvPr id="9218" name="Picture 2" descr="http://bl831.als.lbl.gov/%7Ejamesh/nonBragg/pilatu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975" y="2089582"/>
            <a:ext cx="2857500" cy="2924176"/>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bl831.als.lbl.gov/%7Ejamesh/nonBragg/gnuplot.png"/>
          <p:cNvPicPr>
            <a:picLocks noChangeAspect="1" noChangeArrowheads="1"/>
          </p:cNvPicPr>
          <p:nvPr/>
        </p:nvPicPr>
        <p:blipFill rotWithShape="1">
          <a:blip r:embed="rId3">
            <a:extLst>
              <a:ext uri="{28A0092B-C50C-407E-A947-70E740481C1C}">
                <a14:useLocalDpi xmlns:a14="http://schemas.microsoft.com/office/drawing/2010/main" val="0"/>
              </a:ext>
            </a:extLst>
          </a:blip>
          <a:srcRect b="5305"/>
          <a:stretch/>
        </p:blipFill>
        <p:spPr bwMode="auto">
          <a:xfrm>
            <a:off x="1904403" y="3075710"/>
            <a:ext cx="5344671" cy="3286454"/>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http://bl831.als.lbl.gov/%7Ejamesh/nonBragg/bestfi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8957" y="2103437"/>
            <a:ext cx="2857500" cy="2924176"/>
          </a:xfrm>
          <a:prstGeom prst="rect">
            <a:avLst/>
          </a:prstGeom>
          <a:noFill/>
          <a:extLst>
            <a:ext uri="{909E8E84-426E-40DD-AFC4-6F175D3DCCD1}">
              <a14:hiddenFill xmlns:a14="http://schemas.microsoft.com/office/drawing/2010/main">
                <a:solidFill>
                  <a:srgbClr val="FFFFFF"/>
                </a:solidFill>
              </a14:hiddenFill>
            </a:ext>
          </a:extLst>
        </p:spPr>
      </p:pic>
      <p:sp>
        <p:nvSpPr>
          <p:cNvPr id="5" name="Freeform 4"/>
          <p:cNvSpPr/>
          <p:nvPr/>
        </p:nvSpPr>
        <p:spPr>
          <a:xfrm>
            <a:off x="1745673" y="5223164"/>
            <a:ext cx="983672" cy="759404"/>
          </a:xfrm>
          <a:custGeom>
            <a:avLst/>
            <a:gdLst>
              <a:gd name="connsiteX0" fmla="*/ 0 w 983672"/>
              <a:gd name="connsiteY0" fmla="*/ 0 h 759404"/>
              <a:gd name="connsiteX1" fmla="*/ 235527 w 983672"/>
              <a:gd name="connsiteY1" fmla="*/ 678872 h 759404"/>
              <a:gd name="connsiteX2" fmla="*/ 983672 w 983672"/>
              <a:gd name="connsiteY2" fmla="*/ 720436 h 759404"/>
            </a:gdLst>
            <a:ahLst/>
            <a:cxnLst>
              <a:cxn ang="0">
                <a:pos x="connsiteX0" y="connsiteY0"/>
              </a:cxn>
              <a:cxn ang="0">
                <a:pos x="connsiteX1" y="connsiteY1"/>
              </a:cxn>
              <a:cxn ang="0">
                <a:pos x="connsiteX2" y="connsiteY2"/>
              </a:cxn>
            </a:cxnLst>
            <a:rect l="l" t="t" r="r" b="b"/>
            <a:pathLst>
              <a:path w="983672" h="759404">
                <a:moveTo>
                  <a:pt x="0" y="0"/>
                </a:moveTo>
                <a:cubicBezTo>
                  <a:pt x="35791" y="279399"/>
                  <a:pt x="71582" y="558799"/>
                  <a:pt x="235527" y="678872"/>
                </a:cubicBezTo>
                <a:cubicBezTo>
                  <a:pt x="399472" y="798945"/>
                  <a:pt x="691572" y="759690"/>
                  <a:pt x="983672" y="720436"/>
                </a:cubicBezTo>
              </a:path>
            </a:pathLst>
          </a:custGeom>
          <a:noFill/>
          <a:ln w="5715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Freeform 8"/>
          <p:cNvSpPr/>
          <p:nvPr/>
        </p:nvSpPr>
        <p:spPr>
          <a:xfrm rot="17608578">
            <a:off x="6179127" y="5181600"/>
            <a:ext cx="983672" cy="759404"/>
          </a:xfrm>
          <a:custGeom>
            <a:avLst/>
            <a:gdLst>
              <a:gd name="connsiteX0" fmla="*/ 0 w 983672"/>
              <a:gd name="connsiteY0" fmla="*/ 0 h 759404"/>
              <a:gd name="connsiteX1" fmla="*/ 235527 w 983672"/>
              <a:gd name="connsiteY1" fmla="*/ 678872 h 759404"/>
              <a:gd name="connsiteX2" fmla="*/ 983672 w 983672"/>
              <a:gd name="connsiteY2" fmla="*/ 720436 h 759404"/>
            </a:gdLst>
            <a:ahLst/>
            <a:cxnLst>
              <a:cxn ang="0">
                <a:pos x="connsiteX0" y="connsiteY0"/>
              </a:cxn>
              <a:cxn ang="0">
                <a:pos x="connsiteX1" y="connsiteY1"/>
              </a:cxn>
              <a:cxn ang="0">
                <a:pos x="connsiteX2" y="connsiteY2"/>
              </a:cxn>
            </a:cxnLst>
            <a:rect l="l" t="t" r="r" b="b"/>
            <a:pathLst>
              <a:path w="983672" h="759404">
                <a:moveTo>
                  <a:pt x="0" y="0"/>
                </a:moveTo>
                <a:cubicBezTo>
                  <a:pt x="35791" y="279399"/>
                  <a:pt x="71582" y="558799"/>
                  <a:pt x="235527" y="678872"/>
                </a:cubicBezTo>
                <a:cubicBezTo>
                  <a:pt x="399472" y="798945"/>
                  <a:pt x="691572" y="759690"/>
                  <a:pt x="983672" y="720436"/>
                </a:cubicBezTo>
              </a:path>
            </a:pathLst>
          </a:custGeom>
          <a:noFill/>
          <a:ln w="5715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TextBox 2"/>
          <p:cNvSpPr txBox="1"/>
          <p:nvPr/>
        </p:nvSpPr>
        <p:spPr>
          <a:xfrm>
            <a:off x="615141" y="5197792"/>
            <a:ext cx="1360309" cy="1477328"/>
          </a:xfrm>
          <a:prstGeom prst="rect">
            <a:avLst/>
          </a:prstGeom>
          <a:noFill/>
        </p:spPr>
        <p:txBody>
          <a:bodyPr wrap="none" rtlCol="0">
            <a:spAutoFit/>
          </a:bodyPr>
          <a:lstStyle/>
          <a:p>
            <a:r>
              <a:rPr lang="en-US" dirty="0" smtClean="0">
                <a:solidFill>
                  <a:srgbClr val="000000"/>
                </a:solidFill>
              </a:rPr>
              <a:t>Flux</a:t>
            </a:r>
          </a:p>
          <a:p>
            <a:r>
              <a:rPr lang="en-US" dirty="0" smtClean="0">
                <a:solidFill>
                  <a:srgbClr val="000000"/>
                </a:solidFill>
              </a:rPr>
              <a:t>Exposure</a:t>
            </a:r>
          </a:p>
          <a:p>
            <a:r>
              <a:rPr lang="en-US" dirty="0" smtClean="0">
                <a:solidFill>
                  <a:srgbClr val="000000"/>
                </a:solidFill>
              </a:rPr>
              <a:t>Density</a:t>
            </a:r>
          </a:p>
          <a:p>
            <a:r>
              <a:rPr lang="en-US" dirty="0" smtClean="0">
                <a:solidFill>
                  <a:srgbClr val="000000"/>
                </a:solidFill>
              </a:rPr>
              <a:t>Thickness</a:t>
            </a:r>
          </a:p>
          <a:p>
            <a:r>
              <a:rPr lang="en-US" dirty="0" smtClean="0">
                <a:solidFill>
                  <a:srgbClr val="000000"/>
                </a:solidFill>
              </a:rPr>
              <a:t>Gain, offset</a:t>
            </a:r>
            <a:endParaRPr lang="en-US" dirty="0">
              <a:solidFill>
                <a:srgbClr val="000000"/>
              </a:solidFill>
            </a:endParaRPr>
          </a:p>
        </p:txBody>
      </p:sp>
      <p:sp>
        <p:nvSpPr>
          <p:cNvPr id="4" name="TextBox 3"/>
          <p:cNvSpPr txBox="1"/>
          <p:nvPr/>
        </p:nvSpPr>
        <p:spPr>
          <a:xfrm>
            <a:off x="3840480" y="1097280"/>
            <a:ext cx="1531188" cy="369332"/>
          </a:xfrm>
          <a:prstGeom prst="rect">
            <a:avLst/>
          </a:prstGeom>
          <a:noFill/>
        </p:spPr>
        <p:txBody>
          <a:bodyPr wrap="none" rtlCol="0">
            <a:spAutoFit/>
          </a:bodyPr>
          <a:lstStyle/>
          <a:p>
            <a:r>
              <a:rPr lang="en-US" dirty="0" smtClean="0">
                <a:solidFill>
                  <a:srgbClr val="000000"/>
                </a:solidFill>
              </a:rPr>
              <a:t>spot remover</a:t>
            </a:r>
            <a:endParaRPr lang="en-US" dirty="0">
              <a:solidFill>
                <a:srgbClr val="000000"/>
              </a:solidFill>
            </a:endParaRPr>
          </a:p>
        </p:txBody>
      </p:sp>
    </p:spTree>
    <p:extLst>
      <p:ext uri="{BB962C8B-B14F-4D97-AF65-F5344CB8AC3E}">
        <p14:creationId xmlns:p14="http://schemas.microsoft.com/office/powerpoint/2010/main" val="115648563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2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2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26124" y="1229709"/>
            <a:ext cx="8799661" cy="55809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Group 5"/>
          <p:cNvGrpSpPr/>
          <p:nvPr/>
        </p:nvGrpSpPr>
        <p:grpSpPr>
          <a:xfrm>
            <a:off x="6747172" y="2215166"/>
            <a:ext cx="2121093" cy="639789"/>
            <a:chOff x="6747172" y="2215166"/>
            <a:chExt cx="2121093" cy="639789"/>
          </a:xfrm>
        </p:grpSpPr>
        <p:sp>
          <p:nvSpPr>
            <p:cNvPr id="2" name="TextBox 1"/>
            <p:cNvSpPr txBox="1"/>
            <p:nvPr/>
          </p:nvSpPr>
          <p:spPr>
            <a:xfrm>
              <a:off x="6747172" y="2485623"/>
              <a:ext cx="2121093" cy="369332"/>
            </a:xfrm>
            <a:prstGeom prst="rect">
              <a:avLst/>
            </a:prstGeom>
            <a:noFill/>
          </p:spPr>
          <p:txBody>
            <a:bodyPr wrap="none" rtlCol="0">
              <a:spAutoFit/>
            </a:bodyPr>
            <a:lstStyle/>
            <a:p>
              <a:r>
                <a:rPr lang="en-US" b="1" dirty="0" smtClean="0">
                  <a:solidFill>
                    <a:srgbClr val="FFFFFF"/>
                  </a:solidFill>
                  <a:effectLst>
                    <a:outerShdw blurRad="38100" dist="38100" dir="2700000" algn="tl">
                      <a:srgbClr val="000000">
                        <a:alpha val="43137"/>
                      </a:srgbClr>
                    </a:outerShdw>
                  </a:effectLst>
                  <a:cs typeface="Arial" panose="020B0604020202020204" pitchFamily="34" charset="0"/>
                </a:rPr>
                <a:t>Pick-up tool mark</a:t>
              </a:r>
              <a:endParaRPr lang="en-US" b="1" dirty="0">
                <a:solidFill>
                  <a:srgbClr val="FFFFFF"/>
                </a:solidFill>
                <a:effectLst>
                  <a:outerShdw blurRad="38100" dist="38100" dir="2700000" algn="tl">
                    <a:srgbClr val="000000">
                      <a:alpha val="43137"/>
                    </a:srgbClr>
                  </a:outerShdw>
                </a:effectLst>
                <a:cs typeface="Arial" panose="020B0604020202020204" pitchFamily="34" charset="0"/>
              </a:endParaRPr>
            </a:p>
          </p:txBody>
        </p:sp>
        <p:cxnSp>
          <p:nvCxnSpPr>
            <p:cNvPr id="4" name="Straight Arrow Connector 3"/>
            <p:cNvCxnSpPr/>
            <p:nvPr/>
          </p:nvCxnSpPr>
          <p:spPr>
            <a:xfrm flipH="1" flipV="1">
              <a:off x="6838682" y="2215166"/>
              <a:ext cx="136950" cy="270457"/>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nvGrpSpPr>
          <p:cNvPr id="8" name="Group 7"/>
          <p:cNvGrpSpPr/>
          <p:nvPr/>
        </p:nvGrpSpPr>
        <p:grpSpPr>
          <a:xfrm>
            <a:off x="3152840" y="1892000"/>
            <a:ext cx="1792647" cy="1864341"/>
            <a:chOff x="3152840" y="1892000"/>
            <a:chExt cx="1792647" cy="1864341"/>
          </a:xfrm>
        </p:grpSpPr>
        <p:sp>
          <p:nvSpPr>
            <p:cNvPr id="27" name="TextBox 26"/>
            <p:cNvSpPr txBox="1"/>
            <p:nvPr/>
          </p:nvSpPr>
          <p:spPr>
            <a:xfrm>
              <a:off x="3152840" y="1892000"/>
              <a:ext cx="851515" cy="646331"/>
            </a:xfrm>
            <a:prstGeom prst="rect">
              <a:avLst/>
            </a:prstGeom>
            <a:noFill/>
          </p:spPr>
          <p:txBody>
            <a:bodyPr wrap="none" rtlCol="0">
              <a:spAutoFit/>
            </a:bodyPr>
            <a:lstStyle/>
            <a:p>
              <a:pPr algn="ctr"/>
              <a:r>
                <a:rPr lang="en-US" b="1" dirty="0" smtClean="0">
                  <a:solidFill>
                    <a:srgbClr val="FFFFFF"/>
                  </a:solidFill>
                  <a:effectLst>
                    <a:outerShdw blurRad="38100" dist="38100" dir="2700000" algn="tl">
                      <a:srgbClr val="000000">
                        <a:alpha val="43137"/>
                      </a:srgbClr>
                    </a:outerShdw>
                  </a:effectLst>
                  <a:cs typeface="Arial" panose="020B0604020202020204" pitchFamily="34" charset="0"/>
                </a:rPr>
                <a:t>Bragg</a:t>
              </a:r>
            </a:p>
            <a:p>
              <a:pPr algn="ctr"/>
              <a:r>
                <a:rPr lang="en-US" b="1" dirty="0" smtClean="0">
                  <a:solidFill>
                    <a:srgbClr val="FFFFFF"/>
                  </a:solidFill>
                  <a:effectLst>
                    <a:outerShdw blurRad="38100" dist="38100" dir="2700000" algn="tl">
                      <a:srgbClr val="000000">
                        <a:alpha val="43137"/>
                      </a:srgbClr>
                    </a:outerShdw>
                  </a:effectLst>
                  <a:cs typeface="Arial" panose="020B0604020202020204" pitchFamily="34" charset="0"/>
                </a:rPr>
                <a:t>glitch</a:t>
              </a:r>
              <a:endParaRPr lang="en-US" b="1" dirty="0">
                <a:solidFill>
                  <a:srgbClr val="FFFFFF"/>
                </a:solidFill>
                <a:effectLst>
                  <a:outerShdw blurRad="38100" dist="38100" dir="2700000" algn="tl">
                    <a:srgbClr val="000000">
                      <a:alpha val="43137"/>
                    </a:srgbClr>
                  </a:outerShdw>
                </a:effectLst>
                <a:cs typeface="Arial" panose="020B0604020202020204" pitchFamily="34" charset="0"/>
              </a:endParaRPr>
            </a:p>
          </p:txBody>
        </p:sp>
        <p:cxnSp>
          <p:nvCxnSpPr>
            <p:cNvPr id="28" name="Straight Arrow Connector 27"/>
            <p:cNvCxnSpPr/>
            <p:nvPr/>
          </p:nvCxnSpPr>
          <p:spPr>
            <a:xfrm>
              <a:off x="3978707" y="2215166"/>
              <a:ext cx="657689" cy="107886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27" idx="3"/>
            </p:cNvCxnSpPr>
            <p:nvPr/>
          </p:nvCxnSpPr>
          <p:spPr>
            <a:xfrm>
              <a:off x="4004355" y="2215166"/>
              <a:ext cx="941132" cy="56351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3978707" y="2215166"/>
              <a:ext cx="155411" cy="154117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5" name="Group 4"/>
          <p:cNvGrpSpPr/>
          <p:nvPr/>
        </p:nvGrpSpPr>
        <p:grpSpPr>
          <a:xfrm>
            <a:off x="183915" y="4102895"/>
            <a:ext cx="2237313" cy="669109"/>
            <a:chOff x="183915" y="4102895"/>
            <a:chExt cx="2237313" cy="669109"/>
          </a:xfrm>
        </p:grpSpPr>
        <p:sp>
          <p:nvSpPr>
            <p:cNvPr id="22" name="TextBox 21"/>
            <p:cNvSpPr txBox="1"/>
            <p:nvPr/>
          </p:nvSpPr>
          <p:spPr>
            <a:xfrm>
              <a:off x="183915" y="4125673"/>
              <a:ext cx="1326004" cy="646331"/>
            </a:xfrm>
            <a:prstGeom prst="rect">
              <a:avLst/>
            </a:prstGeom>
            <a:noFill/>
          </p:spPr>
          <p:txBody>
            <a:bodyPr wrap="none" rtlCol="0">
              <a:spAutoFit/>
            </a:bodyPr>
            <a:lstStyle/>
            <a:p>
              <a:pPr algn="r"/>
              <a:r>
                <a:rPr lang="en-US" b="1" dirty="0">
                  <a:solidFill>
                    <a:srgbClr val="000000"/>
                  </a:solidFill>
                  <a:effectLst>
                    <a:outerShdw blurRad="38100" dist="38100" dir="2700000" algn="tl">
                      <a:srgbClr val="000000">
                        <a:alpha val="43137"/>
                      </a:srgbClr>
                    </a:outerShdw>
                  </a:effectLst>
                  <a:cs typeface="Arial" panose="020B0604020202020204" pitchFamily="34" charset="0"/>
                </a:rPr>
                <a:t>oxygen</a:t>
              </a:r>
            </a:p>
            <a:p>
              <a:pPr algn="r"/>
              <a:r>
                <a:rPr lang="en-US" b="1" dirty="0">
                  <a:solidFill>
                    <a:srgbClr val="000000"/>
                  </a:solidFill>
                  <a:effectLst>
                    <a:outerShdw blurRad="38100" dist="38100" dir="2700000" algn="tl">
                      <a:srgbClr val="000000">
                        <a:alpha val="43137"/>
                      </a:srgbClr>
                    </a:outerShdw>
                  </a:effectLst>
                  <a:cs typeface="Arial" panose="020B0604020202020204" pitchFamily="34" charset="0"/>
                </a:rPr>
                <a:t>inclusions</a:t>
              </a:r>
            </a:p>
          </p:txBody>
        </p:sp>
        <p:cxnSp>
          <p:nvCxnSpPr>
            <p:cNvPr id="25" name="Straight Arrow Connector 24"/>
            <p:cNvCxnSpPr>
              <a:stCxn id="22" idx="3"/>
            </p:cNvCxnSpPr>
            <p:nvPr/>
          </p:nvCxnSpPr>
          <p:spPr>
            <a:xfrm flipV="1">
              <a:off x="1509919" y="4102895"/>
              <a:ext cx="337931" cy="34594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V="1">
              <a:off x="1509919" y="4143375"/>
              <a:ext cx="533194" cy="30546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1509919" y="4448839"/>
              <a:ext cx="911309" cy="11839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7" name="Group 6"/>
          <p:cNvGrpSpPr/>
          <p:nvPr/>
        </p:nvGrpSpPr>
        <p:grpSpPr>
          <a:xfrm>
            <a:off x="957263" y="2266951"/>
            <a:ext cx="2238678" cy="640712"/>
            <a:chOff x="957263" y="2266951"/>
            <a:chExt cx="2238678" cy="640712"/>
          </a:xfrm>
        </p:grpSpPr>
        <p:sp>
          <p:nvSpPr>
            <p:cNvPr id="13" name="TextBox 12"/>
            <p:cNvSpPr txBox="1"/>
            <p:nvPr/>
          </p:nvSpPr>
          <p:spPr>
            <a:xfrm>
              <a:off x="1728873" y="2538331"/>
              <a:ext cx="1467068" cy="369332"/>
            </a:xfrm>
            <a:prstGeom prst="rect">
              <a:avLst/>
            </a:prstGeom>
            <a:noFill/>
          </p:spPr>
          <p:txBody>
            <a:bodyPr wrap="none" rtlCol="0">
              <a:spAutoFit/>
            </a:bodyPr>
            <a:lstStyle/>
            <a:p>
              <a:r>
                <a:rPr lang="en-US" b="1" dirty="0" smtClean="0">
                  <a:solidFill>
                    <a:srgbClr val="FFFFFF"/>
                  </a:solidFill>
                  <a:effectLst>
                    <a:outerShdw blurRad="38100" dist="38100" dir="2700000" algn="tl">
                      <a:srgbClr val="000000">
                        <a:alpha val="43137"/>
                      </a:srgbClr>
                    </a:outerShdw>
                  </a:effectLst>
                  <a:cs typeface="Arial" panose="020B0604020202020204" pitchFamily="34" charset="0"/>
                </a:rPr>
                <a:t>“tree rings”</a:t>
              </a:r>
              <a:endParaRPr lang="en-US" b="1" dirty="0">
                <a:solidFill>
                  <a:srgbClr val="FFFFFF"/>
                </a:solidFill>
                <a:effectLst>
                  <a:outerShdw blurRad="38100" dist="38100" dir="2700000" algn="tl">
                    <a:srgbClr val="000000">
                      <a:alpha val="43137"/>
                    </a:srgbClr>
                  </a:outerShdw>
                </a:effectLst>
                <a:cs typeface="Arial" panose="020B0604020202020204" pitchFamily="34" charset="0"/>
              </a:endParaRPr>
            </a:p>
          </p:txBody>
        </p:sp>
        <p:cxnSp>
          <p:nvCxnSpPr>
            <p:cNvPr id="16" name="Straight Arrow Connector 15"/>
            <p:cNvCxnSpPr>
              <a:stCxn id="13" idx="1"/>
            </p:cNvCxnSpPr>
            <p:nvPr/>
          </p:nvCxnSpPr>
          <p:spPr>
            <a:xfrm flipH="1" flipV="1">
              <a:off x="1071563" y="2614613"/>
              <a:ext cx="657310" cy="108384"/>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a:stCxn id="13" idx="1"/>
            </p:cNvCxnSpPr>
            <p:nvPr/>
          </p:nvCxnSpPr>
          <p:spPr>
            <a:xfrm flipH="1" flipV="1">
              <a:off x="1338263" y="2266951"/>
              <a:ext cx="390610" cy="456046"/>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a:stCxn id="13" idx="1"/>
            </p:cNvCxnSpPr>
            <p:nvPr/>
          </p:nvCxnSpPr>
          <p:spPr>
            <a:xfrm flipH="1" flipV="1">
              <a:off x="957263" y="2400301"/>
              <a:ext cx="771610" cy="322696"/>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nvGrpSpPr>
          <p:cNvPr id="95" name="Group 94"/>
          <p:cNvGrpSpPr/>
          <p:nvPr/>
        </p:nvGrpSpPr>
        <p:grpSpPr>
          <a:xfrm>
            <a:off x="7188200" y="5127925"/>
            <a:ext cx="1743364" cy="1477328"/>
            <a:chOff x="72556" y="3222925"/>
            <a:chExt cx="1743364" cy="1477328"/>
          </a:xfrm>
        </p:grpSpPr>
        <p:sp>
          <p:nvSpPr>
            <p:cNvPr id="96" name="Rectangle 95"/>
            <p:cNvSpPr/>
            <p:nvPr/>
          </p:nvSpPr>
          <p:spPr>
            <a:xfrm>
              <a:off x="72556" y="3258542"/>
              <a:ext cx="1743364" cy="1415953"/>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7" name="TextBox 96"/>
            <p:cNvSpPr txBox="1"/>
            <p:nvPr/>
          </p:nvSpPr>
          <p:spPr>
            <a:xfrm>
              <a:off x="626446" y="3222925"/>
              <a:ext cx="1111202" cy="1477328"/>
            </a:xfrm>
            <a:prstGeom prst="rect">
              <a:avLst/>
            </a:prstGeom>
            <a:noFill/>
            <a:ln>
              <a:noFill/>
            </a:ln>
          </p:spPr>
          <p:txBody>
            <a:bodyPr wrap="none" rtlCol="0">
              <a:spAutoFit/>
            </a:bodyPr>
            <a:lstStyle/>
            <a:p>
              <a:pPr>
                <a:lnSpc>
                  <a:spcPct val="150000"/>
                </a:lnSpc>
              </a:pPr>
              <a:r>
                <a:rPr lang="en-US" sz="2000" dirty="0" smtClean="0">
                  <a:solidFill>
                    <a:srgbClr val="000000"/>
                  </a:solidFill>
                </a:rPr>
                <a:t>1% high</a:t>
              </a:r>
            </a:p>
            <a:p>
              <a:pPr>
                <a:lnSpc>
                  <a:spcPct val="150000"/>
                </a:lnSpc>
              </a:pPr>
              <a:r>
                <a:rPr lang="en-US" sz="2000" dirty="0" smtClean="0">
                  <a:solidFill>
                    <a:srgbClr val="000000"/>
                  </a:solidFill>
                </a:rPr>
                <a:t>average</a:t>
              </a:r>
            </a:p>
            <a:p>
              <a:pPr>
                <a:lnSpc>
                  <a:spcPct val="150000"/>
                </a:lnSpc>
              </a:pPr>
              <a:r>
                <a:rPr lang="en-US" sz="2000" dirty="0" smtClean="0">
                  <a:solidFill>
                    <a:srgbClr val="000000"/>
                  </a:solidFill>
                </a:rPr>
                <a:t>1% low</a:t>
              </a:r>
            </a:p>
          </p:txBody>
        </p:sp>
        <p:cxnSp>
          <p:nvCxnSpPr>
            <p:cNvPr id="98" name="Straight Connector 97"/>
            <p:cNvCxnSpPr/>
            <p:nvPr/>
          </p:nvCxnSpPr>
          <p:spPr>
            <a:xfrm>
              <a:off x="375353" y="3508583"/>
              <a:ext cx="2818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375353" y="4003882"/>
              <a:ext cx="2818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373048" y="4461620"/>
              <a:ext cx="2818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1" name="Rectangle 100"/>
            <p:cNvSpPr/>
            <p:nvPr/>
          </p:nvSpPr>
          <p:spPr>
            <a:xfrm>
              <a:off x="162896" y="3503821"/>
              <a:ext cx="424913" cy="965916"/>
            </a:xfrm>
            <a:prstGeom prst="rect">
              <a:avLst/>
            </a:prstGeom>
            <a:gradFill flip="none" rotWithShape="1">
              <a:gsLst>
                <a:gs pos="0">
                  <a:schemeClr val="tx1"/>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sp>
        <p:nvSpPr>
          <p:cNvPr id="9" name="Rectangle 8"/>
          <p:cNvSpPr/>
          <p:nvPr/>
        </p:nvSpPr>
        <p:spPr>
          <a:xfrm>
            <a:off x="3480925" y="786718"/>
            <a:ext cx="2212465" cy="369332"/>
          </a:xfrm>
          <a:prstGeom prst="rect">
            <a:avLst/>
          </a:prstGeom>
        </p:spPr>
        <p:txBody>
          <a:bodyPr wrap="none">
            <a:spAutoFit/>
          </a:bodyPr>
          <a:lstStyle/>
          <a:p>
            <a:r>
              <a:rPr lang="en-US" dirty="0">
                <a:solidFill>
                  <a:srgbClr val="000000"/>
                </a:solidFill>
              </a:rPr>
              <a:t>~3x10</a:t>
            </a:r>
            <a:r>
              <a:rPr lang="en-US" baseline="30000" dirty="0">
                <a:solidFill>
                  <a:srgbClr val="000000"/>
                </a:solidFill>
              </a:rPr>
              <a:t>5</a:t>
            </a:r>
            <a:r>
              <a:rPr lang="en-US" dirty="0">
                <a:solidFill>
                  <a:srgbClr val="000000"/>
                </a:solidFill>
              </a:rPr>
              <a:t> </a:t>
            </a:r>
            <a:r>
              <a:rPr lang="en-US" dirty="0" smtClean="0">
                <a:solidFill>
                  <a:srgbClr val="000000"/>
                </a:solidFill>
              </a:rPr>
              <a:t>photon/pixel</a:t>
            </a:r>
            <a:endParaRPr lang="en-US" dirty="0">
              <a:solidFill>
                <a:srgbClr val="000000"/>
              </a:solidFill>
            </a:endParaRPr>
          </a:p>
        </p:txBody>
      </p:sp>
      <p:sp>
        <p:nvSpPr>
          <p:cNvPr id="31" name="Title 1"/>
          <p:cNvSpPr txBox="1">
            <a:spLocks/>
          </p:cNvSpPr>
          <p:nvPr/>
        </p:nvSpPr>
        <p:spPr bwMode="auto">
          <a:xfrm>
            <a:off x="0" y="0"/>
            <a:ext cx="9144000" cy="85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kern="0" dirty="0" smtClean="0">
                <a:solidFill>
                  <a:srgbClr val="000000"/>
                </a:solidFill>
              </a:rPr>
              <a:t>Pilatus: subtract smooth baseline</a:t>
            </a:r>
            <a:endParaRPr lang="en-US" kern="0" dirty="0">
              <a:solidFill>
                <a:srgbClr val="000000"/>
              </a:solidFill>
            </a:endParaRPr>
          </a:p>
        </p:txBody>
      </p:sp>
    </p:spTree>
    <p:extLst>
      <p:ext uri="{BB962C8B-B14F-4D97-AF65-F5344CB8AC3E}">
        <p14:creationId xmlns:p14="http://schemas.microsoft.com/office/powerpoint/2010/main" val="91230964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3103804743"/>
              </p:ext>
            </p:extLst>
          </p:nvPr>
        </p:nvGraphicFramePr>
        <p:xfrm>
          <a:off x="254000" y="936625"/>
          <a:ext cx="8709025" cy="5670550"/>
        </p:xfrm>
        <a:graphic>
          <a:graphicData uri="http://schemas.openxmlformats.org/presentationml/2006/ole">
            <mc:AlternateContent xmlns:mc="http://schemas.openxmlformats.org/markup-compatibility/2006">
              <mc:Choice xmlns:v="urn:schemas-microsoft-com:vml" Requires="v">
                <p:oleObj spid="_x0000_s55321" name="Chart" r:id="rId3" imgW="7115101" imgH="4629091" progId="MSGraph.Chart.8">
                  <p:embed followColorScheme="full"/>
                </p:oleObj>
              </mc:Choice>
              <mc:Fallback>
                <p:oleObj name="Chart" r:id="rId3" imgW="7115101" imgH="4629091" progId="MSGraph.Chart.8">
                  <p:embed followColorScheme="full"/>
                  <p:pic>
                    <p:nvPicPr>
                      <p:cNvPr id="0" name=""/>
                      <p:cNvPicPr>
                        <a:picLocks noChangeAspect="1" noChangeArrowheads="1"/>
                      </p:cNvPicPr>
                      <p:nvPr/>
                    </p:nvPicPr>
                    <p:blipFill>
                      <a:blip r:embed="rId4"/>
                      <a:srcRect/>
                      <a:stretch>
                        <a:fillRect/>
                      </a:stretch>
                    </p:blipFill>
                    <p:spPr bwMode="auto">
                      <a:xfrm>
                        <a:off x="254000" y="936625"/>
                        <a:ext cx="8709025" cy="5670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684" name="Text Box 4"/>
          <p:cNvSpPr txBox="1">
            <a:spLocks noChangeArrowheads="1"/>
          </p:cNvSpPr>
          <p:nvPr/>
        </p:nvSpPr>
        <p:spPr bwMode="auto">
          <a:xfrm>
            <a:off x="2047827" y="6057900"/>
            <a:ext cx="518443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prstClr val="black"/>
                </a:solidFill>
                <a:latin typeface="Arial" panose="020B0604020202020204" pitchFamily="34" charset="0"/>
              </a:rPr>
              <a:t>Required signal-to-noise (I/</a:t>
            </a:r>
            <a:r>
              <a:rPr lang="el-GR" altLang="en-US" sz="2800" b="1" dirty="0" smtClean="0">
                <a:solidFill>
                  <a:prstClr val="black"/>
                </a:solidFill>
                <a:latin typeface="Arial" panose="020B0604020202020204" pitchFamily="34" charset="0"/>
              </a:rPr>
              <a:t>σ</a:t>
            </a:r>
            <a:r>
              <a:rPr lang="en-US" altLang="en-US" sz="2800" b="1" dirty="0" smtClean="0">
                <a:solidFill>
                  <a:prstClr val="black"/>
                </a:solidFill>
                <a:latin typeface="Arial" panose="020B0604020202020204" pitchFamily="34" charset="0"/>
              </a:rPr>
              <a:t>)</a:t>
            </a:r>
            <a:endParaRPr lang="en-US" altLang="en-US" sz="2800" b="1" dirty="0">
              <a:solidFill>
                <a:prstClr val="black"/>
              </a:solidFill>
              <a:latin typeface="Arial" panose="020B0604020202020204" pitchFamily="34" charset="0"/>
            </a:endParaRPr>
          </a:p>
        </p:txBody>
      </p:sp>
      <p:sp>
        <p:nvSpPr>
          <p:cNvPr id="71685" name="Text Box 5"/>
          <p:cNvSpPr txBox="1">
            <a:spLocks noChangeArrowheads="1"/>
          </p:cNvSpPr>
          <p:nvPr/>
        </p:nvSpPr>
        <p:spPr bwMode="auto">
          <a:xfrm rot="-5400000">
            <a:off x="-1645663" y="3030866"/>
            <a:ext cx="416011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prstClr val="black"/>
                </a:solidFill>
                <a:latin typeface="Arial" panose="020B0604020202020204" pitchFamily="34" charset="0"/>
              </a:rPr>
              <a:t>Solve-able proteins (%)</a:t>
            </a:r>
            <a:endParaRPr lang="en-US" altLang="en-US" sz="2800" b="1" dirty="0">
              <a:solidFill>
                <a:prstClr val="black"/>
              </a:solidFill>
              <a:latin typeface="Arial" panose="020B0604020202020204" pitchFamily="34" charset="0"/>
            </a:endParaRPr>
          </a:p>
        </p:txBody>
      </p:sp>
      <p:grpSp>
        <p:nvGrpSpPr>
          <p:cNvPr id="10" name="Group 9"/>
          <p:cNvGrpSpPr/>
          <p:nvPr/>
        </p:nvGrpSpPr>
        <p:grpSpPr>
          <a:xfrm>
            <a:off x="1371600" y="1447800"/>
            <a:ext cx="1803044" cy="3962400"/>
            <a:chOff x="1371600" y="1447800"/>
            <a:chExt cx="1803044" cy="3962400"/>
          </a:xfrm>
        </p:grpSpPr>
        <p:sp>
          <p:nvSpPr>
            <p:cNvPr id="14" name="TextBox 13"/>
            <p:cNvSpPr txBox="1"/>
            <p:nvPr/>
          </p:nvSpPr>
          <p:spPr>
            <a:xfrm>
              <a:off x="1371600" y="1447800"/>
              <a:ext cx="1803044" cy="707886"/>
            </a:xfrm>
            <a:prstGeom prst="rect">
              <a:avLst/>
            </a:prstGeom>
            <a:solidFill>
              <a:schemeClr val="bg1"/>
            </a:solidFill>
          </p:spPr>
          <p:txBody>
            <a:bodyPr wrap="square" rtlCol="0">
              <a:spAutoFit/>
            </a:bodyPr>
            <a:lstStyle/>
            <a:p>
              <a:pPr algn="ctr"/>
              <a:r>
                <a:rPr lang="en-US" sz="2000" b="1" dirty="0">
                  <a:solidFill>
                    <a:prstClr val="black"/>
                  </a:solidFill>
                  <a:cs typeface="Arial" panose="020B0604020202020204" pitchFamily="34" charset="0"/>
                </a:rPr>
                <a:t>Current</a:t>
              </a:r>
            </a:p>
            <a:p>
              <a:pPr algn="ctr"/>
              <a:r>
                <a:rPr lang="en-US" sz="2000" b="1" dirty="0">
                  <a:solidFill>
                    <a:prstClr val="black"/>
                  </a:solidFill>
                  <a:cs typeface="Arial" panose="020B0604020202020204" pitchFamily="34" charset="0"/>
                </a:rPr>
                <a:t>technology</a:t>
              </a:r>
            </a:p>
          </p:txBody>
        </p:sp>
        <p:cxnSp>
          <p:nvCxnSpPr>
            <p:cNvPr id="18" name="Straight Arrow Connector 17"/>
            <p:cNvCxnSpPr>
              <a:stCxn id="14" idx="2"/>
            </p:cNvCxnSpPr>
            <p:nvPr/>
          </p:nvCxnSpPr>
          <p:spPr>
            <a:xfrm>
              <a:off x="2273122" y="2155686"/>
              <a:ext cx="12878" cy="325451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a:off x="5867400" y="1765300"/>
            <a:ext cx="1740795" cy="1358900"/>
            <a:chOff x="5867400" y="1765300"/>
            <a:chExt cx="1740795" cy="1358900"/>
          </a:xfrm>
        </p:grpSpPr>
        <p:sp>
          <p:nvSpPr>
            <p:cNvPr id="43" name="TextBox 42"/>
            <p:cNvSpPr txBox="1"/>
            <p:nvPr/>
          </p:nvSpPr>
          <p:spPr>
            <a:xfrm>
              <a:off x="5867400" y="2662535"/>
              <a:ext cx="1740795" cy="461665"/>
            </a:xfrm>
            <a:prstGeom prst="rect">
              <a:avLst/>
            </a:prstGeom>
            <a:solidFill>
              <a:schemeClr val="bg1"/>
            </a:solidFill>
          </p:spPr>
          <p:txBody>
            <a:bodyPr wrap="square" rtlCol="0">
              <a:spAutoFit/>
            </a:bodyPr>
            <a:lstStyle/>
            <a:p>
              <a:pPr algn="ctr"/>
              <a:r>
                <a:rPr lang="en-US" sz="2400" b="1" dirty="0">
                  <a:solidFill>
                    <a:prstClr val="black"/>
                  </a:solidFill>
                  <a:cs typeface="Arial" panose="020B0604020202020204" pitchFamily="34" charset="0"/>
                </a:rPr>
                <a:t>Goal</a:t>
              </a:r>
            </a:p>
          </p:txBody>
        </p:sp>
        <p:cxnSp>
          <p:nvCxnSpPr>
            <p:cNvPr id="44" name="Straight Arrow Connector 43"/>
            <p:cNvCxnSpPr/>
            <p:nvPr/>
          </p:nvCxnSpPr>
          <p:spPr>
            <a:xfrm flipV="1">
              <a:off x="6741025" y="1765300"/>
              <a:ext cx="0" cy="8255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9" name="TextBox 8"/>
          <p:cNvSpPr txBox="1"/>
          <p:nvPr/>
        </p:nvSpPr>
        <p:spPr>
          <a:xfrm>
            <a:off x="0" y="228600"/>
            <a:ext cx="9144000" cy="769441"/>
          </a:xfrm>
          <a:prstGeom prst="rect">
            <a:avLst/>
          </a:prstGeom>
          <a:noFill/>
        </p:spPr>
        <p:txBody>
          <a:bodyPr wrap="square" rtlCol="0">
            <a:spAutoFit/>
          </a:bodyPr>
          <a:lstStyle/>
          <a:p>
            <a:r>
              <a:rPr lang="en-US" sz="4400" dirty="0">
                <a:solidFill>
                  <a:srgbClr val="000000"/>
                </a:solidFill>
                <a:cs typeface="Arial" panose="020B0604020202020204" pitchFamily="34" charset="0"/>
              </a:rPr>
              <a:t>Threshold of a revolution in phasing</a:t>
            </a:r>
          </a:p>
        </p:txBody>
      </p:sp>
    </p:spTree>
    <p:extLst>
      <p:ext uri="{BB962C8B-B14F-4D97-AF65-F5344CB8AC3E}">
        <p14:creationId xmlns:p14="http://schemas.microsoft.com/office/powerpoint/2010/main" val="15572358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3406990747"/>
              </p:ext>
            </p:extLst>
          </p:nvPr>
        </p:nvGraphicFramePr>
        <p:xfrm>
          <a:off x="399245" y="483255"/>
          <a:ext cx="8665380" cy="5363753"/>
        </p:xfrm>
        <a:graphic>
          <a:graphicData uri="http://schemas.openxmlformats.org/presentationml/2006/ole">
            <mc:AlternateContent xmlns:mc="http://schemas.openxmlformats.org/markup-compatibility/2006">
              <mc:Choice xmlns:v="urn:schemas-microsoft-com:vml" Requires="v">
                <p:oleObj spid="_x0000_s50209" name="Chart" r:id="rId3" imgW="7115101" imgH="4914951" progId="MSGraph.Chart.8">
                  <p:embed followColorScheme="full"/>
                </p:oleObj>
              </mc:Choice>
              <mc:Fallback>
                <p:oleObj name="Chart" r:id="rId3" imgW="7115101" imgH="4914951" progId="MSGraph.Chart.8">
                  <p:embed followColorScheme="full"/>
                  <p:pic>
                    <p:nvPicPr>
                      <p:cNvPr id="0" name=""/>
                      <p:cNvPicPr>
                        <a:picLocks noChangeAspect="1" noChangeArrowheads="1"/>
                      </p:cNvPicPr>
                      <p:nvPr/>
                    </p:nvPicPr>
                    <p:blipFill>
                      <a:blip r:embed="rId4"/>
                      <a:srcRect/>
                      <a:stretch>
                        <a:fillRect/>
                      </a:stretch>
                    </p:blipFill>
                    <p:spPr bwMode="auto">
                      <a:xfrm>
                        <a:off x="399245" y="483255"/>
                        <a:ext cx="8665380" cy="5363753"/>
                      </a:xfrm>
                      <a:prstGeom prst="rect">
                        <a:avLst/>
                      </a:prstGeom>
                      <a:noFill/>
                      <a:ln>
                        <a:noFill/>
                      </a:ln>
                      <a:effectLst/>
                      <a:extLst/>
                    </p:spPr>
                  </p:pic>
                </p:oleObj>
              </mc:Fallback>
            </mc:AlternateContent>
          </a:graphicData>
        </a:graphic>
      </p:graphicFrame>
      <p:sp>
        <p:nvSpPr>
          <p:cNvPr id="71684" name="Text Box 4"/>
          <p:cNvSpPr txBox="1">
            <a:spLocks noChangeArrowheads="1"/>
          </p:cNvSpPr>
          <p:nvPr/>
        </p:nvSpPr>
        <p:spPr bwMode="auto">
          <a:xfrm>
            <a:off x="1447800" y="5715000"/>
            <a:ext cx="297709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800" b="1" dirty="0" smtClean="0">
                <a:solidFill>
                  <a:prstClr val="black"/>
                </a:solidFill>
              </a:rPr>
              <a:t>FOM from “</a:t>
            </a:r>
            <a:r>
              <a:rPr lang="en-US" altLang="en-US" sz="2800" b="1" dirty="0" err="1" smtClean="0">
                <a:solidFill>
                  <a:prstClr val="black"/>
                </a:solidFill>
              </a:rPr>
              <a:t>dm</a:t>
            </a:r>
            <a:r>
              <a:rPr lang="en-US" altLang="en-US" sz="2800" b="1" dirty="0" smtClean="0">
                <a:solidFill>
                  <a:prstClr val="black"/>
                </a:solidFill>
              </a:rPr>
              <a:t>”</a:t>
            </a:r>
            <a:endParaRPr lang="en-US" altLang="en-US" sz="2800" b="1" dirty="0">
              <a:solidFill>
                <a:prstClr val="black"/>
              </a:solidFill>
            </a:endParaRPr>
          </a:p>
        </p:txBody>
      </p:sp>
      <p:sp>
        <p:nvSpPr>
          <p:cNvPr id="71685" name="Text Box 5"/>
          <p:cNvSpPr txBox="1">
            <a:spLocks noChangeArrowheads="1"/>
          </p:cNvSpPr>
          <p:nvPr/>
        </p:nvSpPr>
        <p:spPr bwMode="auto">
          <a:xfrm rot="-5400000">
            <a:off x="-1674500" y="2984803"/>
            <a:ext cx="421782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800" b="1" dirty="0" smtClean="0">
                <a:solidFill>
                  <a:prstClr val="black"/>
                </a:solidFill>
              </a:rPr>
              <a:t>Correlation to final map</a:t>
            </a:r>
            <a:endParaRPr lang="en-US" altLang="en-US" sz="2800" b="1" dirty="0">
              <a:solidFill>
                <a:prstClr val="black"/>
              </a:solidFill>
            </a:endParaRPr>
          </a:p>
        </p:txBody>
      </p:sp>
      <p:sp>
        <p:nvSpPr>
          <p:cNvPr id="6" name="TextBox 5"/>
          <p:cNvSpPr txBox="1"/>
          <p:nvPr/>
        </p:nvSpPr>
        <p:spPr>
          <a:xfrm>
            <a:off x="1" y="0"/>
            <a:ext cx="9144000" cy="646331"/>
          </a:xfrm>
          <a:prstGeom prst="rect">
            <a:avLst/>
          </a:prstGeom>
          <a:noFill/>
        </p:spPr>
        <p:txBody>
          <a:bodyPr wrap="square" rtlCol="0">
            <a:spAutoFit/>
          </a:bodyPr>
          <a:lstStyle/>
          <a:p>
            <a:pPr algn="ctr"/>
            <a:r>
              <a:rPr lang="en-US" sz="3600" dirty="0" smtClean="0">
                <a:solidFill>
                  <a:srgbClr val="000000"/>
                </a:solidFill>
              </a:rPr>
              <a:t>Phasing success vs Figure of Merit</a:t>
            </a:r>
            <a:endParaRPr lang="en-US" sz="3600" dirty="0">
              <a:solidFill>
                <a:srgbClr val="000000"/>
              </a:solidFill>
            </a:endParaRPr>
          </a:p>
        </p:txBody>
      </p:sp>
      <p:cxnSp>
        <p:nvCxnSpPr>
          <p:cNvPr id="14" name="Straight Connector 13"/>
          <p:cNvCxnSpPr/>
          <p:nvPr/>
        </p:nvCxnSpPr>
        <p:spPr>
          <a:xfrm>
            <a:off x="7418231" y="1159099"/>
            <a:ext cx="0" cy="3567447"/>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0" y="6488668"/>
            <a:ext cx="10683025" cy="369332"/>
          </a:xfrm>
          <a:prstGeom prst="rect">
            <a:avLst/>
          </a:prstGeom>
        </p:spPr>
        <p:txBody>
          <a:bodyPr wrap="square">
            <a:spAutoFit/>
          </a:bodyPr>
          <a:lstStyle/>
          <a:p>
            <a:r>
              <a:rPr lang="en-US" dirty="0">
                <a:solidFill>
                  <a:srgbClr val="000000"/>
                </a:solidFill>
              </a:rPr>
              <a:t>Hunter </a:t>
            </a:r>
            <a:r>
              <a:rPr lang="en-US" dirty="0" smtClean="0">
                <a:solidFill>
                  <a:srgbClr val="000000"/>
                </a:solidFill>
              </a:rPr>
              <a:t>et al. (2016</a:t>
            </a:r>
            <a:r>
              <a:rPr lang="en-US" dirty="0">
                <a:solidFill>
                  <a:srgbClr val="000000"/>
                </a:solidFill>
              </a:rPr>
              <a:t>)."</a:t>
            </a:r>
            <a:r>
              <a:rPr lang="en-US" dirty="0" smtClean="0">
                <a:solidFill>
                  <a:srgbClr val="000000"/>
                </a:solidFill>
              </a:rPr>
              <a:t>Selenium </a:t>
            </a:r>
            <a:r>
              <a:rPr lang="en-US" dirty="0">
                <a:solidFill>
                  <a:srgbClr val="000000"/>
                </a:solidFill>
              </a:rPr>
              <a:t>anomalous </a:t>
            </a:r>
            <a:r>
              <a:rPr lang="en-US" dirty="0" smtClean="0">
                <a:solidFill>
                  <a:srgbClr val="000000"/>
                </a:solidFill>
              </a:rPr>
              <a:t>phasing XFEL", </a:t>
            </a:r>
            <a:r>
              <a:rPr lang="en-US" i="1" dirty="0">
                <a:solidFill>
                  <a:srgbClr val="000000"/>
                </a:solidFill>
              </a:rPr>
              <a:t>Nature C</a:t>
            </a:r>
            <a:r>
              <a:rPr lang="en-US" i="1" dirty="0" smtClean="0">
                <a:solidFill>
                  <a:srgbClr val="000000"/>
                </a:solidFill>
              </a:rPr>
              <a:t>omm.</a:t>
            </a:r>
            <a:r>
              <a:rPr lang="en-US" dirty="0" smtClean="0">
                <a:solidFill>
                  <a:srgbClr val="000000"/>
                </a:solidFill>
              </a:rPr>
              <a:t> </a:t>
            </a:r>
            <a:r>
              <a:rPr lang="en-US" b="1" dirty="0">
                <a:solidFill>
                  <a:srgbClr val="000000"/>
                </a:solidFill>
              </a:rPr>
              <a:t>7</a:t>
            </a:r>
            <a:r>
              <a:rPr lang="en-US" dirty="0">
                <a:solidFill>
                  <a:srgbClr val="000000"/>
                </a:solidFill>
              </a:rPr>
              <a:t>, 13388. </a:t>
            </a:r>
          </a:p>
        </p:txBody>
      </p:sp>
      <p:sp>
        <p:nvSpPr>
          <p:cNvPr id="3" name="Rectangle 9"/>
          <p:cNvSpPr>
            <a:spLocks noChangeArrowheads="1"/>
          </p:cNvSpPr>
          <p:nvPr/>
        </p:nvSpPr>
        <p:spPr bwMode="auto">
          <a:xfrm>
            <a:off x="4419600" y="5943600"/>
            <a:ext cx="563665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dirty="0" smtClean="0">
                <a:ln>
                  <a:noFill/>
                </a:ln>
                <a:solidFill>
                  <a:schemeClr val="accent4">
                    <a:lumMod val="50000"/>
                  </a:schemeClr>
                </a:solidFill>
                <a:effectLst/>
                <a:latin typeface="Courier New" panose="02070309020205020404" pitchFamily="49" charset="0"/>
                <a:cs typeface="Courier New" panose="02070309020205020404" pitchFamily="49" charset="0"/>
              </a:rPr>
              <a:t>http://cxidb.org/id54-SfjMJjaBny/id-54.html http://cxidb.org/id55-BWuBDSUrBy/id-55.html </a:t>
            </a:r>
          </a:p>
        </p:txBody>
      </p:sp>
      <p:sp>
        <p:nvSpPr>
          <p:cNvPr id="4" name="TextBox 3"/>
          <p:cNvSpPr txBox="1"/>
          <p:nvPr/>
        </p:nvSpPr>
        <p:spPr>
          <a:xfrm>
            <a:off x="1981200" y="1524000"/>
            <a:ext cx="1774845" cy="2862322"/>
          </a:xfrm>
          <a:prstGeom prst="rect">
            <a:avLst/>
          </a:prstGeom>
          <a:solidFill>
            <a:schemeClr val="bg1"/>
          </a:solidFill>
        </p:spPr>
        <p:txBody>
          <a:bodyPr wrap="none" rtlCol="0">
            <a:spAutoFit/>
          </a:bodyPr>
          <a:lstStyle/>
          <a:p>
            <a:r>
              <a:rPr lang="en-US" b="1" dirty="0" smtClean="0"/>
              <a:t>Adjusting:</a:t>
            </a:r>
          </a:p>
          <a:p>
            <a:r>
              <a:rPr lang="en-US" dirty="0" smtClean="0"/>
              <a:t>Solvent content</a:t>
            </a:r>
          </a:p>
          <a:p>
            <a:r>
              <a:rPr lang="en-US" dirty="0" smtClean="0"/>
              <a:t>Resolution</a:t>
            </a:r>
          </a:p>
          <a:p>
            <a:r>
              <a:rPr lang="en-US" dirty="0" err="1" smtClean="0"/>
              <a:t>SDfac</a:t>
            </a:r>
            <a:r>
              <a:rPr lang="en-US" dirty="0" smtClean="0"/>
              <a:t> </a:t>
            </a:r>
            <a:r>
              <a:rPr lang="en-US" dirty="0" err="1" smtClean="0"/>
              <a:t>Sdadd</a:t>
            </a:r>
            <a:endParaRPr lang="en-US" dirty="0" smtClean="0"/>
          </a:p>
          <a:p>
            <a:r>
              <a:rPr lang="en-US" dirty="0" smtClean="0"/>
              <a:t>Cycles of </a:t>
            </a:r>
            <a:r>
              <a:rPr lang="en-US" dirty="0" err="1" smtClean="0"/>
              <a:t>dm</a:t>
            </a:r>
            <a:endParaRPr lang="en-US" dirty="0" smtClean="0"/>
          </a:p>
          <a:p>
            <a:r>
              <a:rPr lang="en-US" dirty="0" smtClean="0"/>
              <a:t>“mode”</a:t>
            </a:r>
          </a:p>
          <a:p>
            <a:r>
              <a:rPr lang="en-US" dirty="0" smtClean="0"/>
              <a:t>“scheme”</a:t>
            </a:r>
          </a:p>
          <a:p>
            <a:r>
              <a:rPr lang="en-US" dirty="0" smtClean="0"/>
              <a:t>NCS radius</a:t>
            </a:r>
          </a:p>
          <a:p>
            <a:r>
              <a:rPr lang="en-US" dirty="0" smtClean="0"/>
              <a:t>NCS cycles</a:t>
            </a:r>
          </a:p>
          <a:p>
            <a:r>
              <a:rPr lang="en-US" dirty="0" smtClean="0"/>
              <a:t>Phase blur</a:t>
            </a:r>
            <a:endParaRPr lang="en-US" dirty="0"/>
          </a:p>
        </p:txBody>
      </p:sp>
    </p:spTree>
    <p:extLst>
      <p:ext uri="{BB962C8B-B14F-4D97-AF65-F5344CB8AC3E}">
        <p14:creationId xmlns:p14="http://schemas.microsoft.com/office/powerpoint/2010/main" val="36273712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Diffraction Simulators</a:t>
            </a:r>
            <a:endParaRPr lang="en-US" dirty="0"/>
          </a:p>
        </p:txBody>
      </p:sp>
      <p:sp>
        <p:nvSpPr>
          <p:cNvPr id="4" name="TextBox 3"/>
          <p:cNvSpPr txBox="1"/>
          <p:nvPr/>
        </p:nvSpPr>
        <p:spPr>
          <a:xfrm>
            <a:off x="685800" y="1447800"/>
            <a:ext cx="7664115" cy="5262979"/>
          </a:xfrm>
          <a:prstGeom prst="rect">
            <a:avLst/>
          </a:prstGeom>
          <a:noFill/>
        </p:spPr>
        <p:txBody>
          <a:bodyPr wrap="square" rtlCol="0">
            <a:spAutoFit/>
          </a:bodyPr>
          <a:lstStyle/>
          <a:p>
            <a:r>
              <a:rPr lang="en-US" sz="3600" b="1" dirty="0" smtClean="0">
                <a:solidFill>
                  <a:prstClr val="black"/>
                </a:solidFill>
                <a:latin typeface="Arial" panose="020B0604020202020204" pitchFamily="34" charset="0"/>
                <a:cs typeface="Arial" panose="020B0604020202020204" pitchFamily="34" charset="0"/>
              </a:rPr>
              <a:t>1. </a:t>
            </a:r>
            <a:r>
              <a:rPr lang="en-US" sz="3600" b="1" dirty="0">
                <a:solidFill>
                  <a:prstClr val="black"/>
                </a:solidFill>
                <a:latin typeface="Arial" panose="020B0604020202020204" pitchFamily="34" charset="0"/>
                <a:cs typeface="Arial" panose="020B0604020202020204" pitchFamily="34" charset="0"/>
              </a:rPr>
              <a:t>MLFSOM</a:t>
            </a:r>
          </a:p>
          <a:p>
            <a:r>
              <a:rPr lang="en-US" sz="2400" dirty="0">
                <a:solidFill>
                  <a:prstClr val="black"/>
                </a:solidFill>
                <a:latin typeface="Arial" panose="020B0604020202020204" pitchFamily="34" charset="0"/>
                <a:cs typeface="Arial" panose="020B0604020202020204" pitchFamily="34" charset="0"/>
              </a:rPr>
              <a:t>	- rotation data with maximum realism in </a:t>
            </a:r>
            <a:r>
              <a:rPr lang="en-US" sz="2400" dirty="0" smtClean="0">
                <a:solidFill>
                  <a:prstClr val="black"/>
                </a:solidFill>
                <a:latin typeface="Arial" panose="020B0604020202020204" pitchFamily="34" charset="0"/>
                <a:cs typeface="Arial" panose="020B0604020202020204" pitchFamily="34" charset="0"/>
              </a:rPr>
              <a:t>noise</a:t>
            </a:r>
          </a:p>
          <a:p>
            <a:endParaRPr lang="en-US" sz="2400" dirty="0">
              <a:solidFill>
                <a:prstClr val="black"/>
              </a:solidFill>
              <a:latin typeface="Arial" panose="020B0604020202020204" pitchFamily="34" charset="0"/>
              <a:cs typeface="Arial" panose="020B0604020202020204" pitchFamily="34" charset="0"/>
            </a:endParaRPr>
          </a:p>
          <a:p>
            <a:r>
              <a:rPr lang="en-US" sz="3600" b="1" dirty="0">
                <a:solidFill>
                  <a:prstClr val="black"/>
                </a:solidFill>
                <a:latin typeface="Arial" panose="020B0604020202020204" pitchFamily="34" charset="0"/>
                <a:cs typeface="Arial" panose="020B0604020202020204" pitchFamily="34" charset="0"/>
              </a:rPr>
              <a:t>2</a:t>
            </a:r>
            <a:r>
              <a:rPr lang="en-US" sz="3600" b="1" dirty="0" smtClean="0">
                <a:solidFill>
                  <a:prstClr val="black"/>
                </a:solidFill>
                <a:latin typeface="Arial" panose="020B0604020202020204" pitchFamily="34" charset="0"/>
                <a:cs typeface="Arial" panose="020B0604020202020204" pitchFamily="34" charset="0"/>
              </a:rPr>
              <a:t>. </a:t>
            </a:r>
            <a:r>
              <a:rPr lang="en-US" sz="3600" b="1" dirty="0" err="1" smtClean="0">
                <a:solidFill>
                  <a:prstClr val="black"/>
                </a:solidFill>
                <a:latin typeface="Arial" panose="020B0604020202020204" pitchFamily="34" charset="0"/>
                <a:cs typeface="Arial" panose="020B0604020202020204" pitchFamily="34" charset="0"/>
              </a:rPr>
              <a:t>nearBragg</a:t>
            </a:r>
            <a:endParaRPr lang="en-US" sz="3600" b="1" dirty="0" smtClean="0">
              <a:solidFill>
                <a:prstClr val="black"/>
              </a:solidFill>
              <a:latin typeface="Arial" panose="020B0604020202020204" pitchFamily="34" charset="0"/>
              <a:cs typeface="Arial" panose="020B0604020202020204" pitchFamily="34" charset="0"/>
            </a:endParaRPr>
          </a:p>
          <a:p>
            <a:r>
              <a:rPr lang="en-US" sz="2400" dirty="0" smtClean="0">
                <a:solidFill>
                  <a:prstClr val="black"/>
                </a:solidFill>
                <a:latin typeface="Arial" panose="020B0604020202020204" pitchFamily="34" charset="0"/>
                <a:cs typeface="Arial" panose="020B0604020202020204" pitchFamily="34" charset="0"/>
              </a:rPr>
              <a:t>	- first-principles scattering from atoms in space</a:t>
            </a:r>
          </a:p>
          <a:p>
            <a:endParaRPr lang="en-US" sz="2400" dirty="0" smtClean="0">
              <a:solidFill>
                <a:prstClr val="black"/>
              </a:solidFill>
              <a:latin typeface="Arial" panose="020B0604020202020204" pitchFamily="34" charset="0"/>
              <a:cs typeface="Arial" panose="020B0604020202020204" pitchFamily="34" charset="0"/>
            </a:endParaRPr>
          </a:p>
          <a:p>
            <a:r>
              <a:rPr lang="en-US" sz="3600" b="1" dirty="0">
                <a:solidFill>
                  <a:srgbClr val="FF0000"/>
                </a:solidFill>
                <a:latin typeface="Arial" panose="020B0604020202020204" pitchFamily="34" charset="0"/>
                <a:cs typeface="Arial" panose="020B0604020202020204" pitchFamily="34" charset="0"/>
              </a:rPr>
              <a:t>3</a:t>
            </a:r>
            <a:r>
              <a:rPr lang="en-US" sz="3600" b="1" dirty="0" smtClean="0">
                <a:solidFill>
                  <a:srgbClr val="FF0000"/>
                </a:solidFill>
                <a:latin typeface="Arial" panose="020B0604020202020204" pitchFamily="34" charset="0"/>
                <a:cs typeface="Arial" panose="020B0604020202020204" pitchFamily="34" charset="0"/>
              </a:rPr>
              <a:t>. </a:t>
            </a:r>
            <a:r>
              <a:rPr lang="en-US" sz="3600" b="1" dirty="0" err="1" smtClean="0">
                <a:solidFill>
                  <a:srgbClr val="FF0000"/>
                </a:solidFill>
                <a:latin typeface="Arial" panose="020B0604020202020204" pitchFamily="34" charset="0"/>
                <a:cs typeface="Arial" panose="020B0604020202020204" pitchFamily="34" charset="0"/>
              </a:rPr>
              <a:t>nanoBragg</a:t>
            </a:r>
            <a:endParaRPr lang="en-US" sz="3600" b="1" dirty="0" smtClean="0">
              <a:solidFill>
                <a:srgbClr val="FF0000"/>
              </a:solidFill>
              <a:latin typeface="Arial" panose="020B0604020202020204" pitchFamily="34" charset="0"/>
              <a:cs typeface="Arial" panose="020B0604020202020204" pitchFamily="34" charset="0"/>
            </a:endParaRPr>
          </a:p>
          <a:p>
            <a:r>
              <a:rPr lang="en-US" sz="2400" dirty="0" smtClean="0">
                <a:solidFill>
                  <a:srgbClr val="FF0000"/>
                </a:solidFill>
                <a:latin typeface="Arial" panose="020B0604020202020204" pitchFamily="34" charset="0"/>
                <a:cs typeface="Arial" panose="020B0604020202020204" pitchFamily="34" charset="0"/>
              </a:rPr>
              <a:t>	- optimized for nanocrystal/single-particle stills</a:t>
            </a:r>
          </a:p>
          <a:p>
            <a:endParaRPr lang="en-US" sz="2400" dirty="0" smtClean="0">
              <a:solidFill>
                <a:prstClr val="black"/>
              </a:solidFill>
              <a:latin typeface="Arial" panose="020B0604020202020204" pitchFamily="34" charset="0"/>
              <a:cs typeface="Arial" panose="020B0604020202020204" pitchFamily="34" charset="0"/>
            </a:endParaRPr>
          </a:p>
          <a:p>
            <a:r>
              <a:rPr lang="en-US" sz="3600" b="1" dirty="0">
                <a:solidFill>
                  <a:prstClr val="black"/>
                </a:solidFill>
                <a:latin typeface="Arial" panose="020B0604020202020204" pitchFamily="34" charset="0"/>
                <a:cs typeface="Arial" panose="020B0604020202020204" pitchFamily="34" charset="0"/>
              </a:rPr>
              <a:t>4</a:t>
            </a:r>
            <a:r>
              <a:rPr lang="en-US" sz="3600" b="1" dirty="0" smtClean="0">
                <a:solidFill>
                  <a:prstClr val="black"/>
                </a:solidFill>
                <a:latin typeface="Arial" panose="020B0604020202020204" pitchFamily="34" charset="0"/>
                <a:cs typeface="Arial" panose="020B0604020202020204" pitchFamily="34" charset="0"/>
              </a:rPr>
              <a:t>. </a:t>
            </a:r>
            <a:r>
              <a:rPr lang="en-US" sz="3600" b="1" dirty="0" err="1" smtClean="0">
                <a:solidFill>
                  <a:prstClr val="black"/>
                </a:solidFill>
                <a:latin typeface="Arial" panose="020B0604020202020204" pitchFamily="34" charset="0"/>
                <a:cs typeface="Arial" panose="020B0604020202020204" pitchFamily="34" charset="0"/>
              </a:rPr>
              <a:t>nonBragg</a:t>
            </a:r>
            <a:endParaRPr lang="en-US" sz="3600" b="1" dirty="0" smtClean="0">
              <a:solidFill>
                <a:prstClr val="black"/>
              </a:solidFill>
              <a:latin typeface="Arial" panose="020B0604020202020204" pitchFamily="34" charset="0"/>
              <a:cs typeface="Arial" panose="020B0604020202020204" pitchFamily="34" charset="0"/>
            </a:endParaRPr>
          </a:p>
          <a:p>
            <a:r>
              <a:rPr lang="en-US" sz="2400" dirty="0" smtClean="0">
                <a:solidFill>
                  <a:prstClr val="black"/>
                </a:solidFill>
                <a:latin typeface="Arial" panose="020B0604020202020204" pitchFamily="34" charset="0"/>
                <a:cs typeface="Arial" panose="020B0604020202020204" pitchFamily="34" charset="0"/>
              </a:rPr>
              <a:t>	- non-crystalline, centrosymmetric (SAXS)</a:t>
            </a:r>
          </a:p>
          <a:p>
            <a:endParaRPr lang="en-US" sz="2400" dirty="0" smtClean="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906456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r>
              <a:rPr lang="en-US" altLang="en-US" dirty="0" err="1" smtClean="0"/>
              <a:t>nanoBragg</a:t>
            </a:r>
            <a:r>
              <a:rPr lang="en-US" altLang="en-US" dirty="0" smtClean="0"/>
              <a:t> program</a:t>
            </a:r>
          </a:p>
        </p:txBody>
      </p:sp>
      <p:sp>
        <p:nvSpPr>
          <p:cNvPr id="72707" name="Text Box 4"/>
          <p:cNvSpPr txBox="1">
            <a:spLocks noChangeArrowheads="1"/>
          </p:cNvSpPr>
          <p:nvPr/>
        </p:nvSpPr>
        <p:spPr bwMode="auto">
          <a:xfrm>
            <a:off x="1460500" y="1479550"/>
            <a:ext cx="6111875"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b="1" dirty="0" smtClean="0">
                <a:solidFill>
                  <a:srgbClr val="000000"/>
                </a:solidFill>
                <a:latin typeface="Courier New" pitchFamily="49" charset="0"/>
              </a:rPr>
              <a:t>http://bl831.als.lbl.gov/~jamesh/nanoBragg/</a:t>
            </a:r>
          </a:p>
        </p:txBody>
      </p:sp>
      <p:sp>
        <p:nvSpPr>
          <p:cNvPr id="38917" name="Text Box 5"/>
          <p:cNvSpPr txBox="1">
            <a:spLocks noChangeArrowheads="1"/>
          </p:cNvSpPr>
          <p:nvPr/>
        </p:nvSpPr>
        <p:spPr bwMode="auto">
          <a:xfrm>
            <a:off x="271463" y="2038350"/>
            <a:ext cx="4567237" cy="431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lnSpc>
                <a:spcPct val="140000"/>
              </a:lnSpc>
              <a:spcBef>
                <a:spcPct val="0"/>
              </a:spcBef>
              <a:spcAft>
                <a:spcPct val="0"/>
              </a:spcAft>
              <a:buFontTx/>
              <a:buChar char="•"/>
            </a:pPr>
            <a:r>
              <a:rPr lang="en-US" altLang="en-US" sz="2800" dirty="0" smtClean="0">
                <a:solidFill>
                  <a:srgbClr val="000000"/>
                </a:solidFill>
              </a:rPr>
              <a:t>Optimized for nanocrystals</a:t>
            </a:r>
          </a:p>
          <a:p>
            <a:pPr eaLnBrk="1" fontAlgn="base" hangingPunct="1">
              <a:lnSpc>
                <a:spcPct val="140000"/>
              </a:lnSpc>
              <a:spcBef>
                <a:spcPct val="0"/>
              </a:spcBef>
              <a:spcAft>
                <a:spcPct val="0"/>
              </a:spcAft>
              <a:buFontTx/>
              <a:buChar char="•"/>
            </a:pPr>
            <a:r>
              <a:rPr lang="en-US" altLang="en-US" sz="2800" dirty="0" smtClean="0">
                <a:solidFill>
                  <a:srgbClr val="000000"/>
                </a:solidFill>
              </a:rPr>
              <a:t>Square or round</a:t>
            </a:r>
          </a:p>
          <a:p>
            <a:pPr eaLnBrk="1" fontAlgn="base" hangingPunct="1">
              <a:lnSpc>
                <a:spcPct val="140000"/>
              </a:lnSpc>
              <a:spcBef>
                <a:spcPct val="0"/>
              </a:spcBef>
              <a:spcAft>
                <a:spcPct val="0"/>
              </a:spcAft>
              <a:buFontTx/>
              <a:buChar char="•"/>
            </a:pPr>
            <a:r>
              <a:rPr lang="en-US" altLang="en-US" sz="2800" dirty="0" smtClean="0">
                <a:solidFill>
                  <a:srgbClr val="000000"/>
                </a:solidFill>
              </a:rPr>
              <a:t>Takes </a:t>
            </a:r>
            <a:r>
              <a:rPr lang="en-US" altLang="en-US" sz="2800" dirty="0" err="1" smtClean="0">
                <a:solidFill>
                  <a:srgbClr val="000000"/>
                </a:solidFill>
              </a:rPr>
              <a:t>h,k,l</a:t>
            </a:r>
            <a:r>
              <a:rPr lang="en-US" altLang="en-US" sz="2800" dirty="0" smtClean="0">
                <a:solidFill>
                  <a:srgbClr val="000000"/>
                </a:solidFill>
              </a:rPr>
              <a:t> and F</a:t>
            </a:r>
          </a:p>
          <a:p>
            <a:pPr eaLnBrk="1" fontAlgn="base" hangingPunct="1">
              <a:lnSpc>
                <a:spcPct val="140000"/>
              </a:lnSpc>
              <a:spcBef>
                <a:spcPct val="0"/>
              </a:spcBef>
              <a:spcAft>
                <a:spcPct val="0"/>
              </a:spcAft>
              <a:buFontTx/>
              <a:buChar char="•"/>
            </a:pPr>
            <a:r>
              <a:rPr lang="en-US" altLang="en-US" sz="2800" dirty="0" smtClean="0">
                <a:solidFill>
                  <a:srgbClr val="000000"/>
                </a:solidFill>
              </a:rPr>
              <a:t>Supports 1 unit cell</a:t>
            </a:r>
          </a:p>
          <a:p>
            <a:pPr eaLnBrk="1" fontAlgn="base" hangingPunct="1">
              <a:lnSpc>
                <a:spcPct val="140000"/>
              </a:lnSpc>
              <a:spcBef>
                <a:spcPct val="0"/>
              </a:spcBef>
              <a:spcAft>
                <a:spcPct val="0"/>
              </a:spcAft>
              <a:buFontTx/>
              <a:buChar char="•"/>
            </a:pPr>
            <a:r>
              <a:rPr lang="en-US" altLang="en-US" sz="2800" dirty="0">
                <a:solidFill>
                  <a:srgbClr val="000000"/>
                </a:solidFill>
              </a:rPr>
              <a:t>e</a:t>
            </a:r>
            <a:r>
              <a:rPr lang="en-US" altLang="en-US" sz="2800" dirty="0" smtClean="0">
                <a:solidFill>
                  <a:srgbClr val="000000"/>
                </a:solidFill>
              </a:rPr>
              <a:t>xplicit “</a:t>
            </a:r>
            <a:r>
              <a:rPr lang="en-US" altLang="en-US" sz="2800" dirty="0" err="1" smtClean="0">
                <a:solidFill>
                  <a:srgbClr val="000000"/>
                </a:solidFill>
              </a:rPr>
              <a:t>mosaicity</a:t>
            </a:r>
            <a:r>
              <a:rPr lang="en-US" altLang="en-US" sz="2800" dirty="0" smtClean="0">
                <a:solidFill>
                  <a:srgbClr val="000000"/>
                </a:solidFill>
              </a:rPr>
              <a:t>”</a:t>
            </a:r>
          </a:p>
          <a:p>
            <a:pPr eaLnBrk="1" fontAlgn="base" hangingPunct="1">
              <a:lnSpc>
                <a:spcPct val="140000"/>
              </a:lnSpc>
              <a:spcBef>
                <a:spcPct val="0"/>
              </a:spcBef>
              <a:spcAft>
                <a:spcPct val="0"/>
              </a:spcAft>
              <a:buFontTx/>
              <a:buChar char="•"/>
            </a:pPr>
            <a:r>
              <a:rPr lang="en-US" altLang="en-US" sz="2800" dirty="0" smtClean="0">
                <a:solidFill>
                  <a:srgbClr val="000000"/>
                </a:solidFill>
              </a:rPr>
              <a:t>arbitrary source</a:t>
            </a:r>
          </a:p>
          <a:p>
            <a:pPr eaLnBrk="1" fontAlgn="base" hangingPunct="1">
              <a:lnSpc>
                <a:spcPct val="140000"/>
              </a:lnSpc>
              <a:spcBef>
                <a:spcPct val="0"/>
              </a:spcBef>
              <a:spcAft>
                <a:spcPct val="0"/>
              </a:spcAft>
              <a:buFontTx/>
              <a:buChar char="•"/>
            </a:pPr>
            <a:r>
              <a:rPr lang="en-US" altLang="en-US" sz="2800" dirty="0" smtClean="0">
                <a:solidFill>
                  <a:srgbClr val="000000"/>
                </a:solidFill>
              </a:rPr>
              <a:t>explicit “phi” steps</a:t>
            </a:r>
          </a:p>
        </p:txBody>
      </p:sp>
      <p:pic>
        <p:nvPicPr>
          <p:cNvPr id="7270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0" y="2209800"/>
            <a:ext cx="1069975" cy="434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2710" name="Picture 1"/>
          <p:cNvPicPr>
            <a:picLocks noChangeAspect="1"/>
          </p:cNvPicPr>
          <p:nvPr/>
        </p:nvPicPr>
        <p:blipFill>
          <a:blip r:embed="rId3">
            <a:extLst>
              <a:ext uri="{28A0092B-C50C-407E-A947-70E740481C1C}">
                <a14:useLocalDpi xmlns:a14="http://schemas.microsoft.com/office/drawing/2010/main" val="0"/>
              </a:ext>
            </a:extLst>
          </a:blip>
          <a:srcRect t="30647" r="34476"/>
          <a:stretch>
            <a:fillRect/>
          </a:stretch>
        </p:blipFill>
        <p:spPr bwMode="auto">
          <a:xfrm>
            <a:off x="4187825" y="3429000"/>
            <a:ext cx="3349625" cy="265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85810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891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891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891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891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8917">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8917">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891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10" descr="intimage_ideal"/>
          <p:cNvPicPr>
            <a:picLocks noChangeAspect="1" noChangeArrowheads="1"/>
          </p:cNvPicPr>
          <p:nvPr/>
        </p:nvPicPr>
        <p:blipFill>
          <a:blip r:embed="rId2">
            <a:extLst>
              <a:ext uri="{28A0092B-C50C-407E-A947-70E740481C1C}">
                <a14:useLocalDpi xmlns:a14="http://schemas.microsoft.com/office/drawing/2010/main" val="0"/>
              </a:ext>
            </a:extLst>
          </a:blip>
          <a:srcRect t="29688"/>
          <a:stretch>
            <a:fillRect/>
          </a:stretch>
        </p:blipFill>
        <p:spPr bwMode="auto">
          <a:xfrm>
            <a:off x="-609600" y="0"/>
            <a:ext cx="9753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Rectangle 2"/>
          <p:cNvSpPr>
            <a:spLocks noGrp="1" noChangeArrowheads="1"/>
          </p:cNvSpPr>
          <p:nvPr>
            <p:ph type="title"/>
          </p:nvPr>
        </p:nvSpPr>
        <p:spPr/>
        <p:txBody>
          <a:bodyPr/>
          <a:lstStyle/>
          <a:p>
            <a:pPr eaLnBrk="1" hangingPunct="1"/>
            <a:r>
              <a:rPr lang="en-US" altLang="en-US" smtClean="0"/>
              <a:t>square</a:t>
            </a:r>
          </a:p>
        </p:txBody>
      </p:sp>
    </p:spTree>
    <p:extLst>
      <p:ext uri="{BB962C8B-B14F-4D97-AF65-F5344CB8AC3E}">
        <p14:creationId xmlns:p14="http://schemas.microsoft.com/office/powerpoint/2010/main" val="59569842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8" descr="intimage_round"/>
          <p:cNvPicPr>
            <a:picLocks noChangeAspect="1" noChangeArrowheads="1"/>
          </p:cNvPicPr>
          <p:nvPr/>
        </p:nvPicPr>
        <p:blipFill>
          <a:blip r:embed="rId2">
            <a:extLst>
              <a:ext uri="{28A0092B-C50C-407E-A947-70E740481C1C}">
                <a14:useLocalDpi xmlns:a14="http://schemas.microsoft.com/office/drawing/2010/main" val="0"/>
              </a:ext>
            </a:extLst>
          </a:blip>
          <a:srcRect t="29688"/>
          <a:stretch>
            <a:fillRect/>
          </a:stretch>
        </p:blipFill>
        <p:spPr bwMode="auto">
          <a:xfrm>
            <a:off x="-609600" y="0"/>
            <a:ext cx="9753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Rectangle 2"/>
          <p:cNvSpPr>
            <a:spLocks noGrp="1" noChangeArrowheads="1"/>
          </p:cNvSpPr>
          <p:nvPr>
            <p:ph type="title"/>
          </p:nvPr>
        </p:nvSpPr>
        <p:spPr/>
        <p:txBody>
          <a:bodyPr/>
          <a:lstStyle/>
          <a:p>
            <a:pPr eaLnBrk="1" hangingPunct="1"/>
            <a:r>
              <a:rPr lang="en-US" altLang="en-US" smtClean="0"/>
              <a:t>round</a:t>
            </a:r>
          </a:p>
        </p:txBody>
      </p:sp>
    </p:spTree>
    <p:extLst>
      <p:ext uri="{BB962C8B-B14F-4D97-AF65-F5344CB8AC3E}">
        <p14:creationId xmlns:p14="http://schemas.microsoft.com/office/powerpoint/2010/main" val="420875173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59854"/>
            <a:ext cx="7772400" cy="3721993"/>
          </a:xfrm>
        </p:spPr>
        <p:txBody>
          <a:bodyPr/>
          <a:lstStyle/>
          <a:p>
            <a:r>
              <a:rPr lang="en-US" dirty="0" smtClean="0"/>
              <a:t> </a:t>
            </a:r>
            <a:br>
              <a:rPr lang="en-US" dirty="0" smtClean="0"/>
            </a:br>
            <a:r>
              <a:rPr lang="en-US" dirty="0" smtClean="0"/>
              <a:t> </a:t>
            </a:r>
            <a:br>
              <a:rPr lang="en-US" dirty="0" smtClean="0"/>
            </a:br>
            <a:r>
              <a:rPr lang="en-US" sz="6600" dirty="0" smtClean="0"/>
              <a:t>non-isomorphism</a:t>
            </a:r>
            <a:endParaRPr lang="en-US" sz="6600" dirty="0"/>
          </a:p>
        </p:txBody>
      </p:sp>
      <p:sp>
        <p:nvSpPr>
          <p:cNvPr id="3" name="TextBox 2"/>
          <p:cNvSpPr txBox="1"/>
          <p:nvPr/>
        </p:nvSpPr>
        <p:spPr>
          <a:xfrm>
            <a:off x="0" y="551532"/>
            <a:ext cx="9144000" cy="1446550"/>
          </a:xfrm>
          <a:prstGeom prst="rect">
            <a:avLst/>
          </a:prstGeom>
          <a:noFill/>
        </p:spPr>
        <p:txBody>
          <a:bodyPr wrap="square" rtlCol="0">
            <a:spAutoFit/>
          </a:bodyPr>
          <a:lstStyle/>
          <a:p>
            <a:pPr algn="ctr"/>
            <a:r>
              <a:rPr lang="en-US" sz="4400" dirty="0" smtClean="0">
                <a:solidFill>
                  <a:srgbClr val="000000"/>
                </a:solidFill>
              </a:rPr>
              <a:t>Another way to peek</a:t>
            </a:r>
          </a:p>
          <a:p>
            <a:pPr algn="ctr"/>
            <a:r>
              <a:rPr lang="en-US" sz="4400" dirty="0" smtClean="0">
                <a:solidFill>
                  <a:srgbClr val="000000"/>
                </a:solidFill>
              </a:rPr>
              <a:t>between the spots:</a:t>
            </a:r>
            <a:endParaRPr lang="en-US" sz="4400" dirty="0">
              <a:solidFill>
                <a:srgbClr val="000000"/>
              </a:solidFill>
            </a:endParaRPr>
          </a:p>
        </p:txBody>
      </p:sp>
    </p:spTree>
    <p:extLst>
      <p:ext uri="{BB962C8B-B14F-4D97-AF65-F5344CB8AC3E}">
        <p14:creationId xmlns:p14="http://schemas.microsoft.com/office/powerpoint/2010/main" val="87769015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1395494" y="5560526"/>
            <a:ext cx="5918608" cy="707886"/>
          </a:xfrm>
          <a:prstGeom prst="rect">
            <a:avLst/>
          </a:prstGeom>
          <a:noFill/>
        </p:spPr>
        <p:txBody>
          <a:bodyPr wrap="none" rtlCol="0">
            <a:spAutoFit/>
          </a:bodyPr>
          <a:lstStyle/>
          <a:p>
            <a:r>
              <a:rPr lang="en-US" sz="4000" dirty="0" smtClean="0">
                <a:solidFill>
                  <a:prstClr val="black"/>
                </a:solidFill>
                <a:cs typeface="Arial" panose="020B0604020202020204" pitchFamily="34" charset="0"/>
              </a:rPr>
              <a:t>0.5% cell change</a:t>
            </a:r>
            <a:r>
              <a:rPr lang="en-US" sz="4000" dirty="0">
                <a:solidFill>
                  <a:prstClr val="black"/>
                </a:solidFill>
                <a:cs typeface="Arial" panose="020B0604020202020204" pitchFamily="34" charset="0"/>
              </a:rPr>
              <a:t> →</a:t>
            </a:r>
            <a:r>
              <a:rPr lang="en-US" sz="4000" dirty="0" smtClean="0">
                <a:solidFill>
                  <a:prstClr val="black"/>
                </a:solidFill>
                <a:cs typeface="Arial" panose="020B0604020202020204" pitchFamily="34" charset="0"/>
              </a:rPr>
              <a:t> 15%</a:t>
            </a:r>
            <a:endParaRPr lang="en-US" sz="4000" dirty="0">
              <a:solidFill>
                <a:prstClr val="black"/>
              </a:solidFill>
              <a:cs typeface="Arial" panose="020B0604020202020204" pitchFamily="34" charset="0"/>
            </a:endParaRPr>
          </a:p>
        </p:txBody>
      </p:sp>
      <p:sp>
        <p:nvSpPr>
          <p:cNvPr id="91" name="Rectangle 90"/>
          <p:cNvSpPr/>
          <p:nvPr/>
        </p:nvSpPr>
        <p:spPr>
          <a:xfrm>
            <a:off x="0" y="6488668"/>
            <a:ext cx="9144000" cy="369332"/>
          </a:xfrm>
          <a:prstGeom prst="rect">
            <a:avLst/>
          </a:prstGeom>
        </p:spPr>
        <p:txBody>
          <a:bodyPr wrap="square">
            <a:spAutoFit/>
          </a:bodyPr>
          <a:lstStyle/>
          <a:p>
            <a:r>
              <a:rPr lang="en-US" dirty="0">
                <a:solidFill>
                  <a:prstClr val="black"/>
                </a:solidFill>
              </a:rPr>
              <a:t>Crick &amp; </a:t>
            </a:r>
            <a:r>
              <a:rPr lang="en-US" dirty="0" err="1">
                <a:solidFill>
                  <a:prstClr val="black"/>
                </a:solidFill>
              </a:rPr>
              <a:t>Magdoff</a:t>
            </a:r>
            <a:r>
              <a:rPr lang="en-US" dirty="0">
                <a:solidFill>
                  <a:prstClr val="black"/>
                </a:solidFill>
              </a:rPr>
              <a:t> (1956) </a:t>
            </a:r>
            <a:r>
              <a:rPr lang="en-US" dirty="0" smtClean="0">
                <a:solidFill>
                  <a:prstClr val="black"/>
                </a:solidFill>
              </a:rPr>
              <a:t>“theory method </a:t>
            </a:r>
            <a:r>
              <a:rPr lang="en-US" dirty="0">
                <a:solidFill>
                  <a:prstClr val="black"/>
                </a:solidFill>
              </a:rPr>
              <a:t>isomorphous </a:t>
            </a:r>
            <a:r>
              <a:rPr lang="en-US" dirty="0" smtClean="0">
                <a:solidFill>
                  <a:prstClr val="black"/>
                </a:solidFill>
              </a:rPr>
              <a:t>replacement”, </a:t>
            </a:r>
            <a:r>
              <a:rPr lang="en-US" i="1" dirty="0" err="1">
                <a:solidFill>
                  <a:prstClr val="black"/>
                </a:solidFill>
              </a:rPr>
              <a:t>Acta</a:t>
            </a:r>
            <a:r>
              <a:rPr lang="en-US" i="1" dirty="0">
                <a:solidFill>
                  <a:prstClr val="black"/>
                </a:solidFill>
              </a:rPr>
              <a:t> </a:t>
            </a:r>
            <a:r>
              <a:rPr lang="en-US" i="1" dirty="0" err="1">
                <a:solidFill>
                  <a:prstClr val="black"/>
                </a:solidFill>
              </a:rPr>
              <a:t>Cryst</a:t>
            </a:r>
            <a:r>
              <a:rPr lang="en-US" i="1" dirty="0">
                <a:solidFill>
                  <a:prstClr val="black"/>
                </a:solidFill>
              </a:rPr>
              <a:t>. </a:t>
            </a:r>
            <a:r>
              <a:rPr lang="en-US" b="1" dirty="0">
                <a:solidFill>
                  <a:prstClr val="black"/>
                </a:solidFill>
              </a:rPr>
              <a:t>9</a:t>
            </a:r>
            <a:r>
              <a:rPr lang="en-US" dirty="0">
                <a:solidFill>
                  <a:prstClr val="black"/>
                </a:solidFill>
              </a:rPr>
              <a:t>, 901-8.</a:t>
            </a:r>
          </a:p>
        </p:txBody>
      </p:sp>
      <p:sp>
        <p:nvSpPr>
          <p:cNvPr id="3" name="TextBox 2"/>
          <p:cNvSpPr txBox="1"/>
          <p:nvPr/>
        </p:nvSpPr>
        <p:spPr>
          <a:xfrm>
            <a:off x="0" y="0"/>
            <a:ext cx="9144000" cy="830997"/>
          </a:xfrm>
          <a:prstGeom prst="rect">
            <a:avLst/>
          </a:prstGeom>
          <a:noFill/>
        </p:spPr>
        <p:txBody>
          <a:bodyPr wrap="square" rtlCol="0">
            <a:spAutoFit/>
          </a:bodyPr>
          <a:lstStyle/>
          <a:p>
            <a:pPr algn="ctr"/>
            <a:r>
              <a:rPr lang="en-US" sz="4800" dirty="0" smtClean="0">
                <a:solidFill>
                  <a:prstClr val="black"/>
                </a:solidFill>
              </a:rPr>
              <a:t>Same structure, different cell</a:t>
            </a:r>
            <a:endParaRPr lang="en-US" sz="4800" dirty="0">
              <a:solidFill>
                <a:prstClr val="black"/>
              </a:solidFill>
            </a:endParaRPr>
          </a:p>
        </p:txBody>
      </p:sp>
      <p:grpSp>
        <p:nvGrpSpPr>
          <p:cNvPr id="2" name="Group 1"/>
          <p:cNvGrpSpPr/>
          <p:nvPr/>
        </p:nvGrpSpPr>
        <p:grpSpPr>
          <a:xfrm>
            <a:off x="2283133" y="1951514"/>
            <a:ext cx="4586426" cy="3531444"/>
            <a:chOff x="2283133" y="1951514"/>
            <a:chExt cx="4586426" cy="3531444"/>
          </a:xfrm>
        </p:grpSpPr>
        <p:cxnSp>
          <p:nvCxnSpPr>
            <p:cNvPr id="78" name="Straight Connector 77"/>
            <p:cNvCxnSpPr/>
            <p:nvPr/>
          </p:nvCxnSpPr>
          <p:spPr>
            <a:xfrm flipV="1">
              <a:off x="2283133" y="1951514"/>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V="1">
              <a:off x="5672777" y="4676228"/>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V="1">
              <a:off x="2283133" y="4676228"/>
              <a:ext cx="1196782" cy="80673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V="1">
              <a:off x="3479915" y="4676228"/>
              <a:ext cx="3389644" cy="2"/>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V="1">
              <a:off x="3479915" y="1951514"/>
              <a:ext cx="3389644" cy="2"/>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3479915" y="1951514"/>
              <a:ext cx="0" cy="2724716"/>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6869559" y="1951516"/>
              <a:ext cx="0" cy="2724716"/>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pic>
          <p:nvPicPr>
            <p:cNvPr id="75"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2592491" y="2865828"/>
              <a:ext cx="2463076" cy="260913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6"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4384649" y="2100598"/>
              <a:ext cx="2463076" cy="260913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7" name="Rectangle 76"/>
            <p:cNvSpPr/>
            <p:nvPr/>
          </p:nvSpPr>
          <p:spPr>
            <a:xfrm>
              <a:off x="2283133" y="2758244"/>
              <a:ext cx="3389644" cy="272471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cs typeface="Arial" panose="020B0604020202020204" pitchFamily="34" charset="0"/>
              </a:endParaRPr>
            </a:p>
          </p:txBody>
        </p:sp>
        <p:cxnSp>
          <p:nvCxnSpPr>
            <p:cNvPr id="79" name="Straight Connector 78"/>
            <p:cNvCxnSpPr/>
            <p:nvPr/>
          </p:nvCxnSpPr>
          <p:spPr>
            <a:xfrm flipV="1">
              <a:off x="5650942" y="1951514"/>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181209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eal"/>
          <p:cNvPicPr>
            <a:picLocks noChangeAspect="1" noChangeArrowheads="1"/>
          </p:cNvPicPr>
          <p:nvPr/>
        </p:nvPicPr>
        <p:blipFill>
          <a:blip r:embed="rId2">
            <a:extLst>
              <a:ext uri="{28A0092B-C50C-407E-A947-70E740481C1C}">
                <a14:useLocalDpi xmlns:a14="http://schemas.microsoft.com/office/drawing/2010/main" val="0"/>
              </a:ext>
            </a:extLst>
          </a:blip>
          <a:srcRect r="49969"/>
          <a:stretch>
            <a:fillRect/>
          </a:stretch>
        </p:blipFill>
        <p:spPr bwMode="auto">
          <a:xfrm>
            <a:off x="4570413" y="-457200"/>
            <a:ext cx="4879975" cy="7315200"/>
          </a:xfrm>
          <a:prstGeom prst="rect">
            <a:avLst/>
          </a:prstGeom>
          <a:noFill/>
          <a:ln w="9525">
            <a:solidFill>
              <a:srgbClr val="00FF00"/>
            </a:solidFill>
            <a:miter lim="800000"/>
            <a:headEnd/>
            <a:tailEnd/>
          </a:ln>
          <a:extLst>
            <a:ext uri="{909E8E84-426E-40DD-AFC4-6F175D3DCCD1}">
              <a14:hiddenFill xmlns:a14="http://schemas.microsoft.com/office/drawing/2010/main">
                <a:solidFill>
                  <a:srgbClr val="FFFFFF"/>
                </a:solidFill>
              </a14:hiddenFill>
            </a:ext>
          </a:extLst>
        </p:spPr>
      </p:pic>
      <p:pic>
        <p:nvPicPr>
          <p:cNvPr id="3075" name="Picture 3" descr="closest"/>
          <p:cNvPicPr>
            <a:picLocks noChangeAspect="1" noChangeArrowheads="1"/>
          </p:cNvPicPr>
          <p:nvPr/>
        </p:nvPicPr>
        <p:blipFill>
          <a:blip r:embed="rId3">
            <a:extLst>
              <a:ext uri="{28A0092B-C50C-407E-A947-70E740481C1C}">
                <a14:useLocalDpi xmlns:a14="http://schemas.microsoft.com/office/drawing/2010/main" val="0"/>
              </a:ext>
            </a:extLst>
          </a:blip>
          <a:srcRect r="53111"/>
          <a:stretch>
            <a:fillRect/>
          </a:stretch>
        </p:blipFill>
        <p:spPr bwMode="auto">
          <a:xfrm>
            <a:off x="0" y="-457200"/>
            <a:ext cx="4573588" cy="7315200"/>
          </a:xfrm>
          <a:prstGeom prst="rect">
            <a:avLst/>
          </a:prstGeom>
          <a:noFill/>
          <a:ln w="9525">
            <a:solidFill>
              <a:srgbClr val="00FF00"/>
            </a:solidFill>
            <a:miter lim="800000"/>
            <a:headEnd/>
            <a:tailEnd/>
          </a:ln>
          <a:extLst>
            <a:ext uri="{909E8E84-426E-40DD-AFC4-6F175D3DCCD1}">
              <a14:hiddenFill xmlns:a14="http://schemas.microsoft.com/office/drawing/2010/main">
                <a:solidFill>
                  <a:srgbClr val="FFFFFF"/>
                </a:solidFill>
              </a14:hiddenFill>
            </a:ext>
          </a:extLst>
        </p:spPr>
      </p:pic>
      <p:sp>
        <p:nvSpPr>
          <p:cNvPr id="3076" name="AutoShape 4"/>
          <p:cNvSpPr>
            <a:spLocks noChangeArrowheads="1"/>
          </p:cNvSpPr>
          <p:nvPr/>
        </p:nvSpPr>
        <p:spPr bwMode="auto">
          <a:xfrm>
            <a:off x="-1449388" y="-258763"/>
            <a:ext cx="11969751" cy="2187576"/>
          </a:xfrm>
          <a:prstGeom prst="roundRect">
            <a:avLst>
              <a:gd name="adj" fmla="val 16667"/>
            </a:avLst>
          </a:prstGeom>
          <a:gradFill rotWithShape="1">
            <a:gsLst>
              <a:gs pos="0">
                <a:schemeClr val="bg1">
                  <a:alpha val="89998"/>
                </a:schemeClr>
              </a:gs>
              <a:gs pos="100000">
                <a:schemeClr val="folHlink">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solidFill>
                <a:srgbClr val="000000"/>
              </a:solidFill>
            </a:endParaRPr>
          </a:p>
        </p:txBody>
      </p:sp>
      <p:sp>
        <p:nvSpPr>
          <p:cNvPr id="1379333" name="Rectangle 5"/>
          <p:cNvSpPr>
            <a:spLocks noGrp="1" noChangeArrowheads="1"/>
          </p:cNvSpPr>
          <p:nvPr>
            <p:ph type="title"/>
          </p:nvPr>
        </p:nvSpPr>
        <p:spPr>
          <a:xfrm>
            <a:off x="685800" y="282575"/>
            <a:ext cx="7772400" cy="1143000"/>
          </a:xfrm>
        </p:spPr>
        <p:txBody>
          <a:bodyPr/>
          <a:lstStyle/>
          <a:p>
            <a:pPr eaLnBrk="1" hangingPunct="1">
              <a:defRPr/>
            </a:pPr>
            <a:r>
              <a:rPr lang="en-US" altLang="en-US" sz="3600" b="1" dirty="0" smtClean="0">
                <a:solidFill>
                  <a:schemeClr val="accent2"/>
                </a:solidFill>
                <a:effectLst>
                  <a:outerShdw blurRad="38100" dist="38100" dir="2700000" algn="tl">
                    <a:srgbClr val="C0C0C0"/>
                  </a:outerShdw>
                </a:effectLst>
              </a:rPr>
              <a:t>At-scale diffraction simulation</a:t>
            </a:r>
            <a:endParaRPr lang="en-US" altLang="en-US" sz="3600" b="1" dirty="0" smtClean="0">
              <a:solidFill>
                <a:schemeClr val="tx1"/>
              </a:solidFill>
              <a:effectLst>
                <a:outerShdw blurRad="38100" dist="38100" dir="2700000" algn="tl">
                  <a:srgbClr val="C0C0C0"/>
                </a:outerShdw>
              </a:effectLst>
            </a:endParaRPr>
          </a:p>
        </p:txBody>
      </p:sp>
      <p:sp>
        <p:nvSpPr>
          <p:cNvPr id="1379334" name="Text Box 6"/>
          <p:cNvSpPr txBox="1">
            <a:spLocks noChangeArrowheads="1"/>
          </p:cNvSpPr>
          <p:nvPr/>
        </p:nvSpPr>
        <p:spPr bwMode="auto">
          <a:xfrm>
            <a:off x="1273175" y="1498600"/>
            <a:ext cx="1774825" cy="457200"/>
          </a:xfrm>
          <a:prstGeom prst="rect">
            <a:avLst/>
          </a:prstGeom>
          <a:gradFill rotWithShape="1">
            <a:gsLst>
              <a:gs pos="0">
                <a:schemeClr val="bg1"/>
              </a:gs>
              <a:gs pos="100000">
                <a:schemeClr val="bg1">
                  <a:alpha val="2000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en-US" altLang="en-US" sz="2400" b="1">
                <a:solidFill>
                  <a:srgbClr val="FF0000"/>
                </a:solidFill>
                <a:effectLst>
                  <a:outerShdw blurRad="38100" dist="38100" dir="2700000" algn="tl">
                    <a:srgbClr val="C0C0C0"/>
                  </a:outerShdw>
                </a:effectLst>
              </a:rPr>
              <a:t>simulated</a:t>
            </a:r>
            <a:endParaRPr lang="en-US" altLang="en-US" sz="2400" b="1">
              <a:solidFill>
                <a:srgbClr val="009900"/>
              </a:solidFill>
              <a:effectLst>
                <a:outerShdw blurRad="38100" dist="38100" dir="2700000" algn="tl">
                  <a:srgbClr val="C0C0C0"/>
                </a:outerShdw>
              </a:effectLst>
            </a:endParaRPr>
          </a:p>
        </p:txBody>
      </p:sp>
      <p:sp>
        <p:nvSpPr>
          <p:cNvPr id="1379335" name="Text Box 7"/>
          <p:cNvSpPr txBox="1">
            <a:spLocks noChangeArrowheads="1"/>
          </p:cNvSpPr>
          <p:nvPr/>
        </p:nvSpPr>
        <p:spPr bwMode="auto">
          <a:xfrm>
            <a:off x="7232650" y="1498600"/>
            <a:ext cx="790575" cy="457200"/>
          </a:xfrm>
          <a:prstGeom prst="rect">
            <a:avLst/>
          </a:prstGeom>
          <a:gradFill rotWithShape="1">
            <a:gsLst>
              <a:gs pos="0">
                <a:schemeClr val="bg1"/>
              </a:gs>
              <a:gs pos="100000">
                <a:schemeClr val="bg1">
                  <a:alpha val="2000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en-US" altLang="en-US" sz="2400" b="1">
                <a:solidFill>
                  <a:srgbClr val="008000"/>
                </a:solidFill>
                <a:effectLst>
                  <a:outerShdw blurRad="38100" dist="38100" dir="2700000" algn="tl">
                    <a:srgbClr val="C0C0C0"/>
                  </a:outerShdw>
                </a:effectLst>
              </a:rPr>
              <a:t>real</a:t>
            </a:r>
          </a:p>
        </p:txBody>
      </p:sp>
      <p:sp>
        <p:nvSpPr>
          <p:cNvPr id="8" name="Rectangle 7"/>
          <p:cNvSpPr/>
          <p:nvPr/>
        </p:nvSpPr>
        <p:spPr>
          <a:xfrm>
            <a:off x="1104851" y="5830669"/>
            <a:ext cx="6903076" cy="646331"/>
          </a:xfrm>
          <a:prstGeom prst="rect">
            <a:avLst/>
          </a:prstGeom>
        </p:spPr>
        <p:txBody>
          <a:bodyPr wrap="square">
            <a:spAutoFit/>
          </a:bodyPr>
          <a:lstStyle/>
          <a:p>
            <a:r>
              <a:rPr lang="en-US" dirty="0" smtClean="0">
                <a:solidFill>
                  <a:prstClr val="black"/>
                </a:solidFill>
              </a:rPr>
              <a:t>MLFSOM</a:t>
            </a:r>
          </a:p>
          <a:p>
            <a:r>
              <a:rPr lang="en-US" dirty="0" smtClean="0">
                <a:solidFill>
                  <a:prstClr val="black"/>
                </a:solidFill>
              </a:rPr>
              <a:t>Holton </a:t>
            </a:r>
            <a:r>
              <a:rPr lang="en-US" i="1" dirty="0" smtClean="0">
                <a:solidFill>
                  <a:prstClr val="black"/>
                </a:solidFill>
              </a:rPr>
              <a:t>et al</a:t>
            </a:r>
            <a:r>
              <a:rPr lang="en-US" dirty="0" smtClean="0">
                <a:solidFill>
                  <a:prstClr val="black"/>
                </a:solidFill>
              </a:rPr>
              <a:t> (2014) </a:t>
            </a:r>
            <a:r>
              <a:rPr lang="en-US" dirty="0" smtClean="0">
                <a:solidFill>
                  <a:prstClr val="black"/>
                </a:solidFill>
              </a:rPr>
              <a:t>“R-factor </a:t>
            </a:r>
            <a:r>
              <a:rPr lang="en-US" dirty="0" smtClean="0">
                <a:solidFill>
                  <a:prstClr val="black"/>
                </a:solidFill>
              </a:rPr>
              <a:t>gap", </a:t>
            </a:r>
            <a:r>
              <a:rPr lang="en-US" i="1" dirty="0">
                <a:solidFill>
                  <a:prstClr val="black"/>
                </a:solidFill>
              </a:rPr>
              <a:t>FEBS Journal</a:t>
            </a:r>
            <a:r>
              <a:rPr lang="en-US" dirty="0">
                <a:solidFill>
                  <a:prstClr val="black"/>
                </a:solidFill>
              </a:rPr>
              <a:t> </a:t>
            </a:r>
            <a:r>
              <a:rPr lang="en-US" b="1" dirty="0">
                <a:solidFill>
                  <a:prstClr val="black"/>
                </a:solidFill>
              </a:rPr>
              <a:t>281</a:t>
            </a:r>
            <a:r>
              <a:rPr lang="en-US" dirty="0">
                <a:solidFill>
                  <a:prstClr val="black"/>
                </a:solidFill>
              </a:rPr>
              <a:t>, 4046-4060. </a:t>
            </a:r>
          </a:p>
        </p:txBody>
      </p:sp>
    </p:spTree>
    <p:extLst>
      <p:ext uri="{BB962C8B-B14F-4D97-AF65-F5344CB8AC3E}">
        <p14:creationId xmlns:p14="http://schemas.microsoft.com/office/powerpoint/2010/main" val="312451807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793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793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9334" grpId="0" animBg="1"/>
      <p:bldP spid="137933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9" name="Straight Connector 218"/>
          <p:cNvCxnSpPr/>
          <p:nvPr/>
        </p:nvCxnSpPr>
        <p:spPr>
          <a:xfrm flipV="1">
            <a:off x="2278837" y="957943"/>
            <a:ext cx="1461896" cy="10356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flipV="1">
            <a:off x="6392690" y="957943"/>
            <a:ext cx="1461896" cy="10356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flipV="1">
            <a:off x="6419361" y="4455877"/>
            <a:ext cx="1461896" cy="10356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flipV="1">
            <a:off x="2278837" y="4455877"/>
            <a:ext cx="1461896" cy="1035664"/>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flipV="1">
            <a:off x="3740733" y="4455877"/>
            <a:ext cx="4140524" cy="3"/>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flipV="1">
            <a:off x="3740733" y="957943"/>
            <a:ext cx="4140524" cy="3"/>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a:off x="3740733" y="957943"/>
            <a:ext cx="0" cy="3497937"/>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a:off x="7881257" y="957946"/>
            <a:ext cx="0" cy="3497937"/>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0" y="0"/>
            <a:ext cx="9144000" cy="830997"/>
          </a:xfrm>
          <a:prstGeom prst="rect">
            <a:avLst/>
          </a:prstGeom>
          <a:noFill/>
        </p:spPr>
        <p:txBody>
          <a:bodyPr wrap="square" rtlCol="0">
            <a:spAutoFit/>
          </a:bodyPr>
          <a:lstStyle/>
          <a:p>
            <a:pPr algn="ctr"/>
            <a:r>
              <a:rPr lang="en-US" sz="4800" dirty="0" smtClean="0">
                <a:solidFill>
                  <a:prstClr val="black"/>
                </a:solidFill>
              </a:rPr>
              <a:t>Same structure, different cell</a:t>
            </a:r>
            <a:endParaRPr lang="en-US" sz="4800" dirty="0">
              <a:solidFill>
                <a:prstClr val="black"/>
              </a:solidFill>
            </a:endParaRPr>
          </a:p>
        </p:txBody>
      </p:sp>
      <p:sp>
        <p:nvSpPr>
          <p:cNvPr id="56" name="TextBox 55"/>
          <p:cNvSpPr txBox="1"/>
          <p:nvPr/>
        </p:nvSpPr>
        <p:spPr>
          <a:xfrm>
            <a:off x="1395494" y="5560526"/>
            <a:ext cx="5918608" cy="707886"/>
          </a:xfrm>
          <a:prstGeom prst="rect">
            <a:avLst/>
          </a:prstGeom>
          <a:noFill/>
        </p:spPr>
        <p:txBody>
          <a:bodyPr wrap="none" rtlCol="0">
            <a:spAutoFit/>
          </a:bodyPr>
          <a:lstStyle/>
          <a:p>
            <a:r>
              <a:rPr lang="en-US" sz="4000" dirty="0" smtClean="0">
                <a:solidFill>
                  <a:prstClr val="black"/>
                </a:solidFill>
                <a:cs typeface="Arial" panose="020B0604020202020204" pitchFamily="34" charset="0"/>
              </a:rPr>
              <a:t>0.5% cell change</a:t>
            </a:r>
            <a:r>
              <a:rPr lang="en-US" sz="4000" dirty="0">
                <a:solidFill>
                  <a:prstClr val="black"/>
                </a:solidFill>
                <a:cs typeface="Arial" panose="020B0604020202020204" pitchFamily="34" charset="0"/>
              </a:rPr>
              <a:t> →</a:t>
            </a:r>
            <a:r>
              <a:rPr lang="en-US" sz="4000" dirty="0" smtClean="0">
                <a:solidFill>
                  <a:prstClr val="black"/>
                </a:solidFill>
                <a:cs typeface="Arial" panose="020B0604020202020204" pitchFamily="34" charset="0"/>
              </a:rPr>
              <a:t> 15%</a:t>
            </a:r>
            <a:endParaRPr lang="en-US" sz="4000" dirty="0">
              <a:solidFill>
                <a:prstClr val="black"/>
              </a:solidFill>
              <a:cs typeface="Arial" panose="020B0604020202020204" pitchFamily="34" charset="0"/>
            </a:endParaRPr>
          </a:p>
        </p:txBody>
      </p:sp>
      <p:sp>
        <p:nvSpPr>
          <p:cNvPr id="57" name="Rectangle 56"/>
          <p:cNvSpPr/>
          <p:nvPr/>
        </p:nvSpPr>
        <p:spPr>
          <a:xfrm>
            <a:off x="0" y="6488668"/>
            <a:ext cx="9144000" cy="369332"/>
          </a:xfrm>
          <a:prstGeom prst="rect">
            <a:avLst/>
          </a:prstGeom>
        </p:spPr>
        <p:txBody>
          <a:bodyPr wrap="square">
            <a:spAutoFit/>
          </a:bodyPr>
          <a:lstStyle/>
          <a:p>
            <a:r>
              <a:rPr lang="en-US" dirty="0">
                <a:solidFill>
                  <a:prstClr val="black"/>
                </a:solidFill>
              </a:rPr>
              <a:t>Crick &amp; </a:t>
            </a:r>
            <a:r>
              <a:rPr lang="en-US" dirty="0" err="1">
                <a:solidFill>
                  <a:prstClr val="black"/>
                </a:solidFill>
              </a:rPr>
              <a:t>Magdoff</a:t>
            </a:r>
            <a:r>
              <a:rPr lang="en-US" dirty="0">
                <a:solidFill>
                  <a:prstClr val="black"/>
                </a:solidFill>
              </a:rPr>
              <a:t> (1956) </a:t>
            </a:r>
            <a:r>
              <a:rPr lang="en-US" dirty="0" smtClean="0">
                <a:solidFill>
                  <a:prstClr val="black"/>
                </a:solidFill>
              </a:rPr>
              <a:t>“theory method </a:t>
            </a:r>
            <a:r>
              <a:rPr lang="en-US" dirty="0">
                <a:solidFill>
                  <a:prstClr val="black"/>
                </a:solidFill>
              </a:rPr>
              <a:t>isomorphous </a:t>
            </a:r>
            <a:r>
              <a:rPr lang="en-US" dirty="0" smtClean="0">
                <a:solidFill>
                  <a:prstClr val="black"/>
                </a:solidFill>
              </a:rPr>
              <a:t>replacement”, </a:t>
            </a:r>
            <a:r>
              <a:rPr lang="en-US" i="1" dirty="0" err="1">
                <a:solidFill>
                  <a:prstClr val="black"/>
                </a:solidFill>
              </a:rPr>
              <a:t>Acta</a:t>
            </a:r>
            <a:r>
              <a:rPr lang="en-US" i="1" dirty="0">
                <a:solidFill>
                  <a:prstClr val="black"/>
                </a:solidFill>
              </a:rPr>
              <a:t> </a:t>
            </a:r>
            <a:r>
              <a:rPr lang="en-US" i="1" dirty="0" err="1">
                <a:solidFill>
                  <a:prstClr val="black"/>
                </a:solidFill>
              </a:rPr>
              <a:t>Cryst</a:t>
            </a:r>
            <a:r>
              <a:rPr lang="en-US" i="1" dirty="0">
                <a:solidFill>
                  <a:prstClr val="black"/>
                </a:solidFill>
              </a:rPr>
              <a:t>. </a:t>
            </a:r>
            <a:r>
              <a:rPr lang="en-US" b="1" dirty="0">
                <a:solidFill>
                  <a:prstClr val="black"/>
                </a:solidFill>
              </a:rPr>
              <a:t>9</a:t>
            </a:r>
            <a:r>
              <a:rPr lang="en-US" dirty="0">
                <a:solidFill>
                  <a:prstClr val="black"/>
                </a:solidFill>
              </a:rPr>
              <a:t>, 901-8.</a:t>
            </a:r>
          </a:p>
        </p:txBody>
      </p:sp>
      <p:pic>
        <p:nvPicPr>
          <p:cNvPr id="18"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2592491" y="2865828"/>
            <a:ext cx="2463076" cy="260913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9"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4384649" y="2100598"/>
            <a:ext cx="2463076" cy="260913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18" name="Rectangle 217"/>
          <p:cNvSpPr/>
          <p:nvPr/>
        </p:nvSpPr>
        <p:spPr>
          <a:xfrm>
            <a:off x="2278837" y="1993607"/>
            <a:ext cx="4140524" cy="349793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cs typeface="Arial" panose="020B0604020202020204" pitchFamily="34" charset="0"/>
            </a:endParaRPr>
          </a:p>
        </p:txBody>
      </p:sp>
    </p:spTree>
    <p:extLst>
      <p:ext uri="{BB962C8B-B14F-4D97-AF65-F5344CB8AC3E}">
        <p14:creationId xmlns:p14="http://schemas.microsoft.com/office/powerpoint/2010/main" val="318237510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830997"/>
          </a:xfrm>
          <a:prstGeom prst="rect">
            <a:avLst/>
          </a:prstGeom>
          <a:noFill/>
        </p:spPr>
        <p:txBody>
          <a:bodyPr wrap="square" rtlCol="0">
            <a:spAutoFit/>
          </a:bodyPr>
          <a:lstStyle/>
          <a:p>
            <a:pPr algn="ctr"/>
            <a:r>
              <a:rPr lang="en-US" sz="4800" dirty="0" smtClean="0">
                <a:solidFill>
                  <a:prstClr val="black"/>
                </a:solidFill>
              </a:rPr>
              <a:t>Same cell, rotated protein</a:t>
            </a:r>
            <a:endParaRPr lang="en-US" sz="4800" dirty="0">
              <a:solidFill>
                <a:prstClr val="black"/>
              </a:solidFill>
            </a:endParaRPr>
          </a:p>
        </p:txBody>
      </p:sp>
      <p:sp>
        <p:nvSpPr>
          <p:cNvPr id="34" name="TextBox 33"/>
          <p:cNvSpPr txBox="1"/>
          <p:nvPr/>
        </p:nvSpPr>
        <p:spPr>
          <a:xfrm>
            <a:off x="2026565" y="5560526"/>
            <a:ext cx="5069016" cy="707886"/>
          </a:xfrm>
          <a:prstGeom prst="rect">
            <a:avLst/>
          </a:prstGeom>
          <a:noFill/>
        </p:spPr>
        <p:txBody>
          <a:bodyPr wrap="none" rtlCol="0">
            <a:spAutoFit/>
          </a:bodyPr>
          <a:lstStyle/>
          <a:p>
            <a:r>
              <a:rPr lang="en-US" sz="4000" dirty="0">
                <a:solidFill>
                  <a:prstClr val="black"/>
                </a:solidFill>
                <a:cs typeface="Arial" panose="020B0604020202020204" pitchFamily="34" charset="0"/>
              </a:rPr>
              <a:t>0.5° rotation  →  16%</a:t>
            </a:r>
          </a:p>
        </p:txBody>
      </p:sp>
      <p:sp>
        <p:nvSpPr>
          <p:cNvPr id="35" name="Rectangle 34"/>
          <p:cNvSpPr/>
          <p:nvPr/>
        </p:nvSpPr>
        <p:spPr>
          <a:xfrm>
            <a:off x="0" y="6488668"/>
            <a:ext cx="9144000" cy="369332"/>
          </a:xfrm>
          <a:prstGeom prst="rect">
            <a:avLst/>
          </a:prstGeom>
        </p:spPr>
        <p:txBody>
          <a:bodyPr wrap="square">
            <a:spAutoFit/>
          </a:bodyPr>
          <a:lstStyle/>
          <a:p>
            <a:r>
              <a:rPr lang="en-US" dirty="0">
                <a:solidFill>
                  <a:prstClr val="black"/>
                </a:solidFill>
              </a:rPr>
              <a:t>Crick &amp; </a:t>
            </a:r>
            <a:r>
              <a:rPr lang="en-US" dirty="0" err="1">
                <a:solidFill>
                  <a:prstClr val="black"/>
                </a:solidFill>
              </a:rPr>
              <a:t>Magdoff</a:t>
            </a:r>
            <a:r>
              <a:rPr lang="en-US" dirty="0">
                <a:solidFill>
                  <a:prstClr val="black"/>
                </a:solidFill>
              </a:rPr>
              <a:t> (1956) </a:t>
            </a:r>
            <a:r>
              <a:rPr lang="en-US" dirty="0" smtClean="0">
                <a:solidFill>
                  <a:prstClr val="black"/>
                </a:solidFill>
              </a:rPr>
              <a:t>“theory method </a:t>
            </a:r>
            <a:r>
              <a:rPr lang="en-US" dirty="0">
                <a:solidFill>
                  <a:prstClr val="black"/>
                </a:solidFill>
              </a:rPr>
              <a:t>isomorphous </a:t>
            </a:r>
            <a:r>
              <a:rPr lang="en-US" dirty="0" smtClean="0">
                <a:solidFill>
                  <a:prstClr val="black"/>
                </a:solidFill>
              </a:rPr>
              <a:t>replacement”, </a:t>
            </a:r>
            <a:r>
              <a:rPr lang="en-US" i="1" dirty="0" err="1">
                <a:solidFill>
                  <a:prstClr val="black"/>
                </a:solidFill>
              </a:rPr>
              <a:t>Acta</a:t>
            </a:r>
            <a:r>
              <a:rPr lang="en-US" i="1" dirty="0">
                <a:solidFill>
                  <a:prstClr val="black"/>
                </a:solidFill>
              </a:rPr>
              <a:t> </a:t>
            </a:r>
            <a:r>
              <a:rPr lang="en-US" i="1" dirty="0" err="1">
                <a:solidFill>
                  <a:prstClr val="black"/>
                </a:solidFill>
              </a:rPr>
              <a:t>Cryst</a:t>
            </a:r>
            <a:r>
              <a:rPr lang="en-US" i="1" dirty="0">
                <a:solidFill>
                  <a:prstClr val="black"/>
                </a:solidFill>
              </a:rPr>
              <a:t>. </a:t>
            </a:r>
            <a:r>
              <a:rPr lang="en-US" b="1" dirty="0">
                <a:solidFill>
                  <a:prstClr val="black"/>
                </a:solidFill>
              </a:rPr>
              <a:t>9</a:t>
            </a:r>
            <a:r>
              <a:rPr lang="en-US" dirty="0">
                <a:solidFill>
                  <a:prstClr val="black"/>
                </a:solidFill>
              </a:rPr>
              <a:t>, 901-8.</a:t>
            </a:r>
          </a:p>
        </p:txBody>
      </p:sp>
      <p:grpSp>
        <p:nvGrpSpPr>
          <p:cNvPr id="18" name="Group 17"/>
          <p:cNvGrpSpPr/>
          <p:nvPr/>
        </p:nvGrpSpPr>
        <p:grpSpPr>
          <a:xfrm>
            <a:off x="2283133" y="1951514"/>
            <a:ext cx="4586426" cy="3531444"/>
            <a:chOff x="2283133" y="1951514"/>
            <a:chExt cx="4586426" cy="3531444"/>
          </a:xfrm>
        </p:grpSpPr>
        <p:cxnSp>
          <p:nvCxnSpPr>
            <p:cNvPr id="19" name="Straight Connector 18"/>
            <p:cNvCxnSpPr/>
            <p:nvPr/>
          </p:nvCxnSpPr>
          <p:spPr>
            <a:xfrm flipV="1">
              <a:off x="2283133" y="1951514"/>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5672777" y="4676228"/>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2283133" y="4676228"/>
              <a:ext cx="1196782" cy="80673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3479915" y="4676228"/>
              <a:ext cx="3389644" cy="2"/>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3479915" y="1951514"/>
              <a:ext cx="3389644" cy="2"/>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3479915" y="1951514"/>
              <a:ext cx="0" cy="2724716"/>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6869559" y="1951516"/>
              <a:ext cx="0" cy="2724716"/>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pic>
          <p:nvPicPr>
            <p:cNvPr id="41"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2592491" y="2865828"/>
              <a:ext cx="2463076" cy="260913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2"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4384649" y="2100598"/>
              <a:ext cx="2463076" cy="260913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3" name="Rectangle 42"/>
            <p:cNvSpPr/>
            <p:nvPr/>
          </p:nvSpPr>
          <p:spPr>
            <a:xfrm>
              <a:off x="2283133" y="2758244"/>
              <a:ext cx="3389644" cy="272471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cs typeface="Arial" panose="020B0604020202020204" pitchFamily="34" charset="0"/>
              </a:endParaRPr>
            </a:p>
          </p:txBody>
        </p:sp>
        <p:cxnSp>
          <p:nvCxnSpPr>
            <p:cNvPr id="44" name="Straight Connector 43"/>
            <p:cNvCxnSpPr/>
            <p:nvPr/>
          </p:nvCxnSpPr>
          <p:spPr>
            <a:xfrm flipV="1">
              <a:off x="5650942" y="1951514"/>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9673857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a:grpSpLocks noChangeAspect="1"/>
          </p:cNvGrpSpPr>
          <p:nvPr/>
        </p:nvGrpSpPr>
        <p:grpSpPr>
          <a:xfrm>
            <a:off x="2607475" y="2042973"/>
            <a:ext cx="4255234" cy="3374364"/>
            <a:chOff x="5575963" y="837025"/>
            <a:chExt cx="2127617" cy="1687182"/>
          </a:xfrm>
        </p:grpSpPr>
        <p:pic>
          <p:nvPicPr>
            <p:cNvPr id="20"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rot="20775330">
              <a:off x="5575963" y="1219640"/>
              <a:ext cx="1231538" cy="130456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rot="927590">
              <a:off x="6472042" y="837025"/>
              <a:ext cx="1231538" cy="1304567"/>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TextBox 2"/>
          <p:cNvSpPr txBox="1"/>
          <p:nvPr/>
        </p:nvSpPr>
        <p:spPr>
          <a:xfrm>
            <a:off x="0" y="0"/>
            <a:ext cx="9144000" cy="830997"/>
          </a:xfrm>
          <a:prstGeom prst="rect">
            <a:avLst/>
          </a:prstGeom>
          <a:noFill/>
        </p:spPr>
        <p:txBody>
          <a:bodyPr wrap="square" rtlCol="0">
            <a:spAutoFit/>
          </a:bodyPr>
          <a:lstStyle/>
          <a:p>
            <a:pPr algn="ctr"/>
            <a:r>
              <a:rPr lang="en-US" sz="4800" dirty="0" smtClean="0">
                <a:solidFill>
                  <a:prstClr val="black"/>
                </a:solidFill>
              </a:rPr>
              <a:t>Same cell, rotated protein</a:t>
            </a:r>
            <a:endParaRPr lang="en-US" sz="4800" dirty="0">
              <a:solidFill>
                <a:prstClr val="black"/>
              </a:solidFill>
            </a:endParaRPr>
          </a:p>
        </p:txBody>
      </p:sp>
      <p:grpSp>
        <p:nvGrpSpPr>
          <p:cNvPr id="22" name="Group 21"/>
          <p:cNvGrpSpPr/>
          <p:nvPr/>
        </p:nvGrpSpPr>
        <p:grpSpPr>
          <a:xfrm>
            <a:off x="2283133" y="1951514"/>
            <a:ext cx="4586426" cy="3531444"/>
            <a:chOff x="3696237" y="2927796"/>
            <a:chExt cx="1324377" cy="1418824"/>
          </a:xfrm>
        </p:grpSpPr>
        <p:sp>
          <p:nvSpPr>
            <p:cNvPr id="25" name="Rectangle 24"/>
            <p:cNvSpPr/>
            <p:nvPr/>
          </p:nvSpPr>
          <p:spPr>
            <a:xfrm>
              <a:off x="3696237" y="3251915"/>
              <a:ext cx="978794" cy="109470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cs typeface="Arial" panose="020B0604020202020204" pitchFamily="34" charset="0"/>
              </a:endParaRPr>
            </a:p>
          </p:txBody>
        </p:sp>
        <p:cxnSp>
          <p:nvCxnSpPr>
            <p:cNvPr id="26" name="Straight Connector 25"/>
            <p:cNvCxnSpPr/>
            <p:nvPr/>
          </p:nvCxnSpPr>
          <p:spPr>
            <a:xfrm flipV="1">
              <a:off x="3696237" y="2927796"/>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4668726" y="2927796"/>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4675031" y="4022501"/>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3696237" y="4022501"/>
              <a:ext cx="345583" cy="324119"/>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4041820" y="4022501"/>
              <a:ext cx="978794" cy="1"/>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4041820" y="2927796"/>
              <a:ext cx="978794" cy="1"/>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041820" y="2927796"/>
              <a:ext cx="0" cy="1094706"/>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5020614" y="2927797"/>
              <a:ext cx="0" cy="1094706"/>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sp>
        <p:nvSpPr>
          <p:cNvPr id="35" name="TextBox 34"/>
          <p:cNvSpPr txBox="1"/>
          <p:nvPr/>
        </p:nvSpPr>
        <p:spPr>
          <a:xfrm>
            <a:off x="2026565" y="5560526"/>
            <a:ext cx="5069016" cy="707886"/>
          </a:xfrm>
          <a:prstGeom prst="rect">
            <a:avLst/>
          </a:prstGeom>
          <a:noFill/>
        </p:spPr>
        <p:txBody>
          <a:bodyPr wrap="none" rtlCol="0">
            <a:spAutoFit/>
          </a:bodyPr>
          <a:lstStyle/>
          <a:p>
            <a:r>
              <a:rPr lang="en-US" sz="4000" dirty="0">
                <a:solidFill>
                  <a:prstClr val="black"/>
                </a:solidFill>
                <a:cs typeface="Arial" panose="020B0604020202020204" pitchFamily="34" charset="0"/>
              </a:rPr>
              <a:t>0.5° rotation  →  16%</a:t>
            </a:r>
          </a:p>
        </p:txBody>
      </p:sp>
      <p:sp>
        <p:nvSpPr>
          <p:cNvPr id="36" name="Rectangle 35"/>
          <p:cNvSpPr/>
          <p:nvPr/>
        </p:nvSpPr>
        <p:spPr>
          <a:xfrm>
            <a:off x="0" y="6488668"/>
            <a:ext cx="9144000" cy="369332"/>
          </a:xfrm>
          <a:prstGeom prst="rect">
            <a:avLst/>
          </a:prstGeom>
        </p:spPr>
        <p:txBody>
          <a:bodyPr wrap="square">
            <a:spAutoFit/>
          </a:bodyPr>
          <a:lstStyle/>
          <a:p>
            <a:r>
              <a:rPr lang="en-US" dirty="0">
                <a:solidFill>
                  <a:prstClr val="black"/>
                </a:solidFill>
              </a:rPr>
              <a:t>Crick &amp; </a:t>
            </a:r>
            <a:r>
              <a:rPr lang="en-US" dirty="0" err="1">
                <a:solidFill>
                  <a:prstClr val="black"/>
                </a:solidFill>
              </a:rPr>
              <a:t>Magdoff</a:t>
            </a:r>
            <a:r>
              <a:rPr lang="en-US" dirty="0">
                <a:solidFill>
                  <a:prstClr val="black"/>
                </a:solidFill>
              </a:rPr>
              <a:t> (1956) </a:t>
            </a:r>
            <a:r>
              <a:rPr lang="en-US" dirty="0" smtClean="0">
                <a:solidFill>
                  <a:prstClr val="black"/>
                </a:solidFill>
              </a:rPr>
              <a:t>“theory method </a:t>
            </a:r>
            <a:r>
              <a:rPr lang="en-US" dirty="0">
                <a:solidFill>
                  <a:prstClr val="black"/>
                </a:solidFill>
              </a:rPr>
              <a:t>isomorphous </a:t>
            </a:r>
            <a:r>
              <a:rPr lang="en-US" dirty="0" smtClean="0">
                <a:solidFill>
                  <a:prstClr val="black"/>
                </a:solidFill>
              </a:rPr>
              <a:t>replacement”, </a:t>
            </a:r>
            <a:r>
              <a:rPr lang="en-US" i="1" dirty="0" err="1">
                <a:solidFill>
                  <a:prstClr val="black"/>
                </a:solidFill>
              </a:rPr>
              <a:t>Acta</a:t>
            </a:r>
            <a:r>
              <a:rPr lang="en-US" i="1" dirty="0">
                <a:solidFill>
                  <a:prstClr val="black"/>
                </a:solidFill>
              </a:rPr>
              <a:t> </a:t>
            </a:r>
            <a:r>
              <a:rPr lang="en-US" i="1" dirty="0" err="1">
                <a:solidFill>
                  <a:prstClr val="black"/>
                </a:solidFill>
              </a:rPr>
              <a:t>Cryst</a:t>
            </a:r>
            <a:r>
              <a:rPr lang="en-US" i="1" dirty="0">
                <a:solidFill>
                  <a:prstClr val="black"/>
                </a:solidFill>
              </a:rPr>
              <a:t>. </a:t>
            </a:r>
            <a:r>
              <a:rPr lang="en-US" b="1" dirty="0">
                <a:solidFill>
                  <a:prstClr val="black"/>
                </a:solidFill>
              </a:rPr>
              <a:t>9</a:t>
            </a:r>
            <a:r>
              <a:rPr lang="en-US" dirty="0">
                <a:solidFill>
                  <a:prstClr val="black"/>
                </a:solidFill>
              </a:rPr>
              <a:t>, 901-8.</a:t>
            </a:r>
          </a:p>
        </p:txBody>
      </p:sp>
    </p:spTree>
    <p:extLst>
      <p:ext uri="{BB962C8B-B14F-4D97-AF65-F5344CB8AC3E}">
        <p14:creationId xmlns:p14="http://schemas.microsoft.com/office/powerpoint/2010/main" val="361333118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830997"/>
          </a:xfrm>
          <a:prstGeom prst="rect">
            <a:avLst/>
          </a:prstGeom>
          <a:noFill/>
        </p:spPr>
        <p:txBody>
          <a:bodyPr wrap="square" rtlCol="0">
            <a:spAutoFit/>
          </a:bodyPr>
          <a:lstStyle/>
          <a:p>
            <a:pPr algn="ctr"/>
            <a:r>
              <a:rPr lang="en-US" sz="4800" dirty="0" smtClean="0">
                <a:solidFill>
                  <a:prstClr val="black"/>
                </a:solidFill>
              </a:rPr>
              <a:t>Uniform stretch</a:t>
            </a:r>
            <a:endParaRPr lang="en-US" sz="4800" dirty="0">
              <a:solidFill>
                <a:prstClr val="black"/>
              </a:solidFill>
            </a:endParaRPr>
          </a:p>
        </p:txBody>
      </p:sp>
      <p:sp>
        <p:nvSpPr>
          <p:cNvPr id="17" name="TextBox 16"/>
          <p:cNvSpPr txBox="1"/>
          <p:nvPr/>
        </p:nvSpPr>
        <p:spPr>
          <a:xfrm>
            <a:off x="2425419" y="5560526"/>
            <a:ext cx="4293163" cy="707886"/>
          </a:xfrm>
          <a:prstGeom prst="rect">
            <a:avLst/>
          </a:prstGeom>
          <a:noFill/>
        </p:spPr>
        <p:txBody>
          <a:bodyPr wrap="none" rtlCol="0">
            <a:spAutoFit/>
          </a:bodyPr>
          <a:lstStyle/>
          <a:p>
            <a:r>
              <a:rPr lang="en-US" sz="4000" dirty="0">
                <a:solidFill>
                  <a:prstClr val="black"/>
                </a:solidFill>
                <a:cs typeface="Arial" panose="020B0604020202020204" pitchFamily="34" charset="0"/>
              </a:rPr>
              <a:t>5</a:t>
            </a:r>
            <a:r>
              <a:rPr lang="en-US" sz="4000" dirty="0" smtClean="0">
                <a:solidFill>
                  <a:prstClr val="black"/>
                </a:solidFill>
                <a:cs typeface="Arial" panose="020B0604020202020204" pitchFamily="34" charset="0"/>
              </a:rPr>
              <a:t>% change </a:t>
            </a:r>
            <a:r>
              <a:rPr lang="en-US" sz="4000" dirty="0">
                <a:solidFill>
                  <a:prstClr val="black"/>
                </a:solidFill>
                <a:cs typeface="Arial" panose="020B0604020202020204" pitchFamily="34" charset="0"/>
              </a:rPr>
              <a:t>→</a:t>
            </a:r>
            <a:r>
              <a:rPr lang="en-US" sz="4000" dirty="0" smtClean="0">
                <a:solidFill>
                  <a:prstClr val="black"/>
                </a:solidFill>
                <a:cs typeface="Arial" panose="020B0604020202020204" pitchFamily="34" charset="0"/>
              </a:rPr>
              <a:t> 0%</a:t>
            </a:r>
            <a:endParaRPr lang="en-US" sz="4000" dirty="0">
              <a:solidFill>
                <a:prstClr val="black"/>
              </a:solidFill>
              <a:cs typeface="Arial" panose="020B0604020202020204" pitchFamily="34" charset="0"/>
            </a:endParaRPr>
          </a:p>
        </p:txBody>
      </p:sp>
      <p:grpSp>
        <p:nvGrpSpPr>
          <p:cNvPr id="18" name="Group 17"/>
          <p:cNvGrpSpPr/>
          <p:nvPr/>
        </p:nvGrpSpPr>
        <p:grpSpPr>
          <a:xfrm>
            <a:off x="2283133" y="1951514"/>
            <a:ext cx="4586426" cy="3531444"/>
            <a:chOff x="2283133" y="1951514"/>
            <a:chExt cx="4586426" cy="3531444"/>
          </a:xfrm>
        </p:grpSpPr>
        <p:cxnSp>
          <p:nvCxnSpPr>
            <p:cNvPr id="20" name="Straight Connector 19"/>
            <p:cNvCxnSpPr/>
            <p:nvPr/>
          </p:nvCxnSpPr>
          <p:spPr>
            <a:xfrm flipV="1">
              <a:off x="2283133" y="1951514"/>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5672777" y="4676228"/>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2283133" y="4676228"/>
              <a:ext cx="1196782" cy="80673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3479915" y="4676228"/>
              <a:ext cx="3389644" cy="2"/>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3479915" y="1951514"/>
              <a:ext cx="3389644" cy="2"/>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479915" y="1951514"/>
              <a:ext cx="0" cy="2724716"/>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6869559" y="1951516"/>
              <a:ext cx="0" cy="2724716"/>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pic>
          <p:nvPicPr>
            <p:cNvPr id="27"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2592491" y="2865828"/>
              <a:ext cx="2463076" cy="260913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8"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4384649" y="2100598"/>
              <a:ext cx="2463076" cy="260913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9" name="Rectangle 28"/>
            <p:cNvSpPr/>
            <p:nvPr/>
          </p:nvSpPr>
          <p:spPr>
            <a:xfrm>
              <a:off x="2283133" y="2758244"/>
              <a:ext cx="3389644" cy="272471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cs typeface="Arial" panose="020B0604020202020204" pitchFamily="34" charset="0"/>
              </a:endParaRPr>
            </a:p>
          </p:txBody>
        </p:sp>
        <p:cxnSp>
          <p:nvCxnSpPr>
            <p:cNvPr id="30" name="Straight Connector 29"/>
            <p:cNvCxnSpPr/>
            <p:nvPr/>
          </p:nvCxnSpPr>
          <p:spPr>
            <a:xfrm flipV="1">
              <a:off x="5650942" y="1951514"/>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8510066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2425419" y="5560526"/>
            <a:ext cx="4293163" cy="707886"/>
          </a:xfrm>
          <a:prstGeom prst="rect">
            <a:avLst/>
          </a:prstGeom>
          <a:noFill/>
        </p:spPr>
        <p:txBody>
          <a:bodyPr wrap="none" rtlCol="0">
            <a:spAutoFit/>
          </a:bodyPr>
          <a:lstStyle/>
          <a:p>
            <a:r>
              <a:rPr lang="en-US" sz="4000" dirty="0">
                <a:solidFill>
                  <a:prstClr val="black"/>
                </a:solidFill>
                <a:cs typeface="Arial" panose="020B0604020202020204" pitchFamily="34" charset="0"/>
              </a:rPr>
              <a:t>5</a:t>
            </a:r>
            <a:r>
              <a:rPr lang="en-US" sz="4000" dirty="0" smtClean="0">
                <a:solidFill>
                  <a:prstClr val="black"/>
                </a:solidFill>
                <a:cs typeface="Arial" panose="020B0604020202020204" pitchFamily="34" charset="0"/>
              </a:rPr>
              <a:t>% change </a:t>
            </a:r>
            <a:r>
              <a:rPr lang="en-US" sz="4000" dirty="0">
                <a:solidFill>
                  <a:prstClr val="black"/>
                </a:solidFill>
                <a:cs typeface="Arial" panose="020B0604020202020204" pitchFamily="34" charset="0"/>
              </a:rPr>
              <a:t>→</a:t>
            </a:r>
            <a:r>
              <a:rPr lang="en-US" sz="4000" dirty="0" smtClean="0">
                <a:solidFill>
                  <a:prstClr val="black"/>
                </a:solidFill>
                <a:cs typeface="Arial" panose="020B0604020202020204" pitchFamily="34" charset="0"/>
              </a:rPr>
              <a:t> 0%</a:t>
            </a:r>
            <a:endParaRPr lang="en-US" sz="4000" dirty="0">
              <a:solidFill>
                <a:prstClr val="black"/>
              </a:solidFill>
              <a:cs typeface="Arial" panose="020B0604020202020204" pitchFamily="34" charset="0"/>
            </a:endParaRPr>
          </a:p>
        </p:txBody>
      </p:sp>
      <p:cxnSp>
        <p:nvCxnSpPr>
          <p:cNvPr id="78" name="Straight Connector 77"/>
          <p:cNvCxnSpPr/>
          <p:nvPr/>
        </p:nvCxnSpPr>
        <p:spPr>
          <a:xfrm flipV="1">
            <a:off x="2283132" y="1524000"/>
            <a:ext cx="1341664" cy="9043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V="1">
            <a:off x="6083123" y="4578566"/>
            <a:ext cx="1341664" cy="9043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V="1">
            <a:off x="2283132" y="4578566"/>
            <a:ext cx="1341664" cy="904392"/>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V="1">
            <a:off x="3624796" y="4578566"/>
            <a:ext cx="3799991" cy="3"/>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V="1">
            <a:off x="3624796" y="1524000"/>
            <a:ext cx="3799991" cy="3"/>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3624796" y="1524000"/>
            <a:ext cx="0" cy="3054568"/>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7424787" y="1524003"/>
            <a:ext cx="0" cy="3054568"/>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pic>
        <p:nvPicPr>
          <p:cNvPr id="75"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2629941" y="2549000"/>
            <a:ext cx="2761254" cy="292499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6"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4639056" y="1691132"/>
            <a:ext cx="2761254" cy="292499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0"/>
            <a:ext cx="9144000" cy="830997"/>
          </a:xfrm>
          <a:prstGeom prst="rect">
            <a:avLst/>
          </a:prstGeom>
          <a:noFill/>
        </p:spPr>
        <p:txBody>
          <a:bodyPr wrap="square" rtlCol="0">
            <a:spAutoFit/>
          </a:bodyPr>
          <a:lstStyle/>
          <a:p>
            <a:pPr algn="ctr"/>
            <a:r>
              <a:rPr lang="en-US" sz="4800" dirty="0" smtClean="0">
                <a:solidFill>
                  <a:prstClr val="black"/>
                </a:solidFill>
              </a:rPr>
              <a:t>Uniform stretch</a:t>
            </a:r>
            <a:endParaRPr lang="en-US" sz="4800" dirty="0">
              <a:solidFill>
                <a:prstClr val="black"/>
              </a:solidFill>
            </a:endParaRPr>
          </a:p>
        </p:txBody>
      </p:sp>
      <p:sp>
        <p:nvSpPr>
          <p:cNvPr id="77" name="Rectangle 76"/>
          <p:cNvSpPr/>
          <p:nvPr/>
        </p:nvSpPr>
        <p:spPr>
          <a:xfrm>
            <a:off x="2283132" y="2428392"/>
            <a:ext cx="3799991" cy="305456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cs typeface="Arial" panose="020B0604020202020204" pitchFamily="34" charset="0"/>
            </a:endParaRPr>
          </a:p>
        </p:txBody>
      </p:sp>
      <p:cxnSp>
        <p:nvCxnSpPr>
          <p:cNvPr id="79" name="Straight Connector 78"/>
          <p:cNvCxnSpPr/>
          <p:nvPr/>
        </p:nvCxnSpPr>
        <p:spPr>
          <a:xfrm flipV="1">
            <a:off x="6058645" y="1524000"/>
            <a:ext cx="1341664" cy="9043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576871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9382" y="990600"/>
            <a:ext cx="8381999" cy="5693866"/>
          </a:xfrm>
          <a:prstGeom prst="rect">
            <a:avLst/>
          </a:prstGeom>
          <a:noFill/>
        </p:spPr>
        <p:txBody>
          <a:bodyPr wrap="square" rtlCol="0">
            <a:spAutoFit/>
          </a:bodyPr>
          <a:lstStyle/>
          <a:p>
            <a:r>
              <a:rPr lang="en-US" sz="1400" dirty="0">
                <a:solidFill>
                  <a:prstClr val="black"/>
                </a:solidFill>
              </a:rPr>
              <a:t>Dear James</a:t>
            </a:r>
          </a:p>
          <a:p>
            <a:endParaRPr lang="en-US" sz="1400" dirty="0">
              <a:solidFill>
                <a:prstClr val="black"/>
              </a:solidFill>
            </a:endParaRPr>
          </a:p>
          <a:p>
            <a:r>
              <a:rPr lang="en-US" sz="1400" dirty="0">
                <a:solidFill>
                  <a:prstClr val="black"/>
                </a:solidFill>
              </a:rPr>
              <a:t>The story of the two forms of lysozyme crystals goes back to about 1964 when it was found that the diffraction patterns from different crystals could be placed in one of two classes depending on their intensities. This discovery was a big set back at the time and I can remember a lecture title being changed from the 'The structure of lysozyme' to 'The structure of lysozyme two steps forward and one step back'. Thereafter the crystals were screened based on intensities of the (11,11,l) rows to distinguish them (e.g. 11,11,4 &gt; 11,11,5 in one form and vice versa in another). Data were collected only for those that fulfilled the Type II criteria. (These reflections were easy to measure on the linear </a:t>
            </a:r>
            <a:r>
              <a:rPr lang="en-US" sz="1400" dirty="0" err="1">
                <a:solidFill>
                  <a:prstClr val="black"/>
                </a:solidFill>
              </a:rPr>
              <a:t>diffractometer</a:t>
            </a:r>
            <a:r>
              <a:rPr lang="en-US" sz="1400" dirty="0">
                <a:solidFill>
                  <a:prstClr val="black"/>
                </a:solidFill>
              </a:rPr>
              <a:t> because crystals were mounted to rotate about the diagonal axis). As I recall both Type I and Type II could be found in the same </a:t>
            </a:r>
            <a:r>
              <a:rPr lang="en-US" sz="1400" dirty="0" err="1">
                <a:solidFill>
                  <a:prstClr val="black"/>
                </a:solidFill>
              </a:rPr>
              <a:t>crystallisation</a:t>
            </a:r>
            <a:r>
              <a:rPr lang="en-US" sz="1400" dirty="0">
                <a:solidFill>
                  <a:prstClr val="black"/>
                </a:solidFill>
              </a:rPr>
              <a:t> batch . Although sometimes the external morphology allowed recognition this was not infallible. </a:t>
            </a:r>
          </a:p>
          <a:p>
            <a:endParaRPr lang="en-US" sz="1400" dirty="0">
              <a:solidFill>
                <a:prstClr val="black"/>
              </a:solidFill>
            </a:endParaRPr>
          </a:p>
          <a:p>
            <a:r>
              <a:rPr lang="en-US" sz="1400" dirty="0">
                <a:solidFill>
                  <a:prstClr val="black"/>
                </a:solidFill>
              </a:rPr>
              <a:t>The structure was based on Type II crystals. Later a graduate student Helen </a:t>
            </a:r>
            <a:r>
              <a:rPr lang="en-US" sz="1400" dirty="0" err="1">
                <a:solidFill>
                  <a:prstClr val="black"/>
                </a:solidFill>
              </a:rPr>
              <a:t>Handoll</a:t>
            </a:r>
            <a:r>
              <a:rPr lang="en-US" sz="1400" dirty="0">
                <a:solidFill>
                  <a:prstClr val="black"/>
                </a:solidFill>
              </a:rPr>
              <a:t> examined Type I. The work, which was in the early days and before refinement </a:t>
            </a:r>
            <a:r>
              <a:rPr lang="en-US" sz="1400" dirty="0" err="1">
                <a:solidFill>
                  <a:prstClr val="black"/>
                </a:solidFill>
              </a:rPr>
              <a:t>programmes</a:t>
            </a:r>
            <a:r>
              <a:rPr lang="en-US" sz="1400" dirty="0">
                <a:solidFill>
                  <a:prstClr val="black"/>
                </a:solidFill>
              </a:rPr>
              <a:t>, seemed to suggest that the differences lay in the arrangement of water or chloride molecules (Lysozyme was </a:t>
            </a:r>
            <a:r>
              <a:rPr lang="en-US" sz="1400" dirty="0" err="1">
                <a:solidFill>
                  <a:prstClr val="black"/>
                </a:solidFill>
              </a:rPr>
              <a:t>crystallised</a:t>
            </a:r>
            <a:r>
              <a:rPr lang="en-US" sz="1400" dirty="0">
                <a:solidFill>
                  <a:prstClr val="black"/>
                </a:solidFill>
              </a:rPr>
              <a:t> from </a:t>
            </a:r>
            <a:r>
              <a:rPr lang="en-US" sz="1400" dirty="0" err="1">
                <a:solidFill>
                  <a:prstClr val="black"/>
                </a:solidFill>
              </a:rPr>
              <a:t>NaCl</a:t>
            </a:r>
            <a:r>
              <a:rPr lang="en-US" sz="1400" dirty="0">
                <a:solidFill>
                  <a:prstClr val="black"/>
                </a:solidFill>
              </a:rPr>
              <a:t>). But the work was never written up. Keith Wilson at one stage was following this up as lysozyme was being used to test data collection strategies but I do not know the outcome. </a:t>
            </a:r>
          </a:p>
          <a:p>
            <a:endParaRPr lang="en-US" sz="1400" dirty="0">
              <a:solidFill>
                <a:prstClr val="black"/>
              </a:solidFill>
            </a:endParaRPr>
          </a:p>
          <a:p>
            <a:r>
              <a:rPr lang="en-US" sz="1400" dirty="0">
                <a:solidFill>
                  <a:prstClr val="black"/>
                </a:solidFill>
              </a:rPr>
              <a:t>An account of this is given in International Table Volume F (</a:t>
            </a:r>
            <a:r>
              <a:rPr lang="en-US" sz="1400" dirty="0" err="1">
                <a:solidFill>
                  <a:prstClr val="black"/>
                </a:solidFill>
              </a:rPr>
              <a:t>Rossmann</a:t>
            </a:r>
            <a:r>
              <a:rPr lang="en-US" sz="1400" dirty="0">
                <a:solidFill>
                  <a:prstClr val="black"/>
                </a:solidFill>
              </a:rPr>
              <a:t> and Arnold edited 2001) p760. </a:t>
            </a:r>
          </a:p>
          <a:p>
            <a:endParaRPr lang="en-US" sz="1400" dirty="0">
              <a:solidFill>
                <a:prstClr val="black"/>
              </a:solidFill>
            </a:endParaRPr>
          </a:p>
          <a:p>
            <a:r>
              <a:rPr lang="en-US" sz="1400" dirty="0">
                <a:solidFill>
                  <a:prstClr val="black"/>
                </a:solidFill>
              </a:rPr>
              <a:t>Tony North was much involved in sorting this out and if you wanted more info he would be the person to contact. I hope this is helpful. Do let me know if you need more. </a:t>
            </a:r>
          </a:p>
          <a:p>
            <a:endParaRPr lang="en-US" sz="1400" dirty="0">
              <a:solidFill>
                <a:prstClr val="black"/>
              </a:solidFill>
            </a:endParaRPr>
          </a:p>
          <a:p>
            <a:r>
              <a:rPr lang="en-US" sz="1400" dirty="0">
                <a:solidFill>
                  <a:prstClr val="black"/>
                </a:solidFill>
              </a:rPr>
              <a:t>Best wishes </a:t>
            </a:r>
          </a:p>
          <a:p>
            <a:endParaRPr lang="en-US" sz="1400" dirty="0">
              <a:solidFill>
                <a:prstClr val="black"/>
              </a:solidFill>
            </a:endParaRPr>
          </a:p>
          <a:p>
            <a:r>
              <a:rPr lang="en-US" sz="1400" dirty="0">
                <a:solidFill>
                  <a:prstClr val="black"/>
                </a:solidFill>
              </a:rPr>
              <a:t>Louise </a:t>
            </a:r>
          </a:p>
        </p:txBody>
      </p:sp>
      <p:sp>
        <p:nvSpPr>
          <p:cNvPr id="5" name="Title 1"/>
          <p:cNvSpPr txBox="1">
            <a:spLocks/>
          </p:cNvSpPr>
          <p:nvPr/>
        </p:nvSpPr>
        <p:spPr>
          <a:xfrm>
            <a:off x="457200"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solidFill>
                  <a:prstClr val="black"/>
                </a:solidFill>
              </a:rPr>
              <a:t>Non-isomorphism in lysozyme</a:t>
            </a:r>
            <a:endParaRPr lang="en-US" dirty="0">
              <a:solidFill>
                <a:prstClr val="black"/>
              </a:solidFill>
            </a:endParaRPr>
          </a:p>
        </p:txBody>
      </p:sp>
    </p:spTree>
    <p:extLst>
      <p:ext uri="{BB962C8B-B14F-4D97-AF65-F5344CB8AC3E}">
        <p14:creationId xmlns:p14="http://schemas.microsoft.com/office/powerpoint/2010/main" val="122470401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9382" y="990600"/>
            <a:ext cx="8381999" cy="5693866"/>
          </a:xfrm>
          <a:prstGeom prst="rect">
            <a:avLst/>
          </a:prstGeom>
          <a:noFill/>
        </p:spPr>
        <p:txBody>
          <a:bodyPr wrap="square" rtlCol="0">
            <a:spAutoFit/>
          </a:bodyPr>
          <a:lstStyle/>
          <a:p>
            <a:r>
              <a:rPr lang="en-US" sz="1400" dirty="0">
                <a:solidFill>
                  <a:prstClr val="black"/>
                </a:solidFill>
              </a:rPr>
              <a:t>Dear James</a:t>
            </a:r>
          </a:p>
          <a:p>
            <a:endParaRPr lang="en-US" sz="1400" dirty="0">
              <a:solidFill>
                <a:prstClr val="black"/>
              </a:solidFill>
            </a:endParaRPr>
          </a:p>
          <a:p>
            <a:r>
              <a:rPr lang="en-US" sz="1400" dirty="0">
                <a:solidFill>
                  <a:prstClr val="black"/>
                </a:solidFill>
              </a:rPr>
              <a:t>The story of the two forms of lysozyme crystals goes back to about 1964 when it was found that the diffraction patterns from different crystals could be placed in one of two classes depending on their intensities. This discovery was a big set back at the time and I can remember a lecture title being changed from the 'The structure of lysozyme' to 'The structure of lysozyme two steps forward and one step back'. Thereafter the crystals were screened based on intensities of the (11,11,l) rows to distinguish them (e.g. 11,11,4 &gt; 11,11,5 in one form and vice versa in another). Data were collected only for those that fulfilled the Type II criteria. (These reflections were easy to measure on the linear </a:t>
            </a:r>
            <a:r>
              <a:rPr lang="en-US" sz="1400" dirty="0" err="1">
                <a:solidFill>
                  <a:prstClr val="black"/>
                </a:solidFill>
              </a:rPr>
              <a:t>diffractometer</a:t>
            </a:r>
            <a:r>
              <a:rPr lang="en-US" sz="1400" dirty="0">
                <a:solidFill>
                  <a:prstClr val="black"/>
                </a:solidFill>
              </a:rPr>
              <a:t> because crystals were mounted to rotate about the diagonal axis). As I recall both Type I and Type II could be found in the same </a:t>
            </a:r>
            <a:r>
              <a:rPr lang="en-US" sz="1400" dirty="0" err="1">
                <a:solidFill>
                  <a:prstClr val="black"/>
                </a:solidFill>
              </a:rPr>
              <a:t>crystallisation</a:t>
            </a:r>
            <a:r>
              <a:rPr lang="en-US" sz="1400" dirty="0">
                <a:solidFill>
                  <a:prstClr val="black"/>
                </a:solidFill>
              </a:rPr>
              <a:t> batch . Although sometimes the external morphology allowed recognition this was not infallible. </a:t>
            </a:r>
          </a:p>
          <a:p>
            <a:endParaRPr lang="en-US" sz="1400" dirty="0">
              <a:solidFill>
                <a:prstClr val="black"/>
              </a:solidFill>
            </a:endParaRPr>
          </a:p>
          <a:p>
            <a:r>
              <a:rPr lang="en-US" sz="1400" dirty="0">
                <a:solidFill>
                  <a:prstClr val="black"/>
                </a:solidFill>
              </a:rPr>
              <a:t>The structure was based on Type II crystals. Later a graduate student Helen </a:t>
            </a:r>
            <a:r>
              <a:rPr lang="en-US" sz="1400" dirty="0" err="1">
                <a:solidFill>
                  <a:prstClr val="black"/>
                </a:solidFill>
              </a:rPr>
              <a:t>Handoll</a:t>
            </a:r>
            <a:r>
              <a:rPr lang="en-US" sz="1400" dirty="0">
                <a:solidFill>
                  <a:prstClr val="black"/>
                </a:solidFill>
              </a:rPr>
              <a:t> examined Type I. The work, which was in the early days and before refinement </a:t>
            </a:r>
            <a:r>
              <a:rPr lang="en-US" sz="1400" dirty="0" err="1">
                <a:solidFill>
                  <a:prstClr val="black"/>
                </a:solidFill>
              </a:rPr>
              <a:t>programmes</a:t>
            </a:r>
            <a:r>
              <a:rPr lang="en-US" sz="1400" dirty="0">
                <a:solidFill>
                  <a:prstClr val="black"/>
                </a:solidFill>
              </a:rPr>
              <a:t>, seemed to suggest that the differences lay in the arrangement of water or chloride molecules (Lysozyme was </a:t>
            </a:r>
            <a:r>
              <a:rPr lang="en-US" sz="1400" dirty="0" err="1">
                <a:solidFill>
                  <a:prstClr val="black"/>
                </a:solidFill>
              </a:rPr>
              <a:t>crystallised</a:t>
            </a:r>
            <a:r>
              <a:rPr lang="en-US" sz="1400" dirty="0">
                <a:solidFill>
                  <a:prstClr val="black"/>
                </a:solidFill>
              </a:rPr>
              <a:t> from </a:t>
            </a:r>
            <a:r>
              <a:rPr lang="en-US" sz="1400" dirty="0" err="1">
                <a:solidFill>
                  <a:prstClr val="black"/>
                </a:solidFill>
              </a:rPr>
              <a:t>NaCl</a:t>
            </a:r>
            <a:r>
              <a:rPr lang="en-US" sz="1400" dirty="0">
                <a:solidFill>
                  <a:prstClr val="black"/>
                </a:solidFill>
              </a:rPr>
              <a:t>). But the work was never written up. Keith Wilson at one stage was following this up as lysozyme was being used to test data collection strategies but I do not know the outcome. </a:t>
            </a:r>
          </a:p>
          <a:p>
            <a:endParaRPr lang="en-US" sz="1400" dirty="0">
              <a:solidFill>
                <a:prstClr val="black"/>
              </a:solidFill>
            </a:endParaRPr>
          </a:p>
          <a:p>
            <a:r>
              <a:rPr lang="en-US" sz="1400" dirty="0">
                <a:solidFill>
                  <a:prstClr val="black"/>
                </a:solidFill>
              </a:rPr>
              <a:t>An account of this is given in International Table Volume F (</a:t>
            </a:r>
            <a:r>
              <a:rPr lang="en-US" sz="1400" dirty="0" err="1">
                <a:solidFill>
                  <a:prstClr val="black"/>
                </a:solidFill>
              </a:rPr>
              <a:t>Rossmann</a:t>
            </a:r>
            <a:r>
              <a:rPr lang="en-US" sz="1400" dirty="0">
                <a:solidFill>
                  <a:prstClr val="black"/>
                </a:solidFill>
              </a:rPr>
              <a:t> and Arnold edited 2001) p760. </a:t>
            </a:r>
          </a:p>
          <a:p>
            <a:endParaRPr lang="en-US" sz="1400" dirty="0">
              <a:solidFill>
                <a:prstClr val="black"/>
              </a:solidFill>
            </a:endParaRPr>
          </a:p>
          <a:p>
            <a:r>
              <a:rPr lang="en-US" sz="1400" dirty="0">
                <a:solidFill>
                  <a:prstClr val="black"/>
                </a:solidFill>
              </a:rPr>
              <a:t>Tony North was much involved in sorting this out and if you wanted more info he would be the person to contact. I hope this is helpful. Do let me know if you need more. </a:t>
            </a:r>
          </a:p>
          <a:p>
            <a:endParaRPr lang="en-US" sz="1400" dirty="0">
              <a:solidFill>
                <a:prstClr val="black"/>
              </a:solidFill>
            </a:endParaRPr>
          </a:p>
          <a:p>
            <a:r>
              <a:rPr lang="en-US" sz="1400" dirty="0">
                <a:solidFill>
                  <a:prstClr val="black"/>
                </a:solidFill>
              </a:rPr>
              <a:t>Best wishes </a:t>
            </a:r>
          </a:p>
          <a:p>
            <a:endParaRPr lang="en-US" sz="1400" dirty="0">
              <a:solidFill>
                <a:prstClr val="black"/>
              </a:solidFill>
            </a:endParaRPr>
          </a:p>
          <a:p>
            <a:r>
              <a:rPr lang="en-US" sz="1400" dirty="0">
                <a:solidFill>
                  <a:prstClr val="black"/>
                </a:solidFill>
              </a:rPr>
              <a:t>Louise </a:t>
            </a:r>
          </a:p>
        </p:txBody>
      </p:sp>
      <p:sp>
        <p:nvSpPr>
          <p:cNvPr id="5" name="Title 1"/>
          <p:cNvSpPr txBox="1">
            <a:spLocks/>
          </p:cNvSpPr>
          <p:nvPr/>
        </p:nvSpPr>
        <p:spPr>
          <a:xfrm>
            <a:off x="457200"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solidFill>
                  <a:prstClr val="black"/>
                </a:solidFill>
              </a:rPr>
              <a:t>Non-isomorphism in lysozyme</a:t>
            </a:r>
            <a:endParaRPr lang="en-US" dirty="0">
              <a:solidFill>
                <a:prstClr val="black"/>
              </a:solidFill>
            </a:endParaRPr>
          </a:p>
        </p:txBody>
      </p:sp>
      <p:sp>
        <p:nvSpPr>
          <p:cNvPr id="2" name="Oval 1"/>
          <p:cNvSpPr/>
          <p:nvPr/>
        </p:nvSpPr>
        <p:spPr>
          <a:xfrm>
            <a:off x="4953000" y="1371600"/>
            <a:ext cx="7620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p:nvSpPr>
        <p:spPr>
          <a:xfrm>
            <a:off x="3124200" y="2057400"/>
            <a:ext cx="30480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Oval 6"/>
          <p:cNvSpPr/>
          <p:nvPr/>
        </p:nvSpPr>
        <p:spPr>
          <a:xfrm>
            <a:off x="4038600" y="2895600"/>
            <a:ext cx="22860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0530980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011" name="Object 3"/>
          <p:cNvGraphicFramePr>
            <a:graphicFrameLocks noChangeAspect="1"/>
          </p:cNvGraphicFramePr>
          <p:nvPr>
            <p:extLst>
              <p:ext uri="{D42A27DB-BD31-4B8C-83A1-F6EECF244321}">
                <p14:modId xmlns:p14="http://schemas.microsoft.com/office/powerpoint/2010/main" val="864853533"/>
              </p:ext>
            </p:extLst>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14386" name="Chart" r:id="rId3" imgW="6458065" imgH="4629091" progId="MSGraph.Chart.8">
                  <p:embed followColorScheme="full"/>
                </p:oleObj>
              </mc:Choice>
              <mc:Fallback>
                <p:oleObj name="Chart" r:id="rId3" imgW="6458065" imgH="4629091"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3012" name="Text Box 4"/>
          <p:cNvSpPr txBox="1">
            <a:spLocks noChangeArrowheads="1"/>
          </p:cNvSpPr>
          <p:nvPr/>
        </p:nvSpPr>
        <p:spPr bwMode="auto">
          <a:xfrm>
            <a:off x="3519306" y="6057900"/>
            <a:ext cx="284834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800" b="1" dirty="0" smtClean="0">
                <a:solidFill>
                  <a:prstClr val="black"/>
                </a:solidFill>
              </a:rPr>
              <a:t>Johnson’s ratio</a:t>
            </a:r>
            <a:endParaRPr lang="en-US" sz="2800" b="1" dirty="0">
              <a:solidFill>
                <a:prstClr val="black"/>
              </a:solidFill>
            </a:endParaRPr>
          </a:p>
        </p:txBody>
      </p:sp>
      <p:sp>
        <p:nvSpPr>
          <p:cNvPr id="43013" name="Text Box 5"/>
          <p:cNvSpPr txBox="1">
            <a:spLocks noChangeArrowheads="1"/>
          </p:cNvSpPr>
          <p:nvPr/>
        </p:nvSpPr>
        <p:spPr bwMode="auto">
          <a:xfrm rot="-5400000">
            <a:off x="-1372218" y="3056265"/>
            <a:ext cx="354295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800" b="1" dirty="0" smtClean="0">
                <a:solidFill>
                  <a:prstClr val="black"/>
                </a:solidFill>
              </a:rPr>
              <a:t>Structure factor (e</a:t>
            </a:r>
            <a:r>
              <a:rPr lang="en-US" sz="2800" b="1" baseline="30000" dirty="0" smtClean="0">
                <a:solidFill>
                  <a:prstClr val="black"/>
                </a:solidFill>
              </a:rPr>
              <a:t>-</a:t>
            </a:r>
            <a:r>
              <a:rPr lang="en-US" sz="2800" b="1" dirty="0" smtClean="0">
                <a:solidFill>
                  <a:prstClr val="black"/>
                </a:solidFill>
              </a:rPr>
              <a:t>)</a:t>
            </a:r>
            <a:endParaRPr lang="en-US" sz="2800" b="1" dirty="0">
              <a:solidFill>
                <a:prstClr val="black"/>
              </a:solidFill>
            </a:endParaRPr>
          </a:p>
        </p:txBody>
      </p:sp>
      <p:sp>
        <p:nvSpPr>
          <p:cNvPr id="7" name="Title 1"/>
          <p:cNvSpPr txBox="1">
            <a:spLocks/>
          </p:cNvSpPr>
          <p:nvPr/>
        </p:nvSpPr>
        <p:spPr>
          <a:xfrm>
            <a:off x="457200"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solidFill>
                  <a:prstClr val="black"/>
                </a:solidFill>
              </a:rPr>
              <a:t>Non-isomorphism in lysozyme</a:t>
            </a:r>
            <a:endParaRPr lang="en-US" dirty="0">
              <a:solidFill>
                <a:prstClr val="black"/>
              </a:solidFill>
            </a:endParaRPr>
          </a:p>
        </p:txBody>
      </p:sp>
    </p:spTree>
    <p:extLst>
      <p:ext uri="{BB962C8B-B14F-4D97-AF65-F5344CB8AC3E}">
        <p14:creationId xmlns:p14="http://schemas.microsoft.com/office/powerpoint/2010/main" val="35349825"/>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011" name="Object 3"/>
          <p:cNvGraphicFramePr>
            <a:graphicFrameLocks noChangeAspect="1"/>
          </p:cNvGraphicFramePr>
          <p:nvPr>
            <p:extLst>
              <p:ext uri="{D42A27DB-BD31-4B8C-83A1-F6EECF244321}">
                <p14:modId xmlns:p14="http://schemas.microsoft.com/office/powerpoint/2010/main" val="2288672079"/>
              </p:ext>
            </p:extLst>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15410" name="Chart" r:id="rId3" imgW="6458065" imgH="4629091" progId="MSGraph.Chart.8">
                  <p:embed followColorScheme="full"/>
                </p:oleObj>
              </mc:Choice>
              <mc:Fallback>
                <p:oleObj name="Chart" r:id="rId3" imgW="6458065" imgH="4629091"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3012" name="Text Box 4"/>
          <p:cNvSpPr txBox="1">
            <a:spLocks noChangeArrowheads="1"/>
          </p:cNvSpPr>
          <p:nvPr/>
        </p:nvSpPr>
        <p:spPr bwMode="auto">
          <a:xfrm>
            <a:off x="3519306" y="6057900"/>
            <a:ext cx="284834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800" b="1" dirty="0" smtClean="0">
                <a:solidFill>
                  <a:prstClr val="black"/>
                </a:solidFill>
              </a:rPr>
              <a:t>Johnson’s ratio</a:t>
            </a:r>
            <a:endParaRPr lang="en-US" sz="2800" b="1" dirty="0">
              <a:solidFill>
                <a:prstClr val="black"/>
              </a:solidFill>
            </a:endParaRPr>
          </a:p>
        </p:txBody>
      </p:sp>
      <p:sp>
        <p:nvSpPr>
          <p:cNvPr id="43013" name="Text Box 5"/>
          <p:cNvSpPr txBox="1">
            <a:spLocks noChangeArrowheads="1"/>
          </p:cNvSpPr>
          <p:nvPr/>
        </p:nvSpPr>
        <p:spPr bwMode="auto">
          <a:xfrm rot="-5400000">
            <a:off x="-1372218" y="3056265"/>
            <a:ext cx="354295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800" b="1" dirty="0" smtClean="0">
                <a:solidFill>
                  <a:prstClr val="black"/>
                </a:solidFill>
              </a:rPr>
              <a:t>Structure factor (e</a:t>
            </a:r>
            <a:r>
              <a:rPr lang="en-US" sz="2800" b="1" baseline="30000" dirty="0" smtClean="0">
                <a:solidFill>
                  <a:prstClr val="black"/>
                </a:solidFill>
              </a:rPr>
              <a:t>-</a:t>
            </a:r>
            <a:r>
              <a:rPr lang="en-US" sz="2800" b="1" dirty="0" smtClean="0">
                <a:solidFill>
                  <a:prstClr val="black"/>
                </a:solidFill>
              </a:rPr>
              <a:t>)</a:t>
            </a:r>
            <a:endParaRPr lang="en-US" sz="2800" b="1" dirty="0">
              <a:solidFill>
                <a:prstClr val="black"/>
              </a:solidFill>
            </a:endParaRPr>
          </a:p>
        </p:txBody>
      </p:sp>
      <p:sp>
        <p:nvSpPr>
          <p:cNvPr id="7" name="Title 1"/>
          <p:cNvSpPr txBox="1">
            <a:spLocks/>
          </p:cNvSpPr>
          <p:nvPr/>
        </p:nvSpPr>
        <p:spPr>
          <a:xfrm>
            <a:off x="457200"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solidFill>
                  <a:prstClr val="black"/>
                </a:solidFill>
              </a:rPr>
              <a:t>Non-isomorphism in lysozyme</a:t>
            </a:r>
            <a:endParaRPr lang="en-US" dirty="0">
              <a:solidFill>
                <a:prstClr val="black"/>
              </a:solidFill>
            </a:endParaRPr>
          </a:p>
        </p:txBody>
      </p:sp>
      <p:sp>
        <p:nvSpPr>
          <p:cNvPr id="2" name="Oval 1"/>
          <p:cNvSpPr/>
          <p:nvPr/>
        </p:nvSpPr>
        <p:spPr>
          <a:xfrm>
            <a:off x="1981200" y="1981200"/>
            <a:ext cx="457200" cy="28194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Oval 7"/>
          <p:cNvSpPr/>
          <p:nvPr/>
        </p:nvSpPr>
        <p:spPr>
          <a:xfrm>
            <a:off x="7010400" y="1546396"/>
            <a:ext cx="457200" cy="28194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2856582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55" y="172627"/>
            <a:ext cx="9144000" cy="6685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92751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58240"/>
          </a:xfrm>
        </p:spPr>
        <p:txBody>
          <a:bodyPr/>
          <a:lstStyle/>
          <a:p>
            <a:r>
              <a:rPr lang="en-US" sz="4000" dirty="0" smtClean="0"/>
              <a:t>Systematic </a:t>
            </a:r>
            <a:r>
              <a:rPr lang="en-US" sz="4000" dirty="0"/>
              <a:t>E</a:t>
            </a:r>
            <a:r>
              <a:rPr lang="en-US" sz="4000" dirty="0" smtClean="0"/>
              <a:t>rror vs Random Noise</a:t>
            </a:r>
            <a:endParaRPr lang="en-US" sz="4000" dirty="0"/>
          </a:p>
        </p:txBody>
      </p:sp>
      <p:pic>
        <p:nvPicPr>
          <p:cNvPr id="163842" name="Picture 2" descr="It's only a virtue if you're not a screwu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5360" y="1356360"/>
            <a:ext cx="7391400" cy="5211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120585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0225" y="352029"/>
            <a:ext cx="8709660" cy="7543800"/>
          </a:xfrm>
        </p:spPr>
      </p:pic>
      <p:sp>
        <p:nvSpPr>
          <p:cNvPr id="6" name="TextBox 5"/>
          <p:cNvSpPr txBox="1"/>
          <p:nvPr/>
        </p:nvSpPr>
        <p:spPr>
          <a:xfrm>
            <a:off x="6726775" y="1710050"/>
            <a:ext cx="2721651" cy="1077218"/>
          </a:xfrm>
          <a:prstGeom prst="rect">
            <a:avLst/>
          </a:prstGeom>
          <a:noFill/>
        </p:spPr>
        <p:txBody>
          <a:bodyPr wrap="square" rtlCol="0">
            <a:spAutoFit/>
          </a:bodyPr>
          <a:lstStyle/>
          <a:p>
            <a:r>
              <a:rPr lang="en-US" sz="3200" dirty="0">
                <a:solidFill>
                  <a:prstClr val="black"/>
                </a:solidFill>
              </a:rPr>
              <a:t>RH: 84.2%</a:t>
            </a:r>
          </a:p>
          <a:p>
            <a:r>
              <a:rPr lang="en-US" sz="3200" dirty="0">
                <a:solidFill>
                  <a:prstClr val="black"/>
                </a:solidFill>
              </a:rPr>
              <a:t>  </a:t>
            </a:r>
            <a:r>
              <a:rPr lang="en-US" sz="2800" dirty="0">
                <a:solidFill>
                  <a:prstClr val="black"/>
                </a:solidFill>
              </a:rPr>
              <a:t> </a:t>
            </a:r>
            <a:r>
              <a:rPr lang="en-US" sz="3200" dirty="0">
                <a:solidFill>
                  <a:prstClr val="black"/>
                </a:solidFill>
              </a:rPr>
              <a:t>vs 71.9%</a:t>
            </a:r>
          </a:p>
        </p:txBody>
      </p:sp>
      <p:sp>
        <p:nvSpPr>
          <p:cNvPr id="8" name="Rectangle 7"/>
          <p:cNvSpPr/>
          <p:nvPr/>
        </p:nvSpPr>
        <p:spPr>
          <a:xfrm>
            <a:off x="6423764" y="1052500"/>
            <a:ext cx="2460930" cy="584775"/>
          </a:xfrm>
          <a:prstGeom prst="rect">
            <a:avLst/>
          </a:prstGeom>
        </p:spPr>
        <p:txBody>
          <a:bodyPr wrap="none">
            <a:spAutoFit/>
          </a:bodyPr>
          <a:lstStyle/>
          <a:p>
            <a:r>
              <a:rPr lang="en-US" sz="3200" dirty="0" err="1">
                <a:solidFill>
                  <a:prstClr val="black"/>
                </a:solidFill>
              </a:rPr>
              <a:t>R</a:t>
            </a:r>
            <a:r>
              <a:rPr lang="en-US" sz="3200" baseline="-25000" dirty="0" err="1">
                <a:solidFill>
                  <a:prstClr val="black"/>
                </a:solidFill>
              </a:rPr>
              <a:t>iso</a:t>
            </a:r>
            <a:r>
              <a:rPr lang="en-US" sz="3200" dirty="0">
                <a:solidFill>
                  <a:prstClr val="black"/>
                </a:solidFill>
              </a:rPr>
              <a:t> = 44.5%</a:t>
            </a:r>
          </a:p>
        </p:txBody>
      </p:sp>
      <p:sp>
        <p:nvSpPr>
          <p:cNvPr id="11" name="Rectangle 10"/>
          <p:cNvSpPr/>
          <p:nvPr/>
        </p:nvSpPr>
        <p:spPr>
          <a:xfrm>
            <a:off x="-299247" y="440774"/>
            <a:ext cx="15240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TextBox 2"/>
          <p:cNvSpPr txBox="1"/>
          <p:nvPr/>
        </p:nvSpPr>
        <p:spPr>
          <a:xfrm>
            <a:off x="5610403" y="1716494"/>
            <a:ext cx="922047" cy="830997"/>
          </a:xfrm>
          <a:prstGeom prst="rect">
            <a:avLst/>
          </a:prstGeom>
          <a:noFill/>
        </p:spPr>
        <p:txBody>
          <a:bodyPr wrap="none" rtlCol="0">
            <a:spAutoFit/>
          </a:bodyPr>
          <a:lstStyle/>
          <a:p>
            <a:r>
              <a:rPr lang="en-US" sz="2400" dirty="0">
                <a:solidFill>
                  <a:prstClr val="black"/>
                </a:solidFill>
                <a:cs typeface="Arial" panose="020B0604020202020204" pitchFamily="34" charset="0"/>
              </a:rPr>
              <a:t>3aw6</a:t>
            </a:r>
          </a:p>
          <a:p>
            <a:r>
              <a:rPr lang="en-US" sz="2400" dirty="0">
                <a:solidFill>
                  <a:prstClr val="black"/>
                </a:solidFill>
                <a:cs typeface="Arial" panose="020B0604020202020204" pitchFamily="34" charset="0"/>
              </a:rPr>
              <a:t>3aw7</a:t>
            </a:r>
          </a:p>
        </p:txBody>
      </p:sp>
      <p:sp>
        <p:nvSpPr>
          <p:cNvPr id="12" name="Rectangle 11"/>
          <p:cNvSpPr/>
          <p:nvPr/>
        </p:nvSpPr>
        <p:spPr>
          <a:xfrm>
            <a:off x="3436513" y="1052500"/>
            <a:ext cx="2590774" cy="584775"/>
          </a:xfrm>
          <a:prstGeom prst="rect">
            <a:avLst/>
          </a:prstGeom>
        </p:spPr>
        <p:txBody>
          <a:bodyPr wrap="none">
            <a:spAutoFit/>
          </a:bodyPr>
          <a:lstStyle/>
          <a:p>
            <a:r>
              <a:rPr lang="el-GR" sz="3200" dirty="0">
                <a:solidFill>
                  <a:srgbClr val="FF0000"/>
                </a:solidFill>
              </a:rPr>
              <a:t>Δ</a:t>
            </a:r>
            <a:r>
              <a:rPr lang="en-US" sz="3200" dirty="0">
                <a:solidFill>
                  <a:srgbClr val="FF0000"/>
                </a:solidFill>
              </a:rPr>
              <a:t>cell = 0.7 %</a:t>
            </a:r>
          </a:p>
        </p:txBody>
      </p:sp>
      <p:sp>
        <p:nvSpPr>
          <p:cNvPr id="2" name="Title 1"/>
          <p:cNvSpPr>
            <a:spLocks noGrp="1"/>
          </p:cNvSpPr>
          <p:nvPr>
            <p:ph type="title"/>
          </p:nvPr>
        </p:nvSpPr>
        <p:spPr>
          <a:xfrm>
            <a:off x="457200" y="0"/>
            <a:ext cx="8229600" cy="1143000"/>
          </a:xfrm>
        </p:spPr>
        <p:txBody>
          <a:bodyPr/>
          <a:lstStyle/>
          <a:p>
            <a:r>
              <a:rPr lang="en-US" dirty="0" smtClean="0"/>
              <a:t>Non-isomorphism in lysozyme</a:t>
            </a:r>
            <a:endParaRPr lang="en-US" dirty="0"/>
          </a:p>
        </p:txBody>
      </p:sp>
      <p:sp>
        <p:nvSpPr>
          <p:cNvPr id="10" name="Rectangle 9"/>
          <p:cNvSpPr/>
          <p:nvPr/>
        </p:nvSpPr>
        <p:spPr>
          <a:xfrm>
            <a:off x="0" y="1052500"/>
            <a:ext cx="3046027" cy="584775"/>
          </a:xfrm>
          <a:prstGeom prst="rect">
            <a:avLst/>
          </a:prstGeom>
        </p:spPr>
        <p:txBody>
          <a:bodyPr wrap="none">
            <a:spAutoFit/>
          </a:bodyPr>
          <a:lstStyle/>
          <a:p>
            <a:r>
              <a:rPr lang="en-US" sz="3200" dirty="0">
                <a:solidFill>
                  <a:prstClr val="black"/>
                </a:solidFill>
              </a:rPr>
              <a:t>RMSD = 0.18 Å</a:t>
            </a:r>
          </a:p>
        </p:txBody>
      </p:sp>
    </p:spTree>
    <p:extLst>
      <p:ext uri="{BB962C8B-B14F-4D97-AF65-F5344CB8AC3E}">
        <p14:creationId xmlns:p14="http://schemas.microsoft.com/office/powerpoint/2010/main" val="42377177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a:xfrm>
            <a:off x="-7933" y="120650"/>
            <a:ext cx="6797675" cy="1143000"/>
          </a:xfrm>
        </p:spPr>
        <p:txBody>
          <a:bodyPr/>
          <a:lstStyle/>
          <a:p>
            <a:r>
              <a:rPr lang="en-US" altLang="en-US" dirty="0" smtClean="0"/>
              <a:t>Dehydration: 1934</a:t>
            </a:r>
          </a:p>
        </p:txBody>
      </p:sp>
      <p:sp>
        <p:nvSpPr>
          <p:cNvPr id="4" name="Cube 3"/>
          <p:cNvSpPr/>
          <p:nvPr/>
        </p:nvSpPr>
        <p:spPr>
          <a:xfrm>
            <a:off x="5924550" y="3590925"/>
            <a:ext cx="242888" cy="250825"/>
          </a:xfrm>
          <a:prstGeom prst="cub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cxnSp>
        <p:nvCxnSpPr>
          <p:cNvPr id="7" name="Straight Arrow Connector 6"/>
          <p:cNvCxnSpPr/>
          <p:nvPr/>
        </p:nvCxnSpPr>
        <p:spPr>
          <a:xfrm flipV="1">
            <a:off x="835025" y="1987550"/>
            <a:ext cx="0" cy="4227513"/>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702" name="TextBox 7"/>
          <p:cNvSpPr txBox="1">
            <a:spLocks noChangeArrowheads="1"/>
          </p:cNvSpPr>
          <p:nvPr/>
        </p:nvSpPr>
        <p:spPr bwMode="auto">
          <a:xfrm>
            <a:off x="4460875" y="3457575"/>
            <a:ext cx="1219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2400">
                <a:solidFill>
                  <a:srgbClr val="000000"/>
                </a:solidFill>
                <a:latin typeface="Arial" pitchFamily="34" charset="0"/>
              </a:rPr>
              <a:t>100 </a:t>
            </a:r>
            <a:r>
              <a:rPr lang="el-GR" altLang="en-US" sz="2400">
                <a:solidFill>
                  <a:srgbClr val="000000"/>
                </a:solidFill>
                <a:latin typeface="Arial" pitchFamily="34" charset="0"/>
              </a:rPr>
              <a:t>μ</a:t>
            </a:r>
            <a:r>
              <a:rPr lang="en-US" altLang="en-US" sz="2400">
                <a:solidFill>
                  <a:srgbClr val="000000"/>
                </a:solidFill>
                <a:latin typeface="Arial" pitchFamily="34" charset="0"/>
              </a:rPr>
              <a:t>m</a:t>
            </a:r>
          </a:p>
        </p:txBody>
      </p:sp>
      <p:sp>
        <p:nvSpPr>
          <p:cNvPr id="8" name="Cube 7"/>
          <p:cNvSpPr/>
          <p:nvPr/>
        </p:nvSpPr>
        <p:spPr>
          <a:xfrm>
            <a:off x="1057275" y="1536700"/>
            <a:ext cx="1778000" cy="4678363"/>
          </a:xfrm>
          <a:prstGeom prst="cub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65543" name="TextBox 7"/>
          <p:cNvSpPr txBox="1">
            <a:spLocks noChangeArrowheads="1"/>
          </p:cNvSpPr>
          <p:nvPr/>
        </p:nvSpPr>
        <p:spPr bwMode="auto">
          <a:xfrm rot="-5400000">
            <a:off x="7938" y="3938587"/>
            <a:ext cx="9540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2400">
                <a:solidFill>
                  <a:srgbClr val="000000"/>
                </a:solidFill>
                <a:latin typeface="Arial" pitchFamily="34" charset="0"/>
              </a:rPr>
              <a:t>2 mm</a:t>
            </a:r>
          </a:p>
        </p:txBody>
      </p:sp>
      <p:sp>
        <p:nvSpPr>
          <p:cNvPr id="15" name="TextBox 14"/>
          <p:cNvSpPr txBox="1">
            <a:spLocks noChangeArrowheads="1"/>
          </p:cNvSpPr>
          <p:nvPr/>
        </p:nvSpPr>
        <p:spPr bwMode="auto">
          <a:xfrm>
            <a:off x="2949575" y="1736725"/>
            <a:ext cx="2411413"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4400">
                <a:solidFill>
                  <a:srgbClr val="000000"/>
                </a:solidFill>
                <a:latin typeface="Arial" pitchFamily="34" charset="0"/>
              </a:rPr>
              <a:t> = 1.5 μL</a:t>
            </a:r>
          </a:p>
        </p:txBody>
      </p:sp>
      <p:cxnSp>
        <p:nvCxnSpPr>
          <p:cNvPr id="16" name="Straight Arrow Connector 15"/>
          <p:cNvCxnSpPr/>
          <p:nvPr/>
        </p:nvCxnSpPr>
        <p:spPr>
          <a:xfrm flipV="1">
            <a:off x="5773738" y="3600450"/>
            <a:ext cx="0" cy="211138"/>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a:spLocks noChangeArrowheads="1"/>
          </p:cNvSpPr>
          <p:nvPr/>
        </p:nvSpPr>
        <p:spPr bwMode="auto">
          <a:xfrm>
            <a:off x="6102350" y="3344863"/>
            <a:ext cx="24003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4400">
                <a:solidFill>
                  <a:srgbClr val="000000"/>
                </a:solidFill>
                <a:latin typeface="Arial" pitchFamily="34" charset="0"/>
              </a:rPr>
              <a:t> = 1.0 nL</a:t>
            </a:r>
          </a:p>
        </p:txBody>
      </p:sp>
      <p:sp>
        <p:nvSpPr>
          <p:cNvPr id="18" name="Cube 17"/>
          <p:cNvSpPr/>
          <p:nvPr/>
        </p:nvSpPr>
        <p:spPr>
          <a:xfrm>
            <a:off x="6026150" y="5146675"/>
            <a:ext cx="26988" cy="28575"/>
          </a:xfrm>
          <a:prstGeom prst="cub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9" name="TextBox 7"/>
          <p:cNvSpPr txBox="1">
            <a:spLocks noChangeArrowheads="1"/>
          </p:cNvSpPr>
          <p:nvPr/>
        </p:nvSpPr>
        <p:spPr bwMode="auto">
          <a:xfrm>
            <a:off x="4638675" y="4924425"/>
            <a:ext cx="10477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2400">
                <a:solidFill>
                  <a:srgbClr val="000000"/>
                </a:solidFill>
                <a:latin typeface="Arial" pitchFamily="34" charset="0"/>
              </a:rPr>
              <a:t>10 </a:t>
            </a:r>
            <a:r>
              <a:rPr lang="el-GR" altLang="en-US" sz="2400">
                <a:solidFill>
                  <a:srgbClr val="000000"/>
                </a:solidFill>
                <a:latin typeface="Arial" pitchFamily="34" charset="0"/>
              </a:rPr>
              <a:t>μ</a:t>
            </a:r>
            <a:r>
              <a:rPr lang="en-US" altLang="en-US" sz="2400">
                <a:solidFill>
                  <a:srgbClr val="000000"/>
                </a:solidFill>
                <a:latin typeface="Arial" pitchFamily="34" charset="0"/>
              </a:rPr>
              <a:t>m</a:t>
            </a:r>
          </a:p>
        </p:txBody>
      </p:sp>
      <p:cxnSp>
        <p:nvCxnSpPr>
          <p:cNvPr id="20" name="Straight Arrow Connector 19"/>
          <p:cNvCxnSpPr/>
          <p:nvPr/>
        </p:nvCxnSpPr>
        <p:spPr>
          <a:xfrm flipV="1">
            <a:off x="5875338" y="5156200"/>
            <a:ext cx="0" cy="1905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a:spLocks noChangeArrowheads="1"/>
          </p:cNvSpPr>
          <p:nvPr/>
        </p:nvSpPr>
        <p:spPr bwMode="auto">
          <a:xfrm>
            <a:off x="6165850" y="4784725"/>
            <a:ext cx="2398713"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4400">
                <a:solidFill>
                  <a:srgbClr val="000000"/>
                </a:solidFill>
                <a:latin typeface="Arial" pitchFamily="34" charset="0"/>
              </a:rPr>
              <a:t> = 1.0 pL</a:t>
            </a:r>
          </a:p>
        </p:txBody>
      </p:sp>
      <p:sp>
        <p:nvSpPr>
          <p:cNvPr id="14" name="Rectangle 13"/>
          <p:cNvSpPr>
            <a:spLocks noChangeArrowheads="1"/>
          </p:cNvSpPr>
          <p:nvPr/>
        </p:nvSpPr>
        <p:spPr bwMode="auto">
          <a:xfrm>
            <a:off x="5729288" y="301625"/>
            <a:ext cx="257955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4400" dirty="0">
                <a:solidFill>
                  <a:srgbClr val="000000"/>
                </a:solidFill>
                <a:latin typeface="Calibri" pitchFamily="34" charset="0"/>
              </a:rPr>
              <a:t>and </a:t>
            </a:r>
            <a:r>
              <a:rPr lang="en-US" altLang="en-US" sz="4400" dirty="0" smtClean="0">
                <a:solidFill>
                  <a:srgbClr val="000000"/>
                </a:solidFill>
                <a:latin typeface="Calibri" pitchFamily="34" charset="0"/>
              </a:rPr>
              <a:t>2017?</a:t>
            </a:r>
            <a:endParaRPr lang="en-US" altLang="en-US" dirty="0">
              <a:solidFill>
                <a:srgbClr val="000000"/>
              </a:solidFill>
              <a:latin typeface="Calibri" pitchFamily="34" charset="0"/>
            </a:endParaRPr>
          </a:p>
        </p:txBody>
      </p:sp>
      <p:sp>
        <p:nvSpPr>
          <p:cNvPr id="22" name="Cube 21"/>
          <p:cNvSpPr/>
          <p:nvPr/>
        </p:nvSpPr>
        <p:spPr>
          <a:xfrm>
            <a:off x="6022296" y="6046561"/>
            <a:ext cx="9144" cy="9144"/>
          </a:xfrm>
          <a:prstGeom prst="cub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 name="TextBox 7"/>
          <p:cNvSpPr txBox="1">
            <a:spLocks noChangeArrowheads="1"/>
          </p:cNvSpPr>
          <p:nvPr/>
        </p:nvSpPr>
        <p:spPr bwMode="auto">
          <a:xfrm>
            <a:off x="4634821" y="5824311"/>
            <a:ext cx="8755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2400" dirty="0" smtClean="0">
                <a:solidFill>
                  <a:srgbClr val="000000"/>
                </a:solidFill>
                <a:latin typeface="Arial" pitchFamily="34" charset="0"/>
              </a:rPr>
              <a:t>1 </a:t>
            </a:r>
            <a:r>
              <a:rPr lang="el-GR" altLang="en-US" sz="2400" dirty="0">
                <a:solidFill>
                  <a:srgbClr val="000000"/>
                </a:solidFill>
                <a:latin typeface="Arial" pitchFamily="34" charset="0"/>
              </a:rPr>
              <a:t>μ</a:t>
            </a:r>
            <a:r>
              <a:rPr lang="en-US" altLang="en-US" sz="2400" dirty="0">
                <a:solidFill>
                  <a:srgbClr val="000000"/>
                </a:solidFill>
                <a:latin typeface="Arial" pitchFamily="34" charset="0"/>
              </a:rPr>
              <a:t>m</a:t>
            </a:r>
          </a:p>
        </p:txBody>
      </p:sp>
      <p:sp>
        <p:nvSpPr>
          <p:cNvPr id="25" name="TextBox 24"/>
          <p:cNvSpPr txBox="1">
            <a:spLocks noChangeArrowheads="1"/>
          </p:cNvSpPr>
          <p:nvPr/>
        </p:nvSpPr>
        <p:spPr bwMode="auto">
          <a:xfrm>
            <a:off x="6161996" y="5684611"/>
            <a:ext cx="224292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4400" dirty="0">
                <a:solidFill>
                  <a:srgbClr val="000000"/>
                </a:solidFill>
                <a:latin typeface="Arial" pitchFamily="34" charset="0"/>
              </a:rPr>
              <a:t> = 1.0 </a:t>
            </a:r>
            <a:r>
              <a:rPr lang="en-US" altLang="en-US" sz="4400" dirty="0" err="1" smtClean="0">
                <a:solidFill>
                  <a:srgbClr val="000000"/>
                </a:solidFill>
                <a:latin typeface="Arial" pitchFamily="34" charset="0"/>
              </a:rPr>
              <a:t>fL</a:t>
            </a:r>
            <a:endParaRPr lang="en-US" altLang="en-US" sz="4400" dirty="0">
              <a:solidFill>
                <a:srgbClr val="000000"/>
              </a:solidFill>
              <a:latin typeface="Arial" pitchFamily="34" charset="0"/>
            </a:endParaRPr>
          </a:p>
        </p:txBody>
      </p:sp>
    </p:spTree>
    <p:extLst>
      <p:ext uri="{BB962C8B-B14F-4D97-AF65-F5344CB8AC3E}">
        <p14:creationId xmlns:p14="http://schemas.microsoft.com/office/powerpoint/2010/main" val="201489324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70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9702" grpId="0"/>
      <p:bldP spid="15" grpId="0"/>
      <p:bldP spid="17" grpId="0"/>
      <p:bldP spid="18" grpId="0" animBg="1"/>
      <p:bldP spid="19" grpId="0"/>
      <p:bldP spid="21" grpId="0"/>
      <p:bldP spid="14" grpId="0"/>
      <p:bldP spid="22" grpId="0" animBg="1"/>
      <p:bldP spid="23" grpId="0"/>
      <p:bldP spid="2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Hygrostatic</a:t>
            </a:r>
            <a:r>
              <a:rPr lang="en-US" dirty="0" smtClean="0"/>
              <a:t> gradients</a:t>
            </a:r>
            <a:endParaRPr lang="en-US" dirty="0"/>
          </a:p>
        </p:txBody>
      </p:sp>
      <p:sp>
        <p:nvSpPr>
          <p:cNvPr id="4" name="Oval 3"/>
          <p:cNvSpPr/>
          <p:nvPr/>
        </p:nvSpPr>
        <p:spPr>
          <a:xfrm>
            <a:off x="5486400" y="2667000"/>
            <a:ext cx="2286000" cy="2240280"/>
          </a:xfrm>
          <a:prstGeom prst="ellipse">
            <a:avLst/>
          </a:prstGeom>
          <a:gradFill flip="none" rotWithShape="1">
            <a:gsLst>
              <a:gs pos="0">
                <a:srgbClr val="00B0F0"/>
              </a:gs>
              <a:gs pos="100000">
                <a:srgbClr val="92D050"/>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2"/>
          <p:cNvSpPr>
            <a:spLocks/>
          </p:cNvSpPr>
          <p:nvPr/>
        </p:nvSpPr>
        <p:spPr bwMode="auto">
          <a:xfrm>
            <a:off x="2357437" y="3608387"/>
            <a:ext cx="1701800" cy="1408113"/>
          </a:xfrm>
          <a:custGeom>
            <a:avLst/>
            <a:gdLst>
              <a:gd name="T0" fmla="*/ 705 w 1072"/>
              <a:gd name="T1" fmla="*/ 274 h 887"/>
              <a:gd name="T2" fmla="*/ 1013 w 1072"/>
              <a:gd name="T3" fmla="*/ 511 h 887"/>
              <a:gd name="T4" fmla="*/ 1037 w 1072"/>
              <a:gd name="T5" fmla="*/ 772 h 887"/>
              <a:gd name="T6" fmla="*/ 800 w 1072"/>
              <a:gd name="T7" fmla="*/ 874 h 887"/>
              <a:gd name="T8" fmla="*/ 563 w 1072"/>
              <a:gd name="T9" fmla="*/ 850 h 887"/>
              <a:gd name="T10" fmla="*/ 279 w 1072"/>
              <a:gd name="T11" fmla="*/ 667 h 887"/>
              <a:gd name="T12" fmla="*/ 49 w 1072"/>
              <a:gd name="T13" fmla="*/ 165 h 887"/>
              <a:gd name="T14" fmla="*/ 16 w 1072"/>
              <a:gd name="T15" fmla="*/ 25 h 887"/>
              <a:gd name="T16" fmla="*/ 115 w 1072"/>
              <a:gd name="T17" fmla="*/ 41 h 887"/>
              <a:gd name="T18" fmla="*/ 705 w 1072"/>
              <a:gd name="T19" fmla="*/ 274 h 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2" h="887">
                <a:moveTo>
                  <a:pt x="705" y="274"/>
                </a:moveTo>
                <a:cubicBezTo>
                  <a:pt x="855" y="352"/>
                  <a:pt x="958" y="428"/>
                  <a:pt x="1013" y="511"/>
                </a:cubicBezTo>
                <a:cubicBezTo>
                  <a:pt x="1068" y="594"/>
                  <a:pt x="1072" y="712"/>
                  <a:pt x="1037" y="772"/>
                </a:cubicBezTo>
                <a:cubicBezTo>
                  <a:pt x="1002" y="832"/>
                  <a:pt x="879" y="861"/>
                  <a:pt x="800" y="874"/>
                </a:cubicBezTo>
                <a:cubicBezTo>
                  <a:pt x="721" y="887"/>
                  <a:pt x="650" y="884"/>
                  <a:pt x="563" y="850"/>
                </a:cubicBezTo>
                <a:cubicBezTo>
                  <a:pt x="476" y="816"/>
                  <a:pt x="365" y="781"/>
                  <a:pt x="279" y="667"/>
                </a:cubicBezTo>
                <a:cubicBezTo>
                  <a:pt x="193" y="553"/>
                  <a:pt x="93" y="272"/>
                  <a:pt x="49" y="165"/>
                </a:cubicBezTo>
                <a:cubicBezTo>
                  <a:pt x="5" y="58"/>
                  <a:pt x="5" y="46"/>
                  <a:pt x="16" y="25"/>
                </a:cubicBezTo>
                <a:cubicBezTo>
                  <a:pt x="27" y="4"/>
                  <a:pt x="0" y="0"/>
                  <a:pt x="115" y="41"/>
                </a:cubicBezTo>
                <a:cubicBezTo>
                  <a:pt x="230" y="82"/>
                  <a:pt x="555" y="196"/>
                  <a:pt x="705" y="274"/>
                </a:cubicBezTo>
                <a:close/>
              </a:path>
            </a:pathLst>
          </a:custGeom>
          <a:gradFill flip="none" rotWithShape="1">
            <a:gsLst>
              <a:gs pos="0">
                <a:srgbClr val="00B0F0"/>
              </a:gs>
              <a:gs pos="100000">
                <a:srgbClr val="92D050"/>
              </a:gs>
            </a:gsLst>
            <a:lin ang="2700000" scaled="1"/>
            <a:tileRect/>
          </a:gradFill>
          <a:ln w="9525">
            <a:solidFill>
              <a:schemeClr val="tx1"/>
            </a:solidFill>
            <a:round/>
            <a:headEnd/>
            <a:tailEnd/>
          </a:ln>
          <a:effectLst/>
          <a:extLst/>
        </p:spPr>
        <p:txBody>
          <a:bodyPr/>
          <a:lstStyle/>
          <a:p>
            <a:pPr fontAlgn="base">
              <a:spcBef>
                <a:spcPct val="0"/>
              </a:spcBef>
              <a:spcAft>
                <a:spcPct val="0"/>
              </a:spcAft>
            </a:pPr>
            <a:endParaRPr lang="en-US">
              <a:solidFill>
                <a:srgbClr val="000000"/>
              </a:solidFill>
            </a:endParaRPr>
          </a:p>
        </p:txBody>
      </p:sp>
      <p:grpSp>
        <p:nvGrpSpPr>
          <p:cNvPr id="9" name="Group 10"/>
          <p:cNvGrpSpPr>
            <a:grpSpLocks/>
          </p:cNvGrpSpPr>
          <p:nvPr/>
        </p:nvGrpSpPr>
        <p:grpSpPr bwMode="auto">
          <a:xfrm>
            <a:off x="685800" y="2057400"/>
            <a:ext cx="3359150" cy="3021012"/>
            <a:chOff x="11" y="1490"/>
            <a:chExt cx="2116" cy="1903"/>
          </a:xfrm>
        </p:grpSpPr>
        <p:sp>
          <p:nvSpPr>
            <p:cNvPr id="10" name="Freeform 11"/>
            <p:cNvSpPr>
              <a:spLocks/>
            </p:cNvSpPr>
            <p:nvPr/>
          </p:nvSpPr>
          <p:spPr bwMode="auto">
            <a:xfrm>
              <a:off x="11" y="1543"/>
              <a:ext cx="2116" cy="1766"/>
            </a:xfrm>
            <a:custGeom>
              <a:avLst/>
              <a:gdLst>
                <a:gd name="T0" fmla="*/ 2020 w 2116"/>
                <a:gd name="T1" fmla="*/ 1766 h 1766"/>
                <a:gd name="T2" fmla="*/ 2096 w 2116"/>
                <a:gd name="T3" fmla="*/ 1668 h 1766"/>
                <a:gd name="T4" fmla="*/ 2017 w 2116"/>
                <a:gd name="T5" fmla="*/ 1369 h 1766"/>
                <a:gd name="T6" fmla="*/ 1504 w 2116"/>
                <a:gd name="T7" fmla="*/ 1029 h 1766"/>
                <a:gd name="T8" fmla="*/ 1054 w 2116"/>
                <a:gd name="T9" fmla="*/ 911 h 1766"/>
                <a:gd name="T10" fmla="*/ 819 w 2116"/>
                <a:gd name="T11" fmla="*/ 812 h 1766"/>
                <a:gd name="T12" fmla="*/ 711 w 2116"/>
                <a:gd name="T13" fmla="*/ 530 h 1766"/>
                <a:gd name="T14" fmla="*/ 413 w 2116"/>
                <a:gd name="T15" fmla="*/ 398 h 1766"/>
                <a:gd name="T16" fmla="*/ 299 w 2116"/>
                <a:gd name="T17" fmla="*/ 110 h 1766"/>
                <a:gd name="T18" fmla="*/ 0 w 2116"/>
                <a:gd name="T19" fmla="*/ 0 h 1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6" h="1766">
                  <a:moveTo>
                    <a:pt x="2020" y="1766"/>
                  </a:moveTo>
                  <a:cubicBezTo>
                    <a:pt x="2033" y="1750"/>
                    <a:pt x="2096" y="1734"/>
                    <a:pt x="2096" y="1668"/>
                  </a:cubicBezTo>
                  <a:cubicBezTo>
                    <a:pt x="2096" y="1602"/>
                    <a:pt x="2116" y="1475"/>
                    <a:pt x="2017" y="1369"/>
                  </a:cubicBezTo>
                  <a:cubicBezTo>
                    <a:pt x="1918" y="1263"/>
                    <a:pt x="1665" y="1105"/>
                    <a:pt x="1504" y="1029"/>
                  </a:cubicBezTo>
                  <a:cubicBezTo>
                    <a:pt x="1343" y="953"/>
                    <a:pt x="1168" y="947"/>
                    <a:pt x="1054" y="911"/>
                  </a:cubicBezTo>
                  <a:cubicBezTo>
                    <a:pt x="940" y="875"/>
                    <a:pt x="876" y="876"/>
                    <a:pt x="819" y="812"/>
                  </a:cubicBezTo>
                  <a:cubicBezTo>
                    <a:pt x="762" y="748"/>
                    <a:pt x="778" y="599"/>
                    <a:pt x="711" y="530"/>
                  </a:cubicBezTo>
                  <a:cubicBezTo>
                    <a:pt x="644" y="461"/>
                    <a:pt x="481" y="468"/>
                    <a:pt x="413" y="398"/>
                  </a:cubicBezTo>
                  <a:cubicBezTo>
                    <a:pt x="344" y="327"/>
                    <a:pt x="369" y="177"/>
                    <a:pt x="299" y="110"/>
                  </a:cubicBezTo>
                  <a:cubicBezTo>
                    <a:pt x="230" y="44"/>
                    <a:pt x="51" y="18"/>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1" name="Freeform 12"/>
            <p:cNvSpPr>
              <a:spLocks/>
            </p:cNvSpPr>
            <p:nvPr/>
          </p:nvSpPr>
          <p:spPr bwMode="auto">
            <a:xfrm>
              <a:off x="131" y="1490"/>
              <a:ext cx="1930" cy="1903"/>
            </a:xfrm>
            <a:custGeom>
              <a:avLst/>
              <a:gdLst>
                <a:gd name="T0" fmla="*/ 1930 w 1930"/>
                <a:gd name="T1" fmla="*/ 1804 h 1903"/>
                <a:gd name="T2" fmla="*/ 1636 w 1930"/>
                <a:gd name="T3" fmla="*/ 1887 h 1903"/>
                <a:gd name="T4" fmla="*/ 1321 w 1930"/>
                <a:gd name="T5" fmla="*/ 1706 h 1903"/>
                <a:gd name="T6" fmla="*/ 1053 w 1930"/>
                <a:gd name="T7" fmla="*/ 1351 h 1903"/>
                <a:gd name="T8" fmla="*/ 911 w 1930"/>
                <a:gd name="T9" fmla="*/ 1051 h 1903"/>
                <a:gd name="T10" fmla="*/ 819 w 1930"/>
                <a:gd name="T11" fmla="*/ 812 h 1903"/>
                <a:gd name="T12" fmla="*/ 537 w 1930"/>
                <a:gd name="T13" fmla="*/ 706 h 1903"/>
                <a:gd name="T14" fmla="*/ 402 w 1930"/>
                <a:gd name="T15" fmla="*/ 409 h 1903"/>
                <a:gd name="T16" fmla="*/ 113 w 1930"/>
                <a:gd name="T17" fmla="*/ 298 h 1903"/>
                <a:gd name="T18" fmla="*/ 0 w 1930"/>
                <a:gd name="T19" fmla="*/ 0 h 1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0" h="1903">
                  <a:moveTo>
                    <a:pt x="1930" y="1804"/>
                  </a:moveTo>
                  <a:cubicBezTo>
                    <a:pt x="1881" y="1818"/>
                    <a:pt x="1737" y="1903"/>
                    <a:pt x="1636" y="1887"/>
                  </a:cubicBezTo>
                  <a:cubicBezTo>
                    <a:pt x="1535" y="1871"/>
                    <a:pt x="1418" y="1795"/>
                    <a:pt x="1321" y="1706"/>
                  </a:cubicBezTo>
                  <a:cubicBezTo>
                    <a:pt x="1224" y="1617"/>
                    <a:pt x="1121" y="1460"/>
                    <a:pt x="1053" y="1351"/>
                  </a:cubicBezTo>
                  <a:cubicBezTo>
                    <a:pt x="985" y="1242"/>
                    <a:pt x="950" y="1141"/>
                    <a:pt x="911" y="1051"/>
                  </a:cubicBezTo>
                  <a:cubicBezTo>
                    <a:pt x="872" y="961"/>
                    <a:pt x="881" y="869"/>
                    <a:pt x="819" y="812"/>
                  </a:cubicBezTo>
                  <a:cubicBezTo>
                    <a:pt x="757" y="755"/>
                    <a:pt x="606" y="773"/>
                    <a:pt x="537" y="706"/>
                  </a:cubicBezTo>
                  <a:cubicBezTo>
                    <a:pt x="467" y="640"/>
                    <a:pt x="473" y="477"/>
                    <a:pt x="402" y="409"/>
                  </a:cubicBezTo>
                  <a:cubicBezTo>
                    <a:pt x="330" y="341"/>
                    <a:pt x="180" y="367"/>
                    <a:pt x="113" y="298"/>
                  </a:cubicBezTo>
                  <a:cubicBezTo>
                    <a:pt x="46" y="229"/>
                    <a:pt x="19" y="51"/>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sp>
        <p:nvSpPr>
          <p:cNvPr id="12" name="Rectangle 13"/>
          <p:cNvSpPr>
            <a:spLocks noChangeArrowheads="1"/>
          </p:cNvSpPr>
          <p:nvPr/>
        </p:nvSpPr>
        <p:spPr bwMode="auto">
          <a:xfrm>
            <a:off x="3070225" y="4335462"/>
            <a:ext cx="225425" cy="225425"/>
          </a:xfrm>
          <a:prstGeom prst="rect">
            <a:avLst/>
          </a:prstGeom>
          <a:solidFill>
            <a:srgbClr val="FF0000"/>
          </a:solidFill>
          <a:ln w="9525">
            <a:miter lim="800000"/>
            <a:headEnd/>
            <a:tailEnd/>
          </a:ln>
          <a:effectLst/>
          <a:scene3d>
            <a:camera prst="legacyObliqueTopRight">
              <a:rot lat="20999999" lon="21299999" rev="0"/>
            </a:camera>
            <a:lightRig rig="legacyFlat3" dir="b"/>
          </a:scene3d>
          <a:sp3d extrusionH="4302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base">
              <a:spcBef>
                <a:spcPct val="0"/>
              </a:spcBef>
              <a:spcAft>
                <a:spcPct val="0"/>
              </a:spcAft>
            </a:pPr>
            <a:endParaRPr lang="en-US">
              <a:solidFill>
                <a:srgbClr val="000000"/>
              </a:solidFill>
            </a:endParaRPr>
          </a:p>
        </p:txBody>
      </p:sp>
      <p:sp>
        <p:nvSpPr>
          <p:cNvPr id="13" name="TextBox 12"/>
          <p:cNvSpPr txBox="1"/>
          <p:nvPr/>
        </p:nvSpPr>
        <p:spPr>
          <a:xfrm>
            <a:off x="2057400" y="5562600"/>
            <a:ext cx="958917" cy="584775"/>
          </a:xfrm>
          <a:prstGeom prst="rect">
            <a:avLst/>
          </a:prstGeom>
          <a:noFill/>
        </p:spPr>
        <p:txBody>
          <a:bodyPr wrap="none" rtlCol="0">
            <a:spAutoFit/>
          </a:bodyPr>
          <a:lstStyle/>
          <a:p>
            <a:r>
              <a:rPr lang="en-US" sz="3200" dirty="0" smtClean="0"/>
              <a:t>loop</a:t>
            </a:r>
            <a:endParaRPr lang="en-US" sz="3200" dirty="0"/>
          </a:p>
        </p:txBody>
      </p:sp>
      <p:sp>
        <p:nvSpPr>
          <p:cNvPr id="14" name="TextBox 13"/>
          <p:cNvSpPr txBox="1"/>
          <p:nvPr/>
        </p:nvSpPr>
        <p:spPr>
          <a:xfrm>
            <a:off x="6400800" y="5410200"/>
            <a:ext cx="617477" cy="584775"/>
          </a:xfrm>
          <a:prstGeom prst="rect">
            <a:avLst/>
          </a:prstGeom>
          <a:noFill/>
        </p:spPr>
        <p:txBody>
          <a:bodyPr wrap="none" rtlCol="0">
            <a:spAutoFit/>
          </a:bodyPr>
          <a:lstStyle/>
          <a:p>
            <a:r>
              <a:rPr lang="en-US" sz="3200" dirty="0" smtClean="0"/>
              <a:t>jet</a:t>
            </a:r>
            <a:endParaRPr lang="en-US" sz="3200" dirty="0"/>
          </a:p>
        </p:txBody>
      </p:sp>
      <p:sp>
        <p:nvSpPr>
          <p:cNvPr id="15" name="Rectangle 13"/>
          <p:cNvSpPr>
            <a:spLocks noChangeArrowheads="1"/>
          </p:cNvSpPr>
          <p:nvPr/>
        </p:nvSpPr>
        <p:spPr bwMode="auto">
          <a:xfrm>
            <a:off x="5562600" y="3124200"/>
            <a:ext cx="225425" cy="225425"/>
          </a:xfrm>
          <a:prstGeom prst="rect">
            <a:avLst/>
          </a:prstGeom>
          <a:solidFill>
            <a:srgbClr val="FF0000"/>
          </a:solidFill>
          <a:ln w="9525">
            <a:miter lim="800000"/>
            <a:headEnd/>
            <a:tailEnd/>
          </a:ln>
          <a:effectLst/>
          <a:scene3d>
            <a:camera prst="legacyObliqueTopRight">
              <a:rot lat="20999999" lon="21299999" rev="0"/>
            </a:camera>
            <a:lightRig rig="legacyFlat3" dir="b"/>
          </a:scene3d>
          <a:sp3d extrusionH="4302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base">
              <a:spcBef>
                <a:spcPct val="0"/>
              </a:spcBef>
              <a:spcAft>
                <a:spcPct val="0"/>
              </a:spcAft>
            </a:pPr>
            <a:endParaRPr lang="en-US">
              <a:solidFill>
                <a:srgbClr val="000000"/>
              </a:solidFill>
            </a:endParaRPr>
          </a:p>
        </p:txBody>
      </p:sp>
      <p:sp>
        <p:nvSpPr>
          <p:cNvPr id="16" name="Rectangle 13"/>
          <p:cNvSpPr>
            <a:spLocks noChangeArrowheads="1"/>
          </p:cNvSpPr>
          <p:nvPr/>
        </p:nvSpPr>
        <p:spPr bwMode="auto">
          <a:xfrm>
            <a:off x="6553200" y="3657600"/>
            <a:ext cx="225425" cy="225425"/>
          </a:xfrm>
          <a:prstGeom prst="rect">
            <a:avLst/>
          </a:prstGeom>
          <a:solidFill>
            <a:srgbClr val="FF0000"/>
          </a:solidFill>
          <a:ln w="9525">
            <a:miter lim="800000"/>
            <a:headEnd/>
            <a:tailEnd/>
          </a:ln>
          <a:effectLst/>
          <a:scene3d>
            <a:camera prst="legacyObliqueTopRight">
              <a:rot lat="20999999" lon="21299999" rev="0"/>
            </a:camera>
            <a:lightRig rig="legacyFlat3" dir="b"/>
          </a:scene3d>
          <a:sp3d extrusionH="4302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base">
              <a:spcBef>
                <a:spcPct val="0"/>
              </a:spcBef>
              <a:spcAft>
                <a:spcPct val="0"/>
              </a:spcAft>
            </a:pPr>
            <a:endParaRPr lang="en-US">
              <a:solidFill>
                <a:srgbClr val="000000"/>
              </a:solidFill>
            </a:endParaRPr>
          </a:p>
        </p:txBody>
      </p:sp>
      <p:grpSp>
        <p:nvGrpSpPr>
          <p:cNvPr id="45" name="Group 44"/>
          <p:cNvGrpSpPr/>
          <p:nvPr/>
        </p:nvGrpSpPr>
        <p:grpSpPr>
          <a:xfrm>
            <a:off x="2274193" y="2286000"/>
            <a:ext cx="5803007" cy="3316311"/>
            <a:chOff x="2274193" y="2286000"/>
            <a:chExt cx="5803007" cy="3316311"/>
          </a:xfrm>
        </p:grpSpPr>
        <p:sp>
          <p:nvSpPr>
            <p:cNvPr id="17" name="Freeform 16"/>
            <p:cNvSpPr/>
            <p:nvPr/>
          </p:nvSpPr>
          <p:spPr>
            <a:xfrm>
              <a:off x="3036194" y="3453685"/>
              <a:ext cx="1764406" cy="1880315"/>
            </a:xfrm>
            <a:custGeom>
              <a:avLst/>
              <a:gdLst>
                <a:gd name="connsiteX0" fmla="*/ 1764406 w 1764406"/>
                <a:gd name="connsiteY0" fmla="*/ 1880315 h 1880315"/>
                <a:gd name="connsiteX1" fmla="*/ 1313646 w 1764406"/>
                <a:gd name="connsiteY1" fmla="*/ 1378039 h 1880315"/>
                <a:gd name="connsiteX2" fmla="*/ 1133341 w 1764406"/>
                <a:gd name="connsiteY2" fmla="*/ 656822 h 1880315"/>
                <a:gd name="connsiteX3" fmla="*/ 0 w 1764406"/>
                <a:gd name="connsiteY3" fmla="*/ 0 h 1880315"/>
              </a:gdLst>
              <a:ahLst/>
              <a:cxnLst>
                <a:cxn ang="0">
                  <a:pos x="connsiteX0" y="connsiteY0"/>
                </a:cxn>
                <a:cxn ang="0">
                  <a:pos x="connsiteX1" y="connsiteY1"/>
                </a:cxn>
                <a:cxn ang="0">
                  <a:pos x="connsiteX2" y="connsiteY2"/>
                </a:cxn>
                <a:cxn ang="0">
                  <a:pos x="connsiteX3" y="connsiteY3"/>
                </a:cxn>
              </a:cxnLst>
              <a:rect l="l" t="t" r="r" b="b"/>
              <a:pathLst>
                <a:path w="1764406" h="1880315">
                  <a:moveTo>
                    <a:pt x="1764406" y="1880315"/>
                  </a:moveTo>
                  <a:cubicBezTo>
                    <a:pt x="1591614" y="1731134"/>
                    <a:pt x="1418823" y="1581954"/>
                    <a:pt x="1313646" y="1378039"/>
                  </a:cubicBezTo>
                  <a:cubicBezTo>
                    <a:pt x="1208468" y="1174123"/>
                    <a:pt x="1352282" y="886495"/>
                    <a:pt x="1133341" y="656822"/>
                  </a:cubicBezTo>
                  <a:cubicBezTo>
                    <a:pt x="914400" y="427149"/>
                    <a:pt x="457200" y="213574"/>
                    <a:pt x="0" y="0"/>
                  </a:cubicBezTo>
                </a:path>
              </a:pathLst>
            </a:custGeom>
            <a:noFill/>
            <a:ln w="3175">
              <a:solidFill>
                <a:schemeClr val="tx1"/>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2274193" y="4404577"/>
              <a:ext cx="2189409" cy="1197734"/>
            </a:xfrm>
            <a:custGeom>
              <a:avLst/>
              <a:gdLst>
                <a:gd name="connsiteX0" fmla="*/ 1764406 w 1764406"/>
                <a:gd name="connsiteY0" fmla="*/ 1880315 h 1880315"/>
                <a:gd name="connsiteX1" fmla="*/ 1313646 w 1764406"/>
                <a:gd name="connsiteY1" fmla="*/ 1378039 h 1880315"/>
                <a:gd name="connsiteX2" fmla="*/ 1133341 w 1764406"/>
                <a:gd name="connsiteY2" fmla="*/ 656822 h 1880315"/>
                <a:gd name="connsiteX3" fmla="*/ 0 w 1764406"/>
                <a:gd name="connsiteY3" fmla="*/ 0 h 1880315"/>
                <a:gd name="connsiteX0" fmla="*/ 2678806 w 2678806"/>
                <a:gd name="connsiteY0" fmla="*/ 1237233 h 1237233"/>
                <a:gd name="connsiteX1" fmla="*/ 2228046 w 2678806"/>
                <a:gd name="connsiteY1" fmla="*/ 734957 h 1237233"/>
                <a:gd name="connsiteX2" fmla="*/ 2047741 w 2678806"/>
                <a:gd name="connsiteY2" fmla="*/ 13740 h 1237233"/>
                <a:gd name="connsiteX3" fmla="*/ 0 w 2678806"/>
                <a:gd name="connsiteY3" fmla="*/ 155409 h 1237233"/>
                <a:gd name="connsiteX0" fmla="*/ 2678806 w 2678806"/>
                <a:gd name="connsiteY0" fmla="*/ 1081824 h 1081824"/>
                <a:gd name="connsiteX1" fmla="*/ 2228046 w 2678806"/>
                <a:gd name="connsiteY1" fmla="*/ 579548 h 1081824"/>
                <a:gd name="connsiteX2" fmla="*/ 875764 w 2678806"/>
                <a:gd name="connsiteY2" fmla="*/ 862883 h 1081824"/>
                <a:gd name="connsiteX3" fmla="*/ 0 w 2678806"/>
                <a:gd name="connsiteY3" fmla="*/ 0 h 1081824"/>
                <a:gd name="connsiteX0" fmla="*/ 2678806 w 2678806"/>
                <a:gd name="connsiteY0" fmla="*/ 1081824 h 1081824"/>
                <a:gd name="connsiteX1" fmla="*/ 1571223 w 2678806"/>
                <a:gd name="connsiteY1" fmla="*/ 837125 h 1081824"/>
                <a:gd name="connsiteX2" fmla="*/ 875764 w 2678806"/>
                <a:gd name="connsiteY2" fmla="*/ 862883 h 1081824"/>
                <a:gd name="connsiteX3" fmla="*/ 0 w 2678806"/>
                <a:gd name="connsiteY3" fmla="*/ 0 h 1081824"/>
                <a:gd name="connsiteX0" fmla="*/ 2189409 w 2189409"/>
                <a:gd name="connsiteY0" fmla="*/ 1197734 h 1197734"/>
                <a:gd name="connsiteX1" fmla="*/ 1571223 w 2189409"/>
                <a:gd name="connsiteY1" fmla="*/ 837125 h 1197734"/>
                <a:gd name="connsiteX2" fmla="*/ 875764 w 2189409"/>
                <a:gd name="connsiteY2" fmla="*/ 862883 h 1197734"/>
                <a:gd name="connsiteX3" fmla="*/ 0 w 2189409"/>
                <a:gd name="connsiteY3" fmla="*/ 0 h 1197734"/>
              </a:gdLst>
              <a:ahLst/>
              <a:cxnLst>
                <a:cxn ang="0">
                  <a:pos x="connsiteX0" y="connsiteY0"/>
                </a:cxn>
                <a:cxn ang="0">
                  <a:pos x="connsiteX1" y="connsiteY1"/>
                </a:cxn>
                <a:cxn ang="0">
                  <a:pos x="connsiteX2" y="connsiteY2"/>
                </a:cxn>
                <a:cxn ang="0">
                  <a:pos x="connsiteX3" y="connsiteY3"/>
                </a:cxn>
              </a:cxnLst>
              <a:rect l="l" t="t" r="r" b="b"/>
              <a:pathLst>
                <a:path w="2189409" h="1197734">
                  <a:moveTo>
                    <a:pt x="2189409" y="1197734"/>
                  </a:moveTo>
                  <a:cubicBezTo>
                    <a:pt x="2016617" y="1048553"/>
                    <a:pt x="1790164" y="892933"/>
                    <a:pt x="1571223" y="837125"/>
                  </a:cubicBezTo>
                  <a:cubicBezTo>
                    <a:pt x="1352282" y="781317"/>
                    <a:pt x="1137634" y="1002404"/>
                    <a:pt x="875764" y="862883"/>
                  </a:cubicBezTo>
                  <a:cubicBezTo>
                    <a:pt x="613894" y="723362"/>
                    <a:pt x="457200" y="213574"/>
                    <a:pt x="0" y="0"/>
                  </a:cubicBezTo>
                </a:path>
              </a:pathLst>
            </a:custGeom>
            <a:noFill/>
            <a:ln w="3175">
              <a:solidFill>
                <a:schemeClr val="tx1"/>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flipH="1">
              <a:off x="5181600" y="3886200"/>
              <a:ext cx="685800" cy="1143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6629400" y="2286000"/>
              <a:ext cx="0" cy="9144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7162800" y="3581400"/>
              <a:ext cx="914400" cy="1524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6858000" y="4114800"/>
              <a:ext cx="508000" cy="7620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5867400" y="4267200"/>
              <a:ext cx="533400" cy="66675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46" name="Group 45"/>
          <p:cNvGrpSpPr/>
          <p:nvPr/>
        </p:nvGrpSpPr>
        <p:grpSpPr>
          <a:xfrm>
            <a:off x="2583286" y="1752600"/>
            <a:ext cx="3922268" cy="2868768"/>
            <a:chOff x="2583286" y="1752600"/>
            <a:chExt cx="3922268" cy="2868768"/>
          </a:xfrm>
        </p:grpSpPr>
        <p:sp>
          <p:nvSpPr>
            <p:cNvPr id="40" name="Freeform 39"/>
            <p:cNvSpPr/>
            <p:nvPr/>
          </p:nvSpPr>
          <p:spPr>
            <a:xfrm>
              <a:off x="2583286" y="1957589"/>
              <a:ext cx="1249252" cy="1893193"/>
            </a:xfrm>
            <a:custGeom>
              <a:avLst/>
              <a:gdLst>
                <a:gd name="connsiteX0" fmla="*/ 1764406 w 1764406"/>
                <a:gd name="connsiteY0" fmla="*/ 1880315 h 1880315"/>
                <a:gd name="connsiteX1" fmla="*/ 1313646 w 1764406"/>
                <a:gd name="connsiteY1" fmla="*/ 1378039 h 1880315"/>
                <a:gd name="connsiteX2" fmla="*/ 1133341 w 1764406"/>
                <a:gd name="connsiteY2" fmla="*/ 656822 h 1880315"/>
                <a:gd name="connsiteX3" fmla="*/ 0 w 1764406"/>
                <a:gd name="connsiteY3" fmla="*/ 0 h 1880315"/>
                <a:gd name="connsiteX0" fmla="*/ 2369713 w 2369713"/>
                <a:gd name="connsiteY0" fmla="*/ 1635617 h 1635617"/>
                <a:gd name="connsiteX1" fmla="*/ 1918953 w 2369713"/>
                <a:gd name="connsiteY1" fmla="*/ 1133341 h 1635617"/>
                <a:gd name="connsiteX2" fmla="*/ 1738648 w 2369713"/>
                <a:gd name="connsiteY2" fmla="*/ 412124 h 1635617"/>
                <a:gd name="connsiteX3" fmla="*/ 0 w 2369713"/>
                <a:gd name="connsiteY3" fmla="*/ 0 h 1635617"/>
                <a:gd name="connsiteX0" fmla="*/ 2369713 w 2369713"/>
                <a:gd name="connsiteY0" fmla="*/ 1888848 h 1888848"/>
                <a:gd name="connsiteX1" fmla="*/ 1918953 w 2369713"/>
                <a:gd name="connsiteY1" fmla="*/ 1386572 h 1888848"/>
                <a:gd name="connsiteX2" fmla="*/ 1738648 w 2369713"/>
                <a:gd name="connsiteY2" fmla="*/ 665355 h 1888848"/>
                <a:gd name="connsiteX3" fmla="*/ 0 w 2369713"/>
                <a:gd name="connsiteY3" fmla="*/ 253231 h 1888848"/>
                <a:gd name="connsiteX0" fmla="*/ 2369713 w 2369713"/>
                <a:gd name="connsiteY0" fmla="*/ 2802732 h 2802732"/>
                <a:gd name="connsiteX1" fmla="*/ 1918953 w 2369713"/>
                <a:gd name="connsiteY1" fmla="*/ 2300456 h 2802732"/>
                <a:gd name="connsiteX2" fmla="*/ 682581 w 2369713"/>
                <a:gd name="connsiteY2" fmla="*/ 33774 h 2802732"/>
                <a:gd name="connsiteX3" fmla="*/ 0 w 2369713"/>
                <a:gd name="connsiteY3" fmla="*/ 1167115 h 2802732"/>
                <a:gd name="connsiteX0" fmla="*/ 2369713 w 2369713"/>
                <a:gd name="connsiteY0" fmla="*/ 2795329 h 2795329"/>
                <a:gd name="connsiteX1" fmla="*/ 1571223 w 2369713"/>
                <a:gd name="connsiteY1" fmla="*/ 567284 h 2795329"/>
                <a:gd name="connsiteX2" fmla="*/ 682581 w 2369713"/>
                <a:gd name="connsiteY2" fmla="*/ 26371 h 2795329"/>
                <a:gd name="connsiteX3" fmla="*/ 0 w 2369713"/>
                <a:gd name="connsiteY3" fmla="*/ 1159712 h 2795329"/>
                <a:gd name="connsiteX0" fmla="*/ 1571223 w 1571223"/>
                <a:gd name="connsiteY0" fmla="*/ 567284 h 1159712"/>
                <a:gd name="connsiteX1" fmla="*/ 682581 w 1571223"/>
                <a:gd name="connsiteY1" fmla="*/ 26371 h 1159712"/>
                <a:gd name="connsiteX2" fmla="*/ 0 w 1571223"/>
                <a:gd name="connsiteY2" fmla="*/ 1159712 h 1159712"/>
                <a:gd name="connsiteX0" fmla="*/ 1210615 w 1210615"/>
                <a:gd name="connsiteY0" fmla="*/ 221811 h 1471061"/>
                <a:gd name="connsiteX1" fmla="*/ 682581 w 1210615"/>
                <a:gd name="connsiteY1" fmla="*/ 337720 h 1471061"/>
                <a:gd name="connsiteX2" fmla="*/ 0 w 1210615"/>
                <a:gd name="connsiteY2" fmla="*/ 1471061 h 1471061"/>
                <a:gd name="connsiteX0" fmla="*/ 1210615 w 1210615"/>
                <a:gd name="connsiteY0" fmla="*/ 190020 h 1439270"/>
                <a:gd name="connsiteX1" fmla="*/ 334852 w 1210615"/>
                <a:gd name="connsiteY1" fmla="*/ 434717 h 1439270"/>
                <a:gd name="connsiteX2" fmla="*/ 0 w 1210615"/>
                <a:gd name="connsiteY2" fmla="*/ 1439270 h 1439270"/>
                <a:gd name="connsiteX0" fmla="*/ 1210615 w 1210615"/>
                <a:gd name="connsiteY0" fmla="*/ 0 h 1249250"/>
                <a:gd name="connsiteX1" fmla="*/ 0 w 1210615"/>
                <a:gd name="connsiteY1" fmla="*/ 1249250 h 1249250"/>
                <a:gd name="connsiteX0" fmla="*/ 1210615 w 1210615"/>
                <a:gd name="connsiteY0" fmla="*/ 0 h 1249250"/>
                <a:gd name="connsiteX1" fmla="*/ 0 w 1210615"/>
                <a:gd name="connsiteY1" fmla="*/ 1249250 h 1249250"/>
                <a:gd name="connsiteX0" fmla="*/ 1210615 w 1210615"/>
                <a:gd name="connsiteY0" fmla="*/ 0 h 1249250"/>
                <a:gd name="connsiteX1" fmla="*/ 0 w 1210615"/>
                <a:gd name="connsiteY1" fmla="*/ 1249250 h 1249250"/>
                <a:gd name="connsiteX0" fmla="*/ 1017432 w 1017432"/>
                <a:gd name="connsiteY0" fmla="*/ 0 h 1700010"/>
                <a:gd name="connsiteX1" fmla="*/ 0 w 1017432"/>
                <a:gd name="connsiteY1" fmla="*/ 1700010 h 1700010"/>
                <a:gd name="connsiteX0" fmla="*/ 1249252 w 1249252"/>
                <a:gd name="connsiteY0" fmla="*/ 0 h 1893193"/>
                <a:gd name="connsiteX1" fmla="*/ 0 w 1249252"/>
                <a:gd name="connsiteY1" fmla="*/ 1893193 h 1893193"/>
              </a:gdLst>
              <a:ahLst/>
              <a:cxnLst>
                <a:cxn ang="0">
                  <a:pos x="connsiteX0" y="connsiteY0"/>
                </a:cxn>
                <a:cxn ang="0">
                  <a:pos x="connsiteX1" y="connsiteY1"/>
                </a:cxn>
              </a:cxnLst>
              <a:rect l="l" t="t" r="r" b="b"/>
              <a:pathLst>
                <a:path w="1249252" h="1893193">
                  <a:moveTo>
                    <a:pt x="1249252" y="0"/>
                  </a:moveTo>
                  <a:cubicBezTo>
                    <a:pt x="382074" y="4293"/>
                    <a:pt x="133082" y="1167683"/>
                    <a:pt x="0" y="1893193"/>
                  </a:cubicBezTo>
                </a:path>
              </a:pathLst>
            </a:custGeom>
            <a:noFill/>
            <a:ln>
              <a:solidFill>
                <a:schemeClr val="tx1"/>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p:cNvSpPr/>
            <p:nvPr/>
          </p:nvSpPr>
          <p:spPr>
            <a:xfrm>
              <a:off x="4422822" y="1955442"/>
              <a:ext cx="2082732" cy="1596979"/>
            </a:xfrm>
            <a:custGeom>
              <a:avLst/>
              <a:gdLst>
                <a:gd name="connsiteX0" fmla="*/ 1764406 w 1764406"/>
                <a:gd name="connsiteY0" fmla="*/ 1880315 h 1880315"/>
                <a:gd name="connsiteX1" fmla="*/ 1313646 w 1764406"/>
                <a:gd name="connsiteY1" fmla="*/ 1378039 h 1880315"/>
                <a:gd name="connsiteX2" fmla="*/ 1133341 w 1764406"/>
                <a:gd name="connsiteY2" fmla="*/ 656822 h 1880315"/>
                <a:gd name="connsiteX3" fmla="*/ 0 w 1764406"/>
                <a:gd name="connsiteY3" fmla="*/ 0 h 1880315"/>
                <a:gd name="connsiteX0" fmla="*/ 2369713 w 2369713"/>
                <a:gd name="connsiteY0" fmla="*/ 1635617 h 1635617"/>
                <a:gd name="connsiteX1" fmla="*/ 1918953 w 2369713"/>
                <a:gd name="connsiteY1" fmla="*/ 1133341 h 1635617"/>
                <a:gd name="connsiteX2" fmla="*/ 1738648 w 2369713"/>
                <a:gd name="connsiteY2" fmla="*/ 412124 h 1635617"/>
                <a:gd name="connsiteX3" fmla="*/ 0 w 2369713"/>
                <a:gd name="connsiteY3" fmla="*/ 0 h 1635617"/>
                <a:gd name="connsiteX0" fmla="*/ 2369713 w 2369713"/>
                <a:gd name="connsiteY0" fmla="*/ 1888848 h 1888848"/>
                <a:gd name="connsiteX1" fmla="*/ 1918953 w 2369713"/>
                <a:gd name="connsiteY1" fmla="*/ 1386572 h 1888848"/>
                <a:gd name="connsiteX2" fmla="*/ 1738648 w 2369713"/>
                <a:gd name="connsiteY2" fmla="*/ 665355 h 1888848"/>
                <a:gd name="connsiteX3" fmla="*/ 0 w 2369713"/>
                <a:gd name="connsiteY3" fmla="*/ 253231 h 1888848"/>
                <a:gd name="connsiteX0" fmla="*/ 2369713 w 2369713"/>
                <a:gd name="connsiteY0" fmla="*/ 2802732 h 2802732"/>
                <a:gd name="connsiteX1" fmla="*/ 1918953 w 2369713"/>
                <a:gd name="connsiteY1" fmla="*/ 2300456 h 2802732"/>
                <a:gd name="connsiteX2" fmla="*/ 682581 w 2369713"/>
                <a:gd name="connsiteY2" fmla="*/ 33774 h 2802732"/>
                <a:gd name="connsiteX3" fmla="*/ 0 w 2369713"/>
                <a:gd name="connsiteY3" fmla="*/ 1167115 h 2802732"/>
                <a:gd name="connsiteX0" fmla="*/ 2369713 w 2369713"/>
                <a:gd name="connsiteY0" fmla="*/ 2795329 h 2795329"/>
                <a:gd name="connsiteX1" fmla="*/ 1571223 w 2369713"/>
                <a:gd name="connsiteY1" fmla="*/ 567284 h 2795329"/>
                <a:gd name="connsiteX2" fmla="*/ 682581 w 2369713"/>
                <a:gd name="connsiteY2" fmla="*/ 26371 h 2795329"/>
                <a:gd name="connsiteX3" fmla="*/ 0 w 2369713"/>
                <a:gd name="connsiteY3" fmla="*/ 1159712 h 2795329"/>
                <a:gd name="connsiteX0" fmla="*/ 1571223 w 1571223"/>
                <a:gd name="connsiteY0" fmla="*/ 567284 h 1159712"/>
                <a:gd name="connsiteX1" fmla="*/ 682581 w 1571223"/>
                <a:gd name="connsiteY1" fmla="*/ 26371 h 1159712"/>
                <a:gd name="connsiteX2" fmla="*/ 0 w 1571223"/>
                <a:gd name="connsiteY2" fmla="*/ 1159712 h 1159712"/>
                <a:gd name="connsiteX0" fmla="*/ 1210615 w 1210615"/>
                <a:gd name="connsiteY0" fmla="*/ 221811 h 1471061"/>
                <a:gd name="connsiteX1" fmla="*/ 682581 w 1210615"/>
                <a:gd name="connsiteY1" fmla="*/ 337720 h 1471061"/>
                <a:gd name="connsiteX2" fmla="*/ 0 w 1210615"/>
                <a:gd name="connsiteY2" fmla="*/ 1471061 h 1471061"/>
                <a:gd name="connsiteX0" fmla="*/ 1210615 w 1210615"/>
                <a:gd name="connsiteY0" fmla="*/ 190020 h 1439270"/>
                <a:gd name="connsiteX1" fmla="*/ 334852 w 1210615"/>
                <a:gd name="connsiteY1" fmla="*/ 434717 h 1439270"/>
                <a:gd name="connsiteX2" fmla="*/ 0 w 1210615"/>
                <a:gd name="connsiteY2" fmla="*/ 1439270 h 1439270"/>
                <a:gd name="connsiteX0" fmla="*/ 1210615 w 1210615"/>
                <a:gd name="connsiteY0" fmla="*/ 0 h 1249250"/>
                <a:gd name="connsiteX1" fmla="*/ 0 w 1210615"/>
                <a:gd name="connsiteY1" fmla="*/ 1249250 h 1249250"/>
                <a:gd name="connsiteX0" fmla="*/ 1210615 w 1210615"/>
                <a:gd name="connsiteY0" fmla="*/ 0 h 1249250"/>
                <a:gd name="connsiteX1" fmla="*/ 0 w 1210615"/>
                <a:gd name="connsiteY1" fmla="*/ 1249250 h 1249250"/>
                <a:gd name="connsiteX0" fmla="*/ 1210615 w 1210615"/>
                <a:gd name="connsiteY0" fmla="*/ 0 h 1249250"/>
                <a:gd name="connsiteX1" fmla="*/ 0 w 1210615"/>
                <a:gd name="connsiteY1" fmla="*/ 1249250 h 1249250"/>
                <a:gd name="connsiteX0" fmla="*/ 136607 w 2690278"/>
                <a:gd name="connsiteY0" fmla="*/ 0 h 798489"/>
                <a:gd name="connsiteX1" fmla="*/ 2686623 w 2690278"/>
                <a:gd name="connsiteY1" fmla="*/ 798489 h 798489"/>
                <a:gd name="connsiteX0" fmla="*/ 166783 w 1974427"/>
                <a:gd name="connsiteY0" fmla="*/ 0 h 1068945"/>
                <a:gd name="connsiteX1" fmla="*/ 1969824 w 1974427"/>
                <a:gd name="connsiteY1" fmla="*/ 1068945 h 1068945"/>
                <a:gd name="connsiteX0" fmla="*/ 0 w 1814382"/>
                <a:gd name="connsiteY0" fmla="*/ 0 h 1068945"/>
                <a:gd name="connsiteX1" fmla="*/ 1803041 w 1814382"/>
                <a:gd name="connsiteY1" fmla="*/ 1068945 h 1068945"/>
                <a:gd name="connsiteX0" fmla="*/ 0 w 1814382"/>
                <a:gd name="connsiteY0" fmla="*/ 0 h 991672"/>
                <a:gd name="connsiteX1" fmla="*/ 1803041 w 1814382"/>
                <a:gd name="connsiteY1" fmla="*/ 991672 h 991672"/>
                <a:gd name="connsiteX0" fmla="*/ 0 w 1686966"/>
                <a:gd name="connsiteY0" fmla="*/ 0 h 1378038"/>
                <a:gd name="connsiteX1" fmla="*/ 1674252 w 1686966"/>
                <a:gd name="connsiteY1" fmla="*/ 1378038 h 1378038"/>
                <a:gd name="connsiteX0" fmla="*/ 0 w 2082732"/>
                <a:gd name="connsiteY0" fmla="*/ 0 h 1596979"/>
                <a:gd name="connsiteX1" fmla="*/ 2073497 w 2082732"/>
                <a:gd name="connsiteY1" fmla="*/ 1596979 h 1596979"/>
              </a:gdLst>
              <a:ahLst/>
              <a:cxnLst>
                <a:cxn ang="0">
                  <a:pos x="connsiteX0" y="connsiteY0"/>
                </a:cxn>
                <a:cxn ang="0">
                  <a:pos x="connsiteX1" y="connsiteY1"/>
                </a:cxn>
              </a:cxnLst>
              <a:rect l="l" t="t" r="r" b="b"/>
              <a:pathLst>
                <a:path w="2082732" h="1596979">
                  <a:moveTo>
                    <a:pt x="0" y="0"/>
                  </a:moveTo>
                  <a:cubicBezTo>
                    <a:pt x="871470" y="42930"/>
                    <a:pt x="2206579" y="871469"/>
                    <a:pt x="2073497" y="1596979"/>
                  </a:cubicBezTo>
                </a:path>
              </a:pathLst>
            </a:custGeom>
            <a:noFill/>
            <a:ln>
              <a:solidFill>
                <a:schemeClr val="tx1"/>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a:off x="3352800" y="1752600"/>
              <a:ext cx="1518364" cy="923330"/>
            </a:xfrm>
            <a:prstGeom prst="rect">
              <a:avLst/>
            </a:prstGeom>
            <a:noFill/>
          </p:spPr>
          <p:txBody>
            <a:bodyPr wrap="none" rtlCol="0">
              <a:spAutoFit/>
            </a:bodyPr>
            <a:lstStyle/>
            <a:p>
              <a:pPr algn="ctr"/>
              <a:r>
                <a:rPr lang="en-US" dirty="0"/>
                <a:t>h</a:t>
              </a:r>
              <a:r>
                <a:rPr lang="en-US" dirty="0" smtClean="0"/>
                <a:t>igh</a:t>
              </a:r>
            </a:p>
            <a:p>
              <a:pPr algn="ctr"/>
              <a:r>
                <a:rPr lang="en-US" dirty="0"/>
                <a:t>w</a:t>
              </a:r>
              <a:r>
                <a:rPr lang="en-US" dirty="0" smtClean="0"/>
                <a:t>ater activity</a:t>
              </a:r>
            </a:p>
            <a:p>
              <a:pPr algn="ctr"/>
              <a:r>
                <a:rPr lang="en-US" dirty="0" smtClean="0"/>
                <a:t>low</a:t>
              </a:r>
              <a:endParaRPr lang="en-US" dirty="0"/>
            </a:p>
          </p:txBody>
        </p:sp>
        <p:sp>
          <p:nvSpPr>
            <p:cNvPr id="43" name="Freeform 42"/>
            <p:cNvSpPr/>
            <p:nvPr/>
          </p:nvSpPr>
          <p:spPr>
            <a:xfrm>
              <a:off x="3489019" y="2483478"/>
              <a:ext cx="392888" cy="2137890"/>
            </a:xfrm>
            <a:custGeom>
              <a:avLst/>
              <a:gdLst>
                <a:gd name="connsiteX0" fmla="*/ 1764406 w 1764406"/>
                <a:gd name="connsiteY0" fmla="*/ 1880315 h 1880315"/>
                <a:gd name="connsiteX1" fmla="*/ 1313646 w 1764406"/>
                <a:gd name="connsiteY1" fmla="*/ 1378039 h 1880315"/>
                <a:gd name="connsiteX2" fmla="*/ 1133341 w 1764406"/>
                <a:gd name="connsiteY2" fmla="*/ 656822 h 1880315"/>
                <a:gd name="connsiteX3" fmla="*/ 0 w 1764406"/>
                <a:gd name="connsiteY3" fmla="*/ 0 h 1880315"/>
                <a:gd name="connsiteX0" fmla="*/ 2369713 w 2369713"/>
                <a:gd name="connsiteY0" fmla="*/ 1635617 h 1635617"/>
                <a:gd name="connsiteX1" fmla="*/ 1918953 w 2369713"/>
                <a:gd name="connsiteY1" fmla="*/ 1133341 h 1635617"/>
                <a:gd name="connsiteX2" fmla="*/ 1738648 w 2369713"/>
                <a:gd name="connsiteY2" fmla="*/ 412124 h 1635617"/>
                <a:gd name="connsiteX3" fmla="*/ 0 w 2369713"/>
                <a:gd name="connsiteY3" fmla="*/ 0 h 1635617"/>
                <a:gd name="connsiteX0" fmla="*/ 2369713 w 2369713"/>
                <a:gd name="connsiteY0" fmla="*/ 1888848 h 1888848"/>
                <a:gd name="connsiteX1" fmla="*/ 1918953 w 2369713"/>
                <a:gd name="connsiteY1" fmla="*/ 1386572 h 1888848"/>
                <a:gd name="connsiteX2" fmla="*/ 1738648 w 2369713"/>
                <a:gd name="connsiteY2" fmla="*/ 665355 h 1888848"/>
                <a:gd name="connsiteX3" fmla="*/ 0 w 2369713"/>
                <a:gd name="connsiteY3" fmla="*/ 253231 h 1888848"/>
                <a:gd name="connsiteX0" fmla="*/ 2369713 w 2369713"/>
                <a:gd name="connsiteY0" fmla="*/ 2802732 h 2802732"/>
                <a:gd name="connsiteX1" fmla="*/ 1918953 w 2369713"/>
                <a:gd name="connsiteY1" fmla="*/ 2300456 h 2802732"/>
                <a:gd name="connsiteX2" fmla="*/ 682581 w 2369713"/>
                <a:gd name="connsiteY2" fmla="*/ 33774 h 2802732"/>
                <a:gd name="connsiteX3" fmla="*/ 0 w 2369713"/>
                <a:gd name="connsiteY3" fmla="*/ 1167115 h 2802732"/>
                <a:gd name="connsiteX0" fmla="*/ 2369713 w 2369713"/>
                <a:gd name="connsiteY0" fmla="*/ 2795329 h 2795329"/>
                <a:gd name="connsiteX1" fmla="*/ 1571223 w 2369713"/>
                <a:gd name="connsiteY1" fmla="*/ 567284 h 2795329"/>
                <a:gd name="connsiteX2" fmla="*/ 682581 w 2369713"/>
                <a:gd name="connsiteY2" fmla="*/ 26371 h 2795329"/>
                <a:gd name="connsiteX3" fmla="*/ 0 w 2369713"/>
                <a:gd name="connsiteY3" fmla="*/ 1159712 h 2795329"/>
                <a:gd name="connsiteX0" fmla="*/ 1571223 w 1571223"/>
                <a:gd name="connsiteY0" fmla="*/ 567284 h 1159712"/>
                <a:gd name="connsiteX1" fmla="*/ 682581 w 1571223"/>
                <a:gd name="connsiteY1" fmla="*/ 26371 h 1159712"/>
                <a:gd name="connsiteX2" fmla="*/ 0 w 1571223"/>
                <a:gd name="connsiteY2" fmla="*/ 1159712 h 1159712"/>
                <a:gd name="connsiteX0" fmla="*/ 1210615 w 1210615"/>
                <a:gd name="connsiteY0" fmla="*/ 221811 h 1471061"/>
                <a:gd name="connsiteX1" fmla="*/ 682581 w 1210615"/>
                <a:gd name="connsiteY1" fmla="*/ 337720 h 1471061"/>
                <a:gd name="connsiteX2" fmla="*/ 0 w 1210615"/>
                <a:gd name="connsiteY2" fmla="*/ 1471061 h 1471061"/>
                <a:gd name="connsiteX0" fmla="*/ 1210615 w 1210615"/>
                <a:gd name="connsiteY0" fmla="*/ 190020 h 1439270"/>
                <a:gd name="connsiteX1" fmla="*/ 334852 w 1210615"/>
                <a:gd name="connsiteY1" fmla="*/ 434717 h 1439270"/>
                <a:gd name="connsiteX2" fmla="*/ 0 w 1210615"/>
                <a:gd name="connsiteY2" fmla="*/ 1439270 h 1439270"/>
                <a:gd name="connsiteX0" fmla="*/ 1210615 w 1210615"/>
                <a:gd name="connsiteY0" fmla="*/ 0 h 1249250"/>
                <a:gd name="connsiteX1" fmla="*/ 0 w 1210615"/>
                <a:gd name="connsiteY1" fmla="*/ 1249250 h 1249250"/>
                <a:gd name="connsiteX0" fmla="*/ 1210615 w 1210615"/>
                <a:gd name="connsiteY0" fmla="*/ 0 h 1249250"/>
                <a:gd name="connsiteX1" fmla="*/ 0 w 1210615"/>
                <a:gd name="connsiteY1" fmla="*/ 1249250 h 1249250"/>
                <a:gd name="connsiteX0" fmla="*/ 1210615 w 1210615"/>
                <a:gd name="connsiteY0" fmla="*/ 0 h 1249250"/>
                <a:gd name="connsiteX1" fmla="*/ 0 w 1210615"/>
                <a:gd name="connsiteY1" fmla="*/ 1249250 h 1249250"/>
                <a:gd name="connsiteX0" fmla="*/ 1017432 w 1017432"/>
                <a:gd name="connsiteY0" fmla="*/ 0 h 1700010"/>
                <a:gd name="connsiteX1" fmla="*/ 0 w 1017432"/>
                <a:gd name="connsiteY1" fmla="*/ 1700010 h 1700010"/>
                <a:gd name="connsiteX0" fmla="*/ 1249252 w 1249252"/>
                <a:gd name="connsiteY0" fmla="*/ 0 h 1893193"/>
                <a:gd name="connsiteX1" fmla="*/ 0 w 1249252"/>
                <a:gd name="connsiteY1" fmla="*/ 1893193 h 1893193"/>
                <a:gd name="connsiteX0" fmla="*/ 423431 w 423431"/>
                <a:gd name="connsiteY0" fmla="*/ 0 h 2511378"/>
                <a:gd name="connsiteX1" fmla="*/ 178731 w 423431"/>
                <a:gd name="connsiteY1" fmla="*/ 2511378 h 2511378"/>
                <a:gd name="connsiteX0" fmla="*/ 392888 w 392888"/>
                <a:gd name="connsiteY0" fmla="*/ 0 h 2137890"/>
                <a:gd name="connsiteX1" fmla="*/ 251219 w 392888"/>
                <a:gd name="connsiteY1" fmla="*/ 2137890 h 2137890"/>
              </a:gdLst>
              <a:ahLst/>
              <a:cxnLst>
                <a:cxn ang="0">
                  <a:pos x="connsiteX0" y="connsiteY0"/>
                </a:cxn>
                <a:cxn ang="0">
                  <a:pos x="connsiteX1" y="connsiteY1"/>
                </a:cxn>
              </a:cxnLst>
              <a:rect l="l" t="t" r="r" b="b"/>
              <a:pathLst>
                <a:path w="392888" h="2137890">
                  <a:moveTo>
                    <a:pt x="392888" y="0"/>
                  </a:moveTo>
                  <a:cubicBezTo>
                    <a:pt x="-474290" y="4293"/>
                    <a:pt x="384301" y="1412380"/>
                    <a:pt x="251219" y="2137890"/>
                  </a:cubicBezTo>
                </a:path>
              </a:pathLst>
            </a:custGeom>
            <a:noFill/>
            <a:ln>
              <a:solidFill>
                <a:schemeClr val="tx1"/>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p:cNvSpPr/>
            <p:nvPr/>
          </p:nvSpPr>
          <p:spPr>
            <a:xfrm>
              <a:off x="4330521" y="2494208"/>
              <a:ext cx="1275008" cy="1107582"/>
            </a:xfrm>
            <a:custGeom>
              <a:avLst/>
              <a:gdLst>
                <a:gd name="connsiteX0" fmla="*/ 1764406 w 1764406"/>
                <a:gd name="connsiteY0" fmla="*/ 1880315 h 1880315"/>
                <a:gd name="connsiteX1" fmla="*/ 1313646 w 1764406"/>
                <a:gd name="connsiteY1" fmla="*/ 1378039 h 1880315"/>
                <a:gd name="connsiteX2" fmla="*/ 1133341 w 1764406"/>
                <a:gd name="connsiteY2" fmla="*/ 656822 h 1880315"/>
                <a:gd name="connsiteX3" fmla="*/ 0 w 1764406"/>
                <a:gd name="connsiteY3" fmla="*/ 0 h 1880315"/>
                <a:gd name="connsiteX0" fmla="*/ 2369713 w 2369713"/>
                <a:gd name="connsiteY0" fmla="*/ 1635617 h 1635617"/>
                <a:gd name="connsiteX1" fmla="*/ 1918953 w 2369713"/>
                <a:gd name="connsiteY1" fmla="*/ 1133341 h 1635617"/>
                <a:gd name="connsiteX2" fmla="*/ 1738648 w 2369713"/>
                <a:gd name="connsiteY2" fmla="*/ 412124 h 1635617"/>
                <a:gd name="connsiteX3" fmla="*/ 0 w 2369713"/>
                <a:gd name="connsiteY3" fmla="*/ 0 h 1635617"/>
                <a:gd name="connsiteX0" fmla="*/ 2369713 w 2369713"/>
                <a:gd name="connsiteY0" fmla="*/ 1888848 h 1888848"/>
                <a:gd name="connsiteX1" fmla="*/ 1918953 w 2369713"/>
                <a:gd name="connsiteY1" fmla="*/ 1386572 h 1888848"/>
                <a:gd name="connsiteX2" fmla="*/ 1738648 w 2369713"/>
                <a:gd name="connsiteY2" fmla="*/ 665355 h 1888848"/>
                <a:gd name="connsiteX3" fmla="*/ 0 w 2369713"/>
                <a:gd name="connsiteY3" fmla="*/ 253231 h 1888848"/>
                <a:gd name="connsiteX0" fmla="*/ 2369713 w 2369713"/>
                <a:gd name="connsiteY0" fmla="*/ 2802732 h 2802732"/>
                <a:gd name="connsiteX1" fmla="*/ 1918953 w 2369713"/>
                <a:gd name="connsiteY1" fmla="*/ 2300456 h 2802732"/>
                <a:gd name="connsiteX2" fmla="*/ 682581 w 2369713"/>
                <a:gd name="connsiteY2" fmla="*/ 33774 h 2802732"/>
                <a:gd name="connsiteX3" fmla="*/ 0 w 2369713"/>
                <a:gd name="connsiteY3" fmla="*/ 1167115 h 2802732"/>
                <a:gd name="connsiteX0" fmla="*/ 2369713 w 2369713"/>
                <a:gd name="connsiteY0" fmla="*/ 2795329 h 2795329"/>
                <a:gd name="connsiteX1" fmla="*/ 1571223 w 2369713"/>
                <a:gd name="connsiteY1" fmla="*/ 567284 h 2795329"/>
                <a:gd name="connsiteX2" fmla="*/ 682581 w 2369713"/>
                <a:gd name="connsiteY2" fmla="*/ 26371 h 2795329"/>
                <a:gd name="connsiteX3" fmla="*/ 0 w 2369713"/>
                <a:gd name="connsiteY3" fmla="*/ 1159712 h 2795329"/>
                <a:gd name="connsiteX0" fmla="*/ 1571223 w 1571223"/>
                <a:gd name="connsiteY0" fmla="*/ 567284 h 1159712"/>
                <a:gd name="connsiteX1" fmla="*/ 682581 w 1571223"/>
                <a:gd name="connsiteY1" fmla="*/ 26371 h 1159712"/>
                <a:gd name="connsiteX2" fmla="*/ 0 w 1571223"/>
                <a:gd name="connsiteY2" fmla="*/ 1159712 h 1159712"/>
                <a:gd name="connsiteX0" fmla="*/ 1210615 w 1210615"/>
                <a:gd name="connsiteY0" fmla="*/ 221811 h 1471061"/>
                <a:gd name="connsiteX1" fmla="*/ 682581 w 1210615"/>
                <a:gd name="connsiteY1" fmla="*/ 337720 h 1471061"/>
                <a:gd name="connsiteX2" fmla="*/ 0 w 1210615"/>
                <a:gd name="connsiteY2" fmla="*/ 1471061 h 1471061"/>
                <a:gd name="connsiteX0" fmla="*/ 1210615 w 1210615"/>
                <a:gd name="connsiteY0" fmla="*/ 190020 h 1439270"/>
                <a:gd name="connsiteX1" fmla="*/ 334852 w 1210615"/>
                <a:gd name="connsiteY1" fmla="*/ 434717 h 1439270"/>
                <a:gd name="connsiteX2" fmla="*/ 0 w 1210615"/>
                <a:gd name="connsiteY2" fmla="*/ 1439270 h 1439270"/>
                <a:gd name="connsiteX0" fmla="*/ 1210615 w 1210615"/>
                <a:gd name="connsiteY0" fmla="*/ 0 h 1249250"/>
                <a:gd name="connsiteX1" fmla="*/ 0 w 1210615"/>
                <a:gd name="connsiteY1" fmla="*/ 1249250 h 1249250"/>
                <a:gd name="connsiteX0" fmla="*/ 1210615 w 1210615"/>
                <a:gd name="connsiteY0" fmla="*/ 0 h 1249250"/>
                <a:gd name="connsiteX1" fmla="*/ 0 w 1210615"/>
                <a:gd name="connsiteY1" fmla="*/ 1249250 h 1249250"/>
                <a:gd name="connsiteX0" fmla="*/ 1210615 w 1210615"/>
                <a:gd name="connsiteY0" fmla="*/ 0 h 1249250"/>
                <a:gd name="connsiteX1" fmla="*/ 0 w 1210615"/>
                <a:gd name="connsiteY1" fmla="*/ 1249250 h 1249250"/>
                <a:gd name="connsiteX0" fmla="*/ 136607 w 2690278"/>
                <a:gd name="connsiteY0" fmla="*/ 0 h 798489"/>
                <a:gd name="connsiteX1" fmla="*/ 2686623 w 2690278"/>
                <a:gd name="connsiteY1" fmla="*/ 798489 h 798489"/>
                <a:gd name="connsiteX0" fmla="*/ 166783 w 1974427"/>
                <a:gd name="connsiteY0" fmla="*/ 0 h 1068945"/>
                <a:gd name="connsiteX1" fmla="*/ 1969824 w 1974427"/>
                <a:gd name="connsiteY1" fmla="*/ 1068945 h 1068945"/>
                <a:gd name="connsiteX0" fmla="*/ 0 w 1814382"/>
                <a:gd name="connsiteY0" fmla="*/ 0 h 1068945"/>
                <a:gd name="connsiteX1" fmla="*/ 1803041 w 1814382"/>
                <a:gd name="connsiteY1" fmla="*/ 1068945 h 1068945"/>
                <a:gd name="connsiteX0" fmla="*/ 0 w 1814382"/>
                <a:gd name="connsiteY0" fmla="*/ 0 h 991672"/>
                <a:gd name="connsiteX1" fmla="*/ 1803041 w 1814382"/>
                <a:gd name="connsiteY1" fmla="*/ 991672 h 991672"/>
                <a:gd name="connsiteX0" fmla="*/ 0 w 1686966"/>
                <a:gd name="connsiteY0" fmla="*/ 0 h 1378038"/>
                <a:gd name="connsiteX1" fmla="*/ 1674252 w 1686966"/>
                <a:gd name="connsiteY1" fmla="*/ 1378038 h 1378038"/>
                <a:gd name="connsiteX0" fmla="*/ 0 w 2082732"/>
                <a:gd name="connsiteY0" fmla="*/ 0 h 1596979"/>
                <a:gd name="connsiteX1" fmla="*/ 2073497 w 2082732"/>
                <a:gd name="connsiteY1" fmla="*/ 1596979 h 1596979"/>
                <a:gd name="connsiteX0" fmla="*/ 0 w 2326098"/>
                <a:gd name="connsiteY0" fmla="*/ 0 h 1210613"/>
                <a:gd name="connsiteX1" fmla="*/ 2318196 w 2326098"/>
                <a:gd name="connsiteY1" fmla="*/ 1210613 h 1210613"/>
                <a:gd name="connsiteX0" fmla="*/ 0 w 1295183"/>
                <a:gd name="connsiteY0" fmla="*/ 0 h 1107582"/>
                <a:gd name="connsiteX1" fmla="*/ 1275008 w 1295183"/>
                <a:gd name="connsiteY1" fmla="*/ 1107582 h 1107582"/>
                <a:gd name="connsiteX0" fmla="*/ 0 w 1275008"/>
                <a:gd name="connsiteY0" fmla="*/ 0 h 1107582"/>
                <a:gd name="connsiteX1" fmla="*/ 1275008 w 1275008"/>
                <a:gd name="connsiteY1" fmla="*/ 1107582 h 1107582"/>
              </a:gdLst>
              <a:ahLst/>
              <a:cxnLst>
                <a:cxn ang="0">
                  <a:pos x="connsiteX0" y="connsiteY0"/>
                </a:cxn>
                <a:cxn ang="0">
                  <a:pos x="connsiteX1" y="connsiteY1"/>
                </a:cxn>
              </a:cxnLst>
              <a:rect l="l" t="t" r="r" b="b"/>
              <a:pathLst>
                <a:path w="1275008" h="1107582">
                  <a:moveTo>
                    <a:pt x="0" y="0"/>
                  </a:moveTo>
                  <a:cubicBezTo>
                    <a:pt x="871470" y="42930"/>
                    <a:pt x="880056" y="884348"/>
                    <a:pt x="1275008" y="1107582"/>
                  </a:cubicBezTo>
                </a:path>
              </a:pathLst>
            </a:custGeom>
            <a:noFill/>
            <a:ln>
              <a:solidFill>
                <a:schemeClr val="tx1"/>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5341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216366312"/>
              </p:ext>
            </p:extLst>
          </p:nvPr>
        </p:nvGraphicFramePr>
        <p:xfrm>
          <a:off x="421322" y="866510"/>
          <a:ext cx="3149601" cy="3488176"/>
        </p:xfrm>
        <a:graphic>
          <a:graphicData uri="http://schemas.openxmlformats.org/drawingml/2006/table">
            <a:tbl>
              <a:tblPr firstRow="1" bandRow="1">
                <a:tableStyleId>{5C22544A-7EE6-4342-B048-85BDC9FD1C3A}</a:tableStyleId>
              </a:tblPr>
              <a:tblGrid>
                <a:gridCol w="725645"/>
                <a:gridCol w="605989"/>
                <a:gridCol w="605989"/>
                <a:gridCol w="605989"/>
                <a:gridCol w="605989"/>
              </a:tblGrid>
              <a:tr h="411480">
                <a:tc rowSpan="2">
                  <a:txBody>
                    <a:bodyPr/>
                    <a:lstStyle/>
                    <a:p>
                      <a:endParaRPr lang="en-US" sz="1600" b="0" dirty="0" smtClean="0">
                        <a:solidFill>
                          <a:schemeClr val="tx1"/>
                        </a:solidFill>
                        <a:latin typeface="Arial Narrow" panose="020B0606020202030204" pitchFamily="34" charset="0"/>
                        <a:cs typeface="Arial" panose="020B0604020202020204" pitchFamily="34" charset="0"/>
                      </a:endParaRPr>
                    </a:p>
                    <a:p>
                      <a:endParaRPr lang="en-US" sz="1600" b="0" dirty="0" smtClean="0">
                        <a:solidFill>
                          <a:schemeClr val="tx1"/>
                        </a:solidFill>
                        <a:latin typeface="Arial Narrow" panose="020B0606020202030204" pitchFamily="34" charset="0"/>
                        <a:cs typeface="Arial" panose="020B0604020202020204" pitchFamily="34" charset="0"/>
                      </a:endParaRPr>
                    </a:p>
                    <a:p>
                      <a:r>
                        <a:rPr lang="en-US" sz="1600" b="0" dirty="0" err="1" smtClean="0">
                          <a:solidFill>
                            <a:schemeClr val="tx1"/>
                          </a:solidFill>
                          <a:latin typeface="Arial Narrow" panose="020B0606020202030204" pitchFamily="34" charset="0"/>
                          <a:cs typeface="Arial" panose="020B0604020202020204" pitchFamily="34" charset="0"/>
                        </a:rPr>
                        <a:t>h,k,l</a:t>
                      </a:r>
                      <a:endParaRPr lang="en-US" sz="1600" b="0" dirty="0">
                        <a:solidFill>
                          <a:schemeClr val="tx1"/>
                        </a:solidFill>
                        <a:latin typeface="Arial Narrow" panose="020B060602020203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solidFill>
                      <a:schemeClr val="bg1"/>
                    </a:solidFill>
                  </a:tcPr>
                </a:tc>
                <a:tc gridSpan="4">
                  <a:txBody>
                    <a:bodyPr/>
                    <a:lstStyle/>
                    <a:p>
                      <a:pPr algn="ctr"/>
                      <a:r>
                        <a:rPr lang="en-US" sz="1800" dirty="0" smtClean="0">
                          <a:solidFill>
                            <a:schemeClr val="tx1"/>
                          </a:solidFill>
                          <a:latin typeface="Arial" panose="020B0604020202020204" pitchFamily="34" charset="0"/>
                          <a:cs typeface="Arial" panose="020B0604020202020204" pitchFamily="34" charset="0"/>
                        </a:rPr>
                        <a:t>structure factors (F)</a:t>
                      </a:r>
                      <a:endParaRPr lang="en-US" sz="18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en-US" sz="18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en-US" sz="18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en-US" sz="18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11480">
                <a:tc vMerge="1">
                  <a:txBody>
                    <a:bodyPr/>
                    <a:lstStyle/>
                    <a:p>
                      <a:endParaRPr lang="en-US"/>
                    </a:p>
                  </a:txBody>
                  <a:tcPr/>
                </a:tc>
                <a:tc>
                  <a:txBody>
                    <a:bodyPr/>
                    <a:lstStyle/>
                    <a:p>
                      <a:pPr algn="ctr"/>
                      <a:r>
                        <a:rPr lang="en-US" sz="1800" b="1" dirty="0" smtClean="0">
                          <a:solidFill>
                            <a:srgbClr val="0070C0"/>
                          </a:solidFill>
                          <a:latin typeface="Arial" panose="020B0604020202020204" pitchFamily="34" charset="0"/>
                          <a:cs typeface="Arial" panose="020B0604020202020204" pitchFamily="34" charset="0"/>
                        </a:rPr>
                        <a:t>#1</a:t>
                      </a:r>
                      <a:endParaRPr lang="en-US" sz="1800" b="1" dirty="0">
                        <a:solidFill>
                          <a:srgbClr val="0070C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b="1" dirty="0" smtClean="0">
                          <a:solidFill>
                            <a:srgbClr val="C00000"/>
                          </a:solidFill>
                          <a:latin typeface="Arial" panose="020B0604020202020204" pitchFamily="34" charset="0"/>
                          <a:cs typeface="Arial" panose="020B0604020202020204" pitchFamily="34" charset="0"/>
                        </a:rPr>
                        <a:t>#2</a:t>
                      </a:r>
                      <a:endParaRPr lang="en-US" sz="1800" b="1" dirty="0">
                        <a:solidFill>
                          <a:srgbClr val="C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b="1" dirty="0" smtClean="0">
                          <a:solidFill>
                            <a:schemeClr val="accent4">
                              <a:lumMod val="75000"/>
                            </a:schemeClr>
                          </a:solidFill>
                          <a:latin typeface="Arial" panose="020B0604020202020204" pitchFamily="34" charset="0"/>
                          <a:cs typeface="Arial" panose="020B0604020202020204" pitchFamily="34" charset="0"/>
                        </a:rPr>
                        <a:t>#3</a:t>
                      </a:r>
                      <a:endParaRPr lang="en-US" sz="1800" b="1" dirty="0">
                        <a:solidFill>
                          <a:schemeClr val="accent4">
                            <a:lumMod val="75000"/>
                          </a:schemeClr>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b="1" dirty="0" smtClean="0">
                          <a:solidFill>
                            <a:schemeClr val="accent6">
                              <a:lumMod val="50000"/>
                            </a:schemeClr>
                          </a:solidFill>
                          <a:latin typeface="Arial" panose="020B0604020202020204" pitchFamily="34" charset="0"/>
                          <a:cs typeface="Arial" panose="020B0604020202020204" pitchFamily="34" charset="0"/>
                        </a:rPr>
                        <a:t>#4</a:t>
                      </a:r>
                      <a:endParaRPr lang="en-US" sz="1800" b="1" dirty="0">
                        <a:solidFill>
                          <a:schemeClr val="accent6">
                            <a:lumMod val="50000"/>
                          </a:schemeClr>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600" b="1" dirty="0" smtClean="0">
                          <a:solidFill>
                            <a:schemeClr val="tx1"/>
                          </a:solidFill>
                          <a:latin typeface="Arial" panose="020B0604020202020204" pitchFamily="34" charset="0"/>
                          <a:cs typeface="Arial" panose="020B0604020202020204" pitchFamily="34" charset="0"/>
                        </a:rPr>
                        <a:t>5,3,4</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0070C0"/>
                          </a:solidFill>
                          <a:effectLst/>
                          <a:latin typeface="Arial Narrow" panose="020B0606020202030204" pitchFamily="34" charset="0"/>
                          <a:ea typeface="Calibri"/>
                          <a:cs typeface="Courier New" panose="02070309020205020404" pitchFamily="49" charset="0"/>
                        </a:rPr>
                        <a:t>523.7</a:t>
                      </a:r>
                      <a:endParaRPr lang="en-US" sz="2800" b="1" dirty="0">
                        <a:solidFill>
                          <a:srgbClr val="0070C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C00000"/>
                          </a:solidFill>
                          <a:effectLst/>
                          <a:latin typeface="Arial Narrow" panose="020B0606020202030204" pitchFamily="34" charset="0"/>
                          <a:ea typeface="Calibri"/>
                          <a:cs typeface="Courier New" panose="02070309020205020404" pitchFamily="49" charset="0"/>
                        </a:rPr>
                        <a:t>559.8</a:t>
                      </a:r>
                      <a:endParaRPr lang="en-US" sz="2800" b="1" dirty="0">
                        <a:solidFill>
                          <a:srgbClr val="C0000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4">
                              <a:lumMod val="75000"/>
                            </a:schemeClr>
                          </a:solidFill>
                          <a:effectLst/>
                          <a:latin typeface="Arial Narrow" panose="020B0606020202030204" pitchFamily="34" charset="0"/>
                          <a:ea typeface="Calibri"/>
                          <a:cs typeface="Courier New" panose="02070309020205020404" pitchFamily="49" charset="0"/>
                        </a:rPr>
                        <a:t>579.9</a:t>
                      </a:r>
                      <a:endParaRPr lang="en-US" sz="2800" b="1" dirty="0">
                        <a:solidFill>
                          <a:schemeClr val="accent4">
                            <a:lumMod val="75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6">
                              <a:lumMod val="50000"/>
                            </a:schemeClr>
                          </a:solidFill>
                          <a:effectLst/>
                          <a:latin typeface="Arial Narrow" panose="020B0606020202030204" pitchFamily="34" charset="0"/>
                          <a:ea typeface="Calibri"/>
                          <a:cs typeface="Courier New" panose="02070309020205020404" pitchFamily="49" charset="0"/>
                        </a:rPr>
                        <a:t>603.2</a:t>
                      </a:r>
                      <a:endParaRPr lang="en-US" sz="2800" b="1" dirty="0">
                        <a:solidFill>
                          <a:schemeClr val="accent6">
                            <a:lumMod val="50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600" b="1" dirty="0" smtClean="0">
                          <a:solidFill>
                            <a:schemeClr val="tx1"/>
                          </a:solidFill>
                          <a:latin typeface="Arial" panose="020B0604020202020204" pitchFamily="34" charset="0"/>
                          <a:cs typeface="Arial" panose="020B0604020202020204" pitchFamily="34" charset="0"/>
                        </a:rPr>
                        <a:t>5,4,4</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0070C0"/>
                          </a:solidFill>
                          <a:effectLst/>
                          <a:latin typeface="Arial Narrow" panose="020B0606020202030204" pitchFamily="34" charset="0"/>
                          <a:ea typeface="Calibri"/>
                          <a:cs typeface="Courier New" panose="02070309020205020404" pitchFamily="49" charset="0"/>
                        </a:rPr>
                        <a:t>168.2</a:t>
                      </a:r>
                      <a:endParaRPr lang="en-US" sz="2800" b="1" dirty="0">
                        <a:solidFill>
                          <a:srgbClr val="0070C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C00000"/>
                          </a:solidFill>
                          <a:effectLst/>
                          <a:latin typeface="Arial Narrow" panose="020B0606020202030204" pitchFamily="34" charset="0"/>
                          <a:ea typeface="Calibri"/>
                          <a:cs typeface="Courier New" panose="02070309020205020404" pitchFamily="49" charset="0"/>
                        </a:rPr>
                        <a:t>166.6</a:t>
                      </a:r>
                      <a:endParaRPr lang="en-US" sz="2800" b="1" dirty="0">
                        <a:solidFill>
                          <a:srgbClr val="C0000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4">
                              <a:lumMod val="75000"/>
                            </a:schemeClr>
                          </a:solidFill>
                          <a:effectLst/>
                          <a:latin typeface="Arial Narrow" panose="020B0606020202030204" pitchFamily="34" charset="0"/>
                          <a:ea typeface="Calibri"/>
                          <a:cs typeface="Courier New" panose="02070309020205020404" pitchFamily="49" charset="0"/>
                        </a:rPr>
                        <a:t>177.2</a:t>
                      </a:r>
                      <a:endParaRPr lang="en-US" sz="2800" b="1" dirty="0">
                        <a:solidFill>
                          <a:schemeClr val="accent4">
                            <a:lumMod val="75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6">
                              <a:lumMod val="50000"/>
                            </a:schemeClr>
                          </a:solidFill>
                          <a:effectLst/>
                          <a:latin typeface="Arial Narrow" panose="020B0606020202030204" pitchFamily="34" charset="0"/>
                          <a:ea typeface="Calibri"/>
                          <a:cs typeface="Courier New" panose="02070309020205020404" pitchFamily="49" charset="0"/>
                        </a:rPr>
                        <a:t>196.1</a:t>
                      </a:r>
                      <a:endParaRPr lang="en-US" sz="2800" b="1" dirty="0">
                        <a:solidFill>
                          <a:schemeClr val="accent6">
                            <a:lumMod val="50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600" b="1" dirty="0" smtClean="0">
                          <a:solidFill>
                            <a:schemeClr val="tx1"/>
                          </a:solidFill>
                          <a:latin typeface="Arial" panose="020B0604020202020204" pitchFamily="34" charset="0"/>
                          <a:cs typeface="Arial" panose="020B0604020202020204" pitchFamily="34" charset="0"/>
                        </a:rPr>
                        <a:t>5,5,4</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0070C0"/>
                          </a:solidFill>
                          <a:effectLst/>
                          <a:latin typeface="Arial Narrow" panose="020B0606020202030204" pitchFamily="34" charset="0"/>
                          <a:ea typeface="Calibri"/>
                          <a:cs typeface="Courier New" panose="02070309020205020404" pitchFamily="49" charset="0"/>
                        </a:rPr>
                        <a:t>34.9</a:t>
                      </a:r>
                      <a:endParaRPr lang="en-US" sz="2800" b="1" dirty="0">
                        <a:solidFill>
                          <a:srgbClr val="0070C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C00000"/>
                          </a:solidFill>
                          <a:effectLst/>
                          <a:latin typeface="Arial Narrow" panose="020B0606020202030204" pitchFamily="34" charset="0"/>
                          <a:ea typeface="Calibri"/>
                          <a:cs typeface="Courier New" panose="02070309020205020404" pitchFamily="49" charset="0"/>
                        </a:rPr>
                        <a:t>26.4</a:t>
                      </a:r>
                      <a:endParaRPr lang="en-US" sz="2800" b="1" dirty="0">
                        <a:solidFill>
                          <a:srgbClr val="C0000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4">
                              <a:lumMod val="75000"/>
                            </a:schemeClr>
                          </a:solidFill>
                          <a:effectLst/>
                          <a:latin typeface="Arial Narrow" panose="020B0606020202030204" pitchFamily="34" charset="0"/>
                          <a:ea typeface="Calibri"/>
                          <a:cs typeface="Courier New" panose="02070309020205020404" pitchFamily="49" charset="0"/>
                        </a:rPr>
                        <a:t>19.2</a:t>
                      </a:r>
                      <a:endParaRPr lang="en-US" sz="2800" b="1" dirty="0">
                        <a:solidFill>
                          <a:schemeClr val="accent4">
                            <a:lumMod val="75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6">
                              <a:lumMod val="50000"/>
                            </a:schemeClr>
                          </a:solidFill>
                          <a:effectLst/>
                          <a:latin typeface="Arial Narrow" panose="020B0606020202030204" pitchFamily="34" charset="0"/>
                          <a:ea typeface="Calibri"/>
                          <a:cs typeface="Courier New" panose="02070309020205020404" pitchFamily="49" charset="0"/>
                        </a:rPr>
                        <a:t>17.3</a:t>
                      </a:r>
                      <a:endParaRPr lang="en-US" sz="2800" b="1" dirty="0">
                        <a:solidFill>
                          <a:schemeClr val="accent6">
                            <a:lumMod val="50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600" b="1" dirty="0" smtClean="0">
                          <a:solidFill>
                            <a:schemeClr val="tx1"/>
                          </a:solidFill>
                          <a:latin typeface="Arial" panose="020B0604020202020204" pitchFamily="34" charset="0"/>
                          <a:cs typeface="Arial" panose="020B0604020202020204" pitchFamily="34" charset="0"/>
                        </a:rPr>
                        <a:t>6,1,4</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0070C0"/>
                          </a:solidFill>
                          <a:effectLst/>
                          <a:latin typeface="Arial Narrow" panose="020B0606020202030204" pitchFamily="34" charset="0"/>
                          <a:ea typeface="Calibri"/>
                          <a:cs typeface="Courier New" panose="02070309020205020404" pitchFamily="49" charset="0"/>
                        </a:rPr>
                        <a:t>305.7</a:t>
                      </a:r>
                      <a:endParaRPr lang="en-US" sz="2800" b="1" dirty="0">
                        <a:solidFill>
                          <a:srgbClr val="0070C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C00000"/>
                          </a:solidFill>
                          <a:effectLst/>
                          <a:latin typeface="Arial Narrow" panose="020B0606020202030204" pitchFamily="34" charset="0"/>
                          <a:ea typeface="Calibri"/>
                          <a:cs typeface="Courier New" panose="02070309020205020404" pitchFamily="49" charset="0"/>
                        </a:rPr>
                        <a:t>301.1</a:t>
                      </a:r>
                      <a:endParaRPr lang="en-US" sz="2800" b="1" dirty="0">
                        <a:solidFill>
                          <a:srgbClr val="C0000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4">
                              <a:lumMod val="75000"/>
                            </a:schemeClr>
                          </a:solidFill>
                          <a:effectLst/>
                          <a:latin typeface="Arial Narrow" panose="020B0606020202030204" pitchFamily="34" charset="0"/>
                          <a:ea typeface="Calibri"/>
                          <a:cs typeface="Courier New" panose="02070309020205020404" pitchFamily="49" charset="0"/>
                        </a:rPr>
                        <a:t>298.1</a:t>
                      </a:r>
                      <a:endParaRPr lang="en-US" sz="2800" b="1" dirty="0">
                        <a:solidFill>
                          <a:schemeClr val="accent4">
                            <a:lumMod val="75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6">
                              <a:lumMod val="50000"/>
                            </a:schemeClr>
                          </a:solidFill>
                          <a:effectLst/>
                          <a:latin typeface="Arial Narrow" panose="020B0606020202030204" pitchFamily="34" charset="0"/>
                          <a:ea typeface="Calibri"/>
                          <a:cs typeface="Courier New" panose="02070309020205020404" pitchFamily="49" charset="0"/>
                        </a:rPr>
                        <a:t>296.3</a:t>
                      </a:r>
                      <a:endParaRPr lang="en-US" sz="2800" b="1" dirty="0">
                        <a:solidFill>
                          <a:schemeClr val="accent6">
                            <a:lumMod val="50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600" b="1" dirty="0" smtClean="0">
                          <a:solidFill>
                            <a:schemeClr val="tx1"/>
                          </a:solidFill>
                          <a:latin typeface="Arial" panose="020B0604020202020204" pitchFamily="34" charset="0"/>
                          <a:cs typeface="Arial" panose="020B0604020202020204" pitchFamily="34" charset="0"/>
                        </a:rPr>
                        <a:t>6,2,4</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0070C0"/>
                          </a:solidFill>
                          <a:effectLst/>
                          <a:latin typeface="Arial Narrow" panose="020B0606020202030204" pitchFamily="34" charset="0"/>
                          <a:ea typeface="Calibri"/>
                          <a:cs typeface="Courier New" panose="02070309020205020404" pitchFamily="49" charset="0"/>
                        </a:rPr>
                        <a:t>353.0</a:t>
                      </a:r>
                      <a:endParaRPr lang="en-US" sz="2800" b="1" dirty="0">
                        <a:solidFill>
                          <a:srgbClr val="0070C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C00000"/>
                          </a:solidFill>
                          <a:effectLst/>
                          <a:latin typeface="Arial Narrow" panose="020B0606020202030204" pitchFamily="34" charset="0"/>
                          <a:ea typeface="Calibri"/>
                          <a:cs typeface="Courier New" panose="02070309020205020404" pitchFamily="49" charset="0"/>
                        </a:rPr>
                        <a:t>353.9</a:t>
                      </a:r>
                      <a:endParaRPr lang="en-US" sz="2800" b="1" dirty="0">
                        <a:solidFill>
                          <a:srgbClr val="C0000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4">
                              <a:lumMod val="75000"/>
                            </a:schemeClr>
                          </a:solidFill>
                          <a:effectLst/>
                          <a:latin typeface="Arial Narrow" panose="020B0606020202030204" pitchFamily="34" charset="0"/>
                          <a:ea typeface="Calibri"/>
                          <a:cs typeface="Courier New" panose="02070309020205020404" pitchFamily="49" charset="0"/>
                        </a:rPr>
                        <a:t>356.2</a:t>
                      </a:r>
                      <a:endParaRPr lang="en-US" sz="2800" b="1" dirty="0">
                        <a:solidFill>
                          <a:schemeClr val="accent4">
                            <a:lumMod val="75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6">
                              <a:lumMod val="50000"/>
                            </a:schemeClr>
                          </a:solidFill>
                          <a:effectLst/>
                          <a:latin typeface="Arial Narrow" panose="020B0606020202030204" pitchFamily="34" charset="0"/>
                          <a:ea typeface="Calibri"/>
                          <a:cs typeface="Courier New" panose="02070309020205020404" pitchFamily="49" charset="0"/>
                        </a:rPr>
                        <a:t>366.9</a:t>
                      </a:r>
                      <a:endParaRPr lang="en-US" sz="2800" b="1" dirty="0">
                        <a:solidFill>
                          <a:schemeClr val="accent6">
                            <a:lumMod val="50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600" b="1" dirty="0" smtClean="0">
                          <a:solidFill>
                            <a:schemeClr val="tx1"/>
                          </a:solidFill>
                          <a:latin typeface="Arial" panose="020B0604020202020204" pitchFamily="34" charset="0"/>
                          <a:cs typeface="Arial" panose="020B0604020202020204" pitchFamily="34" charset="0"/>
                        </a:rPr>
                        <a:t>6,3,4</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0070C0"/>
                          </a:solidFill>
                          <a:effectLst/>
                          <a:latin typeface="Arial Narrow" panose="020B0606020202030204" pitchFamily="34" charset="0"/>
                          <a:ea typeface="Calibri"/>
                          <a:cs typeface="Courier New" panose="02070309020205020404" pitchFamily="49" charset="0"/>
                        </a:rPr>
                        <a:t>300.9</a:t>
                      </a:r>
                      <a:endParaRPr lang="en-US" sz="2800" b="1" dirty="0">
                        <a:solidFill>
                          <a:srgbClr val="0070C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C00000"/>
                          </a:solidFill>
                          <a:effectLst/>
                          <a:latin typeface="Arial Narrow" panose="020B0606020202030204" pitchFamily="34" charset="0"/>
                          <a:ea typeface="Calibri"/>
                          <a:cs typeface="Courier New" panose="02070309020205020404" pitchFamily="49" charset="0"/>
                        </a:rPr>
                        <a:t>285.3</a:t>
                      </a:r>
                      <a:endParaRPr lang="en-US" sz="2800" b="1" dirty="0">
                        <a:solidFill>
                          <a:srgbClr val="C0000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4">
                              <a:lumMod val="75000"/>
                            </a:schemeClr>
                          </a:solidFill>
                          <a:effectLst/>
                          <a:latin typeface="Arial Narrow" panose="020B0606020202030204" pitchFamily="34" charset="0"/>
                          <a:ea typeface="Calibri"/>
                          <a:cs typeface="Courier New" panose="02070309020205020404" pitchFamily="49" charset="0"/>
                        </a:rPr>
                        <a:t>273.5</a:t>
                      </a:r>
                      <a:endParaRPr lang="en-US" sz="2800" b="1" dirty="0">
                        <a:solidFill>
                          <a:schemeClr val="accent4">
                            <a:lumMod val="75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6">
                              <a:lumMod val="50000"/>
                            </a:schemeClr>
                          </a:solidFill>
                          <a:effectLst/>
                          <a:latin typeface="Arial Narrow" panose="020B0606020202030204" pitchFamily="34" charset="0"/>
                          <a:ea typeface="Calibri"/>
                          <a:cs typeface="Courier New" panose="02070309020205020404" pitchFamily="49" charset="0"/>
                        </a:rPr>
                        <a:t>259.4</a:t>
                      </a:r>
                      <a:endParaRPr lang="en-US" sz="2800" b="1" dirty="0">
                        <a:solidFill>
                          <a:schemeClr val="accent6">
                            <a:lumMod val="50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600" b="1" dirty="0" smtClean="0">
                          <a:solidFill>
                            <a:schemeClr val="tx1"/>
                          </a:solidFill>
                          <a:latin typeface="Arial" panose="020B0604020202020204" pitchFamily="34" charset="0"/>
                          <a:cs typeface="Arial" panose="020B0604020202020204" pitchFamily="34" charset="0"/>
                        </a:rPr>
                        <a:t>6,3,5</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0070C0"/>
                          </a:solidFill>
                          <a:effectLst/>
                          <a:latin typeface="Arial Narrow" panose="020B0606020202030204" pitchFamily="34" charset="0"/>
                          <a:ea typeface="Calibri"/>
                          <a:cs typeface="Courier New" panose="02070309020205020404" pitchFamily="49" charset="0"/>
                        </a:rPr>
                        <a:t>223.8</a:t>
                      </a:r>
                      <a:endParaRPr lang="en-US" sz="2800" b="1" dirty="0">
                        <a:solidFill>
                          <a:srgbClr val="0070C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C00000"/>
                          </a:solidFill>
                          <a:effectLst/>
                          <a:latin typeface="Arial Narrow" panose="020B0606020202030204" pitchFamily="34" charset="0"/>
                          <a:ea typeface="Calibri"/>
                          <a:cs typeface="Courier New" panose="02070309020205020404" pitchFamily="49" charset="0"/>
                        </a:rPr>
                        <a:t>226.3</a:t>
                      </a:r>
                      <a:endParaRPr lang="en-US" sz="2800" b="1" dirty="0">
                        <a:solidFill>
                          <a:srgbClr val="C0000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4">
                              <a:lumMod val="75000"/>
                            </a:schemeClr>
                          </a:solidFill>
                          <a:effectLst/>
                          <a:latin typeface="Arial Narrow" panose="020B0606020202030204" pitchFamily="34" charset="0"/>
                          <a:ea typeface="Calibri"/>
                          <a:cs typeface="Courier New" panose="02070309020205020404" pitchFamily="49" charset="0"/>
                        </a:rPr>
                        <a:t>234.6</a:t>
                      </a:r>
                      <a:endParaRPr lang="en-US" sz="2800" b="1" dirty="0">
                        <a:solidFill>
                          <a:schemeClr val="accent4">
                            <a:lumMod val="75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6">
                              <a:lumMod val="50000"/>
                            </a:schemeClr>
                          </a:solidFill>
                          <a:effectLst/>
                          <a:latin typeface="Arial Narrow" panose="020B0606020202030204" pitchFamily="34" charset="0"/>
                          <a:ea typeface="Calibri"/>
                          <a:cs typeface="Courier New" panose="02070309020205020404" pitchFamily="49" charset="0"/>
                        </a:rPr>
                        <a:t>251.4</a:t>
                      </a:r>
                      <a:endParaRPr lang="en-US" sz="2800" b="1" dirty="0">
                        <a:solidFill>
                          <a:schemeClr val="accent6">
                            <a:lumMod val="50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200" b="1" dirty="0" smtClean="0">
                          <a:solidFill>
                            <a:schemeClr val="tx1"/>
                          </a:solidFill>
                          <a:latin typeface="Arial" panose="020B0604020202020204" pitchFamily="34" charset="0"/>
                          <a:cs typeface="Arial" panose="020B0604020202020204" pitchFamily="34" charset="0"/>
                        </a:rPr>
                        <a:t>…</a:t>
                      </a:r>
                      <a:endParaRPr lang="en-US" sz="12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200" b="1" dirty="0" smtClean="0">
                          <a:solidFill>
                            <a:srgbClr val="0070C0"/>
                          </a:solidFill>
                          <a:effectLst/>
                          <a:latin typeface="Arial" panose="020B0604020202020204" pitchFamily="34" charset="0"/>
                          <a:ea typeface="Calibri"/>
                          <a:cs typeface="Arial" panose="020B0604020202020204" pitchFamily="34" charset="0"/>
                        </a:rPr>
                        <a:t>…</a:t>
                      </a:r>
                      <a:endParaRPr lang="en-US" sz="1200" b="1" dirty="0">
                        <a:solidFill>
                          <a:srgbClr val="0070C0"/>
                        </a:solidFill>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200" b="1" dirty="0" smtClean="0">
                          <a:solidFill>
                            <a:srgbClr val="C00000"/>
                          </a:solidFill>
                          <a:effectLst/>
                          <a:latin typeface="Arial" panose="020B0604020202020204" pitchFamily="34" charset="0"/>
                          <a:ea typeface="Calibri"/>
                          <a:cs typeface="Arial" panose="020B0604020202020204" pitchFamily="34" charset="0"/>
                        </a:rPr>
                        <a:t>…</a:t>
                      </a:r>
                      <a:endParaRPr lang="en-US" sz="1200" b="1" dirty="0">
                        <a:solidFill>
                          <a:srgbClr val="C00000"/>
                        </a:solidFill>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200" b="1" dirty="0" smtClean="0">
                          <a:solidFill>
                            <a:schemeClr val="accent4">
                              <a:lumMod val="75000"/>
                            </a:schemeClr>
                          </a:solidFill>
                          <a:effectLst/>
                          <a:latin typeface="Arial" panose="020B0604020202020204" pitchFamily="34" charset="0"/>
                          <a:ea typeface="Calibri"/>
                          <a:cs typeface="Arial" panose="020B0604020202020204" pitchFamily="34" charset="0"/>
                        </a:rPr>
                        <a:t>…</a:t>
                      </a:r>
                      <a:endParaRPr lang="en-US" sz="1200" b="1" dirty="0">
                        <a:solidFill>
                          <a:schemeClr val="accent4">
                            <a:lumMod val="75000"/>
                          </a:schemeClr>
                        </a:solidFill>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200" b="1" dirty="0" smtClean="0">
                          <a:solidFill>
                            <a:schemeClr val="accent6">
                              <a:lumMod val="50000"/>
                            </a:schemeClr>
                          </a:solidFill>
                          <a:effectLst/>
                          <a:latin typeface="Arial" panose="020B0604020202020204" pitchFamily="34" charset="0"/>
                          <a:ea typeface="Calibri"/>
                          <a:cs typeface="Arial" panose="020B0604020202020204" pitchFamily="34" charset="0"/>
                        </a:rPr>
                        <a:t>…</a:t>
                      </a:r>
                      <a:endParaRPr lang="en-US" sz="1200" b="1" dirty="0">
                        <a:solidFill>
                          <a:schemeClr val="accent6">
                            <a:lumMod val="50000"/>
                          </a:schemeClr>
                        </a:solidFill>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r>
            </a:tbl>
          </a:graphicData>
        </a:graphic>
      </p:graphicFrame>
      <p:sp>
        <p:nvSpPr>
          <p:cNvPr id="3" name="TextBox 2"/>
          <p:cNvSpPr txBox="1"/>
          <p:nvPr/>
        </p:nvSpPr>
        <p:spPr>
          <a:xfrm>
            <a:off x="756649" y="362857"/>
            <a:ext cx="2356735" cy="461665"/>
          </a:xfrm>
          <a:prstGeom prst="rect">
            <a:avLst/>
          </a:prstGeom>
          <a:noFill/>
        </p:spPr>
        <p:txBody>
          <a:bodyPr wrap="none" rtlCol="0">
            <a:spAutoFit/>
          </a:bodyPr>
          <a:lstStyle/>
          <a:p>
            <a:r>
              <a:rPr lang="en-US" sz="2400" dirty="0">
                <a:solidFill>
                  <a:prstClr val="black"/>
                </a:solidFill>
                <a:cs typeface="Arial" panose="020B0604020202020204" pitchFamily="34" charset="0"/>
              </a:rPr>
              <a:t>X-ray Data Sets</a:t>
            </a:r>
          </a:p>
        </p:txBody>
      </p:sp>
      <p:graphicFrame>
        <p:nvGraphicFramePr>
          <p:cNvPr id="5" name="Table 4"/>
          <p:cNvGraphicFramePr>
            <a:graphicFrameLocks noGrp="1"/>
          </p:cNvGraphicFramePr>
          <p:nvPr>
            <p:extLst>
              <p:ext uri="{D42A27DB-BD31-4B8C-83A1-F6EECF244321}">
                <p14:modId xmlns:p14="http://schemas.microsoft.com/office/powerpoint/2010/main" val="224465756"/>
              </p:ext>
            </p:extLst>
          </p:nvPr>
        </p:nvGraphicFramePr>
        <p:xfrm>
          <a:off x="5428343" y="902794"/>
          <a:ext cx="3222275" cy="3614074"/>
        </p:xfrm>
        <a:graphic>
          <a:graphicData uri="http://schemas.openxmlformats.org/drawingml/2006/table">
            <a:tbl>
              <a:tblPr firstRow="1" bandRow="1">
                <a:tableStyleId>{5C22544A-7EE6-4342-B048-85BDC9FD1C3A}</a:tableStyleId>
              </a:tblPr>
              <a:tblGrid>
                <a:gridCol w="798319"/>
                <a:gridCol w="605989"/>
                <a:gridCol w="605989"/>
                <a:gridCol w="605989"/>
                <a:gridCol w="605989"/>
              </a:tblGrid>
              <a:tr h="583098">
                <a:tc rowSpan="2">
                  <a:txBody>
                    <a:bodyPr/>
                    <a:lstStyle/>
                    <a:p>
                      <a:endParaRPr lang="en-US" sz="1600" b="0" dirty="0" smtClean="0">
                        <a:solidFill>
                          <a:schemeClr val="tx1"/>
                        </a:solidFill>
                        <a:latin typeface="Arial Narrow" panose="020B0606020202030204" pitchFamily="34" charset="0"/>
                        <a:cs typeface="Arial" panose="020B0604020202020204" pitchFamily="34" charset="0"/>
                      </a:endParaRPr>
                    </a:p>
                    <a:p>
                      <a:r>
                        <a:rPr lang="en-US" sz="1600" b="0" dirty="0" err="1" smtClean="0">
                          <a:solidFill>
                            <a:schemeClr val="tx1"/>
                          </a:solidFill>
                          <a:latin typeface="Arial Narrow" panose="020B0606020202030204" pitchFamily="34" charset="0"/>
                          <a:cs typeface="Arial" panose="020B0604020202020204" pitchFamily="34" charset="0"/>
                        </a:rPr>
                        <a:t>h,k,l</a:t>
                      </a:r>
                      <a:endParaRPr lang="en-US" sz="1600" b="0" dirty="0">
                        <a:solidFill>
                          <a:schemeClr val="tx1"/>
                        </a:solidFill>
                        <a:latin typeface="Arial Narrow" panose="020B0606020202030204" pitchFamily="34" charset="0"/>
                        <a:cs typeface="Arial" panose="020B0604020202020204"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noFill/>
                      <a:prstDash val="solid"/>
                      <a:round/>
                      <a:headEnd type="none" w="med" len="med"/>
                      <a:tailEnd type="none" w="med" len="med"/>
                    </a:lnTlToBr>
                    <a:solidFill>
                      <a:schemeClr val="bg1"/>
                    </a:solidFill>
                  </a:tcPr>
                </a:tc>
                <a:tc>
                  <a:txBody>
                    <a:bodyPr/>
                    <a:lstStyle/>
                    <a:p>
                      <a:pPr algn="ctr"/>
                      <a:r>
                        <a:rPr lang="en-US" sz="1600" dirty="0" smtClean="0">
                          <a:solidFill>
                            <a:schemeClr val="tx1"/>
                          </a:solidFill>
                          <a:latin typeface="Arial" panose="020B0604020202020204" pitchFamily="34" charset="0"/>
                          <a:cs typeface="Arial" panose="020B0604020202020204" pitchFamily="34" charset="0"/>
                        </a:rPr>
                        <a:t>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chemeClr val="bg1">
                              <a:lumMod val="50000"/>
                            </a:schemeClr>
                          </a:solidFill>
                          <a:effectLst/>
                          <a:uLnTx/>
                          <a:uFillTx/>
                          <a:latin typeface="Arial" panose="020B0604020202020204" pitchFamily="34" charset="0"/>
                          <a:ea typeface="+mn-ea"/>
                          <a:cs typeface="Arial" panose="020B0604020202020204" pitchFamily="34" charset="0"/>
                        </a:rPr>
                        <a:t>17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chemeClr val="bg1">
                              <a:lumMod val="50000"/>
                            </a:schemeClr>
                          </a:solidFill>
                          <a:effectLst/>
                          <a:uLnTx/>
                          <a:uFillTx/>
                          <a:latin typeface="Arial" panose="020B0604020202020204" pitchFamily="34" charset="0"/>
                          <a:ea typeface="+mn-ea"/>
                          <a:cs typeface="Arial" panose="020B0604020202020204" pitchFamily="34" charset="0"/>
                        </a:rPr>
                        <a:t>%</a:t>
                      </a:r>
                      <a:endParaRPr kumimoji="0" lang="en-US" sz="1800" b="1" i="0" u="none" strike="noStrike" kern="1200" cap="none" spc="0" normalizeH="0" baseline="30000" noProof="0" dirty="0">
                        <a:ln>
                          <a:noFill/>
                        </a:ln>
                        <a:solidFill>
                          <a:schemeClr val="bg1">
                            <a:lumMod val="50000"/>
                          </a:schemeClr>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chemeClr val="bg1">
                              <a:lumMod val="50000"/>
                            </a:schemeClr>
                          </a:solidFill>
                          <a:effectLst/>
                          <a:uLnTx/>
                          <a:uFillTx/>
                          <a:latin typeface="Arial" panose="020B0604020202020204" pitchFamily="34" charset="0"/>
                          <a:ea typeface="+mn-ea"/>
                          <a:cs typeface="Arial" panose="020B0604020202020204" pitchFamily="34" charset="0"/>
                        </a:rPr>
                        <a:t>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chemeClr val="bg1">
                              <a:lumMod val="50000"/>
                            </a:schemeClr>
                          </a:solidFill>
                          <a:effectLst/>
                          <a:uLnTx/>
                          <a:uFillTx/>
                          <a:latin typeface="Arial" panose="020B0604020202020204" pitchFamily="34" charset="0"/>
                          <a:ea typeface="+mn-ea"/>
                          <a:cs typeface="Arial" panose="020B0604020202020204" pitchFamily="34" charset="0"/>
                        </a:rPr>
                        <a:t>%</a:t>
                      </a:r>
                      <a:endParaRPr kumimoji="0" lang="en-US" sz="1800" b="1" i="0" u="none" strike="noStrike" kern="1200" cap="none" spc="0" normalizeH="0" baseline="30000" noProof="0" dirty="0">
                        <a:ln>
                          <a:noFill/>
                        </a:ln>
                        <a:solidFill>
                          <a:schemeClr val="bg1">
                            <a:lumMod val="50000"/>
                          </a:schemeClr>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chemeClr val="bg1">
                              <a:lumMod val="75000"/>
                            </a:schemeClr>
                          </a:solidFill>
                          <a:effectLst/>
                          <a:uLnTx/>
                          <a:uFillTx/>
                          <a:latin typeface="Arial" panose="020B0604020202020204" pitchFamily="34" charset="0"/>
                          <a:ea typeface="+mn-ea"/>
                          <a:cs typeface="Arial" panose="020B0604020202020204" pitchFamily="34" charset="0"/>
                        </a:rPr>
                        <a:t>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chemeClr val="bg1">
                              <a:lumMod val="75000"/>
                            </a:schemeClr>
                          </a:solidFill>
                          <a:effectLst/>
                          <a:uLnTx/>
                          <a:uFillTx/>
                          <a:latin typeface="Arial" panose="020B0604020202020204" pitchFamily="34" charset="0"/>
                          <a:ea typeface="+mn-ea"/>
                          <a:cs typeface="Arial" panose="020B0604020202020204" pitchFamily="34" charset="0"/>
                        </a:rPr>
                        <a:t>%</a:t>
                      </a:r>
                      <a:endParaRPr kumimoji="0" lang="en-US" sz="1800" b="1" i="0" u="none" strike="noStrike" kern="1200" cap="none" spc="0" normalizeH="0" baseline="30000" noProof="0" dirty="0">
                        <a:ln>
                          <a:noFill/>
                        </a:ln>
                        <a:solidFill>
                          <a:schemeClr val="bg1">
                            <a:lumMod val="75000"/>
                          </a:schemeClr>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02558">
                <a:tc vMerge="1">
                  <a:txBody>
                    <a:bodyPr/>
                    <a:lstStyle/>
                    <a:p>
                      <a:endParaRPr lang="en-US"/>
                    </a:p>
                  </a:txBody>
                  <a:tcPr/>
                </a:tc>
                <a:tc>
                  <a:txBody>
                    <a:bodyPr/>
                    <a:lstStyle/>
                    <a:p>
                      <a:pPr algn="ctr"/>
                      <a:r>
                        <a:rPr lang="en-US" sz="1800" b="1" dirty="0" smtClean="0">
                          <a:solidFill>
                            <a:schemeClr val="tx1"/>
                          </a:solidFill>
                          <a:latin typeface="Arial" panose="020B0604020202020204" pitchFamily="34" charset="0"/>
                          <a:cs typeface="Arial" panose="020B0604020202020204" pitchFamily="34" charset="0"/>
                        </a:rPr>
                        <a:t>1</a:t>
                      </a:r>
                      <a:r>
                        <a:rPr lang="en-US" sz="1800" b="1" baseline="30000" dirty="0" smtClean="0">
                          <a:solidFill>
                            <a:schemeClr val="tx1"/>
                          </a:solidFill>
                          <a:latin typeface="Arial" panose="020B0604020202020204" pitchFamily="34" charset="0"/>
                          <a:cs typeface="Arial" panose="020B0604020202020204" pitchFamily="34" charset="0"/>
                        </a:rPr>
                        <a:t>st</a:t>
                      </a:r>
                      <a:endParaRPr lang="en-US" sz="18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b="1" dirty="0" smtClean="0">
                          <a:solidFill>
                            <a:schemeClr val="tx1"/>
                          </a:solidFill>
                          <a:latin typeface="Arial" panose="020B0604020202020204" pitchFamily="34" charset="0"/>
                          <a:cs typeface="Arial" panose="020B0604020202020204" pitchFamily="34" charset="0"/>
                        </a:rPr>
                        <a:t>2</a:t>
                      </a:r>
                      <a:r>
                        <a:rPr lang="en-US" sz="1800" b="1" baseline="30000" dirty="0" smtClean="0">
                          <a:solidFill>
                            <a:schemeClr val="tx1"/>
                          </a:solidFill>
                          <a:latin typeface="Arial" panose="020B0604020202020204" pitchFamily="34" charset="0"/>
                          <a:cs typeface="Arial" panose="020B0604020202020204" pitchFamily="34" charset="0"/>
                        </a:rPr>
                        <a:t>nd</a:t>
                      </a:r>
                      <a:endParaRPr lang="en-US" sz="18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b="1" dirty="0" smtClean="0">
                          <a:solidFill>
                            <a:schemeClr val="tx1"/>
                          </a:solidFill>
                          <a:latin typeface="Arial" panose="020B0604020202020204" pitchFamily="34" charset="0"/>
                          <a:cs typeface="Arial" panose="020B0604020202020204" pitchFamily="34" charset="0"/>
                        </a:rPr>
                        <a:t>3</a:t>
                      </a:r>
                      <a:r>
                        <a:rPr lang="en-US" sz="1800" b="1" baseline="30000" dirty="0" smtClean="0">
                          <a:solidFill>
                            <a:schemeClr val="tx1"/>
                          </a:solidFill>
                          <a:latin typeface="Arial" panose="020B0604020202020204" pitchFamily="34" charset="0"/>
                          <a:cs typeface="Arial" panose="020B0604020202020204" pitchFamily="34" charset="0"/>
                        </a:rPr>
                        <a:t>rd</a:t>
                      </a:r>
                      <a:endParaRPr lang="en-US" sz="18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b="1" dirty="0" smtClean="0">
                          <a:solidFill>
                            <a:schemeClr val="tx1"/>
                          </a:solidFill>
                          <a:latin typeface="Arial" panose="020B0604020202020204" pitchFamily="34" charset="0"/>
                          <a:cs typeface="Arial" panose="020B0604020202020204" pitchFamily="34" charset="0"/>
                        </a:rPr>
                        <a:t>4</a:t>
                      </a:r>
                      <a:r>
                        <a:rPr lang="en-US" sz="1800" b="1" baseline="30000" dirty="0" smtClean="0">
                          <a:solidFill>
                            <a:schemeClr val="tx1"/>
                          </a:solidFill>
                          <a:latin typeface="Arial" panose="020B0604020202020204" pitchFamily="34" charset="0"/>
                          <a:cs typeface="Arial" panose="020B0604020202020204" pitchFamily="34" charset="0"/>
                        </a:rPr>
                        <a:t>th</a:t>
                      </a:r>
                      <a:endParaRPr lang="en-US" sz="18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600" b="1" dirty="0" smtClean="0">
                          <a:solidFill>
                            <a:schemeClr val="tx1"/>
                          </a:solidFill>
                          <a:latin typeface="Arial" panose="020B0604020202020204" pitchFamily="34" charset="0"/>
                          <a:cs typeface="Arial" panose="020B0604020202020204" pitchFamily="34" charset="0"/>
                        </a:rPr>
                        <a:t>5,3,4</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-1.46</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-0.02</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1.84</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-0.72</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600" b="1" dirty="0" smtClean="0">
                          <a:solidFill>
                            <a:schemeClr val="tx1"/>
                          </a:solidFill>
                          <a:latin typeface="Arial" panose="020B0604020202020204" pitchFamily="34" charset="0"/>
                          <a:cs typeface="Arial" panose="020B0604020202020204" pitchFamily="34" charset="0"/>
                        </a:rPr>
                        <a:t>5,4,4</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-0.88</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-0.29</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-0.34</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0.15</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600" b="1" dirty="0" smtClean="0">
                          <a:solidFill>
                            <a:schemeClr val="tx1"/>
                          </a:solidFill>
                          <a:latin typeface="Arial" panose="020B0604020202020204" pitchFamily="34" charset="0"/>
                          <a:cs typeface="Arial" panose="020B0604020202020204" pitchFamily="34" charset="0"/>
                        </a:rPr>
                        <a:t>5,5,4</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-0.42</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-0.65</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1.02</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1.47</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600" b="1" dirty="0" smtClean="0">
                          <a:solidFill>
                            <a:schemeClr val="tx1"/>
                          </a:solidFill>
                          <a:latin typeface="Arial" panose="020B0604020202020204" pitchFamily="34" charset="0"/>
                          <a:cs typeface="Arial" panose="020B0604020202020204" pitchFamily="34" charset="0"/>
                        </a:rPr>
                        <a:t>6,1,4</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-0.90</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-0.85</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1.44</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-0.40</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600" b="1" dirty="0" smtClean="0">
                          <a:solidFill>
                            <a:schemeClr val="tx1"/>
                          </a:solidFill>
                          <a:latin typeface="Arial" panose="020B0604020202020204" pitchFamily="34" charset="0"/>
                          <a:cs typeface="Arial" panose="020B0604020202020204" pitchFamily="34" charset="0"/>
                        </a:rPr>
                        <a:t>6,2,4</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-1.20</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-0.37</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0.67</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0.01</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600" b="1" dirty="0" smtClean="0">
                          <a:solidFill>
                            <a:schemeClr val="tx1"/>
                          </a:solidFill>
                          <a:latin typeface="Arial" panose="020B0604020202020204" pitchFamily="34" charset="0"/>
                          <a:cs typeface="Arial" panose="020B0604020202020204" pitchFamily="34" charset="0"/>
                        </a:rPr>
                        <a:t>6,3,4</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-0.75</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0.31</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0.48</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0.00</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600" b="1" dirty="0" smtClean="0">
                          <a:solidFill>
                            <a:schemeClr val="tx1"/>
                          </a:solidFill>
                          <a:latin typeface="Arial" panose="020B0604020202020204" pitchFamily="34" charset="0"/>
                          <a:cs typeface="Arial" panose="020B0604020202020204" pitchFamily="34" charset="0"/>
                        </a:rPr>
                        <a:t>6,3,5</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-0.75</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-0.85</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0.72</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-0.82</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100" b="1" dirty="0" smtClean="0">
                          <a:solidFill>
                            <a:schemeClr val="tx1"/>
                          </a:solidFill>
                          <a:latin typeface="Arial" panose="020B0604020202020204" pitchFamily="34" charset="0"/>
                          <a:cs typeface="Arial" panose="020B0604020202020204" pitchFamily="34" charset="0"/>
                        </a:rPr>
                        <a:t>…</a:t>
                      </a:r>
                      <a:endParaRPr lang="en-US" sz="11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200" b="1" dirty="0" smtClean="0">
                          <a:effectLst/>
                          <a:latin typeface="Arial" panose="020B0604020202020204" pitchFamily="34" charset="0"/>
                          <a:ea typeface="Calibri"/>
                          <a:cs typeface="Arial" panose="020B0604020202020204" pitchFamily="34" charset="0"/>
                        </a:rPr>
                        <a:t>…</a:t>
                      </a:r>
                      <a:endParaRPr lang="en-US" sz="1200" b="1" dirty="0">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200" b="1" dirty="0" smtClean="0">
                          <a:effectLst/>
                          <a:latin typeface="Arial" panose="020B0604020202020204" pitchFamily="34" charset="0"/>
                          <a:ea typeface="Calibri"/>
                          <a:cs typeface="Arial" panose="020B0604020202020204" pitchFamily="34" charset="0"/>
                        </a:rPr>
                        <a:t>…</a:t>
                      </a:r>
                      <a:endParaRPr lang="en-US" sz="1200" b="1" dirty="0">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200" b="1" dirty="0" smtClean="0">
                          <a:effectLst/>
                          <a:latin typeface="Arial" panose="020B0604020202020204" pitchFamily="34" charset="0"/>
                          <a:ea typeface="Calibri"/>
                          <a:cs typeface="Arial" panose="020B0604020202020204" pitchFamily="34" charset="0"/>
                        </a:rPr>
                        <a:t>…</a:t>
                      </a:r>
                      <a:endParaRPr lang="en-US" sz="1200" b="1" dirty="0">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200" b="1" dirty="0" smtClean="0">
                          <a:effectLst/>
                          <a:latin typeface="Arial" panose="020B0604020202020204" pitchFamily="34" charset="0"/>
                          <a:ea typeface="Calibri"/>
                          <a:cs typeface="Arial" panose="020B0604020202020204" pitchFamily="34" charset="0"/>
                        </a:rPr>
                        <a:t>…</a:t>
                      </a:r>
                      <a:endParaRPr lang="en-US" sz="1200" b="1" dirty="0">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r>
            </a:tbl>
          </a:graphicData>
        </a:graphic>
      </p:graphicFrame>
      <p:sp>
        <p:nvSpPr>
          <p:cNvPr id="6" name="TextBox 5"/>
          <p:cNvSpPr txBox="1"/>
          <p:nvPr/>
        </p:nvSpPr>
        <p:spPr>
          <a:xfrm>
            <a:off x="637369" y="796754"/>
            <a:ext cx="554960" cy="646331"/>
          </a:xfrm>
          <a:prstGeom prst="rect">
            <a:avLst/>
          </a:prstGeom>
          <a:noFill/>
        </p:spPr>
        <p:txBody>
          <a:bodyPr wrap="none" rtlCol="0">
            <a:spAutoFit/>
          </a:bodyPr>
          <a:lstStyle/>
          <a:p>
            <a:pPr algn="r"/>
            <a:r>
              <a:rPr lang="en-US" dirty="0">
                <a:solidFill>
                  <a:prstClr val="black"/>
                </a:solidFill>
                <a:latin typeface="Arial Narrow" panose="020B0606020202030204" pitchFamily="34" charset="0"/>
              </a:rPr>
              <a:t>data</a:t>
            </a:r>
          </a:p>
          <a:p>
            <a:pPr algn="r"/>
            <a:r>
              <a:rPr lang="en-US" dirty="0">
                <a:solidFill>
                  <a:prstClr val="black"/>
                </a:solidFill>
                <a:latin typeface="Arial Narrow" panose="020B0606020202030204" pitchFamily="34" charset="0"/>
              </a:rPr>
              <a:t>set</a:t>
            </a:r>
          </a:p>
        </p:txBody>
      </p:sp>
      <p:cxnSp>
        <p:nvCxnSpPr>
          <p:cNvPr id="13" name="Straight Arrow Connector 12"/>
          <p:cNvCxnSpPr/>
          <p:nvPr/>
        </p:nvCxnSpPr>
        <p:spPr>
          <a:xfrm>
            <a:off x="3773715" y="2815771"/>
            <a:ext cx="1393371" cy="0"/>
          </a:xfrm>
          <a:prstGeom prst="straightConnector1">
            <a:avLst/>
          </a:prstGeom>
          <a:ln w="76200">
            <a:solidFill>
              <a:srgbClr val="006600"/>
            </a:solidFill>
            <a:tailEnd type="arrow"/>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3860801" y="1393372"/>
            <a:ext cx="1306284" cy="1233714"/>
          </a:xfrm>
          <a:prstGeom prst="roundRect">
            <a:avLst>
              <a:gd name="adj" fmla="val 34849"/>
            </a:avLst>
          </a:prstGeom>
          <a:solidFill>
            <a:schemeClr val="bg1"/>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6600"/>
                </a:solidFill>
                <a:cs typeface="Arial" panose="020B0604020202020204" pitchFamily="34" charset="0"/>
              </a:rPr>
              <a:t>Singular value </a:t>
            </a:r>
            <a:r>
              <a:rPr lang="en-US" sz="1400" b="1" dirty="0" err="1">
                <a:solidFill>
                  <a:srgbClr val="006600"/>
                </a:solidFill>
                <a:cs typeface="Arial" panose="020B0604020202020204" pitchFamily="34" charset="0"/>
              </a:rPr>
              <a:t>decomp</a:t>
            </a:r>
            <a:r>
              <a:rPr lang="en-US" sz="1400" b="1" dirty="0">
                <a:solidFill>
                  <a:srgbClr val="006600"/>
                </a:solidFill>
                <a:cs typeface="Arial" panose="020B0604020202020204" pitchFamily="34" charset="0"/>
              </a:rPr>
              <a:t>.</a:t>
            </a:r>
          </a:p>
          <a:p>
            <a:pPr algn="ctr"/>
            <a:r>
              <a:rPr lang="en-US" sz="2400" b="1" dirty="0">
                <a:solidFill>
                  <a:srgbClr val="006600"/>
                </a:solidFill>
                <a:cs typeface="Arial" panose="020B0604020202020204" pitchFamily="34" charset="0"/>
              </a:rPr>
              <a:t>SVD</a:t>
            </a:r>
          </a:p>
        </p:txBody>
      </p:sp>
      <p:grpSp>
        <p:nvGrpSpPr>
          <p:cNvPr id="4" name="Group 3"/>
          <p:cNvGrpSpPr/>
          <p:nvPr/>
        </p:nvGrpSpPr>
        <p:grpSpPr>
          <a:xfrm>
            <a:off x="5234311" y="384628"/>
            <a:ext cx="3744936" cy="1464581"/>
            <a:chOff x="5234311" y="384628"/>
            <a:chExt cx="3744936" cy="1464581"/>
          </a:xfrm>
        </p:grpSpPr>
        <p:sp>
          <p:nvSpPr>
            <p:cNvPr id="7" name="TextBox 6"/>
            <p:cNvSpPr txBox="1"/>
            <p:nvPr/>
          </p:nvSpPr>
          <p:spPr>
            <a:xfrm rot="2181799">
              <a:off x="5473739" y="1197680"/>
              <a:ext cx="700833" cy="369332"/>
            </a:xfrm>
            <a:prstGeom prst="rect">
              <a:avLst/>
            </a:prstGeom>
            <a:noFill/>
          </p:spPr>
          <p:txBody>
            <a:bodyPr wrap="none" rtlCol="0">
              <a:spAutoFit/>
            </a:bodyPr>
            <a:lstStyle/>
            <a:p>
              <a:r>
                <a:rPr lang="en-US" dirty="0">
                  <a:solidFill>
                    <a:prstClr val="black"/>
                  </a:solidFill>
                  <a:latin typeface="Arial Narrow" panose="020B0606020202030204" pitchFamily="34" charset="0"/>
                </a:rPr>
                <a:t>vector</a:t>
              </a:r>
            </a:p>
          </p:txBody>
        </p:sp>
        <p:cxnSp>
          <p:nvCxnSpPr>
            <p:cNvPr id="9" name="Straight Connector 8"/>
            <p:cNvCxnSpPr/>
            <p:nvPr/>
          </p:nvCxnSpPr>
          <p:spPr>
            <a:xfrm flipH="1" flipV="1">
              <a:off x="5426869" y="901473"/>
              <a:ext cx="800100" cy="5834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rot="2154997">
              <a:off x="5661591" y="935062"/>
              <a:ext cx="638316" cy="369332"/>
            </a:xfrm>
            <a:prstGeom prst="rect">
              <a:avLst/>
            </a:prstGeom>
            <a:noFill/>
          </p:spPr>
          <p:txBody>
            <a:bodyPr wrap="none" rtlCol="0">
              <a:spAutoFit/>
            </a:bodyPr>
            <a:lstStyle/>
            <a:p>
              <a:r>
                <a:rPr lang="en-US" dirty="0">
                  <a:solidFill>
                    <a:prstClr val="black"/>
                  </a:solidFill>
                  <a:latin typeface="Arial Narrow" panose="020B0606020202030204" pitchFamily="34" charset="0"/>
                </a:rPr>
                <a:t>value</a:t>
              </a:r>
            </a:p>
          </p:txBody>
        </p:sp>
        <p:sp>
          <p:nvSpPr>
            <p:cNvPr id="11" name="TextBox 10"/>
            <p:cNvSpPr txBox="1"/>
            <p:nvPr/>
          </p:nvSpPr>
          <p:spPr>
            <a:xfrm>
              <a:off x="5234311" y="384628"/>
              <a:ext cx="3744936" cy="461665"/>
            </a:xfrm>
            <a:prstGeom prst="rect">
              <a:avLst/>
            </a:prstGeom>
            <a:noFill/>
          </p:spPr>
          <p:txBody>
            <a:bodyPr wrap="none" rtlCol="0">
              <a:spAutoFit/>
            </a:bodyPr>
            <a:lstStyle/>
            <a:p>
              <a:r>
                <a:rPr lang="en-US" sz="2400" dirty="0">
                  <a:solidFill>
                    <a:prstClr val="black"/>
                  </a:solidFill>
                  <a:cs typeface="Arial" panose="020B0604020202020204" pitchFamily="34" charset="0"/>
                </a:rPr>
                <a:t>Singular values &amp; vectors</a:t>
              </a:r>
            </a:p>
          </p:txBody>
        </p:sp>
        <p:cxnSp>
          <p:nvCxnSpPr>
            <p:cNvPr id="25" name="Straight Connector 24"/>
            <p:cNvCxnSpPr/>
            <p:nvPr/>
          </p:nvCxnSpPr>
          <p:spPr>
            <a:xfrm flipH="1" flipV="1">
              <a:off x="5424488" y="1265804"/>
              <a:ext cx="800100" cy="5834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a:xfrm>
            <a:off x="5468915" y="5239658"/>
            <a:ext cx="1425371" cy="1146630"/>
            <a:chOff x="3696237" y="2927796"/>
            <a:chExt cx="1324377" cy="1418824"/>
          </a:xfrm>
        </p:grpSpPr>
        <p:sp>
          <p:nvSpPr>
            <p:cNvPr id="27" name="Rectangle 26"/>
            <p:cNvSpPr/>
            <p:nvPr/>
          </p:nvSpPr>
          <p:spPr>
            <a:xfrm>
              <a:off x="3696237" y="3251915"/>
              <a:ext cx="978794" cy="109470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cs typeface="Arial" panose="020B0604020202020204" pitchFamily="34" charset="0"/>
              </a:endParaRPr>
            </a:p>
          </p:txBody>
        </p:sp>
        <p:cxnSp>
          <p:nvCxnSpPr>
            <p:cNvPr id="28" name="Straight Connector 27"/>
            <p:cNvCxnSpPr/>
            <p:nvPr/>
          </p:nvCxnSpPr>
          <p:spPr>
            <a:xfrm flipV="1">
              <a:off x="3696237" y="2927796"/>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4668726" y="2927796"/>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4675031" y="4022501"/>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3696237" y="4022501"/>
              <a:ext cx="345583" cy="324119"/>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4041820" y="4022501"/>
              <a:ext cx="978794" cy="1"/>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4041820" y="2927796"/>
              <a:ext cx="978794" cy="1"/>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041820" y="2927796"/>
              <a:ext cx="0" cy="1094706"/>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5020614" y="2927797"/>
              <a:ext cx="0" cy="1094706"/>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sp>
        <p:nvSpPr>
          <p:cNvPr id="36" name="TextBox 35"/>
          <p:cNvSpPr txBox="1"/>
          <p:nvPr/>
        </p:nvSpPr>
        <p:spPr>
          <a:xfrm>
            <a:off x="174174" y="5486399"/>
            <a:ext cx="1505540" cy="646331"/>
          </a:xfrm>
          <a:prstGeom prst="rect">
            <a:avLst/>
          </a:prstGeom>
          <a:noFill/>
          <a:ln>
            <a:noFill/>
          </a:ln>
        </p:spPr>
        <p:txBody>
          <a:bodyPr wrap="none" rtlCol="0">
            <a:spAutoFit/>
          </a:bodyPr>
          <a:lstStyle/>
          <a:p>
            <a:pPr algn="r"/>
            <a:r>
              <a:rPr lang="en-US" b="1" dirty="0">
                <a:solidFill>
                  <a:srgbClr val="006600"/>
                </a:solidFill>
                <a:cs typeface="Arial" panose="020B0604020202020204" pitchFamily="34" charset="0"/>
              </a:rPr>
              <a:t>Correlation </a:t>
            </a:r>
          </a:p>
          <a:p>
            <a:pPr algn="r"/>
            <a:r>
              <a:rPr lang="en-US" b="1" dirty="0">
                <a:solidFill>
                  <a:srgbClr val="006600"/>
                </a:solidFill>
                <a:cs typeface="Arial" panose="020B0604020202020204" pitchFamily="34" charset="0"/>
              </a:rPr>
              <a:t>Coefficients</a:t>
            </a:r>
          </a:p>
        </p:txBody>
      </p:sp>
      <p:sp>
        <p:nvSpPr>
          <p:cNvPr id="40" name="Freeform 39"/>
          <p:cNvSpPr/>
          <p:nvPr/>
        </p:nvSpPr>
        <p:spPr>
          <a:xfrm>
            <a:off x="1930401" y="4513943"/>
            <a:ext cx="4615634" cy="653144"/>
          </a:xfrm>
          <a:custGeom>
            <a:avLst/>
            <a:gdLst>
              <a:gd name="connsiteX0" fmla="*/ 5178843 w 5293303"/>
              <a:gd name="connsiteY0" fmla="*/ 14514 h 740228"/>
              <a:gd name="connsiteX1" fmla="*/ 4975643 w 5293303"/>
              <a:gd name="connsiteY1" fmla="*/ 261257 h 740228"/>
              <a:gd name="connsiteX2" fmla="*/ 2479186 w 5293303"/>
              <a:gd name="connsiteY2" fmla="*/ 0 h 740228"/>
              <a:gd name="connsiteX3" fmla="*/ 316557 w 5293303"/>
              <a:gd name="connsiteY3" fmla="*/ 159657 h 740228"/>
              <a:gd name="connsiteX4" fmla="*/ 55300 w 5293303"/>
              <a:gd name="connsiteY4" fmla="*/ 740228 h 740228"/>
              <a:gd name="connsiteX0" fmla="*/ 5178843 w 5254228"/>
              <a:gd name="connsiteY0" fmla="*/ 14514 h 740228"/>
              <a:gd name="connsiteX1" fmla="*/ 4975643 w 5254228"/>
              <a:gd name="connsiteY1" fmla="*/ 261257 h 740228"/>
              <a:gd name="connsiteX2" fmla="*/ 2479186 w 5254228"/>
              <a:gd name="connsiteY2" fmla="*/ 0 h 740228"/>
              <a:gd name="connsiteX3" fmla="*/ 316557 w 5254228"/>
              <a:gd name="connsiteY3" fmla="*/ 159657 h 740228"/>
              <a:gd name="connsiteX4" fmla="*/ 55300 w 5254228"/>
              <a:gd name="connsiteY4" fmla="*/ 740228 h 740228"/>
              <a:gd name="connsiteX0" fmla="*/ 5178843 w 5179336"/>
              <a:gd name="connsiteY0" fmla="*/ 14619 h 740333"/>
              <a:gd name="connsiteX1" fmla="*/ 4046729 w 5179336"/>
              <a:gd name="connsiteY1" fmla="*/ 174276 h 740333"/>
              <a:gd name="connsiteX2" fmla="*/ 2479186 w 5179336"/>
              <a:gd name="connsiteY2" fmla="*/ 105 h 740333"/>
              <a:gd name="connsiteX3" fmla="*/ 316557 w 5179336"/>
              <a:gd name="connsiteY3" fmla="*/ 159762 h 740333"/>
              <a:gd name="connsiteX4" fmla="*/ 55300 w 5179336"/>
              <a:gd name="connsiteY4" fmla="*/ 740333 h 740333"/>
              <a:gd name="connsiteX0" fmla="*/ 5141332 w 5141825"/>
              <a:gd name="connsiteY0" fmla="*/ 14619 h 740333"/>
              <a:gd name="connsiteX1" fmla="*/ 4009218 w 5141825"/>
              <a:gd name="connsiteY1" fmla="*/ 174276 h 740333"/>
              <a:gd name="connsiteX2" fmla="*/ 2441675 w 5141825"/>
              <a:gd name="connsiteY2" fmla="*/ 105 h 740333"/>
              <a:gd name="connsiteX3" fmla="*/ 279046 w 5141825"/>
              <a:gd name="connsiteY3" fmla="*/ 159762 h 740333"/>
              <a:gd name="connsiteX4" fmla="*/ 17789 w 5141825"/>
              <a:gd name="connsiteY4" fmla="*/ 740333 h 740333"/>
              <a:gd name="connsiteX0" fmla="*/ 5123543 w 5124036"/>
              <a:gd name="connsiteY0" fmla="*/ 31909 h 757623"/>
              <a:gd name="connsiteX1" fmla="*/ 3991429 w 5124036"/>
              <a:gd name="connsiteY1" fmla="*/ 191566 h 757623"/>
              <a:gd name="connsiteX2" fmla="*/ 2423886 w 5124036"/>
              <a:gd name="connsiteY2" fmla="*/ 17395 h 757623"/>
              <a:gd name="connsiteX3" fmla="*/ 827315 w 5124036"/>
              <a:gd name="connsiteY3" fmla="*/ 89967 h 757623"/>
              <a:gd name="connsiteX4" fmla="*/ 0 w 5124036"/>
              <a:gd name="connsiteY4" fmla="*/ 757623 h 757623"/>
              <a:gd name="connsiteX0" fmla="*/ 5123543 w 5124036"/>
              <a:gd name="connsiteY0" fmla="*/ 21561 h 747275"/>
              <a:gd name="connsiteX1" fmla="*/ 3991429 w 5124036"/>
              <a:gd name="connsiteY1" fmla="*/ 181218 h 747275"/>
              <a:gd name="connsiteX2" fmla="*/ 2423886 w 5124036"/>
              <a:gd name="connsiteY2" fmla="*/ 7047 h 747275"/>
              <a:gd name="connsiteX3" fmla="*/ 827315 w 5124036"/>
              <a:gd name="connsiteY3" fmla="*/ 79619 h 747275"/>
              <a:gd name="connsiteX4" fmla="*/ 0 w 5124036"/>
              <a:gd name="connsiteY4" fmla="*/ 747275 h 747275"/>
              <a:gd name="connsiteX0" fmla="*/ 5123543 w 5124036"/>
              <a:gd name="connsiteY0" fmla="*/ 24201 h 749915"/>
              <a:gd name="connsiteX1" fmla="*/ 3991429 w 5124036"/>
              <a:gd name="connsiteY1" fmla="*/ 183858 h 749915"/>
              <a:gd name="connsiteX2" fmla="*/ 2423886 w 5124036"/>
              <a:gd name="connsiteY2" fmla="*/ 9687 h 749915"/>
              <a:gd name="connsiteX3" fmla="*/ 827315 w 5124036"/>
              <a:gd name="connsiteY3" fmla="*/ 82259 h 749915"/>
              <a:gd name="connsiteX4" fmla="*/ 0 w 5124036"/>
              <a:gd name="connsiteY4" fmla="*/ 749915 h 749915"/>
              <a:gd name="connsiteX0" fmla="*/ 5123543 w 5124036"/>
              <a:gd name="connsiteY0" fmla="*/ 24201 h 749915"/>
              <a:gd name="connsiteX1" fmla="*/ 3991429 w 5124036"/>
              <a:gd name="connsiteY1" fmla="*/ 183858 h 749915"/>
              <a:gd name="connsiteX2" fmla="*/ 2423886 w 5124036"/>
              <a:gd name="connsiteY2" fmla="*/ 9687 h 749915"/>
              <a:gd name="connsiteX3" fmla="*/ 827315 w 5124036"/>
              <a:gd name="connsiteY3" fmla="*/ 82259 h 749915"/>
              <a:gd name="connsiteX4" fmla="*/ 0 w 5124036"/>
              <a:gd name="connsiteY4" fmla="*/ 749915 h 749915"/>
              <a:gd name="connsiteX0" fmla="*/ 5123543 w 5124036"/>
              <a:gd name="connsiteY0" fmla="*/ 34745 h 760459"/>
              <a:gd name="connsiteX1" fmla="*/ 3991429 w 5124036"/>
              <a:gd name="connsiteY1" fmla="*/ 194402 h 760459"/>
              <a:gd name="connsiteX2" fmla="*/ 2423886 w 5124036"/>
              <a:gd name="connsiteY2" fmla="*/ 20231 h 760459"/>
              <a:gd name="connsiteX3" fmla="*/ 0 w 5124036"/>
              <a:gd name="connsiteY3" fmla="*/ 760459 h 760459"/>
              <a:gd name="connsiteX0" fmla="*/ 5123543 w 5124036"/>
              <a:gd name="connsiteY0" fmla="*/ 34745 h 760459"/>
              <a:gd name="connsiteX1" fmla="*/ 3991429 w 5124036"/>
              <a:gd name="connsiteY1" fmla="*/ 194402 h 760459"/>
              <a:gd name="connsiteX2" fmla="*/ 2423886 w 5124036"/>
              <a:gd name="connsiteY2" fmla="*/ 20231 h 760459"/>
              <a:gd name="connsiteX3" fmla="*/ 0 w 5124036"/>
              <a:gd name="connsiteY3" fmla="*/ 760459 h 760459"/>
              <a:gd name="connsiteX0" fmla="*/ 5123543 w 5123543"/>
              <a:gd name="connsiteY0" fmla="*/ 65352 h 791066"/>
              <a:gd name="connsiteX1" fmla="*/ 2423886 w 5123543"/>
              <a:gd name="connsiteY1" fmla="*/ 50838 h 791066"/>
              <a:gd name="connsiteX2" fmla="*/ 0 w 5123543"/>
              <a:gd name="connsiteY2" fmla="*/ 791066 h 791066"/>
              <a:gd name="connsiteX0" fmla="*/ 5123543 w 5123674"/>
              <a:gd name="connsiteY0" fmla="*/ 29451 h 755165"/>
              <a:gd name="connsiteX1" fmla="*/ 2423886 w 5123674"/>
              <a:gd name="connsiteY1" fmla="*/ 14937 h 755165"/>
              <a:gd name="connsiteX2" fmla="*/ 0 w 5123674"/>
              <a:gd name="connsiteY2" fmla="*/ 755165 h 755165"/>
              <a:gd name="connsiteX0" fmla="*/ 4688114 w 4688240"/>
              <a:gd name="connsiteY0" fmla="*/ 36730 h 951130"/>
              <a:gd name="connsiteX1" fmla="*/ 1988457 w 4688240"/>
              <a:gd name="connsiteY1" fmla="*/ 22216 h 951130"/>
              <a:gd name="connsiteX2" fmla="*/ 0 w 4688240"/>
              <a:gd name="connsiteY2" fmla="*/ 951130 h 951130"/>
              <a:gd name="connsiteX0" fmla="*/ 4688114 w 4688240"/>
              <a:gd name="connsiteY0" fmla="*/ 36730 h 951130"/>
              <a:gd name="connsiteX1" fmla="*/ 1988457 w 4688240"/>
              <a:gd name="connsiteY1" fmla="*/ 22216 h 951130"/>
              <a:gd name="connsiteX2" fmla="*/ 0 w 4688240"/>
              <a:gd name="connsiteY2" fmla="*/ 951130 h 951130"/>
              <a:gd name="connsiteX0" fmla="*/ 4673599 w 4673725"/>
              <a:gd name="connsiteY0" fmla="*/ 36137 h 936023"/>
              <a:gd name="connsiteX1" fmla="*/ 1973942 w 4673725"/>
              <a:gd name="connsiteY1" fmla="*/ 21623 h 936023"/>
              <a:gd name="connsiteX2" fmla="*/ 0 w 4673725"/>
              <a:gd name="connsiteY2" fmla="*/ 936023 h 936023"/>
              <a:gd name="connsiteX0" fmla="*/ 3976913 w 3977032"/>
              <a:gd name="connsiteY0" fmla="*/ 34386 h 890729"/>
              <a:gd name="connsiteX1" fmla="*/ 1277256 w 3977032"/>
              <a:gd name="connsiteY1" fmla="*/ 19872 h 890729"/>
              <a:gd name="connsiteX2" fmla="*/ 0 w 3977032"/>
              <a:gd name="connsiteY2" fmla="*/ 890729 h 890729"/>
              <a:gd name="connsiteX0" fmla="*/ 3978057 w 3978176"/>
              <a:gd name="connsiteY0" fmla="*/ 34386 h 890729"/>
              <a:gd name="connsiteX1" fmla="*/ 1278400 w 3978176"/>
              <a:gd name="connsiteY1" fmla="*/ 19872 h 890729"/>
              <a:gd name="connsiteX2" fmla="*/ 1144 w 3978176"/>
              <a:gd name="connsiteY2" fmla="*/ 890729 h 890729"/>
              <a:gd name="connsiteX0" fmla="*/ 3847649 w 3847767"/>
              <a:gd name="connsiteY0" fmla="*/ 28423 h 725109"/>
              <a:gd name="connsiteX1" fmla="*/ 1147992 w 3847767"/>
              <a:gd name="connsiteY1" fmla="*/ 13909 h 725109"/>
              <a:gd name="connsiteX2" fmla="*/ 1364 w 3847767"/>
              <a:gd name="connsiteY2" fmla="*/ 725109 h 725109"/>
              <a:gd name="connsiteX0" fmla="*/ 3847330 w 3847458"/>
              <a:gd name="connsiteY0" fmla="*/ 0 h 696686"/>
              <a:gd name="connsiteX1" fmla="*/ 1321844 w 3847458"/>
              <a:gd name="connsiteY1" fmla="*/ 43543 h 696686"/>
              <a:gd name="connsiteX2" fmla="*/ 1045 w 3847458"/>
              <a:gd name="connsiteY2" fmla="*/ 696686 h 696686"/>
              <a:gd name="connsiteX0" fmla="*/ 3848241 w 3848350"/>
              <a:gd name="connsiteY0" fmla="*/ 0 h 696686"/>
              <a:gd name="connsiteX1" fmla="*/ 974413 w 3848350"/>
              <a:gd name="connsiteY1" fmla="*/ 87086 h 696686"/>
              <a:gd name="connsiteX2" fmla="*/ 1956 w 3848350"/>
              <a:gd name="connsiteY2" fmla="*/ 696686 h 696686"/>
              <a:gd name="connsiteX0" fmla="*/ 3804664 w 3804774"/>
              <a:gd name="connsiteY0" fmla="*/ 11227 h 620828"/>
              <a:gd name="connsiteX1" fmla="*/ 974379 w 3804774"/>
              <a:gd name="connsiteY1" fmla="*/ 11228 h 620828"/>
              <a:gd name="connsiteX2" fmla="*/ 1922 w 3804774"/>
              <a:gd name="connsiteY2" fmla="*/ 620828 h 620828"/>
              <a:gd name="connsiteX0" fmla="*/ 4616259 w 4616376"/>
              <a:gd name="connsiteY0" fmla="*/ 12680 h 665824"/>
              <a:gd name="connsiteX1" fmla="*/ 1785974 w 4616376"/>
              <a:gd name="connsiteY1" fmla="*/ 12681 h 665824"/>
              <a:gd name="connsiteX2" fmla="*/ 717 w 4616376"/>
              <a:gd name="connsiteY2" fmla="*/ 665824 h 665824"/>
              <a:gd name="connsiteX0" fmla="*/ 4616259 w 4616376"/>
              <a:gd name="connsiteY0" fmla="*/ 627 h 653771"/>
              <a:gd name="connsiteX1" fmla="*/ 1785974 w 4616376"/>
              <a:gd name="connsiteY1" fmla="*/ 628 h 653771"/>
              <a:gd name="connsiteX2" fmla="*/ 717 w 4616376"/>
              <a:gd name="connsiteY2" fmla="*/ 653771 h 653771"/>
              <a:gd name="connsiteX0" fmla="*/ 4616259 w 4616376"/>
              <a:gd name="connsiteY0" fmla="*/ 813 h 653957"/>
              <a:gd name="connsiteX1" fmla="*/ 1785974 w 4616376"/>
              <a:gd name="connsiteY1" fmla="*/ 814 h 653957"/>
              <a:gd name="connsiteX2" fmla="*/ 717 w 4616376"/>
              <a:gd name="connsiteY2" fmla="*/ 653957 h 653957"/>
              <a:gd name="connsiteX0" fmla="*/ 4617091 w 4617183"/>
              <a:gd name="connsiteY0" fmla="*/ 0 h 653144"/>
              <a:gd name="connsiteX1" fmla="*/ 1206234 w 4617183"/>
              <a:gd name="connsiteY1" fmla="*/ 43543 h 653144"/>
              <a:gd name="connsiteX2" fmla="*/ 1549 w 4617183"/>
              <a:gd name="connsiteY2" fmla="*/ 653144 h 653144"/>
              <a:gd name="connsiteX0" fmla="*/ 4617091 w 4617183"/>
              <a:gd name="connsiteY0" fmla="*/ 0 h 653144"/>
              <a:gd name="connsiteX1" fmla="*/ 1206234 w 4617183"/>
              <a:gd name="connsiteY1" fmla="*/ 43543 h 653144"/>
              <a:gd name="connsiteX2" fmla="*/ 1549 w 4617183"/>
              <a:gd name="connsiteY2" fmla="*/ 653144 h 653144"/>
              <a:gd name="connsiteX0" fmla="*/ 4615542 w 4615634"/>
              <a:gd name="connsiteY0" fmla="*/ 0 h 653144"/>
              <a:gd name="connsiteX1" fmla="*/ 1204685 w 4615634"/>
              <a:gd name="connsiteY1" fmla="*/ 43543 h 653144"/>
              <a:gd name="connsiteX2" fmla="*/ 0 w 4615634"/>
              <a:gd name="connsiteY2" fmla="*/ 653144 h 653144"/>
            </a:gdLst>
            <a:ahLst/>
            <a:cxnLst>
              <a:cxn ang="0">
                <a:pos x="connsiteX0" y="connsiteY0"/>
              </a:cxn>
              <a:cxn ang="0">
                <a:pos x="connsiteX1" y="connsiteY1"/>
              </a:cxn>
              <a:cxn ang="0">
                <a:pos x="connsiteX2" y="connsiteY2"/>
              </a:cxn>
            </a:cxnLst>
            <a:rect l="l" t="t" r="r" b="b"/>
            <a:pathLst>
              <a:path w="4615634" h="653144">
                <a:moveTo>
                  <a:pt x="4615542" y="0"/>
                </a:moveTo>
                <a:cubicBezTo>
                  <a:pt x="4633685" y="403376"/>
                  <a:pt x="1973942" y="-79829"/>
                  <a:pt x="1204685" y="43543"/>
                </a:cubicBezTo>
                <a:cubicBezTo>
                  <a:pt x="435428" y="166915"/>
                  <a:pt x="11491" y="121560"/>
                  <a:pt x="0" y="653144"/>
                </a:cubicBezTo>
              </a:path>
            </a:pathLst>
          </a:custGeom>
          <a:noFill/>
          <a:ln w="57150">
            <a:solidFill>
              <a:srgbClr val="C898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cs typeface="Arial" panose="020B0604020202020204" pitchFamily="34" charset="0"/>
            </a:endParaRPr>
          </a:p>
        </p:txBody>
      </p:sp>
      <p:sp>
        <p:nvSpPr>
          <p:cNvPr id="41" name="TextBox 40"/>
          <p:cNvSpPr txBox="1"/>
          <p:nvPr/>
        </p:nvSpPr>
        <p:spPr>
          <a:xfrm>
            <a:off x="1564883" y="5080001"/>
            <a:ext cx="907861" cy="400110"/>
          </a:xfrm>
          <a:prstGeom prst="rect">
            <a:avLst/>
          </a:prstGeom>
          <a:noFill/>
        </p:spPr>
        <p:txBody>
          <a:bodyPr wrap="square" rtlCol="0">
            <a:spAutoFit/>
          </a:bodyPr>
          <a:lstStyle/>
          <a:p>
            <a:r>
              <a:rPr lang="en-US" sz="2000" b="1" dirty="0">
                <a:solidFill>
                  <a:prstClr val="black"/>
                </a:solidFill>
                <a:cs typeface="Arial" panose="020B0604020202020204" pitchFamily="34" charset="0"/>
              </a:rPr>
              <a:t>-0.68 </a:t>
            </a:r>
          </a:p>
        </p:txBody>
      </p:sp>
      <p:sp>
        <p:nvSpPr>
          <p:cNvPr id="43" name="Freeform 42"/>
          <p:cNvSpPr/>
          <p:nvPr/>
        </p:nvSpPr>
        <p:spPr>
          <a:xfrm>
            <a:off x="2730555" y="4463141"/>
            <a:ext cx="4417732" cy="682171"/>
          </a:xfrm>
          <a:custGeom>
            <a:avLst/>
            <a:gdLst>
              <a:gd name="connsiteX0" fmla="*/ 5178843 w 5293303"/>
              <a:gd name="connsiteY0" fmla="*/ 14514 h 740228"/>
              <a:gd name="connsiteX1" fmla="*/ 4975643 w 5293303"/>
              <a:gd name="connsiteY1" fmla="*/ 261257 h 740228"/>
              <a:gd name="connsiteX2" fmla="*/ 2479186 w 5293303"/>
              <a:gd name="connsiteY2" fmla="*/ 0 h 740228"/>
              <a:gd name="connsiteX3" fmla="*/ 316557 w 5293303"/>
              <a:gd name="connsiteY3" fmla="*/ 159657 h 740228"/>
              <a:gd name="connsiteX4" fmla="*/ 55300 w 5293303"/>
              <a:gd name="connsiteY4" fmla="*/ 740228 h 740228"/>
              <a:gd name="connsiteX0" fmla="*/ 5178843 w 5254228"/>
              <a:gd name="connsiteY0" fmla="*/ 14514 h 740228"/>
              <a:gd name="connsiteX1" fmla="*/ 4975643 w 5254228"/>
              <a:gd name="connsiteY1" fmla="*/ 261257 h 740228"/>
              <a:gd name="connsiteX2" fmla="*/ 2479186 w 5254228"/>
              <a:gd name="connsiteY2" fmla="*/ 0 h 740228"/>
              <a:gd name="connsiteX3" fmla="*/ 316557 w 5254228"/>
              <a:gd name="connsiteY3" fmla="*/ 159657 h 740228"/>
              <a:gd name="connsiteX4" fmla="*/ 55300 w 5254228"/>
              <a:gd name="connsiteY4" fmla="*/ 740228 h 740228"/>
              <a:gd name="connsiteX0" fmla="*/ 5178843 w 5179336"/>
              <a:gd name="connsiteY0" fmla="*/ 14619 h 740333"/>
              <a:gd name="connsiteX1" fmla="*/ 4046729 w 5179336"/>
              <a:gd name="connsiteY1" fmla="*/ 174276 h 740333"/>
              <a:gd name="connsiteX2" fmla="*/ 2479186 w 5179336"/>
              <a:gd name="connsiteY2" fmla="*/ 105 h 740333"/>
              <a:gd name="connsiteX3" fmla="*/ 316557 w 5179336"/>
              <a:gd name="connsiteY3" fmla="*/ 159762 h 740333"/>
              <a:gd name="connsiteX4" fmla="*/ 55300 w 5179336"/>
              <a:gd name="connsiteY4" fmla="*/ 740333 h 740333"/>
              <a:gd name="connsiteX0" fmla="*/ 5141332 w 5141825"/>
              <a:gd name="connsiteY0" fmla="*/ 14619 h 740333"/>
              <a:gd name="connsiteX1" fmla="*/ 4009218 w 5141825"/>
              <a:gd name="connsiteY1" fmla="*/ 174276 h 740333"/>
              <a:gd name="connsiteX2" fmla="*/ 2441675 w 5141825"/>
              <a:gd name="connsiteY2" fmla="*/ 105 h 740333"/>
              <a:gd name="connsiteX3" fmla="*/ 279046 w 5141825"/>
              <a:gd name="connsiteY3" fmla="*/ 159762 h 740333"/>
              <a:gd name="connsiteX4" fmla="*/ 17789 w 5141825"/>
              <a:gd name="connsiteY4" fmla="*/ 740333 h 740333"/>
              <a:gd name="connsiteX0" fmla="*/ 5123543 w 5124036"/>
              <a:gd name="connsiteY0" fmla="*/ 31909 h 757623"/>
              <a:gd name="connsiteX1" fmla="*/ 3991429 w 5124036"/>
              <a:gd name="connsiteY1" fmla="*/ 191566 h 757623"/>
              <a:gd name="connsiteX2" fmla="*/ 2423886 w 5124036"/>
              <a:gd name="connsiteY2" fmla="*/ 17395 h 757623"/>
              <a:gd name="connsiteX3" fmla="*/ 827315 w 5124036"/>
              <a:gd name="connsiteY3" fmla="*/ 89967 h 757623"/>
              <a:gd name="connsiteX4" fmla="*/ 0 w 5124036"/>
              <a:gd name="connsiteY4" fmla="*/ 757623 h 757623"/>
              <a:gd name="connsiteX0" fmla="*/ 5123543 w 5124036"/>
              <a:gd name="connsiteY0" fmla="*/ 21561 h 747275"/>
              <a:gd name="connsiteX1" fmla="*/ 3991429 w 5124036"/>
              <a:gd name="connsiteY1" fmla="*/ 181218 h 747275"/>
              <a:gd name="connsiteX2" fmla="*/ 2423886 w 5124036"/>
              <a:gd name="connsiteY2" fmla="*/ 7047 h 747275"/>
              <a:gd name="connsiteX3" fmla="*/ 827315 w 5124036"/>
              <a:gd name="connsiteY3" fmla="*/ 79619 h 747275"/>
              <a:gd name="connsiteX4" fmla="*/ 0 w 5124036"/>
              <a:gd name="connsiteY4" fmla="*/ 747275 h 747275"/>
              <a:gd name="connsiteX0" fmla="*/ 5123543 w 5124036"/>
              <a:gd name="connsiteY0" fmla="*/ 24201 h 749915"/>
              <a:gd name="connsiteX1" fmla="*/ 3991429 w 5124036"/>
              <a:gd name="connsiteY1" fmla="*/ 183858 h 749915"/>
              <a:gd name="connsiteX2" fmla="*/ 2423886 w 5124036"/>
              <a:gd name="connsiteY2" fmla="*/ 9687 h 749915"/>
              <a:gd name="connsiteX3" fmla="*/ 827315 w 5124036"/>
              <a:gd name="connsiteY3" fmla="*/ 82259 h 749915"/>
              <a:gd name="connsiteX4" fmla="*/ 0 w 5124036"/>
              <a:gd name="connsiteY4" fmla="*/ 749915 h 749915"/>
              <a:gd name="connsiteX0" fmla="*/ 5123543 w 5124036"/>
              <a:gd name="connsiteY0" fmla="*/ 24201 h 749915"/>
              <a:gd name="connsiteX1" fmla="*/ 3991429 w 5124036"/>
              <a:gd name="connsiteY1" fmla="*/ 183858 h 749915"/>
              <a:gd name="connsiteX2" fmla="*/ 2423886 w 5124036"/>
              <a:gd name="connsiteY2" fmla="*/ 9687 h 749915"/>
              <a:gd name="connsiteX3" fmla="*/ 827315 w 5124036"/>
              <a:gd name="connsiteY3" fmla="*/ 82259 h 749915"/>
              <a:gd name="connsiteX4" fmla="*/ 0 w 5124036"/>
              <a:gd name="connsiteY4" fmla="*/ 749915 h 749915"/>
              <a:gd name="connsiteX0" fmla="*/ 5123543 w 5124036"/>
              <a:gd name="connsiteY0" fmla="*/ 34745 h 760459"/>
              <a:gd name="connsiteX1" fmla="*/ 3991429 w 5124036"/>
              <a:gd name="connsiteY1" fmla="*/ 194402 h 760459"/>
              <a:gd name="connsiteX2" fmla="*/ 2423886 w 5124036"/>
              <a:gd name="connsiteY2" fmla="*/ 20231 h 760459"/>
              <a:gd name="connsiteX3" fmla="*/ 0 w 5124036"/>
              <a:gd name="connsiteY3" fmla="*/ 760459 h 760459"/>
              <a:gd name="connsiteX0" fmla="*/ 5123543 w 5124036"/>
              <a:gd name="connsiteY0" fmla="*/ 34745 h 760459"/>
              <a:gd name="connsiteX1" fmla="*/ 3991429 w 5124036"/>
              <a:gd name="connsiteY1" fmla="*/ 194402 h 760459"/>
              <a:gd name="connsiteX2" fmla="*/ 2423886 w 5124036"/>
              <a:gd name="connsiteY2" fmla="*/ 20231 h 760459"/>
              <a:gd name="connsiteX3" fmla="*/ 0 w 5124036"/>
              <a:gd name="connsiteY3" fmla="*/ 760459 h 760459"/>
              <a:gd name="connsiteX0" fmla="*/ 5123543 w 5123543"/>
              <a:gd name="connsiteY0" fmla="*/ 65352 h 791066"/>
              <a:gd name="connsiteX1" fmla="*/ 2423886 w 5123543"/>
              <a:gd name="connsiteY1" fmla="*/ 50838 h 791066"/>
              <a:gd name="connsiteX2" fmla="*/ 0 w 5123543"/>
              <a:gd name="connsiteY2" fmla="*/ 791066 h 791066"/>
              <a:gd name="connsiteX0" fmla="*/ 5123543 w 5123674"/>
              <a:gd name="connsiteY0" fmla="*/ 29451 h 755165"/>
              <a:gd name="connsiteX1" fmla="*/ 2423886 w 5123674"/>
              <a:gd name="connsiteY1" fmla="*/ 14937 h 755165"/>
              <a:gd name="connsiteX2" fmla="*/ 0 w 5123674"/>
              <a:gd name="connsiteY2" fmla="*/ 755165 h 755165"/>
              <a:gd name="connsiteX0" fmla="*/ 4688114 w 4688240"/>
              <a:gd name="connsiteY0" fmla="*/ 36730 h 951130"/>
              <a:gd name="connsiteX1" fmla="*/ 1988457 w 4688240"/>
              <a:gd name="connsiteY1" fmla="*/ 22216 h 951130"/>
              <a:gd name="connsiteX2" fmla="*/ 0 w 4688240"/>
              <a:gd name="connsiteY2" fmla="*/ 951130 h 951130"/>
              <a:gd name="connsiteX0" fmla="*/ 4688114 w 4688240"/>
              <a:gd name="connsiteY0" fmla="*/ 36730 h 951130"/>
              <a:gd name="connsiteX1" fmla="*/ 1988457 w 4688240"/>
              <a:gd name="connsiteY1" fmla="*/ 22216 h 951130"/>
              <a:gd name="connsiteX2" fmla="*/ 0 w 4688240"/>
              <a:gd name="connsiteY2" fmla="*/ 951130 h 951130"/>
              <a:gd name="connsiteX0" fmla="*/ 4673599 w 4673725"/>
              <a:gd name="connsiteY0" fmla="*/ 36137 h 936023"/>
              <a:gd name="connsiteX1" fmla="*/ 1973942 w 4673725"/>
              <a:gd name="connsiteY1" fmla="*/ 21623 h 936023"/>
              <a:gd name="connsiteX2" fmla="*/ 0 w 4673725"/>
              <a:gd name="connsiteY2" fmla="*/ 936023 h 936023"/>
              <a:gd name="connsiteX0" fmla="*/ 3976913 w 3977032"/>
              <a:gd name="connsiteY0" fmla="*/ 34386 h 890729"/>
              <a:gd name="connsiteX1" fmla="*/ 1277256 w 3977032"/>
              <a:gd name="connsiteY1" fmla="*/ 19872 h 890729"/>
              <a:gd name="connsiteX2" fmla="*/ 0 w 3977032"/>
              <a:gd name="connsiteY2" fmla="*/ 890729 h 890729"/>
              <a:gd name="connsiteX0" fmla="*/ 4615542 w 4615636"/>
              <a:gd name="connsiteY0" fmla="*/ 0 h 1233714"/>
              <a:gd name="connsiteX1" fmla="*/ 1277256 w 4615636"/>
              <a:gd name="connsiteY1" fmla="*/ 362857 h 1233714"/>
              <a:gd name="connsiteX2" fmla="*/ 0 w 4615636"/>
              <a:gd name="connsiteY2" fmla="*/ 1233714 h 1233714"/>
              <a:gd name="connsiteX0" fmla="*/ 4615542 w 4615636"/>
              <a:gd name="connsiteY0" fmla="*/ 0 h 1233714"/>
              <a:gd name="connsiteX1" fmla="*/ 1277256 w 4615636"/>
              <a:gd name="connsiteY1" fmla="*/ 362857 h 1233714"/>
              <a:gd name="connsiteX2" fmla="*/ 0 w 4615636"/>
              <a:gd name="connsiteY2" fmla="*/ 1233714 h 1233714"/>
              <a:gd name="connsiteX0" fmla="*/ 4615542 w 4615641"/>
              <a:gd name="connsiteY0" fmla="*/ 0 h 1233714"/>
              <a:gd name="connsiteX1" fmla="*/ 1407885 w 4615641"/>
              <a:gd name="connsiteY1" fmla="*/ 246742 h 1233714"/>
              <a:gd name="connsiteX2" fmla="*/ 0 w 4615641"/>
              <a:gd name="connsiteY2" fmla="*/ 1233714 h 1233714"/>
              <a:gd name="connsiteX0" fmla="*/ 4615542 w 4615641"/>
              <a:gd name="connsiteY0" fmla="*/ 0 h 1233714"/>
              <a:gd name="connsiteX1" fmla="*/ 1407885 w 4615641"/>
              <a:gd name="connsiteY1" fmla="*/ 246742 h 1233714"/>
              <a:gd name="connsiteX2" fmla="*/ 0 w 4615641"/>
              <a:gd name="connsiteY2" fmla="*/ 1233714 h 1233714"/>
              <a:gd name="connsiteX0" fmla="*/ 4615542 w 4615641"/>
              <a:gd name="connsiteY0" fmla="*/ 0 h 1233714"/>
              <a:gd name="connsiteX1" fmla="*/ 1407885 w 4615641"/>
              <a:gd name="connsiteY1" fmla="*/ 246742 h 1233714"/>
              <a:gd name="connsiteX2" fmla="*/ 0 w 4615641"/>
              <a:gd name="connsiteY2" fmla="*/ 1233714 h 1233714"/>
              <a:gd name="connsiteX0" fmla="*/ 3715656 w 3715750"/>
              <a:gd name="connsiteY0" fmla="*/ 0 h 798285"/>
              <a:gd name="connsiteX1" fmla="*/ 507999 w 3715750"/>
              <a:gd name="connsiteY1" fmla="*/ 246742 h 798285"/>
              <a:gd name="connsiteX2" fmla="*/ 0 w 3715750"/>
              <a:gd name="connsiteY2" fmla="*/ 798285 h 798285"/>
              <a:gd name="connsiteX0" fmla="*/ 3657599 w 3657695"/>
              <a:gd name="connsiteY0" fmla="*/ 0 h 711199"/>
              <a:gd name="connsiteX1" fmla="*/ 507999 w 3657695"/>
              <a:gd name="connsiteY1" fmla="*/ 159656 h 711199"/>
              <a:gd name="connsiteX2" fmla="*/ 0 w 3657695"/>
              <a:gd name="connsiteY2" fmla="*/ 711199 h 711199"/>
              <a:gd name="connsiteX0" fmla="*/ 4412342 w 4412442"/>
              <a:gd name="connsiteY0" fmla="*/ 0 h 682171"/>
              <a:gd name="connsiteX1" fmla="*/ 1262742 w 4412442"/>
              <a:gd name="connsiteY1" fmla="*/ 159656 h 682171"/>
              <a:gd name="connsiteX2" fmla="*/ 0 w 4412442"/>
              <a:gd name="connsiteY2" fmla="*/ 682171 h 682171"/>
              <a:gd name="connsiteX0" fmla="*/ 4412342 w 4412442"/>
              <a:gd name="connsiteY0" fmla="*/ 0 h 682171"/>
              <a:gd name="connsiteX1" fmla="*/ 1262742 w 4412442"/>
              <a:gd name="connsiteY1" fmla="*/ 159656 h 682171"/>
              <a:gd name="connsiteX2" fmla="*/ 0 w 4412442"/>
              <a:gd name="connsiteY2" fmla="*/ 682171 h 682171"/>
              <a:gd name="connsiteX0" fmla="*/ 4412342 w 4412342"/>
              <a:gd name="connsiteY0" fmla="*/ 0 h 682171"/>
              <a:gd name="connsiteX1" fmla="*/ 1262742 w 4412342"/>
              <a:gd name="connsiteY1" fmla="*/ 159656 h 682171"/>
              <a:gd name="connsiteX2" fmla="*/ 0 w 4412342"/>
              <a:gd name="connsiteY2" fmla="*/ 682171 h 682171"/>
              <a:gd name="connsiteX0" fmla="*/ 4412342 w 4412342"/>
              <a:gd name="connsiteY0" fmla="*/ 0 h 682171"/>
              <a:gd name="connsiteX1" fmla="*/ 827313 w 4412342"/>
              <a:gd name="connsiteY1" fmla="*/ 174170 h 682171"/>
              <a:gd name="connsiteX2" fmla="*/ 0 w 4412342"/>
              <a:gd name="connsiteY2" fmla="*/ 682171 h 682171"/>
              <a:gd name="connsiteX0" fmla="*/ 4412342 w 4412342"/>
              <a:gd name="connsiteY0" fmla="*/ 0 h 682171"/>
              <a:gd name="connsiteX1" fmla="*/ 827313 w 4412342"/>
              <a:gd name="connsiteY1" fmla="*/ 174170 h 682171"/>
              <a:gd name="connsiteX2" fmla="*/ 0 w 4412342"/>
              <a:gd name="connsiteY2" fmla="*/ 682171 h 682171"/>
              <a:gd name="connsiteX0" fmla="*/ 4412342 w 4412342"/>
              <a:gd name="connsiteY0" fmla="*/ 0 h 682171"/>
              <a:gd name="connsiteX1" fmla="*/ 638628 w 4412342"/>
              <a:gd name="connsiteY1" fmla="*/ 217713 h 682171"/>
              <a:gd name="connsiteX2" fmla="*/ 0 w 4412342"/>
              <a:gd name="connsiteY2" fmla="*/ 682171 h 682171"/>
              <a:gd name="connsiteX0" fmla="*/ 4412342 w 4412342"/>
              <a:gd name="connsiteY0" fmla="*/ 0 h 682171"/>
              <a:gd name="connsiteX1" fmla="*/ 638628 w 4412342"/>
              <a:gd name="connsiteY1" fmla="*/ 188684 h 682171"/>
              <a:gd name="connsiteX2" fmla="*/ 0 w 4412342"/>
              <a:gd name="connsiteY2" fmla="*/ 682171 h 682171"/>
              <a:gd name="connsiteX0" fmla="*/ 4429550 w 4429550"/>
              <a:gd name="connsiteY0" fmla="*/ 0 h 682171"/>
              <a:gd name="connsiteX1" fmla="*/ 655836 w 4429550"/>
              <a:gd name="connsiteY1" fmla="*/ 188684 h 682171"/>
              <a:gd name="connsiteX2" fmla="*/ 17208 w 4429550"/>
              <a:gd name="connsiteY2" fmla="*/ 682171 h 682171"/>
              <a:gd name="connsiteX0" fmla="*/ 4417732 w 4417732"/>
              <a:gd name="connsiteY0" fmla="*/ 0 h 682171"/>
              <a:gd name="connsiteX1" fmla="*/ 644018 w 4417732"/>
              <a:gd name="connsiteY1" fmla="*/ 188684 h 682171"/>
              <a:gd name="connsiteX2" fmla="*/ 5390 w 4417732"/>
              <a:gd name="connsiteY2" fmla="*/ 682171 h 682171"/>
            </a:gdLst>
            <a:ahLst/>
            <a:cxnLst>
              <a:cxn ang="0">
                <a:pos x="connsiteX0" y="connsiteY0"/>
              </a:cxn>
              <a:cxn ang="0">
                <a:pos x="connsiteX1" y="connsiteY1"/>
              </a:cxn>
              <a:cxn ang="0">
                <a:pos x="connsiteX2" y="connsiteY2"/>
              </a:cxn>
            </a:cxnLst>
            <a:rect l="l" t="t" r="r" b="b"/>
            <a:pathLst>
              <a:path w="4417732" h="682171">
                <a:moveTo>
                  <a:pt x="4417732" y="0"/>
                </a:moveTo>
                <a:cubicBezTo>
                  <a:pt x="4406846" y="780747"/>
                  <a:pt x="1379408" y="74989"/>
                  <a:pt x="644018" y="188684"/>
                </a:cubicBezTo>
                <a:cubicBezTo>
                  <a:pt x="-91372" y="302379"/>
                  <a:pt x="2367" y="310244"/>
                  <a:pt x="5390" y="682171"/>
                </a:cubicBezTo>
              </a:path>
            </a:pathLst>
          </a:custGeom>
          <a:noFill/>
          <a:ln w="57150">
            <a:solidFill>
              <a:srgbClr val="FFDA65"/>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cs typeface="Arial" panose="020B0604020202020204" pitchFamily="34" charset="0"/>
            </a:endParaRPr>
          </a:p>
        </p:txBody>
      </p:sp>
      <p:sp>
        <p:nvSpPr>
          <p:cNvPr id="44" name="Freeform 43"/>
          <p:cNvSpPr/>
          <p:nvPr/>
        </p:nvSpPr>
        <p:spPr>
          <a:xfrm>
            <a:off x="3423861" y="4499427"/>
            <a:ext cx="4312255" cy="682172"/>
          </a:xfrm>
          <a:custGeom>
            <a:avLst/>
            <a:gdLst>
              <a:gd name="connsiteX0" fmla="*/ 5178843 w 5293303"/>
              <a:gd name="connsiteY0" fmla="*/ 14514 h 740228"/>
              <a:gd name="connsiteX1" fmla="*/ 4975643 w 5293303"/>
              <a:gd name="connsiteY1" fmla="*/ 261257 h 740228"/>
              <a:gd name="connsiteX2" fmla="*/ 2479186 w 5293303"/>
              <a:gd name="connsiteY2" fmla="*/ 0 h 740228"/>
              <a:gd name="connsiteX3" fmla="*/ 316557 w 5293303"/>
              <a:gd name="connsiteY3" fmla="*/ 159657 h 740228"/>
              <a:gd name="connsiteX4" fmla="*/ 55300 w 5293303"/>
              <a:gd name="connsiteY4" fmla="*/ 740228 h 740228"/>
              <a:gd name="connsiteX0" fmla="*/ 5178843 w 5254228"/>
              <a:gd name="connsiteY0" fmla="*/ 14514 h 740228"/>
              <a:gd name="connsiteX1" fmla="*/ 4975643 w 5254228"/>
              <a:gd name="connsiteY1" fmla="*/ 261257 h 740228"/>
              <a:gd name="connsiteX2" fmla="*/ 2479186 w 5254228"/>
              <a:gd name="connsiteY2" fmla="*/ 0 h 740228"/>
              <a:gd name="connsiteX3" fmla="*/ 316557 w 5254228"/>
              <a:gd name="connsiteY3" fmla="*/ 159657 h 740228"/>
              <a:gd name="connsiteX4" fmla="*/ 55300 w 5254228"/>
              <a:gd name="connsiteY4" fmla="*/ 740228 h 740228"/>
              <a:gd name="connsiteX0" fmla="*/ 5178843 w 5179336"/>
              <a:gd name="connsiteY0" fmla="*/ 14619 h 740333"/>
              <a:gd name="connsiteX1" fmla="*/ 4046729 w 5179336"/>
              <a:gd name="connsiteY1" fmla="*/ 174276 h 740333"/>
              <a:gd name="connsiteX2" fmla="*/ 2479186 w 5179336"/>
              <a:gd name="connsiteY2" fmla="*/ 105 h 740333"/>
              <a:gd name="connsiteX3" fmla="*/ 316557 w 5179336"/>
              <a:gd name="connsiteY3" fmla="*/ 159762 h 740333"/>
              <a:gd name="connsiteX4" fmla="*/ 55300 w 5179336"/>
              <a:gd name="connsiteY4" fmla="*/ 740333 h 740333"/>
              <a:gd name="connsiteX0" fmla="*/ 5141332 w 5141825"/>
              <a:gd name="connsiteY0" fmla="*/ 14619 h 740333"/>
              <a:gd name="connsiteX1" fmla="*/ 4009218 w 5141825"/>
              <a:gd name="connsiteY1" fmla="*/ 174276 h 740333"/>
              <a:gd name="connsiteX2" fmla="*/ 2441675 w 5141825"/>
              <a:gd name="connsiteY2" fmla="*/ 105 h 740333"/>
              <a:gd name="connsiteX3" fmla="*/ 279046 w 5141825"/>
              <a:gd name="connsiteY3" fmla="*/ 159762 h 740333"/>
              <a:gd name="connsiteX4" fmla="*/ 17789 w 5141825"/>
              <a:gd name="connsiteY4" fmla="*/ 740333 h 740333"/>
              <a:gd name="connsiteX0" fmla="*/ 5123543 w 5124036"/>
              <a:gd name="connsiteY0" fmla="*/ 31909 h 757623"/>
              <a:gd name="connsiteX1" fmla="*/ 3991429 w 5124036"/>
              <a:gd name="connsiteY1" fmla="*/ 191566 h 757623"/>
              <a:gd name="connsiteX2" fmla="*/ 2423886 w 5124036"/>
              <a:gd name="connsiteY2" fmla="*/ 17395 h 757623"/>
              <a:gd name="connsiteX3" fmla="*/ 827315 w 5124036"/>
              <a:gd name="connsiteY3" fmla="*/ 89967 h 757623"/>
              <a:gd name="connsiteX4" fmla="*/ 0 w 5124036"/>
              <a:gd name="connsiteY4" fmla="*/ 757623 h 757623"/>
              <a:gd name="connsiteX0" fmla="*/ 5123543 w 5124036"/>
              <a:gd name="connsiteY0" fmla="*/ 21561 h 747275"/>
              <a:gd name="connsiteX1" fmla="*/ 3991429 w 5124036"/>
              <a:gd name="connsiteY1" fmla="*/ 181218 h 747275"/>
              <a:gd name="connsiteX2" fmla="*/ 2423886 w 5124036"/>
              <a:gd name="connsiteY2" fmla="*/ 7047 h 747275"/>
              <a:gd name="connsiteX3" fmla="*/ 827315 w 5124036"/>
              <a:gd name="connsiteY3" fmla="*/ 79619 h 747275"/>
              <a:gd name="connsiteX4" fmla="*/ 0 w 5124036"/>
              <a:gd name="connsiteY4" fmla="*/ 747275 h 747275"/>
              <a:gd name="connsiteX0" fmla="*/ 5123543 w 5124036"/>
              <a:gd name="connsiteY0" fmla="*/ 24201 h 749915"/>
              <a:gd name="connsiteX1" fmla="*/ 3991429 w 5124036"/>
              <a:gd name="connsiteY1" fmla="*/ 183858 h 749915"/>
              <a:gd name="connsiteX2" fmla="*/ 2423886 w 5124036"/>
              <a:gd name="connsiteY2" fmla="*/ 9687 h 749915"/>
              <a:gd name="connsiteX3" fmla="*/ 827315 w 5124036"/>
              <a:gd name="connsiteY3" fmla="*/ 82259 h 749915"/>
              <a:gd name="connsiteX4" fmla="*/ 0 w 5124036"/>
              <a:gd name="connsiteY4" fmla="*/ 749915 h 749915"/>
              <a:gd name="connsiteX0" fmla="*/ 5123543 w 5124036"/>
              <a:gd name="connsiteY0" fmla="*/ 24201 h 749915"/>
              <a:gd name="connsiteX1" fmla="*/ 3991429 w 5124036"/>
              <a:gd name="connsiteY1" fmla="*/ 183858 h 749915"/>
              <a:gd name="connsiteX2" fmla="*/ 2423886 w 5124036"/>
              <a:gd name="connsiteY2" fmla="*/ 9687 h 749915"/>
              <a:gd name="connsiteX3" fmla="*/ 827315 w 5124036"/>
              <a:gd name="connsiteY3" fmla="*/ 82259 h 749915"/>
              <a:gd name="connsiteX4" fmla="*/ 0 w 5124036"/>
              <a:gd name="connsiteY4" fmla="*/ 749915 h 749915"/>
              <a:gd name="connsiteX0" fmla="*/ 5123543 w 5124036"/>
              <a:gd name="connsiteY0" fmla="*/ 34745 h 760459"/>
              <a:gd name="connsiteX1" fmla="*/ 3991429 w 5124036"/>
              <a:gd name="connsiteY1" fmla="*/ 194402 h 760459"/>
              <a:gd name="connsiteX2" fmla="*/ 2423886 w 5124036"/>
              <a:gd name="connsiteY2" fmla="*/ 20231 h 760459"/>
              <a:gd name="connsiteX3" fmla="*/ 0 w 5124036"/>
              <a:gd name="connsiteY3" fmla="*/ 760459 h 760459"/>
              <a:gd name="connsiteX0" fmla="*/ 5123543 w 5124036"/>
              <a:gd name="connsiteY0" fmla="*/ 34745 h 760459"/>
              <a:gd name="connsiteX1" fmla="*/ 3991429 w 5124036"/>
              <a:gd name="connsiteY1" fmla="*/ 194402 h 760459"/>
              <a:gd name="connsiteX2" fmla="*/ 2423886 w 5124036"/>
              <a:gd name="connsiteY2" fmla="*/ 20231 h 760459"/>
              <a:gd name="connsiteX3" fmla="*/ 0 w 5124036"/>
              <a:gd name="connsiteY3" fmla="*/ 760459 h 760459"/>
              <a:gd name="connsiteX0" fmla="*/ 5123543 w 5123543"/>
              <a:gd name="connsiteY0" fmla="*/ 65352 h 791066"/>
              <a:gd name="connsiteX1" fmla="*/ 2423886 w 5123543"/>
              <a:gd name="connsiteY1" fmla="*/ 50838 h 791066"/>
              <a:gd name="connsiteX2" fmla="*/ 0 w 5123543"/>
              <a:gd name="connsiteY2" fmla="*/ 791066 h 791066"/>
              <a:gd name="connsiteX0" fmla="*/ 5123543 w 5123674"/>
              <a:gd name="connsiteY0" fmla="*/ 29451 h 755165"/>
              <a:gd name="connsiteX1" fmla="*/ 2423886 w 5123674"/>
              <a:gd name="connsiteY1" fmla="*/ 14937 h 755165"/>
              <a:gd name="connsiteX2" fmla="*/ 0 w 5123674"/>
              <a:gd name="connsiteY2" fmla="*/ 755165 h 755165"/>
              <a:gd name="connsiteX0" fmla="*/ 4688114 w 4688240"/>
              <a:gd name="connsiteY0" fmla="*/ 36730 h 951130"/>
              <a:gd name="connsiteX1" fmla="*/ 1988457 w 4688240"/>
              <a:gd name="connsiteY1" fmla="*/ 22216 h 951130"/>
              <a:gd name="connsiteX2" fmla="*/ 0 w 4688240"/>
              <a:gd name="connsiteY2" fmla="*/ 951130 h 951130"/>
              <a:gd name="connsiteX0" fmla="*/ 4688114 w 4688240"/>
              <a:gd name="connsiteY0" fmla="*/ 36730 h 951130"/>
              <a:gd name="connsiteX1" fmla="*/ 1988457 w 4688240"/>
              <a:gd name="connsiteY1" fmla="*/ 22216 h 951130"/>
              <a:gd name="connsiteX2" fmla="*/ 0 w 4688240"/>
              <a:gd name="connsiteY2" fmla="*/ 951130 h 951130"/>
              <a:gd name="connsiteX0" fmla="*/ 4673599 w 4673725"/>
              <a:gd name="connsiteY0" fmla="*/ 36137 h 936023"/>
              <a:gd name="connsiteX1" fmla="*/ 1973942 w 4673725"/>
              <a:gd name="connsiteY1" fmla="*/ 21623 h 936023"/>
              <a:gd name="connsiteX2" fmla="*/ 0 w 4673725"/>
              <a:gd name="connsiteY2" fmla="*/ 936023 h 936023"/>
              <a:gd name="connsiteX0" fmla="*/ 3976913 w 3977032"/>
              <a:gd name="connsiteY0" fmla="*/ 34386 h 890729"/>
              <a:gd name="connsiteX1" fmla="*/ 1277256 w 3977032"/>
              <a:gd name="connsiteY1" fmla="*/ 19872 h 890729"/>
              <a:gd name="connsiteX2" fmla="*/ 0 w 3977032"/>
              <a:gd name="connsiteY2" fmla="*/ 890729 h 890729"/>
              <a:gd name="connsiteX0" fmla="*/ 5167085 w 5167165"/>
              <a:gd name="connsiteY0" fmla="*/ 0 h 1509486"/>
              <a:gd name="connsiteX1" fmla="*/ 1277256 w 5167165"/>
              <a:gd name="connsiteY1" fmla="*/ 638629 h 1509486"/>
              <a:gd name="connsiteX2" fmla="*/ 0 w 5167165"/>
              <a:gd name="connsiteY2" fmla="*/ 1509486 h 1509486"/>
              <a:gd name="connsiteX0" fmla="*/ 5167085 w 5167172"/>
              <a:gd name="connsiteY0" fmla="*/ 0 h 1509486"/>
              <a:gd name="connsiteX1" fmla="*/ 1509484 w 5167172"/>
              <a:gd name="connsiteY1" fmla="*/ 435429 h 1509486"/>
              <a:gd name="connsiteX2" fmla="*/ 0 w 5167172"/>
              <a:gd name="connsiteY2" fmla="*/ 1509486 h 1509486"/>
              <a:gd name="connsiteX0" fmla="*/ 5167085 w 5167085"/>
              <a:gd name="connsiteY0" fmla="*/ 0 h 1509486"/>
              <a:gd name="connsiteX1" fmla="*/ 1509484 w 5167085"/>
              <a:gd name="connsiteY1" fmla="*/ 435429 h 1509486"/>
              <a:gd name="connsiteX2" fmla="*/ 0 w 5167085"/>
              <a:gd name="connsiteY2" fmla="*/ 1509486 h 1509486"/>
              <a:gd name="connsiteX0" fmla="*/ 5168172 w 5168172"/>
              <a:gd name="connsiteY0" fmla="*/ 0 h 1509486"/>
              <a:gd name="connsiteX1" fmla="*/ 1510571 w 5168172"/>
              <a:gd name="connsiteY1" fmla="*/ 435429 h 1509486"/>
              <a:gd name="connsiteX2" fmla="*/ 1087 w 5168172"/>
              <a:gd name="connsiteY2" fmla="*/ 1509486 h 1509486"/>
              <a:gd name="connsiteX0" fmla="*/ 3912018 w 3912018"/>
              <a:gd name="connsiteY0" fmla="*/ 0 h 754743"/>
              <a:gd name="connsiteX1" fmla="*/ 254417 w 3912018"/>
              <a:gd name="connsiteY1" fmla="*/ 435429 h 754743"/>
              <a:gd name="connsiteX2" fmla="*/ 326991 w 3912018"/>
              <a:gd name="connsiteY2" fmla="*/ 754743 h 754743"/>
              <a:gd name="connsiteX0" fmla="*/ 3585027 w 3585027"/>
              <a:gd name="connsiteY0" fmla="*/ 0 h 754743"/>
              <a:gd name="connsiteX1" fmla="*/ 0 w 3585027"/>
              <a:gd name="connsiteY1" fmla="*/ 754743 h 754743"/>
              <a:gd name="connsiteX0" fmla="*/ 3585027 w 3585027"/>
              <a:gd name="connsiteY0" fmla="*/ 0 h 754743"/>
              <a:gd name="connsiteX1" fmla="*/ 0 w 3585027"/>
              <a:gd name="connsiteY1" fmla="*/ 754743 h 754743"/>
              <a:gd name="connsiteX0" fmla="*/ 3585027 w 3585027"/>
              <a:gd name="connsiteY0" fmla="*/ 0 h 754743"/>
              <a:gd name="connsiteX1" fmla="*/ 0 w 3585027"/>
              <a:gd name="connsiteY1" fmla="*/ 754743 h 754743"/>
              <a:gd name="connsiteX0" fmla="*/ 3585027 w 3585027"/>
              <a:gd name="connsiteY0" fmla="*/ 0 h 754743"/>
              <a:gd name="connsiteX1" fmla="*/ 391883 w 3585027"/>
              <a:gd name="connsiteY1" fmla="*/ 406403 h 754743"/>
              <a:gd name="connsiteX2" fmla="*/ 0 w 3585027"/>
              <a:gd name="connsiteY2" fmla="*/ 754743 h 754743"/>
              <a:gd name="connsiteX0" fmla="*/ 3585027 w 3585027"/>
              <a:gd name="connsiteY0" fmla="*/ 0 h 754743"/>
              <a:gd name="connsiteX1" fmla="*/ 391883 w 3585027"/>
              <a:gd name="connsiteY1" fmla="*/ 406403 h 754743"/>
              <a:gd name="connsiteX2" fmla="*/ 0 w 3585027"/>
              <a:gd name="connsiteY2" fmla="*/ 754743 h 754743"/>
              <a:gd name="connsiteX0" fmla="*/ 3953558 w 3953558"/>
              <a:gd name="connsiteY0" fmla="*/ 0 h 754743"/>
              <a:gd name="connsiteX1" fmla="*/ 760414 w 3953558"/>
              <a:gd name="connsiteY1" fmla="*/ 406403 h 754743"/>
              <a:gd name="connsiteX2" fmla="*/ 368531 w 3953558"/>
              <a:gd name="connsiteY2" fmla="*/ 754743 h 754743"/>
              <a:gd name="connsiteX0" fmla="*/ 3585027 w 3585027"/>
              <a:gd name="connsiteY0" fmla="*/ 0 h 754743"/>
              <a:gd name="connsiteX1" fmla="*/ 391883 w 3585027"/>
              <a:gd name="connsiteY1" fmla="*/ 406403 h 754743"/>
              <a:gd name="connsiteX2" fmla="*/ 0 w 3585027"/>
              <a:gd name="connsiteY2" fmla="*/ 754743 h 754743"/>
              <a:gd name="connsiteX0" fmla="*/ 3585027 w 3585027"/>
              <a:gd name="connsiteY0" fmla="*/ 0 h 754743"/>
              <a:gd name="connsiteX1" fmla="*/ 1306283 w 3585027"/>
              <a:gd name="connsiteY1" fmla="*/ 493489 h 754743"/>
              <a:gd name="connsiteX2" fmla="*/ 0 w 3585027"/>
              <a:gd name="connsiteY2" fmla="*/ 754743 h 754743"/>
              <a:gd name="connsiteX0" fmla="*/ 3585027 w 3585027"/>
              <a:gd name="connsiteY0" fmla="*/ 0 h 754743"/>
              <a:gd name="connsiteX1" fmla="*/ 1001483 w 3585027"/>
              <a:gd name="connsiteY1" fmla="*/ 449946 h 754743"/>
              <a:gd name="connsiteX2" fmla="*/ 0 w 3585027"/>
              <a:gd name="connsiteY2" fmla="*/ 754743 h 754743"/>
              <a:gd name="connsiteX0" fmla="*/ 3585027 w 3585027"/>
              <a:gd name="connsiteY0" fmla="*/ 0 h 754743"/>
              <a:gd name="connsiteX1" fmla="*/ 1001483 w 3585027"/>
              <a:gd name="connsiteY1" fmla="*/ 449946 h 754743"/>
              <a:gd name="connsiteX2" fmla="*/ 0 w 3585027"/>
              <a:gd name="connsiteY2" fmla="*/ 754743 h 754743"/>
              <a:gd name="connsiteX0" fmla="*/ 3605979 w 3605979"/>
              <a:gd name="connsiteY0" fmla="*/ 0 h 754743"/>
              <a:gd name="connsiteX1" fmla="*/ 1022435 w 3605979"/>
              <a:gd name="connsiteY1" fmla="*/ 449946 h 754743"/>
              <a:gd name="connsiteX2" fmla="*/ 20952 w 3605979"/>
              <a:gd name="connsiteY2" fmla="*/ 754743 h 754743"/>
              <a:gd name="connsiteX0" fmla="*/ 3585592 w 3585592"/>
              <a:gd name="connsiteY0" fmla="*/ 0 h 754743"/>
              <a:gd name="connsiteX1" fmla="*/ 1002048 w 3585592"/>
              <a:gd name="connsiteY1" fmla="*/ 449946 h 754743"/>
              <a:gd name="connsiteX2" fmla="*/ 565 w 3585592"/>
              <a:gd name="connsiteY2" fmla="*/ 754743 h 754743"/>
              <a:gd name="connsiteX0" fmla="*/ 3586360 w 3586360"/>
              <a:gd name="connsiteY0" fmla="*/ 0 h 754743"/>
              <a:gd name="connsiteX1" fmla="*/ 552873 w 3586360"/>
              <a:gd name="connsiteY1" fmla="*/ 391889 h 754743"/>
              <a:gd name="connsiteX2" fmla="*/ 1333 w 3586360"/>
              <a:gd name="connsiteY2" fmla="*/ 754743 h 754743"/>
              <a:gd name="connsiteX0" fmla="*/ 3535433 w 3535433"/>
              <a:gd name="connsiteY0" fmla="*/ 0 h 653143"/>
              <a:gd name="connsiteX1" fmla="*/ 560003 w 3535433"/>
              <a:gd name="connsiteY1" fmla="*/ 290289 h 653143"/>
              <a:gd name="connsiteX2" fmla="*/ 8463 w 3535433"/>
              <a:gd name="connsiteY2" fmla="*/ 653143 h 653143"/>
              <a:gd name="connsiteX0" fmla="*/ 4311405 w 4311405"/>
              <a:gd name="connsiteY0" fmla="*/ 0 h 682172"/>
              <a:gd name="connsiteX1" fmla="*/ 1335975 w 4311405"/>
              <a:gd name="connsiteY1" fmla="*/ 290289 h 682172"/>
              <a:gd name="connsiteX2" fmla="*/ 663 w 4311405"/>
              <a:gd name="connsiteY2" fmla="*/ 682172 h 682172"/>
              <a:gd name="connsiteX0" fmla="*/ 4311392 w 4311392"/>
              <a:gd name="connsiteY0" fmla="*/ 0 h 682172"/>
              <a:gd name="connsiteX1" fmla="*/ 1335962 w 4311392"/>
              <a:gd name="connsiteY1" fmla="*/ 290289 h 682172"/>
              <a:gd name="connsiteX2" fmla="*/ 650 w 4311392"/>
              <a:gd name="connsiteY2" fmla="*/ 682172 h 682172"/>
              <a:gd name="connsiteX0" fmla="*/ 4312255 w 4312255"/>
              <a:gd name="connsiteY0" fmla="*/ 0 h 682172"/>
              <a:gd name="connsiteX1" fmla="*/ 944940 w 4312255"/>
              <a:gd name="connsiteY1" fmla="*/ 246746 h 682172"/>
              <a:gd name="connsiteX2" fmla="*/ 1513 w 4312255"/>
              <a:gd name="connsiteY2" fmla="*/ 682172 h 682172"/>
              <a:gd name="connsiteX0" fmla="*/ 4312255 w 4312255"/>
              <a:gd name="connsiteY0" fmla="*/ 0 h 682172"/>
              <a:gd name="connsiteX1" fmla="*/ 944940 w 4312255"/>
              <a:gd name="connsiteY1" fmla="*/ 290289 h 682172"/>
              <a:gd name="connsiteX2" fmla="*/ 1513 w 4312255"/>
              <a:gd name="connsiteY2" fmla="*/ 682172 h 682172"/>
              <a:gd name="connsiteX0" fmla="*/ 4312255 w 4312255"/>
              <a:gd name="connsiteY0" fmla="*/ 0 h 682172"/>
              <a:gd name="connsiteX1" fmla="*/ 944940 w 4312255"/>
              <a:gd name="connsiteY1" fmla="*/ 290289 h 682172"/>
              <a:gd name="connsiteX2" fmla="*/ 1513 w 4312255"/>
              <a:gd name="connsiteY2" fmla="*/ 682172 h 682172"/>
            </a:gdLst>
            <a:ahLst/>
            <a:cxnLst>
              <a:cxn ang="0">
                <a:pos x="connsiteX0" y="connsiteY0"/>
              </a:cxn>
              <a:cxn ang="0">
                <a:pos x="connsiteX1" y="connsiteY1"/>
              </a:cxn>
              <a:cxn ang="0">
                <a:pos x="connsiteX2" y="connsiteY2"/>
              </a:cxn>
            </a:cxnLst>
            <a:rect l="l" t="t" r="r" b="b"/>
            <a:pathLst>
              <a:path w="4312255" h="682172">
                <a:moveTo>
                  <a:pt x="4312255" y="0"/>
                </a:moveTo>
                <a:cubicBezTo>
                  <a:pt x="4246940" y="781352"/>
                  <a:pt x="1648883" y="350765"/>
                  <a:pt x="944940" y="290289"/>
                </a:cubicBezTo>
                <a:cubicBezTo>
                  <a:pt x="240997" y="229813"/>
                  <a:pt x="-22679" y="38706"/>
                  <a:pt x="1513" y="682172"/>
                </a:cubicBezTo>
              </a:path>
            </a:pathLst>
          </a:custGeom>
          <a:noFill/>
          <a:ln w="57150">
            <a:solidFill>
              <a:srgbClr val="FFD85D"/>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cs typeface="Arial" panose="020B0604020202020204" pitchFamily="34" charset="0"/>
            </a:endParaRPr>
          </a:p>
        </p:txBody>
      </p:sp>
      <p:sp>
        <p:nvSpPr>
          <p:cNvPr id="46" name="Freeform 45"/>
          <p:cNvSpPr/>
          <p:nvPr/>
        </p:nvSpPr>
        <p:spPr>
          <a:xfrm>
            <a:off x="1181678" y="4325257"/>
            <a:ext cx="385866" cy="943428"/>
          </a:xfrm>
          <a:custGeom>
            <a:avLst/>
            <a:gdLst>
              <a:gd name="connsiteX0" fmla="*/ 0 w 754742"/>
              <a:gd name="connsiteY0" fmla="*/ 0 h 580572"/>
              <a:gd name="connsiteX1" fmla="*/ 754742 w 754742"/>
              <a:gd name="connsiteY1" fmla="*/ 580572 h 580572"/>
              <a:gd name="connsiteX2" fmla="*/ 754742 w 754742"/>
              <a:gd name="connsiteY2" fmla="*/ 580572 h 580572"/>
              <a:gd name="connsiteX0" fmla="*/ 135 w 754877"/>
              <a:gd name="connsiteY0" fmla="*/ 0 h 580572"/>
              <a:gd name="connsiteX1" fmla="*/ 754877 w 754877"/>
              <a:gd name="connsiteY1" fmla="*/ 580572 h 580572"/>
              <a:gd name="connsiteX2" fmla="*/ 754877 w 754877"/>
              <a:gd name="connsiteY2" fmla="*/ 580572 h 580572"/>
              <a:gd name="connsiteX0" fmla="*/ 92 w 754834"/>
              <a:gd name="connsiteY0" fmla="*/ 0 h 580572"/>
              <a:gd name="connsiteX1" fmla="*/ 754834 w 754834"/>
              <a:gd name="connsiteY1" fmla="*/ 580572 h 580572"/>
              <a:gd name="connsiteX2" fmla="*/ 754834 w 754834"/>
              <a:gd name="connsiteY2" fmla="*/ 580572 h 580572"/>
              <a:gd name="connsiteX0" fmla="*/ 0 w 754742"/>
              <a:gd name="connsiteY0" fmla="*/ 0 h 580572"/>
              <a:gd name="connsiteX1" fmla="*/ 624114 w 754742"/>
              <a:gd name="connsiteY1" fmla="*/ 217715 h 580572"/>
              <a:gd name="connsiteX2" fmla="*/ 754742 w 754742"/>
              <a:gd name="connsiteY2" fmla="*/ 580572 h 580572"/>
              <a:gd name="connsiteX3" fmla="*/ 754742 w 754742"/>
              <a:gd name="connsiteY3" fmla="*/ 580572 h 580572"/>
              <a:gd name="connsiteX0" fmla="*/ 0 w 754742"/>
              <a:gd name="connsiteY0" fmla="*/ 0 h 580572"/>
              <a:gd name="connsiteX1" fmla="*/ 624114 w 754742"/>
              <a:gd name="connsiteY1" fmla="*/ 217715 h 580572"/>
              <a:gd name="connsiteX2" fmla="*/ 754742 w 754742"/>
              <a:gd name="connsiteY2" fmla="*/ 580572 h 580572"/>
              <a:gd name="connsiteX3" fmla="*/ 754742 w 754742"/>
              <a:gd name="connsiteY3" fmla="*/ 580572 h 580572"/>
              <a:gd name="connsiteX0" fmla="*/ 0 w 754742"/>
              <a:gd name="connsiteY0" fmla="*/ 0 h 580572"/>
              <a:gd name="connsiteX1" fmla="*/ 580571 w 754742"/>
              <a:gd name="connsiteY1" fmla="*/ 188687 h 580572"/>
              <a:gd name="connsiteX2" fmla="*/ 754742 w 754742"/>
              <a:gd name="connsiteY2" fmla="*/ 580572 h 580572"/>
              <a:gd name="connsiteX3" fmla="*/ 754742 w 754742"/>
              <a:gd name="connsiteY3" fmla="*/ 580572 h 580572"/>
              <a:gd name="connsiteX0" fmla="*/ 0 w 754742"/>
              <a:gd name="connsiteY0" fmla="*/ 0 h 580572"/>
              <a:gd name="connsiteX1" fmla="*/ 580571 w 754742"/>
              <a:gd name="connsiteY1" fmla="*/ 188687 h 580572"/>
              <a:gd name="connsiteX2" fmla="*/ 754742 w 754742"/>
              <a:gd name="connsiteY2" fmla="*/ 580572 h 580572"/>
              <a:gd name="connsiteX3" fmla="*/ 754742 w 754742"/>
              <a:gd name="connsiteY3" fmla="*/ 580572 h 580572"/>
              <a:gd name="connsiteX0" fmla="*/ 798286 w 1641103"/>
              <a:gd name="connsiteY0" fmla="*/ 0 h 593889"/>
              <a:gd name="connsiteX1" fmla="*/ 1378857 w 1641103"/>
              <a:gd name="connsiteY1" fmla="*/ 188687 h 593889"/>
              <a:gd name="connsiteX2" fmla="*/ 1553028 w 1641103"/>
              <a:gd name="connsiteY2" fmla="*/ 580572 h 593889"/>
              <a:gd name="connsiteX3" fmla="*/ 0 w 1641103"/>
              <a:gd name="connsiteY3" fmla="*/ 493486 h 593889"/>
              <a:gd name="connsiteX0" fmla="*/ 0 w 1095056"/>
              <a:gd name="connsiteY0" fmla="*/ 0 h 717701"/>
              <a:gd name="connsiteX1" fmla="*/ 580571 w 1095056"/>
              <a:gd name="connsiteY1" fmla="*/ 188687 h 717701"/>
              <a:gd name="connsiteX2" fmla="*/ 754742 w 1095056"/>
              <a:gd name="connsiteY2" fmla="*/ 580572 h 717701"/>
              <a:gd name="connsiteX3" fmla="*/ 885372 w 1095056"/>
              <a:gd name="connsiteY3" fmla="*/ 711200 h 717701"/>
              <a:gd name="connsiteX0" fmla="*/ 0 w 885372"/>
              <a:gd name="connsiteY0" fmla="*/ 0 h 717701"/>
              <a:gd name="connsiteX1" fmla="*/ 580571 w 885372"/>
              <a:gd name="connsiteY1" fmla="*/ 188687 h 717701"/>
              <a:gd name="connsiteX2" fmla="*/ 754742 w 885372"/>
              <a:gd name="connsiteY2" fmla="*/ 580572 h 717701"/>
              <a:gd name="connsiteX3" fmla="*/ 885372 w 885372"/>
              <a:gd name="connsiteY3" fmla="*/ 711200 h 717701"/>
              <a:gd name="connsiteX0" fmla="*/ 0 w 885372"/>
              <a:gd name="connsiteY0" fmla="*/ 0 h 711200"/>
              <a:gd name="connsiteX1" fmla="*/ 580571 w 885372"/>
              <a:gd name="connsiteY1" fmla="*/ 188687 h 711200"/>
              <a:gd name="connsiteX2" fmla="*/ 885372 w 885372"/>
              <a:gd name="connsiteY2" fmla="*/ 711200 h 711200"/>
              <a:gd name="connsiteX0" fmla="*/ 0 w 885372"/>
              <a:gd name="connsiteY0" fmla="*/ 0 h 711200"/>
              <a:gd name="connsiteX1" fmla="*/ 406400 w 885372"/>
              <a:gd name="connsiteY1" fmla="*/ 275773 h 711200"/>
              <a:gd name="connsiteX2" fmla="*/ 885372 w 885372"/>
              <a:gd name="connsiteY2" fmla="*/ 711200 h 711200"/>
              <a:gd name="connsiteX0" fmla="*/ 0 w 885372"/>
              <a:gd name="connsiteY0" fmla="*/ 0 h 711200"/>
              <a:gd name="connsiteX1" fmla="*/ 885372 w 885372"/>
              <a:gd name="connsiteY1" fmla="*/ 711200 h 711200"/>
              <a:gd name="connsiteX0" fmla="*/ 115 w 885487"/>
              <a:gd name="connsiteY0" fmla="*/ 0 h 711200"/>
              <a:gd name="connsiteX1" fmla="*/ 885487 w 885487"/>
              <a:gd name="connsiteY1" fmla="*/ 711200 h 711200"/>
              <a:gd name="connsiteX0" fmla="*/ 569 w 885941"/>
              <a:gd name="connsiteY0" fmla="*/ 0 h 711200"/>
              <a:gd name="connsiteX1" fmla="*/ 885941 w 885941"/>
              <a:gd name="connsiteY1" fmla="*/ 711200 h 711200"/>
              <a:gd name="connsiteX0" fmla="*/ 569 w 885941"/>
              <a:gd name="connsiteY0" fmla="*/ 0 h 928914"/>
              <a:gd name="connsiteX1" fmla="*/ 885941 w 885941"/>
              <a:gd name="connsiteY1" fmla="*/ 928914 h 928914"/>
              <a:gd name="connsiteX0" fmla="*/ 269751 w 385866"/>
              <a:gd name="connsiteY0" fmla="*/ 0 h 943428"/>
              <a:gd name="connsiteX1" fmla="*/ 385866 w 385866"/>
              <a:gd name="connsiteY1" fmla="*/ 943428 h 943428"/>
            </a:gdLst>
            <a:ahLst/>
            <a:cxnLst>
              <a:cxn ang="0">
                <a:pos x="connsiteX0" y="connsiteY0"/>
              </a:cxn>
              <a:cxn ang="0">
                <a:pos x="connsiteX1" y="connsiteY1"/>
              </a:cxn>
            </a:cxnLst>
            <a:rect l="l" t="t" r="r" b="b"/>
            <a:pathLst>
              <a:path w="385866" h="943428">
                <a:moveTo>
                  <a:pt x="269751" y="0"/>
                </a:moveTo>
                <a:cubicBezTo>
                  <a:pt x="260075" y="759581"/>
                  <a:pt x="-402744" y="924075"/>
                  <a:pt x="385866" y="943428"/>
                </a:cubicBezTo>
              </a:path>
            </a:pathLst>
          </a:custGeom>
          <a:noFill/>
          <a:ln w="57150">
            <a:solidFill>
              <a:srgbClr val="0070C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0" name="TextBox 49"/>
          <p:cNvSpPr txBox="1"/>
          <p:nvPr/>
        </p:nvSpPr>
        <p:spPr>
          <a:xfrm rot="5400000">
            <a:off x="6720114" y="5529944"/>
            <a:ext cx="646331" cy="369332"/>
          </a:xfrm>
          <a:prstGeom prst="rect">
            <a:avLst/>
          </a:prstGeom>
          <a:noFill/>
        </p:spPr>
        <p:txBody>
          <a:bodyPr wrap="none" rtlCol="0">
            <a:spAutoFit/>
          </a:bodyPr>
          <a:lstStyle/>
          <a:p>
            <a:r>
              <a:rPr lang="en-US" dirty="0">
                <a:solidFill>
                  <a:srgbClr val="006600"/>
                </a:solidFill>
                <a:cs typeface="Arial" panose="020B0604020202020204" pitchFamily="34" charset="0"/>
              </a:rPr>
              <a:t>CC2</a:t>
            </a:r>
          </a:p>
        </p:txBody>
      </p:sp>
      <p:sp>
        <p:nvSpPr>
          <p:cNvPr id="52" name="TextBox 51"/>
          <p:cNvSpPr txBox="1"/>
          <p:nvPr/>
        </p:nvSpPr>
        <p:spPr>
          <a:xfrm>
            <a:off x="6683829" y="6146800"/>
            <a:ext cx="646331" cy="369332"/>
          </a:xfrm>
          <a:prstGeom prst="rect">
            <a:avLst/>
          </a:prstGeom>
          <a:noFill/>
        </p:spPr>
        <p:txBody>
          <a:bodyPr wrap="none" rtlCol="0">
            <a:spAutoFit/>
          </a:bodyPr>
          <a:lstStyle/>
          <a:p>
            <a:r>
              <a:rPr lang="en-US" dirty="0">
                <a:solidFill>
                  <a:srgbClr val="006600"/>
                </a:solidFill>
                <a:cs typeface="Arial" panose="020B0604020202020204" pitchFamily="34" charset="0"/>
              </a:rPr>
              <a:t>CC3</a:t>
            </a:r>
          </a:p>
        </p:txBody>
      </p:sp>
      <p:sp>
        <p:nvSpPr>
          <p:cNvPr id="53" name="TextBox 52"/>
          <p:cNvSpPr txBox="1"/>
          <p:nvPr/>
        </p:nvSpPr>
        <p:spPr>
          <a:xfrm>
            <a:off x="6415315" y="4949373"/>
            <a:ext cx="646331" cy="369332"/>
          </a:xfrm>
          <a:prstGeom prst="rect">
            <a:avLst/>
          </a:prstGeom>
          <a:noFill/>
        </p:spPr>
        <p:txBody>
          <a:bodyPr wrap="none" rtlCol="0">
            <a:spAutoFit/>
          </a:bodyPr>
          <a:lstStyle/>
          <a:p>
            <a:r>
              <a:rPr lang="en-US" dirty="0">
                <a:solidFill>
                  <a:srgbClr val="006600"/>
                </a:solidFill>
                <a:cs typeface="Arial" panose="020B0604020202020204" pitchFamily="34" charset="0"/>
              </a:rPr>
              <a:t>CC1</a:t>
            </a:r>
          </a:p>
        </p:txBody>
      </p:sp>
      <p:sp>
        <p:nvSpPr>
          <p:cNvPr id="54" name="TextBox 53"/>
          <p:cNvSpPr txBox="1"/>
          <p:nvPr/>
        </p:nvSpPr>
        <p:spPr>
          <a:xfrm>
            <a:off x="1661887" y="5421085"/>
            <a:ext cx="2210862" cy="369332"/>
          </a:xfrm>
          <a:prstGeom prst="rect">
            <a:avLst/>
          </a:prstGeom>
          <a:noFill/>
        </p:spPr>
        <p:txBody>
          <a:bodyPr wrap="none" rtlCol="0">
            <a:spAutoFit/>
          </a:bodyPr>
          <a:lstStyle/>
          <a:p>
            <a:r>
              <a:rPr lang="en-US" dirty="0">
                <a:solidFill>
                  <a:srgbClr val="006600"/>
                </a:solidFill>
                <a:cs typeface="Arial" panose="020B0604020202020204" pitchFamily="34" charset="0"/>
              </a:rPr>
              <a:t>CC1     CC2    CC3</a:t>
            </a:r>
          </a:p>
        </p:txBody>
      </p:sp>
      <p:sp>
        <p:nvSpPr>
          <p:cNvPr id="48" name="Left Brace 47"/>
          <p:cNvSpPr/>
          <p:nvPr/>
        </p:nvSpPr>
        <p:spPr>
          <a:xfrm rot="16200000">
            <a:off x="2554516" y="4789711"/>
            <a:ext cx="391883" cy="2075543"/>
          </a:xfrm>
          <a:prstGeom prst="leftBrace">
            <a:avLst>
              <a:gd name="adj1" fmla="val 45370"/>
              <a:gd name="adj2" fmla="val 50000"/>
            </a:avLst>
          </a:prstGeom>
          <a:ln w="28575">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cs typeface="Arial" panose="020B0604020202020204" pitchFamily="34" charset="0"/>
            </a:endParaRPr>
          </a:p>
        </p:txBody>
      </p:sp>
      <p:grpSp>
        <p:nvGrpSpPr>
          <p:cNvPr id="14" name="Group 13"/>
          <p:cNvGrpSpPr/>
          <p:nvPr/>
        </p:nvGrpSpPr>
        <p:grpSpPr>
          <a:xfrm>
            <a:off x="2745382" y="5587998"/>
            <a:ext cx="3324861" cy="668417"/>
            <a:chOff x="2745382" y="5587998"/>
            <a:chExt cx="3324861" cy="668417"/>
          </a:xfrm>
        </p:grpSpPr>
        <p:sp>
          <p:nvSpPr>
            <p:cNvPr id="49" name="Freeform 48"/>
            <p:cNvSpPr/>
            <p:nvPr/>
          </p:nvSpPr>
          <p:spPr>
            <a:xfrm>
              <a:off x="2745382" y="5890985"/>
              <a:ext cx="3324861" cy="365430"/>
            </a:xfrm>
            <a:custGeom>
              <a:avLst/>
              <a:gdLst>
                <a:gd name="connsiteX0" fmla="*/ 14702 w 2903045"/>
                <a:gd name="connsiteY0" fmla="*/ 0 h 348368"/>
                <a:gd name="connsiteX1" fmla="*/ 435616 w 2903045"/>
                <a:gd name="connsiteY1" fmla="*/ 348343 h 348368"/>
                <a:gd name="connsiteX2" fmla="*/ 2903045 w 2903045"/>
                <a:gd name="connsiteY2" fmla="*/ 14515 h 348368"/>
                <a:gd name="connsiteX0" fmla="*/ 20033 w 2872657"/>
                <a:gd name="connsiteY0" fmla="*/ 0 h 398816"/>
                <a:gd name="connsiteX1" fmla="*/ 405228 w 2872657"/>
                <a:gd name="connsiteY1" fmla="*/ 398349 h 398816"/>
                <a:gd name="connsiteX2" fmla="*/ 2872657 w 2872657"/>
                <a:gd name="connsiteY2" fmla="*/ 64521 h 398816"/>
                <a:gd name="connsiteX0" fmla="*/ 2407 w 2855031"/>
                <a:gd name="connsiteY0" fmla="*/ 0 h 398816"/>
                <a:gd name="connsiteX1" fmla="*/ 387602 w 2855031"/>
                <a:gd name="connsiteY1" fmla="*/ 398349 h 398816"/>
                <a:gd name="connsiteX2" fmla="*/ 2855031 w 2855031"/>
                <a:gd name="connsiteY2" fmla="*/ 64521 h 398816"/>
                <a:gd name="connsiteX0" fmla="*/ 1401 w 2861169"/>
                <a:gd name="connsiteY0" fmla="*/ 0 h 398817"/>
                <a:gd name="connsiteX1" fmla="*/ 393740 w 2861169"/>
                <a:gd name="connsiteY1" fmla="*/ 398349 h 398817"/>
                <a:gd name="connsiteX2" fmla="*/ 2861169 w 2861169"/>
                <a:gd name="connsiteY2" fmla="*/ 64521 h 398817"/>
                <a:gd name="connsiteX0" fmla="*/ 6134 w 2837327"/>
                <a:gd name="connsiteY0" fmla="*/ 68829 h 336249"/>
                <a:gd name="connsiteX1" fmla="*/ 369898 w 2837327"/>
                <a:gd name="connsiteY1" fmla="*/ 333828 h 336249"/>
                <a:gd name="connsiteX2" fmla="*/ 2837327 w 2837327"/>
                <a:gd name="connsiteY2" fmla="*/ 0 h 336249"/>
                <a:gd name="connsiteX0" fmla="*/ 7188 w 2838381"/>
                <a:gd name="connsiteY0" fmla="*/ 68829 h 334386"/>
                <a:gd name="connsiteX1" fmla="*/ 370952 w 2838381"/>
                <a:gd name="connsiteY1" fmla="*/ 333828 h 334386"/>
                <a:gd name="connsiteX2" fmla="*/ 2838381 w 2838381"/>
                <a:gd name="connsiteY2" fmla="*/ 0 h 334386"/>
                <a:gd name="connsiteX0" fmla="*/ 7188 w 2838381"/>
                <a:gd name="connsiteY0" fmla="*/ 68829 h 334401"/>
                <a:gd name="connsiteX1" fmla="*/ 370952 w 2838381"/>
                <a:gd name="connsiteY1" fmla="*/ 333828 h 334401"/>
                <a:gd name="connsiteX2" fmla="*/ 2838381 w 2838381"/>
                <a:gd name="connsiteY2" fmla="*/ 0 h 334401"/>
                <a:gd name="connsiteX0" fmla="*/ 0 w 2831193"/>
                <a:gd name="connsiteY0" fmla="*/ 68829 h 334904"/>
                <a:gd name="connsiteX1" fmla="*/ 363764 w 2831193"/>
                <a:gd name="connsiteY1" fmla="*/ 333828 h 334904"/>
                <a:gd name="connsiteX2" fmla="*/ 2831193 w 2831193"/>
                <a:gd name="connsiteY2" fmla="*/ 0 h 334904"/>
                <a:gd name="connsiteX0" fmla="*/ 6133 w 2837326"/>
                <a:gd name="connsiteY0" fmla="*/ 68829 h 334727"/>
                <a:gd name="connsiteX1" fmla="*/ 369897 w 2837326"/>
                <a:gd name="connsiteY1" fmla="*/ 333828 h 334727"/>
                <a:gd name="connsiteX2" fmla="*/ 2837326 w 2837326"/>
                <a:gd name="connsiteY2" fmla="*/ 0 h 334727"/>
                <a:gd name="connsiteX0" fmla="*/ 2970 w 2834163"/>
                <a:gd name="connsiteY0" fmla="*/ 68829 h 334727"/>
                <a:gd name="connsiteX1" fmla="*/ 366734 w 2834163"/>
                <a:gd name="connsiteY1" fmla="*/ 333828 h 334727"/>
                <a:gd name="connsiteX2" fmla="*/ 2834163 w 2834163"/>
                <a:gd name="connsiteY2" fmla="*/ 0 h 334727"/>
                <a:gd name="connsiteX0" fmla="*/ 5078 w 2836271"/>
                <a:gd name="connsiteY0" fmla="*/ 68829 h 334535"/>
                <a:gd name="connsiteX1" fmla="*/ 368842 w 2836271"/>
                <a:gd name="connsiteY1" fmla="*/ 333828 h 334535"/>
                <a:gd name="connsiteX2" fmla="*/ 2836271 w 2836271"/>
                <a:gd name="connsiteY2" fmla="*/ 0 h 334535"/>
                <a:gd name="connsiteX0" fmla="*/ 26161 w 3350840"/>
                <a:gd name="connsiteY0" fmla="*/ 0 h 265296"/>
                <a:gd name="connsiteX1" fmla="*/ 389925 w 3350840"/>
                <a:gd name="connsiteY1" fmla="*/ 264999 h 265296"/>
                <a:gd name="connsiteX2" fmla="*/ 3350840 w 3350840"/>
                <a:gd name="connsiteY2" fmla="*/ 32771 h 265296"/>
                <a:gd name="connsiteX0" fmla="*/ 0 w 3324679"/>
                <a:gd name="connsiteY0" fmla="*/ 74411 h 340117"/>
                <a:gd name="connsiteX1" fmla="*/ 363764 w 3324679"/>
                <a:gd name="connsiteY1" fmla="*/ 339410 h 340117"/>
                <a:gd name="connsiteX2" fmla="*/ 1234621 w 3324679"/>
                <a:gd name="connsiteY2" fmla="*/ 5580 h 340117"/>
                <a:gd name="connsiteX3" fmla="*/ 3324679 w 3324679"/>
                <a:gd name="connsiteY3" fmla="*/ 107182 h 340117"/>
                <a:gd name="connsiteX0" fmla="*/ 0 w 3324679"/>
                <a:gd name="connsiteY0" fmla="*/ 99674 h 365380"/>
                <a:gd name="connsiteX1" fmla="*/ 363764 w 3324679"/>
                <a:gd name="connsiteY1" fmla="*/ 364673 h 365380"/>
                <a:gd name="connsiteX2" fmla="*/ 1234621 w 3324679"/>
                <a:gd name="connsiteY2" fmla="*/ 30843 h 365380"/>
                <a:gd name="connsiteX3" fmla="*/ 2424793 w 3324679"/>
                <a:gd name="connsiteY3" fmla="*/ 16329 h 365380"/>
                <a:gd name="connsiteX4" fmla="*/ 3324679 w 3324679"/>
                <a:gd name="connsiteY4" fmla="*/ 132445 h 365380"/>
                <a:gd name="connsiteX0" fmla="*/ 182 w 3324861"/>
                <a:gd name="connsiteY0" fmla="*/ 99674 h 365430"/>
                <a:gd name="connsiteX1" fmla="*/ 363946 w 3324861"/>
                <a:gd name="connsiteY1" fmla="*/ 364673 h 365430"/>
                <a:gd name="connsiteX2" fmla="*/ 1234803 w 3324861"/>
                <a:gd name="connsiteY2" fmla="*/ 30843 h 365430"/>
                <a:gd name="connsiteX3" fmla="*/ 2424975 w 3324861"/>
                <a:gd name="connsiteY3" fmla="*/ 16329 h 365430"/>
                <a:gd name="connsiteX4" fmla="*/ 3324861 w 3324861"/>
                <a:gd name="connsiteY4" fmla="*/ 132445 h 365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861" h="365430">
                  <a:moveTo>
                    <a:pt x="182" y="99674"/>
                  </a:moveTo>
                  <a:cubicBezTo>
                    <a:pt x="-6245" y="255966"/>
                    <a:pt x="158176" y="376145"/>
                    <a:pt x="363946" y="364673"/>
                  </a:cubicBezTo>
                  <a:cubicBezTo>
                    <a:pt x="569716" y="353201"/>
                    <a:pt x="888879" y="76805"/>
                    <a:pt x="1234803" y="30843"/>
                  </a:cubicBezTo>
                  <a:cubicBezTo>
                    <a:pt x="1580727" y="-15119"/>
                    <a:pt x="2076632" y="-605"/>
                    <a:pt x="2424975" y="16329"/>
                  </a:cubicBezTo>
                  <a:cubicBezTo>
                    <a:pt x="2773318" y="33263"/>
                    <a:pt x="3177299" y="125188"/>
                    <a:pt x="3324861" y="132445"/>
                  </a:cubicBezTo>
                </a:path>
              </a:pathLst>
            </a:custGeom>
            <a:noFill/>
            <a:ln w="28575">
              <a:solidFill>
                <a:srgbClr val="0070C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cs typeface="Arial" panose="020B0604020202020204" pitchFamily="34" charset="0"/>
              </a:endParaRPr>
            </a:p>
          </p:txBody>
        </p:sp>
        <p:sp>
          <p:nvSpPr>
            <p:cNvPr id="55" name="TextBox 54"/>
            <p:cNvSpPr txBox="1"/>
            <p:nvPr/>
          </p:nvSpPr>
          <p:spPr>
            <a:xfrm>
              <a:off x="3978831" y="5587998"/>
              <a:ext cx="1326004" cy="369332"/>
            </a:xfrm>
            <a:prstGeom prst="rect">
              <a:avLst/>
            </a:prstGeom>
            <a:noFill/>
          </p:spPr>
          <p:txBody>
            <a:bodyPr wrap="none" rtlCol="0">
              <a:spAutoFit/>
            </a:bodyPr>
            <a:lstStyle/>
            <a:p>
              <a:r>
                <a:rPr lang="en-US" dirty="0">
                  <a:solidFill>
                    <a:srgbClr val="0070C0"/>
                  </a:solidFill>
                  <a:cs typeface="Arial" panose="020B0604020202020204" pitchFamily="34" charset="0"/>
                </a:rPr>
                <a:t>data set #1</a:t>
              </a:r>
            </a:p>
          </p:txBody>
        </p:sp>
      </p:grpSp>
      <p:sp>
        <p:nvSpPr>
          <p:cNvPr id="70" name="TextBox 69"/>
          <p:cNvSpPr txBox="1"/>
          <p:nvPr/>
        </p:nvSpPr>
        <p:spPr>
          <a:xfrm>
            <a:off x="7257215" y="5007429"/>
            <a:ext cx="1680267" cy="1631216"/>
          </a:xfrm>
          <a:prstGeom prst="rect">
            <a:avLst/>
          </a:prstGeom>
          <a:noFill/>
        </p:spPr>
        <p:txBody>
          <a:bodyPr wrap="none" rtlCol="0">
            <a:spAutoFit/>
          </a:bodyPr>
          <a:lstStyle/>
          <a:p>
            <a:pPr algn="ctr"/>
            <a:r>
              <a:rPr lang="en-US" sz="2000" b="1" dirty="0">
                <a:solidFill>
                  <a:srgbClr val="FF0000"/>
                </a:solidFill>
                <a:cs typeface="Arial" panose="020B0604020202020204" pitchFamily="34" charset="0"/>
              </a:rPr>
              <a:t>Data sets</a:t>
            </a:r>
          </a:p>
          <a:p>
            <a:pPr algn="ctr"/>
            <a:r>
              <a:rPr lang="en-US" sz="2000" b="1" dirty="0">
                <a:solidFill>
                  <a:srgbClr val="FF0000"/>
                </a:solidFill>
                <a:cs typeface="Arial" panose="020B0604020202020204" pitchFamily="34" charset="0"/>
              </a:rPr>
              <a:t>Positioned</a:t>
            </a:r>
          </a:p>
          <a:p>
            <a:pPr algn="ctr"/>
            <a:r>
              <a:rPr lang="en-US" sz="2000" b="1" dirty="0">
                <a:solidFill>
                  <a:srgbClr val="FF0000"/>
                </a:solidFill>
                <a:cs typeface="Arial" panose="020B0604020202020204" pitchFamily="34" charset="0"/>
              </a:rPr>
              <a:t>in</a:t>
            </a:r>
          </a:p>
          <a:p>
            <a:pPr algn="ctr"/>
            <a:r>
              <a:rPr lang="en-US" sz="2000" b="1" dirty="0">
                <a:solidFill>
                  <a:srgbClr val="FF0000"/>
                </a:solidFill>
                <a:cs typeface="Arial" panose="020B0604020202020204" pitchFamily="34" charset="0"/>
              </a:rPr>
              <a:t>“Correlation</a:t>
            </a:r>
          </a:p>
          <a:p>
            <a:pPr algn="ctr"/>
            <a:r>
              <a:rPr lang="en-US" sz="2000" b="1" dirty="0">
                <a:solidFill>
                  <a:srgbClr val="FF0000"/>
                </a:solidFill>
                <a:cs typeface="Arial" panose="020B0604020202020204" pitchFamily="34" charset="0"/>
              </a:rPr>
              <a:t>Space”</a:t>
            </a:r>
          </a:p>
        </p:txBody>
      </p:sp>
      <p:sp>
        <p:nvSpPr>
          <p:cNvPr id="45" name="TextBox 44"/>
          <p:cNvSpPr txBox="1"/>
          <p:nvPr/>
        </p:nvSpPr>
        <p:spPr>
          <a:xfrm>
            <a:off x="2361227" y="5077854"/>
            <a:ext cx="806976" cy="400110"/>
          </a:xfrm>
          <a:prstGeom prst="rect">
            <a:avLst/>
          </a:prstGeom>
          <a:noFill/>
        </p:spPr>
        <p:txBody>
          <a:bodyPr wrap="square" rtlCol="0">
            <a:spAutoFit/>
          </a:bodyPr>
          <a:lstStyle/>
          <a:p>
            <a:r>
              <a:rPr lang="en-US" sz="2000" b="1" dirty="0">
                <a:solidFill>
                  <a:prstClr val="black"/>
                </a:solidFill>
                <a:cs typeface="Arial" panose="020B0604020202020204" pitchFamily="34" charset="0"/>
              </a:rPr>
              <a:t>-0.24 </a:t>
            </a:r>
          </a:p>
        </p:txBody>
      </p:sp>
      <p:grpSp>
        <p:nvGrpSpPr>
          <p:cNvPr id="12" name="Group 11"/>
          <p:cNvGrpSpPr/>
          <p:nvPr/>
        </p:nvGrpSpPr>
        <p:grpSpPr>
          <a:xfrm>
            <a:off x="2014174" y="4238171"/>
            <a:ext cx="4647886" cy="2408433"/>
            <a:chOff x="2014174" y="4238171"/>
            <a:chExt cx="4647886" cy="2408433"/>
          </a:xfrm>
        </p:grpSpPr>
        <p:sp>
          <p:nvSpPr>
            <p:cNvPr id="56" name="Freeform 55"/>
            <p:cNvSpPr/>
            <p:nvPr/>
          </p:nvSpPr>
          <p:spPr>
            <a:xfrm>
              <a:off x="3135087" y="5667829"/>
              <a:ext cx="2823029" cy="791028"/>
            </a:xfrm>
            <a:custGeom>
              <a:avLst/>
              <a:gdLst>
                <a:gd name="connsiteX0" fmla="*/ 14702 w 2903045"/>
                <a:gd name="connsiteY0" fmla="*/ 0 h 348368"/>
                <a:gd name="connsiteX1" fmla="*/ 435616 w 2903045"/>
                <a:gd name="connsiteY1" fmla="*/ 348343 h 348368"/>
                <a:gd name="connsiteX2" fmla="*/ 2903045 w 2903045"/>
                <a:gd name="connsiteY2" fmla="*/ 14515 h 348368"/>
                <a:gd name="connsiteX0" fmla="*/ 20033 w 2872657"/>
                <a:gd name="connsiteY0" fmla="*/ 0 h 398816"/>
                <a:gd name="connsiteX1" fmla="*/ 405228 w 2872657"/>
                <a:gd name="connsiteY1" fmla="*/ 398349 h 398816"/>
                <a:gd name="connsiteX2" fmla="*/ 2872657 w 2872657"/>
                <a:gd name="connsiteY2" fmla="*/ 64521 h 398816"/>
                <a:gd name="connsiteX0" fmla="*/ 2407 w 2855031"/>
                <a:gd name="connsiteY0" fmla="*/ 0 h 398816"/>
                <a:gd name="connsiteX1" fmla="*/ 387602 w 2855031"/>
                <a:gd name="connsiteY1" fmla="*/ 398349 h 398816"/>
                <a:gd name="connsiteX2" fmla="*/ 2855031 w 2855031"/>
                <a:gd name="connsiteY2" fmla="*/ 64521 h 398816"/>
                <a:gd name="connsiteX0" fmla="*/ 1401 w 2861169"/>
                <a:gd name="connsiteY0" fmla="*/ 0 h 398817"/>
                <a:gd name="connsiteX1" fmla="*/ 393740 w 2861169"/>
                <a:gd name="connsiteY1" fmla="*/ 398349 h 398817"/>
                <a:gd name="connsiteX2" fmla="*/ 2861169 w 2861169"/>
                <a:gd name="connsiteY2" fmla="*/ 64521 h 398817"/>
                <a:gd name="connsiteX0" fmla="*/ 6134 w 2837327"/>
                <a:gd name="connsiteY0" fmla="*/ 68829 h 336249"/>
                <a:gd name="connsiteX1" fmla="*/ 369898 w 2837327"/>
                <a:gd name="connsiteY1" fmla="*/ 333828 h 336249"/>
                <a:gd name="connsiteX2" fmla="*/ 2837327 w 2837327"/>
                <a:gd name="connsiteY2" fmla="*/ 0 h 336249"/>
                <a:gd name="connsiteX0" fmla="*/ 7188 w 2838381"/>
                <a:gd name="connsiteY0" fmla="*/ 68829 h 334386"/>
                <a:gd name="connsiteX1" fmla="*/ 370952 w 2838381"/>
                <a:gd name="connsiteY1" fmla="*/ 333828 h 334386"/>
                <a:gd name="connsiteX2" fmla="*/ 2838381 w 2838381"/>
                <a:gd name="connsiteY2" fmla="*/ 0 h 334386"/>
                <a:gd name="connsiteX0" fmla="*/ 7188 w 2838381"/>
                <a:gd name="connsiteY0" fmla="*/ 68829 h 334401"/>
                <a:gd name="connsiteX1" fmla="*/ 370952 w 2838381"/>
                <a:gd name="connsiteY1" fmla="*/ 333828 h 334401"/>
                <a:gd name="connsiteX2" fmla="*/ 2838381 w 2838381"/>
                <a:gd name="connsiteY2" fmla="*/ 0 h 334401"/>
                <a:gd name="connsiteX0" fmla="*/ 0 w 2831193"/>
                <a:gd name="connsiteY0" fmla="*/ 68829 h 334904"/>
                <a:gd name="connsiteX1" fmla="*/ 363764 w 2831193"/>
                <a:gd name="connsiteY1" fmla="*/ 333828 h 334904"/>
                <a:gd name="connsiteX2" fmla="*/ 2831193 w 2831193"/>
                <a:gd name="connsiteY2" fmla="*/ 0 h 334904"/>
                <a:gd name="connsiteX0" fmla="*/ 6133 w 2837326"/>
                <a:gd name="connsiteY0" fmla="*/ 68829 h 334727"/>
                <a:gd name="connsiteX1" fmla="*/ 369897 w 2837326"/>
                <a:gd name="connsiteY1" fmla="*/ 333828 h 334727"/>
                <a:gd name="connsiteX2" fmla="*/ 2837326 w 2837326"/>
                <a:gd name="connsiteY2" fmla="*/ 0 h 334727"/>
                <a:gd name="connsiteX0" fmla="*/ 2970 w 2834163"/>
                <a:gd name="connsiteY0" fmla="*/ 68829 h 334727"/>
                <a:gd name="connsiteX1" fmla="*/ 366734 w 2834163"/>
                <a:gd name="connsiteY1" fmla="*/ 333828 h 334727"/>
                <a:gd name="connsiteX2" fmla="*/ 2834163 w 2834163"/>
                <a:gd name="connsiteY2" fmla="*/ 0 h 334727"/>
                <a:gd name="connsiteX0" fmla="*/ 5078 w 2836271"/>
                <a:gd name="connsiteY0" fmla="*/ 68829 h 334535"/>
                <a:gd name="connsiteX1" fmla="*/ 368842 w 2836271"/>
                <a:gd name="connsiteY1" fmla="*/ 333828 h 334535"/>
                <a:gd name="connsiteX2" fmla="*/ 2836271 w 2836271"/>
                <a:gd name="connsiteY2" fmla="*/ 0 h 334535"/>
                <a:gd name="connsiteX0" fmla="*/ 12771 w 3047164"/>
                <a:gd name="connsiteY0" fmla="*/ 475229 h 758343"/>
                <a:gd name="connsiteX1" fmla="*/ 376535 w 3047164"/>
                <a:gd name="connsiteY1" fmla="*/ 740228 h 758343"/>
                <a:gd name="connsiteX2" fmla="*/ 3047164 w 3047164"/>
                <a:gd name="connsiteY2" fmla="*/ 0 h 758343"/>
                <a:gd name="connsiteX0" fmla="*/ 12771 w 3047164"/>
                <a:gd name="connsiteY0" fmla="*/ 475229 h 758343"/>
                <a:gd name="connsiteX1" fmla="*/ 376535 w 3047164"/>
                <a:gd name="connsiteY1" fmla="*/ 740228 h 758343"/>
                <a:gd name="connsiteX2" fmla="*/ 3047164 w 3047164"/>
                <a:gd name="connsiteY2" fmla="*/ 0 h 758343"/>
                <a:gd name="connsiteX0" fmla="*/ 0 w 2670629"/>
                <a:gd name="connsiteY0" fmla="*/ 740228 h 740228"/>
                <a:gd name="connsiteX1" fmla="*/ 2670629 w 2670629"/>
                <a:gd name="connsiteY1" fmla="*/ 0 h 740228"/>
                <a:gd name="connsiteX0" fmla="*/ 0 w 1785258"/>
                <a:gd name="connsiteY0" fmla="*/ 725713 h 725713"/>
                <a:gd name="connsiteX1" fmla="*/ 1785258 w 1785258"/>
                <a:gd name="connsiteY1" fmla="*/ 0 h 725713"/>
                <a:gd name="connsiteX0" fmla="*/ 0 w 1717249"/>
                <a:gd name="connsiteY0" fmla="*/ 847795 h 847795"/>
                <a:gd name="connsiteX1" fmla="*/ 1717249 w 1717249"/>
                <a:gd name="connsiteY1" fmla="*/ 0 h 847795"/>
                <a:gd name="connsiteX0" fmla="*/ 0 w 1717249"/>
                <a:gd name="connsiteY0" fmla="*/ 847795 h 847795"/>
                <a:gd name="connsiteX1" fmla="*/ 1133496 w 1717249"/>
                <a:gd name="connsiteY1" fmla="*/ 467982 h 847795"/>
                <a:gd name="connsiteX2" fmla="*/ 1717249 w 1717249"/>
                <a:gd name="connsiteY2" fmla="*/ 0 h 847795"/>
                <a:gd name="connsiteX0" fmla="*/ 0 w 1717249"/>
                <a:gd name="connsiteY0" fmla="*/ 847795 h 847795"/>
                <a:gd name="connsiteX1" fmla="*/ 1133496 w 1717249"/>
                <a:gd name="connsiteY1" fmla="*/ 467982 h 847795"/>
                <a:gd name="connsiteX2" fmla="*/ 1717249 w 1717249"/>
                <a:gd name="connsiteY2" fmla="*/ 0 h 847795"/>
                <a:gd name="connsiteX0" fmla="*/ 0 w 1717249"/>
                <a:gd name="connsiteY0" fmla="*/ 847795 h 847795"/>
                <a:gd name="connsiteX1" fmla="*/ 1133496 w 1717249"/>
                <a:gd name="connsiteY1" fmla="*/ 467982 h 847795"/>
                <a:gd name="connsiteX2" fmla="*/ 1717249 w 1717249"/>
                <a:gd name="connsiteY2" fmla="*/ 0 h 847795"/>
                <a:gd name="connsiteX0" fmla="*/ 0 w 2204652"/>
                <a:gd name="connsiteY0" fmla="*/ 739277 h 739277"/>
                <a:gd name="connsiteX1" fmla="*/ 1620899 w 2204652"/>
                <a:gd name="connsiteY1" fmla="*/ 467982 h 739277"/>
                <a:gd name="connsiteX2" fmla="*/ 2204652 w 2204652"/>
                <a:gd name="connsiteY2" fmla="*/ 0 h 739277"/>
                <a:gd name="connsiteX0" fmla="*/ 0 w 2204652"/>
                <a:gd name="connsiteY0" fmla="*/ 739277 h 739277"/>
                <a:gd name="connsiteX1" fmla="*/ 668763 w 2204652"/>
                <a:gd name="connsiteY1" fmla="*/ 495112 h 739277"/>
                <a:gd name="connsiteX2" fmla="*/ 1620899 w 2204652"/>
                <a:gd name="connsiteY2" fmla="*/ 467982 h 739277"/>
                <a:gd name="connsiteX3" fmla="*/ 2204652 w 2204652"/>
                <a:gd name="connsiteY3" fmla="*/ 0 h 739277"/>
                <a:gd name="connsiteX0" fmla="*/ 0 w 2204652"/>
                <a:gd name="connsiteY0" fmla="*/ 739277 h 739277"/>
                <a:gd name="connsiteX1" fmla="*/ 668763 w 2204652"/>
                <a:gd name="connsiteY1" fmla="*/ 495112 h 739277"/>
                <a:gd name="connsiteX2" fmla="*/ 1620899 w 2204652"/>
                <a:gd name="connsiteY2" fmla="*/ 467982 h 739277"/>
                <a:gd name="connsiteX3" fmla="*/ 2204652 w 2204652"/>
                <a:gd name="connsiteY3" fmla="*/ 0 h 739277"/>
              </a:gdLst>
              <a:ahLst/>
              <a:cxnLst>
                <a:cxn ang="0">
                  <a:pos x="connsiteX0" y="connsiteY0"/>
                </a:cxn>
                <a:cxn ang="0">
                  <a:pos x="connsiteX1" y="connsiteY1"/>
                </a:cxn>
                <a:cxn ang="0">
                  <a:pos x="connsiteX2" y="connsiteY2"/>
                </a:cxn>
                <a:cxn ang="0">
                  <a:pos x="connsiteX3" y="connsiteY3"/>
                </a:cxn>
              </a:cxnLst>
              <a:rect l="l" t="t" r="r" b="b"/>
              <a:pathLst>
                <a:path w="2204652" h="739277">
                  <a:moveTo>
                    <a:pt x="0" y="739277"/>
                  </a:moveTo>
                  <a:cubicBezTo>
                    <a:pt x="85012" y="723452"/>
                    <a:pt x="398613" y="540328"/>
                    <a:pt x="668763" y="495112"/>
                  </a:cubicBezTo>
                  <a:cubicBezTo>
                    <a:pt x="938913" y="449896"/>
                    <a:pt x="1319578" y="455548"/>
                    <a:pt x="1620899" y="467982"/>
                  </a:cubicBezTo>
                  <a:cubicBezTo>
                    <a:pt x="1922220" y="480416"/>
                    <a:pt x="1937346" y="995437"/>
                    <a:pt x="2204652" y="0"/>
                  </a:cubicBezTo>
                </a:path>
              </a:pathLst>
            </a:custGeom>
            <a:noFill/>
            <a:ln w="28575">
              <a:solidFill>
                <a:srgbClr val="C0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cs typeface="Arial" panose="020B0604020202020204" pitchFamily="34" charset="0"/>
              </a:endParaRPr>
            </a:p>
          </p:txBody>
        </p:sp>
        <p:sp>
          <p:nvSpPr>
            <p:cNvPr id="58" name="Freeform 57"/>
            <p:cNvSpPr/>
            <p:nvPr/>
          </p:nvSpPr>
          <p:spPr>
            <a:xfrm>
              <a:off x="3156859" y="5776685"/>
              <a:ext cx="3505201" cy="863599"/>
            </a:xfrm>
            <a:custGeom>
              <a:avLst/>
              <a:gdLst>
                <a:gd name="connsiteX0" fmla="*/ 14702 w 2903045"/>
                <a:gd name="connsiteY0" fmla="*/ 0 h 348368"/>
                <a:gd name="connsiteX1" fmla="*/ 435616 w 2903045"/>
                <a:gd name="connsiteY1" fmla="*/ 348343 h 348368"/>
                <a:gd name="connsiteX2" fmla="*/ 2903045 w 2903045"/>
                <a:gd name="connsiteY2" fmla="*/ 14515 h 348368"/>
                <a:gd name="connsiteX0" fmla="*/ 20033 w 2872657"/>
                <a:gd name="connsiteY0" fmla="*/ 0 h 398816"/>
                <a:gd name="connsiteX1" fmla="*/ 405228 w 2872657"/>
                <a:gd name="connsiteY1" fmla="*/ 398349 h 398816"/>
                <a:gd name="connsiteX2" fmla="*/ 2872657 w 2872657"/>
                <a:gd name="connsiteY2" fmla="*/ 64521 h 398816"/>
                <a:gd name="connsiteX0" fmla="*/ 2407 w 2855031"/>
                <a:gd name="connsiteY0" fmla="*/ 0 h 398816"/>
                <a:gd name="connsiteX1" fmla="*/ 387602 w 2855031"/>
                <a:gd name="connsiteY1" fmla="*/ 398349 h 398816"/>
                <a:gd name="connsiteX2" fmla="*/ 2855031 w 2855031"/>
                <a:gd name="connsiteY2" fmla="*/ 64521 h 398816"/>
                <a:gd name="connsiteX0" fmla="*/ 1401 w 2861169"/>
                <a:gd name="connsiteY0" fmla="*/ 0 h 398817"/>
                <a:gd name="connsiteX1" fmla="*/ 393740 w 2861169"/>
                <a:gd name="connsiteY1" fmla="*/ 398349 h 398817"/>
                <a:gd name="connsiteX2" fmla="*/ 2861169 w 2861169"/>
                <a:gd name="connsiteY2" fmla="*/ 64521 h 398817"/>
                <a:gd name="connsiteX0" fmla="*/ 6134 w 2837327"/>
                <a:gd name="connsiteY0" fmla="*/ 68829 h 336249"/>
                <a:gd name="connsiteX1" fmla="*/ 369898 w 2837327"/>
                <a:gd name="connsiteY1" fmla="*/ 333828 h 336249"/>
                <a:gd name="connsiteX2" fmla="*/ 2837327 w 2837327"/>
                <a:gd name="connsiteY2" fmla="*/ 0 h 336249"/>
                <a:gd name="connsiteX0" fmla="*/ 7188 w 2838381"/>
                <a:gd name="connsiteY0" fmla="*/ 68829 h 334386"/>
                <a:gd name="connsiteX1" fmla="*/ 370952 w 2838381"/>
                <a:gd name="connsiteY1" fmla="*/ 333828 h 334386"/>
                <a:gd name="connsiteX2" fmla="*/ 2838381 w 2838381"/>
                <a:gd name="connsiteY2" fmla="*/ 0 h 334386"/>
                <a:gd name="connsiteX0" fmla="*/ 7188 w 2838381"/>
                <a:gd name="connsiteY0" fmla="*/ 68829 h 334401"/>
                <a:gd name="connsiteX1" fmla="*/ 370952 w 2838381"/>
                <a:gd name="connsiteY1" fmla="*/ 333828 h 334401"/>
                <a:gd name="connsiteX2" fmla="*/ 2838381 w 2838381"/>
                <a:gd name="connsiteY2" fmla="*/ 0 h 334401"/>
                <a:gd name="connsiteX0" fmla="*/ 0 w 2831193"/>
                <a:gd name="connsiteY0" fmla="*/ 68829 h 334904"/>
                <a:gd name="connsiteX1" fmla="*/ 363764 w 2831193"/>
                <a:gd name="connsiteY1" fmla="*/ 333828 h 334904"/>
                <a:gd name="connsiteX2" fmla="*/ 2831193 w 2831193"/>
                <a:gd name="connsiteY2" fmla="*/ 0 h 334904"/>
                <a:gd name="connsiteX0" fmla="*/ 6133 w 2837326"/>
                <a:gd name="connsiteY0" fmla="*/ 68829 h 334727"/>
                <a:gd name="connsiteX1" fmla="*/ 369897 w 2837326"/>
                <a:gd name="connsiteY1" fmla="*/ 333828 h 334727"/>
                <a:gd name="connsiteX2" fmla="*/ 2837326 w 2837326"/>
                <a:gd name="connsiteY2" fmla="*/ 0 h 334727"/>
                <a:gd name="connsiteX0" fmla="*/ 2970 w 2834163"/>
                <a:gd name="connsiteY0" fmla="*/ 68829 h 334727"/>
                <a:gd name="connsiteX1" fmla="*/ 366734 w 2834163"/>
                <a:gd name="connsiteY1" fmla="*/ 333828 h 334727"/>
                <a:gd name="connsiteX2" fmla="*/ 2834163 w 2834163"/>
                <a:gd name="connsiteY2" fmla="*/ 0 h 334727"/>
                <a:gd name="connsiteX0" fmla="*/ 5078 w 2836271"/>
                <a:gd name="connsiteY0" fmla="*/ 68829 h 334535"/>
                <a:gd name="connsiteX1" fmla="*/ 368842 w 2836271"/>
                <a:gd name="connsiteY1" fmla="*/ 333828 h 334535"/>
                <a:gd name="connsiteX2" fmla="*/ 2836271 w 2836271"/>
                <a:gd name="connsiteY2" fmla="*/ 0 h 334535"/>
                <a:gd name="connsiteX0" fmla="*/ 12771 w 3047164"/>
                <a:gd name="connsiteY0" fmla="*/ 475229 h 758343"/>
                <a:gd name="connsiteX1" fmla="*/ 376535 w 3047164"/>
                <a:gd name="connsiteY1" fmla="*/ 740228 h 758343"/>
                <a:gd name="connsiteX2" fmla="*/ 3047164 w 3047164"/>
                <a:gd name="connsiteY2" fmla="*/ 0 h 758343"/>
                <a:gd name="connsiteX0" fmla="*/ 12771 w 3047164"/>
                <a:gd name="connsiteY0" fmla="*/ 475229 h 758343"/>
                <a:gd name="connsiteX1" fmla="*/ 376535 w 3047164"/>
                <a:gd name="connsiteY1" fmla="*/ 740228 h 758343"/>
                <a:gd name="connsiteX2" fmla="*/ 3047164 w 3047164"/>
                <a:gd name="connsiteY2" fmla="*/ 0 h 758343"/>
                <a:gd name="connsiteX0" fmla="*/ 0 w 2670629"/>
                <a:gd name="connsiteY0" fmla="*/ 740228 h 740228"/>
                <a:gd name="connsiteX1" fmla="*/ 2670629 w 2670629"/>
                <a:gd name="connsiteY1" fmla="*/ 0 h 740228"/>
                <a:gd name="connsiteX0" fmla="*/ 0 w 1785258"/>
                <a:gd name="connsiteY0" fmla="*/ 725713 h 725713"/>
                <a:gd name="connsiteX1" fmla="*/ 1785258 w 1785258"/>
                <a:gd name="connsiteY1" fmla="*/ 0 h 725713"/>
                <a:gd name="connsiteX0" fmla="*/ 0 w 1717249"/>
                <a:gd name="connsiteY0" fmla="*/ 847795 h 847795"/>
                <a:gd name="connsiteX1" fmla="*/ 1717249 w 1717249"/>
                <a:gd name="connsiteY1" fmla="*/ 0 h 847795"/>
                <a:gd name="connsiteX0" fmla="*/ 0 w 1717249"/>
                <a:gd name="connsiteY0" fmla="*/ 847795 h 847795"/>
                <a:gd name="connsiteX1" fmla="*/ 1133496 w 1717249"/>
                <a:gd name="connsiteY1" fmla="*/ 467982 h 847795"/>
                <a:gd name="connsiteX2" fmla="*/ 1717249 w 1717249"/>
                <a:gd name="connsiteY2" fmla="*/ 0 h 847795"/>
                <a:gd name="connsiteX0" fmla="*/ 0 w 1717249"/>
                <a:gd name="connsiteY0" fmla="*/ 847795 h 847795"/>
                <a:gd name="connsiteX1" fmla="*/ 1133496 w 1717249"/>
                <a:gd name="connsiteY1" fmla="*/ 467982 h 847795"/>
                <a:gd name="connsiteX2" fmla="*/ 1717249 w 1717249"/>
                <a:gd name="connsiteY2" fmla="*/ 0 h 847795"/>
                <a:gd name="connsiteX0" fmla="*/ 0 w 1717249"/>
                <a:gd name="connsiteY0" fmla="*/ 847795 h 847795"/>
                <a:gd name="connsiteX1" fmla="*/ 1133496 w 1717249"/>
                <a:gd name="connsiteY1" fmla="*/ 467982 h 847795"/>
                <a:gd name="connsiteX2" fmla="*/ 1717249 w 1717249"/>
                <a:gd name="connsiteY2" fmla="*/ 0 h 847795"/>
                <a:gd name="connsiteX0" fmla="*/ 0 w 2204652"/>
                <a:gd name="connsiteY0" fmla="*/ 739277 h 739277"/>
                <a:gd name="connsiteX1" fmla="*/ 1620899 w 2204652"/>
                <a:gd name="connsiteY1" fmla="*/ 467982 h 739277"/>
                <a:gd name="connsiteX2" fmla="*/ 2204652 w 2204652"/>
                <a:gd name="connsiteY2" fmla="*/ 0 h 739277"/>
                <a:gd name="connsiteX0" fmla="*/ 0 w 2204652"/>
                <a:gd name="connsiteY0" fmla="*/ 739277 h 739277"/>
                <a:gd name="connsiteX1" fmla="*/ 668763 w 2204652"/>
                <a:gd name="connsiteY1" fmla="*/ 495112 h 739277"/>
                <a:gd name="connsiteX2" fmla="*/ 1620899 w 2204652"/>
                <a:gd name="connsiteY2" fmla="*/ 467982 h 739277"/>
                <a:gd name="connsiteX3" fmla="*/ 2204652 w 2204652"/>
                <a:gd name="connsiteY3" fmla="*/ 0 h 739277"/>
                <a:gd name="connsiteX0" fmla="*/ 0 w 2204652"/>
                <a:gd name="connsiteY0" fmla="*/ 739277 h 739277"/>
                <a:gd name="connsiteX1" fmla="*/ 668763 w 2204652"/>
                <a:gd name="connsiteY1" fmla="*/ 495112 h 739277"/>
                <a:gd name="connsiteX2" fmla="*/ 1620899 w 2204652"/>
                <a:gd name="connsiteY2" fmla="*/ 467982 h 739277"/>
                <a:gd name="connsiteX3" fmla="*/ 2204652 w 2204652"/>
                <a:gd name="connsiteY3" fmla="*/ 0 h 739277"/>
                <a:gd name="connsiteX0" fmla="*/ 0 w 2726061"/>
                <a:gd name="connsiteY0" fmla="*/ 888489 h 888489"/>
                <a:gd name="connsiteX1" fmla="*/ 668763 w 2726061"/>
                <a:gd name="connsiteY1" fmla="*/ 644324 h 888489"/>
                <a:gd name="connsiteX2" fmla="*/ 1620899 w 2726061"/>
                <a:gd name="connsiteY2" fmla="*/ 617194 h 888489"/>
                <a:gd name="connsiteX3" fmla="*/ 2726061 w 2726061"/>
                <a:gd name="connsiteY3" fmla="*/ 0 h 888489"/>
                <a:gd name="connsiteX0" fmla="*/ 0 w 2726061"/>
                <a:gd name="connsiteY0" fmla="*/ 888489 h 888489"/>
                <a:gd name="connsiteX1" fmla="*/ 668763 w 2726061"/>
                <a:gd name="connsiteY1" fmla="*/ 644324 h 888489"/>
                <a:gd name="connsiteX2" fmla="*/ 1620899 w 2726061"/>
                <a:gd name="connsiteY2" fmla="*/ 617194 h 888489"/>
                <a:gd name="connsiteX3" fmla="*/ 2726061 w 2726061"/>
                <a:gd name="connsiteY3" fmla="*/ 0 h 888489"/>
                <a:gd name="connsiteX0" fmla="*/ 0 w 2737396"/>
                <a:gd name="connsiteY0" fmla="*/ 807100 h 807100"/>
                <a:gd name="connsiteX1" fmla="*/ 680098 w 2737396"/>
                <a:gd name="connsiteY1" fmla="*/ 644324 h 807100"/>
                <a:gd name="connsiteX2" fmla="*/ 1632234 w 2737396"/>
                <a:gd name="connsiteY2" fmla="*/ 617194 h 807100"/>
                <a:gd name="connsiteX3" fmla="*/ 2737396 w 2737396"/>
                <a:gd name="connsiteY3" fmla="*/ 0 h 807100"/>
              </a:gdLst>
              <a:ahLst/>
              <a:cxnLst>
                <a:cxn ang="0">
                  <a:pos x="connsiteX0" y="connsiteY0"/>
                </a:cxn>
                <a:cxn ang="0">
                  <a:pos x="connsiteX1" y="connsiteY1"/>
                </a:cxn>
                <a:cxn ang="0">
                  <a:pos x="connsiteX2" y="connsiteY2"/>
                </a:cxn>
                <a:cxn ang="0">
                  <a:pos x="connsiteX3" y="connsiteY3"/>
                </a:cxn>
              </a:cxnLst>
              <a:rect l="l" t="t" r="r" b="b"/>
              <a:pathLst>
                <a:path w="2737396" h="807100">
                  <a:moveTo>
                    <a:pt x="0" y="807100"/>
                  </a:moveTo>
                  <a:cubicBezTo>
                    <a:pt x="85012" y="791275"/>
                    <a:pt x="409948" y="689540"/>
                    <a:pt x="680098" y="644324"/>
                  </a:cubicBezTo>
                  <a:cubicBezTo>
                    <a:pt x="950248" y="599108"/>
                    <a:pt x="1210007" y="616063"/>
                    <a:pt x="1632234" y="617194"/>
                  </a:cubicBezTo>
                  <a:cubicBezTo>
                    <a:pt x="2054461" y="618325"/>
                    <a:pt x="2470090" y="995437"/>
                    <a:pt x="2737396" y="0"/>
                  </a:cubicBezTo>
                </a:path>
              </a:pathLst>
            </a:custGeom>
            <a:noFill/>
            <a:ln w="28575">
              <a:solidFill>
                <a:schemeClr val="accent4">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cs typeface="Arial" panose="020B0604020202020204" pitchFamily="34" charset="0"/>
              </a:endParaRPr>
            </a:p>
          </p:txBody>
        </p:sp>
        <p:sp>
          <p:nvSpPr>
            <p:cNvPr id="65" name="Freeform 64"/>
            <p:cNvSpPr/>
            <p:nvPr/>
          </p:nvSpPr>
          <p:spPr>
            <a:xfrm>
              <a:off x="2690360" y="6271647"/>
              <a:ext cx="454251" cy="188141"/>
            </a:xfrm>
            <a:custGeom>
              <a:avLst/>
              <a:gdLst>
                <a:gd name="connsiteX0" fmla="*/ 14702 w 2903045"/>
                <a:gd name="connsiteY0" fmla="*/ 0 h 348368"/>
                <a:gd name="connsiteX1" fmla="*/ 435616 w 2903045"/>
                <a:gd name="connsiteY1" fmla="*/ 348343 h 348368"/>
                <a:gd name="connsiteX2" fmla="*/ 2903045 w 2903045"/>
                <a:gd name="connsiteY2" fmla="*/ 14515 h 348368"/>
                <a:gd name="connsiteX0" fmla="*/ 20033 w 2872657"/>
                <a:gd name="connsiteY0" fmla="*/ 0 h 398816"/>
                <a:gd name="connsiteX1" fmla="*/ 405228 w 2872657"/>
                <a:gd name="connsiteY1" fmla="*/ 398349 h 398816"/>
                <a:gd name="connsiteX2" fmla="*/ 2872657 w 2872657"/>
                <a:gd name="connsiteY2" fmla="*/ 64521 h 398816"/>
                <a:gd name="connsiteX0" fmla="*/ 2407 w 2855031"/>
                <a:gd name="connsiteY0" fmla="*/ 0 h 398816"/>
                <a:gd name="connsiteX1" fmla="*/ 387602 w 2855031"/>
                <a:gd name="connsiteY1" fmla="*/ 398349 h 398816"/>
                <a:gd name="connsiteX2" fmla="*/ 2855031 w 2855031"/>
                <a:gd name="connsiteY2" fmla="*/ 64521 h 398816"/>
                <a:gd name="connsiteX0" fmla="*/ 1401 w 2861169"/>
                <a:gd name="connsiteY0" fmla="*/ 0 h 398817"/>
                <a:gd name="connsiteX1" fmla="*/ 393740 w 2861169"/>
                <a:gd name="connsiteY1" fmla="*/ 398349 h 398817"/>
                <a:gd name="connsiteX2" fmla="*/ 2861169 w 2861169"/>
                <a:gd name="connsiteY2" fmla="*/ 64521 h 398817"/>
                <a:gd name="connsiteX0" fmla="*/ 6134 w 2837327"/>
                <a:gd name="connsiteY0" fmla="*/ 68829 h 336249"/>
                <a:gd name="connsiteX1" fmla="*/ 369898 w 2837327"/>
                <a:gd name="connsiteY1" fmla="*/ 333828 h 336249"/>
                <a:gd name="connsiteX2" fmla="*/ 2837327 w 2837327"/>
                <a:gd name="connsiteY2" fmla="*/ 0 h 336249"/>
                <a:gd name="connsiteX0" fmla="*/ 7188 w 2838381"/>
                <a:gd name="connsiteY0" fmla="*/ 68829 h 334386"/>
                <a:gd name="connsiteX1" fmla="*/ 370952 w 2838381"/>
                <a:gd name="connsiteY1" fmla="*/ 333828 h 334386"/>
                <a:gd name="connsiteX2" fmla="*/ 2838381 w 2838381"/>
                <a:gd name="connsiteY2" fmla="*/ 0 h 334386"/>
                <a:gd name="connsiteX0" fmla="*/ 7188 w 2838381"/>
                <a:gd name="connsiteY0" fmla="*/ 68829 h 334401"/>
                <a:gd name="connsiteX1" fmla="*/ 370952 w 2838381"/>
                <a:gd name="connsiteY1" fmla="*/ 333828 h 334401"/>
                <a:gd name="connsiteX2" fmla="*/ 2838381 w 2838381"/>
                <a:gd name="connsiteY2" fmla="*/ 0 h 334401"/>
                <a:gd name="connsiteX0" fmla="*/ 0 w 2831193"/>
                <a:gd name="connsiteY0" fmla="*/ 68829 h 334904"/>
                <a:gd name="connsiteX1" fmla="*/ 363764 w 2831193"/>
                <a:gd name="connsiteY1" fmla="*/ 333828 h 334904"/>
                <a:gd name="connsiteX2" fmla="*/ 2831193 w 2831193"/>
                <a:gd name="connsiteY2" fmla="*/ 0 h 334904"/>
                <a:gd name="connsiteX0" fmla="*/ 6133 w 2837326"/>
                <a:gd name="connsiteY0" fmla="*/ 68829 h 334727"/>
                <a:gd name="connsiteX1" fmla="*/ 369897 w 2837326"/>
                <a:gd name="connsiteY1" fmla="*/ 333828 h 334727"/>
                <a:gd name="connsiteX2" fmla="*/ 2837326 w 2837326"/>
                <a:gd name="connsiteY2" fmla="*/ 0 h 334727"/>
                <a:gd name="connsiteX0" fmla="*/ 2970 w 2834163"/>
                <a:gd name="connsiteY0" fmla="*/ 68829 h 334727"/>
                <a:gd name="connsiteX1" fmla="*/ 366734 w 2834163"/>
                <a:gd name="connsiteY1" fmla="*/ 333828 h 334727"/>
                <a:gd name="connsiteX2" fmla="*/ 2834163 w 2834163"/>
                <a:gd name="connsiteY2" fmla="*/ 0 h 334727"/>
                <a:gd name="connsiteX0" fmla="*/ 5078 w 2836271"/>
                <a:gd name="connsiteY0" fmla="*/ 68829 h 334535"/>
                <a:gd name="connsiteX1" fmla="*/ 368842 w 2836271"/>
                <a:gd name="connsiteY1" fmla="*/ 333828 h 334535"/>
                <a:gd name="connsiteX2" fmla="*/ 2836271 w 2836271"/>
                <a:gd name="connsiteY2" fmla="*/ 0 h 334535"/>
                <a:gd name="connsiteX0" fmla="*/ 26161 w 3350840"/>
                <a:gd name="connsiteY0" fmla="*/ 0 h 265296"/>
                <a:gd name="connsiteX1" fmla="*/ 389925 w 3350840"/>
                <a:gd name="connsiteY1" fmla="*/ 264999 h 265296"/>
                <a:gd name="connsiteX2" fmla="*/ 3350840 w 3350840"/>
                <a:gd name="connsiteY2" fmla="*/ 32771 h 265296"/>
                <a:gd name="connsiteX0" fmla="*/ 0 w 3324679"/>
                <a:gd name="connsiteY0" fmla="*/ 74411 h 340117"/>
                <a:gd name="connsiteX1" fmla="*/ 363764 w 3324679"/>
                <a:gd name="connsiteY1" fmla="*/ 339410 h 340117"/>
                <a:gd name="connsiteX2" fmla="*/ 1234621 w 3324679"/>
                <a:gd name="connsiteY2" fmla="*/ 5580 h 340117"/>
                <a:gd name="connsiteX3" fmla="*/ 3324679 w 3324679"/>
                <a:gd name="connsiteY3" fmla="*/ 107182 h 340117"/>
                <a:gd name="connsiteX0" fmla="*/ 0 w 3324679"/>
                <a:gd name="connsiteY0" fmla="*/ 99674 h 365380"/>
                <a:gd name="connsiteX1" fmla="*/ 363764 w 3324679"/>
                <a:gd name="connsiteY1" fmla="*/ 364673 h 365380"/>
                <a:gd name="connsiteX2" fmla="*/ 1234621 w 3324679"/>
                <a:gd name="connsiteY2" fmla="*/ 30843 h 365380"/>
                <a:gd name="connsiteX3" fmla="*/ 2424793 w 3324679"/>
                <a:gd name="connsiteY3" fmla="*/ 16329 h 365380"/>
                <a:gd name="connsiteX4" fmla="*/ 3324679 w 3324679"/>
                <a:gd name="connsiteY4" fmla="*/ 132445 h 365380"/>
                <a:gd name="connsiteX0" fmla="*/ 182 w 3324861"/>
                <a:gd name="connsiteY0" fmla="*/ 99674 h 365430"/>
                <a:gd name="connsiteX1" fmla="*/ 363946 w 3324861"/>
                <a:gd name="connsiteY1" fmla="*/ 364673 h 365430"/>
                <a:gd name="connsiteX2" fmla="*/ 1234803 w 3324861"/>
                <a:gd name="connsiteY2" fmla="*/ 30843 h 365430"/>
                <a:gd name="connsiteX3" fmla="*/ 2424975 w 3324861"/>
                <a:gd name="connsiteY3" fmla="*/ 16329 h 365430"/>
                <a:gd name="connsiteX4" fmla="*/ 3324861 w 3324861"/>
                <a:gd name="connsiteY4" fmla="*/ 132445 h 365430"/>
                <a:gd name="connsiteX0" fmla="*/ 182 w 3324861"/>
                <a:gd name="connsiteY0" fmla="*/ 76510 h 342266"/>
                <a:gd name="connsiteX1" fmla="*/ 363946 w 3324861"/>
                <a:gd name="connsiteY1" fmla="*/ 341509 h 342266"/>
                <a:gd name="connsiteX2" fmla="*/ 1234803 w 3324861"/>
                <a:gd name="connsiteY2" fmla="*/ 7679 h 342266"/>
                <a:gd name="connsiteX3" fmla="*/ 3324861 w 3324861"/>
                <a:gd name="connsiteY3" fmla="*/ 109281 h 342266"/>
                <a:gd name="connsiteX0" fmla="*/ 182 w 1234803"/>
                <a:gd name="connsiteY0" fmla="*/ 68831 h 334587"/>
                <a:gd name="connsiteX1" fmla="*/ 363946 w 1234803"/>
                <a:gd name="connsiteY1" fmla="*/ 333830 h 334587"/>
                <a:gd name="connsiteX2" fmla="*/ 1234803 w 1234803"/>
                <a:gd name="connsiteY2" fmla="*/ 0 h 334587"/>
                <a:gd name="connsiteX0" fmla="*/ 182 w 363946"/>
                <a:gd name="connsiteY0" fmla="*/ 0 h 265756"/>
                <a:gd name="connsiteX1" fmla="*/ 363946 w 363946"/>
                <a:gd name="connsiteY1" fmla="*/ 264999 h 265756"/>
                <a:gd name="connsiteX0" fmla="*/ 151 w 399634"/>
                <a:gd name="connsiteY0" fmla="*/ 0 h 258656"/>
                <a:gd name="connsiteX1" fmla="*/ 399634 w 399634"/>
                <a:gd name="connsiteY1" fmla="*/ 257856 h 258656"/>
                <a:gd name="connsiteX0" fmla="*/ 156 w 392495"/>
                <a:gd name="connsiteY0" fmla="*/ 0 h 263389"/>
                <a:gd name="connsiteX1" fmla="*/ 392495 w 392495"/>
                <a:gd name="connsiteY1" fmla="*/ 262618 h 263389"/>
                <a:gd name="connsiteX0" fmla="*/ 119 w 454370"/>
                <a:gd name="connsiteY0" fmla="*/ 0 h 188206"/>
                <a:gd name="connsiteX1" fmla="*/ 454370 w 454370"/>
                <a:gd name="connsiteY1" fmla="*/ 186418 h 188206"/>
                <a:gd name="connsiteX0" fmla="*/ 0 w 454251"/>
                <a:gd name="connsiteY0" fmla="*/ 0 h 188141"/>
                <a:gd name="connsiteX1" fmla="*/ 454251 w 454251"/>
                <a:gd name="connsiteY1" fmla="*/ 186418 h 188141"/>
              </a:gdLst>
              <a:ahLst/>
              <a:cxnLst>
                <a:cxn ang="0">
                  <a:pos x="connsiteX0" y="connsiteY0"/>
                </a:cxn>
                <a:cxn ang="0">
                  <a:pos x="connsiteX1" y="connsiteY1"/>
                </a:cxn>
              </a:cxnLst>
              <a:rect l="l" t="t" r="r" b="b"/>
              <a:pathLst>
                <a:path w="454251" h="188141">
                  <a:moveTo>
                    <a:pt x="0" y="0"/>
                  </a:moveTo>
                  <a:cubicBezTo>
                    <a:pt x="81679" y="153911"/>
                    <a:pt x="248481" y="197890"/>
                    <a:pt x="454251" y="186418"/>
                  </a:cubicBezTo>
                </a:path>
              </a:pathLst>
            </a:custGeom>
            <a:noFill/>
            <a:ln w="28575">
              <a:solidFill>
                <a:srgbClr val="C00000"/>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cs typeface="Arial" panose="020B0604020202020204" pitchFamily="34" charset="0"/>
              </a:endParaRPr>
            </a:p>
          </p:txBody>
        </p:sp>
        <p:sp>
          <p:nvSpPr>
            <p:cNvPr id="66" name="Freeform 65"/>
            <p:cNvSpPr/>
            <p:nvPr/>
          </p:nvSpPr>
          <p:spPr>
            <a:xfrm>
              <a:off x="2647497" y="6505009"/>
              <a:ext cx="511401" cy="141595"/>
            </a:xfrm>
            <a:custGeom>
              <a:avLst/>
              <a:gdLst>
                <a:gd name="connsiteX0" fmla="*/ 14702 w 2903045"/>
                <a:gd name="connsiteY0" fmla="*/ 0 h 348368"/>
                <a:gd name="connsiteX1" fmla="*/ 435616 w 2903045"/>
                <a:gd name="connsiteY1" fmla="*/ 348343 h 348368"/>
                <a:gd name="connsiteX2" fmla="*/ 2903045 w 2903045"/>
                <a:gd name="connsiteY2" fmla="*/ 14515 h 348368"/>
                <a:gd name="connsiteX0" fmla="*/ 20033 w 2872657"/>
                <a:gd name="connsiteY0" fmla="*/ 0 h 398816"/>
                <a:gd name="connsiteX1" fmla="*/ 405228 w 2872657"/>
                <a:gd name="connsiteY1" fmla="*/ 398349 h 398816"/>
                <a:gd name="connsiteX2" fmla="*/ 2872657 w 2872657"/>
                <a:gd name="connsiteY2" fmla="*/ 64521 h 398816"/>
                <a:gd name="connsiteX0" fmla="*/ 2407 w 2855031"/>
                <a:gd name="connsiteY0" fmla="*/ 0 h 398816"/>
                <a:gd name="connsiteX1" fmla="*/ 387602 w 2855031"/>
                <a:gd name="connsiteY1" fmla="*/ 398349 h 398816"/>
                <a:gd name="connsiteX2" fmla="*/ 2855031 w 2855031"/>
                <a:gd name="connsiteY2" fmla="*/ 64521 h 398816"/>
                <a:gd name="connsiteX0" fmla="*/ 1401 w 2861169"/>
                <a:gd name="connsiteY0" fmla="*/ 0 h 398817"/>
                <a:gd name="connsiteX1" fmla="*/ 393740 w 2861169"/>
                <a:gd name="connsiteY1" fmla="*/ 398349 h 398817"/>
                <a:gd name="connsiteX2" fmla="*/ 2861169 w 2861169"/>
                <a:gd name="connsiteY2" fmla="*/ 64521 h 398817"/>
                <a:gd name="connsiteX0" fmla="*/ 6134 w 2837327"/>
                <a:gd name="connsiteY0" fmla="*/ 68829 h 336249"/>
                <a:gd name="connsiteX1" fmla="*/ 369898 w 2837327"/>
                <a:gd name="connsiteY1" fmla="*/ 333828 h 336249"/>
                <a:gd name="connsiteX2" fmla="*/ 2837327 w 2837327"/>
                <a:gd name="connsiteY2" fmla="*/ 0 h 336249"/>
                <a:gd name="connsiteX0" fmla="*/ 7188 w 2838381"/>
                <a:gd name="connsiteY0" fmla="*/ 68829 h 334386"/>
                <a:gd name="connsiteX1" fmla="*/ 370952 w 2838381"/>
                <a:gd name="connsiteY1" fmla="*/ 333828 h 334386"/>
                <a:gd name="connsiteX2" fmla="*/ 2838381 w 2838381"/>
                <a:gd name="connsiteY2" fmla="*/ 0 h 334386"/>
                <a:gd name="connsiteX0" fmla="*/ 7188 w 2838381"/>
                <a:gd name="connsiteY0" fmla="*/ 68829 h 334401"/>
                <a:gd name="connsiteX1" fmla="*/ 370952 w 2838381"/>
                <a:gd name="connsiteY1" fmla="*/ 333828 h 334401"/>
                <a:gd name="connsiteX2" fmla="*/ 2838381 w 2838381"/>
                <a:gd name="connsiteY2" fmla="*/ 0 h 334401"/>
                <a:gd name="connsiteX0" fmla="*/ 0 w 2831193"/>
                <a:gd name="connsiteY0" fmla="*/ 68829 h 334904"/>
                <a:gd name="connsiteX1" fmla="*/ 363764 w 2831193"/>
                <a:gd name="connsiteY1" fmla="*/ 333828 h 334904"/>
                <a:gd name="connsiteX2" fmla="*/ 2831193 w 2831193"/>
                <a:gd name="connsiteY2" fmla="*/ 0 h 334904"/>
                <a:gd name="connsiteX0" fmla="*/ 6133 w 2837326"/>
                <a:gd name="connsiteY0" fmla="*/ 68829 h 334727"/>
                <a:gd name="connsiteX1" fmla="*/ 369897 w 2837326"/>
                <a:gd name="connsiteY1" fmla="*/ 333828 h 334727"/>
                <a:gd name="connsiteX2" fmla="*/ 2837326 w 2837326"/>
                <a:gd name="connsiteY2" fmla="*/ 0 h 334727"/>
                <a:gd name="connsiteX0" fmla="*/ 2970 w 2834163"/>
                <a:gd name="connsiteY0" fmla="*/ 68829 h 334727"/>
                <a:gd name="connsiteX1" fmla="*/ 366734 w 2834163"/>
                <a:gd name="connsiteY1" fmla="*/ 333828 h 334727"/>
                <a:gd name="connsiteX2" fmla="*/ 2834163 w 2834163"/>
                <a:gd name="connsiteY2" fmla="*/ 0 h 334727"/>
                <a:gd name="connsiteX0" fmla="*/ 5078 w 2836271"/>
                <a:gd name="connsiteY0" fmla="*/ 68829 h 334535"/>
                <a:gd name="connsiteX1" fmla="*/ 368842 w 2836271"/>
                <a:gd name="connsiteY1" fmla="*/ 333828 h 334535"/>
                <a:gd name="connsiteX2" fmla="*/ 2836271 w 2836271"/>
                <a:gd name="connsiteY2" fmla="*/ 0 h 334535"/>
                <a:gd name="connsiteX0" fmla="*/ 26161 w 3350840"/>
                <a:gd name="connsiteY0" fmla="*/ 0 h 265296"/>
                <a:gd name="connsiteX1" fmla="*/ 389925 w 3350840"/>
                <a:gd name="connsiteY1" fmla="*/ 264999 h 265296"/>
                <a:gd name="connsiteX2" fmla="*/ 3350840 w 3350840"/>
                <a:gd name="connsiteY2" fmla="*/ 32771 h 265296"/>
                <a:gd name="connsiteX0" fmla="*/ 0 w 3324679"/>
                <a:gd name="connsiteY0" fmla="*/ 74411 h 340117"/>
                <a:gd name="connsiteX1" fmla="*/ 363764 w 3324679"/>
                <a:gd name="connsiteY1" fmla="*/ 339410 h 340117"/>
                <a:gd name="connsiteX2" fmla="*/ 1234621 w 3324679"/>
                <a:gd name="connsiteY2" fmla="*/ 5580 h 340117"/>
                <a:gd name="connsiteX3" fmla="*/ 3324679 w 3324679"/>
                <a:gd name="connsiteY3" fmla="*/ 107182 h 340117"/>
                <a:gd name="connsiteX0" fmla="*/ 0 w 3324679"/>
                <a:gd name="connsiteY0" fmla="*/ 99674 h 365380"/>
                <a:gd name="connsiteX1" fmla="*/ 363764 w 3324679"/>
                <a:gd name="connsiteY1" fmla="*/ 364673 h 365380"/>
                <a:gd name="connsiteX2" fmla="*/ 1234621 w 3324679"/>
                <a:gd name="connsiteY2" fmla="*/ 30843 h 365380"/>
                <a:gd name="connsiteX3" fmla="*/ 2424793 w 3324679"/>
                <a:gd name="connsiteY3" fmla="*/ 16329 h 365380"/>
                <a:gd name="connsiteX4" fmla="*/ 3324679 w 3324679"/>
                <a:gd name="connsiteY4" fmla="*/ 132445 h 365380"/>
                <a:gd name="connsiteX0" fmla="*/ 182 w 3324861"/>
                <a:gd name="connsiteY0" fmla="*/ 99674 h 365430"/>
                <a:gd name="connsiteX1" fmla="*/ 363946 w 3324861"/>
                <a:gd name="connsiteY1" fmla="*/ 364673 h 365430"/>
                <a:gd name="connsiteX2" fmla="*/ 1234803 w 3324861"/>
                <a:gd name="connsiteY2" fmla="*/ 30843 h 365430"/>
                <a:gd name="connsiteX3" fmla="*/ 2424975 w 3324861"/>
                <a:gd name="connsiteY3" fmla="*/ 16329 h 365430"/>
                <a:gd name="connsiteX4" fmla="*/ 3324861 w 3324861"/>
                <a:gd name="connsiteY4" fmla="*/ 132445 h 365430"/>
                <a:gd name="connsiteX0" fmla="*/ 182 w 3324861"/>
                <a:gd name="connsiteY0" fmla="*/ 76510 h 342266"/>
                <a:gd name="connsiteX1" fmla="*/ 363946 w 3324861"/>
                <a:gd name="connsiteY1" fmla="*/ 341509 h 342266"/>
                <a:gd name="connsiteX2" fmla="*/ 1234803 w 3324861"/>
                <a:gd name="connsiteY2" fmla="*/ 7679 h 342266"/>
                <a:gd name="connsiteX3" fmla="*/ 3324861 w 3324861"/>
                <a:gd name="connsiteY3" fmla="*/ 109281 h 342266"/>
                <a:gd name="connsiteX0" fmla="*/ 182 w 1234803"/>
                <a:gd name="connsiteY0" fmla="*/ 68831 h 334587"/>
                <a:gd name="connsiteX1" fmla="*/ 363946 w 1234803"/>
                <a:gd name="connsiteY1" fmla="*/ 333830 h 334587"/>
                <a:gd name="connsiteX2" fmla="*/ 1234803 w 1234803"/>
                <a:gd name="connsiteY2" fmla="*/ 0 h 334587"/>
                <a:gd name="connsiteX0" fmla="*/ 182 w 363946"/>
                <a:gd name="connsiteY0" fmla="*/ 0 h 265756"/>
                <a:gd name="connsiteX1" fmla="*/ 363946 w 363946"/>
                <a:gd name="connsiteY1" fmla="*/ 264999 h 265756"/>
                <a:gd name="connsiteX0" fmla="*/ 151 w 399634"/>
                <a:gd name="connsiteY0" fmla="*/ 0 h 258656"/>
                <a:gd name="connsiteX1" fmla="*/ 399634 w 399634"/>
                <a:gd name="connsiteY1" fmla="*/ 257856 h 258656"/>
                <a:gd name="connsiteX0" fmla="*/ 156 w 392495"/>
                <a:gd name="connsiteY0" fmla="*/ 0 h 263389"/>
                <a:gd name="connsiteX1" fmla="*/ 392495 w 392495"/>
                <a:gd name="connsiteY1" fmla="*/ 262618 h 263389"/>
                <a:gd name="connsiteX0" fmla="*/ 119 w 454370"/>
                <a:gd name="connsiteY0" fmla="*/ 0 h 188206"/>
                <a:gd name="connsiteX1" fmla="*/ 454370 w 454370"/>
                <a:gd name="connsiteY1" fmla="*/ 186418 h 188206"/>
                <a:gd name="connsiteX0" fmla="*/ 0 w 454251"/>
                <a:gd name="connsiteY0" fmla="*/ 0 h 188141"/>
                <a:gd name="connsiteX1" fmla="*/ 454251 w 454251"/>
                <a:gd name="connsiteY1" fmla="*/ 186418 h 188141"/>
                <a:gd name="connsiteX0" fmla="*/ 0 w 511401"/>
                <a:gd name="connsiteY0" fmla="*/ 0 h 141595"/>
                <a:gd name="connsiteX1" fmla="*/ 511401 w 511401"/>
                <a:gd name="connsiteY1" fmla="*/ 136412 h 141595"/>
              </a:gdLst>
              <a:ahLst/>
              <a:cxnLst>
                <a:cxn ang="0">
                  <a:pos x="connsiteX0" y="connsiteY0"/>
                </a:cxn>
                <a:cxn ang="0">
                  <a:pos x="connsiteX1" y="connsiteY1"/>
                </a:cxn>
              </a:cxnLst>
              <a:rect l="l" t="t" r="r" b="b"/>
              <a:pathLst>
                <a:path w="511401" h="141595">
                  <a:moveTo>
                    <a:pt x="0" y="0"/>
                  </a:moveTo>
                  <a:cubicBezTo>
                    <a:pt x="81679" y="153911"/>
                    <a:pt x="305631" y="147884"/>
                    <a:pt x="511401" y="136412"/>
                  </a:cubicBezTo>
                </a:path>
              </a:pathLst>
            </a:custGeom>
            <a:noFill/>
            <a:ln w="28575">
              <a:solidFill>
                <a:schemeClr val="accent4">
                  <a:lumMod val="75000"/>
                </a:schemeClr>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cs typeface="Arial" panose="020B0604020202020204" pitchFamily="34" charset="0"/>
              </a:endParaRPr>
            </a:p>
          </p:txBody>
        </p:sp>
        <p:sp>
          <p:nvSpPr>
            <p:cNvPr id="67" name="Freeform 66"/>
            <p:cNvSpPr/>
            <p:nvPr/>
          </p:nvSpPr>
          <p:spPr>
            <a:xfrm flipH="1">
              <a:off x="2014174" y="4274457"/>
              <a:ext cx="45719" cy="224972"/>
            </a:xfrm>
            <a:custGeom>
              <a:avLst/>
              <a:gdLst>
                <a:gd name="connsiteX0" fmla="*/ 0 w 754742"/>
                <a:gd name="connsiteY0" fmla="*/ 0 h 580572"/>
                <a:gd name="connsiteX1" fmla="*/ 754742 w 754742"/>
                <a:gd name="connsiteY1" fmla="*/ 580572 h 580572"/>
                <a:gd name="connsiteX2" fmla="*/ 754742 w 754742"/>
                <a:gd name="connsiteY2" fmla="*/ 580572 h 580572"/>
                <a:gd name="connsiteX0" fmla="*/ 135 w 754877"/>
                <a:gd name="connsiteY0" fmla="*/ 0 h 580572"/>
                <a:gd name="connsiteX1" fmla="*/ 754877 w 754877"/>
                <a:gd name="connsiteY1" fmla="*/ 580572 h 580572"/>
                <a:gd name="connsiteX2" fmla="*/ 754877 w 754877"/>
                <a:gd name="connsiteY2" fmla="*/ 580572 h 580572"/>
                <a:gd name="connsiteX0" fmla="*/ 92 w 754834"/>
                <a:gd name="connsiteY0" fmla="*/ 0 h 580572"/>
                <a:gd name="connsiteX1" fmla="*/ 754834 w 754834"/>
                <a:gd name="connsiteY1" fmla="*/ 580572 h 580572"/>
                <a:gd name="connsiteX2" fmla="*/ 754834 w 754834"/>
                <a:gd name="connsiteY2" fmla="*/ 580572 h 580572"/>
                <a:gd name="connsiteX0" fmla="*/ 0 w 754742"/>
                <a:gd name="connsiteY0" fmla="*/ 0 h 580572"/>
                <a:gd name="connsiteX1" fmla="*/ 624114 w 754742"/>
                <a:gd name="connsiteY1" fmla="*/ 217715 h 580572"/>
                <a:gd name="connsiteX2" fmla="*/ 754742 w 754742"/>
                <a:gd name="connsiteY2" fmla="*/ 580572 h 580572"/>
                <a:gd name="connsiteX3" fmla="*/ 754742 w 754742"/>
                <a:gd name="connsiteY3" fmla="*/ 580572 h 580572"/>
                <a:gd name="connsiteX0" fmla="*/ 0 w 754742"/>
                <a:gd name="connsiteY0" fmla="*/ 0 h 580572"/>
                <a:gd name="connsiteX1" fmla="*/ 624114 w 754742"/>
                <a:gd name="connsiteY1" fmla="*/ 217715 h 580572"/>
                <a:gd name="connsiteX2" fmla="*/ 754742 w 754742"/>
                <a:gd name="connsiteY2" fmla="*/ 580572 h 580572"/>
                <a:gd name="connsiteX3" fmla="*/ 754742 w 754742"/>
                <a:gd name="connsiteY3" fmla="*/ 580572 h 580572"/>
                <a:gd name="connsiteX0" fmla="*/ 0 w 754742"/>
                <a:gd name="connsiteY0" fmla="*/ 0 h 580572"/>
                <a:gd name="connsiteX1" fmla="*/ 580571 w 754742"/>
                <a:gd name="connsiteY1" fmla="*/ 188687 h 580572"/>
                <a:gd name="connsiteX2" fmla="*/ 754742 w 754742"/>
                <a:gd name="connsiteY2" fmla="*/ 580572 h 580572"/>
                <a:gd name="connsiteX3" fmla="*/ 754742 w 754742"/>
                <a:gd name="connsiteY3" fmla="*/ 580572 h 580572"/>
                <a:gd name="connsiteX0" fmla="*/ 0 w 754742"/>
                <a:gd name="connsiteY0" fmla="*/ 0 h 580572"/>
                <a:gd name="connsiteX1" fmla="*/ 580571 w 754742"/>
                <a:gd name="connsiteY1" fmla="*/ 188687 h 580572"/>
                <a:gd name="connsiteX2" fmla="*/ 754742 w 754742"/>
                <a:gd name="connsiteY2" fmla="*/ 580572 h 580572"/>
                <a:gd name="connsiteX3" fmla="*/ 754742 w 754742"/>
                <a:gd name="connsiteY3" fmla="*/ 580572 h 580572"/>
                <a:gd name="connsiteX0" fmla="*/ 798286 w 1641103"/>
                <a:gd name="connsiteY0" fmla="*/ 0 h 593889"/>
                <a:gd name="connsiteX1" fmla="*/ 1378857 w 1641103"/>
                <a:gd name="connsiteY1" fmla="*/ 188687 h 593889"/>
                <a:gd name="connsiteX2" fmla="*/ 1553028 w 1641103"/>
                <a:gd name="connsiteY2" fmla="*/ 580572 h 593889"/>
                <a:gd name="connsiteX3" fmla="*/ 0 w 1641103"/>
                <a:gd name="connsiteY3" fmla="*/ 493486 h 593889"/>
                <a:gd name="connsiteX0" fmla="*/ 0 w 1095056"/>
                <a:gd name="connsiteY0" fmla="*/ 0 h 717701"/>
                <a:gd name="connsiteX1" fmla="*/ 580571 w 1095056"/>
                <a:gd name="connsiteY1" fmla="*/ 188687 h 717701"/>
                <a:gd name="connsiteX2" fmla="*/ 754742 w 1095056"/>
                <a:gd name="connsiteY2" fmla="*/ 580572 h 717701"/>
                <a:gd name="connsiteX3" fmla="*/ 885372 w 1095056"/>
                <a:gd name="connsiteY3" fmla="*/ 711200 h 717701"/>
                <a:gd name="connsiteX0" fmla="*/ 0 w 885372"/>
                <a:gd name="connsiteY0" fmla="*/ 0 h 717701"/>
                <a:gd name="connsiteX1" fmla="*/ 580571 w 885372"/>
                <a:gd name="connsiteY1" fmla="*/ 188687 h 717701"/>
                <a:gd name="connsiteX2" fmla="*/ 754742 w 885372"/>
                <a:gd name="connsiteY2" fmla="*/ 580572 h 717701"/>
                <a:gd name="connsiteX3" fmla="*/ 885372 w 885372"/>
                <a:gd name="connsiteY3" fmla="*/ 711200 h 717701"/>
                <a:gd name="connsiteX0" fmla="*/ 0 w 885372"/>
                <a:gd name="connsiteY0" fmla="*/ 0 h 711200"/>
                <a:gd name="connsiteX1" fmla="*/ 580571 w 885372"/>
                <a:gd name="connsiteY1" fmla="*/ 188687 h 711200"/>
                <a:gd name="connsiteX2" fmla="*/ 885372 w 885372"/>
                <a:gd name="connsiteY2" fmla="*/ 711200 h 711200"/>
                <a:gd name="connsiteX0" fmla="*/ 0 w 885372"/>
                <a:gd name="connsiteY0" fmla="*/ 0 h 711200"/>
                <a:gd name="connsiteX1" fmla="*/ 406400 w 885372"/>
                <a:gd name="connsiteY1" fmla="*/ 275773 h 711200"/>
                <a:gd name="connsiteX2" fmla="*/ 885372 w 885372"/>
                <a:gd name="connsiteY2" fmla="*/ 711200 h 711200"/>
                <a:gd name="connsiteX0" fmla="*/ 0 w 885372"/>
                <a:gd name="connsiteY0" fmla="*/ 0 h 711200"/>
                <a:gd name="connsiteX1" fmla="*/ 885372 w 885372"/>
                <a:gd name="connsiteY1" fmla="*/ 711200 h 711200"/>
                <a:gd name="connsiteX0" fmla="*/ 115 w 885487"/>
                <a:gd name="connsiteY0" fmla="*/ 0 h 711200"/>
                <a:gd name="connsiteX1" fmla="*/ 885487 w 885487"/>
                <a:gd name="connsiteY1" fmla="*/ 711200 h 711200"/>
                <a:gd name="connsiteX0" fmla="*/ 569 w 885941"/>
                <a:gd name="connsiteY0" fmla="*/ 0 h 711200"/>
                <a:gd name="connsiteX1" fmla="*/ 885941 w 885941"/>
                <a:gd name="connsiteY1" fmla="*/ 711200 h 711200"/>
                <a:gd name="connsiteX0" fmla="*/ 569 w 885941"/>
                <a:gd name="connsiteY0" fmla="*/ 0 h 928914"/>
                <a:gd name="connsiteX1" fmla="*/ 885941 w 885941"/>
                <a:gd name="connsiteY1" fmla="*/ 928914 h 928914"/>
                <a:gd name="connsiteX0" fmla="*/ 320890 w 364433"/>
                <a:gd name="connsiteY0" fmla="*/ 0 h 558887"/>
                <a:gd name="connsiteX1" fmla="*/ 364433 w 364433"/>
                <a:gd name="connsiteY1" fmla="*/ 537028 h 558887"/>
                <a:gd name="connsiteX0" fmla="*/ 21846 w 65389"/>
                <a:gd name="connsiteY0" fmla="*/ 0 h 537028"/>
                <a:gd name="connsiteX1" fmla="*/ 65389 w 65389"/>
                <a:gd name="connsiteY1" fmla="*/ 537028 h 537028"/>
                <a:gd name="connsiteX0" fmla="*/ 89748 w 133291"/>
                <a:gd name="connsiteY0" fmla="*/ 0 h 537028"/>
                <a:gd name="connsiteX1" fmla="*/ 133291 w 133291"/>
                <a:gd name="connsiteY1" fmla="*/ 537028 h 537028"/>
                <a:gd name="connsiteX0" fmla="*/ 19509 w 193680"/>
                <a:gd name="connsiteY0" fmla="*/ 0 h 537028"/>
                <a:gd name="connsiteX1" fmla="*/ 193680 w 193680"/>
                <a:gd name="connsiteY1" fmla="*/ 537028 h 537028"/>
                <a:gd name="connsiteX0" fmla="*/ 703 w 174874"/>
                <a:gd name="connsiteY0" fmla="*/ 0 h 537028"/>
                <a:gd name="connsiteX1" fmla="*/ 174874 w 174874"/>
                <a:gd name="connsiteY1" fmla="*/ 537028 h 537028"/>
                <a:gd name="connsiteX0" fmla="*/ 0 w 174171"/>
                <a:gd name="connsiteY0" fmla="*/ 0 h 537028"/>
                <a:gd name="connsiteX1" fmla="*/ 174171 w 174171"/>
                <a:gd name="connsiteY1" fmla="*/ 537028 h 537028"/>
                <a:gd name="connsiteX0" fmla="*/ 3485 w 177656"/>
                <a:gd name="connsiteY0" fmla="*/ 0 h 537028"/>
                <a:gd name="connsiteX1" fmla="*/ 177656 w 177656"/>
                <a:gd name="connsiteY1" fmla="*/ 537028 h 537028"/>
                <a:gd name="connsiteX0" fmla="*/ 4479 w 149622"/>
                <a:gd name="connsiteY0" fmla="*/ 0 h 449942"/>
                <a:gd name="connsiteX1" fmla="*/ 149622 w 149622"/>
                <a:gd name="connsiteY1" fmla="*/ 449942 h 449942"/>
                <a:gd name="connsiteX0" fmla="*/ 29102 w 58131"/>
                <a:gd name="connsiteY0" fmla="*/ 0 h 377370"/>
                <a:gd name="connsiteX1" fmla="*/ 58131 w 58131"/>
                <a:gd name="connsiteY1" fmla="*/ 377370 h 377370"/>
                <a:gd name="connsiteX0" fmla="*/ 8393 w 37422"/>
                <a:gd name="connsiteY0" fmla="*/ 0 h 377370"/>
                <a:gd name="connsiteX1" fmla="*/ 37422 w 37422"/>
                <a:gd name="connsiteY1" fmla="*/ 377370 h 377370"/>
              </a:gdLst>
              <a:ahLst/>
              <a:cxnLst>
                <a:cxn ang="0">
                  <a:pos x="connsiteX0" y="connsiteY0"/>
                </a:cxn>
                <a:cxn ang="0">
                  <a:pos x="connsiteX1" y="connsiteY1"/>
                </a:cxn>
              </a:cxnLst>
              <a:rect l="l" t="t" r="r" b="b"/>
              <a:pathLst>
                <a:path w="37422" h="377370">
                  <a:moveTo>
                    <a:pt x="8393" y="0"/>
                  </a:moveTo>
                  <a:cubicBezTo>
                    <a:pt x="-15798" y="353180"/>
                    <a:pt x="18071" y="169332"/>
                    <a:pt x="37422" y="377370"/>
                  </a:cubicBezTo>
                </a:path>
              </a:pathLst>
            </a:custGeom>
            <a:noFill/>
            <a:ln w="57150">
              <a:solidFill>
                <a:srgbClr val="C00000"/>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8" name="Freeform 67"/>
            <p:cNvSpPr/>
            <p:nvPr/>
          </p:nvSpPr>
          <p:spPr>
            <a:xfrm>
              <a:off x="2641599" y="4238171"/>
              <a:ext cx="29029" cy="232229"/>
            </a:xfrm>
            <a:custGeom>
              <a:avLst/>
              <a:gdLst>
                <a:gd name="connsiteX0" fmla="*/ 0 w 754742"/>
                <a:gd name="connsiteY0" fmla="*/ 0 h 580572"/>
                <a:gd name="connsiteX1" fmla="*/ 754742 w 754742"/>
                <a:gd name="connsiteY1" fmla="*/ 580572 h 580572"/>
                <a:gd name="connsiteX2" fmla="*/ 754742 w 754742"/>
                <a:gd name="connsiteY2" fmla="*/ 580572 h 580572"/>
                <a:gd name="connsiteX0" fmla="*/ 135 w 754877"/>
                <a:gd name="connsiteY0" fmla="*/ 0 h 580572"/>
                <a:gd name="connsiteX1" fmla="*/ 754877 w 754877"/>
                <a:gd name="connsiteY1" fmla="*/ 580572 h 580572"/>
                <a:gd name="connsiteX2" fmla="*/ 754877 w 754877"/>
                <a:gd name="connsiteY2" fmla="*/ 580572 h 580572"/>
                <a:gd name="connsiteX0" fmla="*/ 92 w 754834"/>
                <a:gd name="connsiteY0" fmla="*/ 0 h 580572"/>
                <a:gd name="connsiteX1" fmla="*/ 754834 w 754834"/>
                <a:gd name="connsiteY1" fmla="*/ 580572 h 580572"/>
                <a:gd name="connsiteX2" fmla="*/ 754834 w 754834"/>
                <a:gd name="connsiteY2" fmla="*/ 580572 h 580572"/>
                <a:gd name="connsiteX0" fmla="*/ 0 w 754742"/>
                <a:gd name="connsiteY0" fmla="*/ 0 h 580572"/>
                <a:gd name="connsiteX1" fmla="*/ 624114 w 754742"/>
                <a:gd name="connsiteY1" fmla="*/ 217715 h 580572"/>
                <a:gd name="connsiteX2" fmla="*/ 754742 w 754742"/>
                <a:gd name="connsiteY2" fmla="*/ 580572 h 580572"/>
                <a:gd name="connsiteX3" fmla="*/ 754742 w 754742"/>
                <a:gd name="connsiteY3" fmla="*/ 580572 h 580572"/>
                <a:gd name="connsiteX0" fmla="*/ 0 w 754742"/>
                <a:gd name="connsiteY0" fmla="*/ 0 h 580572"/>
                <a:gd name="connsiteX1" fmla="*/ 624114 w 754742"/>
                <a:gd name="connsiteY1" fmla="*/ 217715 h 580572"/>
                <a:gd name="connsiteX2" fmla="*/ 754742 w 754742"/>
                <a:gd name="connsiteY2" fmla="*/ 580572 h 580572"/>
                <a:gd name="connsiteX3" fmla="*/ 754742 w 754742"/>
                <a:gd name="connsiteY3" fmla="*/ 580572 h 580572"/>
                <a:gd name="connsiteX0" fmla="*/ 0 w 754742"/>
                <a:gd name="connsiteY0" fmla="*/ 0 h 580572"/>
                <a:gd name="connsiteX1" fmla="*/ 580571 w 754742"/>
                <a:gd name="connsiteY1" fmla="*/ 188687 h 580572"/>
                <a:gd name="connsiteX2" fmla="*/ 754742 w 754742"/>
                <a:gd name="connsiteY2" fmla="*/ 580572 h 580572"/>
                <a:gd name="connsiteX3" fmla="*/ 754742 w 754742"/>
                <a:gd name="connsiteY3" fmla="*/ 580572 h 580572"/>
                <a:gd name="connsiteX0" fmla="*/ 0 w 754742"/>
                <a:gd name="connsiteY0" fmla="*/ 0 h 580572"/>
                <a:gd name="connsiteX1" fmla="*/ 580571 w 754742"/>
                <a:gd name="connsiteY1" fmla="*/ 188687 h 580572"/>
                <a:gd name="connsiteX2" fmla="*/ 754742 w 754742"/>
                <a:gd name="connsiteY2" fmla="*/ 580572 h 580572"/>
                <a:gd name="connsiteX3" fmla="*/ 754742 w 754742"/>
                <a:gd name="connsiteY3" fmla="*/ 580572 h 580572"/>
                <a:gd name="connsiteX0" fmla="*/ 798286 w 1641103"/>
                <a:gd name="connsiteY0" fmla="*/ 0 h 593889"/>
                <a:gd name="connsiteX1" fmla="*/ 1378857 w 1641103"/>
                <a:gd name="connsiteY1" fmla="*/ 188687 h 593889"/>
                <a:gd name="connsiteX2" fmla="*/ 1553028 w 1641103"/>
                <a:gd name="connsiteY2" fmla="*/ 580572 h 593889"/>
                <a:gd name="connsiteX3" fmla="*/ 0 w 1641103"/>
                <a:gd name="connsiteY3" fmla="*/ 493486 h 593889"/>
                <a:gd name="connsiteX0" fmla="*/ 0 w 1095056"/>
                <a:gd name="connsiteY0" fmla="*/ 0 h 717701"/>
                <a:gd name="connsiteX1" fmla="*/ 580571 w 1095056"/>
                <a:gd name="connsiteY1" fmla="*/ 188687 h 717701"/>
                <a:gd name="connsiteX2" fmla="*/ 754742 w 1095056"/>
                <a:gd name="connsiteY2" fmla="*/ 580572 h 717701"/>
                <a:gd name="connsiteX3" fmla="*/ 885372 w 1095056"/>
                <a:gd name="connsiteY3" fmla="*/ 711200 h 717701"/>
                <a:gd name="connsiteX0" fmla="*/ 0 w 885372"/>
                <a:gd name="connsiteY0" fmla="*/ 0 h 717701"/>
                <a:gd name="connsiteX1" fmla="*/ 580571 w 885372"/>
                <a:gd name="connsiteY1" fmla="*/ 188687 h 717701"/>
                <a:gd name="connsiteX2" fmla="*/ 754742 w 885372"/>
                <a:gd name="connsiteY2" fmla="*/ 580572 h 717701"/>
                <a:gd name="connsiteX3" fmla="*/ 885372 w 885372"/>
                <a:gd name="connsiteY3" fmla="*/ 711200 h 717701"/>
                <a:gd name="connsiteX0" fmla="*/ 0 w 885372"/>
                <a:gd name="connsiteY0" fmla="*/ 0 h 711200"/>
                <a:gd name="connsiteX1" fmla="*/ 580571 w 885372"/>
                <a:gd name="connsiteY1" fmla="*/ 188687 h 711200"/>
                <a:gd name="connsiteX2" fmla="*/ 885372 w 885372"/>
                <a:gd name="connsiteY2" fmla="*/ 711200 h 711200"/>
                <a:gd name="connsiteX0" fmla="*/ 0 w 885372"/>
                <a:gd name="connsiteY0" fmla="*/ 0 h 711200"/>
                <a:gd name="connsiteX1" fmla="*/ 406400 w 885372"/>
                <a:gd name="connsiteY1" fmla="*/ 275773 h 711200"/>
                <a:gd name="connsiteX2" fmla="*/ 885372 w 885372"/>
                <a:gd name="connsiteY2" fmla="*/ 711200 h 711200"/>
                <a:gd name="connsiteX0" fmla="*/ 0 w 885372"/>
                <a:gd name="connsiteY0" fmla="*/ 0 h 711200"/>
                <a:gd name="connsiteX1" fmla="*/ 885372 w 885372"/>
                <a:gd name="connsiteY1" fmla="*/ 711200 h 711200"/>
                <a:gd name="connsiteX0" fmla="*/ 115 w 885487"/>
                <a:gd name="connsiteY0" fmla="*/ 0 h 711200"/>
                <a:gd name="connsiteX1" fmla="*/ 885487 w 885487"/>
                <a:gd name="connsiteY1" fmla="*/ 711200 h 711200"/>
                <a:gd name="connsiteX0" fmla="*/ 569 w 885941"/>
                <a:gd name="connsiteY0" fmla="*/ 0 h 711200"/>
                <a:gd name="connsiteX1" fmla="*/ 885941 w 885941"/>
                <a:gd name="connsiteY1" fmla="*/ 711200 h 711200"/>
                <a:gd name="connsiteX0" fmla="*/ 569 w 885941"/>
                <a:gd name="connsiteY0" fmla="*/ 0 h 928914"/>
                <a:gd name="connsiteX1" fmla="*/ 885941 w 885941"/>
                <a:gd name="connsiteY1" fmla="*/ 928914 h 928914"/>
                <a:gd name="connsiteX0" fmla="*/ 0 w 885372"/>
                <a:gd name="connsiteY0" fmla="*/ 0 h 928914"/>
                <a:gd name="connsiteX1" fmla="*/ 58057 w 885372"/>
                <a:gd name="connsiteY1" fmla="*/ 580572 h 928914"/>
                <a:gd name="connsiteX2" fmla="*/ 885372 w 885372"/>
                <a:gd name="connsiteY2" fmla="*/ 928914 h 928914"/>
                <a:gd name="connsiteX0" fmla="*/ 0 w 58057"/>
                <a:gd name="connsiteY0" fmla="*/ 0 h 580572"/>
                <a:gd name="connsiteX1" fmla="*/ 58057 w 58057"/>
                <a:gd name="connsiteY1" fmla="*/ 580572 h 580572"/>
                <a:gd name="connsiteX0" fmla="*/ 0 w 29029"/>
                <a:gd name="connsiteY0" fmla="*/ 0 h 232229"/>
                <a:gd name="connsiteX1" fmla="*/ 29029 w 29029"/>
                <a:gd name="connsiteY1" fmla="*/ 232229 h 232229"/>
              </a:gdLst>
              <a:ahLst/>
              <a:cxnLst>
                <a:cxn ang="0">
                  <a:pos x="connsiteX0" y="connsiteY0"/>
                </a:cxn>
                <a:cxn ang="0">
                  <a:pos x="connsiteX1" y="connsiteY1"/>
                </a:cxn>
              </a:cxnLst>
              <a:rect l="l" t="t" r="r" b="b"/>
              <a:pathLst>
                <a:path w="29029" h="232229">
                  <a:moveTo>
                    <a:pt x="0" y="0"/>
                  </a:moveTo>
                  <a:lnTo>
                    <a:pt x="29029" y="232229"/>
                  </a:lnTo>
                </a:path>
              </a:pathLst>
            </a:custGeom>
            <a:noFill/>
            <a:ln w="57150">
              <a:solidFill>
                <a:schemeClr val="accent4">
                  <a:lumMod val="75000"/>
                </a:schemeClr>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7" name="TextBox 46"/>
            <p:cNvSpPr txBox="1"/>
            <p:nvPr/>
          </p:nvSpPr>
          <p:spPr>
            <a:xfrm>
              <a:off x="3978847" y="5861829"/>
              <a:ext cx="1326004" cy="646331"/>
            </a:xfrm>
            <a:prstGeom prst="rect">
              <a:avLst/>
            </a:prstGeom>
            <a:noFill/>
          </p:spPr>
          <p:txBody>
            <a:bodyPr wrap="none" rtlCol="0">
              <a:spAutoFit/>
            </a:bodyPr>
            <a:lstStyle/>
            <a:p>
              <a:r>
                <a:rPr lang="en-US" dirty="0">
                  <a:solidFill>
                    <a:srgbClr val="C00000"/>
                  </a:solidFill>
                  <a:cs typeface="Arial" panose="020B0604020202020204" pitchFamily="34" charset="0"/>
                </a:rPr>
                <a:t>data set #2</a:t>
              </a:r>
            </a:p>
            <a:p>
              <a:r>
                <a:rPr lang="en-US" dirty="0">
                  <a:solidFill>
                    <a:srgbClr val="8064A2">
                      <a:lumMod val="75000"/>
                    </a:srgbClr>
                  </a:solidFill>
                  <a:cs typeface="Arial" panose="020B0604020202020204" pitchFamily="34" charset="0"/>
                </a:rPr>
                <a:t>data set #3</a:t>
              </a:r>
            </a:p>
          </p:txBody>
        </p:sp>
      </p:grpSp>
      <p:sp>
        <p:nvSpPr>
          <p:cNvPr id="51" name="TextBox 50"/>
          <p:cNvSpPr txBox="1"/>
          <p:nvPr/>
        </p:nvSpPr>
        <p:spPr>
          <a:xfrm>
            <a:off x="3144691" y="5075707"/>
            <a:ext cx="1311398" cy="400110"/>
          </a:xfrm>
          <a:prstGeom prst="rect">
            <a:avLst/>
          </a:prstGeom>
          <a:noFill/>
        </p:spPr>
        <p:txBody>
          <a:bodyPr wrap="square" rtlCol="0">
            <a:spAutoFit/>
          </a:bodyPr>
          <a:lstStyle/>
          <a:p>
            <a:r>
              <a:rPr lang="en-US" sz="2000" b="1" dirty="0">
                <a:solidFill>
                  <a:prstClr val="black"/>
                </a:solidFill>
                <a:cs typeface="Arial" panose="020B0604020202020204" pitchFamily="34" charset="0"/>
              </a:rPr>
              <a:t>0.32   …</a:t>
            </a:r>
          </a:p>
        </p:txBody>
      </p:sp>
    </p:spTree>
    <p:extLst>
      <p:ext uri="{BB962C8B-B14F-4D97-AF65-F5344CB8AC3E}">
        <p14:creationId xmlns:p14="http://schemas.microsoft.com/office/powerpoint/2010/main" val="35307261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par>
                                <p:cTn id="15" presetID="22" presetClass="entr" presetSubtype="8"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wipe(right)">
                                      <p:cBhvr>
                                        <p:cTn id="22" dur="500"/>
                                        <p:tgtEl>
                                          <p:spTgt spid="40"/>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wipe(up)">
                                      <p:cBhvr>
                                        <p:cTn id="25" dur="500"/>
                                        <p:tgtEl>
                                          <p:spTgt spid="46"/>
                                        </p:tgtEl>
                                      </p:cBhvr>
                                    </p:animEffect>
                                  </p:childTnLst>
                                </p:cTn>
                              </p:par>
                            </p:childTnLst>
                          </p:cTn>
                        </p:par>
                        <p:par>
                          <p:cTn id="26" fill="hold">
                            <p:stCondLst>
                              <p:cond delay="500"/>
                            </p:stCondLst>
                            <p:childTnLst>
                              <p:par>
                                <p:cTn id="27" presetID="1" presetClass="entr" presetSubtype="0" fill="hold" grpId="0" nodeType="afterEffect">
                                  <p:stCondLst>
                                    <p:cond delay="0"/>
                                  </p:stCondLst>
                                  <p:childTnLst>
                                    <p:set>
                                      <p:cBhvr>
                                        <p:cTn id="28" dur="1" fill="hold">
                                          <p:stCondLst>
                                            <p:cond delay="0"/>
                                          </p:stCondLst>
                                        </p:cTn>
                                        <p:tgtEl>
                                          <p:spTgt spid="4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wipe(right)">
                                      <p:cBhvr>
                                        <p:cTn id="35" dur="500"/>
                                        <p:tgtEl>
                                          <p:spTgt spid="43"/>
                                        </p:tgtEl>
                                      </p:cBhvr>
                                    </p:animEffect>
                                  </p:childTnLst>
                                </p:cTn>
                              </p:par>
                            </p:childTnLst>
                          </p:cTn>
                        </p:par>
                        <p:par>
                          <p:cTn id="36" fill="hold">
                            <p:stCondLst>
                              <p:cond delay="500"/>
                            </p:stCondLst>
                            <p:childTnLst>
                              <p:par>
                                <p:cTn id="37" presetID="1" presetClass="entr" presetSubtype="0" fill="hold" grpId="0" nodeType="afterEffect">
                                  <p:stCondLst>
                                    <p:cond delay="0"/>
                                  </p:stCondLst>
                                  <p:childTnLst>
                                    <p:set>
                                      <p:cBhvr>
                                        <p:cTn id="38" dur="1" fill="hold">
                                          <p:stCondLst>
                                            <p:cond delay="0"/>
                                          </p:stCondLst>
                                        </p:cTn>
                                        <p:tgtEl>
                                          <p:spTgt spid="4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2" fill="hold" grpId="0" nodeType="click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wipe(right)">
                                      <p:cBhvr>
                                        <p:cTn id="43" dur="500"/>
                                        <p:tgtEl>
                                          <p:spTgt spid="44"/>
                                        </p:tgtEl>
                                      </p:cBhvr>
                                    </p:animEffect>
                                  </p:childTnLst>
                                </p:cTn>
                              </p:par>
                            </p:childTnLst>
                          </p:cTn>
                        </p:par>
                        <p:par>
                          <p:cTn id="44" fill="hold">
                            <p:stCondLst>
                              <p:cond delay="500"/>
                            </p:stCondLst>
                            <p:childTnLst>
                              <p:par>
                                <p:cTn id="45" presetID="1" presetClass="entr" presetSubtype="0" fill="hold" grpId="0" nodeType="afterEffect">
                                  <p:stCondLst>
                                    <p:cond delay="0"/>
                                  </p:stCondLst>
                                  <p:childTnLst>
                                    <p:set>
                                      <p:cBhvr>
                                        <p:cTn id="46" dur="1" fill="hold">
                                          <p:stCondLst>
                                            <p:cond delay="0"/>
                                          </p:stCondLst>
                                        </p:cTn>
                                        <p:tgtEl>
                                          <p:spTgt spid="5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wipe(left)">
                                      <p:cBhvr>
                                        <p:cTn id="59" dur="500"/>
                                        <p:tgtEl>
                                          <p:spTgt spid="14"/>
                                        </p:tgtEl>
                                      </p:cBhvr>
                                    </p:animEffect>
                                  </p:childTnLst>
                                </p:cTn>
                              </p:par>
                            </p:childTnLst>
                          </p:cTn>
                        </p:par>
                        <p:par>
                          <p:cTn id="60" fill="hold">
                            <p:stCondLst>
                              <p:cond delay="500"/>
                            </p:stCondLst>
                            <p:childTnLst>
                              <p:par>
                                <p:cTn id="61" presetID="1" presetClass="entr" presetSubtype="0" fill="hold" nodeType="afterEffect">
                                  <p:stCondLst>
                                    <p:cond delay="0"/>
                                  </p:stCondLst>
                                  <p:childTnLst>
                                    <p:set>
                                      <p:cBhvr>
                                        <p:cTn id="62" dur="1" fill="hold">
                                          <p:stCondLst>
                                            <p:cond delay="0"/>
                                          </p:stCondLst>
                                        </p:cTn>
                                        <p:tgtEl>
                                          <p:spTgt spid="2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3"/>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50"/>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5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nodeType="clickEffect">
                                  <p:stCondLst>
                                    <p:cond delay="0"/>
                                  </p:stCondLst>
                                  <p:childTnLst>
                                    <p:set>
                                      <p:cBhvr>
                                        <p:cTn id="78" dur="1" fill="hold">
                                          <p:stCondLst>
                                            <p:cond delay="0"/>
                                          </p:stCondLst>
                                        </p:cTn>
                                        <p:tgtEl>
                                          <p:spTgt spid="12"/>
                                        </p:tgtEl>
                                        <p:attrNameLst>
                                          <p:attrName>style.visibility</p:attrName>
                                        </p:attrNameLst>
                                      </p:cBhvr>
                                      <p:to>
                                        <p:strVal val="visible"/>
                                      </p:to>
                                    </p:set>
                                    <p:animEffect transition="in" filter="wipe(left)">
                                      <p:cBhvr>
                                        <p:cTn id="7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6" grpId="0"/>
      <p:bldP spid="40" grpId="0" animBg="1"/>
      <p:bldP spid="41" grpId="0"/>
      <p:bldP spid="43" grpId="0" animBg="1"/>
      <p:bldP spid="44" grpId="0" animBg="1"/>
      <p:bldP spid="46" grpId="0" animBg="1"/>
      <p:bldP spid="50" grpId="0"/>
      <p:bldP spid="52" grpId="0"/>
      <p:bldP spid="53" grpId="0"/>
      <p:bldP spid="54" grpId="0"/>
      <p:bldP spid="48" grpId="0" animBg="1"/>
      <p:bldP spid="70" grpId="0"/>
      <p:bldP spid="45" grpId="0"/>
      <p:bldP spid="5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3601343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1505074631"/>
              </p:ext>
            </p:extLst>
          </p:nvPr>
        </p:nvGraphicFramePr>
        <p:xfrm>
          <a:off x="260350" y="146050"/>
          <a:ext cx="8680450" cy="6446838"/>
        </p:xfrm>
        <a:graphic>
          <a:graphicData uri="http://schemas.openxmlformats.org/presentationml/2006/ole">
            <mc:AlternateContent xmlns:mc="http://schemas.openxmlformats.org/markup-compatibility/2006">
              <mc:Choice xmlns:v="urn:schemas-microsoft-com:vml" Requires="v">
                <p:oleObj spid="_x0000_s3123" name="Chart" r:id="rId3" imgW="7115101" imgH="5276932" progId="MSGraph.Chart.8">
                  <p:embed followColorScheme="full"/>
                </p:oleObj>
              </mc:Choice>
              <mc:Fallback>
                <p:oleObj name="Chart" r:id="rId3" imgW="7115101" imgH="5276932" progId="MSGraph.Chart.8">
                  <p:embed followColorScheme="full"/>
                  <p:pic>
                    <p:nvPicPr>
                      <p:cNvPr id="0" name=""/>
                      <p:cNvPicPr>
                        <a:picLocks noChangeAspect="1" noChangeArrowheads="1"/>
                      </p:cNvPicPr>
                      <p:nvPr/>
                    </p:nvPicPr>
                    <p:blipFill>
                      <a:blip r:embed="rId4"/>
                      <a:srcRect/>
                      <a:stretch>
                        <a:fillRect/>
                      </a:stretch>
                    </p:blipFill>
                    <p:spPr bwMode="auto">
                      <a:xfrm>
                        <a:off x="260350" y="146050"/>
                        <a:ext cx="8680450" cy="6446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684" name="Text Box 4"/>
          <p:cNvSpPr txBox="1">
            <a:spLocks noChangeArrowheads="1"/>
          </p:cNvSpPr>
          <p:nvPr/>
        </p:nvSpPr>
        <p:spPr bwMode="auto">
          <a:xfrm>
            <a:off x="1186223" y="6057900"/>
            <a:ext cx="690766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srgbClr val="000000"/>
                </a:solidFill>
                <a:latin typeface="Arial" panose="020B0604020202020204" pitchFamily="34" charset="0"/>
              </a:rPr>
              <a:t>Correlation to 2</a:t>
            </a:r>
            <a:r>
              <a:rPr lang="en-US" altLang="en-US" sz="2800" b="1" baseline="30000" dirty="0" smtClean="0">
                <a:solidFill>
                  <a:srgbClr val="000000"/>
                </a:solidFill>
                <a:latin typeface="Arial" panose="020B0604020202020204" pitchFamily="34" charset="0"/>
              </a:rPr>
              <a:t>nd</a:t>
            </a:r>
            <a:r>
              <a:rPr lang="en-US" altLang="en-US" sz="2800" b="1" dirty="0" smtClean="0">
                <a:solidFill>
                  <a:srgbClr val="000000"/>
                </a:solidFill>
                <a:latin typeface="Arial" panose="020B0604020202020204" pitchFamily="34" charset="0"/>
              </a:rPr>
              <a:t> &amp; 3</a:t>
            </a:r>
            <a:r>
              <a:rPr lang="en-US" altLang="en-US" sz="2800" b="1" baseline="30000" dirty="0" smtClean="0">
                <a:solidFill>
                  <a:srgbClr val="000000"/>
                </a:solidFill>
                <a:latin typeface="Arial" panose="020B0604020202020204" pitchFamily="34" charset="0"/>
              </a:rPr>
              <a:t>rd</a:t>
            </a:r>
            <a:r>
              <a:rPr lang="en-US" altLang="en-US" sz="2800" b="1" dirty="0" smtClean="0">
                <a:solidFill>
                  <a:srgbClr val="000000"/>
                </a:solidFill>
                <a:latin typeface="Arial" panose="020B0604020202020204" pitchFamily="34" charset="0"/>
              </a:rPr>
              <a:t> singular vectors</a:t>
            </a:r>
            <a:endParaRPr lang="en-US" altLang="en-US" sz="2800" b="1" dirty="0">
              <a:solidFill>
                <a:srgbClr val="000000"/>
              </a:solidFill>
              <a:latin typeface="Arial" panose="020B0604020202020204" pitchFamily="34" charset="0"/>
            </a:endParaRPr>
          </a:p>
        </p:txBody>
      </p:sp>
      <p:sp>
        <p:nvSpPr>
          <p:cNvPr id="71685" name="Text Box 5"/>
          <p:cNvSpPr txBox="1">
            <a:spLocks noChangeArrowheads="1"/>
          </p:cNvSpPr>
          <p:nvPr/>
        </p:nvSpPr>
        <p:spPr bwMode="auto">
          <a:xfrm rot="-5400000">
            <a:off x="-2110829" y="2618745"/>
            <a:ext cx="482215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srgbClr val="000000"/>
                </a:solidFill>
                <a:latin typeface="Arial" panose="020B0604020202020204" pitchFamily="34" charset="0"/>
              </a:rPr>
              <a:t>Structure factor (electrons)</a:t>
            </a:r>
            <a:endParaRPr lang="en-US" altLang="en-US" sz="2800" b="1" dirty="0">
              <a:solidFill>
                <a:srgbClr val="000000"/>
              </a:solidFill>
              <a:latin typeface="Arial" panose="020B0604020202020204" pitchFamily="34" charset="0"/>
            </a:endParaRPr>
          </a:p>
        </p:txBody>
      </p:sp>
    </p:spTree>
    <p:extLst>
      <p:ext uri="{BB962C8B-B14F-4D97-AF65-F5344CB8AC3E}">
        <p14:creationId xmlns:p14="http://schemas.microsoft.com/office/powerpoint/2010/main" val="101565892"/>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976888542"/>
              </p:ext>
            </p:extLst>
          </p:nvPr>
        </p:nvGraphicFramePr>
        <p:xfrm>
          <a:off x="260350" y="146050"/>
          <a:ext cx="8680450" cy="6446838"/>
        </p:xfrm>
        <a:graphic>
          <a:graphicData uri="http://schemas.openxmlformats.org/presentationml/2006/ole">
            <mc:AlternateContent xmlns:mc="http://schemas.openxmlformats.org/markup-compatibility/2006">
              <mc:Choice xmlns:v="urn:schemas-microsoft-com:vml" Requires="v">
                <p:oleObj spid="_x0000_s4147" name="Chart" r:id="rId3" imgW="7115101" imgH="5276932" progId="MSGraph.Chart.8">
                  <p:embed followColorScheme="full"/>
                </p:oleObj>
              </mc:Choice>
              <mc:Fallback>
                <p:oleObj name="Chart" r:id="rId3" imgW="7115101" imgH="5276932" progId="MSGraph.Chart.8">
                  <p:embed followColorScheme="full"/>
                  <p:pic>
                    <p:nvPicPr>
                      <p:cNvPr id="0" name=""/>
                      <p:cNvPicPr>
                        <a:picLocks noChangeAspect="1" noChangeArrowheads="1"/>
                      </p:cNvPicPr>
                      <p:nvPr/>
                    </p:nvPicPr>
                    <p:blipFill>
                      <a:blip r:embed="rId4"/>
                      <a:srcRect/>
                      <a:stretch>
                        <a:fillRect/>
                      </a:stretch>
                    </p:blipFill>
                    <p:spPr bwMode="auto">
                      <a:xfrm>
                        <a:off x="260350" y="146050"/>
                        <a:ext cx="8680450" cy="6446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684" name="Text Box 4"/>
          <p:cNvSpPr txBox="1">
            <a:spLocks noChangeArrowheads="1"/>
          </p:cNvSpPr>
          <p:nvPr/>
        </p:nvSpPr>
        <p:spPr bwMode="auto">
          <a:xfrm>
            <a:off x="1186223" y="6057900"/>
            <a:ext cx="690766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srgbClr val="000000"/>
                </a:solidFill>
                <a:latin typeface="Arial" panose="020B0604020202020204" pitchFamily="34" charset="0"/>
              </a:rPr>
              <a:t>Correlation to 2</a:t>
            </a:r>
            <a:r>
              <a:rPr lang="en-US" altLang="en-US" sz="2800" b="1" baseline="30000" dirty="0" smtClean="0">
                <a:solidFill>
                  <a:srgbClr val="000000"/>
                </a:solidFill>
                <a:latin typeface="Arial" panose="020B0604020202020204" pitchFamily="34" charset="0"/>
              </a:rPr>
              <a:t>nd</a:t>
            </a:r>
            <a:r>
              <a:rPr lang="en-US" altLang="en-US" sz="2800" b="1" dirty="0" smtClean="0">
                <a:solidFill>
                  <a:srgbClr val="000000"/>
                </a:solidFill>
                <a:latin typeface="Arial" panose="020B0604020202020204" pitchFamily="34" charset="0"/>
              </a:rPr>
              <a:t> &amp; 3</a:t>
            </a:r>
            <a:r>
              <a:rPr lang="en-US" altLang="en-US" sz="2800" b="1" baseline="30000" dirty="0" smtClean="0">
                <a:solidFill>
                  <a:srgbClr val="000000"/>
                </a:solidFill>
                <a:latin typeface="Arial" panose="020B0604020202020204" pitchFamily="34" charset="0"/>
              </a:rPr>
              <a:t>rd</a:t>
            </a:r>
            <a:r>
              <a:rPr lang="en-US" altLang="en-US" sz="2800" b="1" dirty="0" smtClean="0">
                <a:solidFill>
                  <a:srgbClr val="000000"/>
                </a:solidFill>
                <a:latin typeface="Arial" panose="020B0604020202020204" pitchFamily="34" charset="0"/>
              </a:rPr>
              <a:t> singular vectors</a:t>
            </a:r>
            <a:endParaRPr lang="en-US" altLang="en-US" sz="2800" b="1" dirty="0">
              <a:solidFill>
                <a:srgbClr val="000000"/>
              </a:solidFill>
              <a:latin typeface="Arial" panose="020B0604020202020204" pitchFamily="34" charset="0"/>
            </a:endParaRPr>
          </a:p>
        </p:txBody>
      </p:sp>
      <p:sp>
        <p:nvSpPr>
          <p:cNvPr id="71685" name="Text Box 5"/>
          <p:cNvSpPr txBox="1">
            <a:spLocks noChangeArrowheads="1"/>
          </p:cNvSpPr>
          <p:nvPr/>
        </p:nvSpPr>
        <p:spPr bwMode="auto">
          <a:xfrm rot="-5400000">
            <a:off x="-2110829" y="2618745"/>
            <a:ext cx="482215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srgbClr val="000000"/>
                </a:solidFill>
                <a:latin typeface="Arial" panose="020B0604020202020204" pitchFamily="34" charset="0"/>
              </a:rPr>
              <a:t>Structure factor (electrons)</a:t>
            </a:r>
            <a:endParaRPr lang="en-US" altLang="en-US" sz="2800" b="1" dirty="0">
              <a:solidFill>
                <a:srgbClr val="000000"/>
              </a:solidFill>
              <a:latin typeface="Arial" panose="020B0604020202020204" pitchFamily="34" charset="0"/>
            </a:endParaRPr>
          </a:p>
        </p:txBody>
      </p:sp>
    </p:spTree>
    <p:extLst>
      <p:ext uri="{BB962C8B-B14F-4D97-AF65-F5344CB8AC3E}">
        <p14:creationId xmlns:p14="http://schemas.microsoft.com/office/powerpoint/2010/main" val="4228443608"/>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3478139792"/>
              </p:ext>
            </p:extLst>
          </p:nvPr>
        </p:nvGraphicFramePr>
        <p:xfrm>
          <a:off x="260350" y="146050"/>
          <a:ext cx="8680450" cy="6446838"/>
        </p:xfrm>
        <a:graphic>
          <a:graphicData uri="http://schemas.openxmlformats.org/presentationml/2006/ole">
            <mc:AlternateContent xmlns:mc="http://schemas.openxmlformats.org/markup-compatibility/2006">
              <mc:Choice xmlns:v="urn:schemas-microsoft-com:vml" Requires="v">
                <p:oleObj spid="_x0000_s5171" name="Chart" r:id="rId3" imgW="7115101" imgH="5276932" progId="MSGraph.Chart.8">
                  <p:embed followColorScheme="full"/>
                </p:oleObj>
              </mc:Choice>
              <mc:Fallback>
                <p:oleObj name="Chart" r:id="rId3" imgW="7115101" imgH="5276932" progId="MSGraph.Chart.8">
                  <p:embed followColorScheme="full"/>
                  <p:pic>
                    <p:nvPicPr>
                      <p:cNvPr id="0" name=""/>
                      <p:cNvPicPr>
                        <a:picLocks noChangeAspect="1" noChangeArrowheads="1"/>
                      </p:cNvPicPr>
                      <p:nvPr/>
                    </p:nvPicPr>
                    <p:blipFill>
                      <a:blip r:embed="rId4"/>
                      <a:srcRect/>
                      <a:stretch>
                        <a:fillRect/>
                      </a:stretch>
                    </p:blipFill>
                    <p:spPr bwMode="auto">
                      <a:xfrm>
                        <a:off x="260350" y="146050"/>
                        <a:ext cx="8680450" cy="6446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684" name="Text Box 4"/>
          <p:cNvSpPr txBox="1">
            <a:spLocks noChangeArrowheads="1"/>
          </p:cNvSpPr>
          <p:nvPr/>
        </p:nvSpPr>
        <p:spPr bwMode="auto">
          <a:xfrm>
            <a:off x="1186223" y="6057900"/>
            <a:ext cx="690766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srgbClr val="000000"/>
                </a:solidFill>
                <a:latin typeface="Arial" panose="020B0604020202020204" pitchFamily="34" charset="0"/>
              </a:rPr>
              <a:t>Correlation to 2</a:t>
            </a:r>
            <a:r>
              <a:rPr lang="en-US" altLang="en-US" sz="2800" b="1" baseline="30000" dirty="0" smtClean="0">
                <a:solidFill>
                  <a:srgbClr val="000000"/>
                </a:solidFill>
                <a:latin typeface="Arial" panose="020B0604020202020204" pitchFamily="34" charset="0"/>
              </a:rPr>
              <a:t>nd</a:t>
            </a:r>
            <a:r>
              <a:rPr lang="en-US" altLang="en-US" sz="2800" b="1" dirty="0" smtClean="0">
                <a:solidFill>
                  <a:srgbClr val="000000"/>
                </a:solidFill>
                <a:latin typeface="Arial" panose="020B0604020202020204" pitchFamily="34" charset="0"/>
              </a:rPr>
              <a:t> &amp; 3</a:t>
            </a:r>
            <a:r>
              <a:rPr lang="en-US" altLang="en-US" sz="2800" b="1" baseline="30000" dirty="0" smtClean="0">
                <a:solidFill>
                  <a:srgbClr val="000000"/>
                </a:solidFill>
                <a:latin typeface="Arial" panose="020B0604020202020204" pitchFamily="34" charset="0"/>
              </a:rPr>
              <a:t>rd</a:t>
            </a:r>
            <a:r>
              <a:rPr lang="en-US" altLang="en-US" sz="2800" b="1" dirty="0" smtClean="0">
                <a:solidFill>
                  <a:srgbClr val="000000"/>
                </a:solidFill>
                <a:latin typeface="Arial" panose="020B0604020202020204" pitchFamily="34" charset="0"/>
              </a:rPr>
              <a:t> singular vectors</a:t>
            </a:r>
            <a:endParaRPr lang="en-US" altLang="en-US" sz="2800" b="1" dirty="0">
              <a:solidFill>
                <a:srgbClr val="000000"/>
              </a:solidFill>
              <a:latin typeface="Arial" panose="020B0604020202020204" pitchFamily="34" charset="0"/>
            </a:endParaRPr>
          </a:p>
        </p:txBody>
      </p:sp>
      <p:sp>
        <p:nvSpPr>
          <p:cNvPr id="71685" name="Text Box 5"/>
          <p:cNvSpPr txBox="1">
            <a:spLocks noChangeArrowheads="1"/>
          </p:cNvSpPr>
          <p:nvPr/>
        </p:nvSpPr>
        <p:spPr bwMode="auto">
          <a:xfrm rot="-5400000">
            <a:off x="-2110829" y="2618745"/>
            <a:ext cx="482215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srgbClr val="000000"/>
                </a:solidFill>
                <a:latin typeface="Arial" panose="020B0604020202020204" pitchFamily="34" charset="0"/>
              </a:rPr>
              <a:t>Structure factor (electrons)</a:t>
            </a:r>
            <a:endParaRPr lang="en-US" altLang="en-US" sz="2800" b="1" dirty="0">
              <a:solidFill>
                <a:srgbClr val="000000"/>
              </a:solidFill>
              <a:latin typeface="Arial" panose="020B0604020202020204" pitchFamily="34" charset="0"/>
            </a:endParaRPr>
          </a:p>
        </p:txBody>
      </p:sp>
    </p:spTree>
    <p:extLst>
      <p:ext uri="{BB962C8B-B14F-4D97-AF65-F5344CB8AC3E}">
        <p14:creationId xmlns:p14="http://schemas.microsoft.com/office/powerpoint/2010/main" val="3995996529"/>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338" t="16189" r="3455" b="10246"/>
          <a:stretch/>
        </p:blipFill>
        <p:spPr bwMode="auto">
          <a:xfrm>
            <a:off x="-1873770" y="869431"/>
            <a:ext cx="10777928" cy="49416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0" y="5985222"/>
            <a:ext cx="9144000" cy="707886"/>
          </a:xfrm>
          <a:prstGeom prst="rect">
            <a:avLst/>
          </a:prstGeom>
        </p:spPr>
        <p:txBody>
          <a:bodyPr wrap="square">
            <a:spAutoFit/>
          </a:bodyPr>
          <a:lstStyle/>
          <a:p>
            <a:r>
              <a:rPr lang="en-US" sz="2000" dirty="0">
                <a:solidFill>
                  <a:srgbClr val="000000"/>
                </a:solidFill>
              </a:rPr>
              <a:t>Perutz (1985). “Early Days of </a:t>
            </a:r>
            <a:r>
              <a:rPr lang="en-US" sz="2000" dirty="0" err="1">
                <a:solidFill>
                  <a:srgbClr val="000000"/>
                </a:solidFill>
              </a:rPr>
              <a:t>Cryst</a:t>
            </a:r>
            <a:r>
              <a:rPr lang="en-US" sz="2000" dirty="0">
                <a:solidFill>
                  <a:srgbClr val="000000"/>
                </a:solidFill>
              </a:rPr>
              <a:t>…”</a:t>
            </a:r>
            <a:r>
              <a:rPr lang="en-US" sz="2000" i="1" dirty="0">
                <a:solidFill>
                  <a:srgbClr val="000000"/>
                </a:solidFill>
              </a:rPr>
              <a:t> Methods in Enzymology</a:t>
            </a:r>
            <a:r>
              <a:rPr lang="en-US" sz="2000" dirty="0">
                <a:solidFill>
                  <a:srgbClr val="000000"/>
                </a:solidFill>
              </a:rPr>
              <a:t>, Vol.</a:t>
            </a:r>
            <a:r>
              <a:rPr lang="en-US" sz="2000" i="1" dirty="0">
                <a:solidFill>
                  <a:srgbClr val="000000"/>
                </a:solidFill>
              </a:rPr>
              <a:t> </a:t>
            </a:r>
            <a:r>
              <a:rPr lang="en-US" sz="2000" dirty="0">
                <a:solidFill>
                  <a:srgbClr val="000000"/>
                </a:solidFill>
              </a:rPr>
              <a:t>114</a:t>
            </a:r>
            <a:r>
              <a:rPr lang="en-US" sz="2000" i="1" dirty="0">
                <a:solidFill>
                  <a:srgbClr val="000000"/>
                </a:solidFill>
              </a:rPr>
              <a:t>, </a:t>
            </a:r>
            <a:r>
              <a:rPr lang="en-US" sz="2000" dirty="0">
                <a:solidFill>
                  <a:srgbClr val="000000"/>
                </a:solidFill>
              </a:rPr>
              <a:t>3-18.</a:t>
            </a:r>
          </a:p>
          <a:p>
            <a:r>
              <a:rPr lang="en-US" sz="2000" dirty="0">
                <a:solidFill>
                  <a:srgbClr val="000000"/>
                </a:solidFill>
              </a:rPr>
              <a:t>Bragg &amp; Perutz (1952)."external form </a:t>
            </a:r>
            <a:r>
              <a:rPr lang="en-US" sz="2000" dirty="0" err="1">
                <a:solidFill>
                  <a:srgbClr val="000000"/>
                </a:solidFill>
              </a:rPr>
              <a:t>haemoglobin</a:t>
            </a:r>
            <a:r>
              <a:rPr lang="en-US" sz="2000" dirty="0">
                <a:solidFill>
                  <a:srgbClr val="000000"/>
                </a:solidFill>
              </a:rPr>
              <a:t> I", </a:t>
            </a:r>
            <a:r>
              <a:rPr lang="en-US" sz="2000" i="1" dirty="0" err="1">
                <a:solidFill>
                  <a:srgbClr val="000000"/>
                </a:solidFill>
              </a:rPr>
              <a:t>Acta</a:t>
            </a:r>
            <a:r>
              <a:rPr lang="en-US" sz="2000" i="1" dirty="0">
                <a:solidFill>
                  <a:srgbClr val="000000"/>
                </a:solidFill>
              </a:rPr>
              <a:t> </a:t>
            </a:r>
            <a:r>
              <a:rPr lang="en-US" sz="2000" i="1" dirty="0" err="1">
                <a:solidFill>
                  <a:srgbClr val="000000"/>
                </a:solidFill>
              </a:rPr>
              <a:t>Cryst</a:t>
            </a:r>
            <a:r>
              <a:rPr lang="en-US" sz="2000" i="1" dirty="0">
                <a:solidFill>
                  <a:srgbClr val="000000"/>
                </a:solidFill>
              </a:rPr>
              <a:t>.</a:t>
            </a:r>
            <a:r>
              <a:rPr lang="en-US" sz="2000" dirty="0">
                <a:solidFill>
                  <a:srgbClr val="000000"/>
                </a:solidFill>
              </a:rPr>
              <a:t> </a:t>
            </a:r>
            <a:r>
              <a:rPr lang="en-US" sz="2000" b="1" dirty="0">
                <a:solidFill>
                  <a:srgbClr val="000000"/>
                </a:solidFill>
              </a:rPr>
              <a:t>5</a:t>
            </a:r>
            <a:r>
              <a:rPr lang="en-US" sz="2000" dirty="0">
                <a:solidFill>
                  <a:srgbClr val="000000"/>
                </a:solidFill>
              </a:rPr>
              <a:t>, 277-283. </a:t>
            </a:r>
          </a:p>
        </p:txBody>
      </p:sp>
      <p:sp>
        <p:nvSpPr>
          <p:cNvPr id="2" name="Title 1"/>
          <p:cNvSpPr>
            <a:spLocks noGrp="1"/>
          </p:cNvSpPr>
          <p:nvPr>
            <p:ph type="title"/>
          </p:nvPr>
        </p:nvSpPr>
        <p:spPr>
          <a:xfrm>
            <a:off x="0" y="0"/>
            <a:ext cx="9144000" cy="1424066"/>
          </a:xfrm>
        </p:spPr>
        <p:txBody>
          <a:bodyPr/>
          <a:lstStyle/>
          <a:p>
            <a:r>
              <a:rPr lang="en-US" sz="3600" dirty="0" smtClean="0"/>
              <a:t>Bragg’s “minimum wavelength principle”</a:t>
            </a:r>
            <a:endParaRPr lang="en-US" sz="3600" dirty="0"/>
          </a:p>
        </p:txBody>
      </p:sp>
    </p:spTree>
    <p:extLst>
      <p:ext uri="{BB962C8B-B14F-4D97-AF65-F5344CB8AC3E}">
        <p14:creationId xmlns:p14="http://schemas.microsoft.com/office/powerpoint/2010/main" val="209607261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lstStyle/>
          <a:p>
            <a:r>
              <a:rPr lang="en-US" dirty="0" smtClean="0"/>
              <a:t>DMMULTI – fake data</a:t>
            </a:r>
            <a:br>
              <a:rPr lang="en-US" dirty="0" smtClean="0"/>
            </a:br>
            <a:r>
              <a:rPr lang="en-US" sz="3600" dirty="0" smtClean="0"/>
              <a:t>4 </a:t>
            </a:r>
            <a:r>
              <a:rPr lang="en-US" sz="3600" dirty="0" err="1" smtClean="0"/>
              <a:t>deg</a:t>
            </a:r>
            <a:r>
              <a:rPr lang="en-US" sz="3600" dirty="0" smtClean="0"/>
              <a:t> rotation: 8 “</a:t>
            </a:r>
            <a:r>
              <a:rPr lang="en-US" sz="3600" dirty="0" err="1" smtClean="0"/>
              <a:t>xtals</a:t>
            </a:r>
            <a:r>
              <a:rPr lang="en-US" sz="3600" dirty="0" smtClean="0"/>
              <a:t>”: before</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73377"/>
            <a:ext cx="9144000" cy="5284623"/>
          </a:xfrm>
          <a:prstGeom prst="rect">
            <a:avLst/>
          </a:prstGeom>
        </p:spPr>
      </p:pic>
      <p:sp>
        <p:nvSpPr>
          <p:cNvPr id="6" name="TextBox 5"/>
          <p:cNvSpPr txBox="1"/>
          <p:nvPr/>
        </p:nvSpPr>
        <p:spPr>
          <a:xfrm>
            <a:off x="0" y="1306286"/>
            <a:ext cx="2042547" cy="584775"/>
          </a:xfrm>
          <a:prstGeom prst="rect">
            <a:avLst/>
          </a:prstGeom>
          <a:noFill/>
        </p:spPr>
        <p:txBody>
          <a:bodyPr wrap="none" rtlCol="0">
            <a:spAutoFit/>
          </a:bodyPr>
          <a:lstStyle/>
          <a:p>
            <a:r>
              <a:rPr lang="en-US" sz="3200" dirty="0">
                <a:solidFill>
                  <a:srgbClr val="000000"/>
                </a:solidFill>
              </a:rPr>
              <a:t>CC = 0.02</a:t>
            </a:r>
          </a:p>
        </p:txBody>
      </p:sp>
    </p:spTree>
    <p:extLst>
      <p:ext uri="{BB962C8B-B14F-4D97-AF65-F5344CB8AC3E}">
        <p14:creationId xmlns:p14="http://schemas.microsoft.com/office/powerpoint/2010/main" val="421103031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17781"/>
            <a:ext cx="9144000" cy="5440219"/>
          </a:xfrm>
          <a:prstGeom prst="rect">
            <a:avLst/>
          </a:prstGeom>
        </p:spPr>
      </p:pic>
      <p:sp>
        <p:nvSpPr>
          <p:cNvPr id="5" name="Title 1"/>
          <p:cNvSpPr txBox="1">
            <a:spLocks/>
          </p:cNvSpPr>
          <p:nvPr/>
        </p:nvSpPr>
        <p:spPr>
          <a:xfrm>
            <a:off x="457200" y="108384"/>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a:lstStyle>
          <a:p>
            <a:r>
              <a:rPr lang="en-US" dirty="0" smtClean="0">
                <a:solidFill>
                  <a:prstClr val="black"/>
                </a:solidFill>
              </a:rPr>
              <a:t>Real XFEL still</a:t>
            </a:r>
            <a:endParaRPr lang="en-US" dirty="0">
              <a:solidFill>
                <a:prstClr val="black"/>
              </a:solidFill>
            </a:endParaRPr>
          </a:p>
        </p:txBody>
      </p:sp>
      <p:sp>
        <p:nvSpPr>
          <p:cNvPr id="2" name="Rectangle 1"/>
          <p:cNvSpPr/>
          <p:nvPr/>
        </p:nvSpPr>
        <p:spPr>
          <a:xfrm>
            <a:off x="6797899" y="762000"/>
            <a:ext cx="2349321" cy="646331"/>
          </a:xfrm>
          <a:prstGeom prst="rect">
            <a:avLst/>
          </a:prstGeom>
        </p:spPr>
        <p:txBody>
          <a:bodyPr wrap="square">
            <a:spAutoFit/>
          </a:bodyPr>
          <a:lstStyle/>
          <a:p>
            <a:r>
              <a:rPr lang="en-US" dirty="0"/>
              <a:t>Lyubimov </a:t>
            </a:r>
            <a:r>
              <a:rPr lang="en-US" dirty="0" smtClean="0"/>
              <a:t>et al. (2016).</a:t>
            </a:r>
          </a:p>
          <a:p>
            <a:r>
              <a:rPr lang="en-US" i="1" dirty="0" err="1" smtClean="0"/>
              <a:t>eLife</a:t>
            </a:r>
            <a:r>
              <a:rPr lang="en-US" dirty="0" smtClean="0"/>
              <a:t> </a:t>
            </a:r>
            <a:r>
              <a:rPr lang="en-US" b="1" dirty="0"/>
              <a:t>5</a:t>
            </a:r>
            <a:r>
              <a:rPr lang="en-US" dirty="0"/>
              <a:t>, e18740. </a:t>
            </a:r>
            <a:endParaRPr lang="en-US" dirty="0"/>
          </a:p>
        </p:txBody>
      </p:sp>
    </p:spTree>
    <p:extLst>
      <p:ext uri="{BB962C8B-B14F-4D97-AF65-F5344CB8AC3E}">
        <p14:creationId xmlns:p14="http://schemas.microsoft.com/office/powerpoint/2010/main" val="358556996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73377"/>
            <a:ext cx="9144000" cy="5284623"/>
          </a:xfrm>
          <a:prstGeom prst="rect">
            <a:avLst/>
          </a:prstGeom>
        </p:spPr>
      </p:pic>
      <p:sp>
        <p:nvSpPr>
          <p:cNvPr id="7" name="TextBox 6"/>
          <p:cNvSpPr txBox="1"/>
          <p:nvPr/>
        </p:nvSpPr>
        <p:spPr>
          <a:xfrm>
            <a:off x="0" y="1306286"/>
            <a:ext cx="1814920" cy="584775"/>
          </a:xfrm>
          <a:prstGeom prst="rect">
            <a:avLst/>
          </a:prstGeom>
          <a:noFill/>
        </p:spPr>
        <p:txBody>
          <a:bodyPr wrap="none" rtlCol="0">
            <a:spAutoFit/>
          </a:bodyPr>
          <a:lstStyle/>
          <a:p>
            <a:r>
              <a:rPr lang="en-US" sz="3200" dirty="0">
                <a:solidFill>
                  <a:srgbClr val="000000"/>
                </a:solidFill>
              </a:rPr>
              <a:t>CC = 0.8</a:t>
            </a:r>
          </a:p>
        </p:txBody>
      </p:sp>
      <p:sp>
        <p:nvSpPr>
          <p:cNvPr id="6" name="Title 1"/>
          <p:cNvSpPr txBox="1">
            <a:spLocks/>
          </p:cNvSpPr>
          <p:nvPr/>
        </p:nvSpPr>
        <p:spPr bwMode="auto">
          <a:xfrm>
            <a:off x="457200" y="0"/>
            <a:ext cx="8229600" cy="1417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Arial" panose="020B0604020202020204" pitchFamily="34" charset="0"/>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kern="0" dirty="0" smtClean="0">
                <a:solidFill>
                  <a:srgbClr val="000000"/>
                </a:solidFill>
              </a:rPr>
              <a:t>DMMULTI – fake data</a:t>
            </a:r>
            <a:br>
              <a:rPr lang="en-US" kern="0" dirty="0" smtClean="0">
                <a:solidFill>
                  <a:srgbClr val="000000"/>
                </a:solidFill>
              </a:rPr>
            </a:br>
            <a:r>
              <a:rPr lang="en-US" sz="3600" kern="0" dirty="0" smtClean="0">
                <a:solidFill>
                  <a:srgbClr val="000000"/>
                </a:solidFill>
              </a:rPr>
              <a:t>4 </a:t>
            </a:r>
            <a:r>
              <a:rPr lang="en-US" sz="3600" kern="0" dirty="0" err="1" smtClean="0">
                <a:solidFill>
                  <a:srgbClr val="000000"/>
                </a:solidFill>
              </a:rPr>
              <a:t>deg</a:t>
            </a:r>
            <a:r>
              <a:rPr lang="en-US" sz="3600" kern="0" dirty="0" smtClean="0">
                <a:solidFill>
                  <a:srgbClr val="000000"/>
                </a:solidFill>
              </a:rPr>
              <a:t> rotation: 8 “</a:t>
            </a:r>
            <a:r>
              <a:rPr lang="en-US" sz="3600" kern="0" dirty="0" err="1" smtClean="0">
                <a:solidFill>
                  <a:srgbClr val="000000"/>
                </a:solidFill>
              </a:rPr>
              <a:t>xtals</a:t>
            </a:r>
            <a:r>
              <a:rPr lang="en-US" sz="3600" kern="0" dirty="0" smtClean="0">
                <a:solidFill>
                  <a:srgbClr val="000000"/>
                </a:solidFill>
              </a:rPr>
              <a:t>”: after</a:t>
            </a:r>
            <a:endParaRPr lang="en-US" kern="0" dirty="0">
              <a:solidFill>
                <a:srgbClr val="000000"/>
              </a:solidFill>
            </a:endParaRPr>
          </a:p>
        </p:txBody>
      </p:sp>
    </p:spTree>
    <p:extLst>
      <p:ext uri="{BB962C8B-B14F-4D97-AF65-F5344CB8AC3E}">
        <p14:creationId xmlns:p14="http://schemas.microsoft.com/office/powerpoint/2010/main" val="26690115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t>What if…</a:t>
            </a:r>
            <a:endParaRPr lang="en-US" sz="5400" dirty="0"/>
          </a:p>
        </p:txBody>
      </p:sp>
      <p:sp>
        <p:nvSpPr>
          <p:cNvPr id="3" name="Content Placeholder 2"/>
          <p:cNvSpPr>
            <a:spLocks noGrp="1"/>
          </p:cNvSpPr>
          <p:nvPr>
            <p:ph idx="1"/>
          </p:nvPr>
        </p:nvSpPr>
        <p:spPr/>
        <p:txBody>
          <a:bodyPr>
            <a:normAutofit/>
          </a:bodyPr>
          <a:lstStyle/>
          <a:p>
            <a:r>
              <a:rPr lang="en-US" sz="3600" dirty="0"/>
              <a:t>w</a:t>
            </a:r>
            <a:r>
              <a:rPr lang="en-US" sz="3600" dirty="0" smtClean="0"/>
              <a:t>e knew everything?  </a:t>
            </a:r>
          </a:p>
          <a:p>
            <a:pPr lvl="1"/>
            <a:r>
              <a:rPr lang="en-US" sz="3200" dirty="0"/>
              <a:t>h</a:t>
            </a:r>
            <a:r>
              <a:rPr lang="en-US" sz="3200" dirty="0" smtClean="0"/>
              <a:t>ow would we store it?</a:t>
            </a:r>
          </a:p>
          <a:p>
            <a:r>
              <a:rPr lang="en-US" sz="3600" dirty="0">
                <a:solidFill>
                  <a:srgbClr val="FF0000"/>
                </a:solidFill>
              </a:rPr>
              <a:t>w</a:t>
            </a:r>
            <a:r>
              <a:rPr lang="en-US" sz="3600" dirty="0" smtClean="0">
                <a:solidFill>
                  <a:srgbClr val="FF0000"/>
                </a:solidFill>
              </a:rPr>
              <a:t>e had a hotter beam?</a:t>
            </a:r>
          </a:p>
          <a:p>
            <a:r>
              <a:rPr lang="en-US" sz="3600" dirty="0" smtClean="0"/>
              <a:t>we had more coherence?</a:t>
            </a:r>
          </a:p>
          <a:p>
            <a:r>
              <a:rPr lang="en-US" sz="3600" dirty="0" smtClean="0"/>
              <a:t>we had a perfect detector?</a:t>
            </a:r>
          </a:p>
          <a:p>
            <a:r>
              <a:rPr lang="en-US" sz="3600" dirty="0" smtClean="0"/>
              <a:t>…</a:t>
            </a:r>
          </a:p>
          <a:p>
            <a:r>
              <a:rPr lang="en-US" sz="3600" dirty="0"/>
              <a:t>w</a:t>
            </a:r>
            <a:r>
              <a:rPr lang="en-US" sz="3600" dirty="0" smtClean="0"/>
              <a:t>e knew what we are doing wrong?</a:t>
            </a:r>
            <a:endParaRPr lang="en-US" sz="3600" dirty="0"/>
          </a:p>
        </p:txBody>
      </p:sp>
    </p:spTree>
    <p:extLst>
      <p:ext uri="{BB962C8B-B14F-4D97-AF65-F5344CB8AC3E}">
        <p14:creationId xmlns:p14="http://schemas.microsoft.com/office/powerpoint/2010/main" val="303470981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txBox="1">
            <a:spLocks/>
          </p:cNvSpPr>
          <p:nvPr/>
        </p:nvSpPr>
        <p:spPr bwMode="auto">
          <a:xfrm>
            <a:off x="457200" y="235526"/>
            <a:ext cx="8229600" cy="5619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gn="ctr" eaLnBrk="1" hangingPunct="1"/>
            <a:r>
              <a:rPr lang="en-US" sz="3600" dirty="0">
                <a:solidFill>
                  <a:srgbClr val="000000"/>
                </a:solidFill>
                <a:cs typeface="Arial" pitchFamily="34" charset="0"/>
              </a:rPr>
              <a:t>The </a:t>
            </a:r>
            <a:r>
              <a:rPr lang="en-US" sz="3600" dirty="0" smtClean="0">
                <a:solidFill>
                  <a:srgbClr val="000000"/>
                </a:solidFill>
                <a:cs typeface="Arial" pitchFamily="34" charset="0"/>
              </a:rPr>
              <a:t>number of </a:t>
            </a:r>
            <a:r>
              <a:rPr lang="en-US" sz="3600" dirty="0" smtClean="0">
                <a:solidFill>
                  <a:srgbClr val="00B050"/>
                </a:solidFill>
                <a:cs typeface="Arial" pitchFamily="34" charset="0"/>
              </a:rPr>
              <a:t>photons </a:t>
            </a:r>
            <a:r>
              <a:rPr lang="en-US" sz="3600" dirty="0" smtClean="0">
                <a:solidFill>
                  <a:srgbClr val="000000"/>
                </a:solidFill>
                <a:cs typeface="Arial" pitchFamily="34" charset="0"/>
              </a:rPr>
              <a:t>scattered</a:t>
            </a:r>
            <a:endParaRPr lang="en-US" sz="3600" dirty="0">
              <a:solidFill>
                <a:srgbClr val="000000"/>
              </a:solidFill>
              <a:cs typeface="Arial" pitchFamily="34" charset="0"/>
            </a:endParaRPr>
          </a:p>
          <a:p>
            <a:pPr algn="ctr" eaLnBrk="1" hangingPunct="1"/>
            <a:r>
              <a:rPr lang="en-US" sz="3600" dirty="0">
                <a:solidFill>
                  <a:srgbClr val="000000"/>
                </a:solidFill>
                <a:cs typeface="Arial" pitchFamily="34" charset="0"/>
              </a:rPr>
              <a:t>b</a:t>
            </a:r>
            <a:r>
              <a:rPr lang="en-US" sz="3600" dirty="0" smtClean="0">
                <a:solidFill>
                  <a:srgbClr val="000000"/>
                </a:solidFill>
                <a:cs typeface="Arial" pitchFamily="34" charset="0"/>
              </a:rPr>
              <a:t>efore crystal is dead</a:t>
            </a:r>
            <a:endParaRPr lang="en-US" sz="3600" dirty="0">
              <a:solidFill>
                <a:srgbClr val="000000"/>
              </a:solidFill>
              <a:cs typeface="Arial" pitchFamily="34" charset="0"/>
            </a:endParaRPr>
          </a:p>
          <a:p>
            <a:pPr algn="ctr" eaLnBrk="1" hangingPunct="1"/>
            <a:endParaRPr lang="en-US" sz="4000" dirty="0">
              <a:solidFill>
                <a:srgbClr val="000000"/>
              </a:solidFill>
              <a:cs typeface="Arial" pitchFamily="34" charset="0"/>
            </a:endParaRPr>
          </a:p>
          <a:p>
            <a:pPr algn="ctr" eaLnBrk="1" hangingPunct="1"/>
            <a:r>
              <a:rPr lang="en-US" sz="4000" dirty="0">
                <a:solidFill>
                  <a:srgbClr val="000000"/>
                </a:solidFill>
                <a:cs typeface="Arial" pitchFamily="34" charset="0"/>
              </a:rPr>
              <a:t>is </a:t>
            </a:r>
            <a:r>
              <a:rPr lang="en-US" sz="4000" b="1" dirty="0">
                <a:solidFill>
                  <a:srgbClr val="FF0000"/>
                </a:solidFill>
                <a:cs typeface="Arial" pitchFamily="34" charset="0"/>
              </a:rPr>
              <a:t>independent</a:t>
            </a:r>
          </a:p>
          <a:p>
            <a:pPr algn="ctr" eaLnBrk="1" hangingPunct="1"/>
            <a:r>
              <a:rPr lang="en-US" sz="4000" dirty="0">
                <a:solidFill>
                  <a:srgbClr val="000000"/>
                </a:solidFill>
                <a:cs typeface="Arial" pitchFamily="34" charset="0"/>
              </a:rPr>
              <a:t>of data collection </a:t>
            </a:r>
            <a:r>
              <a:rPr lang="en-US" sz="4000" dirty="0" smtClean="0">
                <a:solidFill>
                  <a:srgbClr val="000000"/>
                </a:solidFill>
                <a:cs typeface="Arial" pitchFamily="34" charset="0"/>
              </a:rPr>
              <a:t>time</a:t>
            </a:r>
          </a:p>
          <a:p>
            <a:pPr algn="ctr" eaLnBrk="1" hangingPunct="1"/>
            <a:endParaRPr lang="en-US" sz="4400" dirty="0" smtClean="0">
              <a:solidFill>
                <a:srgbClr val="000000"/>
              </a:solidFill>
              <a:cs typeface="Arial" pitchFamily="34" charset="0"/>
            </a:endParaRPr>
          </a:p>
          <a:p>
            <a:pPr algn="ctr" eaLnBrk="1" hangingPunct="1"/>
            <a:r>
              <a:rPr lang="en-US" altLang="en-US" sz="4400" dirty="0" smtClean="0">
                <a:solidFill>
                  <a:srgbClr val="000000"/>
                </a:solidFill>
                <a:cs typeface="Arial" charset="0"/>
              </a:rPr>
              <a:t> 1 </a:t>
            </a:r>
            <a:r>
              <a:rPr lang="en-US" altLang="en-US" sz="4400" dirty="0">
                <a:solidFill>
                  <a:srgbClr val="000000"/>
                </a:solidFill>
                <a:cs typeface="Arial" charset="0"/>
              </a:rPr>
              <a:t>um</a:t>
            </a:r>
            <a:r>
              <a:rPr lang="en-US" altLang="en-US" sz="4400" baseline="30000" dirty="0">
                <a:solidFill>
                  <a:srgbClr val="000000"/>
                </a:solidFill>
                <a:cs typeface="Arial" charset="0"/>
              </a:rPr>
              <a:t>3</a:t>
            </a:r>
            <a:r>
              <a:rPr lang="en-US" altLang="en-US" sz="4400" dirty="0">
                <a:solidFill>
                  <a:srgbClr val="000000"/>
                </a:solidFill>
                <a:cs typeface="Arial" charset="0"/>
              </a:rPr>
              <a:t> = </a:t>
            </a:r>
            <a:r>
              <a:rPr lang="en-US" altLang="en-US" sz="4400" dirty="0" smtClean="0">
                <a:solidFill>
                  <a:srgbClr val="000000"/>
                </a:solidFill>
                <a:cs typeface="Arial" charset="0"/>
              </a:rPr>
              <a:t>10</a:t>
            </a:r>
            <a:r>
              <a:rPr lang="en-US" altLang="en-US" sz="4400" baseline="30000" dirty="0" smtClean="0">
                <a:solidFill>
                  <a:srgbClr val="000000"/>
                </a:solidFill>
                <a:cs typeface="Arial" charset="0"/>
              </a:rPr>
              <a:t>5</a:t>
            </a:r>
            <a:r>
              <a:rPr lang="en-US" altLang="en-US" sz="4400" dirty="0" smtClean="0">
                <a:solidFill>
                  <a:srgbClr val="000000"/>
                </a:solidFill>
                <a:cs typeface="Arial" charset="0"/>
              </a:rPr>
              <a:t> </a:t>
            </a:r>
            <a:r>
              <a:rPr lang="en-US" altLang="en-US" sz="4400" dirty="0">
                <a:solidFill>
                  <a:srgbClr val="000000"/>
                </a:solidFill>
                <a:cs typeface="Arial" charset="0"/>
              </a:rPr>
              <a:t>photons </a:t>
            </a:r>
            <a:r>
              <a:rPr lang="en-US" altLang="en-US" sz="4400" dirty="0" smtClean="0">
                <a:solidFill>
                  <a:srgbClr val="000000"/>
                </a:solidFill>
                <a:cs typeface="Arial" charset="0"/>
              </a:rPr>
              <a:t>(</a:t>
            </a:r>
            <a:r>
              <a:rPr lang="en-US" altLang="en-US" sz="4400" dirty="0" err="1" smtClean="0">
                <a:solidFill>
                  <a:srgbClr val="000000"/>
                </a:solidFill>
                <a:cs typeface="Arial" charset="0"/>
              </a:rPr>
              <a:t>roomT</a:t>
            </a:r>
            <a:r>
              <a:rPr lang="en-US" altLang="en-US" sz="4400" dirty="0" smtClean="0">
                <a:solidFill>
                  <a:srgbClr val="000000"/>
                </a:solidFill>
                <a:cs typeface="Arial" charset="0"/>
              </a:rPr>
              <a:t>)</a:t>
            </a:r>
            <a:endParaRPr lang="en-US" sz="4400" dirty="0">
              <a:solidFill>
                <a:srgbClr val="000000"/>
              </a:solidFill>
              <a:cs typeface="Arial" pitchFamily="34" charset="0"/>
            </a:endParaRPr>
          </a:p>
          <a:p>
            <a:pPr algn="ctr" eaLnBrk="1" hangingPunct="1"/>
            <a:r>
              <a:rPr lang="en-US" altLang="en-US" sz="4400" dirty="0">
                <a:solidFill>
                  <a:srgbClr val="000000"/>
                </a:solidFill>
                <a:cs typeface="Arial" charset="0"/>
              </a:rPr>
              <a:t>1 um</a:t>
            </a:r>
            <a:r>
              <a:rPr lang="en-US" altLang="en-US" sz="4400" baseline="30000" dirty="0">
                <a:solidFill>
                  <a:srgbClr val="000000"/>
                </a:solidFill>
                <a:cs typeface="Arial" charset="0"/>
              </a:rPr>
              <a:t>3</a:t>
            </a:r>
            <a:r>
              <a:rPr lang="en-US" altLang="en-US" sz="4400" dirty="0">
                <a:solidFill>
                  <a:srgbClr val="000000"/>
                </a:solidFill>
                <a:cs typeface="Arial" charset="0"/>
              </a:rPr>
              <a:t> = 10</a:t>
            </a:r>
            <a:r>
              <a:rPr lang="en-US" altLang="en-US" sz="4400" baseline="30000" dirty="0">
                <a:solidFill>
                  <a:srgbClr val="000000"/>
                </a:solidFill>
                <a:cs typeface="Arial" charset="0"/>
              </a:rPr>
              <a:t>6</a:t>
            </a:r>
            <a:r>
              <a:rPr lang="en-US" altLang="en-US" sz="4400" dirty="0">
                <a:solidFill>
                  <a:srgbClr val="000000"/>
                </a:solidFill>
                <a:cs typeface="Arial" charset="0"/>
              </a:rPr>
              <a:t> </a:t>
            </a:r>
            <a:r>
              <a:rPr lang="en-US" altLang="en-US" sz="4400" dirty="0" smtClean="0">
                <a:solidFill>
                  <a:prstClr val="black"/>
                </a:solidFill>
                <a:cs typeface="Arial" charset="0"/>
              </a:rPr>
              <a:t>photons </a:t>
            </a:r>
            <a:r>
              <a:rPr lang="en-US" altLang="en-US" sz="4400" dirty="0" smtClean="0">
                <a:solidFill>
                  <a:prstClr val="white"/>
                </a:solidFill>
                <a:cs typeface="Arial" charset="0"/>
              </a:rPr>
              <a:t>(synch)</a:t>
            </a:r>
          </a:p>
          <a:p>
            <a:pPr algn="ctr" eaLnBrk="1" hangingPunct="1"/>
            <a:r>
              <a:rPr lang="en-US" altLang="en-US" sz="4400" dirty="0">
                <a:solidFill>
                  <a:srgbClr val="000000"/>
                </a:solidFill>
                <a:cs typeface="Arial" charset="0"/>
              </a:rPr>
              <a:t>1 um</a:t>
            </a:r>
            <a:r>
              <a:rPr lang="en-US" altLang="en-US" sz="4400" baseline="30000" dirty="0">
                <a:solidFill>
                  <a:srgbClr val="000000"/>
                </a:solidFill>
                <a:cs typeface="Arial" charset="0"/>
              </a:rPr>
              <a:t>3</a:t>
            </a:r>
            <a:r>
              <a:rPr lang="en-US" altLang="en-US" sz="4400" dirty="0">
                <a:solidFill>
                  <a:srgbClr val="000000"/>
                </a:solidFill>
                <a:cs typeface="Arial" charset="0"/>
              </a:rPr>
              <a:t> = </a:t>
            </a:r>
            <a:r>
              <a:rPr lang="en-US" altLang="en-US" sz="4400" dirty="0" smtClean="0">
                <a:solidFill>
                  <a:srgbClr val="000000"/>
                </a:solidFill>
                <a:cs typeface="Arial" charset="0"/>
              </a:rPr>
              <a:t>10</a:t>
            </a:r>
            <a:r>
              <a:rPr lang="en-US" altLang="en-US" sz="4400" baseline="30000" dirty="0" smtClean="0">
                <a:solidFill>
                  <a:srgbClr val="000000"/>
                </a:solidFill>
                <a:cs typeface="Arial" charset="0"/>
              </a:rPr>
              <a:t>8</a:t>
            </a:r>
            <a:r>
              <a:rPr lang="en-US" altLang="en-US" sz="4400" dirty="0" smtClean="0">
                <a:solidFill>
                  <a:srgbClr val="000000"/>
                </a:solidFill>
                <a:cs typeface="Arial" charset="0"/>
              </a:rPr>
              <a:t> photons (XFEL)</a:t>
            </a:r>
            <a:endParaRPr lang="en-US" altLang="en-US" sz="4400" dirty="0">
              <a:solidFill>
                <a:srgbClr val="000000"/>
              </a:solidFill>
              <a:cs typeface="Arial" charset="0"/>
            </a:endParaRPr>
          </a:p>
        </p:txBody>
      </p:sp>
      <p:sp>
        <p:nvSpPr>
          <p:cNvPr id="48131" name="Rectangle 1"/>
          <p:cNvSpPr>
            <a:spLocks noChangeArrowheads="1"/>
          </p:cNvSpPr>
          <p:nvPr/>
        </p:nvSpPr>
        <p:spPr bwMode="auto">
          <a:xfrm>
            <a:off x="0" y="5934075"/>
            <a:ext cx="91440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dirty="0">
                <a:solidFill>
                  <a:srgbClr val="000000"/>
                </a:solidFill>
                <a:latin typeface="Arial" panose="020B0604020202020204" pitchFamily="34" charset="0"/>
              </a:rPr>
              <a:t>Henderson, 1990; Gonzalez &amp; Nave, 1994; </a:t>
            </a:r>
            <a:r>
              <a:rPr lang="en-US" dirty="0" err="1">
                <a:solidFill>
                  <a:srgbClr val="000000"/>
                </a:solidFill>
                <a:latin typeface="Arial" panose="020B0604020202020204" pitchFamily="34" charset="0"/>
              </a:rPr>
              <a:t>Glaeser</a:t>
            </a:r>
            <a:r>
              <a:rPr lang="en-US" i="1" dirty="0">
                <a:solidFill>
                  <a:srgbClr val="000000"/>
                </a:solidFill>
                <a:latin typeface="Arial" panose="020B0604020202020204" pitchFamily="34" charset="0"/>
              </a:rPr>
              <a:t> et al.</a:t>
            </a:r>
            <a:r>
              <a:rPr lang="en-US" dirty="0">
                <a:solidFill>
                  <a:srgbClr val="000000"/>
                </a:solidFill>
                <a:latin typeface="Arial" panose="020B0604020202020204" pitchFamily="34" charset="0"/>
              </a:rPr>
              <a:t>, 2000; </a:t>
            </a:r>
            <a:r>
              <a:rPr lang="en-US" dirty="0" err="1">
                <a:solidFill>
                  <a:srgbClr val="000000"/>
                </a:solidFill>
                <a:latin typeface="Arial" panose="020B0604020202020204" pitchFamily="34" charset="0"/>
              </a:rPr>
              <a:t>Sliz</a:t>
            </a:r>
            <a:r>
              <a:rPr lang="en-US" i="1" dirty="0">
                <a:solidFill>
                  <a:srgbClr val="000000"/>
                </a:solidFill>
                <a:latin typeface="Arial" panose="020B0604020202020204" pitchFamily="34" charset="0"/>
              </a:rPr>
              <a:t> et al.</a:t>
            </a:r>
            <a:r>
              <a:rPr lang="en-US" dirty="0">
                <a:solidFill>
                  <a:srgbClr val="000000"/>
                </a:solidFill>
                <a:latin typeface="Arial" panose="020B0604020202020204" pitchFamily="34" charset="0"/>
              </a:rPr>
              <a:t>, 2003; </a:t>
            </a:r>
            <a:r>
              <a:rPr lang="en-US" dirty="0" err="1">
                <a:solidFill>
                  <a:srgbClr val="000000"/>
                </a:solidFill>
                <a:latin typeface="Arial" panose="020B0604020202020204" pitchFamily="34" charset="0"/>
              </a:rPr>
              <a:t>Leiros</a:t>
            </a:r>
            <a:r>
              <a:rPr lang="en-US" i="1" dirty="0">
                <a:solidFill>
                  <a:srgbClr val="000000"/>
                </a:solidFill>
                <a:latin typeface="Arial" panose="020B0604020202020204" pitchFamily="34" charset="0"/>
              </a:rPr>
              <a:t> et al.</a:t>
            </a:r>
            <a:r>
              <a:rPr lang="en-US" dirty="0">
                <a:solidFill>
                  <a:srgbClr val="000000"/>
                </a:solidFill>
                <a:latin typeface="Arial" panose="020B0604020202020204" pitchFamily="34" charset="0"/>
              </a:rPr>
              <a:t>, 2006; Owen</a:t>
            </a:r>
            <a:r>
              <a:rPr lang="en-US" i="1" dirty="0">
                <a:solidFill>
                  <a:srgbClr val="000000"/>
                </a:solidFill>
                <a:latin typeface="Arial" panose="020B0604020202020204" pitchFamily="34" charset="0"/>
              </a:rPr>
              <a:t> et al.</a:t>
            </a:r>
            <a:r>
              <a:rPr lang="en-US" dirty="0">
                <a:solidFill>
                  <a:srgbClr val="000000"/>
                </a:solidFill>
                <a:latin typeface="Arial" panose="020B0604020202020204" pitchFamily="34" charset="0"/>
              </a:rPr>
              <a:t>, 2006; Garman &amp; </a:t>
            </a:r>
            <a:r>
              <a:rPr lang="en-US" dirty="0" err="1">
                <a:solidFill>
                  <a:srgbClr val="000000"/>
                </a:solidFill>
                <a:latin typeface="Arial" panose="020B0604020202020204" pitchFamily="34" charset="0"/>
              </a:rPr>
              <a:t>McSweeney</a:t>
            </a:r>
            <a:r>
              <a:rPr lang="en-US" dirty="0">
                <a:solidFill>
                  <a:srgbClr val="000000"/>
                </a:solidFill>
                <a:latin typeface="Arial" panose="020B0604020202020204" pitchFamily="34" charset="0"/>
              </a:rPr>
              <a:t>, 2006; Garman &amp; Nave, 2009; Holton, 2009</a:t>
            </a:r>
          </a:p>
        </p:txBody>
      </p:sp>
      <p:sp>
        <p:nvSpPr>
          <p:cNvPr id="3" name="Rectangle 2"/>
          <p:cNvSpPr/>
          <p:nvPr/>
        </p:nvSpPr>
        <p:spPr>
          <a:xfrm>
            <a:off x="6173244" y="4457453"/>
            <a:ext cx="2034531" cy="769441"/>
          </a:xfrm>
          <a:prstGeom prst="rect">
            <a:avLst/>
          </a:prstGeom>
        </p:spPr>
        <p:txBody>
          <a:bodyPr wrap="none">
            <a:spAutoFit/>
          </a:bodyPr>
          <a:lstStyle/>
          <a:p>
            <a:pPr algn="ctr"/>
            <a:r>
              <a:rPr lang="en-US" altLang="en-US" sz="4400" dirty="0">
                <a:solidFill>
                  <a:srgbClr val="000000"/>
                </a:solidFill>
                <a:latin typeface="Arial" panose="020B0604020202020204" pitchFamily="34" charset="0"/>
                <a:cs typeface="Arial" panose="020B0604020202020204" pitchFamily="34" charset="0"/>
              </a:rPr>
              <a:t>(synch)</a:t>
            </a:r>
          </a:p>
        </p:txBody>
      </p:sp>
    </p:spTree>
    <p:extLst>
      <p:ext uri="{BB962C8B-B14F-4D97-AF65-F5344CB8AC3E}">
        <p14:creationId xmlns:p14="http://schemas.microsoft.com/office/powerpoint/2010/main" val="14891957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130">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130">
                                            <p:txEl>
                                              <p:pRg st="8" end="8"/>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813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Text Box 2"/>
          <p:cNvSpPr txBox="1">
            <a:spLocks noChangeArrowheads="1"/>
          </p:cNvSpPr>
          <p:nvPr/>
        </p:nvSpPr>
        <p:spPr bwMode="auto">
          <a:xfrm>
            <a:off x="1635125" y="2165350"/>
            <a:ext cx="7432675" cy="4093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1400" dirty="0">
                <a:solidFill>
                  <a:srgbClr val="000000"/>
                </a:solidFill>
                <a:cs typeface="Arial" panose="020B0604020202020204" pitchFamily="34" charset="0"/>
              </a:rPr>
              <a:t>Where:</a:t>
            </a:r>
          </a:p>
          <a:p>
            <a:pPr eaLnBrk="1" fontAlgn="base" hangingPunct="1">
              <a:spcBef>
                <a:spcPct val="0"/>
              </a:spcBef>
              <a:spcAft>
                <a:spcPct val="0"/>
              </a:spcAft>
              <a:buFontTx/>
              <a:buNone/>
            </a:pPr>
            <a:r>
              <a:rPr lang="en-US" altLang="en-US" sz="1400" dirty="0">
                <a:solidFill>
                  <a:srgbClr val="000000"/>
                </a:solidFill>
                <a:latin typeface="Times New Roman" pitchFamily="18" charset="0"/>
                <a:cs typeface="Times New Roman" pitchFamily="18" charset="0"/>
                <a:sym typeface="Symbol" pitchFamily="18" charset="2"/>
              </a:rPr>
              <a:t></a:t>
            </a:r>
            <a:r>
              <a:rPr lang="en-US" altLang="en-US" sz="1200" i="1" dirty="0">
                <a:solidFill>
                  <a:srgbClr val="000000"/>
                </a:solidFill>
                <a:cs typeface="Times New Roman" pitchFamily="18" charset="0"/>
              </a:rPr>
              <a:t>I</a:t>
            </a:r>
            <a:r>
              <a:rPr lang="en-US" altLang="en-US" sz="1400" dirty="0">
                <a:solidFill>
                  <a:srgbClr val="000000"/>
                </a:solidFill>
                <a:latin typeface="Times New Roman" pitchFamily="18" charset="0"/>
                <a:cs typeface="Times New Roman" pitchFamily="18" charset="0"/>
                <a:sym typeface="Symbol" pitchFamily="18" charset="2"/>
              </a:rPr>
              <a:t></a:t>
            </a:r>
            <a:r>
              <a:rPr lang="en-US" altLang="en-US" sz="1400" i="1" baseline="-30000" dirty="0">
                <a:solidFill>
                  <a:srgbClr val="000000"/>
                </a:solidFill>
                <a:cs typeface="Times New Roman" pitchFamily="18" charset="0"/>
              </a:rPr>
              <a:t>DL</a:t>
            </a:r>
            <a:r>
              <a:rPr lang="en-US" altLang="en-US" sz="1200" dirty="0">
                <a:solidFill>
                  <a:srgbClr val="000000"/>
                </a:solidFill>
                <a:cs typeface="Times New Roman" pitchFamily="18" charset="0"/>
              </a:rPr>
              <a:t>	- average damage-limited intensity (photons/</a:t>
            </a:r>
            <a:r>
              <a:rPr lang="en-US" altLang="en-US" sz="1200" dirty="0" err="1">
                <a:solidFill>
                  <a:srgbClr val="000000"/>
                </a:solidFill>
                <a:cs typeface="Times New Roman" pitchFamily="18" charset="0"/>
              </a:rPr>
              <a:t>hkl</a:t>
            </a:r>
            <a:r>
              <a:rPr lang="en-US" altLang="en-US" sz="1200" dirty="0">
                <a:solidFill>
                  <a:srgbClr val="000000"/>
                </a:solidFill>
                <a:cs typeface="Times New Roman" pitchFamily="18" charset="0"/>
              </a:rPr>
              <a:t>) at a given resolution</a:t>
            </a:r>
          </a:p>
          <a:p>
            <a:pPr eaLnBrk="1" fontAlgn="base" hangingPunct="1">
              <a:spcBef>
                <a:spcPct val="0"/>
              </a:spcBef>
              <a:spcAft>
                <a:spcPct val="0"/>
              </a:spcAft>
              <a:buFontTx/>
              <a:buNone/>
            </a:pPr>
            <a:r>
              <a:rPr lang="en-US" altLang="en-US" sz="1200" dirty="0">
                <a:solidFill>
                  <a:srgbClr val="000000"/>
                </a:solidFill>
                <a:cs typeface="Times New Roman" pitchFamily="18" charset="0"/>
              </a:rPr>
              <a:t>10</a:t>
            </a:r>
            <a:r>
              <a:rPr lang="en-US" altLang="en-US" sz="1200" baseline="30000" dirty="0">
                <a:solidFill>
                  <a:srgbClr val="000000"/>
                </a:solidFill>
                <a:cs typeface="Times New Roman" pitchFamily="18" charset="0"/>
              </a:rPr>
              <a:t>5</a:t>
            </a:r>
            <a:r>
              <a:rPr lang="en-US" altLang="en-US" sz="1200" dirty="0">
                <a:solidFill>
                  <a:srgbClr val="000000"/>
                </a:solidFill>
                <a:cs typeface="Times New Roman" pitchFamily="18" charset="0"/>
              </a:rPr>
              <a:t>	- converting </a:t>
            </a:r>
            <a:r>
              <a:rPr lang="en-US" altLang="en-US" sz="1200" i="1" dirty="0">
                <a:solidFill>
                  <a:srgbClr val="000000"/>
                </a:solidFill>
                <a:cs typeface="Times New Roman" pitchFamily="18" charset="0"/>
              </a:rPr>
              <a:t>R</a:t>
            </a:r>
            <a:r>
              <a:rPr lang="en-US" altLang="en-US" sz="1200" dirty="0">
                <a:solidFill>
                  <a:srgbClr val="000000"/>
                </a:solidFill>
                <a:cs typeface="Times New Roman" pitchFamily="18" charset="0"/>
              </a:rPr>
              <a:t> from </a:t>
            </a:r>
            <a:r>
              <a:rPr lang="en-US" altLang="en-US" sz="1200" dirty="0" err="1">
                <a:solidFill>
                  <a:srgbClr val="000000"/>
                </a:solidFill>
                <a:cs typeface="Times New Roman" pitchFamily="18" charset="0"/>
              </a:rPr>
              <a:t>μm</a:t>
            </a:r>
            <a:r>
              <a:rPr lang="en-US" altLang="en-US" sz="1200" dirty="0">
                <a:solidFill>
                  <a:srgbClr val="000000"/>
                </a:solidFill>
                <a:cs typeface="Times New Roman" pitchFamily="18" charset="0"/>
              </a:rPr>
              <a:t> to m, </a:t>
            </a:r>
            <a:r>
              <a:rPr lang="en-US" altLang="en-US" sz="1200" i="1" dirty="0">
                <a:solidFill>
                  <a:srgbClr val="000000"/>
                </a:solidFill>
                <a:cs typeface="Times New Roman" pitchFamily="18" charset="0"/>
              </a:rPr>
              <a:t>r</a:t>
            </a:r>
            <a:r>
              <a:rPr lang="en-US" altLang="en-US" sz="1200" i="1" baseline="-30000" dirty="0">
                <a:solidFill>
                  <a:srgbClr val="000000"/>
                </a:solidFill>
                <a:cs typeface="Times New Roman" pitchFamily="18" charset="0"/>
              </a:rPr>
              <a:t>e</a:t>
            </a:r>
            <a:r>
              <a:rPr lang="en-US" altLang="en-US" sz="1200" dirty="0">
                <a:solidFill>
                  <a:srgbClr val="000000"/>
                </a:solidFill>
                <a:cs typeface="Times New Roman" pitchFamily="18" charset="0"/>
              </a:rPr>
              <a:t> from m to Å, </a:t>
            </a:r>
            <a:r>
              <a:rPr lang="en-US" altLang="en-US" sz="1200" i="1" dirty="0">
                <a:solidFill>
                  <a:srgbClr val="000000"/>
                </a:solidFill>
                <a:cs typeface="Times New Roman" pitchFamily="18" charset="0"/>
              </a:rPr>
              <a:t>ρ</a:t>
            </a:r>
            <a:r>
              <a:rPr lang="en-US" altLang="en-US" sz="1200" dirty="0">
                <a:solidFill>
                  <a:srgbClr val="000000"/>
                </a:solidFill>
                <a:cs typeface="Times New Roman" pitchFamily="18" charset="0"/>
              </a:rPr>
              <a:t> from g/cm</a:t>
            </a:r>
            <a:r>
              <a:rPr lang="en-US" altLang="en-US" sz="1200" baseline="30000" dirty="0">
                <a:solidFill>
                  <a:srgbClr val="000000"/>
                </a:solidFill>
                <a:cs typeface="Times New Roman" pitchFamily="18" charset="0"/>
              </a:rPr>
              <a:t>3</a:t>
            </a:r>
            <a:r>
              <a:rPr lang="en-US" altLang="en-US" sz="1200" dirty="0">
                <a:solidFill>
                  <a:srgbClr val="000000"/>
                </a:solidFill>
                <a:cs typeface="Times New Roman" pitchFamily="18" charset="0"/>
              </a:rPr>
              <a:t> to kg/m</a:t>
            </a:r>
            <a:r>
              <a:rPr lang="en-US" altLang="en-US" sz="1200" baseline="30000" dirty="0">
                <a:solidFill>
                  <a:srgbClr val="000000"/>
                </a:solidFill>
                <a:cs typeface="Times New Roman" pitchFamily="18" charset="0"/>
              </a:rPr>
              <a:t>3</a:t>
            </a:r>
            <a:r>
              <a:rPr lang="en-US" altLang="en-US" sz="1200" dirty="0">
                <a:solidFill>
                  <a:srgbClr val="000000"/>
                </a:solidFill>
                <a:cs typeface="Times New Roman" pitchFamily="18" charset="0"/>
              </a:rPr>
              <a:t> and </a:t>
            </a:r>
            <a:r>
              <a:rPr lang="en-US" altLang="en-US" sz="1200" dirty="0" err="1">
                <a:solidFill>
                  <a:srgbClr val="000000"/>
                </a:solidFill>
                <a:cs typeface="Times New Roman" pitchFamily="18" charset="0"/>
              </a:rPr>
              <a:t>MGy</a:t>
            </a:r>
            <a:r>
              <a:rPr lang="en-US" altLang="en-US" sz="1200" dirty="0">
                <a:solidFill>
                  <a:srgbClr val="000000"/>
                </a:solidFill>
                <a:cs typeface="Times New Roman" pitchFamily="18" charset="0"/>
              </a:rPr>
              <a:t> to </a:t>
            </a:r>
            <a:r>
              <a:rPr lang="en-US" altLang="en-US" sz="1200" dirty="0" err="1">
                <a:solidFill>
                  <a:srgbClr val="000000"/>
                </a:solidFill>
                <a:cs typeface="Times New Roman" pitchFamily="18" charset="0"/>
              </a:rPr>
              <a:t>Gy</a:t>
            </a:r>
            <a:endParaRPr lang="en-US" altLang="en-US" sz="1200" i="1" dirty="0">
              <a:solidFill>
                <a:srgbClr val="000000"/>
              </a:solidFill>
              <a:cs typeface="Times New Roman" pitchFamily="18" charset="0"/>
            </a:endParaRPr>
          </a:p>
          <a:p>
            <a:pPr eaLnBrk="1" fontAlgn="base" hangingPunct="1">
              <a:spcBef>
                <a:spcPct val="0"/>
              </a:spcBef>
              <a:spcAft>
                <a:spcPct val="0"/>
              </a:spcAft>
              <a:buFontTx/>
              <a:buNone/>
            </a:pPr>
            <a:r>
              <a:rPr lang="en-US" altLang="en-US" sz="1200" i="1" dirty="0">
                <a:solidFill>
                  <a:srgbClr val="000000"/>
                </a:solidFill>
                <a:cs typeface="Times New Roman" pitchFamily="18" charset="0"/>
              </a:rPr>
              <a:t>r</a:t>
            </a:r>
            <a:r>
              <a:rPr lang="en-US" altLang="en-US" sz="1200" i="1" baseline="-30000" dirty="0">
                <a:solidFill>
                  <a:srgbClr val="000000"/>
                </a:solidFill>
                <a:cs typeface="Times New Roman" pitchFamily="18" charset="0"/>
              </a:rPr>
              <a:t>e</a:t>
            </a:r>
            <a:r>
              <a:rPr lang="en-US" altLang="en-US" sz="1200" dirty="0">
                <a:solidFill>
                  <a:srgbClr val="000000"/>
                </a:solidFill>
                <a:cs typeface="Times New Roman" pitchFamily="18" charset="0"/>
              </a:rPr>
              <a:t>	- classical electron radius (2.818 x 10</a:t>
            </a:r>
            <a:r>
              <a:rPr lang="en-US" altLang="en-US" sz="1200" baseline="30000" dirty="0">
                <a:solidFill>
                  <a:srgbClr val="000000"/>
                </a:solidFill>
                <a:cs typeface="Times New Roman" pitchFamily="18" charset="0"/>
              </a:rPr>
              <a:t>-15</a:t>
            </a:r>
            <a:r>
              <a:rPr lang="en-US" altLang="en-US" sz="1200" dirty="0">
                <a:solidFill>
                  <a:srgbClr val="000000"/>
                </a:solidFill>
                <a:cs typeface="Times New Roman" pitchFamily="18" charset="0"/>
              </a:rPr>
              <a:t> m/electron)</a:t>
            </a:r>
            <a:endParaRPr lang="fr-FR" altLang="en-US" sz="1200" i="1" dirty="0">
              <a:solidFill>
                <a:srgbClr val="000000"/>
              </a:solidFill>
              <a:cs typeface="Times New Roman" pitchFamily="18" charset="0"/>
            </a:endParaRPr>
          </a:p>
          <a:p>
            <a:pPr eaLnBrk="1" fontAlgn="base" hangingPunct="1">
              <a:spcBef>
                <a:spcPct val="0"/>
              </a:spcBef>
              <a:spcAft>
                <a:spcPct val="0"/>
              </a:spcAft>
              <a:buFontTx/>
              <a:buNone/>
            </a:pPr>
            <a:r>
              <a:rPr lang="fr-FR" altLang="en-US" sz="1200" i="1" dirty="0">
                <a:solidFill>
                  <a:srgbClr val="000000"/>
                </a:solidFill>
                <a:cs typeface="Times New Roman" pitchFamily="18" charset="0"/>
              </a:rPr>
              <a:t>h</a:t>
            </a:r>
            <a:r>
              <a:rPr lang="fr-FR" altLang="en-US" sz="1200" dirty="0">
                <a:solidFill>
                  <a:srgbClr val="000000"/>
                </a:solidFill>
                <a:cs typeface="Times New Roman" pitchFamily="18" charset="0"/>
              </a:rPr>
              <a:t>	- </a:t>
            </a:r>
            <a:r>
              <a:rPr lang="fr-FR" altLang="en-US" sz="1200" dirty="0" err="1">
                <a:solidFill>
                  <a:srgbClr val="000000"/>
                </a:solidFill>
                <a:cs typeface="Times New Roman" pitchFamily="18" charset="0"/>
              </a:rPr>
              <a:t>Planck’s</a:t>
            </a:r>
            <a:r>
              <a:rPr lang="fr-FR" altLang="en-US" sz="1200" dirty="0">
                <a:solidFill>
                  <a:srgbClr val="000000"/>
                </a:solidFill>
                <a:cs typeface="Times New Roman" pitchFamily="18" charset="0"/>
              </a:rPr>
              <a:t> constant (6.626 x 10</a:t>
            </a:r>
            <a:r>
              <a:rPr lang="fr-FR" altLang="en-US" sz="1200" baseline="30000" dirty="0">
                <a:solidFill>
                  <a:srgbClr val="000000"/>
                </a:solidFill>
                <a:cs typeface="Times New Roman" pitchFamily="18" charset="0"/>
              </a:rPr>
              <a:t>-34</a:t>
            </a:r>
            <a:r>
              <a:rPr lang="fr-FR" altLang="en-US" sz="1200" dirty="0">
                <a:solidFill>
                  <a:srgbClr val="000000"/>
                </a:solidFill>
                <a:cs typeface="Times New Roman" pitchFamily="18" charset="0"/>
              </a:rPr>
              <a:t> </a:t>
            </a:r>
            <a:r>
              <a:rPr lang="fr-FR" altLang="en-US" sz="1200" dirty="0" err="1">
                <a:solidFill>
                  <a:srgbClr val="000000"/>
                </a:solidFill>
                <a:cs typeface="Times New Roman" pitchFamily="18" charset="0"/>
              </a:rPr>
              <a:t>J∙s</a:t>
            </a:r>
            <a:r>
              <a:rPr lang="fr-FR" altLang="en-US" sz="1200" dirty="0">
                <a:solidFill>
                  <a:srgbClr val="000000"/>
                </a:solidFill>
                <a:cs typeface="Times New Roman" pitchFamily="18" charset="0"/>
              </a:rPr>
              <a:t>)</a:t>
            </a:r>
            <a:endParaRPr lang="en-US" altLang="en-US" sz="1200" i="1" dirty="0">
              <a:solidFill>
                <a:srgbClr val="000000"/>
              </a:solidFill>
              <a:cs typeface="Times New Roman" pitchFamily="18" charset="0"/>
            </a:endParaRPr>
          </a:p>
          <a:p>
            <a:pPr eaLnBrk="1" fontAlgn="base" hangingPunct="1">
              <a:spcBef>
                <a:spcPct val="0"/>
              </a:spcBef>
              <a:spcAft>
                <a:spcPct val="0"/>
              </a:spcAft>
              <a:buFontTx/>
              <a:buNone/>
            </a:pPr>
            <a:r>
              <a:rPr lang="en-US" altLang="en-US" sz="1200" i="1" dirty="0">
                <a:solidFill>
                  <a:srgbClr val="000000"/>
                </a:solidFill>
                <a:cs typeface="Times New Roman" pitchFamily="18" charset="0"/>
              </a:rPr>
              <a:t>c</a:t>
            </a:r>
            <a:r>
              <a:rPr lang="en-US" altLang="en-US" sz="1200" dirty="0">
                <a:solidFill>
                  <a:srgbClr val="000000"/>
                </a:solidFill>
                <a:cs typeface="Times New Roman" pitchFamily="18" charset="0"/>
              </a:rPr>
              <a:t>	- speed of light (299792458 m/s)</a:t>
            </a:r>
          </a:p>
          <a:p>
            <a:pPr eaLnBrk="1" fontAlgn="base" hangingPunct="1">
              <a:spcBef>
                <a:spcPct val="0"/>
              </a:spcBef>
              <a:spcAft>
                <a:spcPct val="0"/>
              </a:spcAft>
              <a:buFontTx/>
              <a:buNone/>
            </a:pPr>
            <a:r>
              <a:rPr lang="en-US" altLang="en-US" sz="1200" dirty="0" err="1">
                <a:solidFill>
                  <a:srgbClr val="000000"/>
                </a:solidFill>
                <a:cs typeface="Times New Roman" pitchFamily="18" charset="0"/>
              </a:rPr>
              <a:t>f</a:t>
            </a:r>
            <a:r>
              <a:rPr lang="en-US" altLang="en-US" sz="1200" i="1" baseline="-30000" dirty="0" err="1">
                <a:solidFill>
                  <a:srgbClr val="000000"/>
                </a:solidFill>
                <a:cs typeface="Times New Roman" pitchFamily="18" charset="0"/>
              </a:rPr>
              <a:t>decayed</a:t>
            </a:r>
            <a:r>
              <a:rPr lang="en-US" altLang="en-US" sz="1200" dirty="0">
                <a:solidFill>
                  <a:srgbClr val="000000"/>
                </a:solidFill>
                <a:cs typeface="Times New Roman" pitchFamily="18" charset="0"/>
              </a:rPr>
              <a:t>	- fractional progress toward completely faded spots at end of data set</a:t>
            </a:r>
            <a:endParaRPr lang="en-US" altLang="en-US" sz="1200" i="1" dirty="0">
              <a:solidFill>
                <a:srgbClr val="000000"/>
              </a:solidFill>
              <a:cs typeface="Times New Roman" pitchFamily="18" charset="0"/>
            </a:endParaRPr>
          </a:p>
          <a:p>
            <a:pPr eaLnBrk="1" fontAlgn="base" hangingPunct="1">
              <a:spcBef>
                <a:spcPct val="0"/>
              </a:spcBef>
              <a:spcAft>
                <a:spcPct val="0"/>
              </a:spcAft>
              <a:buFontTx/>
              <a:buNone/>
            </a:pPr>
            <a:r>
              <a:rPr lang="en-US" altLang="en-US" sz="1200" i="1" dirty="0">
                <a:solidFill>
                  <a:srgbClr val="000000"/>
                </a:solidFill>
                <a:cs typeface="Times New Roman" pitchFamily="18" charset="0"/>
              </a:rPr>
              <a:t>ρ</a:t>
            </a:r>
            <a:r>
              <a:rPr lang="en-US" altLang="en-US" sz="1200" dirty="0">
                <a:solidFill>
                  <a:srgbClr val="000000"/>
                </a:solidFill>
                <a:cs typeface="Times New Roman" pitchFamily="18" charset="0"/>
              </a:rPr>
              <a:t>	- density of crystal (~1.2 g/cm</a:t>
            </a:r>
            <a:r>
              <a:rPr lang="en-US" altLang="en-US" sz="1200" baseline="30000" dirty="0">
                <a:solidFill>
                  <a:srgbClr val="000000"/>
                </a:solidFill>
                <a:cs typeface="Times New Roman" pitchFamily="18" charset="0"/>
              </a:rPr>
              <a:t>3</a:t>
            </a:r>
            <a:r>
              <a:rPr lang="en-US" altLang="en-US" sz="1200" dirty="0">
                <a:solidFill>
                  <a:srgbClr val="000000"/>
                </a:solidFill>
                <a:cs typeface="Times New Roman" pitchFamily="18" charset="0"/>
              </a:rPr>
              <a:t>)</a:t>
            </a:r>
            <a:endParaRPr lang="en-US" altLang="en-US" sz="1200" i="1" dirty="0">
              <a:solidFill>
                <a:srgbClr val="000000"/>
              </a:solidFill>
              <a:cs typeface="Times New Roman" pitchFamily="18" charset="0"/>
            </a:endParaRPr>
          </a:p>
          <a:p>
            <a:pPr eaLnBrk="1" fontAlgn="base" hangingPunct="1">
              <a:spcBef>
                <a:spcPct val="0"/>
              </a:spcBef>
              <a:spcAft>
                <a:spcPct val="0"/>
              </a:spcAft>
              <a:buFontTx/>
              <a:buNone/>
            </a:pPr>
            <a:r>
              <a:rPr lang="en-US" altLang="en-US" sz="1200" i="1" dirty="0">
                <a:solidFill>
                  <a:srgbClr val="000000"/>
                </a:solidFill>
                <a:cs typeface="Times New Roman" pitchFamily="18" charset="0"/>
              </a:rPr>
              <a:t>R</a:t>
            </a:r>
            <a:r>
              <a:rPr lang="en-US" altLang="en-US" sz="1200" dirty="0">
                <a:solidFill>
                  <a:srgbClr val="000000"/>
                </a:solidFill>
                <a:cs typeface="Times New Roman" pitchFamily="18" charset="0"/>
              </a:rPr>
              <a:t>	- radius of the spherical crystal (</a:t>
            </a:r>
            <a:r>
              <a:rPr lang="en-US" altLang="en-US" sz="1200" dirty="0" err="1">
                <a:solidFill>
                  <a:srgbClr val="000000"/>
                </a:solidFill>
                <a:cs typeface="Times New Roman" pitchFamily="18" charset="0"/>
              </a:rPr>
              <a:t>μm</a:t>
            </a:r>
            <a:r>
              <a:rPr lang="en-US" altLang="en-US" sz="1200" dirty="0">
                <a:solidFill>
                  <a:srgbClr val="000000"/>
                </a:solidFill>
                <a:cs typeface="Times New Roman" pitchFamily="18" charset="0"/>
              </a:rPr>
              <a:t>)</a:t>
            </a:r>
            <a:endParaRPr lang="en-US" altLang="en-US" sz="1200" i="1" dirty="0">
              <a:solidFill>
                <a:srgbClr val="000000"/>
              </a:solidFill>
              <a:cs typeface="Times New Roman" pitchFamily="18" charset="0"/>
            </a:endParaRPr>
          </a:p>
          <a:p>
            <a:pPr eaLnBrk="1" fontAlgn="base" hangingPunct="1">
              <a:spcBef>
                <a:spcPct val="0"/>
              </a:spcBef>
              <a:spcAft>
                <a:spcPct val="0"/>
              </a:spcAft>
              <a:buFontTx/>
              <a:buNone/>
            </a:pPr>
            <a:r>
              <a:rPr lang="en-US" altLang="en-US" sz="1200" i="1" dirty="0">
                <a:solidFill>
                  <a:srgbClr val="000000"/>
                </a:solidFill>
                <a:cs typeface="Times New Roman" pitchFamily="18" charset="0"/>
              </a:rPr>
              <a:t>λ</a:t>
            </a:r>
            <a:r>
              <a:rPr lang="en-US" altLang="en-US" sz="1200" dirty="0">
                <a:solidFill>
                  <a:srgbClr val="000000"/>
                </a:solidFill>
                <a:cs typeface="Times New Roman" pitchFamily="18" charset="0"/>
              </a:rPr>
              <a:t>	- X-ray wavelength (Å)</a:t>
            </a:r>
          </a:p>
          <a:p>
            <a:pPr eaLnBrk="1" fontAlgn="base" hangingPunct="1">
              <a:spcBef>
                <a:spcPct val="0"/>
              </a:spcBef>
              <a:spcAft>
                <a:spcPct val="0"/>
              </a:spcAft>
              <a:buFontTx/>
              <a:buNone/>
            </a:pPr>
            <a:r>
              <a:rPr lang="en-US" altLang="en-US" sz="1200" dirty="0" err="1">
                <a:solidFill>
                  <a:srgbClr val="000000"/>
                </a:solidFill>
                <a:cs typeface="Times New Roman" pitchFamily="18" charset="0"/>
              </a:rPr>
              <a:t>f</a:t>
            </a:r>
            <a:r>
              <a:rPr lang="en-US" altLang="en-US" sz="1200" i="1" baseline="-30000" dirty="0" err="1">
                <a:solidFill>
                  <a:srgbClr val="000000"/>
                </a:solidFill>
                <a:cs typeface="Times New Roman" pitchFamily="18" charset="0"/>
              </a:rPr>
              <a:t>NH</a:t>
            </a:r>
            <a:r>
              <a:rPr lang="en-US" altLang="en-US" sz="1200" dirty="0">
                <a:solidFill>
                  <a:srgbClr val="000000"/>
                </a:solidFill>
                <a:cs typeface="Times New Roman" pitchFamily="18" charset="0"/>
              </a:rPr>
              <a:t>	- the Nave &amp; Hill (2005) dose capture fraction (1 for large crystals)</a:t>
            </a:r>
            <a:endParaRPr lang="en-US" altLang="en-US" sz="1200" i="1" dirty="0">
              <a:solidFill>
                <a:srgbClr val="000000"/>
              </a:solidFill>
              <a:cs typeface="Times New Roman" pitchFamily="18" charset="0"/>
            </a:endParaRPr>
          </a:p>
          <a:p>
            <a:pPr eaLnBrk="1" fontAlgn="base" hangingPunct="1">
              <a:spcBef>
                <a:spcPct val="0"/>
              </a:spcBef>
              <a:spcAft>
                <a:spcPct val="0"/>
              </a:spcAft>
              <a:buFontTx/>
              <a:buNone/>
            </a:pPr>
            <a:r>
              <a:rPr lang="en-US" altLang="en-US" sz="1200" i="1" dirty="0" err="1">
                <a:solidFill>
                  <a:srgbClr val="000000"/>
                </a:solidFill>
                <a:cs typeface="Times New Roman" pitchFamily="18" charset="0"/>
              </a:rPr>
              <a:t>n</a:t>
            </a:r>
            <a:r>
              <a:rPr lang="en-US" altLang="en-US" sz="1200" i="1" baseline="-30000" dirty="0" err="1">
                <a:solidFill>
                  <a:srgbClr val="000000"/>
                </a:solidFill>
                <a:cs typeface="Times New Roman" pitchFamily="18" charset="0"/>
              </a:rPr>
              <a:t>ASU</a:t>
            </a:r>
            <a:r>
              <a:rPr lang="en-US" altLang="en-US" sz="1200" dirty="0">
                <a:solidFill>
                  <a:srgbClr val="000000"/>
                </a:solidFill>
                <a:cs typeface="Times New Roman" pitchFamily="18" charset="0"/>
              </a:rPr>
              <a:t>	- number of proteins in the asymmetric unit</a:t>
            </a:r>
            <a:endParaRPr lang="en-US" altLang="en-US" sz="1200" i="1" dirty="0">
              <a:solidFill>
                <a:srgbClr val="000000"/>
              </a:solidFill>
              <a:cs typeface="Times New Roman" pitchFamily="18" charset="0"/>
            </a:endParaRPr>
          </a:p>
          <a:p>
            <a:pPr eaLnBrk="1" fontAlgn="base" hangingPunct="1">
              <a:spcBef>
                <a:spcPct val="0"/>
              </a:spcBef>
              <a:spcAft>
                <a:spcPct val="0"/>
              </a:spcAft>
              <a:buFontTx/>
              <a:buNone/>
            </a:pPr>
            <a:r>
              <a:rPr lang="en-US" altLang="en-US" sz="1200" i="1" dirty="0" err="1">
                <a:solidFill>
                  <a:srgbClr val="000000"/>
                </a:solidFill>
                <a:cs typeface="Times New Roman" pitchFamily="18" charset="0"/>
              </a:rPr>
              <a:t>M</a:t>
            </a:r>
            <a:r>
              <a:rPr lang="en-US" altLang="en-US" sz="1200" i="1" baseline="-30000" dirty="0" err="1">
                <a:solidFill>
                  <a:srgbClr val="000000"/>
                </a:solidFill>
                <a:cs typeface="Times New Roman" pitchFamily="18" charset="0"/>
              </a:rPr>
              <a:t>r</a:t>
            </a:r>
            <a:r>
              <a:rPr lang="en-US" altLang="en-US" sz="1200" dirty="0">
                <a:solidFill>
                  <a:srgbClr val="000000"/>
                </a:solidFill>
                <a:cs typeface="Times New Roman" pitchFamily="18" charset="0"/>
              </a:rPr>
              <a:t>	- molecular weight of the protein (Daltons or g/</a:t>
            </a:r>
            <a:r>
              <a:rPr lang="en-US" altLang="en-US" sz="1200" dirty="0" err="1">
                <a:solidFill>
                  <a:srgbClr val="000000"/>
                </a:solidFill>
                <a:cs typeface="Times New Roman" pitchFamily="18" charset="0"/>
              </a:rPr>
              <a:t>mol</a:t>
            </a:r>
            <a:r>
              <a:rPr lang="en-US" altLang="en-US" sz="1200" dirty="0">
                <a:solidFill>
                  <a:srgbClr val="000000"/>
                </a:solidFill>
                <a:cs typeface="Times New Roman" pitchFamily="18" charset="0"/>
              </a:rPr>
              <a:t>)</a:t>
            </a:r>
            <a:endParaRPr lang="en-US" altLang="en-US" sz="1200" i="1" dirty="0">
              <a:solidFill>
                <a:srgbClr val="000000"/>
              </a:solidFill>
              <a:cs typeface="Times New Roman" pitchFamily="18" charset="0"/>
            </a:endParaRPr>
          </a:p>
          <a:p>
            <a:pPr eaLnBrk="1" fontAlgn="base" hangingPunct="1">
              <a:spcBef>
                <a:spcPct val="0"/>
              </a:spcBef>
              <a:spcAft>
                <a:spcPct val="0"/>
              </a:spcAft>
              <a:buFontTx/>
              <a:buNone/>
            </a:pPr>
            <a:r>
              <a:rPr lang="en-US" altLang="en-US" sz="1200" i="1" dirty="0">
                <a:solidFill>
                  <a:srgbClr val="000000"/>
                </a:solidFill>
                <a:cs typeface="Times New Roman" pitchFamily="18" charset="0"/>
              </a:rPr>
              <a:t>V</a:t>
            </a:r>
            <a:r>
              <a:rPr lang="en-US" altLang="en-US" sz="1200" i="1" baseline="-30000" dirty="0">
                <a:solidFill>
                  <a:srgbClr val="000000"/>
                </a:solidFill>
                <a:cs typeface="Times New Roman" pitchFamily="18" charset="0"/>
              </a:rPr>
              <a:t>M</a:t>
            </a:r>
            <a:r>
              <a:rPr lang="en-US" altLang="en-US" sz="1200" dirty="0">
                <a:solidFill>
                  <a:srgbClr val="000000"/>
                </a:solidFill>
                <a:cs typeface="Times New Roman" pitchFamily="18" charset="0"/>
              </a:rPr>
              <a:t>	- Matthews’s coefficient (~2.4 Å</a:t>
            </a:r>
            <a:r>
              <a:rPr lang="en-US" altLang="en-US" sz="1200" baseline="30000" dirty="0">
                <a:solidFill>
                  <a:srgbClr val="000000"/>
                </a:solidFill>
                <a:cs typeface="Times New Roman" pitchFamily="18" charset="0"/>
              </a:rPr>
              <a:t>3</a:t>
            </a:r>
            <a:r>
              <a:rPr lang="en-US" altLang="en-US" sz="1200" dirty="0">
                <a:solidFill>
                  <a:srgbClr val="000000"/>
                </a:solidFill>
                <a:cs typeface="Times New Roman" pitchFamily="18" charset="0"/>
              </a:rPr>
              <a:t>/Dalton)</a:t>
            </a:r>
            <a:endParaRPr lang="en-US" altLang="en-US" sz="1200" i="1" dirty="0">
              <a:solidFill>
                <a:srgbClr val="000000"/>
              </a:solidFill>
              <a:cs typeface="Times New Roman" pitchFamily="18" charset="0"/>
            </a:endParaRPr>
          </a:p>
          <a:p>
            <a:pPr eaLnBrk="1" fontAlgn="base" hangingPunct="1">
              <a:spcBef>
                <a:spcPct val="0"/>
              </a:spcBef>
              <a:spcAft>
                <a:spcPct val="0"/>
              </a:spcAft>
              <a:buFontTx/>
              <a:buNone/>
            </a:pPr>
            <a:r>
              <a:rPr lang="en-US" altLang="en-US" sz="1200" i="1" dirty="0">
                <a:solidFill>
                  <a:srgbClr val="000000"/>
                </a:solidFill>
                <a:cs typeface="Times New Roman" pitchFamily="18" charset="0"/>
              </a:rPr>
              <a:t>H</a:t>
            </a:r>
            <a:r>
              <a:rPr lang="en-US" altLang="en-US" sz="1200" dirty="0">
                <a:solidFill>
                  <a:srgbClr val="000000"/>
                </a:solidFill>
                <a:cs typeface="Times New Roman" pitchFamily="18" charset="0"/>
              </a:rPr>
              <a:t>	- Howells’s criterion (10 </a:t>
            </a:r>
            <a:r>
              <a:rPr lang="en-US" altLang="en-US" sz="1200" dirty="0" err="1">
                <a:solidFill>
                  <a:srgbClr val="000000"/>
                </a:solidFill>
                <a:cs typeface="Times New Roman" pitchFamily="18" charset="0"/>
              </a:rPr>
              <a:t>MGy</a:t>
            </a:r>
            <a:r>
              <a:rPr lang="en-US" altLang="en-US" sz="1200" dirty="0">
                <a:solidFill>
                  <a:srgbClr val="000000"/>
                </a:solidFill>
                <a:cs typeface="Times New Roman" pitchFamily="18" charset="0"/>
              </a:rPr>
              <a:t>/Å)</a:t>
            </a:r>
            <a:endParaRPr lang="en-US" altLang="en-US" sz="1200" i="1" dirty="0">
              <a:solidFill>
                <a:srgbClr val="000000"/>
              </a:solidFill>
              <a:cs typeface="Times New Roman" pitchFamily="18" charset="0"/>
            </a:endParaRPr>
          </a:p>
          <a:p>
            <a:pPr eaLnBrk="1" fontAlgn="base" hangingPunct="1">
              <a:spcBef>
                <a:spcPct val="0"/>
              </a:spcBef>
              <a:spcAft>
                <a:spcPct val="0"/>
              </a:spcAft>
              <a:buFontTx/>
              <a:buNone/>
            </a:pPr>
            <a:r>
              <a:rPr lang="en-US" altLang="en-US" sz="1200" i="1" dirty="0">
                <a:solidFill>
                  <a:srgbClr val="000000"/>
                </a:solidFill>
                <a:cs typeface="Times New Roman" pitchFamily="18" charset="0"/>
              </a:rPr>
              <a:t>θ</a:t>
            </a:r>
            <a:r>
              <a:rPr lang="en-US" altLang="en-US" sz="1200" dirty="0">
                <a:solidFill>
                  <a:srgbClr val="000000"/>
                </a:solidFill>
                <a:cs typeface="Times New Roman" pitchFamily="18" charset="0"/>
              </a:rPr>
              <a:t>	- Bragg angle</a:t>
            </a:r>
            <a:endParaRPr lang="en-US" altLang="en-US" sz="1200" dirty="0">
              <a:solidFill>
                <a:srgbClr val="000000"/>
              </a:solidFill>
              <a:latin typeface="Times New Roman" pitchFamily="18" charset="0"/>
              <a:cs typeface="Times New Roman" pitchFamily="18" charset="0"/>
              <a:sym typeface="Symbol" pitchFamily="18" charset="2"/>
            </a:endParaRPr>
          </a:p>
          <a:p>
            <a:pPr eaLnBrk="1" fontAlgn="base" hangingPunct="1">
              <a:spcBef>
                <a:spcPct val="0"/>
              </a:spcBef>
              <a:spcAft>
                <a:spcPct val="0"/>
              </a:spcAft>
              <a:buFontTx/>
              <a:buNone/>
            </a:pPr>
            <a:r>
              <a:rPr lang="en-US" altLang="en-US" sz="1200" dirty="0">
                <a:solidFill>
                  <a:srgbClr val="000000"/>
                </a:solidFill>
                <a:latin typeface="Times New Roman" pitchFamily="18" charset="0"/>
                <a:cs typeface="Times New Roman" pitchFamily="18" charset="0"/>
                <a:sym typeface="Symbol" pitchFamily="18" charset="2"/>
              </a:rPr>
              <a:t></a:t>
            </a:r>
            <a:r>
              <a:rPr lang="en-US" altLang="en-US" sz="1200" baseline="-30000" dirty="0">
                <a:solidFill>
                  <a:srgbClr val="000000"/>
                </a:solidFill>
                <a:cs typeface="Times New Roman" pitchFamily="18" charset="0"/>
              </a:rPr>
              <a:t>a</a:t>
            </a:r>
            <a:r>
              <a:rPr lang="en-US" altLang="en-US" sz="1200" baseline="30000" dirty="0">
                <a:solidFill>
                  <a:srgbClr val="000000"/>
                </a:solidFill>
                <a:cs typeface="Times New Roman" pitchFamily="18" charset="0"/>
              </a:rPr>
              <a:t>2</a:t>
            </a:r>
            <a:r>
              <a:rPr lang="en-US" altLang="en-US" sz="1400" dirty="0">
                <a:solidFill>
                  <a:srgbClr val="000000"/>
                </a:solidFill>
                <a:latin typeface="Times New Roman" pitchFamily="18" charset="0"/>
                <a:cs typeface="Times New Roman" pitchFamily="18" charset="0"/>
                <a:sym typeface="Symbol" pitchFamily="18" charset="2"/>
              </a:rPr>
              <a:t></a:t>
            </a:r>
            <a:r>
              <a:rPr lang="en-US" altLang="en-US" sz="1400" dirty="0">
                <a:solidFill>
                  <a:srgbClr val="000000"/>
                </a:solidFill>
                <a:cs typeface="Times New Roman" pitchFamily="18" charset="0"/>
              </a:rPr>
              <a:t>	- </a:t>
            </a:r>
            <a:r>
              <a:rPr lang="en-US" altLang="en-US" sz="1200" dirty="0">
                <a:solidFill>
                  <a:srgbClr val="000000"/>
                </a:solidFill>
                <a:cs typeface="Times New Roman" pitchFamily="18" charset="0"/>
              </a:rPr>
              <a:t>number-averaged squared structure factor per protein atom (electron</a:t>
            </a:r>
            <a:r>
              <a:rPr lang="en-US" altLang="en-US" sz="1200" baseline="30000" dirty="0">
                <a:solidFill>
                  <a:srgbClr val="000000"/>
                </a:solidFill>
                <a:cs typeface="Times New Roman" pitchFamily="18" charset="0"/>
              </a:rPr>
              <a:t>2</a:t>
            </a:r>
            <a:r>
              <a:rPr lang="en-US" altLang="en-US" sz="1200" dirty="0">
                <a:solidFill>
                  <a:srgbClr val="000000"/>
                </a:solidFill>
                <a:cs typeface="Times New Roman" pitchFamily="18" charset="0"/>
              </a:rPr>
              <a:t>)</a:t>
            </a:r>
            <a:endParaRPr lang="en-US" altLang="en-US" sz="1200" dirty="0">
              <a:solidFill>
                <a:srgbClr val="000000"/>
              </a:solidFill>
              <a:latin typeface="Times New Roman" pitchFamily="18" charset="0"/>
              <a:cs typeface="Times New Roman" pitchFamily="18" charset="0"/>
              <a:sym typeface="Symbol" pitchFamily="18" charset="2"/>
            </a:endParaRPr>
          </a:p>
          <a:p>
            <a:pPr eaLnBrk="1" fontAlgn="base" hangingPunct="1">
              <a:spcBef>
                <a:spcPct val="0"/>
              </a:spcBef>
              <a:spcAft>
                <a:spcPct val="0"/>
              </a:spcAft>
              <a:buFontTx/>
              <a:buNone/>
            </a:pPr>
            <a:r>
              <a:rPr lang="en-US" altLang="en-US" sz="1200" dirty="0">
                <a:solidFill>
                  <a:srgbClr val="000000"/>
                </a:solidFill>
                <a:latin typeface="Times New Roman" pitchFamily="18" charset="0"/>
                <a:cs typeface="Times New Roman" pitchFamily="18" charset="0"/>
                <a:sym typeface="Symbol" pitchFamily="18" charset="2"/>
              </a:rPr>
              <a:t></a:t>
            </a:r>
            <a:r>
              <a:rPr lang="en-US" altLang="en-US" sz="1200" i="1" dirty="0">
                <a:solidFill>
                  <a:srgbClr val="000000"/>
                </a:solidFill>
                <a:cs typeface="Times New Roman" pitchFamily="18" charset="0"/>
              </a:rPr>
              <a:t>M</a:t>
            </a:r>
            <a:r>
              <a:rPr lang="en-US" altLang="en-US" sz="1200" i="1" baseline="-30000" dirty="0">
                <a:solidFill>
                  <a:srgbClr val="000000"/>
                </a:solidFill>
                <a:cs typeface="Times New Roman" pitchFamily="18" charset="0"/>
              </a:rPr>
              <a:t>a</a:t>
            </a:r>
            <a:r>
              <a:rPr lang="en-US" altLang="en-US" sz="1400" dirty="0">
                <a:solidFill>
                  <a:srgbClr val="000000"/>
                </a:solidFill>
                <a:latin typeface="Times New Roman" pitchFamily="18" charset="0"/>
                <a:cs typeface="Times New Roman" pitchFamily="18" charset="0"/>
                <a:sym typeface="Symbol" pitchFamily="18" charset="2"/>
              </a:rPr>
              <a:t></a:t>
            </a:r>
            <a:r>
              <a:rPr lang="en-US" altLang="en-US" sz="1200" dirty="0">
                <a:solidFill>
                  <a:srgbClr val="000000"/>
                </a:solidFill>
                <a:cs typeface="Times New Roman" pitchFamily="18" charset="0"/>
              </a:rPr>
              <a:t>	- number-averaged atomic weight of a protein atom (~7.1 Daltons)</a:t>
            </a:r>
            <a:endParaRPr lang="en-US" altLang="en-US" sz="1200" i="1" dirty="0">
              <a:solidFill>
                <a:srgbClr val="000000"/>
              </a:solidFill>
              <a:cs typeface="Times New Roman" pitchFamily="18" charset="0"/>
            </a:endParaRPr>
          </a:p>
          <a:p>
            <a:pPr eaLnBrk="1" fontAlgn="base" hangingPunct="1">
              <a:spcBef>
                <a:spcPct val="0"/>
              </a:spcBef>
              <a:spcAft>
                <a:spcPct val="0"/>
              </a:spcAft>
              <a:buFontTx/>
              <a:buNone/>
            </a:pPr>
            <a:r>
              <a:rPr lang="en-US" altLang="en-US" sz="1200" i="1" dirty="0">
                <a:solidFill>
                  <a:srgbClr val="000000"/>
                </a:solidFill>
                <a:cs typeface="Times New Roman" pitchFamily="18" charset="0"/>
              </a:rPr>
              <a:t>B</a:t>
            </a:r>
            <a:r>
              <a:rPr lang="en-US" altLang="en-US" sz="1200" dirty="0">
                <a:solidFill>
                  <a:srgbClr val="000000"/>
                </a:solidFill>
                <a:cs typeface="Times New Roman" pitchFamily="18" charset="0"/>
              </a:rPr>
              <a:t>	- average (Wilson) temperature factor (Å</a:t>
            </a:r>
            <a:r>
              <a:rPr lang="en-US" altLang="en-US" sz="1200" baseline="30000" dirty="0">
                <a:solidFill>
                  <a:srgbClr val="000000"/>
                </a:solidFill>
                <a:cs typeface="Times New Roman" pitchFamily="18" charset="0"/>
              </a:rPr>
              <a:t>2</a:t>
            </a:r>
            <a:r>
              <a:rPr lang="en-US" altLang="en-US" sz="1200" dirty="0">
                <a:solidFill>
                  <a:srgbClr val="000000"/>
                </a:solidFill>
                <a:cs typeface="Times New Roman" pitchFamily="18" charset="0"/>
              </a:rPr>
              <a:t>)</a:t>
            </a:r>
            <a:endParaRPr lang="fr-FR" altLang="en-US" sz="1200" i="1" dirty="0">
              <a:solidFill>
                <a:srgbClr val="000000"/>
              </a:solidFill>
              <a:cs typeface="Times New Roman" pitchFamily="18" charset="0"/>
            </a:endParaRPr>
          </a:p>
          <a:p>
            <a:pPr eaLnBrk="1" fontAlgn="base" hangingPunct="1">
              <a:spcBef>
                <a:spcPct val="0"/>
              </a:spcBef>
              <a:spcAft>
                <a:spcPct val="0"/>
              </a:spcAft>
              <a:buFontTx/>
              <a:buNone/>
            </a:pPr>
            <a:r>
              <a:rPr lang="fr-FR" altLang="en-US" sz="1200" i="1" dirty="0">
                <a:solidFill>
                  <a:srgbClr val="000000"/>
                </a:solidFill>
                <a:cs typeface="Times New Roman" pitchFamily="18" charset="0"/>
              </a:rPr>
              <a:t>μ</a:t>
            </a:r>
            <a:r>
              <a:rPr lang="en-US" altLang="en-US" sz="1200" dirty="0">
                <a:solidFill>
                  <a:srgbClr val="000000"/>
                </a:solidFill>
                <a:cs typeface="Times New Roman" pitchFamily="18" charset="0"/>
              </a:rPr>
              <a:t>	- attenuation coefficient of sphere material (m</a:t>
            </a:r>
            <a:r>
              <a:rPr lang="en-US" altLang="en-US" sz="1200" baseline="30000" dirty="0">
                <a:solidFill>
                  <a:srgbClr val="000000"/>
                </a:solidFill>
                <a:cs typeface="Times New Roman" pitchFamily="18" charset="0"/>
              </a:rPr>
              <a:t>-1</a:t>
            </a:r>
            <a:r>
              <a:rPr lang="en-US" altLang="en-US" sz="1200" dirty="0">
                <a:solidFill>
                  <a:srgbClr val="000000"/>
                </a:solidFill>
                <a:cs typeface="Times New Roman" pitchFamily="18" charset="0"/>
              </a:rPr>
              <a:t>)</a:t>
            </a:r>
            <a:endParaRPr lang="fr-FR" altLang="en-US" sz="1200" i="1" dirty="0">
              <a:solidFill>
                <a:srgbClr val="000000"/>
              </a:solidFill>
              <a:cs typeface="Times New Roman" pitchFamily="18" charset="0"/>
            </a:endParaRPr>
          </a:p>
          <a:p>
            <a:pPr eaLnBrk="1" fontAlgn="base" hangingPunct="1">
              <a:spcBef>
                <a:spcPct val="0"/>
              </a:spcBef>
              <a:spcAft>
                <a:spcPct val="0"/>
              </a:spcAft>
              <a:buFontTx/>
              <a:buNone/>
            </a:pPr>
            <a:r>
              <a:rPr lang="fr-FR" altLang="en-US" sz="1200" i="1" dirty="0">
                <a:solidFill>
                  <a:srgbClr val="000000"/>
                </a:solidFill>
                <a:cs typeface="Times New Roman" pitchFamily="18" charset="0"/>
              </a:rPr>
              <a:t>μ</a:t>
            </a:r>
            <a:r>
              <a:rPr lang="en-US" altLang="en-US" sz="1200" i="1" baseline="-30000" dirty="0" err="1">
                <a:solidFill>
                  <a:srgbClr val="000000"/>
                </a:solidFill>
                <a:cs typeface="Times New Roman" pitchFamily="18" charset="0"/>
              </a:rPr>
              <a:t>en</a:t>
            </a:r>
            <a:r>
              <a:rPr lang="en-US" altLang="en-US" sz="1200" dirty="0">
                <a:solidFill>
                  <a:srgbClr val="000000"/>
                </a:solidFill>
                <a:cs typeface="Times New Roman" pitchFamily="18" charset="0"/>
              </a:rPr>
              <a:t>	- mass energy-absorption coefficient of sphere material (m</a:t>
            </a:r>
            <a:r>
              <a:rPr lang="en-US" altLang="en-US" sz="1200" baseline="30000" dirty="0">
                <a:solidFill>
                  <a:srgbClr val="000000"/>
                </a:solidFill>
                <a:cs typeface="Times New Roman" pitchFamily="18" charset="0"/>
              </a:rPr>
              <a:t>-1</a:t>
            </a:r>
            <a:r>
              <a:rPr lang="en-US" altLang="en-US" sz="1200" dirty="0">
                <a:solidFill>
                  <a:srgbClr val="000000"/>
                </a:solidFill>
                <a:cs typeface="Times New Roman" pitchFamily="18" charset="0"/>
              </a:rPr>
              <a:t>)</a:t>
            </a:r>
          </a:p>
        </p:txBody>
      </p:sp>
      <p:sp>
        <p:nvSpPr>
          <p:cNvPr id="173059" name="Rectangle 3"/>
          <p:cNvSpPr>
            <a:spLocks noChangeArrowheads="1"/>
          </p:cNvSpPr>
          <p:nvPr/>
        </p:nvSpPr>
        <p:spPr bwMode="auto">
          <a:xfrm>
            <a:off x="0" y="30109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en-US" altLang="en-US" sz="1800" dirty="0">
              <a:solidFill>
                <a:srgbClr val="000000"/>
              </a:solidFill>
              <a:cs typeface="Arial" panose="020B0604020202020204" pitchFamily="34" charset="0"/>
            </a:endParaRPr>
          </a:p>
        </p:txBody>
      </p:sp>
      <p:sp>
        <p:nvSpPr>
          <p:cNvPr id="173060" name="Rectangle 4"/>
          <p:cNvSpPr>
            <a:spLocks noChangeArrowheads="1"/>
          </p:cNvSpPr>
          <p:nvPr/>
        </p:nvSpPr>
        <p:spPr bwMode="auto">
          <a:xfrm>
            <a:off x="457200" y="3968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US" altLang="en-US" sz="4800" dirty="0">
                <a:solidFill>
                  <a:srgbClr val="000000"/>
                </a:solidFill>
                <a:cs typeface="Arial" panose="020B0604020202020204" pitchFamily="34" charset="0"/>
              </a:rPr>
              <a:t>Self-calibrated damage limit</a:t>
            </a:r>
          </a:p>
        </p:txBody>
      </p:sp>
      <p:sp>
        <p:nvSpPr>
          <p:cNvPr id="173061" name="Rectangle 5"/>
          <p:cNvSpPr>
            <a:spLocks noChangeArrowheads="1"/>
          </p:cNvSpPr>
          <p:nvPr/>
        </p:nvSpPr>
        <p:spPr bwMode="auto">
          <a:xfrm>
            <a:off x="0" y="29823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en-US" altLang="en-US" sz="1800" dirty="0">
              <a:solidFill>
                <a:srgbClr val="000000"/>
              </a:solidFill>
              <a:cs typeface="Arial" panose="020B0604020202020204" pitchFamily="34" charset="0"/>
            </a:endParaRPr>
          </a:p>
        </p:txBody>
      </p:sp>
      <p:graphicFrame>
        <p:nvGraphicFramePr>
          <p:cNvPr id="173062" name="Object 6"/>
          <p:cNvGraphicFramePr>
            <a:graphicFrameLocks noChangeAspect="1"/>
          </p:cNvGraphicFramePr>
          <p:nvPr/>
        </p:nvGraphicFramePr>
        <p:xfrm>
          <a:off x="234950" y="1343025"/>
          <a:ext cx="8670925" cy="779463"/>
        </p:xfrm>
        <a:graphic>
          <a:graphicData uri="http://schemas.openxmlformats.org/presentationml/2006/ole">
            <mc:AlternateContent xmlns:mc="http://schemas.openxmlformats.org/markup-compatibility/2006">
              <mc:Choice xmlns:v="urn:schemas-microsoft-com:vml" Requires="v">
                <p:oleObj spid="_x0000_s60426" name="Equation" r:id="rId3" imgW="6184900" imgH="558800" progId="Equation.3">
                  <p:embed/>
                </p:oleObj>
              </mc:Choice>
              <mc:Fallback>
                <p:oleObj name="Equation" r:id="rId3" imgW="6184900" imgH="5588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950" y="1343025"/>
                        <a:ext cx="8670925"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73063" name="Text Box 7"/>
          <p:cNvSpPr txBox="1">
            <a:spLocks noChangeArrowheads="1"/>
          </p:cNvSpPr>
          <p:nvPr/>
        </p:nvSpPr>
        <p:spPr bwMode="auto">
          <a:xfrm>
            <a:off x="4495800" y="6491288"/>
            <a:ext cx="4648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1800" dirty="0">
                <a:solidFill>
                  <a:srgbClr val="000000"/>
                </a:solidFill>
                <a:cs typeface="Arial" panose="020B0604020202020204" pitchFamily="34" charset="0"/>
              </a:rPr>
              <a:t>Holton &amp; Frankel (2010) </a:t>
            </a:r>
            <a:r>
              <a:rPr lang="en-US" altLang="en-US" sz="1800" i="1" dirty="0" err="1">
                <a:solidFill>
                  <a:srgbClr val="000000"/>
                </a:solidFill>
                <a:cs typeface="Arial" panose="020B0604020202020204" pitchFamily="34" charset="0"/>
              </a:rPr>
              <a:t>Acta</a:t>
            </a:r>
            <a:r>
              <a:rPr lang="en-US" altLang="en-US" sz="1800" i="1" dirty="0">
                <a:solidFill>
                  <a:srgbClr val="000000"/>
                </a:solidFill>
                <a:cs typeface="Arial" panose="020B0604020202020204" pitchFamily="34" charset="0"/>
              </a:rPr>
              <a:t> D</a:t>
            </a:r>
            <a:r>
              <a:rPr lang="en-US" altLang="en-US" sz="1800" dirty="0">
                <a:solidFill>
                  <a:srgbClr val="000000"/>
                </a:solidFill>
                <a:cs typeface="Arial" panose="020B0604020202020204" pitchFamily="34" charset="0"/>
              </a:rPr>
              <a:t> </a:t>
            </a:r>
            <a:r>
              <a:rPr lang="en-US" altLang="en-US" sz="1800" b="1" dirty="0">
                <a:solidFill>
                  <a:srgbClr val="000000"/>
                </a:solidFill>
                <a:cs typeface="Arial" panose="020B0604020202020204" pitchFamily="34" charset="0"/>
              </a:rPr>
              <a:t>66</a:t>
            </a:r>
            <a:r>
              <a:rPr lang="en-US" altLang="en-US" sz="1800" dirty="0">
                <a:solidFill>
                  <a:srgbClr val="000000"/>
                </a:solidFill>
                <a:cs typeface="Arial" panose="020B0604020202020204" pitchFamily="34" charset="0"/>
              </a:rPr>
              <a:t> 393-408.</a:t>
            </a:r>
          </a:p>
        </p:txBody>
      </p:sp>
      <p:sp>
        <p:nvSpPr>
          <p:cNvPr id="3537928" name="Oval 8"/>
          <p:cNvSpPr>
            <a:spLocks noChangeArrowheads="1"/>
          </p:cNvSpPr>
          <p:nvPr/>
        </p:nvSpPr>
        <p:spPr bwMode="auto">
          <a:xfrm>
            <a:off x="1541462" y="3722688"/>
            <a:ext cx="3641725" cy="261937"/>
          </a:xfrm>
          <a:custGeom>
            <a:avLst/>
            <a:gdLst>
              <a:gd name="T0" fmla="*/ 20986 w 3641640"/>
              <a:gd name="T1" fmla="*/ 128087 h 262533"/>
              <a:gd name="T2" fmla="*/ 219592 w 3641640"/>
              <a:gd name="T3" fmla="*/ 31346 h 262533"/>
              <a:gd name="T4" fmla="*/ 1831528 w 3641640"/>
              <a:gd name="T5" fmla="*/ 5659 h 262533"/>
              <a:gd name="T6" fmla="*/ 3642065 w 3641640"/>
              <a:gd name="T7" fmla="*/ 128087 h 262533"/>
              <a:gd name="T8" fmla="*/ 1831528 w 3641640"/>
              <a:gd name="T9" fmla="*/ 250513 h 262533"/>
              <a:gd name="T10" fmla="*/ 275016 w 3641640"/>
              <a:gd name="T11" fmla="*/ 236815 h 262533"/>
              <a:gd name="T12" fmla="*/ 20986 w 3641640"/>
              <a:gd name="T13" fmla="*/ 128087 h 26253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41640" h="262533">
                <a:moveTo>
                  <a:pt x="20986" y="129550"/>
                </a:moveTo>
                <a:cubicBezTo>
                  <a:pt x="11750" y="94914"/>
                  <a:pt x="-82154" y="52342"/>
                  <a:pt x="219567" y="31704"/>
                </a:cubicBezTo>
                <a:cubicBezTo>
                  <a:pt x="521288" y="11066"/>
                  <a:pt x="1260968" y="-10584"/>
                  <a:pt x="1831313" y="5724"/>
                </a:cubicBezTo>
                <a:cubicBezTo>
                  <a:pt x="2401659" y="22032"/>
                  <a:pt x="3641640" y="15253"/>
                  <a:pt x="3641640" y="129550"/>
                </a:cubicBezTo>
                <a:cubicBezTo>
                  <a:pt x="3641640" y="243847"/>
                  <a:pt x="2392422" y="235047"/>
                  <a:pt x="1831313" y="253376"/>
                </a:cubicBezTo>
                <a:cubicBezTo>
                  <a:pt x="1270204" y="271705"/>
                  <a:pt x="576707" y="260160"/>
                  <a:pt x="274986" y="239522"/>
                </a:cubicBezTo>
                <a:cubicBezTo>
                  <a:pt x="-26735" y="218884"/>
                  <a:pt x="30222" y="164186"/>
                  <a:pt x="20986" y="129550"/>
                </a:cubicBezTo>
                <a:close/>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cs typeface="Arial" panose="020B0604020202020204" pitchFamily="34" charset="0"/>
            </a:endParaRPr>
          </a:p>
        </p:txBody>
      </p:sp>
      <p:sp>
        <p:nvSpPr>
          <p:cNvPr id="3537929" name="Oval 9"/>
          <p:cNvSpPr>
            <a:spLocks noChangeArrowheads="1"/>
          </p:cNvSpPr>
          <p:nvPr/>
        </p:nvSpPr>
        <p:spPr bwMode="auto">
          <a:xfrm>
            <a:off x="2430463" y="1343025"/>
            <a:ext cx="395287" cy="401638"/>
          </a:xfrm>
          <a:prstGeom prst="ellipse">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en-US" altLang="en-US" sz="1800" dirty="0">
              <a:solidFill>
                <a:srgbClr val="000000"/>
              </a:solidFill>
              <a:cs typeface="Arial" panose="020B0604020202020204" pitchFamily="34" charset="0"/>
            </a:endParaRPr>
          </a:p>
        </p:txBody>
      </p:sp>
      <p:sp>
        <p:nvSpPr>
          <p:cNvPr id="11" name="Oval 8"/>
          <p:cNvSpPr>
            <a:spLocks noChangeArrowheads="1"/>
          </p:cNvSpPr>
          <p:nvPr/>
        </p:nvSpPr>
        <p:spPr bwMode="auto">
          <a:xfrm>
            <a:off x="1635125" y="4429125"/>
            <a:ext cx="3270250" cy="263525"/>
          </a:xfrm>
          <a:custGeom>
            <a:avLst/>
            <a:gdLst>
              <a:gd name="T0" fmla="*/ 11010 w 3641640"/>
              <a:gd name="T1" fmla="*/ 132016 h 262533"/>
              <a:gd name="T2" fmla="*/ 115177 w 3641640"/>
              <a:gd name="T3" fmla="*/ 32308 h 262533"/>
              <a:gd name="T4" fmla="*/ 960642 w 3641640"/>
              <a:gd name="T5" fmla="*/ 5834 h 262533"/>
              <a:gd name="T6" fmla="*/ 1910277 w 3641640"/>
              <a:gd name="T7" fmla="*/ 132016 h 262533"/>
              <a:gd name="T8" fmla="*/ 960642 w 3641640"/>
              <a:gd name="T9" fmla="*/ 258199 h 262533"/>
              <a:gd name="T10" fmla="*/ 144247 w 3641640"/>
              <a:gd name="T11" fmla="*/ 244081 h 262533"/>
              <a:gd name="T12" fmla="*/ 11010 w 3641640"/>
              <a:gd name="T13" fmla="*/ 132016 h 26253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41640" h="262533">
                <a:moveTo>
                  <a:pt x="20986" y="129550"/>
                </a:moveTo>
                <a:cubicBezTo>
                  <a:pt x="11750" y="94914"/>
                  <a:pt x="-82154" y="52342"/>
                  <a:pt x="219567" y="31704"/>
                </a:cubicBezTo>
                <a:cubicBezTo>
                  <a:pt x="521288" y="11066"/>
                  <a:pt x="1260968" y="-10584"/>
                  <a:pt x="1831313" y="5724"/>
                </a:cubicBezTo>
                <a:cubicBezTo>
                  <a:pt x="2401659" y="22032"/>
                  <a:pt x="3641640" y="15253"/>
                  <a:pt x="3641640" y="129550"/>
                </a:cubicBezTo>
                <a:cubicBezTo>
                  <a:pt x="3641640" y="243847"/>
                  <a:pt x="2392422" y="235047"/>
                  <a:pt x="1831313" y="253376"/>
                </a:cubicBezTo>
                <a:cubicBezTo>
                  <a:pt x="1270204" y="271705"/>
                  <a:pt x="576707" y="260160"/>
                  <a:pt x="274986" y="239522"/>
                </a:cubicBezTo>
                <a:cubicBezTo>
                  <a:pt x="-26735" y="218884"/>
                  <a:pt x="30222" y="164186"/>
                  <a:pt x="20986" y="129550"/>
                </a:cubicBezTo>
                <a:close/>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cs typeface="Arial" panose="020B0604020202020204" pitchFamily="34" charset="0"/>
            </a:endParaRPr>
          </a:p>
        </p:txBody>
      </p:sp>
      <p:sp>
        <p:nvSpPr>
          <p:cNvPr id="12" name="Oval 9"/>
          <p:cNvSpPr>
            <a:spLocks noChangeArrowheads="1"/>
          </p:cNvSpPr>
          <p:nvPr/>
        </p:nvSpPr>
        <p:spPr bwMode="auto">
          <a:xfrm>
            <a:off x="5118100" y="1357313"/>
            <a:ext cx="395288" cy="401637"/>
          </a:xfrm>
          <a:prstGeom prst="ellipse">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en-US" altLang="en-US" sz="1800" dirty="0">
              <a:solidFill>
                <a:srgbClr val="000000"/>
              </a:solidFill>
              <a:cs typeface="Arial" panose="020B0604020202020204" pitchFamily="34" charset="0"/>
            </a:endParaRPr>
          </a:p>
        </p:txBody>
      </p:sp>
      <p:sp>
        <p:nvSpPr>
          <p:cNvPr id="13" name="Oval 9"/>
          <p:cNvSpPr>
            <a:spLocks noChangeArrowheads="1"/>
          </p:cNvSpPr>
          <p:nvPr/>
        </p:nvSpPr>
        <p:spPr bwMode="auto">
          <a:xfrm>
            <a:off x="5316538" y="1697038"/>
            <a:ext cx="395287" cy="401637"/>
          </a:xfrm>
          <a:prstGeom prst="ellipse">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en-US" altLang="en-US" sz="1800" dirty="0">
              <a:solidFill>
                <a:srgbClr val="000000"/>
              </a:solidFill>
              <a:cs typeface="Arial" panose="020B0604020202020204" pitchFamily="34" charset="0"/>
            </a:endParaRPr>
          </a:p>
        </p:txBody>
      </p:sp>
      <p:sp>
        <p:nvSpPr>
          <p:cNvPr id="14" name="Oval 9"/>
          <p:cNvSpPr>
            <a:spLocks noChangeArrowheads="1"/>
          </p:cNvSpPr>
          <p:nvPr/>
        </p:nvSpPr>
        <p:spPr bwMode="auto">
          <a:xfrm>
            <a:off x="2400300" y="1717675"/>
            <a:ext cx="396875" cy="401638"/>
          </a:xfrm>
          <a:prstGeom prst="ellipse">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en-US" altLang="en-US" sz="1800" dirty="0">
              <a:solidFill>
                <a:srgbClr val="000000"/>
              </a:solidFill>
              <a:cs typeface="Arial" panose="020B0604020202020204" pitchFamily="34" charset="0"/>
            </a:endParaRPr>
          </a:p>
        </p:txBody>
      </p:sp>
      <p:sp>
        <p:nvSpPr>
          <p:cNvPr id="2" name="TextBox 1"/>
          <p:cNvSpPr txBox="1"/>
          <p:nvPr/>
        </p:nvSpPr>
        <p:spPr>
          <a:xfrm>
            <a:off x="7068457" y="3831771"/>
            <a:ext cx="1544012" cy="646331"/>
          </a:xfrm>
          <a:prstGeom prst="rect">
            <a:avLst/>
          </a:prstGeom>
          <a:noFill/>
        </p:spPr>
        <p:txBody>
          <a:bodyPr wrap="none" rtlCol="0">
            <a:spAutoFit/>
          </a:bodyPr>
          <a:lstStyle/>
          <a:p>
            <a:pPr fontAlgn="base">
              <a:spcBef>
                <a:spcPct val="0"/>
              </a:spcBef>
              <a:spcAft>
                <a:spcPct val="0"/>
              </a:spcAft>
            </a:pPr>
            <a:r>
              <a:rPr lang="en-US" dirty="0">
                <a:solidFill>
                  <a:srgbClr val="FF0000"/>
                </a:solidFill>
                <a:latin typeface="Arial" panose="020B0604020202020204" pitchFamily="34" charset="0"/>
                <a:cs typeface="Arial" panose="020B0604020202020204" pitchFamily="34" charset="0"/>
              </a:rPr>
              <a:t>No flux</a:t>
            </a:r>
          </a:p>
          <a:p>
            <a:pPr fontAlgn="base">
              <a:spcBef>
                <a:spcPct val="0"/>
              </a:spcBef>
              <a:spcAft>
                <a:spcPct val="0"/>
              </a:spcAft>
            </a:pPr>
            <a:r>
              <a:rPr lang="en-US" dirty="0">
                <a:solidFill>
                  <a:srgbClr val="FF0000"/>
                </a:solidFill>
                <a:latin typeface="Arial" panose="020B0604020202020204" pitchFamily="34" charset="0"/>
                <a:cs typeface="Arial" panose="020B0604020202020204" pitchFamily="34" charset="0"/>
              </a:rPr>
              <a:t>No symmetry</a:t>
            </a:r>
          </a:p>
        </p:txBody>
      </p:sp>
      <p:sp>
        <p:nvSpPr>
          <p:cNvPr id="16" name="Oval 8"/>
          <p:cNvSpPr>
            <a:spLocks noChangeArrowheads="1"/>
          </p:cNvSpPr>
          <p:nvPr/>
        </p:nvSpPr>
        <p:spPr bwMode="auto">
          <a:xfrm>
            <a:off x="1560513" y="5562600"/>
            <a:ext cx="4078287" cy="244475"/>
          </a:xfrm>
          <a:custGeom>
            <a:avLst/>
            <a:gdLst>
              <a:gd name="T0" fmla="*/ 13728 w 3641640"/>
              <a:gd name="T1" fmla="*/ 122473 h 262533"/>
              <a:gd name="T2" fmla="*/ 143620 w 3641640"/>
              <a:gd name="T3" fmla="*/ 29972 h 262533"/>
              <a:gd name="T4" fmla="*/ 1197872 w 3641640"/>
              <a:gd name="T5" fmla="*/ 5412 h 262533"/>
              <a:gd name="T6" fmla="*/ 2382017 w 3641640"/>
              <a:gd name="T7" fmla="*/ 122473 h 262533"/>
              <a:gd name="T8" fmla="*/ 1197872 w 3641640"/>
              <a:gd name="T9" fmla="*/ 239534 h 262533"/>
              <a:gd name="T10" fmla="*/ 179869 w 3641640"/>
              <a:gd name="T11" fmla="*/ 226436 h 262533"/>
              <a:gd name="T12" fmla="*/ 13728 w 3641640"/>
              <a:gd name="T13" fmla="*/ 122473 h 26253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41640" h="262533">
                <a:moveTo>
                  <a:pt x="20986" y="129550"/>
                </a:moveTo>
                <a:cubicBezTo>
                  <a:pt x="11750" y="94914"/>
                  <a:pt x="-82154" y="52342"/>
                  <a:pt x="219567" y="31704"/>
                </a:cubicBezTo>
                <a:cubicBezTo>
                  <a:pt x="521288" y="11066"/>
                  <a:pt x="1260968" y="-10584"/>
                  <a:pt x="1831313" y="5724"/>
                </a:cubicBezTo>
                <a:cubicBezTo>
                  <a:pt x="2401659" y="22032"/>
                  <a:pt x="3641640" y="15253"/>
                  <a:pt x="3641640" y="129550"/>
                </a:cubicBezTo>
                <a:cubicBezTo>
                  <a:pt x="3641640" y="243847"/>
                  <a:pt x="2392422" y="235047"/>
                  <a:pt x="1831313" y="253376"/>
                </a:cubicBezTo>
                <a:cubicBezTo>
                  <a:pt x="1270204" y="271705"/>
                  <a:pt x="576707" y="260160"/>
                  <a:pt x="274986" y="239522"/>
                </a:cubicBezTo>
                <a:cubicBezTo>
                  <a:pt x="-26735" y="218884"/>
                  <a:pt x="30222" y="164186"/>
                  <a:pt x="20986" y="129550"/>
                </a:cubicBezTo>
                <a:close/>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cs typeface="Arial" panose="020B0604020202020204" pitchFamily="34" charset="0"/>
            </a:endParaRPr>
          </a:p>
        </p:txBody>
      </p:sp>
      <p:sp>
        <p:nvSpPr>
          <p:cNvPr id="17" name="Oval 9"/>
          <p:cNvSpPr>
            <a:spLocks noChangeArrowheads="1"/>
          </p:cNvSpPr>
          <p:nvPr/>
        </p:nvSpPr>
        <p:spPr bwMode="auto">
          <a:xfrm>
            <a:off x="7904163" y="1524000"/>
            <a:ext cx="173037" cy="401638"/>
          </a:xfrm>
          <a:prstGeom prst="ellipse">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en-US" altLang="en-US" sz="1800" dirty="0">
              <a:solidFill>
                <a:srgbClr val="000000"/>
              </a:solidFill>
              <a:cs typeface="Arial" panose="020B0604020202020204" pitchFamily="34" charset="0"/>
            </a:endParaRPr>
          </a:p>
        </p:txBody>
      </p:sp>
    </p:spTree>
    <p:extLst>
      <p:ext uri="{BB962C8B-B14F-4D97-AF65-F5344CB8AC3E}">
        <p14:creationId xmlns:p14="http://schemas.microsoft.com/office/powerpoint/2010/main" val="1464066378"/>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53792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537928"/>
                                        </p:tgtEl>
                                        <p:attrNameLst>
                                          <p:attrName>style.visibility</p:attrName>
                                        </p:attrNameLst>
                                      </p:cBhvr>
                                      <p:to>
                                        <p:strVal val="visible"/>
                                      </p:to>
                                    </p:set>
                                  </p:childTnLst>
                                </p:cTn>
                              </p:par>
                              <p:par>
                                <p:cTn id="27" presetID="1" presetClass="exit" presetSubtype="0" fill="hold" grpId="1" nodeType="withEffect">
                                  <p:stCondLst>
                                    <p:cond delay="0"/>
                                  </p:stCondLst>
                                  <p:childTnLst>
                                    <p:set>
                                      <p:cBhvr>
                                        <p:cTn id="28" dur="1" fill="hold">
                                          <p:stCondLst>
                                            <p:cond delay="0"/>
                                          </p:stCondLst>
                                        </p:cTn>
                                        <p:tgtEl>
                                          <p:spTgt spid="11"/>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0" nodeType="clickEffect">
                                  <p:stCondLst>
                                    <p:cond delay="0"/>
                                  </p:stCondLst>
                                  <p:childTnLst>
                                    <p:set>
                                      <p:cBhvr>
                                        <p:cTn id="40" dur="1" fill="hold">
                                          <p:stCondLst>
                                            <p:cond delay="0"/>
                                          </p:stCondLst>
                                        </p:cTn>
                                        <p:tgtEl>
                                          <p:spTgt spid="2">
                                            <p:txEl>
                                              <p:pRg st="0" end="0"/>
                                            </p:txEl>
                                          </p:spTgt>
                                        </p:tgtEl>
                                        <p:attrNameLst>
                                          <p:attrName>style.visibility</p:attrName>
                                        </p:attrNameLst>
                                      </p:cBhvr>
                                      <p:to>
                                        <p:strVal val="hidden"/>
                                      </p:to>
                                    </p:set>
                                  </p:childTnLst>
                                </p:cTn>
                              </p:par>
                              <p:par>
                                <p:cTn id="41" presetID="1" presetClass="exit" presetSubtype="0" fill="hold" grpId="0" nodeType="withEffect">
                                  <p:stCondLst>
                                    <p:cond delay="0"/>
                                  </p:stCondLst>
                                  <p:childTnLst>
                                    <p:set>
                                      <p:cBhvr>
                                        <p:cTn id="42" dur="1" fill="hold">
                                          <p:stCondLst>
                                            <p:cond delay="0"/>
                                          </p:stCondLst>
                                        </p:cTn>
                                        <p:tgtEl>
                                          <p:spTgt spid="2">
                                            <p:txEl>
                                              <p:pRg st="1" end="1"/>
                                            </p:txEl>
                                          </p:spTgt>
                                        </p:tgtEl>
                                        <p:attrNameLst>
                                          <p:attrName>style.visibility</p:attrName>
                                        </p:attrNameLst>
                                      </p:cBhvr>
                                      <p:to>
                                        <p:strVal val="hidden"/>
                                      </p:to>
                                    </p:set>
                                  </p:childTnLst>
                                </p:cTn>
                              </p:par>
                              <p:par>
                                <p:cTn id="43" presetID="1" presetClass="exit" presetSubtype="0" fill="hold" grpId="2" nodeType="withEffect">
                                  <p:stCondLst>
                                    <p:cond delay="0"/>
                                  </p:stCondLst>
                                  <p:childTnLst>
                                    <p:set>
                                      <p:cBhvr>
                                        <p:cTn id="44" dur="1" fill="hold">
                                          <p:stCondLst>
                                            <p:cond delay="0"/>
                                          </p:stCondLst>
                                        </p:cTn>
                                        <p:tgtEl>
                                          <p:spTgt spid="11"/>
                                        </p:tgtEl>
                                        <p:attrNameLst>
                                          <p:attrName>style.visibility</p:attrName>
                                        </p:attrNameLst>
                                      </p:cBhvr>
                                      <p:to>
                                        <p:strVal val="hidden"/>
                                      </p:to>
                                    </p:set>
                                  </p:childTnLst>
                                </p:cTn>
                              </p:par>
                              <p:par>
                                <p:cTn id="45" presetID="1" presetClass="exit" presetSubtype="0" fill="hold" grpId="2" nodeType="withEffect">
                                  <p:stCondLst>
                                    <p:cond delay="0"/>
                                  </p:stCondLst>
                                  <p:childTnLst>
                                    <p:set>
                                      <p:cBhvr>
                                        <p:cTn id="46" dur="1" fill="hold">
                                          <p:stCondLst>
                                            <p:cond delay="0"/>
                                          </p:stCondLst>
                                        </p:cTn>
                                        <p:tgtEl>
                                          <p:spTgt spid="14"/>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3537929"/>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13"/>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12"/>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35379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37928" grpId="0" animBg="1"/>
      <p:bldP spid="3537928" grpId="1" animBg="1"/>
      <p:bldP spid="3537929" grpId="0" animBg="1"/>
      <p:bldP spid="3537929" grpId="1" animBg="1"/>
      <p:bldP spid="11" grpId="0" animBg="1"/>
      <p:bldP spid="11" grpId="1" animBg="1"/>
      <p:bldP spid="11" grpId="2" animBg="1"/>
      <p:bldP spid="12" grpId="0" animBg="1"/>
      <p:bldP spid="12" grpId="1" animBg="1"/>
      <p:bldP spid="13" grpId="0" animBg="1"/>
      <p:bldP spid="13" grpId="1" animBg="1"/>
      <p:bldP spid="14" grpId="0" animBg="1"/>
      <p:bldP spid="14" grpId="1" animBg="1"/>
      <p:bldP spid="14" grpId="2" animBg="1"/>
      <p:bldP spid="2" grpId="0" build="allAtOnce"/>
      <p:bldP spid="16" grpId="0" animBg="1"/>
      <p:bldP spid="1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2866657875"/>
              </p:ext>
            </p:extLst>
          </p:nvPr>
        </p:nvGraphicFramePr>
        <p:xfrm>
          <a:off x="529679" y="381000"/>
          <a:ext cx="8538121" cy="5897941"/>
        </p:xfrm>
        <a:graphic>
          <a:graphicData uri="http://schemas.openxmlformats.org/presentationml/2006/ole">
            <mc:AlternateContent xmlns:mc="http://schemas.openxmlformats.org/markup-compatibility/2006">
              <mc:Choice xmlns:v="urn:schemas-microsoft-com:vml" Requires="v">
                <p:oleObj spid="_x0000_s8244" name="Chart" r:id="rId3" imgW="7115101" imgH="4914951" progId="MSGraph.Chart.8">
                  <p:embed followColorScheme="full"/>
                </p:oleObj>
              </mc:Choice>
              <mc:Fallback>
                <p:oleObj name="Chart" r:id="rId3" imgW="7115101" imgH="4914951" progId="MSGraph.Chart.8">
                  <p:embed followColorScheme="full"/>
                  <p:pic>
                    <p:nvPicPr>
                      <p:cNvPr id="0" name=""/>
                      <p:cNvPicPr>
                        <a:picLocks noChangeAspect="1" noChangeArrowheads="1"/>
                      </p:cNvPicPr>
                      <p:nvPr/>
                    </p:nvPicPr>
                    <p:blipFill>
                      <a:blip r:embed="rId4"/>
                      <a:srcRect/>
                      <a:stretch>
                        <a:fillRect/>
                      </a:stretch>
                    </p:blipFill>
                    <p:spPr bwMode="auto">
                      <a:xfrm>
                        <a:off x="529679" y="381000"/>
                        <a:ext cx="8538121" cy="58979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684" name="Text Box 4"/>
          <p:cNvSpPr txBox="1">
            <a:spLocks noChangeArrowheads="1"/>
          </p:cNvSpPr>
          <p:nvPr/>
        </p:nvSpPr>
        <p:spPr bwMode="auto">
          <a:xfrm>
            <a:off x="2370048" y="6290124"/>
            <a:ext cx="454002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prstClr val="black"/>
                </a:solidFill>
                <a:latin typeface="Arial" panose="020B0604020202020204" pitchFamily="34" charset="0"/>
              </a:rPr>
              <a:t>Crystal diameter (micron)</a:t>
            </a:r>
            <a:endParaRPr lang="en-US" altLang="en-US" sz="2800" b="1" dirty="0">
              <a:solidFill>
                <a:prstClr val="black"/>
              </a:solidFill>
              <a:latin typeface="Arial" panose="020B0604020202020204" pitchFamily="34" charset="0"/>
            </a:endParaRPr>
          </a:p>
        </p:txBody>
      </p:sp>
      <p:sp>
        <p:nvSpPr>
          <p:cNvPr id="71685" name="Text Box 5"/>
          <p:cNvSpPr txBox="1">
            <a:spLocks noChangeArrowheads="1"/>
          </p:cNvSpPr>
          <p:nvPr/>
        </p:nvSpPr>
        <p:spPr bwMode="auto">
          <a:xfrm rot="-5400000">
            <a:off x="-886631" y="3263090"/>
            <a:ext cx="264207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prstClr val="black"/>
                </a:solidFill>
                <a:latin typeface="Arial" panose="020B0604020202020204" pitchFamily="34" charset="0"/>
              </a:rPr>
              <a:t>Resolution (Å)</a:t>
            </a:r>
            <a:endParaRPr lang="en-US" altLang="en-US" sz="2800" b="1" dirty="0">
              <a:solidFill>
                <a:prstClr val="black"/>
              </a:solidFill>
              <a:latin typeface="Arial" panose="020B0604020202020204" pitchFamily="34" charset="0"/>
            </a:endParaRPr>
          </a:p>
        </p:txBody>
      </p:sp>
      <p:sp>
        <p:nvSpPr>
          <p:cNvPr id="3" name="Rounded Rectangle 2"/>
          <p:cNvSpPr/>
          <p:nvPr/>
        </p:nvSpPr>
        <p:spPr>
          <a:xfrm rot="18273637">
            <a:off x="2013955" y="1691001"/>
            <a:ext cx="841828" cy="203845"/>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black"/>
                </a:solidFill>
                <a:latin typeface="Arial" panose="020B0604020202020204" pitchFamily="34" charset="0"/>
                <a:cs typeface="Arial" panose="020B0604020202020204" pitchFamily="34" charset="0"/>
              </a:rPr>
              <a:t>B = 0</a:t>
            </a:r>
          </a:p>
        </p:txBody>
      </p:sp>
      <p:sp>
        <p:nvSpPr>
          <p:cNvPr id="7" name="Rounded Rectangle 6"/>
          <p:cNvSpPr/>
          <p:nvPr/>
        </p:nvSpPr>
        <p:spPr>
          <a:xfrm rot="20348632">
            <a:off x="3375698" y="1549442"/>
            <a:ext cx="962468" cy="17164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black"/>
                </a:solidFill>
                <a:latin typeface="Arial" panose="020B0604020202020204" pitchFamily="34" charset="0"/>
                <a:cs typeface="Arial" panose="020B0604020202020204" pitchFamily="34" charset="0"/>
              </a:rPr>
              <a:t>B = 20</a:t>
            </a:r>
          </a:p>
        </p:txBody>
      </p:sp>
      <p:sp>
        <p:nvSpPr>
          <p:cNvPr id="8" name="Rounded Rectangle 7"/>
          <p:cNvSpPr/>
          <p:nvPr/>
        </p:nvSpPr>
        <p:spPr>
          <a:xfrm rot="20797676">
            <a:off x="4533450" y="1649221"/>
            <a:ext cx="950550" cy="19504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black"/>
                </a:solidFill>
                <a:latin typeface="Arial" panose="020B0604020202020204" pitchFamily="34" charset="0"/>
                <a:cs typeface="Arial" panose="020B0604020202020204" pitchFamily="34" charset="0"/>
              </a:rPr>
              <a:t>B = 60</a:t>
            </a:r>
          </a:p>
        </p:txBody>
      </p:sp>
      <p:sp>
        <p:nvSpPr>
          <p:cNvPr id="9" name="Rounded Rectangle 8"/>
          <p:cNvSpPr/>
          <p:nvPr/>
        </p:nvSpPr>
        <p:spPr>
          <a:xfrm rot="21117235">
            <a:off x="5601982" y="2002100"/>
            <a:ext cx="1049650" cy="19504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black"/>
                </a:solidFill>
                <a:latin typeface="Arial" panose="020B0604020202020204" pitchFamily="34" charset="0"/>
                <a:cs typeface="Arial" panose="020B0604020202020204" pitchFamily="34" charset="0"/>
              </a:rPr>
              <a:t>B = 170</a:t>
            </a:r>
          </a:p>
        </p:txBody>
      </p:sp>
      <p:sp>
        <p:nvSpPr>
          <p:cNvPr id="10" name="Rounded Rectangle 9"/>
          <p:cNvSpPr/>
          <p:nvPr/>
        </p:nvSpPr>
        <p:spPr>
          <a:xfrm rot="21082296">
            <a:off x="5601348" y="2480450"/>
            <a:ext cx="1138005" cy="19504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black"/>
                </a:solidFill>
                <a:latin typeface="Arial" panose="020B0604020202020204" pitchFamily="34" charset="0"/>
                <a:cs typeface="Arial" panose="020B0604020202020204" pitchFamily="34" charset="0"/>
              </a:rPr>
              <a:t>B = 330</a:t>
            </a:r>
          </a:p>
        </p:txBody>
      </p:sp>
      <p:sp>
        <p:nvSpPr>
          <p:cNvPr id="11" name="Rounded Rectangle 10"/>
          <p:cNvSpPr/>
          <p:nvPr/>
        </p:nvSpPr>
        <p:spPr>
          <a:xfrm rot="21002143">
            <a:off x="5630376" y="2974617"/>
            <a:ext cx="1138005" cy="19504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black"/>
                </a:solidFill>
                <a:latin typeface="Arial" panose="020B0604020202020204" pitchFamily="34" charset="0"/>
                <a:cs typeface="Arial" panose="020B0604020202020204" pitchFamily="34" charset="0"/>
              </a:rPr>
              <a:t>B = 560</a:t>
            </a:r>
          </a:p>
        </p:txBody>
      </p:sp>
      <p:sp>
        <p:nvSpPr>
          <p:cNvPr id="12" name="Rounded Rectangle 11"/>
          <p:cNvSpPr/>
          <p:nvPr/>
        </p:nvSpPr>
        <p:spPr>
          <a:xfrm rot="20842646">
            <a:off x="5664167" y="3473996"/>
            <a:ext cx="1138005" cy="19504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black"/>
                </a:solidFill>
                <a:latin typeface="Arial" panose="020B0604020202020204" pitchFamily="34" charset="0"/>
                <a:cs typeface="Arial" panose="020B0604020202020204" pitchFamily="34" charset="0"/>
              </a:rPr>
              <a:t>B = 850</a:t>
            </a:r>
          </a:p>
        </p:txBody>
      </p:sp>
      <p:sp>
        <p:nvSpPr>
          <p:cNvPr id="2" name="TextBox 1"/>
          <p:cNvSpPr txBox="1"/>
          <p:nvPr/>
        </p:nvSpPr>
        <p:spPr>
          <a:xfrm>
            <a:off x="928914" y="0"/>
            <a:ext cx="7687297" cy="707886"/>
          </a:xfrm>
          <a:prstGeom prst="rect">
            <a:avLst/>
          </a:prstGeom>
          <a:noFill/>
        </p:spPr>
        <p:txBody>
          <a:bodyPr wrap="none" rtlCol="0">
            <a:spAutoFit/>
          </a:bodyPr>
          <a:lstStyle/>
          <a:p>
            <a:r>
              <a:rPr lang="en-US" sz="4000" dirty="0">
                <a:solidFill>
                  <a:prstClr val="black"/>
                </a:solidFill>
                <a:latin typeface="Arial" panose="020B0604020202020204" pitchFamily="34" charset="0"/>
              </a:rPr>
              <a:t>Bigger is better, but not by much</a:t>
            </a:r>
          </a:p>
        </p:txBody>
      </p:sp>
    </p:spTree>
    <p:extLst>
      <p:ext uri="{BB962C8B-B14F-4D97-AF65-F5344CB8AC3E}">
        <p14:creationId xmlns:p14="http://schemas.microsoft.com/office/powerpoint/2010/main" val="3878876593"/>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514"/>
            <a:ext cx="8229600" cy="1143000"/>
          </a:xfrm>
        </p:spPr>
        <p:txBody>
          <a:bodyPr/>
          <a:lstStyle/>
          <a:p>
            <a:r>
              <a:rPr lang="en-US" dirty="0" smtClean="0"/>
              <a:t>B factor from image analysis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62776"/>
            <a:ext cx="9144000" cy="5895224"/>
          </a:xfrm>
          <a:prstGeom prst="rect">
            <a:avLst/>
          </a:prstGeom>
        </p:spPr>
      </p:pic>
      <p:sp>
        <p:nvSpPr>
          <p:cNvPr id="6" name="TextBox 5"/>
          <p:cNvSpPr txBox="1"/>
          <p:nvPr/>
        </p:nvSpPr>
        <p:spPr>
          <a:xfrm>
            <a:off x="152400" y="1143000"/>
            <a:ext cx="1271502" cy="461665"/>
          </a:xfrm>
          <a:prstGeom prst="rect">
            <a:avLst/>
          </a:prstGeom>
          <a:noFill/>
        </p:spPr>
        <p:txBody>
          <a:bodyPr wrap="none" rtlCol="0">
            <a:spAutoFit/>
          </a:bodyPr>
          <a:lstStyle/>
          <a:p>
            <a:r>
              <a:rPr lang="en-US" sz="2400" b="1" dirty="0">
                <a:solidFill>
                  <a:prstClr val="black"/>
                </a:solidFill>
                <a:latin typeface="Arial" panose="020B0604020202020204" pitchFamily="34" charset="0"/>
                <a:cs typeface="Arial" panose="020B0604020202020204" pitchFamily="34" charset="0"/>
              </a:rPr>
              <a:t>B = 500</a:t>
            </a:r>
          </a:p>
        </p:txBody>
      </p:sp>
      <p:sp>
        <p:nvSpPr>
          <p:cNvPr id="7" name="Oval 6"/>
          <p:cNvSpPr/>
          <p:nvPr/>
        </p:nvSpPr>
        <p:spPr>
          <a:xfrm>
            <a:off x="2148840" y="4820194"/>
            <a:ext cx="457200" cy="457200"/>
          </a:xfrm>
          <a:prstGeom prst="ellipse">
            <a:avLst/>
          </a:prstGeom>
          <a:gradFill flip="none" rotWithShape="1">
            <a:gsLst>
              <a:gs pos="0">
                <a:schemeClr val="bg1"/>
              </a:gs>
              <a:gs pos="52000">
                <a:srgbClr val="FFFFFF"/>
              </a:gs>
              <a:gs pos="91000">
                <a:srgbClr val="FFFFFF">
                  <a:alpha val="21000"/>
                </a:srgbClr>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grpSp>
        <p:nvGrpSpPr>
          <p:cNvPr id="16" name="Group 15"/>
          <p:cNvGrpSpPr/>
          <p:nvPr/>
        </p:nvGrpSpPr>
        <p:grpSpPr>
          <a:xfrm>
            <a:off x="2167000" y="4805363"/>
            <a:ext cx="476188" cy="469106"/>
            <a:chOff x="2167000" y="4805363"/>
            <a:chExt cx="476188" cy="469106"/>
          </a:xfrm>
        </p:grpSpPr>
        <p:cxnSp>
          <p:nvCxnSpPr>
            <p:cNvPr id="9" name="Straight Connector 8"/>
            <p:cNvCxnSpPr/>
            <p:nvPr/>
          </p:nvCxnSpPr>
          <p:spPr>
            <a:xfrm>
              <a:off x="2405059" y="4805363"/>
              <a:ext cx="0" cy="46910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2167000" y="5043489"/>
              <a:ext cx="47618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6724455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514"/>
            <a:ext cx="8229600" cy="1143000"/>
          </a:xfrm>
        </p:spPr>
        <p:txBody>
          <a:bodyPr/>
          <a:lstStyle/>
          <a:p>
            <a:r>
              <a:rPr lang="en-US" dirty="0"/>
              <a:t>B factor from image analysis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62776"/>
            <a:ext cx="9144000" cy="5895224"/>
          </a:xfrm>
          <a:prstGeom prst="rect">
            <a:avLst/>
          </a:prstGeom>
        </p:spPr>
      </p:pic>
      <p:sp>
        <p:nvSpPr>
          <p:cNvPr id="6" name="TextBox 5"/>
          <p:cNvSpPr txBox="1"/>
          <p:nvPr/>
        </p:nvSpPr>
        <p:spPr>
          <a:xfrm>
            <a:off x="152400" y="1143000"/>
            <a:ext cx="1099981" cy="461665"/>
          </a:xfrm>
          <a:prstGeom prst="rect">
            <a:avLst/>
          </a:prstGeom>
          <a:noFill/>
        </p:spPr>
        <p:txBody>
          <a:bodyPr wrap="none" rtlCol="0">
            <a:spAutoFit/>
          </a:bodyPr>
          <a:lstStyle/>
          <a:p>
            <a:r>
              <a:rPr lang="en-US" sz="2400" b="1" dirty="0">
                <a:solidFill>
                  <a:prstClr val="black"/>
                </a:solidFill>
                <a:latin typeface="Arial" panose="020B0604020202020204" pitchFamily="34" charset="0"/>
                <a:cs typeface="Arial" panose="020B0604020202020204" pitchFamily="34" charset="0"/>
              </a:rPr>
              <a:t>B = 20</a:t>
            </a:r>
          </a:p>
        </p:txBody>
      </p:sp>
      <p:sp>
        <p:nvSpPr>
          <p:cNvPr id="7" name="Oval 6"/>
          <p:cNvSpPr/>
          <p:nvPr/>
        </p:nvSpPr>
        <p:spPr>
          <a:xfrm>
            <a:off x="2148840" y="4820194"/>
            <a:ext cx="457200" cy="457200"/>
          </a:xfrm>
          <a:prstGeom prst="ellipse">
            <a:avLst/>
          </a:prstGeom>
          <a:gradFill flip="none" rotWithShape="1">
            <a:gsLst>
              <a:gs pos="0">
                <a:schemeClr val="bg1"/>
              </a:gs>
              <a:gs pos="52000">
                <a:srgbClr val="FFFFFF"/>
              </a:gs>
              <a:gs pos="91000">
                <a:srgbClr val="FFFFFF">
                  <a:alpha val="21000"/>
                </a:srgbClr>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grpSp>
        <p:nvGrpSpPr>
          <p:cNvPr id="8" name="Group 7"/>
          <p:cNvGrpSpPr/>
          <p:nvPr/>
        </p:nvGrpSpPr>
        <p:grpSpPr>
          <a:xfrm>
            <a:off x="2167000" y="4805363"/>
            <a:ext cx="476188" cy="469106"/>
            <a:chOff x="2167000" y="4805363"/>
            <a:chExt cx="476188" cy="469106"/>
          </a:xfrm>
        </p:grpSpPr>
        <p:cxnSp>
          <p:nvCxnSpPr>
            <p:cNvPr id="9" name="Straight Connector 8"/>
            <p:cNvCxnSpPr/>
            <p:nvPr/>
          </p:nvCxnSpPr>
          <p:spPr>
            <a:xfrm>
              <a:off x="2405059" y="4805363"/>
              <a:ext cx="0" cy="46910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2167000" y="5043489"/>
              <a:ext cx="47618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0969704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t>What if…</a:t>
            </a:r>
            <a:endParaRPr lang="en-US" sz="5400" dirty="0"/>
          </a:p>
        </p:txBody>
      </p:sp>
      <p:sp>
        <p:nvSpPr>
          <p:cNvPr id="3" name="Content Placeholder 2"/>
          <p:cNvSpPr>
            <a:spLocks noGrp="1"/>
          </p:cNvSpPr>
          <p:nvPr>
            <p:ph idx="1"/>
          </p:nvPr>
        </p:nvSpPr>
        <p:spPr/>
        <p:txBody>
          <a:bodyPr>
            <a:normAutofit/>
          </a:bodyPr>
          <a:lstStyle/>
          <a:p>
            <a:r>
              <a:rPr lang="en-US" sz="3600" dirty="0" smtClean="0"/>
              <a:t>You only have a few small crystals?</a:t>
            </a:r>
          </a:p>
          <a:p>
            <a:pPr marL="0" indent="0">
              <a:buNone/>
            </a:pPr>
            <a:r>
              <a:rPr lang="en-US" sz="3600" dirty="0" smtClean="0"/>
              <a:t>    Should you:</a:t>
            </a:r>
          </a:p>
          <a:p>
            <a:pPr marL="914400" lvl="1" indent="-514350">
              <a:buFont typeface="+mj-lt"/>
              <a:buAutoNum type="alphaLcParenR"/>
            </a:pPr>
            <a:r>
              <a:rPr lang="en-US" dirty="0"/>
              <a:t>C</a:t>
            </a:r>
            <a:r>
              <a:rPr lang="en-US" dirty="0" smtClean="0"/>
              <a:t>ollect 360° from each?</a:t>
            </a:r>
          </a:p>
          <a:p>
            <a:pPr marL="914400" lvl="1" indent="-514350">
              <a:buFont typeface="+mj-lt"/>
              <a:buAutoNum type="alphaLcParenR"/>
            </a:pPr>
            <a:r>
              <a:rPr lang="en-US" dirty="0" smtClean="0"/>
              <a:t>Collect 10° from each at 36x exposure?</a:t>
            </a:r>
          </a:p>
          <a:p>
            <a:pPr marL="914400" lvl="1" indent="-514350">
              <a:buFont typeface="+mj-lt"/>
              <a:buAutoNum type="alphaLcParenR"/>
            </a:pPr>
            <a:r>
              <a:rPr lang="en-US" dirty="0" smtClean="0"/>
              <a:t>Glue 36 </a:t>
            </a:r>
            <a:r>
              <a:rPr lang="en-US" dirty="0" err="1" smtClean="0"/>
              <a:t>xtals</a:t>
            </a:r>
            <a:r>
              <a:rPr lang="en-US" dirty="0" smtClean="0"/>
              <a:t> together, then collect 360° ?</a:t>
            </a:r>
          </a:p>
          <a:p>
            <a:pPr marL="914400" lvl="1" indent="-514350">
              <a:buFont typeface="+mj-lt"/>
              <a:buAutoNum type="alphaLcParenR"/>
            </a:pPr>
            <a:r>
              <a:rPr lang="en-US" dirty="0" smtClean="0"/>
              <a:t>Glue together and do 12960° ?</a:t>
            </a:r>
          </a:p>
          <a:p>
            <a:pPr marL="914400" lvl="1" indent="-514350">
              <a:buFont typeface="+mj-lt"/>
              <a:buAutoNum type="alphaLcParenR"/>
            </a:pPr>
            <a:endParaRPr lang="en-US" dirty="0"/>
          </a:p>
          <a:p>
            <a:pPr marL="400050" lvl="1" indent="0">
              <a:buNone/>
            </a:pPr>
            <a:r>
              <a:rPr lang="en-US" sz="2400" dirty="0" smtClean="0"/>
              <a:t>http://bl1231.als.lbl.gov/~jamesh/dose_slice/results.html</a:t>
            </a:r>
            <a:endParaRPr lang="en-US" sz="2400" dirty="0"/>
          </a:p>
        </p:txBody>
      </p:sp>
    </p:spTree>
    <p:extLst>
      <p:ext uri="{BB962C8B-B14F-4D97-AF65-F5344CB8AC3E}">
        <p14:creationId xmlns:p14="http://schemas.microsoft.com/office/powerpoint/2010/main" val="3822073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Grp="1" noChangeArrowheads="1"/>
          </p:cNvSpPr>
          <p:nvPr>
            <p:ph type="ctrTitle"/>
          </p:nvPr>
        </p:nvSpPr>
        <p:spPr>
          <a:xfrm>
            <a:off x="628650" y="0"/>
            <a:ext cx="7772400" cy="1470025"/>
          </a:xfrm>
        </p:spPr>
        <p:txBody>
          <a:bodyPr/>
          <a:lstStyle/>
          <a:p>
            <a:pPr eaLnBrk="1" hangingPunct="1"/>
            <a:r>
              <a:rPr lang="en-US" altLang="en-US" sz="5400" smtClean="0"/>
              <a:t>Dose slicing</a:t>
            </a:r>
          </a:p>
        </p:txBody>
      </p:sp>
      <p:grpSp>
        <p:nvGrpSpPr>
          <p:cNvPr id="274435" name="Group 3"/>
          <p:cNvGrpSpPr>
            <a:grpSpLocks/>
          </p:cNvGrpSpPr>
          <p:nvPr/>
        </p:nvGrpSpPr>
        <p:grpSpPr bwMode="auto">
          <a:xfrm>
            <a:off x="1150938" y="3340100"/>
            <a:ext cx="1252537" cy="1377950"/>
            <a:chOff x="533" y="1885"/>
            <a:chExt cx="789" cy="868"/>
          </a:xfrm>
        </p:grpSpPr>
        <p:pic>
          <p:nvPicPr>
            <p:cNvPr id="274482" name="Picture 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533" y="1898"/>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83" name="AutoShape 5"/>
            <p:cNvSpPr>
              <a:spLocks noChangeArrowheads="1"/>
            </p:cNvSpPr>
            <p:nvPr/>
          </p:nvSpPr>
          <p:spPr bwMode="auto">
            <a:xfrm rot="-5400000">
              <a:off x="639" y="2069"/>
              <a:ext cx="868" cy="49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64 h 21600"/>
                <a:gd name="T14" fmla="*/ 19410 w 21600"/>
                <a:gd name="T15" fmla="*/ 19436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274436" name="Group 6"/>
          <p:cNvGrpSpPr>
            <a:grpSpLocks/>
          </p:cNvGrpSpPr>
          <p:nvPr/>
        </p:nvGrpSpPr>
        <p:grpSpPr bwMode="auto">
          <a:xfrm>
            <a:off x="4986338" y="3340100"/>
            <a:ext cx="1252537" cy="1377950"/>
            <a:chOff x="533" y="1885"/>
            <a:chExt cx="789" cy="868"/>
          </a:xfrm>
        </p:grpSpPr>
        <p:pic>
          <p:nvPicPr>
            <p:cNvPr id="274480" name="Picture 7"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533" y="1898"/>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81" name="AutoShape 8"/>
            <p:cNvSpPr>
              <a:spLocks noChangeArrowheads="1"/>
            </p:cNvSpPr>
            <p:nvPr/>
          </p:nvSpPr>
          <p:spPr bwMode="auto">
            <a:xfrm rot="-5400000">
              <a:off x="639" y="2069"/>
              <a:ext cx="868" cy="49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64 h 21600"/>
                <a:gd name="T14" fmla="*/ 19410 w 21600"/>
                <a:gd name="T15" fmla="*/ 19436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274437" name="Group 9"/>
          <p:cNvGrpSpPr>
            <a:grpSpLocks/>
          </p:cNvGrpSpPr>
          <p:nvPr/>
        </p:nvGrpSpPr>
        <p:grpSpPr bwMode="auto">
          <a:xfrm>
            <a:off x="3708400" y="3340100"/>
            <a:ext cx="1252538" cy="1377950"/>
            <a:chOff x="533" y="1885"/>
            <a:chExt cx="789" cy="868"/>
          </a:xfrm>
        </p:grpSpPr>
        <p:pic>
          <p:nvPicPr>
            <p:cNvPr id="274478" name="Picture 1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533" y="1898"/>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79" name="AutoShape 11"/>
            <p:cNvSpPr>
              <a:spLocks noChangeArrowheads="1"/>
            </p:cNvSpPr>
            <p:nvPr/>
          </p:nvSpPr>
          <p:spPr bwMode="auto">
            <a:xfrm rot="-5400000">
              <a:off x="639" y="2069"/>
              <a:ext cx="868" cy="49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64 h 21600"/>
                <a:gd name="T14" fmla="*/ 19410 w 21600"/>
                <a:gd name="T15" fmla="*/ 19436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274438" name="Group 12"/>
          <p:cNvGrpSpPr>
            <a:grpSpLocks/>
          </p:cNvGrpSpPr>
          <p:nvPr/>
        </p:nvGrpSpPr>
        <p:grpSpPr bwMode="auto">
          <a:xfrm>
            <a:off x="2428875" y="3340100"/>
            <a:ext cx="1252538" cy="1377950"/>
            <a:chOff x="533" y="1885"/>
            <a:chExt cx="789" cy="868"/>
          </a:xfrm>
        </p:grpSpPr>
        <p:pic>
          <p:nvPicPr>
            <p:cNvPr id="274476" name="Picture 13"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533" y="1898"/>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77" name="AutoShape 14"/>
            <p:cNvSpPr>
              <a:spLocks noChangeArrowheads="1"/>
            </p:cNvSpPr>
            <p:nvPr/>
          </p:nvSpPr>
          <p:spPr bwMode="auto">
            <a:xfrm rot="-5400000">
              <a:off x="639" y="2069"/>
              <a:ext cx="868" cy="49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64 h 21600"/>
                <a:gd name="T14" fmla="*/ 19410 w 21600"/>
                <a:gd name="T15" fmla="*/ 19436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274439" name="Group 15"/>
          <p:cNvGrpSpPr>
            <a:grpSpLocks/>
          </p:cNvGrpSpPr>
          <p:nvPr/>
        </p:nvGrpSpPr>
        <p:grpSpPr bwMode="auto">
          <a:xfrm>
            <a:off x="6265863" y="3340100"/>
            <a:ext cx="1252537" cy="1377950"/>
            <a:chOff x="533" y="1885"/>
            <a:chExt cx="789" cy="868"/>
          </a:xfrm>
        </p:grpSpPr>
        <p:pic>
          <p:nvPicPr>
            <p:cNvPr id="274474" name="Picture 1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533" y="1898"/>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75" name="AutoShape 17"/>
            <p:cNvSpPr>
              <a:spLocks noChangeArrowheads="1"/>
            </p:cNvSpPr>
            <p:nvPr/>
          </p:nvSpPr>
          <p:spPr bwMode="auto">
            <a:xfrm rot="-5400000">
              <a:off x="639" y="2069"/>
              <a:ext cx="868" cy="49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64 h 21600"/>
                <a:gd name="T14" fmla="*/ 19410 w 21600"/>
                <a:gd name="T15" fmla="*/ 19436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274440" name="Group 18"/>
          <p:cNvGrpSpPr>
            <a:grpSpLocks/>
          </p:cNvGrpSpPr>
          <p:nvPr/>
        </p:nvGrpSpPr>
        <p:grpSpPr bwMode="auto">
          <a:xfrm>
            <a:off x="7545388" y="3340100"/>
            <a:ext cx="1252537" cy="1377950"/>
            <a:chOff x="533" y="1885"/>
            <a:chExt cx="789" cy="868"/>
          </a:xfrm>
        </p:grpSpPr>
        <p:pic>
          <p:nvPicPr>
            <p:cNvPr id="274472" name="Picture 19"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533" y="1898"/>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73" name="AutoShape 20"/>
            <p:cNvSpPr>
              <a:spLocks noChangeArrowheads="1"/>
            </p:cNvSpPr>
            <p:nvPr/>
          </p:nvSpPr>
          <p:spPr bwMode="auto">
            <a:xfrm rot="-5400000">
              <a:off x="639" y="2069"/>
              <a:ext cx="868" cy="49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64 h 21600"/>
                <a:gd name="T14" fmla="*/ 19410 w 21600"/>
                <a:gd name="T15" fmla="*/ 19436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
        <p:nvSpPr>
          <p:cNvPr id="274441" name="Line 21"/>
          <p:cNvSpPr>
            <a:spLocks noChangeShapeType="1"/>
          </p:cNvSpPr>
          <p:nvPr/>
        </p:nvSpPr>
        <p:spPr bwMode="auto">
          <a:xfrm>
            <a:off x="1157288" y="2178050"/>
            <a:ext cx="7615237" cy="0"/>
          </a:xfrm>
          <a:prstGeom prst="line">
            <a:avLst/>
          </a:prstGeom>
          <a:noFill/>
          <a:ln w="38100">
            <a:solidFill>
              <a:schemeClr val="tx1"/>
            </a:solidFill>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274442" name="Line 22"/>
          <p:cNvSpPr>
            <a:spLocks noChangeShapeType="1"/>
          </p:cNvSpPr>
          <p:nvPr/>
        </p:nvSpPr>
        <p:spPr bwMode="auto">
          <a:xfrm>
            <a:off x="1157288" y="1465263"/>
            <a:ext cx="0" cy="1441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274443" name="Line 23"/>
          <p:cNvSpPr>
            <a:spLocks noChangeShapeType="1"/>
          </p:cNvSpPr>
          <p:nvPr/>
        </p:nvSpPr>
        <p:spPr bwMode="auto">
          <a:xfrm>
            <a:off x="8763000" y="1493838"/>
            <a:ext cx="0" cy="1441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274444" name="Text Box 24"/>
          <p:cNvSpPr txBox="1">
            <a:spLocks noChangeArrowheads="1"/>
          </p:cNvSpPr>
          <p:nvPr/>
        </p:nvSpPr>
        <p:spPr bwMode="auto">
          <a:xfrm>
            <a:off x="3870325" y="1747838"/>
            <a:ext cx="2038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1800">
                <a:solidFill>
                  <a:srgbClr val="000000"/>
                </a:solidFill>
              </a:rPr>
              <a:t>crystal’s useful life</a:t>
            </a:r>
          </a:p>
        </p:txBody>
      </p:sp>
      <p:grpSp>
        <p:nvGrpSpPr>
          <p:cNvPr id="274445" name="Group 25"/>
          <p:cNvGrpSpPr>
            <a:grpSpLocks/>
          </p:cNvGrpSpPr>
          <p:nvPr/>
        </p:nvGrpSpPr>
        <p:grpSpPr bwMode="auto">
          <a:xfrm>
            <a:off x="1136650" y="5129213"/>
            <a:ext cx="7650163" cy="1344612"/>
            <a:chOff x="716" y="3231"/>
            <a:chExt cx="4819" cy="847"/>
          </a:xfrm>
        </p:grpSpPr>
        <p:pic>
          <p:nvPicPr>
            <p:cNvPr id="274454" name="Picture 26"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716"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55" name="Picture 27"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984"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56" name="Picture 28"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1251"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57" name="Picture 29"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1786"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58" name="Picture 30"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2588"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59" name="Picture 31"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3389"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0" name="Picture 32"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5260"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1" name="Picture 33"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1518"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2" name="Picture 34"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2053"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3" name="Picture 35"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2855"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4" name="Picture 36"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3657"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5" name="Picture 37"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4191"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6" name="Picture 38"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2320"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7" name="Picture 39"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3122"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8" name="Picture 40"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3924"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9" name="Picture 41"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4459"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70" name="Picture 42"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4726"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71" name="Picture 43"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4993"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274446" name="Text Box 44"/>
          <p:cNvSpPr txBox="1">
            <a:spLocks noChangeArrowheads="1"/>
          </p:cNvSpPr>
          <p:nvPr/>
        </p:nvSpPr>
        <p:spPr bwMode="auto">
          <a:xfrm>
            <a:off x="0" y="1760538"/>
            <a:ext cx="996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US" altLang="en-US" sz="1800">
                <a:solidFill>
                  <a:srgbClr val="000000"/>
                </a:solidFill>
              </a:rPr>
              <a:t>N</a:t>
            </a:r>
          </a:p>
          <a:p>
            <a:pPr algn="ctr" eaLnBrk="1" fontAlgn="base" hangingPunct="1">
              <a:spcBef>
                <a:spcPct val="0"/>
              </a:spcBef>
              <a:spcAft>
                <a:spcPct val="0"/>
              </a:spcAft>
              <a:buFontTx/>
              <a:buNone/>
            </a:pPr>
            <a:r>
              <a:rPr lang="en-US" altLang="en-US" sz="1800">
                <a:solidFill>
                  <a:srgbClr val="000000"/>
                </a:solidFill>
              </a:rPr>
              <a:t>photons</a:t>
            </a:r>
          </a:p>
        </p:txBody>
      </p:sp>
      <p:sp>
        <p:nvSpPr>
          <p:cNvPr id="274447" name="Text Box 45"/>
          <p:cNvSpPr txBox="1">
            <a:spLocks noChangeArrowheads="1"/>
          </p:cNvSpPr>
          <p:nvPr/>
        </p:nvSpPr>
        <p:spPr bwMode="auto">
          <a:xfrm>
            <a:off x="0" y="3716338"/>
            <a:ext cx="996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US" altLang="en-US" sz="1800">
                <a:solidFill>
                  <a:srgbClr val="000000"/>
                </a:solidFill>
              </a:rPr>
              <a:t>N</a:t>
            </a:r>
          </a:p>
          <a:p>
            <a:pPr algn="ctr" eaLnBrk="1" fontAlgn="base" hangingPunct="1">
              <a:spcBef>
                <a:spcPct val="0"/>
              </a:spcBef>
              <a:spcAft>
                <a:spcPct val="0"/>
              </a:spcAft>
              <a:buFontTx/>
              <a:buNone/>
            </a:pPr>
            <a:r>
              <a:rPr lang="en-US" altLang="en-US" sz="1800">
                <a:solidFill>
                  <a:srgbClr val="000000"/>
                </a:solidFill>
              </a:rPr>
              <a:t>photons</a:t>
            </a:r>
          </a:p>
        </p:txBody>
      </p:sp>
      <p:sp>
        <p:nvSpPr>
          <p:cNvPr id="274448" name="Text Box 46"/>
          <p:cNvSpPr txBox="1">
            <a:spLocks noChangeArrowheads="1"/>
          </p:cNvSpPr>
          <p:nvPr/>
        </p:nvSpPr>
        <p:spPr bwMode="auto">
          <a:xfrm>
            <a:off x="0" y="5457825"/>
            <a:ext cx="996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US" altLang="en-US" sz="1800">
                <a:solidFill>
                  <a:srgbClr val="000000"/>
                </a:solidFill>
              </a:rPr>
              <a:t>N</a:t>
            </a:r>
          </a:p>
          <a:p>
            <a:pPr algn="ctr" eaLnBrk="1" fontAlgn="base" hangingPunct="1">
              <a:spcBef>
                <a:spcPct val="0"/>
              </a:spcBef>
              <a:spcAft>
                <a:spcPct val="0"/>
              </a:spcAft>
              <a:buFontTx/>
              <a:buNone/>
            </a:pPr>
            <a:r>
              <a:rPr lang="en-US" altLang="en-US" sz="1800">
                <a:solidFill>
                  <a:srgbClr val="000000"/>
                </a:solidFill>
              </a:rPr>
              <a:t>photons</a:t>
            </a:r>
          </a:p>
        </p:txBody>
      </p:sp>
      <p:grpSp>
        <p:nvGrpSpPr>
          <p:cNvPr id="274449" name="Group 47"/>
          <p:cNvGrpSpPr>
            <a:grpSpLocks/>
          </p:cNvGrpSpPr>
          <p:nvPr/>
        </p:nvGrpSpPr>
        <p:grpSpPr bwMode="auto">
          <a:xfrm>
            <a:off x="1165225" y="1474788"/>
            <a:ext cx="7589838" cy="1377950"/>
            <a:chOff x="734" y="929"/>
            <a:chExt cx="4781" cy="868"/>
          </a:xfrm>
        </p:grpSpPr>
        <p:pic>
          <p:nvPicPr>
            <p:cNvPr id="274452" name="Picture 48" descr="diffimage"/>
            <p:cNvPicPr>
              <a:picLocks noChangeAspect="1" noChangeArrowheads="1"/>
            </p:cNvPicPr>
            <p:nvPr/>
          </p:nvPicPr>
          <p:blipFill>
            <a:blip r:embed="rId2">
              <a:lum bright="-60000"/>
              <a:extLst>
                <a:ext uri="{28A0092B-C50C-407E-A947-70E740481C1C}">
                  <a14:useLocalDpi xmlns:a14="http://schemas.microsoft.com/office/drawing/2010/main" val="0"/>
                </a:ext>
              </a:extLst>
            </a:blip>
            <a:srcRect l="3178" t="6357" r="3178"/>
            <a:stretch>
              <a:fillRect/>
            </a:stretch>
          </p:blipFill>
          <p:spPr bwMode="auto">
            <a:xfrm>
              <a:off x="734" y="942"/>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53" name="AutoShape 49"/>
            <p:cNvSpPr>
              <a:spLocks noChangeArrowheads="1"/>
            </p:cNvSpPr>
            <p:nvPr/>
          </p:nvSpPr>
          <p:spPr bwMode="auto">
            <a:xfrm rot="-5400000">
              <a:off x="2836" y="-883"/>
              <a:ext cx="868" cy="4491"/>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79 h 21600"/>
                <a:gd name="T14" fmla="*/ 19410 w 21600"/>
                <a:gd name="T15" fmla="*/ 19421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
        <p:nvSpPr>
          <p:cNvPr id="2687026" name="Rectangle 50"/>
          <p:cNvSpPr>
            <a:spLocks noChangeArrowheads="1"/>
          </p:cNvSpPr>
          <p:nvPr/>
        </p:nvSpPr>
        <p:spPr bwMode="auto">
          <a:xfrm>
            <a:off x="3821113" y="1165225"/>
            <a:ext cx="3970337" cy="1966913"/>
          </a:xfrm>
          <a:prstGeom prst="rect">
            <a:avLst/>
          </a:prstGeom>
          <a:gradFill rotWithShape="1">
            <a:gsLst>
              <a:gs pos="0">
                <a:schemeClr val="bg1"/>
              </a:gs>
              <a:gs pos="100000">
                <a:schemeClr val="bg1">
                  <a:gamma/>
                  <a:shade val="46275"/>
                  <a:invGamma/>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solidFill>
                  <a:srgbClr val="000000"/>
                </a:solidFill>
              </a:rPr>
              <a:t>unacceptable</a:t>
            </a:r>
          </a:p>
          <a:p>
            <a:pPr algn="ctr" fontAlgn="base">
              <a:spcBef>
                <a:spcPct val="0"/>
              </a:spcBef>
              <a:spcAft>
                <a:spcPct val="0"/>
              </a:spcAft>
              <a:defRPr/>
            </a:pPr>
            <a:r>
              <a:rPr lang="en-US">
                <a:solidFill>
                  <a:srgbClr val="000000"/>
                </a:solidFill>
              </a:rPr>
              <a:t>damage</a:t>
            </a:r>
          </a:p>
        </p:txBody>
      </p:sp>
      <p:sp>
        <p:nvSpPr>
          <p:cNvPr id="2687027" name="Rectangle 51"/>
          <p:cNvSpPr>
            <a:spLocks noChangeArrowheads="1"/>
          </p:cNvSpPr>
          <p:nvPr/>
        </p:nvSpPr>
        <p:spPr bwMode="auto">
          <a:xfrm>
            <a:off x="3886200" y="4840288"/>
            <a:ext cx="3970338" cy="1966912"/>
          </a:xfrm>
          <a:prstGeom prst="rect">
            <a:avLst/>
          </a:prstGeom>
          <a:gradFill rotWithShape="1">
            <a:gsLst>
              <a:gs pos="0">
                <a:schemeClr val="bg1"/>
              </a:gs>
              <a:gs pos="100000">
                <a:schemeClr val="bg1">
                  <a:gamma/>
                  <a:shade val="46275"/>
                  <a:invGamma/>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solidFill>
                  <a:srgbClr val="000000"/>
                </a:solidFill>
              </a:rPr>
              <a:t>unacceptable</a:t>
            </a:r>
          </a:p>
          <a:p>
            <a:pPr algn="ctr" fontAlgn="base">
              <a:spcBef>
                <a:spcPct val="0"/>
              </a:spcBef>
              <a:spcAft>
                <a:spcPct val="0"/>
              </a:spcAft>
              <a:defRPr/>
            </a:pPr>
            <a:r>
              <a:rPr lang="en-US">
                <a:solidFill>
                  <a:srgbClr val="000000"/>
                </a:solidFill>
              </a:rPr>
              <a:t>read noise</a:t>
            </a:r>
          </a:p>
        </p:txBody>
      </p:sp>
    </p:spTree>
    <p:extLst>
      <p:ext uri="{BB962C8B-B14F-4D97-AF65-F5344CB8AC3E}">
        <p14:creationId xmlns:p14="http://schemas.microsoft.com/office/powerpoint/2010/main" val="4252218629"/>
      </p:ext>
    </p:extLst>
  </p:cSld>
  <p:clrMapOvr>
    <a:masterClrMapping/>
  </p:clrMapOvr>
  <p:transition spd="med"/>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Dose slicing: is that a spot?</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5425" y="1419225"/>
            <a:ext cx="6153150" cy="5438775"/>
          </a:xfrm>
          <a:prstGeom prst="rect">
            <a:avLst/>
          </a:prstGeom>
        </p:spPr>
      </p:pic>
    </p:spTree>
    <p:extLst>
      <p:ext uri="{BB962C8B-B14F-4D97-AF65-F5344CB8AC3E}">
        <p14:creationId xmlns:p14="http://schemas.microsoft.com/office/powerpoint/2010/main" val="1091328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8384"/>
            <a:ext cx="8229600" cy="1143000"/>
          </a:xfrm>
        </p:spPr>
        <p:txBody>
          <a:bodyPr/>
          <a:lstStyle/>
          <a:p>
            <a:r>
              <a:rPr lang="en-US" dirty="0" smtClean="0"/>
              <a:t>XFEL: “fit” simulation to reality</a:t>
            </a:r>
            <a:endParaRPr lang="en-US" dirty="0"/>
          </a:p>
        </p:txBody>
      </p:sp>
      <p:sp>
        <p:nvSpPr>
          <p:cNvPr id="3" name="Content Placeholder 2"/>
          <p:cNvSpPr>
            <a:spLocks noGrp="1"/>
          </p:cNvSpPr>
          <p:nvPr>
            <p:ph idx="1"/>
          </p:nvPr>
        </p:nvSpPr>
        <p:spPr>
          <a:xfrm>
            <a:off x="457200" y="1600200"/>
            <a:ext cx="4752109" cy="4525963"/>
          </a:xfrm>
        </p:spPr>
        <p:txBody>
          <a:bodyPr/>
          <a:lstStyle/>
          <a:p>
            <a:r>
              <a:rPr lang="en-US" dirty="0" smtClean="0"/>
              <a:t>Dispersion</a:t>
            </a:r>
          </a:p>
          <a:p>
            <a:r>
              <a:rPr lang="en-US" dirty="0" smtClean="0"/>
              <a:t>Divergence</a:t>
            </a:r>
          </a:p>
          <a:p>
            <a:r>
              <a:rPr lang="en-US" dirty="0" err="1" smtClean="0"/>
              <a:t>Mosaicity</a:t>
            </a:r>
            <a:endParaRPr lang="en-US" dirty="0" smtClean="0"/>
          </a:p>
          <a:p>
            <a:r>
              <a:rPr lang="en-US" dirty="0" smtClean="0"/>
              <a:t>Wavelength</a:t>
            </a:r>
          </a:p>
          <a:p>
            <a:r>
              <a:rPr lang="en-US" dirty="0" smtClean="0"/>
              <a:t>Unit cell parameters (3)</a:t>
            </a:r>
          </a:p>
          <a:p>
            <a:r>
              <a:rPr lang="en-US" dirty="0" smtClean="0"/>
              <a:t>Crystal orientation (3)</a:t>
            </a:r>
          </a:p>
          <a:p>
            <a:r>
              <a:rPr lang="en-US" dirty="0" smtClean="0"/>
              <a:t>Mosaic domain size (3)</a:t>
            </a:r>
          </a:p>
        </p:txBody>
      </p:sp>
      <p:sp>
        <p:nvSpPr>
          <p:cNvPr id="4" name="Content Placeholder 2"/>
          <p:cNvSpPr txBox="1">
            <a:spLocks/>
          </p:cNvSpPr>
          <p:nvPr/>
        </p:nvSpPr>
        <p:spPr bwMode="auto">
          <a:xfrm>
            <a:off x="4128654" y="1697182"/>
            <a:ext cx="4752109"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kern="0" dirty="0" smtClean="0">
                <a:solidFill>
                  <a:srgbClr val="000000"/>
                </a:solidFill>
              </a:rPr>
              <a:t>Beam center (2)</a:t>
            </a:r>
          </a:p>
          <a:p>
            <a:r>
              <a:rPr lang="en-US" kern="0" dirty="0" smtClean="0">
                <a:solidFill>
                  <a:srgbClr val="000000"/>
                </a:solidFill>
              </a:rPr>
              <a:t>Beam direction (2)</a:t>
            </a:r>
          </a:p>
          <a:p>
            <a:r>
              <a:rPr lang="en-US" kern="0" dirty="0" smtClean="0">
                <a:solidFill>
                  <a:srgbClr val="000000"/>
                </a:solidFill>
              </a:rPr>
              <a:t>Detector distance</a:t>
            </a:r>
          </a:p>
        </p:txBody>
      </p:sp>
    </p:spTree>
    <p:extLst>
      <p:ext uri="{BB962C8B-B14F-4D97-AF65-F5344CB8AC3E}">
        <p14:creationId xmlns:p14="http://schemas.microsoft.com/office/powerpoint/2010/main" val="2101303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Dose slicing: is that a spot?</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5425" y="1419225"/>
            <a:ext cx="6153150" cy="5438775"/>
          </a:xfrm>
          <a:prstGeom prst="rect">
            <a:avLst/>
          </a:prstGeom>
        </p:spPr>
      </p:pic>
    </p:spTree>
    <p:extLst>
      <p:ext uri="{BB962C8B-B14F-4D97-AF65-F5344CB8AC3E}">
        <p14:creationId xmlns:p14="http://schemas.microsoft.com/office/powerpoint/2010/main" val="130508626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Dose slicing: is that a spot?</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5425" y="1419225"/>
            <a:ext cx="6153150" cy="5438775"/>
          </a:xfrm>
          <a:prstGeom prst="rect">
            <a:avLst/>
          </a:prstGeom>
        </p:spPr>
      </p:pic>
    </p:spTree>
    <p:extLst>
      <p:ext uri="{BB962C8B-B14F-4D97-AF65-F5344CB8AC3E}">
        <p14:creationId xmlns:p14="http://schemas.microsoft.com/office/powerpoint/2010/main" val="41961570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Dose slicing: is that a spot?</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5425" y="1419225"/>
            <a:ext cx="6153150" cy="5438775"/>
          </a:xfrm>
          <a:prstGeom prst="rect">
            <a:avLst/>
          </a:prstGeom>
        </p:spPr>
      </p:pic>
    </p:spTree>
    <p:extLst>
      <p:ext uri="{BB962C8B-B14F-4D97-AF65-F5344CB8AC3E}">
        <p14:creationId xmlns:p14="http://schemas.microsoft.com/office/powerpoint/2010/main" val="130463837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Dose slicing: is that a spot?</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5425" y="1419225"/>
            <a:ext cx="6153150" cy="5438775"/>
          </a:xfrm>
          <a:prstGeom prst="rect">
            <a:avLst/>
          </a:prstGeom>
        </p:spPr>
      </p:pic>
    </p:spTree>
    <p:extLst>
      <p:ext uri="{BB962C8B-B14F-4D97-AF65-F5344CB8AC3E}">
        <p14:creationId xmlns:p14="http://schemas.microsoft.com/office/powerpoint/2010/main" val="128095625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Dose slicing: is that a spot?</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5425" y="1419225"/>
            <a:ext cx="6153150" cy="5438775"/>
          </a:xfrm>
          <a:prstGeom prst="rect">
            <a:avLst/>
          </a:prstGeom>
        </p:spPr>
      </p:pic>
    </p:spTree>
    <p:extLst>
      <p:ext uri="{BB962C8B-B14F-4D97-AF65-F5344CB8AC3E}">
        <p14:creationId xmlns:p14="http://schemas.microsoft.com/office/powerpoint/2010/main" val="257070888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3123599640"/>
              </p:ext>
            </p:extLst>
          </p:nvPr>
        </p:nvGraphicFramePr>
        <p:xfrm>
          <a:off x="529679" y="381000"/>
          <a:ext cx="8538121" cy="5897941"/>
        </p:xfrm>
        <a:graphic>
          <a:graphicData uri="http://schemas.openxmlformats.org/presentationml/2006/ole">
            <mc:AlternateContent xmlns:mc="http://schemas.openxmlformats.org/markup-compatibility/2006">
              <mc:Choice xmlns:v="urn:schemas-microsoft-com:vml" Requires="v">
                <p:oleObj spid="_x0000_s13361" name="Chart" r:id="rId3" imgW="7105654" imgH="4905503" progId="MSGraph.Chart.8">
                  <p:embed followColorScheme="full"/>
                </p:oleObj>
              </mc:Choice>
              <mc:Fallback>
                <p:oleObj name="Chart" r:id="rId3" imgW="7105654" imgH="4905503" progId="MSGraph.Chart.8">
                  <p:embed followColorScheme="full"/>
                  <p:pic>
                    <p:nvPicPr>
                      <p:cNvPr id="0" name=""/>
                      <p:cNvPicPr>
                        <a:picLocks noChangeAspect="1" noChangeArrowheads="1"/>
                      </p:cNvPicPr>
                      <p:nvPr/>
                    </p:nvPicPr>
                    <p:blipFill>
                      <a:blip r:embed="rId4"/>
                      <a:srcRect/>
                      <a:stretch>
                        <a:fillRect/>
                      </a:stretch>
                    </p:blipFill>
                    <p:spPr bwMode="auto">
                      <a:xfrm>
                        <a:off x="529679" y="381000"/>
                        <a:ext cx="8538121" cy="5897941"/>
                      </a:xfrm>
                      <a:prstGeom prst="rect">
                        <a:avLst/>
                      </a:prstGeom>
                      <a:noFill/>
                      <a:ln>
                        <a:noFill/>
                      </a:ln>
                      <a:effectLst/>
                      <a:extLst/>
                    </p:spPr>
                  </p:pic>
                </p:oleObj>
              </mc:Fallback>
            </mc:AlternateContent>
          </a:graphicData>
        </a:graphic>
      </p:graphicFrame>
      <p:sp>
        <p:nvSpPr>
          <p:cNvPr id="71684" name="Text Box 4"/>
          <p:cNvSpPr txBox="1">
            <a:spLocks noChangeArrowheads="1"/>
          </p:cNvSpPr>
          <p:nvPr/>
        </p:nvSpPr>
        <p:spPr bwMode="auto">
          <a:xfrm>
            <a:off x="3319027" y="6261096"/>
            <a:ext cx="264207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prstClr val="black"/>
                </a:solidFill>
                <a:latin typeface="Arial" panose="020B0604020202020204" pitchFamily="34" charset="0"/>
              </a:rPr>
              <a:t>Resolution </a:t>
            </a:r>
            <a:r>
              <a:rPr lang="en-US" altLang="en-US" sz="2800" b="1" dirty="0">
                <a:solidFill>
                  <a:prstClr val="black"/>
                </a:solidFill>
                <a:latin typeface="Arial" panose="020B0604020202020204" pitchFamily="34" charset="0"/>
              </a:rPr>
              <a:t>(Å)</a:t>
            </a:r>
          </a:p>
        </p:txBody>
      </p:sp>
      <p:sp>
        <p:nvSpPr>
          <p:cNvPr id="71685" name="Text Box 5"/>
          <p:cNvSpPr txBox="1">
            <a:spLocks noChangeArrowheads="1"/>
          </p:cNvSpPr>
          <p:nvPr/>
        </p:nvSpPr>
        <p:spPr bwMode="auto">
          <a:xfrm rot="-5400000">
            <a:off x="-1285772" y="3234062"/>
            <a:ext cx="344036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prstClr val="black"/>
                </a:solidFill>
                <a:latin typeface="Arial" panose="020B0604020202020204" pitchFamily="34" charset="0"/>
              </a:rPr>
              <a:t>CC vs right answer</a:t>
            </a:r>
            <a:endParaRPr lang="en-US" altLang="en-US" sz="2800" b="1" dirty="0">
              <a:solidFill>
                <a:prstClr val="black"/>
              </a:solidFill>
              <a:latin typeface="Arial" panose="020B0604020202020204" pitchFamily="34" charset="0"/>
            </a:endParaRPr>
          </a:p>
        </p:txBody>
      </p:sp>
      <p:sp>
        <p:nvSpPr>
          <p:cNvPr id="5" name="TextBox 4"/>
          <p:cNvSpPr txBox="1"/>
          <p:nvPr/>
        </p:nvSpPr>
        <p:spPr>
          <a:xfrm>
            <a:off x="2235813" y="0"/>
            <a:ext cx="4834978" cy="707886"/>
          </a:xfrm>
          <a:prstGeom prst="rect">
            <a:avLst/>
          </a:prstGeom>
          <a:noFill/>
        </p:spPr>
        <p:txBody>
          <a:bodyPr wrap="none" rtlCol="0">
            <a:spAutoFit/>
          </a:bodyPr>
          <a:lstStyle/>
          <a:p>
            <a:r>
              <a:rPr lang="en-US" sz="4000" dirty="0">
                <a:solidFill>
                  <a:prstClr val="black"/>
                </a:solidFill>
              </a:rPr>
              <a:t>“true” resolution limit</a:t>
            </a:r>
          </a:p>
        </p:txBody>
      </p:sp>
    </p:spTree>
    <p:extLst>
      <p:ext uri="{BB962C8B-B14F-4D97-AF65-F5344CB8AC3E}">
        <p14:creationId xmlns:p14="http://schemas.microsoft.com/office/powerpoint/2010/main" val="3647628542"/>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19641058"/>
              </p:ext>
            </p:extLst>
          </p:nvPr>
        </p:nvGraphicFramePr>
        <p:xfrm>
          <a:off x="214960" y="1351107"/>
          <a:ext cx="8624240" cy="4135293"/>
        </p:xfrm>
        <a:graphic>
          <a:graphicData uri="http://schemas.openxmlformats.org/drawingml/2006/table">
            <a:tbl>
              <a:tblPr/>
              <a:tblGrid>
                <a:gridCol w="2156060"/>
                <a:gridCol w="2156060"/>
                <a:gridCol w="2156060"/>
                <a:gridCol w="2156060"/>
              </a:tblGrid>
              <a:tr h="1378431">
                <a:tc gridSpan="4">
                  <a:txBody>
                    <a:bodyPr/>
                    <a:lstStyle/>
                    <a:p>
                      <a:pPr algn="ctr"/>
                      <a:r>
                        <a:rPr lang="en-US" sz="3200" b="1" dirty="0" smtClean="0">
                          <a:latin typeface="Courier New" panose="02070309020205020404" pitchFamily="49" charset="0"/>
                          <a:cs typeface="Courier New" panose="02070309020205020404" pitchFamily="49" charset="0"/>
                        </a:rPr>
                        <a:t>Dose slice collection </a:t>
                      </a:r>
                      <a:r>
                        <a:rPr lang="en-US" sz="3200" b="1" dirty="0">
                          <a:latin typeface="Courier New" panose="02070309020205020404" pitchFamily="49" charset="0"/>
                          <a:cs typeface="Courier New" panose="02070309020205020404" pitchFamily="49" charset="0"/>
                        </a:rPr>
                        <a:t>scenario</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r>
              <a:tr h="1378431">
                <a:tc>
                  <a:txBody>
                    <a:bodyPr/>
                    <a:lstStyle/>
                    <a:p>
                      <a:r>
                        <a:rPr lang="en-US" sz="3200" b="1" dirty="0">
                          <a:latin typeface="Courier New" panose="02070309020205020404" pitchFamily="49" charset="0"/>
                          <a:cs typeface="Courier New" panose="02070309020205020404" pitchFamily="49" charset="0"/>
                        </a:rPr>
                        <a:t>fine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3200" b="1" dirty="0">
                          <a:latin typeface="Courier New" panose="02070309020205020404" pitchFamily="49" charset="0"/>
                          <a:cs typeface="Courier New" panose="02070309020205020404" pitchFamily="49" charset="0"/>
                        </a:rPr>
                        <a:t>coarse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3200" b="1" dirty="0">
                          <a:latin typeface="Courier New" panose="02070309020205020404" pitchFamily="49" charset="0"/>
                          <a:cs typeface="Courier New" panose="02070309020205020404" pitchFamily="49" charset="0"/>
                        </a:rPr>
                        <a:t>glue</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3200" b="1" dirty="0" smtClean="0">
                          <a:latin typeface="Courier New" panose="02070309020205020404" pitchFamily="49" charset="0"/>
                          <a:cs typeface="Courier New" panose="02070309020205020404" pitchFamily="49" charset="0"/>
                        </a:rPr>
                        <a:t>Glue &amp; fine</a:t>
                      </a:r>
                      <a:endParaRPr lang="en-US" sz="3200" b="1" dirty="0">
                        <a:latin typeface="Courier New" panose="02070309020205020404" pitchFamily="49" charset="0"/>
                        <a:cs typeface="Courier New" panose="02070309020205020404" pitchFamily="49" charset="0"/>
                      </a:endParaRP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78431">
                <a:tc>
                  <a:txBody>
                    <a:bodyPr/>
                    <a:lstStyle/>
                    <a:p>
                      <a:r>
                        <a:rPr lang="en-US" sz="2800" b="1" dirty="0" smtClean="0">
                          <a:latin typeface="Courier New" panose="02070309020205020404" pitchFamily="49" charset="0"/>
                          <a:cs typeface="Courier New" panose="02070309020205020404" pitchFamily="49" charset="0"/>
                        </a:rPr>
                        <a:t>3.17700</a:t>
                      </a:r>
                      <a:endParaRPr lang="en-US" sz="2800" b="1" dirty="0">
                        <a:latin typeface="Courier New" panose="02070309020205020404" pitchFamily="49" charset="0"/>
                        <a:cs typeface="Courier New" panose="02070309020205020404" pitchFamily="49" charset="0"/>
                      </a:endParaRP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800" b="1" dirty="0">
                          <a:latin typeface="Courier New" panose="02070309020205020404" pitchFamily="49" charset="0"/>
                          <a:cs typeface="Courier New" panose="02070309020205020404" pitchFamily="49" charset="0"/>
                        </a:rPr>
                        <a:t>3.14057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800" b="1" dirty="0">
                          <a:latin typeface="Courier New" panose="02070309020205020404" pitchFamily="49" charset="0"/>
                          <a:cs typeface="Courier New" panose="02070309020205020404" pitchFamily="49" charset="0"/>
                        </a:rPr>
                        <a:t>3.17604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800" b="1" dirty="0">
                          <a:latin typeface="Courier New" panose="02070309020205020404" pitchFamily="49" charset="0"/>
                          <a:cs typeface="Courier New" panose="02070309020205020404" pitchFamily="49" charset="0"/>
                        </a:rPr>
                        <a:t>3.12086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2" name="TextBox 1"/>
          <p:cNvSpPr txBox="1"/>
          <p:nvPr/>
        </p:nvSpPr>
        <p:spPr>
          <a:xfrm>
            <a:off x="1455313" y="476518"/>
            <a:ext cx="6404317" cy="707886"/>
          </a:xfrm>
          <a:prstGeom prst="rect">
            <a:avLst/>
          </a:prstGeom>
          <a:noFill/>
        </p:spPr>
        <p:txBody>
          <a:bodyPr wrap="none" rtlCol="0">
            <a:spAutoFit/>
          </a:bodyPr>
          <a:lstStyle/>
          <a:p>
            <a:pPr fontAlgn="base">
              <a:spcBef>
                <a:spcPct val="0"/>
              </a:spcBef>
              <a:spcAft>
                <a:spcPct val="0"/>
              </a:spcAft>
            </a:pPr>
            <a:r>
              <a:rPr lang="en-US" sz="4000" dirty="0">
                <a:solidFill>
                  <a:prstClr val="black"/>
                </a:solidFill>
                <a:latin typeface="Arial" charset="0"/>
              </a:rPr>
              <a:t>“true” resolution vs strategy</a:t>
            </a:r>
          </a:p>
        </p:txBody>
      </p:sp>
      <p:sp>
        <p:nvSpPr>
          <p:cNvPr id="6" name="TextBox 5"/>
          <p:cNvSpPr txBox="1"/>
          <p:nvPr/>
        </p:nvSpPr>
        <p:spPr>
          <a:xfrm>
            <a:off x="1143000" y="5943600"/>
            <a:ext cx="5947462" cy="707886"/>
          </a:xfrm>
          <a:prstGeom prst="rect">
            <a:avLst/>
          </a:prstGeom>
          <a:noFill/>
        </p:spPr>
        <p:txBody>
          <a:bodyPr wrap="none" rtlCol="0">
            <a:spAutoFit/>
          </a:bodyPr>
          <a:lstStyle/>
          <a:p>
            <a:pPr fontAlgn="base">
              <a:spcBef>
                <a:spcPct val="0"/>
              </a:spcBef>
              <a:spcAft>
                <a:spcPct val="0"/>
              </a:spcAft>
            </a:pPr>
            <a:r>
              <a:rPr lang="en-US" sz="4000" dirty="0">
                <a:solidFill>
                  <a:prstClr val="black"/>
                </a:solidFill>
                <a:latin typeface="Arial" charset="0"/>
              </a:rPr>
              <a:t>301,640,334 </a:t>
            </a:r>
            <a:r>
              <a:rPr lang="en-US" sz="4000" dirty="0" smtClean="0">
                <a:solidFill>
                  <a:prstClr val="black"/>
                </a:solidFill>
                <a:latin typeface="Arial" charset="0"/>
              </a:rPr>
              <a:t>photons/</a:t>
            </a:r>
            <a:r>
              <a:rPr lang="en-US" sz="4000" dirty="0" err="1" smtClean="0">
                <a:solidFill>
                  <a:prstClr val="black"/>
                </a:solidFill>
                <a:latin typeface="Arial" charset="0"/>
              </a:rPr>
              <a:t>xtal</a:t>
            </a:r>
            <a:endParaRPr lang="en-US" sz="4000" dirty="0">
              <a:solidFill>
                <a:prstClr val="black"/>
              </a:solidFill>
              <a:latin typeface="Arial" charset="0"/>
            </a:endParaRPr>
          </a:p>
        </p:txBody>
      </p:sp>
    </p:spTree>
    <p:extLst>
      <p:ext uri="{BB962C8B-B14F-4D97-AF65-F5344CB8AC3E}">
        <p14:creationId xmlns:p14="http://schemas.microsoft.com/office/powerpoint/2010/main" val="417244655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715396476"/>
              </p:ext>
            </p:extLst>
          </p:nvPr>
        </p:nvGraphicFramePr>
        <p:xfrm>
          <a:off x="0" y="10886"/>
          <a:ext cx="9144000" cy="6457902"/>
        </p:xfrm>
        <a:graphic>
          <a:graphicData uri="http://schemas.openxmlformats.org/drawingml/2006/table">
            <a:tbl>
              <a:tblPr/>
              <a:tblGrid>
                <a:gridCol w="2895600"/>
                <a:gridCol w="1562100"/>
                <a:gridCol w="1562100"/>
                <a:gridCol w="1447800"/>
                <a:gridCol w="1676400"/>
              </a:tblGrid>
              <a:tr h="313566">
                <a:tc rowSpan="2">
                  <a:txBody>
                    <a:bodyPr/>
                    <a:lstStyle/>
                    <a:p>
                      <a:r>
                        <a:rPr lang="en-US" sz="2200" dirty="0" smtClean="0">
                          <a:latin typeface="Courier New" panose="02070309020205020404" pitchFamily="49" charset="0"/>
                          <a:cs typeface="Courier New" panose="02070309020205020404" pitchFamily="49" charset="0"/>
                        </a:rPr>
                        <a:t>processing</a:t>
                      </a:r>
                      <a:r>
                        <a:rPr lang="en-US" sz="2200" dirty="0">
                          <a:latin typeface="Courier New" panose="02070309020205020404" pitchFamily="49" charset="0"/>
                          <a:cs typeface="Courier New" panose="02070309020205020404" pitchFamily="49" charset="0"/>
                        </a:rPr>
                        <a:t/>
                      </a:r>
                      <a:br>
                        <a:rPr lang="en-US" sz="2200" dirty="0">
                          <a:latin typeface="Courier New" panose="02070309020205020404" pitchFamily="49" charset="0"/>
                          <a:cs typeface="Courier New" panose="02070309020205020404" pitchFamily="49" charset="0"/>
                        </a:rPr>
                      </a:br>
                      <a:r>
                        <a:rPr lang="en-US" sz="2200" dirty="0">
                          <a:latin typeface="Courier New" panose="02070309020205020404" pitchFamily="49" charset="0"/>
                          <a:cs typeface="Courier New" panose="02070309020205020404" pitchFamily="49" charset="0"/>
                        </a:rPr>
                        <a:t>procedure</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ctr"/>
                      <a:r>
                        <a:rPr lang="en-US" sz="2200">
                          <a:latin typeface="Courier New" panose="02070309020205020404" pitchFamily="49" charset="0"/>
                          <a:cs typeface="Courier New" panose="02070309020205020404" pitchFamily="49" charset="0"/>
                        </a:rPr>
                        <a:t>resolution limit</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r>
              <a:tr h="313566">
                <a:tc vMerge="1">
                  <a:txBody>
                    <a:bodyPr/>
                    <a:lstStyle/>
                    <a:p>
                      <a:endParaRPr lang="en-US"/>
                    </a:p>
                  </a:txBody>
                  <a:tcPr/>
                </a:tc>
                <a:tc>
                  <a:txBody>
                    <a:bodyPr/>
                    <a:lstStyle/>
                    <a:p>
                      <a:r>
                        <a:rPr lang="en-US" sz="2200" dirty="0">
                          <a:latin typeface="Courier New" panose="02070309020205020404" pitchFamily="49" charset="0"/>
                          <a:cs typeface="Courier New" panose="02070309020205020404" pitchFamily="49" charset="0"/>
                        </a:rPr>
                        <a:t>fine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latin typeface="Courier New" panose="02070309020205020404" pitchFamily="49" charset="0"/>
                          <a:cs typeface="Courier New" panose="02070309020205020404" pitchFamily="49" charset="0"/>
                        </a:rPr>
                        <a:t>coarse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latin typeface="Courier New" panose="02070309020205020404" pitchFamily="49" charset="0"/>
                          <a:cs typeface="Courier New" panose="02070309020205020404" pitchFamily="49" charset="0"/>
                        </a:rPr>
                        <a:t>glue</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err="1" smtClean="0">
                          <a:latin typeface="Courier New" panose="02070309020205020404" pitchFamily="49" charset="0"/>
                          <a:cs typeface="Courier New" panose="02070309020205020404" pitchFamily="49" charset="0"/>
                        </a:rPr>
                        <a:t>glue&amp;fine</a:t>
                      </a:r>
                      <a:endParaRPr lang="en-US" sz="2200" dirty="0">
                        <a:latin typeface="Courier New" panose="02070309020205020404" pitchFamily="49" charset="0"/>
                        <a:cs typeface="Courier New" panose="02070309020205020404" pitchFamily="49" charset="0"/>
                      </a:endParaRP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3566">
                <a:tc>
                  <a:txBody>
                    <a:bodyPr/>
                    <a:lstStyle/>
                    <a:p>
                      <a:r>
                        <a:rPr lang="en-US" sz="2200">
                          <a:latin typeface="Courier New" panose="02070309020205020404" pitchFamily="49" charset="0"/>
                          <a:cs typeface="Courier New" panose="02070309020205020404" pitchFamily="49" charset="0"/>
                        </a:rPr>
                        <a:t>XDS/XSCALE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smtClean="0">
                          <a:latin typeface="Courier New" panose="02070309020205020404" pitchFamily="49" charset="0"/>
                          <a:cs typeface="Courier New" panose="02070309020205020404" pitchFamily="49" charset="0"/>
                        </a:rPr>
                        <a:t>3.17700</a:t>
                      </a:r>
                      <a:endParaRPr lang="en-US" sz="2200" dirty="0">
                        <a:latin typeface="Courier New" panose="02070309020205020404" pitchFamily="49" charset="0"/>
                        <a:cs typeface="Courier New" panose="02070309020205020404" pitchFamily="49" charset="0"/>
                      </a:endParaRP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a:latin typeface="Courier New" panose="02070309020205020404" pitchFamily="49" charset="0"/>
                          <a:cs typeface="Courier New" panose="02070309020205020404" pitchFamily="49" charset="0"/>
                        </a:rPr>
                        <a:t>3.14057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a:latin typeface="Courier New" panose="02070309020205020404" pitchFamily="49" charset="0"/>
                          <a:cs typeface="Courier New" panose="02070309020205020404" pitchFamily="49" charset="0"/>
                        </a:rPr>
                        <a:t>3.17604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a:latin typeface="Courier New" panose="02070309020205020404" pitchFamily="49" charset="0"/>
                          <a:cs typeface="Courier New" panose="02070309020205020404" pitchFamily="49" charset="0"/>
                        </a:rPr>
                        <a:t>3.12086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3566">
                <a:tc>
                  <a:txBody>
                    <a:bodyPr/>
                    <a:lstStyle/>
                    <a:p>
                      <a:r>
                        <a:rPr lang="en-US" sz="2200">
                          <a:latin typeface="Courier New" panose="02070309020205020404" pitchFamily="49" charset="0"/>
                          <a:cs typeface="Courier New" panose="02070309020205020404" pitchFamily="49" charset="0"/>
                        </a:rPr>
                        <a:t>XDS/aimless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latin typeface="Courier New" panose="02070309020205020404" pitchFamily="49" charset="0"/>
                          <a:cs typeface="Courier New" panose="02070309020205020404" pitchFamily="49" charset="0"/>
                        </a:rPr>
                        <a:t>3.16251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latin typeface="Courier New" panose="02070309020205020404" pitchFamily="49" charset="0"/>
                          <a:cs typeface="Courier New" panose="02070309020205020404" pitchFamily="49" charset="0"/>
                        </a:rPr>
                        <a:t>3.15922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latin typeface="Courier New" panose="02070309020205020404" pitchFamily="49" charset="0"/>
                          <a:cs typeface="Courier New" panose="02070309020205020404" pitchFamily="49" charset="0"/>
                        </a:rPr>
                        <a:t>3.16675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latin typeface="Courier New" panose="02070309020205020404" pitchFamily="49" charset="0"/>
                          <a:cs typeface="Courier New" panose="02070309020205020404" pitchFamily="49" charset="0"/>
                        </a:rPr>
                        <a:t>3.12162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3566">
                <a:tc>
                  <a:txBody>
                    <a:bodyPr/>
                    <a:lstStyle/>
                    <a:p>
                      <a:r>
                        <a:rPr lang="en-US" sz="2200">
                          <a:latin typeface="Courier New" panose="02070309020205020404" pitchFamily="49" charset="0"/>
                          <a:cs typeface="Courier New" panose="02070309020205020404" pitchFamily="49" charset="0"/>
                        </a:rPr>
                        <a:t>XDS/noscale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latin typeface="Courier New" panose="02070309020205020404" pitchFamily="49" charset="0"/>
                          <a:cs typeface="Courier New" panose="02070309020205020404" pitchFamily="49" charset="0"/>
                        </a:rPr>
                        <a:t>3.27289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a:latin typeface="Courier New" panose="02070309020205020404" pitchFamily="49" charset="0"/>
                          <a:cs typeface="Courier New" panose="02070309020205020404" pitchFamily="49" charset="0"/>
                        </a:rPr>
                        <a:t>3.15617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latin typeface="Courier New" panose="02070309020205020404" pitchFamily="49" charset="0"/>
                          <a:cs typeface="Courier New" panose="02070309020205020404" pitchFamily="49" charset="0"/>
                        </a:rPr>
                        <a:t>3.38929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latin typeface="Courier New" panose="02070309020205020404" pitchFamily="49" charset="0"/>
                          <a:cs typeface="Courier New" panose="02070309020205020404" pitchFamily="49" charset="0"/>
                        </a:rPr>
                        <a:t>3.12162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49138">
                <a:tc>
                  <a:txBody>
                    <a:bodyPr/>
                    <a:lstStyle/>
                    <a:p>
                      <a:r>
                        <a:rPr lang="en-US" sz="2200">
                          <a:latin typeface="Courier New" panose="02070309020205020404" pitchFamily="49" charset="0"/>
                          <a:cs typeface="Courier New" panose="02070309020205020404" pitchFamily="49" charset="0"/>
                        </a:rPr>
                        <a:t>MOSFLM-defaults</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a:solidFill>
                            <a:srgbClr val="FF0000"/>
                          </a:solidFill>
                          <a:latin typeface="Courier New" panose="02070309020205020404" pitchFamily="49" charset="0"/>
                          <a:cs typeface="Courier New" panose="02070309020205020404" pitchFamily="49" charset="0"/>
                        </a:rPr>
                        <a:t>x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a:solidFill>
                            <a:srgbClr val="FF0000"/>
                          </a:solidFill>
                          <a:latin typeface="Courier New" panose="02070309020205020404" pitchFamily="49" charset="0"/>
                          <a:cs typeface="Courier New" panose="02070309020205020404" pitchFamily="49" charset="0"/>
                        </a:rPr>
                        <a:t>x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solidFill>
                            <a:srgbClr val="FF0000"/>
                          </a:solidFill>
                          <a:latin typeface="Courier New" panose="02070309020205020404" pitchFamily="49" charset="0"/>
                          <a:cs typeface="Courier New" panose="02070309020205020404" pitchFamily="49" charset="0"/>
                        </a:rPr>
                        <a:t>x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a:solidFill>
                            <a:srgbClr val="FF0000"/>
                          </a:solidFill>
                          <a:latin typeface="Courier New" panose="02070309020205020404" pitchFamily="49" charset="0"/>
                          <a:cs typeface="Courier New" panose="02070309020205020404" pitchFamily="49" charset="0"/>
                        </a:rPr>
                        <a:t>x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3566">
                <a:tc>
                  <a:txBody>
                    <a:bodyPr/>
                    <a:lstStyle/>
                    <a:p>
                      <a:r>
                        <a:rPr lang="en-US" sz="2200">
                          <a:latin typeface="Courier New" panose="02070309020205020404" pitchFamily="49" charset="0"/>
                          <a:cs typeface="Courier New" panose="02070309020205020404" pitchFamily="49" charset="0"/>
                        </a:rPr>
                        <a:t>MOSFLM-cheat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latin typeface="Courier New" panose="02070309020205020404" pitchFamily="49" charset="0"/>
                          <a:cs typeface="Courier New" panose="02070309020205020404" pitchFamily="49" charset="0"/>
                        </a:rPr>
                        <a:t>3.19755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a:latin typeface="Courier New" panose="02070309020205020404" pitchFamily="49" charset="0"/>
                          <a:cs typeface="Courier New" panose="02070309020205020404" pitchFamily="49" charset="0"/>
                        </a:rPr>
                        <a:t>3.18166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a:latin typeface="Courier New" panose="02070309020205020404" pitchFamily="49" charset="0"/>
                          <a:cs typeface="Courier New" panose="02070309020205020404" pitchFamily="49" charset="0"/>
                        </a:rPr>
                        <a:t>3.20354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latin typeface="Courier New" panose="02070309020205020404" pitchFamily="49" charset="0"/>
                          <a:cs typeface="Courier New" panose="02070309020205020404" pitchFamily="49" charset="0"/>
                        </a:rPr>
                        <a:t>3.19755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49138">
                <a:tc>
                  <a:txBody>
                    <a:bodyPr/>
                    <a:lstStyle/>
                    <a:p>
                      <a:r>
                        <a:rPr lang="en-US" sz="2200">
                          <a:latin typeface="Courier New" panose="02070309020205020404" pitchFamily="49" charset="0"/>
                          <a:cs typeface="Courier New" panose="02070309020205020404" pitchFamily="49" charset="0"/>
                        </a:rPr>
                        <a:t>HKL2000-defaults</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a:solidFill>
                            <a:srgbClr val="FF0000"/>
                          </a:solidFill>
                          <a:latin typeface="Courier New" panose="02070309020205020404" pitchFamily="49" charset="0"/>
                          <a:cs typeface="Courier New" panose="02070309020205020404" pitchFamily="49" charset="0"/>
                        </a:rPr>
                        <a:t>x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solidFill>
                            <a:srgbClr val="FF0000"/>
                          </a:solidFill>
                          <a:latin typeface="Courier New" panose="02070309020205020404" pitchFamily="49" charset="0"/>
                          <a:cs typeface="Courier New" panose="02070309020205020404" pitchFamily="49" charset="0"/>
                        </a:rPr>
                        <a:t>x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a:solidFill>
                            <a:srgbClr val="FF0000"/>
                          </a:solidFill>
                          <a:latin typeface="Courier New" panose="02070309020205020404" pitchFamily="49" charset="0"/>
                          <a:cs typeface="Courier New" panose="02070309020205020404" pitchFamily="49" charset="0"/>
                        </a:rPr>
                        <a:t>x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a:solidFill>
                            <a:srgbClr val="FF0000"/>
                          </a:solidFill>
                          <a:latin typeface="Courier New" panose="02070309020205020404" pitchFamily="49" charset="0"/>
                          <a:cs typeface="Courier New" panose="02070309020205020404" pitchFamily="49" charset="0"/>
                        </a:rPr>
                        <a:t>x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49138">
                <a:tc>
                  <a:txBody>
                    <a:bodyPr/>
                    <a:lstStyle/>
                    <a:p>
                      <a:r>
                        <a:rPr lang="en-US" sz="2200">
                          <a:latin typeface="Courier New" panose="02070309020205020404" pitchFamily="49" charset="0"/>
                          <a:cs typeface="Courier New" panose="02070309020205020404" pitchFamily="49" charset="0"/>
                        </a:rPr>
                        <a:t>HKL2000-expert</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latin typeface="Courier New" panose="02070309020205020404" pitchFamily="49" charset="0"/>
                          <a:cs typeface="Courier New" panose="02070309020205020404" pitchFamily="49" charset="0"/>
                        </a:rPr>
                        <a:t>3.21803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latin typeface="Courier New" panose="02070309020205020404" pitchFamily="49" charset="0"/>
                          <a:cs typeface="Courier New" panose="02070309020205020404" pitchFamily="49" charset="0"/>
                        </a:rPr>
                        <a:t>3.12646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latin typeface="Courier New" panose="02070309020205020404" pitchFamily="49" charset="0"/>
                          <a:cs typeface="Courier New" panose="02070309020205020404" pitchFamily="49" charset="0"/>
                        </a:rPr>
                        <a:t>3.11551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a:latin typeface="Courier New" panose="02070309020205020404" pitchFamily="49" charset="0"/>
                          <a:cs typeface="Courier New" panose="02070309020205020404" pitchFamily="49" charset="0"/>
                        </a:rPr>
                        <a:t>3.21803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3566">
                <a:tc>
                  <a:txBody>
                    <a:bodyPr/>
                    <a:lstStyle/>
                    <a:p>
                      <a:r>
                        <a:rPr lang="en-US" sz="2200">
                          <a:latin typeface="Courier New" panose="02070309020205020404" pitchFamily="49" charset="0"/>
                          <a:cs typeface="Courier New" panose="02070309020205020404" pitchFamily="49" charset="0"/>
                        </a:rPr>
                        <a:t>HKL2000-cheat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latin typeface="Courier New" panose="02070309020205020404" pitchFamily="49" charset="0"/>
                          <a:cs typeface="Courier New" panose="02070309020205020404" pitchFamily="49" charset="0"/>
                        </a:rPr>
                        <a:t>3.16119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latin typeface="Courier New" panose="02070309020205020404" pitchFamily="49" charset="0"/>
                          <a:cs typeface="Courier New" panose="02070309020205020404" pitchFamily="49" charset="0"/>
                        </a:rPr>
                        <a:t>3.10338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latin typeface="Courier New" panose="02070309020205020404" pitchFamily="49" charset="0"/>
                          <a:cs typeface="Courier New" panose="02070309020205020404" pitchFamily="49" charset="0"/>
                        </a:rPr>
                        <a:t>3.10338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smtClean="0">
                          <a:latin typeface="Courier New" panose="02070309020205020404" pitchFamily="49" charset="0"/>
                          <a:cs typeface="Courier New" panose="02070309020205020404" pitchFamily="49" charset="0"/>
                        </a:rPr>
                        <a:t>3.16300</a:t>
                      </a:r>
                      <a:endParaRPr lang="en-US" sz="2200" dirty="0">
                        <a:latin typeface="Courier New" panose="02070309020205020404" pitchFamily="49" charset="0"/>
                        <a:cs typeface="Courier New" panose="02070309020205020404" pitchFamily="49" charset="0"/>
                      </a:endParaRP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3566">
                <a:tc>
                  <a:txBody>
                    <a:bodyPr/>
                    <a:lstStyle/>
                    <a:p>
                      <a:r>
                        <a:rPr lang="en-US" sz="2200">
                          <a:latin typeface="Courier New" panose="02070309020205020404" pitchFamily="49" charset="0"/>
                          <a:cs typeface="Courier New" panose="02070309020205020404" pitchFamily="49" charset="0"/>
                        </a:rPr>
                        <a:t>DIALS-defaults</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solidFill>
                            <a:srgbClr val="FF0000"/>
                          </a:solidFill>
                          <a:latin typeface="Courier New" panose="02070309020205020404" pitchFamily="49" charset="0"/>
                          <a:cs typeface="Courier New" panose="02070309020205020404" pitchFamily="49" charset="0"/>
                        </a:rPr>
                        <a:t>x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a:solidFill>
                            <a:srgbClr val="FF0000"/>
                          </a:solidFill>
                          <a:latin typeface="Courier New" panose="02070309020205020404" pitchFamily="49" charset="0"/>
                          <a:cs typeface="Courier New" panose="02070309020205020404" pitchFamily="49" charset="0"/>
                        </a:rPr>
                        <a:t>x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latin typeface="Courier New" panose="02070309020205020404" pitchFamily="49" charset="0"/>
                          <a:cs typeface="Courier New" panose="02070309020205020404" pitchFamily="49" charset="0"/>
                        </a:rPr>
                        <a:t>3.42125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a:solidFill>
                            <a:srgbClr val="FF0000"/>
                          </a:solidFill>
                          <a:latin typeface="Courier New" panose="02070309020205020404" pitchFamily="49" charset="0"/>
                          <a:cs typeface="Courier New" panose="02070309020205020404" pitchFamily="49" charset="0"/>
                        </a:rPr>
                        <a:t>x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3566">
                <a:tc>
                  <a:txBody>
                    <a:bodyPr/>
                    <a:lstStyle/>
                    <a:p>
                      <a:r>
                        <a:rPr lang="en-US" sz="2200">
                          <a:latin typeface="Courier New" panose="02070309020205020404" pitchFamily="49" charset="0"/>
                          <a:cs typeface="Courier New" panose="02070309020205020404" pitchFamily="49" charset="0"/>
                        </a:rPr>
                        <a:t>DIALS-expert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latin typeface="Courier New" panose="02070309020205020404" pitchFamily="49" charset="0"/>
                          <a:cs typeface="Courier New" panose="02070309020205020404" pitchFamily="49" charset="0"/>
                        </a:rPr>
                        <a:t>3.10296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latin typeface="Courier New" panose="02070309020205020404" pitchFamily="49" charset="0"/>
                          <a:cs typeface="Courier New" panose="02070309020205020404" pitchFamily="49" charset="0"/>
                        </a:rPr>
                        <a:t>3.09547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latin typeface="Courier New" panose="02070309020205020404" pitchFamily="49" charset="0"/>
                          <a:cs typeface="Courier New" panose="02070309020205020404" pitchFamily="49" charset="0"/>
                        </a:rPr>
                        <a:t>3.07653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a:latin typeface="Courier New" panose="02070309020205020404" pitchFamily="49" charset="0"/>
                          <a:cs typeface="Courier New" panose="02070309020205020404" pitchFamily="49" charset="0"/>
                        </a:rPr>
                        <a:t>3.08465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3566">
                <a:tc>
                  <a:txBody>
                    <a:bodyPr/>
                    <a:lstStyle/>
                    <a:p>
                      <a:r>
                        <a:rPr lang="en-US" sz="2200">
                          <a:latin typeface="Courier New" panose="02070309020205020404" pitchFamily="49" charset="0"/>
                          <a:cs typeface="Courier New" panose="02070309020205020404" pitchFamily="49" charset="0"/>
                        </a:rPr>
                        <a:t>d*Trek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latin typeface="Courier New" panose="02070309020205020404" pitchFamily="49" charset="0"/>
                          <a:cs typeface="Courier New" panose="02070309020205020404" pitchFamily="49" charset="0"/>
                        </a:rPr>
                        <a:t>?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latin typeface="Courier New" panose="02070309020205020404" pitchFamily="49" charset="0"/>
                          <a:cs typeface="Courier New" panose="02070309020205020404" pitchFamily="49" charset="0"/>
                        </a:rPr>
                        <a:t>?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latin typeface="Courier New" panose="02070309020205020404" pitchFamily="49" charset="0"/>
                          <a:cs typeface="Courier New" panose="02070309020205020404" pitchFamily="49" charset="0"/>
                        </a:rPr>
                        <a:t>4.34076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a:latin typeface="Courier New" panose="02070309020205020404" pitchFamily="49" charset="0"/>
                          <a:cs typeface="Courier New" panose="02070309020205020404" pitchFamily="49" charset="0"/>
                        </a:rPr>
                        <a:t>?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3566">
                <a:tc>
                  <a:txBody>
                    <a:bodyPr/>
                    <a:lstStyle/>
                    <a:p>
                      <a:r>
                        <a:rPr lang="en-US" sz="2200">
                          <a:latin typeface="Courier New" panose="02070309020205020404" pitchFamily="49" charset="0"/>
                          <a:cs typeface="Courier New" panose="02070309020205020404" pitchFamily="49" charset="0"/>
                        </a:rPr>
                        <a:t>EVAL15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latin typeface="Courier New" panose="02070309020205020404" pitchFamily="49" charset="0"/>
                          <a:cs typeface="Courier New" panose="02070309020205020404" pitchFamily="49" charset="0"/>
                        </a:rPr>
                        <a:t>3.14352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latin typeface="Courier New" panose="02070309020205020404" pitchFamily="49" charset="0"/>
                          <a:cs typeface="Courier New" panose="02070309020205020404" pitchFamily="49" charset="0"/>
                        </a:rPr>
                        <a:t>3.10383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latin typeface="Courier New" panose="02070309020205020404" pitchFamily="49" charset="0"/>
                          <a:cs typeface="Courier New" panose="02070309020205020404" pitchFamily="49" charset="0"/>
                        </a:rPr>
                        <a:t>3.09936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a:latin typeface="Courier New" panose="02070309020205020404" pitchFamily="49" charset="0"/>
                          <a:cs typeface="Courier New" panose="02070309020205020404" pitchFamily="49" charset="0"/>
                        </a:rPr>
                        <a:t>3.14105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3566">
                <a:tc>
                  <a:txBody>
                    <a:bodyPr/>
                    <a:lstStyle/>
                    <a:p>
                      <a:r>
                        <a:rPr lang="en-US" sz="2200">
                          <a:latin typeface="Courier New" panose="02070309020205020404" pitchFamily="49" charset="0"/>
                          <a:cs typeface="Courier New" panose="02070309020205020404" pitchFamily="49" charset="0"/>
                        </a:rPr>
                        <a:t>EVAL15-sadabs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latin typeface="Courier New" panose="02070309020205020404" pitchFamily="49" charset="0"/>
                          <a:cs typeface="Courier New" panose="02070309020205020404" pitchFamily="49" charset="0"/>
                        </a:rPr>
                        <a:t>3.13920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latin typeface="Courier New" panose="02070309020205020404" pitchFamily="49" charset="0"/>
                          <a:cs typeface="Courier New" panose="02070309020205020404" pitchFamily="49" charset="0"/>
                        </a:rPr>
                        <a:t>3.10797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latin typeface="Courier New" panose="02070309020205020404" pitchFamily="49" charset="0"/>
                          <a:cs typeface="Courier New" panose="02070309020205020404" pitchFamily="49" charset="0"/>
                        </a:rPr>
                        <a:t>3.10171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a:latin typeface="Courier New" panose="02070309020205020404" pitchFamily="49" charset="0"/>
                          <a:cs typeface="Courier New" panose="02070309020205020404" pitchFamily="49" charset="0"/>
                        </a:rPr>
                        <a:t>3.13700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3281561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622245606"/>
              </p:ext>
            </p:extLst>
          </p:nvPr>
        </p:nvGraphicFramePr>
        <p:xfrm>
          <a:off x="395288" y="485775"/>
          <a:ext cx="9605962" cy="5994400"/>
        </p:xfrm>
        <a:graphic>
          <a:graphicData uri="http://schemas.openxmlformats.org/presentationml/2006/ole">
            <mc:AlternateContent xmlns:mc="http://schemas.openxmlformats.org/markup-compatibility/2006">
              <mc:Choice xmlns:v="urn:schemas-microsoft-com:vml" Requires="v">
                <p:oleObj spid="_x0000_s53277" name="Chart" r:id="rId3" imgW="7867697" imgH="4914951" progId="MSGraph.Chart.8">
                  <p:embed followColorScheme="full"/>
                </p:oleObj>
              </mc:Choice>
              <mc:Fallback>
                <p:oleObj name="Chart" r:id="rId3" imgW="7867697" imgH="4914951" progId="MSGraph.Chart.8">
                  <p:embed followColorScheme="full"/>
                  <p:pic>
                    <p:nvPicPr>
                      <p:cNvPr id="0" name=""/>
                      <p:cNvPicPr>
                        <a:picLocks noChangeAspect="1" noChangeArrowheads="1"/>
                      </p:cNvPicPr>
                      <p:nvPr/>
                    </p:nvPicPr>
                    <p:blipFill>
                      <a:blip r:embed="rId4"/>
                      <a:srcRect/>
                      <a:stretch>
                        <a:fillRect/>
                      </a:stretch>
                    </p:blipFill>
                    <p:spPr bwMode="auto">
                      <a:xfrm>
                        <a:off x="395288" y="485775"/>
                        <a:ext cx="9605962" cy="5994400"/>
                      </a:xfrm>
                      <a:prstGeom prst="rect">
                        <a:avLst/>
                      </a:prstGeom>
                      <a:noFill/>
                      <a:ln>
                        <a:noFill/>
                      </a:ln>
                      <a:effectLst/>
                      <a:extLst/>
                    </p:spPr>
                  </p:pic>
                </p:oleObj>
              </mc:Fallback>
            </mc:AlternateContent>
          </a:graphicData>
        </a:graphic>
      </p:graphicFrame>
      <p:sp>
        <p:nvSpPr>
          <p:cNvPr id="71684" name="Text Box 4"/>
          <p:cNvSpPr txBox="1">
            <a:spLocks noChangeArrowheads="1"/>
          </p:cNvSpPr>
          <p:nvPr/>
        </p:nvSpPr>
        <p:spPr bwMode="auto">
          <a:xfrm>
            <a:off x="2594753" y="6318681"/>
            <a:ext cx="417935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800" b="1" dirty="0" smtClean="0">
                <a:solidFill>
                  <a:prstClr val="black"/>
                </a:solidFill>
              </a:rPr>
              <a:t>Number of counts/pixel</a:t>
            </a:r>
            <a:endParaRPr lang="en-US" altLang="en-US" sz="2800" b="1" dirty="0">
              <a:solidFill>
                <a:prstClr val="black"/>
              </a:solidFill>
            </a:endParaRPr>
          </a:p>
        </p:txBody>
      </p:sp>
      <p:sp>
        <p:nvSpPr>
          <p:cNvPr id="71685" name="Text Box 5"/>
          <p:cNvSpPr txBox="1">
            <a:spLocks noChangeArrowheads="1"/>
          </p:cNvSpPr>
          <p:nvPr/>
        </p:nvSpPr>
        <p:spPr bwMode="auto">
          <a:xfrm rot="-5400000">
            <a:off x="-517932" y="2984803"/>
            <a:ext cx="190468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800" b="1" dirty="0" smtClean="0">
                <a:solidFill>
                  <a:prstClr val="black"/>
                </a:solidFill>
              </a:rPr>
              <a:t>frequency</a:t>
            </a:r>
            <a:endParaRPr lang="en-US" altLang="en-US" sz="2800" b="1" dirty="0">
              <a:solidFill>
                <a:prstClr val="black"/>
              </a:solidFill>
            </a:endParaRPr>
          </a:p>
        </p:txBody>
      </p:sp>
      <p:sp>
        <p:nvSpPr>
          <p:cNvPr id="6" name="TextBox 5"/>
          <p:cNvSpPr txBox="1"/>
          <p:nvPr/>
        </p:nvSpPr>
        <p:spPr>
          <a:xfrm>
            <a:off x="1" y="0"/>
            <a:ext cx="9144000" cy="646331"/>
          </a:xfrm>
          <a:prstGeom prst="rect">
            <a:avLst/>
          </a:prstGeom>
          <a:noFill/>
        </p:spPr>
        <p:txBody>
          <a:bodyPr wrap="square" rtlCol="0">
            <a:spAutoFit/>
          </a:bodyPr>
          <a:lstStyle/>
          <a:p>
            <a:pPr algn="ctr"/>
            <a:r>
              <a:rPr lang="en-US" sz="3600" dirty="0" smtClean="0">
                <a:solidFill>
                  <a:srgbClr val="000000"/>
                </a:solidFill>
              </a:rPr>
              <a:t>Gaussian vs Poisson distributions</a:t>
            </a:r>
            <a:endParaRPr lang="en-US" sz="3600" dirty="0">
              <a:solidFill>
                <a:srgbClr val="000000"/>
              </a:solidFill>
            </a:endParaRPr>
          </a:p>
        </p:txBody>
      </p:sp>
      <p:sp>
        <p:nvSpPr>
          <p:cNvPr id="4" name="TextBox 3"/>
          <p:cNvSpPr txBox="1"/>
          <p:nvPr/>
        </p:nvSpPr>
        <p:spPr>
          <a:xfrm>
            <a:off x="4724400" y="3581400"/>
            <a:ext cx="3326553" cy="954107"/>
          </a:xfrm>
          <a:prstGeom prst="rect">
            <a:avLst/>
          </a:prstGeom>
          <a:solidFill>
            <a:schemeClr val="accent3">
              <a:lumMod val="65000"/>
            </a:schemeClr>
          </a:solidFill>
          <a:ln>
            <a:solidFill>
              <a:schemeClr val="tx1"/>
            </a:solidFill>
          </a:ln>
        </p:spPr>
        <p:txBody>
          <a:bodyPr wrap="none" rtlCol="0">
            <a:spAutoFit/>
          </a:bodyPr>
          <a:lstStyle/>
          <a:p>
            <a:pPr algn="ctr"/>
            <a:r>
              <a:rPr lang="en-US" sz="2800" dirty="0" smtClean="0"/>
              <a:t>Long-term average:</a:t>
            </a:r>
          </a:p>
          <a:p>
            <a:pPr algn="ctr"/>
            <a:r>
              <a:rPr lang="en-US" sz="2800" dirty="0" smtClean="0"/>
              <a:t>1 photon/pixel</a:t>
            </a:r>
            <a:endParaRPr lang="en-US" sz="2800" dirty="0"/>
          </a:p>
        </p:txBody>
      </p:sp>
    </p:spTree>
    <p:extLst>
      <p:ext uri="{BB962C8B-B14F-4D97-AF65-F5344CB8AC3E}">
        <p14:creationId xmlns:p14="http://schemas.microsoft.com/office/powerpoint/2010/main" val="22900478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2965076934"/>
              </p:ext>
            </p:extLst>
          </p:nvPr>
        </p:nvGraphicFramePr>
        <p:xfrm>
          <a:off x="395288" y="485775"/>
          <a:ext cx="9605962" cy="5994400"/>
        </p:xfrm>
        <a:graphic>
          <a:graphicData uri="http://schemas.openxmlformats.org/presentationml/2006/ole">
            <mc:AlternateContent xmlns:mc="http://schemas.openxmlformats.org/markup-compatibility/2006">
              <mc:Choice xmlns:v="urn:schemas-microsoft-com:vml" Requires="v">
                <p:oleObj spid="_x0000_s54300" name="Chart" r:id="rId3" imgW="7867697" imgH="4914951" progId="MSGraph.Chart.8">
                  <p:embed followColorScheme="full"/>
                </p:oleObj>
              </mc:Choice>
              <mc:Fallback>
                <p:oleObj name="Chart" r:id="rId3" imgW="7867697" imgH="4914951" progId="MSGraph.Chart.8">
                  <p:embed followColorScheme="full"/>
                  <p:pic>
                    <p:nvPicPr>
                      <p:cNvPr id="0" name=""/>
                      <p:cNvPicPr>
                        <a:picLocks noChangeAspect="1" noChangeArrowheads="1"/>
                      </p:cNvPicPr>
                      <p:nvPr/>
                    </p:nvPicPr>
                    <p:blipFill>
                      <a:blip r:embed="rId4"/>
                      <a:srcRect/>
                      <a:stretch>
                        <a:fillRect/>
                      </a:stretch>
                    </p:blipFill>
                    <p:spPr bwMode="auto">
                      <a:xfrm>
                        <a:off x="395288" y="485775"/>
                        <a:ext cx="9605962" cy="5994400"/>
                      </a:xfrm>
                      <a:prstGeom prst="rect">
                        <a:avLst/>
                      </a:prstGeom>
                      <a:noFill/>
                      <a:ln>
                        <a:noFill/>
                      </a:ln>
                      <a:effectLst/>
                      <a:extLst/>
                    </p:spPr>
                  </p:pic>
                </p:oleObj>
              </mc:Fallback>
            </mc:AlternateContent>
          </a:graphicData>
        </a:graphic>
      </p:graphicFrame>
      <p:sp>
        <p:nvSpPr>
          <p:cNvPr id="71684" name="Text Box 4"/>
          <p:cNvSpPr txBox="1">
            <a:spLocks noChangeArrowheads="1"/>
          </p:cNvSpPr>
          <p:nvPr/>
        </p:nvSpPr>
        <p:spPr bwMode="auto">
          <a:xfrm>
            <a:off x="2594753" y="6318681"/>
            <a:ext cx="417935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800" b="1" dirty="0" smtClean="0">
                <a:solidFill>
                  <a:prstClr val="black"/>
                </a:solidFill>
              </a:rPr>
              <a:t>Number of counts/pixel</a:t>
            </a:r>
            <a:endParaRPr lang="en-US" altLang="en-US" sz="2800" b="1" dirty="0">
              <a:solidFill>
                <a:prstClr val="black"/>
              </a:solidFill>
            </a:endParaRPr>
          </a:p>
        </p:txBody>
      </p:sp>
      <p:sp>
        <p:nvSpPr>
          <p:cNvPr id="71685" name="Text Box 5"/>
          <p:cNvSpPr txBox="1">
            <a:spLocks noChangeArrowheads="1"/>
          </p:cNvSpPr>
          <p:nvPr/>
        </p:nvSpPr>
        <p:spPr bwMode="auto">
          <a:xfrm rot="-5400000">
            <a:off x="-517932" y="2984803"/>
            <a:ext cx="190468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800" b="1" dirty="0" smtClean="0">
                <a:solidFill>
                  <a:prstClr val="black"/>
                </a:solidFill>
              </a:rPr>
              <a:t>frequency</a:t>
            </a:r>
            <a:endParaRPr lang="en-US" altLang="en-US" sz="2800" b="1" dirty="0">
              <a:solidFill>
                <a:prstClr val="black"/>
              </a:solidFill>
            </a:endParaRPr>
          </a:p>
        </p:txBody>
      </p:sp>
      <p:sp>
        <p:nvSpPr>
          <p:cNvPr id="6" name="TextBox 5"/>
          <p:cNvSpPr txBox="1"/>
          <p:nvPr/>
        </p:nvSpPr>
        <p:spPr>
          <a:xfrm>
            <a:off x="1" y="0"/>
            <a:ext cx="9144000" cy="646331"/>
          </a:xfrm>
          <a:prstGeom prst="rect">
            <a:avLst/>
          </a:prstGeom>
          <a:noFill/>
        </p:spPr>
        <p:txBody>
          <a:bodyPr wrap="square" rtlCol="0">
            <a:spAutoFit/>
          </a:bodyPr>
          <a:lstStyle/>
          <a:p>
            <a:pPr algn="ctr"/>
            <a:r>
              <a:rPr lang="en-US" sz="3600" dirty="0" smtClean="0">
                <a:solidFill>
                  <a:srgbClr val="000000"/>
                </a:solidFill>
              </a:rPr>
              <a:t>Central limit theorem fails on weak images</a:t>
            </a:r>
            <a:endParaRPr lang="en-US" sz="3600" dirty="0">
              <a:solidFill>
                <a:srgbClr val="000000"/>
              </a:solidFill>
            </a:endParaRPr>
          </a:p>
        </p:txBody>
      </p:sp>
      <p:sp>
        <p:nvSpPr>
          <p:cNvPr id="3" name="TextBox 2"/>
          <p:cNvSpPr txBox="1"/>
          <p:nvPr/>
        </p:nvSpPr>
        <p:spPr>
          <a:xfrm>
            <a:off x="2362200" y="3886200"/>
            <a:ext cx="3379451" cy="1569660"/>
          </a:xfrm>
          <a:prstGeom prst="rect">
            <a:avLst/>
          </a:prstGeom>
          <a:solidFill>
            <a:srgbClr val="FFFF00"/>
          </a:solidFill>
          <a:ln w="28575">
            <a:solidFill>
              <a:srgbClr val="FF0000"/>
            </a:solidFill>
          </a:ln>
        </p:spPr>
        <p:txBody>
          <a:bodyPr wrap="none" rtlCol="0">
            <a:spAutoFit/>
          </a:bodyPr>
          <a:lstStyle/>
          <a:p>
            <a:pPr algn="ctr"/>
            <a:r>
              <a:rPr lang="en-US" sz="2400" dirty="0" smtClean="0"/>
              <a:t>Expect: ~6</a:t>
            </a:r>
          </a:p>
          <a:p>
            <a:pPr algn="ctr"/>
            <a:r>
              <a:rPr lang="en-US" sz="2400" dirty="0" smtClean="0"/>
              <a:t>“9-sigma outliers”</a:t>
            </a:r>
          </a:p>
          <a:p>
            <a:pPr algn="ctr"/>
            <a:r>
              <a:rPr lang="en-US" sz="2400" dirty="0" smtClean="0"/>
              <a:t>On 6x10</a:t>
            </a:r>
            <a:r>
              <a:rPr lang="en-US" sz="2400" baseline="30000" dirty="0" smtClean="0"/>
              <a:t>6</a:t>
            </a:r>
            <a:r>
              <a:rPr lang="en-US" sz="2400" dirty="0" smtClean="0"/>
              <a:t> pixel detector</a:t>
            </a:r>
          </a:p>
          <a:p>
            <a:pPr algn="ctr"/>
            <a:r>
              <a:rPr lang="en-US" sz="2400" dirty="0" smtClean="0"/>
              <a:t>at 1 photon/pixel</a:t>
            </a:r>
            <a:endParaRPr lang="en-US" sz="2400" dirty="0"/>
          </a:p>
        </p:txBody>
      </p:sp>
    </p:spTree>
    <p:extLst>
      <p:ext uri="{BB962C8B-B14F-4D97-AF65-F5344CB8AC3E}">
        <p14:creationId xmlns:p14="http://schemas.microsoft.com/office/powerpoint/2010/main" val="33338754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22400"/>
          </a:xfrm>
        </p:spPr>
        <p:txBody>
          <a:bodyPr>
            <a:normAutofit/>
          </a:bodyPr>
          <a:lstStyle/>
          <a:p>
            <a:r>
              <a:rPr lang="en-US" dirty="0" smtClean="0"/>
              <a:t>Simulation of XFEL still</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17781"/>
            <a:ext cx="9144000" cy="5440219"/>
          </a:xfrm>
          <a:prstGeom prst="rect">
            <a:avLst/>
          </a:prstGeom>
        </p:spPr>
      </p:pic>
      <p:sp>
        <p:nvSpPr>
          <p:cNvPr id="4" name="Rectangle 3"/>
          <p:cNvSpPr/>
          <p:nvPr/>
        </p:nvSpPr>
        <p:spPr>
          <a:xfrm>
            <a:off x="6797899" y="762000"/>
            <a:ext cx="2349321" cy="646331"/>
          </a:xfrm>
          <a:prstGeom prst="rect">
            <a:avLst/>
          </a:prstGeom>
        </p:spPr>
        <p:txBody>
          <a:bodyPr wrap="square">
            <a:spAutoFit/>
          </a:bodyPr>
          <a:lstStyle/>
          <a:p>
            <a:r>
              <a:rPr lang="en-US" dirty="0"/>
              <a:t>Lyubimov </a:t>
            </a:r>
            <a:r>
              <a:rPr lang="en-US" dirty="0" smtClean="0"/>
              <a:t>et al. (2016).</a:t>
            </a:r>
          </a:p>
          <a:p>
            <a:r>
              <a:rPr lang="en-US" i="1" dirty="0" err="1" smtClean="0"/>
              <a:t>eLife</a:t>
            </a:r>
            <a:r>
              <a:rPr lang="en-US" dirty="0" smtClean="0"/>
              <a:t> </a:t>
            </a:r>
            <a:r>
              <a:rPr lang="en-US" b="1" dirty="0"/>
              <a:t>5</a:t>
            </a:r>
            <a:r>
              <a:rPr lang="en-US" dirty="0"/>
              <a:t>, e18740. </a:t>
            </a:r>
            <a:endParaRPr lang="en-US" dirty="0"/>
          </a:p>
        </p:txBody>
      </p:sp>
    </p:spTree>
    <p:extLst>
      <p:ext uri="{BB962C8B-B14F-4D97-AF65-F5344CB8AC3E}">
        <p14:creationId xmlns:p14="http://schemas.microsoft.com/office/powerpoint/2010/main" val="364155315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anose="020B0604020202020204" pitchFamily="34" charset="0"/>
                <a:cs typeface="Arial" panose="020B0604020202020204" pitchFamily="34" charset="0"/>
              </a:rPr>
              <a:t>Optimum resolution cutoff is:</a:t>
            </a:r>
            <a:endParaRPr lang="en-US" dirty="0">
              <a:latin typeface="Arial" panose="020B0604020202020204" pitchFamily="34" charset="0"/>
              <a:cs typeface="Arial" panose="020B0604020202020204" pitchFamily="34" charset="0"/>
            </a:endParaRPr>
          </a:p>
        </p:txBody>
      </p:sp>
      <p:sp>
        <p:nvSpPr>
          <p:cNvPr id="4" name="Content Placeholder 3"/>
          <p:cNvSpPr>
            <a:spLocks noGrp="1"/>
          </p:cNvSpPr>
          <p:nvPr>
            <p:ph idx="1"/>
          </p:nvPr>
        </p:nvSpPr>
        <p:spPr/>
        <p:txBody>
          <a:bodyPr/>
          <a:lstStyle/>
          <a:p>
            <a:r>
              <a:rPr lang="en-US" dirty="0" smtClean="0">
                <a:latin typeface="Arial" panose="020B0604020202020204" pitchFamily="34" charset="0"/>
                <a:cs typeface="Arial" panose="020B0604020202020204" pitchFamily="34" charset="0"/>
              </a:rPr>
              <a:t>Too optimistic: add nothing but noise</a:t>
            </a:r>
          </a:p>
          <a:p>
            <a:r>
              <a:rPr lang="en-US" dirty="0" smtClean="0">
                <a:latin typeface="Arial" panose="020B0604020202020204" pitchFamily="34" charset="0"/>
                <a:cs typeface="Arial" panose="020B0604020202020204" pitchFamily="34" charset="0"/>
              </a:rPr>
              <a:t>Too pessimistic: series-termination error</a:t>
            </a:r>
          </a:p>
          <a:p>
            <a:r>
              <a:rPr lang="en-US" dirty="0" smtClean="0">
                <a:latin typeface="Arial" panose="020B0604020202020204" pitchFamily="34" charset="0"/>
                <a:cs typeface="Arial" panose="020B0604020202020204" pitchFamily="34" charset="0"/>
              </a:rPr>
              <a:t>Happy medium?</a:t>
            </a:r>
          </a:p>
          <a:p>
            <a:r>
              <a:rPr lang="en-US" dirty="0" smtClean="0">
                <a:latin typeface="Arial" panose="020B0604020202020204" pitchFamily="34" charset="0"/>
                <a:cs typeface="Arial" panose="020B0604020202020204" pitchFamily="34" charset="0"/>
              </a:rPr>
              <a:t>Simulate:</a:t>
            </a:r>
          </a:p>
          <a:p>
            <a:pPr lvl="1"/>
            <a:r>
              <a:rPr lang="en-US" dirty="0" smtClean="0">
                <a:latin typeface="Arial" panose="020B0604020202020204" pitchFamily="34" charset="0"/>
                <a:cs typeface="Arial" panose="020B0604020202020204" pitchFamily="34" charset="0"/>
              </a:rPr>
              <a:t>Random atoms, compute F</a:t>
            </a:r>
            <a:r>
              <a:rPr lang="en-US" baseline="30000" dirty="0" smtClean="0">
                <a:latin typeface="Arial" panose="020B0604020202020204" pitchFamily="34" charset="0"/>
                <a:cs typeface="Arial" panose="020B0604020202020204" pitchFamily="34" charset="0"/>
              </a:rPr>
              <a:t>2</a:t>
            </a:r>
          </a:p>
          <a:p>
            <a:pPr lvl="1"/>
            <a:r>
              <a:rPr lang="en-US" dirty="0" smtClean="0">
                <a:latin typeface="Arial" panose="020B0604020202020204" pitchFamily="34" charset="0"/>
                <a:cs typeface="Arial" panose="020B0604020202020204" pitchFamily="34" charset="0"/>
              </a:rPr>
              <a:t>Add Gaussian noise, RMS = 1</a:t>
            </a:r>
          </a:p>
          <a:p>
            <a:pPr lvl="1"/>
            <a:r>
              <a:rPr lang="en-US" dirty="0" smtClean="0">
                <a:latin typeface="Arial" panose="020B0604020202020204" pitchFamily="34" charset="0"/>
                <a:cs typeface="Arial" panose="020B0604020202020204" pitchFamily="34" charset="0"/>
              </a:rPr>
              <a:t>Truncate</a:t>
            </a:r>
          </a:p>
          <a:p>
            <a:pPr lvl="1"/>
            <a:r>
              <a:rPr lang="en-US" dirty="0" smtClean="0">
                <a:latin typeface="Arial" panose="020B0604020202020204" pitchFamily="34" charset="0"/>
                <a:cs typeface="Arial" panose="020B0604020202020204" pitchFamily="34" charset="0"/>
              </a:rPr>
              <a:t>Subtract “right” map, RMS difference</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2161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58370" name="Picture 2" descr="http://bl831.als.lbl.gov/%7Ejamesh/wilson/error_breakdow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732"/>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252977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 y="133619"/>
            <a:ext cx="8991600" cy="6743700"/>
          </a:xfrm>
        </p:spPr>
      </p:pic>
    </p:spTree>
    <p:extLst>
      <p:ext uri="{BB962C8B-B14F-4D97-AF65-F5344CB8AC3E}">
        <p14:creationId xmlns:p14="http://schemas.microsoft.com/office/powerpoint/2010/main" val="67806609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270" y="-12074"/>
            <a:ext cx="9177270" cy="6882953"/>
          </a:xfrm>
        </p:spPr>
      </p:pic>
      <p:sp>
        <p:nvSpPr>
          <p:cNvPr id="4" name="AutoShape 2" descr="http://bl831.als.lbl.gov/%7Ejamesh/wilson/error_and_CC.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22614461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AutoShape 2" descr="http://bl831.als.lbl.gov/%7Ejamesh/wilson/wilsons.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7348" name="Picture 4" descr="http://bl831.als.lbl.gov/%7Ejamesh/wilson/wilson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0" y="49369"/>
            <a:ext cx="9109656" cy="6832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88966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58370" name="Picture 2" descr="http://bl831.als.lbl.gov/%7Ejamesh/wilson/error_breakdow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732"/>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972553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anose="020B0604020202020204" pitchFamily="34" charset="0"/>
                <a:cs typeface="Arial" panose="020B0604020202020204" pitchFamily="34" charset="0"/>
              </a:rPr>
              <a:t>Optimum resolution cutoff is:</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2590800"/>
            <a:ext cx="8229600" cy="3535363"/>
          </a:xfrm>
        </p:spPr>
        <p:txBody>
          <a:bodyPr>
            <a:normAutofit/>
          </a:bodyPr>
          <a:lstStyle/>
          <a:p>
            <a:pPr marL="0" indent="0" algn="ctr">
              <a:buNone/>
            </a:pPr>
            <a:r>
              <a:rPr lang="en-US" sz="13800" dirty="0" smtClean="0">
                <a:latin typeface="Arial" panose="020B0604020202020204" pitchFamily="34" charset="0"/>
                <a:cs typeface="Arial" panose="020B0604020202020204" pitchFamily="34" charset="0"/>
              </a:rPr>
              <a:t>0.0 Å</a:t>
            </a:r>
            <a:endParaRPr lang="en-US" sz="13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28521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Diffraction Simulators</a:t>
            </a:r>
            <a:endParaRPr lang="en-US" dirty="0"/>
          </a:p>
        </p:txBody>
      </p:sp>
      <p:sp>
        <p:nvSpPr>
          <p:cNvPr id="4" name="TextBox 3"/>
          <p:cNvSpPr txBox="1"/>
          <p:nvPr/>
        </p:nvSpPr>
        <p:spPr>
          <a:xfrm>
            <a:off x="685800" y="1447800"/>
            <a:ext cx="7664115" cy="5262979"/>
          </a:xfrm>
          <a:prstGeom prst="rect">
            <a:avLst/>
          </a:prstGeom>
          <a:noFill/>
        </p:spPr>
        <p:txBody>
          <a:bodyPr wrap="square" rtlCol="0">
            <a:spAutoFit/>
          </a:bodyPr>
          <a:lstStyle/>
          <a:p>
            <a:r>
              <a:rPr lang="en-US" sz="3600" b="1" dirty="0" smtClean="0">
                <a:solidFill>
                  <a:prstClr val="black"/>
                </a:solidFill>
                <a:latin typeface="Arial" panose="020B0604020202020204" pitchFamily="34" charset="0"/>
                <a:cs typeface="Arial" panose="020B0604020202020204" pitchFamily="34" charset="0"/>
              </a:rPr>
              <a:t>1. </a:t>
            </a:r>
            <a:r>
              <a:rPr lang="en-US" sz="3600" b="1" dirty="0">
                <a:solidFill>
                  <a:prstClr val="black"/>
                </a:solidFill>
                <a:latin typeface="Arial" panose="020B0604020202020204" pitchFamily="34" charset="0"/>
                <a:cs typeface="Arial" panose="020B0604020202020204" pitchFamily="34" charset="0"/>
              </a:rPr>
              <a:t>MLFSOM</a:t>
            </a:r>
          </a:p>
          <a:p>
            <a:r>
              <a:rPr lang="en-US" sz="2400" dirty="0">
                <a:solidFill>
                  <a:prstClr val="black"/>
                </a:solidFill>
                <a:latin typeface="Arial" panose="020B0604020202020204" pitchFamily="34" charset="0"/>
                <a:cs typeface="Arial" panose="020B0604020202020204" pitchFamily="34" charset="0"/>
              </a:rPr>
              <a:t>	- rotation data with maximum realism in </a:t>
            </a:r>
            <a:r>
              <a:rPr lang="en-US" sz="2400" dirty="0" smtClean="0">
                <a:solidFill>
                  <a:prstClr val="black"/>
                </a:solidFill>
                <a:latin typeface="Arial" panose="020B0604020202020204" pitchFamily="34" charset="0"/>
                <a:cs typeface="Arial" panose="020B0604020202020204" pitchFamily="34" charset="0"/>
              </a:rPr>
              <a:t>noise</a:t>
            </a:r>
          </a:p>
          <a:p>
            <a:endParaRPr lang="en-US" sz="2400" dirty="0">
              <a:solidFill>
                <a:prstClr val="black"/>
              </a:solidFill>
              <a:latin typeface="Arial" panose="020B0604020202020204" pitchFamily="34" charset="0"/>
              <a:cs typeface="Arial" panose="020B0604020202020204" pitchFamily="34" charset="0"/>
            </a:endParaRPr>
          </a:p>
          <a:p>
            <a:r>
              <a:rPr lang="en-US" sz="3600" b="1" dirty="0">
                <a:solidFill>
                  <a:srgbClr val="FF0000"/>
                </a:solidFill>
                <a:latin typeface="Arial" panose="020B0604020202020204" pitchFamily="34" charset="0"/>
                <a:cs typeface="Arial" panose="020B0604020202020204" pitchFamily="34" charset="0"/>
              </a:rPr>
              <a:t>2</a:t>
            </a:r>
            <a:r>
              <a:rPr lang="en-US" sz="3600" b="1" dirty="0" smtClean="0">
                <a:solidFill>
                  <a:srgbClr val="FF0000"/>
                </a:solidFill>
                <a:latin typeface="Arial" panose="020B0604020202020204" pitchFamily="34" charset="0"/>
                <a:cs typeface="Arial" panose="020B0604020202020204" pitchFamily="34" charset="0"/>
              </a:rPr>
              <a:t>. </a:t>
            </a:r>
            <a:r>
              <a:rPr lang="en-US" sz="3600" b="1" dirty="0" err="1" smtClean="0">
                <a:solidFill>
                  <a:srgbClr val="FF0000"/>
                </a:solidFill>
                <a:latin typeface="Arial" panose="020B0604020202020204" pitchFamily="34" charset="0"/>
                <a:cs typeface="Arial" panose="020B0604020202020204" pitchFamily="34" charset="0"/>
              </a:rPr>
              <a:t>nearBragg</a:t>
            </a:r>
            <a:endParaRPr lang="en-US" sz="3600" b="1" dirty="0" smtClean="0">
              <a:solidFill>
                <a:srgbClr val="FF0000"/>
              </a:solidFill>
              <a:latin typeface="Arial" panose="020B0604020202020204" pitchFamily="34" charset="0"/>
              <a:cs typeface="Arial" panose="020B0604020202020204" pitchFamily="34" charset="0"/>
            </a:endParaRPr>
          </a:p>
          <a:p>
            <a:r>
              <a:rPr lang="en-US" sz="2400" dirty="0" smtClean="0">
                <a:solidFill>
                  <a:srgbClr val="FF0000"/>
                </a:solidFill>
                <a:latin typeface="Arial" panose="020B0604020202020204" pitchFamily="34" charset="0"/>
                <a:cs typeface="Arial" panose="020B0604020202020204" pitchFamily="34" charset="0"/>
              </a:rPr>
              <a:t>	- first-principles scattering from atoms in space</a:t>
            </a:r>
          </a:p>
          <a:p>
            <a:endParaRPr lang="en-US" sz="2400" dirty="0" smtClean="0">
              <a:solidFill>
                <a:prstClr val="black"/>
              </a:solidFill>
              <a:latin typeface="Arial" panose="020B0604020202020204" pitchFamily="34" charset="0"/>
              <a:cs typeface="Arial" panose="020B0604020202020204" pitchFamily="34" charset="0"/>
            </a:endParaRPr>
          </a:p>
          <a:p>
            <a:r>
              <a:rPr lang="en-US" sz="3600" b="1" dirty="0">
                <a:solidFill>
                  <a:prstClr val="black"/>
                </a:solidFill>
                <a:latin typeface="Arial" panose="020B0604020202020204" pitchFamily="34" charset="0"/>
                <a:cs typeface="Arial" panose="020B0604020202020204" pitchFamily="34" charset="0"/>
              </a:rPr>
              <a:t>3</a:t>
            </a:r>
            <a:r>
              <a:rPr lang="en-US" sz="3600" b="1" dirty="0" smtClean="0">
                <a:solidFill>
                  <a:prstClr val="black"/>
                </a:solidFill>
                <a:latin typeface="Arial" panose="020B0604020202020204" pitchFamily="34" charset="0"/>
                <a:cs typeface="Arial" panose="020B0604020202020204" pitchFamily="34" charset="0"/>
              </a:rPr>
              <a:t>. </a:t>
            </a:r>
            <a:r>
              <a:rPr lang="en-US" sz="3600" b="1" dirty="0" err="1" smtClean="0">
                <a:solidFill>
                  <a:prstClr val="black"/>
                </a:solidFill>
                <a:latin typeface="Arial" panose="020B0604020202020204" pitchFamily="34" charset="0"/>
                <a:cs typeface="Arial" panose="020B0604020202020204" pitchFamily="34" charset="0"/>
              </a:rPr>
              <a:t>nanoBragg</a:t>
            </a:r>
            <a:endParaRPr lang="en-US" sz="3600" b="1" dirty="0" smtClean="0">
              <a:solidFill>
                <a:prstClr val="black"/>
              </a:solidFill>
              <a:latin typeface="Arial" panose="020B0604020202020204" pitchFamily="34" charset="0"/>
              <a:cs typeface="Arial" panose="020B0604020202020204" pitchFamily="34" charset="0"/>
            </a:endParaRPr>
          </a:p>
          <a:p>
            <a:r>
              <a:rPr lang="en-US" sz="2400" dirty="0" smtClean="0">
                <a:solidFill>
                  <a:prstClr val="black"/>
                </a:solidFill>
                <a:latin typeface="Arial" panose="020B0604020202020204" pitchFamily="34" charset="0"/>
                <a:cs typeface="Arial" panose="020B0604020202020204" pitchFamily="34" charset="0"/>
              </a:rPr>
              <a:t>	- optimized for nanocrystal/single-particle stills</a:t>
            </a:r>
          </a:p>
          <a:p>
            <a:endParaRPr lang="en-US" sz="2400" dirty="0" smtClean="0">
              <a:solidFill>
                <a:prstClr val="black"/>
              </a:solidFill>
              <a:latin typeface="Arial" panose="020B0604020202020204" pitchFamily="34" charset="0"/>
              <a:cs typeface="Arial" panose="020B0604020202020204" pitchFamily="34" charset="0"/>
            </a:endParaRPr>
          </a:p>
          <a:p>
            <a:r>
              <a:rPr lang="en-US" sz="3600" b="1" dirty="0">
                <a:solidFill>
                  <a:prstClr val="black"/>
                </a:solidFill>
                <a:latin typeface="Arial" panose="020B0604020202020204" pitchFamily="34" charset="0"/>
                <a:cs typeface="Arial" panose="020B0604020202020204" pitchFamily="34" charset="0"/>
              </a:rPr>
              <a:t>4</a:t>
            </a:r>
            <a:r>
              <a:rPr lang="en-US" sz="3600" b="1" dirty="0" smtClean="0">
                <a:solidFill>
                  <a:prstClr val="black"/>
                </a:solidFill>
                <a:latin typeface="Arial" panose="020B0604020202020204" pitchFamily="34" charset="0"/>
                <a:cs typeface="Arial" panose="020B0604020202020204" pitchFamily="34" charset="0"/>
              </a:rPr>
              <a:t>. </a:t>
            </a:r>
            <a:r>
              <a:rPr lang="en-US" sz="3600" b="1" dirty="0" err="1" smtClean="0">
                <a:solidFill>
                  <a:prstClr val="black"/>
                </a:solidFill>
                <a:latin typeface="Arial" panose="020B0604020202020204" pitchFamily="34" charset="0"/>
                <a:cs typeface="Arial" panose="020B0604020202020204" pitchFamily="34" charset="0"/>
              </a:rPr>
              <a:t>nonBragg</a:t>
            </a:r>
            <a:endParaRPr lang="en-US" sz="3600" b="1" dirty="0" smtClean="0">
              <a:solidFill>
                <a:prstClr val="black"/>
              </a:solidFill>
              <a:latin typeface="Arial" panose="020B0604020202020204" pitchFamily="34" charset="0"/>
              <a:cs typeface="Arial" panose="020B0604020202020204" pitchFamily="34" charset="0"/>
            </a:endParaRPr>
          </a:p>
          <a:p>
            <a:r>
              <a:rPr lang="en-US" sz="2400" dirty="0" smtClean="0">
                <a:solidFill>
                  <a:prstClr val="black"/>
                </a:solidFill>
                <a:latin typeface="Arial" panose="020B0604020202020204" pitchFamily="34" charset="0"/>
                <a:cs typeface="Arial" panose="020B0604020202020204" pitchFamily="34" charset="0"/>
              </a:rPr>
              <a:t>	- non-crystalline, centrosymmetric (SAXS)</a:t>
            </a:r>
          </a:p>
          <a:p>
            <a:endParaRPr lang="en-US" sz="2400" dirty="0" smtClean="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906456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57200" y="0"/>
            <a:ext cx="8229600" cy="1143000"/>
          </a:xfrm>
        </p:spPr>
        <p:txBody>
          <a:bodyPr/>
          <a:lstStyle/>
          <a:p>
            <a:pPr eaLnBrk="1" hangingPunct="1"/>
            <a:r>
              <a:rPr lang="en-US" altLang="en-US" dirty="0" err="1" smtClean="0"/>
              <a:t>nearBragg</a:t>
            </a:r>
            <a:r>
              <a:rPr lang="en-US" altLang="en-US" dirty="0" smtClean="0"/>
              <a:t> program</a:t>
            </a:r>
          </a:p>
        </p:txBody>
      </p:sp>
      <p:pic>
        <p:nvPicPr>
          <p:cNvPr id="389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5438" y="2084388"/>
            <a:ext cx="60960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40" name="Text Box 4"/>
          <p:cNvSpPr txBox="1">
            <a:spLocks noChangeArrowheads="1"/>
          </p:cNvSpPr>
          <p:nvPr/>
        </p:nvSpPr>
        <p:spPr bwMode="auto">
          <a:xfrm>
            <a:off x="1460500" y="1204912"/>
            <a:ext cx="60547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1800" b="1" smtClean="0">
                <a:solidFill>
                  <a:srgbClr val="000000"/>
                </a:solidFill>
                <a:latin typeface="Courier New" pitchFamily="49" charset="0"/>
              </a:rPr>
              <a:t>http://bl831.als.lbl.gov/~jamesh/nearBragg/</a:t>
            </a:r>
          </a:p>
        </p:txBody>
      </p:sp>
      <p:sp>
        <p:nvSpPr>
          <p:cNvPr id="38917" name="Text Box 5"/>
          <p:cNvSpPr txBox="1">
            <a:spLocks noChangeArrowheads="1"/>
          </p:cNvSpPr>
          <p:nvPr/>
        </p:nvSpPr>
        <p:spPr bwMode="auto">
          <a:xfrm>
            <a:off x="271463" y="1763712"/>
            <a:ext cx="5569153"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lnSpc>
                <a:spcPct val="140000"/>
              </a:lnSpc>
              <a:spcBef>
                <a:spcPct val="0"/>
              </a:spcBef>
              <a:spcAft>
                <a:spcPct val="0"/>
              </a:spcAft>
            </a:pPr>
            <a:r>
              <a:rPr lang="en-US" altLang="en-US" sz="2800" dirty="0" smtClean="0">
                <a:solidFill>
                  <a:srgbClr val="000000"/>
                </a:solidFill>
              </a:rPr>
              <a:t>“assumption-free” total scattering</a:t>
            </a:r>
          </a:p>
          <a:p>
            <a:pPr eaLnBrk="1" fontAlgn="base" hangingPunct="1">
              <a:lnSpc>
                <a:spcPct val="140000"/>
              </a:lnSpc>
              <a:spcBef>
                <a:spcPct val="0"/>
              </a:spcBef>
              <a:spcAft>
                <a:spcPct val="0"/>
              </a:spcAft>
            </a:pPr>
            <a:r>
              <a:rPr lang="en-US" altLang="en-US" sz="2800" dirty="0" smtClean="0">
                <a:solidFill>
                  <a:srgbClr val="000000"/>
                </a:solidFill>
              </a:rPr>
              <a:t>no Fourier Transform</a:t>
            </a:r>
          </a:p>
          <a:p>
            <a:pPr eaLnBrk="1" fontAlgn="base" hangingPunct="1">
              <a:lnSpc>
                <a:spcPct val="140000"/>
              </a:lnSpc>
              <a:spcBef>
                <a:spcPct val="0"/>
              </a:spcBef>
              <a:spcAft>
                <a:spcPct val="0"/>
              </a:spcAft>
            </a:pPr>
            <a:r>
              <a:rPr lang="en-US" altLang="en-US" sz="2800" dirty="0" smtClean="0">
                <a:solidFill>
                  <a:srgbClr val="000000"/>
                </a:solidFill>
              </a:rPr>
              <a:t>no unit cells</a:t>
            </a:r>
          </a:p>
          <a:p>
            <a:pPr eaLnBrk="1" fontAlgn="base" hangingPunct="1">
              <a:lnSpc>
                <a:spcPct val="140000"/>
              </a:lnSpc>
              <a:spcBef>
                <a:spcPct val="0"/>
              </a:spcBef>
              <a:spcAft>
                <a:spcPct val="0"/>
              </a:spcAft>
            </a:pPr>
            <a:r>
              <a:rPr lang="en-US" altLang="en-US" sz="2800" dirty="0" smtClean="0">
                <a:solidFill>
                  <a:srgbClr val="000000"/>
                </a:solidFill>
              </a:rPr>
              <a:t>no “</a:t>
            </a:r>
            <a:r>
              <a:rPr lang="en-US" altLang="en-US" sz="2800" dirty="0" err="1" smtClean="0">
                <a:solidFill>
                  <a:srgbClr val="000000"/>
                </a:solidFill>
              </a:rPr>
              <a:t>mosaicity</a:t>
            </a:r>
            <a:r>
              <a:rPr lang="en-US" altLang="en-US" sz="2800" dirty="0" smtClean="0">
                <a:solidFill>
                  <a:srgbClr val="000000"/>
                </a:solidFill>
              </a:rPr>
              <a:t>”</a:t>
            </a:r>
          </a:p>
          <a:p>
            <a:pPr eaLnBrk="1" fontAlgn="base" hangingPunct="1">
              <a:lnSpc>
                <a:spcPct val="140000"/>
              </a:lnSpc>
              <a:spcBef>
                <a:spcPct val="0"/>
              </a:spcBef>
              <a:spcAft>
                <a:spcPct val="0"/>
              </a:spcAft>
            </a:pPr>
            <a:r>
              <a:rPr lang="en-US" altLang="en-US" sz="2800" dirty="0" smtClean="0">
                <a:solidFill>
                  <a:srgbClr val="000000"/>
                </a:solidFill>
              </a:rPr>
              <a:t>arbitrary “atoms”</a:t>
            </a:r>
          </a:p>
          <a:p>
            <a:pPr eaLnBrk="1" fontAlgn="base" hangingPunct="1">
              <a:lnSpc>
                <a:spcPct val="140000"/>
              </a:lnSpc>
              <a:spcBef>
                <a:spcPct val="0"/>
              </a:spcBef>
              <a:spcAft>
                <a:spcPct val="0"/>
              </a:spcAft>
            </a:pPr>
            <a:r>
              <a:rPr lang="en-US" altLang="en-US" sz="2800" dirty="0" smtClean="0">
                <a:solidFill>
                  <a:srgbClr val="000000"/>
                </a:solidFill>
              </a:rPr>
              <a:t>arbitrary “source”</a:t>
            </a:r>
          </a:p>
          <a:p>
            <a:pPr eaLnBrk="1" fontAlgn="base" hangingPunct="1">
              <a:lnSpc>
                <a:spcPct val="140000"/>
              </a:lnSpc>
              <a:spcBef>
                <a:spcPct val="0"/>
              </a:spcBef>
              <a:spcAft>
                <a:spcPct val="0"/>
              </a:spcAft>
            </a:pPr>
            <a:r>
              <a:rPr lang="en-US" altLang="en-US" sz="2800" dirty="0" smtClean="0">
                <a:solidFill>
                  <a:srgbClr val="000000"/>
                </a:solidFill>
              </a:rPr>
              <a:t>coherent or not</a:t>
            </a:r>
          </a:p>
        </p:txBody>
      </p:sp>
    </p:spTree>
    <p:extLst>
      <p:ext uri="{BB962C8B-B14F-4D97-AF65-F5344CB8AC3E}">
        <p14:creationId xmlns:p14="http://schemas.microsoft.com/office/powerpoint/2010/main" val="42008785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8915"/>
                                        </p:tgtEl>
                                        <p:attrNameLst>
                                          <p:attrName>style.visibility</p:attrName>
                                        </p:attrNameLst>
                                      </p:cBhvr>
                                      <p:to>
                                        <p:strVal val="visible"/>
                                      </p:to>
                                    </p:set>
                                    <p:animEffect transition="in" filter="wipe(left)">
                                      <p:cBhvr>
                                        <p:cTn id="7" dur="500"/>
                                        <p:tgtEl>
                                          <p:spTgt spid="389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38917">
                                            <p:txEl>
                                              <p:pRg st="0" end="0"/>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38917">
                                            <p:txEl>
                                              <p:pRg st="1" end="1"/>
                                            </p:txEl>
                                          </p:spTgt>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38917">
                                            <p:txEl>
                                              <p:pRg st="2" end="2"/>
                                            </p:txEl>
                                          </p:spTgt>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nodeType="clickEffect">
                                  <p:stCondLst>
                                    <p:cond delay="0"/>
                                  </p:stCondLst>
                                  <p:childTnLst>
                                    <p:set>
                                      <p:cBhvr>
                                        <p:cTn id="23" dur="1" fill="hold">
                                          <p:stCondLst>
                                            <p:cond delay="0"/>
                                          </p:stCondLst>
                                        </p:cTn>
                                        <p:tgtEl>
                                          <p:spTgt spid="38917">
                                            <p:txEl>
                                              <p:pRg st="3" end="3"/>
                                            </p:txEl>
                                          </p:spTgt>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nodeType="clickEffect">
                                  <p:stCondLst>
                                    <p:cond delay="0"/>
                                  </p:stCondLst>
                                  <p:childTnLst>
                                    <p:set>
                                      <p:cBhvr>
                                        <p:cTn id="27" dur="1" fill="hold">
                                          <p:stCondLst>
                                            <p:cond delay="0"/>
                                          </p:stCondLst>
                                        </p:cTn>
                                        <p:tgtEl>
                                          <p:spTgt spid="38917">
                                            <p:txEl>
                                              <p:pRg st="4" end="4"/>
                                            </p:txEl>
                                          </p:spTgt>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nodeType="clickEffect">
                                  <p:stCondLst>
                                    <p:cond delay="0"/>
                                  </p:stCondLst>
                                  <p:childTnLst>
                                    <p:set>
                                      <p:cBhvr>
                                        <p:cTn id="31" dur="1" fill="hold">
                                          <p:stCondLst>
                                            <p:cond delay="0"/>
                                          </p:stCondLst>
                                        </p:cTn>
                                        <p:tgtEl>
                                          <p:spTgt spid="38917">
                                            <p:txEl>
                                              <p:pRg st="5" end="5"/>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3891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AutoShape 2"/>
          <p:cNvSpPr>
            <a:spLocks noChangeArrowheads="1"/>
          </p:cNvSpPr>
          <p:nvPr/>
        </p:nvSpPr>
        <p:spPr bwMode="auto">
          <a:xfrm>
            <a:off x="304800" y="6248400"/>
            <a:ext cx="1905000" cy="304800"/>
          </a:xfrm>
          <a:prstGeom prst="parallelogram">
            <a:avLst>
              <a:gd name="adj" fmla="val 156250"/>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nvGrpSpPr>
          <p:cNvPr id="194563" name="Group 3"/>
          <p:cNvGrpSpPr>
            <a:grpSpLocks/>
          </p:cNvGrpSpPr>
          <p:nvPr/>
        </p:nvGrpSpPr>
        <p:grpSpPr bwMode="auto">
          <a:xfrm>
            <a:off x="1066800" y="228600"/>
            <a:ext cx="7847013" cy="6399213"/>
            <a:chOff x="672" y="144"/>
            <a:chExt cx="4943" cy="4031"/>
          </a:xfrm>
        </p:grpSpPr>
        <p:pic>
          <p:nvPicPr>
            <p:cNvPr id="78915" name="Picture 4" descr="wb_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4" y="144"/>
              <a:ext cx="4031" cy="40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78916" name="Group 5"/>
            <p:cNvGrpSpPr>
              <a:grpSpLocks/>
            </p:cNvGrpSpPr>
            <p:nvPr/>
          </p:nvGrpSpPr>
          <p:grpSpPr bwMode="auto">
            <a:xfrm>
              <a:off x="672" y="3936"/>
              <a:ext cx="278" cy="86"/>
              <a:chOff x="672" y="3994"/>
              <a:chExt cx="278" cy="86"/>
            </a:xfrm>
          </p:grpSpPr>
          <p:sp>
            <p:nvSpPr>
              <p:cNvPr id="78917" name="AutoShape 6"/>
              <p:cNvSpPr>
                <a:spLocks noChangeArrowheads="1"/>
              </p:cNvSpPr>
              <p:nvPr/>
            </p:nvSpPr>
            <p:spPr bwMode="auto">
              <a:xfrm>
                <a:off x="672"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78918" name="AutoShape 7"/>
              <p:cNvSpPr>
                <a:spLocks noChangeArrowheads="1"/>
              </p:cNvSpPr>
              <p:nvPr/>
            </p:nvSpPr>
            <p:spPr bwMode="auto">
              <a:xfrm>
                <a:off x="864"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sp>
        <p:nvSpPr>
          <p:cNvPr id="78852" name="Freeform 8"/>
          <p:cNvSpPr>
            <a:spLocks/>
          </p:cNvSpPr>
          <p:nvPr/>
        </p:nvSpPr>
        <p:spPr bwMode="auto">
          <a:xfrm>
            <a:off x="1828800" y="6477000"/>
            <a:ext cx="609600" cy="330200"/>
          </a:xfrm>
          <a:custGeom>
            <a:avLst/>
            <a:gdLst>
              <a:gd name="T0" fmla="*/ 0 w 384"/>
              <a:gd name="T1" fmla="*/ 152400 h 208"/>
              <a:gd name="T2" fmla="*/ 304800 w 384"/>
              <a:gd name="T3" fmla="*/ 304800 h 208"/>
              <a:gd name="T4" fmla="*/ 609600 w 384"/>
              <a:gd name="T5" fmla="*/ 0 h 208"/>
              <a:gd name="T6" fmla="*/ 0 60000 65536"/>
              <a:gd name="T7" fmla="*/ 0 60000 65536"/>
              <a:gd name="T8" fmla="*/ 0 60000 65536"/>
            </a:gdLst>
            <a:ahLst/>
            <a:cxnLst>
              <a:cxn ang="T6">
                <a:pos x="T0" y="T1"/>
              </a:cxn>
              <a:cxn ang="T7">
                <a:pos x="T2" y="T3"/>
              </a:cxn>
              <a:cxn ang="T8">
                <a:pos x="T4" y="T5"/>
              </a:cxn>
            </a:cxnLst>
            <a:rect l="0" t="0" r="r" b="b"/>
            <a:pathLst>
              <a:path w="384" h="208">
                <a:moveTo>
                  <a:pt x="0" y="96"/>
                </a:moveTo>
                <a:cubicBezTo>
                  <a:pt x="64" y="152"/>
                  <a:pt x="128" y="208"/>
                  <a:pt x="192" y="192"/>
                </a:cubicBezTo>
                <a:cubicBezTo>
                  <a:pt x="256" y="176"/>
                  <a:pt x="320" y="88"/>
                  <a:pt x="384" y="0"/>
                </a:cubicBezTo>
              </a:path>
            </a:pathLst>
          </a:custGeom>
          <a:noFill/>
          <a:ln w="9525">
            <a:solidFill>
              <a:schemeClr val="tx1"/>
            </a:solidFill>
            <a:round/>
            <a:headEnd/>
            <a:tailEnd type="stealth" w="lg"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nvGrpSpPr>
          <p:cNvPr id="194569" name="Group 9"/>
          <p:cNvGrpSpPr>
            <a:grpSpLocks/>
          </p:cNvGrpSpPr>
          <p:nvPr/>
        </p:nvGrpSpPr>
        <p:grpSpPr bwMode="auto">
          <a:xfrm>
            <a:off x="1066800" y="228600"/>
            <a:ext cx="7845425" cy="6399213"/>
            <a:chOff x="672" y="143"/>
            <a:chExt cx="4942" cy="4031"/>
          </a:xfrm>
        </p:grpSpPr>
        <p:grpSp>
          <p:nvGrpSpPr>
            <p:cNvPr id="78911" name="Group 10"/>
            <p:cNvGrpSpPr>
              <a:grpSpLocks/>
            </p:cNvGrpSpPr>
            <p:nvPr/>
          </p:nvGrpSpPr>
          <p:grpSpPr bwMode="auto">
            <a:xfrm>
              <a:off x="672" y="3888"/>
              <a:ext cx="278" cy="86"/>
              <a:chOff x="672" y="3994"/>
              <a:chExt cx="278" cy="86"/>
            </a:xfrm>
          </p:grpSpPr>
          <p:sp>
            <p:nvSpPr>
              <p:cNvPr id="78913" name="AutoShape 11"/>
              <p:cNvSpPr>
                <a:spLocks noChangeArrowheads="1"/>
              </p:cNvSpPr>
              <p:nvPr/>
            </p:nvSpPr>
            <p:spPr bwMode="auto">
              <a:xfrm>
                <a:off x="672"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78914" name="AutoShape 12"/>
              <p:cNvSpPr>
                <a:spLocks noChangeArrowheads="1"/>
              </p:cNvSpPr>
              <p:nvPr/>
            </p:nvSpPr>
            <p:spPr bwMode="auto">
              <a:xfrm>
                <a:off x="864"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pic>
          <p:nvPicPr>
            <p:cNvPr id="78912" name="Picture 13" descr="wb_0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3" y="143"/>
              <a:ext cx="4031" cy="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4574" name="Group 14"/>
          <p:cNvGrpSpPr>
            <a:grpSpLocks/>
          </p:cNvGrpSpPr>
          <p:nvPr/>
        </p:nvGrpSpPr>
        <p:grpSpPr bwMode="auto">
          <a:xfrm>
            <a:off x="1066800" y="228600"/>
            <a:ext cx="7845425" cy="6399213"/>
            <a:chOff x="672" y="143"/>
            <a:chExt cx="4942" cy="4031"/>
          </a:xfrm>
        </p:grpSpPr>
        <p:pic>
          <p:nvPicPr>
            <p:cNvPr id="78907" name="Picture 15" descr="wb_0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3" y="143"/>
              <a:ext cx="4031" cy="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8908" name="Group 16"/>
            <p:cNvGrpSpPr>
              <a:grpSpLocks/>
            </p:cNvGrpSpPr>
            <p:nvPr/>
          </p:nvGrpSpPr>
          <p:grpSpPr bwMode="auto">
            <a:xfrm>
              <a:off x="672" y="3840"/>
              <a:ext cx="278" cy="86"/>
              <a:chOff x="672" y="3994"/>
              <a:chExt cx="278" cy="86"/>
            </a:xfrm>
          </p:grpSpPr>
          <p:sp>
            <p:nvSpPr>
              <p:cNvPr id="78909" name="AutoShape 17"/>
              <p:cNvSpPr>
                <a:spLocks noChangeArrowheads="1"/>
              </p:cNvSpPr>
              <p:nvPr/>
            </p:nvSpPr>
            <p:spPr bwMode="auto">
              <a:xfrm>
                <a:off x="672"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78910" name="AutoShape 18"/>
              <p:cNvSpPr>
                <a:spLocks noChangeArrowheads="1"/>
              </p:cNvSpPr>
              <p:nvPr/>
            </p:nvSpPr>
            <p:spPr bwMode="auto">
              <a:xfrm>
                <a:off x="864"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grpSp>
        <p:nvGrpSpPr>
          <p:cNvPr id="194579" name="Group 19"/>
          <p:cNvGrpSpPr>
            <a:grpSpLocks/>
          </p:cNvGrpSpPr>
          <p:nvPr/>
        </p:nvGrpSpPr>
        <p:grpSpPr bwMode="auto">
          <a:xfrm>
            <a:off x="1066800" y="227013"/>
            <a:ext cx="7845425" cy="6399212"/>
            <a:chOff x="672" y="143"/>
            <a:chExt cx="4942" cy="4031"/>
          </a:xfrm>
        </p:grpSpPr>
        <p:grpSp>
          <p:nvGrpSpPr>
            <p:cNvPr id="78903" name="Group 20"/>
            <p:cNvGrpSpPr>
              <a:grpSpLocks/>
            </p:cNvGrpSpPr>
            <p:nvPr/>
          </p:nvGrpSpPr>
          <p:grpSpPr bwMode="auto">
            <a:xfrm>
              <a:off x="672" y="3744"/>
              <a:ext cx="278" cy="86"/>
              <a:chOff x="672" y="3994"/>
              <a:chExt cx="278" cy="86"/>
            </a:xfrm>
          </p:grpSpPr>
          <p:sp>
            <p:nvSpPr>
              <p:cNvPr id="78905" name="AutoShape 21"/>
              <p:cNvSpPr>
                <a:spLocks noChangeArrowheads="1"/>
              </p:cNvSpPr>
              <p:nvPr/>
            </p:nvSpPr>
            <p:spPr bwMode="auto">
              <a:xfrm>
                <a:off x="672"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78906" name="AutoShape 22"/>
              <p:cNvSpPr>
                <a:spLocks noChangeArrowheads="1"/>
              </p:cNvSpPr>
              <p:nvPr/>
            </p:nvSpPr>
            <p:spPr bwMode="auto">
              <a:xfrm>
                <a:off x="864"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pic>
          <p:nvPicPr>
            <p:cNvPr id="78904" name="Picture 23" descr="wb_00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3" y="143"/>
              <a:ext cx="4031" cy="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4584" name="Group 24"/>
          <p:cNvGrpSpPr>
            <a:grpSpLocks/>
          </p:cNvGrpSpPr>
          <p:nvPr/>
        </p:nvGrpSpPr>
        <p:grpSpPr bwMode="auto">
          <a:xfrm>
            <a:off x="1066800" y="227013"/>
            <a:ext cx="7845425" cy="6399212"/>
            <a:chOff x="672" y="143"/>
            <a:chExt cx="4942" cy="4031"/>
          </a:xfrm>
        </p:grpSpPr>
        <p:grpSp>
          <p:nvGrpSpPr>
            <p:cNvPr id="78899" name="Group 25"/>
            <p:cNvGrpSpPr>
              <a:grpSpLocks/>
            </p:cNvGrpSpPr>
            <p:nvPr/>
          </p:nvGrpSpPr>
          <p:grpSpPr bwMode="auto">
            <a:xfrm>
              <a:off x="672" y="3600"/>
              <a:ext cx="278" cy="86"/>
              <a:chOff x="672" y="3994"/>
              <a:chExt cx="278" cy="86"/>
            </a:xfrm>
          </p:grpSpPr>
          <p:sp>
            <p:nvSpPr>
              <p:cNvPr id="78901" name="AutoShape 26"/>
              <p:cNvSpPr>
                <a:spLocks noChangeArrowheads="1"/>
              </p:cNvSpPr>
              <p:nvPr/>
            </p:nvSpPr>
            <p:spPr bwMode="auto">
              <a:xfrm>
                <a:off x="672"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78902" name="AutoShape 27"/>
              <p:cNvSpPr>
                <a:spLocks noChangeArrowheads="1"/>
              </p:cNvSpPr>
              <p:nvPr/>
            </p:nvSpPr>
            <p:spPr bwMode="auto">
              <a:xfrm>
                <a:off x="864"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pic>
          <p:nvPicPr>
            <p:cNvPr id="78900" name="Picture 28" descr="wb_00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3" y="143"/>
              <a:ext cx="4031" cy="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4589" name="Group 29"/>
          <p:cNvGrpSpPr>
            <a:grpSpLocks/>
          </p:cNvGrpSpPr>
          <p:nvPr/>
        </p:nvGrpSpPr>
        <p:grpSpPr bwMode="auto">
          <a:xfrm>
            <a:off x="1066800" y="227013"/>
            <a:ext cx="7845425" cy="6399212"/>
            <a:chOff x="672" y="143"/>
            <a:chExt cx="4942" cy="4031"/>
          </a:xfrm>
        </p:grpSpPr>
        <p:grpSp>
          <p:nvGrpSpPr>
            <p:cNvPr id="78895" name="Group 30"/>
            <p:cNvGrpSpPr>
              <a:grpSpLocks/>
            </p:cNvGrpSpPr>
            <p:nvPr/>
          </p:nvGrpSpPr>
          <p:grpSpPr bwMode="auto">
            <a:xfrm>
              <a:off x="672" y="3360"/>
              <a:ext cx="278" cy="86"/>
              <a:chOff x="672" y="3994"/>
              <a:chExt cx="278" cy="86"/>
            </a:xfrm>
          </p:grpSpPr>
          <p:sp>
            <p:nvSpPr>
              <p:cNvPr id="78897" name="AutoShape 31"/>
              <p:cNvSpPr>
                <a:spLocks noChangeArrowheads="1"/>
              </p:cNvSpPr>
              <p:nvPr/>
            </p:nvSpPr>
            <p:spPr bwMode="auto">
              <a:xfrm>
                <a:off x="672"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78898" name="AutoShape 32"/>
              <p:cNvSpPr>
                <a:spLocks noChangeArrowheads="1"/>
              </p:cNvSpPr>
              <p:nvPr/>
            </p:nvSpPr>
            <p:spPr bwMode="auto">
              <a:xfrm>
                <a:off x="864"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pic>
          <p:nvPicPr>
            <p:cNvPr id="78896" name="Picture 33" descr="wb_0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3" y="143"/>
              <a:ext cx="4031" cy="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4594" name="Group 34"/>
          <p:cNvGrpSpPr>
            <a:grpSpLocks/>
          </p:cNvGrpSpPr>
          <p:nvPr/>
        </p:nvGrpSpPr>
        <p:grpSpPr bwMode="auto">
          <a:xfrm>
            <a:off x="1066800" y="227013"/>
            <a:ext cx="7845425" cy="6399212"/>
            <a:chOff x="672" y="143"/>
            <a:chExt cx="4942" cy="4031"/>
          </a:xfrm>
        </p:grpSpPr>
        <p:grpSp>
          <p:nvGrpSpPr>
            <p:cNvPr id="78891" name="Group 35"/>
            <p:cNvGrpSpPr>
              <a:grpSpLocks/>
            </p:cNvGrpSpPr>
            <p:nvPr/>
          </p:nvGrpSpPr>
          <p:grpSpPr bwMode="auto">
            <a:xfrm>
              <a:off x="672" y="3034"/>
              <a:ext cx="278" cy="86"/>
              <a:chOff x="672" y="3994"/>
              <a:chExt cx="278" cy="86"/>
            </a:xfrm>
          </p:grpSpPr>
          <p:sp>
            <p:nvSpPr>
              <p:cNvPr id="78893" name="AutoShape 36"/>
              <p:cNvSpPr>
                <a:spLocks noChangeArrowheads="1"/>
              </p:cNvSpPr>
              <p:nvPr/>
            </p:nvSpPr>
            <p:spPr bwMode="auto">
              <a:xfrm>
                <a:off x="672"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78894" name="AutoShape 37"/>
              <p:cNvSpPr>
                <a:spLocks noChangeArrowheads="1"/>
              </p:cNvSpPr>
              <p:nvPr/>
            </p:nvSpPr>
            <p:spPr bwMode="auto">
              <a:xfrm>
                <a:off x="864"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pic>
          <p:nvPicPr>
            <p:cNvPr id="78892" name="Picture 38" descr="wb_0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83" y="143"/>
              <a:ext cx="4031" cy="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4599" name="Group 39"/>
          <p:cNvGrpSpPr>
            <a:grpSpLocks/>
          </p:cNvGrpSpPr>
          <p:nvPr/>
        </p:nvGrpSpPr>
        <p:grpSpPr bwMode="auto">
          <a:xfrm>
            <a:off x="1066800" y="227013"/>
            <a:ext cx="7845425" cy="6399212"/>
            <a:chOff x="672" y="143"/>
            <a:chExt cx="4942" cy="4031"/>
          </a:xfrm>
        </p:grpSpPr>
        <p:grpSp>
          <p:nvGrpSpPr>
            <p:cNvPr id="78887" name="Group 40"/>
            <p:cNvGrpSpPr>
              <a:grpSpLocks/>
            </p:cNvGrpSpPr>
            <p:nvPr/>
          </p:nvGrpSpPr>
          <p:grpSpPr bwMode="auto">
            <a:xfrm>
              <a:off x="672" y="2544"/>
              <a:ext cx="278" cy="86"/>
              <a:chOff x="672" y="3994"/>
              <a:chExt cx="278" cy="86"/>
            </a:xfrm>
          </p:grpSpPr>
          <p:sp>
            <p:nvSpPr>
              <p:cNvPr id="78889" name="AutoShape 41"/>
              <p:cNvSpPr>
                <a:spLocks noChangeArrowheads="1"/>
              </p:cNvSpPr>
              <p:nvPr/>
            </p:nvSpPr>
            <p:spPr bwMode="auto">
              <a:xfrm>
                <a:off x="672"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78890" name="AutoShape 42"/>
              <p:cNvSpPr>
                <a:spLocks noChangeArrowheads="1"/>
              </p:cNvSpPr>
              <p:nvPr/>
            </p:nvSpPr>
            <p:spPr bwMode="auto">
              <a:xfrm>
                <a:off x="864"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pic>
          <p:nvPicPr>
            <p:cNvPr id="78888" name="Picture 43" descr="wb_01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83" y="143"/>
              <a:ext cx="4031" cy="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4604" name="Group 44"/>
          <p:cNvGrpSpPr>
            <a:grpSpLocks/>
          </p:cNvGrpSpPr>
          <p:nvPr/>
        </p:nvGrpSpPr>
        <p:grpSpPr bwMode="auto">
          <a:xfrm>
            <a:off x="1066800" y="227013"/>
            <a:ext cx="7845425" cy="6399212"/>
            <a:chOff x="672" y="143"/>
            <a:chExt cx="4942" cy="4031"/>
          </a:xfrm>
        </p:grpSpPr>
        <p:grpSp>
          <p:nvGrpSpPr>
            <p:cNvPr id="78883" name="Group 45"/>
            <p:cNvGrpSpPr>
              <a:grpSpLocks/>
            </p:cNvGrpSpPr>
            <p:nvPr/>
          </p:nvGrpSpPr>
          <p:grpSpPr bwMode="auto">
            <a:xfrm>
              <a:off x="672" y="1872"/>
              <a:ext cx="278" cy="86"/>
              <a:chOff x="672" y="3994"/>
              <a:chExt cx="278" cy="86"/>
            </a:xfrm>
          </p:grpSpPr>
          <p:sp>
            <p:nvSpPr>
              <p:cNvPr id="78885" name="AutoShape 46"/>
              <p:cNvSpPr>
                <a:spLocks noChangeArrowheads="1"/>
              </p:cNvSpPr>
              <p:nvPr/>
            </p:nvSpPr>
            <p:spPr bwMode="auto">
              <a:xfrm>
                <a:off x="672"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78886" name="AutoShape 47"/>
              <p:cNvSpPr>
                <a:spLocks noChangeArrowheads="1"/>
              </p:cNvSpPr>
              <p:nvPr/>
            </p:nvSpPr>
            <p:spPr bwMode="auto">
              <a:xfrm>
                <a:off x="864"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pic>
          <p:nvPicPr>
            <p:cNvPr id="78884" name="Picture 48" descr="wb_01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83" y="143"/>
              <a:ext cx="4031" cy="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4609" name="Group 49"/>
          <p:cNvGrpSpPr>
            <a:grpSpLocks/>
          </p:cNvGrpSpPr>
          <p:nvPr/>
        </p:nvGrpSpPr>
        <p:grpSpPr bwMode="auto">
          <a:xfrm>
            <a:off x="1066800" y="227013"/>
            <a:ext cx="7845425" cy="6399212"/>
            <a:chOff x="672" y="143"/>
            <a:chExt cx="4942" cy="4031"/>
          </a:xfrm>
        </p:grpSpPr>
        <p:grpSp>
          <p:nvGrpSpPr>
            <p:cNvPr id="78879" name="Group 50"/>
            <p:cNvGrpSpPr>
              <a:grpSpLocks/>
            </p:cNvGrpSpPr>
            <p:nvPr/>
          </p:nvGrpSpPr>
          <p:grpSpPr bwMode="auto">
            <a:xfrm>
              <a:off x="672" y="912"/>
              <a:ext cx="278" cy="86"/>
              <a:chOff x="672" y="3994"/>
              <a:chExt cx="278" cy="86"/>
            </a:xfrm>
          </p:grpSpPr>
          <p:sp>
            <p:nvSpPr>
              <p:cNvPr id="78881" name="AutoShape 51"/>
              <p:cNvSpPr>
                <a:spLocks noChangeArrowheads="1"/>
              </p:cNvSpPr>
              <p:nvPr/>
            </p:nvSpPr>
            <p:spPr bwMode="auto">
              <a:xfrm>
                <a:off x="672"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78882" name="AutoShape 52"/>
              <p:cNvSpPr>
                <a:spLocks noChangeArrowheads="1"/>
              </p:cNvSpPr>
              <p:nvPr/>
            </p:nvSpPr>
            <p:spPr bwMode="auto">
              <a:xfrm>
                <a:off x="864"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pic>
          <p:nvPicPr>
            <p:cNvPr id="78880" name="Picture 53" descr="wb_01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83" y="143"/>
              <a:ext cx="4031" cy="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94614" name="Picture 54" descr="wb_02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5" name="Picture 55" descr="wb_02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6" name="Picture 56" descr="wb_02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7" name="Picture 57" descr="wb_02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8" name="Picture 58" descr="wb_02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9" name="Picture 59" descr="wb_03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0" name="Picture 60" descr="wb_03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1" name="Picture 61" descr="wb_035"/>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2" name="Picture 62" descr="wb_037"/>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3" name="Picture 63" descr="wb_039"/>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4" name="Picture 64" descr="wb_041"/>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5" name="Picture 65" descr="wb_04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6" name="Picture 66" descr="wb_045"/>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7" name="Picture 67" descr="wb_047"/>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8" name="Picture 68" descr="wb_049"/>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9" name="Picture 69" descr="wb_051"/>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78" name="Rectangle 70"/>
          <p:cNvSpPr>
            <a:spLocks noChangeArrowheads="1"/>
          </p:cNvSpPr>
          <p:nvPr/>
        </p:nvSpPr>
        <p:spPr bwMode="auto">
          <a:xfrm>
            <a:off x="2513013" y="227013"/>
            <a:ext cx="6399212" cy="63992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Tree>
    <p:extLst>
      <p:ext uri="{BB962C8B-B14F-4D97-AF65-F5344CB8AC3E}">
        <p14:creationId xmlns:p14="http://schemas.microsoft.com/office/powerpoint/2010/main" val="25533219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9456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nodeType="clickEffect">
                                  <p:stCondLst>
                                    <p:cond delay="0"/>
                                  </p:stCondLst>
                                  <p:childTnLst>
                                    <p:set>
                                      <p:cBhvr>
                                        <p:cTn id="10" dur="1" fill="hold">
                                          <p:stCondLst>
                                            <p:cond delay="0"/>
                                          </p:stCondLst>
                                        </p:cTn>
                                        <p:tgtEl>
                                          <p:spTgt spid="194563"/>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94569"/>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xit" presetSubtype="0" fill="hold" nodeType="clickEffect">
                                  <p:stCondLst>
                                    <p:cond delay="0"/>
                                  </p:stCondLst>
                                  <p:childTnLst>
                                    <p:set>
                                      <p:cBhvr>
                                        <p:cTn id="16" dur="1" fill="hold">
                                          <p:stCondLst>
                                            <p:cond delay="0"/>
                                          </p:stCondLst>
                                        </p:cTn>
                                        <p:tgtEl>
                                          <p:spTgt spid="194569"/>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9457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nodeType="clickEffect">
                                  <p:stCondLst>
                                    <p:cond delay="0"/>
                                  </p:stCondLst>
                                  <p:childTnLst>
                                    <p:set>
                                      <p:cBhvr>
                                        <p:cTn id="22" dur="1" fill="hold">
                                          <p:stCondLst>
                                            <p:cond delay="0"/>
                                          </p:stCondLst>
                                        </p:cTn>
                                        <p:tgtEl>
                                          <p:spTgt spid="194574"/>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194579"/>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xit" presetSubtype="0" fill="hold" nodeType="clickEffect">
                                  <p:stCondLst>
                                    <p:cond delay="0"/>
                                  </p:stCondLst>
                                  <p:childTnLst>
                                    <p:set>
                                      <p:cBhvr>
                                        <p:cTn id="28" dur="1" fill="hold">
                                          <p:stCondLst>
                                            <p:cond delay="0"/>
                                          </p:stCondLst>
                                        </p:cTn>
                                        <p:tgtEl>
                                          <p:spTgt spid="194579"/>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19458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xit" presetSubtype="0" fill="hold" nodeType="clickEffect">
                                  <p:stCondLst>
                                    <p:cond delay="0"/>
                                  </p:stCondLst>
                                  <p:childTnLst>
                                    <p:set>
                                      <p:cBhvr>
                                        <p:cTn id="34" dur="1" fill="hold">
                                          <p:stCondLst>
                                            <p:cond delay="0"/>
                                          </p:stCondLst>
                                        </p:cTn>
                                        <p:tgtEl>
                                          <p:spTgt spid="194584"/>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194589"/>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xit" presetSubtype="0" fill="hold" nodeType="clickEffect">
                                  <p:stCondLst>
                                    <p:cond delay="0"/>
                                  </p:stCondLst>
                                  <p:childTnLst>
                                    <p:set>
                                      <p:cBhvr>
                                        <p:cTn id="40" dur="1" fill="hold">
                                          <p:stCondLst>
                                            <p:cond delay="0"/>
                                          </p:stCondLst>
                                        </p:cTn>
                                        <p:tgtEl>
                                          <p:spTgt spid="194589"/>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194594"/>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xit" presetSubtype="0" fill="hold" nodeType="clickEffect">
                                  <p:stCondLst>
                                    <p:cond delay="0"/>
                                  </p:stCondLst>
                                  <p:childTnLst>
                                    <p:set>
                                      <p:cBhvr>
                                        <p:cTn id="46" dur="1" fill="hold">
                                          <p:stCondLst>
                                            <p:cond delay="0"/>
                                          </p:stCondLst>
                                        </p:cTn>
                                        <p:tgtEl>
                                          <p:spTgt spid="194594"/>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194599"/>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xit" presetSubtype="0" fill="hold" nodeType="clickEffect">
                                  <p:stCondLst>
                                    <p:cond delay="0"/>
                                  </p:stCondLst>
                                  <p:childTnLst>
                                    <p:set>
                                      <p:cBhvr>
                                        <p:cTn id="52" dur="1" fill="hold">
                                          <p:stCondLst>
                                            <p:cond delay="0"/>
                                          </p:stCondLst>
                                        </p:cTn>
                                        <p:tgtEl>
                                          <p:spTgt spid="194599"/>
                                        </p:tgtEl>
                                        <p:attrNameLst>
                                          <p:attrName>style.visibility</p:attrName>
                                        </p:attrNameLst>
                                      </p:cBhvr>
                                      <p:to>
                                        <p:strVal val="hidden"/>
                                      </p:to>
                                    </p:set>
                                  </p:childTnLst>
                                </p:cTn>
                              </p:par>
                              <p:par>
                                <p:cTn id="53" presetID="1" presetClass="entr" presetSubtype="0" fill="hold" nodeType="withEffect">
                                  <p:stCondLst>
                                    <p:cond delay="0"/>
                                  </p:stCondLst>
                                  <p:childTnLst>
                                    <p:set>
                                      <p:cBhvr>
                                        <p:cTn id="54" dur="1" fill="hold">
                                          <p:stCondLst>
                                            <p:cond delay="0"/>
                                          </p:stCondLst>
                                        </p:cTn>
                                        <p:tgtEl>
                                          <p:spTgt spid="194604"/>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xit" presetSubtype="0" fill="hold" nodeType="clickEffect">
                                  <p:stCondLst>
                                    <p:cond delay="0"/>
                                  </p:stCondLst>
                                  <p:childTnLst>
                                    <p:set>
                                      <p:cBhvr>
                                        <p:cTn id="58" dur="1" fill="hold">
                                          <p:stCondLst>
                                            <p:cond delay="0"/>
                                          </p:stCondLst>
                                        </p:cTn>
                                        <p:tgtEl>
                                          <p:spTgt spid="194604"/>
                                        </p:tgtEl>
                                        <p:attrNameLst>
                                          <p:attrName>style.visibility</p:attrName>
                                        </p:attrNameLst>
                                      </p:cBhvr>
                                      <p:to>
                                        <p:strVal val="hidden"/>
                                      </p:to>
                                    </p:set>
                                  </p:childTnLst>
                                </p:cTn>
                              </p:par>
                              <p:par>
                                <p:cTn id="59" presetID="1" presetClass="entr" presetSubtype="0" fill="hold" nodeType="withEffect">
                                  <p:stCondLst>
                                    <p:cond delay="0"/>
                                  </p:stCondLst>
                                  <p:childTnLst>
                                    <p:set>
                                      <p:cBhvr>
                                        <p:cTn id="60" dur="1" fill="hold">
                                          <p:stCondLst>
                                            <p:cond delay="0"/>
                                          </p:stCondLst>
                                        </p:cTn>
                                        <p:tgtEl>
                                          <p:spTgt spid="194609"/>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xit" presetSubtype="0" fill="hold" nodeType="clickEffect">
                                  <p:stCondLst>
                                    <p:cond delay="0"/>
                                  </p:stCondLst>
                                  <p:childTnLst>
                                    <p:set>
                                      <p:cBhvr>
                                        <p:cTn id="64" dur="1" fill="hold">
                                          <p:stCondLst>
                                            <p:cond delay="0"/>
                                          </p:stCondLst>
                                        </p:cTn>
                                        <p:tgtEl>
                                          <p:spTgt spid="194609"/>
                                        </p:tgtEl>
                                        <p:attrNameLst>
                                          <p:attrName>style.visibility</p:attrName>
                                        </p:attrNameLst>
                                      </p:cBhvr>
                                      <p:to>
                                        <p:strVal val="hidden"/>
                                      </p:to>
                                    </p:set>
                                  </p:childTnLst>
                                </p:cTn>
                              </p:par>
                              <p:par>
                                <p:cTn id="65" presetID="1" presetClass="entr" presetSubtype="0" fill="hold" nodeType="withEffect">
                                  <p:stCondLst>
                                    <p:cond delay="0"/>
                                  </p:stCondLst>
                                  <p:childTnLst>
                                    <p:set>
                                      <p:cBhvr>
                                        <p:cTn id="66" dur="1" fill="hold">
                                          <p:stCondLst>
                                            <p:cond delay="0"/>
                                          </p:stCondLst>
                                        </p:cTn>
                                        <p:tgtEl>
                                          <p:spTgt spid="194614"/>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xit" presetSubtype="0" fill="hold" nodeType="clickEffect">
                                  <p:stCondLst>
                                    <p:cond delay="0"/>
                                  </p:stCondLst>
                                  <p:childTnLst>
                                    <p:set>
                                      <p:cBhvr>
                                        <p:cTn id="70" dur="1" fill="hold">
                                          <p:stCondLst>
                                            <p:cond delay="0"/>
                                          </p:stCondLst>
                                        </p:cTn>
                                        <p:tgtEl>
                                          <p:spTgt spid="194614"/>
                                        </p:tgtEl>
                                        <p:attrNameLst>
                                          <p:attrName>style.visibility</p:attrName>
                                        </p:attrNameLst>
                                      </p:cBhvr>
                                      <p:to>
                                        <p:strVal val="hidden"/>
                                      </p:to>
                                    </p:set>
                                  </p:childTnLst>
                                </p:cTn>
                              </p:par>
                              <p:par>
                                <p:cTn id="71" presetID="1" presetClass="entr" presetSubtype="0" fill="hold" nodeType="withEffect">
                                  <p:stCondLst>
                                    <p:cond delay="0"/>
                                  </p:stCondLst>
                                  <p:childTnLst>
                                    <p:set>
                                      <p:cBhvr>
                                        <p:cTn id="72" dur="1" fill="hold">
                                          <p:stCondLst>
                                            <p:cond delay="0"/>
                                          </p:stCondLst>
                                        </p:cTn>
                                        <p:tgtEl>
                                          <p:spTgt spid="194615"/>
                                        </p:tgtEl>
                                        <p:attrNameLst>
                                          <p:attrName>style.visibility</p:attrName>
                                        </p:attrNameLst>
                                      </p:cBhvr>
                                      <p:to>
                                        <p:strVal val="visible"/>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xit" presetSubtype="0" fill="hold" nodeType="clickEffect">
                                  <p:stCondLst>
                                    <p:cond delay="0"/>
                                  </p:stCondLst>
                                  <p:childTnLst>
                                    <p:set>
                                      <p:cBhvr>
                                        <p:cTn id="76" dur="1" fill="hold">
                                          <p:stCondLst>
                                            <p:cond delay="0"/>
                                          </p:stCondLst>
                                        </p:cTn>
                                        <p:tgtEl>
                                          <p:spTgt spid="194615"/>
                                        </p:tgtEl>
                                        <p:attrNameLst>
                                          <p:attrName>style.visibility</p:attrName>
                                        </p:attrNameLst>
                                      </p:cBhvr>
                                      <p:to>
                                        <p:strVal val="hidden"/>
                                      </p:to>
                                    </p:set>
                                  </p:childTnLst>
                                </p:cTn>
                              </p:par>
                              <p:par>
                                <p:cTn id="77" presetID="1" presetClass="entr" presetSubtype="0" fill="hold" nodeType="withEffect">
                                  <p:stCondLst>
                                    <p:cond delay="0"/>
                                  </p:stCondLst>
                                  <p:childTnLst>
                                    <p:set>
                                      <p:cBhvr>
                                        <p:cTn id="78" dur="1" fill="hold">
                                          <p:stCondLst>
                                            <p:cond delay="0"/>
                                          </p:stCondLst>
                                        </p:cTn>
                                        <p:tgtEl>
                                          <p:spTgt spid="194616"/>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xit" presetSubtype="0" fill="hold" nodeType="clickEffect">
                                  <p:stCondLst>
                                    <p:cond delay="0"/>
                                  </p:stCondLst>
                                  <p:childTnLst>
                                    <p:set>
                                      <p:cBhvr>
                                        <p:cTn id="82" dur="1" fill="hold">
                                          <p:stCondLst>
                                            <p:cond delay="0"/>
                                          </p:stCondLst>
                                        </p:cTn>
                                        <p:tgtEl>
                                          <p:spTgt spid="194616"/>
                                        </p:tgtEl>
                                        <p:attrNameLst>
                                          <p:attrName>style.visibility</p:attrName>
                                        </p:attrNameLst>
                                      </p:cBhvr>
                                      <p:to>
                                        <p:strVal val="hidden"/>
                                      </p:to>
                                    </p:set>
                                  </p:childTnLst>
                                </p:cTn>
                              </p:par>
                              <p:par>
                                <p:cTn id="83" presetID="1" presetClass="entr" presetSubtype="0" fill="hold" nodeType="withEffect">
                                  <p:stCondLst>
                                    <p:cond delay="0"/>
                                  </p:stCondLst>
                                  <p:childTnLst>
                                    <p:set>
                                      <p:cBhvr>
                                        <p:cTn id="84" dur="1" fill="hold">
                                          <p:stCondLst>
                                            <p:cond delay="0"/>
                                          </p:stCondLst>
                                        </p:cTn>
                                        <p:tgtEl>
                                          <p:spTgt spid="194617"/>
                                        </p:tgtEl>
                                        <p:attrNameLst>
                                          <p:attrName>style.visibility</p:attrName>
                                        </p:attrNameLst>
                                      </p:cBhvr>
                                      <p:to>
                                        <p:strVal val="visible"/>
                                      </p:to>
                                    </p:set>
                                  </p:childTnLst>
                                </p:cTn>
                              </p:par>
                            </p:childTnLst>
                          </p:cTn>
                        </p:par>
                      </p:childTnLst>
                    </p:cTn>
                  </p:par>
                  <p:par>
                    <p:cTn id="85" fill="hold" nodeType="clickPar">
                      <p:stCondLst>
                        <p:cond delay="indefinite"/>
                      </p:stCondLst>
                      <p:childTnLst>
                        <p:par>
                          <p:cTn id="86" fill="hold" nodeType="withGroup">
                            <p:stCondLst>
                              <p:cond delay="0"/>
                            </p:stCondLst>
                            <p:childTnLst>
                              <p:par>
                                <p:cTn id="87" presetID="1" presetClass="entr" presetSubtype="0" fill="hold" nodeType="clickEffect">
                                  <p:stCondLst>
                                    <p:cond delay="0"/>
                                  </p:stCondLst>
                                  <p:childTnLst>
                                    <p:set>
                                      <p:cBhvr>
                                        <p:cTn id="88" dur="1" fill="hold">
                                          <p:stCondLst>
                                            <p:cond delay="0"/>
                                          </p:stCondLst>
                                        </p:cTn>
                                        <p:tgtEl>
                                          <p:spTgt spid="194618"/>
                                        </p:tgtEl>
                                        <p:attrNameLst>
                                          <p:attrName>style.visibility</p:attrName>
                                        </p:attrNameLst>
                                      </p:cBhvr>
                                      <p:to>
                                        <p:strVal val="visible"/>
                                      </p:to>
                                    </p:set>
                                  </p:childTnLst>
                                </p:cTn>
                              </p:par>
                            </p:childTnLst>
                          </p:cTn>
                        </p:par>
                      </p:childTnLst>
                    </p:cTn>
                  </p:par>
                  <p:par>
                    <p:cTn id="89" fill="hold" nodeType="clickPar">
                      <p:stCondLst>
                        <p:cond delay="indefinite"/>
                      </p:stCondLst>
                      <p:childTnLst>
                        <p:par>
                          <p:cTn id="90" fill="hold" nodeType="withGroup">
                            <p:stCondLst>
                              <p:cond delay="0"/>
                            </p:stCondLst>
                            <p:childTnLst>
                              <p:par>
                                <p:cTn id="91" presetID="1" presetClass="entr" presetSubtype="0" fill="hold" nodeType="clickEffect">
                                  <p:stCondLst>
                                    <p:cond delay="0"/>
                                  </p:stCondLst>
                                  <p:childTnLst>
                                    <p:set>
                                      <p:cBhvr>
                                        <p:cTn id="92" dur="1" fill="hold">
                                          <p:stCondLst>
                                            <p:cond delay="0"/>
                                          </p:stCondLst>
                                        </p:cTn>
                                        <p:tgtEl>
                                          <p:spTgt spid="194619"/>
                                        </p:tgtEl>
                                        <p:attrNameLst>
                                          <p:attrName>style.visibility</p:attrName>
                                        </p:attrNameLst>
                                      </p:cBhvr>
                                      <p:to>
                                        <p:strVal val="visible"/>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1" presetClass="entr" presetSubtype="0" fill="hold" nodeType="clickEffect">
                                  <p:stCondLst>
                                    <p:cond delay="0"/>
                                  </p:stCondLst>
                                  <p:childTnLst>
                                    <p:set>
                                      <p:cBhvr>
                                        <p:cTn id="96" dur="1" fill="hold">
                                          <p:stCondLst>
                                            <p:cond delay="0"/>
                                          </p:stCondLst>
                                        </p:cTn>
                                        <p:tgtEl>
                                          <p:spTgt spid="194620"/>
                                        </p:tgtEl>
                                        <p:attrNameLst>
                                          <p:attrName>style.visibility</p:attrName>
                                        </p:attrNameLst>
                                      </p:cBhvr>
                                      <p:to>
                                        <p:strVal val="visible"/>
                                      </p:to>
                                    </p:set>
                                  </p:childTnLst>
                                </p:cTn>
                              </p:par>
                            </p:childTnLst>
                          </p:cTn>
                        </p:par>
                      </p:childTnLst>
                    </p:cTn>
                  </p:par>
                  <p:par>
                    <p:cTn id="97" fill="hold" nodeType="clickPar">
                      <p:stCondLst>
                        <p:cond delay="indefinite"/>
                      </p:stCondLst>
                      <p:childTnLst>
                        <p:par>
                          <p:cTn id="98" fill="hold" nodeType="withGroup">
                            <p:stCondLst>
                              <p:cond delay="0"/>
                            </p:stCondLst>
                            <p:childTnLst>
                              <p:par>
                                <p:cTn id="99" presetID="1" presetClass="entr" presetSubtype="0" fill="hold" nodeType="clickEffect">
                                  <p:stCondLst>
                                    <p:cond delay="0"/>
                                  </p:stCondLst>
                                  <p:childTnLst>
                                    <p:set>
                                      <p:cBhvr>
                                        <p:cTn id="100" dur="1" fill="hold">
                                          <p:stCondLst>
                                            <p:cond delay="0"/>
                                          </p:stCondLst>
                                        </p:cTn>
                                        <p:tgtEl>
                                          <p:spTgt spid="194621"/>
                                        </p:tgtEl>
                                        <p:attrNameLst>
                                          <p:attrName>style.visibility</p:attrName>
                                        </p:attrNameLst>
                                      </p:cBhvr>
                                      <p:to>
                                        <p:strVal val="visible"/>
                                      </p:to>
                                    </p:se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 presetClass="entr" presetSubtype="0" fill="hold" nodeType="clickEffect">
                                  <p:stCondLst>
                                    <p:cond delay="0"/>
                                  </p:stCondLst>
                                  <p:childTnLst>
                                    <p:set>
                                      <p:cBhvr>
                                        <p:cTn id="104" dur="1" fill="hold">
                                          <p:stCondLst>
                                            <p:cond delay="0"/>
                                          </p:stCondLst>
                                        </p:cTn>
                                        <p:tgtEl>
                                          <p:spTgt spid="194622"/>
                                        </p:tgtEl>
                                        <p:attrNameLst>
                                          <p:attrName>style.visibility</p:attrName>
                                        </p:attrNameLst>
                                      </p:cBhvr>
                                      <p:to>
                                        <p:strVal val="visible"/>
                                      </p:to>
                                    </p:set>
                                  </p:childTnLst>
                                </p:cTn>
                              </p:par>
                            </p:childTnLst>
                          </p:cTn>
                        </p:par>
                      </p:childTnLst>
                    </p:cTn>
                  </p:par>
                  <p:par>
                    <p:cTn id="105" fill="hold" nodeType="clickPar">
                      <p:stCondLst>
                        <p:cond delay="indefinite"/>
                      </p:stCondLst>
                      <p:childTnLst>
                        <p:par>
                          <p:cTn id="106" fill="hold" nodeType="withGroup">
                            <p:stCondLst>
                              <p:cond delay="0"/>
                            </p:stCondLst>
                            <p:childTnLst>
                              <p:par>
                                <p:cTn id="107" presetID="1" presetClass="entr" presetSubtype="0" fill="hold" nodeType="clickEffect">
                                  <p:stCondLst>
                                    <p:cond delay="0"/>
                                  </p:stCondLst>
                                  <p:childTnLst>
                                    <p:set>
                                      <p:cBhvr>
                                        <p:cTn id="108" dur="1" fill="hold">
                                          <p:stCondLst>
                                            <p:cond delay="0"/>
                                          </p:stCondLst>
                                        </p:cTn>
                                        <p:tgtEl>
                                          <p:spTgt spid="194623"/>
                                        </p:tgtEl>
                                        <p:attrNameLst>
                                          <p:attrName>style.visibility</p:attrName>
                                        </p:attrNameLst>
                                      </p:cBhvr>
                                      <p:to>
                                        <p:strVal val="visible"/>
                                      </p:to>
                                    </p:set>
                                  </p:childTnLst>
                                </p:cTn>
                              </p:par>
                            </p:childTnLst>
                          </p:cTn>
                        </p:par>
                      </p:childTnLst>
                    </p:cTn>
                  </p:par>
                  <p:par>
                    <p:cTn id="109" fill="hold" nodeType="clickPar">
                      <p:stCondLst>
                        <p:cond delay="indefinite"/>
                      </p:stCondLst>
                      <p:childTnLst>
                        <p:par>
                          <p:cTn id="110" fill="hold" nodeType="withGroup">
                            <p:stCondLst>
                              <p:cond delay="0"/>
                            </p:stCondLst>
                            <p:childTnLst>
                              <p:par>
                                <p:cTn id="111" presetID="1" presetClass="entr" presetSubtype="0" fill="hold" nodeType="clickEffect">
                                  <p:stCondLst>
                                    <p:cond delay="0"/>
                                  </p:stCondLst>
                                  <p:childTnLst>
                                    <p:set>
                                      <p:cBhvr>
                                        <p:cTn id="112" dur="1" fill="hold">
                                          <p:stCondLst>
                                            <p:cond delay="0"/>
                                          </p:stCondLst>
                                        </p:cTn>
                                        <p:tgtEl>
                                          <p:spTgt spid="194624"/>
                                        </p:tgtEl>
                                        <p:attrNameLst>
                                          <p:attrName>style.visibility</p:attrName>
                                        </p:attrNameLst>
                                      </p:cBhvr>
                                      <p:to>
                                        <p:strVal val="visible"/>
                                      </p:to>
                                    </p:se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1" presetClass="entr" presetSubtype="0" fill="hold" nodeType="clickEffect">
                                  <p:stCondLst>
                                    <p:cond delay="0"/>
                                  </p:stCondLst>
                                  <p:childTnLst>
                                    <p:set>
                                      <p:cBhvr>
                                        <p:cTn id="116" dur="1" fill="hold">
                                          <p:stCondLst>
                                            <p:cond delay="0"/>
                                          </p:stCondLst>
                                        </p:cTn>
                                        <p:tgtEl>
                                          <p:spTgt spid="194625"/>
                                        </p:tgtEl>
                                        <p:attrNameLst>
                                          <p:attrName>style.visibility</p:attrName>
                                        </p:attrNameLst>
                                      </p:cBhvr>
                                      <p:to>
                                        <p:strVal val="visible"/>
                                      </p:to>
                                    </p:se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1" presetClass="entr" presetSubtype="0" fill="hold" nodeType="clickEffect">
                                  <p:stCondLst>
                                    <p:cond delay="0"/>
                                  </p:stCondLst>
                                  <p:childTnLst>
                                    <p:set>
                                      <p:cBhvr>
                                        <p:cTn id="120" dur="1" fill="hold">
                                          <p:stCondLst>
                                            <p:cond delay="0"/>
                                          </p:stCondLst>
                                        </p:cTn>
                                        <p:tgtEl>
                                          <p:spTgt spid="194626"/>
                                        </p:tgtEl>
                                        <p:attrNameLst>
                                          <p:attrName>style.visibility</p:attrName>
                                        </p:attrNameLst>
                                      </p:cBhvr>
                                      <p:to>
                                        <p:strVal val="visible"/>
                                      </p:to>
                                    </p:set>
                                  </p:childTnLst>
                                </p:cTn>
                              </p:par>
                            </p:childTnLst>
                          </p:cTn>
                        </p:par>
                      </p:childTnLst>
                    </p:cTn>
                  </p:par>
                  <p:par>
                    <p:cTn id="121" fill="hold" nodeType="clickPar">
                      <p:stCondLst>
                        <p:cond delay="indefinite"/>
                      </p:stCondLst>
                      <p:childTnLst>
                        <p:par>
                          <p:cTn id="122" fill="hold" nodeType="withGroup">
                            <p:stCondLst>
                              <p:cond delay="0"/>
                            </p:stCondLst>
                            <p:childTnLst>
                              <p:par>
                                <p:cTn id="123" presetID="1" presetClass="entr" presetSubtype="0" fill="hold" nodeType="clickEffect">
                                  <p:stCondLst>
                                    <p:cond delay="0"/>
                                  </p:stCondLst>
                                  <p:childTnLst>
                                    <p:set>
                                      <p:cBhvr>
                                        <p:cTn id="124" dur="1" fill="hold">
                                          <p:stCondLst>
                                            <p:cond delay="0"/>
                                          </p:stCondLst>
                                        </p:cTn>
                                        <p:tgtEl>
                                          <p:spTgt spid="194627"/>
                                        </p:tgtEl>
                                        <p:attrNameLst>
                                          <p:attrName>style.visibility</p:attrName>
                                        </p:attrNameLst>
                                      </p:cBhvr>
                                      <p:to>
                                        <p:strVal val="visible"/>
                                      </p:to>
                                    </p:set>
                                  </p:childTnLst>
                                </p:cTn>
                              </p:par>
                            </p:childTnLst>
                          </p:cTn>
                        </p:par>
                      </p:childTnLst>
                    </p:cTn>
                  </p:par>
                  <p:par>
                    <p:cTn id="125" fill="hold" nodeType="clickPar">
                      <p:stCondLst>
                        <p:cond delay="indefinite"/>
                      </p:stCondLst>
                      <p:childTnLst>
                        <p:par>
                          <p:cTn id="126" fill="hold" nodeType="withGroup">
                            <p:stCondLst>
                              <p:cond delay="0"/>
                            </p:stCondLst>
                            <p:childTnLst>
                              <p:par>
                                <p:cTn id="127" presetID="1" presetClass="entr" presetSubtype="0" fill="hold" nodeType="clickEffect">
                                  <p:stCondLst>
                                    <p:cond delay="0"/>
                                  </p:stCondLst>
                                  <p:childTnLst>
                                    <p:set>
                                      <p:cBhvr>
                                        <p:cTn id="128" dur="1" fill="hold">
                                          <p:stCondLst>
                                            <p:cond delay="0"/>
                                          </p:stCondLst>
                                        </p:cTn>
                                        <p:tgtEl>
                                          <p:spTgt spid="194628"/>
                                        </p:tgtEl>
                                        <p:attrNameLst>
                                          <p:attrName>style.visibility</p:attrName>
                                        </p:attrNameLst>
                                      </p:cBhvr>
                                      <p:to>
                                        <p:strVal val="visible"/>
                                      </p:to>
                                    </p:se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1" presetClass="entr" presetSubtype="0" fill="hold" nodeType="clickEffect">
                                  <p:stCondLst>
                                    <p:cond delay="0"/>
                                  </p:stCondLst>
                                  <p:childTnLst>
                                    <p:set>
                                      <p:cBhvr>
                                        <p:cTn id="132" dur="1" fill="hold">
                                          <p:stCondLst>
                                            <p:cond delay="0"/>
                                          </p:stCondLst>
                                        </p:cTn>
                                        <p:tgtEl>
                                          <p:spTgt spid="1946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17781"/>
            <a:ext cx="9144000" cy="5440219"/>
          </a:xfrm>
          <a:prstGeom prst="rect">
            <a:avLst/>
          </a:prstGeom>
        </p:spPr>
      </p:pic>
      <p:sp>
        <p:nvSpPr>
          <p:cNvPr id="5" name="Title 1"/>
          <p:cNvSpPr txBox="1">
            <a:spLocks/>
          </p:cNvSpPr>
          <p:nvPr/>
        </p:nvSpPr>
        <p:spPr>
          <a:xfrm>
            <a:off x="457200" y="108384"/>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a:lstStyle>
          <a:p>
            <a:r>
              <a:rPr lang="en-US" dirty="0" smtClean="0">
                <a:solidFill>
                  <a:prstClr val="black"/>
                </a:solidFill>
              </a:rPr>
              <a:t>Real XFEL still</a:t>
            </a:r>
            <a:endParaRPr lang="en-US" dirty="0">
              <a:solidFill>
                <a:prstClr val="black"/>
              </a:solidFill>
            </a:endParaRPr>
          </a:p>
        </p:txBody>
      </p:sp>
      <p:sp>
        <p:nvSpPr>
          <p:cNvPr id="6" name="Rectangle 5"/>
          <p:cNvSpPr/>
          <p:nvPr/>
        </p:nvSpPr>
        <p:spPr>
          <a:xfrm>
            <a:off x="6797899" y="762000"/>
            <a:ext cx="2349321" cy="646331"/>
          </a:xfrm>
          <a:prstGeom prst="rect">
            <a:avLst/>
          </a:prstGeom>
        </p:spPr>
        <p:txBody>
          <a:bodyPr wrap="square">
            <a:spAutoFit/>
          </a:bodyPr>
          <a:lstStyle/>
          <a:p>
            <a:r>
              <a:rPr lang="en-US" dirty="0"/>
              <a:t>Lyubimov </a:t>
            </a:r>
            <a:r>
              <a:rPr lang="en-US" dirty="0" smtClean="0"/>
              <a:t>et al. (2016).</a:t>
            </a:r>
          </a:p>
          <a:p>
            <a:r>
              <a:rPr lang="en-US" i="1" dirty="0" err="1" smtClean="0"/>
              <a:t>eLife</a:t>
            </a:r>
            <a:r>
              <a:rPr lang="en-US" dirty="0" smtClean="0"/>
              <a:t> </a:t>
            </a:r>
            <a:r>
              <a:rPr lang="en-US" b="1" dirty="0"/>
              <a:t>5</a:t>
            </a:r>
            <a:r>
              <a:rPr lang="en-US" dirty="0"/>
              <a:t>, e18740. </a:t>
            </a:r>
            <a:endParaRPr lang="en-US" dirty="0"/>
          </a:p>
        </p:txBody>
      </p:sp>
    </p:spTree>
    <p:extLst>
      <p:ext uri="{BB962C8B-B14F-4D97-AF65-F5344CB8AC3E}">
        <p14:creationId xmlns:p14="http://schemas.microsoft.com/office/powerpoint/2010/main" val="146068649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0" name="Picture 2" descr="wb_05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31" name="Picture 3" descr="wb_04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32" name="Picture 4" descr="wb_04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33" name="Picture 5" descr="wb_04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34" name="Picture 6" descr="wb_04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35" name="Picture 7" descr="wb_04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36" name="Picture 8" descr="wb_03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37" name="Picture 9" descr="wb_03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38" name="Picture 10" descr="wb_03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39" name="Picture 11" descr="wb_03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40" name="Picture 12" descr="wb_03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41" name="Picture 13" descr="wb_02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42" name="Picture 14" descr="wb_02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43" name="Picture 15" descr="wb_02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44" name="Picture 16" descr="wb_02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45" name="Picture 17" descr="wb_02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46" name="Picture 18" descr="wb_019"/>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47" name="Picture 19" descr="wb_017"/>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48" name="Picture 20" descr="wb_015"/>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49" name="Picture 21" descr="wb_013"/>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50" name="Picture 22" descr="wb_011"/>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51" name="Picture 23" descr="wb_009"/>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52" name="Picture 24" descr="wb_007"/>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53" name="Picture 25" descr="wb_005"/>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54" name="Picture 26" descr="wb_003"/>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55" name="Picture 27" descr="wb_001"/>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20" name="AutoShape 28"/>
          <p:cNvSpPr>
            <a:spLocks noChangeArrowheads="1"/>
          </p:cNvSpPr>
          <p:nvPr/>
        </p:nvSpPr>
        <p:spPr bwMode="auto">
          <a:xfrm>
            <a:off x="304800" y="6248400"/>
            <a:ext cx="1905000" cy="304800"/>
          </a:xfrm>
          <a:prstGeom prst="parallelogram">
            <a:avLst>
              <a:gd name="adj" fmla="val 156250"/>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85021" name="Freeform 29"/>
          <p:cNvSpPr>
            <a:spLocks/>
          </p:cNvSpPr>
          <p:nvPr/>
        </p:nvSpPr>
        <p:spPr bwMode="auto">
          <a:xfrm>
            <a:off x="1828800" y="6477000"/>
            <a:ext cx="609600" cy="330200"/>
          </a:xfrm>
          <a:custGeom>
            <a:avLst/>
            <a:gdLst>
              <a:gd name="T0" fmla="*/ 0 w 384"/>
              <a:gd name="T1" fmla="*/ 152400 h 208"/>
              <a:gd name="T2" fmla="*/ 304800 w 384"/>
              <a:gd name="T3" fmla="*/ 304800 h 208"/>
              <a:gd name="T4" fmla="*/ 609600 w 384"/>
              <a:gd name="T5" fmla="*/ 0 h 208"/>
              <a:gd name="T6" fmla="*/ 0 60000 65536"/>
              <a:gd name="T7" fmla="*/ 0 60000 65536"/>
              <a:gd name="T8" fmla="*/ 0 60000 65536"/>
            </a:gdLst>
            <a:ahLst/>
            <a:cxnLst>
              <a:cxn ang="T6">
                <a:pos x="T0" y="T1"/>
              </a:cxn>
              <a:cxn ang="T7">
                <a:pos x="T2" y="T3"/>
              </a:cxn>
              <a:cxn ang="T8">
                <a:pos x="T4" y="T5"/>
              </a:cxn>
            </a:cxnLst>
            <a:rect l="0" t="0" r="r" b="b"/>
            <a:pathLst>
              <a:path w="384" h="208">
                <a:moveTo>
                  <a:pt x="0" y="96"/>
                </a:moveTo>
                <a:cubicBezTo>
                  <a:pt x="64" y="152"/>
                  <a:pt x="128" y="208"/>
                  <a:pt x="192" y="192"/>
                </a:cubicBezTo>
                <a:cubicBezTo>
                  <a:pt x="256" y="176"/>
                  <a:pt x="320" y="88"/>
                  <a:pt x="384" y="0"/>
                </a:cubicBezTo>
              </a:path>
            </a:pathLst>
          </a:custGeom>
          <a:noFill/>
          <a:ln w="9525">
            <a:solidFill>
              <a:schemeClr val="tx1"/>
            </a:solidFill>
            <a:round/>
            <a:headEnd/>
            <a:tailEnd type="stealth" w="lg"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nvGrpSpPr>
          <p:cNvPr id="201758" name="Group 30"/>
          <p:cNvGrpSpPr>
            <a:grpSpLocks/>
          </p:cNvGrpSpPr>
          <p:nvPr/>
        </p:nvGrpSpPr>
        <p:grpSpPr bwMode="auto">
          <a:xfrm>
            <a:off x="1066800" y="6273800"/>
            <a:ext cx="441325" cy="161925"/>
            <a:chOff x="672" y="3952"/>
            <a:chExt cx="278" cy="102"/>
          </a:xfrm>
        </p:grpSpPr>
        <p:sp>
          <p:nvSpPr>
            <p:cNvPr id="85080" name="AutoShape 31"/>
            <p:cNvSpPr>
              <a:spLocks noChangeArrowheads="1"/>
            </p:cNvSpPr>
            <p:nvPr/>
          </p:nvSpPr>
          <p:spPr bwMode="auto">
            <a:xfrm>
              <a:off x="672"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85081" name="AutoShape 32"/>
            <p:cNvSpPr>
              <a:spLocks noChangeArrowheads="1"/>
            </p:cNvSpPr>
            <p:nvPr/>
          </p:nvSpPr>
          <p:spPr bwMode="auto">
            <a:xfrm>
              <a:off x="864"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85082" name="AutoShape 33"/>
            <p:cNvSpPr>
              <a:spLocks noChangeArrowheads="1"/>
            </p:cNvSpPr>
            <p:nvPr/>
          </p:nvSpPr>
          <p:spPr bwMode="auto">
            <a:xfrm>
              <a:off x="809" y="3968"/>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201762" name="Group 34"/>
          <p:cNvGrpSpPr>
            <a:grpSpLocks/>
          </p:cNvGrpSpPr>
          <p:nvPr/>
        </p:nvGrpSpPr>
        <p:grpSpPr bwMode="auto">
          <a:xfrm>
            <a:off x="1066800" y="6251575"/>
            <a:ext cx="441325" cy="161925"/>
            <a:chOff x="672" y="3936"/>
            <a:chExt cx="278" cy="102"/>
          </a:xfrm>
        </p:grpSpPr>
        <p:sp>
          <p:nvSpPr>
            <p:cNvPr id="85077" name="AutoShape 35"/>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85078" name="AutoShape 36"/>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85079" name="AutoShape 37"/>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201766" name="Group 38"/>
          <p:cNvGrpSpPr>
            <a:grpSpLocks/>
          </p:cNvGrpSpPr>
          <p:nvPr/>
        </p:nvGrpSpPr>
        <p:grpSpPr bwMode="auto">
          <a:xfrm>
            <a:off x="1068388" y="6234113"/>
            <a:ext cx="441325" cy="161925"/>
            <a:chOff x="672" y="3936"/>
            <a:chExt cx="278" cy="102"/>
          </a:xfrm>
        </p:grpSpPr>
        <p:sp>
          <p:nvSpPr>
            <p:cNvPr id="85074" name="AutoShape 39"/>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85075" name="AutoShape 40"/>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85076" name="AutoShape 41"/>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201770" name="Group 42"/>
          <p:cNvGrpSpPr>
            <a:grpSpLocks/>
          </p:cNvGrpSpPr>
          <p:nvPr/>
        </p:nvGrpSpPr>
        <p:grpSpPr bwMode="auto">
          <a:xfrm>
            <a:off x="1068388" y="6205538"/>
            <a:ext cx="441325" cy="161925"/>
            <a:chOff x="672" y="3936"/>
            <a:chExt cx="278" cy="102"/>
          </a:xfrm>
        </p:grpSpPr>
        <p:sp>
          <p:nvSpPr>
            <p:cNvPr id="85071" name="AutoShape 43"/>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85072" name="AutoShape 44"/>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85073" name="AutoShape 45"/>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201774" name="Group 46"/>
          <p:cNvGrpSpPr>
            <a:grpSpLocks/>
          </p:cNvGrpSpPr>
          <p:nvPr/>
        </p:nvGrpSpPr>
        <p:grpSpPr bwMode="auto">
          <a:xfrm>
            <a:off x="1068388" y="6169025"/>
            <a:ext cx="441325" cy="161925"/>
            <a:chOff x="672" y="3936"/>
            <a:chExt cx="278" cy="102"/>
          </a:xfrm>
        </p:grpSpPr>
        <p:sp>
          <p:nvSpPr>
            <p:cNvPr id="85068" name="AutoShape 47"/>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85069" name="AutoShape 48"/>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85070" name="AutoShape 49"/>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201778" name="Group 50"/>
          <p:cNvGrpSpPr>
            <a:grpSpLocks/>
          </p:cNvGrpSpPr>
          <p:nvPr/>
        </p:nvGrpSpPr>
        <p:grpSpPr bwMode="auto">
          <a:xfrm>
            <a:off x="1068388" y="6115050"/>
            <a:ext cx="441325" cy="161925"/>
            <a:chOff x="672" y="3936"/>
            <a:chExt cx="278" cy="102"/>
          </a:xfrm>
        </p:grpSpPr>
        <p:sp>
          <p:nvSpPr>
            <p:cNvPr id="85065" name="AutoShape 51"/>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85066" name="AutoShape 52"/>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85067" name="AutoShape 53"/>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201782" name="Group 54"/>
          <p:cNvGrpSpPr>
            <a:grpSpLocks/>
          </p:cNvGrpSpPr>
          <p:nvPr/>
        </p:nvGrpSpPr>
        <p:grpSpPr bwMode="auto">
          <a:xfrm>
            <a:off x="1068388" y="6032500"/>
            <a:ext cx="441325" cy="161925"/>
            <a:chOff x="672" y="3936"/>
            <a:chExt cx="278" cy="102"/>
          </a:xfrm>
        </p:grpSpPr>
        <p:sp>
          <p:nvSpPr>
            <p:cNvPr id="85062" name="AutoShape 55"/>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85063" name="AutoShape 56"/>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85064" name="AutoShape 57"/>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201786" name="Group 58"/>
          <p:cNvGrpSpPr>
            <a:grpSpLocks/>
          </p:cNvGrpSpPr>
          <p:nvPr/>
        </p:nvGrpSpPr>
        <p:grpSpPr bwMode="auto">
          <a:xfrm>
            <a:off x="1068388" y="5913438"/>
            <a:ext cx="441325" cy="161925"/>
            <a:chOff x="672" y="3936"/>
            <a:chExt cx="278" cy="102"/>
          </a:xfrm>
        </p:grpSpPr>
        <p:sp>
          <p:nvSpPr>
            <p:cNvPr id="85059" name="AutoShape 59"/>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85060" name="AutoShape 60"/>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85061" name="AutoShape 61"/>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201790" name="Group 62"/>
          <p:cNvGrpSpPr>
            <a:grpSpLocks/>
          </p:cNvGrpSpPr>
          <p:nvPr/>
        </p:nvGrpSpPr>
        <p:grpSpPr bwMode="auto">
          <a:xfrm>
            <a:off x="1068388" y="5740400"/>
            <a:ext cx="441325" cy="161925"/>
            <a:chOff x="672" y="3936"/>
            <a:chExt cx="278" cy="102"/>
          </a:xfrm>
        </p:grpSpPr>
        <p:sp>
          <p:nvSpPr>
            <p:cNvPr id="85056" name="AutoShape 63"/>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85057" name="AutoShape 64"/>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85058" name="AutoShape 65"/>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201794" name="Group 66"/>
          <p:cNvGrpSpPr>
            <a:grpSpLocks/>
          </p:cNvGrpSpPr>
          <p:nvPr/>
        </p:nvGrpSpPr>
        <p:grpSpPr bwMode="auto">
          <a:xfrm>
            <a:off x="1068388" y="5492750"/>
            <a:ext cx="441325" cy="161925"/>
            <a:chOff x="672" y="3936"/>
            <a:chExt cx="278" cy="102"/>
          </a:xfrm>
        </p:grpSpPr>
        <p:sp>
          <p:nvSpPr>
            <p:cNvPr id="85053" name="AutoShape 67"/>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85054" name="AutoShape 68"/>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85055" name="AutoShape 69"/>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201798" name="Group 70"/>
          <p:cNvGrpSpPr>
            <a:grpSpLocks/>
          </p:cNvGrpSpPr>
          <p:nvPr/>
        </p:nvGrpSpPr>
        <p:grpSpPr bwMode="auto">
          <a:xfrm>
            <a:off x="1068388" y="5137150"/>
            <a:ext cx="441325" cy="161925"/>
            <a:chOff x="672" y="3936"/>
            <a:chExt cx="278" cy="102"/>
          </a:xfrm>
        </p:grpSpPr>
        <p:sp>
          <p:nvSpPr>
            <p:cNvPr id="85050" name="AutoShape 71"/>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85051" name="AutoShape 72"/>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85052" name="AutoShape 73"/>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201802" name="Group 74"/>
          <p:cNvGrpSpPr>
            <a:grpSpLocks/>
          </p:cNvGrpSpPr>
          <p:nvPr/>
        </p:nvGrpSpPr>
        <p:grpSpPr bwMode="auto">
          <a:xfrm>
            <a:off x="1068388" y="4633913"/>
            <a:ext cx="441325" cy="161925"/>
            <a:chOff x="672" y="3936"/>
            <a:chExt cx="278" cy="102"/>
          </a:xfrm>
        </p:grpSpPr>
        <p:sp>
          <p:nvSpPr>
            <p:cNvPr id="85047" name="AutoShape 75"/>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85048" name="AutoShape 76"/>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85049" name="AutoShape 77"/>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201806" name="Group 78"/>
          <p:cNvGrpSpPr>
            <a:grpSpLocks/>
          </p:cNvGrpSpPr>
          <p:nvPr/>
        </p:nvGrpSpPr>
        <p:grpSpPr bwMode="auto">
          <a:xfrm>
            <a:off x="1068388" y="3902075"/>
            <a:ext cx="441325" cy="161925"/>
            <a:chOff x="672" y="3936"/>
            <a:chExt cx="278" cy="102"/>
          </a:xfrm>
        </p:grpSpPr>
        <p:sp>
          <p:nvSpPr>
            <p:cNvPr id="85044" name="AutoShape 79"/>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85045" name="AutoShape 80"/>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85046" name="AutoShape 81"/>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201810" name="Group 82"/>
          <p:cNvGrpSpPr>
            <a:grpSpLocks/>
          </p:cNvGrpSpPr>
          <p:nvPr/>
        </p:nvGrpSpPr>
        <p:grpSpPr bwMode="auto">
          <a:xfrm>
            <a:off x="1068388" y="2841625"/>
            <a:ext cx="441325" cy="161925"/>
            <a:chOff x="672" y="3936"/>
            <a:chExt cx="278" cy="102"/>
          </a:xfrm>
        </p:grpSpPr>
        <p:sp>
          <p:nvSpPr>
            <p:cNvPr id="85041" name="AutoShape 83"/>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85042" name="AutoShape 84"/>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85043" name="AutoShape 85"/>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201814" name="Group 86"/>
          <p:cNvGrpSpPr>
            <a:grpSpLocks/>
          </p:cNvGrpSpPr>
          <p:nvPr/>
        </p:nvGrpSpPr>
        <p:grpSpPr bwMode="auto">
          <a:xfrm>
            <a:off x="1068388" y="1323975"/>
            <a:ext cx="441325" cy="161925"/>
            <a:chOff x="672" y="3936"/>
            <a:chExt cx="278" cy="102"/>
          </a:xfrm>
        </p:grpSpPr>
        <p:sp>
          <p:nvSpPr>
            <p:cNvPr id="85038" name="AutoShape 87"/>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85039" name="AutoShape 88"/>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85040" name="AutoShape 89"/>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sp>
        <p:nvSpPr>
          <p:cNvPr id="85037" name="Rectangle 90"/>
          <p:cNvSpPr>
            <a:spLocks noChangeArrowheads="1"/>
          </p:cNvSpPr>
          <p:nvPr/>
        </p:nvSpPr>
        <p:spPr bwMode="auto">
          <a:xfrm>
            <a:off x="2513013" y="227013"/>
            <a:ext cx="6399212" cy="63992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Tree>
    <p:extLst>
      <p:ext uri="{BB962C8B-B14F-4D97-AF65-F5344CB8AC3E}">
        <p14:creationId xmlns:p14="http://schemas.microsoft.com/office/powerpoint/2010/main" val="1515551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175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1758"/>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xit" presetSubtype="0" fill="hold" nodeType="clickEffect">
                                  <p:stCondLst>
                                    <p:cond delay="0"/>
                                  </p:stCondLst>
                                  <p:childTnLst>
                                    <p:set>
                                      <p:cBhvr>
                                        <p:cTn id="12" dur="1" fill="hold">
                                          <p:stCondLst>
                                            <p:cond delay="0"/>
                                          </p:stCondLst>
                                        </p:cTn>
                                        <p:tgtEl>
                                          <p:spTgt spid="201755"/>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201758"/>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20176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175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nodeType="clickEffect">
                                  <p:stCondLst>
                                    <p:cond delay="0"/>
                                  </p:stCondLst>
                                  <p:childTnLst>
                                    <p:set>
                                      <p:cBhvr>
                                        <p:cTn id="22" dur="1" fill="hold">
                                          <p:stCondLst>
                                            <p:cond delay="0"/>
                                          </p:stCondLst>
                                        </p:cTn>
                                        <p:tgtEl>
                                          <p:spTgt spid="201754"/>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201762"/>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20176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1753"/>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xit" presetSubtype="0" fill="hold" nodeType="clickEffect">
                                  <p:stCondLst>
                                    <p:cond delay="0"/>
                                  </p:stCondLst>
                                  <p:childTnLst>
                                    <p:set>
                                      <p:cBhvr>
                                        <p:cTn id="32" dur="1" fill="hold">
                                          <p:stCondLst>
                                            <p:cond delay="0"/>
                                          </p:stCondLst>
                                        </p:cTn>
                                        <p:tgtEl>
                                          <p:spTgt spid="201753"/>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201766"/>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20177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01752"/>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xit" presetSubtype="0" fill="hold" nodeType="clickEffect">
                                  <p:stCondLst>
                                    <p:cond delay="0"/>
                                  </p:stCondLst>
                                  <p:childTnLst>
                                    <p:set>
                                      <p:cBhvr>
                                        <p:cTn id="42" dur="1" fill="hold">
                                          <p:stCondLst>
                                            <p:cond delay="0"/>
                                          </p:stCondLst>
                                        </p:cTn>
                                        <p:tgtEl>
                                          <p:spTgt spid="201752"/>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201770"/>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20177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01751"/>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xit" presetSubtype="0" fill="hold" nodeType="clickEffect">
                                  <p:stCondLst>
                                    <p:cond delay="0"/>
                                  </p:stCondLst>
                                  <p:childTnLst>
                                    <p:set>
                                      <p:cBhvr>
                                        <p:cTn id="52" dur="1" fill="hold">
                                          <p:stCondLst>
                                            <p:cond delay="0"/>
                                          </p:stCondLst>
                                        </p:cTn>
                                        <p:tgtEl>
                                          <p:spTgt spid="201751"/>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201774"/>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201778"/>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01750"/>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xit" presetSubtype="0" fill="hold" nodeType="clickEffect">
                                  <p:stCondLst>
                                    <p:cond delay="0"/>
                                  </p:stCondLst>
                                  <p:childTnLst>
                                    <p:set>
                                      <p:cBhvr>
                                        <p:cTn id="62" dur="1" fill="hold">
                                          <p:stCondLst>
                                            <p:cond delay="0"/>
                                          </p:stCondLst>
                                        </p:cTn>
                                        <p:tgtEl>
                                          <p:spTgt spid="201750"/>
                                        </p:tgtEl>
                                        <p:attrNameLst>
                                          <p:attrName>style.visibility</p:attrName>
                                        </p:attrNameLst>
                                      </p:cBhvr>
                                      <p:to>
                                        <p:strVal val="hidden"/>
                                      </p:to>
                                    </p:set>
                                  </p:childTnLst>
                                </p:cTn>
                              </p:par>
                              <p:par>
                                <p:cTn id="63" presetID="1" presetClass="exit" presetSubtype="0" fill="hold" nodeType="withEffect">
                                  <p:stCondLst>
                                    <p:cond delay="0"/>
                                  </p:stCondLst>
                                  <p:childTnLst>
                                    <p:set>
                                      <p:cBhvr>
                                        <p:cTn id="64" dur="1" fill="hold">
                                          <p:stCondLst>
                                            <p:cond delay="0"/>
                                          </p:stCondLst>
                                        </p:cTn>
                                        <p:tgtEl>
                                          <p:spTgt spid="201778"/>
                                        </p:tgtEl>
                                        <p:attrNameLst>
                                          <p:attrName>style.visibility</p:attrName>
                                        </p:attrNameLst>
                                      </p:cBhvr>
                                      <p:to>
                                        <p:strVal val="hidden"/>
                                      </p:to>
                                    </p:set>
                                  </p:childTnLst>
                                </p:cTn>
                              </p:par>
                              <p:par>
                                <p:cTn id="65" presetID="1" presetClass="entr" presetSubtype="0" fill="hold" nodeType="withEffect">
                                  <p:stCondLst>
                                    <p:cond delay="0"/>
                                  </p:stCondLst>
                                  <p:childTnLst>
                                    <p:set>
                                      <p:cBhvr>
                                        <p:cTn id="66" dur="1" fill="hold">
                                          <p:stCondLst>
                                            <p:cond delay="0"/>
                                          </p:stCondLst>
                                        </p:cTn>
                                        <p:tgtEl>
                                          <p:spTgt spid="201782"/>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201749"/>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xit" presetSubtype="0" fill="hold" nodeType="clickEffect">
                                  <p:stCondLst>
                                    <p:cond delay="0"/>
                                  </p:stCondLst>
                                  <p:childTnLst>
                                    <p:set>
                                      <p:cBhvr>
                                        <p:cTn id="72" dur="1" fill="hold">
                                          <p:stCondLst>
                                            <p:cond delay="0"/>
                                          </p:stCondLst>
                                        </p:cTn>
                                        <p:tgtEl>
                                          <p:spTgt spid="201749"/>
                                        </p:tgtEl>
                                        <p:attrNameLst>
                                          <p:attrName>style.visibility</p:attrName>
                                        </p:attrNameLst>
                                      </p:cBhvr>
                                      <p:to>
                                        <p:strVal val="hidden"/>
                                      </p:to>
                                    </p:set>
                                  </p:childTnLst>
                                </p:cTn>
                              </p:par>
                              <p:par>
                                <p:cTn id="73" presetID="1" presetClass="exit" presetSubtype="0" fill="hold" nodeType="withEffect">
                                  <p:stCondLst>
                                    <p:cond delay="0"/>
                                  </p:stCondLst>
                                  <p:childTnLst>
                                    <p:set>
                                      <p:cBhvr>
                                        <p:cTn id="74" dur="1" fill="hold">
                                          <p:stCondLst>
                                            <p:cond delay="0"/>
                                          </p:stCondLst>
                                        </p:cTn>
                                        <p:tgtEl>
                                          <p:spTgt spid="201782"/>
                                        </p:tgtEl>
                                        <p:attrNameLst>
                                          <p:attrName>style.visibility</p:attrName>
                                        </p:attrNameLst>
                                      </p:cBhvr>
                                      <p:to>
                                        <p:strVal val="hidden"/>
                                      </p:to>
                                    </p:set>
                                  </p:childTnLst>
                                </p:cTn>
                              </p:par>
                              <p:par>
                                <p:cTn id="75" presetID="1" presetClass="entr" presetSubtype="0" fill="hold" nodeType="withEffect">
                                  <p:stCondLst>
                                    <p:cond delay="0"/>
                                  </p:stCondLst>
                                  <p:childTnLst>
                                    <p:set>
                                      <p:cBhvr>
                                        <p:cTn id="76" dur="1" fill="hold">
                                          <p:stCondLst>
                                            <p:cond delay="0"/>
                                          </p:stCondLst>
                                        </p:cTn>
                                        <p:tgtEl>
                                          <p:spTgt spid="201786"/>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201748"/>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xit" presetSubtype="0" fill="hold" nodeType="clickEffect">
                                  <p:stCondLst>
                                    <p:cond delay="0"/>
                                  </p:stCondLst>
                                  <p:childTnLst>
                                    <p:set>
                                      <p:cBhvr>
                                        <p:cTn id="82" dur="1" fill="hold">
                                          <p:stCondLst>
                                            <p:cond delay="0"/>
                                          </p:stCondLst>
                                        </p:cTn>
                                        <p:tgtEl>
                                          <p:spTgt spid="201748"/>
                                        </p:tgtEl>
                                        <p:attrNameLst>
                                          <p:attrName>style.visibility</p:attrName>
                                        </p:attrNameLst>
                                      </p:cBhvr>
                                      <p:to>
                                        <p:strVal val="hidden"/>
                                      </p:to>
                                    </p:set>
                                  </p:childTnLst>
                                </p:cTn>
                              </p:par>
                              <p:par>
                                <p:cTn id="83" presetID="1" presetClass="exit" presetSubtype="0" fill="hold" nodeType="withEffect">
                                  <p:stCondLst>
                                    <p:cond delay="0"/>
                                  </p:stCondLst>
                                  <p:childTnLst>
                                    <p:set>
                                      <p:cBhvr>
                                        <p:cTn id="84" dur="1" fill="hold">
                                          <p:stCondLst>
                                            <p:cond delay="0"/>
                                          </p:stCondLst>
                                        </p:cTn>
                                        <p:tgtEl>
                                          <p:spTgt spid="201786"/>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201790"/>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201747"/>
                                        </p:tgtEl>
                                        <p:attrNameLst>
                                          <p:attrName>style.visibility</p:attrName>
                                        </p:attrNameLst>
                                      </p:cBhvr>
                                      <p:to>
                                        <p:strVal val="visible"/>
                                      </p:to>
                                    </p:set>
                                  </p:childTnLst>
                                </p:cTn>
                              </p:par>
                            </p:childTnLst>
                          </p:cTn>
                        </p:par>
                      </p:childTnLst>
                    </p:cTn>
                  </p:par>
                  <p:par>
                    <p:cTn id="89" fill="hold" nodeType="clickPar">
                      <p:stCondLst>
                        <p:cond delay="indefinite"/>
                      </p:stCondLst>
                      <p:childTnLst>
                        <p:par>
                          <p:cTn id="90" fill="hold" nodeType="withGroup">
                            <p:stCondLst>
                              <p:cond delay="0"/>
                            </p:stCondLst>
                            <p:childTnLst>
                              <p:par>
                                <p:cTn id="91" presetID="1" presetClass="exit" presetSubtype="0" fill="hold" nodeType="clickEffect">
                                  <p:stCondLst>
                                    <p:cond delay="0"/>
                                  </p:stCondLst>
                                  <p:childTnLst>
                                    <p:set>
                                      <p:cBhvr>
                                        <p:cTn id="92" dur="1" fill="hold">
                                          <p:stCondLst>
                                            <p:cond delay="0"/>
                                          </p:stCondLst>
                                        </p:cTn>
                                        <p:tgtEl>
                                          <p:spTgt spid="201747"/>
                                        </p:tgtEl>
                                        <p:attrNameLst>
                                          <p:attrName>style.visibility</p:attrName>
                                        </p:attrNameLst>
                                      </p:cBhvr>
                                      <p:to>
                                        <p:strVal val="hidden"/>
                                      </p:to>
                                    </p:set>
                                  </p:childTnLst>
                                </p:cTn>
                              </p:par>
                              <p:par>
                                <p:cTn id="93" presetID="1" presetClass="exit" presetSubtype="0" fill="hold" nodeType="withEffect">
                                  <p:stCondLst>
                                    <p:cond delay="0"/>
                                  </p:stCondLst>
                                  <p:childTnLst>
                                    <p:set>
                                      <p:cBhvr>
                                        <p:cTn id="94" dur="1" fill="hold">
                                          <p:stCondLst>
                                            <p:cond delay="0"/>
                                          </p:stCondLst>
                                        </p:cTn>
                                        <p:tgtEl>
                                          <p:spTgt spid="201790"/>
                                        </p:tgtEl>
                                        <p:attrNameLst>
                                          <p:attrName>style.visibility</p:attrName>
                                        </p:attrNameLst>
                                      </p:cBhvr>
                                      <p:to>
                                        <p:strVal val="hidden"/>
                                      </p:to>
                                    </p:set>
                                  </p:childTnLst>
                                </p:cTn>
                              </p:par>
                              <p:par>
                                <p:cTn id="95" presetID="1" presetClass="entr" presetSubtype="0" fill="hold" nodeType="withEffect">
                                  <p:stCondLst>
                                    <p:cond delay="0"/>
                                  </p:stCondLst>
                                  <p:childTnLst>
                                    <p:set>
                                      <p:cBhvr>
                                        <p:cTn id="96" dur="1" fill="hold">
                                          <p:stCondLst>
                                            <p:cond delay="0"/>
                                          </p:stCondLst>
                                        </p:cTn>
                                        <p:tgtEl>
                                          <p:spTgt spid="201794"/>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201746"/>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xit" presetSubtype="0" fill="hold" nodeType="clickEffect">
                                  <p:stCondLst>
                                    <p:cond delay="0"/>
                                  </p:stCondLst>
                                  <p:childTnLst>
                                    <p:set>
                                      <p:cBhvr>
                                        <p:cTn id="102" dur="1" fill="hold">
                                          <p:stCondLst>
                                            <p:cond delay="0"/>
                                          </p:stCondLst>
                                        </p:cTn>
                                        <p:tgtEl>
                                          <p:spTgt spid="201746"/>
                                        </p:tgtEl>
                                        <p:attrNameLst>
                                          <p:attrName>style.visibility</p:attrName>
                                        </p:attrNameLst>
                                      </p:cBhvr>
                                      <p:to>
                                        <p:strVal val="hidden"/>
                                      </p:to>
                                    </p:set>
                                  </p:childTnLst>
                                </p:cTn>
                              </p:par>
                              <p:par>
                                <p:cTn id="103" presetID="1" presetClass="exit" presetSubtype="0" fill="hold" nodeType="withEffect">
                                  <p:stCondLst>
                                    <p:cond delay="0"/>
                                  </p:stCondLst>
                                  <p:childTnLst>
                                    <p:set>
                                      <p:cBhvr>
                                        <p:cTn id="104" dur="1" fill="hold">
                                          <p:stCondLst>
                                            <p:cond delay="0"/>
                                          </p:stCondLst>
                                        </p:cTn>
                                        <p:tgtEl>
                                          <p:spTgt spid="201794"/>
                                        </p:tgtEl>
                                        <p:attrNameLst>
                                          <p:attrName>style.visibility</p:attrName>
                                        </p:attrNameLst>
                                      </p:cBhvr>
                                      <p:to>
                                        <p:strVal val="hidden"/>
                                      </p:to>
                                    </p:set>
                                  </p:childTnLst>
                                </p:cTn>
                              </p:par>
                              <p:par>
                                <p:cTn id="105" presetID="1" presetClass="entr" presetSubtype="0" fill="hold" nodeType="withEffect">
                                  <p:stCondLst>
                                    <p:cond delay="0"/>
                                  </p:stCondLst>
                                  <p:childTnLst>
                                    <p:set>
                                      <p:cBhvr>
                                        <p:cTn id="106" dur="1" fill="hold">
                                          <p:stCondLst>
                                            <p:cond delay="0"/>
                                          </p:stCondLst>
                                        </p:cTn>
                                        <p:tgtEl>
                                          <p:spTgt spid="201798"/>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201745"/>
                                        </p:tgtEl>
                                        <p:attrNameLst>
                                          <p:attrName>style.visibility</p:attrName>
                                        </p:attrNameLst>
                                      </p:cBhvr>
                                      <p:to>
                                        <p:strVal val="visible"/>
                                      </p:to>
                                    </p:set>
                                  </p:childTnLst>
                                </p:cTn>
                              </p:par>
                            </p:childTnLst>
                          </p:cTn>
                        </p:par>
                      </p:childTnLst>
                    </p:cTn>
                  </p:par>
                  <p:par>
                    <p:cTn id="109" fill="hold" nodeType="clickPar">
                      <p:stCondLst>
                        <p:cond delay="indefinite"/>
                      </p:stCondLst>
                      <p:childTnLst>
                        <p:par>
                          <p:cTn id="110" fill="hold" nodeType="withGroup">
                            <p:stCondLst>
                              <p:cond delay="0"/>
                            </p:stCondLst>
                            <p:childTnLst>
                              <p:par>
                                <p:cTn id="111" presetID="1" presetClass="exit" presetSubtype="0" fill="hold" nodeType="clickEffect">
                                  <p:stCondLst>
                                    <p:cond delay="0"/>
                                  </p:stCondLst>
                                  <p:childTnLst>
                                    <p:set>
                                      <p:cBhvr>
                                        <p:cTn id="112" dur="1" fill="hold">
                                          <p:stCondLst>
                                            <p:cond delay="0"/>
                                          </p:stCondLst>
                                        </p:cTn>
                                        <p:tgtEl>
                                          <p:spTgt spid="201745"/>
                                        </p:tgtEl>
                                        <p:attrNameLst>
                                          <p:attrName>style.visibility</p:attrName>
                                        </p:attrNameLst>
                                      </p:cBhvr>
                                      <p:to>
                                        <p:strVal val="hidden"/>
                                      </p:to>
                                    </p:set>
                                  </p:childTnLst>
                                </p:cTn>
                              </p:par>
                              <p:par>
                                <p:cTn id="113" presetID="1" presetClass="exit" presetSubtype="0" fill="hold" nodeType="withEffect">
                                  <p:stCondLst>
                                    <p:cond delay="0"/>
                                  </p:stCondLst>
                                  <p:childTnLst>
                                    <p:set>
                                      <p:cBhvr>
                                        <p:cTn id="114" dur="1" fill="hold">
                                          <p:stCondLst>
                                            <p:cond delay="0"/>
                                          </p:stCondLst>
                                        </p:cTn>
                                        <p:tgtEl>
                                          <p:spTgt spid="201798"/>
                                        </p:tgtEl>
                                        <p:attrNameLst>
                                          <p:attrName>style.visibility</p:attrName>
                                        </p:attrNameLst>
                                      </p:cBhvr>
                                      <p:to>
                                        <p:strVal val="hidden"/>
                                      </p:to>
                                    </p:set>
                                  </p:childTnLst>
                                </p:cTn>
                              </p:par>
                              <p:par>
                                <p:cTn id="115" presetID="1" presetClass="entr" presetSubtype="0" fill="hold" nodeType="withEffect">
                                  <p:stCondLst>
                                    <p:cond delay="0"/>
                                  </p:stCondLst>
                                  <p:childTnLst>
                                    <p:set>
                                      <p:cBhvr>
                                        <p:cTn id="116" dur="1" fill="hold">
                                          <p:stCondLst>
                                            <p:cond delay="0"/>
                                          </p:stCondLst>
                                        </p:cTn>
                                        <p:tgtEl>
                                          <p:spTgt spid="201802"/>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201744"/>
                                        </p:tgtEl>
                                        <p:attrNameLst>
                                          <p:attrName>style.visibility</p:attrName>
                                        </p:attrNameLst>
                                      </p:cBhvr>
                                      <p:to>
                                        <p:strVal val="visible"/>
                                      </p:to>
                                    </p:set>
                                  </p:childTnLst>
                                </p:cTn>
                              </p:par>
                            </p:childTnLst>
                          </p:cTn>
                        </p:par>
                      </p:childTnLst>
                    </p:cTn>
                  </p:par>
                  <p:par>
                    <p:cTn id="119" fill="hold" nodeType="clickPar">
                      <p:stCondLst>
                        <p:cond delay="indefinite"/>
                      </p:stCondLst>
                      <p:childTnLst>
                        <p:par>
                          <p:cTn id="120" fill="hold" nodeType="withGroup">
                            <p:stCondLst>
                              <p:cond delay="0"/>
                            </p:stCondLst>
                            <p:childTnLst>
                              <p:par>
                                <p:cTn id="121" presetID="1" presetClass="exit" presetSubtype="0" fill="hold" nodeType="clickEffect">
                                  <p:stCondLst>
                                    <p:cond delay="0"/>
                                  </p:stCondLst>
                                  <p:childTnLst>
                                    <p:set>
                                      <p:cBhvr>
                                        <p:cTn id="122" dur="1" fill="hold">
                                          <p:stCondLst>
                                            <p:cond delay="0"/>
                                          </p:stCondLst>
                                        </p:cTn>
                                        <p:tgtEl>
                                          <p:spTgt spid="201744"/>
                                        </p:tgtEl>
                                        <p:attrNameLst>
                                          <p:attrName>style.visibility</p:attrName>
                                        </p:attrNameLst>
                                      </p:cBhvr>
                                      <p:to>
                                        <p:strVal val="hidden"/>
                                      </p:to>
                                    </p:set>
                                  </p:childTnLst>
                                </p:cTn>
                              </p:par>
                              <p:par>
                                <p:cTn id="123" presetID="1" presetClass="exit" presetSubtype="0" fill="hold" nodeType="withEffect">
                                  <p:stCondLst>
                                    <p:cond delay="0"/>
                                  </p:stCondLst>
                                  <p:childTnLst>
                                    <p:set>
                                      <p:cBhvr>
                                        <p:cTn id="124" dur="1" fill="hold">
                                          <p:stCondLst>
                                            <p:cond delay="0"/>
                                          </p:stCondLst>
                                        </p:cTn>
                                        <p:tgtEl>
                                          <p:spTgt spid="201802"/>
                                        </p:tgtEl>
                                        <p:attrNameLst>
                                          <p:attrName>style.visibility</p:attrName>
                                        </p:attrNameLst>
                                      </p:cBhvr>
                                      <p:to>
                                        <p:strVal val="hidden"/>
                                      </p:to>
                                    </p:set>
                                  </p:childTnLst>
                                </p:cTn>
                              </p:par>
                              <p:par>
                                <p:cTn id="125" presetID="1" presetClass="entr" presetSubtype="0" fill="hold" nodeType="withEffect">
                                  <p:stCondLst>
                                    <p:cond delay="0"/>
                                  </p:stCondLst>
                                  <p:childTnLst>
                                    <p:set>
                                      <p:cBhvr>
                                        <p:cTn id="126" dur="1" fill="hold">
                                          <p:stCondLst>
                                            <p:cond delay="0"/>
                                          </p:stCondLst>
                                        </p:cTn>
                                        <p:tgtEl>
                                          <p:spTgt spid="201806"/>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201743"/>
                                        </p:tgtEl>
                                        <p:attrNameLst>
                                          <p:attrName>style.visibility</p:attrName>
                                        </p:attrNameLst>
                                      </p:cBhvr>
                                      <p:to>
                                        <p:strVal val="visible"/>
                                      </p:to>
                                    </p:se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1" presetClass="exit" presetSubtype="0" fill="hold" nodeType="clickEffect">
                                  <p:stCondLst>
                                    <p:cond delay="0"/>
                                  </p:stCondLst>
                                  <p:childTnLst>
                                    <p:set>
                                      <p:cBhvr>
                                        <p:cTn id="132" dur="1" fill="hold">
                                          <p:stCondLst>
                                            <p:cond delay="0"/>
                                          </p:stCondLst>
                                        </p:cTn>
                                        <p:tgtEl>
                                          <p:spTgt spid="201743"/>
                                        </p:tgtEl>
                                        <p:attrNameLst>
                                          <p:attrName>style.visibility</p:attrName>
                                        </p:attrNameLst>
                                      </p:cBhvr>
                                      <p:to>
                                        <p:strVal val="hidden"/>
                                      </p:to>
                                    </p:set>
                                  </p:childTnLst>
                                </p:cTn>
                              </p:par>
                              <p:par>
                                <p:cTn id="133" presetID="1" presetClass="exit" presetSubtype="0" fill="hold" nodeType="withEffect">
                                  <p:stCondLst>
                                    <p:cond delay="0"/>
                                  </p:stCondLst>
                                  <p:childTnLst>
                                    <p:set>
                                      <p:cBhvr>
                                        <p:cTn id="134" dur="1" fill="hold">
                                          <p:stCondLst>
                                            <p:cond delay="0"/>
                                          </p:stCondLst>
                                        </p:cTn>
                                        <p:tgtEl>
                                          <p:spTgt spid="201806"/>
                                        </p:tgtEl>
                                        <p:attrNameLst>
                                          <p:attrName>style.visibility</p:attrName>
                                        </p:attrNameLst>
                                      </p:cBhvr>
                                      <p:to>
                                        <p:strVal val="hidden"/>
                                      </p:to>
                                    </p:set>
                                  </p:childTnLst>
                                </p:cTn>
                              </p:par>
                              <p:par>
                                <p:cTn id="135" presetID="1" presetClass="entr" presetSubtype="0" fill="hold" nodeType="withEffect">
                                  <p:stCondLst>
                                    <p:cond delay="0"/>
                                  </p:stCondLst>
                                  <p:childTnLst>
                                    <p:set>
                                      <p:cBhvr>
                                        <p:cTn id="136" dur="1" fill="hold">
                                          <p:stCondLst>
                                            <p:cond delay="0"/>
                                          </p:stCondLst>
                                        </p:cTn>
                                        <p:tgtEl>
                                          <p:spTgt spid="201810"/>
                                        </p:tgtEl>
                                        <p:attrNameLst>
                                          <p:attrName>style.visibility</p:attrName>
                                        </p:attrNameLst>
                                      </p:cBhvr>
                                      <p:to>
                                        <p:strVal val="visible"/>
                                      </p:to>
                                    </p:set>
                                  </p:childTnLst>
                                </p:cTn>
                              </p:par>
                              <p:par>
                                <p:cTn id="137" presetID="1" presetClass="entr" presetSubtype="0" fill="hold" nodeType="withEffect">
                                  <p:stCondLst>
                                    <p:cond delay="0"/>
                                  </p:stCondLst>
                                  <p:childTnLst>
                                    <p:set>
                                      <p:cBhvr>
                                        <p:cTn id="138" dur="1" fill="hold">
                                          <p:stCondLst>
                                            <p:cond delay="0"/>
                                          </p:stCondLst>
                                        </p:cTn>
                                        <p:tgtEl>
                                          <p:spTgt spid="201742"/>
                                        </p:tgtEl>
                                        <p:attrNameLst>
                                          <p:attrName>style.visibility</p:attrName>
                                        </p:attrNameLst>
                                      </p:cBhvr>
                                      <p:to>
                                        <p:strVal val="visible"/>
                                      </p:to>
                                    </p:set>
                                  </p:childTnLst>
                                </p:cTn>
                              </p:par>
                            </p:childTnLst>
                          </p:cTn>
                        </p:par>
                      </p:childTnLst>
                    </p:cTn>
                  </p:par>
                  <p:par>
                    <p:cTn id="139" fill="hold" nodeType="clickPar">
                      <p:stCondLst>
                        <p:cond delay="indefinite"/>
                      </p:stCondLst>
                      <p:childTnLst>
                        <p:par>
                          <p:cTn id="140" fill="hold" nodeType="withGroup">
                            <p:stCondLst>
                              <p:cond delay="0"/>
                            </p:stCondLst>
                            <p:childTnLst>
                              <p:par>
                                <p:cTn id="141" presetID="1" presetClass="exit" presetSubtype="0" fill="hold" nodeType="clickEffect">
                                  <p:stCondLst>
                                    <p:cond delay="0"/>
                                  </p:stCondLst>
                                  <p:childTnLst>
                                    <p:set>
                                      <p:cBhvr>
                                        <p:cTn id="142" dur="1" fill="hold">
                                          <p:stCondLst>
                                            <p:cond delay="0"/>
                                          </p:stCondLst>
                                        </p:cTn>
                                        <p:tgtEl>
                                          <p:spTgt spid="201742"/>
                                        </p:tgtEl>
                                        <p:attrNameLst>
                                          <p:attrName>style.visibility</p:attrName>
                                        </p:attrNameLst>
                                      </p:cBhvr>
                                      <p:to>
                                        <p:strVal val="hidden"/>
                                      </p:to>
                                    </p:set>
                                  </p:childTnLst>
                                </p:cTn>
                              </p:par>
                              <p:par>
                                <p:cTn id="143" presetID="1" presetClass="exit" presetSubtype="0" fill="hold" nodeType="withEffect">
                                  <p:stCondLst>
                                    <p:cond delay="0"/>
                                  </p:stCondLst>
                                  <p:childTnLst>
                                    <p:set>
                                      <p:cBhvr>
                                        <p:cTn id="144" dur="1" fill="hold">
                                          <p:stCondLst>
                                            <p:cond delay="0"/>
                                          </p:stCondLst>
                                        </p:cTn>
                                        <p:tgtEl>
                                          <p:spTgt spid="201810"/>
                                        </p:tgtEl>
                                        <p:attrNameLst>
                                          <p:attrName>style.visibility</p:attrName>
                                        </p:attrNameLst>
                                      </p:cBhvr>
                                      <p:to>
                                        <p:strVal val="hidden"/>
                                      </p:to>
                                    </p:set>
                                  </p:childTnLst>
                                </p:cTn>
                              </p:par>
                              <p:par>
                                <p:cTn id="145" presetID="1" presetClass="entr" presetSubtype="0" fill="hold" nodeType="withEffect">
                                  <p:stCondLst>
                                    <p:cond delay="0"/>
                                  </p:stCondLst>
                                  <p:childTnLst>
                                    <p:set>
                                      <p:cBhvr>
                                        <p:cTn id="146" dur="1" fill="hold">
                                          <p:stCondLst>
                                            <p:cond delay="0"/>
                                          </p:stCondLst>
                                        </p:cTn>
                                        <p:tgtEl>
                                          <p:spTgt spid="201814"/>
                                        </p:tgtEl>
                                        <p:attrNameLst>
                                          <p:attrName>style.visibility</p:attrName>
                                        </p:attrNameLst>
                                      </p:cBhvr>
                                      <p:to>
                                        <p:strVal val="visible"/>
                                      </p:to>
                                    </p:set>
                                  </p:childTnLst>
                                </p:cTn>
                              </p:par>
                              <p:par>
                                <p:cTn id="147" presetID="1" presetClass="entr" presetSubtype="0" fill="hold" nodeType="withEffect">
                                  <p:stCondLst>
                                    <p:cond delay="0"/>
                                  </p:stCondLst>
                                  <p:childTnLst>
                                    <p:set>
                                      <p:cBhvr>
                                        <p:cTn id="148" dur="1" fill="hold">
                                          <p:stCondLst>
                                            <p:cond delay="0"/>
                                          </p:stCondLst>
                                        </p:cTn>
                                        <p:tgtEl>
                                          <p:spTgt spid="201741"/>
                                        </p:tgtEl>
                                        <p:attrNameLst>
                                          <p:attrName>style.visibility</p:attrName>
                                        </p:attrNameLst>
                                      </p:cBhvr>
                                      <p:to>
                                        <p:strVal val="visible"/>
                                      </p:to>
                                    </p:set>
                                  </p:childTnLst>
                                </p:cTn>
                              </p:par>
                            </p:childTnLst>
                          </p:cTn>
                        </p:par>
                      </p:childTnLst>
                    </p:cTn>
                  </p:par>
                  <p:par>
                    <p:cTn id="149" fill="hold" nodeType="clickPar">
                      <p:stCondLst>
                        <p:cond delay="indefinite"/>
                      </p:stCondLst>
                      <p:childTnLst>
                        <p:par>
                          <p:cTn id="150" fill="hold" nodeType="withGroup">
                            <p:stCondLst>
                              <p:cond delay="0"/>
                            </p:stCondLst>
                            <p:childTnLst>
                              <p:par>
                                <p:cTn id="151" presetID="1" presetClass="exit" presetSubtype="0" fill="hold" nodeType="clickEffect">
                                  <p:stCondLst>
                                    <p:cond delay="0"/>
                                  </p:stCondLst>
                                  <p:childTnLst>
                                    <p:set>
                                      <p:cBhvr>
                                        <p:cTn id="152" dur="1" fill="hold">
                                          <p:stCondLst>
                                            <p:cond delay="0"/>
                                          </p:stCondLst>
                                        </p:cTn>
                                        <p:tgtEl>
                                          <p:spTgt spid="201741"/>
                                        </p:tgtEl>
                                        <p:attrNameLst>
                                          <p:attrName>style.visibility</p:attrName>
                                        </p:attrNameLst>
                                      </p:cBhvr>
                                      <p:to>
                                        <p:strVal val="hidden"/>
                                      </p:to>
                                    </p:set>
                                  </p:childTnLst>
                                </p:cTn>
                              </p:par>
                              <p:par>
                                <p:cTn id="153" presetID="1" presetClass="exit" presetSubtype="0" fill="hold" nodeType="withEffect">
                                  <p:stCondLst>
                                    <p:cond delay="0"/>
                                  </p:stCondLst>
                                  <p:childTnLst>
                                    <p:set>
                                      <p:cBhvr>
                                        <p:cTn id="154" dur="1" fill="hold">
                                          <p:stCondLst>
                                            <p:cond delay="0"/>
                                          </p:stCondLst>
                                        </p:cTn>
                                        <p:tgtEl>
                                          <p:spTgt spid="201814"/>
                                        </p:tgtEl>
                                        <p:attrNameLst>
                                          <p:attrName>style.visibility</p:attrName>
                                        </p:attrNameLst>
                                      </p:cBhvr>
                                      <p:to>
                                        <p:strVal val="hidden"/>
                                      </p:to>
                                    </p:set>
                                  </p:childTnLst>
                                </p:cTn>
                              </p:par>
                              <p:par>
                                <p:cTn id="155" presetID="1" presetClass="entr" presetSubtype="0" fill="hold" nodeType="withEffect">
                                  <p:stCondLst>
                                    <p:cond delay="0"/>
                                  </p:stCondLst>
                                  <p:childTnLst>
                                    <p:set>
                                      <p:cBhvr>
                                        <p:cTn id="156" dur="1" fill="hold">
                                          <p:stCondLst>
                                            <p:cond delay="0"/>
                                          </p:stCondLst>
                                        </p:cTn>
                                        <p:tgtEl>
                                          <p:spTgt spid="201740"/>
                                        </p:tgtEl>
                                        <p:attrNameLst>
                                          <p:attrName>style.visibility</p:attrName>
                                        </p:attrNameLst>
                                      </p:cBhvr>
                                      <p:to>
                                        <p:strVal val="visible"/>
                                      </p:to>
                                    </p:set>
                                  </p:childTnLst>
                                </p:cTn>
                              </p:par>
                            </p:childTnLst>
                          </p:cTn>
                        </p:par>
                      </p:childTnLst>
                    </p:cTn>
                  </p:par>
                  <p:par>
                    <p:cTn id="157" fill="hold" nodeType="clickPar">
                      <p:stCondLst>
                        <p:cond delay="indefinite"/>
                      </p:stCondLst>
                      <p:childTnLst>
                        <p:par>
                          <p:cTn id="158" fill="hold" nodeType="withGroup">
                            <p:stCondLst>
                              <p:cond delay="0"/>
                            </p:stCondLst>
                            <p:childTnLst>
                              <p:par>
                                <p:cTn id="159" presetID="1" presetClass="exit" presetSubtype="0" fill="hold" nodeType="clickEffect">
                                  <p:stCondLst>
                                    <p:cond delay="0"/>
                                  </p:stCondLst>
                                  <p:childTnLst>
                                    <p:set>
                                      <p:cBhvr>
                                        <p:cTn id="160" dur="1" fill="hold">
                                          <p:stCondLst>
                                            <p:cond delay="0"/>
                                          </p:stCondLst>
                                        </p:cTn>
                                        <p:tgtEl>
                                          <p:spTgt spid="201740"/>
                                        </p:tgtEl>
                                        <p:attrNameLst>
                                          <p:attrName>style.visibility</p:attrName>
                                        </p:attrNameLst>
                                      </p:cBhvr>
                                      <p:to>
                                        <p:strVal val="hidden"/>
                                      </p:to>
                                    </p:set>
                                  </p:childTnLst>
                                </p:cTn>
                              </p:par>
                              <p:par>
                                <p:cTn id="161" presetID="1" presetClass="entr" presetSubtype="0" fill="hold" nodeType="withEffect">
                                  <p:stCondLst>
                                    <p:cond delay="0"/>
                                  </p:stCondLst>
                                  <p:childTnLst>
                                    <p:set>
                                      <p:cBhvr>
                                        <p:cTn id="162" dur="1" fill="hold">
                                          <p:stCondLst>
                                            <p:cond delay="0"/>
                                          </p:stCondLst>
                                        </p:cTn>
                                        <p:tgtEl>
                                          <p:spTgt spid="201739"/>
                                        </p:tgtEl>
                                        <p:attrNameLst>
                                          <p:attrName>style.visibility</p:attrName>
                                        </p:attrNameLst>
                                      </p:cBhvr>
                                      <p:to>
                                        <p:strVal val="visible"/>
                                      </p:to>
                                    </p:set>
                                  </p:childTnLst>
                                </p:cTn>
                              </p:par>
                            </p:childTnLst>
                          </p:cTn>
                        </p:par>
                      </p:childTnLst>
                    </p:cTn>
                  </p:par>
                  <p:par>
                    <p:cTn id="163" fill="hold" nodeType="clickPar">
                      <p:stCondLst>
                        <p:cond delay="indefinite"/>
                      </p:stCondLst>
                      <p:childTnLst>
                        <p:par>
                          <p:cTn id="164" fill="hold" nodeType="withGroup">
                            <p:stCondLst>
                              <p:cond delay="0"/>
                            </p:stCondLst>
                            <p:childTnLst>
                              <p:par>
                                <p:cTn id="165" presetID="1" presetClass="exit" presetSubtype="0" fill="hold" nodeType="clickEffect">
                                  <p:stCondLst>
                                    <p:cond delay="0"/>
                                  </p:stCondLst>
                                  <p:childTnLst>
                                    <p:set>
                                      <p:cBhvr>
                                        <p:cTn id="166" dur="1" fill="hold">
                                          <p:stCondLst>
                                            <p:cond delay="0"/>
                                          </p:stCondLst>
                                        </p:cTn>
                                        <p:tgtEl>
                                          <p:spTgt spid="201739"/>
                                        </p:tgtEl>
                                        <p:attrNameLst>
                                          <p:attrName>style.visibility</p:attrName>
                                        </p:attrNameLst>
                                      </p:cBhvr>
                                      <p:to>
                                        <p:strVal val="hidden"/>
                                      </p:to>
                                    </p:set>
                                  </p:childTnLst>
                                </p:cTn>
                              </p:par>
                              <p:par>
                                <p:cTn id="167" presetID="1" presetClass="entr" presetSubtype="0" fill="hold" nodeType="withEffect">
                                  <p:stCondLst>
                                    <p:cond delay="0"/>
                                  </p:stCondLst>
                                  <p:childTnLst>
                                    <p:set>
                                      <p:cBhvr>
                                        <p:cTn id="168" dur="1" fill="hold">
                                          <p:stCondLst>
                                            <p:cond delay="0"/>
                                          </p:stCondLst>
                                        </p:cTn>
                                        <p:tgtEl>
                                          <p:spTgt spid="201738"/>
                                        </p:tgtEl>
                                        <p:attrNameLst>
                                          <p:attrName>style.visibility</p:attrName>
                                        </p:attrNameLst>
                                      </p:cBhvr>
                                      <p:to>
                                        <p:strVal val="visible"/>
                                      </p:to>
                                    </p:set>
                                  </p:childTnLst>
                                </p:cTn>
                              </p:par>
                            </p:childTnLst>
                          </p:cTn>
                        </p:par>
                      </p:childTnLst>
                    </p:cTn>
                  </p:par>
                  <p:par>
                    <p:cTn id="169" fill="hold" nodeType="clickPar">
                      <p:stCondLst>
                        <p:cond delay="indefinite"/>
                      </p:stCondLst>
                      <p:childTnLst>
                        <p:par>
                          <p:cTn id="170" fill="hold" nodeType="withGroup">
                            <p:stCondLst>
                              <p:cond delay="0"/>
                            </p:stCondLst>
                            <p:childTnLst>
                              <p:par>
                                <p:cTn id="171" presetID="1" presetClass="exit" presetSubtype="0" fill="hold" nodeType="clickEffect">
                                  <p:stCondLst>
                                    <p:cond delay="0"/>
                                  </p:stCondLst>
                                  <p:childTnLst>
                                    <p:set>
                                      <p:cBhvr>
                                        <p:cTn id="172" dur="1" fill="hold">
                                          <p:stCondLst>
                                            <p:cond delay="0"/>
                                          </p:stCondLst>
                                        </p:cTn>
                                        <p:tgtEl>
                                          <p:spTgt spid="201738"/>
                                        </p:tgtEl>
                                        <p:attrNameLst>
                                          <p:attrName>style.visibility</p:attrName>
                                        </p:attrNameLst>
                                      </p:cBhvr>
                                      <p:to>
                                        <p:strVal val="hidden"/>
                                      </p:to>
                                    </p:set>
                                  </p:childTnLst>
                                </p:cTn>
                              </p:par>
                              <p:par>
                                <p:cTn id="173" presetID="1" presetClass="entr" presetSubtype="0" fill="hold" nodeType="withEffect">
                                  <p:stCondLst>
                                    <p:cond delay="0"/>
                                  </p:stCondLst>
                                  <p:childTnLst>
                                    <p:set>
                                      <p:cBhvr>
                                        <p:cTn id="174" dur="1" fill="hold">
                                          <p:stCondLst>
                                            <p:cond delay="0"/>
                                          </p:stCondLst>
                                        </p:cTn>
                                        <p:tgtEl>
                                          <p:spTgt spid="201737"/>
                                        </p:tgtEl>
                                        <p:attrNameLst>
                                          <p:attrName>style.visibility</p:attrName>
                                        </p:attrNameLst>
                                      </p:cBhvr>
                                      <p:to>
                                        <p:strVal val="visible"/>
                                      </p:to>
                                    </p:set>
                                  </p:childTnLst>
                                </p:cTn>
                              </p:par>
                            </p:childTnLst>
                          </p:cTn>
                        </p:par>
                      </p:childTnLst>
                    </p:cTn>
                  </p:par>
                  <p:par>
                    <p:cTn id="175" fill="hold" nodeType="clickPar">
                      <p:stCondLst>
                        <p:cond delay="indefinite"/>
                      </p:stCondLst>
                      <p:childTnLst>
                        <p:par>
                          <p:cTn id="176" fill="hold" nodeType="withGroup">
                            <p:stCondLst>
                              <p:cond delay="0"/>
                            </p:stCondLst>
                            <p:childTnLst>
                              <p:par>
                                <p:cTn id="177" presetID="1" presetClass="exit" presetSubtype="0" fill="hold" nodeType="clickEffect">
                                  <p:stCondLst>
                                    <p:cond delay="0"/>
                                  </p:stCondLst>
                                  <p:childTnLst>
                                    <p:set>
                                      <p:cBhvr>
                                        <p:cTn id="178" dur="1" fill="hold">
                                          <p:stCondLst>
                                            <p:cond delay="0"/>
                                          </p:stCondLst>
                                        </p:cTn>
                                        <p:tgtEl>
                                          <p:spTgt spid="201737"/>
                                        </p:tgtEl>
                                        <p:attrNameLst>
                                          <p:attrName>style.visibility</p:attrName>
                                        </p:attrNameLst>
                                      </p:cBhvr>
                                      <p:to>
                                        <p:strVal val="hidden"/>
                                      </p:to>
                                    </p:set>
                                  </p:childTnLst>
                                </p:cTn>
                              </p:par>
                              <p:par>
                                <p:cTn id="179" presetID="1" presetClass="entr" presetSubtype="0" fill="hold" nodeType="withEffect">
                                  <p:stCondLst>
                                    <p:cond delay="0"/>
                                  </p:stCondLst>
                                  <p:childTnLst>
                                    <p:set>
                                      <p:cBhvr>
                                        <p:cTn id="180" dur="1" fill="hold">
                                          <p:stCondLst>
                                            <p:cond delay="0"/>
                                          </p:stCondLst>
                                        </p:cTn>
                                        <p:tgtEl>
                                          <p:spTgt spid="201736"/>
                                        </p:tgtEl>
                                        <p:attrNameLst>
                                          <p:attrName>style.visibility</p:attrName>
                                        </p:attrNameLst>
                                      </p:cBhvr>
                                      <p:to>
                                        <p:strVal val="visible"/>
                                      </p:to>
                                    </p:set>
                                  </p:childTnLst>
                                </p:cTn>
                              </p:par>
                            </p:childTnLst>
                          </p:cTn>
                        </p:par>
                      </p:childTnLst>
                    </p:cTn>
                  </p:par>
                  <p:par>
                    <p:cTn id="181" fill="hold" nodeType="clickPar">
                      <p:stCondLst>
                        <p:cond delay="indefinite"/>
                      </p:stCondLst>
                      <p:childTnLst>
                        <p:par>
                          <p:cTn id="182" fill="hold" nodeType="withGroup">
                            <p:stCondLst>
                              <p:cond delay="0"/>
                            </p:stCondLst>
                            <p:childTnLst>
                              <p:par>
                                <p:cTn id="183" presetID="1" presetClass="exit" presetSubtype="0" fill="hold" nodeType="clickEffect">
                                  <p:stCondLst>
                                    <p:cond delay="0"/>
                                  </p:stCondLst>
                                  <p:childTnLst>
                                    <p:set>
                                      <p:cBhvr>
                                        <p:cTn id="184" dur="1" fill="hold">
                                          <p:stCondLst>
                                            <p:cond delay="0"/>
                                          </p:stCondLst>
                                        </p:cTn>
                                        <p:tgtEl>
                                          <p:spTgt spid="201736"/>
                                        </p:tgtEl>
                                        <p:attrNameLst>
                                          <p:attrName>style.visibility</p:attrName>
                                        </p:attrNameLst>
                                      </p:cBhvr>
                                      <p:to>
                                        <p:strVal val="hidden"/>
                                      </p:to>
                                    </p:set>
                                  </p:childTnLst>
                                </p:cTn>
                              </p:par>
                              <p:par>
                                <p:cTn id="185" presetID="1" presetClass="entr" presetSubtype="0" fill="hold" nodeType="withEffect">
                                  <p:stCondLst>
                                    <p:cond delay="0"/>
                                  </p:stCondLst>
                                  <p:childTnLst>
                                    <p:set>
                                      <p:cBhvr>
                                        <p:cTn id="186" dur="1" fill="hold">
                                          <p:stCondLst>
                                            <p:cond delay="0"/>
                                          </p:stCondLst>
                                        </p:cTn>
                                        <p:tgtEl>
                                          <p:spTgt spid="201735"/>
                                        </p:tgtEl>
                                        <p:attrNameLst>
                                          <p:attrName>style.visibility</p:attrName>
                                        </p:attrNameLst>
                                      </p:cBhvr>
                                      <p:to>
                                        <p:strVal val="visible"/>
                                      </p:to>
                                    </p:set>
                                  </p:childTnLst>
                                </p:cTn>
                              </p:par>
                            </p:childTnLst>
                          </p:cTn>
                        </p:par>
                      </p:childTnLst>
                    </p:cTn>
                  </p:par>
                  <p:par>
                    <p:cTn id="187" fill="hold" nodeType="clickPar">
                      <p:stCondLst>
                        <p:cond delay="indefinite"/>
                      </p:stCondLst>
                      <p:childTnLst>
                        <p:par>
                          <p:cTn id="188" fill="hold" nodeType="withGroup">
                            <p:stCondLst>
                              <p:cond delay="0"/>
                            </p:stCondLst>
                            <p:childTnLst>
                              <p:par>
                                <p:cTn id="189" presetID="1" presetClass="exit" presetSubtype="0" fill="hold" nodeType="clickEffect">
                                  <p:stCondLst>
                                    <p:cond delay="0"/>
                                  </p:stCondLst>
                                  <p:childTnLst>
                                    <p:set>
                                      <p:cBhvr>
                                        <p:cTn id="190" dur="1" fill="hold">
                                          <p:stCondLst>
                                            <p:cond delay="0"/>
                                          </p:stCondLst>
                                        </p:cTn>
                                        <p:tgtEl>
                                          <p:spTgt spid="201735"/>
                                        </p:tgtEl>
                                        <p:attrNameLst>
                                          <p:attrName>style.visibility</p:attrName>
                                        </p:attrNameLst>
                                      </p:cBhvr>
                                      <p:to>
                                        <p:strVal val="hidden"/>
                                      </p:to>
                                    </p:set>
                                  </p:childTnLst>
                                </p:cTn>
                              </p:par>
                              <p:par>
                                <p:cTn id="191" presetID="1" presetClass="entr" presetSubtype="0" fill="hold" nodeType="withEffect">
                                  <p:stCondLst>
                                    <p:cond delay="0"/>
                                  </p:stCondLst>
                                  <p:childTnLst>
                                    <p:set>
                                      <p:cBhvr>
                                        <p:cTn id="192" dur="1" fill="hold">
                                          <p:stCondLst>
                                            <p:cond delay="0"/>
                                          </p:stCondLst>
                                        </p:cTn>
                                        <p:tgtEl>
                                          <p:spTgt spid="201734"/>
                                        </p:tgtEl>
                                        <p:attrNameLst>
                                          <p:attrName>style.visibility</p:attrName>
                                        </p:attrNameLst>
                                      </p:cBhvr>
                                      <p:to>
                                        <p:strVal val="visible"/>
                                      </p:to>
                                    </p:set>
                                  </p:childTnLst>
                                </p:cTn>
                              </p:par>
                            </p:childTnLst>
                          </p:cTn>
                        </p:par>
                      </p:childTnLst>
                    </p:cTn>
                  </p:par>
                  <p:par>
                    <p:cTn id="193" fill="hold" nodeType="clickPar">
                      <p:stCondLst>
                        <p:cond delay="indefinite"/>
                      </p:stCondLst>
                      <p:childTnLst>
                        <p:par>
                          <p:cTn id="194" fill="hold" nodeType="withGroup">
                            <p:stCondLst>
                              <p:cond delay="0"/>
                            </p:stCondLst>
                            <p:childTnLst>
                              <p:par>
                                <p:cTn id="195" presetID="1" presetClass="exit" presetSubtype="0" fill="hold" nodeType="clickEffect">
                                  <p:stCondLst>
                                    <p:cond delay="0"/>
                                  </p:stCondLst>
                                  <p:childTnLst>
                                    <p:set>
                                      <p:cBhvr>
                                        <p:cTn id="196" dur="1" fill="hold">
                                          <p:stCondLst>
                                            <p:cond delay="0"/>
                                          </p:stCondLst>
                                        </p:cTn>
                                        <p:tgtEl>
                                          <p:spTgt spid="201734"/>
                                        </p:tgtEl>
                                        <p:attrNameLst>
                                          <p:attrName>style.visibility</p:attrName>
                                        </p:attrNameLst>
                                      </p:cBhvr>
                                      <p:to>
                                        <p:strVal val="hidden"/>
                                      </p:to>
                                    </p:set>
                                  </p:childTnLst>
                                </p:cTn>
                              </p:par>
                              <p:par>
                                <p:cTn id="197" presetID="1" presetClass="entr" presetSubtype="0" fill="hold" nodeType="withEffect">
                                  <p:stCondLst>
                                    <p:cond delay="0"/>
                                  </p:stCondLst>
                                  <p:childTnLst>
                                    <p:set>
                                      <p:cBhvr>
                                        <p:cTn id="198" dur="1" fill="hold">
                                          <p:stCondLst>
                                            <p:cond delay="0"/>
                                          </p:stCondLst>
                                        </p:cTn>
                                        <p:tgtEl>
                                          <p:spTgt spid="201733"/>
                                        </p:tgtEl>
                                        <p:attrNameLst>
                                          <p:attrName>style.visibility</p:attrName>
                                        </p:attrNameLst>
                                      </p:cBhvr>
                                      <p:to>
                                        <p:strVal val="visible"/>
                                      </p:to>
                                    </p:set>
                                  </p:childTnLst>
                                </p:cTn>
                              </p:par>
                            </p:childTnLst>
                          </p:cTn>
                        </p:par>
                      </p:childTnLst>
                    </p:cTn>
                  </p:par>
                  <p:par>
                    <p:cTn id="199" fill="hold" nodeType="clickPar">
                      <p:stCondLst>
                        <p:cond delay="indefinite"/>
                      </p:stCondLst>
                      <p:childTnLst>
                        <p:par>
                          <p:cTn id="200" fill="hold" nodeType="withGroup">
                            <p:stCondLst>
                              <p:cond delay="0"/>
                            </p:stCondLst>
                            <p:childTnLst>
                              <p:par>
                                <p:cTn id="201" presetID="1" presetClass="exit" presetSubtype="0" fill="hold" nodeType="clickEffect">
                                  <p:stCondLst>
                                    <p:cond delay="0"/>
                                  </p:stCondLst>
                                  <p:childTnLst>
                                    <p:set>
                                      <p:cBhvr>
                                        <p:cTn id="202" dur="1" fill="hold">
                                          <p:stCondLst>
                                            <p:cond delay="0"/>
                                          </p:stCondLst>
                                        </p:cTn>
                                        <p:tgtEl>
                                          <p:spTgt spid="201733"/>
                                        </p:tgtEl>
                                        <p:attrNameLst>
                                          <p:attrName>style.visibility</p:attrName>
                                        </p:attrNameLst>
                                      </p:cBhvr>
                                      <p:to>
                                        <p:strVal val="hidden"/>
                                      </p:to>
                                    </p:set>
                                  </p:childTnLst>
                                </p:cTn>
                              </p:par>
                              <p:par>
                                <p:cTn id="203" presetID="1" presetClass="entr" presetSubtype="0" fill="hold" nodeType="withEffect">
                                  <p:stCondLst>
                                    <p:cond delay="0"/>
                                  </p:stCondLst>
                                  <p:childTnLst>
                                    <p:set>
                                      <p:cBhvr>
                                        <p:cTn id="204" dur="1" fill="hold">
                                          <p:stCondLst>
                                            <p:cond delay="0"/>
                                          </p:stCondLst>
                                        </p:cTn>
                                        <p:tgtEl>
                                          <p:spTgt spid="201732"/>
                                        </p:tgtEl>
                                        <p:attrNameLst>
                                          <p:attrName>style.visibility</p:attrName>
                                        </p:attrNameLst>
                                      </p:cBhvr>
                                      <p:to>
                                        <p:strVal val="visible"/>
                                      </p:to>
                                    </p:set>
                                  </p:childTnLst>
                                </p:cTn>
                              </p:par>
                            </p:childTnLst>
                          </p:cTn>
                        </p:par>
                      </p:childTnLst>
                    </p:cTn>
                  </p:par>
                  <p:par>
                    <p:cTn id="205" fill="hold" nodeType="clickPar">
                      <p:stCondLst>
                        <p:cond delay="indefinite"/>
                      </p:stCondLst>
                      <p:childTnLst>
                        <p:par>
                          <p:cTn id="206" fill="hold" nodeType="withGroup">
                            <p:stCondLst>
                              <p:cond delay="0"/>
                            </p:stCondLst>
                            <p:childTnLst>
                              <p:par>
                                <p:cTn id="207" presetID="1" presetClass="exit" presetSubtype="0" fill="hold" nodeType="clickEffect">
                                  <p:stCondLst>
                                    <p:cond delay="0"/>
                                  </p:stCondLst>
                                  <p:childTnLst>
                                    <p:set>
                                      <p:cBhvr>
                                        <p:cTn id="208" dur="1" fill="hold">
                                          <p:stCondLst>
                                            <p:cond delay="0"/>
                                          </p:stCondLst>
                                        </p:cTn>
                                        <p:tgtEl>
                                          <p:spTgt spid="201732"/>
                                        </p:tgtEl>
                                        <p:attrNameLst>
                                          <p:attrName>style.visibility</p:attrName>
                                        </p:attrNameLst>
                                      </p:cBhvr>
                                      <p:to>
                                        <p:strVal val="hidden"/>
                                      </p:to>
                                    </p:set>
                                  </p:childTnLst>
                                </p:cTn>
                              </p:par>
                              <p:par>
                                <p:cTn id="209" presetID="1" presetClass="entr" presetSubtype="0" fill="hold" nodeType="withEffect">
                                  <p:stCondLst>
                                    <p:cond delay="0"/>
                                  </p:stCondLst>
                                  <p:childTnLst>
                                    <p:set>
                                      <p:cBhvr>
                                        <p:cTn id="210" dur="1" fill="hold">
                                          <p:stCondLst>
                                            <p:cond delay="0"/>
                                          </p:stCondLst>
                                        </p:cTn>
                                        <p:tgtEl>
                                          <p:spTgt spid="201731"/>
                                        </p:tgtEl>
                                        <p:attrNameLst>
                                          <p:attrName>style.visibility</p:attrName>
                                        </p:attrNameLst>
                                      </p:cBhvr>
                                      <p:to>
                                        <p:strVal val="visible"/>
                                      </p:to>
                                    </p:set>
                                  </p:childTnLst>
                                </p:cTn>
                              </p:par>
                            </p:childTnLst>
                          </p:cTn>
                        </p:par>
                      </p:childTnLst>
                    </p:cTn>
                  </p:par>
                  <p:par>
                    <p:cTn id="211" fill="hold" nodeType="clickPar">
                      <p:stCondLst>
                        <p:cond delay="indefinite"/>
                      </p:stCondLst>
                      <p:childTnLst>
                        <p:par>
                          <p:cTn id="212" fill="hold" nodeType="withGroup">
                            <p:stCondLst>
                              <p:cond delay="0"/>
                            </p:stCondLst>
                            <p:childTnLst>
                              <p:par>
                                <p:cTn id="213" presetID="1" presetClass="exit" presetSubtype="0" fill="hold" nodeType="clickEffect">
                                  <p:stCondLst>
                                    <p:cond delay="0"/>
                                  </p:stCondLst>
                                  <p:childTnLst>
                                    <p:set>
                                      <p:cBhvr>
                                        <p:cTn id="214" dur="1" fill="hold">
                                          <p:stCondLst>
                                            <p:cond delay="0"/>
                                          </p:stCondLst>
                                        </p:cTn>
                                        <p:tgtEl>
                                          <p:spTgt spid="201731"/>
                                        </p:tgtEl>
                                        <p:attrNameLst>
                                          <p:attrName>style.visibility</p:attrName>
                                        </p:attrNameLst>
                                      </p:cBhvr>
                                      <p:to>
                                        <p:strVal val="hidden"/>
                                      </p:to>
                                    </p:set>
                                  </p:childTnLst>
                                </p:cTn>
                              </p:par>
                              <p:par>
                                <p:cTn id="215" presetID="1" presetClass="entr" presetSubtype="0" fill="hold" nodeType="withEffect">
                                  <p:stCondLst>
                                    <p:cond delay="0"/>
                                  </p:stCondLst>
                                  <p:childTnLst>
                                    <p:set>
                                      <p:cBhvr>
                                        <p:cTn id="216" dur="1" fill="hold">
                                          <p:stCondLst>
                                            <p:cond delay="0"/>
                                          </p:stCondLst>
                                        </p:cTn>
                                        <p:tgtEl>
                                          <p:spTgt spid="2017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Meaning of “coherence length”</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28800"/>
            <a:ext cx="9144000" cy="4572000"/>
          </a:xfrm>
          <a:prstGeom prst="rect">
            <a:avLst/>
          </a:prstGeom>
        </p:spPr>
      </p:pic>
      <p:sp>
        <p:nvSpPr>
          <p:cNvPr id="5" name="Rectangle 4"/>
          <p:cNvSpPr/>
          <p:nvPr/>
        </p:nvSpPr>
        <p:spPr>
          <a:xfrm>
            <a:off x="0" y="6488668"/>
            <a:ext cx="9144000" cy="369332"/>
          </a:xfrm>
          <a:prstGeom prst="rect">
            <a:avLst/>
          </a:prstGeom>
        </p:spPr>
        <p:txBody>
          <a:bodyPr wrap="square">
            <a:spAutoFit/>
          </a:bodyPr>
          <a:lstStyle/>
          <a:p>
            <a:pPr algn="ctr"/>
            <a:r>
              <a:rPr lang="en-US" b="1" dirty="0">
                <a:solidFill>
                  <a:srgbClr val="000000"/>
                </a:solidFill>
                <a:latin typeface="Courier New" panose="02070309020205020404" pitchFamily="49" charset="0"/>
                <a:cs typeface="Courier New" panose="02070309020205020404" pitchFamily="49" charset="0"/>
              </a:rPr>
              <a:t>http://bl831.als.lbl.gov</a:t>
            </a:r>
            <a:r>
              <a:rPr lang="en-US" b="1" dirty="0" smtClean="0">
                <a:solidFill>
                  <a:srgbClr val="000000"/>
                </a:solidFill>
                <a:latin typeface="Courier New" panose="02070309020205020404" pitchFamily="49" charset="0"/>
                <a:cs typeface="Courier New" panose="02070309020205020404" pitchFamily="49" charset="0"/>
              </a:rPr>
              <a:t>/~jamesh/nearBragg/collision/</a:t>
            </a:r>
            <a:endParaRPr lang="en-US" b="1" dirty="0">
              <a:solidFill>
                <a:srgbClr val="000000"/>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47265295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Meaning of “coherence length”</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28800"/>
            <a:ext cx="9144000" cy="4572000"/>
          </a:xfrm>
          <a:prstGeom prst="rect">
            <a:avLst/>
          </a:prstGeom>
        </p:spPr>
      </p:pic>
      <p:sp>
        <p:nvSpPr>
          <p:cNvPr id="8" name="Rectangle 7"/>
          <p:cNvSpPr/>
          <p:nvPr/>
        </p:nvSpPr>
        <p:spPr>
          <a:xfrm>
            <a:off x="0" y="6488668"/>
            <a:ext cx="9144000" cy="369332"/>
          </a:xfrm>
          <a:prstGeom prst="rect">
            <a:avLst/>
          </a:prstGeom>
        </p:spPr>
        <p:txBody>
          <a:bodyPr wrap="square">
            <a:spAutoFit/>
          </a:bodyPr>
          <a:lstStyle/>
          <a:p>
            <a:pPr algn="ctr"/>
            <a:r>
              <a:rPr lang="en-US" b="1" dirty="0">
                <a:solidFill>
                  <a:srgbClr val="000000"/>
                </a:solidFill>
                <a:latin typeface="Courier New" panose="02070309020205020404" pitchFamily="49" charset="0"/>
                <a:cs typeface="Courier New" panose="02070309020205020404" pitchFamily="49" charset="0"/>
              </a:rPr>
              <a:t>http://bl831.als.lbl.gov</a:t>
            </a:r>
            <a:r>
              <a:rPr lang="en-US" b="1" dirty="0" smtClean="0">
                <a:solidFill>
                  <a:srgbClr val="000000"/>
                </a:solidFill>
                <a:latin typeface="Courier New" panose="02070309020205020404" pitchFamily="49" charset="0"/>
                <a:cs typeface="Courier New" panose="02070309020205020404" pitchFamily="49" charset="0"/>
              </a:rPr>
              <a:t>/~jamesh/nearBragg/collision/</a:t>
            </a:r>
            <a:endParaRPr lang="en-US" b="1" dirty="0">
              <a:solidFill>
                <a:srgbClr val="000000"/>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419090396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Meaning of “coherence length”</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28800"/>
            <a:ext cx="9144000" cy="4572000"/>
          </a:xfrm>
          <a:prstGeom prst="rect">
            <a:avLst/>
          </a:prstGeom>
        </p:spPr>
      </p:pic>
      <p:sp>
        <p:nvSpPr>
          <p:cNvPr id="5" name="Rectangle 4"/>
          <p:cNvSpPr/>
          <p:nvPr/>
        </p:nvSpPr>
        <p:spPr>
          <a:xfrm>
            <a:off x="0" y="6488668"/>
            <a:ext cx="9144000" cy="369332"/>
          </a:xfrm>
          <a:prstGeom prst="rect">
            <a:avLst/>
          </a:prstGeom>
        </p:spPr>
        <p:txBody>
          <a:bodyPr wrap="square">
            <a:spAutoFit/>
          </a:bodyPr>
          <a:lstStyle/>
          <a:p>
            <a:pPr algn="ctr"/>
            <a:r>
              <a:rPr lang="en-US" b="1" dirty="0">
                <a:solidFill>
                  <a:srgbClr val="000000"/>
                </a:solidFill>
                <a:latin typeface="Courier New" panose="02070309020205020404" pitchFamily="49" charset="0"/>
                <a:cs typeface="Courier New" panose="02070309020205020404" pitchFamily="49" charset="0"/>
              </a:rPr>
              <a:t>http://bl831.als.lbl.gov</a:t>
            </a:r>
            <a:r>
              <a:rPr lang="en-US" b="1" dirty="0" smtClean="0">
                <a:solidFill>
                  <a:srgbClr val="000000"/>
                </a:solidFill>
                <a:latin typeface="Courier New" panose="02070309020205020404" pitchFamily="49" charset="0"/>
                <a:cs typeface="Courier New" panose="02070309020205020404" pitchFamily="49" charset="0"/>
              </a:rPr>
              <a:t>/~jamesh/nearBragg/collision/</a:t>
            </a:r>
            <a:endParaRPr lang="en-US" b="1" dirty="0">
              <a:solidFill>
                <a:srgbClr val="000000"/>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40134557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Meaning of “coherence length”</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28800"/>
            <a:ext cx="9144000" cy="4572000"/>
          </a:xfrm>
          <a:prstGeom prst="rect">
            <a:avLst/>
          </a:prstGeom>
        </p:spPr>
      </p:pic>
      <p:sp>
        <p:nvSpPr>
          <p:cNvPr id="5" name="Rectangle 4"/>
          <p:cNvSpPr/>
          <p:nvPr/>
        </p:nvSpPr>
        <p:spPr>
          <a:xfrm>
            <a:off x="0" y="6488668"/>
            <a:ext cx="9144000" cy="369332"/>
          </a:xfrm>
          <a:prstGeom prst="rect">
            <a:avLst/>
          </a:prstGeom>
        </p:spPr>
        <p:txBody>
          <a:bodyPr wrap="square">
            <a:spAutoFit/>
          </a:bodyPr>
          <a:lstStyle/>
          <a:p>
            <a:pPr algn="ctr"/>
            <a:r>
              <a:rPr lang="en-US" b="1" dirty="0">
                <a:solidFill>
                  <a:srgbClr val="000000"/>
                </a:solidFill>
                <a:latin typeface="Courier New" panose="02070309020205020404" pitchFamily="49" charset="0"/>
                <a:cs typeface="Courier New" panose="02070309020205020404" pitchFamily="49" charset="0"/>
              </a:rPr>
              <a:t>http://bl831.als.lbl.gov</a:t>
            </a:r>
            <a:r>
              <a:rPr lang="en-US" b="1" dirty="0" smtClean="0">
                <a:solidFill>
                  <a:srgbClr val="000000"/>
                </a:solidFill>
                <a:latin typeface="Courier New" panose="02070309020205020404" pitchFamily="49" charset="0"/>
                <a:cs typeface="Courier New" panose="02070309020205020404" pitchFamily="49" charset="0"/>
              </a:rPr>
              <a:t>/~jamesh/nearBragg/collision/</a:t>
            </a:r>
            <a:endParaRPr lang="en-US" b="1" dirty="0">
              <a:solidFill>
                <a:srgbClr val="000000"/>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00078291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Text Box 4"/>
          <p:cNvSpPr txBox="1">
            <a:spLocks noChangeArrowheads="1"/>
          </p:cNvSpPr>
          <p:nvPr/>
        </p:nvSpPr>
        <p:spPr bwMode="auto">
          <a:xfrm>
            <a:off x="3317875" y="1063625"/>
            <a:ext cx="2906713"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z="2400" smtClean="0">
                <a:solidFill>
                  <a:srgbClr val="000000"/>
                </a:solidFill>
              </a:rPr>
              <a:t>False color intensity</a:t>
            </a:r>
          </a:p>
        </p:txBody>
      </p:sp>
      <p:sp>
        <p:nvSpPr>
          <p:cNvPr id="59396" name="Text Box 5"/>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mtClean="0">
                <a:solidFill>
                  <a:srgbClr val="000000"/>
                </a:solidFill>
              </a:rPr>
              <a:t>sample</a:t>
            </a:r>
          </a:p>
        </p:txBody>
      </p:sp>
      <p:sp>
        <p:nvSpPr>
          <p:cNvPr id="59397" name="Text Box 6"/>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mtClean="0">
                <a:solidFill>
                  <a:srgbClr val="000000"/>
                </a:solidFill>
              </a:rPr>
              <a:t>detector</a:t>
            </a:r>
          </a:p>
        </p:txBody>
      </p:sp>
      <p:pic>
        <p:nvPicPr>
          <p:cNvPr id="5939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a:spLocks noChangeAspect="1"/>
          </p:cNvSpPr>
          <p:nvPr/>
        </p:nvSpPr>
        <p:spPr>
          <a:xfrm>
            <a:off x="1584325" y="3794125"/>
            <a:ext cx="1463675" cy="146367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8" name="Rectangle 3"/>
          <p:cNvSpPr>
            <a:spLocks noChangeArrowheads="1"/>
          </p:cNvSpPr>
          <p:nvPr/>
        </p:nvSpPr>
        <p:spPr bwMode="auto">
          <a:xfrm>
            <a:off x="180975" y="0"/>
            <a:ext cx="89630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en-US" sz="4400" dirty="0" smtClean="0">
                <a:solidFill>
                  <a:srgbClr val="000000"/>
                </a:solidFill>
              </a:rPr>
              <a:t>Meaning of “Molecular Transform”</a:t>
            </a:r>
            <a:endParaRPr lang="en-US" altLang="en-US" sz="4400" dirty="0">
              <a:solidFill>
                <a:srgbClr val="000000"/>
              </a:solidFill>
            </a:endParaRPr>
          </a:p>
        </p:txBody>
      </p:sp>
    </p:spTree>
    <p:extLst>
      <p:ext uri="{BB962C8B-B14F-4D97-AF65-F5344CB8AC3E}">
        <p14:creationId xmlns:p14="http://schemas.microsoft.com/office/powerpoint/2010/main" val="405941513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Text Box 4"/>
          <p:cNvSpPr txBox="1">
            <a:spLocks noChangeArrowheads="1"/>
          </p:cNvSpPr>
          <p:nvPr/>
        </p:nvSpPr>
        <p:spPr bwMode="auto">
          <a:xfrm>
            <a:off x="3317875" y="1063625"/>
            <a:ext cx="2906713"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z="2400" smtClean="0">
                <a:solidFill>
                  <a:srgbClr val="000000"/>
                </a:solidFill>
              </a:rPr>
              <a:t>False color intensity</a:t>
            </a:r>
          </a:p>
        </p:txBody>
      </p:sp>
      <p:sp>
        <p:nvSpPr>
          <p:cNvPr id="60420" name="Text Box 5"/>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mtClean="0">
                <a:solidFill>
                  <a:srgbClr val="000000"/>
                </a:solidFill>
              </a:rPr>
              <a:t>sample</a:t>
            </a:r>
          </a:p>
        </p:txBody>
      </p:sp>
      <p:sp>
        <p:nvSpPr>
          <p:cNvPr id="60421" name="Text Box 6"/>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mtClean="0">
                <a:solidFill>
                  <a:srgbClr val="000000"/>
                </a:solidFill>
              </a:rPr>
              <a:t>detector</a:t>
            </a:r>
          </a:p>
        </p:txBody>
      </p:sp>
      <p:pic>
        <p:nvPicPr>
          <p:cNvPr id="6042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a:spLocks noChangeAspect="1"/>
          </p:cNvSpPr>
          <p:nvPr/>
        </p:nvSpPr>
        <p:spPr>
          <a:xfrm>
            <a:off x="1584325" y="3794125"/>
            <a:ext cx="1463675" cy="146367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8" name="Rectangle 3"/>
          <p:cNvSpPr>
            <a:spLocks noChangeArrowheads="1"/>
          </p:cNvSpPr>
          <p:nvPr/>
        </p:nvSpPr>
        <p:spPr bwMode="auto">
          <a:xfrm>
            <a:off x="180975" y="0"/>
            <a:ext cx="89630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en-US" sz="4400" dirty="0" smtClean="0">
                <a:solidFill>
                  <a:srgbClr val="000000"/>
                </a:solidFill>
              </a:rPr>
              <a:t>Meaning of “Molecular Transform”</a:t>
            </a:r>
            <a:endParaRPr lang="en-US" altLang="en-US" sz="4400" dirty="0">
              <a:solidFill>
                <a:srgbClr val="000000"/>
              </a:solidFill>
            </a:endParaRPr>
          </a:p>
        </p:txBody>
      </p:sp>
    </p:spTree>
    <p:extLst>
      <p:ext uri="{BB962C8B-B14F-4D97-AF65-F5344CB8AC3E}">
        <p14:creationId xmlns:p14="http://schemas.microsoft.com/office/powerpoint/2010/main" val="122194241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3"/>
          <p:cNvSpPr>
            <a:spLocks noChangeArrowheads="1"/>
          </p:cNvSpPr>
          <p:nvPr/>
        </p:nvSpPr>
        <p:spPr bwMode="auto">
          <a:xfrm>
            <a:off x="180975" y="0"/>
            <a:ext cx="89630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en-US" sz="4400" dirty="0" smtClean="0">
                <a:solidFill>
                  <a:srgbClr val="000000"/>
                </a:solidFill>
              </a:rPr>
              <a:t>Meaning of “Molecular Transform”</a:t>
            </a:r>
            <a:endParaRPr lang="en-US" altLang="en-US" sz="4400" dirty="0">
              <a:solidFill>
                <a:srgbClr val="000000"/>
              </a:solidFill>
            </a:endParaRPr>
          </a:p>
        </p:txBody>
      </p:sp>
      <p:sp>
        <p:nvSpPr>
          <p:cNvPr id="61443" name="Text Box 4"/>
          <p:cNvSpPr txBox="1">
            <a:spLocks noChangeArrowheads="1"/>
          </p:cNvSpPr>
          <p:nvPr/>
        </p:nvSpPr>
        <p:spPr bwMode="auto">
          <a:xfrm>
            <a:off x="3317875" y="1063625"/>
            <a:ext cx="2906713"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z="2400" smtClean="0">
                <a:solidFill>
                  <a:srgbClr val="000000"/>
                </a:solidFill>
              </a:rPr>
              <a:t>False color intensity</a:t>
            </a:r>
          </a:p>
        </p:txBody>
      </p:sp>
      <p:sp>
        <p:nvSpPr>
          <p:cNvPr id="61444" name="Text Box 5"/>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mtClean="0">
                <a:solidFill>
                  <a:srgbClr val="000000"/>
                </a:solidFill>
              </a:rPr>
              <a:t>sample</a:t>
            </a:r>
          </a:p>
        </p:txBody>
      </p:sp>
      <p:sp>
        <p:nvSpPr>
          <p:cNvPr id="61445" name="Text Box 6"/>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mtClean="0">
                <a:solidFill>
                  <a:srgbClr val="000000"/>
                </a:solidFill>
              </a:rPr>
              <a:t>detector</a:t>
            </a:r>
          </a:p>
        </p:txBody>
      </p:sp>
      <p:pic>
        <p:nvPicPr>
          <p:cNvPr id="6144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40384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Text Box 4"/>
          <p:cNvSpPr txBox="1">
            <a:spLocks noChangeArrowheads="1"/>
          </p:cNvSpPr>
          <p:nvPr/>
        </p:nvSpPr>
        <p:spPr bwMode="auto">
          <a:xfrm>
            <a:off x="3317875" y="1063625"/>
            <a:ext cx="2906713"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z="2400" smtClean="0">
                <a:solidFill>
                  <a:srgbClr val="000000"/>
                </a:solidFill>
              </a:rPr>
              <a:t>False color intensity</a:t>
            </a:r>
          </a:p>
        </p:txBody>
      </p:sp>
      <p:sp>
        <p:nvSpPr>
          <p:cNvPr id="62468" name="Text Box 5"/>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mtClean="0">
                <a:solidFill>
                  <a:srgbClr val="000000"/>
                </a:solidFill>
              </a:rPr>
              <a:t>sample</a:t>
            </a:r>
          </a:p>
        </p:txBody>
      </p:sp>
      <p:sp>
        <p:nvSpPr>
          <p:cNvPr id="62469" name="Text Box 6"/>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mtClean="0">
                <a:solidFill>
                  <a:srgbClr val="000000"/>
                </a:solidFill>
              </a:rPr>
              <a:t>detector</a:t>
            </a:r>
          </a:p>
        </p:txBody>
      </p:sp>
      <p:pic>
        <p:nvPicPr>
          <p:cNvPr id="6247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p:cNvSpPr>
            <a:spLocks noChangeArrowheads="1"/>
          </p:cNvSpPr>
          <p:nvPr/>
        </p:nvSpPr>
        <p:spPr bwMode="auto">
          <a:xfrm>
            <a:off x="180975" y="0"/>
            <a:ext cx="89630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en-US" sz="4400" dirty="0" smtClean="0">
                <a:solidFill>
                  <a:srgbClr val="000000"/>
                </a:solidFill>
              </a:rPr>
              <a:t>Meaning of “Molecular Transform”</a:t>
            </a:r>
            <a:endParaRPr lang="en-US" altLang="en-US" sz="4400" dirty="0">
              <a:solidFill>
                <a:srgbClr val="000000"/>
              </a:solidFill>
            </a:endParaRPr>
          </a:p>
        </p:txBody>
      </p:sp>
    </p:spTree>
    <p:extLst>
      <p:ext uri="{BB962C8B-B14F-4D97-AF65-F5344CB8AC3E}">
        <p14:creationId xmlns:p14="http://schemas.microsoft.com/office/powerpoint/2010/main" val="107716313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dirty="0" smtClean="0"/>
              <a:t>Realistic single-particle prediction</a:t>
            </a:r>
            <a:endParaRPr lang="en-US" dirty="0"/>
          </a:p>
        </p:txBody>
      </p:sp>
      <p:pic>
        <p:nvPicPr>
          <p:cNvPr id="67586" name="Picture 2" descr="C:\Users\JMHolton\Desktop\James_Holton\html\fastBragg\xfel\neutz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905000"/>
            <a:ext cx="548640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67588" name="Picture 4" descr="C:\Users\JMHolton\Desktop\James_Holton\html\fastBragg\xfel\noiseimage_xfel_tm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1447800"/>
            <a:ext cx="5143500" cy="5143500"/>
          </a:xfrm>
          <a:prstGeom prst="rect">
            <a:avLst/>
          </a:prstGeom>
          <a:noFill/>
          <a:ln w="25400">
            <a:solidFill>
              <a:schemeClr val="accent2"/>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04800" y="4800600"/>
            <a:ext cx="3429000" cy="954107"/>
          </a:xfrm>
          <a:prstGeom prst="rect">
            <a:avLst/>
          </a:prstGeom>
          <a:noFill/>
        </p:spPr>
        <p:txBody>
          <a:bodyPr wrap="square" rtlCol="0">
            <a:spAutoFit/>
          </a:bodyPr>
          <a:lstStyle/>
          <a:p>
            <a:r>
              <a:rPr lang="en-US" sz="2800" dirty="0">
                <a:solidFill>
                  <a:srgbClr val="000000"/>
                </a:solidFill>
              </a:rPr>
              <a:t>10</a:t>
            </a:r>
            <a:r>
              <a:rPr lang="en-US" sz="2800" baseline="30000" dirty="0">
                <a:solidFill>
                  <a:srgbClr val="000000"/>
                </a:solidFill>
              </a:rPr>
              <a:t>12</a:t>
            </a:r>
            <a:r>
              <a:rPr lang="en-US" sz="2800" dirty="0">
                <a:solidFill>
                  <a:srgbClr val="000000"/>
                </a:solidFill>
              </a:rPr>
              <a:t> photon/pulse</a:t>
            </a:r>
          </a:p>
          <a:p>
            <a:r>
              <a:rPr lang="en-US" sz="2800" dirty="0">
                <a:solidFill>
                  <a:srgbClr val="000000"/>
                </a:solidFill>
              </a:rPr>
              <a:t>100 nm focus</a:t>
            </a:r>
          </a:p>
        </p:txBody>
      </p:sp>
    </p:spTree>
    <p:extLst>
      <p:ext uri="{BB962C8B-B14F-4D97-AF65-F5344CB8AC3E}">
        <p14:creationId xmlns:p14="http://schemas.microsoft.com/office/powerpoint/2010/main" val="2189336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75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p:cNvGrpSpPr/>
          <p:nvPr/>
        </p:nvGrpSpPr>
        <p:grpSpPr>
          <a:xfrm>
            <a:off x="1152638" y="1787495"/>
            <a:ext cx="1985027" cy="1968150"/>
            <a:chOff x="1152638" y="1787495"/>
            <a:chExt cx="1985027" cy="1968150"/>
          </a:xfrm>
        </p:grpSpPr>
        <p:sp>
          <p:nvSpPr>
            <p:cNvPr id="9" name="Circular Arrow 8"/>
            <p:cNvSpPr/>
            <p:nvPr/>
          </p:nvSpPr>
          <p:spPr>
            <a:xfrm rot="8455500">
              <a:off x="1152638" y="1787495"/>
              <a:ext cx="1985027" cy="1968150"/>
            </a:xfrm>
            <a:prstGeom prst="circularArrow">
              <a:avLst>
                <a:gd name="adj1" fmla="val 6052"/>
                <a:gd name="adj2" fmla="val 1056392"/>
                <a:gd name="adj3" fmla="val 20475769"/>
                <a:gd name="adj4" fmla="val 10799998"/>
                <a:gd name="adj5" fmla="val 887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black"/>
                </a:solidFill>
                <a:latin typeface="Arial" panose="020B0604020202020204" pitchFamily="34" charset="0"/>
              </a:endParaRPr>
            </a:p>
          </p:txBody>
        </p:sp>
        <p:sp>
          <p:nvSpPr>
            <p:cNvPr id="25" name="TextBox 24"/>
            <p:cNvSpPr txBox="1"/>
            <p:nvPr/>
          </p:nvSpPr>
          <p:spPr>
            <a:xfrm rot="18889448">
              <a:off x="2249715" y="2931885"/>
              <a:ext cx="607859" cy="369332"/>
            </a:xfrm>
            <a:prstGeom prst="rect">
              <a:avLst/>
            </a:prstGeom>
            <a:noFill/>
          </p:spPr>
          <p:txBody>
            <a:bodyPr wrap="none" rtlCol="0">
              <a:spAutoFit/>
            </a:bodyPr>
            <a:lstStyle/>
            <a:p>
              <a:r>
                <a:rPr lang="en-US" dirty="0">
                  <a:solidFill>
                    <a:srgbClr val="006600"/>
                  </a:solidFill>
                  <a:latin typeface="Arial" panose="020B0604020202020204" pitchFamily="34" charset="0"/>
                  <a:cs typeface="Arial" panose="020B0604020202020204" pitchFamily="34" charset="0"/>
                </a:rPr>
                <a:t>phiz</a:t>
              </a:r>
            </a:p>
          </p:txBody>
        </p:sp>
      </p:grpSp>
      <p:pic>
        <p:nvPicPr>
          <p:cNvPr id="31" name="Picture 30"/>
          <p:cNvPicPr>
            <a:picLocks noChangeAspect="1"/>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65451" t="13364" r="12809" b="59688"/>
          <a:stretch/>
        </p:blipFill>
        <p:spPr>
          <a:xfrm>
            <a:off x="327737" y="3741474"/>
            <a:ext cx="1924333" cy="1419115"/>
          </a:xfrm>
          <a:prstGeom prst="rect">
            <a:avLst/>
          </a:prstGeom>
          <a:ln>
            <a:solidFill>
              <a:schemeClr val="tx1"/>
            </a:solidFill>
          </a:ln>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6637" y="1930853"/>
            <a:ext cx="3514725" cy="4476750"/>
          </a:xfrm>
          <a:prstGeom prst="rect">
            <a:avLst/>
          </a:prstGeom>
        </p:spPr>
      </p:pic>
      <p:sp>
        <p:nvSpPr>
          <p:cNvPr id="4" name="Title 1"/>
          <p:cNvSpPr txBox="1">
            <a:spLocks/>
          </p:cNvSpPr>
          <p:nvPr/>
        </p:nvSpPr>
        <p:spPr>
          <a:xfrm>
            <a:off x="0" y="0"/>
            <a:ext cx="9144000" cy="14224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1200" kern="1200">
                <a:solidFill>
                  <a:schemeClr val="tx1"/>
                </a:solidFill>
                <a:latin typeface="Arial" panose="020B0604020202020204" pitchFamily="34" charset="0"/>
                <a:ea typeface="+mj-ea"/>
                <a:cs typeface="+mj-cs"/>
              </a:defRPr>
            </a:lvl1pPr>
          </a:lstStyle>
          <a:p>
            <a:r>
              <a:rPr lang="en-US" sz="4400" dirty="0" smtClean="0">
                <a:solidFill>
                  <a:prstClr val="black"/>
                </a:solidFill>
              </a:rPr>
              <a:t>Simulation of XFEL still</a:t>
            </a:r>
            <a:endParaRPr lang="en-US" sz="4400" dirty="0">
              <a:solidFill>
                <a:prstClr val="black"/>
              </a:solidFill>
            </a:endParaRPr>
          </a:p>
        </p:txBody>
      </p:sp>
      <p:pic>
        <p:nvPicPr>
          <p:cNvPr id="6" name="Picture 10" descr="MCBS00386_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89517" y="2179184"/>
            <a:ext cx="136048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8" name="Group 37"/>
          <p:cNvGrpSpPr/>
          <p:nvPr/>
        </p:nvGrpSpPr>
        <p:grpSpPr>
          <a:xfrm>
            <a:off x="2057400" y="5334000"/>
            <a:ext cx="1822773" cy="1378074"/>
            <a:chOff x="1187201" y="5268686"/>
            <a:chExt cx="1822773" cy="1378074"/>
          </a:xfrm>
        </p:grpSpPr>
        <p:grpSp>
          <p:nvGrpSpPr>
            <p:cNvPr id="10" name="Group 9"/>
            <p:cNvGrpSpPr/>
            <p:nvPr/>
          </p:nvGrpSpPr>
          <p:grpSpPr>
            <a:xfrm>
              <a:off x="1187201" y="5370286"/>
              <a:ext cx="1425371" cy="1146630"/>
              <a:chOff x="3696237" y="2927796"/>
              <a:chExt cx="1324377" cy="1418824"/>
            </a:xfrm>
          </p:grpSpPr>
          <p:sp>
            <p:nvSpPr>
              <p:cNvPr id="11" name="Rectangle 10"/>
              <p:cNvSpPr/>
              <p:nvPr/>
            </p:nvSpPr>
            <p:spPr>
              <a:xfrm>
                <a:off x="3696237" y="3251915"/>
                <a:ext cx="978794" cy="109470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latin typeface="Arial" panose="020B0604020202020204" pitchFamily="34" charset="0"/>
                  <a:cs typeface="Arial" panose="020B0604020202020204" pitchFamily="34" charset="0"/>
                </a:endParaRPr>
              </a:p>
            </p:txBody>
          </p:sp>
          <p:cxnSp>
            <p:nvCxnSpPr>
              <p:cNvPr id="12" name="Straight Connector 11"/>
              <p:cNvCxnSpPr/>
              <p:nvPr/>
            </p:nvCxnSpPr>
            <p:spPr>
              <a:xfrm flipV="1">
                <a:off x="3696237" y="2927796"/>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4668726" y="2927796"/>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4675031" y="4022501"/>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3696237" y="4022501"/>
                <a:ext cx="345583" cy="324119"/>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4041820" y="4022501"/>
                <a:ext cx="978794" cy="1"/>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4041820" y="2927796"/>
                <a:ext cx="978794" cy="1"/>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041820" y="2927796"/>
                <a:ext cx="0" cy="1094706"/>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020614" y="2927797"/>
                <a:ext cx="0" cy="1094706"/>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sp>
          <p:nvSpPr>
            <p:cNvPr id="20" name="TextBox 19"/>
            <p:cNvSpPr txBox="1"/>
            <p:nvPr/>
          </p:nvSpPr>
          <p:spPr>
            <a:xfrm rot="5400000">
              <a:off x="2457636" y="5660572"/>
              <a:ext cx="607859" cy="369332"/>
            </a:xfrm>
            <a:prstGeom prst="rect">
              <a:avLst/>
            </a:prstGeom>
            <a:noFill/>
          </p:spPr>
          <p:txBody>
            <a:bodyPr wrap="none" rtlCol="0">
              <a:spAutoFit/>
            </a:bodyPr>
            <a:lstStyle/>
            <a:p>
              <a:r>
                <a:rPr lang="en-US" dirty="0" err="1">
                  <a:solidFill>
                    <a:srgbClr val="006600"/>
                  </a:solidFill>
                  <a:latin typeface="Arial" panose="020B0604020202020204" pitchFamily="34" charset="0"/>
                  <a:cs typeface="Arial" panose="020B0604020202020204" pitchFamily="34" charset="0"/>
                </a:rPr>
                <a:t>phiy</a:t>
              </a:r>
              <a:endParaRPr lang="en-US" dirty="0">
                <a:solidFill>
                  <a:srgbClr val="006600"/>
                </a:solidFill>
                <a:latin typeface="Arial" panose="020B0604020202020204" pitchFamily="34" charset="0"/>
                <a:cs typeface="Arial" panose="020B0604020202020204" pitchFamily="34" charset="0"/>
              </a:endParaRPr>
            </a:p>
          </p:txBody>
        </p:sp>
        <p:sp>
          <p:nvSpPr>
            <p:cNvPr id="21" name="TextBox 20"/>
            <p:cNvSpPr txBox="1"/>
            <p:nvPr/>
          </p:nvSpPr>
          <p:spPr>
            <a:xfrm>
              <a:off x="2402115" y="6277428"/>
              <a:ext cx="607859" cy="369332"/>
            </a:xfrm>
            <a:prstGeom prst="rect">
              <a:avLst/>
            </a:prstGeom>
            <a:noFill/>
          </p:spPr>
          <p:txBody>
            <a:bodyPr wrap="none" rtlCol="0">
              <a:spAutoFit/>
            </a:bodyPr>
            <a:lstStyle/>
            <a:p>
              <a:r>
                <a:rPr lang="en-US" dirty="0">
                  <a:solidFill>
                    <a:srgbClr val="006600"/>
                  </a:solidFill>
                  <a:latin typeface="Arial" panose="020B0604020202020204" pitchFamily="34" charset="0"/>
                  <a:cs typeface="Arial" panose="020B0604020202020204" pitchFamily="34" charset="0"/>
                </a:rPr>
                <a:t>phiz</a:t>
              </a:r>
            </a:p>
          </p:txBody>
        </p:sp>
        <p:sp>
          <p:nvSpPr>
            <p:cNvPr id="22" name="TextBox 21"/>
            <p:cNvSpPr txBox="1"/>
            <p:nvPr/>
          </p:nvSpPr>
          <p:spPr>
            <a:xfrm>
              <a:off x="1553030" y="5268686"/>
              <a:ext cx="607859" cy="369332"/>
            </a:xfrm>
            <a:prstGeom prst="rect">
              <a:avLst/>
            </a:prstGeom>
            <a:noFill/>
          </p:spPr>
          <p:txBody>
            <a:bodyPr wrap="none" rtlCol="0">
              <a:spAutoFit/>
            </a:bodyPr>
            <a:lstStyle/>
            <a:p>
              <a:r>
                <a:rPr lang="en-US" dirty="0" err="1">
                  <a:solidFill>
                    <a:srgbClr val="006600"/>
                  </a:solidFill>
                  <a:latin typeface="Arial" panose="020B0604020202020204" pitchFamily="34" charset="0"/>
                  <a:cs typeface="Arial" panose="020B0604020202020204" pitchFamily="34" charset="0"/>
                </a:rPr>
                <a:t>phix</a:t>
              </a:r>
              <a:endParaRPr lang="en-US" dirty="0">
                <a:solidFill>
                  <a:srgbClr val="006600"/>
                </a:solidFill>
                <a:latin typeface="Arial" panose="020B0604020202020204" pitchFamily="34" charset="0"/>
                <a:cs typeface="Arial" panose="020B0604020202020204" pitchFamily="34" charset="0"/>
              </a:endParaRPr>
            </a:p>
          </p:txBody>
        </p:sp>
      </p:grpSp>
      <p:grpSp>
        <p:nvGrpSpPr>
          <p:cNvPr id="35" name="Group 34"/>
          <p:cNvGrpSpPr/>
          <p:nvPr/>
        </p:nvGrpSpPr>
        <p:grpSpPr>
          <a:xfrm>
            <a:off x="1770743" y="1197430"/>
            <a:ext cx="1137631" cy="907142"/>
            <a:chOff x="1770743" y="1197430"/>
            <a:chExt cx="1137631" cy="907142"/>
          </a:xfrm>
        </p:grpSpPr>
        <p:sp>
          <p:nvSpPr>
            <p:cNvPr id="8" name="Curved Down Arrow 7"/>
            <p:cNvSpPr/>
            <p:nvPr/>
          </p:nvSpPr>
          <p:spPr>
            <a:xfrm>
              <a:off x="1770743" y="1335314"/>
              <a:ext cx="754743" cy="769258"/>
            </a:xfrm>
            <a:prstGeom prst="curved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black"/>
                </a:solidFill>
                <a:latin typeface="Arial" panose="020B0604020202020204" pitchFamily="34" charset="0"/>
              </a:endParaRPr>
            </a:p>
          </p:txBody>
        </p:sp>
        <p:sp>
          <p:nvSpPr>
            <p:cNvPr id="23" name="TextBox 22"/>
            <p:cNvSpPr txBox="1"/>
            <p:nvPr/>
          </p:nvSpPr>
          <p:spPr>
            <a:xfrm>
              <a:off x="2300515" y="1197430"/>
              <a:ext cx="607859" cy="369332"/>
            </a:xfrm>
            <a:prstGeom prst="rect">
              <a:avLst/>
            </a:prstGeom>
            <a:noFill/>
          </p:spPr>
          <p:txBody>
            <a:bodyPr wrap="none" rtlCol="0">
              <a:spAutoFit/>
            </a:bodyPr>
            <a:lstStyle/>
            <a:p>
              <a:r>
                <a:rPr lang="en-US" dirty="0" err="1">
                  <a:solidFill>
                    <a:srgbClr val="006600"/>
                  </a:solidFill>
                  <a:latin typeface="Arial" panose="020B0604020202020204" pitchFamily="34" charset="0"/>
                  <a:cs typeface="Arial" panose="020B0604020202020204" pitchFamily="34" charset="0"/>
                </a:rPr>
                <a:t>phix</a:t>
              </a:r>
              <a:endParaRPr lang="en-US" dirty="0">
                <a:solidFill>
                  <a:srgbClr val="006600"/>
                </a:solidFill>
                <a:latin typeface="Arial" panose="020B0604020202020204" pitchFamily="34" charset="0"/>
                <a:cs typeface="Arial" panose="020B0604020202020204" pitchFamily="34" charset="0"/>
              </a:endParaRPr>
            </a:p>
          </p:txBody>
        </p:sp>
      </p:grpSp>
      <p:grpSp>
        <p:nvGrpSpPr>
          <p:cNvPr id="36" name="Group 35"/>
          <p:cNvGrpSpPr/>
          <p:nvPr/>
        </p:nvGrpSpPr>
        <p:grpSpPr>
          <a:xfrm>
            <a:off x="667657" y="1908627"/>
            <a:ext cx="808521" cy="1110345"/>
            <a:chOff x="667657" y="1908627"/>
            <a:chExt cx="808521" cy="1110345"/>
          </a:xfrm>
        </p:grpSpPr>
        <p:sp>
          <p:nvSpPr>
            <p:cNvPr id="7" name="Curved Right Arrow 6"/>
            <p:cNvSpPr/>
            <p:nvPr/>
          </p:nvSpPr>
          <p:spPr>
            <a:xfrm>
              <a:off x="667657" y="2235200"/>
              <a:ext cx="754743" cy="783772"/>
            </a:xfrm>
            <a:prstGeom prst="curv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black"/>
                </a:solidFill>
                <a:latin typeface="Arial" panose="020B0604020202020204" pitchFamily="34" charset="0"/>
              </a:endParaRPr>
            </a:p>
          </p:txBody>
        </p:sp>
        <p:sp>
          <p:nvSpPr>
            <p:cNvPr id="24" name="TextBox 23"/>
            <p:cNvSpPr txBox="1"/>
            <p:nvPr/>
          </p:nvSpPr>
          <p:spPr>
            <a:xfrm>
              <a:off x="868319" y="1908627"/>
              <a:ext cx="607859" cy="369332"/>
            </a:xfrm>
            <a:prstGeom prst="rect">
              <a:avLst/>
            </a:prstGeom>
            <a:noFill/>
          </p:spPr>
          <p:txBody>
            <a:bodyPr wrap="none" rtlCol="0">
              <a:spAutoFit/>
            </a:bodyPr>
            <a:lstStyle/>
            <a:p>
              <a:r>
                <a:rPr lang="en-US" dirty="0" err="1">
                  <a:solidFill>
                    <a:srgbClr val="006600"/>
                  </a:solidFill>
                  <a:latin typeface="Arial" panose="020B0604020202020204" pitchFamily="34" charset="0"/>
                  <a:cs typeface="Arial" panose="020B0604020202020204" pitchFamily="34" charset="0"/>
                </a:rPr>
                <a:t>phiy</a:t>
              </a:r>
              <a:endParaRPr lang="en-US" dirty="0">
                <a:solidFill>
                  <a:srgbClr val="006600"/>
                </a:solidFill>
                <a:latin typeface="Arial" panose="020B0604020202020204" pitchFamily="34" charset="0"/>
                <a:cs typeface="Arial" panose="020B0604020202020204" pitchFamily="34" charset="0"/>
              </a:endParaRPr>
            </a:p>
          </p:txBody>
        </p:sp>
      </p:grpSp>
      <p:cxnSp>
        <p:nvCxnSpPr>
          <p:cNvPr id="29" name="Curved Connector 28"/>
          <p:cNvCxnSpPr/>
          <p:nvPr/>
        </p:nvCxnSpPr>
        <p:spPr>
          <a:xfrm rot="5400000">
            <a:off x="769258" y="3077029"/>
            <a:ext cx="841828" cy="754743"/>
          </a:xfrm>
          <a:prstGeom prst="curvedConnector3">
            <a:avLst/>
          </a:prstGeom>
          <a:ln>
            <a:solidFill>
              <a:schemeClr val="accent6">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2" name="Curved Connector 31"/>
          <p:cNvCxnSpPr/>
          <p:nvPr/>
        </p:nvCxnSpPr>
        <p:spPr>
          <a:xfrm flipV="1">
            <a:off x="3886200" y="5261432"/>
            <a:ext cx="1317175" cy="758368"/>
          </a:xfrm>
          <a:prstGeom prst="curvedConnector3">
            <a:avLst>
              <a:gd name="adj1" fmla="val 50000"/>
            </a:avLst>
          </a:prstGeom>
          <a:ln>
            <a:solidFill>
              <a:schemeClr val="accent6">
                <a:lumMod val="50000"/>
              </a:schemeClr>
            </a:solidFill>
            <a:tailEnd type="arrow"/>
          </a:ln>
        </p:spPr>
        <p:style>
          <a:lnRef idx="2">
            <a:schemeClr val="accent1"/>
          </a:lnRef>
          <a:fillRef idx="0">
            <a:schemeClr val="accent1"/>
          </a:fillRef>
          <a:effectRef idx="1">
            <a:schemeClr val="accent1"/>
          </a:effectRef>
          <a:fontRef idx="minor">
            <a:schemeClr val="tx1"/>
          </a:fontRef>
        </p:style>
      </p:cxnSp>
      <p:grpSp>
        <p:nvGrpSpPr>
          <p:cNvPr id="42" name="Group 41"/>
          <p:cNvGrpSpPr/>
          <p:nvPr/>
        </p:nvGrpSpPr>
        <p:grpSpPr>
          <a:xfrm>
            <a:off x="1959430" y="3338286"/>
            <a:ext cx="2355209" cy="1828801"/>
            <a:chOff x="1959430" y="3338286"/>
            <a:chExt cx="2355209" cy="1828801"/>
          </a:xfrm>
        </p:grpSpPr>
        <p:pic>
          <p:nvPicPr>
            <p:cNvPr id="30" name="Picture 29"/>
            <p:cNvPicPr>
              <a:picLocks noChangeAspect="1"/>
            </p:cNvPicPr>
            <p:nvPr/>
          </p:nvPicPr>
          <p:blipFill rotWithShape="1">
            <a:blip r:embed="rId5">
              <a:duotone>
                <a:schemeClr val="accent3">
                  <a:shade val="45000"/>
                  <a:satMod val="135000"/>
                </a:schemeClr>
                <a:prstClr val="white"/>
              </a:duotone>
              <a:extLst>
                <a:ext uri="{28A0092B-C50C-407E-A947-70E740481C1C}">
                  <a14:useLocalDpi xmlns:a14="http://schemas.microsoft.com/office/drawing/2010/main" val="0"/>
                </a:ext>
              </a:extLst>
            </a:blip>
            <a:srcRect l="65436" t="13367" r="12810" b="59686"/>
            <a:stretch/>
          </p:blipFill>
          <p:spPr>
            <a:xfrm>
              <a:off x="2389145" y="3748025"/>
              <a:ext cx="1925494" cy="1419062"/>
            </a:xfrm>
            <a:prstGeom prst="rect">
              <a:avLst/>
            </a:prstGeom>
            <a:ln>
              <a:solidFill>
                <a:schemeClr val="tx1"/>
              </a:solidFill>
            </a:ln>
          </p:spPr>
        </p:pic>
        <p:sp>
          <p:nvSpPr>
            <p:cNvPr id="39" name="TextBox 38"/>
            <p:cNvSpPr txBox="1"/>
            <p:nvPr/>
          </p:nvSpPr>
          <p:spPr>
            <a:xfrm>
              <a:off x="1959430" y="4325256"/>
              <a:ext cx="732893" cy="584775"/>
            </a:xfrm>
            <a:prstGeom prst="rect">
              <a:avLst/>
            </a:prstGeom>
            <a:noFill/>
          </p:spPr>
          <p:txBody>
            <a:bodyPr wrap="none" rtlCol="0">
              <a:spAutoFit/>
            </a:bodyPr>
            <a:lstStyle/>
            <a:p>
              <a:r>
                <a:rPr lang="en-US" sz="3200" b="1" dirty="0">
                  <a:solidFill>
                    <a:prstClr val="black"/>
                  </a:solidFill>
                  <a:latin typeface="Arial" panose="020B0604020202020204" pitchFamily="34" charset="0"/>
                  <a:cs typeface="Arial" panose="020B0604020202020204" pitchFamily="34" charset="0"/>
                </a:rPr>
                <a:t>VS</a:t>
              </a:r>
            </a:p>
          </p:txBody>
        </p:sp>
        <p:sp>
          <p:nvSpPr>
            <p:cNvPr id="41" name="TextBox 40"/>
            <p:cNvSpPr txBox="1"/>
            <p:nvPr/>
          </p:nvSpPr>
          <p:spPr>
            <a:xfrm>
              <a:off x="3294743" y="3338286"/>
              <a:ext cx="612668" cy="400110"/>
            </a:xfrm>
            <a:prstGeom prst="rect">
              <a:avLst/>
            </a:prstGeom>
            <a:noFill/>
          </p:spPr>
          <p:txBody>
            <a:bodyPr wrap="none" rtlCol="0">
              <a:spAutoFit/>
            </a:bodyPr>
            <a:lstStyle/>
            <a:p>
              <a:r>
                <a:rPr lang="en-US" sz="2000" dirty="0">
                  <a:solidFill>
                    <a:prstClr val="black"/>
                  </a:solidFill>
                  <a:latin typeface="Arial" panose="020B0604020202020204" pitchFamily="34" charset="0"/>
                  <a:cs typeface="Arial" panose="020B0604020202020204" pitchFamily="34" charset="0"/>
                </a:rPr>
                <a:t>real</a:t>
              </a:r>
            </a:p>
          </p:txBody>
        </p:sp>
      </p:grpSp>
    </p:spTree>
    <p:extLst>
      <p:ext uri="{BB962C8B-B14F-4D97-AF65-F5344CB8AC3E}">
        <p14:creationId xmlns:p14="http://schemas.microsoft.com/office/powerpoint/2010/main" val="2599126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dirty="0" smtClean="0"/>
              <a:t>Realistic single-particle prediction</a:t>
            </a:r>
            <a:endParaRPr lang="en-US" dirty="0"/>
          </a:p>
        </p:txBody>
      </p:sp>
      <p:pic>
        <p:nvPicPr>
          <p:cNvPr id="67586" name="Picture 2" descr="C:\Users\JMHolton\Desktop\James_Holton\html\fastBragg\xfel\neutz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905000"/>
            <a:ext cx="5486400" cy="192405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04800" y="4800600"/>
            <a:ext cx="3429000" cy="954107"/>
          </a:xfrm>
          <a:prstGeom prst="rect">
            <a:avLst/>
          </a:prstGeom>
          <a:noFill/>
        </p:spPr>
        <p:txBody>
          <a:bodyPr wrap="square" rtlCol="0">
            <a:spAutoFit/>
          </a:bodyPr>
          <a:lstStyle/>
          <a:p>
            <a:r>
              <a:rPr lang="en-US" sz="2800" dirty="0">
                <a:solidFill>
                  <a:srgbClr val="000000"/>
                </a:solidFill>
              </a:rPr>
              <a:t>10</a:t>
            </a:r>
            <a:r>
              <a:rPr lang="en-US" sz="2800" baseline="30000" dirty="0">
                <a:solidFill>
                  <a:srgbClr val="000000"/>
                </a:solidFill>
              </a:rPr>
              <a:t>12</a:t>
            </a:r>
            <a:r>
              <a:rPr lang="en-US" sz="2800" dirty="0">
                <a:solidFill>
                  <a:srgbClr val="000000"/>
                </a:solidFill>
              </a:rPr>
              <a:t> photon/pulse</a:t>
            </a:r>
          </a:p>
          <a:p>
            <a:r>
              <a:rPr lang="en-US" sz="2800" dirty="0">
                <a:solidFill>
                  <a:srgbClr val="000000"/>
                </a:solidFill>
              </a:rPr>
              <a:t>3 nm focus</a:t>
            </a:r>
          </a:p>
        </p:txBody>
      </p:sp>
      <p:pic>
        <p:nvPicPr>
          <p:cNvPr id="6" name="Picture 6" descr="C:\Users\JMHolton\Desktop\James_Holton\html\fastBragg\xfel\noiseimage_future_tm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1447800"/>
            <a:ext cx="5143500" cy="5143500"/>
          </a:xfrm>
          <a:prstGeom prst="rect">
            <a:avLst/>
          </a:prstGeom>
          <a:noFill/>
          <a:ln w="28575">
            <a:solidFill>
              <a:schemeClr val="accent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112018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noChangeArrowheads="1"/>
          </p:cNvSpPr>
          <p:nvPr>
            <p:ph type="title"/>
          </p:nvPr>
        </p:nvSpPr>
        <p:spPr/>
        <p:txBody>
          <a:bodyPr/>
          <a:lstStyle/>
          <a:p>
            <a:pPr eaLnBrk="1" hangingPunct="1"/>
            <a:r>
              <a:rPr lang="en-US" altLang="en-US" dirty="0" smtClean="0">
                <a:solidFill>
                  <a:schemeClr val="tx1"/>
                </a:solidFill>
              </a:rPr>
              <a:t>lysozyme: real and reciprocal</a:t>
            </a:r>
          </a:p>
        </p:txBody>
      </p:sp>
      <p:pic>
        <p:nvPicPr>
          <p:cNvPr id="3" name="lyso_rotate.wmv">
            <a:hlinkClick r:id="" action="ppaction://media"/>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0" y="1819275"/>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71650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2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p:txBody>
          <a:bodyPr/>
          <a:lstStyle/>
          <a:p>
            <a:pPr eaLnBrk="1" hangingPunct="1"/>
            <a:r>
              <a:rPr lang="en-US" altLang="en-US" dirty="0" smtClean="0">
                <a:solidFill>
                  <a:schemeClr val="tx1"/>
                </a:solidFill>
              </a:rPr>
              <a:t>lysozyme: thermal motion</a:t>
            </a:r>
          </a:p>
        </p:txBody>
      </p:sp>
      <p:pic>
        <p:nvPicPr>
          <p:cNvPr id="25600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819275"/>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18207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a:xfrm>
            <a:off x="457200" y="0"/>
            <a:ext cx="8229600" cy="1143000"/>
          </a:xfrm>
        </p:spPr>
        <p:txBody>
          <a:bodyPr/>
          <a:lstStyle/>
          <a:p>
            <a:pPr eaLnBrk="1" hangingPunct="1"/>
            <a:r>
              <a:rPr lang="en-US" altLang="en-US" sz="4000" dirty="0" smtClean="0"/>
              <a:t>Muybridge’s galloping horse (1878)</a:t>
            </a:r>
          </a:p>
        </p:txBody>
      </p:sp>
      <p:pic>
        <p:nvPicPr>
          <p:cNvPr id="25907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52600"/>
            <a:ext cx="907415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9076" name="TextBox 3"/>
          <p:cNvSpPr txBox="1">
            <a:spLocks noChangeArrowheads="1"/>
          </p:cNvSpPr>
          <p:nvPr/>
        </p:nvSpPr>
        <p:spPr bwMode="auto">
          <a:xfrm>
            <a:off x="2362200" y="6029325"/>
            <a:ext cx="1403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solidFill>
                  <a:srgbClr val="000000"/>
                </a:solidFill>
              </a:rPr>
              <a:t>Real space </a:t>
            </a:r>
          </a:p>
        </p:txBody>
      </p:sp>
      <p:sp>
        <p:nvSpPr>
          <p:cNvPr id="259077" name="TextBox 7"/>
          <p:cNvSpPr txBox="1">
            <a:spLocks noChangeArrowheads="1"/>
          </p:cNvSpPr>
          <p:nvPr/>
        </p:nvSpPr>
        <p:spPr bwMode="auto">
          <a:xfrm>
            <a:off x="7121525" y="6029325"/>
            <a:ext cx="1184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solidFill>
                  <a:srgbClr val="000000"/>
                </a:solidFill>
              </a:rPr>
              <a:t>reciprocal</a:t>
            </a:r>
          </a:p>
        </p:txBody>
      </p:sp>
      <p:sp>
        <p:nvSpPr>
          <p:cNvPr id="259078" name="TextBox 4"/>
          <p:cNvSpPr txBox="1">
            <a:spLocks noChangeArrowheads="1"/>
          </p:cNvSpPr>
          <p:nvPr/>
        </p:nvSpPr>
        <p:spPr bwMode="auto">
          <a:xfrm>
            <a:off x="2695575" y="1293813"/>
            <a:ext cx="37528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dirty="0">
                <a:solidFill>
                  <a:srgbClr val="000000"/>
                </a:solidFill>
              </a:rPr>
              <a:t>“Time-resolved” diffraction</a:t>
            </a:r>
          </a:p>
        </p:txBody>
      </p:sp>
    </p:spTree>
    <p:extLst>
      <p:ext uri="{BB962C8B-B14F-4D97-AF65-F5344CB8AC3E}">
        <p14:creationId xmlns:p14="http://schemas.microsoft.com/office/powerpoint/2010/main" val="1982443148"/>
      </p:ext>
    </p:extLst>
  </p:cSld>
  <p:clrMapOvr>
    <a:masterClrMapping/>
  </p:clrMapOvr>
  <p:transition spd="slow"/>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ChangeArrowheads="1"/>
          </p:cNvSpPr>
          <p:nvPr>
            <p:ph type="title"/>
          </p:nvPr>
        </p:nvSpPr>
        <p:spPr>
          <a:xfrm>
            <a:off x="457200" y="0"/>
            <a:ext cx="8229600" cy="1143000"/>
          </a:xfrm>
        </p:spPr>
        <p:txBody>
          <a:bodyPr/>
          <a:lstStyle/>
          <a:p>
            <a:pPr eaLnBrk="1" hangingPunct="1"/>
            <a:r>
              <a:rPr lang="en-US" altLang="en-US" sz="4000" dirty="0" smtClean="0"/>
              <a:t>Muybridge’s galloping horse (1878)</a:t>
            </a:r>
          </a:p>
        </p:txBody>
      </p:sp>
      <p:pic>
        <p:nvPicPr>
          <p:cNvPr id="26112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52600"/>
            <a:ext cx="907415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1124" name="TextBox 4"/>
          <p:cNvSpPr txBox="1">
            <a:spLocks noChangeArrowheads="1"/>
          </p:cNvSpPr>
          <p:nvPr/>
        </p:nvSpPr>
        <p:spPr bwMode="auto">
          <a:xfrm>
            <a:off x="2362200" y="6032500"/>
            <a:ext cx="1403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solidFill>
                  <a:srgbClr val="000000"/>
                </a:solidFill>
              </a:rPr>
              <a:t>Real space </a:t>
            </a:r>
          </a:p>
        </p:txBody>
      </p:sp>
      <p:sp>
        <p:nvSpPr>
          <p:cNvPr id="261125" name="TextBox 5"/>
          <p:cNvSpPr txBox="1">
            <a:spLocks noChangeArrowheads="1"/>
          </p:cNvSpPr>
          <p:nvPr/>
        </p:nvSpPr>
        <p:spPr bwMode="auto">
          <a:xfrm>
            <a:off x="7121525" y="6032500"/>
            <a:ext cx="1184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solidFill>
                  <a:srgbClr val="000000"/>
                </a:solidFill>
              </a:rPr>
              <a:t>reciprocal</a:t>
            </a:r>
          </a:p>
        </p:txBody>
      </p:sp>
      <p:sp>
        <p:nvSpPr>
          <p:cNvPr id="261126" name="TextBox 6"/>
          <p:cNvSpPr txBox="1">
            <a:spLocks noChangeArrowheads="1"/>
          </p:cNvSpPr>
          <p:nvPr/>
        </p:nvSpPr>
        <p:spPr bwMode="auto">
          <a:xfrm>
            <a:off x="2787650" y="1293813"/>
            <a:ext cx="35687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dirty="0">
                <a:solidFill>
                  <a:srgbClr val="000000"/>
                </a:solidFill>
              </a:rPr>
              <a:t>Average electron density</a:t>
            </a:r>
          </a:p>
        </p:txBody>
      </p:sp>
    </p:spTree>
    <p:extLst>
      <p:ext uri="{BB962C8B-B14F-4D97-AF65-F5344CB8AC3E}">
        <p14:creationId xmlns:p14="http://schemas.microsoft.com/office/powerpoint/2010/main" val="2768508601"/>
      </p:ext>
    </p:extLst>
  </p:cSld>
  <p:clrMapOvr>
    <a:masterClrMapping/>
  </p:clrMapOvr>
  <p:transition spd="slow"/>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867650" y="4737100"/>
            <a:ext cx="633413"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21013" y="4776788"/>
            <a:ext cx="635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5163" y="3692525"/>
            <a:ext cx="635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00688" y="3700463"/>
            <a:ext cx="635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668838" y="4737100"/>
            <a:ext cx="635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347913" y="5829300"/>
            <a:ext cx="635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635625" y="5788025"/>
            <a:ext cx="633413"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935413" y="3673475"/>
            <a:ext cx="635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192963" y="5853113"/>
            <a:ext cx="635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153275" y="3717925"/>
            <a:ext cx="633413"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858838" y="5816600"/>
            <a:ext cx="635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081463" y="5762625"/>
            <a:ext cx="635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2301875" y="3663950"/>
            <a:ext cx="633413"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178550" y="4776788"/>
            <a:ext cx="633413"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4" name="Title 1"/>
          <p:cNvSpPr>
            <a:spLocks noGrp="1"/>
          </p:cNvSpPr>
          <p:nvPr>
            <p:ph type="title"/>
          </p:nvPr>
        </p:nvSpPr>
        <p:spPr>
          <a:xfrm>
            <a:off x="0" y="274638"/>
            <a:ext cx="9144000" cy="1143000"/>
          </a:xfrm>
        </p:spPr>
        <p:txBody>
          <a:bodyPr/>
          <a:lstStyle/>
          <a:p>
            <a:pPr eaLnBrk="1" hangingPunct="1"/>
            <a:r>
              <a:rPr lang="en-US" altLang="en-US" dirty="0" smtClean="0"/>
              <a:t>Getting around averaging:</a:t>
            </a:r>
            <a:br>
              <a:rPr lang="en-US" altLang="en-US" dirty="0" smtClean="0"/>
            </a:br>
            <a:r>
              <a:rPr lang="en-US" altLang="en-US" sz="3200" dirty="0" smtClean="0"/>
              <a:t>Single-image </a:t>
            </a:r>
            <a:r>
              <a:rPr lang="en-US" altLang="en-US" sz="3200" dirty="0" smtClean="0"/>
              <a:t>model refinement</a:t>
            </a:r>
            <a:r>
              <a:rPr lang="en-US" altLang="en-US" sz="3200" dirty="0" smtClean="0"/>
              <a:t>?</a:t>
            </a:r>
            <a:endParaRPr lang="en-US" altLang="en-US" sz="3200" dirty="0" smtClean="0"/>
          </a:p>
        </p:txBody>
      </p:sp>
      <p:pic>
        <p:nvPicPr>
          <p:cNvPr id="17425" name="Picture 7"/>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0" y="1847850"/>
            <a:ext cx="91440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9" name="Straight Arrow Connector 38"/>
          <p:cNvCxnSpPr/>
          <p:nvPr/>
        </p:nvCxnSpPr>
        <p:spPr>
          <a:xfrm flipV="1">
            <a:off x="982663" y="2254250"/>
            <a:ext cx="1119187" cy="141763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H="1" flipV="1">
            <a:off x="976313" y="2254250"/>
            <a:ext cx="2362200" cy="253365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flipV="1">
            <a:off x="1541463" y="2239963"/>
            <a:ext cx="149225" cy="259556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H="1" flipV="1">
            <a:off x="2717800" y="2251075"/>
            <a:ext cx="3100388" cy="1420813"/>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V="1">
            <a:off x="2619375" y="2251075"/>
            <a:ext cx="5565775" cy="142557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flipV="1">
            <a:off x="268288" y="2254250"/>
            <a:ext cx="7902575" cy="248285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V="1">
            <a:off x="6496050" y="2254250"/>
            <a:ext cx="2374900" cy="252253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V="1">
            <a:off x="2665413" y="2254250"/>
            <a:ext cx="1346200" cy="357505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V="1">
            <a:off x="1176338" y="2254250"/>
            <a:ext cx="5892800" cy="3598863"/>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H="1" flipV="1">
            <a:off x="3379788" y="2254250"/>
            <a:ext cx="1587500" cy="248285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V="1">
            <a:off x="4398963" y="2254250"/>
            <a:ext cx="3284537" cy="348615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H="1" flipV="1">
            <a:off x="5818188" y="2254250"/>
            <a:ext cx="1692275" cy="356235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a:endCxn id="17425" idx="2"/>
          </p:cNvCxnSpPr>
          <p:nvPr/>
        </p:nvCxnSpPr>
        <p:spPr>
          <a:xfrm flipH="1" flipV="1">
            <a:off x="4572000" y="2254250"/>
            <a:ext cx="1368425" cy="353377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flipV="1">
            <a:off x="4271963" y="2239963"/>
            <a:ext cx="954087" cy="143033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flipH="1" flipV="1">
            <a:off x="6373813" y="2254250"/>
            <a:ext cx="1096962" cy="1427163"/>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7441" name="Picture 3"/>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1379538" y="4832350"/>
            <a:ext cx="635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113240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3"/>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8"/>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17"/>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0"/>
                                          </p:stCondLst>
                                        </p:cTn>
                                        <p:tgtEl>
                                          <p:spTgt spid="44"/>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nodeType="clickEffect">
                                  <p:stCondLst>
                                    <p:cond delay="0"/>
                                  </p:stCondLst>
                                  <p:childTnLst>
                                    <p:set>
                                      <p:cBhvr>
                                        <p:cTn id="66" dur="1" fill="hold">
                                          <p:stCondLst>
                                            <p:cond delay="0"/>
                                          </p:stCondLst>
                                        </p:cTn>
                                        <p:tgtEl>
                                          <p:spTgt spid="40"/>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nodeType="clickEffect">
                                  <p:stCondLst>
                                    <p:cond delay="0"/>
                                  </p:stCondLst>
                                  <p:childTnLst>
                                    <p:set>
                                      <p:cBhvr>
                                        <p:cTn id="70" dur="1" fill="hold">
                                          <p:stCondLst>
                                            <p:cond delay="0"/>
                                          </p:stCondLst>
                                        </p:cTn>
                                        <p:tgtEl>
                                          <p:spTgt spid="41"/>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nodeType="clickEffect">
                                  <p:stCondLst>
                                    <p:cond delay="0"/>
                                  </p:stCondLst>
                                  <p:childTnLst>
                                    <p:set>
                                      <p:cBhvr>
                                        <p:cTn id="74" dur="1" fill="hold">
                                          <p:stCondLst>
                                            <p:cond delay="0"/>
                                          </p:stCondLst>
                                        </p:cTn>
                                        <p:tgtEl>
                                          <p:spTgt spid="39"/>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nodeType="clickEffect">
                                  <p:stCondLst>
                                    <p:cond delay="0"/>
                                  </p:stCondLst>
                                  <p:childTnLst>
                                    <p:set>
                                      <p:cBhvr>
                                        <p:cTn id="78" dur="1" fill="hold">
                                          <p:stCondLst>
                                            <p:cond delay="0"/>
                                          </p:stCondLst>
                                        </p:cTn>
                                        <p:tgtEl>
                                          <p:spTgt spid="42"/>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nodeType="clickEffect">
                                  <p:stCondLst>
                                    <p:cond delay="0"/>
                                  </p:stCondLst>
                                  <p:childTnLst>
                                    <p:set>
                                      <p:cBhvr>
                                        <p:cTn id="82" dur="1" fill="hold">
                                          <p:stCondLst>
                                            <p:cond delay="0"/>
                                          </p:stCondLst>
                                        </p:cTn>
                                        <p:tgtEl>
                                          <p:spTgt spid="48"/>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nodeType="clickEffect">
                                  <p:stCondLst>
                                    <p:cond delay="0"/>
                                  </p:stCondLst>
                                  <p:childTnLst>
                                    <p:set>
                                      <p:cBhvr>
                                        <p:cTn id="86" dur="1" fill="hold">
                                          <p:stCondLst>
                                            <p:cond delay="0"/>
                                          </p:stCondLst>
                                        </p:cTn>
                                        <p:tgtEl>
                                          <p:spTgt spid="46"/>
                                        </p:tgtEl>
                                        <p:attrNameLst>
                                          <p:attrName>style.visibility</p:attrName>
                                        </p:attrNameLst>
                                      </p:cBhvr>
                                      <p:to>
                                        <p:strVal val="visible"/>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1" presetClass="entr" presetSubtype="0" fill="hold" nodeType="clickEffect">
                                  <p:stCondLst>
                                    <p:cond delay="0"/>
                                  </p:stCondLst>
                                  <p:childTnLst>
                                    <p:set>
                                      <p:cBhvr>
                                        <p:cTn id="90" dur="1" fill="hold">
                                          <p:stCondLst>
                                            <p:cond delay="0"/>
                                          </p:stCondLst>
                                        </p:cTn>
                                        <p:tgtEl>
                                          <p:spTgt spid="52"/>
                                        </p:tgtEl>
                                        <p:attrNameLst>
                                          <p:attrName>style.visibility</p:attrName>
                                        </p:attrNameLst>
                                      </p:cBhvr>
                                      <p:to>
                                        <p:strVal val="visible"/>
                                      </p:to>
                                    </p:se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nodeType="clickEffect">
                                  <p:stCondLst>
                                    <p:cond delay="0"/>
                                  </p:stCondLst>
                                  <p:childTnLst>
                                    <p:set>
                                      <p:cBhvr>
                                        <p:cTn id="94" dur="1" fill="hold">
                                          <p:stCondLst>
                                            <p:cond delay="0"/>
                                          </p:stCondLst>
                                        </p:cTn>
                                        <p:tgtEl>
                                          <p:spTgt spid="71"/>
                                        </p:tgtEl>
                                        <p:attrNameLst>
                                          <p:attrName>style.visibility</p:attrName>
                                        </p:attrNameLst>
                                      </p:cBhvr>
                                      <p:to>
                                        <p:strVal val="visible"/>
                                      </p:to>
                                    </p:set>
                                  </p:childTnLst>
                                </p:cTn>
                              </p:par>
                            </p:childTnLst>
                          </p:cTn>
                        </p:par>
                      </p:childTnLst>
                    </p:cTn>
                  </p:par>
                  <p:par>
                    <p:cTn id="95" fill="hold" nodeType="clickPar">
                      <p:stCondLst>
                        <p:cond delay="indefinite"/>
                      </p:stCondLst>
                      <p:childTnLst>
                        <p:par>
                          <p:cTn id="96" fill="hold" nodeType="withGroup">
                            <p:stCondLst>
                              <p:cond delay="0"/>
                            </p:stCondLst>
                            <p:childTnLst>
                              <p:par>
                                <p:cTn id="97" presetID="1" presetClass="entr" presetSubtype="0" fill="hold" nodeType="clickEffect">
                                  <p:stCondLst>
                                    <p:cond delay="0"/>
                                  </p:stCondLst>
                                  <p:childTnLst>
                                    <p:set>
                                      <p:cBhvr>
                                        <p:cTn id="98" dur="1" fill="hold">
                                          <p:stCondLst>
                                            <p:cond delay="0"/>
                                          </p:stCondLst>
                                        </p:cTn>
                                        <p:tgtEl>
                                          <p:spTgt spid="50"/>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ntr" presetSubtype="0" fill="hold" nodeType="clickEffect">
                                  <p:stCondLst>
                                    <p:cond delay="0"/>
                                  </p:stCondLst>
                                  <p:childTnLst>
                                    <p:set>
                                      <p:cBhvr>
                                        <p:cTn id="102" dur="1" fill="hold">
                                          <p:stCondLst>
                                            <p:cond delay="0"/>
                                          </p:stCondLst>
                                        </p:cTn>
                                        <p:tgtEl>
                                          <p:spTgt spid="73"/>
                                        </p:tgtEl>
                                        <p:attrNameLst>
                                          <p:attrName>style.visibility</p:attrName>
                                        </p:attrNameLst>
                                      </p:cBhvr>
                                      <p:to>
                                        <p:strVal val="visible"/>
                                      </p:to>
                                    </p:se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 presetClass="entr" presetSubtype="0" fill="hold" nodeType="clickEffect">
                                  <p:stCondLst>
                                    <p:cond delay="0"/>
                                  </p:stCondLst>
                                  <p:childTnLst>
                                    <p:set>
                                      <p:cBhvr>
                                        <p:cTn id="106" dur="1" fill="hold">
                                          <p:stCondLst>
                                            <p:cond delay="0"/>
                                          </p:stCondLst>
                                        </p:cTn>
                                        <p:tgtEl>
                                          <p:spTgt spid="47"/>
                                        </p:tgtEl>
                                        <p:attrNameLst>
                                          <p:attrName>style.visibility</p:attrName>
                                        </p:attrNameLst>
                                      </p:cBhvr>
                                      <p:to>
                                        <p:strVal val="visible"/>
                                      </p:to>
                                    </p:se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 presetClass="entr" presetSubtype="0" fill="hold" nodeType="clickEffect">
                                  <p:stCondLst>
                                    <p:cond delay="0"/>
                                  </p:stCondLst>
                                  <p:childTnLst>
                                    <p:set>
                                      <p:cBhvr>
                                        <p:cTn id="110" dur="1" fill="hold">
                                          <p:stCondLst>
                                            <p:cond delay="0"/>
                                          </p:stCondLst>
                                        </p:cTn>
                                        <p:tgtEl>
                                          <p:spTgt spid="49"/>
                                        </p:tgtEl>
                                        <p:attrNameLst>
                                          <p:attrName>style.visibility</p:attrName>
                                        </p:attrNameLst>
                                      </p:cBhvr>
                                      <p:to>
                                        <p:strVal val="visible"/>
                                      </p:to>
                                    </p:se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1" presetClass="entr" presetSubtype="0" fill="hold" nodeType="clickEffect">
                                  <p:stCondLst>
                                    <p:cond delay="0"/>
                                  </p:stCondLst>
                                  <p:childTnLst>
                                    <p:set>
                                      <p:cBhvr>
                                        <p:cTn id="114" dur="1" fill="hold">
                                          <p:stCondLst>
                                            <p:cond delay="0"/>
                                          </p:stCondLst>
                                        </p:cTn>
                                        <p:tgtEl>
                                          <p:spTgt spid="43"/>
                                        </p:tgtEl>
                                        <p:attrNameLst>
                                          <p:attrName>style.visibility</p:attrName>
                                        </p:attrNameLst>
                                      </p:cBhvr>
                                      <p:to>
                                        <p:strVal val="visible"/>
                                      </p:to>
                                    </p:se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1" presetClass="entr" presetSubtype="0" fill="hold" nodeType="clickEffect">
                                  <p:stCondLst>
                                    <p:cond delay="0"/>
                                  </p:stCondLst>
                                  <p:childTnLst>
                                    <p:set>
                                      <p:cBhvr>
                                        <p:cTn id="118"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65829" y="2438400"/>
            <a:ext cx="4243469" cy="923330"/>
          </a:xfrm>
          <a:prstGeom prst="rect">
            <a:avLst/>
          </a:prstGeom>
          <a:noFill/>
        </p:spPr>
        <p:txBody>
          <a:bodyPr wrap="none" rtlCol="0">
            <a:spAutoFit/>
          </a:bodyPr>
          <a:lstStyle/>
          <a:p>
            <a:pPr fontAlgn="base">
              <a:spcBef>
                <a:spcPct val="0"/>
              </a:spcBef>
              <a:spcAft>
                <a:spcPct val="0"/>
              </a:spcAft>
            </a:pPr>
            <a:r>
              <a:rPr lang="en-US" sz="5400" dirty="0">
                <a:solidFill>
                  <a:prstClr val="black"/>
                </a:solidFill>
                <a:latin typeface="Arial" panose="020B0604020202020204" pitchFamily="34" charset="0"/>
                <a:cs typeface="Arial" panose="020B0604020202020204" pitchFamily="34" charset="0"/>
              </a:rPr>
              <a:t>R1 &lt; 2*</a:t>
            </a:r>
            <a:r>
              <a:rPr lang="en-US" sz="5400" dirty="0" err="1">
                <a:solidFill>
                  <a:prstClr val="black"/>
                </a:solidFill>
                <a:latin typeface="Arial" panose="020B0604020202020204" pitchFamily="34" charset="0"/>
                <a:cs typeface="Arial" panose="020B0604020202020204" pitchFamily="34" charset="0"/>
              </a:rPr>
              <a:t>R</a:t>
            </a:r>
            <a:r>
              <a:rPr lang="en-US" sz="5400" baseline="-25000" dirty="0" err="1">
                <a:solidFill>
                  <a:prstClr val="black"/>
                </a:solidFill>
                <a:latin typeface="Arial" panose="020B0604020202020204" pitchFamily="34" charset="0"/>
                <a:cs typeface="Arial" panose="020B0604020202020204" pitchFamily="34" charset="0"/>
              </a:rPr>
              <a:t>sigma</a:t>
            </a:r>
            <a:endParaRPr lang="en-US" sz="5400" baseline="-25000" dirty="0">
              <a:solidFill>
                <a:prstClr val="black"/>
              </a:solidFill>
              <a:latin typeface="Arial" panose="020B0604020202020204" pitchFamily="34" charset="0"/>
              <a:cs typeface="Arial" panose="020B0604020202020204" pitchFamily="34" charset="0"/>
            </a:endParaRPr>
          </a:p>
        </p:txBody>
      </p:sp>
      <p:sp>
        <p:nvSpPr>
          <p:cNvPr id="5" name="TextBox 4"/>
          <p:cNvSpPr txBox="1"/>
          <p:nvPr/>
        </p:nvSpPr>
        <p:spPr>
          <a:xfrm>
            <a:off x="943428" y="1712685"/>
            <a:ext cx="6862776" cy="461665"/>
          </a:xfrm>
          <a:prstGeom prst="rect">
            <a:avLst/>
          </a:prstGeom>
          <a:noFill/>
        </p:spPr>
        <p:txBody>
          <a:bodyPr wrap="none" rtlCol="0">
            <a:spAutoFit/>
          </a:bodyPr>
          <a:lstStyle/>
          <a:p>
            <a:pPr fontAlgn="base">
              <a:spcBef>
                <a:spcPct val="0"/>
              </a:spcBef>
              <a:spcAft>
                <a:spcPct val="0"/>
              </a:spcAft>
            </a:pPr>
            <a:r>
              <a:rPr lang="en-US" sz="2400" dirty="0">
                <a:solidFill>
                  <a:prstClr val="black"/>
                </a:solidFill>
                <a:latin typeface="Arial" panose="020B0604020202020204" pitchFamily="34" charset="0"/>
                <a:cs typeface="Arial" panose="020B0604020202020204" pitchFamily="34" charset="0"/>
              </a:rPr>
              <a:t>Publication criterion for chemical crystallography:</a:t>
            </a:r>
          </a:p>
        </p:txBody>
      </p:sp>
      <p:sp>
        <p:nvSpPr>
          <p:cNvPr id="6" name="TextBox 5"/>
          <p:cNvSpPr txBox="1"/>
          <p:nvPr/>
        </p:nvSpPr>
        <p:spPr>
          <a:xfrm>
            <a:off x="546627" y="3722914"/>
            <a:ext cx="7609776" cy="1446550"/>
          </a:xfrm>
          <a:prstGeom prst="rect">
            <a:avLst/>
          </a:prstGeom>
          <a:noFill/>
        </p:spPr>
        <p:txBody>
          <a:bodyPr wrap="none" rtlCol="0">
            <a:spAutoFit/>
          </a:bodyPr>
          <a:lstStyle/>
          <a:p>
            <a:pPr fontAlgn="base">
              <a:spcBef>
                <a:spcPct val="0"/>
              </a:spcBef>
              <a:spcAft>
                <a:spcPct val="0"/>
              </a:spcAft>
            </a:pPr>
            <a:r>
              <a:rPr lang="en-US" sz="4400" dirty="0">
                <a:solidFill>
                  <a:prstClr val="black"/>
                </a:solidFill>
                <a:latin typeface="Arial" panose="020B0604020202020204" pitchFamily="34" charset="0"/>
                <a:cs typeface="Arial" panose="020B0604020202020204" pitchFamily="34" charset="0"/>
              </a:rPr>
              <a:t>R1 		= </a:t>
            </a:r>
            <a:r>
              <a:rPr lang="en-US" sz="4400" dirty="0" err="1">
                <a:solidFill>
                  <a:prstClr val="black"/>
                </a:solidFill>
                <a:latin typeface="Arial" panose="020B0604020202020204" pitchFamily="34" charset="0"/>
                <a:cs typeface="Arial" panose="020B0604020202020204" pitchFamily="34" charset="0"/>
              </a:rPr>
              <a:t>F</a:t>
            </a:r>
            <a:r>
              <a:rPr lang="en-US" sz="4400" baseline="-25000" dirty="0" err="1">
                <a:solidFill>
                  <a:prstClr val="black"/>
                </a:solidFill>
                <a:latin typeface="Arial" panose="020B0604020202020204" pitchFamily="34" charset="0"/>
                <a:cs typeface="Arial" panose="020B0604020202020204" pitchFamily="34" charset="0"/>
              </a:rPr>
              <a:t>o</a:t>
            </a:r>
            <a:r>
              <a:rPr lang="en-US" sz="4400" dirty="0">
                <a:solidFill>
                  <a:prstClr val="black"/>
                </a:solidFill>
                <a:latin typeface="Arial" panose="020B0604020202020204" pitchFamily="34" charset="0"/>
                <a:cs typeface="Arial" panose="020B0604020202020204" pitchFamily="34" charset="0"/>
              </a:rPr>
              <a:t> vs F</a:t>
            </a:r>
            <a:r>
              <a:rPr lang="en-US" sz="4400" baseline="-25000" dirty="0">
                <a:solidFill>
                  <a:prstClr val="black"/>
                </a:solidFill>
                <a:latin typeface="Arial" panose="020B0604020202020204" pitchFamily="34" charset="0"/>
                <a:cs typeface="Arial" panose="020B0604020202020204" pitchFamily="34" charset="0"/>
              </a:rPr>
              <a:t>c</a:t>
            </a:r>
            <a:r>
              <a:rPr lang="en-US" sz="4400" dirty="0">
                <a:solidFill>
                  <a:prstClr val="black"/>
                </a:solidFill>
                <a:latin typeface="Arial" panose="020B0604020202020204" pitchFamily="34" charset="0"/>
                <a:cs typeface="Arial" panose="020B0604020202020204" pitchFamily="34" charset="0"/>
              </a:rPr>
              <a:t> for I/</a:t>
            </a:r>
            <a:r>
              <a:rPr lang="el-GR" sz="4400" dirty="0">
                <a:solidFill>
                  <a:prstClr val="black"/>
                </a:solidFill>
                <a:latin typeface="Arial" panose="020B0604020202020204" pitchFamily="34" charset="0"/>
                <a:cs typeface="Arial" panose="020B0604020202020204" pitchFamily="34" charset="0"/>
              </a:rPr>
              <a:t>σ</a:t>
            </a:r>
            <a:r>
              <a:rPr lang="en-US" sz="4400" dirty="0">
                <a:solidFill>
                  <a:prstClr val="black"/>
                </a:solidFill>
                <a:latin typeface="Arial" panose="020B0604020202020204" pitchFamily="34" charset="0"/>
                <a:cs typeface="Arial" panose="020B0604020202020204" pitchFamily="34" charset="0"/>
              </a:rPr>
              <a:t>(I) &gt; 3</a:t>
            </a:r>
          </a:p>
          <a:p>
            <a:pPr fontAlgn="base">
              <a:spcBef>
                <a:spcPct val="0"/>
              </a:spcBef>
              <a:spcAft>
                <a:spcPct val="0"/>
              </a:spcAft>
            </a:pPr>
            <a:r>
              <a:rPr lang="en-US" sz="4400" dirty="0" err="1">
                <a:solidFill>
                  <a:prstClr val="black"/>
                </a:solidFill>
                <a:latin typeface="Arial" panose="020B0604020202020204" pitchFamily="34" charset="0"/>
                <a:cs typeface="Arial" panose="020B0604020202020204" pitchFamily="34" charset="0"/>
              </a:rPr>
              <a:t>R</a:t>
            </a:r>
            <a:r>
              <a:rPr lang="en-US" sz="4400" baseline="-25000" dirty="0" err="1">
                <a:solidFill>
                  <a:prstClr val="black"/>
                </a:solidFill>
                <a:latin typeface="Arial" panose="020B0604020202020204" pitchFamily="34" charset="0"/>
                <a:cs typeface="Arial" panose="020B0604020202020204" pitchFamily="34" charset="0"/>
              </a:rPr>
              <a:t>sigma</a:t>
            </a:r>
            <a:r>
              <a:rPr lang="en-US" sz="4400" dirty="0">
                <a:solidFill>
                  <a:prstClr val="black"/>
                </a:solidFill>
                <a:latin typeface="Arial" panose="020B0604020202020204" pitchFamily="34" charset="0"/>
                <a:cs typeface="Arial" panose="020B0604020202020204" pitchFamily="34" charset="0"/>
              </a:rPr>
              <a:t> 	= &lt;</a:t>
            </a:r>
            <a:r>
              <a:rPr lang="el-GR" sz="4400" dirty="0">
                <a:solidFill>
                  <a:prstClr val="black"/>
                </a:solidFill>
                <a:latin typeface="Arial" panose="020B0604020202020204" pitchFamily="34" charset="0"/>
                <a:cs typeface="Arial" panose="020B0604020202020204" pitchFamily="34" charset="0"/>
              </a:rPr>
              <a:t>σ</a:t>
            </a:r>
            <a:r>
              <a:rPr lang="en-US" sz="4400" dirty="0">
                <a:solidFill>
                  <a:prstClr val="black"/>
                </a:solidFill>
                <a:latin typeface="Arial" panose="020B0604020202020204" pitchFamily="34" charset="0"/>
                <a:cs typeface="Arial" panose="020B0604020202020204" pitchFamily="34" charset="0"/>
              </a:rPr>
              <a:t>(I)&gt;/&lt;I&gt;</a:t>
            </a:r>
          </a:p>
        </p:txBody>
      </p:sp>
      <p:sp>
        <p:nvSpPr>
          <p:cNvPr id="7" name="TextBox 6"/>
          <p:cNvSpPr txBox="1"/>
          <p:nvPr/>
        </p:nvSpPr>
        <p:spPr>
          <a:xfrm>
            <a:off x="638628" y="5558972"/>
            <a:ext cx="7295587" cy="523220"/>
          </a:xfrm>
          <a:prstGeom prst="rect">
            <a:avLst/>
          </a:prstGeom>
          <a:noFill/>
        </p:spPr>
        <p:txBody>
          <a:bodyPr wrap="none" rtlCol="0">
            <a:spAutoFit/>
          </a:bodyPr>
          <a:lstStyle/>
          <a:p>
            <a:pPr fontAlgn="base">
              <a:spcBef>
                <a:spcPct val="0"/>
              </a:spcBef>
              <a:spcAft>
                <a:spcPct val="0"/>
              </a:spcAft>
            </a:pPr>
            <a:r>
              <a:rPr lang="en-US" sz="2800" dirty="0">
                <a:solidFill>
                  <a:srgbClr val="FF0000"/>
                </a:solidFill>
                <a:latin typeface="Arial" panose="020B0604020202020204" pitchFamily="34" charset="0"/>
                <a:cs typeface="Arial" panose="020B0604020202020204" pitchFamily="34" charset="0"/>
              </a:rPr>
              <a:t>There are </a:t>
            </a:r>
            <a:r>
              <a:rPr lang="en-US" sz="2800" b="1" dirty="0">
                <a:solidFill>
                  <a:srgbClr val="FF0000"/>
                </a:solidFill>
                <a:latin typeface="Arial" panose="020B0604020202020204" pitchFamily="34" charset="0"/>
                <a:cs typeface="Arial" panose="020B0604020202020204" pitchFamily="34" charset="0"/>
              </a:rPr>
              <a:t>no</a:t>
            </a:r>
            <a:r>
              <a:rPr lang="en-US" sz="2800" dirty="0">
                <a:solidFill>
                  <a:srgbClr val="FF0000"/>
                </a:solidFill>
                <a:latin typeface="Arial" panose="020B0604020202020204" pitchFamily="34" charset="0"/>
                <a:cs typeface="Arial" panose="020B0604020202020204" pitchFamily="34" charset="0"/>
              </a:rPr>
              <a:t> PDB entries that pass this test!</a:t>
            </a:r>
          </a:p>
        </p:txBody>
      </p:sp>
      <p:sp>
        <p:nvSpPr>
          <p:cNvPr id="8" name="Rectangle 7"/>
          <p:cNvSpPr/>
          <p:nvPr/>
        </p:nvSpPr>
        <p:spPr>
          <a:xfrm>
            <a:off x="0" y="6488668"/>
            <a:ext cx="9144000" cy="369332"/>
          </a:xfrm>
          <a:prstGeom prst="rect">
            <a:avLst/>
          </a:prstGeom>
        </p:spPr>
        <p:txBody>
          <a:bodyPr wrap="square">
            <a:spAutoFit/>
          </a:bodyPr>
          <a:lstStyle/>
          <a:p>
            <a:pPr fontAlgn="base">
              <a:spcBef>
                <a:spcPct val="0"/>
              </a:spcBef>
              <a:spcAft>
                <a:spcPct val="0"/>
              </a:spcAft>
            </a:pPr>
            <a:r>
              <a:rPr lang="en-US" dirty="0">
                <a:solidFill>
                  <a:prstClr val="black"/>
                </a:solidFill>
                <a:latin typeface="Arial" panose="020B0604020202020204" pitchFamily="34" charset="0"/>
                <a:cs typeface="Arial" panose="020B0604020202020204" pitchFamily="34" charset="0"/>
              </a:rPr>
              <a:t>Holton </a:t>
            </a:r>
            <a:r>
              <a:rPr lang="en-US" i="1" dirty="0">
                <a:solidFill>
                  <a:prstClr val="black"/>
                </a:solidFill>
                <a:latin typeface="Arial" panose="020B0604020202020204" pitchFamily="34" charset="0"/>
                <a:cs typeface="Arial" panose="020B0604020202020204" pitchFamily="34" charset="0"/>
              </a:rPr>
              <a:t>et al. </a:t>
            </a:r>
            <a:r>
              <a:rPr lang="en-US" dirty="0">
                <a:solidFill>
                  <a:prstClr val="black"/>
                </a:solidFill>
                <a:latin typeface="Arial" panose="020B0604020202020204" pitchFamily="34" charset="0"/>
                <a:cs typeface="Arial" panose="020B0604020202020204" pitchFamily="34" charset="0"/>
              </a:rPr>
              <a:t>(2014)  "The R-factor gap", </a:t>
            </a:r>
            <a:r>
              <a:rPr lang="en-US" i="1" dirty="0">
                <a:solidFill>
                  <a:prstClr val="black"/>
                </a:solidFill>
                <a:latin typeface="Arial" panose="020B0604020202020204" pitchFamily="34" charset="0"/>
                <a:cs typeface="Arial" panose="020B0604020202020204" pitchFamily="34" charset="0"/>
              </a:rPr>
              <a:t>FEBS J.</a:t>
            </a:r>
            <a:r>
              <a:rPr lang="en-US" dirty="0">
                <a:solidFill>
                  <a:prstClr val="black"/>
                </a:solidFill>
                <a:latin typeface="Arial" panose="020B0604020202020204" pitchFamily="34" charset="0"/>
                <a:cs typeface="Arial" panose="020B0604020202020204" pitchFamily="34" charset="0"/>
              </a:rPr>
              <a:t> </a:t>
            </a:r>
            <a:r>
              <a:rPr lang="en-US" b="1" dirty="0">
                <a:solidFill>
                  <a:prstClr val="black"/>
                </a:solidFill>
                <a:latin typeface="Arial" panose="020B0604020202020204" pitchFamily="34" charset="0"/>
                <a:cs typeface="Arial" panose="020B0604020202020204" pitchFamily="34" charset="0"/>
              </a:rPr>
              <a:t>281</a:t>
            </a:r>
            <a:r>
              <a:rPr lang="en-US" dirty="0">
                <a:solidFill>
                  <a:prstClr val="black"/>
                </a:solidFill>
                <a:latin typeface="Arial" panose="020B0604020202020204" pitchFamily="34" charset="0"/>
                <a:cs typeface="Arial" panose="020B0604020202020204" pitchFamily="34" charset="0"/>
              </a:rPr>
              <a:t>, 4046-4060. </a:t>
            </a:r>
          </a:p>
        </p:txBody>
      </p:sp>
      <p:sp>
        <p:nvSpPr>
          <p:cNvPr id="10" name="Title 1"/>
          <p:cNvSpPr>
            <a:spLocks noGrp="1"/>
          </p:cNvSpPr>
          <p:nvPr>
            <p:ph type="title"/>
          </p:nvPr>
        </p:nvSpPr>
        <p:spPr>
          <a:xfrm>
            <a:off x="0" y="-1"/>
            <a:ext cx="9144000" cy="1493949"/>
          </a:xfrm>
        </p:spPr>
        <p:txBody>
          <a:bodyPr/>
          <a:lstStyle/>
          <a:p>
            <a:r>
              <a:rPr lang="en-US" sz="4000" b="1" dirty="0" smtClean="0">
                <a:latin typeface="Arial" panose="020B0604020202020204" pitchFamily="34" charset="0"/>
                <a:cs typeface="Arial" panose="020B0604020202020204" pitchFamily="34" charset="0"/>
              </a:rPr>
              <a:t>“R-factor Gap” for macromolecules</a:t>
            </a:r>
            <a:endParaRPr lang="en-US"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269988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t>What if…</a:t>
            </a:r>
            <a:endParaRPr lang="en-US" sz="5400" dirty="0"/>
          </a:p>
        </p:txBody>
      </p:sp>
      <p:sp>
        <p:nvSpPr>
          <p:cNvPr id="3" name="Content Placeholder 2"/>
          <p:cNvSpPr>
            <a:spLocks noGrp="1"/>
          </p:cNvSpPr>
          <p:nvPr>
            <p:ph idx="1"/>
          </p:nvPr>
        </p:nvSpPr>
        <p:spPr/>
        <p:txBody>
          <a:bodyPr>
            <a:normAutofit/>
          </a:bodyPr>
          <a:lstStyle/>
          <a:p>
            <a:r>
              <a:rPr lang="en-US" sz="3600" dirty="0">
                <a:solidFill>
                  <a:srgbClr val="FF0000"/>
                </a:solidFill>
              </a:rPr>
              <a:t>w</a:t>
            </a:r>
            <a:r>
              <a:rPr lang="en-US" sz="3600" dirty="0" smtClean="0">
                <a:solidFill>
                  <a:srgbClr val="FF0000"/>
                </a:solidFill>
              </a:rPr>
              <a:t>e knew everything?  </a:t>
            </a:r>
          </a:p>
          <a:p>
            <a:pPr lvl="1"/>
            <a:r>
              <a:rPr lang="en-US" sz="3200" dirty="0"/>
              <a:t>h</a:t>
            </a:r>
            <a:r>
              <a:rPr lang="en-US" sz="3200" dirty="0" smtClean="0"/>
              <a:t>ow would we store it?</a:t>
            </a:r>
          </a:p>
          <a:p>
            <a:r>
              <a:rPr lang="en-US" sz="3600" dirty="0"/>
              <a:t>w</a:t>
            </a:r>
            <a:r>
              <a:rPr lang="en-US" sz="3600" dirty="0" smtClean="0"/>
              <a:t>e had a hotter beam?</a:t>
            </a:r>
          </a:p>
          <a:p>
            <a:r>
              <a:rPr lang="en-US" sz="3600" dirty="0" smtClean="0"/>
              <a:t>we had more coherence?</a:t>
            </a:r>
          </a:p>
          <a:p>
            <a:r>
              <a:rPr lang="en-US" sz="3600" dirty="0" smtClean="0"/>
              <a:t>we had a perfect detector?</a:t>
            </a:r>
          </a:p>
          <a:p>
            <a:r>
              <a:rPr lang="en-US" sz="3600" dirty="0" smtClean="0"/>
              <a:t>…</a:t>
            </a:r>
          </a:p>
          <a:p>
            <a:r>
              <a:rPr lang="en-US" sz="3600" dirty="0"/>
              <a:t>w</a:t>
            </a:r>
            <a:r>
              <a:rPr lang="en-US" sz="3600" dirty="0" smtClean="0"/>
              <a:t>e knew what we are doing wrong?</a:t>
            </a:r>
            <a:endParaRPr lang="en-US" sz="3600" dirty="0"/>
          </a:p>
        </p:txBody>
      </p:sp>
    </p:spTree>
    <p:extLst>
      <p:ext uri="{BB962C8B-B14F-4D97-AF65-F5344CB8AC3E}">
        <p14:creationId xmlns:p14="http://schemas.microsoft.com/office/powerpoint/2010/main" val="380169770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1" name="Picture 3"/>
          <p:cNvPicPr>
            <a:picLocks noChangeAspect="1"/>
          </p:cNvPicPr>
          <p:nvPr/>
        </p:nvPicPr>
        <p:blipFill>
          <a:blip r:embed="rId2">
            <a:extLst>
              <a:ext uri="{28A0092B-C50C-407E-A947-70E740481C1C}">
                <a14:useLocalDpi xmlns:a14="http://schemas.microsoft.com/office/drawing/2010/main" val="0"/>
              </a:ext>
            </a:extLst>
          </a:blip>
          <a:srcRect l="7742" r="14839"/>
          <a:stretch>
            <a:fillRect/>
          </a:stretch>
        </p:blipFill>
        <p:spPr bwMode="auto">
          <a:xfrm>
            <a:off x="0" y="995363"/>
            <a:ext cx="9144000"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0" name="Rectangle 3"/>
          <p:cNvSpPr>
            <a:spLocks noGrp="1" noChangeArrowheads="1"/>
          </p:cNvSpPr>
          <p:nvPr>
            <p:ph type="ctrTitle"/>
          </p:nvPr>
        </p:nvSpPr>
        <p:spPr>
          <a:xfrm>
            <a:off x="0" y="0"/>
            <a:ext cx="9144000" cy="806450"/>
          </a:xfrm>
          <a:solidFill>
            <a:schemeClr val="bg1"/>
          </a:solidFill>
        </p:spPr>
        <p:txBody>
          <a:bodyPr/>
          <a:lstStyle/>
          <a:p>
            <a:pPr eaLnBrk="1" hangingPunct="1"/>
            <a:r>
              <a:rPr lang="en-US" altLang="en-US" sz="3600" dirty="0" smtClean="0">
                <a:solidFill>
                  <a:schemeClr val="tx1"/>
                </a:solidFill>
              </a:rPr>
              <a:t>MD simulation:  30 conformers from 24,000</a:t>
            </a:r>
          </a:p>
        </p:txBody>
      </p:sp>
      <p:sp>
        <p:nvSpPr>
          <p:cNvPr id="4" name="Rectangle 2"/>
          <p:cNvSpPr>
            <a:spLocks noChangeArrowheads="1"/>
          </p:cNvSpPr>
          <p:nvPr/>
        </p:nvSpPr>
        <p:spPr bwMode="auto">
          <a:xfrm>
            <a:off x="3084513" y="6489700"/>
            <a:ext cx="6059487" cy="368300"/>
          </a:xfrm>
          <a:prstGeom prst="rect">
            <a:avLst/>
          </a:prstGeom>
          <a:solidFill>
            <a:schemeClr val="bg1"/>
          </a:solidFill>
          <a:ln>
            <a:noFill/>
          </a:ln>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1800" dirty="0" err="1">
                <a:solidFill>
                  <a:srgbClr val="000000"/>
                </a:solidFill>
                <a:cs typeface="Arial" pitchFamily="34" charset="0"/>
              </a:rPr>
              <a:t>Cerutti</a:t>
            </a:r>
            <a:r>
              <a:rPr lang="en-US" altLang="en-US" sz="1800" dirty="0">
                <a:solidFill>
                  <a:srgbClr val="000000"/>
                </a:solidFill>
                <a:cs typeface="Arial" pitchFamily="34" charset="0"/>
              </a:rPr>
              <a:t> </a:t>
            </a:r>
            <a:r>
              <a:rPr lang="en-US" altLang="en-US" sz="1800" i="1" dirty="0">
                <a:solidFill>
                  <a:srgbClr val="000000"/>
                </a:solidFill>
                <a:cs typeface="Arial" pitchFamily="34" charset="0"/>
              </a:rPr>
              <a:t>et al.</a:t>
            </a:r>
            <a:r>
              <a:rPr lang="en-US" altLang="en-US" sz="1800" dirty="0">
                <a:solidFill>
                  <a:srgbClr val="000000"/>
                </a:solidFill>
                <a:cs typeface="Arial" pitchFamily="34" charset="0"/>
              </a:rPr>
              <a:t> (2010).</a:t>
            </a:r>
            <a:r>
              <a:rPr lang="en-US" altLang="en-US" sz="1800" i="1" dirty="0">
                <a:solidFill>
                  <a:srgbClr val="000000"/>
                </a:solidFill>
                <a:cs typeface="Arial" pitchFamily="34" charset="0"/>
              </a:rPr>
              <a:t>J. Phys. Chem. B</a:t>
            </a:r>
            <a:r>
              <a:rPr lang="en-US" altLang="en-US" sz="1800" dirty="0">
                <a:solidFill>
                  <a:srgbClr val="000000"/>
                </a:solidFill>
                <a:cs typeface="Arial" pitchFamily="34" charset="0"/>
              </a:rPr>
              <a:t> </a:t>
            </a:r>
            <a:r>
              <a:rPr lang="en-US" altLang="en-US" sz="1800" b="1" dirty="0">
                <a:solidFill>
                  <a:srgbClr val="000000"/>
                </a:solidFill>
                <a:cs typeface="Arial" pitchFamily="34" charset="0"/>
              </a:rPr>
              <a:t>114</a:t>
            </a:r>
            <a:r>
              <a:rPr lang="en-US" altLang="en-US" sz="1800" dirty="0">
                <a:solidFill>
                  <a:srgbClr val="000000"/>
                </a:solidFill>
                <a:cs typeface="Arial" pitchFamily="34" charset="0"/>
              </a:rPr>
              <a:t>, 12811-12824. </a:t>
            </a:r>
          </a:p>
        </p:txBody>
      </p:sp>
    </p:spTree>
    <p:extLst>
      <p:ext uri="{BB962C8B-B14F-4D97-AF65-F5344CB8AC3E}">
        <p14:creationId xmlns:p14="http://schemas.microsoft.com/office/powerpoint/2010/main" val="406533528"/>
      </p:ext>
    </p:extLst>
  </p:cSld>
  <p:clrMapOvr>
    <a:masterClrMapping/>
  </p:clrMapOvr>
  <p:transition spd="slow"/>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3"/>
          <p:cNvSpPr>
            <a:spLocks noGrp="1" noChangeArrowheads="1"/>
          </p:cNvSpPr>
          <p:nvPr>
            <p:ph type="ctrTitle"/>
          </p:nvPr>
        </p:nvSpPr>
        <p:spPr>
          <a:xfrm>
            <a:off x="0" y="0"/>
            <a:ext cx="9144000" cy="806450"/>
          </a:xfrm>
          <a:solidFill>
            <a:schemeClr val="bg1"/>
          </a:solidFill>
        </p:spPr>
        <p:txBody>
          <a:bodyPr/>
          <a:lstStyle/>
          <a:p>
            <a:pPr eaLnBrk="1" hangingPunct="1"/>
            <a:r>
              <a:rPr lang="en-US" altLang="en-US" sz="3600" smtClean="0">
                <a:solidFill>
                  <a:schemeClr val="tx1"/>
                </a:solidFill>
              </a:rPr>
              <a:t>Electron density from 24,000 conformers</a:t>
            </a:r>
          </a:p>
        </p:txBody>
      </p:sp>
      <p:pic>
        <p:nvPicPr>
          <p:cNvPr id="44035" name="Picture 1"/>
          <p:cNvPicPr>
            <a:picLocks noChangeAspect="1"/>
          </p:cNvPicPr>
          <p:nvPr/>
        </p:nvPicPr>
        <p:blipFill>
          <a:blip r:embed="rId2">
            <a:extLst>
              <a:ext uri="{28A0092B-C50C-407E-A947-70E740481C1C}">
                <a14:useLocalDpi xmlns:a14="http://schemas.microsoft.com/office/drawing/2010/main" val="0"/>
              </a:ext>
            </a:extLst>
          </a:blip>
          <a:srcRect l="7742" r="14839"/>
          <a:stretch>
            <a:fillRect/>
          </a:stretch>
        </p:blipFill>
        <p:spPr bwMode="auto">
          <a:xfrm>
            <a:off x="0" y="995363"/>
            <a:ext cx="9144000"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7888007"/>
      </p:ext>
    </p:extLst>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dirty="0" smtClean="0">
            <a:latin typeface="Arial" panose="020B0604020202020204" pitchFamily="34" charset="0"/>
            <a:cs typeface="Arial" panose="020B0604020202020204" pitchFamily="34" charset="0"/>
          </a:defRPr>
        </a:defPPr>
      </a:lstStyle>
    </a:txDef>
  </a:objectDefaults>
  <a:extraClrSchemeLst/>
</a:theme>
</file>

<file path=ppt/theme/theme6.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9151</TotalTime>
  <Words>3791</Words>
  <Application>Microsoft Office PowerPoint</Application>
  <PresentationFormat>On-screen Show (4:3)</PresentationFormat>
  <Paragraphs>971</Paragraphs>
  <Slides>148</Slides>
  <Notes>4</Notes>
  <HiddenSlides>8</HiddenSlides>
  <MMClips>2</MMClips>
  <ScaleCrop>false</ScaleCrop>
  <HeadingPairs>
    <vt:vector size="6" baseType="variant">
      <vt:variant>
        <vt:lpstr>Theme</vt:lpstr>
      </vt:variant>
      <vt:variant>
        <vt:i4>19</vt:i4>
      </vt:variant>
      <vt:variant>
        <vt:lpstr>Embedded OLE Servers</vt:lpstr>
      </vt:variant>
      <vt:variant>
        <vt:i4>3</vt:i4>
      </vt:variant>
      <vt:variant>
        <vt:lpstr>Slide Titles</vt:lpstr>
      </vt:variant>
      <vt:variant>
        <vt:i4>148</vt:i4>
      </vt:variant>
    </vt:vector>
  </HeadingPairs>
  <TitlesOfParts>
    <vt:vector size="170" baseType="lpstr">
      <vt:lpstr>Office Theme</vt:lpstr>
      <vt:lpstr>1_Office Theme</vt:lpstr>
      <vt:lpstr>6_Default Design</vt:lpstr>
      <vt:lpstr>Default Design</vt:lpstr>
      <vt:lpstr>4_Office Theme</vt:lpstr>
      <vt:lpstr>12_Default Design</vt:lpstr>
      <vt:lpstr>10_Default Design</vt:lpstr>
      <vt:lpstr>5_Office Theme</vt:lpstr>
      <vt:lpstr>8_Default Design</vt:lpstr>
      <vt:lpstr>3_Default Design</vt:lpstr>
      <vt:lpstr>6_Office Theme</vt:lpstr>
      <vt:lpstr>7_Office Theme</vt:lpstr>
      <vt:lpstr>8_Office Theme</vt:lpstr>
      <vt:lpstr>2_Office Theme</vt:lpstr>
      <vt:lpstr>3_Office Theme</vt:lpstr>
      <vt:lpstr>9_Office Theme</vt:lpstr>
      <vt:lpstr>10_Office Theme</vt:lpstr>
      <vt:lpstr>11_Office Theme</vt:lpstr>
      <vt:lpstr>12_Office Theme</vt:lpstr>
      <vt:lpstr>Chart</vt:lpstr>
      <vt:lpstr>Microsoft Graph Chart</vt:lpstr>
      <vt:lpstr>Equation</vt:lpstr>
      <vt:lpstr>Acknowledgements</vt:lpstr>
      <vt:lpstr>PowerPoint File available:</vt:lpstr>
      <vt:lpstr>At-scale diffraction simulation</vt:lpstr>
      <vt:lpstr>Systematic Error vs Random Noise</vt:lpstr>
      <vt:lpstr>PowerPoint Presentation</vt:lpstr>
      <vt:lpstr>XFEL: “fit” simulation to reality</vt:lpstr>
      <vt:lpstr>Simulation of XFEL still</vt:lpstr>
      <vt:lpstr>PowerPoint Presentation</vt:lpstr>
      <vt:lpstr>PowerPoint Presentation</vt:lpstr>
      <vt:lpstr>PowerPoint Presentation</vt:lpstr>
      <vt:lpstr>3-domain Simulation of XFEL still</vt:lpstr>
      <vt:lpstr>PowerPoint Presentation</vt:lpstr>
      <vt:lpstr>1-domain Simulation of XFEL still</vt:lpstr>
      <vt:lpstr>The “Lorentz zone”</vt:lpstr>
      <vt:lpstr>Coming Soon in CCTBX / DIALS!</vt:lpstr>
      <vt:lpstr>Diffraction Simulators</vt:lpstr>
      <vt:lpstr>Diffraction Simulators</vt:lpstr>
      <vt:lpstr>What if…</vt:lpstr>
      <vt:lpstr>What if…</vt:lpstr>
      <vt:lpstr>nonBragg extracts background</vt:lpstr>
      <vt:lpstr>PowerPoint Presentation</vt:lpstr>
      <vt:lpstr>PowerPoint Presentation</vt:lpstr>
      <vt:lpstr>PowerPoint Presentation</vt:lpstr>
      <vt:lpstr>Diffraction Simulators</vt:lpstr>
      <vt:lpstr>nanoBragg program</vt:lpstr>
      <vt:lpstr>square</vt:lpstr>
      <vt:lpstr>round</vt:lpstr>
      <vt:lpstr>    non-isomorphism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Non-isomorphism in lysozyme</vt:lpstr>
      <vt:lpstr>Dehydration: 1934</vt:lpstr>
      <vt:lpstr>Hygrostatic gradients</vt:lpstr>
      <vt:lpstr>PowerPoint Presentation</vt:lpstr>
      <vt:lpstr>PowerPoint Presentation</vt:lpstr>
      <vt:lpstr>PowerPoint Presentation</vt:lpstr>
      <vt:lpstr>PowerPoint Presentation</vt:lpstr>
      <vt:lpstr>PowerPoint Presentation</vt:lpstr>
      <vt:lpstr>Bragg’s “minimum wavelength principle”</vt:lpstr>
      <vt:lpstr>DMMULTI – fake data 4 deg rotation: 8 “xtals”: before</vt:lpstr>
      <vt:lpstr>PowerPoint Presentation</vt:lpstr>
      <vt:lpstr>What if…</vt:lpstr>
      <vt:lpstr>PowerPoint Presentation</vt:lpstr>
      <vt:lpstr>PowerPoint Presentation</vt:lpstr>
      <vt:lpstr>PowerPoint Presentation</vt:lpstr>
      <vt:lpstr>B factor from image analysis</vt:lpstr>
      <vt:lpstr>B factor from image analysis</vt:lpstr>
      <vt:lpstr>What if…</vt:lpstr>
      <vt:lpstr>Dose slicing</vt:lpstr>
      <vt:lpstr>Dose slicing: is that a spot?</vt:lpstr>
      <vt:lpstr>Dose slicing: is that a spot?</vt:lpstr>
      <vt:lpstr>Dose slicing: is that a spot?</vt:lpstr>
      <vt:lpstr>Dose slicing: is that a spot?</vt:lpstr>
      <vt:lpstr>Dose slicing: is that a spot?</vt:lpstr>
      <vt:lpstr>Dose slicing: is that a spot?</vt:lpstr>
      <vt:lpstr>PowerPoint Presentation</vt:lpstr>
      <vt:lpstr>PowerPoint Presentation</vt:lpstr>
      <vt:lpstr>PowerPoint Presentation</vt:lpstr>
      <vt:lpstr>PowerPoint Presentation</vt:lpstr>
      <vt:lpstr>PowerPoint Presentation</vt:lpstr>
      <vt:lpstr>Optimum resolution cutoff is:</vt:lpstr>
      <vt:lpstr>PowerPoint Presentation</vt:lpstr>
      <vt:lpstr>PowerPoint Presentation</vt:lpstr>
      <vt:lpstr>PowerPoint Presentation</vt:lpstr>
      <vt:lpstr>PowerPoint Presentation</vt:lpstr>
      <vt:lpstr>PowerPoint Presentation</vt:lpstr>
      <vt:lpstr>Optimum resolution cutoff is:</vt:lpstr>
      <vt:lpstr>Diffraction Simulators</vt:lpstr>
      <vt:lpstr>nearBragg program</vt:lpstr>
      <vt:lpstr>PowerPoint Presentation</vt:lpstr>
      <vt:lpstr>PowerPoint Presentation</vt:lpstr>
      <vt:lpstr>Meaning of “coherence length”</vt:lpstr>
      <vt:lpstr>Meaning of “coherence length”</vt:lpstr>
      <vt:lpstr>Meaning of “coherence length”</vt:lpstr>
      <vt:lpstr>Meaning of “coherence length”</vt:lpstr>
      <vt:lpstr>PowerPoint Presentation</vt:lpstr>
      <vt:lpstr>PowerPoint Presentation</vt:lpstr>
      <vt:lpstr>PowerPoint Presentation</vt:lpstr>
      <vt:lpstr>PowerPoint Presentation</vt:lpstr>
      <vt:lpstr>Realistic single-particle prediction</vt:lpstr>
      <vt:lpstr>Realistic single-particle prediction</vt:lpstr>
      <vt:lpstr>lysozyme: real and reciprocal</vt:lpstr>
      <vt:lpstr>lysozyme: thermal motion</vt:lpstr>
      <vt:lpstr>Muybridge’s galloping horse (1878)</vt:lpstr>
      <vt:lpstr>Muybridge’s galloping horse (1878)</vt:lpstr>
      <vt:lpstr>Getting around averaging: Single-image model refinement?</vt:lpstr>
      <vt:lpstr>“R-factor Gap” for macromolecules</vt:lpstr>
      <vt:lpstr>What if…</vt:lpstr>
      <vt:lpstr>MD simulation:  30 conformers from 24,000</vt:lpstr>
      <vt:lpstr>Electron density from 24,000 conformers</vt:lpstr>
      <vt:lpstr>2Fsim-Fcalc and Fsim-Fcalc maps</vt:lpstr>
      <vt:lpstr>2Fsim-Fcalc and (Fsim Φsim) - (Fcalc Φcalc) maps</vt:lpstr>
      <vt:lpstr>30 conformers from 24,000</vt:lpstr>
      <vt:lpstr>How many conformers are there?</vt:lpstr>
      <vt:lpstr>How many conformers are there?</vt:lpstr>
      <vt:lpstr>How many conformers are there?</vt:lpstr>
      <vt:lpstr>Combined multi-conformer &amp; explicit solvent </vt:lpstr>
      <vt:lpstr>Status of macromolecular representation:</vt:lpstr>
      <vt:lpstr>RISM model for “bulk” solvent</vt:lpstr>
      <vt:lpstr>Crowded-atom refinement</vt:lpstr>
      <vt:lpstr>At-scale simulation</vt:lpstr>
      <vt:lpstr>The Future of Structural Biology</vt:lpstr>
      <vt:lpstr>URL Summary</vt:lpstr>
      <vt:lpstr>Grand Challenges in Structural Biology</vt:lpstr>
      <vt:lpstr>How to install: nearBragg</vt:lpstr>
      <vt:lpstr>How to run: nearBragg  for single particle</vt:lpstr>
      <vt:lpstr>How to run: nearBragg  for single particle</vt:lpstr>
      <vt:lpstr>How to run: nearBragg  for single particle</vt:lpstr>
      <vt:lpstr>How to run: nanoBragg  for single particle</vt:lpstr>
      <vt:lpstr>How to run: nanoBragg  for single particle</vt:lpstr>
      <vt:lpstr>How to run: nonBragg for SAXS</vt:lpstr>
      <vt:lpstr>How to run: nonBragg for SAXS</vt:lpstr>
      <vt:lpstr>PowerPoint Presentation</vt:lpstr>
      <vt:lpstr>PowerPoint Presentation</vt:lpstr>
      <vt:lpstr>Elastic deformation = non-isomorphism</vt:lpstr>
      <vt:lpstr>Elastic deformation = non-isomorphism</vt:lpstr>
      <vt:lpstr>Plastic deformation = poor diffraction</vt:lpstr>
      <vt:lpstr>Plastic deformation = poor diffraction</vt:lpstr>
      <vt:lpstr>How do you model solvent?</vt:lpstr>
      <vt:lpstr>Phasing vs data volume</vt:lpstr>
      <vt:lpstr>PowerPoint Presentation</vt:lpstr>
      <vt:lpstr>PowerPoint Presentation</vt:lpstr>
      <vt:lpstr>The R-factor Gap</vt:lpstr>
      <vt:lpstr>X-ray scattering “rules”:</vt:lpstr>
      <vt:lpstr>Can radiation damage be “outrun”?</vt:lpstr>
      <vt:lpstr>Dose-rate effect at Room Temp?</vt:lpstr>
      <vt:lpstr>Pilatus pile-up for RT MX? same photons, different speeds</vt:lpstr>
      <vt:lpstr>Pilatus pile-up for RT MX? same photons, different speeds</vt:lpstr>
      <vt:lpstr>Pilatus pile-up for RT MX? same photons, different speeds</vt:lpstr>
      <vt:lpstr>Do we expect this with protein?</vt:lpstr>
      <vt:lpstr>What is a “streak camera”?</vt:lpstr>
      <vt:lpstr>What is a “streak camera”?</vt:lpstr>
      <vt:lpstr>PowerPoint Presentation</vt:lpstr>
      <vt:lpstr>PowerPoint Presentation</vt:lpstr>
      <vt:lpstr>Individual spots at 768 kGy/s</vt:lpstr>
      <vt:lpstr>Double-tap: no dark progression at 675 kGy/s</vt:lpstr>
      <vt:lpstr>Xtal5_t1 graph</vt:lpstr>
      <vt:lpstr>How much H2 are we making?</vt:lpstr>
      <vt:lpstr>Dose-rate dependence of damage</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Acknowledgements</dc:title>
  <dc:creator>JMHolton</dc:creator>
  <cp:lastModifiedBy>JMHolton</cp:lastModifiedBy>
  <cp:revision>88</cp:revision>
  <dcterms:created xsi:type="dcterms:W3CDTF">2016-11-29T01:47:25Z</dcterms:created>
  <dcterms:modified xsi:type="dcterms:W3CDTF">2017-02-09T17:05:32Z</dcterms:modified>
</cp:coreProperties>
</file>