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44" r:id="rId3"/>
    <p:sldId id="299" r:id="rId4"/>
    <p:sldId id="256" r:id="rId5"/>
    <p:sldId id="342" r:id="rId6"/>
    <p:sldId id="305" r:id="rId7"/>
    <p:sldId id="291" r:id="rId8"/>
    <p:sldId id="340" r:id="rId9"/>
    <p:sldId id="321" r:id="rId10"/>
    <p:sldId id="331" r:id="rId11"/>
    <p:sldId id="335" r:id="rId12"/>
    <p:sldId id="336" r:id="rId13"/>
    <p:sldId id="337" r:id="rId14"/>
    <p:sldId id="333" r:id="rId15"/>
    <p:sldId id="307" r:id="rId16"/>
    <p:sldId id="278" r:id="rId17"/>
    <p:sldId id="309" r:id="rId18"/>
    <p:sldId id="330" r:id="rId19"/>
    <p:sldId id="311" r:id="rId20"/>
    <p:sldId id="312" r:id="rId21"/>
    <p:sldId id="313" r:id="rId22"/>
    <p:sldId id="314" r:id="rId23"/>
    <p:sldId id="316" r:id="rId24"/>
    <p:sldId id="315" r:id="rId25"/>
    <p:sldId id="317" r:id="rId26"/>
    <p:sldId id="318" r:id="rId27"/>
    <p:sldId id="310" r:id="rId28"/>
    <p:sldId id="280" r:id="rId29"/>
    <p:sldId id="277" r:id="rId30"/>
    <p:sldId id="281" r:id="rId31"/>
    <p:sldId id="284" r:id="rId32"/>
    <p:sldId id="285" r:id="rId33"/>
    <p:sldId id="286" r:id="rId34"/>
    <p:sldId id="288" r:id="rId35"/>
    <p:sldId id="324" r:id="rId36"/>
    <p:sldId id="325" r:id="rId37"/>
    <p:sldId id="300" r:id="rId38"/>
    <p:sldId id="293" r:id="rId39"/>
    <p:sldId id="289" r:id="rId40"/>
    <p:sldId id="290" r:id="rId41"/>
    <p:sldId id="341" r:id="rId42"/>
    <p:sldId id="295" r:id="rId43"/>
    <p:sldId id="329" r:id="rId44"/>
    <p:sldId id="346" r:id="rId45"/>
    <p:sldId id="294" r:id="rId46"/>
    <p:sldId id="298" r:id="rId47"/>
    <p:sldId id="296" r:id="rId48"/>
    <p:sldId id="328" r:id="rId49"/>
    <p:sldId id="345" r:id="rId50"/>
    <p:sldId id="343" r:id="rId51"/>
    <p:sldId id="319" r:id="rId52"/>
    <p:sldId id="320" r:id="rId53"/>
    <p:sldId id="257" r:id="rId54"/>
    <p:sldId id="273" r:id="rId55"/>
    <p:sldId id="274" r:id="rId56"/>
    <p:sldId id="275" r:id="rId57"/>
    <p:sldId id="258" r:id="rId58"/>
    <p:sldId id="259" r:id="rId59"/>
    <p:sldId id="260" r:id="rId60"/>
    <p:sldId id="261" r:id="rId61"/>
    <p:sldId id="262" r:id="rId62"/>
    <p:sldId id="263" r:id="rId63"/>
    <p:sldId id="264" r:id="rId64"/>
    <p:sldId id="265" r:id="rId65"/>
    <p:sldId id="266" r:id="rId66"/>
    <p:sldId id="267" r:id="rId67"/>
    <p:sldId id="268" r:id="rId68"/>
    <p:sldId id="269" r:id="rId69"/>
    <p:sldId id="270" r:id="rId70"/>
    <p:sldId id="271" r:id="rId71"/>
    <p:sldId id="272" r:id="rId72"/>
    <p:sldId id="279" r:id="rId73"/>
    <p:sldId id="339" r:id="rId74"/>
    <p:sldId id="323" r:id="rId75"/>
    <p:sldId id="322" r:id="rId76"/>
    <p:sldId id="326" r:id="rId77"/>
    <p:sldId id="327" r:id="rId7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275BCD"/>
    <a:srgbClr val="FF5050"/>
    <a:srgbClr val="9F9F9F"/>
    <a:srgbClr val="006600"/>
    <a:srgbClr val="A50021"/>
    <a:srgbClr val="B916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-403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15352697095443E-2"/>
          <c:y val="2.8315946348733228E-2"/>
          <c:w val="0.89834024896265563"/>
          <c:h val="0.850968703427719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ln w="22767">
              <a:noFill/>
            </a:ln>
          </c:spPr>
          <c:marker>
            <c:symbol val="plus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Sheet1!$B$2:$B$306</c:f>
              <c:numCache>
                <c:formatCode>General</c:formatCode>
                <c:ptCount val="305"/>
                <c:pt idx="0">
                  <c:v>4.5980999999999999E-3</c:v>
                </c:pt>
                <c:pt idx="1">
                  <c:v>0.29106599999999999</c:v>
                </c:pt>
                <c:pt idx="2">
                  <c:v>0.84581399999999995</c:v>
                </c:pt>
                <c:pt idx="3">
                  <c:v>0.15220800000000001</c:v>
                </c:pt>
                <c:pt idx="4">
                  <c:v>0.58553699999999997</c:v>
                </c:pt>
                <c:pt idx="5">
                  <c:v>0.19347500000000001</c:v>
                </c:pt>
                <c:pt idx="6">
                  <c:v>0.81062299999999998</c:v>
                </c:pt>
                <c:pt idx="7">
                  <c:v>0.17353099999999999</c:v>
                </c:pt>
                <c:pt idx="8">
                  <c:v>0.484983</c:v>
                </c:pt>
                <c:pt idx="9">
                  <c:v>0.151863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0451200"/>
        <c:axId val="260306432"/>
      </c:scatterChart>
      <c:valAx>
        <c:axId val="220451200"/>
        <c:scaling>
          <c:orientation val="minMax"/>
          <c:max val="10"/>
          <c:min val="1"/>
        </c:scaling>
        <c:delete val="0"/>
        <c:axPos val="b"/>
        <c:majorGridlines>
          <c:spPr>
            <a:ln w="10119">
              <a:solidFill>
                <a:srgbClr val="C0C0C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2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60306432"/>
        <c:crossesAt val="1.0000000000000001E-5"/>
        <c:crossBetween val="midCat"/>
        <c:majorUnit val="1"/>
      </c:valAx>
      <c:valAx>
        <c:axId val="260306432"/>
        <c:scaling>
          <c:orientation val="minMax"/>
          <c:max val="1"/>
          <c:min val="0"/>
        </c:scaling>
        <c:delete val="0"/>
        <c:axPos val="l"/>
        <c:majorGridlines>
          <c:spPr>
            <a:ln w="10119">
              <a:solidFill>
                <a:srgbClr val="C0C0C0"/>
              </a:solidFill>
              <a:prstDash val="solid"/>
            </a:ln>
          </c:spPr>
        </c:majorGridlines>
        <c:minorGridlines>
          <c:spPr>
            <a:ln w="10119">
              <a:solidFill>
                <a:srgbClr val="CCCCFF"/>
              </a:solidFill>
              <a:prstDash val="solid"/>
            </a:ln>
          </c:spPr>
        </c:minorGridlines>
        <c:numFmt formatCode="General" sourceLinked="0"/>
        <c:majorTickMark val="out"/>
        <c:minorTickMark val="none"/>
        <c:tickLblPos val="nextTo"/>
        <c:spPr>
          <a:ln w="2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0451200"/>
        <c:crossesAt val="1.0000000000000001E-5"/>
        <c:crossBetween val="midCat"/>
        <c:minorUnit val="0.1"/>
      </c:valAx>
      <c:spPr>
        <a:noFill/>
        <a:ln w="1011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5437470026119391"/>
          <c:y val="4.6199701937406856E-2"/>
          <c:w val="0.1970247323039471"/>
          <c:h val="0.31445603576751113"/>
        </c:manualLayout>
      </c:layout>
      <c:overlay val="0"/>
      <c:spPr>
        <a:solidFill>
          <a:schemeClr val="bg1"/>
        </a:solidFill>
        <a:ln w="20237">
          <a:noFill/>
        </a:ln>
      </c:spPr>
      <c:txPr>
        <a:bodyPr/>
        <a:lstStyle/>
        <a:p>
          <a:pPr>
            <a:defRPr sz="146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15352697095443E-2"/>
          <c:y val="2.8315946348733228E-2"/>
          <c:w val="0.89834024896265563"/>
          <c:h val="0.850968703427719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ln w="22767">
              <a:noFill/>
            </a:ln>
          </c:spPr>
          <c:marker>
            <c:symbol val="plus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Sheet1!$B$2:$B$306</c:f>
              <c:numCache>
                <c:formatCode>General</c:formatCode>
                <c:ptCount val="305"/>
                <c:pt idx="0">
                  <c:v>4.5980999999999999E-3</c:v>
                </c:pt>
                <c:pt idx="1">
                  <c:v>0.29106599999999999</c:v>
                </c:pt>
                <c:pt idx="2">
                  <c:v>0.84581399999999995</c:v>
                </c:pt>
                <c:pt idx="3">
                  <c:v>0.15220800000000001</c:v>
                </c:pt>
                <c:pt idx="4">
                  <c:v>0.58553699999999997</c:v>
                </c:pt>
                <c:pt idx="5">
                  <c:v>0.19347500000000001</c:v>
                </c:pt>
                <c:pt idx="6">
                  <c:v>0.81062299999999998</c:v>
                </c:pt>
                <c:pt idx="7">
                  <c:v>0.17353099999999999</c:v>
                </c:pt>
                <c:pt idx="8">
                  <c:v>0.484983</c:v>
                </c:pt>
                <c:pt idx="9">
                  <c:v>0.151863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 param</c:v>
                </c:pt>
              </c:strCache>
            </c:strRef>
          </c:tx>
          <c:spPr>
            <a:ln w="30356">
              <a:solidFill>
                <a:srgbClr val="339966"/>
              </a:solidFill>
              <a:prstDash val="solid"/>
            </a:ln>
          </c:spPr>
          <c:marker>
            <c:symbol val="none"/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Sheet1!$C$2:$C$306</c:f>
              <c:numCache>
                <c:formatCode>General</c:formatCode>
                <c:ptCount val="305"/>
                <c:pt idx="0">
                  <c:v>0.39268900000000001</c:v>
                </c:pt>
                <c:pt idx="1">
                  <c:v>0.39268900000000001</c:v>
                </c:pt>
                <c:pt idx="2">
                  <c:v>0.39268900000000001</c:v>
                </c:pt>
                <c:pt idx="3">
                  <c:v>0.39268900000000001</c:v>
                </c:pt>
                <c:pt idx="4">
                  <c:v>0.39268900000000001</c:v>
                </c:pt>
                <c:pt idx="5">
                  <c:v>0.39268900000000001</c:v>
                </c:pt>
                <c:pt idx="6">
                  <c:v>0.39268900000000001</c:v>
                </c:pt>
                <c:pt idx="7">
                  <c:v>0.39268900000000001</c:v>
                </c:pt>
                <c:pt idx="8">
                  <c:v>0.39268900000000001</c:v>
                </c:pt>
                <c:pt idx="9">
                  <c:v>0.39268900000000001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4999680"/>
        <c:axId val="359785216"/>
      </c:scatterChart>
      <c:valAx>
        <c:axId val="354999680"/>
        <c:scaling>
          <c:orientation val="minMax"/>
          <c:max val="10"/>
          <c:min val="1"/>
        </c:scaling>
        <c:delete val="0"/>
        <c:axPos val="b"/>
        <c:majorGridlines>
          <c:spPr>
            <a:ln w="10119">
              <a:solidFill>
                <a:srgbClr val="C0C0C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2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59785216"/>
        <c:crossesAt val="1.0000000000000001E-5"/>
        <c:crossBetween val="midCat"/>
        <c:majorUnit val="1"/>
      </c:valAx>
      <c:valAx>
        <c:axId val="359785216"/>
        <c:scaling>
          <c:orientation val="minMax"/>
          <c:max val="1"/>
          <c:min val="0"/>
        </c:scaling>
        <c:delete val="0"/>
        <c:axPos val="l"/>
        <c:majorGridlines>
          <c:spPr>
            <a:ln w="10119">
              <a:solidFill>
                <a:srgbClr val="C0C0C0"/>
              </a:solidFill>
              <a:prstDash val="solid"/>
            </a:ln>
          </c:spPr>
        </c:majorGridlines>
        <c:minorGridlines>
          <c:spPr>
            <a:ln w="10119">
              <a:solidFill>
                <a:srgbClr val="CCCCFF"/>
              </a:solidFill>
              <a:prstDash val="solid"/>
            </a:ln>
          </c:spPr>
        </c:minorGridlines>
        <c:numFmt formatCode="General" sourceLinked="0"/>
        <c:majorTickMark val="out"/>
        <c:minorTickMark val="none"/>
        <c:tickLblPos val="nextTo"/>
        <c:spPr>
          <a:ln w="2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54999680"/>
        <c:crossesAt val="1.0000000000000001E-5"/>
        <c:crossBetween val="midCat"/>
        <c:minorUnit val="0.1"/>
      </c:valAx>
      <c:spPr>
        <a:noFill/>
        <a:ln w="1011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5437470026119391"/>
          <c:y val="4.6199701937406856E-2"/>
          <c:w val="0.1970247323039471"/>
          <c:h val="0.31445603576751113"/>
        </c:manualLayout>
      </c:layout>
      <c:overlay val="0"/>
      <c:spPr>
        <a:solidFill>
          <a:schemeClr val="bg1"/>
        </a:solidFill>
        <a:ln w="20237">
          <a:noFill/>
        </a:ln>
      </c:spPr>
      <c:txPr>
        <a:bodyPr/>
        <a:lstStyle/>
        <a:p>
          <a:pPr>
            <a:defRPr sz="146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15352697095443E-2"/>
          <c:y val="2.8315946348733228E-2"/>
          <c:w val="0.89834024896265563"/>
          <c:h val="0.850968703427719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ln w="22767">
              <a:noFill/>
            </a:ln>
          </c:spPr>
          <c:marker>
            <c:symbol val="plus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Sheet1!$B$2:$B$306</c:f>
              <c:numCache>
                <c:formatCode>General</c:formatCode>
                <c:ptCount val="305"/>
                <c:pt idx="0">
                  <c:v>4.5980999999999999E-3</c:v>
                </c:pt>
                <c:pt idx="1">
                  <c:v>0.29106599999999999</c:v>
                </c:pt>
                <c:pt idx="2">
                  <c:v>0.84581399999999995</c:v>
                </c:pt>
                <c:pt idx="3">
                  <c:v>0.15220800000000001</c:v>
                </c:pt>
                <c:pt idx="4">
                  <c:v>0.58553699999999997</c:v>
                </c:pt>
                <c:pt idx="5">
                  <c:v>0.19347500000000001</c:v>
                </c:pt>
                <c:pt idx="6">
                  <c:v>0.81062299999999998</c:v>
                </c:pt>
                <c:pt idx="7">
                  <c:v>0.17353099999999999</c:v>
                </c:pt>
                <c:pt idx="8">
                  <c:v>0.484983</c:v>
                </c:pt>
                <c:pt idx="9">
                  <c:v>0.151863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 param</c:v>
                </c:pt>
              </c:strCache>
            </c:strRef>
          </c:tx>
          <c:spPr>
            <a:ln w="30356">
              <a:solidFill>
                <a:srgbClr val="339966"/>
              </a:solidFill>
              <a:prstDash val="solid"/>
            </a:ln>
          </c:spPr>
          <c:marker>
            <c:symbol val="none"/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Sheet1!$C$2:$C$306</c:f>
              <c:numCache>
                <c:formatCode>General</c:formatCode>
                <c:ptCount val="305"/>
                <c:pt idx="0">
                  <c:v>0.39268900000000001</c:v>
                </c:pt>
                <c:pt idx="1">
                  <c:v>0.39268900000000001</c:v>
                </c:pt>
                <c:pt idx="2">
                  <c:v>0.39268900000000001</c:v>
                </c:pt>
                <c:pt idx="3">
                  <c:v>0.39268900000000001</c:v>
                </c:pt>
                <c:pt idx="4">
                  <c:v>0.39268900000000001</c:v>
                </c:pt>
                <c:pt idx="5">
                  <c:v>0.39268900000000001</c:v>
                </c:pt>
                <c:pt idx="6">
                  <c:v>0.39268900000000001</c:v>
                </c:pt>
                <c:pt idx="7">
                  <c:v>0.39268900000000001</c:v>
                </c:pt>
                <c:pt idx="8">
                  <c:v>0.39268900000000001</c:v>
                </c:pt>
                <c:pt idx="9">
                  <c:v>0.39268900000000001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3 params</c:v>
                </c:pt>
              </c:strCache>
            </c:strRef>
          </c:tx>
          <c:spPr>
            <a:ln w="30356">
              <a:solidFill>
                <a:srgbClr val="808000"/>
              </a:solidFill>
              <a:prstDash val="solid"/>
            </a:ln>
          </c:spPr>
          <c:marker>
            <c:symbol val="none"/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Sheet1!$E$2:$E$306</c:f>
              <c:numCache>
                <c:formatCode>General</c:formatCode>
                <c:ptCount val="305"/>
                <c:pt idx="0">
                  <c:v>0.28280699999999998</c:v>
                </c:pt>
                <c:pt idx="1">
                  <c:v>0.37053599999999998</c:v>
                </c:pt>
                <c:pt idx="2">
                  <c:v>0.43452299999999999</c:v>
                </c:pt>
                <c:pt idx="3">
                  <c:v>0.474769</c:v>
                </c:pt>
                <c:pt idx="4">
                  <c:v>0.49127399999999999</c:v>
                </c:pt>
                <c:pt idx="5">
                  <c:v>0.48403600000000002</c:v>
                </c:pt>
                <c:pt idx="6">
                  <c:v>0.45305800000000002</c:v>
                </c:pt>
                <c:pt idx="7">
                  <c:v>0.398337</c:v>
                </c:pt>
                <c:pt idx="8">
                  <c:v>0.31987599999999999</c:v>
                </c:pt>
                <c:pt idx="9">
                  <c:v>0.217672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4301824"/>
        <c:axId val="334439168"/>
      </c:scatterChart>
      <c:valAx>
        <c:axId val="334301824"/>
        <c:scaling>
          <c:orientation val="minMax"/>
          <c:max val="10"/>
          <c:min val="1"/>
        </c:scaling>
        <c:delete val="0"/>
        <c:axPos val="b"/>
        <c:majorGridlines>
          <c:spPr>
            <a:ln w="10119">
              <a:solidFill>
                <a:srgbClr val="C0C0C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2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34439168"/>
        <c:crossesAt val="1.0000000000000001E-5"/>
        <c:crossBetween val="midCat"/>
        <c:majorUnit val="1"/>
      </c:valAx>
      <c:valAx>
        <c:axId val="334439168"/>
        <c:scaling>
          <c:orientation val="minMax"/>
          <c:max val="1"/>
          <c:min val="0"/>
        </c:scaling>
        <c:delete val="0"/>
        <c:axPos val="l"/>
        <c:majorGridlines>
          <c:spPr>
            <a:ln w="10119">
              <a:solidFill>
                <a:srgbClr val="C0C0C0"/>
              </a:solidFill>
              <a:prstDash val="solid"/>
            </a:ln>
          </c:spPr>
        </c:majorGridlines>
        <c:minorGridlines>
          <c:spPr>
            <a:ln w="10119">
              <a:solidFill>
                <a:srgbClr val="CCCCFF"/>
              </a:solidFill>
              <a:prstDash val="solid"/>
            </a:ln>
          </c:spPr>
        </c:minorGridlines>
        <c:numFmt formatCode="General" sourceLinked="0"/>
        <c:majorTickMark val="out"/>
        <c:minorTickMark val="none"/>
        <c:tickLblPos val="nextTo"/>
        <c:spPr>
          <a:ln w="2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34301824"/>
        <c:crossesAt val="1.0000000000000001E-5"/>
        <c:crossBetween val="midCat"/>
        <c:minorUnit val="0.1"/>
      </c:valAx>
      <c:spPr>
        <a:noFill/>
        <a:ln w="1011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5437470026119391"/>
          <c:y val="4.6199701937406856E-2"/>
          <c:w val="0.1970247323039471"/>
          <c:h val="0.31445603576751113"/>
        </c:manualLayout>
      </c:layout>
      <c:overlay val="0"/>
      <c:spPr>
        <a:solidFill>
          <a:schemeClr val="bg1"/>
        </a:solidFill>
        <a:ln w="20237">
          <a:noFill/>
        </a:ln>
      </c:spPr>
      <c:txPr>
        <a:bodyPr/>
        <a:lstStyle/>
        <a:p>
          <a:pPr>
            <a:defRPr sz="146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15352697095443E-2"/>
          <c:y val="2.8315946348733228E-2"/>
          <c:w val="0.89834024896265563"/>
          <c:h val="0.850968703427719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ln w="22767">
              <a:noFill/>
            </a:ln>
          </c:spPr>
          <c:marker>
            <c:symbol val="plus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Sheet1!$B$2:$B$306</c:f>
              <c:numCache>
                <c:formatCode>General</c:formatCode>
                <c:ptCount val="305"/>
                <c:pt idx="0">
                  <c:v>4.5980999999999999E-3</c:v>
                </c:pt>
                <c:pt idx="1">
                  <c:v>0.29106599999999999</c:v>
                </c:pt>
                <c:pt idx="2">
                  <c:v>0.84581399999999995</c:v>
                </c:pt>
                <c:pt idx="3">
                  <c:v>0.15220800000000001</c:v>
                </c:pt>
                <c:pt idx="4">
                  <c:v>0.58553699999999997</c:v>
                </c:pt>
                <c:pt idx="5">
                  <c:v>0.19347500000000001</c:v>
                </c:pt>
                <c:pt idx="6">
                  <c:v>0.81062299999999998</c:v>
                </c:pt>
                <c:pt idx="7">
                  <c:v>0.17353099999999999</c:v>
                </c:pt>
                <c:pt idx="8">
                  <c:v>0.484983</c:v>
                </c:pt>
                <c:pt idx="9">
                  <c:v>0.151863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 param</c:v>
                </c:pt>
              </c:strCache>
            </c:strRef>
          </c:tx>
          <c:spPr>
            <a:ln w="30356">
              <a:solidFill>
                <a:srgbClr val="339966"/>
              </a:solidFill>
              <a:prstDash val="solid"/>
            </a:ln>
          </c:spPr>
          <c:marker>
            <c:symbol val="none"/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Sheet1!$C$2:$C$306</c:f>
              <c:numCache>
                <c:formatCode>General</c:formatCode>
                <c:ptCount val="305"/>
                <c:pt idx="0">
                  <c:v>0.39268900000000001</c:v>
                </c:pt>
                <c:pt idx="1">
                  <c:v>0.39268900000000001</c:v>
                </c:pt>
                <c:pt idx="2">
                  <c:v>0.39268900000000001</c:v>
                </c:pt>
                <c:pt idx="3">
                  <c:v>0.39268900000000001</c:v>
                </c:pt>
                <c:pt idx="4">
                  <c:v>0.39268900000000001</c:v>
                </c:pt>
                <c:pt idx="5">
                  <c:v>0.39268900000000001</c:v>
                </c:pt>
                <c:pt idx="6">
                  <c:v>0.39268900000000001</c:v>
                </c:pt>
                <c:pt idx="7">
                  <c:v>0.39268900000000001</c:v>
                </c:pt>
                <c:pt idx="8">
                  <c:v>0.39268900000000001</c:v>
                </c:pt>
                <c:pt idx="9">
                  <c:v>0.39268900000000001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3 params</c:v>
                </c:pt>
              </c:strCache>
            </c:strRef>
          </c:tx>
          <c:spPr>
            <a:ln w="30356">
              <a:solidFill>
                <a:srgbClr val="808000"/>
              </a:solidFill>
              <a:prstDash val="solid"/>
            </a:ln>
          </c:spPr>
          <c:marker>
            <c:symbol val="none"/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Sheet1!$E$2:$E$306</c:f>
              <c:numCache>
                <c:formatCode>General</c:formatCode>
                <c:ptCount val="305"/>
                <c:pt idx="0">
                  <c:v>0.28280699999999998</c:v>
                </c:pt>
                <c:pt idx="1">
                  <c:v>0.37053599999999998</c:v>
                </c:pt>
                <c:pt idx="2">
                  <c:v>0.43452299999999999</c:v>
                </c:pt>
                <c:pt idx="3">
                  <c:v>0.474769</c:v>
                </c:pt>
                <c:pt idx="4">
                  <c:v>0.49127399999999999</c:v>
                </c:pt>
                <c:pt idx="5">
                  <c:v>0.48403600000000002</c:v>
                </c:pt>
                <c:pt idx="6">
                  <c:v>0.45305800000000002</c:v>
                </c:pt>
                <c:pt idx="7">
                  <c:v>0.398337</c:v>
                </c:pt>
                <c:pt idx="8">
                  <c:v>0.31987599999999999</c:v>
                </c:pt>
                <c:pt idx="9">
                  <c:v>0.217672</c:v>
                </c:pt>
              </c:numCache>
            </c:numRef>
          </c:yVal>
          <c:smooth val="0"/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10 params</c:v>
                </c:pt>
              </c:strCache>
            </c:strRef>
          </c:tx>
          <c:spPr>
            <a:ln w="30356">
              <a:solidFill>
                <a:srgbClr val="0000FF"/>
              </a:solidFill>
              <a:prstDash val="solid"/>
            </a:ln>
          </c:spPr>
          <c:marker>
            <c:symbol val="plus"/>
            <c:size val="3"/>
            <c:spPr>
              <a:noFill/>
              <a:ln w="7589">
                <a:noFill/>
              </a:ln>
            </c:spPr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Sheet1!$F$2:$F$306</c:f>
              <c:numCache>
                <c:formatCode>General</c:formatCode>
                <c:ptCount val="305"/>
                <c:pt idx="10">
                  <c:v>4.5980999999999999E-3</c:v>
                </c:pt>
                <c:pt idx="11">
                  <c:v>8.0822099999999994E-3</c:v>
                </c:pt>
                <c:pt idx="12">
                  <c:v>1.3759499999999999E-2</c:v>
                </c:pt>
                <c:pt idx="13">
                  <c:v>2.2688099999999999E-2</c:v>
                </c:pt>
                <c:pt idx="14">
                  <c:v>3.6233700000000001E-2</c:v>
                </c:pt>
                <c:pt idx="15">
                  <c:v>5.6046699999999998E-2</c:v>
                </c:pt>
                <c:pt idx="16">
                  <c:v>8.3967100000000003E-2</c:v>
                </c:pt>
                <c:pt idx="17">
                  <c:v>0.12184</c:v>
                </c:pt>
                <c:pt idx="18">
                  <c:v>0.171234</c:v>
                </c:pt>
                <c:pt idx="19">
                  <c:v>0.23308400000000001</c:v>
                </c:pt>
                <c:pt idx="20">
                  <c:v>0.30729600000000001</c:v>
                </c:pt>
                <c:pt idx="21">
                  <c:v>0.39239499999999999</c:v>
                </c:pt>
                <c:pt idx="22">
                  <c:v>0.48530000000000001</c:v>
                </c:pt>
                <c:pt idx="23">
                  <c:v>0.58132499999999998</c:v>
                </c:pt>
                <c:pt idx="24">
                  <c:v>0.67444800000000005</c:v>
                </c:pt>
                <c:pt idx="25">
                  <c:v>0.75787899999999997</c:v>
                </c:pt>
                <c:pt idx="26">
                  <c:v>0.824847</c:v>
                </c:pt>
                <c:pt idx="27">
                  <c:v>0.86949799999999999</c:v>
                </c:pt>
                <c:pt idx="28">
                  <c:v>0.88774399999999998</c:v>
                </c:pt>
                <c:pt idx="29">
                  <c:v>0.87787700000000002</c:v>
                </c:pt>
                <c:pt idx="30">
                  <c:v>0.84084499999999995</c:v>
                </c:pt>
                <c:pt idx="31">
                  <c:v>0.78010999999999997</c:v>
                </c:pt>
                <c:pt idx="32">
                  <c:v>0.70114699999999996</c:v>
                </c:pt>
                <c:pt idx="33">
                  <c:v>0.610676</c:v>
                </c:pt>
                <c:pt idx="34">
                  <c:v>0.51580599999999999</c:v>
                </c:pt>
                <c:pt idx="35">
                  <c:v>0.42325800000000002</c:v>
                </c:pt>
                <c:pt idx="36">
                  <c:v>0.33880700000000002</c:v>
                </c:pt>
                <c:pt idx="37">
                  <c:v>0.26699099999999998</c:v>
                </c:pt>
                <c:pt idx="38">
                  <c:v>0.21110100000000001</c:v>
                </c:pt>
                <c:pt idx="39">
                  <c:v>0.17333399999999999</c:v>
                </c:pt>
                <c:pt idx="40">
                  <c:v>0.154999</c:v>
                </c:pt>
                <c:pt idx="41">
                  <c:v>0.15662999999999999</c:v>
                </c:pt>
                <c:pt idx="42">
                  <c:v>0.177922</c:v>
                </c:pt>
                <c:pt idx="43">
                  <c:v>0.217476</c:v>
                </c:pt>
                <c:pt idx="44">
                  <c:v>0.27244699999999999</c:v>
                </c:pt>
                <c:pt idx="45">
                  <c:v>0.33826800000000001</c:v>
                </c:pt>
                <c:pt idx="46">
                  <c:v>0.40865200000000002</c:v>
                </c:pt>
                <c:pt idx="47">
                  <c:v>0.47601599999999999</c:v>
                </c:pt>
                <c:pt idx="48">
                  <c:v>0.53237900000000005</c:v>
                </c:pt>
                <c:pt idx="49">
                  <c:v>0.57057800000000003</c:v>
                </c:pt>
                <c:pt idx="50">
                  <c:v>0.58554499999999998</c:v>
                </c:pt>
                <c:pt idx="51">
                  <c:v>0.57528999999999997</c:v>
                </c:pt>
                <c:pt idx="52">
                  <c:v>0.54132000000000002</c:v>
                </c:pt>
                <c:pt idx="53">
                  <c:v>0.48836800000000002</c:v>
                </c:pt>
                <c:pt idx="54">
                  <c:v>0.423514</c:v>
                </c:pt>
                <c:pt idx="55">
                  <c:v>0.35495500000000002</c:v>
                </c:pt>
                <c:pt idx="56">
                  <c:v>0.29075899999999999</c:v>
                </c:pt>
                <c:pt idx="57">
                  <c:v>0.23788300000000001</c:v>
                </c:pt>
                <c:pt idx="58">
                  <c:v>0.201602</c:v>
                </c:pt>
                <c:pt idx="59">
                  <c:v>0.18534999999999999</c:v>
                </c:pt>
                <c:pt idx="60">
                  <c:v>0.190826</c:v>
                </c:pt>
                <c:pt idx="61">
                  <c:v>0.21818299999999999</c:v>
                </c:pt>
                <c:pt idx="62">
                  <c:v>0.26616200000000001</c:v>
                </c:pt>
                <c:pt idx="63">
                  <c:v>0.332096</c:v>
                </c:pt>
                <c:pt idx="64">
                  <c:v>0.411854</c:v>
                </c:pt>
                <c:pt idx="65">
                  <c:v>0.49983499999999997</c:v>
                </c:pt>
                <c:pt idx="66">
                  <c:v>0.58914699999999998</c:v>
                </c:pt>
                <c:pt idx="67">
                  <c:v>0.67208299999999999</c:v>
                </c:pt>
                <c:pt idx="68">
                  <c:v>0.74088799999999999</c:v>
                </c:pt>
                <c:pt idx="69">
                  <c:v>0.78871000000000002</c:v>
                </c:pt>
                <c:pt idx="70">
                  <c:v>0.81057599999999996</c:v>
                </c:pt>
                <c:pt idx="71">
                  <c:v>0.80413999999999997</c:v>
                </c:pt>
                <c:pt idx="72">
                  <c:v>0.77005400000000002</c:v>
                </c:pt>
                <c:pt idx="73">
                  <c:v>0.71184199999999997</c:v>
                </c:pt>
                <c:pt idx="74">
                  <c:v>0.63531499999999996</c:v>
                </c:pt>
                <c:pt idx="75">
                  <c:v>0.54766499999999996</c:v>
                </c:pt>
                <c:pt idx="76">
                  <c:v>0.45644099999999999</c:v>
                </c:pt>
                <c:pt idx="77">
                  <c:v>0.36862899999999998</c:v>
                </c:pt>
                <c:pt idx="78">
                  <c:v>0.29000999999999999</c:v>
                </c:pt>
                <c:pt idx="79">
                  <c:v>0.224858</c:v>
                </c:pt>
                <c:pt idx="80">
                  <c:v>0.17596000000000001</c:v>
                </c:pt>
                <c:pt idx="81">
                  <c:v>0.14485400000000001</c:v>
                </c:pt>
                <c:pt idx="82">
                  <c:v>0.13211999999999999</c:v>
                </c:pt>
                <c:pt idx="83">
                  <c:v>0.137598</c:v>
                </c:pt>
                <c:pt idx="84">
                  <c:v>0.16042600000000001</c:v>
                </c:pt>
                <c:pt idx="85">
                  <c:v>0.19889899999999999</c:v>
                </c:pt>
                <c:pt idx="86">
                  <c:v>0.250222</c:v>
                </c:pt>
                <c:pt idx="87">
                  <c:v>0.310307</c:v>
                </c:pt>
                <c:pt idx="88">
                  <c:v>0.373774</c:v>
                </c:pt>
                <c:pt idx="89">
                  <c:v>0.43427500000000002</c:v>
                </c:pt>
                <c:pt idx="90">
                  <c:v>0.48517300000000002</c:v>
                </c:pt>
                <c:pt idx="91">
                  <c:v>0.52046999999999999</c:v>
                </c:pt>
                <c:pt idx="92">
                  <c:v>0.53578599999999998</c:v>
                </c:pt>
                <c:pt idx="93">
                  <c:v>0.52912999999999999</c:v>
                </c:pt>
                <c:pt idx="94">
                  <c:v>0.50124899999999994</c:v>
                </c:pt>
                <c:pt idx="95">
                  <c:v>0.45545099999999999</c:v>
                </c:pt>
                <c:pt idx="96">
                  <c:v>0.39693099999999998</c:v>
                </c:pt>
                <c:pt idx="97">
                  <c:v>0.33179399999999998</c:v>
                </c:pt>
                <c:pt idx="98">
                  <c:v>0.26601200000000003</c:v>
                </c:pt>
                <c:pt idx="99">
                  <c:v>0.20455499999999999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0991360"/>
        <c:axId val="361362560"/>
      </c:scatterChart>
      <c:valAx>
        <c:axId val="360991360"/>
        <c:scaling>
          <c:orientation val="minMax"/>
          <c:max val="10"/>
          <c:min val="1"/>
        </c:scaling>
        <c:delete val="0"/>
        <c:axPos val="b"/>
        <c:majorGridlines>
          <c:spPr>
            <a:ln w="10119">
              <a:solidFill>
                <a:srgbClr val="C0C0C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2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1362560"/>
        <c:crossesAt val="1.0000000000000001E-5"/>
        <c:crossBetween val="midCat"/>
        <c:majorUnit val="1"/>
      </c:valAx>
      <c:valAx>
        <c:axId val="361362560"/>
        <c:scaling>
          <c:orientation val="minMax"/>
          <c:max val="1"/>
          <c:min val="0"/>
        </c:scaling>
        <c:delete val="0"/>
        <c:axPos val="l"/>
        <c:majorGridlines>
          <c:spPr>
            <a:ln w="10119">
              <a:solidFill>
                <a:srgbClr val="C0C0C0"/>
              </a:solidFill>
              <a:prstDash val="solid"/>
            </a:ln>
          </c:spPr>
        </c:majorGridlines>
        <c:minorGridlines>
          <c:spPr>
            <a:ln w="10119">
              <a:solidFill>
                <a:srgbClr val="CCCCFF"/>
              </a:solidFill>
              <a:prstDash val="solid"/>
            </a:ln>
          </c:spPr>
        </c:minorGridlines>
        <c:numFmt formatCode="General" sourceLinked="0"/>
        <c:majorTickMark val="out"/>
        <c:minorTickMark val="none"/>
        <c:tickLblPos val="nextTo"/>
        <c:spPr>
          <a:ln w="2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0991360"/>
        <c:crossesAt val="1.0000000000000001E-5"/>
        <c:crossBetween val="midCat"/>
        <c:minorUnit val="0.1"/>
      </c:valAx>
      <c:spPr>
        <a:noFill/>
        <a:ln w="1011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5437470026119391"/>
          <c:y val="4.6199701937406856E-2"/>
          <c:w val="0.1970247323039471"/>
          <c:h val="0.31445603576751113"/>
        </c:manualLayout>
      </c:layout>
      <c:overlay val="0"/>
      <c:spPr>
        <a:solidFill>
          <a:schemeClr val="bg1"/>
        </a:solidFill>
        <a:ln w="20237">
          <a:noFill/>
        </a:ln>
      </c:spPr>
      <c:txPr>
        <a:bodyPr/>
        <a:lstStyle/>
        <a:p>
          <a:pPr>
            <a:defRPr sz="146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05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29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9291E-8747-4900-94FE-BB0F3B674A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651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175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837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310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73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548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861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7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49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008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41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73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769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A2FFB-0404-4ABC-B174-5EB869EEB1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370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26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05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33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14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53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30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44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E36BF-4C66-49BC-B512-21EA717CED5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71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7458" y="423000"/>
            <a:ext cx="6361762" cy="1143000"/>
          </a:xfrm>
        </p:spPr>
        <p:txBody>
          <a:bodyPr/>
          <a:lstStyle/>
          <a:p>
            <a:pPr eaLnBrk="1" hangingPunct="1"/>
            <a:r>
              <a:rPr lang="en-US" alt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</p:txBody>
      </p:sp>
      <p:sp>
        <p:nvSpPr>
          <p:cNvPr id="7065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77822" y="2699073"/>
            <a:ext cx="7772400" cy="4951412"/>
          </a:xfrm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ctr">
              <a:spcBef>
                <a:spcPts val="1200"/>
              </a:spcBef>
              <a:buNone/>
            </a:pP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UCSF</a:t>
            </a:r>
            <a:r>
              <a:rPr lang="en-US" altLang="en-US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LBNL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SLAC</a:t>
            </a:r>
            <a:endParaRPr lang="en-US" altLang="en-US" sz="1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8.3.1: </a:t>
            </a:r>
            <a:r>
              <a:rPr lang="en-US" altLang="en-US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TomAlberTron</a:t>
            </a: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1800" b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buNone/>
            </a:pPr>
            <a:r>
              <a:rPr lang="en-US" altLang="en-US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NIH NIGMS R01 </a:t>
            </a:r>
            <a:r>
              <a:rPr lang="en-US" altLang="en-US" sz="20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GM124149  (Holton)</a:t>
            </a:r>
            <a:endParaRPr lang="en-US" altLang="en-US" sz="20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buNone/>
            </a:pPr>
            <a:r>
              <a:rPr lang="en-US" altLang="en-US" sz="20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NIH NIAID P50 AI150476 (</a:t>
            </a:r>
            <a:r>
              <a:rPr lang="en-US" altLang="en-US" sz="2000" b="1" dirty="0" err="1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Krogan</a:t>
            </a:r>
            <a:r>
              <a:rPr lang="en-US" altLang="en-US" sz="20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)</a:t>
            </a:r>
            <a:endParaRPr lang="en-US" altLang="en-US" sz="20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buNone/>
            </a:pPr>
            <a:r>
              <a:rPr lang="en-US" altLang="en-US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 </a:t>
            </a:r>
            <a:r>
              <a:rPr lang="en-US" altLang="en-US" sz="2000" b="1" dirty="0">
                <a:solidFill>
                  <a:srgbClr val="663300"/>
                </a:solidFill>
                <a:cs typeface="Arial" panose="020B0604020202020204" pitchFamily="34" charset="0"/>
              </a:rPr>
              <a:t>NIGMS P30 </a:t>
            </a:r>
            <a:r>
              <a:rPr lang="en-US" altLang="en-US" sz="2000" b="1" dirty="0" smtClean="0">
                <a:solidFill>
                  <a:srgbClr val="663300"/>
                </a:solidFill>
                <a:cs typeface="Arial" panose="020B0604020202020204" pitchFamily="34" charset="0"/>
              </a:rPr>
              <a:t>GM124169  (Adams)</a:t>
            </a:r>
          </a:p>
          <a:p>
            <a:pPr algn="ctr">
              <a:spcBef>
                <a:spcPts val="1200"/>
              </a:spcBef>
              <a:buNone/>
            </a:pPr>
            <a:r>
              <a:rPr lang="en-US" altLang="en-US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DOE-BER IDAT (</a:t>
            </a:r>
            <a:r>
              <a:rPr lang="en-US" altLang="en-US" sz="2000" b="1" dirty="0" err="1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Hura</a:t>
            </a:r>
            <a:r>
              <a:rPr lang="en-US" altLang="en-US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spcBef>
                <a:spcPts val="1200"/>
              </a:spcBef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NIH NIGMS </a:t>
            </a:r>
            <a:r>
              <a:rPr lang="en-US" altLang="en-US" sz="2000" b="1" dirty="0">
                <a:solidFill>
                  <a:srgbClr val="C00000"/>
                </a:solidFill>
                <a:cs typeface="Arial" panose="020B0604020202020204" pitchFamily="34" charset="0"/>
              </a:rPr>
              <a:t>P30 GM133894 </a:t>
            </a:r>
            <a:r>
              <a:rPr lang="en-US" altLang="en-US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 (Hodgson)</a:t>
            </a:r>
          </a:p>
          <a:p>
            <a:pPr algn="ctr" eaLnBrk="1" hangingPunct="1">
              <a:lnSpc>
                <a:spcPct val="150000"/>
              </a:lnSpc>
              <a:spcBef>
                <a:spcPts val="1200"/>
              </a:spcBef>
              <a:buFontTx/>
              <a:buNone/>
            </a:pPr>
            <a:r>
              <a:rPr lang="en-US" altLang="en-US" sz="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Advanced Light Source is supported by the Director, Office of Science, Office of Basic Energy Sciences, Materials Sciences Division, of the US Department of Energy under contract No. DE-AC02-05CH11231 at Lawrence Berkeley National Laboratory.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8705" y="1542415"/>
            <a:ext cx="56648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Robert 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Stroud      James </a:t>
            </a:r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Fraser    </a:t>
            </a:r>
            <a:r>
              <a:rPr lang="en-US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Nevan</a:t>
            </a:r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Krogan</a:t>
            </a:r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dirty="0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Paul Adams   John </a:t>
            </a:r>
            <a:r>
              <a:rPr lang="en-US" dirty="0" err="1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Tainer</a:t>
            </a:r>
            <a:r>
              <a:rPr lang="en-US" dirty="0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   Greg </a:t>
            </a:r>
            <a:r>
              <a:rPr lang="en-US" dirty="0" err="1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Hura</a:t>
            </a:r>
            <a:r>
              <a:rPr lang="en-US" dirty="0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    Nick </a:t>
            </a:r>
            <a:r>
              <a:rPr lang="en-US" dirty="0" err="1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Sauter</a:t>
            </a:r>
            <a:endParaRPr lang="en-US" dirty="0">
              <a:solidFill>
                <a:srgbClr val="663300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   </a:t>
            </a:r>
            <a:r>
              <a:rPr lang="en-US" dirty="0" err="1" smtClean="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Aina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Cohen  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Art Lyubimov   </a:t>
            </a:r>
            <a:r>
              <a:rPr lang="en-US" dirty="0" err="1" smtClean="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Jeney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 Wierman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data:image/png;base64,iVBORw0KGgoAAAANSUhEUgAAAfQAAAH0CAYAAADL1t+KAAAAAXNSR0IArs4c6QAAIABJREFUeF7t3eGy3TaSrFHr/R/aN+6ow3Es2cJeIJMq0Dl/TyF35lcFlOnu6Pn2559//vlH/68ESqAESqAESuBoAt+60I/uX82XQAmUQAmUwP8R6ELvIJRACZRACZTACwh0ob+giY1QAiVQAiVQAl3onYESKIESKIESeAGBLvQXNLERSqAESqAESqALvTNQAiVQAiVQAi8g0IX+giY2QgmUQAmUQAl0oXcGSqAESqAESuAFBLrQX9DERiiBEiiBEiiBLvTOQAmUQAmUQAm8gEAX+gua2AglUAIlUAIl0IXeGSiBEiiBEiiBFxDoQn9BExuhBEqgBEqgBLrQOwMlUAIlUAIl8AICXegvaGIjlEAJlEAJlEAXemegBEqgBEqgBF5AoAv9BU1shBIogRIogRLoQu8MlEAJlEAJlMALCHShv6CJjVACJVACJVACXeidgRIogRIogRJ4AYEu9Bc0sRFKoARKoARKoAu9M1ACJVACJVACLyDQhf6CJjZCCZRACZRACcQX+rdv30oZCfz555944rPyCb2QbOI3pfsZWa86za8kTGVL6Z6WTfy++Q4Jhwm1Mr+7frvQd8kFz6UaL5c7FU+yid+U7mkcUn5FN9WLlO5p2cTvm++QcJhQK/O767cLfZdc8Fyq8XK5U/Ekm/hN6Z7GIeVXdFO9SOmelk38vvkOCYcJtTK/u3670HfJBc+lGi+XOxVPsonflO5pHFJ+RTfVi5TuadnE75vvkHCYUCvzu+u3C32XXPBcqvFyuVPxJJv4TemexiHlV3RTvUjpnpZN/L75DgmHCbUyv7t+u9B3yQXPpRovlzsVT7KJ35TuaRxSfkU31YuU7mnZxO+b75BwmFAr87vrtwt9l1zwXKrxcrlT8SSb+E3pnsYh5Vd0U71I6Z6WTfy++Q4Jhwm1Mr+7frvQd8kFz6UaL5c7FU+yid+U7mkcUn5FN9WLlO5p2cTvm++QcJhQK/O767cLfZdc8Fyq8XK5U/Ekm/hN6Z7GIeVXdFO9SOmelk38vvkOCYcJtTK/u3670HfJBc+lGi+XOxVPsonflO5pHFJ+RTfVi5TuadnE75vvkHCYUCvzu+u3C32XXPBcqvFyuVPxJJv4TemexiHlV3RTvUjpnpZN/L75DgmHCbUyv7t+Ry30JwLvgrp6bsLFKt/vXRQOqb7JPIkH0RUOopvyKx5Oq53QC/EgPRbd0/o2jUMX+kMTlGp8SvchLLf9TIpDSleCiwfRTT20Kb+S7bTaCb0QD9Jj0T2tb9M4dKE/NEGpxqd0H8Jy28+kOKR0Jbh4EN3UQ5vyK9lOq53QC/EgPRbd0/o2jUMX+kMTlGp8SvchLLf9TIpDSleCiwfRTT20Kb+S7bTaCb0QD9Jj0T2tb9M4dKE/NEGpxqd0H8Jy28+kOKR0Jbh4EN3UQ5vyK9lOq53QC/EgPRbd0/o2jUMX+kMTlGp8SvchLLf9TIpDSleCiwfRTT20Kb+S7bTaCb0QD9Jj0T2tb9M4dKE/NEGpxqd0H8Jy28+kOKR0Jbh4EN3UQ5vyK9lOq53QC/EgPRbd0/o2jUMX+kMTlGp8SvchLLf9TIpDSleCiwfRTT20Kb+S7bTaCb0QD9Jj0T2tb9M4dKE/NEGpxqd0H8Jy28+kOKR0Jbh4EN3UQ5vyK9lOq53QC/EgPRbd0/o2jUMX+kMTlGp8SvchLLf9TIpDSleCiwfRTT20Kb+S7bTaCb0QD9Jj0T2tb9M4dKE/NEGpxqd0H8Jy28+kOKR0Jbh4EN3UQ5vyK9lOq53QC/EgPRbd0/o2jcOxC11ApoZEBlX8iq5kS3lI6Uq2VK1kEw/S45SHlF/RlVrhUL7fyU5g9uZepPjKvfha24W+S+7l/5vgqUsouhdac9tRubDyo8Ih5SHlV3SlVjiUbxe6zNbX2tTsiO6u9y70XXJd6H+RSz20F1pz21HJJj8qlzvlIeVXdKVWOJRvF7rMVhf6h7R6CbMX68M2HPmv3yRbqlbmVzx04Qit7B1K9VgSyjyIrmQTDxN0hYPUTuAgfr/W9gt9l1y/0PuFPnB2Llj65VF55FIeukSc7ARmMjvi12l8diLlV3Q/c/pzVRf6Lrku9C70gbNzwVIXegreB7qpx14WpHiYoPsB1q2SCRy2jP///xLkn+J+41fa+Oy/LpSWTOhFeNwEx0e1wuwjwf8VCYeUh5Rf0ZVa4VC+2XenvcjylXvxtbYLfZdcv9D7hT5wdi5Y6hd6Ct4HuvIPIB/Ixe9mF3oX+nIOZahloJY/vFmQ8iu6Yl2YiYeUrmRL1Uo28ZDiKx6kVvyKrtRKL8Sv6IpfqRW/oivZxMMEXeEgtRM4iN9+oe/S+uHcaY2fcAmF2U1tuiQjzOSHhEPKQ8qv6EqtcCjf7Bdke5HlK/eiC32XVhf6P5JLXe6b2nRJRrLJD3XhCK3s45nqsSSUeRBdySYeJugKB6mdwEH8dqHv0voPLXRBlLoAEzxINvGbehDFg9Sm/Iqu+JW+pTyI3wm1KWYp3RSzlF/R3c3W/1LcLrmX/5fiBIsMaurxTHkQXWEmHFIeJvgVDuJXmKU8iN8JtSlmKd0Us5Rf0d3N1oW+S64L/S9yMqipxzPlQXRllIRDysMEv8JB/AqzlAfxO6E2xSylm2KW8iu6u9m60HfJdaF3oV+YHVkiTzwEqygpv6K78vj178Is5UH8TqhNMUvpppil/IrubrYu9F1yXehd6BdmR5bIEw/BKkrKr+iuPHahC6Gfa2XOpG8p3Wtp//10yq/o7mbrQt8l14XehX5hdlIP4gVLvzya8iu6kk0ez5QH8TuhNsUspZtilvIrurvZutB3yXWhd6FfmB1ZIk88BKsoKb+iu/LYL3Qh1C/0f6Ml903mV3R3O9mFvkuuC70L/cLsTHsIVlFSfkV35bELXQh1oXehb8yLXFj5JxjR3bD90ZGUX9H9yOj/ilLMxO9pHiRbqhcpDxP8njYPwuy0Wpkz6VtKN8U35Vd0d7P1C32XXL/Q+4V+YXZSD+IFS788mvIrupJNHs+UB/E7oTbFLKWbYpbyK7q72brQd8l1oXehX5gdWSJPPASrKCm/orvy2H/lLoT6r9z7r9w35kUurDxcorth+6MjKb8p3Y9CbRSl/Iruhu2PjsicpfyKh49C/a8o5Vc8pLKJhxSHVDbxKx5O05UeS+0EDuL3a22/0HfJDflClwt7Ieovj558AVZMhK9wWP3u3y7pt29S/nFtyu/HBv744w/hK7pSm+KQyiZ+xcNputJjqZ3AQfx2oe/S+uHchMbLhb0p9k8yEziksglf4SB+xYPopvyKh1Q28ZDikMomfsXDabrSY6mdwEH8dqHv0upC/0dyJ1+A1SikHsTV7/YLXQhdq5X5lV+S2RFd8SseTtMVZlI7gYP47ULfpdWF3oX+i9mRh0BGUB5l0U35FQ+pbOIhxSGVTfyKh9N0pcdSO4GD+O1C36XVhd6F3oV+0+35LiML59Yf/iImD7h4SGUTv+LhNF3phdRO4CB+u9B3aXWhd6F3od90e7rQd0FOWDgT/kFhl9/q3AS+K4//9vf+t9x3yfW/5f4XuZMvwKr9qYdr9bt/+6fu/rfcBRfXyvyKuMyO6Ipf8XCarjCT2gkcxG+/0Hdp9Qu9X+j9Qr/p9vQLfRfkhIUz4R8Udvmtzk3gu/LYL/RdQjc94L0A/oDLxQq09/8kU30Tv+JBdE/jK9mkNsVhQt/Eg3CYoCs9ltoJHMRvv9B3afULvV/oN/0DnoygPJ6iKw+X6EptKpt4SHFIZRO/4uE0Xemx1E7gIH5fsdB3A/+uc6mLlcqT8iu6qWyiK5dbdIVDyoP4nVArzCb4TfVNOLzZw4QeT+hFF/pvmIRpjV8hSPkV3ZXHJ/7eB/EJyp/9RmfnOyfh0Pn9bLZ2qyb0ogt9t3sXzk1r/CpKyq/orjw+8fc+iE9Q/uw3Ojtd6J9NynNVMpOpt6QL/bl+//VL0xq/QpDyK7orj0/8PXUJhUPKwxP87vwNYXbn7+5qpfomHN7sYbcvd56b0Isu9Ds7+qHWtMavbKf8iu7K4xN/74P4BOXPfqOz0y/0zybluSqZydRb0oX+XL/7hf4Da7kAv6FNP/1k6hIKh5SHCXzFgzAT3VRtqm/C4c0eUn0T3Qm96EKXjt1UO63xq1gpv6K78vjE3/sgPkH5s9/o7PQL/bNJea5KZjL1lnShP9fvfqH3C/0fp23aQ/AbrgT/pDBj8cCB1AMuHN7sIdAylpzQiy50btv1A9Mav0qU8iu6K49P/L0P4hOUP/uNzk6/0D+blOeqZCZTb0kX+nP97hd6v9D7hX7TfZPH86afvCSTesCFw5s9XGrOTYcn9KIL/aZmisy0xq+8p/yK7srjE3/vg/gE5c9+o7PTL/TPJuW5KpnJ1FsydqE/14bZvySNTw1UdbOPZ/mW798eYvh/kXva+zD7tX3OnfRt19Wo/3/ouyHedk4a38XQxfBfWQy9F987fRqHt73Pu3mkb7u/0YW+Sy54Thrfhd6F3oX+82XsvZhzL4JP5VHS8q7vButC3yUXPCeN78M15+Fq3878gmzfsn0LPpVHScuc7QbrQt8lFzwnje9C70LvF3q/0P/tOZrwPgSfyqOk5V3fDdaFvksueE4aP+HC1m/2C6d8y/frc3PaPASfyqOkpW+7wbrQd8kFz0nju9D7hd4v9H6h9ws9+CDfJC3v+u5PdqHvkguek8Z3oXehd6F3oXehBx/km6TlXd/9yS70XXLBc9L4LvQu9C70LvQu9OCDfJO0vOu7P9mFvksueE4a34Xehd6F3oXehR58kG+Slnd99ye70HfJBc9J47vQu9C70LvQu9CDD/JN0vKu7/5kfKHvGuu5cwjIP1RMSJW6WMJBPKR0J/RCPAgH0ZVa6ZvotrYE7iDQhX4Hxf+4xoSHVlqQepSFg3hI6QqzCbXCIeVX+pbyUN0S+Nd/I/NnJ7TTcZHAhIdWIqRGXjiIh5SuMJtQKxxSfqVvKQ/VLYEu9M5AjMCEh1bCpR5l4SAeUrrCbEKtcEj5lb6lPFS3BLrQOwMxAhMeWgmXepSFg3hI6QqzCbXCIeVX+pbyUN0S6ELvDMQITHhoJVzqURYO4iGlK8wm1AqHlF/pW8pDdUugC70zECMw4aGVcKlHWTiIh5SuMJtQKxxSfqVvKQ/VLYEu9M5AjMCEh1bCpR5l4SAeUrrCbEKtcEj5lb6lPFS3BLrQOwMxAhMeWgmXepSFg3hI6QqzCbXCIeVX+pbyUN0S6ELvDMQITHhoJVzqURYO4iGlK8wm1AqHlF/pW8pDdUugC70zECMw4aGVcKlHWTiIh5SuMJtQKxxSfqVvKQ/VLYHXLXS53HIJRTc1Vim/KV3hIB5EV/omHlK6kk1qU35FV/xKrfRNdCXbBA+STfyexkGyCbMJHMTv19pj/6dfU9BFdxf66pwMqvhN6a7yfP27eBDdCRxS2U7jIH6lNsU3NTuSTTyIrjATD6IrfutBaP1c24X+AxMZqGvo//20XBbxm9IVDuJBdCdwSGU7jYP4ldoU39TsSDbxILrCTDyIrvitB6HVhb6kJQO1FNsskMsiflO6ElM8iO4EDqlsp3EQv1Kb4puaHckmHkRXmIkH0RW/9SC0utCXtGSglmKbBXJZxG9KV2KKB9GdwCGV7TQO4ldqU3xTsyPZxIPoCjPxILritx6EVhf6kpYM1FJss0Aui/hN6UpM8SC6Eziksp3GQfxKbYpvanYkm3gQXWEmHkRX/NaD0OpCX9KSgVqKbRbIZRG/KV2JKR5EdwKHVLbTOIhfqU3xTc2OZBMPoivMxIPoit96EFpd6EtaMlBLsc0CuSziN6UrMcWD6E7gkMp2GgfxK7UpvqnZkWziQXSFmXgQXfFbD0KrC31JSwZqKbZZIJdF/KZ0JaZ4EN0JHFLZTuMgfqU2xTc1O5JNPIiuMBMPoit+60FodaEvaclALcU2C+SyiN+UrsQUD6I7gUMq22kcxK/UpvimZkeyiQfRFWbiQXTFbz0IrS70JS0ZqKXYZoFcFvGb0pWY4kF0J3BIZTuNg/iV2hTf1OxINvEgusJMPIiu+K0HodWFfo3WQ6dTQ32aruCWbKL75to+yt+7KxwmzFnK72m6E+6mMHvCb/+X4p6gjL8hj4YM1Gm6gk2yie6ba2V2hIP04jQPkk2YSa0wE7+n6QqzVK0wS3n4qtuF/gRl/I03X8LUBRBm2I7Xlk/oxWkeJsyZMBO/p+lOuJjC7Am/XehPUMbfePMlTF0AYYbteG35hF6c5mHCnAkz8Xua7oSLKcye8NuF/gRl/I03X8LUBRBm2I7Xlk/oxWkeJsyZMBO/p+lOuJjC7Am/XehPUMbfePMlTF0AYYbteG35hF6c5mHCnAkz8Xua7oSLKcye8NuF/gRl/I03X8LUBRBm2I7Xlk/oxWkeJsyZMBO/p+lOuJjC7Am/XehPUMbfePMlTF0AYYbteG35hF6c5mHCnAkz8Xua7oSLKcye8NuF/gRl/I03X8LUBRBm2I7Xlk/oxWkeJsyZMBO/p+lOuJjC7Am/XehPUMbfePMlTF0AYYbteG35hF6c5mHCnAkz8Xua7oSLKcye8NuF/gRl/I03X8LUBRBm2I7Xlk/oxWkeJsyZMBO/p+lOuJjC7Am/xy50gSNDLbqp2glD8mZmku3NvZBsZfb9tqeYyVsiHkQ3VSuzIx4mcJBsT/jtQpcJeqj2icavosigrrSe+Lswk2yim8opfsWDZBMPoit+pVb8iq5km+BBsqVq38xBssns7PaiC32XXPDcE41f2ZdBXWk98XdhJtlEN5VT/IoHySYeRFf8Sq34FV3JNsGDZEvVvpmDZJPZ2e1FF/ouueC5Jxq/si+DutJ64u/CTLKJbiqn+BUPkk08iK74lVrxK7qSbYIHyZaqfTMHySazs9uLLvRdcsFzTzR+ZV8GdaX1xN+FmWQT3VRO8SseJJt4EF3xK7XiV3Ql2wQPki1V+2YOkk1mZ7cXXei75ILnnmj8yr4M6krrib8LM8kmuqmc4lc8SDbxILriV2rFr+hKtgkeJFuq9s0cJJvMzm4vutB3yQXPPdH4lX0Z1JXWE38XZpJNdFM5xa94kGziQXTFr9SKX9GVbBM8SLZU7Zs5SDaZnd1edKHvkguee6LxK/syqCutJ/4uzCSb6KZyil/xINnEg+iKX6kVv6Ir2SZ4kGyp2jdzkGwyO7u96ELfJRc890TjV/ZlUFdaT/xdmEk20U3lFL/iQbKJB9EVv1IrfkVXsk3wINlStW/mINlkdnZ70YW+Sy547onGr+zLoK60nvi7MJNsopvKKX7Fg2QTD6IrfqVW/IquZJvgQbKlat/MQbLJ7Oz2ogt9l1zw3BONX9mXQV1pPfF3YSbZRDeVU/yKB8kmHkRX/Eqt+BVdyTbBg2RL1b6Zg2ST2dntRXyhS2AJIXDEw2m6wmxCbYrvm7OV2ffuTrjHMmepvomu+E3xTXkQXWEmHFIeRPdrbRf6D+RSjU/p7jb+d517M4dUtpTu75qBr7+bypbSFWYpD6IrfmWRTfAg2cSvcEh5EN0u9F/QSjU+pbvb+N917s0cUtlSur9rBrrQfyYvS0TmQXp8mgfJJsyEQ8qD6Hahd6HvzsvlcxMu1uUQ/yKQypbSTXEQ3VS2lO5p2cSvLDLhm/IguuJXOKQ8iG4Xehf67rxcPjfhYl0O0YV+G8LUPKR0JXjKg+iKX1lkEzxINvErHFIeRLcLvQt9d14un5twsS6H6EK/DWFqHlK6EjzlQXTFryyyCR4km/gVDikPotuF3oW+Oy+Xz024WJdDdKHfhjA1DyldCZ7yILriVxbZBA+STfwKh5QH0e1C70LfnZfL5yZcrMshutBvQ5iah5SuBE95EF3xK4tsggfJJn6FQ8qD6Hahd6HvzsvlcxMu1uUQXei3IUzNQ0pXgqc8iK74lUU2wYNkE7/CIeVBdLvQu9B35+XyuQkX63KILvTbEKbmIaUrwVMeRFf8yiKb4EGyiV/hkPIgul3oXei783L53ISLdTlEF/ptCFPzkNKV4CkPoit+ZZFN8CDZxK9wSHkQ3UcXuhhLgRQP0njRlWwpD+JXaiWb6E7gINnEb0pX+Eqt+BVdYSa64jflIeVXdCdkE7+pvqV0JdsTtfH/6VcJIdBFV2pTF0CypTwIB6mVbKI7gYNkE78pXeErteJXdIWZ6IrflIeUX9GdkE38pvqW0pVsT9R2of9AOXUB3jxQkk2GOtUL8SDZxG9KV7JJrfgVXWEmuuI35SHlV3QnZBO/qb6ldCXbE7Vd6F3ol+dMLov82ITHSLKJ35Su8JVa8Su6wkx0xW/KQ8qv6E7IJn5TfUvpSrYnarvQu9Avz5lcFvmxCY+RZBO/KV3hK7XiV3SFmeiK35SHlF/RnZBN/Kb6ltKVbE/UdqF3oV+eM7ks8mMTHiPJJn5TusJXasWv6Aoz0RW/KQ8pv6I7IZv4TfUtpSvZnqjtQu9CvzxnclnkxyY8RpJN/KZ0ha/Uil/RFWaiK35THlJ+RXdCNvGb6ltKV7I9UduF3oV+ec7kssiPTXiMJJv4TekKX6kVv6IrzERX/KY8pPyK7oRs4jfVt5SuZHuitgu9C/3ynMllkR+b8BhJNvGb0hW+Uit+RVeYia74TXlI+RXdCdnEb6pvKV3J9kRtF3oX+uU5k8siPzbhMZJs4jelK3ylVvyKrjATXfGb8pDyK7oTsonfVN9SupLtidou9C70y3Mml0V+bMJjJNnEb0pX+Eqt+BVdYSa64jflIeVXdCdkE7+pvqV0JdsTtfGFngIpuk+AXP2GXKwJ2cTvKvvXv6eyid83e5BelJnQ+l4rzFz9sxOp+f3s17McTssmfp+YnS50meILtdJMGZILln55VPyKh1Q28ftmD9KLMhNa2UUmTlLzKx5kdkT3tGziN8Xsbx9Mf4Z/JRVYdGWgUrWCeUI28SvMUtnE75s9SC/KTGh1oX+lJbMjlFN3UzxINvEruuK3C32X1oVz0kwZkguW+oV+M7w39zg1k29mdvN4/SWX6oX4lb6J7mnZxG+KWRe6TNhNtdJMGZKb7P0kI37FQyqb+H2zB+lFmQmtfqH3C/3neZG3RO6bT+b3E/3P0HfJ4TlppgwJ2vi4XPx+LPr/B+7bNyn/uFb8vtnDx8Dwv+BVZl3oXehd6PSAT3iU5UGU2tOyiV/h8ObFIMxSHKQXE/xO8JBiJrpSe9rsvDmb9EJmXZh9re0X+i45PCfNlCFBGx+Xi9+PRfuF/heq03qc8itzlvIg8yt+RVdq38zhtGzi94nZ6UKXm3ShVpopQ3LB0i+Pil/xkMomft/sQXpRZkKr/8q9/8q9/8q9/8r9fzMw4fGU50v8iu6bl6kwS3GQXkzwO8FDipnoSu1ps/PmbNILmXVh1n/lvkvrwjlppgzJBUv9Qr8Z3pt7nJrJNzO7ebyO/Y9rhENqzsRDaiZFV/w+utDFmDTzCTjifVU7IZt4WOXZ/bv0TfyKrngXD6Irtals4kFqhZlkE13xKx5E97TaFN8Uhwl9E2ZP+I3/Z+jSzGlwxPuqdkI28bDKs/t3GWrxK7riXTyIrtSmsokHqRVmkk10xa94EN3TalN8Uxwm9E2YPeG3Cz01bT/oTmi8eEhhkaEWv6Ir2cSD6EptKpt4kFphJtlEV/yKB9E9rTbFN8VhQt+E2RN+u9BT09aF/o9kZagnXBbxkBolYZbyILrCTLKJrvgVD6J7Wm2Kb4rDhL4Jsyf8dqGnpq0LvQv9ptl64iG4yer/yaQeOdGVPKfxlWxSm+IrHqR2Qt+E2RN+u9Blgi7UTmi8eLgQ9ZdHZajFr+hKNvEgulKbyiYepFaYSTbRFb/iQXRPq03xTXGY0Ddh9oTfLvTUtPULvV/oN83WEw/BTVb7hX4nyIe1ZDk9bO3yW5LyK8yeuMdd6KlOd6FfvoQTLot4SI3SEw/Bnd6FmWQTXckjHkT3tNoU3xSHCX0TZk/47UJPTVsXehf6TbP1xENwk9V+od8J8mEtWU4PW7v8lqT8CrMn7nEXeqrTXeiXL+GEyyIeUqP0xENwp3dhJtlEV/KIB9E9rTbFN8VhQt+E2RN+u9BT09aF3oV+02w98RDcZLVf6HeCfFhLltPD1i6/JSm/wuyJexxf6BJYoAsc8TBBVzhINtEVDqI7wa94EA6iK8xSHiboCofTamUepBcpDim/oivZ3sxMOHyt7UL/gZwMiQyq6EozxYPovtmvMBMOopvqhXhIZRNd4XBabaoXKQ4pv6Ir2SbMmWR7wm8Xehf6o/86Sy5A6nKLB7mEovvmbMJMOJxWK/MwgVnKr+hKj9/MTDj0C/0XtGRIZFBFV5opHkT3zX6FmXAQ3VQvxEMqm+gKh9NqU71IcUj5FV3JNmHOJNsTfvuF3i/0fqH/hn/ASz1cqQcmpSscTqs9jVnKr+hKj59YkCs/ku0Jv13oXehd6F3oq3cr9r/PvvzhgwumPfYrlCm/orvy+PXvTyzIlR/J9oTfLvQu9C70LvTVu9WFviT0c8G0x34VIeVXdFceu9B/TagLvQu9C70LffmOyqP8xJfI0vCAgtOYpfyKrrRtwpxJtif8dqF3oXehd6Ev39FpD9fS8ICC05il/IqutO2JBbnyI9me8NuF3oXehd6Fvnq3+q/cl4T6r9z/DZEsPcH8xIJc+ZFsT/jtQu9C70LvQl+9W13oS0Jd6F3ovx6S/9xCfyLw6l6m/okrpbvKs/t38bv7G6tzp83DKs/Xv0s26cVpuqcxE79SKz0W3VStzJl4mMAhlU047NaO+kKfAFIGSvymdHcbvzonfldau38Xvru/sTqX4iDZxMNpuiv+0/4hSPxKrfRYdFO1MmfiYQKHVDbhsFvbhf4DORkoaXxKd7fxq3Pid6W1+3fhu/sbq3MpDpJNPJymu+LfhS6EnquVORNXMusmFpWPAAAgAElEQVSiK7WpbOJht7YLvQv9H2enF+s7lhQHeTTEw2m68nBNyCZ+pVZ6LLqpWumFeJjAIZVNOOzWdqF3oXeh/+L2pB4YeTTEw2m68nBNyCZ+pVZ6LLqpWumFeJjAIZVNOOzWdqF3oXehd6Ev3w955FKPcsqD6C5BbRakmG3aWR5LMZvAIZVtCfWGgi70LvQu9C705VMij1zqUU55EN0lqM2CFLNNO8tjKWYTOKSyLaHeUNCF3oXehd6FvnxK5JFLPcopD6K7BLVZkGK2aWd5LMVsAodUtiXUGwq60LvQu9C70JdPiTxyqUc55UF0l6A2C1LMNu0sj6WYTeCQyraEekNBF3oXehd6F/ryKZFHLvUopzyI7hLUZkGK2aad5bEUswkcUtmWUG8o6ELvQu9C70JfPiXyyKUe5ZQH0V2C2ixIMdu0szyWYjaBQyrbEuoNBaMWuuQR6DIkoit+U7WnZRO/KWan6b55JqUXwiE1ZykPoivMpHYCs5TfFF9hlvLwlVkX+g8T9AR0GdpV7bSButPvSuu/8vc3z6T0UDjIvZjgQbKJX6mdwCzlN8VXmKU8dKH/YmqegC5Du6qdNlB3+l1p/Vf+/uaZlB4KB7kXEzxINvErtROYpfym+AqzlIcu9C50uTe31soFuPWHDxZ74iG4E0+qx8LhNA+S7c5e/W0ZfPsWkU5lkx6/2UMXehd65OJ+IiqX8BO9/0JN6jFKsUv1WDic5kGyvblvkk16nOI7wUMXehe63Jtba+UC3PrDB4ulHqMUklSPhcNpHiTbm/sm2aTHKb4TPHShd6HLvbm1Vi7ArT98sFjqMUohSfVYOJzmQbK9uW+STXqc4jvBQxd6F7rcm1tr5QLc+sMHi6UeoxSSVI+Fw2keJNub+ybZpMcpvhM8dKF3ocu9ubVWLsCtP3ywWOoxSiFJ9Vg4nOZBsr25b5JNepziO8FDF3oXutybW2vlAtz6wweLpR6jFJJUj4XDaR4k25v7Jtmkxym+Ezx0oXehy725tVYuwK0/fLBY6jFKIUn1WDic5kGyvblvkk16nOI7wcPYhX4adGmmDOpptam+CQfphfgVXfGbqk1lE91UttN6keIwoReSTfom2VK6E7KJhy70m77QZaB2G3TCObmEqTzSC/EruqlsopvKJrriV2pP64Vkk9oJvRC/0jfJltKdkE08dKF3oe/Oyz+ek0t46w9/EUtdbtFNZRNd6YVkE13xK7XiV3RPq53QC2EmfZNsKd0J2cRDF3oX+u68dKHfSu5+sdMeRCEgD7jonlYrPZ6QTfom2VK6wmyChy70LnSZ2WWtXMKl2GZB6mKJ7qb1W49JLySb6N4aaPPfwqQ8TNCd0AvhkJqzlO6EbOKhC70LfXde+oV+K7n7xeSxn/AgCgHxK7qn1UqPJ2STvkm2lK4wm+ChC70LXWZ2WSuXcCm2WZC6WKK7af3WY9ILySa6twbqF/pPOCf0QnqcmrOU7oRs4qELvQt9d176hX4rufvF5LGf8CAKAfEruqfVSo8nZJO+SbaUrjCb4KELvQtdZnZZK5dwKbZZkLpYortp/dZj0gvJJrq3BuoXer/Q/2WgJszvBA9d6F3ot765pz324lcu7K1QN8VS2UR30/ry2Gm9WAbaLJjQC7EufZNsKd0J2cRDF3oX+u68/OM5uYS3/vDm15v4lUcjlU10U9lEV/xK7Wm9kGxSO6EX4lf6JtlSuhOyiYdHF/qusTvPSePv/N2vWjKoKQ/CQfyKbirbm/0KM+mFMEt5EF3xKxxSHkRX/KY4vFlXeiG1qb6Jhy70XVoXzsllufAzvzyaGj7RTWUTvqf5FWaSTZilPIiu+BUOKQ+iK35THN6sK72Q2lTfxEMX+i6tC+fkslz4mS70D+DJJfxAbqskNQ+SbYIHgSd+hUPKg+iK3xSHN+tKL6Q21Tfx0IW+S+vCObksF36mC/0DeHIJP5DbKknNg2Sb4EHgiV/hkPIguuI3xeHNutILqU31TTx0oe/SunBOLsuFn+lC/wCeXMIP5LZKUvMg2SZ4EHjiVzikPIiu+E1xeLOu9EJqU30TD13ou7QunJPLcuFnutA/gCeX8AO5rZLUPEi2CR4EnvgVDikPoit+UxzerCu9kNpU38RDF/ourQvn5LJc+Jku9A/gySX8QG6rJDUPkm2CB4EnfoVDyoPoit8UhzfrSi+kNtU38dCFvkvrwjm5LBd+pgv9A3hyCT+Q2ypJzYNkm+BB4Ilf4ZDyILriN8XhzbrSC6lN9U08dKHv0rpwTi7LhZ/pQv8AnlzCD+S2SlLzINkmeBB44lc4pDyIrvhNcXizrvRCalN9Ew9d6Lu0LpyTy3LhZ7rQP4Anl/ADua2S1DxItgkeBJ74FQ4pD6IrflMc3qwrvZDaVN/EQxf6Lq0L5+SyXPiZLvQP4Mkl/EBuqyQ1D5JtggeBJ36FQ8qD6IrfFIc360ovpDbVN/Hw6EKXwLsh/svnJlxC4S/zINnEg9Se5leytfY7gVSPRVd6Ifci5UH8Sm2zCa2fa7/9KQQ3fuu0gdqI+FuPSPukF6IrACZ4eLNfydbaLvRpMyDvjrwlE3JKtl2/Xei75IackyGRCyC6gmKChzf7lWyt7UKfNgPy7shbMiGnZNv124W+S27IORkSuQCiKygmeHizX8nW2i70aTMg7468JRNySrZdv13ou+SGnJMhkQsguoJigoc3+5Vsre1CnzYD8u7IWzIhp2Tb9duFvktuyDkZErkAoisoJnh4s1/J1tou9GkzIO+OvCUTckq2Xb9d6LvkhpyTIZELILqCYoKHN/uVbK3tQp82A/LuyFsyIadk2/Xbhb5Lbsg5GRK5AKIrKCZ4eLNfydbaLvRpMyDvjrwlE3JKtl2/Xei75IackyGRCyC6gmKChzf7lWyt7UKfNgPy7shbMiGnZNv124W+S27IORkSuQCiKygmeHizX8nW2i70aTMg7468JRNySrZdv13ou+SGnJMhkQsguoJigoc3+5Vsre1CnzYD8u7IWzIhp2Tb9XvsQhc40njR3YV+wrkJzMSDME31+DS/wkyyCV/RFb8pD6Irft/MIZVN+KZqU/Ow67cL/Qdy0xq029ir5+QSppiJB8lbv0KrX7Ffab15duS+CQfR9cn8vSeEwxNOu9C70P9xzuQSpoZaPMhlqV+h1YXehf7zvMgdSt1jn+L7TwiH+3/9Z8Uu9C70LvSbblrq4ZrwaEg28Su60qaUB9EVv2/mkMomfFO1qXnY9duF3oXehb57e344l3q4Jjwakk38iq60KeVBdMXvmzmksgnfVG1qHnb9dqF3oXeh796eLvR/JCePXOqxT3kQXRmrN3NIZRO+qdrUPOz67ULvQu9C3709Xehd6C+aHVm8sshE9yacj8kIhydMdaF3oXeh33TTUg/XhEdDsolf0ZU2pTyIrvh9M4dUNuGbqk3Nw67fLvQu9C703dvTL/R+ob9odmTxyiIT3ZtwPiYjHJ4w1YXehd6FftNNSz1cEx4NySZ+RVfalPIguuL3zRxS2YRvqjY1D7t+u9C70LvQd29Pv9D7hf6i2ZHFK4tMdG/C+ZiMcHjC1LELXeAIdBm+lG4qm+iexkGynda3VC+EWcqD6IpfqZV5EN0J2cSv1AqzCRxSfkVX+O7WdqFf+MqSZqaGWjzIkIhf8SC64ldqJ/hNeRBdYSZ9Ew+iK36lVvyK7oRs4ldqhdkEDim/oit8d2u70LvQ/3F25BLKUIvu7lCvzk3wm/IguitOX/8ufRMPoit+pVb8iu6EbOJXaoXZBA4pv6IrfHdru9C70LvQf3F7Uo+RPATiQXTl0Uh5EF3xK7UTmInfCbXC7LQei1/h8ETfutC70LvQu9CXb03qkRPdpcnNgtSjPCHbJpLlMWE2gUPKr+guod5Q0IXehd6F3oW+fErkUZZHTnSXJjcLxK/8xIRs4ldqhdkEDim/oit8d2u70LvQu9C70JfvhzzK8siJ7tLkZoH4lZ+YkE38Sq0wm8Ah5Vd0he9ubRd6F3oXehf68v2QR1keOdFdmtwsEL/yExOyiV+pFWYTOKT8iq7w3a3tQu9C70LvQl++H/IoyyMnukuTmwXiV35iQjbxK7XCbAKHlF/RFb67tV3oXehd6F3oy/dDHmV55ER3aXKzQPzKT0zIJn6lVphN4JDyK7rCd7e2C70LvQu9C335fsijLI+c6C5NbhaIX/mJCdnEr9QKswkcUn5FV/ju1h670FMgZfhSHqSZ4ld0JdsED5JNaiXbBGaSLVV7Ggfxm2ImcyYeJNsED5It5Vc8CF/R3a3tQn/oC323QatzqaGWQZ3gYcVp9++SbQKz3Zx3njuNg/i9k9NXLZkz8SDZJniQbCm/4kH4iu5ubRd6F/o/zo4MaupiiYfdC7A6J9nEr+iuPE77+2kcxG+KdWoeJNsED8I35Vc8CF/R3a3tQu9C70L/xe2RR0Mut+juXu7fde40DuI3xTQ1D5Jtggfhm/IrHoSv6O7WdqF3oXehd6Hvvh9jZ0cCTXiUU8tJsk3wIH1L+RUPwld0d2u70LvQxz7KEy6LPBriV3R3L/fvOncaB/GbYpqaB8k2wYPwTfkVD8JXdHdru9C70LvQ+4W++36MnR0JNOFRTi0nyTbBg/Qt5Vc8CF/R3a3tQu9CH/soT7gs8miIX9Hdvdy/69xpHMRvimlqHiTbBA/CN+VXPAhf0d2t7ULvQu9C7xf67vsxdnYk0IRHObWcJNsED9K3lF/xIHxFd7e2C70LfeyjPOGyyKMhfkV393L/rnOncRC/KaapeZBsEzwI35Rf8SB8RXe3tgu9C70LvV/ou+/H2NmRQBMe5dRykmwTPEjfUn7Fg/AV3d3a+ELfNXbnuVTjpZn18L2jwkH4yrzUg9Dyvrn67z0xYc6EQM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9tiF3safPHb3e58wD6d5kC5MWCLit70QWl4rfF39sxOnzeRnqa5VdaFf49fTQwjIA5N6CE7zIK1LMRMPUtteCC2vFb6u/tmJ02bys1TXqrrQr/Hr6SEE5IFJPQSneZDWpZiJB6ltL4SW1wpfV//sxGkz+Vmqa1Vd6Nf49fQQAvLApB6C0zxI61LMxIPUthdCy2uFr6t/duK0mfws1bWqLvRr/Hp6CAF5YFIPwWkepHUpZuJBatsLoeW1wtfVPztx2kx+lupaVRf6NX49PYSAPDCph+A0D9K6FDPxILXthdDyWuHr6p+dOG0mP0t1raoL/Rq/nh5CQB6Y1ENwmgdpXYqZeJDa9kJoea3wdfXPTpw2k5+lulbVhX6NX08PISAPTOohOM2DtC7FTDxIbXshtLxW+Lr6ZydOm8nPUl2r6kK/xq+nhxCQByb1EJzmQVqXYiYepLa9EFpeK3xd/bMTp83kZ6muVXWhX+PX00MIyAOTeghO8yCtSzETD1LbXggtrxW+rv7ZidNm8rNU16q60K/x6+khBOSBST0Ep3mQ1qWYiQepbS+EltcKX1f/7MRpM/lZqmtV8YUujU81SDwITvErHkRX/J7mQbKlalO9EL/SN9FNZRO/4kF0hYPUil/RlVrhkPJ7mgfhm2ImHnZru9B3yf3xxx/S+NMugGQThMJBdFO1KQ7iN8UslU38igfRFb5SK35FV2qFQ8rvaR6Eb4qZeNit7ULfJdeFvkVOHoKtH7j50ITLnWKWyiZ+xYPo3jwGf8mJ35QH4ZDye5oH6UWKmXjYre1C3yXXhb5FTh6CrR+4+dCEy51ilsomfsWD6N48Bl3oPwCVXkiPpW/iQXRTfsXDbm0X+i65LvQtcqlLuGXmg0MTLneKWSqb+BUPovtBa7dKxO/WD3xwSDik/J7m4QOso/6hTfx+re1C3yXXhb5FTh6CrR+4+VDqQRSbKWapbOJXPIiu8JVa8Su6UiscUn5P8yB8U8zEw25tF/ouuS70LXLyEGz9wM2HJlzuFLNUNvErHkT35jEY9fUmHISvMDvNg2RLMRMPu7Vd6LvkutC3yMlDsPUDNx+acLlTzFLZxK94EN2bx6AL/Qeg0gvpsfRNPIhuyq942K3tQt8l14W+RS51CbfMfHBowuVOMUtlE7/iQXQ/aO1Wifjd+oEPDgmHlN/TPHyAddQ/tInfr7Vd6LvkutC3yMlDsPUDNx9KPYhiM8UslU38igfRFb5SK35FV2qFQ8rvaR6Eb4qZeNit7ULfJdeFvkVOHoKtH7j50ITLnWKWyiZ+xYPo3jwGo77ehIPwFWaneZBsKWbiYbf22IWeGqiU7m6D7jwn2e783a9aqcuSyiZ+3+xhwjxM4JvikNIVZqlZF13hINlEN1Wb4vDVbxf6D92TIXmiQXcOl2S783e70K/RlDmb0GNJOyGbeJBsE2plHoRDSleYiQfRTdUK310PXehd6Luzs3UuNdSpyy1+3+xhq9kfHDqN7weRRpXITKZ6IboCT7KJbqo2xaFf6L/omAzJEw26c7gk252/2y/0azRlzib0WNJOyCYeJNuEWpkH4ZDSFWbiQXRTtcJ310O/0PuFvjs7W+dSQ5263OL3zR62mv3BodP4fhBpVInMZKoXoivwJJvopmpTHPqF3i/01MwudVNDnbrc4vfNHpaN3Sw4je9mzN92TGYy1QvRFVCSTXRTtSkOXehd6KmZXeqmhjp1ucXvmz0sG7tZcBrfzZi/7ZjMZKoXoiugJJvopmpTHLrQu9BTM7vUTQ116nKL3zd7WDZ2s+A0vpsxf9sxmclUL0RXQEk20U3Vpjh0oXehp2Z2qZsa6tTlFr9v9rBs7GbBaXw3Y/62YzKTqV6IroCSbKKbqk1x6ELvQk/N7FI3NdSpyy1+3+xh2djNgtP4bsb8bcdkJlO9EF0BJdlEN1Wb4tCF3oWemtmlbmqoU5db/L7Zw7KxmwWn8d2M+duOyUymeiG6AkqyiW6qNsXhFQtdoJ/WeMn2xJCs/KT4prKJX/GQ0l3x/9uF/vZNyj+uFQ4fi/7xxx+nMRMOkk2YvdlDKpvoSi+kxykPXejSseG1TwzJCoEM9Urr699T2cSveEjpCjPxILrCQXTF72keJJswEw6neUhlE13phfBNeehCl44Nr31iSFYIZKhXWl3oQujn2vbC+QkzuW+iK67f7CGVTXSlF9LjlIcudOnY8NonhmSFQIZ6pdWFLoS60K/R+n5a5lfum+hKjjd7SGUTXemF9DjloQtdOja89okhWSGQoV5pdaELoS70a7S60Hf5ybsj78MEXWGSyiYeutB3aQ08JxcgZV+GWjyksolf8ZDSFWbiQXSFg+iK39M8SDZhJhxO85DKJrrSC+Gb8tCFLh0bXvvEkKwQyFCvtPqFLoT6hX6NVr/Qd/nJuyPvwwRdYZLKJh660HdpDTwnFyBlX4ZaPKSyiV/xkNIVZuJBdIWD6Irf0zxINmEmHE7zkMomutIL4Zvy0IUuHRte+8SQrBDIUK+0+oUuhPqFfo1Wv9B3+cm7I+/DBF1hksomHrrQd2kNPCcXIGVfhlo8pLKJX/GQ0hVm4kF0hYPoit/TPEg2YSYcTvOQyia60gvhm/LQhS4dG177xJCsEMhQr7T6hS6E+oV+jVa/0Hf5ybsj78MEXWGSyiYeXrHQBaTAmTBQqWwTOIiHCbUT5iHFYcKcSbZUL8SD1E7wKx4kW2p2xG/Kg3CQWskmul3ov6Al0GWgUrq7jV+dO83vKs/u31McRHfX++qczO9K64m/C7MJ2Sb4FQ/SwxRf8ZvyIBykVrKJbhd6F/pyXmT4TrtYy/BfClIcRFf8Su1pfRNmE7JN8CseJsyO+J3QY2Em2US3C70LfTkvMnynXaxl+C50QfRY7WkzOcGveJBGpu68+E15EA5SK9lEtwu9C305LzJ8p12sZfgudEH0WO1pMznBr3iQRqbuvPhNeRAOUivZRLcLvQt9OS8yfKddrGX4LnRB9FjtaTM5wa94kEam7rz4TXkQDlIr2US3C70LfTkvMnynXaxl+C50QfRY7WkzOcGveJBGpu68+E15EA5SK9lEtwu9C305LzJ8p12sZfgudEH0WO1pMznBr3iQRqbuvPhNeRAOUivZRLcLvQt9OS8yfKddrGX4LnRB9FjtaTM5wa94kEam7rz4TXkQDlIr2US3C70LfTkvMnynXaxl+C50QfRY7WkzOcGveJBGpu68+E15EA5SK9lEtwu9C305LzJ8p12sZfgudEH0WO1pMznBr3iQRqbuvPhNeRAOUivZRHfsQpcQKTgThmRCtpQH6XGqF6ls9fu9u8JXmIluas7EQyrbm3Wlb9IL0ZXaVC/EQxf6L2hJg3ahr86lBlWypTyssv9tOL99k/KPa1PZhO/HZnFBiu4Ev+JhQt/EQyrbm3VlfqUXoiu1qV6Ihy70LvTlvJx2WZaBvhSkssnlrt/vBITZhL6Jh1S2N+tOuBfiIdUL8dCF3oW+nBd5uJZimwVyWeQnUtnq93sXhK8wE12Zh5SH6vo/tEnfUvMgHlI9Fg9d6F3oy3k57bIsA/UL/SdE8hil+IqH1EymPFS3C/3rvUnNbxd6F/ryfX5i+FYm5EFcaT1xseq3X+h/e1zhvwMi903m7DTdCfdYPKR6IR660LvQl/MiD8FSbLNALov8RCpb/Xahd6H/fBNPuxfylki21LvThd6FvpzZJ4ZvZUIuy0qrX+gzH1rpcWomUx6q23/l/sS704Xehb7cf6nHc/nDXwrkQRTdVLb67Rd6v9Bn/oOjvA9SK3c+9e50oXehL2f2ieFbmZDLstJ64p+U67cLvQu9C/3f3qIn3tRvf4Z/pY+crBp/EEVdehEei49si9+PBP9XlMpWvz6/wmxC38RDKtubdSfcY/GQ6oV4eMUXugSWSyi6qWamdCWb1J7mN5VNdGUmT+NbvzIJ2VrpRcpJatZP8yscdrMd+4UugVMg5bKIh5SuMJPa0/ymsolu58G/5oWv1HZ+hZbXpmbdnXx2IuVXdD9z+nNVF/ouueD/bOVpD8xpfqXlkk105XKLB9EVv1Jbv0IrWyu9SDmRmXyzX+Gw24su9F1yXeh/kZNL+MRQX2jpT0clm/yucBAPoit+pbZ+hVa2VnqRciIz+Wa/wmG3F13ou+S60LvQL8yOXG555ET3gv1fHq3fFFnXlV64+mcnZCbf7Fc4fEa2/8p9l9M/npPhk2amdG8N/0XsNL/CQbKJbufhOy3hIHylVno8wW8qm+hKrTCTXogHqU35FV3x+7W2X+i75PqF3i/0C7Mjl1seOdG9YL9f6Cl4N+vK7Nz803/JyUy+2a9w2O1FF/ouuS70LvQLsyOXWx450b1gvws9Be9mXZmdm3+6C/0HoE/czS70C1Msl0WamdK9EPVVD7hwkF6IbufhOy3hIHylVno8wW8qm+hKrTCTXogHqU35FV3x+7W2C32XXL/Q+4V+YXbkcssjJ7oX7L/qH/BO4yt9k2yiK7Uyk2/2KxyEbxf6Lq0fzsnwSTNTujfF/knmNL/CQbKJbuehX+gyL7u1qfkVP6lZFw9Sm/IruuL30YW+a+yEcxMui3CSgUplEw+STWolW8qveJBsp/mVbBNqU3xT2VJzlvKb0pW+pZiJh10O8X/lvmvshHOpxqeyy0ClsomHFAfJlvIrHoTDaX4l24TaFN9UttScpfymdKVvKWbiYZdDF/ouOfzP0C/8zG1HZaBOHuoVMMkmzFa/+7d/Nfbtm5R/XHua34+DDSlM8U3Fk1lPeZigK31LMRMPu8y60HfJdaFvkXtiqFfG5MKm/IqHVZ6vfz/Nr2SbUJvim8qWmrOU35Su9C3FTDzscuhC3yXXhb5F7omhXhmTC5vyKx5WebrQhdC12tQ8XHP176dTc5bym9KVvqWYiYddDl3ou+S60LfIPTHUK2NyYVN+xcMqTxe6ELpWm5qHa6660Ff8pG+n3c2v2bvQV5Pwi7+nGn/B0i+P/leGesVP+ibMVr/7t4vX/wxdcI2pTc1DKqDMesrDBF3pW4qZeNhl1oW+S65f6FvknhjqlTG5sCm/4mGVp1/oQuhabWoerrnqF/qKn/TttLvZL/RV9z/8e6rxH/48l/1XhnoFRvomzFa/2y90ITSzNjUPqbQy6ykPE3Slbylm4mGXWb/Qd8n1C32L3BNDvTImFzblVzys8vQLXQhdq03NwzVX/UJf8ZO+nXY3+4W+6v6Hf081/sOf57L/ylCvwEjfhNnqd/uFLoRm1qbmIZVWZj3lYYKu9C3FTDzsMusX+i65Iedk+FIDJR4mYJvAYYIH6YX4PW0ehMOba6XHKQ4yO+I3pZvisKvbhb5Lbsi5CYMqHiZgk4dA/AqHCR4km/gVDuKhtVkC0uOUE5kd8ZvSTXHY1e1C3yU35NyEQRUPE7DJQyB+hcMED5JN/AoH8dDaLAHpccqJzI74TemmOKyf+FwAABBMSURBVOzqdqHvkhtybsKgiocJ2OQhEL/CYYIHySZ+hYN4aG2WgPQ45URmR/ymdFMcdnW70HfJDTk3YVDFwwRs8hCIX+EwwYNkE7/CQTy0NktAepxyIrMjflO6KQ67ul3ou+SGnJswqOJhAjZ5CMSvcJjgQbKJX+EgHlqbJSA9TjmR2RG/Kd0Uh13dLvRdckPOTRhU8TABmzwE4lc4TPAg2cSvcBAPrc0SkB6nnMjsiN+UborDrm4X+i65IecmDKp4mIBNHgLxKxwmeJBs4lc4iIfWZglIj1NOZHbEb0o3xWFXtwt9l9yQcxMGVTxMwCYPgfgVDhM8SDbxKxzEQ2uzBKTHKScyO+I3pZvisKvbhb5Lbsi5CYMqHiZgk4dA/AqHCR4km/gVDuKhtVkC0uOUE5kd8ZvSTXHY1e1C3yU35NyEQRUPE7DJQyB+hcMED5JN/AoH8dDaLAHpccqJzI74TemmOOzqxhe6gNwN8bZzMqiSXXqR8pDyK7qpbG/mm2ImfRO+oiu1wkH8iq74TXk4TTfFTHRTPf7qoQtdOvJQbarxqUuYwiJ+xUP5fqclfFPMpG/iV3SlVjiIX9EVvykPp+mmmIluqsdd6NKF31CbanzqEqYQiV/xUL5d6DIvX2tldmR+RVe8pzycpptiJrqpHnehSxd+Q22q8alLmEIkfsVD+Xahy7x0of9MS+6m3LeUrvRbPIiucBDdLvRdWg+dSzVeBjXlQRCKX9FNZRO/KQ/C4c1+hYPUSt8m8E15OE1XeizZRFdmR3S70HdpPXQu1XgZ1JQHQSh+RTeVTfymPAiHN/sVDlIrfZvAN+XhNF3psWQTXZkd0e1C36X10LlU42VQUx4EofgV3VQ28ZvyIBze7Fc4SK30bQLflIfTdKXHkk10ZXZEtwt9l9ZD51KNl0FNeRCE4ld0U9nEb8qDcHizX+EgtdK3CXxTHk7TlR5LNtGV2RHdLvRdWg+dSzVeBjXlQRCKX9FNZRO/KQ/C4c1+hYPUSt8m8E15OE1XeizZRFdmR3S70HdpPXQu1XgZ1JQHQSh+RTeVTfymPAiHN/sVDlIrfZvAN+XhNF3psWQTXZkd0e1C36X10LlU42VQUx4EofgV3VQ28ZvyIBze7Fc4SK30bQLflIfTdKXHkk10ZXZEd+xCfyLwLqir52RIhIPoSoaUhwm6wiHFVzxIrfAVXakVZuI3pSvZpFb8im6ZCa3vtSlm4kQ8iG4X+i6tC+fkckvjRVfspzxM0BUOKb7iQWqFr+hKrTATvyldySa14ld0y0xodaE7rV+ckKGWQb3V5ANiKQ6iKzGlF+Jhgq5wkGyim6oVvikPwkz8pnQncBAPZSa0utCdVhf6klnqMRLdpckvBRMeDckmfoWDeBDdVG2Kg/gVZuI3pSvZpFb8im6ZCa0udKfVhb5kJpc7dWGXJrvQf0IkfRO+qVqZnZQHYSZ+U7oTOIiHMhNaXehOqwt9ySz1GInu0mQXehe6DMm/1MpMdjk58DKbw0ycSN9E92vtqP9/6E8E3gV19dyER04ySC8mZBO/wkGyiW6qNsVB/Aoz8ZvSlWxSK35Ft8yEVr/QnVa/0JfM5HKnLuzSZL/Q+4UuQ9Iv9F/Skjsv2FPvg+iKX6k9jZlke4Jvv9ClIxdqZVCl8aIr9lMeJugKhxRf8SC1wld0pVaYid+UrmSTWvErumUmtPqF7rT6hb5kJpc7dWGXJvuF3i90GZJ+ofcL/YZ5+Soh76T89GlvqmT7G78/JenGr0iDwlY23N93JMVBdCWN9EI8TNAVDpJNdFO1wjflQZiJ35TuBA7iocyEVr/QndZv+EKXy31roIO/YoXDhEcj1WPJJszEb8pDyq/oprIJX/ErtZJtgl/Jdlqt9CKVTXr8hN9j/zN0AZlqpjRI/KZ0hUPKQ0o3lU10Uz0WD1IrfkVXeiy6Kb/iQbJN8CvZTquVXqSySY+f8NuFfqHT0qBU40VXojab0PpeK70Qvu7ksxPi9zPF71WpbCm/qWwT/Eq202pTcyYcpMdP+O1Cl+79UCsNSjVedCVqswmtLvSvtGR2hHJq1sWDZJvgV7KdViu9SGWTHj/htwv9QqelQanGi65EbTah1YXehf7zvKTupk/mO0/IG5UiID1+wm8X+oVOS4NSjRddidpsQqsLvQu9C91vzLUT8kZd+6V/Py3v7xN+u9AvdFoalGq86ErUZhNaXehd6F3ofmOunZA36tovdaH/RUAWjjRIdFPNTPlN6QqHlIeUbiqb6MpMCgfxILXiV3RT2VJ+U9km+JVsp9Wm5kw4SI+f8NsvdOneD7XSoFTjRVeiNpvQ6hd6v9D7he435toJeaOu/VK/0PuF/sMMyOKVQRVdGeqUh5RuKpvoSi+Eg3iQWvEruqlsKb+pbBP8SrbTalNzJhykx0/47Re6dK9f6P9IKzXUoittTF0s8ZvyIBzEr+imsqX8prJN8CvZTqtNzZlwkB4/4bcLXbo3cKGL/dTwvVlX+EqtXO7T+AqHCbUpvqdlE7+p+RUPUit+RXdabRf6hY7IkEx4NFIe3qx7YTx+eXTC7KT6lmKW0n0zB8kmfFPzKx6kVvyK7rTaLvQLHZEhkYslumI/5eHNusJXaqXHp/EVDhNqU3xPyyZ+U/MrHqRW/IrutNou9AsdkSGZ8GikPLxZ98J49As9Be9m3dT83mxzS06yyQ+k3j7xILXiV3Sn1XahX+iIDIlcLNEV+ykPb9YVvlIrPT6Nr3CYUJvie1o28ZuaX/EgteJXdKfVdqFf6IgMyYRHI+XhzboXxqNf6Cl4N+um5vdmm1tykk1+IPX2iQepFb+iO622C/1CR2RI5GKJrthPeXizrvCVWunxaXyFw4TaFN/Tsonf1PyKB6kVv6I7rbYL/UJHZEgmPBopD2/WvTAe/UJPwbtZNzW/N9vckpNs8gOpt088SK34Fd1ptV3oFzoiQyIXS3TFfsrDm3WFr9RKj0/jKxwm1Kb4npZN/KbmVzxIrfgV3Wm1XegXOiJDMuHRSHl4s+6F8egXegrezbqp+b3Z5pacZJMfSL194kFqxa/oTqvtQr/QERkSuViiK/ZTHt6sK3ylVnp8Gl/hMKE2xfe0bOI3Nb/iQWrFr+hOq+1Cv9ARGZLUo5HSvYDltqOSTX5U+ia6b/abYpbiO8GvZJtQK/M7ga/4Fb4Tsonfr7Vd6Lvk/vjjD2m8DN8E3QtYbjsqzORHha/ovtlvilmK7wS/km1CrczvBL7iV/hOyCZ+u9B3af1wThovwzdB9yZEl2SEmfyQ8BXdN/tNMUvxneBXsk2olfmdwFf8Ct8J2cRvF/ourS70m8h9JnPahX2z3wmPnPCd4PezKZ9TdRpf8SuUT56d/it36XQX+gVafvS0C/tmvxMeOeE7wa9P/O89cRpf8StkT56dLnTpdBf6BVp+9LQL+2a/Ex454TvBr0/87z1xGl/xK2RPnp0udOl0F/oFWn70tAv7Zr8THjnhO8GvT/zvPXEaX/ErZE+enS506XQX+gVafvS0C/tmvxMeOeE7wa9P/O89cRpf8StkT56dLnTpdBf6BVp+9LQL+2a/Ex454TvBr0/87z1xGl/xK2RPnp0udOl0F/oFWn70tAv7Zr8THjnhO8GvT/zvPXEaX/ErZE+enS506XQX+gVafvS0C/tmvxMeOeE7wa9P/O89cRpf8StkT56dYxe6NGhCrQxfaqDEQ4qZZBO/oivZTvMg2VLMxIPUSi9EVziIB9EVv1I7wa94kGwpvqf5/cqsC10m6EKtDMlpgypYJNtpzCSbMBMOopvyKx6kdgIH8TCB7wS/4kHmIcX3NL9d6DI1N9XKkJw2qIJIsp3GTLIJM+Eguim/4kFqJ3AQDxP4TvArHmQeUnxP89uFLlNzU60MyWmDKogk22nMJJswEw6im/IrHqR2AgfxMIHvBL/iQeYhxfc0v13oMjU31cqQnDaogkiyncZMsgkz4SC6Kb/iQWoncBAPE/hO8CseZB5SfE/z24UuU3NTrQzJaYMqiCTbacwkmzATDqKb8isepHYCB/Ewge8Ev+JB5iHF9zS/XegyNTfVypCcNqiCSLKdxkyyCTPhILopv+JBaidwEA8T+E7wKx5kHlJ8T/PbhS5Tc1OtDMlpgyqIJNtpzCSbMBMOopvyKx6kdgIH8TCB7wS/4kHmIcX3NL9d6DI1N9XKkJw2qIJIsp3GTLIJM+Eguim/4kFqJ3AQDxP4TvArHmQeUnxP89uFLlNzU60MyWmDKogk22nMJJswEw6im/IrHqR2AgfxMIHvBL/iQeYhxfc0v13oMjU31cqQnDaogkiyncZMsgkz4SC6Kb/iQWoncBAPE/hO8CseZB5SfE/zO3ahSzPfXNtB/d7d1MWS2ZFeTPAr2SbUTuA7wYP0QvyKbmp+xa94SOkKM/Eguru1o/6nX3dDvO1cakjksgjT0/ymsqX4it/TamV2UnwneJC+iV/RPY2vcJiQTXqxW9uFvksueE4GVWycNtQpv8JMejHBr2SbUDuB7wQP0gvxK7qp+RW/4iGlK8zEg+ju1nah75ILnksNiVwWiXea31S2FF/xe1qtzE6K7wQP0jfxK7qn8RUOE7JJL3Zru9B3yQXPyaCKjdOGOuVXmEkvJviVbBNqJ/Cd4EF6IX5FNzW/4lc8pHSFmXgQ3d3aLvRdcsFzqSGRyyLxTvObypbiK35Pq5XZSfGd4EH6Jn5F9zS+wmFCNunFbm0X+i654DkZVLFx2lCn/Aoz6cUEv5JtQu0EvhM8SC/Er+im5lf8ioeUrjATD6K7W9uFvksueC41JHJZJN5pflPZUnzF72m1MjspvhM8SN/Er+iexlc4TMgmvdit7ULfJRc8J4MqNk4b6pRfYSa9mOBXsk2oncB3ggfphfgV3dT8il/xkNIVZuJBdHdru9B3yQXPpYZELovEO81vKluKr/g9rVZmJ8V3ggfpm/gV3dP4CocJ2aQXu7Vd6LvkgudkUMXGaUOd8ivMpBcT/Eq2CbUT+E7wIL0Qv6Kbml/xKx5SusJMPIjubm18oe8a67kSKIESKIESKIHPCXShf86qlSVQAiVQAiUwlkAX+tjW1FgJlEAJlEAJfE6gC/1zVq0sgRIogRIogbEEutDHtqbGSqAESqAESuBzAl3on7NqZQmUQAmUQAmMJdCFPrY1NVYCJVACJVACnxPoQv+cVStLoARKoARKYCyBLvSxramxEiiBEiiBEvicQBf656xaWQIlUAIlUAJjCXShj21NjZVACZRACZTA5wS60D9n1coSKIESKIESGEugC31sa2qsBEqgBEqgBD4n0IX+OatWlkAJlEAJlMBYAl3oY1tTYyVQAiVQAiXwOYEu9M9ZtbIESqAESqAExhLoQh/bmhorgRIogRIogc8JdKF/zqqVJVACJVACJTCWQBf62NbUWAmUQAmUQAl8TqAL/XNWrSyBEiiBEiiBsQS60Me2psZKoARKoARK4HMCXeifs2plCZRACZRACYwl0IU+tjU1VgIlUAIlUAKfE+hC/5xVK0ugBEqgBEpgLIEu9LGtqbESKIESKIES+JzA/wNcGiLlJGLue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png;base64,iVBORw0KGgoAAAANSUhEUgAAAfQAAAH0CAYAAADL1t+KAAAAAXNSR0IArs4c6QAAIABJREFUeF7t3eGy3TaSrFHr/R/aN+6ow3Es2cJeIJMq0Dl/TyF35lcFlOnu6Pn2559//vlH/68ESqAESqAESuBoAt+60I/uX82XQAmUQAmUwP8R6ELvIJRACZRACZTACwh0ob+giY1QAiVQAiVQAl3onYESKIESKIESeAGBLvQXNLERSqAESqAESqALvTNQAiVQAiVQAi8g0IX+giY2QgmUQAmUQAl0oXcGSqAESqAESuAFBLrQX9DERiiBEiiBEiiBLvTOQAmUQAmUQAm8gEAX+gua2AglUAIlUAIl0IXeGSiBEiiBEiiBFxDoQn9BExuhBEqgBEqgBLrQOwMlUAIlUAIl8AICXegvaGIjlEAJlEAJlEAXemegBEqgBEqgBF5AoAv9BU1shBIogRIogRLoQu8MlEAJlEAJlMALCHShv6CJjVACJVACJVACXeidgRIogRIogRJ4AYEu9Bc0sRFKoARKoARKoAu9M1ACJVACJVACLyDQhf6CJjZCCZRACZRACcQX+rdv30oZCfz555944rPyCb2QbOI3pfsZWa86za8kTGVL6Z6WTfy++Q4Jhwm1Mr+7frvQd8kFz6UaL5c7FU+yid+U7mkcUn5FN9WLlO5p2cTvm++QcJhQK/O767cLfZdc8Fyq8XK5U/Ekm/hN6Z7GIeVXdFO9SOmelk38vvkOCYcJtTK/u3670HfJBc+lGi+XOxVPsonflO5pHFJ+RTfVi5TuadnE75vvkHCYUCvzu+u3C32XXPBcqvFyuVPxJJv4TemexiHlV3RTvUjpnpZN/L75DgmHCbUyv7t+u9B3yQXPpRovlzsVT7KJ35TuaRxSfkU31YuU7mnZxO+b75BwmFAr87vrtwt9l1zwXKrxcrlT8SSb+E3pnsYh5Vd0U71I6Z6WTfy++Q4Jhwm1Mr+7frvQd8kFz6UaL5c7FU+yid+U7mkcUn5FN9WLlO5p2cTvm++QcJhQK/O767cLfZdc8Fyq8XK5U/Ekm/hN6Z7GIeVXdFO9SOmelk38vvkOCYcJtTK/u3670HfJBc+lGi+XOxVPsonflO5pHFJ+RTfVi5TuadnE75vvkHCYUCvzu+u3C32XXPBcqvFyuVPxJJv4TemexiHlV3RTvUjpnpZN/L75DgmHCbUyv7t+Ry30JwLvgrp6bsLFKt/vXRQOqb7JPIkH0RUOopvyKx5Oq53QC/EgPRbd0/o2jUMX+kMTlGp8SvchLLf9TIpDSleCiwfRTT20Kb+S7bTaCb0QD9Jj0T2tb9M4dKE/NEGpxqd0H8Jy28+kOKR0Jbh4EN3UQ5vyK9lOq53QC/EgPRbd0/o2jUMX+kMTlGp8SvchLLf9TIpDSleCiwfRTT20Kb+S7bTaCb0QD9Jj0T2tb9M4dKE/NEGpxqd0H8Jy28+kOKR0Jbh4EN3UQ5vyK9lOq53QC/EgPRbd0/o2jUMX+kMTlGp8SvchLLf9TIpDSleCiwfRTT20Kb+S7bTaCb0QD9Jj0T2tb9M4dKE/NEGpxqd0H8Jy28+kOKR0Jbh4EN3UQ5vyK9lOq53QC/EgPRbd0/o2jUMX+kMTlGp8SvchLLf9TIpDSleCiwfRTT20Kb+S7bTaCb0QD9Jj0T2tb9M4dKE/NEGpxqd0H8Jy28+kOKR0Jbh4EN3UQ5vyK9lOq53QC/EgPRbd0/o2jUMX+kMTlGp8SvchLLf9TIpDSleCiwfRTT20Kb+S7bTaCb0QD9Jj0T2tb9M4dKE/NEGpxqd0H8Jy28+kOKR0Jbh4EN3UQ5vyK9lOq53QC/EgPRbd0/o2jcOxC11ApoZEBlX8iq5kS3lI6Uq2VK1kEw/S45SHlF/RlVrhUL7fyU5g9uZepPjKvfha24W+S+7l/5vgqUsouhdac9tRubDyo8Ih5SHlV3SlVjiUbxe6zNbX2tTsiO6u9y70XXJd6H+RSz20F1pz21HJJj8qlzvlIeVXdKVWOJRvF7rMVhf6h7R6CbMX68M2HPmv3yRbqlbmVzx04Qit7B1K9VgSyjyIrmQTDxN0hYPUTuAgfr/W9gt9l1y/0PuFPnB2Llj65VF55FIeukSc7ARmMjvi12l8diLlV3Q/c/pzVRf6Lrku9C70gbNzwVIXegreB7qpx14WpHiYoPsB1q2SCRy2jP///xLkn+J+41fa+Oy/LpSWTOhFeNwEx0e1wuwjwf8VCYeUh5Rf0ZVa4VC+2XenvcjylXvxtbYLfZdcv9D7hT5wdi5Y6hd6Ct4HuvIPIB/Ixe9mF3oX+nIOZahloJY/vFmQ8iu6Yl2YiYeUrmRL1Uo28ZDiKx6kVvyKrtRKL8Sv6IpfqRW/oivZxMMEXeEgtRM4iN9+oe/S+uHcaY2fcAmF2U1tuiQjzOSHhEPKQ8qv6EqtcCjf7Bdke5HlK/eiC32XVhf6P5JLXe6b2nRJRrLJD3XhCK3s45nqsSSUeRBdySYeJugKB6mdwEH8dqHv0voPLXRBlLoAEzxINvGbehDFg9Sm/Iqu+JW+pTyI3wm1KWYp3RSzlF/R3c3W/1LcLrmX/5fiBIsMaurxTHkQXWEmHFIeJvgVDuJXmKU8iN8JtSlmKd0Us5Rf0d3N1oW+S64L/S9yMqipxzPlQXRllIRDysMEv8JB/AqzlAfxO6E2xSylm2KW8iu6u9m60HfJdaF3oV+YHVkiTzwEqygpv6K78vj178Is5UH8TqhNMUvpppil/IrubrYu9F1yXehd6BdmR5bIEw/BKkrKr+iuPHahC6Gfa2XOpG8p3Wtp//10yq/o7mbrQt8l14XehX5hdlIP4gVLvzya8iu6kk0ez5QH8TuhNsUspZtilvIrurvZutB3yXWhd6FfmB1ZIk88BKsoKb+iu/LYL3Qh1C/0f6Ml903mV3R3O9mFvkuuC70L/cLsTHsIVlFSfkV35bELXQh1oXehb8yLXFj5JxjR3bD90ZGUX9H9yOj/ilLMxO9pHiRbqhcpDxP8njYPwuy0Wpkz6VtKN8U35Vd0d7P1C32XXL/Q+4V+YXZSD+IFS788mvIrupJNHs+UB/E7oTbFLKWbYpbyK7q72brQd8l1oXehX5gdWSJPPASrKCm/orvy2H/lLoT6r9z7r9w35kUurDxcorth+6MjKb8p3Y9CbRSl/Iruhu2PjsicpfyKh49C/a8o5Vc8pLKJhxSHVDbxKx5O05UeS+0EDuL3a22/0HfJDflClwt7Ieovj558AVZMhK9wWP3u3y7pt29S/nFtyu/HBv744w/hK7pSm+KQyiZ+xcNputJjqZ3AQfx2oe/S+uHchMbLhb0p9k8yEziksglf4SB+xYPopvyKh1Q28ZDikMomfsXDabrSY6mdwEH8dqHv0upC/0dyJ1+A1SikHsTV7/YLXQhdq5X5lV+S2RFd8SseTtMVZlI7gYP47ULfpdWF3oX+i9mRh0BGUB5l0U35FQ+pbOIhxSGVTfyKh9N0pcdSO4GD+O1C36XVhd6F3oV+0+35LiML59Yf/iImD7h4SGUTv+LhNF3phdRO4CB+u9B3aXWhd6F3od90e7rQd0FOWDgT/kFhl9/q3AS+K4//9vf+t9x3yfW/5f4XuZMvwKr9qYdr9bt/+6fu/rfcBRfXyvyKuMyO6Ipf8XCarjCT2gkcxG+/0Hdp9Qu9X+j9Qr/p9vQLfRfkhIUz4R8Udvmtzk3gu/LYL/RdQjc94L0A/oDLxQq09/8kU30Tv+JBdE/jK9mkNsVhQt/Eg3CYoCs9ltoJHMRvv9B3afULvV/oN/0DnoygPJ6iKw+X6EptKpt4SHFIZRO/4uE0Xemx1E7gIH5fsdB3A/+uc6mLlcqT8iu6qWyiK5dbdIVDyoP4nVArzCb4TfVNOLzZw4QeT+hFF/pvmIRpjV8hSPkV3ZXHJ/7eB/EJyp/9RmfnOyfh0Pn9bLZ2qyb0ogt9t3sXzk1r/CpKyq/orjw+8fc+iE9Q/uw3Ojtd6J9NynNVMpOpt6QL/bl+//VL0xq/QpDyK7orj0/8PXUJhUPKwxP87vwNYXbn7+5qpfomHN7sYbcvd56b0Isu9Ds7+qHWtMavbKf8iu7K4xN/74P4BOXPfqOz0y/0zybluSqZydRb0oX+XL/7hf4Da7kAv6FNP/1k6hIKh5SHCXzFgzAT3VRtqm/C4c0eUn0T3Qm96EKXjt1UO63xq1gpv6K78vjE3/sgPkH5s9/o7PQL/bNJea5KZjL1lnShP9fvfqH3C/0fp23aQ/AbrgT/pDBj8cCB1AMuHN7sIdAylpzQiy50btv1A9Mav0qU8iu6K49P/L0P4hOUP/uNzk6/0D+blOeqZCZTb0kX+nP97hd6v9D7hX7TfZPH86afvCSTesCFw5s9XGrOTYcn9KIL/aZmisy0xq+8p/yK7srjE3/vg/gE5c9+o7PTL/TPJuW5KpnJ1FsydqE/14bZvySNTw1UdbOPZ/mW798eYvh/kXva+zD7tX3OnfRt19Wo/3/ouyHedk4a38XQxfBfWQy9F987fRqHt73Pu3mkb7u/0YW+Sy54Thrfhd6F3oX+82XsvZhzL4JP5VHS8q7vButC3yUXPCeN78M15+Fq3878gmzfsn0LPpVHScuc7QbrQt8lFzwnje9C70LvF3q/0P/tOZrwPgSfyqOk5V3fDdaFvksueE4aP+HC1m/2C6d8y/frc3PaPASfyqOkpW+7wbrQd8kFz0nju9D7hd4v9H6h9ws9+CDfJC3v+u5PdqHvkguek8Z3oXehd6F3oXehBx/km6TlXd/9yS70XXLBc9L4LvQu9C70LvQu9OCDfJO0vOu7P9mFvksueE4a34Xehd6F3oXehR58kG+Slnd99ye70HfJBc9J47vQu9C70LvQu9CDD/JN0vKu7/5kfKHvGuu5cwjIP1RMSJW6WMJBPKR0J/RCPAgH0ZVa6ZvotrYE7iDQhX4Hxf+4xoSHVlqQepSFg3hI6QqzCbXCIeVX+pbyUN0S+Nd/I/NnJ7TTcZHAhIdWIqRGXjiIh5SuMJtQKxxSfqVvKQ/VLYEu9M5AjMCEh1bCpR5l4SAeUrrCbEKtcEj5lb6lPFS3BLrQOwMxAhMeWgmXepSFg3hI6QqzCbXCIeVX+pbyUN0S6ELvDMQITHhoJVzqURYO4iGlK8wm1AqHlF/pW8pDdUugC70zECMw4aGVcKlHWTiIh5SuMJtQKxxSfqVvKQ/VLYEu9M5AjMCEh1bCpR5l4SAeUrrCbEKtcEj5lb6lPFS3BLrQOwMxAhMeWgmXepSFg3hI6QqzCbXCIeVX+pbyUN0S6ELvDMQITHhoJVzqURYO4iGlK8wm1AqHlF/pW8pDdUugC70zECMw4aGVcKlHWTiIh5SuMJtQKxxSfqVvKQ/VLYHXLXS53HIJRTc1Vim/KV3hIB5EV/omHlK6kk1qU35FV/xKrfRNdCXbBA+STfyexkGyCbMJHMTv19pj/6dfU9BFdxf66pwMqvhN6a7yfP27eBDdCRxS2U7jIH6lNsU3NTuSTTyIrjATD6IrfutBaP1c24X+AxMZqGvo//20XBbxm9IVDuJBdCdwSGU7jYP4ldoU39TsSDbxILrCTDyIrvitB6HVhb6kJQO1FNsskMsiflO6ElM8iO4EDqlsp3EQv1Kb4puaHckmHkRXmIkH0RW/9SC0utCXtGSglmKbBXJZxG9KV2KKB9GdwCGV7TQO4ldqU3xTsyPZxIPoCjPxILritx6EVhf6kpYM1FJss0Aui/hN6UpM8SC6Eziksp3GQfxKbYpvanYkm3gQXWEmHkRX/NaD0OpCX9KSgVqKbRbIZRG/KV2JKR5EdwKHVLbTOIhfqU3xTc2OZBMPoivMxIPoit96EFpd6EtaMlBLsc0CuSziN6UrMcWD6E7gkMp2GgfxK7UpvqnZkWziQXSFmXgQXfFbD0KrC31JSwZqKbZZIJdF/KZ0JaZ4EN0JHFLZTuMgfqU2xTc1O5JNPIiuMBMPoit+60FodaEvaclALcU2C+SyiN+UrsQUD6I7gUMq22kcxK/UpvimZkeyiQfRFWbiQXTFbz0IrS70JS0ZqKXYZoFcFvGb0pWY4kF0J3BIZTuNg/iV2hTf1OxINvEgusJMPIiu+K0HodWFfo3WQ6dTQ32aruCWbKL75to+yt+7KxwmzFnK72m6E+6mMHvCb/+X4p6gjL8hj4YM1Gm6gk2yie6ba2V2hIP04jQPkk2YSa0wE7+n6QqzVK0wS3n4qtuF/gRl/I03X8LUBRBm2I7Xlk/oxWkeJsyZMBO/p+lOuJjC7Am/XehPUMbfePMlTF0AYYbteG35hF6c5mHCnAkz8Xua7oSLKcye8NuF/gRl/I03X8LUBRBm2I7Xlk/oxWkeJsyZMBO/p+lOuJjC7Am/XehPUMbfePMlTF0AYYbteG35hF6c5mHCnAkz8Xua7oSLKcye8NuF/gRl/I03X8LUBRBm2I7Xlk/oxWkeJsyZMBO/p+lOuJjC7Am/XehPUMbfePMlTF0AYYbteG35hF6c5mHCnAkz8Xua7oSLKcye8NuF/gRl/I03X8LUBRBm2I7Xlk/oxWkeJsyZMBO/p+lOuJjC7Am/XehPUMbfePMlTF0AYYbteG35hF6c5mHCnAkz8Xua7oSLKcye8NuF/gRl/I03X8LUBRBm2I7Xlk/oxWkeJsyZMBO/p+lOuJjC7Am/xy50gSNDLbqp2glD8mZmku3NvZBsZfb9tqeYyVsiHkQ3VSuzIx4mcJBsT/jtQpcJeqj2icavosigrrSe+Lswk2yim8opfsWDZBMPoit+pVb8iq5km+BBsqVq38xBssns7PaiC32XXPDcE41f2ZdBXWk98XdhJtlEN5VT/IoHySYeRFf8Sq34FV3JNsGDZEvVvpmDZJPZ2e1FF/ouueC5Jxq/si+DutJ64u/CTLKJbiqn+BUPkk08iK74lVrxK7qSbYIHyZaqfTMHySazs9uLLvRdcsFzTzR+ZV8GdaX1xN+FmWQT3VRO8SseJJt4EF3xK7XiV3Ql2wQPki1V+2YOkk1mZ7cXXei75ILnnmj8yr4M6krrib8LM8kmuqmc4lc8SDbxILriV2rFr+hKtgkeJFuq9s0cJJvMzm4vutB3yQXPPdH4lX0Z1JXWE38XZpJNdFM5xa94kGziQXTFr9SKX9GVbBM8SLZU7Zs5SDaZnd1edKHvkguee6LxK/syqCutJ/4uzCSb6KZyil/xINnEg+iKX6kVv6Ir2SZ4kGyp2jdzkGwyO7u96ELfJRc890TjV/ZlUFdaT/xdmEk20U3lFL/iQbKJB9EVv1IrfkVXsk3wINlStW/mINlkdnZ70YW+Sy547onGr+zLoK60nvi7MJNsopvKKX7Fg2QTD6IrfqVW/IquZJvgQbKlat/MQbLJ7Oz2ogt9l1zw3BONX9mXQV1pPfF3YSbZRDeVU/yKB8kmHkRX/Eqt+BVdyTbBg2RL1b6Zg2ST2dntRXyhS2AJIXDEw2m6wmxCbYrvm7OV2ffuTrjHMmepvomu+E3xTXkQXWEmHFIeRPdrbRf6D+RSjU/p7jb+d517M4dUtpTu75qBr7+bypbSFWYpD6IrfmWRTfAg2cSvcEh5EN0u9F/QSjU+pbvb+N917s0cUtlSur9rBrrQfyYvS0TmQXp8mgfJJsyEQ8qD6Hahd6HvzsvlcxMu1uUQ/yKQypbSTXEQ3VS2lO5p2cSvLDLhm/IguuJXOKQ8iG4Xehf67rxcPjfhYl0O0YV+G8LUPKR0JXjKg+iKX1lkEzxINvErHFIeRLcLvQt9d14un5twsS6H6EK/DWFqHlK6EjzlQXTFryyyCR4km/gVDikPotuF3oW+Oy+Xz024WJdDdKHfhjA1DyldCZ7yILriVxbZBA+STfwKh5QH0e1C70LfnZfL5yZcrMshutBvQ5iah5SuBE95EF3xK4tsggfJJn6FQ8qD6Hahd6HvzsvlcxMu1uUQXei3IUzNQ0pXgqc8iK74lUU2wYNkE7/CIeVBdLvQu9B35+XyuQkX63KILvTbEKbmIaUrwVMeRFf8yiKb4EGyiV/hkPIgul3oXei783L53ISLdTlEF/ptCFPzkNKV4CkPoit+ZZFN8CDZxK9wSHkQ3UcXuhhLgRQP0njRlWwpD+JXaiWb6E7gINnEb0pX+Eqt+BVdYSa64jflIeVXdCdkE7+pvqV0JdsTtfH/6VcJIdBFV2pTF0CypTwIB6mVbKI7gYNkE78pXeErteJXdIWZ6IrflIeUX9GdkE38pvqW0pVsT9R2of9AOXUB3jxQkk2GOtUL8SDZxG9KV7JJrfgVXWEmuuI35SHlV3QnZBO/qb6ldCXbE7Vd6F3ol+dMLov82ITHSLKJ35Su8JVa8Su6wkx0xW/KQ8qv6E7IJn5TfUvpSrYnarvQu9Avz5lcFvmxCY+RZBO/KV3hK7XiV3SFmeiK35SHlF/RnZBN/Kb6ltKVbE/UdqF3oV+eM7ks8mMTHiPJJn5TusJXasWv6Aoz0RW/KQ8pv6I7IZv4TfUtpSvZnqjtQu9CvzxnclnkxyY8RpJN/KZ0ha/Uil/RFWaiK35THlJ+RXdCNvGb6ltKV7I9UduF3oV+ec7kssiPTXiMJJv4TekKX6kVv6IrzERX/KY8pPyK7oRs4jfVt5SuZHuitgu9C/3ynMllkR+b8BhJNvGb0hW+Uit+RVeYia74TXlI+RXdCdnEb6pvKV3J9kRtF3oX+uU5k8siPzbhMZJs4jelK3ylVvyKrjATXfGb8pDyK7oTsonfVN9SupLtidou9C70y3Mml0V+bMJjJNnEb0pX+Eqt+BVdYSa64jflIeVXdCdkE7+pvqV0JdsTtfGFngIpuk+AXP2GXKwJ2cTvKvvXv6eyid83e5BelJnQ+l4rzFz9sxOp+f3s17McTssmfp+YnS50meILtdJMGZILln55VPyKh1Q28ftmD9KLMhNa2UUmTlLzKx5kdkT3tGziN8Xsbx9Mf4Z/JRVYdGWgUrWCeUI28SvMUtnE75s9SC/KTGh1oX+lJbMjlFN3UzxINvEruuK3C32X1oVz0kwZkguW+oV+M7w39zg1k29mdvN4/SWX6oX4lb6J7mnZxG+KWRe6TNhNtdJMGZKb7P0kI37FQyqb+H2zB+lFmQmtfqH3C/3neZG3RO6bT+b3E/3P0HfJ4TlppgwJ2vi4XPx+LPr/B+7bNyn/uFb8vtnDx8Dwv+BVZl3oXehd6PSAT3iU5UGU2tOyiV/h8ObFIMxSHKQXE/xO8JBiJrpSe9rsvDmb9EJmXZh9re0X+i45PCfNlCFBGx+Xi9+PRfuF/heq03qc8itzlvIg8yt+RVdq38zhtGzi94nZ6UKXm3ShVpopQ3LB0i+Pil/xkMomft/sQXpRZkKr/8q9/8q9/8q9/8r9fzMw4fGU50v8iu6bl6kwS3GQXkzwO8FDipnoSu1ps/PmbNILmXVh1n/lvkvrwjlppgzJBUv9Qr8Z3pt7nJrJNzO7ebyO/Y9rhENqzsRDaiZFV/w+utDFmDTzCTjifVU7IZt4WOXZ/bv0TfyKrngXD6Irtals4kFqhZlkE13xKx5E97TaFN8Uhwl9E2ZP+I3/Z+jSzGlwxPuqdkI28bDKs/t3GWrxK7riXTyIrtSmsokHqRVmkk10xa94EN3TalN8Uxwm9E2YPeG3Cz01bT/oTmi8eEhhkaEWv6Ir2cSD6EptKpt4kFphJtlEV/yKB9E9rTbFN8VhQt+E2RN+u9BT09aF/o9kZagnXBbxkBolYZbyILrCTLKJrvgVD6J7Wm2Kb4rDhL4Jsyf8dqGnpq0LvQv9ptl64iG4yer/yaQeOdGVPKfxlWxSm+IrHqR2Qt+E2RN+u9Blgi7UTmi8eLgQ9ZdHZajFr+hKNvEgulKbyiYepFaYSTbRFb/iQXRPq03xTXGY0Ddh9oTfLvTUtPULvV/oN83WEw/BTVb7hX4nyIe1ZDk9bO3yW5LyK8yeuMdd6KlOd6FfvoQTLot4SI3SEw/Bnd6FmWQTXckjHkT3tNoU3xSHCX0TZk/47UJPTVsXehf6TbP1xENwk9V+od8J8mEtWU4PW7v8lqT8CrMn7nEXeqrTXeiXL+GEyyIeUqP0xENwp3dhJtlEV/KIB9E9rTbFN8VhQt+E2RN+u9BT09aF3oV+02w98RDcZLVf6HeCfFhLltPD1i6/JSm/wuyJexxf6BJYoAsc8TBBVzhINtEVDqI7wa94EA6iK8xSHiboCofTamUepBcpDim/oivZ3sxMOHyt7UL/gZwMiQyq6EozxYPovtmvMBMOopvqhXhIZRNd4XBabaoXKQ4pv6Ir2SbMmWR7wm8Xehf6o/86Sy5A6nKLB7mEovvmbMJMOJxWK/MwgVnKr+hKj9/MTDj0C/0XtGRIZFBFV5opHkT3zX6FmXAQ3VQvxEMqm+gKh9NqU71IcUj5FV3JNmHOJNsTfvuF3i/0fqH/hn/ASz1cqQcmpSscTqs9jVnKr+hKj59YkCs/ku0Jv13oXehd6F3oq3cr9r/PvvzhgwumPfYrlCm/orvy+PXvTyzIlR/J9oTfLvQu9C70LvTVu9WFviT0c8G0x34VIeVXdFceu9B/TagLvQu9C70LffmOyqP8xJfI0vCAgtOYpfyKrrRtwpxJtif8dqF3oXehd6Ev39FpD9fS8ICC05il/IqutO2JBbnyI9me8NuF3oXehd6Fvnq3+q/cl4T6r9z/DZEsPcH8xIJc+ZFsT/jtQu9C70LvQl+9W13oS0Jd6F3ovx6S/9xCfyLw6l6m/okrpbvKs/t38bv7G6tzp83DKs/Xv0s26cVpuqcxE79SKz0W3VStzJl4mMAhlU047NaO+kKfAFIGSvymdHcbvzonfldau38Xvru/sTqX4iDZxMNpuiv+0/4hSPxKrfRYdFO1MmfiYQKHVDbhsFvbhf4DORkoaXxKd7fxq3Pid6W1+3fhu/sbq3MpDpJNPJymu+LfhS6EnquVORNXMusmFpWPAAAgAElEQVSiK7WpbOJht7YLvQv9H2enF+s7lhQHeTTEw2m68nBNyCZ+pVZ6LLqpWumFeJjAIZVNOOzWdqF3oXeh/+L2pB4YeTTEw2m68nBNyCZ+pVZ6LLqpWumFeJjAIZVNOOzWdqF3oXehd6Ev3w955FKPcsqD6C5BbRakmG3aWR5LMZvAIZVtCfWGgi70LvQu9C705VMij1zqUU55EN0lqM2CFLNNO8tjKWYTOKSyLaHeUNCF3oXehd6FvnxK5JFLPcopD6K7BLVZkGK2aWd5LMVsAodUtiXUGwq60LvQu9C70JdPiTxyqUc55UF0l6A2C1LMNu0sj6WYTeCQyraEekNBF3oXehd6F/ryKZFHLvUopzyI7hLUZkGK2aad5bEUswkcUtmWUG8o6ELvQu9C70JfPiXyyKUe5ZQH0V2C2ixIMdu0szyWYjaBQyrbEuoNBaMWuuQR6DIkoit+U7WnZRO/KWan6b55JqUXwiE1ZykPoivMpHYCs5TfFF9hlvLwlVkX+g8T9AR0GdpV7bSButPvSuu/8vc3z6T0UDjIvZjgQbKJX6mdwCzlN8VXmKU8dKH/YmqegC5Du6qdNlB3+l1p/Vf+/uaZlB4KB7kXEzxINvErtROYpfym+AqzlIcu9C50uTe31soFuPWHDxZ74iG4E0+qx8LhNA+S7c5e/W0ZfPsWkU5lkx6/2UMXehd65OJ+IiqX8BO9/0JN6jFKsUv1WDic5kGyvblvkk16nOI7wUMXehe63Jtba+UC3PrDB4ulHqMUklSPhcNpHiTbm/sm2aTHKb4TPHShd6HLvbm1Vi7ArT98sFjqMUohSfVYOJzmQbK9uW+STXqc4jvBQxd6F7rcm1tr5QLc+sMHi6UeoxSSVI+Fw2keJNub+ybZpMcpvhM8dKF3ocu9ubVWLsCtP3ywWOoxSiFJ9Vg4nOZBsr25b5JNepziO8FDF3oXutybW2vlAtz6wweLpR6jFJJUj4XDaR4k25v7Jtmkxym+Ezx0oXehy725tVYuwK0/fLBY6jFKIUn1WDic5kGyvblvkk16nOI7wcPYhX4adGmmDOpptam+CQfphfgVXfGbqk1lE91UttN6keIwoReSTfom2VK6E7KJhy70m77QZaB2G3TCObmEqTzSC/EruqlsopvKJrriV2pP64Vkk9oJvRC/0jfJltKdkE08dKF3oe/Oyz+ek0t46w9/EUtdbtFNZRNd6YVkE13xK7XiV3RPq53QC2EmfZNsKd0J2cRDF3oX+u68dKHfSu5+sdMeRCEgD7jonlYrPZ6QTfom2VK6wmyChy70LnSZ2WWtXMKl2GZB6mKJ7qb1W49JLySb6N4aaPPfwqQ8TNCd0AvhkJqzlO6EbOKhC70LfXde+oV+K7n7xeSxn/AgCgHxK7qn1UqPJ2STvkm2lK4wm+ChC70LXWZ2WSuXcCm2WZC6WKK7af3WY9ILySa6twbqF/pPOCf0QnqcmrOU7oRs4qELvQt9d176hX4rufvF5LGf8CAKAfEruqfVSo8nZJO+SbaUrjCb4KELvQtdZnZZK5dwKbZZkLpYortp/dZj0gvJJrq3BuoXer/Q/2WgJszvBA9d6F3ot765pz324lcu7K1QN8VS2UR30/ry2Gm9WAbaLJjQC7EufZNsKd0J2cRDF3oX+u68/OM5uYS3/vDm15v4lUcjlU10U9lEV/xK7Wm9kGxSO6EX4lf6JtlSuhOyiYdHF/qusTvPSePv/N2vWjKoKQ/CQfyKbirbm/0KM+mFMEt5EF3xKxxSHkRX/KY4vFlXeiG1qb6Jhy70XVoXzsllufAzvzyaGj7RTWUTvqf5FWaSTZilPIiu+BUOKQ+iK35THN6sK72Q2lTfxEMX+i6tC+fkslz4mS70D+DJJfxAbqskNQ+SbYIHgSd+hUPKg+iK3xSHN+tKL6Q21Tfx0IW+S+vCObksF36mC/0DeHIJP5DbKknNg2Sb4EHgiV/hkPIguuI3xeHNutILqU31TTx0oe/SunBOLsuFn+lC/wCeXMIP5LZKUvMg2SZ4EHjiVzikPIiu+E1xeLOu9EJqU30TD13ou7QunJPLcuFnutA/gCeX8AO5rZLUPEi2CR4EnvgVDikPoit+UxzerCu9kNpU38RDF/ourQvn5LJc+Jku9A/gySX8QG6rJDUPkm2CB4EnfoVDyoPoit8UhzfrSi+kNtU38dCFvkvrwjm5LBd+pgv9A3hyCT+Q2ypJzYNkm+BB4Ilf4ZDyILriN8XhzbrSC6lN9U08dKHv0rpwTi7LhZ/pQv8AnlzCD+S2SlLzINkmeBB44lc4pDyIrvhNcXizrvRCalN9Ew9d6Lu0LpyTy3LhZ7rQP4Anl/ADua2S1DxItgkeBJ74FQ4pD6IrflMc3qwrvZDaVN/EQxf6Lq0L5+SyXPiZLvQP4Mkl/EBuqyQ1D5JtggeBJ36FQ8qD6IrfFIc360ovpDbVN/Hw6EKXwLsh/svnJlxC4S/zINnEg9Se5leytfY7gVSPRVd6Ifci5UH8Sm2zCa2fa7/9KQQ3fuu0gdqI+FuPSPukF6IrACZ4eLNfydbaLvRpMyDvjrwlE3JKtl2/Xei75IackyGRCyC6gmKChzf7lWyt7UKfNgPy7shbMiGnZNv124W+S27IORkSuQCiKygmeHizX8nW2i70aTMg7468JRNySrZdv13ou+SGnJMhkQsguoJigoc3+5Vsre1CnzYD8u7IWzIhp2Tb9duFvktuyDkZErkAoisoJnh4s1/J1tou9GkzIO+OvCUTckq2Xb9d6LvkhpyTIZELILqCYoKHN/uVbK3tQp82A/LuyFsyIadk2/Xbhb5Lbsg5GRK5AKIrKCZ4eLNfydbaLvRpMyDvjrwlE3JKtl2/Xei75IackyGRCyC6gmKChzf7lWyt7UKfNgPy7shbMiGnZNv124W+S27IORkSuQCiKygmeHizX8nW2i70aTMg7468JRNySrZdv13ou+SGnJMhkQsguoJigoc3+5Vsre1CnzYD8u7IWzIhp2Tb9XvsQhc40njR3YV+wrkJzMSDME31+DS/wkyyCV/RFb8pD6Irft/MIZVN+KZqU/Ow67cL/Qdy0xq029ir5+QSppiJB8lbv0KrX7Ffab15duS+CQfR9cn8vSeEwxNOu9C70P9xzuQSpoZaPMhlqV+h1YXehf7zvMgdSt1jn+L7TwiH+3/9Z8Uu9C70LvSbblrq4ZrwaEg28Su60qaUB9EVv2/mkMomfFO1qXnY9duF3oXehb57e344l3q4Jjwakk38iq60KeVBdMXvmzmksgnfVG1qHnb9dqF3oXeh796eLvR/JCePXOqxT3kQXRmrN3NIZRO+qdrUPOz67ULvQu9C3709Xehd6C+aHVm8sshE9yacj8kIhydMdaF3oXeh33TTUg/XhEdDsolf0ZU2pTyIrvh9M4dUNuGbqk3Nw67fLvQu9C703dvTL/R+ob9odmTxyiIT3ZtwPiYjHJ4w1YXehd6FftNNSz1cEx4NySZ+RVfalPIguuL3zRxS2YRvqjY1D7t+u9C70LvQd29Pv9D7hf6i2ZHFK4tMdG/C+ZiMcHjC1LELXeAIdBm+lG4qm+iexkGynda3VC+EWcqD6IpfqZV5EN0J2cSv1AqzCRxSfkVX+O7WdqFf+MqSZqaGWjzIkIhf8SC64ldqJ/hNeRBdYSZ9Ew+iK36lVvyK7oRs4ldqhdkEDim/oit8d2u70LvQ/3F25BLKUIvu7lCvzk3wm/IguitOX/8ufRMPoit+pVb8iu6EbOJXaoXZBA4pv6IrfHdru9C70LvQf3F7Uo+RPATiQXTl0Uh5EF3xK7UTmInfCbXC7LQei1/h8ETfutC70LvQu9CXb03qkRPdpcnNgtSjPCHbJpLlMWE2gUPKr+guod5Q0IXehd6F3oW+fErkUZZHTnSXJjcLxK/8xIRs4ldqhdkEDim/oit8d2u70LvQu9C70JfvhzzK8siJ7tLkZoH4lZ+YkE38Sq0wm8Ah5Vd0he9ubRd6F3oXehf68v2QR1keOdFdmtwsEL/yExOyiV+pFWYTOKT8iq7w3a3tQu9C70LvQl++H/IoyyMnukuTmwXiV35iQjbxK7XCbAKHlF/RFb67tV3oXehd6F3oy/dDHmV55ER3aXKzQPzKT0zIJn6lVphN4JDyK7rCd7e2C70LvQu9C335fsijLI+c6C5NbhaIX/mJCdnEr9QKswkcUn5FV/ju1h670FMgZfhSHqSZ4ld0JdsED5JNaiXbBGaSLVV7Ggfxm2ImcyYeJNsED5It5Vc8CF/R3a3tQn/oC323QatzqaGWQZ3gYcVp9++SbQKz3Zx3njuNg/i9k9NXLZkz8SDZJniQbCm/4kH4iu5ubRd6F/o/zo4MaupiiYfdC7A6J9nEr+iuPE77+2kcxG+KdWoeJNsED8I35Vc8CF/R3a3tQu9C70L/xe2RR0Mut+juXu7fde40DuI3xTQ1D5Jtggfhm/IrHoSv6O7WdqF3oXehd6Hvvh9jZ0cCTXiUU8tJsk3wIH1L+RUPwld0d2u70LvQxz7KEy6LPBriV3R3L/fvOncaB/GbYpqaB8k2wYPwTfkVD8JXdHdru9C70LvQ+4W++36MnR0JNOFRTi0nyTbBg/Qt5Vc8CF/R3a3tQu9CH/soT7gs8miIX9Hdvdy/69xpHMRvimlqHiTbBA/CN+VXPAhf0d2t7ULvQu9C7xf67vsxdnYk0IRHObWcJNsED9K3lF/xIHxFd7e2C70LfeyjPOGyyKMhfkV393L/rnOncRC/KaapeZBsEzwI35Rf8SB8RXe3tgu9C70LvV/ou+/H2NmRQBMe5dRykmwTPEjfUn7Fg/AV3d3a+ELfNXbnuVTjpZn18L2jwkH4yrzUg9Dyvrn67z0xYc6EQM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9tiF3safPHb3e58wD6d5kC5MWCLit70QWl4rfF39sxOnzeRnqa5VdaFf49fTQwjIA5N6CE7zIK1LMRMPUtteCC2vFb6u/tmJ02bys1TXqrrQr/Hr6SEE5IFJPQSneZDWpZiJB6ltL4SW1wpfV//sxGkz+Vmqa1Vd6Nf49fQQAvLApB6C0zxI61LMxIPUthdCy2uFr6t/duK0mfws1bWqLvRr/Hp6CAF5YFIPwWkepHUpZuJBatsLoeW1wtfVPztx2kx+lupaVRf6NX49PYSAPDCph+A0D9K6FDPxILXthdDyWuHr6p+dOG0mP0t1raoL/Rq/nh5CQB6Y1ENwmgdpXYqZeJDa9kJoea3wdfXPTpw2k5+lulbVhX6NX08PISAPTOohOM2DtC7FTDxIbXshtLxW+Lr6ZydOm8nPUl2r6kK/xq+nhxCQByb1EJzmQVqXYiYepLa9EFpeK3xd/bMTp83kZ6muVXWhX+PX00MIyAOTeghO8yCtSzETD1LbXggtrxW+rv7ZidNm8rNU16q60K/x6+khBOSBST0Ep3mQ1qWYiQepbS+EltcKX1f/7MRpM/lZqmtV8YUujU81SDwITvErHkRX/J7mQbKlalO9EL/SN9FNZRO/4kF0hYPUil/RlVrhkPJ7mgfhm2ImHnZru9B3yf3xxx/S+NMugGQThMJBdFO1KQ7iN8UslU38igfRFb5SK35FV2qFQ8rvaR6Eb4qZeNit7ULfJdeFvkVOHoKtH7j50ITLnWKWyiZ+xYPo3jwGf8mJ35QH4ZDye5oH6UWKmXjYre1C3yXXhb5FTh6CrR+4+dCEy51ilsomfsWD6N48Bl3oPwCVXkiPpW/iQXRTfsXDbm0X+i65LvQtcqlLuGXmg0MTLneKWSqb+BUPovtBa7dKxO/WD3xwSDik/J7m4QOso/6hTfx+re1C3yXXhb5FTh6CrR+4+VDqQRSbKWapbOJXPIiu8JVa8Su6UiscUn5P8yB8U8zEw25tF/ouuS70LXLyEGz9wM2HJlzuFLNUNvErHkT35jEY9fUmHISvMDvNg2RLMRMPu7Vd6LvkutC3yMlDsPUDNx+acLlTzFLZxK94EN2bx6AL/Qeg0gvpsfRNPIhuyq942K3tQt8l14W+RS51CbfMfHBowuVOMUtlE7/iQXQ/aO1Wifjd+oEPDgmHlN/TPHyAddQ/tInfr7Vd6LvkutC3yMlDsPUDNx9KPYhiM8UslU38igfRFb5SK35FV2qFQ8rvaR6Eb4qZeNit7ULfJdeFvkVOHoKtH7j50ITLnWKWyiZ+xYPo3jwGo77ehIPwFWaneZBsKWbiYbf22IWeGqiU7m6D7jwn2e783a9aqcuSyiZ+3+xhwjxM4JvikNIVZqlZF13hINlEN1Wb4vDVbxf6D92TIXmiQXcOl2S783e70K/RlDmb0GNJOyGbeJBsE2plHoRDSleYiQfRTdUK310PXehd6Luzs3UuNdSpyy1+3+xhq9kfHDqN7weRRpXITKZ6IboCT7KJbqo2xaFf6L/omAzJEw26c7gk252/2y/0azRlzib0WNJOyCYeJNuEWpkH4ZDSFWbiQXRTtcJ310O/0PuFvjs7W+dSQ5263OL3zR62mv3BodP4fhBpVInMZKoXoivwJJvopmpTHPqF3i/01MwudVNDnbrc4vfNHpaN3Sw4je9mzN92TGYy1QvRFVCSTXRTtSkOXehd6KmZXeqmhjp1ucXvmz0sG7tZcBrfzZi/7ZjMZKoXoiugJJvopmpTHLrQu9BTM7vUTQ116nKL3zd7WDZ2s+A0vpsxf9sxmclUL0RXQEk20U3Vpjh0oXehp2Z2qZsa6tTlFr9v9rBs7GbBaXw3Y/62YzKTqV6IroCSbKKbqk1x6ELvQk/N7FI3NdSpyy1+3+xh2djNgtP4bsb8bcdkJlO9EF0BJdlEN1Wb4tCF3oWemtmlbmqoU5db/L7Zw7KxmwWn8d2M+duOyUymeiG6AkqyiW6qNsXhFQtdoJ/WeMn2xJCs/KT4prKJX/GQ0l3x/9uF/vZNyj+uFQ4fi/7xxx+nMRMOkk2YvdlDKpvoSi+kxykPXejSseG1TwzJCoEM9Urr699T2cSveEjpCjPxILrCQXTF72keJJswEw6neUhlE13phfBNeehCl44Nr31iSFYIZKhXWl3oQujn2vbC+QkzuW+iK67f7CGVTXSlF9LjlIcudOnY8NonhmSFQIZ6pdWFLoS60K/R+n5a5lfum+hKjjd7SGUTXemF9DjloQtdOja89okhWSGQoV5pdaELoS70a7S60Hf5ybsj78MEXWGSyiYeutB3aQ08JxcgZV+GWjyksolf8ZDSFWbiQXSFg+iK39M8SDZhJhxO85DKJrrSC+Gb8tCFLh0bXvvEkKwQyFCvtPqFLoT6hX6NVr/Qd/nJuyPvwwRdYZLKJh660HdpDTwnFyBlX4ZaPKSyiV/xkNIVZuJBdIWD6Irf0zxINmEmHE7zkMomutIL4Zvy0IUuHRte+8SQrBDIUK+0+oUuhPqFfo1Wv9B3+cm7I+/DBF1hksomHrrQd2kNPCcXIGVfhlo8pLKJX/GQ0hVm4kF0hYPoit/TPEg2YSYcTvOQyia60gvhm/LQhS4dG177xJCsEMhQr7T6hS6E+oV+jVa/0Hf5ybsj78MEXWGSyiYeXrHQBaTAmTBQqWwTOIiHCbUT5iHFYcKcSbZUL8SD1E7wKx4kW2p2xG/Kg3CQWskmul3ov6Al0GWgUrq7jV+dO83vKs/u31McRHfX++qczO9K64m/C7MJ2Sb4FQ/SwxRf8ZvyIBykVrKJbhd6F/pyXmT4TrtYy/BfClIcRFf8Su1pfRNmE7JN8CseJsyO+J3QY2Em2US3C70LfTkvMnynXaxl+C50QfRY7WkzOcGveJBGpu68+E15EA5SK9lEtwu9C305LzJ8p12sZfgudEH0WO1pMznBr3iQRqbuvPhNeRAOUivZRLcLvQt9OS8yfKddrGX4LnRB9FjtaTM5wa94kEam7rz4TXkQDlIr2US3C70LfTkvMnynXaxl+C50QfRY7WkzOcGveJBGpu68+E15EA5SK9lEtwu9C305LzJ8p12sZfgudEH0WO1pMznBr3iQRqbuvPhNeRAOUivZRLcLvQt9OS8yfKddrGX4LnRB9FjtaTM5wa94kEam7rz4TXkQDlIr2US3C70LfTkvMnynXaxl+C50QfRY7WkzOcGveJBGpu68+E15EA5SK9lEtwu9C305LzJ8p12sZfgudEH0WO1pMznBr3iQRqbuvPhNeRAOUivZRHfsQpcQKTgThmRCtpQH6XGqF6ls9fu9u8JXmIluas7EQyrbm3Wlb9IL0ZXaVC/EQxf6L2hJg3ahr86lBlWypTyssv9tOL99k/KPa1PZhO/HZnFBiu4Ev+JhQt/EQyrbm3VlfqUXoiu1qV6Ihy70LvTlvJx2WZaBvhSkssnlrt/vBITZhL6Jh1S2N+tOuBfiIdUL8dCF3oW+nBd5uJZimwVyWeQnUtnq93sXhK8wE12Zh5SH6vo/tEnfUvMgHlI9Fg9d6F3oy3k57bIsA/UL/SdE8hil+IqH1EymPFS3C/3rvUnNbxd6F/ryfX5i+FYm5EFcaT1xseq3X+h/e1zhvwMi903m7DTdCfdYPKR6IR660LvQl/MiD8FSbLNALov8RCpb/Xahd6H/fBNPuxfylki21LvThd6FvpzZJ4ZvZUIuy0qrX+gzH1rpcWomUx6q23/l/sS704Xehb7cf6nHc/nDXwrkQRTdVLb67Rd6v9Bn/oOjvA9SK3c+9e50oXehL2f2ieFbmZDLstJ64p+U67cLvQu9C/3f3qIn3tRvf4Z/pY+crBp/EEVdehEei49si9+PBP9XlMpWvz6/wmxC38RDKtubdSfcY/GQ6oV4eMUXugSWSyi6qWamdCWb1J7mN5VNdGUmT+NbvzIJ2VrpRcpJatZP8yscdrMd+4UugVMg5bKIh5SuMJPa0/ymsolu58G/5oWv1HZ+hZbXpmbdnXx2IuVXdD9z+nNVF/ouueD/bOVpD8xpfqXlkk105XKLB9EVv1Jbv0IrWyu9SDmRmXyzX+Gw24su9F1yXeh/kZNL+MRQX2jpT0clm/yucBAPoit+pbZ+hVa2VnqRciIz+Wa/wmG3F13ou+S60LvQL8yOXG555ET3gv1fHq3fFFnXlV64+mcnZCbf7Fc4fEa2/8p9l9M/npPhk2amdG8N/0XsNL/CQbKJbufhOy3hIHylVno8wW8qm+hKrTCTXogHqU35FV3x+7W2X+i75PqF3i/0C7Mjl1seOdG9YL9f6Cl4N+vK7Nz803/JyUy+2a9w2O1FF/ouuS70LvQLsyOXWx450b1gvws9Be9mXZmdm3+6C/0HoE/czS70C1Msl0WamdK9EPVVD7hwkF6IbufhOy3hIHylVno8wW8qm+hKrTCTXogHqU35FV3x+7W2C32XXL/Q+4V+YXbkcssjJ7oX7L/qH/BO4yt9k2yiK7Uyk2/2KxyEbxf6Lq0fzsnwSTNTujfF/knmNL/CQbKJbuehX+gyL7u1qfkVP6lZFw9Sm/IruuL30YW+a+yEcxMui3CSgUplEw+STWolW8qveJBsp/mVbBNqU3xT2VJzlvKb0pW+pZiJh10O8X/lvmvshHOpxqeyy0ClsomHFAfJlvIrHoTDaX4l24TaFN9UttScpfymdKVvKWbiYZdDF/ouOfzP0C/8zG1HZaBOHuoVMMkmzFa/+7d/Nfbtm5R/XHua34+DDSlM8U3Fk1lPeZigK31LMRMPu8y60HfJdaFvkXtiqFfG5MKm/IqHVZ6vfz/Nr2SbUJvim8qWmrOU35Su9C3FTDzscuhC3yXXhb5F7omhXhmTC5vyKx5WebrQhdC12tQ8XHP176dTc5bym9KVvqWYiYddDl3ou+S60LfIPTHUK2NyYVN+xcMqTxe6ELpWm5qHa6660Ff8pG+n3c2v2bvQV5Pwi7+nGn/B0i+P/leGesVP+ibMVr/7t4vX/wxdcI2pTc1DKqDMesrDBF3pW4qZeNhl1oW+S65f6FvknhjqlTG5sCm/4mGVp1/oQuhabWoerrnqF/qKn/TttLvZL/RV9z/8e6rxH/48l/1XhnoFRvomzFa/2y90ITSzNjUPqbQy6ykPE3Slbylm4mGXWb/Qd8n1C32L3BNDvTImFzblVzys8vQLXQhdq03NwzVX/UJf8ZO+nXY3+4W+6v6Hf081/sOf57L/ylCvwEjfhNnqd/uFLoRm1qbmIZVWZj3lYYKu9C3FTDzsMusX+i65Iedk+FIDJR4mYJvAYYIH6YX4PW0ehMOba6XHKQ4yO+I3pZvisKvbhb5Lbsi5CYMqHiZgk4dA/AqHCR4km/gVDuKhtVkC0uOUE5kd8ZvSTXHY1e1C3yU35NyEQRUPE7DJQyB+hcMED5JN/AoH8dDaLAHpccqJzI74TemmOKyf+FwAABBMSURBVOzqdqHvkhtybsKgiocJ2OQhEL/CYYIHySZ+hYN4aG2WgPQ45URmR/ymdFMcdnW70HfJDTk3YVDFwwRs8hCIX+EwwYNkE7/CQTy0NktAepxyIrMjflO6KQ67ul3ou+SGnJswqOJhAjZ5CMSvcJjgQbKJX+EgHlqbJSA9TjmR2RG/Kd0Uh13dLvRdckPOTRhU8TABmzwE4lc4TPAg2cSvcBAPrc0SkB6nnMjsiN+UborDrm4X+i65IecmDKp4mIBNHgLxKxwmeJBs4lc4iIfWZglIj1NOZHbEb0o3xWFXtwt9l9yQcxMGVTxMwCYPgfgVDhM8SDbxKxzEQ2uzBKTHKScyO+I3pZvisKvbhb5Lbsi5CYMqHiZgk4dA/AqHCR4km/gVDuKhtVkC0uOUE5kd8ZvSTXHY1e1C3yU35NyEQRUPE7DJQyB+hcMED5JN/AoH8dDaLAHpccqJzI74TemmOOzqxhe6gNwN8bZzMqiSXXqR8pDyK7qpbG/mm2ImfRO+oiu1wkH8iq74TXk4TTfFTHRTPf7qoQtdOvJQbarxqUuYwiJ+xUP5fqclfFPMpG/iV3SlVjiIX9EVvykPp+mmmIluqsdd6NKF31CbanzqEqYQiV/xUL5d6DIvX2tldmR+RVe8pzycpptiJrqpHnehSxd+Q22q8alLmEIkfsVD+Xahy7x0of9MS+6m3LeUrvRbPIiucBDdLvRdWg+dSzVeBjXlQRCKX9FNZRO/KQ/C4c1+hYPUSt8m8E15OE1XeizZRFdmR3S70HdpPXQu1XgZ1JQHQSh+RTeVTfymPAiHN/sVDlIrfZvAN+XhNF3psWQTXZkd0e1C36X10LlU42VQUx4EofgV3VQ28ZvyIBze7Fc4SK30bQLflIfTdKXHkk10ZXZEtwt9l9ZD51KNl0FNeRCE4ld0U9nEb8qDcHizX+EgtdK3CXxTHk7TlR5LNtGV2RHdLvRdWg+dSzVeBjXlQRCKX9FNZRO/KQ/C4c1+hYPUSt8m8E15OE1XeizZRFdmR3S70HdpPXQu1XgZ1JQHQSh+RTeVTfymPAiHN/sVDlIrfZvAN+XhNF3psWQTXZkd0e1C36X10LlU42VQUx4EofgV3VQ28ZvyIBze7Fc4SK30bQLflIfTdKXHkk10ZXZEd+xCfyLwLqir52RIhIPoSoaUhwm6wiHFVzxIrfAVXakVZuI3pSvZpFb8im6ZCa3vtSlm4kQ8iG4X+i6tC+fkckvjRVfspzxM0BUOKb7iQWqFr+hKrTATvyldySa14ld0y0xodaE7rV+ckKGWQb3V5ANiKQ6iKzGlF+Jhgq5wkGyim6oVvikPwkz8pnQncBAPZSa0utCdVhf6klnqMRLdpckvBRMeDckmfoWDeBDdVG2Kg/gVZuI3pSvZpFb8im6ZCa0udKfVhb5kJpc7dWGXJrvQf0IkfRO+qVqZnZQHYSZ+U7oTOIiHMhNaXehOqwt9ySz1GInu0mQXehe6DMm/1MpMdjk58DKbw0ycSN9E92vtqP9/6E8E3gV19dyER04ySC8mZBO/wkGyiW6qNsVB/Aoz8ZvSlWxSK35Ft8yEVr/QnVa/0JfM5HKnLuzSZL/Q+4UuQ9Iv9F/Skjsv2FPvg+iKX6k9jZlke4Jvv9ClIxdqZVCl8aIr9lMeJugKhxRf8SC1wld0pVaYid+UrmSTWvErumUmtPqF7rT6hb5kJpc7dWGXJvuF3i90GZJ+ofcL/YZ5+Soh76T89GlvqmT7G78/JenGr0iDwlY23N93JMVBdCWN9EI8TNAVDpJNdFO1wjflQZiJ35TuBA7iocyEVr/QndZv+EKXy31roIO/YoXDhEcj1WPJJszEb8pDyq/oprIJX/ErtZJtgl/Jdlqt9CKVTXr8hN9j/zN0AZlqpjRI/KZ0hUPKQ0o3lU10Uz0WD1IrfkVXeiy6Kb/iQbJN8CvZTquVXqSySY+f8NuFfqHT0qBU40VXojab0PpeK70Qvu7ksxPi9zPF71WpbCm/qWwT/Eq202pTcyYcpMdP+O1Cl+79UCsNSjVedCVqswmtLvSvtGR2hHJq1sWDZJvgV7KdViu9SGWTHj/htwv9QqelQanGi65EbTah1YXehf7zvKTupk/mO0/IG5UiID1+wm8X+oVOS4NSjRddidpsQqsLvQu9C91vzLUT8kZd+6V/Py3v7xN+u9AvdFoalGq86ErUZhNaXehd6F3ofmOunZA36tovdaH/RUAWjjRIdFPNTPlN6QqHlIeUbiqb6MpMCgfxILXiV3RT2VJ+U9km+JVsp9Wm5kw4SI+f8NsvdOneD7XSoFTjRVeiNpvQ6hd6v9D7he435toJeaOu/VK/0PuF/sMMyOKVQRVdGeqUh5RuKpvoSi+Eg3iQWvEruqlsKb+pbBP8SrbTalNzJhykx0/47Re6dK9f6P9IKzXUoittTF0s8ZvyIBzEr+imsqX8prJN8CvZTqtNzZlwkB4/4bcLXbo3cKGL/dTwvVlX+EqtXO7T+AqHCbUpvqdlE7+p+RUPUit+RXdabRf6hY7IkEx4NFIe3qx7YTx+eXTC7KT6lmKW0n0zB8kmfFPzKx6kVvyK7rTaLvQLHZEhkYslumI/5eHNusJXaqXHp/EVDhNqU3xPyyZ+U/MrHqRW/IrutNou9AsdkSGZ8GikPLxZ98J49As9Be9m3dT83mxzS06yyQ+k3j7xILXiV3Sn1XahX+iIDIlcLNEV+ykPb9YVvlIrPT6Nr3CYUJvie1o28ZuaX/EgteJXdKfVdqFf6IgMyYRHI+XhzboXxqNf6Cl4N+um5vdmm1tykk1+IPX2iQepFb+iO622C/1CR2RI5GKJrthPeXizrvCVWunxaXyFw4TaFN/Tsonf1PyKB6kVv6I7rbYL/UJHZEgmPBopD2/WvTAe/UJPwbtZNzW/N9vckpNs8gOpt088SK34Fd1ptV3oFzoiQyIXS3TFfsrDm3WFr9RKj0/jKxwm1Kb4npZN/KbmVzxIrfgV3Wm1XegXOiJDMuHRSHl4s+6F8egXegrezbqp+b3Z5pacZJMfSL194kFqxa/oTqvtQr/QERkSuViiK/ZTHt6sK3ylVnp8Gl/hMKE2xfe0bOI3Nb/iQWrFr+hOq+1Cv9ARGZLUo5HSvYDltqOSTX5U+ia6b/abYpbiO8GvZJtQK/M7ga/4Fb4Tsonfr7Vd6Lvk/vjjD2m8DN8E3QtYbjsqzORHha/ovtlvilmK7wS/km1CrczvBL7iV/hOyCZ+u9B3af1wThovwzdB9yZEl2SEmfyQ8BXdN/tNMUvxneBXsk2olfmdwFf8Ct8J2cRvF/ourS70m8h9JnPahX2z3wmPnPCd4PezKZ9TdRpf8SuUT56d/it36XQX+gVafvS0C/tmvxMeOeE7wa9P/O89cRpf8StkT56dLnTpdBf6BVp+9LQL+2a/Ex454TvBr0/87z1xGl/xK2RPnp0udOl0F/oFWn70tAv7Zr8THjnhO8GvT/zvPXEaX/ErZE+enS506XQX+gVafvS0C/tmvxMeOeE7wa9P/O89cRpf8StkT56dLnTpdBf6BVp+9LQL+2a/Ex454TvBr0/87z1xGl/xK2RPnp0udOl0F/oFWn70tAv7Zr8THjnhO8GvT/zvPXEaX/ErZE+enS506XQX+gVafvS0C/tmvxMeOeE7wa9P/O89cRpf8StkT56dYxe6NGhCrQxfaqDEQ4qZZBO/oivZTvMg2VLMxIPUSi9EVziIB9EVv1I7wa94kGwpvqf5/cqsC10m6EKtDMlpgypYJNtpzCSbMBMOopvyKx6kdgIH8TCB7wS/4kHmIcX3NL9d6DI1N9XKkJw2qIJIsp3GTLIJM+Eguim/4kFqJ3AQDxP4TvArHmQeUnxP89uFLlNzU60MyWmDKogk22nMJJswEw6im/IrHqR2AgfxMIHvBL/iQeYhxfc0v13oMjU31cqQnDaogkiyncZMsgkz4SC6Kb/iQWoncBAPE/hO8CseZB5SfE/z24UuU3NTrQzJaYMqiCTbacwkmzATDqKb8isepHYCB/Ewge8Ev+JB5iHF9zS/XegyNTfVypCcNqiCSLKdxkyyCTPhILopv+JBaidwEA8T+E7wKx5kHlJ8T/PbhS5Tc1OtDMlpgyqIJNtpzCSbMBMOopvyKx6kdgIH8TCB7wS/4kHmIcX3NL9d6DI1N9XKkJw2qIJIsp3GTLIJM+Eguim/4kFqJ3AQDxP4TvArHmQeUnxP89uFLlNzU60MyWmDKogk22nMJJswEw6im/IrHqR2AgfxMIHvBL/iQeYhxfc0v13oMjU31cqQnDaogkiyncZMsgkz4SC6Kb/iQWoncBAPE/hO8CseZB5SfE/zO3ahSzPfXNtB/d7d1MWS2ZFeTPAr2SbUTuA7wYP0QvyKbmp+xa94SOkKM/Eguru1o/6nX3dDvO1cakjksgjT0/ymsqX4it/TamV2UnwneJC+iV/RPY2vcJiQTXqxW9uFvksueE4GVWycNtQpv8JMejHBr2SbUDuB7wQP0gvxK7qp+RW/4iGlK8zEg+ju1nah75ILnksNiVwWiXea31S2FF/xe1qtzE6K7wQP0jfxK7qn8RUOE7JJL3Zru9B3yQXPyaCKjdOGOuVXmEkvJviVbBNqJ/Cd4EF6IX5FNzW/4lc8pHSFmXgQ3d3aLvRdcsFzqSGRyyLxTvObypbiK35Pq5XZSfGd4EH6Jn5F9zS+wmFCNunFbm0X+i654DkZVLFx2lCn/Aoz6cUEv5JtQu0EvhM8SC/Er+im5lf8ioeUrjATD6K7W9uFvksueC41JHJZJN5pflPZUnzF72m1MjspvhM8SN/Er+iexlc4TMgmvdit7ULfJRc8J4MqNk4b6pRfYSa9mOBXsk2oncB3ggfphfgV3dT8il/xkNIVZuJBdHdru9B3yQXPpYZELovEO81vKluKr/g9rVZmJ8V3ggfpm/gV3dP4CocJ2aQXu7Vd6LvkgudkUMXGaUOd8ivMpBcT/Eq2CbUT+E7wIL0Qv6Kbml/xKx5SusJMPIjubm18oe8a67kSKIESKIESKIHPCXShf86qlSVQAiVQAiUwlkAX+tjW1FgJlEAJlEAJfE6gC/1zVq0sgRIogRIogbEEutDHtqbGSqAESqAESuBzAl3on7NqZQmUQAmUQAmMJdCFPrY1NVYCJVACJVACnxPoQv+cVStLoARKoARKYCyBLvSxramxEiiBEiiBEvicQBf656xaWQIlUAIlUAJjCXShj21NjZVACZRACZTA5wS60D9n1coSKIESKIESGEugC31sa2qsBEqgBEqgBD4n0IX+OatWlkAJlEAJlMBYAl3oY1tTYyVQAiVQAiXwOYEu9M9ZtbIESqAESqAExhLoQh/bmhorgRIogRIogc8JdKF/zqqVJVACJVACJTCWQBf62NbUWAmUQAmUQAl8TqAL/XNWrSyBEiiBEiiBsQS60Me2psZKoARKoARK4HMCXeifs2plCZRACZRACYwl0IU+tjU1VgIlUAIlUAKfE+hC/5xVK0ugBEqgBEpgLIEu9LGtqbESKIESKIES+JzA/wNcGiLlJGLuew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png;base64,iVBORw0KGgoAAAANSUhEUgAAAfQAAAH0CAYAAADL1t+KAAAAAXNSR0IArs4c6QAAIABJREFUeF7t3eGy3TaSrFHr/R/aN+6ow3Es2cJeIJMq0Dl/TyF35lcFlOnu6Pn2559//vlH/68ESqAESqAESuBoAt+60I/uX82XQAmUQAmUwP8R6ELvIJRACZRACZTACwh0ob+giY1QAiVQAiVQAl3onYESKIESKIESeAGBLvQXNLERSqAESqAESqALvTNQAiVQAiVQAi8g0IX+giY2QgmUQAmUQAl0oXcGSqAESqAESuAFBLrQX9DERiiBEiiBEiiBLvTOQAmUQAmUQAm8gEAX+gua2AglUAIlUAIl0IXeGSiBEiiBEiiBFxDoQn9BExuhBEqgBEqgBLrQOwMlUAIlUAIl8AICXegvaGIjlEAJlEAJlEAXemegBEqgBEqgBF5AoAv9BU1shBIogRIogRLoQu8MlEAJlEAJlMALCHShv6CJjVACJVACJVACXeidgRIogRIogRJ4AYEu9Bc0sRFKoARKoARKoAu9M1ACJVACJVACLyDQhf6CJjZCCZRACZRACcQX+rdv30oZCfz555944rPyCb2QbOI3pfsZWa86za8kTGVL6Z6WTfy++Q4Jhwm1Mr+7frvQd8kFz6UaL5c7FU+yid+U7mkcUn5FN9WLlO5p2cTvm++QcJhQK/O767cLfZdc8Fyq8XK5U/Ekm/hN6Z7GIeVXdFO9SOmelk38vvkOCYcJtTK/u3670HfJBc+lGi+XOxVPsonflO5pHFJ+RTfVi5TuadnE75vvkHCYUCvzu+u3C32XXPBcqvFyuVPxJJv4TemexiHlV3RTvUjpnpZN/L75DgmHCbUyv7t+u9B3yQXPpRovlzsVT7KJ35TuaRxSfkU31YuU7mnZxO+b75BwmFAr87vrtwt9l1zwXKrxcrlT8SSb+E3pnsYh5Vd0U71I6Z6WTfy++Q4Jhwm1Mr+7frvQd8kFz6UaL5c7FU+yid+U7mkcUn5FN9WLlO5p2cTvm++QcJhQK/O767cLfZdc8Fyq8XK5U/Ekm/hN6Z7GIeVXdFO9SOmelk38vvkOCYcJtTK/u3670HfJBc+lGi+XOxVPsonflO5pHFJ+RTfVi5TuadnE75vvkHCYUCvzu+u3C32XXPBcqvFyuVPxJJv4TemexiHlV3RTvUjpnpZN/L75DgmHCbUyv7t+Ry30JwLvgrp6bsLFKt/vXRQOqb7JPIkH0RUOopvyKx5Oq53QC/EgPRbd0/o2jUMX+kMTlGp8SvchLLf9TIpDSleCiwfRTT20Kb+S7bTaCb0QD9Jj0T2tb9M4dKE/NEGpxqd0H8Jy28+kOKR0Jbh4EN3UQ5vyK9lOq53QC/EgPRbd0/o2jUMX+kMTlGp8SvchLLf9TIpDSleCiwfRTT20Kb+S7bTaCb0QD9Jj0T2tb9M4dKE/NEGpxqd0H8Jy28+kOKR0Jbh4EN3UQ5vyK9lOq53QC/EgPRbd0/o2jUMX+kMTlGp8SvchLLf9TIpDSleCiwfRTT20Kb+S7bTaCb0QD9Jj0T2tb9M4dKE/NEGpxqd0H8Jy28+kOKR0Jbh4EN3UQ5vyK9lOq53QC/EgPRbd0/o2jUMX+kMTlGp8SvchLLf9TIpDSleCiwfRTT20Kb+S7bTaCb0QD9Jj0T2tb9M4dKE/NEGpxqd0H8Jy28+kOKR0Jbh4EN3UQ5vyK9lOq53QC/EgPRbd0/o2jUMX+kMTlGp8SvchLLf9TIpDSleCiwfRTT20Kb+S7bTaCb0QD9Jj0T2tb9M4dKE/NEGpxqd0H8Jy28+kOKR0Jbh4EN3UQ5vyK9lOq53QC/EgPRbd0/o2jcOxC11ApoZEBlX8iq5kS3lI6Uq2VK1kEw/S45SHlF/RlVrhUL7fyU5g9uZepPjKvfha24W+S+7l/5vgqUsouhdac9tRubDyo8Ih5SHlV3SlVjiUbxe6zNbX2tTsiO6u9y70XXJd6H+RSz20F1pz21HJJj8qlzvlIeVXdKVWOJRvF7rMVhf6h7R6CbMX68M2HPmv3yRbqlbmVzx04Qit7B1K9VgSyjyIrmQTDxN0hYPUTuAgfr/W9gt9l1y/0PuFPnB2Llj65VF55FIeukSc7ARmMjvi12l8diLlV3Q/c/pzVRf6Lrku9C70gbNzwVIXegreB7qpx14WpHiYoPsB1q2SCRy2jP///xLkn+J+41fa+Oy/LpSWTOhFeNwEx0e1wuwjwf8VCYeUh5Rf0ZVa4VC+2XenvcjylXvxtbYLfZdcv9D7hT5wdi5Y6hd6Ct4HuvIPIB/Ixe9mF3oX+nIOZahloJY/vFmQ8iu6Yl2YiYeUrmRL1Uo28ZDiKx6kVvyKrtRKL8Sv6IpfqRW/oivZxMMEXeEgtRM4iN9+oe/S+uHcaY2fcAmF2U1tuiQjzOSHhEPKQ8qv6EqtcCjf7Bdke5HlK/eiC32XVhf6P5JLXe6b2nRJRrLJD3XhCK3s45nqsSSUeRBdySYeJugKB6mdwEH8dqHv0voPLXRBlLoAEzxINvGbehDFg9Sm/Iqu+JW+pTyI3wm1KWYp3RSzlF/R3c3W/1LcLrmX/5fiBIsMaurxTHkQXWEmHFIeJvgVDuJXmKU8iN8JtSlmKd0Us5Rf0d3N1oW+S64L/S9yMqipxzPlQXRllIRDysMEv8JB/AqzlAfxO6E2xSylm2KW8iu6u9m60HfJdaF3oV+YHVkiTzwEqygpv6K78vj178Is5UH8TqhNMUvpppil/IrubrYu9F1yXehd6BdmR5bIEw/BKkrKr+iuPHahC6Gfa2XOpG8p3Wtp//10yq/o7mbrQt8l14XehX5hdlIP4gVLvzya8iu6kk0ez5QH8TuhNsUspZtilvIrurvZutB3yXWhd6FfmB1ZIk88BKsoKb+iu/LYL3Qh1C/0f6Ml903mV3R3O9mFvkuuC70L/cLsTHsIVlFSfkV35bELXQh1oXehb8yLXFj5JxjR3bD90ZGUX9H9yOj/ilLMxO9pHiRbqhcpDxP8njYPwuy0Wpkz6VtKN8U35Vd0d7P1C32XXL/Q+4V+YXZSD+IFS788mvIrupJNHs+UB/E7oTbFLKWbYpbyK7q72brQd8l1oXehX5gdWSJPPASrKCm/orvy2H/lLoT6r9z7r9w35kUurDxcorth+6MjKb8p3Y9CbRSl/Iruhu2PjsicpfyKh49C/a8o5Vc8pLKJhxSHVDbxKx5O05UeS+0EDuL3a22/0HfJDflClwt7Ieovj558AVZMhK9wWP3u3y7pt29S/nFtyu/HBv744w/hK7pSm+KQyiZ+xcNputJjqZ3AQfx2oe/S+uHchMbLhb0p9k8yEziksglf4SB+xYPopvyKh1Q28ZDikMomfsXDabrSY6mdwEH8dqHv0upC/0dyJ1+A1SikHsTV7/YLXQhdq5X5lV+S2RFd8SseTtMVZlI7gYP47ULfpdWF3oX+i9mRh0BGUB5l0U35FQ+pbOIhxSGVTfyKh9N0pcdSO4GD+O1C36XVhd6F3oV+0+35LiML59Yf/iImD7h4SGUTv+LhNF3phdRO4CB+u9B3aXWhd6F3od90e7rQd0FOWDgT/kFhl9/q3AS+K4//9vf+t9x3yfW/5f4XuZMvwKr9qYdr9bt/+6fu/rfcBRfXyvyKuMyO6Ipf8XCarjCT2gkcxG+/0Hdp9Qu9X+j9Qr/p9vQLfRfkhIUz4R8Udvmtzk3gu/LYL/RdQjc94L0A/oDLxQq09/8kU30Tv+JBdE/jK9mkNsVhQt/Eg3CYoCs9ltoJHMRvv9B3afULvV/oN/0DnoygPJ6iKw+X6EptKpt4SHFIZRO/4uE0Xemx1E7gIH5fsdB3A/+uc6mLlcqT8iu6qWyiK5dbdIVDyoP4nVArzCb4TfVNOLzZw4QeT+hFF/pvmIRpjV8hSPkV3ZXHJ/7eB/EJyp/9RmfnOyfh0Pn9bLZ2qyb0ogt9t3sXzk1r/CpKyq/orjw+8fc+iE9Q/uw3Ojtd6J9NynNVMpOpt6QL/bl+//VL0xq/QpDyK7orj0/8PXUJhUPKwxP87vwNYXbn7+5qpfomHN7sYbcvd56b0Isu9Ds7+qHWtMavbKf8iu7K4xN/74P4BOXPfqOz0y/0zybluSqZydRb0oX+XL/7hf4Da7kAv6FNP/1k6hIKh5SHCXzFgzAT3VRtqm/C4c0eUn0T3Qm96EKXjt1UO63xq1gpv6K78vjE3/sgPkH5s9/o7PQL/bNJea5KZjL1lnShP9fvfqH3C/0fp23aQ/AbrgT/pDBj8cCB1AMuHN7sIdAylpzQiy50btv1A9Mav0qU8iu6K49P/L0P4hOUP/uNzk6/0D+blOeqZCZTb0kX+nP97hd6v9D7hX7TfZPH86afvCSTesCFw5s9XGrOTYcn9KIL/aZmisy0xq+8p/yK7srjE3/vg/gE5c9+o7PTL/TPJuW5KpnJ1FsydqE/14bZvySNTw1UdbOPZ/mW798eYvh/kXva+zD7tX3OnfRt19Wo/3/ouyHedk4a38XQxfBfWQy9F987fRqHt73Pu3mkb7u/0YW+Sy54Thrfhd6F3oX+82XsvZhzL4JP5VHS8q7vButC3yUXPCeN78M15+Fq3878gmzfsn0LPpVHScuc7QbrQt8lFzwnje9C70LvF3q/0P/tOZrwPgSfyqOk5V3fDdaFvksueE4aP+HC1m/2C6d8y/frc3PaPASfyqOkpW+7wbrQd8kFz0nju9D7hd4v9H6h9ws9+CDfJC3v+u5PdqHvkguek8Z3oXehd6F3oXehBx/km6TlXd/9yS70XXLBc9L4LvQu9C70LvQu9OCDfJO0vOu7P9mFvksueE4a34Xehd6F3oXehR58kG+Slnd99ye70HfJBc9J47vQu9C70LvQu9CDD/JN0vKu7/5kfKHvGuu5cwjIP1RMSJW6WMJBPKR0J/RCPAgH0ZVa6ZvotrYE7iDQhX4Hxf+4xoSHVlqQepSFg3hI6QqzCbXCIeVX+pbyUN0S+Nd/I/NnJ7TTcZHAhIdWIqRGXjiIh5SuMJtQKxxSfqVvKQ/VLYEu9M5AjMCEh1bCpR5l4SAeUrrCbEKtcEj5lb6lPFS3BLrQOwMxAhMeWgmXepSFg3hI6QqzCbXCIeVX+pbyUN0S6ELvDMQITHhoJVzqURYO4iGlK8wm1AqHlF/pW8pDdUugC70zECMw4aGVcKlHWTiIh5SuMJtQKxxSfqVvKQ/VLYEu9M5AjMCEh1bCpR5l4SAeUrrCbEKtcEj5lb6lPFS3BLrQOwMxAhMeWgmXepSFg3hI6QqzCbXCIeVX+pbyUN0S6ELvDMQITHhoJVzqURYO4iGlK8wm1AqHlF/pW8pDdUugC70zECMw4aGVcKlHWTiIh5SuMJtQKxxSfqVvKQ/VLYHXLXS53HIJRTc1Vim/KV3hIB5EV/omHlK6kk1qU35FV/xKrfRNdCXbBA+STfyexkGyCbMJHMTv19pj/6dfU9BFdxf66pwMqvhN6a7yfP27eBDdCRxS2U7jIH6lNsU3NTuSTTyIrjATD6IrfutBaP1c24X+AxMZqGvo//20XBbxm9IVDuJBdCdwSGU7jYP4ldoU39TsSDbxILrCTDyIrvitB6HVhb6kJQO1FNsskMsiflO6ElM8iO4EDqlsp3EQv1Kb4puaHckmHkRXmIkH0RW/9SC0utCXtGSglmKbBXJZxG9KV2KKB9GdwCGV7TQO4ldqU3xTsyPZxIPoCjPxILritx6EVhf6kpYM1FJss0Aui/hN6UpM8SC6Eziksp3GQfxKbYpvanYkm3gQXWEmHkRX/NaD0OpCX9KSgVqKbRbIZRG/KV2JKR5EdwKHVLbTOIhfqU3xTc2OZBMPoivMxIPoit96EFpd6EtaMlBLsc0CuSziN6UrMcWD6E7gkMp2GgfxK7UpvqnZkWziQXSFmXgQXfFbD0KrC31JSwZqKbZZIJdF/KZ0JaZ4EN0JHFLZTuMgfqU2xTc1O5JNPIiuMBMPoit+60FodaEvaclALcU2C+SyiN+UrsQUD6I7gUMq22kcxK/UpvimZkeyiQfRFWbiQXTFbz0IrS70JS0ZqKXYZoFcFvGb0pWY4kF0J3BIZTuNg/iV2hTf1OxINvEgusJMPIiu+K0HodWFfo3WQ6dTQ32aruCWbKL75to+yt+7KxwmzFnK72m6E+6mMHvCb/+X4p6gjL8hj4YM1Gm6gk2yie6ba2V2hIP04jQPkk2YSa0wE7+n6QqzVK0wS3n4qtuF/gRl/I03X8LUBRBm2I7Xlk/oxWkeJsyZMBO/p+lOuJjC7Am/XehPUMbfePMlTF0AYYbteG35hF6c5mHCnAkz8Xua7oSLKcye8NuF/gRl/I03X8LUBRBm2I7Xlk/oxWkeJsyZMBO/p+lOuJjC7Am/XehPUMbfePMlTF0AYYbteG35hF6c5mHCnAkz8Xua7oSLKcye8NuF/gRl/I03X8LUBRBm2I7Xlk/oxWkeJsyZMBO/p+lOuJjC7Am/XehPUMbfePMlTF0AYYbteG35hF6c5mHCnAkz8Xua7oSLKcye8NuF/gRl/I03X8LUBRBm2I7Xlk/oxWkeJsyZMBO/p+lOuJjC7Am/XehPUMbfePMlTF0AYYbteG35hF6c5mHCnAkz8Xua7oSLKcye8NuF/gRl/I03X8LUBRBm2I7Xlk/oxWkeJsyZMBO/p+lOuJjC7Am/xy50gSNDLbqp2glD8mZmku3NvZBsZfb9tqeYyVsiHkQ3VSuzIx4mcJBsT/jtQpcJeqj2icavosigrrSe+Lswk2yim8opfsWDZBMPoit+pVb8iq5km+BBsqVq38xBssns7PaiC32XXPDcE41f2ZdBXWk98XdhJtlEN5VT/IoHySYeRFf8Sq34FV3JNsGDZEvVvpmDZJPZ2e1FF/ouueC5Jxq/si+DutJ64u/CTLKJbiqn+BUPkk08iK74lVrxK7qSbYIHyZaqfTMHySazs9uLLvRdcsFzTzR+ZV8GdaX1xN+FmWQT3VRO8SseJJt4EF3xK7XiV3Ql2wQPki1V+2YOkk1mZ7cXXei75ILnnmj8yr4M6krrib8LM8kmuqmc4lc8SDbxILriV2rFr+hKtgkeJFuq9s0cJJvMzm4vutB3yQXPPdH4lX0Z1JXWE38XZpJNdFM5xa94kGziQXTFr9SKX9GVbBM8SLZU7Zs5SDaZnd1edKHvkguee6LxK/syqCutJ/4uzCSb6KZyil/xINnEg+iKX6kVv6Ir2SZ4kGyp2jdzkGwyO7u96ELfJRc890TjV/ZlUFdaT/xdmEk20U3lFL/iQbKJB9EVv1IrfkVXsk3wINlStW/mINlkdnZ70YW+Sy547onGr+zLoK60nvi7MJNsopvKKX7Fg2QTD6IrfqVW/IquZJvgQbKlat/MQbLJ7Oz2ogt9l1zw3BONX9mXQV1pPfF3YSbZRDeVU/yKB8kmHkRX/Eqt+BVdyTbBg2RL1b6Zg2ST2dntRXyhS2AJIXDEw2m6wmxCbYrvm7OV2ffuTrjHMmepvomu+E3xTXkQXWEmHFIeRPdrbRf6D+RSjU/p7jb+d517M4dUtpTu75qBr7+bypbSFWYpD6IrfmWRTfAg2cSvcEh5EN0u9F/QSjU+pbvb+N917s0cUtlSur9rBrrQfyYvS0TmQXp8mgfJJsyEQ8qD6Hahd6HvzsvlcxMu1uUQ/yKQypbSTXEQ3VS2lO5p2cSvLDLhm/IguuJXOKQ8iG4Xehf67rxcPjfhYl0O0YV+G8LUPKR0JXjKg+iKX1lkEzxINvErHFIeRLcLvQt9d14un5twsS6H6EK/DWFqHlK6EjzlQXTFryyyCR4km/gVDikPotuF3oW+Oy+Xz024WJdDdKHfhjA1DyldCZ7yILriVxbZBA+STfwKh5QH0e1C70LfnZfL5yZcrMshutBvQ5iah5SuBE95EF3xK4tsggfJJn6FQ8qD6Hahd6HvzsvlcxMu1uUQXei3IUzNQ0pXgqc8iK74lUU2wYNkE7/CIeVBdLvQu9B35+XyuQkX63KILvTbEKbmIaUrwVMeRFf8yiKb4EGyiV/hkPIgul3oXei783L53ISLdTlEF/ptCFPzkNKV4CkPoit+ZZFN8CDZxK9wSHkQ3UcXuhhLgRQP0njRlWwpD+JXaiWb6E7gINnEb0pX+Eqt+BVdYSa64jflIeVXdCdkE7+pvqV0JdsTtfH/6VcJIdBFV2pTF0CypTwIB6mVbKI7gYNkE78pXeErteJXdIWZ6IrflIeUX9GdkE38pvqW0pVsT9R2of9AOXUB3jxQkk2GOtUL8SDZxG9KV7JJrfgVXWEmuuI35SHlV3QnZBO/qb6ldCXbE7Vd6F3ol+dMLov82ITHSLKJ35Su8JVa8Su6wkx0xW/KQ8qv6E7IJn5TfUvpSrYnarvQu9Avz5lcFvmxCY+RZBO/KV3hK7XiV3SFmeiK35SHlF/RnZBN/Kb6ltKVbE/UdqF3oV+eM7ks8mMTHiPJJn5TusJXasWv6Aoz0RW/KQ8pv6I7IZv4TfUtpSvZnqjtQu9CvzxnclnkxyY8RpJN/KZ0ha/Uil/RFWaiK35THlJ+RXdCNvGb6ltKV7I9UduF3oV+ec7kssiPTXiMJJv4TekKX6kVv6IrzERX/KY8pPyK7oRs4jfVt5SuZHuitgu9C/3ynMllkR+b8BhJNvGb0hW+Uit+RVeYia74TXlI+RXdCdnEb6pvKV3J9kRtF3oX+uU5k8siPzbhMZJs4jelK3ylVvyKrjATXfGb8pDyK7oTsonfVN9SupLtidou9C70y3Mml0V+bMJjJNnEb0pX+Eqt+BVdYSa64jflIeVXdCdkE7+pvqV0JdsTtfGFngIpuk+AXP2GXKwJ2cTvKvvXv6eyid83e5BelJnQ+l4rzFz9sxOp+f3s17McTssmfp+YnS50meILtdJMGZILln55VPyKh1Q28ftmD9KLMhNa2UUmTlLzKx5kdkT3tGziN8Xsbx9Mf4Z/JRVYdGWgUrWCeUI28SvMUtnE75s9SC/KTGh1oX+lJbMjlFN3UzxINvEruuK3C32X1oVz0kwZkguW+oV+M7w39zg1k29mdvN4/SWX6oX4lb6J7mnZxG+KWRe6TNhNtdJMGZKb7P0kI37FQyqb+H2zB+lFmQmtfqH3C/3neZG3RO6bT+b3E/3P0HfJ4TlppgwJ2vi4XPx+LPr/B+7bNyn/uFb8vtnDx8Dwv+BVZl3oXehd6PSAT3iU5UGU2tOyiV/h8ObFIMxSHKQXE/xO8JBiJrpSe9rsvDmb9EJmXZh9re0X+i45PCfNlCFBGx+Xi9+PRfuF/heq03qc8itzlvIg8yt+RVdq38zhtGzi94nZ6UKXm3ShVpopQ3LB0i+Pil/xkMomft/sQXpRZkKr/8q9/8q9/8q9/8r9fzMw4fGU50v8iu6bl6kwS3GQXkzwO8FDipnoSu1ps/PmbNILmXVh1n/lvkvrwjlppgzJBUv9Qr8Z3pt7nJrJNzO7ebyO/Y9rhENqzsRDaiZFV/w+utDFmDTzCTjifVU7IZt4WOXZ/bv0TfyKrngXD6Irtals4kFqhZlkE13xKx5E97TaFN8Uhwl9E2ZP+I3/Z+jSzGlwxPuqdkI28bDKs/t3GWrxK7riXTyIrtSmsokHqRVmkk10xa94EN3TalN8Uxwm9E2YPeG3Cz01bT/oTmi8eEhhkaEWv6Ir2cSD6EptKpt4kFphJtlEV/yKB9E9rTbFN8VhQt+E2RN+u9BT09aF/o9kZagnXBbxkBolYZbyILrCTLKJrvgVD6J7Wm2Kb4rDhL4Jsyf8dqGnpq0LvQv9ptl64iG4yer/yaQeOdGVPKfxlWxSm+IrHqR2Qt+E2RN+u9Blgi7UTmi8eLgQ9ZdHZajFr+hKNvEgulKbyiYepFaYSTbRFb/iQXRPq03xTXGY0Ddh9oTfLvTUtPULvV/oN83WEw/BTVb7hX4nyIe1ZDk9bO3yW5LyK8yeuMdd6KlOd6FfvoQTLot4SI3SEw/Bnd6FmWQTXckjHkT3tNoU3xSHCX0TZk/47UJPTVsXehf6TbP1xENwk9V+od8J8mEtWU4PW7v8lqT8CrMn7nEXeqrTXeiXL+GEyyIeUqP0xENwp3dhJtlEV/KIB9E9rTbFN8VhQt+E2RN+u9BT09aF3oV+02w98RDcZLVf6HeCfFhLltPD1i6/JSm/wuyJexxf6BJYoAsc8TBBVzhINtEVDqI7wa94EA6iK8xSHiboCofTamUepBcpDim/oivZ3sxMOHyt7UL/gZwMiQyq6EozxYPovtmvMBMOopvqhXhIZRNd4XBabaoXKQ4pv6Ir2SbMmWR7wm8Xehf6o/86Sy5A6nKLB7mEovvmbMJMOJxWK/MwgVnKr+hKj9/MTDj0C/0XtGRIZFBFV5opHkT3zX6FmXAQ3VQvxEMqm+gKh9NqU71IcUj5FV3JNmHOJNsTfvuF3i/0fqH/hn/ASz1cqQcmpSscTqs9jVnKr+hKj59YkCs/ku0Jv13oXehd6F3oq3cr9r/PvvzhgwumPfYrlCm/orvy+PXvTyzIlR/J9oTfLvQu9C70LvTVu9WFviT0c8G0x34VIeVXdFceu9B/TagLvQu9C70LffmOyqP8xJfI0vCAgtOYpfyKrrRtwpxJtif8dqF3oXehd6Ev39FpD9fS8ICC05il/IqutO2JBbnyI9me8NuF3oXehd6Fvnq3+q/cl4T6r9z/DZEsPcH8xIJc+ZFsT/jtQu9C70LvQl+9W13oS0Jd6F3ovx6S/9xCfyLw6l6m/okrpbvKs/t38bv7G6tzp83DKs/Xv0s26cVpuqcxE79SKz0W3VStzJl4mMAhlU047NaO+kKfAFIGSvymdHcbvzonfldau38Xvru/sTqX4iDZxMNpuiv+0/4hSPxKrfRYdFO1MmfiYQKHVDbhsFvbhf4DORkoaXxKd7fxq3Pid6W1+3fhu/sbq3MpDpJNPJymu+LfhS6EnquVORNXMusmFpWPAAAgAElEQVSiK7WpbOJht7YLvQv9H2enF+s7lhQHeTTEw2m68nBNyCZ+pVZ6LLqpWumFeJjAIZVNOOzWdqF3oXeh/+L2pB4YeTTEw2m68nBNyCZ+pVZ6LLqpWumFeJjAIZVNOOzWdqF3oXehd6Ev3w955FKPcsqD6C5BbRakmG3aWR5LMZvAIZVtCfWGgi70LvQu9C705VMij1zqUU55EN0lqM2CFLNNO8tjKWYTOKSyLaHeUNCF3oXehd6FvnxK5JFLPcopD6K7BLVZkGK2aWd5LMVsAodUtiXUGwq60LvQu9C70JdPiTxyqUc55UF0l6A2C1LMNu0sj6WYTeCQyraEekNBF3oXehd6F/ryKZFHLvUopzyI7hLUZkGK2aad5bEUswkcUtmWUG8o6ELvQu9C70JfPiXyyKUe5ZQH0V2C2ixIMdu0szyWYjaBQyrbEuoNBaMWuuQR6DIkoit+U7WnZRO/KWan6b55JqUXwiE1ZykPoivMpHYCs5TfFF9hlvLwlVkX+g8T9AR0GdpV7bSButPvSuu/8vc3z6T0UDjIvZjgQbKJX6mdwCzlN8VXmKU8dKH/YmqegC5Du6qdNlB3+l1p/Vf+/uaZlB4KB7kXEzxINvErtROYpfym+AqzlIcu9C50uTe31soFuPWHDxZ74iG4E0+qx8LhNA+S7c5e/W0ZfPsWkU5lkx6/2UMXehd65OJ+IiqX8BO9/0JN6jFKsUv1WDic5kGyvblvkk16nOI7wUMXehe63Jtba+UC3PrDB4ulHqMUklSPhcNpHiTbm/sm2aTHKb4TPHShd6HLvbm1Vi7ArT98sFjqMUohSfVYOJzmQbK9uW+STXqc4jvBQxd6F7rcm1tr5QLc+sMHi6UeoxSSVI+Fw2keJNub+ybZpMcpvhM8dKF3ocu9ubVWLsCtP3ywWOoxSiFJ9Vg4nOZBsr25b5JNepziO8FDF3oXutybW2vlAtz6wweLpR6jFJJUj4XDaR4k25v7Jtmkxym+Ezx0oXehy725tVYuwK0/fLBY6jFKIUn1WDic5kGyvblvkk16nOI7wcPYhX4adGmmDOpptam+CQfphfgVXfGbqk1lE91UttN6keIwoReSTfom2VK6E7KJhy70m77QZaB2G3TCObmEqTzSC/EruqlsopvKJrriV2pP64Vkk9oJvRC/0jfJltKdkE08dKF3oe/Oyz+ek0t46w9/EUtdbtFNZRNd6YVkE13xK7XiV3RPq53QC2EmfZNsKd0J2cRDF3oX+u68dKHfSu5+sdMeRCEgD7jonlYrPZ6QTfom2VK6wmyChy70LnSZ2WWtXMKl2GZB6mKJ7qb1W49JLySb6N4aaPPfwqQ8TNCd0AvhkJqzlO6EbOKhC70LfXde+oV+K7n7xeSxn/AgCgHxK7qn1UqPJ2STvkm2lK4wm+ChC70LXWZ2WSuXcCm2WZC6WKK7af3WY9ILySa6twbqF/pPOCf0QnqcmrOU7oRs4qELvQt9d176hX4rufvF5LGf8CAKAfEruqfVSo8nZJO+SbaUrjCb4KELvQtdZnZZK5dwKbZZkLpYortp/dZj0gvJJrq3BuoXer/Q/2WgJszvBA9d6F3ot765pz324lcu7K1QN8VS2UR30/ry2Gm9WAbaLJjQC7EufZNsKd0J2cRDF3oX+u68/OM5uYS3/vDm15v4lUcjlU10U9lEV/xK7Wm9kGxSO6EX4lf6JtlSuhOyiYdHF/qusTvPSePv/N2vWjKoKQ/CQfyKbirbm/0KM+mFMEt5EF3xKxxSHkRX/KY4vFlXeiG1qb6Jhy70XVoXzsllufAzvzyaGj7RTWUTvqf5FWaSTZilPIiu+BUOKQ+iK35THN6sK72Q2lTfxEMX+i6tC+fkslz4mS70D+DJJfxAbqskNQ+SbYIHgSd+hUPKg+iK3xSHN+tKL6Q21Tfx0IW+S+vCObksF36mC/0DeHIJP5DbKknNg2Sb4EHgiV/hkPIguuI3xeHNutILqU31TTx0oe/SunBOLsuFn+lC/wCeXMIP5LZKUvMg2SZ4EHjiVzikPIiu+E1xeLOu9EJqU30TD13ou7QunJPLcuFnutA/gCeX8AO5rZLUPEi2CR4EnvgVDikPoit+UxzerCu9kNpU38RDF/ourQvn5LJc+Jku9A/gySX8QG6rJDUPkm2CB4EnfoVDyoPoit8UhzfrSi+kNtU38dCFvkvrwjm5LBd+pgv9A3hyCT+Q2ypJzYNkm+BB4Ilf4ZDyILriN8XhzbrSC6lN9U08dKHv0rpwTi7LhZ/pQv8AnlzCD+S2SlLzINkmeBB44lc4pDyIrvhNcXizrvRCalN9Ew9d6Lu0LpyTy3LhZ7rQP4Anl/ADua2S1DxItgkeBJ74FQ4pD6IrflMc3qwrvZDaVN/EQxf6Lq0L5+SyXPiZLvQP4Mkl/EBuqyQ1D5JtggeBJ36FQ8qD6IrfFIc360ovpDbVN/Hw6EKXwLsh/svnJlxC4S/zINnEg9Se5leytfY7gVSPRVd6Ifci5UH8Sm2zCa2fa7/9KQQ3fuu0gdqI+FuPSPukF6IrACZ4eLNfydbaLvRpMyDvjrwlE3JKtl2/Xei75IackyGRCyC6gmKChzf7lWyt7UKfNgPy7shbMiGnZNv124W+S27IORkSuQCiKygmeHizX8nW2i70aTMg7468JRNySrZdv13ou+SGnJMhkQsguoJigoc3+5Vsre1CnzYD8u7IWzIhp2Tb9duFvktuyDkZErkAoisoJnh4s1/J1tou9GkzIO+OvCUTckq2Xb9d6LvkhpyTIZELILqCYoKHN/uVbK3tQp82A/LuyFsyIadk2/Xbhb5Lbsg5GRK5AKIrKCZ4eLNfydbaLvRpMyDvjrwlE3JKtl2/Xei75IackyGRCyC6gmKChzf7lWyt7UKfNgPy7shbMiGnZNv124W+S27IORkSuQCiKygmeHizX8nW2i70aTMg7468JRNySrZdv13ou+SGnJMhkQsguoJigoc3+5Vsre1CnzYD8u7IWzIhp2Tb9XvsQhc40njR3YV+wrkJzMSDME31+DS/wkyyCV/RFb8pD6Irft/MIZVN+KZqU/Ow67cL/Qdy0xq029ir5+QSppiJB8lbv0KrX7Ffab15duS+CQfR9cn8vSeEwxNOu9C70P9xzuQSpoZaPMhlqV+h1YXehf7zvMgdSt1jn+L7TwiH+3/9Z8Uu9C70LvSbblrq4ZrwaEg28Su60qaUB9EVv2/mkMomfFO1qXnY9duF3oXehb57e344l3q4Jjwakk38iq60KeVBdMXvmzmksgnfVG1qHnb9dqF3oXeh796eLvR/JCePXOqxT3kQXRmrN3NIZRO+qdrUPOz67ULvQu9C3709Xehd6C+aHVm8sshE9yacj8kIhydMdaF3oXeh33TTUg/XhEdDsolf0ZU2pTyIrvh9M4dUNuGbqk3Nw67fLvQu9C703dvTL/R+ob9odmTxyiIT3ZtwPiYjHJ4w1YXehd6FftNNSz1cEx4NySZ+RVfalPIguuL3zRxS2YRvqjY1D7t+u9C70LvQd29Pv9D7hf6i2ZHFK4tMdG/C+ZiMcHjC1LELXeAIdBm+lG4qm+iexkGynda3VC+EWcqD6IpfqZV5EN0J2cSv1AqzCRxSfkVX+O7WdqFf+MqSZqaGWjzIkIhf8SC64ldqJ/hNeRBdYSZ9Ew+iK36lVvyK7oRs4ldqhdkEDim/oit8d2u70LvQ/3F25BLKUIvu7lCvzk3wm/IguitOX/8ufRMPoit+pVb8iu6EbOJXaoXZBA4pv6IrfHdru9C70LvQf3F7Uo+RPATiQXTl0Uh5EF3xK7UTmInfCbXC7LQei1/h8ETfutC70LvQu9CXb03qkRPdpcnNgtSjPCHbJpLlMWE2gUPKr+guod5Q0IXehd6F3oW+fErkUZZHTnSXJjcLxK/8xIRs4ldqhdkEDim/oit8d2u70LvQu9C70JfvhzzK8siJ7tLkZoH4lZ+YkE38Sq0wm8Ah5Vd0he9ubRd6F3oXehf68v2QR1keOdFdmtwsEL/yExOyiV+pFWYTOKT8iq7w3a3tQu9C70LvQl++H/IoyyMnukuTmwXiV35iQjbxK7XCbAKHlF/RFb67tV3oXehd6F3oy/dDHmV55ER3aXKzQPzKT0zIJn6lVphN4JDyK7rCd7e2C70LvQu9C335fsijLI+c6C5NbhaIX/mJCdnEr9QKswkcUn5FV/ju1h670FMgZfhSHqSZ4ld0JdsED5JNaiXbBGaSLVV7Ggfxm2ImcyYeJNsED5It5Vc8CF/R3a3tQn/oC323QatzqaGWQZ3gYcVp9++SbQKz3Zx3njuNg/i9k9NXLZkz8SDZJniQbCm/4kH4iu5ubRd6F/o/zo4MaupiiYfdC7A6J9nEr+iuPE77+2kcxG+KdWoeJNsED8I35Vc8CF/R3a3tQu9C70L/xe2RR0Mut+juXu7fde40DuI3xTQ1D5Jtggfhm/IrHoSv6O7WdqF3oXehd6Hvvh9jZ0cCTXiUU8tJsk3wIH1L+RUPwld0d2u70LvQxz7KEy6LPBriV3R3L/fvOncaB/GbYpqaB8k2wYPwTfkVD8JXdHdru9C70LvQ+4W++36MnR0JNOFRTi0nyTbBg/Qt5Vc8CF/R3a3tQu9CH/soT7gs8miIX9Hdvdy/69xpHMRvimlqHiTbBA/CN+VXPAhf0d2t7ULvQu9C7xf67vsxdnYk0IRHObWcJNsED9K3lF/xIHxFd7e2C70LfeyjPOGyyKMhfkV393L/rnOncRC/KaapeZBsEzwI35Rf8SB8RXe3tgu9C70LvV/ou+/H2NmRQBMe5dRykmwTPEjfUn7Fg/AV3d3a+ELfNXbnuVTjpZn18L2jwkH4yrzUg9Dyvrn67z0xYc6EQM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9tiF3safPHb3e58wD6d5kC5MWCLit70QWl4rfF39sxOnzeRnqa5VdaFf49fTQwjIA5N6CE7zIK1LMRMPUtteCC2vFb6u/tmJ02bys1TXqrrQr/Hr6SEE5IFJPQSneZDWpZiJB6ltL4SW1wpfV//sxGkz+Vmqa1Vd6Nf49fQQAvLApB6C0zxI61LMxIPUthdCy2uFr6t/duK0mfws1bWqLvRr/Hp6CAF5YFIPwWkepHUpZuJBatsLoeW1wtfVPztx2kx+lupaVRf6NX49PYSAPDCph+A0D9K6FDPxILXthdDyWuHr6p+dOG0mP0t1raoL/Rq/nh5CQB6Y1ENwmgdpXYqZeJDa9kJoea3wdfXPTpw2k5+lulbVhX6NX08PISAPTOohOM2DtC7FTDxIbXshtLxW+Lr6ZydOm8nPUl2r6kK/xq+nhxCQByb1EJzmQVqXYiYepLa9EFpeK3xd/bMTp83kZ6muVXWhX+PX00MIyAOTeghO8yCtSzETD1LbXggtrxW+rv7ZidNm8rNU16q60K/x6+khBOSBST0Ep3mQ1qWYiQepbS+EltcKX1f/7MRpM/lZqmtV8YUujU81SDwITvErHkRX/J7mQbKlalO9EL/SN9FNZRO/4kF0hYPUil/RlVrhkPJ7mgfhm2ImHnZru9B3yf3xxx/S+NMugGQThMJBdFO1KQ7iN8UslU38igfRFb5SK35FV2qFQ8rvaR6Eb4qZeNit7ULfJdeFvkVOHoKtH7j50ITLnWKWyiZ+xYPo3jwGf8mJ35QH4ZDye5oH6UWKmXjYre1C3yXXhb5FTh6CrR+4+dCEy51ilsomfsWD6N48Bl3oPwCVXkiPpW/iQXRTfsXDbm0X+i65LvQtcqlLuGXmg0MTLneKWSqb+BUPovtBa7dKxO/WD3xwSDik/J7m4QOso/6hTfx+re1C3yXXhb5FTh6CrR+4+VDqQRSbKWapbOJXPIiu8JVa8Su6UiscUn5P8yB8U8zEw25tF/ouuS70LXLyEGz9wM2HJlzuFLNUNvErHkT35jEY9fUmHISvMDvNg2RLMRMPu7Vd6LvkutC3yMlDsPUDNx+acLlTzFLZxK94EN2bx6AL/Qeg0gvpsfRNPIhuyq942K3tQt8l14W+RS51CbfMfHBowuVOMUtlE7/iQXQ/aO1Wifjd+oEPDgmHlN/TPHyAddQ/tInfr7Vd6LvkutC3yMlDsPUDNx9KPYhiM8UslU38igfRFb5SK35FV2qFQ8rvaR6Eb4qZeNit7ULfJdeFvkVOHoKtH7j50ITLnWKWyiZ+xYPo3jwGo77ehIPwFWaneZBsKWbiYbf22IWeGqiU7m6D7jwn2e783a9aqcuSyiZ+3+xhwjxM4JvikNIVZqlZF13hINlEN1Wb4vDVbxf6D92TIXmiQXcOl2S783e70K/RlDmb0GNJOyGbeJBsE2plHoRDSleYiQfRTdUK310PXehd6Luzs3UuNdSpyy1+3+xhq9kfHDqN7weRRpXITKZ6IboCT7KJbqo2xaFf6L/omAzJEw26c7gk252/2y/0azRlzib0WNJOyCYeJNuEWpkH4ZDSFWbiQXRTtcJ310O/0PuFvjs7W+dSQ5263OL3zR62mv3BodP4fhBpVInMZKoXoivwJJvopmpTHPqF3i/01MwudVNDnbrc4vfNHpaN3Sw4je9mzN92TGYy1QvRFVCSTXRTtSkOXehd6KmZXeqmhjp1ucXvmz0sG7tZcBrfzZi/7ZjMZKoXoiugJJvopmpTHLrQu9BTM7vUTQ116nKL3zd7WDZ2s+A0vpsxf9sxmclUL0RXQEk20U3Vpjh0oXehp2Z2qZsa6tTlFr9v9rBs7GbBaXw3Y/62YzKTqV6IroCSbKKbqk1x6ELvQk/N7FI3NdSpyy1+3+xh2djNgtP4bsb8bcdkJlO9EF0BJdlEN1Wb4tCF3oWemtmlbmqoU5db/L7Zw7KxmwWn8d2M+duOyUymeiG6AkqyiW6qNsXhFQtdoJ/WeMn2xJCs/KT4prKJX/GQ0l3x/9uF/vZNyj+uFQ4fi/7xxx+nMRMOkk2YvdlDKpvoSi+kxykPXejSseG1TwzJCoEM9Urr699T2cSveEjpCjPxILrCQXTF72keJJswEw6neUhlE13phfBNeehCl44Nr31iSFYIZKhXWl3oQujn2vbC+QkzuW+iK67f7CGVTXSlF9LjlIcudOnY8NonhmSFQIZ6pdWFLoS60K/R+n5a5lfum+hKjjd7SGUTXemF9DjloQtdOja89okhWSGQoV5pdaELoS70a7S60Hf5ybsj78MEXWGSyiYeutB3aQ08JxcgZV+GWjyksolf8ZDSFWbiQXSFg+iK39M8SDZhJhxO85DKJrrSC+Gb8tCFLh0bXvvEkKwQyFCvtPqFLoT6hX6NVr/Qd/nJuyPvwwRdYZLKJh660HdpDTwnFyBlX4ZaPKSyiV/xkNIVZuJBdIWD6Irf0zxINmEmHE7zkMomutIL4Zvy0IUuHRte+8SQrBDIUK+0+oUuhPqFfo1Wv9B3+cm7I+/DBF1hksomHrrQd2kNPCcXIGVfhlo8pLKJX/GQ0hVm4kF0hYPoit/TPEg2YSYcTvOQyia60gvhm/LQhS4dG177xJCsEMhQr7T6hS6E+oV+jVa/0Hf5ybsj78MEXWGSyiYeXrHQBaTAmTBQqWwTOIiHCbUT5iHFYcKcSbZUL8SD1E7wKx4kW2p2xG/Kg3CQWskmul3ov6Al0GWgUrq7jV+dO83vKs/u31McRHfX++qczO9K64m/C7MJ2Sb4FQ/SwxRf8ZvyIBykVrKJbhd6F/pyXmT4TrtYy/BfClIcRFf8Su1pfRNmE7JN8CseJsyO+J3QY2Em2US3C70LfTkvMnynXaxl+C50QfRY7WkzOcGveJBGpu68+E15EA5SK9lEtwu9C305LzJ8p12sZfgudEH0WO1pMznBr3iQRqbuvPhNeRAOUivZRLcLvQt9OS8yfKddrGX4LnRB9FjtaTM5wa94kEam7rz4TXkQDlIr2US3C70LfTkvMnynXaxl+C50QfRY7WkzOcGveJBGpu68+E15EA5SK9lEtwu9C305LzJ8p12sZfgudEH0WO1pMznBr3iQRqbuvPhNeRAOUivZRLcLvQt9OS8yfKddrGX4LnRB9FjtaTM5wa94kEam7rz4TXkQDlIr2US3C70LfTkvMnynXaxl+C50QfRY7WkzOcGveJBGpu68+E15EA5SK9lEtwu9C305LzJ8p12sZfgudEH0WO1pMznBr3iQRqbuvPhNeRAOUivZRHfsQpcQKTgThmRCtpQH6XGqF6ls9fu9u8JXmIluas7EQyrbm3Wlb9IL0ZXaVC/EQxf6L2hJg3ahr86lBlWypTyssv9tOL99k/KPa1PZhO/HZnFBiu4Ev+JhQt/EQyrbm3VlfqUXoiu1qV6Ihy70LvTlvJx2WZaBvhSkssnlrt/vBITZhL6Jh1S2N+tOuBfiIdUL8dCF3oW+nBd5uJZimwVyWeQnUtnq93sXhK8wE12Zh5SH6vo/tEnfUvMgHlI9Fg9d6F3oy3k57bIsA/UL/SdE8hil+IqH1EymPFS3C/3rvUnNbxd6F/ryfX5i+FYm5EFcaT1xseq3X+h/e1zhvwMi903m7DTdCfdYPKR6IR660LvQl/MiD8FSbLNALov8RCpb/Xahd6H/fBNPuxfylki21LvThd6FvpzZJ4ZvZUIuy0qrX+gzH1rpcWomUx6q23/l/sS704Xehb7cf6nHc/nDXwrkQRTdVLb67Rd6v9Bn/oOjvA9SK3c+9e50oXehL2f2ieFbmZDLstJ64p+U67cLvQu9C/3f3qIn3tRvf4Z/pY+crBp/EEVdehEei49si9+PBP9XlMpWvz6/wmxC38RDKtubdSfcY/GQ6oV4eMUXugSWSyi6qWamdCWb1J7mN5VNdGUmT+NbvzIJ2VrpRcpJatZP8yscdrMd+4UugVMg5bKIh5SuMJPa0/ymsolu58G/5oWv1HZ+hZbXpmbdnXx2IuVXdD9z+nNVF/ouueD/bOVpD8xpfqXlkk105XKLB9EVv1Jbv0IrWyu9SDmRmXyzX+Gw24su9F1yXeh/kZNL+MRQX2jpT0clm/yucBAPoit+pbZ+hVa2VnqRciIz+Wa/wmG3F13ou+S60LvQL8yOXG555ET3gv1fHq3fFFnXlV64+mcnZCbf7Fc4fEa2/8p9l9M/npPhk2amdG8N/0XsNL/CQbKJbufhOy3hIHylVno8wW8qm+hKrTCTXogHqU35FV3x+7W2X+i75PqF3i/0C7Mjl1seOdG9YL9f6Cl4N+vK7Nz803/JyUy+2a9w2O1FF/ouuS70LvQLsyOXWx450b1gvws9Be9mXZmdm3+6C/0HoE/czS70C1Msl0WamdK9EPVVD7hwkF6IbufhOy3hIHylVno8wW8qm+hKrTCTXogHqU35FV3x+7W2C32XXL/Q+4V+YXbkcssjJ7oX7L/qH/BO4yt9k2yiK7Uyk2/2KxyEbxf6Lq0fzsnwSTNTujfF/knmNL/CQbKJbuehX+gyL7u1qfkVP6lZFw9Sm/IruuL30YW+a+yEcxMui3CSgUplEw+STWolW8qveJBsp/mVbBNqU3xT2VJzlvKb0pW+pZiJh10O8X/lvmvshHOpxqeyy0ClsomHFAfJlvIrHoTDaX4l24TaFN9UttScpfymdKVvKWbiYZdDF/ouOfzP0C/8zG1HZaBOHuoVMMkmzFa/+7d/Nfbtm5R/XHua34+DDSlM8U3Fk1lPeZigK31LMRMPu8y60HfJdaFvkXtiqFfG5MKm/IqHVZ6vfz/Nr2SbUJvim8qWmrOU35Su9C3FTDzscuhC3yXXhb5F7omhXhmTC5vyKx5WebrQhdC12tQ8XHP176dTc5bym9KVvqWYiYddDl3ou+S60LfIPTHUK2NyYVN+xcMqTxe6ELpWm5qHa6660Ff8pG+n3c2v2bvQV5Pwi7+nGn/B0i+P/leGesVP+ibMVr/7t4vX/wxdcI2pTc1DKqDMesrDBF3pW4qZeNhl1oW+S65f6FvknhjqlTG5sCm/4mGVp1/oQuhabWoerrnqF/qKn/TttLvZL/RV9z/8e6rxH/48l/1XhnoFRvomzFa/2y90ITSzNjUPqbQy6ykPE3Slbylm4mGXWb/Qd8n1C32L3BNDvTImFzblVzys8vQLXQhdq03NwzVX/UJf8ZO+nXY3+4W+6v6Hf081/sOf57L/ylCvwEjfhNnqd/uFLoRm1qbmIZVWZj3lYYKu9C3FTDzsMusX+i65Iedk+FIDJR4mYJvAYYIH6YX4PW0ehMOba6XHKQ4yO+I3pZvisKvbhb5Lbsi5CYMqHiZgk4dA/AqHCR4km/gVDuKhtVkC0uOUE5kd8ZvSTXHY1e1C3yU35NyEQRUPE7DJQyB+hcMED5JN/AoH8dDaLAHpccqJzI74TemmOKyf+FwAABBMSURBVOzqdqHvkhtybsKgiocJ2OQhEL/CYYIHySZ+hYN4aG2WgPQ45URmR/ymdFMcdnW70HfJDTk3YVDFwwRs8hCIX+EwwYNkE7/CQTy0NktAepxyIrMjflO6KQ67ul3ou+SGnJswqOJhAjZ5CMSvcJjgQbKJX+EgHlqbJSA9TjmR2RG/Kd0Uh13dLvRdckPOTRhU8TABmzwE4lc4TPAg2cSvcBAPrc0SkB6nnMjsiN+UborDrm4X+i65IecmDKp4mIBNHgLxKxwmeJBs4lc4iIfWZglIj1NOZHbEb0o3xWFXtwt9l9yQcxMGVTxMwCYPgfgVDhM8SDbxKxzEQ2uzBKTHKScyO+I3pZvisKvbhb5Lbsi5CYMqHiZgk4dA/AqHCR4km/gVDuKhtVkC0uOUE5kd8ZvSTXHY1e1C3yU35NyEQRUPE7DJQyB+hcMED5JN/AoH8dDaLAHpccqJzI74TemmOOzqxhe6gNwN8bZzMqiSXXqR8pDyK7qpbG/mm2ImfRO+oiu1wkH8iq74TXk4TTfFTHRTPf7qoQtdOvJQbarxqUuYwiJ+xUP5fqclfFPMpG/iV3SlVjiIX9EVvykPp+mmmIluqsdd6NKF31CbanzqEqYQiV/xUL5d6DIvX2tldmR+RVe8pzycpptiJrqpHnehSxd+Q22q8alLmEIkfsVD+Xahy7x0of9MS+6m3LeUrvRbPIiucBDdLvRdWg+dSzVeBjXlQRCKX9FNZRO/KQ/C4c1+hYPUSt8m8E15OE1XeizZRFdmR3S70HdpPXQu1XgZ1JQHQSh+RTeVTfymPAiHN/sVDlIrfZvAN+XhNF3psWQTXZkd0e1C36X10LlU42VQUx4EofgV3VQ28ZvyIBze7Fc4SK30bQLflIfTdKXHkk10ZXZEtwt9l9ZD51KNl0FNeRCE4ld0U9nEb8qDcHizX+EgtdK3CXxTHk7TlR5LNtGV2RHdLvRdWg+dSzVeBjXlQRCKX9FNZRO/KQ/C4c1+hYPUSt8m8E15OE1XeizZRFdmR3S70HdpPXQu1XgZ1JQHQSh+RTeVTfymPAiHN/sVDlIrfZvAN+XhNF3psWQTXZkd0e1C36X10LlU42VQUx4EofgV3VQ28ZvyIBze7Fc4SK30bQLflIfTdKXHkk10ZXZEd+xCfyLwLqir52RIhIPoSoaUhwm6wiHFVzxIrfAVXakVZuI3pSvZpFb8im6ZCa3vtSlm4kQ8iG4X+i6tC+fkckvjRVfspzxM0BUOKb7iQWqFr+hKrTATvyldySa14ld0y0xodaE7rV+ckKGWQb3V5ANiKQ6iKzGlF+Jhgq5wkGyim6oVvikPwkz8pnQncBAPZSa0utCdVhf6klnqMRLdpckvBRMeDckmfoWDeBDdVG2Kg/gVZuI3pSvZpFb8im6ZCa0udKfVhb5kJpc7dWGXJrvQf0IkfRO+qVqZnZQHYSZ+U7oTOIiHMhNaXehOqwt9ySz1GInu0mQXehe6DMm/1MpMdjk58DKbw0ycSN9E92vtqP9/6E8E3gV19dyER04ySC8mZBO/wkGyiW6qNsVB/Aoz8ZvSlWxSK35Ft8yEVr/QnVa/0JfM5HKnLuzSZL/Q+4UuQ9Iv9F/Skjsv2FPvg+iKX6k9jZlke4Jvv9ClIxdqZVCl8aIr9lMeJugKhxRf8SC1wld0pVaYid+UrmSTWvErumUmtPqF7rT6hb5kJpc7dWGXJvuF3i90GZJ+ofcL/YZ5+Soh76T89GlvqmT7G78/JenGr0iDwlY23N93JMVBdCWN9EI8TNAVDpJNdFO1wjflQZiJ35TuBA7iocyEVr/QndZv+EKXy31roIO/YoXDhEcj1WPJJszEb8pDyq/oprIJX/ErtZJtgl/Jdlqt9CKVTXr8hN9j/zN0AZlqpjRI/KZ0hUPKQ0o3lU10Uz0WD1IrfkVXeiy6Kb/iQbJN8CvZTquVXqSySY+f8NuFfqHT0qBU40VXojab0PpeK70Qvu7ksxPi9zPF71WpbCm/qWwT/Eq202pTcyYcpMdP+O1Cl+79UCsNSjVedCVqswmtLvSvtGR2hHJq1sWDZJvgV7KdViu9SGWTHj/htwv9QqelQanGi65EbTah1YXehf7zvKTupk/mO0/IG5UiID1+wm8X+oVOS4NSjRddidpsQqsLvQu9C91vzLUT8kZd+6V/Py3v7xN+u9AvdFoalGq86ErUZhNaXehd6F3ofmOunZA36tovdaH/RUAWjjRIdFPNTPlN6QqHlIeUbiqb6MpMCgfxILXiV3RT2VJ+U9km+JVsp9Wm5kw4SI+f8NsvdOneD7XSoFTjRVeiNpvQ6hd6v9D7he435toJeaOu/VK/0PuF/sMMyOKVQRVdGeqUh5RuKpvoSi+Eg3iQWvEruqlsKb+pbBP8SrbTalNzJhykx0/47Re6dK9f6P9IKzXUoittTF0s8ZvyIBzEr+imsqX8prJN8CvZTqtNzZlwkB4/4bcLXbo3cKGL/dTwvVlX+EqtXO7T+AqHCbUpvqdlE7+p+RUPUit+RXdabRf6hY7IkEx4NFIe3qx7YTx+eXTC7KT6lmKW0n0zB8kmfFPzKx6kVvyK7rTaLvQLHZEhkYslumI/5eHNusJXaqXHp/EVDhNqU3xPyyZ+U/MrHqRW/IrutNou9AsdkSGZ8GikPLxZ98J49As9Be9m3dT83mxzS06yyQ+k3j7xILXiV3Sn1XahX+iIDIlcLNEV+ykPb9YVvlIrPT6Nr3CYUJvie1o28ZuaX/EgteJXdKfVdqFf6IgMyYRHI+XhzboXxqNf6Cl4N+um5vdmm1tykk1+IPX2iQepFb+iO622C/1CR2RI5GKJrthPeXizrvCVWunxaXyFw4TaFN/Tsonf1PyKB6kVv6I7rbYL/UJHZEgmPBopD2/WvTAe/UJPwbtZNzW/N9vckpNs8gOpt088SK34Fd1ptV3oFzoiQyIXS3TFfsrDm3WFr9RKj0/jKxwm1Kb4npZN/KbmVzxIrfgV3Wm1XegXOiJDMuHRSHl4s+6F8egXegrezbqp+b3Z5pacZJMfSL194kFqxa/oTqvtQr/QERkSuViiK/ZTHt6sK3ylVnp8Gl/hMKE2xfe0bOI3Nb/iQWrFr+hOq+1Cv9ARGZLUo5HSvYDltqOSTX5U+ia6b/abYpbiO8GvZJtQK/M7ga/4Fb4Tsonfr7Vd6Lvk/vjjD2m8DN8E3QtYbjsqzORHha/ovtlvilmK7wS/km1CrczvBL7iV/hOyCZ+u9B3af1wThovwzdB9yZEl2SEmfyQ8BXdN/tNMUvxneBXsk2olfmdwFf8Ct8J2cRvF/ourS70m8h9JnPahX2z3wmPnPCd4PezKZ9TdRpf8SuUT56d/it36XQX+gVafvS0C/tmvxMeOeE7wa9P/O89cRpf8StkT56dLnTpdBf6BVp+9LQL+2a/Ex454TvBr0/87z1xGl/xK2RPnp0udOl0F/oFWn70tAv7Zr8THjnhO8GvT/zvPXEaX/ErZE+enS506XQX+gVafvS0C/tmvxMeOeE7wa9P/O89cRpf8StkT56dLnTpdBf6BVp+9LQL+2a/Ex454TvBr0/87z1xGl/xK2RPnp0udOl0F/oFWn70tAv7Zr8THjnhO8GvT/zvPXEaX/ErZE+enS506XQX+gVafvS0C/tmvxMeOeE7wa9P/O89cRpf8StkT56dYxe6NGhCrQxfaqDEQ4qZZBO/oivZTvMg2VLMxIPUSi9EVziIB9EVv1I7wa94kGwpvqf5/cqsC10m6EKtDMlpgypYJNtpzCSbMBMOopvyKx6kdgIH8TCB7wS/4kHmIcX3NL9d6DI1N9XKkJw2qIJIsp3GTLIJM+Eguim/4kFqJ3AQDxP4TvArHmQeUnxP89uFLlNzU60MyWmDKogk22nMJJswEw6im/IrHqR2AgfxMIHvBL/iQeYhxfc0v13oMjU31cqQnDaogkiyncZMsgkz4SC6Kb/iQWoncBAPE/hO8CseZB5SfE/z24UuU3NTrQzJaYMqiCTbacwkmzATDqKb8isepHYCB/Ewge8Ev+JB5iHF9zS/XegyNTfVypCcNqiCSLKdxkyyCTPhILopv+JBaidwEA8T+E7wKx5kHlJ8T/PbhS5Tc1OtDMlpgyqIJNtpzCSbMBMOopvyKx6kdgIH8TCB7wS/4kHmIcX3NL9d6DI1N9XKkJw2qIJIsp3GTLIJM+Eguim/4kFqJ3AQDxP4TvArHmQeUnxP89uFLlNzU60MyWmDKogk22nMJJswEw6im/IrHqR2AgfxMIHvBL/iQeYhxfc0v13oMjU31cqQnDaogkiyncZMsgkz4SC6Kb/iQWoncBAPE/hO8CseZB5SfE/zO3ahSzPfXNtB/d7d1MWS2ZFeTPAr2SbUTuA7wYP0QvyKbmp+xa94SOkKM/Eguru1o/6nX3dDvO1cakjksgjT0/ymsqX4it/TamV2UnwneJC+iV/RPY2vcJiQTXqxW9uFvksueE4GVWycNtQpv8JMejHBr2SbUDuB7wQP0gvxK7qp+RW/4iGlK8zEg+ju1nah75ILnksNiVwWiXea31S2FF/xe1qtzE6K7wQP0jfxK7qn8RUOE7JJL3Zru9B3yQXPyaCKjdOGOuVXmEkvJviVbBNqJ/Cd4EF6IX5FNzW/4lc8pHSFmXgQ3d3aLvRdcsFzqSGRyyLxTvObypbiK35Pq5XZSfGd4EH6Jn5F9zS+wmFCNunFbm0X+i654DkZVLFx2lCn/Aoz6cUEv5JtQu0EvhM8SC/Er+im5lf8ioeUrjATD6K7W9uFvksueC41JHJZJN5pflPZUnzF72m1MjspvhM8SN/Er+iexlc4TMgmvdit7ULfJRc8J4MqNk4b6pRfYSa9mOBXsk2oncB3ggfphfgV3dT8il/xkNIVZuJBdHdru9B3yQXPpYZELovEO81vKluKr/g9rVZmJ8V3ggfpm/gV3dP4CocJ2aQXu7Vd6LvkgudkUMXGaUOd8ivMpBcT/Eq2CbUT+E7wIL0Qv6Kbml/xKx5SusJMPIjubm18oe8a67kSKIESKIESKIHPCXShf86qlSVQAiVQAiUwlkAX+tjW1FgJlEAJlEAJfE6gC/1zVq0sgRIogRIogbEEutDHtqbGSqAESqAESuBzAl3on7NqZQmUQAmUQAmMJdCFPrY1NVYCJVACJVACnxPoQv+cVStLoARKoARKYCyBLvSxramxEiiBEiiBEvicQBf656xaWQIlUAIlUAJjCXShj21NjZVACZRACZTA5wS60D9n1coSKIESKIESGEugC31sa2qsBEqgBEqgBD4n0IX+OatWlkAJlEAJlMBYAl3oY1tTYyVQAiVQAiXwOYEu9M9ZtbIESqAESqAExhLoQh/bmhorgRIogRIogc8JdKF/zqqVJVACJVACJTCWQBf62NbUWAmUQAmUQAl8TqAL/XNWrSyBEiiBEiiBsQS60Me2psZKoARKoARK4HMCXeifs2plCZRACZRACYwl0IU+tjU1VgIlUAIlUAKfE+hC/5xVK0ugBEqgBEpgLIEu9LGtqbESKIESKIES+JzA/wNcGiLlJGLuewAAAABJRU5ErkJggg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166" y="0"/>
            <a:ext cx="2035834" cy="203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1"/>
            <a:ext cx="7142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https://bl831.als.lbl.gov/~</a:t>
            </a:r>
            <a:r>
              <a:rPr lang="en-US" dirty="0" smtClean="0"/>
              <a:t>jamesh/powerpoint/Ringberg_tangle_2024.pptx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2504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963172070"/>
              </p:ext>
            </p:extLst>
          </p:nvPr>
        </p:nvGraphicFramePr>
        <p:xfrm>
          <a:off x="919163" y="1411288"/>
          <a:ext cx="7316787" cy="5097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 smtClean="0">
                <a:solidFill>
                  <a:srgbClr val="000000"/>
                </a:solidFill>
              </a:rPr>
              <a:t>Over-Fitting </a:t>
            </a:r>
            <a:r>
              <a:rPr lang="en-US" altLang="en-US" sz="4400" dirty="0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 rot="-5400000">
            <a:off x="-1181100" y="3695700"/>
            <a:ext cx="3643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Map density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332452" y="6424613"/>
            <a:ext cx="10823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position</a:t>
            </a:r>
            <a:endParaRPr lang="el-GR" altLang="en-US" sz="1800" b="1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22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386260937"/>
              </p:ext>
            </p:extLst>
          </p:nvPr>
        </p:nvGraphicFramePr>
        <p:xfrm>
          <a:off x="919163" y="1411288"/>
          <a:ext cx="7316787" cy="5097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 smtClean="0">
                <a:solidFill>
                  <a:srgbClr val="000000"/>
                </a:solidFill>
              </a:rPr>
              <a:t>Over-Fitting </a:t>
            </a:r>
            <a:r>
              <a:rPr lang="en-US" altLang="en-US" sz="4400" dirty="0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 rot="-5400000">
            <a:off x="-1181100" y="3695700"/>
            <a:ext cx="3643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Map density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332452" y="6424613"/>
            <a:ext cx="10823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position</a:t>
            </a:r>
            <a:endParaRPr lang="el-GR" altLang="en-US" sz="1800" b="1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26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22644452"/>
              </p:ext>
            </p:extLst>
          </p:nvPr>
        </p:nvGraphicFramePr>
        <p:xfrm>
          <a:off x="919163" y="1411288"/>
          <a:ext cx="7316787" cy="5097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 smtClean="0">
                <a:solidFill>
                  <a:srgbClr val="000000"/>
                </a:solidFill>
              </a:rPr>
              <a:t>Over-Fitting </a:t>
            </a:r>
            <a:r>
              <a:rPr lang="en-US" altLang="en-US" sz="4400" dirty="0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 rot="-5400000">
            <a:off x="-1181100" y="3695700"/>
            <a:ext cx="3643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Map density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332452" y="6424613"/>
            <a:ext cx="10823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position</a:t>
            </a:r>
            <a:endParaRPr lang="el-GR" altLang="en-US" sz="1800" b="1" baseline="30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9080" y="1604512"/>
            <a:ext cx="173957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≈ 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10325" y="2179606"/>
            <a:ext cx="248497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params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= N</a:t>
            </a:r>
            <a:r>
              <a:rPr lang="en-US" sz="3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2347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4" t="20625" r="11316" b="9555"/>
          <a:stretch/>
        </p:blipFill>
        <p:spPr>
          <a:xfrm>
            <a:off x="931653" y="1414733"/>
            <a:ext cx="7177177" cy="4787660"/>
          </a:xfrm>
          <a:prstGeom prst="rect">
            <a:avLst/>
          </a:prstGeom>
        </p:spPr>
      </p:pic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 smtClean="0">
                <a:solidFill>
                  <a:srgbClr val="000000"/>
                </a:solidFill>
              </a:rPr>
              <a:t>Under-Fitting </a:t>
            </a:r>
            <a:r>
              <a:rPr lang="en-US" altLang="en-US" sz="4400" dirty="0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 rot="-5400000">
            <a:off x="-1181100" y="3695700"/>
            <a:ext cx="3643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Map density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332452" y="6424613"/>
            <a:ext cx="10823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position</a:t>
            </a:r>
            <a:endParaRPr lang="el-GR" altLang="en-US" sz="1800" b="1" baseline="300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9080" y="1604512"/>
            <a:ext cx="173957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&gt; 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10325" y="2179606"/>
            <a:ext cx="248497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params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&gt; N</a:t>
            </a:r>
            <a:r>
              <a:rPr lang="en-US" sz="3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091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942" y="0"/>
            <a:ext cx="10511942" cy="6858000"/>
          </a:xfrm>
        </p:spPr>
      </p:pic>
      <p:sp>
        <p:nvSpPr>
          <p:cNvPr id="5" name="TextBox 4"/>
          <p:cNvSpPr txBox="1"/>
          <p:nvPr/>
        </p:nvSpPr>
        <p:spPr>
          <a:xfrm>
            <a:off x="-1" y="19050"/>
            <a:ext cx="2631689" cy="1815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="1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0.0823</a:t>
            </a:r>
          </a:p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="1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   0.1106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bond:	   0.014 Å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ngle:  1.92°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21597" y="4439865"/>
            <a:ext cx="15561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l-GR" sz="6600" b="1" dirty="0" smtClean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4400" b="1" baseline="30000" dirty="0">
              <a:solidFill>
                <a:srgbClr val="509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549676"/>
            <a:ext cx="2362200" cy="2308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MoPro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  1.15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Clash:	    0.49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dev:   20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Rota:	    1.7%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Rama:	    0.03%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reso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     1.0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Å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2114" y="0"/>
            <a:ext cx="3611886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under-fitting:</a:t>
            </a:r>
          </a:p>
          <a:p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&gt; 0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52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5815"/>
            <a:ext cx="9144000" cy="5702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is holding it back?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60380" y="5203903"/>
            <a:ext cx="881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84181" y="5108062"/>
            <a:ext cx="1571264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peptide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 twist</a:t>
            </a:r>
          </a:p>
        </p:txBody>
      </p:sp>
      <p:cxnSp>
        <p:nvCxnSpPr>
          <p:cNvPr id="3" name="Straight Arrow Connector 2"/>
          <p:cNvCxnSpPr>
            <a:stCxn id="7" idx="0"/>
          </p:cNvCxnSpPr>
          <p:nvPr/>
        </p:nvCxnSpPr>
        <p:spPr>
          <a:xfrm flipH="1" flipV="1">
            <a:off x="4650059" y="3980985"/>
            <a:ext cx="451308" cy="122291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9167" y="960344"/>
            <a:ext cx="285366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48-copy ensemble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49295" y="876693"/>
            <a:ext cx="3621504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 parameters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per observation!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62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43411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does </a:t>
            </a:r>
            <a:b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ensemble refinement </a:t>
            </a:r>
            <a:b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suck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 parameters/observation and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aseline="-25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still high!)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23549" y="4995075"/>
            <a:ext cx="57470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chains are “tangled”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7058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1027"/>
          <p:cNvGrpSpPr/>
          <p:nvPr/>
        </p:nvGrpSpPr>
        <p:grpSpPr>
          <a:xfrm>
            <a:off x="1438080" y="1871931"/>
            <a:ext cx="6267841" cy="4513697"/>
            <a:chOff x="629638" y="1024569"/>
            <a:chExt cx="6267841" cy="5361060"/>
          </a:xfrm>
        </p:grpSpPr>
        <p:grpSp>
          <p:nvGrpSpPr>
            <p:cNvPr id="232" name="Group 231"/>
            <p:cNvGrpSpPr/>
            <p:nvPr/>
          </p:nvGrpSpPr>
          <p:grpSpPr>
            <a:xfrm>
              <a:off x="629638" y="1024569"/>
              <a:ext cx="2358688" cy="5361060"/>
              <a:chOff x="629638" y="514557"/>
              <a:chExt cx="2358688" cy="5905041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786789" y="3352799"/>
                <a:ext cx="326366" cy="2919065"/>
                <a:chOff x="3966996" y="181777"/>
                <a:chExt cx="744083" cy="7529625"/>
              </a:xfrm>
              <a:solidFill>
                <a:schemeClr val="tx2">
                  <a:lumMod val="60000"/>
                  <a:lumOff val="40000"/>
                </a:schemeClr>
              </a:solidFill>
            </p:grpSpPr>
            <p:sp>
              <p:nvSpPr>
                <p:cNvPr id="14" name="Freeform 13"/>
                <p:cNvSpPr/>
                <p:nvPr/>
              </p:nvSpPr>
              <p:spPr>
                <a:xfrm rot="16200000">
                  <a:off x="3797579" y="6797901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reeform 14"/>
                <p:cNvSpPr/>
                <p:nvPr/>
              </p:nvSpPr>
              <p:spPr>
                <a:xfrm rot="16200000">
                  <a:off x="3797579" y="6211834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Freeform 11"/>
                <p:cNvSpPr/>
                <p:nvPr/>
              </p:nvSpPr>
              <p:spPr>
                <a:xfrm rot="16200000">
                  <a:off x="3797579" y="5625770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 rot="16200000">
                  <a:off x="3797579" y="5039706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Freeform 9"/>
                <p:cNvSpPr/>
                <p:nvPr/>
              </p:nvSpPr>
              <p:spPr>
                <a:xfrm rot="16200000">
                  <a:off x="3797579" y="4453642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 rot="16200000">
                  <a:off x="3797579" y="3867578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 rot="16200000">
                  <a:off x="3797579" y="3281514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 rot="16200000">
                  <a:off x="3797579" y="2695450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 rot="16200000">
                  <a:off x="3797579" y="2109386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 rot="16200000">
                  <a:off x="3797579" y="1523322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 rot="16200000">
                  <a:off x="3797579" y="937258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 rot="16200000">
                  <a:off x="3797579" y="351194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786789" y="629797"/>
                <a:ext cx="326366" cy="2919065"/>
                <a:chOff x="3966996" y="181777"/>
                <a:chExt cx="744083" cy="7529625"/>
              </a:xfrm>
              <a:solidFill>
                <a:schemeClr val="tx2">
                  <a:lumMod val="60000"/>
                  <a:lumOff val="40000"/>
                </a:schemeClr>
              </a:solidFill>
            </p:grpSpPr>
            <p:sp>
              <p:nvSpPr>
                <p:cNvPr id="24" name="Freeform 23"/>
                <p:cNvSpPr/>
                <p:nvPr/>
              </p:nvSpPr>
              <p:spPr>
                <a:xfrm rot="16200000">
                  <a:off x="3797579" y="6797901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reeform 24"/>
                <p:cNvSpPr/>
                <p:nvPr/>
              </p:nvSpPr>
              <p:spPr>
                <a:xfrm rot="16200000">
                  <a:off x="3797579" y="6211834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 rot="16200000">
                  <a:off x="3797579" y="5625770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 rot="16200000">
                  <a:off x="3797579" y="5039706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Freeform 27"/>
                <p:cNvSpPr/>
                <p:nvPr/>
              </p:nvSpPr>
              <p:spPr>
                <a:xfrm rot="16200000">
                  <a:off x="3797579" y="4453642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 rot="16200000">
                  <a:off x="3797579" y="3867578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Freeform 29"/>
                <p:cNvSpPr/>
                <p:nvPr/>
              </p:nvSpPr>
              <p:spPr>
                <a:xfrm rot="16200000">
                  <a:off x="3797579" y="3281514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 rot="16200000">
                  <a:off x="3797579" y="2695450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 rot="16200000">
                  <a:off x="3797579" y="2109386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Freeform 32"/>
                <p:cNvSpPr/>
                <p:nvPr/>
              </p:nvSpPr>
              <p:spPr>
                <a:xfrm rot="16200000">
                  <a:off x="3797579" y="1523322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 rot="16200000">
                  <a:off x="3797579" y="937258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Freeform 34"/>
                <p:cNvSpPr/>
                <p:nvPr/>
              </p:nvSpPr>
              <p:spPr>
                <a:xfrm rot="16200000">
                  <a:off x="3797579" y="351194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4" name="Group 113"/>
              <p:cNvGrpSpPr/>
              <p:nvPr/>
            </p:nvGrpSpPr>
            <p:grpSpPr>
              <a:xfrm>
                <a:off x="629638" y="514557"/>
                <a:ext cx="663927" cy="453528"/>
                <a:chOff x="1043687" y="436520"/>
                <a:chExt cx="663927" cy="453528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1111625" y="449373"/>
                  <a:ext cx="517792" cy="440675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1043687" y="436520"/>
                  <a:ext cx="663927" cy="158391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9" name="Group 128"/>
              <p:cNvGrpSpPr/>
              <p:nvPr/>
            </p:nvGrpSpPr>
            <p:grpSpPr>
              <a:xfrm flipV="1">
                <a:off x="629638" y="5966070"/>
                <a:ext cx="663927" cy="453528"/>
                <a:chOff x="1043687" y="436520"/>
                <a:chExt cx="663927" cy="453528"/>
              </a:xfrm>
            </p:grpSpPr>
            <p:sp>
              <p:nvSpPr>
                <p:cNvPr id="130" name="Rectangle 129"/>
                <p:cNvSpPr/>
                <p:nvPr/>
              </p:nvSpPr>
              <p:spPr>
                <a:xfrm>
                  <a:off x="1111625" y="449373"/>
                  <a:ext cx="517792" cy="440675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Rectangle 130"/>
                <p:cNvSpPr/>
                <p:nvPr/>
              </p:nvSpPr>
              <p:spPr>
                <a:xfrm>
                  <a:off x="1043687" y="436520"/>
                  <a:ext cx="663927" cy="158391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4" name="Group 133"/>
              <p:cNvGrpSpPr/>
              <p:nvPr/>
            </p:nvGrpSpPr>
            <p:grpSpPr>
              <a:xfrm>
                <a:off x="2481550" y="3352799"/>
                <a:ext cx="326366" cy="2919065"/>
                <a:chOff x="3966996" y="181777"/>
                <a:chExt cx="744083" cy="7529625"/>
              </a:xfrm>
              <a:solidFill>
                <a:srgbClr val="FF5050"/>
              </a:solidFill>
            </p:grpSpPr>
            <p:sp>
              <p:nvSpPr>
                <p:cNvPr id="154" name="Freeform 153"/>
                <p:cNvSpPr/>
                <p:nvPr/>
              </p:nvSpPr>
              <p:spPr>
                <a:xfrm rot="16200000">
                  <a:off x="3797579" y="6797901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>
                <a:xfrm rot="16200000">
                  <a:off x="3797579" y="6211834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Freeform 155"/>
                <p:cNvSpPr/>
                <p:nvPr/>
              </p:nvSpPr>
              <p:spPr>
                <a:xfrm rot="16200000">
                  <a:off x="3797579" y="5625770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Freeform 156"/>
                <p:cNvSpPr/>
                <p:nvPr/>
              </p:nvSpPr>
              <p:spPr>
                <a:xfrm rot="16200000">
                  <a:off x="3797579" y="5039706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Freeform 157"/>
                <p:cNvSpPr/>
                <p:nvPr/>
              </p:nvSpPr>
              <p:spPr>
                <a:xfrm rot="16200000">
                  <a:off x="3797579" y="4453642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Freeform 158"/>
                <p:cNvSpPr/>
                <p:nvPr/>
              </p:nvSpPr>
              <p:spPr>
                <a:xfrm rot="16200000">
                  <a:off x="3797579" y="3867578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Freeform 159"/>
                <p:cNvSpPr/>
                <p:nvPr/>
              </p:nvSpPr>
              <p:spPr>
                <a:xfrm rot="16200000">
                  <a:off x="3797579" y="3281514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Freeform 160"/>
                <p:cNvSpPr/>
                <p:nvPr/>
              </p:nvSpPr>
              <p:spPr>
                <a:xfrm rot="16200000">
                  <a:off x="3797579" y="2695450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Freeform 161"/>
                <p:cNvSpPr/>
                <p:nvPr/>
              </p:nvSpPr>
              <p:spPr>
                <a:xfrm rot="16200000">
                  <a:off x="3797579" y="2109386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Freeform 162"/>
                <p:cNvSpPr/>
                <p:nvPr/>
              </p:nvSpPr>
              <p:spPr>
                <a:xfrm rot="16200000">
                  <a:off x="3797579" y="1523322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Freeform 163"/>
                <p:cNvSpPr/>
                <p:nvPr/>
              </p:nvSpPr>
              <p:spPr>
                <a:xfrm rot="16200000">
                  <a:off x="3797579" y="937258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Freeform 164"/>
                <p:cNvSpPr/>
                <p:nvPr/>
              </p:nvSpPr>
              <p:spPr>
                <a:xfrm rot="16200000">
                  <a:off x="3797579" y="351194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5" name="Group 134"/>
              <p:cNvGrpSpPr/>
              <p:nvPr/>
            </p:nvGrpSpPr>
            <p:grpSpPr>
              <a:xfrm>
                <a:off x="2481550" y="629797"/>
                <a:ext cx="326366" cy="2919065"/>
                <a:chOff x="3966996" y="181777"/>
                <a:chExt cx="744083" cy="7529625"/>
              </a:xfrm>
              <a:solidFill>
                <a:srgbClr val="FF5050"/>
              </a:solidFill>
            </p:grpSpPr>
            <p:sp>
              <p:nvSpPr>
                <p:cNvPr id="142" name="Freeform 141"/>
                <p:cNvSpPr/>
                <p:nvPr/>
              </p:nvSpPr>
              <p:spPr>
                <a:xfrm rot="16200000">
                  <a:off x="3797579" y="6797901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Freeform 142"/>
                <p:cNvSpPr/>
                <p:nvPr/>
              </p:nvSpPr>
              <p:spPr>
                <a:xfrm rot="16200000">
                  <a:off x="3797579" y="6211834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 rot="16200000">
                  <a:off x="3797579" y="5625770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Freeform 144"/>
                <p:cNvSpPr/>
                <p:nvPr/>
              </p:nvSpPr>
              <p:spPr>
                <a:xfrm rot="16200000">
                  <a:off x="3797579" y="5039706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Freeform 145"/>
                <p:cNvSpPr/>
                <p:nvPr/>
              </p:nvSpPr>
              <p:spPr>
                <a:xfrm rot="16200000">
                  <a:off x="3797579" y="4453642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Freeform 146"/>
                <p:cNvSpPr/>
                <p:nvPr/>
              </p:nvSpPr>
              <p:spPr>
                <a:xfrm rot="16200000">
                  <a:off x="3797579" y="3867578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Freeform 147"/>
                <p:cNvSpPr/>
                <p:nvPr/>
              </p:nvSpPr>
              <p:spPr>
                <a:xfrm rot="16200000">
                  <a:off x="3797579" y="3281514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Freeform 148"/>
                <p:cNvSpPr/>
                <p:nvPr/>
              </p:nvSpPr>
              <p:spPr>
                <a:xfrm rot="16200000">
                  <a:off x="3797579" y="2695450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Freeform 149"/>
                <p:cNvSpPr/>
                <p:nvPr/>
              </p:nvSpPr>
              <p:spPr>
                <a:xfrm rot="16200000">
                  <a:off x="3797579" y="2109386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Freeform 150"/>
                <p:cNvSpPr/>
                <p:nvPr/>
              </p:nvSpPr>
              <p:spPr>
                <a:xfrm rot="16200000">
                  <a:off x="3797579" y="1523322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Freeform 151"/>
                <p:cNvSpPr/>
                <p:nvPr/>
              </p:nvSpPr>
              <p:spPr>
                <a:xfrm rot="16200000">
                  <a:off x="3797579" y="937258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>
                <a:xfrm rot="16200000">
                  <a:off x="3797579" y="351194"/>
                  <a:ext cx="1082918" cy="744083"/>
                </a:xfrm>
                <a:custGeom>
                  <a:avLst/>
                  <a:gdLst>
                    <a:gd name="connsiteX0" fmla="*/ 396608 w 1363150"/>
                    <a:gd name="connsiteY0" fmla="*/ 165253 h 850506"/>
                    <a:gd name="connsiteX1" fmla="*/ 683046 w 1363150"/>
                    <a:gd name="connsiteY1" fmla="*/ 0 h 850506"/>
                    <a:gd name="connsiteX2" fmla="*/ 1101687 w 1363150"/>
                    <a:gd name="connsiteY2" fmla="*/ 0 h 850506"/>
                    <a:gd name="connsiteX3" fmla="*/ 1344058 w 1363150"/>
                    <a:gd name="connsiteY3" fmla="*/ 165253 h 850506"/>
                    <a:gd name="connsiteX4" fmla="*/ 594911 w 1363150"/>
                    <a:gd name="connsiteY4" fmla="*/ 793214 h 850506"/>
                    <a:gd name="connsiteX5" fmla="*/ 242371 w 1363150"/>
                    <a:gd name="connsiteY5" fmla="*/ 804231 h 850506"/>
                    <a:gd name="connsiteX6" fmla="*/ 0 w 1363150"/>
                    <a:gd name="connsiteY6" fmla="*/ 638978 h 850506"/>
                    <a:gd name="connsiteX0" fmla="*/ 396608 w 1347010"/>
                    <a:gd name="connsiteY0" fmla="*/ 186994 h 871018"/>
                    <a:gd name="connsiteX1" fmla="*/ 683046 w 1347010"/>
                    <a:gd name="connsiteY1" fmla="*/ 21741 h 871018"/>
                    <a:gd name="connsiteX2" fmla="*/ 1101687 w 1347010"/>
                    <a:gd name="connsiteY2" fmla="*/ 21741 h 871018"/>
                    <a:gd name="connsiteX3" fmla="*/ 1326913 w 1347010"/>
                    <a:gd name="connsiteY3" fmla="*/ 204139 h 871018"/>
                    <a:gd name="connsiteX4" fmla="*/ 594911 w 1347010"/>
                    <a:gd name="connsiteY4" fmla="*/ 814955 h 871018"/>
                    <a:gd name="connsiteX5" fmla="*/ 242371 w 1347010"/>
                    <a:gd name="connsiteY5" fmla="*/ 825972 h 871018"/>
                    <a:gd name="connsiteX6" fmla="*/ 0 w 1347010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60157"/>
                    <a:gd name="connsiteY0" fmla="*/ 186994 h 871018"/>
                    <a:gd name="connsiteX1" fmla="*/ 683046 w 1360157"/>
                    <a:gd name="connsiteY1" fmla="*/ 21741 h 871018"/>
                    <a:gd name="connsiteX2" fmla="*/ 1101687 w 1360157"/>
                    <a:gd name="connsiteY2" fmla="*/ 21741 h 871018"/>
                    <a:gd name="connsiteX3" fmla="*/ 1326913 w 1360157"/>
                    <a:gd name="connsiteY3" fmla="*/ 204139 h 871018"/>
                    <a:gd name="connsiteX4" fmla="*/ 594911 w 1360157"/>
                    <a:gd name="connsiteY4" fmla="*/ 814955 h 871018"/>
                    <a:gd name="connsiteX5" fmla="*/ 242371 w 1360157"/>
                    <a:gd name="connsiteY5" fmla="*/ 825972 h 871018"/>
                    <a:gd name="connsiteX6" fmla="*/ 0 w 1360157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71018"/>
                    <a:gd name="connsiteX1" fmla="*/ 683046 w 1326913"/>
                    <a:gd name="connsiteY1" fmla="*/ 21741 h 871018"/>
                    <a:gd name="connsiteX2" fmla="*/ 1101687 w 1326913"/>
                    <a:gd name="connsiteY2" fmla="*/ 21741 h 871018"/>
                    <a:gd name="connsiteX3" fmla="*/ 1326913 w 1326913"/>
                    <a:gd name="connsiteY3" fmla="*/ 204139 h 871018"/>
                    <a:gd name="connsiteX4" fmla="*/ 594911 w 1326913"/>
                    <a:gd name="connsiteY4" fmla="*/ 814955 h 871018"/>
                    <a:gd name="connsiteX5" fmla="*/ 242371 w 1326913"/>
                    <a:gd name="connsiteY5" fmla="*/ 825972 h 871018"/>
                    <a:gd name="connsiteX6" fmla="*/ 0 w 1326913"/>
                    <a:gd name="connsiteY6" fmla="*/ 660719 h 871018"/>
                    <a:gd name="connsiteX0" fmla="*/ 396608 w 1326913"/>
                    <a:gd name="connsiteY0" fmla="*/ 186994 h 864875"/>
                    <a:gd name="connsiteX1" fmla="*/ 683046 w 1326913"/>
                    <a:gd name="connsiteY1" fmla="*/ 21741 h 864875"/>
                    <a:gd name="connsiteX2" fmla="*/ 1101687 w 1326913"/>
                    <a:gd name="connsiteY2" fmla="*/ 21741 h 864875"/>
                    <a:gd name="connsiteX3" fmla="*/ 1326913 w 1326913"/>
                    <a:gd name="connsiteY3" fmla="*/ 204139 h 864875"/>
                    <a:gd name="connsiteX4" fmla="*/ 594911 w 1326913"/>
                    <a:gd name="connsiteY4" fmla="*/ 814955 h 864875"/>
                    <a:gd name="connsiteX5" fmla="*/ 436911 w 1326913"/>
                    <a:gd name="connsiteY5" fmla="*/ 829416 h 864875"/>
                    <a:gd name="connsiteX6" fmla="*/ 242371 w 1326913"/>
                    <a:gd name="connsiteY6" fmla="*/ 825972 h 864875"/>
                    <a:gd name="connsiteX7" fmla="*/ 0 w 1326913"/>
                    <a:gd name="connsiteY7" fmla="*/ 660719 h 864875"/>
                    <a:gd name="connsiteX0" fmla="*/ 396608 w 1326913"/>
                    <a:gd name="connsiteY0" fmla="*/ 186994 h 839901"/>
                    <a:gd name="connsiteX1" fmla="*/ 683046 w 1326913"/>
                    <a:gd name="connsiteY1" fmla="*/ 21741 h 839901"/>
                    <a:gd name="connsiteX2" fmla="*/ 1101687 w 1326913"/>
                    <a:gd name="connsiteY2" fmla="*/ 21741 h 839901"/>
                    <a:gd name="connsiteX3" fmla="*/ 1326913 w 1326913"/>
                    <a:gd name="connsiteY3" fmla="*/ 204139 h 839901"/>
                    <a:gd name="connsiteX4" fmla="*/ 695876 w 1326913"/>
                    <a:gd name="connsiteY4" fmla="*/ 740660 h 839901"/>
                    <a:gd name="connsiteX5" fmla="*/ 436911 w 1326913"/>
                    <a:gd name="connsiteY5" fmla="*/ 829416 h 839901"/>
                    <a:gd name="connsiteX6" fmla="*/ 242371 w 1326913"/>
                    <a:gd name="connsiteY6" fmla="*/ 825972 h 839901"/>
                    <a:gd name="connsiteX7" fmla="*/ 0 w 1326913"/>
                    <a:gd name="connsiteY7" fmla="*/ 660719 h 839901"/>
                    <a:gd name="connsiteX0" fmla="*/ 396608 w 1326913"/>
                    <a:gd name="connsiteY0" fmla="*/ 186994 h 833017"/>
                    <a:gd name="connsiteX1" fmla="*/ 683046 w 1326913"/>
                    <a:gd name="connsiteY1" fmla="*/ 21741 h 833017"/>
                    <a:gd name="connsiteX2" fmla="*/ 1101687 w 1326913"/>
                    <a:gd name="connsiteY2" fmla="*/ 21741 h 833017"/>
                    <a:gd name="connsiteX3" fmla="*/ 1326913 w 1326913"/>
                    <a:gd name="connsiteY3" fmla="*/ 204139 h 833017"/>
                    <a:gd name="connsiteX4" fmla="*/ 695876 w 1326913"/>
                    <a:gd name="connsiteY4" fmla="*/ 740660 h 833017"/>
                    <a:gd name="connsiteX5" fmla="*/ 242371 w 1326913"/>
                    <a:gd name="connsiteY5" fmla="*/ 825972 h 833017"/>
                    <a:gd name="connsiteX6" fmla="*/ 0 w 1326913"/>
                    <a:gd name="connsiteY6" fmla="*/ 660719 h 833017"/>
                    <a:gd name="connsiteX0" fmla="*/ 396608 w 1326913"/>
                    <a:gd name="connsiteY0" fmla="*/ 186994 h 844800"/>
                    <a:gd name="connsiteX1" fmla="*/ 683046 w 1326913"/>
                    <a:gd name="connsiteY1" fmla="*/ 21741 h 844800"/>
                    <a:gd name="connsiteX2" fmla="*/ 1101687 w 1326913"/>
                    <a:gd name="connsiteY2" fmla="*/ 21741 h 844800"/>
                    <a:gd name="connsiteX3" fmla="*/ 1326913 w 1326913"/>
                    <a:gd name="connsiteY3" fmla="*/ 204139 h 844800"/>
                    <a:gd name="connsiteX4" fmla="*/ 663491 w 1326913"/>
                    <a:gd name="connsiteY4" fmla="*/ 771140 h 844800"/>
                    <a:gd name="connsiteX5" fmla="*/ 242371 w 1326913"/>
                    <a:gd name="connsiteY5" fmla="*/ 825972 h 844800"/>
                    <a:gd name="connsiteX6" fmla="*/ 0 w 1326913"/>
                    <a:gd name="connsiteY6" fmla="*/ 660719 h 844800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0" fmla="*/ 415658 w 1345963"/>
                    <a:gd name="connsiteY0" fmla="*/ 186994 h 841322"/>
                    <a:gd name="connsiteX1" fmla="*/ 702096 w 1345963"/>
                    <a:gd name="connsiteY1" fmla="*/ 21741 h 841322"/>
                    <a:gd name="connsiteX2" fmla="*/ 1120737 w 1345963"/>
                    <a:gd name="connsiteY2" fmla="*/ 21741 h 841322"/>
                    <a:gd name="connsiteX3" fmla="*/ 1345963 w 1345963"/>
                    <a:gd name="connsiteY3" fmla="*/ 204139 h 841322"/>
                    <a:gd name="connsiteX4" fmla="*/ 682541 w 1345963"/>
                    <a:gd name="connsiteY4" fmla="*/ 771140 h 841322"/>
                    <a:gd name="connsiteX5" fmla="*/ 261421 w 1345963"/>
                    <a:gd name="connsiteY5" fmla="*/ 825972 h 841322"/>
                    <a:gd name="connsiteX6" fmla="*/ 0 w 1345963"/>
                    <a:gd name="connsiteY6" fmla="*/ 712154 h 841322"/>
                    <a:gd name="connsiteX7" fmla="*/ 415658 w 1345963"/>
                    <a:gd name="connsiteY7" fmla="*/ 186994 h 84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5963" h="841322">
                      <a:moveTo>
                        <a:pt x="415658" y="186994"/>
                      </a:moveTo>
                      <a:cubicBezTo>
                        <a:pt x="500120" y="118138"/>
                        <a:pt x="584583" y="49283"/>
                        <a:pt x="702096" y="21741"/>
                      </a:cubicBezTo>
                      <a:cubicBezTo>
                        <a:pt x="819609" y="-5801"/>
                        <a:pt x="1013426" y="-8659"/>
                        <a:pt x="1120737" y="21741"/>
                      </a:cubicBezTo>
                      <a:cubicBezTo>
                        <a:pt x="1228048" y="52141"/>
                        <a:pt x="1266596" y="98607"/>
                        <a:pt x="1345963" y="204139"/>
                      </a:cubicBezTo>
                      <a:cubicBezTo>
                        <a:pt x="1225305" y="303956"/>
                        <a:pt x="863298" y="667501"/>
                        <a:pt x="682541" y="771140"/>
                      </a:cubicBezTo>
                      <a:cubicBezTo>
                        <a:pt x="501784" y="874779"/>
                        <a:pt x="375178" y="835803"/>
                        <a:pt x="261421" y="825972"/>
                      </a:cubicBezTo>
                      <a:cubicBezTo>
                        <a:pt x="147664" y="816141"/>
                        <a:pt x="113519" y="759067"/>
                        <a:pt x="0" y="712154"/>
                      </a:cubicBezTo>
                      <a:lnTo>
                        <a:pt x="415658" y="186994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6" name="Group 135"/>
              <p:cNvGrpSpPr/>
              <p:nvPr/>
            </p:nvGrpSpPr>
            <p:grpSpPr>
              <a:xfrm>
                <a:off x="2324399" y="514557"/>
                <a:ext cx="663927" cy="453528"/>
                <a:chOff x="1043687" y="436520"/>
                <a:chExt cx="663927" cy="453528"/>
              </a:xfrm>
            </p:grpSpPr>
            <p:sp>
              <p:nvSpPr>
                <p:cNvPr id="140" name="Rectangle 139"/>
                <p:cNvSpPr/>
                <p:nvPr/>
              </p:nvSpPr>
              <p:spPr>
                <a:xfrm>
                  <a:off x="1111625" y="449373"/>
                  <a:ext cx="517792" cy="440675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>
                  <a:off x="1043687" y="436520"/>
                  <a:ext cx="663927" cy="158391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7" name="Group 136"/>
              <p:cNvGrpSpPr/>
              <p:nvPr/>
            </p:nvGrpSpPr>
            <p:grpSpPr>
              <a:xfrm flipV="1">
                <a:off x="2324399" y="5966070"/>
                <a:ext cx="663927" cy="453528"/>
                <a:chOff x="1043687" y="436520"/>
                <a:chExt cx="663927" cy="453528"/>
              </a:xfrm>
            </p:grpSpPr>
            <p:sp>
              <p:nvSpPr>
                <p:cNvPr id="138" name="Rectangle 137"/>
                <p:cNvSpPr/>
                <p:nvPr/>
              </p:nvSpPr>
              <p:spPr>
                <a:xfrm>
                  <a:off x="1111625" y="449373"/>
                  <a:ext cx="517792" cy="440675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1043687" y="436520"/>
                  <a:ext cx="663927" cy="158391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24" name="Group 1023"/>
            <p:cNvGrpSpPr/>
            <p:nvPr/>
          </p:nvGrpSpPr>
          <p:grpSpPr>
            <a:xfrm>
              <a:off x="4538791" y="1024569"/>
              <a:ext cx="2358688" cy="5361060"/>
              <a:chOff x="6158270" y="480588"/>
              <a:chExt cx="2358688" cy="5905041"/>
            </a:xfrm>
          </p:grpSpPr>
          <p:sp>
            <p:nvSpPr>
              <p:cNvPr id="326" name="Freeform 325"/>
              <p:cNvSpPr/>
              <p:nvPr/>
            </p:nvSpPr>
            <p:spPr>
              <a:xfrm rot="14792732">
                <a:off x="7906910" y="5686204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Freeform 326"/>
              <p:cNvSpPr/>
              <p:nvPr/>
            </p:nvSpPr>
            <p:spPr>
              <a:xfrm rot="14792732">
                <a:off x="7812134" y="5467762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Freeform 327"/>
              <p:cNvSpPr/>
              <p:nvPr/>
            </p:nvSpPr>
            <p:spPr>
              <a:xfrm rot="14792732">
                <a:off x="7717360" y="5249320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Freeform 328"/>
              <p:cNvSpPr/>
              <p:nvPr/>
            </p:nvSpPr>
            <p:spPr>
              <a:xfrm rot="14792732">
                <a:off x="7622585" y="5030879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Freeform 329"/>
              <p:cNvSpPr/>
              <p:nvPr/>
            </p:nvSpPr>
            <p:spPr>
              <a:xfrm rot="14792732">
                <a:off x="7527810" y="4812438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Freeform 330"/>
              <p:cNvSpPr/>
              <p:nvPr/>
            </p:nvSpPr>
            <p:spPr>
              <a:xfrm rot="14792732">
                <a:off x="7433036" y="4593996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Freeform 331"/>
              <p:cNvSpPr/>
              <p:nvPr/>
            </p:nvSpPr>
            <p:spPr>
              <a:xfrm rot="14792732">
                <a:off x="7338261" y="4375555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Freeform 332"/>
              <p:cNvSpPr/>
              <p:nvPr/>
            </p:nvSpPr>
            <p:spPr>
              <a:xfrm rot="14792732">
                <a:off x="7243487" y="4157114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Freeform 333"/>
              <p:cNvSpPr/>
              <p:nvPr/>
            </p:nvSpPr>
            <p:spPr>
              <a:xfrm rot="14792732">
                <a:off x="7148712" y="3938672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Freeform 334"/>
              <p:cNvSpPr/>
              <p:nvPr/>
            </p:nvSpPr>
            <p:spPr>
              <a:xfrm rot="14792732">
                <a:off x="7053937" y="3720231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Freeform 335"/>
              <p:cNvSpPr/>
              <p:nvPr/>
            </p:nvSpPr>
            <p:spPr>
              <a:xfrm rot="14792732">
                <a:off x="6959163" y="3501790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Freeform 336"/>
              <p:cNvSpPr/>
              <p:nvPr/>
            </p:nvSpPr>
            <p:spPr>
              <a:xfrm rot="15748337">
                <a:off x="6909261" y="3307678"/>
                <a:ext cx="434768" cy="314861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Freeform 353"/>
              <p:cNvSpPr/>
              <p:nvPr/>
            </p:nvSpPr>
            <p:spPr>
              <a:xfrm rot="17486350">
                <a:off x="6276787" y="5765311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Freeform 354"/>
              <p:cNvSpPr/>
              <p:nvPr/>
            </p:nvSpPr>
            <p:spPr>
              <a:xfrm rot="17486350">
                <a:off x="6365369" y="5539730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Freeform 355"/>
              <p:cNvSpPr/>
              <p:nvPr/>
            </p:nvSpPr>
            <p:spPr>
              <a:xfrm rot="17486350">
                <a:off x="6453950" y="5314150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Freeform 356"/>
              <p:cNvSpPr/>
              <p:nvPr/>
            </p:nvSpPr>
            <p:spPr>
              <a:xfrm rot="17486350">
                <a:off x="6542532" y="5088571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Freeform 357"/>
              <p:cNvSpPr/>
              <p:nvPr/>
            </p:nvSpPr>
            <p:spPr>
              <a:xfrm rot="17486350">
                <a:off x="6631114" y="4862991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Freeform 358"/>
              <p:cNvSpPr/>
              <p:nvPr/>
            </p:nvSpPr>
            <p:spPr>
              <a:xfrm rot="17486350">
                <a:off x="6719695" y="4637412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Freeform 359"/>
              <p:cNvSpPr/>
              <p:nvPr/>
            </p:nvSpPr>
            <p:spPr>
              <a:xfrm rot="17486350">
                <a:off x="6808277" y="4411832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Freeform 360"/>
              <p:cNvSpPr/>
              <p:nvPr/>
            </p:nvSpPr>
            <p:spPr>
              <a:xfrm rot="17486350">
                <a:off x="6896858" y="4186252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Freeform 361"/>
              <p:cNvSpPr/>
              <p:nvPr/>
            </p:nvSpPr>
            <p:spPr>
              <a:xfrm rot="17486350">
                <a:off x="6985440" y="3960673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Freeform 362"/>
              <p:cNvSpPr/>
              <p:nvPr/>
            </p:nvSpPr>
            <p:spPr>
              <a:xfrm rot="17486350">
                <a:off x="7074022" y="3735093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Freeform 363"/>
              <p:cNvSpPr/>
              <p:nvPr/>
            </p:nvSpPr>
            <p:spPr>
              <a:xfrm rot="17486350">
                <a:off x="7162603" y="3509514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Freeform 364"/>
              <p:cNvSpPr/>
              <p:nvPr/>
            </p:nvSpPr>
            <p:spPr>
              <a:xfrm rot="16490046">
                <a:off x="7197845" y="3327750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Freeform 341"/>
              <p:cNvSpPr/>
              <p:nvPr/>
            </p:nvSpPr>
            <p:spPr>
              <a:xfrm rot="15367470">
                <a:off x="7213915" y="3211890"/>
                <a:ext cx="403334" cy="31957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  <a:gd name="connsiteX0" fmla="*/ 197498 w 1127803"/>
                  <a:gd name="connsiteY0" fmla="*/ 186994 h 844323"/>
                  <a:gd name="connsiteX1" fmla="*/ 483936 w 1127803"/>
                  <a:gd name="connsiteY1" fmla="*/ 21741 h 844323"/>
                  <a:gd name="connsiteX2" fmla="*/ 902577 w 1127803"/>
                  <a:gd name="connsiteY2" fmla="*/ 21741 h 844323"/>
                  <a:gd name="connsiteX3" fmla="*/ 1127803 w 1127803"/>
                  <a:gd name="connsiteY3" fmla="*/ 204139 h 844323"/>
                  <a:gd name="connsiteX4" fmla="*/ 464381 w 1127803"/>
                  <a:gd name="connsiteY4" fmla="*/ 771140 h 844323"/>
                  <a:gd name="connsiteX5" fmla="*/ 43261 w 1127803"/>
                  <a:gd name="connsiteY5" fmla="*/ 825972 h 844323"/>
                  <a:gd name="connsiteX6" fmla="*/ 0 w 1127803"/>
                  <a:gd name="connsiteY6" fmla="*/ 667700 h 844323"/>
                  <a:gd name="connsiteX7" fmla="*/ 197498 w 1127803"/>
                  <a:gd name="connsiteY7" fmla="*/ 186994 h 844323"/>
                  <a:gd name="connsiteX0" fmla="*/ 197498 w 1127803"/>
                  <a:gd name="connsiteY0" fmla="*/ 186994 h 801492"/>
                  <a:gd name="connsiteX1" fmla="*/ 483936 w 1127803"/>
                  <a:gd name="connsiteY1" fmla="*/ 21741 h 801492"/>
                  <a:gd name="connsiteX2" fmla="*/ 902577 w 1127803"/>
                  <a:gd name="connsiteY2" fmla="*/ 21741 h 801492"/>
                  <a:gd name="connsiteX3" fmla="*/ 1127803 w 1127803"/>
                  <a:gd name="connsiteY3" fmla="*/ 204139 h 801492"/>
                  <a:gd name="connsiteX4" fmla="*/ 464381 w 1127803"/>
                  <a:gd name="connsiteY4" fmla="*/ 771140 h 801492"/>
                  <a:gd name="connsiteX5" fmla="*/ 0 w 1127803"/>
                  <a:gd name="connsiteY5" fmla="*/ 667700 h 801492"/>
                  <a:gd name="connsiteX6" fmla="*/ 197498 w 1127803"/>
                  <a:gd name="connsiteY6" fmla="*/ 186994 h 801492"/>
                  <a:gd name="connsiteX0" fmla="*/ 279220 w 1127803"/>
                  <a:gd name="connsiteY0" fmla="*/ 271397 h 806576"/>
                  <a:gd name="connsiteX1" fmla="*/ 483936 w 1127803"/>
                  <a:gd name="connsiteY1" fmla="*/ 26825 h 806576"/>
                  <a:gd name="connsiteX2" fmla="*/ 902577 w 1127803"/>
                  <a:gd name="connsiteY2" fmla="*/ 26825 h 806576"/>
                  <a:gd name="connsiteX3" fmla="*/ 1127803 w 1127803"/>
                  <a:gd name="connsiteY3" fmla="*/ 209223 h 806576"/>
                  <a:gd name="connsiteX4" fmla="*/ 464381 w 1127803"/>
                  <a:gd name="connsiteY4" fmla="*/ 776224 h 806576"/>
                  <a:gd name="connsiteX5" fmla="*/ 0 w 1127803"/>
                  <a:gd name="connsiteY5" fmla="*/ 672784 h 806576"/>
                  <a:gd name="connsiteX6" fmla="*/ 279220 w 1127803"/>
                  <a:gd name="connsiteY6" fmla="*/ 271397 h 806576"/>
                  <a:gd name="connsiteX0" fmla="*/ 279220 w 1127803"/>
                  <a:gd name="connsiteY0" fmla="*/ 246361 h 781540"/>
                  <a:gd name="connsiteX1" fmla="*/ 495153 w 1127803"/>
                  <a:gd name="connsiteY1" fmla="*/ 100155 h 781540"/>
                  <a:gd name="connsiteX2" fmla="*/ 902577 w 1127803"/>
                  <a:gd name="connsiteY2" fmla="*/ 1789 h 781540"/>
                  <a:gd name="connsiteX3" fmla="*/ 1127803 w 1127803"/>
                  <a:gd name="connsiteY3" fmla="*/ 184187 h 781540"/>
                  <a:gd name="connsiteX4" fmla="*/ 464381 w 1127803"/>
                  <a:gd name="connsiteY4" fmla="*/ 751188 h 781540"/>
                  <a:gd name="connsiteX5" fmla="*/ 0 w 1127803"/>
                  <a:gd name="connsiteY5" fmla="*/ 647748 h 781540"/>
                  <a:gd name="connsiteX6" fmla="*/ 279220 w 1127803"/>
                  <a:gd name="connsiteY6" fmla="*/ 246361 h 781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7803" h="781540">
                    <a:moveTo>
                      <a:pt x="279220" y="246361"/>
                    </a:moveTo>
                    <a:cubicBezTo>
                      <a:pt x="363682" y="177505"/>
                      <a:pt x="391260" y="140917"/>
                      <a:pt x="495153" y="100155"/>
                    </a:cubicBezTo>
                    <a:cubicBezTo>
                      <a:pt x="599046" y="59393"/>
                      <a:pt x="797135" y="-12216"/>
                      <a:pt x="902577" y="1789"/>
                    </a:cubicBezTo>
                    <a:cubicBezTo>
                      <a:pt x="1008019" y="15794"/>
                      <a:pt x="1048436" y="78655"/>
                      <a:pt x="1127803" y="184187"/>
                    </a:cubicBezTo>
                    <a:cubicBezTo>
                      <a:pt x="1007145" y="284004"/>
                      <a:pt x="652348" y="673928"/>
                      <a:pt x="464381" y="751188"/>
                    </a:cubicBezTo>
                    <a:cubicBezTo>
                      <a:pt x="276414" y="828448"/>
                      <a:pt x="44481" y="745106"/>
                      <a:pt x="0" y="647748"/>
                    </a:cubicBezTo>
                    <a:lnTo>
                      <a:pt x="279220" y="246361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Freeform 342"/>
              <p:cNvSpPr/>
              <p:nvPr/>
            </p:nvSpPr>
            <p:spPr>
              <a:xfrm rot="14938305">
                <a:off x="7149538" y="3010593"/>
                <a:ext cx="443836" cy="360959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Freeform 343"/>
              <p:cNvSpPr/>
              <p:nvPr/>
            </p:nvSpPr>
            <p:spPr>
              <a:xfrm rot="14938305">
                <a:off x="7068968" y="2783751"/>
                <a:ext cx="462085" cy="377380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Freeform 344"/>
              <p:cNvSpPr/>
              <p:nvPr/>
            </p:nvSpPr>
            <p:spPr>
              <a:xfrm rot="14938305">
                <a:off x="6964824" y="2585690"/>
                <a:ext cx="443836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Freeform 345"/>
              <p:cNvSpPr/>
              <p:nvPr/>
            </p:nvSpPr>
            <p:spPr>
              <a:xfrm rot="14938305">
                <a:off x="6878634" y="2361487"/>
                <a:ext cx="443836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Freeform 346"/>
              <p:cNvSpPr/>
              <p:nvPr/>
            </p:nvSpPr>
            <p:spPr>
              <a:xfrm rot="14938305">
                <a:off x="6792443" y="2137285"/>
                <a:ext cx="443836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Freeform 347"/>
              <p:cNvSpPr/>
              <p:nvPr/>
            </p:nvSpPr>
            <p:spPr>
              <a:xfrm rot="14938305">
                <a:off x="6706253" y="1913082"/>
                <a:ext cx="443836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Freeform 348"/>
              <p:cNvSpPr/>
              <p:nvPr/>
            </p:nvSpPr>
            <p:spPr>
              <a:xfrm rot="14938305">
                <a:off x="6620063" y="1688879"/>
                <a:ext cx="443836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Freeform 349"/>
              <p:cNvSpPr/>
              <p:nvPr/>
            </p:nvSpPr>
            <p:spPr>
              <a:xfrm rot="14938305">
                <a:off x="6533873" y="1464676"/>
                <a:ext cx="443836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Freeform 350"/>
              <p:cNvSpPr/>
              <p:nvPr/>
            </p:nvSpPr>
            <p:spPr>
              <a:xfrm rot="14938305">
                <a:off x="6447682" y="1240473"/>
                <a:ext cx="443836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Freeform 351"/>
              <p:cNvSpPr/>
              <p:nvPr/>
            </p:nvSpPr>
            <p:spPr>
              <a:xfrm rot="14938305">
                <a:off x="6361492" y="1016271"/>
                <a:ext cx="443836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Freeform 352"/>
              <p:cNvSpPr/>
              <p:nvPr/>
            </p:nvSpPr>
            <p:spPr>
              <a:xfrm rot="14938305">
                <a:off x="6275302" y="792068"/>
                <a:ext cx="443836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4" name="Group 303"/>
              <p:cNvGrpSpPr/>
              <p:nvPr/>
            </p:nvGrpSpPr>
            <p:grpSpPr>
              <a:xfrm>
                <a:off x="6158270" y="480588"/>
                <a:ext cx="663927" cy="453528"/>
                <a:chOff x="1043687" y="436520"/>
                <a:chExt cx="663927" cy="453528"/>
              </a:xfrm>
            </p:grpSpPr>
            <p:sp>
              <p:nvSpPr>
                <p:cNvPr id="340" name="Rectangle 339"/>
                <p:cNvSpPr/>
                <p:nvPr/>
              </p:nvSpPr>
              <p:spPr>
                <a:xfrm>
                  <a:off x="1111625" y="449373"/>
                  <a:ext cx="517792" cy="440675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Rectangle 340"/>
                <p:cNvSpPr/>
                <p:nvPr/>
              </p:nvSpPr>
              <p:spPr>
                <a:xfrm>
                  <a:off x="1043687" y="436520"/>
                  <a:ext cx="663927" cy="158391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5" name="Group 304"/>
              <p:cNvGrpSpPr/>
              <p:nvPr/>
            </p:nvGrpSpPr>
            <p:grpSpPr>
              <a:xfrm flipV="1">
                <a:off x="6158270" y="5932101"/>
                <a:ext cx="663927" cy="453528"/>
                <a:chOff x="1043687" y="436520"/>
                <a:chExt cx="663927" cy="453528"/>
              </a:xfrm>
            </p:grpSpPr>
            <p:sp>
              <p:nvSpPr>
                <p:cNvPr id="338" name="Rectangle 337"/>
                <p:cNvSpPr/>
                <p:nvPr/>
              </p:nvSpPr>
              <p:spPr>
                <a:xfrm>
                  <a:off x="1111625" y="449373"/>
                  <a:ext cx="517792" cy="440675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Rectangle 338"/>
                <p:cNvSpPr/>
                <p:nvPr/>
              </p:nvSpPr>
              <p:spPr>
                <a:xfrm>
                  <a:off x="1043687" y="436520"/>
                  <a:ext cx="663927" cy="158391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4" name="Freeform 313"/>
              <p:cNvSpPr/>
              <p:nvPr/>
            </p:nvSpPr>
            <p:spPr>
              <a:xfrm rot="15806950">
                <a:off x="6960980" y="3130717"/>
                <a:ext cx="340265" cy="288308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  <a:gd name="connsiteX0" fmla="*/ 163554 w 1093859"/>
                  <a:gd name="connsiteY0" fmla="*/ 186994 h 841322"/>
                  <a:gd name="connsiteX1" fmla="*/ 449992 w 1093859"/>
                  <a:gd name="connsiteY1" fmla="*/ 21741 h 841322"/>
                  <a:gd name="connsiteX2" fmla="*/ 868633 w 1093859"/>
                  <a:gd name="connsiteY2" fmla="*/ 21741 h 841322"/>
                  <a:gd name="connsiteX3" fmla="*/ 1093859 w 1093859"/>
                  <a:gd name="connsiteY3" fmla="*/ 204139 h 841322"/>
                  <a:gd name="connsiteX4" fmla="*/ 430437 w 1093859"/>
                  <a:gd name="connsiteY4" fmla="*/ 771140 h 841322"/>
                  <a:gd name="connsiteX5" fmla="*/ 9317 w 1093859"/>
                  <a:gd name="connsiteY5" fmla="*/ 825972 h 841322"/>
                  <a:gd name="connsiteX6" fmla="*/ 163554 w 1093859"/>
                  <a:gd name="connsiteY6" fmla="*/ 186994 h 841322"/>
                  <a:gd name="connsiteX0" fmla="*/ 214474 w 1144779"/>
                  <a:gd name="connsiteY0" fmla="*/ 186994 h 788164"/>
                  <a:gd name="connsiteX1" fmla="*/ 500912 w 1144779"/>
                  <a:gd name="connsiteY1" fmla="*/ 21741 h 788164"/>
                  <a:gd name="connsiteX2" fmla="*/ 919553 w 1144779"/>
                  <a:gd name="connsiteY2" fmla="*/ 21741 h 788164"/>
                  <a:gd name="connsiteX3" fmla="*/ 1144779 w 1144779"/>
                  <a:gd name="connsiteY3" fmla="*/ 204139 h 788164"/>
                  <a:gd name="connsiteX4" fmla="*/ 481357 w 1144779"/>
                  <a:gd name="connsiteY4" fmla="*/ 771140 h 788164"/>
                  <a:gd name="connsiteX5" fmla="*/ 7022 w 1144779"/>
                  <a:gd name="connsiteY5" fmla="*/ 646241 h 788164"/>
                  <a:gd name="connsiteX6" fmla="*/ 214474 w 1144779"/>
                  <a:gd name="connsiteY6" fmla="*/ 186994 h 788164"/>
                  <a:gd name="connsiteX0" fmla="*/ 214474 w 1144779"/>
                  <a:gd name="connsiteY0" fmla="*/ 289820 h 890990"/>
                  <a:gd name="connsiteX1" fmla="*/ 553474 w 1144779"/>
                  <a:gd name="connsiteY1" fmla="*/ 4833 h 890990"/>
                  <a:gd name="connsiteX2" fmla="*/ 919553 w 1144779"/>
                  <a:gd name="connsiteY2" fmla="*/ 124567 h 890990"/>
                  <a:gd name="connsiteX3" fmla="*/ 1144779 w 1144779"/>
                  <a:gd name="connsiteY3" fmla="*/ 306965 h 890990"/>
                  <a:gd name="connsiteX4" fmla="*/ 481357 w 1144779"/>
                  <a:gd name="connsiteY4" fmla="*/ 873966 h 890990"/>
                  <a:gd name="connsiteX5" fmla="*/ 7022 w 1144779"/>
                  <a:gd name="connsiteY5" fmla="*/ 749067 h 890990"/>
                  <a:gd name="connsiteX6" fmla="*/ 214474 w 1144779"/>
                  <a:gd name="connsiteY6" fmla="*/ 289820 h 890990"/>
                  <a:gd name="connsiteX0" fmla="*/ 159226 w 1089531"/>
                  <a:gd name="connsiteY0" fmla="*/ 289820 h 880942"/>
                  <a:gd name="connsiteX1" fmla="*/ 498226 w 1089531"/>
                  <a:gd name="connsiteY1" fmla="*/ 4833 h 880942"/>
                  <a:gd name="connsiteX2" fmla="*/ 864305 w 1089531"/>
                  <a:gd name="connsiteY2" fmla="*/ 124567 h 880942"/>
                  <a:gd name="connsiteX3" fmla="*/ 1089531 w 1089531"/>
                  <a:gd name="connsiteY3" fmla="*/ 306965 h 880942"/>
                  <a:gd name="connsiteX4" fmla="*/ 426109 w 1089531"/>
                  <a:gd name="connsiteY4" fmla="*/ 873966 h 880942"/>
                  <a:gd name="connsiteX5" fmla="*/ 9587 w 1089531"/>
                  <a:gd name="connsiteY5" fmla="*/ 634824 h 880942"/>
                  <a:gd name="connsiteX6" fmla="*/ 159226 w 1089531"/>
                  <a:gd name="connsiteY6" fmla="*/ 289820 h 880942"/>
                  <a:gd name="connsiteX0" fmla="*/ 162564 w 1092869"/>
                  <a:gd name="connsiteY0" fmla="*/ 289820 h 761841"/>
                  <a:gd name="connsiteX1" fmla="*/ 501564 w 1092869"/>
                  <a:gd name="connsiteY1" fmla="*/ 4833 h 761841"/>
                  <a:gd name="connsiteX2" fmla="*/ 867643 w 1092869"/>
                  <a:gd name="connsiteY2" fmla="*/ 124567 h 761841"/>
                  <a:gd name="connsiteX3" fmla="*/ 1092869 w 1092869"/>
                  <a:gd name="connsiteY3" fmla="*/ 306965 h 761841"/>
                  <a:gd name="connsiteX4" fmla="*/ 489300 w 1092869"/>
                  <a:gd name="connsiteY4" fmla="*/ 744946 h 761841"/>
                  <a:gd name="connsiteX5" fmla="*/ 12925 w 1092869"/>
                  <a:gd name="connsiteY5" fmla="*/ 634824 h 761841"/>
                  <a:gd name="connsiteX6" fmla="*/ 162564 w 1092869"/>
                  <a:gd name="connsiteY6" fmla="*/ 289820 h 761841"/>
                  <a:gd name="connsiteX0" fmla="*/ 162564 w 1092869"/>
                  <a:gd name="connsiteY0" fmla="*/ 293279 h 765300"/>
                  <a:gd name="connsiteX1" fmla="*/ 501564 w 1092869"/>
                  <a:gd name="connsiteY1" fmla="*/ 8292 h 765300"/>
                  <a:gd name="connsiteX2" fmla="*/ 961973 w 1092869"/>
                  <a:gd name="connsiteY2" fmla="*/ 97109 h 765300"/>
                  <a:gd name="connsiteX3" fmla="*/ 1092869 w 1092869"/>
                  <a:gd name="connsiteY3" fmla="*/ 310424 h 765300"/>
                  <a:gd name="connsiteX4" fmla="*/ 489300 w 1092869"/>
                  <a:gd name="connsiteY4" fmla="*/ 748405 h 765300"/>
                  <a:gd name="connsiteX5" fmla="*/ 12925 w 1092869"/>
                  <a:gd name="connsiteY5" fmla="*/ 638283 h 765300"/>
                  <a:gd name="connsiteX6" fmla="*/ 162564 w 1092869"/>
                  <a:gd name="connsiteY6" fmla="*/ 293279 h 765300"/>
                  <a:gd name="connsiteX0" fmla="*/ 162564 w 1092869"/>
                  <a:gd name="connsiteY0" fmla="*/ 245008 h 717029"/>
                  <a:gd name="connsiteX1" fmla="*/ 554019 w 1092869"/>
                  <a:gd name="connsiteY1" fmla="*/ 14928 h 717029"/>
                  <a:gd name="connsiteX2" fmla="*/ 961973 w 1092869"/>
                  <a:gd name="connsiteY2" fmla="*/ 48838 h 717029"/>
                  <a:gd name="connsiteX3" fmla="*/ 1092869 w 1092869"/>
                  <a:gd name="connsiteY3" fmla="*/ 262153 h 717029"/>
                  <a:gd name="connsiteX4" fmla="*/ 489300 w 1092869"/>
                  <a:gd name="connsiteY4" fmla="*/ 700134 h 717029"/>
                  <a:gd name="connsiteX5" fmla="*/ 12925 w 1092869"/>
                  <a:gd name="connsiteY5" fmla="*/ 590012 h 717029"/>
                  <a:gd name="connsiteX6" fmla="*/ 162564 w 1092869"/>
                  <a:gd name="connsiteY6" fmla="*/ 245008 h 717029"/>
                  <a:gd name="connsiteX0" fmla="*/ 162564 w 1092869"/>
                  <a:gd name="connsiteY0" fmla="*/ 290127 h 762148"/>
                  <a:gd name="connsiteX1" fmla="*/ 537120 w 1092869"/>
                  <a:gd name="connsiteY1" fmla="*/ 8534 h 762148"/>
                  <a:gd name="connsiteX2" fmla="*/ 961973 w 1092869"/>
                  <a:gd name="connsiteY2" fmla="*/ 93957 h 762148"/>
                  <a:gd name="connsiteX3" fmla="*/ 1092869 w 1092869"/>
                  <a:gd name="connsiteY3" fmla="*/ 307272 h 762148"/>
                  <a:gd name="connsiteX4" fmla="*/ 489300 w 1092869"/>
                  <a:gd name="connsiteY4" fmla="*/ 745253 h 762148"/>
                  <a:gd name="connsiteX5" fmla="*/ 12925 w 1092869"/>
                  <a:gd name="connsiteY5" fmla="*/ 635131 h 762148"/>
                  <a:gd name="connsiteX6" fmla="*/ 162564 w 1092869"/>
                  <a:gd name="connsiteY6" fmla="*/ 290127 h 76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2869" h="762148">
                    <a:moveTo>
                      <a:pt x="162564" y="290127"/>
                    </a:moveTo>
                    <a:cubicBezTo>
                      <a:pt x="236010" y="156089"/>
                      <a:pt x="403885" y="41229"/>
                      <a:pt x="537120" y="8534"/>
                    </a:cubicBezTo>
                    <a:cubicBezTo>
                      <a:pt x="670355" y="-24161"/>
                      <a:pt x="869348" y="44167"/>
                      <a:pt x="961973" y="93957"/>
                    </a:cubicBezTo>
                    <a:cubicBezTo>
                      <a:pt x="1054598" y="143747"/>
                      <a:pt x="1013502" y="201740"/>
                      <a:pt x="1092869" y="307272"/>
                    </a:cubicBezTo>
                    <a:cubicBezTo>
                      <a:pt x="972211" y="407089"/>
                      <a:pt x="669291" y="690610"/>
                      <a:pt x="489300" y="745253"/>
                    </a:cubicBezTo>
                    <a:cubicBezTo>
                      <a:pt x="309309" y="799896"/>
                      <a:pt x="67381" y="710985"/>
                      <a:pt x="12925" y="635131"/>
                    </a:cubicBezTo>
                    <a:cubicBezTo>
                      <a:pt x="-41531" y="559277"/>
                      <a:pt x="89118" y="424165"/>
                      <a:pt x="162564" y="290127"/>
                    </a:cubicBez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Freeform 314"/>
              <p:cNvSpPr/>
              <p:nvPr/>
            </p:nvSpPr>
            <p:spPr>
              <a:xfrm rot="17569756">
                <a:off x="7045953" y="2931921"/>
                <a:ext cx="377567" cy="329799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  <a:gd name="connsiteX0" fmla="*/ 415658 w 1345963"/>
                  <a:gd name="connsiteY0" fmla="*/ 247295 h 901623"/>
                  <a:gd name="connsiteX1" fmla="*/ 660792 w 1345963"/>
                  <a:gd name="connsiteY1" fmla="*/ 7005 h 901623"/>
                  <a:gd name="connsiteX2" fmla="*/ 1120737 w 1345963"/>
                  <a:gd name="connsiteY2" fmla="*/ 82042 h 901623"/>
                  <a:gd name="connsiteX3" fmla="*/ 1345963 w 1345963"/>
                  <a:gd name="connsiteY3" fmla="*/ 264440 h 901623"/>
                  <a:gd name="connsiteX4" fmla="*/ 682541 w 1345963"/>
                  <a:gd name="connsiteY4" fmla="*/ 831441 h 901623"/>
                  <a:gd name="connsiteX5" fmla="*/ 261421 w 1345963"/>
                  <a:gd name="connsiteY5" fmla="*/ 886273 h 901623"/>
                  <a:gd name="connsiteX6" fmla="*/ 0 w 1345963"/>
                  <a:gd name="connsiteY6" fmla="*/ 772455 h 901623"/>
                  <a:gd name="connsiteX7" fmla="*/ 415658 w 1345963"/>
                  <a:gd name="connsiteY7" fmla="*/ 247295 h 901623"/>
                  <a:gd name="connsiteX0" fmla="*/ 415658 w 1345963"/>
                  <a:gd name="connsiteY0" fmla="*/ 247295 h 901623"/>
                  <a:gd name="connsiteX1" fmla="*/ 660792 w 1345963"/>
                  <a:gd name="connsiteY1" fmla="*/ 7005 h 901623"/>
                  <a:gd name="connsiteX2" fmla="*/ 1120737 w 1345963"/>
                  <a:gd name="connsiteY2" fmla="*/ 82042 h 901623"/>
                  <a:gd name="connsiteX3" fmla="*/ 1345963 w 1345963"/>
                  <a:gd name="connsiteY3" fmla="*/ 264440 h 901623"/>
                  <a:gd name="connsiteX4" fmla="*/ 682541 w 1345963"/>
                  <a:gd name="connsiteY4" fmla="*/ 831441 h 901623"/>
                  <a:gd name="connsiteX5" fmla="*/ 261421 w 1345963"/>
                  <a:gd name="connsiteY5" fmla="*/ 886273 h 901623"/>
                  <a:gd name="connsiteX6" fmla="*/ 1 w 1345963"/>
                  <a:gd name="connsiteY6" fmla="*/ 772455 h 901623"/>
                  <a:gd name="connsiteX7" fmla="*/ 415658 w 1345963"/>
                  <a:gd name="connsiteY7" fmla="*/ 247295 h 901623"/>
                  <a:gd name="connsiteX0" fmla="*/ 163198 w 1093503"/>
                  <a:gd name="connsiteY0" fmla="*/ 247295 h 901623"/>
                  <a:gd name="connsiteX1" fmla="*/ 408332 w 1093503"/>
                  <a:gd name="connsiteY1" fmla="*/ 7005 h 901623"/>
                  <a:gd name="connsiteX2" fmla="*/ 868277 w 1093503"/>
                  <a:gd name="connsiteY2" fmla="*/ 82042 h 901623"/>
                  <a:gd name="connsiteX3" fmla="*/ 1093503 w 1093503"/>
                  <a:gd name="connsiteY3" fmla="*/ 264440 h 901623"/>
                  <a:gd name="connsiteX4" fmla="*/ 430081 w 1093503"/>
                  <a:gd name="connsiteY4" fmla="*/ 831441 h 901623"/>
                  <a:gd name="connsiteX5" fmla="*/ 8961 w 1093503"/>
                  <a:gd name="connsiteY5" fmla="*/ 886273 h 901623"/>
                  <a:gd name="connsiteX6" fmla="*/ 163198 w 1093503"/>
                  <a:gd name="connsiteY6" fmla="*/ 247295 h 901623"/>
                  <a:gd name="connsiteX0" fmla="*/ 158650 w 1088955"/>
                  <a:gd name="connsiteY0" fmla="*/ 247295 h 850172"/>
                  <a:gd name="connsiteX1" fmla="*/ 403784 w 1088955"/>
                  <a:gd name="connsiteY1" fmla="*/ 7005 h 850172"/>
                  <a:gd name="connsiteX2" fmla="*/ 863729 w 1088955"/>
                  <a:gd name="connsiteY2" fmla="*/ 82042 h 850172"/>
                  <a:gd name="connsiteX3" fmla="*/ 1088955 w 1088955"/>
                  <a:gd name="connsiteY3" fmla="*/ 264440 h 850172"/>
                  <a:gd name="connsiteX4" fmla="*/ 425533 w 1088955"/>
                  <a:gd name="connsiteY4" fmla="*/ 831441 h 850172"/>
                  <a:gd name="connsiteX5" fmla="*/ 9223 w 1088955"/>
                  <a:gd name="connsiteY5" fmla="*/ 719287 h 850172"/>
                  <a:gd name="connsiteX6" fmla="*/ 158650 w 1088955"/>
                  <a:gd name="connsiteY6" fmla="*/ 247295 h 850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8955" h="850172">
                    <a:moveTo>
                      <a:pt x="158650" y="247295"/>
                    </a:moveTo>
                    <a:cubicBezTo>
                      <a:pt x="225212" y="100750"/>
                      <a:pt x="286271" y="34547"/>
                      <a:pt x="403784" y="7005"/>
                    </a:cubicBezTo>
                    <a:cubicBezTo>
                      <a:pt x="521297" y="-20537"/>
                      <a:pt x="749534" y="39136"/>
                      <a:pt x="863729" y="82042"/>
                    </a:cubicBezTo>
                    <a:cubicBezTo>
                      <a:pt x="977924" y="124948"/>
                      <a:pt x="1009588" y="158908"/>
                      <a:pt x="1088955" y="264440"/>
                    </a:cubicBezTo>
                    <a:cubicBezTo>
                      <a:pt x="968297" y="364257"/>
                      <a:pt x="605488" y="755633"/>
                      <a:pt x="425533" y="831441"/>
                    </a:cubicBezTo>
                    <a:cubicBezTo>
                      <a:pt x="245578" y="907249"/>
                      <a:pt x="122980" y="729118"/>
                      <a:pt x="9223" y="719287"/>
                    </a:cubicBezTo>
                    <a:cubicBezTo>
                      <a:pt x="-35258" y="621929"/>
                      <a:pt x="92088" y="393840"/>
                      <a:pt x="158650" y="247295"/>
                    </a:cubicBez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Freeform 315"/>
              <p:cNvSpPr/>
              <p:nvPr/>
            </p:nvSpPr>
            <p:spPr>
              <a:xfrm rot="17569756">
                <a:off x="7111605" y="2763672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Freeform 316"/>
              <p:cNvSpPr/>
              <p:nvPr/>
            </p:nvSpPr>
            <p:spPr>
              <a:xfrm rot="17569756">
                <a:off x="7209595" y="2530895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Freeform 317"/>
              <p:cNvSpPr/>
              <p:nvPr/>
            </p:nvSpPr>
            <p:spPr>
              <a:xfrm rot="17569756">
                <a:off x="7307586" y="2298118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Freeform 318"/>
              <p:cNvSpPr/>
              <p:nvPr/>
            </p:nvSpPr>
            <p:spPr>
              <a:xfrm rot="17569756">
                <a:off x="7405576" y="2065340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Freeform 319"/>
              <p:cNvSpPr/>
              <p:nvPr/>
            </p:nvSpPr>
            <p:spPr>
              <a:xfrm rot="17569756">
                <a:off x="7503567" y="1832563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Freeform 320"/>
              <p:cNvSpPr/>
              <p:nvPr/>
            </p:nvSpPr>
            <p:spPr>
              <a:xfrm rot="17569756">
                <a:off x="7601557" y="1599786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Freeform 321"/>
              <p:cNvSpPr/>
              <p:nvPr/>
            </p:nvSpPr>
            <p:spPr>
              <a:xfrm rot="17569756">
                <a:off x="7699547" y="1367009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Freeform 322"/>
              <p:cNvSpPr/>
              <p:nvPr/>
            </p:nvSpPr>
            <p:spPr>
              <a:xfrm rot="17569756">
                <a:off x="7797538" y="1134232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Freeform 323"/>
              <p:cNvSpPr/>
              <p:nvPr/>
            </p:nvSpPr>
            <p:spPr>
              <a:xfrm rot="17569756">
                <a:off x="7895528" y="901454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Freeform 324"/>
              <p:cNvSpPr/>
              <p:nvPr/>
            </p:nvSpPr>
            <p:spPr>
              <a:xfrm rot="17569756">
                <a:off x="7993519" y="668677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8" name="Group 307"/>
              <p:cNvGrpSpPr/>
              <p:nvPr/>
            </p:nvGrpSpPr>
            <p:grpSpPr>
              <a:xfrm>
                <a:off x="7853031" y="480588"/>
                <a:ext cx="663927" cy="453528"/>
                <a:chOff x="1043687" y="436520"/>
                <a:chExt cx="663927" cy="453528"/>
              </a:xfrm>
            </p:grpSpPr>
            <p:sp>
              <p:nvSpPr>
                <p:cNvPr id="312" name="Rectangle 311"/>
                <p:cNvSpPr/>
                <p:nvPr/>
              </p:nvSpPr>
              <p:spPr>
                <a:xfrm>
                  <a:off x="1111625" y="449373"/>
                  <a:ext cx="517792" cy="440675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3" name="Rectangle 312"/>
                <p:cNvSpPr/>
                <p:nvPr/>
              </p:nvSpPr>
              <p:spPr>
                <a:xfrm>
                  <a:off x="1043687" y="436520"/>
                  <a:ext cx="663927" cy="158391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9" name="Group 308"/>
              <p:cNvGrpSpPr/>
              <p:nvPr/>
            </p:nvGrpSpPr>
            <p:grpSpPr>
              <a:xfrm flipV="1">
                <a:off x="7853031" y="5932101"/>
                <a:ext cx="663927" cy="453528"/>
                <a:chOff x="1043687" y="436520"/>
                <a:chExt cx="663927" cy="453528"/>
              </a:xfrm>
            </p:grpSpPr>
            <p:sp>
              <p:nvSpPr>
                <p:cNvPr id="310" name="Rectangle 309"/>
                <p:cNvSpPr/>
                <p:nvPr/>
              </p:nvSpPr>
              <p:spPr>
                <a:xfrm>
                  <a:off x="1111625" y="449373"/>
                  <a:ext cx="517792" cy="440675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1" name="Rectangle 310"/>
                <p:cNvSpPr/>
                <p:nvPr/>
              </p:nvSpPr>
              <p:spPr>
                <a:xfrm>
                  <a:off x="1043687" y="436520"/>
                  <a:ext cx="663927" cy="158391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025" name="TextBox 1024"/>
          <p:cNvSpPr txBox="1"/>
          <p:nvPr/>
        </p:nvSpPr>
        <p:spPr>
          <a:xfrm>
            <a:off x="5071711" y="1159439"/>
            <a:ext cx="2940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Local Minimum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" name="TextBox 367"/>
          <p:cNvSpPr txBox="1"/>
          <p:nvPr/>
        </p:nvSpPr>
        <p:spPr>
          <a:xfrm>
            <a:off x="1366333" y="1150813"/>
            <a:ext cx="2596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Ground Truth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TextBox 1028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do you mean, “tangled”?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68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answer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760692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0.8%</a:t>
            </a:r>
          </a:p>
          <a:p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bond = 0.0002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2" t="19425" r="16631" b="18109"/>
          <a:stretch/>
        </p:blipFill>
        <p:spPr>
          <a:xfrm>
            <a:off x="6096000" y="1219200"/>
            <a:ext cx="268605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2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wap assignments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417650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 = 0.8%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bond = 0.04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706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61446"/>
            <a:ext cx="7065034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Why is a beamline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guy doing refinement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things?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7648" y="2257188"/>
            <a:ext cx="841760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Because: 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future of crystallography has alternate conformations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287" y="3827092"/>
            <a:ext cx="43683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Single-</a:t>
            </a:r>
            <a:r>
              <a:rPr lang="en-US" sz="2800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</a:t>
            </a:r>
            <a:r>
              <a:rPr lang="en-US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resolution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signal/noise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Problem</a:t>
            </a:r>
            <a:endParaRPr lang="en-US" sz="28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0953" y="3844184"/>
            <a:ext cx="39410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Dynamics?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signal?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Overlapping states?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166" y="0"/>
            <a:ext cx="2035834" cy="203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7479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https://bl831.als.lbl.gov/~jamesh/powerpoint/Ringberg_tangle_2024.pptx</a:t>
            </a:r>
          </a:p>
        </p:txBody>
      </p:sp>
    </p:spTree>
    <p:extLst>
      <p:ext uri="{BB962C8B-B14F-4D97-AF65-F5344CB8AC3E}">
        <p14:creationId xmlns:p14="http://schemas.microsoft.com/office/powerpoint/2010/main" val="408412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 – low x-ray weight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760692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 = 14.3%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bond = 0.0002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21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 – step 61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589170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 = 6.8%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bond = 0.001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242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 – high x-ray weight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502608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1.2%</a:t>
            </a:r>
          </a:p>
          <a:p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bond = 0.06 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2" t="19425" r="16631" b="18109"/>
          <a:stretch/>
        </p:blipFill>
        <p:spPr>
          <a:xfrm>
            <a:off x="6096000" y="1219200"/>
            <a:ext cx="268605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8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Refine – low x-ray weight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295400"/>
            <a:ext cx="2760692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14.3%</a:t>
            </a:r>
          </a:p>
          <a:p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bond = 0.0002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2" t="19425" r="16631" b="18109"/>
          <a:stretch/>
        </p:blipFill>
        <p:spPr>
          <a:xfrm>
            <a:off x="6096000" y="1219200"/>
            <a:ext cx="268605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6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compromise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589170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7.07%</a:t>
            </a:r>
          </a:p>
          <a:p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bond = 0.001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2" t="19425" r="16631" b="18109"/>
          <a:stretch/>
        </p:blipFill>
        <p:spPr>
          <a:xfrm>
            <a:off x="6096000" y="1219200"/>
            <a:ext cx="268605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5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answer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760692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 = 0.8%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bond = 0.0002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222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48852" y="2579490"/>
            <a:ext cx="6572600" cy="4278510"/>
            <a:chOff x="2571400" y="1447800"/>
            <a:chExt cx="6572600" cy="427851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2571400" y="1447800"/>
              <a:ext cx="6572600" cy="4278510"/>
            </a:xfrm>
            <a:prstGeom prst="rect">
              <a:avLst/>
            </a:prstGeom>
          </p:spPr>
        </p:pic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7368540" y="3947160"/>
              <a:ext cx="255270" cy="255270"/>
            </a:xfrm>
            <a:prstGeom prst="ellipse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7368540" y="2954655"/>
              <a:ext cx="255270" cy="25527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51516" y="3540333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rgbClr val="99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6000" dirty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593642" y="2568057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rgbClr val="FF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60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29805" y="2579490"/>
            <a:ext cx="5674129" cy="4278510"/>
            <a:chOff x="752353" y="1447800"/>
            <a:chExt cx="5674129" cy="427851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70"/>
            <a:stretch/>
          </p:blipFill>
          <p:spPr>
            <a:xfrm>
              <a:off x="752353" y="1447800"/>
              <a:ext cx="5674129" cy="4278510"/>
            </a:xfrm>
            <a:prstGeom prst="rect">
              <a:avLst/>
            </a:prstGeom>
          </p:spPr>
        </p:pic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4650105" y="3204210"/>
              <a:ext cx="255270" cy="255270"/>
            </a:xfrm>
            <a:prstGeom prst="ellipse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4650105" y="3697605"/>
              <a:ext cx="255270" cy="25527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98671" y="2546839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rgbClr val="99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6000" dirty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941111" y="3584701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rgbClr val="FF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60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5"/>
          <a:stretch/>
        </p:blipFill>
        <p:spPr>
          <a:xfrm>
            <a:off x="456186" y="2579490"/>
            <a:ext cx="3130232" cy="4278510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1497907" y="1502049"/>
            <a:ext cx="6250329" cy="1275554"/>
          </a:xfrm>
          <a:custGeom>
            <a:avLst/>
            <a:gdLst>
              <a:gd name="connsiteX0" fmla="*/ 0 w 7535580"/>
              <a:gd name="connsiteY0" fmla="*/ 1250398 h 1322037"/>
              <a:gd name="connsiteX1" fmla="*/ 2592729 w 7535580"/>
              <a:gd name="connsiteY1" fmla="*/ 1227248 h 1322037"/>
              <a:gd name="connsiteX2" fmla="*/ 3437681 w 7535580"/>
              <a:gd name="connsiteY2" fmla="*/ 324423 h 1322037"/>
              <a:gd name="connsiteX3" fmla="*/ 3796496 w 7535580"/>
              <a:gd name="connsiteY3" fmla="*/ 332 h 1322037"/>
              <a:gd name="connsiteX4" fmla="*/ 4340506 w 7535580"/>
              <a:gd name="connsiteY4" fmla="*/ 370722 h 1322037"/>
              <a:gd name="connsiteX5" fmla="*/ 4849792 w 7535580"/>
              <a:gd name="connsiteY5" fmla="*/ 1076777 h 1322037"/>
              <a:gd name="connsiteX6" fmla="*/ 7361499 w 7535580"/>
              <a:gd name="connsiteY6" fmla="*/ 1273547 h 1322037"/>
              <a:gd name="connsiteX7" fmla="*/ 7118430 w 7535580"/>
              <a:gd name="connsiteY7" fmla="*/ 1250398 h 1322037"/>
              <a:gd name="connsiteX0" fmla="*/ 0 w 7118430"/>
              <a:gd name="connsiteY0" fmla="*/ 1250398 h 1322037"/>
              <a:gd name="connsiteX1" fmla="*/ 2592729 w 7118430"/>
              <a:gd name="connsiteY1" fmla="*/ 1227248 h 1322037"/>
              <a:gd name="connsiteX2" fmla="*/ 3437681 w 7118430"/>
              <a:gd name="connsiteY2" fmla="*/ 324423 h 1322037"/>
              <a:gd name="connsiteX3" fmla="*/ 3796496 w 7118430"/>
              <a:gd name="connsiteY3" fmla="*/ 332 h 1322037"/>
              <a:gd name="connsiteX4" fmla="*/ 4340506 w 7118430"/>
              <a:gd name="connsiteY4" fmla="*/ 370722 h 1322037"/>
              <a:gd name="connsiteX5" fmla="*/ 4849792 w 7118430"/>
              <a:gd name="connsiteY5" fmla="*/ 1076777 h 1322037"/>
              <a:gd name="connsiteX6" fmla="*/ 7118430 w 7118430"/>
              <a:gd name="connsiteY6" fmla="*/ 1250398 h 1322037"/>
              <a:gd name="connsiteX0" fmla="*/ 0 w 7118430"/>
              <a:gd name="connsiteY0" fmla="*/ 1250358 h 1278502"/>
              <a:gd name="connsiteX1" fmla="*/ 2835798 w 7118430"/>
              <a:gd name="connsiteY1" fmla="*/ 1111461 h 1278502"/>
              <a:gd name="connsiteX2" fmla="*/ 3437681 w 7118430"/>
              <a:gd name="connsiteY2" fmla="*/ 324383 h 1278502"/>
              <a:gd name="connsiteX3" fmla="*/ 3796496 w 7118430"/>
              <a:gd name="connsiteY3" fmla="*/ 292 h 1278502"/>
              <a:gd name="connsiteX4" fmla="*/ 4340506 w 7118430"/>
              <a:gd name="connsiteY4" fmla="*/ 370682 h 1278502"/>
              <a:gd name="connsiteX5" fmla="*/ 4849792 w 7118430"/>
              <a:gd name="connsiteY5" fmla="*/ 1076737 h 1278502"/>
              <a:gd name="connsiteX6" fmla="*/ 7118430 w 7118430"/>
              <a:gd name="connsiteY6" fmla="*/ 1250358 h 1278502"/>
              <a:gd name="connsiteX0" fmla="*/ 0 w 7118430"/>
              <a:gd name="connsiteY0" fmla="*/ 1250358 h 1259475"/>
              <a:gd name="connsiteX1" fmla="*/ 1967696 w 7118430"/>
              <a:gd name="connsiteY1" fmla="*/ 1250358 h 1259475"/>
              <a:gd name="connsiteX2" fmla="*/ 2835798 w 7118430"/>
              <a:gd name="connsiteY2" fmla="*/ 1111461 h 1259475"/>
              <a:gd name="connsiteX3" fmla="*/ 3437681 w 7118430"/>
              <a:gd name="connsiteY3" fmla="*/ 324383 h 1259475"/>
              <a:gd name="connsiteX4" fmla="*/ 3796496 w 7118430"/>
              <a:gd name="connsiteY4" fmla="*/ 292 h 1259475"/>
              <a:gd name="connsiteX5" fmla="*/ 4340506 w 7118430"/>
              <a:gd name="connsiteY5" fmla="*/ 370682 h 1259475"/>
              <a:gd name="connsiteX6" fmla="*/ 4849792 w 7118430"/>
              <a:gd name="connsiteY6" fmla="*/ 1076737 h 1259475"/>
              <a:gd name="connsiteX7" fmla="*/ 7118430 w 7118430"/>
              <a:gd name="connsiteY7" fmla="*/ 1250358 h 1259475"/>
              <a:gd name="connsiteX0" fmla="*/ 0 w 7118430"/>
              <a:gd name="connsiteY0" fmla="*/ 1250358 h 1259475"/>
              <a:gd name="connsiteX1" fmla="*/ 1967696 w 7118430"/>
              <a:gd name="connsiteY1" fmla="*/ 1250358 h 1259475"/>
              <a:gd name="connsiteX2" fmla="*/ 2835798 w 7118430"/>
              <a:gd name="connsiteY2" fmla="*/ 1111461 h 1259475"/>
              <a:gd name="connsiteX3" fmla="*/ 3437681 w 7118430"/>
              <a:gd name="connsiteY3" fmla="*/ 324383 h 1259475"/>
              <a:gd name="connsiteX4" fmla="*/ 3796496 w 7118430"/>
              <a:gd name="connsiteY4" fmla="*/ 292 h 1259475"/>
              <a:gd name="connsiteX5" fmla="*/ 4340506 w 7118430"/>
              <a:gd name="connsiteY5" fmla="*/ 370682 h 1259475"/>
              <a:gd name="connsiteX6" fmla="*/ 4849792 w 7118430"/>
              <a:gd name="connsiteY6" fmla="*/ 1076737 h 1259475"/>
              <a:gd name="connsiteX7" fmla="*/ 7118430 w 7118430"/>
              <a:gd name="connsiteY7" fmla="*/ 1250358 h 1259475"/>
              <a:gd name="connsiteX0" fmla="*/ 0 w 7118430"/>
              <a:gd name="connsiteY0" fmla="*/ 1250358 h 1255289"/>
              <a:gd name="connsiteX1" fmla="*/ 1967696 w 7118430"/>
              <a:gd name="connsiteY1" fmla="*/ 1250358 h 1255289"/>
              <a:gd name="connsiteX2" fmla="*/ 2835798 w 7118430"/>
              <a:gd name="connsiteY2" fmla="*/ 1111461 h 1255289"/>
              <a:gd name="connsiteX3" fmla="*/ 3437681 w 7118430"/>
              <a:gd name="connsiteY3" fmla="*/ 324383 h 1255289"/>
              <a:gd name="connsiteX4" fmla="*/ 3796496 w 7118430"/>
              <a:gd name="connsiteY4" fmla="*/ 292 h 1255289"/>
              <a:gd name="connsiteX5" fmla="*/ 4340506 w 7118430"/>
              <a:gd name="connsiteY5" fmla="*/ 370682 h 1255289"/>
              <a:gd name="connsiteX6" fmla="*/ 4849792 w 7118430"/>
              <a:gd name="connsiteY6" fmla="*/ 1076737 h 1255289"/>
              <a:gd name="connsiteX7" fmla="*/ 7118430 w 7118430"/>
              <a:gd name="connsiteY7" fmla="*/ 1250358 h 1255289"/>
              <a:gd name="connsiteX0" fmla="*/ 0 w 7118430"/>
              <a:gd name="connsiteY0" fmla="*/ 1250358 h 1255289"/>
              <a:gd name="connsiteX1" fmla="*/ 1967696 w 7118430"/>
              <a:gd name="connsiteY1" fmla="*/ 1250358 h 1255289"/>
              <a:gd name="connsiteX2" fmla="*/ 2835798 w 7118430"/>
              <a:gd name="connsiteY2" fmla="*/ 1111461 h 1255289"/>
              <a:gd name="connsiteX3" fmla="*/ 3437681 w 7118430"/>
              <a:gd name="connsiteY3" fmla="*/ 324383 h 1255289"/>
              <a:gd name="connsiteX4" fmla="*/ 3796496 w 7118430"/>
              <a:gd name="connsiteY4" fmla="*/ 292 h 1255289"/>
              <a:gd name="connsiteX5" fmla="*/ 4340506 w 7118430"/>
              <a:gd name="connsiteY5" fmla="*/ 370682 h 1255289"/>
              <a:gd name="connsiteX6" fmla="*/ 4849792 w 7118430"/>
              <a:gd name="connsiteY6" fmla="*/ 1076737 h 1255289"/>
              <a:gd name="connsiteX7" fmla="*/ 5127585 w 7118430"/>
              <a:gd name="connsiteY7" fmla="*/ 1192485 h 1255289"/>
              <a:gd name="connsiteX8" fmla="*/ 7118430 w 7118430"/>
              <a:gd name="connsiteY8" fmla="*/ 1250358 h 1255289"/>
              <a:gd name="connsiteX0" fmla="*/ 0 w 7118430"/>
              <a:gd name="connsiteY0" fmla="*/ 1250358 h 1255289"/>
              <a:gd name="connsiteX1" fmla="*/ 1967696 w 7118430"/>
              <a:gd name="connsiteY1" fmla="*/ 1250358 h 1255289"/>
              <a:gd name="connsiteX2" fmla="*/ 2835798 w 7118430"/>
              <a:gd name="connsiteY2" fmla="*/ 1111461 h 1255289"/>
              <a:gd name="connsiteX3" fmla="*/ 3437681 w 7118430"/>
              <a:gd name="connsiteY3" fmla="*/ 324383 h 1255289"/>
              <a:gd name="connsiteX4" fmla="*/ 3796496 w 7118430"/>
              <a:gd name="connsiteY4" fmla="*/ 292 h 1255289"/>
              <a:gd name="connsiteX5" fmla="*/ 4340506 w 7118430"/>
              <a:gd name="connsiteY5" fmla="*/ 370682 h 1255289"/>
              <a:gd name="connsiteX6" fmla="*/ 4849792 w 7118430"/>
              <a:gd name="connsiteY6" fmla="*/ 1076737 h 1255289"/>
              <a:gd name="connsiteX7" fmla="*/ 5127585 w 7118430"/>
              <a:gd name="connsiteY7" fmla="*/ 1192485 h 1255289"/>
              <a:gd name="connsiteX8" fmla="*/ 7118430 w 7118430"/>
              <a:gd name="connsiteY8" fmla="*/ 1250358 h 1255289"/>
              <a:gd name="connsiteX0" fmla="*/ 0 w 7118430"/>
              <a:gd name="connsiteY0" fmla="*/ 1250358 h 1255289"/>
              <a:gd name="connsiteX1" fmla="*/ 1967696 w 7118430"/>
              <a:gd name="connsiteY1" fmla="*/ 1250358 h 1255289"/>
              <a:gd name="connsiteX2" fmla="*/ 2835798 w 7118430"/>
              <a:gd name="connsiteY2" fmla="*/ 1111461 h 1255289"/>
              <a:gd name="connsiteX3" fmla="*/ 3437681 w 7118430"/>
              <a:gd name="connsiteY3" fmla="*/ 324383 h 1255289"/>
              <a:gd name="connsiteX4" fmla="*/ 3796496 w 7118430"/>
              <a:gd name="connsiteY4" fmla="*/ 292 h 1255289"/>
              <a:gd name="connsiteX5" fmla="*/ 4340506 w 7118430"/>
              <a:gd name="connsiteY5" fmla="*/ 370682 h 1255289"/>
              <a:gd name="connsiteX6" fmla="*/ 4849792 w 7118430"/>
              <a:gd name="connsiteY6" fmla="*/ 1076737 h 1255289"/>
              <a:gd name="connsiteX7" fmla="*/ 5127585 w 7118430"/>
              <a:gd name="connsiteY7" fmla="*/ 1192485 h 1255289"/>
              <a:gd name="connsiteX8" fmla="*/ 7118430 w 7118430"/>
              <a:gd name="connsiteY8" fmla="*/ 1250358 h 1255289"/>
              <a:gd name="connsiteX0" fmla="*/ 0 w 7118430"/>
              <a:gd name="connsiteY0" fmla="*/ 1250358 h 1255289"/>
              <a:gd name="connsiteX1" fmla="*/ 1967696 w 7118430"/>
              <a:gd name="connsiteY1" fmla="*/ 1250358 h 1255289"/>
              <a:gd name="connsiteX2" fmla="*/ 2835798 w 7118430"/>
              <a:gd name="connsiteY2" fmla="*/ 1111461 h 1255289"/>
              <a:gd name="connsiteX3" fmla="*/ 3437681 w 7118430"/>
              <a:gd name="connsiteY3" fmla="*/ 324383 h 1255289"/>
              <a:gd name="connsiteX4" fmla="*/ 3796496 w 7118430"/>
              <a:gd name="connsiteY4" fmla="*/ 292 h 1255289"/>
              <a:gd name="connsiteX5" fmla="*/ 4340506 w 7118430"/>
              <a:gd name="connsiteY5" fmla="*/ 370682 h 1255289"/>
              <a:gd name="connsiteX6" fmla="*/ 4618298 w 7118430"/>
              <a:gd name="connsiteY6" fmla="*/ 787370 h 1255289"/>
              <a:gd name="connsiteX7" fmla="*/ 5127585 w 7118430"/>
              <a:gd name="connsiteY7" fmla="*/ 1192485 h 1255289"/>
              <a:gd name="connsiteX8" fmla="*/ 7118430 w 7118430"/>
              <a:gd name="connsiteY8" fmla="*/ 1250358 h 1255289"/>
              <a:gd name="connsiteX0" fmla="*/ 0 w 7118430"/>
              <a:gd name="connsiteY0" fmla="*/ 1251066 h 1255997"/>
              <a:gd name="connsiteX1" fmla="*/ 1967696 w 7118430"/>
              <a:gd name="connsiteY1" fmla="*/ 1251066 h 1255997"/>
              <a:gd name="connsiteX2" fmla="*/ 2835798 w 7118430"/>
              <a:gd name="connsiteY2" fmla="*/ 1112169 h 1255997"/>
              <a:gd name="connsiteX3" fmla="*/ 3437681 w 7118430"/>
              <a:gd name="connsiteY3" fmla="*/ 325091 h 1255997"/>
              <a:gd name="connsiteX4" fmla="*/ 3796496 w 7118430"/>
              <a:gd name="connsiteY4" fmla="*/ 1000 h 1255997"/>
              <a:gd name="connsiteX5" fmla="*/ 4305782 w 7118430"/>
              <a:gd name="connsiteY5" fmla="*/ 244069 h 1255997"/>
              <a:gd name="connsiteX6" fmla="*/ 4618298 w 7118430"/>
              <a:gd name="connsiteY6" fmla="*/ 788078 h 1255997"/>
              <a:gd name="connsiteX7" fmla="*/ 5127585 w 7118430"/>
              <a:gd name="connsiteY7" fmla="*/ 1193193 h 1255997"/>
              <a:gd name="connsiteX8" fmla="*/ 7118430 w 7118430"/>
              <a:gd name="connsiteY8" fmla="*/ 1251066 h 1255997"/>
              <a:gd name="connsiteX0" fmla="*/ 0 w 7118430"/>
              <a:gd name="connsiteY0" fmla="*/ 1251066 h 1255997"/>
              <a:gd name="connsiteX1" fmla="*/ 1967696 w 7118430"/>
              <a:gd name="connsiteY1" fmla="*/ 1251066 h 1255997"/>
              <a:gd name="connsiteX2" fmla="*/ 2835798 w 7118430"/>
              <a:gd name="connsiteY2" fmla="*/ 1112169 h 1255997"/>
              <a:gd name="connsiteX3" fmla="*/ 3437681 w 7118430"/>
              <a:gd name="connsiteY3" fmla="*/ 325091 h 1255997"/>
              <a:gd name="connsiteX4" fmla="*/ 3912243 w 7118430"/>
              <a:gd name="connsiteY4" fmla="*/ 1000 h 1255997"/>
              <a:gd name="connsiteX5" fmla="*/ 4305782 w 7118430"/>
              <a:gd name="connsiteY5" fmla="*/ 244069 h 1255997"/>
              <a:gd name="connsiteX6" fmla="*/ 4618298 w 7118430"/>
              <a:gd name="connsiteY6" fmla="*/ 788078 h 1255997"/>
              <a:gd name="connsiteX7" fmla="*/ 5127585 w 7118430"/>
              <a:gd name="connsiteY7" fmla="*/ 1193193 h 1255997"/>
              <a:gd name="connsiteX8" fmla="*/ 7118430 w 7118430"/>
              <a:gd name="connsiteY8" fmla="*/ 1251066 h 1255997"/>
              <a:gd name="connsiteX0" fmla="*/ 0 w 7118430"/>
              <a:gd name="connsiteY0" fmla="*/ 1250091 h 1255022"/>
              <a:gd name="connsiteX1" fmla="*/ 1967696 w 7118430"/>
              <a:gd name="connsiteY1" fmla="*/ 1250091 h 1255022"/>
              <a:gd name="connsiteX2" fmla="*/ 2835798 w 7118430"/>
              <a:gd name="connsiteY2" fmla="*/ 1111194 h 1255022"/>
              <a:gd name="connsiteX3" fmla="*/ 3437681 w 7118430"/>
              <a:gd name="connsiteY3" fmla="*/ 324116 h 1255022"/>
              <a:gd name="connsiteX4" fmla="*/ 3912243 w 7118430"/>
              <a:gd name="connsiteY4" fmla="*/ 25 h 1255022"/>
              <a:gd name="connsiteX5" fmla="*/ 4305782 w 7118430"/>
              <a:gd name="connsiteY5" fmla="*/ 243094 h 1255022"/>
              <a:gd name="connsiteX6" fmla="*/ 4618298 w 7118430"/>
              <a:gd name="connsiteY6" fmla="*/ 787103 h 1255022"/>
              <a:gd name="connsiteX7" fmla="*/ 5127585 w 7118430"/>
              <a:gd name="connsiteY7" fmla="*/ 1192218 h 1255022"/>
              <a:gd name="connsiteX8" fmla="*/ 7118430 w 7118430"/>
              <a:gd name="connsiteY8" fmla="*/ 1250091 h 1255022"/>
              <a:gd name="connsiteX0" fmla="*/ 0 w 7118430"/>
              <a:gd name="connsiteY0" fmla="*/ 1250082 h 1255013"/>
              <a:gd name="connsiteX1" fmla="*/ 1967696 w 7118430"/>
              <a:gd name="connsiteY1" fmla="*/ 1250082 h 1255013"/>
              <a:gd name="connsiteX2" fmla="*/ 2835798 w 7118430"/>
              <a:gd name="connsiteY2" fmla="*/ 1111185 h 1255013"/>
              <a:gd name="connsiteX3" fmla="*/ 3437681 w 7118430"/>
              <a:gd name="connsiteY3" fmla="*/ 324107 h 1255013"/>
              <a:gd name="connsiteX4" fmla="*/ 3530278 w 7118430"/>
              <a:gd name="connsiteY4" fmla="*/ 231510 h 1255013"/>
              <a:gd name="connsiteX5" fmla="*/ 3912243 w 7118430"/>
              <a:gd name="connsiteY5" fmla="*/ 16 h 1255013"/>
              <a:gd name="connsiteX6" fmla="*/ 4305782 w 7118430"/>
              <a:gd name="connsiteY6" fmla="*/ 243085 h 1255013"/>
              <a:gd name="connsiteX7" fmla="*/ 4618298 w 7118430"/>
              <a:gd name="connsiteY7" fmla="*/ 787094 h 1255013"/>
              <a:gd name="connsiteX8" fmla="*/ 5127585 w 7118430"/>
              <a:gd name="connsiteY8" fmla="*/ 1192209 h 1255013"/>
              <a:gd name="connsiteX9" fmla="*/ 7118430 w 7118430"/>
              <a:gd name="connsiteY9" fmla="*/ 1250082 h 1255013"/>
              <a:gd name="connsiteX0" fmla="*/ 0 w 7118430"/>
              <a:gd name="connsiteY0" fmla="*/ 1250082 h 1276276"/>
              <a:gd name="connsiteX1" fmla="*/ 1967696 w 7118430"/>
              <a:gd name="connsiteY1" fmla="*/ 1250082 h 1276276"/>
              <a:gd name="connsiteX2" fmla="*/ 3078866 w 7118430"/>
              <a:gd name="connsiteY2" fmla="*/ 879691 h 1276276"/>
              <a:gd name="connsiteX3" fmla="*/ 3437681 w 7118430"/>
              <a:gd name="connsiteY3" fmla="*/ 324107 h 1276276"/>
              <a:gd name="connsiteX4" fmla="*/ 3530278 w 7118430"/>
              <a:gd name="connsiteY4" fmla="*/ 231510 h 1276276"/>
              <a:gd name="connsiteX5" fmla="*/ 3912243 w 7118430"/>
              <a:gd name="connsiteY5" fmla="*/ 16 h 1276276"/>
              <a:gd name="connsiteX6" fmla="*/ 4305782 w 7118430"/>
              <a:gd name="connsiteY6" fmla="*/ 243085 h 1276276"/>
              <a:gd name="connsiteX7" fmla="*/ 4618298 w 7118430"/>
              <a:gd name="connsiteY7" fmla="*/ 787094 h 1276276"/>
              <a:gd name="connsiteX8" fmla="*/ 5127585 w 7118430"/>
              <a:gd name="connsiteY8" fmla="*/ 1192209 h 1276276"/>
              <a:gd name="connsiteX9" fmla="*/ 7118430 w 7118430"/>
              <a:gd name="connsiteY9" fmla="*/ 1250082 h 1276276"/>
              <a:gd name="connsiteX0" fmla="*/ 0 w 7118430"/>
              <a:gd name="connsiteY0" fmla="*/ 1250082 h 1276276"/>
              <a:gd name="connsiteX1" fmla="*/ 1967696 w 7118430"/>
              <a:gd name="connsiteY1" fmla="*/ 1250082 h 1276276"/>
              <a:gd name="connsiteX2" fmla="*/ 3078866 w 7118430"/>
              <a:gd name="connsiteY2" fmla="*/ 879691 h 1276276"/>
              <a:gd name="connsiteX3" fmla="*/ 3437681 w 7118430"/>
              <a:gd name="connsiteY3" fmla="*/ 324107 h 1276276"/>
              <a:gd name="connsiteX4" fmla="*/ 3530278 w 7118430"/>
              <a:gd name="connsiteY4" fmla="*/ 231510 h 1276276"/>
              <a:gd name="connsiteX5" fmla="*/ 3912243 w 7118430"/>
              <a:gd name="connsiteY5" fmla="*/ 16 h 1276276"/>
              <a:gd name="connsiteX6" fmla="*/ 4305782 w 7118430"/>
              <a:gd name="connsiteY6" fmla="*/ 243085 h 1276276"/>
              <a:gd name="connsiteX7" fmla="*/ 4618298 w 7118430"/>
              <a:gd name="connsiteY7" fmla="*/ 787094 h 1276276"/>
              <a:gd name="connsiteX8" fmla="*/ 5127585 w 7118430"/>
              <a:gd name="connsiteY8" fmla="*/ 1192209 h 1276276"/>
              <a:gd name="connsiteX9" fmla="*/ 7118430 w 7118430"/>
              <a:gd name="connsiteY9" fmla="*/ 1250082 h 1276276"/>
              <a:gd name="connsiteX0" fmla="*/ 0 w 7118430"/>
              <a:gd name="connsiteY0" fmla="*/ 1250097 h 1276291"/>
              <a:gd name="connsiteX1" fmla="*/ 1967696 w 7118430"/>
              <a:gd name="connsiteY1" fmla="*/ 1250097 h 1276291"/>
              <a:gd name="connsiteX2" fmla="*/ 3078866 w 7118430"/>
              <a:gd name="connsiteY2" fmla="*/ 879706 h 1276291"/>
              <a:gd name="connsiteX3" fmla="*/ 3530278 w 7118430"/>
              <a:gd name="connsiteY3" fmla="*/ 231525 h 1276291"/>
              <a:gd name="connsiteX4" fmla="*/ 3912243 w 7118430"/>
              <a:gd name="connsiteY4" fmla="*/ 31 h 1276291"/>
              <a:gd name="connsiteX5" fmla="*/ 4305782 w 7118430"/>
              <a:gd name="connsiteY5" fmla="*/ 243100 h 1276291"/>
              <a:gd name="connsiteX6" fmla="*/ 4618298 w 7118430"/>
              <a:gd name="connsiteY6" fmla="*/ 787109 h 1276291"/>
              <a:gd name="connsiteX7" fmla="*/ 5127585 w 7118430"/>
              <a:gd name="connsiteY7" fmla="*/ 1192224 h 1276291"/>
              <a:gd name="connsiteX8" fmla="*/ 7118430 w 7118430"/>
              <a:gd name="connsiteY8" fmla="*/ 1250097 h 1276291"/>
              <a:gd name="connsiteX0" fmla="*/ 0 w 7118430"/>
              <a:gd name="connsiteY0" fmla="*/ 1250097 h 1260158"/>
              <a:gd name="connsiteX1" fmla="*/ 2349661 w 7118430"/>
              <a:gd name="connsiteY1" fmla="*/ 1226948 h 1260158"/>
              <a:gd name="connsiteX2" fmla="*/ 3078866 w 7118430"/>
              <a:gd name="connsiteY2" fmla="*/ 879706 h 1260158"/>
              <a:gd name="connsiteX3" fmla="*/ 3530278 w 7118430"/>
              <a:gd name="connsiteY3" fmla="*/ 231525 h 1260158"/>
              <a:gd name="connsiteX4" fmla="*/ 3912243 w 7118430"/>
              <a:gd name="connsiteY4" fmla="*/ 31 h 1260158"/>
              <a:gd name="connsiteX5" fmla="*/ 4305782 w 7118430"/>
              <a:gd name="connsiteY5" fmla="*/ 243100 h 1260158"/>
              <a:gd name="connsiteX6" fmla="*/ 4618298 w 7118430"/>
              <a:gd name="connsiteY6" fmla="*/ 787109 h 1260158"/>
              <a:gd name="connsiteX7" fmla="*/ 5127585 w 7118430"/>
              <a:gd name="connsiteY7" fmla="*/ 1192224 h 1260158"/>
              <a:gd name="connsiteX8" fmla="*/ 7118430 w 7118430"/>
              <a:gd name="connsiteY8" fmla="*/ 1250097 h 1260158"/>
              <a:gd name="connsiteX0" fmla="*/ 0 w 7118430"/>
              <a:gd name="connsiteY0" fmla="*/ 1250097 h 1250097"/>
              <a:gd name="connsiteX1" fmla="*/ 2349661 w 7118430"/>
              <a:gd name="connsiteY1" fmla="*/ 1226948 h 1250097"/>
              <a:gd name="connsiteX2" fmla="*/ 3078866 w 7118430"/>
              <a:gd name="connsiteY2" fmla="*/ 879706 h 1250097"/>
              <a:gd name="connsiteX3" fmla="*/ 3530278 w 7118430"/>
              <a:gd name="connsiteY3" fmla="*/ 231525 h 1250097"/>
              <a:gd name="connsiteX4" fmla="*/ 3912243 w 7118430"/>
              <a:gd name="connsiteY4" fmla="*/ 31 h 1250097"/>
              <a:gd name="connsiteX5" fmla="*/ 4305782 w 7118430"/>
              <a:gd name="connsiteY5" fmla="*/ 243100 h 1250097"/>
              <a:gd name="connsiteX6" fmla="*/ 4618298 w 7118430"/>
              <a:gd name="connsiteY6" fmla="*/ 787109 h 1250097"/>
              <a:gd name="connsiteX7" fmla="*/ 5127585 w 7118430"/>
              <a:gd name="connsiteY7" fmla="*/ 1192224 h 1250097"/>
              <a:gd name="connsiteX8" fmla="*/ 7118430 w 7118430"/>
              <a:gd name="connsiteY8" fmla="*/ 1250097 h 1250097"/>
              <a:gd name="connsiteX0" fmla="*/ 0 w 7118430"/>
              <a:gd name="connsiteY0" fmla="*/ 1250097 h 1263709"/>
              <a:gd name="connsiteX1" fmla="*/ 2349661 w 7118430"/>
              <a:gd name="connsiteY1" fmla="*/ 1226948 h 1263709"/>
              <a:gd name="connsiteX2" fmla="*/ 3171464 w 7118430"/>
              <a:gd name="connsiteY2" fmla="*/ 821832 h 1263709"/>
              <a:gd name="connsiteX3" fmla="*/ 3530278 w 7118430"/>
              <a:gd name="connsiteY3" fmla="*/ 231525 h 1263709"/>
              <a:gd name="connsiteX4" fmla="*/ 3912243 w 7118430"/>
              <a:gd name="connsiteY4" fmla="*/ 31 h 1263709"/>
              <a:gd name="connsiteX5" fmla="*/ 4305782 w 7118430"/>
              <a:gd name="connsiteY5" fmla="*/ 243100 h 1263709"/>
              <a:gd name="connsiteX6" fmla="*/ 4618298 w 7118430"/>
              <a:gd name="connsiteY6" fmla="*/ 787109 h 1263709"/>
              <a:gd name="connsiteX7" fmla="*/ 5127585 w 7118430"/>
              <a:gd name="connsiteY7" fmla="*/ 1192224 h 1263709"/>
              <a:gd name="connsiteX8" fmla="*/ 7118430 w 7118430"/>
              <a:gd name="connsiteY8" fmla="*/ 1250097 h 1263709"/>
              <a:gd name="connsiteX0" fmla="*/ 0 w 7118430"/>
              <a:gd name="connsiteY0" fmla="*/ 1250097 h 1263709"/>
              <a:gd name="connsiteX1" fmla="*/ 2349661 w 7118430"/>
              <a:gd name="connsiteY1" fmla="*/ 1226948 h 1263709"/>
              <a:gd name="connsiteX2" fmla="*/ 3171464 w 7118430"/>
              <a:gd name="connsiteY2" fmla="*/ 821832 h 1263709"/>
              <a:gd name="connsiteX3" fmla="*/ 3530278 w 7118430"/>
              <a:gd name="connsiteY3" fmla="*/ 231525 h 1263709"/>
              <a:gd name="connsiteX4" fmla="*/ 3912243 w 7118430"/>
              <a:gd name="connsiteY4" fmla="*/ 31 h 1263709"/>
              <a:gd name="connsiteX5" fmla="*/ 4305782 w 7118430"/>
              <a:gd name="connsiteY5" fmla="*/ 243100 h 1263709"/>
              <a:gd name="connsiteX6" fmla="*/ 4618298 w 7118430"/>
              <a:gd name="connsiteY6" fmla="*/ 787109 h 1263709"/>
              <a:gd name="connsiteX7" fmla="*/ 5127585 w 7118430"/>
              <a:gd name="connsiteY7" fmla="*/ 1192224 h 1263709"/>
              <a:gd name="connsiteX8" fmla="*/ 7118430 w 7118430"/>
              <a:gd name="connsiteY8" fmla="*/ 1250097 h 1263709"/>
              <a:gd name="connsiteX0" fmla="*/ 0 w 6342927"/>
              <a:gd name="connsiteY0" fmla="*/ 1273247 h 1275554"/>
              <a:gd name="connsiteX1" fmla="*/ 1574158 w 6342927"/>
              <a:gd name="connsiteY1" fmla="*/ 1226948 h 1275554"/>
              <a:gd name="connsiteX2" fmla="*/ 2395961 w 6342927"/>
              <a:gd name="connsiteY2" fmla="*/ 821832 h 1275554"/>
              <a:gd name="connsiteX3" fmla="*/ 2754775 w 6342927"/>
              <a:gd name="connsiteY3" fmla="*/ 231525 h 1275554"/>
              <a:gd name="connsiteX4" fmla="*/ 3136740 w 6342927"/>
              <a:gd name="connsiteY4" fmla="*/ 31 h 1275554"/>
              <a:gd name="connsiteX5" fmla="*/ 3530279 w 6342927"/>
              <a:gd name="connsiteY5" fmla="*/ 243100 h 1275554"/>
              <a:gd name="connsiteX6" fmla="*/ 3842795 w 6342927"/>
              <a:gd name="connsiteY6" fmla="*/ 787109 h 1275554"/>
              <a:gd name="connsiteX7" fmla="*/ 4352082 w 6342927"/>
              <a:gd name="connsiteY7" fmla="*/ 1192224 h 1275554"/>
              <a:gd name="connsiteX8" fmla="*/ 6342927 w 6342927"/>
              <a:gd name="connsiteY8" fmla="*/ 1250097 h 1275554"/>
              <a:gd name="connsiteX0" fmla="*/ 0 w 6250329"/>
              <a:gd name="connsiteY0" fmla="*/ 1273247 h 1275554"/>
              <a:gd name="connsiteX1" fmla="*/ 1574158 w 6250329"/>
              <a:gd name="connsiteY1" fmla="*/ 1226948 h 1275554"/>
              <a:gd name="connsiteX2" fmla="*/ 2395961 w 6250329"/>
              <a:gd name="connsiteY2" fmla="*/ 821832 h 1275554"/>
              <a:gd name="connsiteX3" fmla="*/ 2754775 w 6250329"/>
              <a:gd name="connsiteY3" fmla="*/ 231525 h 1275554"/>
              <a:gd name="connsiteX4" fmla="*/ 3136740 w 6250329"/>
              <a:gd name="connsiteY4" fmla="*/ 31 h 1275554"/>
              <a:gd name="connsiteX5" fmla="*/ 3530279 w 6250329"/>
              <a:gd name="connsiteY5" fmla="*/ 243100 h 1275554"/>
              <a:gd name="connsiteX6" fmla="*/ 3842795 w 6250329"/>
              <a:gd name="connsiteY6" fmla="*/ 787109 h 1275554"/>
              <a:gd name="connsiteX7" fmla="*/ 4352082 w 6250329"/>
              <a:gd name="connsiteY7" fmla="*/ 1192224 h 1275554"/>
              <a:gd name="connsiteX8" fmla="*/ 6250329 w 6250329"/>
              <a:gd name="connsiteY8" fmla="*/ 1250097 h 127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0329" h="1275554">
                <a:moveTo>
                  <a:pt x="0" y="1273247"/>
                </a:moveTo>
                <a:cubicBezTo>
                  <a:pt x="783220" y="1265531"/>
                  <a:pt x="1174831" y="1302184"/>
                  <a:pt x="1574158" y="1226948"/>
                </a:cubicBezTo>
                <a:cubicBezTo>
                  <a:pt x="1973485" y="1151712"/>
                  <a:pt x="2210766" y="1022460"/>
                  <a:pt x="2395961" y="821832"/>
                </a:cubicBezTo>
                <a:cubicBezTo>
                  <a:pt x="2581156" y="621204"/>
                  <a:pt x="2615879" y="378138"/>
                  <a:pt x="2754775" y="231525"/>
                </a:cubicBezTo>
                <a:cubicBezTo>
                  <a:pt x="2893671" y="84913"/>
                  <a:pt x="3007489" y="-1898"/>
                  <a:pt x="3136740" y="31"/>
                </a:cubicBezTo>
                <a:cubicBezTo>
                  <a:pt x="3265991" y="1960"/>
                  <a:pt x="3412603" y="111920"/>
                  <a:pt x="3530279" y="243100"/>
                </a:cubicBezTo>
                <a:cubicBezTo>
                  <a:pt x="3647955" y="374280"/>
                  <a:pt x="3705828" y="628922"/>
                  <a:pt x="3842795" y="787109"/>
                </a:cubicBezTo>
                <a:cubicBezTo>
                  <a:pt x="3979762" y="945296"/>
                  <a:pt x="3950826" y="1115059"/>
                  <a:pt x="4352082" y="1192224"/>
                </a:cubicBezTo>
                <a:cubicBezTo>
                  <a:pt x="4753338" y="1269389"/>
                  <a:pt x="5916592" y="1230806"/>
                  <a:pt x="6250329" y="1250097"/>
                </a:cubicBezTo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974519" y="1006214"/>
            <a:ext cx="1324402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ensity</a:t>
            </a:r>
          </a:p>
          <a:p>
            <a:pPr algn="ctr"/>
            <a:r>
              <a:rPr lang="en-US" sz="2800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  <a:endParaRPr lang="en-US" baseline="-25000" dirty="0">
              <a:solidFill>
                <a:srgbClr val="275B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1807217" y="5076945"/>
            <a:ext cx="255270" cy="25527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1812932" y="4088250"/>
            <a:ext cx="255270" cy="255270"/>
          </a:xfrm>
          <a:prstGeom prst="ellipse">
            <a:avLst/>
          </a:prstGeom>
          <a:solidFill>
            <a:srgbClr val="99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038710" y="4691312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60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63789" y="3674671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6000" dirty="0">
              <a:solidFill>
                <a:srgbClr val="99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6763" y="65988"/>
            <a:ext cx="5259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 takes two to tangle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1705390" y="1649739"/>
            <a:ext cx="6689461" cy="1111092"/>
          </a:xfrm>
          <a:custGeom>
            <a:avLst/>
            <a:gdLst>
              <a:gd name="connsiteX0" fmla="*/ 0 w 7535580"/>
              <a:gd name="connsiteY0" fmla="*/ 1250398 h 1322037"/>
              <a:gd name="connsiteX1" fmla="*/ 2592729 w 7535580"/>
              <a:gd name="connsiteY1" fmla="*/ 1227248 h 1322037"/>
              <a:gd name="connsiteX2" fmla="*/ 3437681 w 7535580"/>
              <a:gd name="connsiteY2" fmla="*/ 324423 h 1322037"/>
              <a:gd name="connsiteX3" fmla="*/ 3796496 w 7535580"/>
              <a:gd name="connsiteY3" fmla="*/ 332 h 1322037"/>
              <a:gd name="connsiteX4" fmla="*/ 4340506 w 7535580"/>
              <a:gd name="connsiteY4" fmla="*/ 370722 h 1322037"/>
              <a:gd name="connsiteX5" fmla="*/ 4849792 w 7535580"/>
              <a:gd name="connsiteY5" fmla="*/ 1076777 h 1322037"/>
              <a:gd name="connsiteX6" fmla="*/ 7361499 w 7535580"/>
              <a:gd name="connsiteY6" fmla="*/ 1273547 h 1322037"/>
              <a:gd name="connsiteX7" fmla="*/ 7118430 w 7535580"/>
              <a:gd name="connsiteY7" fmla="*/ 1250398 h 1322037"/>
              <a:gd name="connsiteX0" fmla="*/ 0 w 7118430"/>
              <a:gd name="connsiteY0" fmla="*/ 1250398 h 1322037"/>
              <a:gd name="connsiteX1" fmla="*/ 2592729 w 7118430"/>
              <a:gd name="connsiteY1" fmla="*/ 1227248 h 1322037"/>
              <a:gd name="connsiteX2" fmla="*/ 3437681 w 7118430"/>
              <a:gd name="connsiteY2" fmla="*/ 324423 h 1322037"/>
              <a:gd name="connsiteX3" fmla="*/ 3796496 w 7118430"/>
              <a:gd name="connsiteY3" fmla="*/ 332 h 1322037"/>
              <a:gd name="connsiteX4" fmla="*/ 4340506 w 7118430"/>
              <a:gd name="connsiteY4" fmla="*/ 370722 h 1322037"/>
              <a:gd name="connsiteX5" fmla="*/ 4849792 w 7118430"/>
              <a:gd name="connsiteY5" fmla="*/ 1076777 h 1322037"/>
              <a:gd name="connsiteX6" fmla="*/ 7118430 w 7118430"/>
              <a:gd name="connsiteY6" fmla="*/ 1250398 h 1322037"/>
              <a:gd name="connsiteX0" fmla="*/ 0 w 7118430"/>
              <a:gd name="connsiteY0" fmla="*/ 1250358 h 1278502"/>
              <a:gd name="connsiteX1" fmla="*/ 2835798 w 7118430"/>
              <a:gd name="connsiteY1" fmla="*/ 1111461 h 1278502"/>
              <a:gd name="connsiteX2" fmla="*/ 3437681 w 7118430"/>
              <a:gd name="connsiteY2" fmla="*/ 324383 h 1278502"/>
              <a:gd name="connsiteX3" fmla="*/ 3796496 w 7118430"/>
              <a:gd name="connsiteY3" fmla="*/ 292 h 1278502"/>
              <a:gd name="connsiteX4" fmla="*/ 4340506 w 7118430"/>
              <a:gd name="connsiteY4" fmla="*/ 370682 h 1278502"/>
              <a:gd name="connsiteX5" fmla="*/ 4849792 w 7118430"/>
              <a:gd name="connsiteY5" fmla="*/ 1076737 h 1278502"/>
              <a:gd name="connsiteX6" fmla="*/ 7118430 w 7118430"/>
              <a:gd name="connsiteY6" fmla="*/ 1250358 h 1278502"/>
              <a:gd name="connsiteX0" fmla="*/ 0 w 7118430"/>
              <a:gd name="connsiteY0" fmla="*/ 1250358 h 1259475"/>
              <a:gd name="connsiteX1" fmla="*/ 1967696 w 7118430"/>
              <a:gd name="connsiteY1" fmla="*/ 1250358 h 1259475"/>
              <a:gd name="connsiteX2" fmla="*/ 2835798 w 7118430"/>
              <a:gd name="connsiteY2" fmla="*/ 1111461 h 1259475"/>
              <a:gd name="connsiteX3" fmla="*/ 3437681 w 7118430"/>
              <a:gd name="connsiteY3" fmla="*/ 324383 h 1259475"/>
              <a:gd name="connsiteX4" fmla="*/ 3796496 w 7118430"/>
              <a:gd name="connsiteY4" fmla="*/ 292 h 1259475"/>
              <a:gd name="connsiteX5" fmla="*/ 4340506 w 7118430"/>
              <a:gd name="connsiteY5" fmla="*/ 370682 h 1259475"/>
              <a:gd name="connsiteX6" fmla="*/ 4849792 w 7118430"/>
              <a:gd name="connsiteY6" fmla="*/ 1076737 h 1259475"/>
              <a:gd name="connsiteX7" fmla="*/ 7118430 w 7118430"/>
              <a:gd name="connsiteY7" fmla="*/ 1250358 h 1259475"/>
              <a:gd name="connsiteX0" fmla="*/ 0 w 7118430"/>
              <a:gd name="connsiteY0" fmla="*/ 1250358 h 1259475"/>
              <a:gd name="connsiteX1" fmla="*/ 1967696 w 7118430"/>
              <a:gd name="connsiteY1" fmla="*/ 1250358 h 1259475"/>
              <a:gd name="connsiteX2" fmla="*/ 2835798 w 7118430"/>
              <a:gd name="connsiteY2" fmla="*/ 1111461 h 1259475"/>
              <a:gd name="connsiteX3" fmla="*/ 3437681 w 7118430"/>
              <a:gd name="connsiteY3" fmla="*/ 324383 h 1259475"/>
              <a:gd name="connsiteX4" fmla="*/ 3796496 w 7118430"/>
              <a:gd name="connsiteY4" fmla="*/ 292 h 1259475"/>
              <a:gd name="connsiteX5" fmla="*/ 4340506 w 7118430"/>
              <a:gd name="connsiteY5" fmla="*/ 370682 h 1259475"/>
              <a:gd name="connsiteX6" fmla="*/ 4849792 w 7118430"/>
              <a:gd name="connsiteY6" fmla="*/ 1076737 h 1259475"/>
              <a:gd name="connsiteX7" fmla="*/ 7118430 w 7118430"/>
              <a:gd name="connsiteY7" fmla="*/ 1250358 h 1259475"/>
              <a:gd name="connsiteX0" fmla="*/ 0 w 7118430"/>
              <a:gd name="connsiteY0" fmla="*/ 1250358 h 1255289"/>
              <a:gd name="connsiteX1" fmla="*/ 1967696 w 7118430"/>
              <a:gd name="connsiteY1" fmla="*/ 1250358 h 1255289"/>
              <a:gd name="connsiteX2" fmla="*/ 2835798 w 7118430"/>
              <a:gd name="connsiteY2" fmla="*/ 1111461 h 1255289"/>
              <a:gd name="connsiteX3" fmla="*/ 3437681 w 7118430"/>
              <a:gd name="connsiteY3" fmla="*/ 324383 h 1255289"/>
              <a:gd name="connsiteX4" fmla="*/ 3796496 w 7118430"/>
              <a:gd name="connsiteY4" fmla="*/ 292 h 1255289"/>
              <a:gd name="connsiteX5" fmla="*/ 4340506 w 7118430"/>
              <a:gd name="connsiteY5" fmla="*/ 370682 h 1255289"/>
              <a:gd name="connsiteX6" fmla="*/ 4849792 w 7118430"/>
              <a:gd name="connsiteY6" fmla="*/ 1076737 h 1255289"/>
              <a:gd name="connsiteX7" fmla="*/ 7118430 w 7118430"/>
              <a:gd name="connsiteY7" fmla="*/ 1250358 h 1255289"/>
              <a:gd name="connsiteX0" fmla="*/ 0 w 7118430"/>
              <a:gd name="connsiteY0" fmla="*/ 1250358 h 1255289"/>
              <a:gd name="connsiteX1" fmla="*/ 1967696 w 7118430"/>
              <a:gd name="connsiteY1" fmla="*/ 1250358 h 1255289"/>
              <a:gd name="connsiteX2" fmla="*/ 2835798 w 7118430"/>
              <a:gd name="connsiteY2" fmla="*/ 1111461 h 1255289"/>
              <a:gd name="connsiteX3" fmla="*/ 3437681 w 7118430"/>
              <a:gd name="connsiteY3" fmla="*/ 324383 h 1255289"/>
              <a:gd name="connsiteX4" fmla="*/ 3796496 w 7118430"/>
              <a:gd name="connsiteY4" fmla="*/ 292 h 1255289"/>
              <a:gd name="connsiteX5" fmla="*/ 4340506 w 7118430"/>
              <a:gd name="connsiteY5" fmla="*/ 370682 h 1255289"/>
              <a:gd name="connsiteX6" fmla="*/ 4849792 w 7118430"/>
              <a:gd name="connsiteY6" fmla="*/ 1076737 h 1255289"/>
              <a:gd name="connsiteX7" fmla="*/ 5127585 w 7118430"/>
              <a:gd name="connsiteY7" fmla="*/ 1192485 h 1255289"/>
              <a:gd name="connsiteX8" fmla="*/ 7118430 w 7118430"/>
              <a:gd name="connsiteY8" fmla="*/ 1250358 h 1255289"/>
              <a:gd name="connsiteX0" fmla="*/ 0 w 7118430"/>
              <a:gd name="connsiteY0" fmla="*/ 1250358 h 1255289"/>
              <a:gd name="connsiteX1" fmla="*/ 1967696 w 7118430"/>
              <a:gd name="connsiteY1" fmla="*/ 1250358 h 1255289"/>
              <a:gd name="connsiteX2" fmla="*/ 2835798 w 7118430"/>
              <a:gd name="connsiteY2" fmla="*/ 1111461 h 1255289"/>
              <a:gd name="connsiteX3" fmla="*/ 3437681 w 7118430"/>
              <a:gd name="connsiteY3" fmla="*/ 324383 h 1255289"/>
              <a:gd name="connsiteX4" fmla="*/ 3796496 w 7118430"/>
              <a:gd name="connsiteY4" fmla="*/ 292 h 1255289"/>
              <a:gd name="connsiteX5" fmla="*/ 4340506 w 7118430"/>
              <a:gd name="connsiteY5" fmla="*/ 370682 h 1255289"/>
              <a:gd name="connsiteX6" fmla="*/ 4849792 w 7118430"/>
              <a:gd name="connsiteY6" fmla="*/ 1076737 h 1255289"/>
              <a:gd name="connsiteX7" fmla="*/ 5127585 w 7118430"/>
              <a:gd name="connsiteY7" fmla="*/ 1192485 h 1255289"/>
              <a:gd name="connsiteX8" fmla="*/ 7118430 w 7118430"/>
              <a:gd name="connsiteY8" fmla="*/ 1250358 h 1255289"/>
              <a:gd name="connsiteX0" fmla="*/ 0 w 7118430"/>
              <a:gd name="connsiteY0" fmla="*/ 1250358 h 1255289"/>
              <a:gd name="connsiteX1" fmla="*/ 1967696 w 7118430"/>
              <a:gd name="connsiteY1" fmla="*/ 1250358 h 1255289"/>
              <a:gd name="connsiteX2" fmla="*/ 2835798 w 7118430"/>
              <a:gd name="connsiteY2" fmla="*/ 1111461 h 1255289"/>
              <a:gd name="connsiteX3" fmla="*/ 3437681 w 7118430"/>
              <a:gd name="connsiteY3" fmla="*/ 324383 h 1255289"/>
              <a:gd name="connsiteX4" fmla="*/ 3796496 w 7118430"/>
              <a:gd name="connsiteY4" fmla="*/ 292 h 1255289"/>
              <a:gd name="connsiteX5" fmla="*/ 4340506 w 7118430"/>
              <a:gd name="connsiteY5" fmla="*/ 370682 h 1255289"/>
              <a:gd name="connsiteX6" fmla="*/ 4849792 w 7118430"/>
              <a:gd name="connsiteY6" fmla="*/ 1076737 h 1255289"/>
              <a:gd name="connsiteX7" fmla="*/ 5127585 w 7118430"/>
              <a:gd name="connsiteY7" fmla="*/ 1192485 h 1255289"/>
              <a:gd name="connsiteX8" fmla="*/ 7118430 w 7118430"/>
              <a:gd name="connsiteY8" fmla="*/ 1250358 h 1255289"/>
              <a:gd name="connsiteX0" fmla="*/ 0 w 7118430"/>
              <a:gd name="connsiteY0" fmla="*/ 1250358 h 1255289"/>
              <a:gd name="connsiteX1" fmla="*/ 1967696 w 7118430"/>
              <a:gd name="connsiteY1" fmla="*/ 1250358 h 1255289"/>
              <a:gd name="connsiteX2" fmla="*/ 2835798 w 7118430"/>
              <a:gd name="connsiteY2" fmla="*/ 1111461 h 1255289"/>
              <a:gd name="connsiteX3" fmla="*/ 3437681 w 7118430"/>
              <a:gd name="connsiteY3" fmla="*/ 324383 h 1255289"/>
              <a:gd name="connsiteX4" fmla="*/ 3796496 w 7118430"/>
              <a:gd name="connsiteY4" fmla="*/ 292 h 1255289"/>
              <a:gd name="connsiteX5" fmla="*/ 4340506 w 7118430"/>
              <a:gd name="connsiteY5" fmla="*/ 370682 h 1255289"/>
              <a:gd name="connsiteX6" fmla="*/ 4618298 w 7118430"/>
              <a:gd name="connsiteY6" fmla="*/ 787370 h 1255289"/>
              <a:gd name="connsiteX7" fmla="*/ 5127585 w 7118430"/>
              <a:gd name="connsiteY7" fmla="*/ 1192485 h 1255289"/>
              <a:gd name="connsiteX8" fmla="*/ 7118430 w 7118430"/>
              <a:gd name="connsiteY8" fmla="*/ 1250358 h 1255289"/>
              <a:gd name="connsiteX0" fmla="*/ 0 w 7118430"/>
              <a:gd name="connsiteY0" fmla="*/ 1251066 h 1255997"/>
              <a:gd name="connsiteX1" fmla="*/ 1967696 w 7118430"/>
              <a:gd name="connsiteY1" fmla="*/ 1251066 h 1255997"/>
              <a:gd name="connsiteX2" fmla="*/ 2835798 w 7118430"/>
              <a:gd name="connsiteY2" fmla="*/ 1112169 h 1255997"/>
              <a:gd name="connsiteX3" fmla="*/ 3437681 w 7118430"/>
              <a:gd name="connsiteY3" fmla="*/ 325091 h 1255997"/>
              <a:gd name="connsiteX4" fmla="*/ 3796496 w 7118430"/>
              <a:gd name="connsiteY4" fmla="*/ 1000 h 1255997"/>
              <a:gd name="connsiteX5" fmla="*/ 4305782 w 7118430"/>
              <a:gd name="connsiteY5" fmla="*/ 244069 h 1255997"/>
              <a:gd name="connsiteX6" fmla="*/ 4618298 w 7118430"/>
              <a:gd name="connsiteY6" fmla="*/ 788078 h 1255997"/>
              <a:gd name="connsiteX7" fmla="*/ 5127585 w 7118430"/>
              <a:gd name="connsiteY7" fmla="*/ 1193193 h 1255997"/>
              <a:gd name="connsiteX8" fmla="*/ 7118430 w 7118430"/>
              <a:gd name="connsiteY8" fmla="*/ 1251066 h 1255997"/>
              <a:gd name="connsiteX0" fmla="*/ 0 w 7118430"/>
              <a:gd name="connsiteY0" fmla="*/ 1251066 h 1255997"/>
              <a:gd name="connsiteX1" fmla="*/ 1967696 w 7118430"/>
              <a:gd name="connsiteY1" fmla="*/ 1251066 h 1255997"/>
              <a:gd name="connsiteX2" fmla="*/ 2835798 w 7118430"/>
              <a:gd name="connsiteY2" fmla="*/ 1112169 h 1255997"/>
              <a:gd name="connsiteX3" fmla="*/ 3437681 w 7118430"/>
              <a:gd name="connsiteY3" fmla="*/ 325091 h 1255997"/>
              <a:gd name="connsiteX4" fmla="*/ 3912243 w 7118430"/>
              <a:gd name="connsiteY4" fmla="*/ 1000 h 1255997"/>
              <a:gd name="connsiteX5" fmla="*/ 4305782 w 7118430"/>
              <a:gd name="connsiteY5" fmla="*/ 244069 h 1255997"/>
              <a:gd name="connsiteX6" fmla="*/ 4618298 w 7118430"/>
              <a:gd name="connsiteY6" fmla="*/ 788078 h 1255997"/>
              <a:gd name="connsiteX7" fmla="*/ 5127585 w 7118430"/>
              <a:gd name="connsiteY7" fmla="*/ 1193193 h 1255997"/>
              <a:gd name="connsiteX8" fmla="*/ 7118430 w 7118430"/>
              <a:gd name="connsiteY8" fmla="*/ 1251066 h 1255997"/>
              <a:gd name="connsiteX0" fmla="*/ 0 w 7118430"/>
              <a:gd name="connsiteY0" fmla="*/ 1250091 h 1255022"/>
              <a:gd name="connsiteX1" fmla="*/ 1967696 w 7118430"/>
              <a:gd name="connsiteY1" fmla="*/ 1250091 h 1255022"/>
              <a:gd name="connsiteX2" fmla="*/ 2835798 w 7118430"/>
              <a:gd name="connsiteY2" fmla="*/ 1111194 h 1255022"/>
              <a:gd name="connsiteX3" fmla="*/ 3437681 w 7118430"/>
              <a:gd name="connsiteY3" fmla="*/ 324116 h 1255022"/>
              <a:gd name="connsiteX4" fmla="*/ 3912243 w 7118430"/>
              <a:gd name="connsiteY4" fmla="*/ 25 h 1255022"/>
              <a:gd name="connsiteX5" fmla="*/ 4305782 w 7118430"/>
              <a:gd name="connsiteY5" fmla="*/ 243094 h 1255022"/>
              <a:gd name="connsiteX6" fmla="*/ 4618298 w 7118430"/>
              <a:gd name="connsiteY6" fmla="*/ 787103 h 1255022"/>
              <a:gd name="connsiteX7" fmla="*/ 5127585 w 7118430"/>
              <a:gd name="connsiteY7" fmla="*/ 1192218 h 1255022"/>
              <a:gd name="connsiteX8" fmla="*/ 7118430 w 7118430"/>
              <a:gd name="connsiteY8" fmla="*/ 1250091 h 1255022"/>
              <a:gd name="connsiteX0" fmla="*/ 0 w 7118430"/>
              <a:gd name="connsiteY0" fmla="*/ 1250082 h 1255013"/>
              <a:gd name="connsiteX1" fmla="*/ 1967696 w 7118430"/>
              <a:gd name="connsiteY1" fmla="*/ 1250082 h 1255013"/>
              <a:gd name="connsiteX2" fmla="*/ 2835798 w 7118430"/>
              <a:gd name="connsiteY2" fmla="*/ 1111185 h 1255013"/>
              <a:gd name="connsiteX3" fmla="*/ 3437681 w 7118430"/>
              <a:gd name="connsiteY3" fmla="*/ 324107 h 1255013"/>
              <a:gd name="connsiteX4" fmla="*/ 3530278 w 7118430"/>
              <a:gd name="connsiteY4" fmla="*/ 231510 h 1255013"/>
              <a:gd name="connsiteX5" fmla="*/ 3912243 w 7118430"/>
              <a:gd name="connsiteY5" fmla="*/ 16 h 1255013"/>
              <a:gd name="connsiteX6" fmla="*/ 4305782 w 7118430"/>
              <a:gd name="connsiteY6" fmla="*/ 243085 h 1255013"/>
              <a:gd name="connsiteX7" fmla="*/ 4618298 w 7118430"/>
              <a:gd name="connsiteY7" fmla="*/ 787094 h 1255013"/>
              <a:gd name="connsiteX8" fmla="*/ 5127585 w 7118430"/>
              <a:gd name="connsiteY8" fmla="*/ 1192209 h 1255013"/>
              <a:gd name="connsiteX9" fmla="*/ 7118430 w 7118430"/>
              <a:gd name="connsiteY9" fmla="*/ 1250082 h 1255013"/>
              <a:gd name="connsiteX0" fmla="*/ 0 w 7118430"/>
              <a:gd name="connsiteY0" fmla="*/ 1250082 h 1276276"/>
              <a:gd name="connsiteX1" fmla="*/ 1967696 w 7118430"/>
              <a:gd name="connsiteY1" fmla="*/ 1250082 h 1276276"/>
              <a:gd name="connsiteX2" fmla="*/ 3078866 w 7118430"/>
              <a:gd name="connsiteY2" fmla="*/ 879691 h 1276276"/>
              <a:gd name="connsiteX3" fmla="*/ 3437681 w 7118430"/>
              <a:gd name="connsiteY3" fmla="*/ 324107 h 1276276"/>
              <a:gd name="connsiteX4" fmla="*/ 3530278 w 7118430"/>
              <a:gd name="connsiteY4" fmla="*/ 231510 h 1276276"/>
              <a:gd name="connsiteX5" fmla="*/ 3912243 w 7118430"/>
              <a:gd name="connsiteY5" fmla="*/ 16 h 1276276"/>
              <a:gd name="connsiteX6" fmla="*/ 4305782 w 7118430"/>
              <a:gd name="connsiteY6" fmla="*/ 243085 h 1276276"/>
              <a:gd name="connsiteX7" fmla="*/ 4618298 w 7118430"/>
              <a:gd name="connsiteY7" fmla="*/ 787094 h 1276276"/>
              <a:gd name="connsiteX8" fmla="*/ 5127585 w 7118430"/>
              <a:gd name="connsiteY8" fmla="*/ 1192209 h 1276276"/>
              <a:gd name="connsiteX9" fmla="*/ 7118430 w 7118430"/>
              <a:gd name="connsiteY9" fmla="*/ 1250082 h 1276276"/>
              <a:gd name="connsiteX0" fmla="*/ 0 w 7118430"/>
              <a:gd name="connsiteY0" fmla="*/ 1250082 h 1276276"/>
              <a:gd name="connsiteX1" fmla="*/ 1967696 w 7118430"/>
              <a:gd name="connsiteY1" fmla="*/ 1250082 h 1276276"/>
              <a:gd name="connsiteX2" fmla="*/ 3078866 w 7118430"/>
              <a:gd name="connsiteY2" fmla="*/ 879691 h 1276276"/>
              <a:gd name="connsiteX3" fmla="*/ 3437681 w 7118430"/>
              <a:gd name="connsiteY3" fmla="*/ 324107 h 1276276"/>
              <a:gd name="connsiteX4" fmla="*/ 3530278 w 7118430"/>
              <a:gd name="connsiteY4" fmla="*/ 231510 h 1276276"/>
              <a:gd name="connsiteX5" fmla="*/ 3912243 w 7118430"/>
              <a:gd name="connsiteY5" fmla="*/ 16 h 1276276"/>
              <a:gd name="connsiteX6" fmla="*/ 4305782 w 7118430"/>
              <a:gd name="connsiteY6" fmla="*/ 243085 h 1276276"/>
              <a:gd name="connsiteX7" fmla="*/ 4618298 w 7118430"/>
              <a:gd name="connsiteY7" fmla="*/ 787094 h 1276276"/>
              <a:gd name="connsiteX8" fmla="*/ 5127585 w 7118430"/>
              <a:gd name="connsiteY8" fmla="*/ 1192209 h 1276276"/>
              <a:gd name="connsiteX9" fmla="*/ 7118430 w 7118430"/>
              <a:gd name="connsiteY9" fmla="*/ 1250082 h 1276276"/>
              <a:gd name="connsiteX0" fmla="*/ 0 w 7118430"/>
              <a:gd name="connsiteY0" fmla="*/ 1250097 h 1276291"/>
              <a:gd name="connsiteX1" fmla="*/ 1967696 w 7118430"/>
              <a:gd name="connsiteY1" fmla="*/ 1250097 h 1276291"/>
              <a:gd name="connsiteX2" fmla="*/ 3078866 w 7118430"/>
              <a:gd name="connsiteY2" fmla="*/ 879706 h 1276291"/>
              <a:gd name="connsiteX3" fmla="*/ 3530278 w 7118430"/>
              <a:gd name="connsiteY3" fmla="*/ 231525 h 1276291"/>
              <a:gd name="connsiteX4" fmla="*/ 3912243 w 7118430"/>
              <a:gd name="connsiteY4" fmla="*/ 31 h 1276291"/>
              <a:gd name="connsiteX5" fmla="*/ 4305782 w 7118430"/>
              <a:gd name="connsiteY5" fmla="*/ 243100 h 1276291"/>
              <a:gd name="connsiteX6" fmla="*/ 4618298 w 7118430"/>
              <a:gd name="connsiteY6" fmla="*/ 787109 h 1276291"/>
              <a:gd name="connsiteX7" fmla="*/ 5127585 w 7118430"/>
              <a:gd name="connsiteY7" fmla="*/ 1192224 h 1276291"/>
              <a:gd name="connsiteX8" fmla="*/ 7118430 w 7118430"/>
              <a:gd name="connsiteY8" fmla="*/ 1250097 h 1276291"/>
              <a:gd name="connsiteX0" fmla="*/ 0 w 7118430"/>
              <a:gd name="connsiteY0" fmla="*/ 1250097 h 1260158"/>
              <a:gd name="connsiteX1" fmla="*/ 2349661 w 7118430"/>
              <a:gd name="connsiteY1" fmla="*/ 1226948 h 1260158"/>
              <a:gd name="connsiteX2" fmla="*/ 3078866 w 7118430"/>
              <a:gd name="connsiteY2" fmla="*/ 879706 h 1260158"/>
              <a:gd name="connsiteX3" fmla="*/ 3530278 w 7118430"/>
              <a:gd name="connsiteY3" fmla="*/ 231525 h 1260158"/>
              <a:gd name="connsiteX4" fmla="*/ 3912243 w 7118430"/>
              <a:gd name="connsiteY4" fmla="*/ 31 h 1260158"/>
              <a:gd name="connsiteX5" fmla="*/ 4305782 w 7118430"/>
              <a:gd name="connsiteY5" fmla="*/ 243100 h 1260158"/>
              <a:gd name="connsiteX6" fmla="*/ 4618298 w 7118430"/>
              <a:gd name="connsiteY6" fmla="*/ 787109 h 1260158"/>
              <a:gd name="connsiteX7" fmla="*/ 5127585 w 7118430"/>
              <a:gd name="connsiteY7" fmla="*/ 1192224 h 1260158"/>
              <a:gd name="connsiteX8" fmla="*/ 7118430 w 7118430"/>
              <a:gd name="connsiteY8" fmla="*/ 1250097 h 1260158"/>
              <a:gd name="connsiteX0" fmla="*/ 0 w 7118430"/>
              <a:gd name="connsiteY0" fmla="*/ 1250097 h 1250097"/>
              <a:gd name="connsiteX1" fmla="*/ 2349661 w 7118430"/>
              <a:gd name="connsiteY1" fmla="*/ 1226948 h 1250097"/>
              <a:gd name="connsiteX2" fmla="*/ 3078866 w 7118430"/>
              <a:gd name="connsiteY2" fmla="*/ 879706 h 1250097"/>
              <a:gd name="connsiteX3" fmla="*/ 3530278 w 7118430"/>
              <a:gd name="connsiteY3" fmla="*/ 231525 h 1250097"/>
              <a:gd name="connsiteX4" fmla="*/ 3912243 w 7118430"/>
              <a:gd name="connsiteY4" fmla="*/ 31 h 1250097"/>
              <a:gd name="connsiteX5" fmla="*/ 4305782 w 7118430"/>
              <a:gd name="connsiteY5" fmla="*/ 243100 h 1250097"/>
              <a:gd name="connsiteX6" fmla="*/ 4618298 w 7118430"/>
              <a:gd name="connsiteY6" fmla="*/ 787109 h 1250097"/>
              <a:gd name="connsiteX7" fmla="*/ 5127585 w 7118430"/>
              <a:gd name="connsiteY7" fmla="*/ 1192224 h 1250097"/>
              <a:gd name="connsiteX8" fmla="*/ 7118430 w 7118430"/>
              <a:gd name="connsiteY8" fmla="*/ 1250097 h 1250097"/>
              <a:gd name="connsiteX0" fmla="*/ 0 w 7118430"/>
              <a:gd name="connsiteY0" fmla="*/ 1250097 h 1263709"/>
              <a:gd name="connsiteX1" fmla="*/ 2349661 w 7118430"/>
              <a:gd name="connsiteY1" fmla="*/ 1226948 h 1263709"/>
              <a:gd name="connsiteX2" fmla="*/ 3171464 w 7118430"/>
              <a:gd name="connsiteY2" fmla="*/ 821832 h 1263709"/>
              <a:gd name="connsiteX3" fmla="*/ 3530278 w 7118430"/>
              <a:gd name="connsiteY3" fmla="*/ 231525 h 1263709"/>
              <a:gd name="connsiteX4" fmla="*/ 3912243 w 7118430"/>
              <a:gd name="connsiteY4" fmla="*/ 31 h 1263709"/>
              <a:gd name="connsiteX5" fmla="*/ 4305782 w 7118430"/>
              <a:gd name="connsiteY5" fmla="*/ 243100 h 1263709"/>
              <a:gd name="connsiteX6" fmla="*/ 4618298 w 7118430"/>
              <a:gd name="connsiteY6" fmla="*/ 787109 h 1263709"/>
              <a:gd name="connsiteX7" fmla="*/ 5127585 w 7118430"/>
              <a:gd name="connsiteY7" fmla="*/ 1192224 h 1263709"/>
              <a:gd name="connsiteX8" fmla="*/ 7118430 w 7118430"/>
              <a:gd name="connsiteY8" fmla="*/ 1250097 h 1263709"/>
              <a:gd name="connsiteX0" fmla="*/ 0 w 7118430"/>
              <a:gd name="connsiteY0" fmla="*/ 1250097 h 1263709"/>
              <a:gd name="connsiteX1" fmla="*/ 2349661 w 7118430"/>
              <a:gd name="connsiteY1" fmla="*/ 1226948 h 1263709"/>
              <a:gd name="connsiteX2" fmla="*/ 3171464 w 7118430"/>
              <a:gd name="connsiteY2" fmla="*/ 821832 h 1263709"/>
              <a:gd name="connsiteX3" fmla="*/ 3530278 w 7118430"/>
              <a:gd name="connsiteY3" fmla="*/ 231525 h 1263709"/>
              <a:gd name="connsiteX4" fmla="*/ 3912243 w 7118430"/>
              <a:gd name="connsiteY4" fmla="*/ 31 h 1263709"/>
              <a:gd name="connsiteX5" fmla="*/ 4305782 w 7118430"/>
              <a:gd name="connsiteY5" fmla="*/ 243100 h 1263709"/>
              <a:gd name="connsiteX6" fmla="*/ 4618298 w 7118430"/>
              <a:gd name="connsiteY6" fmla="*/ 787109 h 1263709"/>
              <a:gd name="connsiteX7" fmla="*/ 5127585 w 7118430"/>
              <a:gd name="connsiteY7" fmla="*/ 1192224 h 1263709"/>
              <a:gd name="connsiteX8" fmla="*/ 7118430 w 7118430"/>
              <a:gd name="connsiteY8" fmla="*/ 1250097 h 1263709"/>
              <a:gd name="connsiteX0" fmla="*/ 0 w 6342927"/>
              <a:gd name="connsiteY0" fmla="*/ 1273247 h 1275554"/>
              <a:gd name="connsiteX1" fmla="*/ 1574158 w 6342927"/>
              <a:gd name="connsiteY1" fmla="*/ 1226948 h 1275554"/>
              <a:gd name="connsiteX2" fmla="*/ 2395961 w 6342927"/>
              <a:gd name="connsiteY2" fmla="*/ 821832 h 1275554"/>
              <a:gd name="connsiteX3" fmla="*/ 2754775 w 6342927"/>
              <a:gd name="connsiteY3" fmla="*/ 231525 h 1275554"/>
              <a:gd name="connsiteX4" fmla="*/ 3136740 w 6342927"/>
              <a:gd name="connsiteY4" fmla="*/ 31 h 1275554"/>
              <a:gd name="connsiteX5" fmla="*/ 3530279 w 6342927"/>
              <a:gd name="connsiteY5" fmla="*/ 243100 h 1275554"/>
              <a:gd name="connsiteX6" fmla="*/ 3842795 w 6342927"/>
              <a:gd name="connsiteY6" fmla="*/ 787109 h 1275554"/>
              <a:gd name="connsiteX7" fmla="*/ 4352082 w 6342927"/>
              <a:gd name="connsiteY7" fmla="*/ 1192224 h 1275554"/>
              <a:gd name="connsiteX8" fmla="*/ 6342927 w 6342927"/>
              <a:gd name="connsiteY8" fmla="*/ 1250097 h 1275554"/>
              <a:gd name="connsiteX0" fmla="*/ 0 w 6250329"/>
              <a:gd name="connsiteY0" fmla="*/ 1273247 h 1275554"/>
              <a:gd name="connsiteX1" fmla="*/ 1574158 w 6250329"/>
              <a:gd name="connsiteY1" fmla="*/ 1226948 h 1275554"/>
              <a:gd name="connsiteX2" fmla="*/ 2395961 w 6250329"/>
              <a:gd name="connsiteY2" fmla="*/ 821832 h 1275554"/>
              <a:gd name="connsiteX3" fmla="*/ 2754775 w 6250329"/>
              <a:gd name="connsiteY3" fmla="*/ 231525 h 1275554"/>
              <a:gd name="connsiteX4" fmla="*/ 3136740 w 6250329"/>
              <a:gd name="connsiteY4" fmla="*/ 31 h 1275554"/>
              <a:gd name="connsiteX5" fmla="*/ 3530279 w 6250329"/>
              <a:gd name="connsiteY5" fmla="*/ 243100 h 1275554"/>
              <a:gd name="connsiteX6" fmla="*/ 3842795 w 6250329"/>
              <a:gd name="connsiteY6" fmla="*/ 787109 h 1275554"/>
              <a:gd name="connsiteX7" fmla="*/ 4352082 w 6250329"/>
              <a:gd name="connsiteY7" fmla="*/ 1192224 h 1275554"/>
              <a:gd name="connsiteX8" fmla="*/ 6250329 w 6250329"/>
              <a:gd name="connsiteY8" fmla="*/ 1250097 h 1275554"/>
              <a:gd name="connsiteX0" fmla="*/ 0 w 6250329"/>
              <a:gd name="connsiteY0" fmla="*/ 1107190 h 1109497"/>
              <a:gd name="connsiteX1" fmla="*/ 1574158 w 6250329"/>
              <a:gd name="connsiteY1" fmla="*/ 1060891 h 1109497"/>
              <a:gd name="connsiteX2" fmla="*/ 2395961 w 6250329"/>
              <a:gd name="connsiteY2" fmla="*/ 655775 h 1109497"/>
              <a:gd name="connsiteX3" fmla="*/ 2754775 w 6250329"/>
              <a:gd name="connsiteY3" fmla="*/ 65468 h 1109497"/>
              <a:gd name="connsiteX4" fmla="*/ 3530279 w 6250329"/>
              <a:gd name="connsiteY4" fmla="*/ 77043 h 1109497"/>
              <a:gd name="connsiteX5" fmla="*/ 3842795 w 6250329"/>
              <a:gd name="connsiteY5" fmla="*/ 621052 h 1109497"/>
              <a:gd name="connsiteX6" fmla="*/ 4352082 w 6250329"/>
              <a:gd name="connsiteY6" fmla="*/ 1026167 h 1109497"/>
              <a:gd name="connsiteX7" fmla="*/ 6250329 w 6250329"/>
              <a:gd name="connsiteY7" fmla="*/ 1084040 h 1109497"/>
              <a:gd name="connsiteX0" fmla="*/ 0 w 6250329"/>
              <a:gd name="connsiteY0" fmla="*/ 1041784 h 1044091"/>
              <a:gd name="connsiteX1" fmla="*/ 1574158 w 6250329"/>
              <a:gd name="connsiteY1" fmla="*/ 995485 h 1044091"/>
              <a:gd name="connsiteX2" fmla="*/ 2395961 w 6250329"/>
              <a:gd name="connsiteY2" fmla="*/ 590369 h 1044091"/>
              <a:gd name="connsiteX3" fmla="*/ 2754775 w 6250329"/>
              <a:gd name="connsiteY3" fmla="*/ 62 h 1044091"/>
              <a:gd name="connsiteX4" fmla="*/ 3842795 w 6250329"/>
              <a:gd name="connsiteY4" fmla="*/ 555646 h 1044091"/>
              <a:gd name="connsiteX5" fmla="*/ 4352082 w 6250329"/>
              <a:gd name="connsiteY5" fmla="*/ 960761 h 1044091"/>
              <a:gd name="connsiteX6" fmla="*/ 6250329 w 6250329"/>
              <a:gd name="connsiteY6" fmla="*/ 1018634 h 1044091"/>
              <a:gd name="connsiteX0" fmla="*/ 0 w 6250329"/>
              <a:gd name="connsiteY0" fmla="*/ 1047470 h 1049777"/>
              <a:gd name="connsiteX1" fmla="*/ 1574158 w 6250329"/>
              <a:gd name="connsiteY1" fmla="*/ 1001171 h 1049777"/>
              <a:gd name="connsiteX2" fmla="*/ 2395961 w 6250329"/>
              <a:gd name="connsiteY2" fmla="*/ 596055 h 1049777"/>
              <a:gd name="connsiteX3" fmla="*/ 2754775 w 6250329"/>
              <a:gd name="connsiteY3" fmla="*/ 5748 h 1049777"/>
              <a:gd name="connsiteX4" fmla="*/ 4352082 w 6250329"/>
              <a:gd name="connsiteY4" fmla="*/ 966447 h 1049777"/>
              <a:gd name="connsiteX5" fmla="*/ 6250329 w 6250329"/>
              <a:gd name="connsiteY5" fmla="*/ 1024320 h 1049777"/>
              <a:gd name="connsiteX0" fmla="*/ 0 w 6195245"/>
              <a:gd name="connsiteY0" fmla="*/ 40 h 1263503"/>
              <a:gd name="connsiteX1" fmla="*/ 1519074 w 6195245"/>
              <a:gd name="connsiteY1" fmla="*/ 1231698 h 1263503"/>
              <a:gd name="connsiteX2" fmla="*/ 2340877 w 6195245"/>
              <a:gd name="connsiteY2" fmla="*/ 826582 h 1263503"/>
              <a:gd name="connsiteX3" fmla="*/ 2699691 w 6195245"/>
              <a:gd name="connsiteY3" fmla="*/ 236275 h 1263503"/>
              <a:gd name="connsiteX4" fmla="*/ 4296998 w 6195245"/>
              <a:gd name="connsiteY4" fmla="*/ 1196974 h 1263503"/>
              <a:gd name="connsiteX5" fmla="*/ 6195245 w 6195245"/>
              <a:gd name="connsiteY5" fmla="*/ 1254847 h 1263503"/>
              <a:gd name="connsiteX0" fmla="*/ 0 w 6195245"/>
              <a:gd name="connsiteY0" fmla="*/ 0 h 1254807"/>
              <a:gd name="connsiteX1" fmla="*/ 2340877 w 6195245"/>
              <a:gd name="connsiteY1" fmla="*/ 826542 h 1254807"/>
              <a:gd name="connsiteX2" fmla="*/ 2699691 w 6195245"/>
              <a:gd name="connsiteY2" fmla="*/ 236235 h 1254807"/>
              <a:gd name="connsiteX3" fmla="*/ 4296998 w 6195245"/>
              <a:gd name="connsiteY3" fmla="*/ 1196934 h 1254807"/>
              <a:gd name="connsiteX4" fmla="*/ 6195245 w 6195245"/>
              <a:gd name="connsiteY4" fmla="*/ 1254807 h 1254807"/>
              <a:gd name="connsiteX0" fmla="*/ 0 w 6195245"/>
              <a:gd name="connsiteY0" fmla="*/ 0 h 1254807"/>
              <a:gd name="connsiteX1" fmla="*/ 2699691 w 6195245"/>
              <a:gd name="connsiteY1" fmla="*/ 236235 h 1254807"/>
              <a:gd name="connsiteX2" fmla="*/ 4296998 w 6195245"/>
              <a:gd name="connsiteY2" fmla="*/ 1196934 h 1254807"/>
              <a:gd name="connsiteX3" fmla="*/ 6195245 w 6195245"/>
              <a:gd name="connsiteY3" fmla="*/ 1254807 h 1254807"/>
              <a:gd name="connsiteX0" fmla="*/ 0 w 6195245"/>
              <a:gd name="connsiteY0" fmla="*/ 0 h 1254807"/>
              <a:gd name="connsiteX1" fmla="*/ 4296998 w 6195245"/>
              <a:gd name="connsiteY1" fmla="*/ 1196934 h 1254807"/>
              <a:gd name="connsiteX2" fmla="*/ 6195245 w 6195245"/>
              <a:gd name="connsiteY2" fmla="*/ 1254807 h 1254807"/>
              <a:gd name="connsiteX0" fmla="*/ 0 w 6195245"/>
              <a:gd name="connsiteY0" fmla="*/ 0 h 1254807"/>
              <a:gd name="connsiteX1" fmla="*/ 6195245 w 6195245"/>
              <a:gd name="connsiteY1" fmla="*/ 1254807 h 1254807"/>
              <a:gd name="connsiteX0" fmla="*/ 0 w 6195245"/>
              <a:gd name="connsiteY0" fmla="*/ 0 h 1254807"/>
              <a:gd name="connsiteX1" fmla="*/ 4998148 w 6195245"/>
              <a:gd name="connsiteY1" fmla="*/ 1093462 h 1254807"/>
              <a:gd name="connsiteX2" fmla="*/ 6195245 w 6195245"/>
              <a:gd name="connsiteY2" fmla="*/ 1254807 h 1254807"/>
              <a:gd name="connsiteX0" fmla="*/ 0 w 6205138"/>
              <a:gd name="connsiteY0" fmla="*/ 0 h 1093462"/>
              <a:gd name="connsiteX1" fmla="*/ 4998148 w 6205138"/>
              <a:gd name="connsiteY1" fmla="*/ 1093462 h 1093462"/>
              <a:gd name="connsiteX2" fmla="*/ 6205138 w 6205138"/>
              <a:gd name="connsiteY2" fmla="*/ 737015 h 1093462"/>
              <a:gd name="connsiteX0" fmla="*/ 0 w 6205138"/>
              <a:gd name="connsiteY0" fmla="*/ 0 h 1104821"/>
              <a:gd name="connsiteX1" fmla="*/ 4998148 w 6205138"/>
              <a:gd name="connsiteY1" fmla="*/ 1093462 h 1104821"/>
              <a:gd name="connsiteX2" fmla="*/ 6205138 w 6205138"/>
              <a:gd name="connsiteY2" fmla="*/ 737015 h 1104821"/>
              <a:gd name="connsiteX0" fmla="*/ 0 w 6205138"/>
              <a:gd name="connsiteY0" fmla="*/ 0 h 1093537"/>
              <a:gd name="connsiteX1" fmla="*/ 4998148 w 6205138"/>
              <a:gd name="connsiteY1" fmla="*/ 1093462 h 1093537"/>
              <a:gd name="connsiteX2" fmla="*/ 6205138 w 6205138"/>
              <a:gd name="connsiteY2" fmla="*/ 737015 h 1093537"/>
              <a:gd name="connsiteX0" fmla="*/ 0 w 6205138"/>
              <a:gd name="connsiteY0" fmla="*/ 0 h 1093537"/>
              <a:gd name="connsiteX1" fmla="*/ 4998148 w 6205138"/>
              <a:gd name="connsiteY1" fmla="*/ 1093462 h 1093537"/>
              <a:gd name="connsiteX2" fmla="*/ 6205138 w 6205138"/>
              <a:gd name="connsiteY2" fmla="*/ 737015 h 1093537"/>
              <a:gd name="connsiteX0" fmla="*/ 0 w 6205138"/>
              <a:gd name="connsiteY0" fmla="*/ 0 h 1093537"/>
              <a:gd name="connsiteX1" fmla="*/ 3345955 w 6205138"/>
              <a:gd name="connsiteY1" fmla="*/ 1093462 h 1093537"/>
              <a:gd name="connsiteX2" fmla="*/ 6205138 w 6205138"/>
              <a:gd name="connsiteY2" fmla="*/ 737015 h 1093537"/>
              <a:gd name="connsiteX0" fmla="*/ 0 w 6244712"/>
              <a:gd name="connsiteY0" fmla="*/ 0 h 1108538"/>
              <a:gd name="connsiteX1" fmla="*/ 3345955 w 6244712"/>
              <a:gd name="connsiteY1" fmla="*/ 1093462 h 1108538"/>
              <a:gd name="connsiteX2" fmla="*/ 6244712 w 6244712"/>
              <a:gd name="connsiteY2" fmla="*/ 593795 h 1108538"/>
              <a:gd name="connsiteX0" fmla="*/ 0 w 6007271"/>
              <a:gd name="connsiteY0" fmla="*/ 0 h 1111092"/>
              <a:gd name="connsiteX1" fmla="*/ 3345955 w 6007271"/>
              <a:gd name="connsiteY1" fmla="*/ 1093462 h 1111092"/>
              <a:gd name="connsiteX2" fmla="*/ 6007271 w 6007271"/>
              <a:gd name="connsiteY2" fmla="*/ 626846 h 1111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07271" h="1111092">
                <a:moveTo>
                  <a:pt x="0" y="0"/>
                </a:moveTo>
                <a:cubicBezTo>
                  <a:pt x="1811152" y="368160"/>
                  <a:pt x="2344743" y="988988"/>
                  <a:pt x="3345955" y="1093462"/>
                </a:cubicBezTo>
                <a:cubicBezTo>
                  <a:pt x="4347167" y="1197936"/>
                  <a:pt x="5654407" y="811763"/>
                  <a:pt x="6007271" y="626846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404676" y="1554921"/>
            <a:ext cx="0" cy="121920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772312">
            <a:off x="1803631" y="1356921"/>
            <a:ext cx="1784463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 </a:t>
            </a:r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strain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363556" y="1883884"/>
            <a:ext cx="1364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64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"/>
            <a:ext cx="9144000" cy="62802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203132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Ala39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447800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=63.5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0522" y="2256116"/>
            <a:ext cx="91082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-9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66167" y="1252511"/>
            <a:ext cx="1257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+11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eft Brace 13"/>
          <p:cNvSpPr/>
          <p:nvPr/>
        </p:nvSpPr>
        <p:spPr>
          <a:xfrm rot="7603221">
            <a:off x="4609819" y="1938993"/>
            <a:ext cx="2350994" cy="1615849"/>
          </a:xfrm>
          <a:prstGeom prst="leftBrace">
            <a:avLst>
              <a:gd name="adj1" fmla="val 16775"/>
              <a:gd name="adj2" fmla="val 58259"/>
            </a:avLst>
          </a:prstGeom>
          <a:ln w="28575">
            <a:solidFill>
              <a:srgbClr val="343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 rot="8164945">
            <a:off x="4980275" y="2518906"/>
            <a:ext cx="1426642" cy="1308083"/>
          </a:xfrm>
          <a:prstGeom prst="leftBrace">
            <a:avLst>
              <a:gd name="adj1" fmla="val 19169"/>
              <a:gd name="adj2" fmla="val 38338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048000" y="3581400"/>
            <a:ext cx="1673571" cy="1676093"/>
            <a:chOff x="3048000" y="3581400"/>
            <a:chExt cx="1673571" cy="1676093"/>
          </a:xfrm>
        </p:grpSpPr>
        <p:sp>
          <p:nvSpPr>
            <p:cNvPr id="10" name="TextBox 9"/>
            <p:cNvSpPr txBox="1"/>
            <p:nvPr/>
          </p:nvSpPr>
          <p:spPr>
            <a:xfrm>
              <a:off x="3868644" y="4267200"/>
              <a:ext cx="7569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l-GR" sz="3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endPara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 flipV="1">
              <a:off x="3640456" y="4152900"/>
              <a:ext cx="321658" cy="306478"/>
            </a:xfrm>
            <a:custGeom>
              <a:avLst/>
              <a:gdLst>
                <a:gd name="connsiteX0" fmla="*/ 888521 w 888521"/>
                <a:gd name="connsiteY0" fmla="*/ 0 h 672860"/>
                <a:gd name="connsiteX1" fmla="*/ 224287 w 888521"/>
                <a:gd name="connsiteY1" fmla="*/ 276045 h 672860"/>
                <a:gd name="connsiteX2" fmla="*/ 0 w 888521"/>
                <a:gd name="connsiteY2" fmla="*/ 672860 h 672860"/>
                <a:gd name="connsiteX0" fmla="*/ 888521 w 888521"/>
                <a:gd name="connsiteY0" fmla="*/ 0 h 672860"/>
                <a:gd name="connsiteX1" fmla="*/ 0 w 888521"/>
                <a:gd name="connsiteY1" fmla="*/ 672860 h 67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521" h="672860">
                  <a:moveTo>
                    <a:pt x="888521" y="0"/>
                  </a:moveTo>
                  <a:lnTo>
                    <a:pt x="0" y="672860"/>
                  </a:lnTo>
                </a:path>
              </a:pathLst>
            </a:custGeom>
            <a:noFill/>
            <a:ln w="571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33800" y="4795828"/>
              <a:ext cx="98777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angle</a:t>
              </a:r>
            </a:p>
          </p:txBody>
        </p:sp>
        <p:sp>
          <p:nvSpPr>
            <p:cNvPr id="16" name="Arc 15"/>
            <p:cNvSpPr/>
            <p:nvPr/>
          </p:nvSpPr>
          <p:spPr>
            <a:xfrm>
              <a:off x="3048000" y="3581400"/>
              <a:ext cx="685800" cy="671151"/>
            </a:xfrm>
            <a:prstGeom prst="arc">
              <a:avLst>
                <a:gd name="adj1" fmla="val 19938659"/>
                <a:gd name="adj2" fmla="val 7009173"/>
              </a:avLst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348997" y="1640427"/>
            <a:ext cx="934871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N-C</a:t>
            </a:r>
            <a:r>
              <a:rPr lang="el-GR" sz="2400" b="1" baseline="-25000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US" sz="2400" b="1" dirty="0" smtClean="0">
              <a:solidFill>
                <a:srgbClr val="004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21619" y="5954751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21090" y="0"/>
            <a:ext cx="16033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01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 animBg="1"/>
      <p:bldP spid="15" grpId="0" animBg="1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781"/>
            <a:ext cx="9144000" cy="6280220"/>
          </a:xfrm>
        </p:spPr>
      </p:pic>
      <p:sp>
        <p:nvSpPr>
          <p:cNvPr id="5" name="TextBox 4"/>
          <p:cNvSpPr txBox="1"/>
          <p:nvPr/>
        </p:nvSpPr>
        <p:spPr>
          <a:xfrm>
            <a:off x="228600" y="381000"/>
            <a:ext cx="203132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Ala39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447800"/>
            <a:ext cx="16129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=18.2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7791" y="2334175"/>
            <a:ext cx="129554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-0.3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6167" y="1252511"/>
            <a:ext cx="1295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-0.2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ft Brace 8"/>
          <p:cNvSpPr/>
          <p:nvPr/>
        </p:nvSpPr>
        <p:spPr>
          <a:xfrm rot="7921236">
            <a:off x="4952566" y="2114376"/>
            <a:ext cx="2350994" cy="1481679"/>
          </a:xfrm>
          <a:prstGeom prst="leftBrace">
            <a:avLst>
              <a:gd name="adj1" fmla="val 16775"/>
              <a:gd name="adj2" fmla="val 58259"/>
            </a:avLst>
          </a:prstGeom>
          <a:ln w="28575">
            <a:solidFill>
              <a:srgbClr val="343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 rot="7811481">
            <a:off x="4625504" y="2255484"/>
            <a:ext cx="1658052" cy="1537499"/>
          </a:xfrm>
          <a:prstGeom prst="leftBrace">
            <a:avLst>
              <a:gd name="adj1" fmla="val 19169"/>
              <a:gd name="adj2" fmla="val 5702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68644" y="4267200"/>
            <a:ext cx="1141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 flipV="1">
            <a:off x="3640456" y="4152900"/>
            <a:ext cx="321658" cy="306478"/>
          </a:xfrm>
          <a:custGeom>
            <a:avLst/>
            <a:gdLst>
              <a:gd name="connsiteX0" fmla="*/ 888521 w 888521"/>
              <a:gd name="connsiteY0" fmla="*/ 0 h 672860"/>
              <a:gd name="connsiteX1" fmla="*/ 224287 w 888521"/>
              <a:gd name="connsiteY1" fmla="*/ 276045 h 672860"/>
              <a:gd name="connsiteX2" fmla="*/ 0 w 888521"/>
              <a:gd name="connsiteY2" fmla="*/ 672860 h 672860"/>
              <a:gd name="connsiteX0" fmla="*/ 888521 w 888521"/>
              <a:gd name="connsiteY0" fmla="*/ 0 h 672860"/>
              <a:gd name="connsiteX1" fmla="*/ 0 w 888521"/>
              <a:gd name="connsiteY1" fmla="*/ 672860 h 67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8521" h="672860">
                <a:moveTo>
                  <a:pt x="888521" y="0"/>
                </a:moveTo>
                <a:lnTo>
                  <a:pt x="0" y="672860"/>
                </a:lnTo>
              </a:path>
            </a:pathLst>
          </a:custGeom>
          <a:noFill/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733800" y="4795828"/>
            <a:ext cx="98777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</a:t>
            </a:r>
          </a:p>
        </p:txBody>
      </p:sp>
      <p:sp>
        <p:nvSpPr>
          <p:cNvPr id="14" name="Arc 13"/>
          <p:cNvSpPr/>
          <p:nvPr/>
        </p:nvSpPr>
        <p:spPr>
          <a:xfrm>
            <a:off x="3048000" y="3581400"/>
            <a:ext cx="685800" cy="671151"/>
          </a:xfrm>
          <a:prstGeom prst="arc">
            <a:avLst>
              <a:gd name="adj1" fmla="val 19938659"/>
              <a:gd name="adj2" fmla="val 7009173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348997" y="1640427"/>
            <a:ext cx="934871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N-C</a:t>
            </a:r>
            <a:r>
              <a:rPr lang="el-GR" sz="2400" b="1" baseline="-25000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US" sz="2400" b="1" dirty="0" smtClean="0">
              <a:solidFill>
                <a:srgbClr val="004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21619" y="5954751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21090" y="0"/>
            <a:ext cx="16033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5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1"/>
          <a:stretch/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214674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Arg62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447800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=63.5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1705" y="5866812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219436" y="1977340"/>
            <a:ext cx="2424960" cy="1786342"/>
            <a:chOff x="2219436" y="1977340"/>
            <a:chExt cx="2424960" cy="1786342"/>
          </a:xfrm>
        </p:grpSpPr>
        <p:sp>
          <p:nvSpPr>
            <p:cNvPr id="9" name="TextBox 8"/>
            <p:cNvSpPr txBox="1"/>
            <p:nvPr/>
          </p:nvSpPr>
          <p:spPr>
            <a:xfrm>
              <a:off x="2753893" y="1977340"/>
              <a:ext cx="7569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l-GR" sz="3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endPara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eft Brace 9"/>
            <p:cNvSpPr/>
            <p:nvPr/>
          </p:nvSpPr>
          <p:spPr>
            <a:xfrm rot="2699425">
              <a:off x="3117139" y="2474991"/>
              <a:ext cx="1527257" cy="1288691"/>
            </a:xfrm>
            <a:prstGeom prst="leftBrace">
              <a:avLst>
                <a:gd name="adj1" fmla="val 16775"/>
                <a:gd name="adj2" fmla="val 58259"/>
              </a:avLst>
            </a:prstGeom>
            <a:ln w="28575">
              <a:solidFill>
                <a:srgbClr val="3434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19436" y="2376409"/>
              <a:ext cx="1192837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l-GR" sz="2400" b="1" baseline="-25000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γ</a:t>
              </a:r>
              <a:r>
                <a:rPr lang="en-US" sz="2400" b="1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-C</a:t>
              </a:r>
              <a:r>
                <a:rPr lang="el-GR" sz="2400" b="1" baseline="-25000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</a:t>
              </a:r>
              <a:r>
                <a:rPr lang="en-US" sz="2400" b="1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US" sz="2400" b="1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bond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296938" y="880946"/>
            <a:ext cx="1043876" cy="2241395"/>
            <a:chOff x="4296938" y="880946"/>
            <a:chExt cx="1043876" cy="2241395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4560849" y="880946"/>
              <a:ext cx="356839" cy="2241395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ysDot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296938" y="1689409"/>
              <a:ext cx="104387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2.8 Å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652580" y="4283842"/>
            <a:ext cx="3536347" cy="1561791"/>
            <a:chOff x="2652580" y="4283842"/>
            <a:chExt cx="3536347" cy="1561791"/>
          </a:xfrm>
        </p:grpSpPr>
        <p:sp>
          <p:nvSpPr>
            <p:cNvPr id="20" name="Left Brace 19"/>
            <p:cNvSpPr/>
            <p:nvPr/>
          </p:nvSpPr>
          <p:spPr>
            <a:xfrm rot="15785090">
              <a:off x="2766242" y="4170180"/>
              <a:ext cx="1171932" cy="1399256"/>
            </a:xfrm>
            <a:prstGeom prst="leftBrace">
              <a:avLst>
                <a:gd name="adj1" fmla="val 16775"/>
                <a:gd name="adj2" fmla="val 58259"/>
              </a:avLst>
            </a:prstGeom>
            <a:ln w="28575">
              <a:solidFill>
                <a:srgbClr val="3434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42714" y="5260858"/>
              <a:ext cx="2646213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2.7</a:t>
              </a:r>
              <a:r>
                <a:rPr lang="el-GR" sz="3200" b="1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3200" b="1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torsion</a:t>
              </a:r>
              <a:endParaRPr lang="en-US" sz="3200" b="1" baseline="-25000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921090" y="0"/>
            <a:ext cx="16033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47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Untangling models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for less noisy maps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682"/>
            <a:ext cx="2013728" cy="201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7479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https://bl831.als.lbl.gov/~jamesh/powerpoint/Ringberg_tangle_2024.pptx</a:t>
            </a:r>
          </a:p>
        </p:txBody>
      </p:sp>
      <p:sp>
        <p:nvSpPr>
          <p:cNvPr id="5" name="AutoShape 4" descr="data:image/png;base64,iVBORw0KGgoAAAANSUhEUgAAAfQAAAH0CAYAAADL1t+KAAAgAElEQVR4Xu3d7ZrcSG6EUev+L1qWt9fztD6mWSfJYCGp8F8hoyJeIBPi7Hr22/cf//c//b8SKIESKIESKIGtCXzrQt+6fzVfAiVQAiVQAv8h0IXeQSiBEiiBEiiBBxDoQn9AExuhBEqgBEqgBLrQOwMlUAIlUAIl8AACXegPaGIjlEAJlEAJlEAXemegBEqgBEqgBB5AoAv9AU1shBIogRIogRLoQu8MlEAJlEAJlMADCHShP6CJjVACJVACJVACXeidgRIogRIogRJ4AIEu9Ac0sRFKoARKoARKoAu9M1ACJVACJVACDyDQhf6AJjZCCZRACZRACXShdwZKoARKoARK4AEEutAf0MRGKIESKIESKIEu9M5ACZRACZRACTyAQBf6A5rYCCVQAiVQAiXQhd4ZKIESKIESKIEHEOhCf0ATG6EESqAESqAEutA7AyVQAiVQAiXwAAJd6A9oYiOUQAmUQAmUQBd6Z6AESqAESqAEHkCgC/0BTWyEEiiBEiiBEogv9G/fvpUyEvj+/TueeK1ceiEeUrqvpfIq8evqr51I8X3t1z+qxIPoSu2EXohfYSbZRFf8pjyIrvh9cm2qx5+ZdaEPnKBU4+USioeUbqo14jflIcVX/IoH0ZXaCb0Qv8JMsomu+E15EF3x++TaVI+70IdPTarxcgnFQ0o31Sbxm/KQ4it+xYPoSu2EXohfYSbZRFf8pjyIrvh9cm2qx13ow6cm1Xi5hOIhpZtqk/hNeUjxFb/iQXSldkIvxK8wk2yiK35THkRX/D65NtXjLvThU5NqvFxC8ZDSTbVJ/KY8pPiKX/EgulI7oRfiV5hJNtEVvykPoit+n1yb6nEX+vCpSTVeLqF4SOmm2iR+Ux5SfMWveBBdqZ3QC/ErzCSb6IrflAfRFb9Prk31uAt9+NSkGi+XUDykdFNtEr8pDym+4lc8iK7UTuiF+BVmkk10xW/Kg+iK3yfXpnrchT58alKNl0soHlK6qTaJ35SHFF/xKx5EV2on9EL8CjPJJrriN+VBdMXvk2tTPe5CHz41qcbLJRQPKd1Um8RvykOKr/gVD6IrtRN6IX6FmWQTXfGb8iC64vfJtaked6EPn5pU4+USioeUbqpN4jflIcVX/IoH0ZXaCb0Qv8JMsomu+E15EF3x++TaVI+70IdPTarxcgnFQ0o31Sbxm/KQ4it+xYPoSu2EXohfYSbZRFf8pjyIrvh9cm2qx2MX+h2B3zUwcgGEg+imsovflAfhMMGvcJBsorsbB8kmzMrhg6xwKN8PZtM4jPpXv8pAyeWeUJtqvOimOEzom3CY4Fd6IdlEdzcOkk2YlUMXuszWT1/E8L9VcsecdaGvdhLPpR4Y0UXLL5ffMahHZoTDBL9HeVYfDdHdjYNke/I8TOBQvv1CP5zDPjDZvykfNmCxYELfnvzASDZp4YS+iV+pFWblkH13ytf5yqz/9Jf/H7Az/1ud//2VXqzs3+SE7+qQHJ0Lj9DRz//nz4XDBL8vhVq4Q6K7GwfJ9uR5mMChfLPvuvS4C32V1olzqQsguifsf3l0wmIQDhP8Si8km+juxkGyCbNy8C/I8u1CP7yPvVjZi3XYgMWCCX178gMj2aSFE/omfqVWmJVD9t0pX+crs94v9FVaJ86lHhjRPWG/X+gpeC/opnrch/a+h/aFNkdKZHZkHlK6EQhB0Wkc+t9yDzb7p785hf7fG2SgUlHlIUh5EA4T/AoHySa6u3GQbMKsHPwvNuXbf+R+eB97sbIX67ABiwUT+vbkB0aySQsn9E38Sq0wK4fsu1O+zldmvf/IfZXWiXOpB0Z0T9jvP3JPwXtBN9XjPrT3PbQvtDlSIrMj85DSjUAIik7jsO0/cheQqX7udgFSzHbjIPMwgVnKr/RNPEit8E35TXlI6U7gm8omusJBamXOxK/oit9HfKELyFU4R+ekQeJXdI88/tRs+M/xRVf8TuAg2cSv6Aoz0RW/KQ+7+U0xS+lO4JvKJrrCQWrlXohf0RW/XeirtH45Jw2a0HjxIIh24yDZJjBL+ZW+iQepFb4pvykPKd0JfFPZRFc4SK3MmfgVXfHbhb5Kqwv9j+RkUKddgKNREL9HWp//XJiJrvhNedjNb4pZSncC31Q20RUOUiv3QvyKrvjtQl+l1YXehf6G2ZGfnPbAHHmf4DflIaV7xPSnBx7+YzZZOKlsoiscpHYCB/Hbhb5Kqwu9C/0NsyM/KQ+iPFziQWon+E15SOlO4JvKJrrCQWrlXohf0RW/XeirtLrQu9DfMDvyk9MemCPvE/ymPKR0j5j2C10I/V4ri3dCj7vQz/X7n9O7NV6GTxDtxkGyTWCW8it9Ew9SK3xTflMeUroT+Kayia5wkFqZM/EruuK3C32VVr/Q+4X+htmRn5z2wBx5n+A35SGle8S0X+hCqF/oRCs11KJLhqFY/sYlfkUX7NL/Zrjoit8JHCSb+BVdYSa64jflYTe/KWYp3Ql8U9lEVzhIrdwL8Su64rdf6Ku0+oXeL/Q3zI785LQH5sj7BL8pDyndI6b9QhdC/UInWqmhFl0yDMXyNy7xK7pgN/aFLh5StcIs1YuUrjATD6Kb4iseWusEpG+iLnMmHkRX/Eptyq/oit9+oa/S6hf6ReSul5HLIo/GBF2hJdlEN8VBPLTWCUjfRF3mTDyIrviV2pRf0RW/XeirtLrQLyJ3vYxcFnk0JugKLckmuikO4qG1TkD6JuoyZ+JBdMWv1Kb8iq747UJfpdWFfhG562XkssijMUFXaEk20U1xEA+tdQLSN1GXORMPoit+pTblV3TFbxf6Kq0u9IvIXS8jl0UejQm6QkuyiW6Kg3horROQvom6zJl4EF3xK7Upv6IrfrvQV2l1oV9E7noZuSzyaEzQFVqSTXRTHMRDa52A9E3UZc7Eg+iKX6lN+RVd8duFvkqrC/0ictfLyGWRR2OCrtCSbKKb4iAeWusEpG+iLnMmHkRX/Eptyq/oit8u9FVaXegXkbteRi6LPBoTdIWWZBPdFAfx0FonIH0TdZkz8SC64ldqU35FV/x2oa/S6kK/iNz1MnJZ5NGYoCu0JJvopjiIh9Y6AembqMuciQfRFb9Sm/IruuK3C32VVhf6ReSul5HLIo/GBF2hJdlEN8VBPLTWCUjfRF3mTDyIrviV2pRf0RW/XeirtLrQLyJ3vYxcFnk0JugKLckmuikO4qG1TkD6JuoyZ+JBdMWv1Kb8iq747UJfpTVwoU+4ABfhHClzxyU8Cp7q8YRsR9mn/bn0QvimdFP8Un5FN5Vt5759+2H+ewrM/+lKg8SK6KbypfymdFMcnqwrvUhxSM36hGwpZild6YXwTek+mUMq285960I/MRUTGi8PwYmof+1R6XEKUqrHE7KlmKV0pRfCN6X7ZA6pbDv3rQv9xFRMaLw8BCei/rVHpccpSKkeT8iWYpbSlV4I35Tukzmksu3cty70E1MxofHyEJyI+tcelR6nIKV6PCFbillKV3ohfFO6T+aQyrZz37rQT0zFhMbLQ3Ai6l97VHqcgpTq8YRsKWYpXemF8E3pPplDKtvOfetCPzEVExovD8GJqH/tUelxClKqxxOypZildKUXwjel+2QOqWw7960L/cRUTGi8PAQnov61R6XHKUipHk/IlmKW0pVeCN+U7pM5pLLt3Lcu9BNTMaHx8hCciPrXHpUepyClejwhW4pZSld6IXxTuk/mkMq2c9+60E9MxYTGy0NwIupfe1R6nIKU6vGEbClmKV3phfBN6T6ZQyrbzn3rQj8xFRMaLw/Biah/7VHpcQpSqscTsqWYpXSlF8I3pftkDqlsO/dt24WeamZKd8KFFQ/CQS6A6Kb8igepFQ6STXTF74TaCRzEgzBL9U38PtmD9CJVO6EXn7N1oac6/YvuhMaLB8Ey4dEQv6la4SC9EN1UtpTuBA7iQTik+iZ+n+xBepGqndCLLvRUd7/QndB48SCIJjwa4jdVKxykF6KbypbSncBBPAiHVN/E75M9SC9StRN60YWe6m4X+qVk5bJc+sOLYvJ4SjbRXbT+tmMTOIgHAZXqm/h9sgfpRap2Qi+60FPd7UK/lKxclkt/eFFMHk/JJrqL1t92bAIH8SCgUn0Tv0/2IL1I1U7oRRd6qrtd6JeSlcty6Q8visnjKdlEd9H6245N4CAeBFSqb+L3yR6kF6naCb3oQk91twv9UrJyWS794UUxeTwlm+guWn/bsQkcxIOASvVN/D7Zg/QiVTuhF13oqe52oV9KVi7LpT+8KCaPp2QT3UXrbzs2gYN4EFCpvonfJ3uQXqRqJ/SiCz3V3S70S8nKZbn0hxfF5PGUbKK7aP1txyZwEA8CKtU38ftkD9KLVO2EXnShp7rbhX4pWbksl/7wopg8npJNdBetv+3YBA7iQUCl+iZ+n+xBepGqndCLLvRUd7vQLyUrl+XSH14Uk8dTsonuovW3HZvAQTwIqFTfxO+TPUgvUrUTejF2oaeg76YrlzA1UNX9mJpyKIefHsxv315+TnqPX0b1VxTKPKwCGfWvfl0N8bRz0vgunC6cLpzfX4Deizn34mnv82oeeddXf6MLfZVc8Jw0vg/XnIerffvoRTmUQ/B53FZa7sVqyC70VXLBc9L4LvQu9H6h9wv9356jCe9D8KncSlre9dVgXeir5ILnpPETLmz99ovs83XoPHQegs/jttJyL1ZDdqGvkguek8Z3ofcLvV/o/ULvF3rwQb5IWt711Z/sQl8lFzwnje9C70LvQu9C70IPPsgXScu7vvqTXeir5ILnpPFd6F3oXehd6F3owQf5Iml511d/sgt9lVzwnDS+C70LvQu9C70LPfggXyQt7/rqT3ahr5ILnpPGd6F3oXehd6F3oQcf5Iuk5V1f/cku9FVywXPS+C70LvQu9C70LvTgg3yRtLzrqz8ZX+irxnruegKy/K//9TmKqYuV4it+xcOTdVPTluKb8lvdv4tAF/pf1G95jJ6MRRaZcEjxFb/i4cm60jepTfEVD60tgX/9JzI/LvX34vk7CMhj9GQiqZFP8RW/4uHJuqn5TfFN+a3u30WgX+h/Ub/lMXoyFllkwiHFV/yKhyfrSt+kNsVXPLS2BPqF3hmg/ynQJ+OSRSYc5LEXXfErHp6sK3ylNsVXPLS2BLrQOwNd6P+dAVlkMjby2Iuu+BUPT9YVvlKb4iseWlsCXeidgS70LvSfbkEXuj8KXejOrCfuI9D/DP0+1m//JXmM3m42aEAWmdhI8RW/4uHJutI3qU3xFQ+tLYF+oXcG+oXeL/R+oZ98B7rQTwLs8SiBfqFH8c4Sl8dolvNr3ciXqfxyiq/4FQ9P1pW+SW2Kr3hobQn0C70z0C/0fqH3C/3kO9CFfhJgj0cJbPuFnrpYopvqTOrLSfyKB9FN1UrfUtlSHkRX+AoH8fBkXeErtcJXdCf0QvwKB8m2mwfx+7m2C/0XcjJQq9CPzsmgpvyKh6M8d/y5cEhlS3kQXWEtHMTDk3WFr9QKX9Gd0AvxKxwk224exG8X+he0ZKBWoR+dk0FN+RUPR3nu+HPhkMqW8iC6wlo4iIcn6wpfqRW+ojuhF+JXOEi23TyI3y70LvTDeUldlsMfXix48kMg2QSf9Fg8PFlX+Eqt8BXdCb0Qv8JBsu3mQfx2oXehH85L6rIc/vBiwZMfAskm+KTH4uHJusJXaoWv6E7ohfgVDpJtNw/itwu9C/1wXlKX5fCHFwue/BBINsEnPRYPT9YVvlIrfEV3Qi/Er3CQbLt5EL9d6F3oh/OSuiyHP7xY8OSHQLIJPumxeHiyrvCVWuEruhN6IX6Fg2TbzYP47ULvQj+cl9RlOfzhxYInPwSSTfBJj8XDk3WFr9QKX9Gd0AvxKxwk224exG8Xehf64bykLsvhDy8WPPkhkGyCT3osHp6sK3ylVviK7oReiF/hINl28yB+u9C70A/nJXVZDn94seDJD4FkE3zSY/HwZF3hK7XCV3Qn9EL8CgfJtpsH8duF3oV+OC+py3L4w4sFT34IJJvgkx6LhyfrCl+pFb6iO6EX4lc4SLbdPIjfWxf6hAYJHPEruhOGL+VXmAmH3XSFr9QKB9GdUCvzIH6FmXgQXfErHkRX/IqHlG4qm+hKrTAT3dXa+L/6dULjBY74Fd1U4yf4FQ/CYTddmQepFQ6iO6FW5kH8CjPxILriVzyIrvgVDyndVDbRlVphJrqrtV3ov5CTQRXoqcZP8CsehMNuujIPUiscRHdCrcyD+BVm4kF0xa94EF3xKx5Suqlsoiu1wkx0V2u70LvQ/zg7Mqipy72b7uolPDonHI60pv25zJl4F2biQXTFr3gQXfErHlK6qWyiK7XCTHRXa7vQu9C70L+4PRMurDyeqw/Bu86l+Aoz8SC6wlQ8iK74FQ8p3VQ20ZVaYSa6q7Vd6F3oXehd6Kvvx+lzqQcxtXBEV+A8mcOEbNILqU1lEw+fa7vQu9C70LvQV9+P0+dSD6IsXvEgugJHPIiu+BUPKd1UNtGVWmEmuqu1Xehd6F3oXeir78fpc6kHMbVwRFfgPJnDhGzSC6lNZRMP/UL/gtaTL6wMiQyqMHuyrvCVWuEruhNqZR7ErzATD6IrfsWD6Ipf8ZDSTWUTXakVZqK7Wtsv9H6h9wu9X+ir78fpc6kHMbVwRFfgPJnDhGzSC6lNZRMP/ULvF/rhvMigyiP3ZN1DqIsFwnfxJ952TOZBTAoz8SC64lc8iK74FQ8p3VQ20ZVaYSa6q7XbfqF3oLzlMnzC151cf0KyXf/rWUXphXCYoCvkUtl285DyK7oyO6I7oTY1Z6K7yqELfZXcj3O7DbUM1JOznWj5W45KL1I9TukK0HoQWh+1wkzUZSZFd0KtMBMOorvKoQt9lVwX+gly1x+947Jc7/o1xdSjMUH3NQK+nCTbbh5SfkU3xVc8pGrlLREOoruarQt9lVwX+gly1x+947Jc7/o1xdSjMUH3NQJd6MLpc23qXsjsrHp/1zlhJhxEdzV7F/oquS70E+SuP3rHZbne9WuKqUdjgu5rBLrQhVMX+iqt7Jzd8UZ1oZ/ovTyIJ37msqMyUE/OdhnQm4SkF6kep3QFYT0ILV9Ooi4zKboTalNzJrqrHLrQV8n1C/0EueuP3nFZrnf9mqI8nsJhgu5rBHw5SbbdPKT8im6Kr3hI1U64Q6vZutBXyXWhnyB3/VG5hNf/elZRHk/hMEFXyKWy7eYh5Vd0ZXZEd0Jtas5Ed5VDF/oquS70E+SuP3rHZbne9WuK8ngKhwm6rxHoF7pw+lwr8yC/IbMjuhNqhZlwEN1VDl3oq+S60E+Qu/7oHZfletevKaYejQm6rxHoQhdOXeirtLJzdscb1YV+ovfyIJ74mcuOykA9OdtlQG8Skl6kepzSFYT1ILR8OYm6zKToTqhNzZnornKIL3QxJkNyB5wj7ym/onvkcfXPd+MrOSXbbr2Y4DfVC9Ethw9awiF1L0Q31WPxIMzEr3gQ3c+1Xeir5IZclhP2vzx6x/AdeZ9wsVIejrJ//nPpxQS/qWyiWw5d6NPukNxjmfUu9FVav5yTR0OaKboXRflNRvymPKQ4SLaUB2G2m99UNtGd0DfxKz0WXeEgHlK6u2UTv8JXdLvQV2l1oV9E7jUZeTReU/yokouV8vBkv6lsojuhb+JXZlJ0hYN4SOnulk38Cl/R7UJfpdWFfhG512Tk0XhNsQtdON1Rm3rkUrOTYjKBg3gQvqIrfFMeRFf8pjh0oUsXvqiVxkszRfeiKL/JiN+UhxQHyZbyIMx285vKJroT+iZ+pceiKxzEQ0p3t2ziV/iKbhf6Kq1+oV9E7jUZeTReU+wXunC6ozb1yKVmJ8VkAgfxIHxFV/imPIiu+E1x6EKXLvQL/SJaLjPhYqU8CA15CCb4TWUT3XL4oCUcUnMmuqkeiwdhJn7Fg+h2oa/S6hf6ReRek5lwsVIeXiOw5z9RSGUT3Ql9E7+px144iIeUrjBLeRBd8St8RbcLfZVWF/pF5F6TmXCxUh5eI9CFLpx+eti+fVs9+pZzqcde5lc8pHQFfsqD6Ipf4Su6XeirtLrQLyL3msyEi5Xy8BqBLnTh1IX+Oy2ZX1k4KV3pd8qD6Ipf4Su6ty50gSOBRVfgiAfRFb8TPEi23fxKtlStMHvy7AhfYSa6u9Wm5kF0JzCTeZBsE3RX+cb/1a8TQAocaabopjikPIjuBGbid0KtMHvy7EgvhJno7labmgfRncBM5kGyTdBd5duF/gs5aaZATw1UyoPoTmAmfifUCrMnz470QpiJ7m61qXkQ3QnMZB4k2wTdVb5d6F3oq7Pzzzm5APJjcglFd0KtMBMOoiscxIPoSm0qm3iYUCu9EGaiO4FDKtsE3VW+Xehd6Kuz04V+gtxuj8aEx16YnWjN+KPSC2EmuhMgpbJN0F3l24Xehb46O13oJ8jt9mhMeOyF2YnWjD8qvRBmojsBUirbBN1Vvl3oXeirs9OFfoLcbo/GhMdemJ1ozfij0gthJroTIKWyTdBd5duF3oW+Ojtd6CfI7fZoTHjshdmJ1ow/Kr0QZqI7AVIq2wTdVb5d6F3oq7PThX6C3G6PxoTHXpidaM34o9ILYSa6EyClsk3QXeXbhd6Fvjo7XegnyO32aEx47IXZidaMPyq9EGaiOwFSKtsE3VW+Xehd6Kuz04V+gtxuj8aEx16YnWjN+KPSC2EmuhMgpbJN0F3lG1/oq8auPJcaVGn8lXlWtYRDKlvKg+gKP+EwwYNkS/kVD7vVyjxItlQvUn4lW6pWmAmHlG6Kw2fdLvQTlGVITvzMZUcnDGrKg+gKUOnxBA+SLeVXPOxWK/Mg2VK9SPmVbKlaYSYcUropDl3oF5GVIbnoJ0/JTBjUlAfRFYjS4wkeJFvKr3jYrVbmQbKlepHyK9lStcJMOKR0Uxy60C8iK0Ny0U+ekpkwqCkPoisQpccTPEi2lF/xsFutzINkS/Ui5VeypWqFmXBI6aY4dKFfRFaG5KKfPCUzYVBTHkRXIEqPJ3iQbCm/4mG3WpkHyZbqRcqvZEvVCjPhkNJNcehCv4isDMlFP3lKZsKgpjyIrkCUHk/wINlSfsXDbrUyD5It1YuUX8mWqhVmwiGlm+LQhX4RWRmSi37ylMyEQU15EF2BKD2e4EGypfyKh91qZR4kW6oXKb+SLVUrzIRDSjfFoQv9IrIyJBf95CmZCYOa8iC6AlF6PMGDZEv5FQ+71co8SLZUL1J+JVuqVpgJh5RuikMX+kVkZUgu+slTMhMGNeVBdAWi9HiCB8mW8isedquVeZBsqV6k/Eq2VK0wEw4p3RSHLvSLyMqQXPSTp2QmDGrKg+gKROnxBA+SLeVXPOxWK/Mg2VK9SPmVbKlaYSYcUropDl3oF5GVIbnoJ0/JTBjUlAfRFYjS4wkeJFvKr3jYrVbmQbKlepHyK9lStcJMOKR0UxxuXegpOCndFHTxKx5kUEV3gl/xMIHDbh5SfFO6qflN9U38Su0EvuJXalPZRFf8Su0dcxb/V78KSAmc0pUGSa34FV1hJroT/IqHCRx285Dim9JNzW+qb+JXaifwFb9Sm8omuuJXau+Ysy506ciJ2tRApYZkgl/xMIHDbh5SfFO6cv0meBC/UttsH7Tkvgkz6YXUil/R/Vzbhb5KDs+lBio1JBP8iocJHHbzkOKb0pUrN8GD+JXaZutC/7d56UKXm3SiVi6h/MyEJZLyK8wmcNjNQ4pvSlfmbIIH8Su1zdaF3oUuNyZQK5dQfn7CEkn5FWYTOOzmIcU3pStzNsGD+JXaZutC70KXGxOolUsoPz9hiaT8CrMJHHbzkOKb0pU5m+BB/Epts3Whd6HLjQnUyiWUn5+wRFJ+hdkEDrt5SPFN6cqcTfAgfqW22brQu9DlxgRq5RLKz09YIim/wmwCh908pPimdGXOJngQv1LbbF3oXehyYwK1cgnl5ycskZRfYTaBw24eUnxTujJnEzyIX6ltti70LnS5MYFauYTy8xOWSMqvMJvAYTcPKb4pXZmzCR7Er9Q2Wxf62xa6DKrUThjq3TwI3yfXyuKd0GPpRcpvSndCtgkeUnxTuilmoiv3WHSldgLfz37j/3/oAkdqJ4DczYPwfXKtPAQTeiy9SPlN6U7INsFDim9KN8VMdOUei67UTuDbhS4d+6J2QjPFw0Wxt5eRh0D4im4KYspvSlc4PNlDKltKN9U30X3yfRMOXeirtH459+TLchGikTLyEEzosUBM+U3pTsg2wUOKb0o3xUx05R6LrtRO4NuFLh3rF/pFtObIyEMw7cIeUUz5Teke5fnpsfr27eVy6fHLoj8KUxx2000xE91Uj8VDqm/ioQt9lVa/0C8i914ZeQimXdgjcim/Kd2jPF3ovxPabX5ldmQehIPoSq1ku8Nv/0tx0r0u9BO05hyVizXtwh5RTPlN6R7l6ULvQv+3GZF7LHMmtRPuRb/QpWNf1E5opni4KPb2MvIQCF/RTUFM+U3pCocne0hlS+mm+ia6T75vwqELfZVWv9AvIvdeGXkIJjyIQivlN6U7IdsEDym+Kd0UM9GVeyy6UjuBbxe6dKxf6BfRmiMjD8G0C3tEMeU3pXuU56fHqv+luP/g2G1+ZXZkHoSD6EqtZLvDb/8zdOlev9BP0JpzVC7WtAt7RDHlN6V7lKcL/XdCu82vzI7Mg3AQXamVbHf4jS/0VODqfoydcJBBvWP4jvxINvErukceP/+5eBDdVK1wkGwp3RSHlO4EDhM8CF/xK7pSK7MuunfUdqHf9NUtgyoDJboyUOJBdKVWsolf0RW/4kF0U7XCQbKldFMcUroTOEzwIHzFr+hKrcy66N5R24Xehf7HOZsw1HK5xa/oyiUUD6KbqhUOki2lm+KQ0p3AYYIH4St+RVdqZdZF947aLvQu9C70i27abg+BPJ6SLaV7UZtuk5nAYYIHAS5+RVdqZdZF9wKlOegAACAASURBVI7aLvQu9C70i27abg+BPJ6SLaV7UZtuk5nAYYIHAS5+RVdqZdZF947aLvQu9C70i27abg+BPJ6SLaV7UZtuk5nAYYIHAS5+RVdqZdZF947aLvQu9C70i27abg+BPJ6SLaV7UZtuk5nAYYIHAS5+RVdqZdZF947aLvQu9C70i27abg+BPJ6SLaV7UZtuk5nAYYIHAS5+RVdqZdZF947aLvQu9C70i27abg+BPJ6SLaV7UZtuk5nAYYIHAS5+RVdqZdZF947aLvQu9C70i27abg+BPJ6SLaV7UZtuk5nAYYIHAS5+RVdqZdZF947aLvQu9C70i27abg+BPJ6SLaV7UZtuk5nAYYIHAS5+RVdqZdZF947a+EK/I8TTfiM11BMGNZVNZmA3DhP8Ct8Jtak5S/Ui5Vd6Idl28yscUtmEr/j9XNuFvkoueG7ngTrCksp29Luf//yOi3XkRzhM8HuUZ9qfC1/xnupFym8q225+hUMqW2p2utClu2+o3XmgjnClsh39bhe6ENq/NjVnqUc55Vc6Kdl28yscUtmEr/jtQl+lddO5nQfqCFEq29HvdqELof1rU3OWepRTfqWTkm03v8IhlU34it8u9FVaN53beaCOEKWyHf1uF7oQ2r82NWepRznlVzop2XbzKxxS2YSv+O1CX6V107mdB+oIUSrb0e92oQuh/WtTc5Z6lFN+pZOSbTe/wiGVTfiK3y70VVo3ndt5oI4QpbId/W4XuhDavzY1Z6lHOeVXOinZdvMrHFLZhK/47UJfpXXTuZ0H6ghRKtvR73ahC6H9a1NzlnqUU36lk5JtN7/CIZVN+IrfLvRVWjed23mgjhClsh39bhe6ENq/NjVnqUc55Vc6Kdl28yscUtmEr/jtQl+lddO5nQfqCFEq29HvdqELof1rU3OWepRTfqWTkm03v8IhlU34it8u9FVaN53beaCOEKWyHf1uF7oQ2r82NWepRznlVzop2XbzKxxS2YSv+H3EQt8NuvhNNV48yECl/IoHyZbyKx4km9RKtt38CocJ2cRvqjY1DyndCRzEg8yZMBMPXehf0EpBn9B48SADlWImHiRbyq94kGxSK9l28yscJmQTv6na1DykdCdwEA8yZ8JMPHShd6Gvzssfz90xqEeGJ1ws8XCUZ/XPpRe7+RUmE7KJ31Rtah5SuhM4iAeZM2EmHrrQu9BX56UL/QtycrkvbcAnMXk0dvMrzCZkE7+p2tQ8pHQncBAPMmfCTDx0oXehr85LF3oX+hazIw/tpYGGickSEWYp3RQ+8SseUszEQxd6F/rqvHShd6FvMTvy0F4aaJiYLDJhltJN4RO/4iHFTDx0oXehr85LF3oX+hazIw/tpYGGickiE2Yp3RQ+8SseUszEQxd6F/rqvHShd6FvMTvy0F4aaJiYLDJhltJN4RO/4iHFTDx0oXehr85LF3oX+hazIw/tpYGGickiE2Yp3RQ+8SseUszEQxd6F/rqvHShd6FvMTvy0F4aaJiYLDJhltJN4RO/4iHFTDx0oXehr85LF3oX+hazIw/tpYGGickiE2Yp3RQ+8SseUszEQxf6Kq0T51IDdcLSl0dlUMWDcBAPoit+Ux52000xE12plXmY0IsJ2cTDhFrpccpvanZW/X77AeX76uF3nhOQ7/T5/7+9G+YUX+EgHkRX5iHlYTfdFDPRlVqZhwm9mJBNPEyolR6n/KZmZ9VvF/oqOTw3YfjEsgyq6AoH8SC64jflYTfdFDPRlVqZhwm9mJBNPEyolR6n/KZmZ9VvF/oqOTw3YfjEsgyq6AoH8SC64jflYTfdFDPRlVqZhwm9mJBNPEyolR6n/KZmZ9VvF/oqOTw3YfjEsgyq6AoH8SC64jflYTfdFDPRlVqZhwm9mJBNPEyolR6n/KZmZ9VvF/oqOTw3YfjEsgyq6AoH8SC64jflYTfdFDPRlVqZhwm9mJBNPEyolR6n/KZmZ9VvF/oqOTw3YfjEsgyq6AoH8SC64jflYTfdFDPRlVqZhwm9mJBNPEyolR6n/KZmZ9VvF/oqOTw3YfjEsgyq6AoH8SC64jflYTfdFDPRlVqZhwm9mJBNPEyolR6n/KZmZ9VvF/oqOTw3YfjEsgyq6AoH8SC64jflYTfdFDPRlVqZhwm9mJBNPEyolR6n/KZmZ9VvF/oqOTw3YfjEsgyq6AoH8SC64jflYTfdFDPRlVqZhwm9mJBNPEyolR6n/KZmZ9VvF/oqOTw3YfjEsgyq6AoH8SC64jflYTfdFDPRlVqZhwm9mJBNPEyolR6n/KZmZ9VvF/oquSHnZKhl+FLxxK94kGziYYKucJBsopuqFb7iIcVB/IqHlK4wEw+iK7UpZuIhVSvZVj10oa+SG3JOhmS3CyuIJVuKWUpXOIgH0U3VSt/EQ4qD+BUPKV1hJh5EV2pTzMRDqlayrXroQl8lN+ScDMluF1YQS7YUs5SucBAPopuqlb6JhxQH8SseUrrCTDyIrtSmmImHVK1kW/XQhb5Kbsg5GZLdLqwglmwpZild4SAeRDdVK30TDykO4lc8pHSFmXgQXalNMRMPqVrJtuqhC32V3JBzMiS7XVhBLNlSzFK6wkE8iG6qVvomHlIcxK94SOkKM/EgulKbYiYeUrWSbdVDF/oquSHnZEh2u7CCWLKlmKV0hYN4EN1UrfRNPKQ4iF/xkNIVZuJBdKU2xUw8pGol26qHLvRVckPOyZDsdmEFsWRLMUvpCgfxILqpWumbeEhxEL/iIaUrzMSD6Eptipl4SNVKtlUPXeir5IackyHZ7cIKYsmWYpbSFQ7iQXRTtdI38ZDiIH7FQ0pXmIkH0ZXaFDPxkKqVbKseutBXyQ05J0Oy24UVxJItxSylKxzEg+imaqVv4iHFQfyKh5SuMBMPoiu1KWbiIVUr2VY9dKGvkhtyToZktwsriCVbillKVziIB9FN1UrfxEOKg/gVDyldYSYeRFdqU8zEQ6pWsq166EJfJTfknAzJbhdWEEu2FLOUrnAQD6KbqpW+iYcUB/ErHlK6wkw8iK7UppiJh1StZFv10IX+CzmBLhdAdKWZKQ8pXckmteJXdKVWeix+RVf8pjxUV7rgtcLX1V87sdtMvpbqoyrFN8Xsc7Yu9C70P866DPUdg3p0IcXvkdbqnwsH8Su64j3lobrSBa8Vvq7+2ondZvK1VF3owunS2tRQy6CKB9EVUCkPKV3JJrXiV3SlVnosfkVX/KY8VFe64LXC19VfO7HbTL6WqgtdOF1amxpqGVTxILoCKuUhpSvZpFb8iq7USo/Fr+iK35SH6koXvFb4uvprJ3abyddSdaELp0trU0MtgyoeRFdApTykdCWb1Ipf0ZVa6bH4FV3xm/JQXemC1wpfV3/txG4z+VqqLnThdGltaqhlUMWD6AqolIeUrmSTWvErulIrPRa/oit+Ux6qK13wWuHr6q+d2G0mX0vVhS6cLq1NDbUMqngQXQGV8pDSlWxSK35FV2qlx+JXdMVvykN1pQteK3xd/bUTu83ka6m60IXTpbWpoZZBFQ+iK6BSHlK6kk1qxa/oSq30WPyKrvhNeaiudMFrha+rv3Zit5l8LVUXunC6tDY11DKo4kF0BVTKQ0pXskmt+BVdqZUei1/RFb8pD9WVLnit8HX1107sNpOvpepCF06X1qaGWgZVPIiugEp5SOlKNqkVv6IrtdJj8Su64jflobrSBa8Vvq7+2ondZvK1VF3owunS2tRQy6CKB9EVUCkPKV3JJrXiV3SlVnosfkVX/KY8VFe64LXC19VfO7HbTL6Wqgv9kJMMnwzJk3UPoX4qEGaiO4Gv+JXaCcxSfts3f5R3mweZHakVDjJnKQ+im/IrHoSv6H6ujf+rXwWkBH6yrjRTmInuBL7iV2onMEv5bd+60GW2PtfKvZA5Ez/iQXRTfsVDKlsX+hddkMZLg0R3wpCI3wkcdmOW8tu+daHLbHWhr9Lyc/JOuvp/5/7Hj3xfPfzKuQkPjESc4PcVrv9fI9lEdzcOkm0Cs5Tf9q0LXWarC32Vlp9LvTv9Qu8X+uE0djEcIvqtQJiJujwE4iGlK9mkNuVXdMWv9EJ0U7XCIZVNPAiHlF/xkMrWhd6FfjiHcgFkUEX30ORigfiVn0hlE7/iIaUrzKQ25Vd0xa/0QnRTtcIhlU08CIeUX/GQytaF3oV+OIdyAWRQRffQ5GKB+JWfSGUTv+IhpSvMpDblV3TFr/RCdFO1wiGVTTwIh5Rf8ZDK1oXehX44h3IBZFBF99DkYoH4lZ9IZRO/4iGlK8ykNuVXdMWv9EJ0U7XCIZVNPAiHlF/xkMrWhd6FfjiHcgFkUEX30ORigfiVn0hlE7/iIaUrzKQ25Vd0xa/0QnRTtcIhlU08CIeUX/GQytaF3oV+OIdyAWRQRffQ5GKB+JWfSGUTv+IhpSvMpDblV3TFr/RCdFO1wiGVTTwIh5Rf8ZDK1oXehX44h3IBZFBF99DkYoH4lZ9IZRO/4iGlK8ykNuVXdMWv9EJ0U7XCIZVNPAiHlF/xkMp260KXwBOgi987GnTkJ8UslU38igfRPWL6+c8neNjN75OZSS8m1KbuhWTbbR5S2UR3tTb+r34VYxOGT/zKoIqu1KaYpbKJX/EgusJ3gofd/D6ZmfRiQm3qXki23eYhlU10V2u70FfJ/Tgng3riZ748mrqwqWziVzyIrvRigofd/D6ZmfRiQm3qXki23eYhlU10V2u70FfJdaEvkZMHZsJDMMGDgJ7gd4KHFDPRnVAr9y3ld7d5EA6STXRXa7vQV8l1oS+RkwdGLovoivEJHnbz+2Rm0osJtal7Idl2m4dUNtFdre1CXyXXhb5ETh6YCQ/BBA8CeoLfCR5SzER3Qq3ct5Tf3eZBOEg20V2t7UJfJdeFvkROHhi5LKIrxid42M3vk5lJLybUpu6FZNttHlLZRHe1tgt9lVwX+hI5eWAmPAQTPAjoCX4neEgxE90JtXLfUn53mwfhINlEd7W2C32VXBf6Ejl5YOSyiK4Yn+BhN79PZia9mFCbuheSbbd5SGUT3dXaLvRVcl3oS+TkgZnwEEzwIKAn+J3gIcVMdCfUyn1L+d1tHoSDZBPd1dou9FVyXehL5OSBkcsiumJ8gofd/D6ZmfRiQm3qXki23eYhlU10V2vjC10GShovgcWD6IrflIcJfoWD+E0xE7/iQXRTHCZ4kGwTaoVZ5+GjY8Ih1WPpW8rDNN0u9BMdkYHa7QKIX+EguMWD6Ipf8SC64nc3D5JtQq30bbdeSDbphXAQXalNZRMP02q70E90RAZqtwsgfoWD4BYPoit+xYPoit/dPEi2CbXSt916IdmkF8JBdKU2lU08TKvtQj/RERmo3S6A+BUOgls8iK74FQ+iK3538yDZJtRK33brhWSTXggH0ZXaVDbxMK22C/1ER2SgdrsA4lc4CG7xILriVzyIrvjdzYNkm1ArfdutF5JNeiEcRFdqU9nEw7TaLvQTHZGB2u0CiF/hILjFg+iKX/EguuJ3Nw+SbUKt9G23Xkg26YVwEF2pTWUTD9Nqu9BPdEQGarcLIH6Fg+AWD6IrfsWD6Irf3TxItgm10rfdeiHZpBfCQXSlNpVNPEyr7UI/0REZqN0ugPgVDoJbPIiu+BUPoit+d/Mg2SbUSt9264Vkk14IB9GV2lQ28TCttgv9REdkoHa7AOJXOAhu8SC64lc8iK743c2DZJtQK33brReSTXohHERXalPZxMO02i70Ex2RgdrtAohf4SC4xYPoil/xILridzcPkm1CrfRtt15INumFcBBdqU1lEw/TarvQT3REBmq3CyB+hYPgFg+iK37Fg+iK3908SLYJtdK33Xoh2aQXwkF0pTaVTTxMq40vdAksQ9JmCtk9a2UeJOGE2UllEw5SO4GZ+BW+qWziQbKJ3wkeJJv4FQ7iYefaLvSdu/dw73K5BcWEhyCVTThI7QRm4lf4prKJB8kmfid4kGziVziIh51ru9B37t7DvcvlFhQTHoJUNuEgtROYiV/hm8omHiSb+J3gQbKJX+EgHnau7ULfuXsP9y6XW1BMeAhS2YSD1E5gJn6FbyqbeJBs4neCB8kmfoWDeNi5tgt95+493LtcbkEx4SFIZRMOUjuBmfgVvqls4kGyid8JHiSb+BUO4mHn2i70nbv3cO9yuQXFhIcglU04SO0EZuJX+KayiQfJJn4neJBs4lc4iIeda7vQd+7ew73L5RYUEx6CVDbhILUTmIlf4ZvKJh4km/id4EGyiV/hIB52ru1C37l7D/cul1tQTHgIUtmEg9ROYCZ+hW8qm3iQbOJ3ggfJJn6Fg3jYubYLfefuPdy7XG5BMeEhSGUTDlI7gZn4Fb6pbOJBsonfCR4km/gVDuJh59ou9J2793DvcrkFxYSHIJVNOEjtBGbiV/imsokHySZ+J3iQbOJXOIiHnWu70Hfu3sO9y+UWFBMeglQ24SC1E5iJX+GbyiYeJJv4neBBsolf4SAedq7tQv+le6mBSunK8O3mQbJNuNzCd0I28St8J+gKX6kVDqIrzEQ35Vc8TMgmHiYwE76fa7vQu9D/ODupoZaLJUOd8isedssmfoXvBF3pm9QKB9EVZqKb8iseJmQTDxOYCd8u9C9opRqf0pXG7+ZBsk24hMJ3QjbxK3wn6ApfqRUOoivMRDflVzxMyCYeJjATvl3oXeiH85IaarlYhyY/FaT8iofdsolf4TtBV/omtcJBdIWZ6Kb8iocJ2cTDBGbCtwu9C/1wXlJDLRfr0GQXuiD6rVZ6IfMwQfcUmC8OCwfxIMxEN+VXPEzIJh4mMBO+Xehd6IfzkhpquViHJrvQBVEX+ilaH4d7LxzihDsvHlI9dnJ+ov+luF+YpRqf0pWW7+ZBsk24hMJ3QjbxK3wn6ApfqRUOoivMRDflVzxMyCYeJjATvv1C7xf64bykhlou1qHJfqELon6hn6LVL/RVfBPuvHhIvX2r/ORcv9D7hf7HeUkNtVwsGeSUX/GwWzbxK3wn6ErfpFY4iK4wE92UX/EwIZt4mMBM+PYLvV/oh/OSGmq5WIcm+4UuiPqFfopWv9BX8U248+Ih9fat8pNz/ULvF3q/0OXGXPSXQfnJ1AOTeuQm6ApfqZ3Qiwl+xYPMg+hKL8SD6IrfO2rjCz0FUnRTIHdr/G7M6nfPr0K5b3KHUvMgHiRbyq94kGwpv+JBsqX8igepTXG49R+5C3QJLLoCXWrFr+imandjVr9d6D89Vt++Ra5G6h53fp8/vzKQqTnrQpcufFF7R4MusvofmT4wTlN6nOIrHiRhyq94kGwpv+JBsqX8igfJlvIrHiRbyq94kNoUhy506UIX+kW0/G/rEy6sXMKUX/EgzUr5FQ+SLeVXPEi2lF/xINlSfsWDZEv5FQ9Sm+LQhS5d6EK/iFYX+irI1EMw4UGUbCm/4kF6mPIrHiRbyq94kGwpv+JBalMcutClC13oF9HqQl8FmXoIJjyIki3lVzxID1N+xYNkS/kVD5It5Vc8SG2KQxe6dKEL/SJaXeirIFMPwYQHUbKl/IoH6WHKr3iQbCm/4kGypfyKB6lNcehCly50oV9Eqwt9FWTqIZjwIEq2lF/xID1M+RUPki3lVzxItpRf8SC1KQ5d6NKFLvSLaHWhr4JMPQQTHkTJlvIrHqSHKb/iQbKl/IoHyZbyKx6kNsWhC1260IV+Ea0u9FWQqYdgwoMo2VJ+xYP0MOVXPEi2lF/xINlSfsWD1KY4dKFLF7rQL6LVhb4KMvUQTHgQJVvKr3iQHqb8igfJlvIrHiRbyq94kNoUh7ELPQVnt8anOIiu1O7GN3WxduMgPZ7AbIIHYTahVpjJ/IpuisMEvxM8dKGnJuwNurtdrDcg+u0nU8zkck/gIB4mMJvgQZhNqBVmMr+im+Iwwe8ED13oqQl7g+5uF+sNiLrQL4CemrMJD6J4uADlrRLSN+EguqnAE/xO8NCFnpqwN+judrHegKgL/QLoqTmb8CCKhwtQ3iohfRMOopsKPMHvBA9d6KkJe4PubhfrDYi60C+AnpqzCQ+ieLgA5a0S0jfhILqpwBP8TvDQhZ6asDfo7nax3oCoC/0C6Kk5m/AgiocLUN4qIX0TDqKbCjzB7wQPXeipCXuD7m4X6w2IutAvgJ6aswkPoni4AOWtEtI34SC6qcAT/E7w0IWemrA36O52sd6AqAv9AuipOZvwIIqHC1DeKiF9Ew6imwo8we8ED13oqQl7g+5uF+sNiLrQL4CemrMJD6J4uADlrRLSN+EguqnAE/xO8NCFnpqwN+judrHegKgL/QLoqTmb8CCKhwtQ3iohfRMOopsKPMHvBA9d6KkJe4PubhfrDYi60C+AnpqzCQ+ieLgA5a0S0jfhILqpwBP8TvBw60JvMz8IyAWQIUnx3c1vikNKt3yd7JOZTcg2wYNPxT4nhO9qqm8/fuT76uF3npOll4qY8iC6qR4Iswl+UxxSuuXrZJ/MbEK2CR58KvY5IXxXU3Whr5L7cU4WmTRTdE/Y//Lobn5THFK65etkn8xsQrYJHnwq9jkhfFdTdaGvkutC/4fchL+AnGjjW47K5S7fjxY9mdmEbBM8vOUy3vSjwnfVUhf6Krku9C70E7Mjl7sLvQv986il5qEzeeJCv3BU+L4g98eSLvRVcl3oXegnZkcud+oBP2H/LUefzGxCtgke3jJYN/2o8F211IW+Sq4LvQv9xOzI5e5C7xd6v9BPXLYhR+XOr1ruQl8l14XehX5iduRyd6F3oXehn7hsQ47KnV+13IW+Sq4LvQv9xOzI5e5C70LvQj9x2YYclTu/arkLfZVcF3oX+onZkcvdhd6F3oV+4rINOSp3ftVyF/oquS70LvQTsyOXuwu9C70L/cRlG3JU7vyq5fhCl8fojsBHoMTvkdbqn6c4SLaUB2GS8jtBVzi0F77QhW/n4YNWioP0Yrfaacy60H+ZIGlQavhSD7hkS3kQZim/E3SFQ3vRhf55XlLzkLoXMuu71U5j1oXehf7HO5R6NOTCpi7LBF3h0F50oXehy425rzb1lqwm6ELvQu9C/+L2yDKVyy0XVjyIrtRKNvGb0t0tm/gVvqI7oRfid0LtNGZd6F3oXehd6IdvY+rhSukeBvpUkPIguuK3C11oZWulx6m+fU7Yhd6F3oXehX746qUerpTuYaAu9N8QTeiF9G1C7TRmXehd6F3oXeiHb2Pq4UrpHgbqQu9ClyH5l9oJ89sv9C8aKQ26YB5uXaaS7Y5/PHTEL+V3gu5R9s9/3l580Ehx6Dx88E1xkFnfrXYas36h9wv91r9UyIVNXZYJusIhtcjEwwRmKQ4TskkvduMg2XarTc3OKocu9C70LvQvbo88nnK55cKKB9GVWskmflO6u2UTv8JXdCf0QvxOqJ3GrAu9C70LvQv98G1MPVwp3cNAnwpSHkRX/HahC61srfQ41bfPCeMLXXAKHNFNgRS/4iGlK8yk9sl+hYPUdh4+aAkH4Su1u81vKpvoSq30WHohHqQ25Vd0xW8X+iqtE1/z0kwZatG9KPZvMk/2m2ImfXsyX+GQ6sVufIWDZBNdqZUeP9mvcBC+XeirtLrQ/0hOLuEdQ33UXvF7pLX658JB/Iruqvejc/V7ROi+P5depFzJTD7Zr3BY7UX/kfsquR/nZPikmSndE1G/PPpkvylmnYcPssIh1Yvd5lc4SDbRlVrp8ZP9Cgfh2y/0VVr9Qu8X+kWzI5dbHjnRvSjKbzL1myLrutILV3/thMzkk/0Kh9fI/l7VL/RVcv1C/4ecXMI7hvqopeL3SGv1z4WD+BXdVe9H5+r3iNB9fy69SLmSmXyyX+Gw2osu9FVyXehd6CdmRy63PHKie8L+l0frN0XWdaUXrv7aCZnJJ/sVDq+R7Rf6Kqc/npPhk2amdC8N/0nsyX5TzDoPH2SFQ6oXu82vcJBsoiu10uMn+xUOwvdzbb/QV8n1C71f6CdmRy63PHKie8J+v9BT8C7Wldm5+Kf/kZOZfLJf4bDaiy70VXJd6F3oJ2ZHLrc8cqJ7wn4XegrexboyOxf/dBf6L0DvuJtd6CemWC6LNDOleyLqX/uAp5h1Hj7ICodUL3a7b8JBsomu1EqPn+xXOAjfz7XbLvQ74BxBnTB8Rx4//7kwS2VLeRBdYZaqncBXsqX8iocJtTJnwkx0hYN4EN3daoVvipl4WOXbhb5K7se5VONPWPryqAxUKlvKg+im+IruBL4T/IqHCbUyZ9Jj0RUO4kF0d6sVvilm4mGVbxf6Krku9CVyMtRysUR3yfjFhySb/HSKQ8qvZJtQK3yFmegKB/EgurvVCt8UM/GwyrcLfZVcF/oSORlquViiu2T84kOSTX46xSHlV7JNqBW+wkx0hYN4EN3daoVvipl4WOXbhb5Krgt9iZwMtVws0V0yfvEhySY/neKQ8ivZJtQKX2EmusJBPIjubrXCN8VMPKzy7UJfJdeFvkROhlouluguGb/4kGSTn05xSPmVbBNqha8wE13hIB5Ed7da4ZtiJh5W+Xahr5LrQl8iJ0MtF0t0l4xffEiyyU+nOKT8SrYJtcJXmImucBAPortbrfBNMRMPq3y70FfJdaEvkZOhloslukvGLz4k2eSnUxxSfiXbhFrhK8xEVziIB9HdrVb4ppiJh1W+Xeir5LrQl8jJUMvFEt0l4xcfkmzy0ykOKb+SbUKt8BVmoiscxIPo7lYrfFPMxMMq3y70VXJd6EvkZKjlYonukvGLD0k2+ekUh5RfyTahVvgKM9EVDuJBdHerFb4pZuJhlW8X+iq5LvQlcjLUcrFEd8n4xYckm/x0ikPKr2SbUCt8hZnoCgfxILq71QrfFDPxsMp31EJfDfE3n5Phu2OgruyFZJPfTXEQvxM8pJgJB/EwoVb6thsHyZbqhTATvyndFIdV3S70VXJDzj15UCWbtEMeAtEVvxM8SDbxKxzEahugQQAAEH5JREFUw4TaJ3OQbKleyOyI35RuisOqbhf6Krkh5548qJJN2iEPgeiK3wkeJJv4FQ7iYULtkzlItlQvZHbEb0o3xWFVtwt9ldyQc08eVMkm7ZCHQHTF7wQPkk38CgfxMKH2yRwkW6oXMjviN6Wb4rCq24W+Sm7IuScPqmSTdshDILrid4IHySZ+hYN4mFD7ZA6SLdULmR3xm9JNcVjV7UJfJTfk3JMHVbJJO+QhEF3xO8GDZBO/wkE8TKh9MgfJluqFzI74TemmOKzqdqGvkhty7smDKtmkHfIQiK74neBBsolf4SAeJtQ+mYNkS/VCZkf8pnRTHFZ1u9BXyQ059+RBlWzSDnkIRFf8TvAg2cSvcBAPE2qfzEGypXohsyN+U7opDqu6Xeir5Iace/KgSjZphzwEoit+J3iQbOJXOIiHCbVP5iDZUr2Q2RG/Kd0Uh1XdLvRVckPOPXlQJZu0Qx4C0RW/EzxINvErHMTDhNonc5BsqV7I7IjflG6Kw6puF/oquSHnnjyokk3aIQ+B6IrfCR4km/gVDuJhQu2TOUi2VC9kdsRvSjfFYVU3vtAF5GqIp52TQZXs0ouUh5Rf0U1lezLfFDPpm/AV3VQ28bubh1S2lK7Mg3gQ3VSPP3voQpeO3FSbarwMasqDIBS/opvKJn5THoTDk/0Kh1QvJvBNedhNV+ZBsoluas660KULb6hNNV4GNeVBcIpf0U1lE78pD8LhyX6FQ6oXE/imPOymK/Mg2UQ3NWdd6NKFN9SmGi+DmvIgOMWv6Kayid+UB+HwZL/CIdWLCXxTHnbTlXmQbKKbmrMudOnCG2pTjZdBTXkQnOJXdFPZxG/Kg3B4sl/hkOrFBL4pD7vpyjxINtFNzVkXunThDbWpxsugpjwITvEruqls4jflQTg82a9wSPViAt+Uh910ZR4km+im5qwLXbrwhtpU42VQUx4Ep/gV3VQ28ZvyIBye7Fc4pHoxgW/Kw266Mg+STXRTc9aFLl14Q22q8TKoKQ+CU/yKbiqb+E15EA5P9iscUr2YwDflYTddmQfJJrqpOetCly68oTbVeBnUlAfBKX5FN5VN/KY8CIcn+xUOqV5M4JvysJuuzINkE93UnHWhSxfeUJtqvAxqyoPgFL+im8omflMehMOT/QqHVC8m8E152E1X5kGyiW5qzrrQpQtvqE01XgY15UFwil/RTWUTvykPwuHJfoVDqhcT+KY87KYr8yDZRDc1Z2MX+h2BpQFX1sqQCAfRlTwpDxN0hUOKr3iYUCt9S/mVXuzmV5hJtjL7IJtiluqb6Hahr9I6cS51sURX7KcuwARd4ZDiKx4m1ErfUn6lF7v5FWaSrcy60GW2Dmt3G6jDQIsFKQ6iK9YnPBqSTfwKB/EgurvVpvgKB+nFbn6Fg2Qrsy50ma3D2t0G6jDQYkGKg+iK9QmPhmQTv8JBPIjubrUpvsJBerGbX+Eg2cqsC11m67B2t4E6DLRYkOIgumJ9wqMh2cSvcBAPortbbYqvcJBe7OZXOEi2MutCl9k6rN1toA4DLRakOIiuWJ/waEg28SscxIPo7lab4iscpBe7+RUOkq3MutBltg5rdxuow0CLBSkOoivWJzwakk38CgfxILq71ab4CgfpxW5+hYNkK7MudJmtw9rdBuow0GJBioPoivUJj4ZkE7/CQTyI7m61Kb7CQXqxm1/hINnKrAtdZuuwdreBOgy0WJDiILpifcKjIdnEr3AQD6K7W22Kr3CQXuzmVzhItjLrQpfZOqzdbaAOAy0WpDiIrlif8GhINvErHMSD6O5Wm+IrHKQXu/kVDpKtzLrQZbYOa3cbqMNAiwUpDqIr1ic8GpJN/AoH8SC6u9Wm+AoH6cVufoWDZCuzLnSZrcPa1ECJ7qHJxYIJFyvFodl8KKQXwleciAfRTfkVD6ls4kE4TPAr2XarlV6kskmP7/D77cePfE+F/T/dVGDRTeUTdOI3pSscUh5SuqlsopvqccqD6ErfRFdqha/oSq1wmOBXsu1WK71IZZMe3+G3C/1Ep6VBqcaLrkRtNqH1USu9EL7iRDyIbsqveEhlEw/CYYJfybZbrfQilU16fIffLvQTnZYGpRovuhK12YRWF7rT8hOpWRcnqXshHlr7QUB6kWImM3mH3y70E52WBqUaL7oStdmEVhe60/ITqVkXJ6l7IR5a24X+bzPQhX7idqQud0pXoqY8pHRT2URXFo5wSHkQ3ZRf8SB8RVdqhcMEv5Jtt1rpRSqb9PgOv13oJzotDUo1XnQlarMJrX6hOy0/kZp1cZK6F+Khtf1C7xd64BakLndKVxCkPKR0U9lEVxaOcEh5EN2UX/EgfEVXaoXDBL+Sbbda6UUqm/T4Dr/9Qj/RaWlQqvGiK1GbTWj1C91p+YnUrIuT1L0QD63tF3q/0AO3IHW5U7qCIOUhpZvKJrqycIRDyoPopvyKB+ErulIrHCb4lWy71UovUtmkx3f47Rf6iU5Lg1KNF12J2mxCq1/oTstPpGZdnKTuhXhobb/Q+4UeuAWpyy26EkseRPHwZF3hK7UT+Ipf6bHoSq0wE13JlvIgfqVWsomucJjgQbLt5vdztn6hS6d/qU0NteiKfRlU8fBkXeErtRP4il/psehKrTATXcmW8iB+pVayia5wmOBBsu3mtwtduvtFbWqoRVeiyKCKhyfrCl+pncBX/EqPRVdqhZnoSraUB/ErtZJNdIXDBA+SbTe/XejS3S70Q1pyAVIPQUr3MPxiQcqv6Ip16bHoSu2EbCkPwkFqU30TDhM87MZM/Hahr9L65VxqqEVXosjFEg9P1hW+UjuBr/iVHouu1Aoz0ZVsKQ/iV2olm+gKhwkeJNtufrvQpbv9Qj+kJRcg9RCkdA/DLxak/IquWJcei67UTsiW8iAcpDbVN+EwwcNuzMRvF/oqrX6h/5GcXNjUQ5DSvWhUfpNJ+RVdySY9Fl2pnZAt5UE4SG2qb8JhgofdmInfLvRVWl3oXeidnYsIuIwsEVGXhZPyIH6lVrKJrnCY4EGy7ea3C126+0VtaqhFV6LIoIqHJ+sKX6mdwFf8So9FV2qFmehKtpQH8Su1kk10hcMED5JtN79d6NLdLvRDWnIBUg9BSvcw/GJByq/oinXpsehK7YRsKQ/CQWpTfRMOEzzsxkz8dqGv0vrlXGqoRVeiyMUSD0/WFb5SO4Gv+JUei67UCjPRlWwpD+JXaiWb6AqHCR4k225+u9Clu8O/0GX45BJehOiUjGSTH0pxqN+PLkzgm/Igc7Zbrcxv+c7sbv/Vryf6IkOduiwp3RNYLjsq2eRHpW+iW79d6DIv02plflN3aBqT3fx0oZ/omAx16rKkdE9gueyoZJMflb6Jbv12ocu8TKuV+U3doWlMdvPThX6iYzLUqcuS0j2B5bKjkk1+VPomuvXbhS7zMq1W5jd1h6Yx2c1PF/qJjslQpy5LSvcElsuOSjb5Uemb6NZvF7rMy7Ramd/UHZrGZDc/XegnOiZDnbosKd0TWC47KtnkR6Vvolu/XegyL9NqZX5Td2gak938dKGf6JgMdeqypHRPYLnsqGSTH5W+iW79dqHLvEyrlflN3aFpTHbz04V+omMy1KnLktI9geWyo5JNflT6Jrr124Uu8zKtVuY3dYemMdnNTxf6iY7JUKcuS0r3BJbLjko2+VHpm+jWbxe6zMu0Wpnf1B2axmQ3P13oJzomQ526LCndE1guOyrZ5Eelb6Jbv13oMi/TamV+U3doGpPd/HShn+iYDHXqsqR0T2C57Khkkx+Vvolu/Xahy7xMq5X5Td2haUx287PtQt8O9LdvL1ve7bLIQ/AyBCxMMZNsEzwItvoVWnvWdn69b8JM1FP37bOHLnTpyIlaGZI7Gn8iym9HJduVv/tZK8VMsk3wIHzrV2jtWdv59b4JM1FP3bcudOnCRbUyJHc0/qJY/5GRbFf+bhf6OZqpOUvNQ8rvOYqzT0svUnzFg9Cs399p9QtdJuhErQx1alBP2P/yqGRLeUgxk2wTPAjf+hVae9Z2fr1vwkzUU/etX+jShYtqZUjuaPxFsfqF/glkqm8yO9LX+hVae9bK7HQePnoszGQqUny70KULF9XKkNzR+ItiRS+AeEwxm9A38bAbswl+xcNutTI7E+6Q8K3f32n1H7nLBJ2onXCxTtj/8qhkS3mYcLkneBC+9Su09qyVu9l56Bf64ZRPGKhDkzcUPJmDZEuhnvAYTfAgfOtXaO1ZK3ez89CFfjjlEwbq0OQNBU/mINlSqCc8RhM8CN/6FVp71srd7Dx0oR9O+YSBOjR5Q8GTOUi2FOoJj9EED8K3foXWnrVyNzsPXeiHUz5hoA5N3lDwZA6SLYV6wmM0wYPwrV+htWet3M3OQxf64ZTLQB2K/SUFT75Yu82D9GK3bKnrJMzEwwS+ki3lVzxM4Ct+hVlKV5iJB9FdrR3133JfDfG0c6khkcsiTMVvyoP4ldonZxMOUivMRHfC7Ei2lF/xMIGv+BVmKV1hJh5Ed7W2C32VXPBcakjkskg88ZvyIH6l9snZhIPUCjPRnTA7ki3lVzxM4Ct+hVlKV5iJB9Fdre1CXyUXPJcaErksEk/8pjyIX6l9cjbhILXCTHQnzI5kS/kVDxP4il9hltIVZuJBdFdru9BXyQXPpYZELovEE78pD+JXap+cTThIrTAT3QmzI9lSfsXDBL7iV5ildIWZeBDd1dou9FVywXOpIZHLIvHEb8qD+JXaJ2cTDlIrzER3wuxItpRf8TCBr/gVZildYSYeRHe1tgt9lVzwXGpI5LJIPPGb8iB+pfbJ2YSD1Aoz0Z0wO5It5Vc8TOArfoVZSleYiQfRXa3tQl8lFzyXGhK5LBJP/KY8iF+pfXI24SC1wkx0J8yOZEv5FQ8T+IpfYZbSFWbiQXRXa7vQV8kFz6WGRC6LxBO/KQ/iV2qfnE04SK0wE90JsyPZUn7FwwS+4leYpXSFmXgQ3dXaLvRVcsFzqSGRyyLxxG/Kg/iV2idnEw5SK8xEd8LsSLaUX/Ewga/4FWYpXWEmHkR3tbYLfZVc8FxqSOSySDzxm/IgfqX2ydmEg9QKM9GdMDuSLeVXPEzgK36FWUpXmIkH0V2tjS/0VWM9VwIlUAIlUAIl8DqBLvTXWbWyBEqgBEqgBMYS6EIf25oaK4ESKIESKIHXCXShv86qlSVQAiVQAiUwlkAX+tjW1FgJlEAJlEAJvE6gC/11Vq0sgRIogRIogbEEutDHtqbGSqAESqAESuB1Al3or7NqZQmUQAmUQAmMJdCFPrY1NVYCJVACJVACrxPoQn+dVStLoARKoARKYCyBLvSxramxEiiBEiiBEnidQBf666xaWQIlUAIlUAJjCXShj21NjZVACZRACZTA6wS60F9n1coSKIESKIESGEugC31sa2qsBEqgBEqgBF4n0IX+OqtWlkAJlEAJlMBYAl3oY1tTYyVQAiVQAiXwOoEu9NdZtbIESqAESqAExhLoQh/bmhorgRIogRIogdcJdKG/zqqVJVACJVACJTCWQBf62NbUWAmUQAmUQAm8TqAL/XVWrSyBEiiBEiiBsQS60Me2psZKoARKoARK4HUCXeivs2plCZRACZRACYwl0IU+tjU1VgIlUAIlUAKvE/hfQc5c1qqwkKU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png;base64,iVBORw0KGgoAAAANSUhEUgAAAfQAAAH0CAYAAADL1t+KAAAgAElEQVR4Xu3d7ZrcSG6EUev+L1qWt9fztD6mWSfJYCGp8F8hoyJeIBPi7Hr22/cf//c//b8SKIESKIESKIGtCXzrQt+6fzVfAiVQAiVQAv8h0IXeQSiBEiiBEiiBBxDoQn9AExuhBEqgBEqgBLrQOwMlUAIlUAIl8AACXegPaGIjlEAJlEAJlEAXemegBEqgBEqgBB5AoAv9AU1shBIogRIogRLoQu8MlEAJlEAJlMADCHShP6CJjVACJVACJVACXeidgRIogRIogRJ4AIEu9Ac0sRFKoARKoARKoAu9M1ACJVACJVACDyDQhf6AJjZCCZRACZRACXShdwZKoARKoARK4AEEutAf0MRGKIESKIESKIEu9M5ACZRACZRACTyAQBf6A5rYCCVQAiVQAiXQhd4ZKIESKIESKIEHEOhCf0ATG6EESqAESqAEutA7AyVQAiVQAiXwAAJd6A9oYiOUQAmUQAmUQBd6Z6AESqAESqAEHkCgC/0BTWyEEiiBEiiBEogv9G/fvpUyEvj+/TueeK1ceiEeUrqvpfIq8evqr51I8X3t1z+qxIPoSu2EXohfYSbZRFf8pjyIrvh9cm2qx5+ZdaEPnKBU4+USioeUbqo14jflIcVX/IoH0ZXaCb0Qv8JMsomu+E15EF3x++TaVI+70IdPTarxcgnFQ0o31Sbxm/KQ4it+xYPoSu2EXohfYSbZRFf8pjyIrvh9cm2qx13ow6cm1Xi5hOIhpZtqk/hNeUjxFb/iQXSldkIvxK8wk2yiK35THkRX/D65NtXjLvThU5NqvFxC8ZDSTbVJ/KY8pPiKX/EgulI7oRfiV5hJNtEVvykPoit+n1yb6nEX+vCpSTVeLqF4SOmm2iR+Ux5SfMWveBBdqZ3QC/ErzCSb6IrflAfRFb9Prk31uAt9+NSkGi+XUDykdFNtEr8pDym+4lc8iK7UTuiF+BVmkk10xW/Kg+iK3yfXpnrchT58alKNl0soHlK6qTaJ35SHFF/xKx5EV2on9EL8CjPJJrriN+VBdMXvk2tTPe5CHz41qcbLJRQPKd1Um8RvykOKr/gVD6IrtRN6IX6FmWQTXfGb8iC64vfJtaked6EPn5pU4+USioeUbqpN4jflIcVX/IoH0ZXaCb0Qv8JMsomu+E15EF3x++TaVI+70IdPTarxcgnFQ0o31Sbxm/KQ4it+xYPoSu2EXohfYSbZRFf8pjyIrvh9cm2qx2MX+h2B3zUwcgGEg+imsovflAfhMMGvcJBsorsbB8kmzMrhg6xwKN8PZtM4jPpXv8pAyeWeUJtqvOimOEzom3CY4Fd6IdlEdzcOkk2YlUMXuszWT1/E8L9VcsecdaGvdhLPpR4Y0UXLL5ffMahHZoTDBL9HeVYfDdHdjYNke/I8TOBQvv1CP5zDPjDZvykfNmCxYELfnvzASDZp4YS+iV+pFWblkH13ytf5yqz/9Jf/H7Az/1ud//2VXqzs3+SE7+qQHJ0Lj9DRz//nz4XDBL8vhVq4Q6K7GwfJ9uR5mMChfLPvuvS4C32V1olzqQsguifsf3l0wmIQDhP8Si8km+juxkGyCbNy8C/I8u1CP7yPvVjZi3XYgMWCCX178gMj2aSFE/omfqVWmJVD9t0pX+crs94v9FVaJ86lHhjRPWG/X+gpeC/opnrch/a+h/aFNkdKZHZkHlK6EQhB0Wkc+t9yDzb7p785hf7fG2SgUlHlIUh5EA4T/AoHySa6u3GQbMKsHPwvNuXbf+R+eB97sbIX67ABiwUT+vbkB0aySQsn9E38Sq0wK4fsu1O+zldmvf/IfZXWiXOpB0Z0T9jvP3JPwXtBN9XjPrT3PbQvtDlSIrMj85DSjUAIik7jsO0/cheQqX7udgFSzHbjIPMwgVnKr/RNPEit8E35TXlI6U7gm8omusJBamXOxK/oit9HfKELyFU4R+ekQeJXdI88/tRs+M/xRVf8TuAg2cSv6Aoz0RW/KQ+7+U0xS+lO4JvKJrrCQWrlXohf0RW/XeirtH45Jw2a0HjxIIh24yDZJjBL+ZW+iQepFb4pvykPKd0JfFPZRFc4SK3MmfgVXfHbhb5Kqwv9j+RkUKddgKNREL9HWp//XJiJrvhNedjNb4pZSncC31Q20RUOUiv3QvyKrvjtQl+l1YXehf6G2ZGfnPbAHHmf4DflIaV7xPSnBx7+YzZZOKlsoiscpHYCB/Hbhb5Kqwu9C/0NsyM/KQ+iPFziQWon+E15SOlO4JvKJrrCQWrlXohf0RW/XeirtLrQu9DfMDvyk9MemCPvE/ymPKR0j5j2C10I/V4ri3dCj7vQz/X7n9O7NV6GTxDtxkGyTWCW8it9Ew9SK3xTflMeUroT+Kayia5wkFqZM/EruuK3C32VVr/Q+4X+htmRn5z2wBx5n+A35SGle8S0X+hCqF/oRCs11KJLhqFY/sYlfkUX7NL/Zrjoit8JHCSb+BVdYSa64jflYTe/KWYp3Ql8U9lEVzhIrdwL8Su64rdf6Ku0+oXeL/Q3zI785LQH5sj7BL8pDyndI6b9QhdC/UInWqmhFl0yDMXyNy7xK7pgN/aFLh5StcIs1YuUrjATD6Kb4iseWusEpG+iLnMmHkRX/Eptyq/oit9+oa/S6hf6ReSul5HLIo/GBF2hJdlEN8VBPLTWCUjfRF3mTDyIrviV2pRf0RW/XeirtLrQLyJ3vYxcFnk0JugKLckmuikO4qG1TkD6JuoyZ+JBdMWv1Kb8iq747UJfpdWFfhG562XkssijMUFXaEk20U1xEA+tdQLSN1GXORMPoit+pTblV3TFbxf6Kq0u9IvIXS8jl0UejQm6QkuyiW6Kg3horROQvom6zJl4EF3xK7Upv6IrfrvQV2l1oV9E7noZuSzyaEzQFVqSTXRTHMRDa52A9E3UZc7Eg+iKX6lN+RVd8duFvkqrC/0ictfLyGWRR2OCrtCSbKKb4iAeWusEpG+iLnMmHkRX/Eptyq/oit8u9FVaXegXkbteRi6LPBoTdIWWZBPdFAfx0FonIH0TdZkz8SC64ldqU35FV/x2oa/S6kK/iNz1MnJZ5NGYoCu0JJvopjiIh9Y6AembqMuciQfRFb9Sm/IruuK3C32VVhf6ReSul5HLIo/GBF2hJdlEN8VBPLTWCUjfRF3mTDyIrviV2pRf0RW/XeirtLrQLyJ3vYxcFnk0JugKLckmuikO4qG1TkD6JuoyZ+JBdMWv1Kb8iq747UJfpTVwoU+4ABfhHClzxyU8Cp7q8YRsR9mn/bn0QvimdFP8Un5FN5Vt5759+2H+ewrM/+lKg8SK6KbypfymdFMcnqwrvUhxSM36hGwpZild6YXwTek+mUMq285960I/MRUTGi8PwYmof+1R6XEKUqrHE7KlmKV0pRfCN6X7ZA6pbDv3rQv9xFRMaLw8BCei/rVHpccpSKkeT8iWYpbSlV4I35Tukzmksu3cty70E1MxofHyEJyI+tcelR6nIKV6PCFbillKV3ohfFO6T+aQyrZz37rQT0zFhMbLQ3Ai6l97VHqcgpTq8YRsKWYpXemF8E3pPplDKtvOfetCPzEVExovD8GJqH/tUelxClKqxxOypZildKUXwjel+2QOqWw7960L/cRUTGi8PAQnov61R6XHKUipHk/IlmKW0pVeCN+U7pM5pLLt3Lcu9BNTMaHx8hCciPrXHpUepyClejwhW4pZSld6IXxTuk/mkMq2c9+60E9MxYTGy0NwIupfe1R6nIKU6vGEbClmKV3phfBN6T6ZQyrbzn3rQj8xFRMaLw/Biah/7VHpcQpSqscTsqWYpXSlF8I3pftkDqlsO/dt24WeamZKd8KFFQ/CQS6A6Kb8igepFQ6STXTF74TaCRzEgzBL9U38PtmD9CJVO6EXn7N1oac6/YvuhMaLB8Ey4dEQv6la4SC9EN1UtpTuBA7iQTik+iZ+n+xBepGqndCLLvRUd7/QndB48SCIJjwa4jdVKxykF6KbypbSncBBPAiHVN/E75M9SC9StRN60YWe6m4X+qVk5bJc+sOLYvJ4SjbRXbT+tmMTOIgHAZXqm/h9sgfpRap2Qi+60FPd7UK/lKxclkt/eFFMHk/JJrqL1t92bAIH8SCgUn0Tv0/2IL1I1U7oRRd6qrtd6JeSlcty6Q8visnjKdlEd9H6245N4CAeBFSqb+L3yR6kF6naCb3oQk91twv9UrJyWS794UUxeTwlm+guWn/bsQkcxIOASvVN/D7Zg/QiVTuhF13oqe52oV9KVi7LpT+8KCaPp2QT3UXrbzs2gYN4EFCpvonfJ3uQXqRqJ/SiCz3V3S70S8nKZbn0hxfF5PGUbKK7aP1txyZwEA8CKtU38ftkD9KLVO2EXnShp7rbhX4pWbksl/7wopg8npJNdBetv+3YBA7iQUCl+iZ+n+xBepGqndCLLvRUd7vQLyUrl+XSH14Uk8dTsonuovW3HZvAQTwIqFTfxO+TPUgvUrUTejF2oaeg76YrlzA1UNX9mJpyKIefHsxv315+TnqPX0b1VxTKPKwCGfWvfl0N8bRz0vgunC6cLpzfX4Deizn34mnv82oeeddXf6MLfZVc8Jw0vg/XnIerffvoRTmUQ/B53FZa7sVqyC70VXLBc9L4LvQu9H6h9wv9356jCe9D8KncSlre9dVgXeir5ILnpPETLmz99ovs83XoPHQegs/jttJyL1ZDdqGvkguek8Z3ofcLvV/o/ULvF3rwQb5IWt711Z/sQl8lFzwnje9C70LvQu9C70IPPsgXScu7vvqTXeir5ILnpPFd6F3oXehd6F3owQf5Iml511d/sgt9lVzwnDS+C70LvQu9C70LPfggXyQt7/rqT3ahr5ILnpPGd6F3oXehd6F3oQcf5Iuk5V1f/cku9FVywXPS+C70LvQu9C70LvTgg3yRtLzrqz8ZX+irxnruegKy/K//9TmKqYuV4it+xcOTdVPTluKb8lvdv4tAF/pf1G95jJ6MRRaZcEjxFb/i4cm60jepTfEVD60tgX/9JzI/LvX34vk7CMhj9GQiqZFP8RW/4uHJuqn5TfFN+a3u30WgX+h/Ub/lMXoyFllkwiHFV/yKhyfrSt+kNsVXPLS2BPqF3hmg/ynQJ+OSRSYc5LEXXfErHp6sK3ylNsVXPLS2BLrQOwNd6P+dAVlkMjby2Iuu+BUPT9YVvlKb4iseWlsCXeidgS70LvSfbkEXuj8KXejOrCfuI9D/DP0+1m//JXmM3m42aEAWmdhI8RW/4uHJutI3qU3xFQ+tLYF+oXcG+oXeL/R+oZ98B7rQTwLs8SiBfqFH8c4Sl8dolvNr3ciXqfxyiq/4FQ9P1pW+SW2Kr3hobQn0C70z0C/0fqH3C/3kO9CFfhJgj0cJbPuFnrpYopvqTOrLSfyKB9FN1UrfUtlSHkRX+AoH8fBkXeErtcJXdCf0QvwKB8m2mwfx+7m2C/0XcjJQq9CPzsmgpvyKh6M8d/y5cEhlS3kQXWEtHMTDk3WFr9QKX9Gd0AvxKxwk224exG8X+he0ZKBWoR+dk0FN+RUPR3nu+HPhkMqW8iC6wlo4iIcn6wpfqRW+ojuhF+JXOEi23TyI3y70LvTDeUldlsMfXix48kMg2QSf9Fg8PFlX+Eqt8BXdCb0Qv8JBsu3mQfx2oXehH85L6rIc/vBiwZMfAskm+KTH4uHJusJXaoWv6E7ohfgVDpJtNw/itwu9C/1wXlKX5fCHFwue/BBINsEnPRYPT9YVvlIrfEV3Qi/Er3CQbLt5EL9d6F3oh/OSuiyHP7xY8OSHQLIJPumxeHiyrvCVWuEruhN6IX6Fg2TbzYP47ULvQj+cl9RlOfzhxYInPwSSTfBJj8XDk3WFr9QKX9Gd0AvxKxwk224exG8Xehf64bykLsvhDy8WPPkhkGyCT3osHp6sK3ylVviK7oReiF/hINl28yB+u9C70A/nJXVZDn94seDJD4FkE3zSY/HwZF3hK7XCV3Qn9EL8CgfJtpsH8duF3oV+OC+py3L4w4sFT34IJJvgkx6LhyfrCl+pFb6iO6EX4lc4SLbdPIjfWxf6hAYJHPEruhOGL+VXmAmH3XSFr9QKB9GdUCvzIH6FmXgQXfErHkRX/IqHlG4qm+hKrTAT3dXa+L/6dULjBY74Fd1U4yf4FQ/CYTddmQepFQ6iO6FW5kH8CjPxILriVzyIrvgVDyndVDbRlVphJrqrtV3ov5CTQRXoqcZP8CsehMNuujIPUiscRHdCrcyD+BVm4kF0xa94EF3xKx5Suqlsoiu1wkx0V2u70LvQ/zg7Mqipy72b7uolPDonHI60pv25zJl4F2biQXTFr3gQXfErHlK6qWyiK7XCTHRXa7vQu9C70L+4PRMurDyeqw/Bu86l+Aoz8SC6wlQ8iK74FQ8p3VQ20ZVaYSa6q7Vd6F3oXehd6Kvvx+lzqQcxtXBEV+A8mcOEbNILqU1lEw+fa7vQu9C70LvQV9+P0+dSD6IsXvEgugJHPIiu+BUPKd1UNtGVWmEmuqu1Xehd6F3oXeir78fpc6kHMbVwRFfgPJnDhGzSC6lNZRMP/UL/gtaTL6wMiQyqMHuyrvCVWuEruhNqZR7ErzATD6IrfsWD6Ipf8ZDSTWUTXakVZqK7Wtsv9H6h9wu9X+ir78fpc6kHMbVwRFfgPJnDhGzSC6lNZRMP/ULvF/rhvMigyiP3ZN1DqIsFwnfxJ952TOZBTAoz8SC64lc8iK74FQ8p3VQ20ZVaYSa6q7XbfqF3oLzlMnzC151cf0KyXf/rWUXphXCYoCvkUtl285DyK7oyO6I7oTY1Z6K7yqELfZXcj3O7DbUM1JOznWj5W45KL1I9TukK0HoQWh+1wkzUZSZFd0KtMBMOorvKoQt9lVwX+gly1x+947Jc7/o1xdSjMUH3NQK+nCTbbh5SfkU3xVc8pGrlLREOoruarQt9lVwX+gly1x+947Jc7/o1xdSjMUH3NQJd6MLpc23qXsjsrHp/1zlhJhxEdzV7F/oquS70E+SuP3rHZbne9WuKqUdjgu5rBLrQhVMX+iqt7Jzd8UZ1oZ/ovTyIJ37msqMyUE/OdhnQm4SkF6kep3QFYT0ILV9Ooi4zKboTalNzJrqrHLrQV8n1C/0EueuP3nFZrnf9mqI8nsJhgu5rBHw5SbbdPKT8im6Kr3hI1U64Q6vZutBXyXWhnyB3/VG5hNf/elZRHk/hMEFXyKWy7eYh5Vd0ZXZEd0Jtas5Ed5VDF/oquS70E+SuP3rHZbne9WuK8ngKhwm6rxHoF7pw+lwr8yC/IbMjuhNqhZlwEN1VDl3oq+S60E+Qu/7oHZfletevKaYejQm6rxHoQhdOXeirtLJzdscb1YV+ovfyIJ74mcuOykA9OdtlQG8Skl6kepzSFYT1ILR8OYm6zKToTqhNzZnornKIL3QxJkNyB5wj7ym/onvkcfXPd+MrOSXbbr2Y4DfVC9Ethw9awiF1L0Q31WPxIMzEr3gQ3c+1Xeir5IZclhP2vzx6x/AdeZ9wsVIejrJ//nPpxQS/qWyiWw5d6NPukNxjmfUu9FVav5yTR0OaKboXRflNRvymPKQ4SLaUB2G2m99UNtGd0DfxKz0WXeEgHlK6u2UTv8JXdLvQV2l1oV9E7jUZeTReU/yokouV8vBkv6lsojuhb+JXZlJ0hYN4SOnulk38Cl/R7UJfpdWFfhG512Tk0XhNsQtdON1Rm3rkUrOTYjKBg3gQvqIrfFMeRFf8pjh0oUsXvqiVxkszRfeiKL/JiN+UhxQHyZbyIMx285vKJroT+iZ+pceiKxzEQ0p3t2ziV/iKbhf6Kq1+oV9E7jUZeTReU+wXunC6ozb1yKVmJ8VkAgfxIHxFV/imPIiu+E1x6EKXLvQL/SJaLjPhYqU8CA15CCb4TWUT3XL4oCUcUnMmuqkeiwdhJn7Fg+h2oa/S6hf6ReRek5lwsVIeXiOw5z9RSGUT3Ql9E7+px144iIeUrjBLeRBd8St8RbcLfZVWF/pF5F6TmXCxUh5eI9CFLpx+eti+fVs9+pZzqcde5lc8pHQFfsqD6Ipf4Su6XeirtLrQLyL3msyEi5Xy8BqBLnTh1IX+Oy2ZX1k4KV3pd8qD6Ipf4Su6ty50gSOBRVfgiAfRFb8TPEi23fxKtlStMHvy7AhfYSa6u9Wm5kF0JzCTeZBsE3RX+cb/1a8TQAocaabopjikPIjuBGbid0KtMHvy7EgvhJno7labmgfRncBM5kGyTdBd5duF/gs5aaZATw1UyoPoTmAmfifUCrMnz470QpiJ7m61qXkQ3QnMZB4k2wTdVb5d6F3oq7Pzzzm5APJjcglFd0KtMBMOoiscxIPoSm0qm3iYUCu9EGaiO4FDKtsE3VW+Xehd6Kuz04V+gtxuj8aEx16YnWjN+KPSC2EmuhMgpbJN0F3l24Xehb46O13oJ8jt9mhMeOyF2YnWjD8qvRBmojsBUirbBN1Vvl3oXeirs9OFfoLcbo/GhMdemJ1ozfij0gthJroTIKWyTdBd5duF3oW+Ojtd6CfI7fZoTHjshdmJ1ow/Kr0QZqI7AVIq2wTdVb5d6F3oq7PThX6C3G6PxoTHXpidaM34o9ILYSa6EyClsk3QXeXbhd6Fvjo7XegnyO32aEx47IXZidaMPyq9EGaiOwFSKtsE3VW+Xehd6Kuz04V+gtxuj8aEx16YnWjN+KPSC2EmuhMgpbJN0F3lG1/oq8auPJcaVGn8lXlWtYRDKlvKg+gKP+EwwYNkS/kVD7vVyjxItlQvUn4lW6pWmAmHlG6Kw2fdLvQTlGVITvzMZUcnDGrKg+gKUOnxBA+SLeVXPOxWK/Mg2VK9SPmVbKlaYSYcUropDl3oF5GVIbnoJ0/JTBjUlAfRFYjS4wkeJFvKr3jYrVbmQbKlepHyK9lStcJMOKR0Uxy60C8iK0Ny0U+ekpkwqCkPoisQpccTPEi2lF/xsFutzINkS/Ui5VeypWqFmXBI6aY4dKFfRFaG5KKfPCUzYVBTHkRXIEqPJ3iQbCm/4mG3WpkHyZbqRcqvZEvVCjPhkNJNcehCv4isDMlFP3lKZsKgpjyIrkCUHk/wINlSfsXDbrUyD5It1YuUX8mWqhVmwiGlm+LQhX4RWRmSi37ylMyEQU15EF2BKD2e4EGypfyKh91qZR4kW6oXKb+SLVUrzIRDSjfFoQv9IrIyJBf95CmZCYOa8iC6AlF6PMGDZEv5FQ+71co8SLZUL1J+JVuqVpgJh5RuikMX+kVkZUgu+slTMhMGNeVBdAWi9HiCB8mW8isedquVeZBsqV6k/Eq2VK0wEw4p3RSHLvSLyMqQXPSTp2QmDGrKg+gKROnxBA+SLeVXPOxWK/Mg2VK9SPmVbKlaYSYcUropDl3oF5GVIbnoJ0/JTBjUlAfRFYjS4wkeJFvKr3jYrVbmQbKlepHyK9lStcJMOKR0UxxuXegpOCndFHTxKx5kUEV3gl/xMIHDbh5SfFO6qflN9U38Su0EvuJXalPZRFf8Su0dcxb/V78KSAmc0pUGSa34FV1hJroT/IqHCRx285Dim9JNzW+qb+JXaifwFb9Sm8omuuJXau+Ysy506ciJ2tRApYZkgl/xMIHDbh5SfFO6cv0meBC/UttsH7Tkvgkz6YXUil/R/Vzbhb5KDs+lBio1JBP8iocJHHbzkOKb0pUrN8GD+JXaZutC/7d56UKXm3SiVi6h/MyEJZLyK8wmcNjNQ4pvSlfmbIIH8Su1zdaF3oUuNyZQK5dQfn7CEkn5FWYTOOzmIcU3pStzNsGD+JXaZutC70KXGxOolUsoPz9hiaT8CrMJHHbzkOKb0pU5m+BB/Epts3Whd6HLjQnUyiWUn5+wRFJ+hdkEDrt5SPFN6cqcTfAgfqW22brQu9DlxgRq5RLKz09YIim/wmwCh908pPimdGXOJngQv1LbbF3oXehyYwK1cgnl5ycskZRfYTaBw24eUnxTujJnEzyIX6ltti70LnS5MYFauYTy8xOWSMqvMJvAYTcPKb4pXZmzCR7Er9Q2Wxf62xa6DKrUThjq3TwI3yfXyuKd0GPpRcpvSndCtgkeUnxTuilmoiv3WHSldgLfz37j/3/oAkdqJ4DczYPwfXKtPAQTeiy9SPlN6U7INsFDim9KN8VMdOUei67UTuDbhS4d+6J2QjPFw0Wxt5eRh0D4im4KYspvSlc4PNlDKltKN9U30X3yfRMOXeirtH459+TLchGikTLyEEzosUBM+U3pTsg2wUOKb0o3xUx05R6LrtRO4NuFLh3rF/pFtObIyEMw7cIeUUz5Teke5fnpsfr27eVy6fHLoj8KUxx2000xE91Uj8VDqm/ioQt9lVa/0C8i914ZeQimXdgjcim/Kd2jPF3ovxPabX5ldmQehIPoSq1ku8Nv/0tx0r0u9BO05hyVizXtwh5RTPlN6R7l6ULvQv+3GZF7LHMmtRPuRb/QpWNf1E5opni4KPb2MvIQCF/RTUFM+U3pCocne0hlS+mm+ia6T75vwqELfZVWv9AvIvdeGXkIJjyIQivlN6U7IdsEDym+Kd0UM9GVeyy6UjuBbxe6dKxf6BfRmiMjD8G0C3tEMeU3pXuU56fHqv+luP/g2G1+ZXZkHoSD6EqtZLvDb/8zdOlev9BP0JpzVC7WtAt7RDHlN6V7lKcL/XdCu82vzI7Mg3AQXamVbHf4jS/0VODqfoydcJBBvWP4jvxINvErukceP/+5eBDdVK1wkGwp3RSHlO4EDhM8CF/xK7pSK7MuunfUdqHf9NUtgyoDJboyUOJBdKVWsolf0RW/4kF0U7XCQbKldFMcUroTOEzwIHzFr+hKrcy66N5R24Xehf7HOZsw1HK5xa/oyiUUD6KbqhUOki2lm+KQ0p3AYYIH4St+RVdqZdZF947aLvQu9C70i27abg+BPJ6SLaV7UZtuk5nAYYIHAS5+RVdqZdZF9wKlOegAACAASURBVI7aLvQu9C70i27abg+BPJ6SLaV7UZtuk5nAYYIHAS5+RVdqZdZF947aLvQu9C70i27abg+BPJ6SLaV7UZtuk5nAYYIHAS5+RVdqZdZF947aLvQu9C70i27abg+BPJ6SLaV7UZtuk5nAYYIHAS5+RVdqZdZF947aLvQu9C70i27abg+BPJ6SLaV7UZtuk5nAYYIHAS5+RVdqZdZF947aLvQu9C70i27abg+BPJ6SLaV7UZtuk5nAYYIHAS5+RVdqZdZF947aLvQu9C70i27abg+BPJ6SLaV7UZtuk5nAYYIHAS5+RVdqZdZF947aLvQu9C70i27abg+BPJ6SLaV7UZtuk5nAYYIHAS5+RVdqZdZF947a+EK/I8TTfiM11BMGNZVNZmA3DhP8Ct8Jtak5S/Ui5Vd6Idl28yscUtmEr/j9XNuFvkoueG7ngTrCksp29Luf//yOi3XkRzhM8HuUZ9qfC1/xnupFym8q225+hUMqW2p2utClu2+o3XmgjnClsh39bhe6ENq/NjVnqUc55Vc6Kdl28yscUtmEr/jtQl+lddO5nQfqCFEq29HvdqELof1rU3OWepRTfqWTkm03v8IhlU34it8u9FVaN53beaCOEKWyHf1uF7oQ2r82NWepRznlVzop2XbzKxxS2YSv+O1CX6V107mdB+oIUSrb0e92oQuh/WtTc5Z6lFN+pZOSbTe/wiGVTfiK3y70VVo3ndt5oI4QpbId/W4XuhDavzY1Z6lHOeVXOinZdvMrHFLZhK/47UJfpXXTuZ0H6ghRKtvR73ahC6H9a1NzlnqUU36lk5JtN7/CIZVN+IrfLvRVWjed23mgjhClsh39bhe6ENq/NjVnqUc55Vc6Kdl28yscUtmEr/jtQl+lddO5nQfqCFEq29HvdqELof1rU3OWepRTfqWTkm03v8IhlU34it8u9FVaN53beaCOEKWyHf1uF7oQ2r82NWepRznlVzop2XbzKxxS2YSv+H3EQt8NuvhNNV48yECl/IoHyZbyKx4km9RKtt38CocJ2cRvqjY1DyndCRzEg8yZMBMPXehf0EpBn9B48SADlWImHiRbyq94kGxSK9l28yscJmQTv6na1DykdCdwEA8yZ8JMPHShd6Gvzssfz90xqEeGJ1ws8XCUZ/XPpRe7+RUmE7KJ31Rtah5SuhM4iAeZM2EmHrrQu9BX56UL/QtycrkvbcAnMXk0dvMrzCZkE7+p2tQ8pHQncBAPMmfCTDx0oXehr85LF3oX+hazIw/tpYGGickSEWYp3RQ+8SseUszEQxd6F/rqvHShd6FvMTvy0F4aaJiYLDJhltJN4RO/4iHFTDx0oXehr85LF3oX+hazIw/tpYGGickiE2Yp3RQ+8SseUszEQxd6F/rqvHShd6FvMTvy0F4aaJiYLDJhltJN4RO/4iHFTDx0oXehr85LF3oX+hazIw/tpYGGickiE2Yp3RQ+8SseUszEQxd6F/rqvHShd6FvMTvy0F4aaJiYLDJhltJN4RO/4iHFTDx0oXehr85LF3oX+hazIw/tpYGGickiE2Yp3RQ+8SseUszEQxf6Kq0T51IDdcLSl0dlUMWDcBAPoit+Ux52000xE12plXmY0IsJ2cTDhFrpccpvanZW/X77AeX76uF3nhOQ7/T5/7+9G+YUX+EgHkRX5iHlYTfdFDPRlVqZhwm9mJBNPEyolR6n/KZmZ9VvF/oqOTw3YfjEsgyq6AoH8SC64jflYTfdFDPRlVqZhwm9mJBNPEyolR6n/KZmZ9VvF/oqOTw3YfjEsgyq6AoH8SC64jflYTfdFDPRlVqZhwm9mJBNPEyolR6n/KZmZ9VvF/oqOTw3YfjEsgyq6AoH8SC64jflYTfdFDPRlVqZhwm9mJBNPEyolR6n/KZmZ9VvF/oqOTw3YfjEsgyq6AoH8SC64jflYTfdFDPRlVqZhwm9mJBNPEyolR6n/KZmZ9VvF/oqOTw3YfjEsgyq6AoH8SC64jflYTfdFDPRlVqZhwm9mJBNPEyolR6n/KZmZ9VvF/oqOTw3YfjEsgyq6AoH8SC64jflYTfdFDPRlVqZhwm9mJBNPEyolR6n/KZmZ9VvF/oqOTw3YfjEsgyq6AoH8SC64jflYTfdFDPRlVqZhwm9mJBNPEyolR6n/KZmZ9VvF/oqOTw3YfjEsgyq6AoH8SC64jflYTfdFDPRlVqZhwm9mJBNPEyolR6n/KZmZ9VvF/oqOTw3YfjEsgyq6AoH8SC64jflYTfdFDPRlVqZhwm9mJBNPEyolR6n/KZmZ9VvF/oquSHnZKhl+FLxxK94kGziYYKucJBsopuqFb7iIcVB/IqHlK4wEw+iK7UpZuIhVSvZVj10oa+SG3JOhmS3CyuIJVuKWUpXOIgH0U3VSt/EQ4qD+BUPKV1hJh5EV2pTzMRDqlayrXroQl8lN+ScDMluF1YQS7YUs5SucBAPopuqlb6JhxQH8SseUrrCTDyIrtSmmImHVK1kW/XQhb5Kbsg5GZLdLqwglmwpZild4SAeRDdVK30TDykO4lc8pHSFmXgQXalNMRMPqVrJtuqhC32V3JBzMiS7XVhBLNlSzFK6wkE8iG6qVvomHlIcxK94SOkKM/EgulKbYiYeUrWSbdVDF/oquSHnZEh2u7CCWLKlmKV0hYN4EN1UrfRNPKQ4iF/xkNIVZuJBdKU2xUw8pGol26qHLvRVckPOyZDsdmEFsWRLMUvpCgfxILqpWumbeEhxEL/iIaUrzMSD6Eptipl4SNVKtlUPXeir5IackyHZ7cIKYsmWYpbSFQ7iQXRTtdI38ZDiIH7FQ0pXmIkH0ZXaFDPxkKqVbKseutBXyQ05J0Oy24UVxJItxSylKxzEg+imaqVv4iHFQfyKh5SuMBMPoiu1KWbiIVUr2VY9dKGvkhtyToZktwsriCVbillKVziIB9FN1UrfxEOKg/gVDyldYSYeRFdqU8zEQ6pWsq166EJfJTfknAzJbhdWEEu2FLOUrnAQD6KbqpW+iYcUB/ErHlK6wkw8iK7UppiJh1StZFv10IX+CzmBLhdAdKWZKQ8pXckmteJXdKVWeix+RVf8pjxUV7rgtcLX1V87sdtMvpbqoyrFN8Xsc7Yu9C70P866DPUdg3p0IcXvkdbqnwsH8Su64j3lobrSBa8Vvq7+2ondZvK1VF3owunS2tRQy6CKB9EVUCkPKV3JJrXiV3SlVnosfkVX/KY8VFe64LXC19VfO7HbTL6WqgtdOF1amxpqGVTxILoCKuUhpSvZpFb8iq7USo/Fr+iK35SH6koXvFb4uvprJ3abyddSdaELp0trU0MtgyoeRFdApTykdCWb1Ipf0ZVa6bH4FV3xm/JQXemC1wpfV3/txG4z+VqqLnThdGltaqhlUMWD6AqolIeUrmSTWvErulIrPRa/oit+Ux6qK13wWuHr6q+d2G0mX0vVhS6cLq1NDbUMqngQXQGV8pDSlWxSK35FV2qlx+JXdMVvykN1pQteK3xd/bUTu83ka6m60IXTpbWpoZZBFQ+iK6BSHlK6kk1qxa/oSq30WPyKrvhNeaiudMFrha+rv3Zit5l8LVUXunC6tDY11DKo4kF0BVTKQ0pXskmt+BVdqZUei1/RFb8pD9WVLnit8HX1107sNpOvpepCF06X1qaGWgZVPIiugEp5SOlKNqkVv6IrtdJj8Su64jflobrSBa8Vvq7+2ondZvK1VF3owunS2tRQy6CKB9EVUCkPKV3JJrXiV3SlVnosfkVX/KY8VFe64LXC19VfO7HbTL6Wqgv9kJMMnwzJk3UPoX4qEGaiO4Gv+JXaCcxSfts3f5R3mweZHakVDjJnKQ+im/IrHoSv6H6ujf+rXwWkBH6yrjRTmInuBL7iV2onMEv5bd+60GW2PtfKvZA5Ez/iQXRTfsVDKlsX+hddkMZLg0R3wpCI3wkcdmOW8tu+daHLbHWhr9Lyc/JOuvp/5/7Hj3xfPfzKuQkPjESc4PcVrv9fI9lEdzcOkm0Cs5Tf9q0LXWarC32Vlp9LvTv9Qu8X+uE0djEcIvqtQJiJujwE4iGlK9mkNuVXdMWv9EJ0U7XCIZVNPAiHlF/xkMrWhd6FfjiHcgFkUEX30ORigfiVn0hlE7/iIaUrzKQ25Vd0xa/0QnRTtcIhlU08CIeUX/GQytaF3oV+OIdyAWRQRffQ5GKB+JWfSGUTv+IhpSvMpDblV3TFr/RCdFO1wiGVTTwIh5Rf8ZDK1oXehX44h3IBZFBF99DkYoH4lZ9IZRO/4iGlK8ykNuVXdMWv9EJ0U7XCIZVNPAiHlF/xkMrWhd6FfjiHcgFkUEX30ORigfiVn0hlE7/iIaUrzKQ25Vd0xa/0QnRTtcIhlU08CIeUX/GQytaF3oV+OIdyAWRQRffQ5GKB+JWfSGUTv+IhpSvMpDblV3TFr/RCdFO1wiGVTTwIh5Rf8ZDK1oXehX44h3IBZFBF99DkYoH4lZ9IZRO/4iGlK8ykNuVXdMWv9EJ0U7XCIZVNPAiHlF/xkMp260KXwBOgi987GnTkJ8UslU38igfRPWL6+c8neNjN75OZSS8m1KbuhWTbbR5S2UR3tTb+r34VYxOGT/zKoIqu1KaYpbKJX/EgusJ3gofd/D6ZmfRiQm3qXki23eYhlU10V2u70FfJ/Tgng3riZ748mrqwqWziVzyIrvRigofd/D6ZmfRiQm3qXki23eYhlU10V2u70FfJdaEvkZMHZsJDMMGDgJ7gd4KHFDPRnVAr9y3ld7d5EA6STXRXa7vQV8l1oS+RkwdGLovoivEJHnbz+2Rm0osJtal7Idl2m4dUNtFdre1CXyXXhb5ETh6YCQ/BBA8CeoLfCR5SzER3Qq3ct5Tf3eZBOEg20V2t7UJfJdeFvkROHhi5LKIrxid42M3vk5lJLybUpu6FZNttHlLZRHe1tgt9lVwX+hI5eWAmPAQTPAjoCX4neEgxE90JtXLfUn53mwfhINlEd7W2C32VXBf6Ejl5YOSyiK4Yn+BhN79PZia9mFCbuheSbbd5SGUT3dXaLvRVcl3oS+TkgZnwEEzwIKAn+J3gIcVMdCfUyn1L+d1tHoSDZBPd1dou9FVyXehL5OSBkcsiumJ8gofd/D6ZmfRiQm3qXki23eYhlU10V2vjC10GShovgcWD6IrflIcJfoWD+E0xE7/iQXRTHCZ4kGwTaoVZ5+GjY8Ih1WPpW8rDNN0u9BMdkYHa7QKIX+EguMWD6Ipf8SC64nc3D5JtQq30bbdeSDbphXAQXalNZRMP02q70E90RAZqtwsgfoWD4BYPoit+xYPoit/dPEi2CbXSt916IdmkF8JBdKU2lU08TKvtQj/RERmo3S6A+BUOgls8iK74FQ+iK3538yDZJtRK33brhWSTXggH0ZXaVDbxMK22C/1ER2SgdrsA4lc4CG7xILriVzyIrvjdzYNkm1ArfdutF5JNeiEcRFdqU9nEw7TaLvQTHZGB2u0CiF/hILjFg+iKX/EguuJ3Nw+SbUKt9G23Xkg26YVwEF2pTWUTD9Nqu9BPdEQGarcLIH6Fg+AWD6IrfsWD6Irf3TxItgm10rfdeiHZpBfCQXSlNpVNPEyr7UI/0REZqN0ugPgVDoJbPIiu+BUPoit+d/Mg2SbUSt9264Vkk14IB9GV2lQ28TCttgv9REdkoHa7AOJXOAhu8SC64lc8iK743c2DZJtQK33brReSTXohHERXalPZxMO02i70Ex2RgdrtAohf4SC4xYPoil/xILridzcPkm1CrfRtt15INumFcBBdqU1lEw/TarvQT3REBmq3CyB+hYPgFg+iK37Fg+iK3908SLYJtdK33Xoh2aQXwkF0pTaVTTxMq40vdAksQ9JmCtk9a2UeJOGE2UllEw5SO4GZ+BW+qWziQbKJ3wkeJJv4FQ7iYefaLvSdu/dw73K5BcWEhyCVTThI7QRm4lf4prKJB8kmfid4kGziVziIh51ru9B37t7DvcvlFhQTHoJUNuEgtROYiV/hm8omHiSb+J3gQbKJX+EgHnau7ULfuXsP9y6XW1BMeAhS2YSD1E5gJn6FbyqbeJBs4neCB8kmfoWDeNi5tgt95+493LtcbkEx4SFIZRMOUjuBmfgVvqls4kGyid8JHiSb+BUO4mHn2i70nbv3cO9yuQXFhIcglU04SO0EZuJX+KayiQfJJn4neJBs4lc4iIeda7vQd+7ew73L5RYUEx6CVDbhILUTmIlf4ZvKJh4km/id4EGyiV/hIB52ru1C37l7D/cul1tQTHgIUtmEg9ROYCZ+hW8qm3iQbOJ3ggfJJn6Fg3jYubYLfefuPdy7XG5BMeEhSGUTDlI7gZn4Fb6pbOJBsonfCR4km/gVDuJh59ou9J2793DvcrkFxYSHIJVNOEjtBGbiV/imsokHySZ+J3iQbOJXOIiHnWu70Hfu3sO9y+UWFBMeglQ24SC1E5iJX+GbyiYeJJv4neBBsolf4SAedq7tQv+le6mBSunK8O3mQbJNuNzCd0I28St8J+gKX6kVDqIrzEQ35Vc8TMgmHiYwE76fa7vQu9D/ODupoZaLJUOd8isedssmfoXvBF3pm9QKB9EVZqKb8iseJmQTDxOYCd8u9C9opRqf0pXG7+ZBsk24hMJ3QjbxK3wn6ApfqRUOoivMRDflVzxMyCYeJjATvl3oXeiH85IaarlYhyY/FaT8iofdsolf4TtBV/omtcJBdIWZ6Kb8iocJ2cTDBGbCtwu9C/1wXlJDLRfr0GQXuiD6rVZ6IfMwQfcUmC8OCwfxIMxEN+VXPEzIJh4mMBO+Xehd6IfzkhpquViHJrvQBVEX+ilaH4d7LxzihDsvHlI9dnJ+ov+luF+YpRqf0pWW7+ZBsk24hMJ3QjbxK3wn6ApfqRUOoivMRDflVzxMyCYeJjATvv1C7xf64bykhlou1qHJfqELon6hn6LVL/RVfBPuvHhIvX2r/ORcv9D7hf7HeUkNtVwsGeSUX/GwWzbxK3wn6ErfpFY4iK4wE92UX/EwIZt4mMBM+PYLvV/oh/OSGmq5WIcm+4UuiPqFfopWv9BX8U248+Ih9fat8pNz/ULvF3q/0OXGXPSXQfnJ1AOTeuQm6ApfqZ3Qiwl+xYPMg+hKL8SD6IrfO2rjCz0FUnRTIHdr/G7M6nfPr0K5b3KHUvMgHiRbyq94kGwpv+JBsqX8igepTXG49R+5C3QJLLoCXWrFr+imandjVr9d6D89Vt++Ra5G6h53fp8/vzKQqTnrQpcufFF7R4MusvofmT4wTlN6nOIrHiRhyq94kGwpv+JBsqX8igfJlvIrHiRbyq94kNoUhy506UIX+kW0/G/rEy6sXMKUX/EgzUr5FQ+SLeVXPEi2lF/xINlSfsWDZEv5FQ9Sm+LQhS5d6EK/iFYX+irI1EMw4UGUbCm/4kF6mPIrHiRbyq94kGwpv+JBalMcutClC13oF9HqQl8FmXoIJjyIki3lVzxID1N+xYNkS/kVD5It5Vc8SG2KQxe6dKEL/SJaXeirIFMPwYQHUbKl/IoH6WHKr3iQbCm/4kGypfyKB6lNcehCly50oV9Eqwt9FWTqIZjwIEq2lF/xID1M+RUPki3lVzxItpRf8SC1KQ5d6NKFLvSLaHWhr4JMPQQTHkTJlvIrHqSHKb/iQbKl/IoHyZbyKx6kNsWhC1260IV+Ea0u9FWQqYdgwoMo2VJ+xYP0MOVXPEi2lF/xINlSfsWD1KY4dKFLF7rQL6LVhb4KMvUQTHgQJVvKr3iQHqb8igfJlvIrHiRbyq94kNoUh7ELPQVnt8anOIiu1O7GN3WxduMgPZ7AbIIHYTahVpjJ/IpuisMEvxM8dKGnJuwNurtdrDcg+u0nU8zkck/gIB4mMJvgQZhNqBVmMr+im+Iwwe8ED13oqQl7g+5uF+sNiLrQL4CemrMJD6J4uADlrRLSN+EguqnAE/xO8NCFnpqwN+judrHegKgL/QLoqTmb8CCKhwtQ3iohfRMOopsKPMHvBA9d6KkJe4PubhfrDYi60C+AnpqzCQ+ieLgA5a0S0jfhILqpwBP8TvDQhZ6asDfo7nax3oCoC/0C6Kk5m/AgiocLUN4qIX0TDqKbCjzB7wQPXeipCXuD7m4X6w2IutAvgJ6aswkPoni4AOWtEtI34SC6qcAT/E7w0IWemrA36O52sd6AqAv9AuipOZvwIIqHC1DeKiF9Ew6imwo8we8ED13oqQl7g+5uF+sNiLrQL4CemrMJD6J4uADlrRLSN+EguqnAE/xO8NCFnpqwN+judrHegKgL/QLoqTmb8CCKhwtQ3iohfRMOopsKPMHvBA9d6KkJe4PubhfrDYi60C+AnpqzCQ+ieLgA5a0S0jfhILqpwBP8TvBw60JvMz8IyAWQIUnx3c1vikNKt3yd7JOZTcg2wYNPxT4nhO9qqm8/fuT76uF3npOll4qY8iC6qR4Iswl+UxxSuuXrZJ/MbEK2CR58KvY5IXxXU3Whr5L7cU4WmTRTdE/Y//Lobn5THFK65etkn8xsQrYJHnwq9jkhfFdTdaGvkutC/4fchL+AnGjjW47K5S7fjxY9mdmEbBM8vOUy3vSjwnfVUhf6Krku9C70E7Mjl7sLvQv986il5qEzeeJCv3BU+L4g98eSLvRVcl3oXegnZkcud+oBP2H/LUefzGxCtgke3jJYN/2o8F211IW+Sq4LvQv9xOzI5e5C7xd6v9BPXLYhR+XOr1ruQl8l14XehX5iduRyd6F3oXehn7hsQ47KnV+13IW+Sq4LvQv9xOzI5e5C70LvQj9x2YYclTu/arkLfZVcF3oX+onZkcvdhd6F3oV+4rINOSp3ftVyF/oquS70LvQTsyOXuwu9C70L/cRlG3JU7vyq5fhCl8fojsBHoMTvkdbqn6c4SLaUB2GS8jtBVzi0F77QhW/n4YNWioP0Yrfaacy60H+ZIGlQavhSD7hkS3kQZim/E3SFQ3vRhf55XlLzkLoXMuu71U5j1oXehf7HO5R6NOTCpi7LBF3h0F50oXehy425rzb1lqwm6ELvQu9C/+L2yDKVyy0XVjyIrtRKNvGb0t0tm/gVvqI7oRfid0LtNGZd6F3oXehd6IdvY+rhSukeBvpUkPIguuK3C11oZWulx6m+fU7Yhd6F3oXehX746qUerpTuYaAu9N8QTeiF9G1C7TRmXehd6F3oXeiHb2Pq4UrpHgbqQu9ClyH5l9oJ89sv9C8aKQ26YB5uXaaS7Y5/PHTEL+V3gu5R9s9/3l580Ehx6Dx88E1xkFnfrXYas36h9wv91r9UyIVNXZYJusIhtcjEwwRmKQ4TskkvduMg2XarTc3OKocu9C70LvQvbo88nnK55cKKB9GVWskmflO6u2UTv8JXdCf0QvxOqJ3GrAu9C70LvQv98G1MPVwp3cNAnwpSHkRX/HahC61srfQ41bfPCeMLXXAKHNFNgRS/4iGlK8yk9sl+hYPUdh4+aAkH4Su1u81vKpvoSq30WHohHqQ25Vd0xW8X+iqtE1/z0kwZatG9KPZvMk/2m2ImfXsyX+GQ6sVufIWDZBNdqZUeP9mvcBC+XeirtLrQ/0hOLuEdQ33UXvF7pLX658JB/Iruqvejc/V7ROi+P5depFzJTD7Zr3BY7UX/kfsquR/nZPikmSndE1G/PPpkvylmnYcPssIh1Yvd5lc4SDbRlVrp8ZP9Cgfh2y/0VVr9Qu8X+kWzI5dbHjnRvSjKbzL1myLrutILV3/thMzkk/0Kh9fI/l7VL/RVcv1C/4ecXMI7hvqopeL3SGv1z4WD+BXdVe9H5+r3iNB9fy69SLmSmXyyX+Gw2osu9FVyXehd6CdmRy63PHKie8L+l0frN0XWdaUXrv7aCZnJJ/sVDq+R7Rf6Kqc/npPhk2amdC8N/0nsyX5TzDoPH2SFQ6oXu82vcJBsoiu10uMn+xUOwvdzbb/QV8n1C71f6CdmRy63PHKie8J+v9BT8C7Wldm5+Kf/kZOZfLJf4bDaiy70VXJd6F3oJ2ZHLrc8cqJ7wn4XegrexboyOxf/dBf6L0DvuJtd6CemWC6LNDOleyLqX/uAp5h1Hj7ICodUL3a7b8JBsomu1EqPn+xXOAjfz7XbLvQ74BxBnTB8Rx4//7kwS2VLeRBdYZaqncBXsqX8iocJtTJnwkx0hYN4EN3daoVvipl4WOXbhb5K7se5VONPWPryqAxUKlvKg+im+IruBL4T/IqHCbUyZ9Jj0RUO4kF0d6sVvilm4mGVbxf6Krku9CVyMtRysUR3yfjFhySb/HSKQ8qvZJtQK3yFmegKB/EgurvVCt8UM/GwyrcLfZVcF/oSORlquViiu2T84kOSTX46xSHlV7JNqBW+wkx0hYN4EN3daoVvipl4WOXbhb5Krgt9iZwMtVws0V0yfvEhySY/neKQ8ivZJtQKX2EmusJBPIjubrXCN8VMPKzy7UJfJdeFvkROhlouluguGb/4kGSTn05xSPmVbBNqha8wE13hIB5Ed7da4ZtiJh5W+Xahr5LrQl8iJ0MtF0t0l4xffEiyyU+nOKT8SrYJtcJXmImucBAPortbrfBNMRMPq3y70FfJdaEvkZOhloslukvGLz4k2eSnUxxSfiXbhFrhK8xEVziIB9HdrVb4ppiJh1W+Xeir5LrQl8jJUMvFEt0l4xcfkmzy0ykOKb+SbUKt8BVmoiscxIPo7lYrfFPMxMMq3y70VXJd6EvkZKjlYonukvGLD0k2+ekUh5RfyTahVvgKM9EVDuJBdHerFb4pZuJhlW8X+iq5LvQlcjLUcrFEd8n4xYckm/x0ikPKr2SbUCt8hZnoCgfxILq71QrfFDPxsMp31EJfDfE3n5Phu2OgruyFZJPfTXEQvxM8pJgJB/EwoVb6thsHyZbqhTATvyndFIdV3S70VXJDzj15UCWbtEMeAtEVvxM8SDbxKxzEahugQQAAEH5JREFUw4TaJ3OQbKleyOyI35RuisOqbhf6Krkh5548qJJN2iEPgeiK3wkeJJv4FQ7iYULtkzlItlQvZHbEb0o3xWFVtwt9ldyQc08eVMkm7ZCHQHTF7wQPkk38CgfxMKH2yRwkW6oXMjviN6Wb4rCq24W+Sm7IuScPqmSTdshDILrid4IHySZ+hYN4mFD7ZA6SLdULmR3xm9JNcVjV7UJfJTfk3JMHVbJJO+QhEF3xO8GDZBO/wkE8TKh9MgfJluqFzI74TemmOKzqdqGvkhty7smDKtmkHfIQiK74neBBsolf4SAeJtQ+mYNkS/VCZkf8pnRTHFZ1u9BXyQ059+RBlWzSDnkIRFf8TvAg2cSvcBAPE2qfzEGypXohsyN+U7opDqu6Xeir5Iace/KgSjZphzwEoit+J3iQbOJXOIiHCbVP5iDZUr2Q2RG/Kd0Uh1XdLvRVckPOPXlQJZu0Qx4C0RW/EzxINvErHMTDhNonc5BsqV7I7IjflG6Kw6puF/oquSHnnjyokk3aIQ+B6IrfCR4km/gVDuJhQu2TOUi2VC9kdsRvSjfFYVU3vtAF5GqIp52TQZXs0ouUh5Rf0U1lezLfFDPpm/AV3VQ28bubh1S2lK7Mg3gQ3VSPP3voQpeO3FSbarwMasqDIBS/opvKJn5THoTDk/0Kh1QvJvBNedhNV+ZBsoluas660KULb6hNNV4GNeVBcIpf0U1lE78pD8LhyX6FQ6oXE/imPOymK/Mg2UQ3NWdd6NKFN9SmGi+DmvIgOMWv6Kayid+UB+HwZL/CIdWLCXxTHnbTlXmQbKKbmrMudOnCG2pTjZdBTXkQnOJXdFPZxG/Kg3B4sl/hkOrFBL4pD7vpyjxINtFNzVkXunThDbWpxsugpjwITvEruqls4jflQTg82a9wSPViAt+Uh910ZR4km+im5qwLXbrwhtpU42VQUx4Ep/gV3VQ28ZvyIBye7Fc4pHoxgW/Kw266Mg+STXRTc9aFLl14Q22q8TKoKQ+CU/yKbiqb+E15EA5P9iscUr2YwDflYTddmQfJJrqpOetCly68oTbVeBnUlAfBKX5FN5VN/KY8CIcn+xUOqV5M4JvysJuuzINkE93UnHWhSxfeUJtqvAxqyoPgFL+im8omflMehMOT/QqHVC8m8E152E1X5kGyiW5qzrrQpQtvqE01XgY15UFwil/RTWUTvykPwuHJfoVDqhcT+KY87KYr8yDZRDc1Z2MX+h2BpQFX1sqQCAfRlTwpDxN0hUOKr3iYUCt9S/mVXuzmV5hJtjL7IJtiluqb6Hahr9I6cS51sURX7KcuwARd4ZDiKx4m1ErfUn6lF7v5FWaSrcy60GW2Dmt3G6jDQIsFKQ6iK9YnPBqSTfwKB/EgurvVpvgKB+nFbn6Fg2Qrsy50ma3D2t0G6jDQYkGKg+iK9QmPhmQTv8JBPIjubrUpvsJBerGbX+Eg2cqsC11m67B2t4E6DLRYkOIgumJ9wqMh2cSvcBAPortbbYqvcJBe7OZXOEi2MutCl9k6rN1toA4DLRakOIiuWJ/waEg28SscxIPo7lab4iscpBe7+RUOkq3MutBltg5rdxuow0CLBSkOoivWJzwakk38CgfxILq71ab4CgfpxW5+hYNkK7MudJmtw9rdBuow0GJBioPoivUJj4ZkE7/CQTyI7m61Kb7CQXqxm1/hINnKrAtdZuuwdreBOgy0WJDiILpifcKjIdnEr3AQD6K7W22Kr3CQXuzmVzhItjLrQpfZOqzdbaAOAy0WpDiIrlif8GhINvErHMSD6O5Wm+IrHKQXu/kVDpKtzLrQZbYOa3cbqMNAiwUpDqIr1ic8GpJN/AoH8SC6u9Wm+AoH6cVufoWDZCuzLnSZrcPa1ECJ7qHJxYIJFyvFodl8KKQXwleciAfRTfkVD6ls4kE4TPAr2XarlV6kskmP7/D77cePfE+F/T/dVGDRTeUTdOI3pSscUh5SuqlsopvqccqD6ErfRFdqha/oSq1wmOBXsu1WK71IZZMe3+G3C/1Ep6VBqcaLrkRtNqH1USu9EL7iRDyIbsqveEhlEw/CYYJfybZbrfQilU16fIffLvQTnZYGpRovuhK12YRWF7rT8hOpWRcnqXshHlr7QUB6kWImM3mH3y70E52WBqUaL7oStdmEVhe60/ITqVkXJ6l7IR5a24X+bzPQhX7idqQud0pXoqY8pHRT2URXFo5wSHkQ3ZRf8SB8RVdqhcMEv5Jtt1rpRSqb9PgOv13oJzotDUo1XnQlarMJrX6hOy0/kZp1cZK6F+Khtf1C7xd64BakLndKVxCkPKR0U9lEVxaOcEh5EN2UX/EgfEVXaoXDBL+Sbbda6UUqm/T4Dr/9Qj/RaWlQqvGiK1GbTWj1C91p+YnUrIuT1L0QD63tF3q/0AO3IHW5U7qCIOUhpZvKJrqycIRDyoPopvyKB+ErulIrHCb4lWy71UovUtmkx3f47Rf6iU5Lg1KNF12J2mxCq1/oTstPpGZdnKTuhXhobb/Q+4UeuAWpyy26EkseRPHwZF3hK7UT+Ipf6bHoSq0wE13JlvIgfqVWsomucJjgQbLt5vdztn6hS6d/qU0NteiKfRlU8fBkXeErtRP4il/psehKrTATXcmW8iB+pVayia5wmOBBsu3mtwtduvtFbWqoRVeiyKCKhyfrCl+pncBX/EqPRVdqhZnoSraUB/ErtZJNdIXDBA+SbTe/XejS3S70Q1pyAVIPQUr3MPxiQcqv6Ip16bHoSu2EbCkPwkFqU30TDhM87MZM/Hahr9L65VxqqEVXosjFEg9P1hW+UjuBr/iVHouu1Aoz0ZVsKQ/iV2olm+gKhwkeJNtufrvQpbv9Qj+kJRcg9RCkdA/DLxak/IquWJcei67UTsiW8iAcpDbVN+EwwcNuzMRvF/oqrX6h/5GcXNjUQ5DSvWhUfpNJ+RVdySY9Fl2pnZAt5UE4SG2qb8JhgofdmInfLvRVWl3oXeidnYsIuIwsEVGXhZPyIH6lVrKJrnCY4EGy7ea3C126+0VtaqhFV6LIoIqHJ+sKX6mdwFf8So9FV2qFmehKtpQH8Su1kk10hcMED5JtN79d6NLdLvRDWnIBUg9BSvcw/GJByq/oinXpsehK7YRsKQ/CQWpTfRMOEzzsxkz8dqGv0vrlXGqoRVeiyMUSD0/WFb5SO4Gv+JUei67UCjPRlWwpD+JXaiWb6AqHCR4k225+u9Clu8O/0GX45BJehOiUjGSTH0pxqN+PLkzgm/Igc7Zbrcxv+c7sbv/Vryf6IkOduiwp3RNYLjsq2eRHpW+iW79d6DIv02plflN3aBqT3fx0oZ/omAx16rKkdE9gueyoZJMflb6Jbv12ocu8TKuV+U3doWlMdvPThX6iYzLUqcuS0j2B5bKjkk1+VPomuvXbhS7zMq1W5jd1h6Yx2c1PF/qJjslQpy5LSvcElsuOSjb5Uemb6NZvF7rMy7Ramd/UHZrGZDc/XegnOiZDnbosKd0TWC47KtnkR6Vvolu/XegyL9NqZX5Td2gak938dKGf6JgMdeqypHRPYLnsqGSTH5W+iW79dqHLvEyrlflN3aFpTHbz04V+omMy1KnLktI9geWyo5JNflT6Jrr124Uu8zKtVuY3dYemMdnNTxf6iY7JUKcuS0r3BJbLjko2+VHpm+jWbxe6zMu0Wpnf1B2axmQ3P13oJzomQ526LCndE1guOyrZ5Eelb6Jbv13oMi/TamV+U3doGpPd/HShn+iYDHXqsqR0T2C57Khkkx+Vvolu/Xahy7xMq5X5Td2haUx287PtQt8O9LdvL1ve7bLIQ/AyBCxMMZNsEzwItvoVWnvWdn69b8JM1FP37bOHLnTpyIlaGZI7Gn8iym9HJduVv/tZK8VMsk3wIHzrV2jtWdv59b4JM1FP3bcudOnCRbUyJHc0/qJY/5GRbFf+bhf6OZqpOUvNQ8rvOYqzT0svUnzFg9Cs399p9QtdJuhErQx1alBP2P/yqGRLeUgxk2wTPAjf+hVae9Z2fr1vwkzUU/etX+jShYtqZUjuaPxFsfqF/glkqm8yO9LX+hVae9bK7HQePnoszGQqUny70KULF9XKkNzR+ItiRS+AeEwxm9A38bAbswl+xcNutTI7E+6Q8K3f32n1H7nLBJ2onXCxTtj/8qhkS3mYcLkneBC+9Su09qyVu9l56Bf64ZRPGKhDkzcUPJmDZEuhnvAYTfAgfOtXaO1ZK3ez89CFfjjlEwbq0OQNBU/mINlSqCc8RhM8CN/6FVp71srd7Dx0oR9O+YSBOjR5Q8GTOUi2FOoJj9EED8K3foXWnrVyNzsPXeiHUz5hoA5N3lDwZA6SLYV6wmM0wYPwrV+htWet3M3OQxf64ZTLQB2K/SUFT75Yu82D9GK3bKnrJMzEwwS+ki3lVzxM4Ct+hVlKV5iJB9FdrR3133JfDfG0c6khkcsiTMVvyoP4ldonZxMOUivMRHfC7Ei2lF/xMIGv+BVmKV1hJh5Ed7W2C32VXPBcakjkskg88ZvyIH6l9snZhIPUCjPRnTA7ki3lVzxM4Ct+hVlKV5iJB9Fdre1CXyUXPJcaErksEk/8pjyIX6l9cjbhILXCTHQnzI5kS/kVDxP4il9hltIVZuJBdFdru9BXyQXPpYZELovEE78pD+JXap+cTThIrTAT3QmzI9lSfsXDBL7iV5ildIWZeBDd1dou9FVywXOpIZHLIvHEb8qD+JXaJ2cTDlIrzER3wuxItpRf8TCBr/gVZildYSYeRHe1tgt9lVzwXGpI5LJIPPGb8iB+pfbJ2YSD1Aoz0Z0wO5It5Vc8TOArfoVZSleYiQfRXa3tQl8lFzyXGhK5LBJP/KY8iF+pfXI24SC1wkx0J8yOZEv5FQ8T+IpfYZbSFWbiQXRXa7vQV8kFz6WGRC6LxBO/KQ/iV2qfnE04SK0wE90JsyPZUn7FwwS+4leYpXSFmXgQ3dXaLvRVcsFzqSGRyyLxxG/Kg/iV2idnEw5SK8xEd8LsSLaUX/Ewga/4FWYpXWEmHkR3tbYLfZVc8FxqSOSySDzxm/IgfqX2ydmEg9QKM9GdMDuSLeVXPEzgK36FWUpXmIkH0V2tjS/0VWM9VwIlUAIlUAIl8DqBLvTXWbWyBEqgBEqgBMYS6EIf25oaK4ESKIESKIHXCXShv86qlSVQAiVQAiUwlkAX+tjW1FgJlEAJlEAJvE6gC/11Vq0sgRIogRIogbEEutDHtqbGSqAESqAESuB1Al3or7NqZQmUQAmUQAmMJdCFPrY1NVYCJVACJVACrxPoQn+dVStLoARKoARKYCyBLvSxramxEiiBEiiBEnidQBf666xaWQIlUAIlUAJjCXShj21NjZVACZRACZTA6wS60F9n1coSKIESKIESGEugC31sa2qsBEqgBEqgBF4n0IX+OqtWlkAJlEAJlMBYAl3oY1tTYyVQAiVQAiXwOoEu9NdZtbIESqAESqAExhLoQh/bmhorgRIogRIogdcJdKG/zqqVJVACJVACJTCWQBf62NbUWAmUQAmUQAm8TqAL/XVWrSyBEiiBEiiBsQS60Me2psZKoARKoARK4HUCXeivs2plCZRACZRACYwl0IU+tjU1VgIlUAIlUAKvE/hfQc5c1qqwkKU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166" y="0"/>
            <a:ext cx="2035834" cy="203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14188" y="1401327"/>
            <a:ext cx="3874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https://github.com/jmholton/UnTangle</a:t>
            </a:r>
          </a:p>
        </p:txBody>
      </p:sp>
    </p:spTree>
    <p:extLst>
      <p:ext uri="{BB962C8B-B14F-4D97-AF65-F5344CB8AC3E}">
        <p14:creationId xmlns:p14="http://schemas.microsoft.com/office/powerpoint/2010/main" val="272012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214674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Arg62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447800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=50.7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1705" y="5866812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296938" y="880946"/>
            <a:ext cx="1043876" cy="2241395"/>
            <a:chOff x="4296938" y="880946"/>
            <a:chExt cx="1043876" cy="2241395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4560849" y="880946"/>
              <a:ext cx="356839" cy="2241395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ysDot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296938" y="1689409"/>
              <a:ext cx="104387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2.8 Å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81883" y="2080996"/>
            <a:ext cx="1443797" cy="1407661"/>
            <a:chOff x="2281883" y="2080996"/>
            <a:chExt cx="1443797" cy="1407661"/>
          </a:xfrm>
        </p:grpSpPr>
        <p:sp>
          <p:nvSpPr>
            <p:cNvPr id="13" name="TextBox 12"/>
            <p:cNvSpPr txBox="1"/>
            <p:nvPr/>
          </p:nvSpPr>
          <p:spPr>
            <a:xfrm>
              <a:off x="2416727" y="2080996"/>
              <a:ext cx="7569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l-GR" sz="3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endPara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 flipV="1">
              <a:off x="3142385" y="2608821"/>
              <a:ext cx="583295" cy="879836"/>
            </a:xfrm>
            <a:custGeom>
              <a:avLst/>
              <a:gdLst>
                <a:gd name="connsiteX0" fmla="*/ 888521 w 888521"/>
                <a:gd name="connsiteY0" fmla="*/ 0 h 672860"/>
                <a:gd name="connsiteX1" fmla="*/ 224287 w 888521"/>
                <a:gd name="connsiteY1" fmla="*/ 276045 h 672860"/>
                <a:gd name="connsiteX2" fmla="*/ 0 w 888521"/>
                <a:gd name="connsiteY2" fmla="*/ 672860 h 672860"/>
                <a:gd name="connsiteX0" fmla="*/ 888521 w 888521"/>
                <a:gd name="connsiteY0" fmla="*/ 0 h 672860"/>
                <a:gd name="connsiteX1" fmla="*/ 0 w 888521"/>
                <a:gd name="connsiteY1" fmla="*/ 672860 h 67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521" h="672860">
                  <a:moveTo>
                    <a:pt x="888521" y="0"/>
                  </a:moveTo>
                  <a:lnTo>
                    <a:pt x="0" y="672860"/>
                  </a:lnTo>
                </a:path>
              </a:pathLst>
            </a:custGeom>
            <a:noFill/>
            <a:ln w="571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1883" y="2598062"/>
              <a:ext cx="98777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angle</a:t>
              </a:r>
            </a:p>
          </p:txBody>
        </p:sp>
      </p:grpSp>
      <p:sp>
        <p:nvSpPr>
          <p:cNvPr id="18" name="Arc 17"/>
          <p:cNvSpPr/>
          <p:nvPr/>
        </p:nvSpPr>
        <p:spPr>
          <a:xfrm>
            <a:off x="3646280" y="3354427"/>
            <a:ext cx="685800" cy="671151"/>
          </a:xfrm>
          <a:prstGeom prst="arc">
            <a:avLst>
              <a:gd name="adj1" fmla="val 10563442"/>
              <a:gd name="adj2" fmla="val 19258993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921090" y="0"/>
            <a:ext cx="16033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05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214674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Arg62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447800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=18.2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1705" y="5866812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917688" y="648182"/>
            <a:ext cx="198322" cy="247415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97880" y="1573663"/>
            <a:ext cx="104387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3.0 Å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84423" y="4662150"/>
            <a:ext cx="756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 flipV="1">
            <a:off x="4084320" y="4459604"/>
            <a:ext cx="302485" cy="482785"/>
          </a:xfrm>
          <a:custGeom>
            <a:avLst/>
            <a:gdLst>
              <a:gd name="connsiteX0" fmla="*/ 888521 w 888521"/>
              <a:gd name="connsiteY0" fmla="*/ 0 h 672860"/>
              <a:gd name="connsiteX1" fmla="*/ 224287 w 888521"/>
              <a:gd name="connsiteY1" fmla="*/ 276045 h 672860"/>
              <a:gd name="connsiteX2" fmla="*/ 0 w 888521"/>
              <a:gd name="connsiteY2" fmla="*/ 672860 h 672860"/>
              <a:gd name="connsiteX0" fmla="*/ 888521 w 888521"/>
              <a:gd name="connsiteY0" fmla="*/ 0 h 672860"/>
              <a:gd name="connsiteX1" fmla="*/ 0 w 888521"/>
              <a:gd name="connsiteY1" fmla="*/ 672860 h 67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8521" h="672860">
                <a:moveTo>
                  <a:pt x="888521" y="0"/>
                </a:moveTo>
                <a:lnTo>
                  <a:pt x="0" y="672860"/>
                </a:lnTo>
              </a:path>
            </a:pathLst>
          </a:custGeom>
          <a:noFill/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048232" y="4797252"/>
            <a:ext cx="98777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</a:t>
            </a:r>
          </a:p>
        </p:txBody>
      </p:sp>
      <p:sp>
        <p:nvSpPr>
          <p:cNvPr id="18" name="Arc 17"/>
          <p:cNvSpPr/>
          <p:nvPr/>
        </p:nvSpPr>
        <p:spPr>
          <a:xfrm>
            <a:off x="3553683" y="3842468"/>
            <a:ext cx="685800" cy="671151"/>
          </a:xfrm>
          <a:prstGeom prst="arc">
            <a:avLst>
              <a:gd name="adj1" fmla="val 21521494"/>
              <a:gd name="adj2" fmla="val 9545054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753893" y="1977340"/>
            <a:ext cx="1141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Left Brace 19"/>
          <p:cNvSpPr/>
          <p:nvPr/>
        </p:nvSpPr>
        <p:spPr>
          <a:xfrm rot="4443485">
            <a:off x="3357972" y="2818105"/>
            <a:ext cx="1606347" cy="971816"/>
          </a:xfrm>
          <a:prstGeom prst="leftBrace">
            <a:avLst>
              <a:gd name="adj1" fmla="val 16775"/>
              <a:gd name="adj2" fmla="val 77073"/>
            </a:avLst>
          </a:prstGeom>
          <a:ln w="28575">
            <a:solidFill>
              <a:srgbClr val="343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126838" y="2376409"/>
            <a:ext cx="119283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l-GR" sz="2400" b="1" baseline="-25000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</a:t>
            </a:r>
            <a:r>
              <a:rPr lang="el-GR" sz="2400" b="1" baseline="-25000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</a:t>
            </a:r>
          </a:p>
        </p:txBody>
      </p:sp>
      <p:sp>
        <p:nvSpPr>
          <p:cNvPr id="22" name="Left Brace 21"/>
          <p:cNvSpPr/>
          <p:nvPr/>
        </p:nvSpPr>
        <p:spPr>
          <a:xfrm rot="15785090">
            <a:off x="2766242" y="4170180"/>
            <a:ext cx="1171932" cy="1399256"/>
          </a:xfrm>
          <a:prstGeom prst="leftBrace">
            <a:avLst>
              <a:gd name="adj1" fmla="val 16775"/>
              <a:gd name="adj2" fmla="val 58259"/>
            </a:avLst>
          </a:prstGeom>
          <a:ln w="28575">
            <a:solidFill>
              <a:srgbClr val="343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542714" y="5260858"/>
            <a:ext cx="264621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</a:t>
            </a:r>
            <a:r>
              <a:rPr lang="el-GR" sz="32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32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torsion</a:t>
            </a:r>
            <a:endParaRPr lang="en-US" sz="3200" b="1" baseline="-25000" dirty="0" smtClean="0">
              <a:solidFill>
                <a:srgbClr val="004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21090" y="0"/>
            <a:ext cx="16033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13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0160"/>
            <a:ext cx="9144000" cy="47848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1979901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Tyr14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122" y="2540619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=33.1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56671" y="6089836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825190" y="4025590"/>
            <a:ext cx="1460810" cy="81403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9918476">
            <a:off x="1252514" y="4406073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3.0 Å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9717" y="604898"/>
            <a:ext cx="16033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03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0160"/>
            <a:ext cx="9144000" cy="47848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1979901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Tyr14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56671" y="6089836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825190" y="4103649"/>
            <a:ext cx="1683834" cy="73598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20190397">
            <a:off x="1297118" y="4517583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3.2 Å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3122" y="2540619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=18.2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9717" y="604898"/>
            <a:ext cx="16033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9404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2223686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Cys16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56671" y="6089836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953" y="3267733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=21.4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8683" y="4992656"/>
            <a:ext cx="1141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2.7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 flipH="1" flipV="1">
            <a:off x="2137271" y="3855902"/>
            <a:ext cx="1608463" cy="1200839"/>
          </a:xfrm>
          <a:custGeom>
            <a:avLst/>
            <a:gdLst>
              <a:gd name="connsiteX0" fmla="*/ 888521 w 888521"/>
              <a:gd name="connsiteY0" fmla="*/ 0 h 672860"/>
              <a:gd name="connsiteX1" fmla="*/ 224287 w 888521"/>
              <a:gd name="connsiteY1" fmla="*/ 276045 h 672860"/>
              <a:gd name="connsiteX2" fmla="*/ 0 w 888521"/>
              <a:gd name="connsiteY2" fmla="*/ 672860 h 672860"/>
              <a:gd name="connsiteX0" fmla="*/ 888521 w 888521"/>
              <a:gd name="connsiteY0" fmla="*/ 0 h 672860"/>
              <a:gd name="connsiteX1" fmla="*/ 0 w 888521"/>
              <a:gd name="connsiteY1" fmla="*/ 672860 h 67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8521" h="672860">
                <a:moveTo>
                  <a:pt x="888521" y="0"/>
                </a:moveTo>
                <a:lnTo>
                  <a:pt x="0" y="672860"/>
                </a:lnTo>
              </a:path>
            </a:pathLst>
          </a:custGeom>
          <a:noFill/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34699" y="5458264"/>
            <a:ext cx="98777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</a:t>
            </a:r>
          </a:p>
        </p:txBody>
      </p:sp>
      <p:sp>
        <p:nvSpPr>
          <p:cNvPr id="15" name="Arc 14"/>
          <p:cNvSpPr/>
          <p:nvPr/>
        </p:nvSpPr>
        <p:spPr>
          <a:xfrm>
            <a:off x="3454529" y="2630613"/>
            <a:ext cx="1414926" cy="1384702"/>
          </a:xfrm>
          <a:prstGeom prst="arc">
            <a:avLst>
              <a:gd name="adj1" fmla="val 4220326"/>
              <a:gd name="adj2" fmla="val 11379749"/>
            </a:avLst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929717" y="604898"/>
            <a:ext cx="16033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12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94047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2223686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Cys16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56671" y="6089836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953" y="3267733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=18.2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8683" y="4992656"/>
            <a:ext cx="1141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 flipH="1" flipV="1">
            <a:off x="2137271" y="3855902"/>
            <a:ext cx="1608463" cy="1200839"/>
          </a:xfrm>
          <a:custGeom>
            <a:avLst/>
            <a:gdLst>
              <a:gd name="connsiteX0" fmla="*/ 888521 w 888521"/>
              <a:gd name="connsiteY0" fmla="*/ 0 h 672860"/>
              <a:gd name="connsiteX1" fmla="*/ 224287 w 888521"/>
              <a:gd name="connsiteY1" fmla="*/ 276045 h 672860"/>
              <a:gd name="connsiteX2" fmla="*/ 0 w 888521"/>
              <a:gd name="connsiteY2" fmla="*/ 672860 h 672860"/>
              <a:gd name="connsiteX0" fmla="*/ 888521 w 888521"/>
              <a:gd name="connsiteY0" fmla="*/ 0 h 672860"/>
              <a:gd name="connsiteX1" fmla="*/ 0 w 888521"/>
              <a:gd name="connsiteY1" fmla="*/ 672860 h 67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8521" h="672860">
                <a:moveTo>
                  <a:pt x="888521" y="0"/>
                </a:moveTo>
                <a:lnTo>
                  <a:pt x="0" y="672860"/>
                </a:lnTo>
              </a:path>
            </a:pathLst>
          </a:custGeom>
          <a:noFill/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34699" y="5458264"/>
            <a:ext cx="98777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</a:t>
            </a:r>
          </a:p>
        </p:txBody>
      </p:sp>
      <p:sp>
        <p:nvSpPr>
          <p:cNvPr id="17" name="Arc 16"/>
          <p:cNvSpPr/>
          <p:nvPr/>
        </p:nvSpPr>
        <p:spPr>
          <a:xfrm>
            <a:off x="3454529" y="2630613"/>
            <a:ext cx="1414926" cy="1384702"/>
          </a:xfrm>
          <a:prstGeom prst="arc">
            <a:avLst>
              <a:gd name="adj1" fmla="val 3948787"/>
              <a:gd name="adj2" fmla="val 11691753"/>
            </a:avLst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29717" y="604898"/>
            <a:ext cx="16033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72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Challenge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7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1) Build better than the best: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as-good or better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best.pdb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non-equivalent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ensemble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2) Recover </a:t>
            </a:r>
            <a:r>
              <a:rPr lang="en-US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best.pdb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en-US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refme.mtz</a:t>
            </a:r>
            <a:endParaRPr lang="en-US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true phases, auto-building allowed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cheating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(don’t use best.pdb as guide)</a:t>
            </a:r>
          </a:p>
          <a:p>
            <a:pPr marL="0" indent="0"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Prove: true ensemble is 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</a:t>
            </a:r>
            <a:b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recovered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6392" y="940037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est.pdb</a:t>
            </a:r>
            <a:endParaRPr lang="en-US" b="1" dirty="0">
              <a:solidFill>
                <a:srgbClr val="0066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2302" y="1041162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efme.mtz</a:t>
            </a:r>
            <a:endParaRPr lang="en-US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9573825">
            <a:off x="7351125" y="2331258"/>
            <a:ext cx="1467068" cy="646331"/>
          </a:xfrm>
          <a:prstGeom prst="rect">
            <a:avLst/>
          </a:prstGeom>
          <a:solidFill>
            <a:srgbClr val="92D050"/>
          </a:solidFill>
          <a:ln w="5715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$1000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9573825">
            <a:off x="7241148" y="3921840"/>
            <a:ext cx="1210588" cy="646331"/>
          </a:xfrm>
          <a:prstGeom prst="rect">
            <a:avLst/>
          </a:prstGeom>
          <a:solidFill>
            <a:srgbClr val="92D050"/>
          </a:solidFill>
          <a:ln w="5715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$500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068" y="4986068"/>
            <a:ext cx="1871931" cy="187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442040" y="6298625"/>
            <a:ext cx="3874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https://github.com/jmholton/UnTangle</a:t>
            </a:r>
          </a:p>
        </p:txBody>
      </p:sp>
    </p:spTree>
    <p:extLst>
      <p:ext uri="{BB962C8B-B14F-4D97-AF65-F5344CB8AC3E}">
        <p14:creationId xmlns:p14="http://schemas.microsoft.com/office/powerpoint/2010/main" val="401614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Sim-data </a:t>
            </a:r>
            <a:r>
              <a:rPr lang="en-US" dirty="0" smtClean="0"/>
              <a:t>Ground Truth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4625"/>
            <a:ext cx="6155473" cy="506265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 simple as possible: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 conformers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50:50 occupancy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Accessible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64 residues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78 waters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Every chance of success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1.0 Å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one thing wrong</a:t>
            </a:r>
          </a:p>
          <a:p>
            <a:pPr marL="457200" lvl="1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60126" y="1594624"/>
            <a:ext cx="4715508" cy="5182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flat bulk solvent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 false outliers</a:t>
            </a:r>
          </a:p>
          <a:p>
            <a:pPr lvl="1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phenix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refmac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shelxl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 score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Experimental error only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perfect phases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08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388" y="-1"/>
            <a:ext cx="10963996" cy="68778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56671" y="6089836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406804"/>
            <a:ext cx="158569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real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0459" y="5307297"/>
            <a:ext cx="1292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-107°</a:t>
            </a:r>
          </a:p>
        </p:txBody>
      </p:sp>
      <p:sp>
        <p:nvSpPr>
          <p:cNvPr id="11" name="Freeform 10"/>
          <p:cNvSpPr/>
          <p:nvPr/>
        </p:nvSpPr>
        <p:spPr>
          <a:xfrm flipV="1">
            <a:off x="3151573" y="3941683"/>
            <a:ext cx="435005" cy="1393796"/>
          </a:xfrm>
          <a:custGeom>
            <a:avLst/>
            <a:gdLst>
              <a:gd name="connsiteX0" fmla="*/ 888521 w 888521"/>
              <a:gd name="connsiteY0" fmla="*/ 0 h 672860"/>
              <a:gd name="connsiteX1" fmla="*/ 224287 w 888521"/>
              <a:gd name="connsiteY1" fmla="*/ 276045 h 672860"/>
              <a:gd name="connsiteX2" fmla="*/ 0 w 888521"/>
              <a:gd name="connsiteY2" fmla="*/ 672860 h 672860"/>
              <a:gd name="connsiteX0" fmla="*/ 888521 w 888521"/>
              <a:gd name="connsiteY0" fmla="*/ 0 h 672860"/>
              <a:gd name="connsiteX1" fmla="*/ 0 w 888521"/>
              <a:gd name="connsiteY1" fmla="*/ 672860 h 67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8521" h="672860">
                <a:moveTo>
                  <a:pt x="888521" y="0"/>
                </a:moveTo>
                <a:lnTo>
                  <a:pt x="0" y="672860"/>
                </a:lnTo>
              </a:path>
            </a:pathLst>
          </a:custGeom>
          <a:noFill/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059675" y="5416509"/>
            <a:ext cx="231306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torsion outlier</a:t>
            </a:r>
          </a:p>
        </p:txBody>
      </p:sp>
      <p:sp>
        <p:nvSpPr>
          <p:cNvPr id="13" name="Arc 12"/>
          <p:cNvSpPr/>
          <p:nvPr/>
        </p:nvSpPr>
        <p:spPr>
          <a:xfrm>
            <a:off x="1841466" y="3390379"/>
            <a:ext cx="1895708" cy="1855216"/>
          </a:xfrm>
          <a:prstGeom prst="arc">
            <a:avLst>
              <a:gd name="adj1" fmla="val 16024202"/>
              <a:gd name="adj2" fmla="val 21466473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-1182029" y="-624468"/>
            <a:ext cx="2709746" cy="237520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381000"/>
            <a:ext cx="2223686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Cys12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32524" y="295836"/>
            <a:ext cx="2274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Genuine outlier</a:t>
            </a:r>
          </a:p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 ground truth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0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365" y="-3071"/>
            <a:ext cx="10937289" cy="68610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406804"/>
            <a:ext cx="158569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real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99789" y="4427216"/>
            <a:ext cx="1035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-80°</a:t>
            </a:r>
          </a:p>
        </p:txBody>
      </p:sp>
      <p:sp>
        <p:nvSpPr>
          <p:cNvPr id="11" name="Freeform 10"/>
          <p:cNvSpPr/>
          <p:nvPr/>
        </p:nvSpPr>
        <p:spPr>
          <a:xfrm flipV="1">
            <a:off x="4616388" y="3080550"/>
            <a:ext cx="772359" cy="1287263"/>
          </a:xfrm>
          <a:custGeom>
            <a:avLst/>
            <a:gdLst>
              <a:gd name="connsiteX0" fmla="*/ 888521 w 888521"/>
              <a:gd name="connsiteY0" fmla="*/ 0 h 672860"/>
              <a:gd name="connsiteX1" fmla="*/ 224287 w 888521"/>
              <a:gd name="connsiteY1" fmla="*/ 276045 h 672860"/>
              <a:gd name="connsiteX2" fmla="*/ 0 w 888521"/>
              <a:gd name="connsiteY2" fmla="*/ 672860 h 672860"/>
              <a:gd name="connsiteX0" fmla="*/ 888521 w 888521"/>
              <a:gd name="connsiteY0" fmla="*/ 0 h 672860"/>
              <a:gd name="connsiteX1" fmla="*/ 0 w 888521"/>
              <a:gd name="connsiteY1" fmla="*/ 672860 h 67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8521" h="672860">
                <a:moveTo>
                  <a:pt x="888521" y="0"/>
                </a:moveTo>
                <a:lnTo>
                  <a:pt x="0" y="672860"/>
                </a:lnTo>
              </a:path>
            </a:pathLst>
          </a:custGeom>
          <a:noFill/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37119" y="4978363"/>
            <a:ext cx="231306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Torsion outlier</a:t>
            </a:r>
          </a:p>
        </p:txBody>
      </p:sp>
      <p:sp>
        <p:nvSpPr>
          <p:cNvPr id="13" name="Arc 12"/>
          <p:cNvSpPr/>
          <p:nvPr/>
        </p:nvSpPr>
        <p:spPr>
          <a:xfrm>
            <a:off x="3166945" y="2478794"/>
            <a:ext cx="1895708" cy="1855216"/>
          </a:xfrm>
          <a:prstGeom prst="arc">
            <a:avLst>
              <a:gd name="adj1" fmla="val 17667023"/>
              <a:gd name="adj2" fmla="val 21497957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-1182029" y="-624468"/>
            <a:ext cx="2709746" cy="237520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381000"/>
            <a:ext cx="2108269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Glu32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50453" y="744072"/>
            <a:ext cx="2274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Genuine outlier</a:t>
            </a:r>
          </a:p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 ground truth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58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Parseval’s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Theorem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495313" y="1857570"/>
                <a:ext cx="4153374" cy="1744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</m:num>
                        <m:den>
                          <m:r>
                            <a:rPr lang="el-GR" sz="5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𝜎</m:t>
                          </m:r>
                          <m:d>
                            <m:dPr>
                              <m:ctrlPr>
                                <a:rPr lang="el-GR" sz="5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sz="540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</m:d>
                        </m:den>
                      </m:f>
                      <m:r>
                        <a:rPr lang="el-GR" sz="5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en-US" sz="5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i="1" smtClean="0">
                                  <a:solidFill>
                                    <a:srgbClr val="275BCD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5400" b="0" i="1" smtClean="0">
                                  <a:solidFill>
                                    <a:srgbClr val="275BCD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5400" b="0" i="1" smtClean="0">
                                  <a:solidFill>
                                    <a:srgbClr val="275BCD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num>
                        <m:den>
                          <m:r>
                            <a:rPr lang="en-US" sz="5400" b="0" i="1" smtClean="0">
                              <a:solidFill>
                                <a:srgbClr val="275BCD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US" sz="5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313" y="1857570"/>
                <a:ext cx="4153374" cy="174419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048016" y="4611577"/>
            <a:ext cx="490711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275BCD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e</a:t>
            </a:r>
            <a:r>
              <a:rPr lang="en-US" sz="2000" i="1" baseline="30000" dirty="0" smtClean="0">
                <a:solidFill>
                  <a:srgbClr val="275BCD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-</a:t>
            </a:r>
            <a:r>
              <a:rPr lang="en-US" sz="2000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number of electrons in peak</a:t>
            </a:r>
          </a:p>
          <a:p>
            <a:r>
              <a:rPr lang="en-US" sz="2000" dirty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number of electrons in typical atom</a:t>
            </a:r>
            <a:endParaRPr lang="en-US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i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R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baseline="-25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baseline="-25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endParaRPr lang="en-US" sz="2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electron density peak</a:t>
            </a:r>
            <a:endParaRPr lang="en-US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i="1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σ</a:t>
            </a:r>
            <a:r>
              <a:rPr lang="en-US" sz="20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rms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deviation expected</a:t>
            </a:r>
          </a:p>
        </p:txBody>
      </p:sp>
    </p:spTree>
    <p:extLst>
      <p:ext uri="{BB962C8B-B14F-4D97-AF65-F5344CB8AC3E}">
        <p14:creationId xmlns:p14="http://schemas.microsoft.com/office/powerpoint/2010/main" val="337918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Statistical Potential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27584" y="1590151"/>
                <a:ext cx="3104183" cy="1181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  <m:r>
                                    <a:rPr lang="en-US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  <m:r>
                                    <a:rPr lang="en-US" sz="3600" i="1" baseline="-25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num>
                                <m:den>
                                  <m:r>
                                    <a:rPr lang="el-GR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584" y="1590151"/>
                <a:ext cx="3104183" cy="118141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282921" y="1575079"/>
            <a:ext cx="35157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E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“energy”</a:t>
            </a:r>
          </a:p>
          <a:p>
            <a:r>
              <a:rPr lang="en-US" sz="2000" i="1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v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model value</a:t>
            </a:r>
          </a:p>
          <a:p>
            <a:r>
              <a:rPr lang="en-US" sz="2000" i="1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v</a:t>
            </a:r>
            <a:r>
              <a:rPr lang="en-US" sz="2000" i="1" baseline="-250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0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ideal value</a:t>
            </a:r>
          </a:p>
          <a:p>
            <a:r>
              <a:rPr lang="en-US" sz="2000" i="1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σ</a:t>
            </a:r>
            <a:r>
              <a:rPr lang="en-US" sz="20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rms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deviation expected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2320" y="3647552"/>
            <a:ext cx="3098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Outlier problem: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0113" y="3506875"/>
            <a:ext cx="4328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 x </a:t>
            </a:r>
            <a:r>
              <a:rPr lang="en-US" sz="48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  <a:r>
              <a:rPr lang="el-GR" sz="48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σ</a:t>
            </a:r>
            <a:r>
              <a:rPr lang="en-US" sz="4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≈ 36x </a:t>
            </a:r>
            <a:r>
              <a:rPr lang="en-US" sz="4800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l-GR" sz="4800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σ</a:t>
            </a:r>
            <a:endParaRPr lang="en-US" sz="4800" dirty="0">
              <a:solidFill>
                <a:srgbClr val="0066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0676" y="4938828"/>
            <a:ext cx="46249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solution:  weight by 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“probability its not noise”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96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Probability that it’s not noise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0128" y="1489668"/>
                <a:ext cx="5418022" cy="14469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3600" b="0" i="1" baseline="-25000" smtClean="0">
                          <a:solidFill>
                            <a:prstClr val="black"/>
                          </a:solidFill>
                          <a:latin typeface="Cambria Math"/>
                        </a:rPr>
                        <m:t>𝑛𝑛</m:t>
                      </m:r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n-US" sz="3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6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erf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3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3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3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  <m:r>
                                            <a:rPr lang="en-US" sz="3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3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  <m:r>
                                            <a:rPr lang="en-US" sz="3600" b="0" i="1" baseline="-25000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num>
                                        <m:den>
                                          <m:r>
                                            <a:rPr lang="el-GR" sz="3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𝜎</m:t>
                                          </m:r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sz="36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sz="36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e>
                                          </m:rad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  <m:r>
                            <a:rPr lang="en-US" sz="3600" b="0" i="1" baseline="-25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𝑡h𝑖𝑛𝑔𝑠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28" y="1489668"/>
                <a:ext cx="5418022" cy="14469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066692" y="1565030"/>
            <a:ext cx="29245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i="1" baseline="-25000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nn</a:t>
            </a:r>
            <a:r>
              <a:rPr lang="en-US" dirty="0" smtClean="0">
                <a:solidFill>
                  <a:prstClr val="black"/>
                </a:solidFill>
              </a:rPr>
              <a:t>        probability</a:t>
            </a:r>
          </a:p>
          <a:p>
            <a:r>
              <a:rPr lang="en-US" i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en-US" i="1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-v</a:t>
            </a:r>
            <a:r>
              <a:rPr lang="en-US" i="1" baseline="-250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dirty="0" smtClean="0">
                <a:solidFill>
                  <a:prstClr val="black"/>
                </a:solidFill>
              </a:rPr>
              <a:t>    deviation from ideal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σ        </a:t>
            </a:r>
            <a:r>
              <a:rPr lang="en-US" dirty="0" err="1" smtClean="0">
                <a:solidFill>
                  <a:prstClr val="black"/>
                </a:solidFill>
              </a:rPr>
              <a:t>rms</a:t>
            </a:r>
            <a:r>
              <a:rPr lang="en-US" dirty="0" smtClean="0">
                <a:solidFill>
                  <a:prstClr val="black"/>
                </a:solidFill>
              </a:rPr>
              <a:t> deviation expected</a:t>
            </a:r>
          </a:p>
          <a:p>
            <a:r>
              <a:rPr lang="en-US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erf()  </a:t>
            </a:r>
            <a:r>
              <a:rPr lang="en-US" dirty="0" smtClean="0">
                <a:solidFill>
                  <a:prstClr val="black"/>
                </a:solidFill>
              </a:rPr>
              <a:t>integral of a Gaussian</a:t>
            </a:r>
          </a:p>
          <a:p>
            <a:r>
              <a:rPr lang="en-US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baseline="-25000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things</a:t>
            </a:r>
            <a:r>
              <a:rPr lang="en-US" dirty="0" smtClean="0">
                <a:solidFill>
                  <a:prstClr val="black"/>
                </a:solidFill>
              </a:rPr>
              <a:t>    number of trials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8244" y="3697221"/>
                <a:ext cx="3618555" cy="700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prstClr val="black"/>
                    </a:solidFill>
                  </a:rPr>
                  <a:t>erf(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prstClr val="black"/>
                        </a:solidFill>
                        <a:latin typeface="Cambria Math"/>
                      </a:rPr>
                      <m:t>1</m:t>
                    </m:r>
                    <m:r>
                      <a:rPr lang="en-US" sz="3600" b="0" i="0" smtClean="0">
                        <a:solidFill>
                          <a:prstClr val="black"/>
                        </a:solidFill>
                        <a:latin typeface="Cambria Math"/>
                      </a:rPr>
                      <m:t>.0</m:t>
                    </m:r>
                    <m:r>
                      <a:rPr lang="en-US" sz="3600">
                        <a:solidFill>
                          <a:prstClr val="black"/>
                        </a:solidFill>
                        <a:latin typeface="Cambria Math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) = 68%</a:t>
                </a:r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44" y="3697221"/>
                <a:ext cx="3618555" cy="700385"/>
              </a:xfrm>
              <a:prstGeom prst="rect">
                <a:avLst/>
              </a:prstGeom>
              <a:blipFill rotWithShape="1">
                <a:blip r:embed="rId3"/>
                <a:stretch>
                  <a:fillRect l="-5228" t="-3478" r="-4384" b="-3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8244" y="4734448"/>
                <a:ext cx="3618555" cy="700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prstClr val="black"/>
                    </a:solidFill>
                  </a:rPr>
                  <a:t>erf(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prstClr val="black"/>
                        </a:solidFill>
                        <a:latin typeface="Cambria Math"/>
                      </a:rPr>
                      <m:t>2.0</m:t>
                    </m:r>
                    <m:r>
                      <a:rPr lang="en-US" sz="3600">
                        <a:solidFill>
                          <a:prstClr val="black"/>
                        </a:solidFill>
                        <a:latin typeface="Cambria Math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) = 95%</a:t>
                </a:r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44" y="4734448"/>
                <a:ext cx="3618555" cy="700385"/>
              </a:xfrm>
              <a:prstGeom prst="rect">
                <a:avLst/>
              </a:prstGeom>
              <a:blipFill rotWithShape="1">
                <a:blip r:embed="rId4"/>
                <a:stretch>
                  <a:fillRect l="-5228" t="-4348" r="-4384" b="-3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29840" y="3642527"/>
                <a:ext cx="3784947" cy="809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erf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(</m:t>
                        </m:r>
                        <m:r>
                          <a:rPr lang="en-US" sz="3600">
                            <a:solidFill>
                              <a:prstClr val="black"/>
                            </a:solidFill>
                            <a:latin typeface="Cambria Math"/>
                          </a:rPr>
                          <m:t>1.0/</m:t>
                        </m:r>
                        <m:rad>
                          <m:radPr>
                            <m:degHide m:val="on"/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)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 = 2%</a:t>
                </a:r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840" y="3642527"/>
                <a:ext cx="3784947" cy="809773"/>
              </a:xfrm>
              <a:prstGeom prst="rect">
                <a:avLst/>
              </a:prstGeom>
              <a:blipFill rotWithShape="1">
                <a:blip r:embed="rId5"/>
                <a:stretch>
                  <a:fillRect r="-3865" b="-28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12821" y="4679754"/>
                <a:ext cx="4018985" cy="809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erf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(</m:t>
                        </m:r>
                        <m:r>
                          <a:rPr lang="en-US" sz="36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3600">
                            <a:solidFill>
                              <a:prstClr val="black"/>
                            </a:solidFill>
                            <a:latin typeface="Cambria Math"/>
                          </a:rPr>
                          <m:t>.0/</m:t>
                        </m:r>
                        <m:rad>
                          <m:radPr>
                            <m:degHide m:val="on"/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)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 = 63%</a:t>
                </a:r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821" y="4679754"/>
                <a:ext cx="4018985" cy="809773"/>
              </a:xfrm>
              <a:prstGeom prst="rect">
                <a:avLst/>
              </a:prstGeom>
              <a:blipFill rotWithShape="1">
                <a:blip r:embed="rId6"/>
                <a:stretch>
                  <a:fillRect r="-3636" b="-27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985007" y="5656384"/>
                <a:ext cx="4674613" cy="809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erf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(</m:t>
                        </m:r>
                        <m:r>
                          <a:rPr lang="en-US" sz="36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sz="3600">
                            <a:solidFill>
                              <a:prstClr val="black"/>
                            </a:solidFill>
                            <a:latin typeface="Cambria Math"/>
                          </a:rPr>
                          <m:t>.0/</m:t>
                        </m:r>
                        <m:rad>
                          <m:radPr>
                            <m:degHide m:val="on"/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)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10,000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 = 53%</a:t>
                </a:r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007" y="5656384"/>
                <a:ext cx="4674613" cy="809773"/>
              </a:xfrm>
              <a:prstGeom prst="rect">
                <a:avLst/>
              </a:prstGeom>
              <a:blipFill rotWithShape="1">
                <a:blip r:embed="rId7"/>
                <a:stretch>
                  <a:fillRect r="-2999" b="-27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359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35" y="-1"/>
            <a:ext cx="8229600" cy="1658471"/>
          </a:xfrm>
        </p:spPr>
        <p:txBody>
          <a:bodyPr>
            <a:normAutofit/>
          </a:bodyPr>
          <a:lstStyle/>
          <a:p>
            <a:r>
              <a:rPr lang="en-US" dirty="0" smtClean="0"/>
              <a:t>Probability that it’s not </a:t>
            </a:r>
            <a:r>
              <a:rPr lang="en-US" dirty="0" smtClean="0"/>
              <a:t>noise</a:t>
            </a:r>
            <a:br>
              <a:rPr lang="en-US" dirty="0" smtClean="0"/>
            </a:br>
            <a:r>
              <a:rPr lang="en-US" sz="2800" dirty="0" smtClean="0">
                <a:solidFill>
                  <a:srgbClr val="CC00CC"/>
                </a:solidFill>
              </a:rPr>
              <a:t>softer</a:t>
            </a:r>
            <a:endParaRPr lang="en-US" sz="2800" dirty="0">
              <a:solidFill>
                <a:srgbClr val="CC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7929" y="3422415"/>
            <a:ext cx="29245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i="1" baseline="-25000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nn</a:t>
            </a:r>
            <a:r>
              <a:rPr lang="en-US" dirty="0" smtClean="0">
                <a:solidFill>
                  <a:prstClr val="black"/>
                </a:solidFill>
              </a:rPr>
              <a:t>        probability</a:t>
            </a:r>
          </a:p>
          <a:p>
            <a:r>
              <a:rPr lang="en-US" i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en-US" i="1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-v</a:t>
            </a:r>
            <a:r>
              <a:rPr lang="en-US" i="1" baseline="-250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dirty="0" smtClean="0">
                <a:solidFill>
                  <a:prstClr val="black"/>
                </a:solidFill>
              </a:rPr>
              <a:t>    deviation from ideal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σ        </a:t>
            </a:r>
            <a:r>
              <a:rPr lang="en-US" dirty="0" err="1" smtClean="0">
                <a:solidFill>
                  <a:prstClr val="black"/>
                </a:solidFill>
              </a:rPr>
              <a:t>rms</a:t>
            </a:r>
            <a:r>
              <a:rPr lang="en-US" dirty="0" smtClean="0">
                <a:solidFill>
                  <a:prstClr val="black"/>
                </a:solidFill>
              </a:rPr>
              <a:t> deviation expected</a:t>
            </a:r>
          </a:p>
          <a:p>
            <a:r>
              <a:rPr lang="en-US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inverf</a:t>
            </a:r>
            <a:r>
              <a:rPr lang="en-US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()  </a:t>
            </a:r>
            <a:r>
              <a:rPr lang="en-US" dirty="0" smtClean="0">
                <a:solidFill>
                  <a:prstClr val="black"/>
                </a:solidFill>
              </a:rPr>
              <a:t>inverse erf()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baseline="-25000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things</a:t>
            </a:r>
            <a:r>
              <a:rPr lang="en-US" dirty="0" smtClean="0">
                <a:solidFill>
                  <a:prstClr val="black"/>
                </a:solidFill>
              </a:rPr>
              <a:t>    number of trials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-949583" y="5083370"/>
                <a:ext cx="6426679" cy="1449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50</m:t>
                          </m:r>
                        </m:sub>
                      </m:sSub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360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inverf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0.5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sz="36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𝑡h𝑖𝑛𝑔𝑠</m:t>
                                      </m:r>
                                    </m:sub>
                                  </m:sSub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49583" y="5083370"/>
                <a:ext cx="6426679" cy="144962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-346551" y="1457869"/>
                <a:ext cx="6959797" cy="1583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CC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rgbClr val="CC00CC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sz="4400" i="1" baseline="-25000">
                              <a:solidFill>
                                <a:srgbClr val="CC00CC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4400" b="0" i="1" baseline="-25000" smtClean="0">
                              <a:solidFill>
                                <a:srgbClr val="CC00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4400" b="0" i="1" baseline="-25000" smtClean="0">
                              <a:solidFill>
                                <a:srgbClr val="CC00CC"/>
                              </a:solidFill>
                              <a:latin typeface="Cambria Math"/>
                            </a:rPr>
                            <m:t>𝑠𝑜𝑓𝑡</m:t>
                          </m:r>
                        </m:sup>
                      </m:sSup>
                      <m:r>
                        <a:rPr lang="en-US" sz="4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1−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box>
                                        <m:boxPr>
                                          <m:ctrlPr>
                                            <a:rPr lang="en-US" sz="44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boxPr>
                                        <m:e>
                                          <m:argPr>
                                            <m:argSz m:val="-1"/>
                                          </m:argPr>
                                          <m:f>
                                            <m:fPr>
                                              <m:ctrlPr>
                                                <a:rPr lang="en-US" sz="4400" b="0" i="1" smtClean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en-US" sz="4400" b="0" i="1" smtClean="0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44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𝑣</m:t>
                                                  </m:r>
                                                  <m:r>
                                                    <a:rPr lang="en-US" sz="44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sz="44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𝑣</m:t>
                                                  </m:r>
                                                  <m:r>
                                                    <a:rPr lang="en-US" sz="4400" i="1" baseline="-25000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d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sz="4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4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4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𝑃</m:t>
                                                  </m:r>
                                                  <m:r>
                                                    <a:rPr lang="en-US" sz="4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50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box>
                                    </m:e>
                                  </m:d>
                                </m:e>
                                <m:sup>
                                  <m:r>
                                    <a:rPr lang="en-US" sz="4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p>
                            </m:e>
                          </m:d>
                        </m:sup>
                      </m:sSup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6551" y="1457869"/>
                <a:ext cx="6959797" cy="158338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373013" y="3213600"/>
            <a:ext cx="4656420" cy="3549643"/>
            <a:chOff x="4283366" y="2863977"/>
            <a:chExt cx="4656420" cy="3549643"/>
          </a:xfrm>
        </p:grpSpPr>
        <p:sp>
          <p:nvSpPr>
            <p:cNvPr id="8" name="Freeform 7"/>
            <p:cNvSpPr/>
            <p:nvPr/>
          </p:nvSpPr>
          <p:spPr>
            <a:xfrm>
              <a:off x="5099631" y="3022519"/>
              <a:ext cx="3698738" cy="2644796"/>
            </a:xfrm>
            <a:custGeom>
              <a:avLst/>
              <a:gdLst>
                <a:gd name="connsiteX0" fmla="*/ 0 w 3946918"/>
                <a:gd name="connsiteY0" fmla="*/ 2651546 h 2651546"/>
                <a:gd name="connsiteX1" fmla="*/ 1541124 w 3946918"/>
                <a:gd name="connsiteY1" fmla="*/ 452877 h 2651546"/>
                <a:gd name="connsiteX2" fmla="*/ 3729519 w 3946918"/>
                <a:gd name="connsiteY2" fmla="*/ 31636 h 2651546"/>
                <a:gd name="connsiteX3" fmla="*/ 3750068 w 3946918"/>
                <a:gd name="connsiteY3" fmla="*/ 62459 h 2651546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3729519 w 3729519"/>
                <a:gd name="connsiteY2" fmla="*/ 0 h 2619910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573304 w 3729519"/>
                <a:gd name="connsiteY1" fmla="*/ 2296227 h 2619910"/>
                <a:gd name="connsiteX2" fmla="*/ 1028125 w 3729519"/>
                <a:gd name="connsiteY2" fmla="*/ 1581113 h 2619910"/>
                <a:gd name="connsiteX3" fmla="*/ 1487616 w 3729519"/>
                <a:gd name="connsiteY3" fmla="*/ 440060 h 2619910"/>
                <a:gd name="connsiteX4" fmla="*/ 2388765 w 3729519"/>
                <a:gd name="connsiteY4" fmla="*/ 214869 h 2619910"/>
                <a:gd name="connsiteX5" fmla="*/ 3729519 w 3729519"/>
                <a:gd name="connsiteY5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611525 w 3729519"/>
                <a:gd name="connsiteY1" fmla="*/ 2525816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363093 w 3729519"/>
                <a:gd name="connsiteY1" fmla="*/ 2596699 h 2619910"/>
                <a:gd name="connsiteX2" fmla="*/ 611525 w 3729519"/>
                <a:gd name="connsiteY2" fmla="*/ 2525816 h 2619910"/>
                <a:gd name="connsiteX3" fmla="*/ 882888 w 3729519"/>
                <a:gd name="connsiteY3" fmla="*/ 2266117 h 2619910"/>
                <a:gd name="connsiteX4" fmla="*/ 1169540 w 3729519"/>
                <a:gd name="connsiteY4" fmla="*/ 1660152 h 2619910"/>
                <a:gd name="connsiteX5" fmla="*/ 1414149 w 3729519"/>
                <a:gd name="connsiteY5" fmla="*/ 880426 h 2619910"/>
                <a:gd name="connsiteX6" fmla="*/ 1499082 w 3729519"/>
                <a:gd name="connsiteY6" fmla="*/ 605666 h 2619910"/>
                <a:gd name="connsiteX7" fmla="*/ 1758131 w 3729519"/>
                <a:gd name="connsiteY7" fmla="*/ 409956 h 2619910"/>
                <a:gd name="connsiteX8" fmla="*/ 2388765 w 3729519"/>
                <a:gd name="connsiteY8" fmla="*/ 214869 h 2619910"/>
                <a:gd name="connsiteX9" fmla="*/ 3729519 w 3729519"/>
                <a:gd name="connsiteY9" fmla="*/ 0 h 2619910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2369655 w 3710409"/>
                <a:gd name="connsiteY8" fmla="*/ 214869 h 2602463"/>
                <a:gd name="connsiteX9" fmla="*/ 3710409 w 3710409"/>
                <a:gd name="connsiteY9" fmla="*/ 0 h 2602463"/>
                <a:gd name="connsiteX0" fmla="*/ 0 w 3710409"/>
                <a:gd name="connsiteY0" fmla="*/ 2597327 h 2597327"/>
                <a:gd name="connsiteX1" fmla="*/ 343983 w 3710409"/>
                <a:gd name="connsiteY1" fmla="*/ 2596699 h 2597327"/>
                <a:gd name="connsiteX2" fmla="*/ 592415 w 3710409"/>
                <a:gd name="connsiteY2" fmla="*/ 2525816 h 2597327"/>
                <a:gd name="connsiteX3" fmla="*/ 863778 w 3710409"/>
                <a:gd name="connsiteY3" fmla="*/ 2266117 h 2597327"/>
                <a:gd name="connsiteX4" fmla="*/ 1150430 w 3710409"/>
                <a:gd name="connsiteY4" fmla="*/ 1660152 h 2597327"/>
                <a:gd name="connsiteX5" fmla="*/ 1395039 w 3710409"/>
                <a:gd name="connsiteY5" fmla="*/ 880426 h 2597327"/>
                <a:gd name="connsiteX6" fmla="*/ 1479972 w 3710409"/>
                <a:gd name="connsiteY6" fmla="*/ 605666 h 2597327"/>
                <a:gd name="connsiteX7" fmla="*/ 1739021 w 3710409"/>
                <a:gd name="connsiteY7" fmla="*/ 409956 h 2597327"/>
                <a:gd name="connsiteX8" fmla="*/ 2369655 w 3710409"/>
                <a:gd name="connsiteY8" fmla="*/ 214869 h 2597327"/>
                <a:gd name="connsiteX9" fmla="*/ 3710409 w 3710409"/>
                <a:gd name="connsiteY9" fmla="*/ 0 h 2597327"/>
                <a:gd name="connsiteX0" fmla="*/ 0 w 3710409"/>
                <a:gd name="connsiteY0" fmla="*/ 2597327 h 2597327"/>
                <a:gd name="connsiteX1" fmla="*/ 194924 w 3710409"/>
                <a:gd name="connsiteY1" fmla="*/ 1919223 h 2597327"/>
                <a:gd name="connsiteX2" fmla="*/ 592415 w 3710409"/>
                <a:gd name="connsiteY2" fmla="*/ 2525816 h 2597327"/>
                <a:gd name="connsiteX3" fmla="*/ 863778 w 3710409"/>
                <a:gd name="connsiteY3" fmla="*/ 2266117 h 2597327"/>
                <a:gd name="connsiteX4" fmla="*/ 1150430 w 3710409"/>
                <a:gd name="connsiteY4" fmla="*/ 1660152 h 2597327"/>
                <a:gd name="connsiteX5" fmla="*/ 1395039 w 3710409"/>
                <a:gd name="connsiteY5" fmla="*/ 880426 h 2597327"/>
                <a:gd name="connsiteX6" fmla="*/ 1479972 w 3710409"/>
                <a:gd name="connsiteY6" fmla="*/ 605666 h 2597327"/>
                <a:gd name="connsiteX7" fmla="*/ 1739021 w 3710409"/>
                <a:gd name="connsiteY7" fmla="*/ 409956 h 2597327"/>
                <a:gd name="connsiteX8" fmla="*/ 2369655 w 3710409"/>
                <a:gd name="connsiteY8" fmla="*/ 214869 h 2597327"/>
                <a:gd name="connsiteX9" fmla="*/ 3710409 w 3710409"/>
                <a:gd name="connsiteY9" fmla="*/ 0 h 2597327"/>
                <a:gd name="connsiteX0" fmla="*/ 0 w 3710409"/>
                <a:gd name="connsiteY0" fmla="*/ 2599195 h 2599195"/>
                <a:gd name="connsiteX1" fmla="*/ 194924 w 3710409"/>
                <a:gd name="connsiteY1" fmla="*/ 1921091 h 2599195"/>
                <a:gd name="connsiteX2" fmla="*/ 592415 w 3710409"/>
                <a:gd name="connsiteY2" fmla="*/ 2527684 h 2599195"/>
                <a:gd name="connsiteX3" fmla="*/ 863778 w 3710409"/>
                <a:gd name="connsiteY3" fmla="*/ 2267985 h 2599195"/>
                <a:gd name="connsiteX4" fmla="*/ 1150430 w 3710409"/>
                <a:gd name="connsiteY4" fmla="*/ 1662020 h 2599195"/>
                <a:gd name="connsiteX5" fmla="*/ 1395039 w 3710409"/>
                <a:gd name="connsiteY5" fmla="*/ 882294 h 2599195"/>
                <a:gd name="connsiteX6" fmla="*/ 1479972 w 3710409"/>
                <a:gd name="connsiteY6" fmla="*/ 607534 h 2599195"/>
                <a:gd name="connsiteX7" fmla="*/ 1739021 w 3710409"/>
                <a:gd name="connsiteY7" fmla="*/ 411824 h 2599195"/>
                <a:gd name="connsiteX8" fmla="*/ 2369655 w 3710409"/>
                <a:gd name="connsiteY8" fmla="*/ 216737 h 2599195"/>
                <a:gd name="connsiteX9" fmla="*/ 3710409 w 3710409"/>
                <a:gd name="connsiteY9" fmla="*/ 1868 h 2599195"/>
                <a:gd name="connsiteX0" fmla="*/ 0 w 3710409"/>
                <a:gd name="connsiteY0" fmla="*/ 2597327 h 2597327"/>
                <a:gd name="connsiteX1" fmla="*/ 194924 w 3710409"/>
                <a:gd name="connsiteY1" fmla="*/ 1919223 h 2597327"/>
                <a:gd name="connsiteX2" fmla="*/ 592415 w 3710409"/>
                <a:gd name="connsiteY2" fmla="*/ 2525816 h 2597327"/>
                <a:gd name="connsiteX3" fmla="*/ 863778 w 3710409"/>
                <a:gd name="connsiteY3" fmla="*/ 2266117 h 2597327"/>
                <a:gd name="connsiteX4" fmla="*/ 1150430 w 3710409"/>
                <a:gd name="connsiteY4" fmla="*/ 1660152 h 2597327"/>
                <a:gd name="connsiteX5" fmla="*/ 1395039 w 3710409"/>
                <a:gd name="connsiteY5" fmla="*/ 880426 h 2597327"/>
                <a:gd name="connsiteX6" fmla="*/ 1479972 w 3710409"/>
                <a:gd name="connsiteY6" fmla="*/ 605666 h 2597327"/>
                <a:gd name="connsiteX7" fmla="*/ 1739021 w 3710409"/>
                <a:gd name="connsiteY7" fmla="*/ 409956 h 2597327"/>
                <a:gd name="connsiteX8" fmla="*/ 3710409 w 3710409"/>
                <a:gd name="connsiteY8" fmla="*/ 0 h 2597327"/>
                <a:gd name="connsiteX0" fmla="*/ 0 w 3710409"/>
                <a:gd name="connsiteY0" fmla="*/ 2597327 h 2597327"/>
                <a:gd name="connsiteX1" fmla="*/ 194924 w 3710409"/>
                <a:gd name="connsiteY1" fmla="*/ 1919223 h 2597327"/>
                <a:gd name="connsiteX2" fmla="*/ 592415 w 3710409"/>
                <a:gd name="connsiteY2" fmla="*/ 2525816 h 2597327"/>
                <a:gd name="connsiteX3" fmla="*/ 863778 w 3710409"/>
                <a:gd name="connsiteY3" fmla="*/ 2266117 h 2597327"/>
                <a:gd name="connsiteX4" fmla="*/ 1150430 w 3710409"/>
                <a:gd name="connsiteY4" fmla="*/ 1660152 h 2597327"/>
                <a:gd name="connsiteX5" fmla="*/ 1395039 w 3710409"/>
                <a:gd name="connsiteY5" fmla="*/ 880426 h 2597327"/>
                <a:gd name="connsiteX6" fmla="*/ 1739021 w 3710409"/>
                <a:gd name="connsiteY6" fmla="*/ 409956 h 2597327"/>
                <a:gd name="connsiteX7" fmla="*/ 3710409 w 3710409"/>
                <a:gd name="connsiteY7" fmla="*/ 0 h 2597327"/>
                <a:gd name="connsiteX0" fmla="*/ 0 w 3710409"/>
                <a:gd name="connsiteY0" fmla="*/ 2597327 h 2597327"/>
                <a:gd name="connsiteX1" fmla="*/ 194924 w 3710409"/>
                <a:gd name="connsiteY1" fmla="*/ 1919223 h 2597327"/>
                <a:gd name="connsiteX2" fmla="*/ 592415 w 3710409"/>
                <a:gd name="connsiteY2" fmla="*/ 2525816 h 2597327"/>
                <a:gd name="connsiteX3" fmla="*/ 863778 w 3710409"/>
                <a:gd name="connsiteY3" fmla="*/ 2266117 h 2597327"/>
                <a:gd name="connsiteX4" fmla="*/ 1150430 w 3710409"/>
                <a:gd name="connsiteY4" fmla="*/ 1660152 h 2597327"/>
                <a:gd name="connsiteX5" fmla="*/ 1739021 w 3710409"/>
                <a:gd name="connsiteY5" fmla="*/ 409956 h 2597327"/>
                <a:gd name="connsiteX6" fmla="*/ 3710409 w 3710409"/>
                <a:gd name="connsiteY6" fmla="*/ 0 h 2597327"/>
                <a:gd name="connsiteX0" fmla="*/ 0 w 3710409"/>
                <a:gd name="connsiteY0" fmla="*/ 2641691 h 2641691"/>
                <a:gd name="connsiteX1" fmla="*/ 194924 w 3710409"/>
                <a:gd name="connsiteY1" fmla="*/ 1963587 h 2641691"/>
                <a:gd name="connsiteX2" fmla="*/ 592415 w 3710409"/>
                <a:gd name="connsiteY2" fmla="*/ 2570180 h 2641691"/>
                <a:gd name="connsiteX3" fmla="*/ 863778 w 3710409"/>
                <a:gd name="connsiteY3" fmla="*/ 2310481 h 2641691"/>
                <a:gd name="connsiteX4" fmla="*/ 1150430 w 3710409"/>
                <a:gd name="connsiteY4" fmla="*/ 1704516 h 2641691"/>
                <a:gd name="connsiteX5" fmla="*/ 1677869 w 3710409"/>
                <a:gd name="connsiteY5" fmla="*/ 29016 h 2641691"/>
                <a:gd name="connsiteX6" fmla="*/ 3710409 w 3710409"/>
                <a:gd name="connsiteY6" fmla="*/ 44364 h 2641691"/>
                <a:gd name="connsiteX0" fmla="*/ 0 w 3710409"/>
                <a:gd name="connsiteY0" fmla="*/ 2613397 h 2613397"/>
                <a:gd name="connsiteX1" fmla="*/ 194924 w 3710409"/>
                <a:gd name="connsiteY1" fmla="*/ 1935293 h 2613397"/>
                <a:gd name="connsiteX2" fmla="*/ 592415 w 3710409"/>
                <a:gd name="connsiteY2" fmla="*/ 2541886 h 2613397"/>
                <a:gd name="connsiteX3" fmla="*/ 863778 w 3710409"/>
                <a:gd name="connsiteY3" fmla="*/ 2282187 h 2613397"/>
                <a:gd name="connsiteX4" fmla="*/ 1150430 w 3710409"/>
                <a:gd name="connsiteY4" fmla="*/ 1676222 h 2613397"/>
                <a:gd name="connsiteX5" fmla="*/ 1677869 w 3710409"/>
                <a:gd name="connsiteY5" fmla="*/ 722 h 2613397"/>
                <a:gd name="connsiteX6" fmla="*/ 3710409 w 3710409"/>
                <a:gd name="connsiteY6" fmla="*/ 16070 h 2613397"/>
                <a:gd name="connsiteX0" fmla="*/ 0 w 3710409"/>
                <a:gd name="connsiteY0" fmla="*/ 2619780 h 2619780"/>
                <a:gd name="connsiteX1" fmla="*/ 194924 w 3710409"/>
                <a:gd name="connsiteY1" fmla="*/ 1941676 h 2619780"/>
                <a:gd name="connsiteX2" fmla="*/ 592415 w 3710409"/>
                <a:gd name="connsiteY2" fmla="*/ 2548269 h 2619780"/>
                <a:gd name="connsiteX3" fmla="*/ 863778 w 3710409"/>
                <a:gd name="connsiteY3" fmla="*/ 2288570 h 2619780"/>
                <a:gd name="connsiteX4" fmla="*/ 1150430 w 3710409"/>
                <a:gd name="connsiteY4" fmla="*/ 1682605 h 2619780"/>
                <a:gd name="connsiteX5" fmla="*/ 1677869 w 3710409"/>
                <a:gd name="connsiteY5" fmla="*/ 7105 h 2619780"/>
                <a:gd name="connsiteX6" fmla="*/ 3710409 w 3710409"/>
                <a:gd name="connsiteY6" fmla="*/ 22453 h 2619780"/>
                <a:gd name="connsiteX0" fmla="*/ 0 w 3710409"/>
                <a:gd name="connsiteY0" fmla="*/ 2619780 h 2619780"/>
                <a:gd name="connsiteX1" fmla="*/ 194924 w 3710409"/>
                <a:gd name="connsiteY1" fmla="*/ 1941676 h 2619780"/>
                <a:gd name="connsiteX2" fmla="*/ 592415 w 3710409"/>
                <a:gd name="connsiteY2" fmla="*/ 2548269 h 2619780"/>
                <a:gd name="connsiteX3" fmla="*/ 485398 w 3710409"/>
                <a:gd name="connsiteY3" fmla="*/ 1144388 h 2619780"/>
                <a:gd name="connsiteX4" fmla="*/ 1150430 w 3710409"/>
                <a:gd name="connsiteY4" fmla="*/ 1682605 h 2619780"/>
                <a:gd name="connsiteX5" fmla="*/ 1677869 w 3710409"/>
                <a:gd name="connsiteY5" fmla="*/ 7105 h 2619780"/>
                <a:gd name="connsiteX6" fmla="*/ 3710409 w 3710409"/>
                <a:gd name="connsiteY6" fmla="*/ 22453 h 2619780"/>
                <a:gd name="connsiteX0" fmla="*/ 0 w 3710409"/>
                <a:gd name="connsiteY0" fmla="*/ 2645556 h 2645556"/>
                <a:gd name="connsiteX1" fmla="*/ 194924 w 3710409"/>
                <a:gd name="connsiteY1" fmla="*/ 1967452 h 2645556"/>
                <a:gd name="connsiteX2" fmla="*/ 592415 w 3710409"/>
                <a:gd name="connsiteY2" fmla="*/ 2574045 h 2645556"/>
                <a:gd name="connsiteX3" fmla="*/ 485398 w 3710409"/>
                <a:gd name="connsiteY3" fmla="*/ 1170164 h 2645556"/>
                <a:gd name="connsiteX4" fmla="*/ 856134 w 3710409"/>
                <a:gd name="connsiteY4" fmla="*/ 462577 h 2645556"/>
                <a:gd name="connsiteX5" fmla="*/ 1677869 w 3710409"/>
                <a:gd name="connsiteY5" fmla="*/ 32881 h 2645556"/>
                <a:gd name="connsiteX6" fmla="*/ 3710409 w 3710409"/>
                <a:gd name="connsiteY6" fmla="*/ 48229 h 2645556"/>
                <a:gd name="connsiteX0" fmla="*/ 0 w 3710409"/>
                <a:gd name="connsiteY0" fmla="*/ 2645556 h 2645556"/>
                <a:gd name="connsiteX1" fmla="*/ 194924 w 3710409"/>
                <a:gd name="connsiteY1" fmla="*/ 1967452 h 2645556"/>
                <a:gd name="connsiteX2" fmla="*/ 592415 w 3710409"/>
                <a:gd name="connsiteY2" fmla="*/ 2574045 h 2645556"/>
                <a:gd name="connsiteX3" fmla="*/ 485398 w 3710409"/>
                <a:gd name="connsiteY3" fmla="*/ 1170164 h 2645556"/>
                <a:gd name="connsiteX4" fmla="*/ 856134 w 3710409"/>
                <a:gd name="connsiteY4" fmla="*/ 462577 h 2645556"/>
                <a:gd name="connsiteX5" fmla="*/ 1677869 w 3710409"/>
                <a:gd name="connsiteY5" fmla="*/ 32881 h 2645556"/>
                <a:gd name="connsiteX6" fmla="*/ 3710409 w 3710409"/>
                <a:gd name="connsiteY6" fmla="*/ 48229 h 2645556"/>
                <a:gd name="connsiteX0" fmla="*/ 0 w 3710409"/>
                <a:gd name="connsiteY0" fmla="*/ 2645556 h 2645556"/>
                <a:gd name="connsiteX1" fmla="*/ 194924 w 3710409"/>
                <a:gd name="connsiteY1" fmla="*/ 1967452 h 2645556"/>
                <a:gd name="connsiteX2" fmla="*/ 382204 w 3710409"/>
                <a:gd name="connsiteY2" fmla="*/ 1779893 h 2645556"/>
                <a:gd name="connsiteX3" fmla="*/ 485398 w 3710409"/>
                <a:gd name="connsiteY3" fmla="*/ 1170164 h 2645556"/>
                <a:gd name="connsiteX4" fmla="*/ 856134 w 3710409"/>
                <a:gd name="connsiteY4" fmla="*/ 462577 h 2645556"/>
                <a:gd name="connsiteX5" fmla="*/ 1677869 w 3710409"/>
                <a:gd name="connsiteY5" fmla="*/ 32881 h 2645556"/>
                <a:gd name="connsiteX6" fmla="*/ 3710409 w 3710409"/>
                <a:gd name="connsiteY6" fmla="*/ 48229 h 2645556"/>
                <a:gd name="connsiteX0" fmla="*/ 0 w 3710409"/>
                <a:gd name="connsiteY0" fmla="*/ 2645556 h 2645556"/>
                <a:gd name="connsiteX1" fmla="*/ 194924 w 3710409"/>
                <a:gd name="connsiteY1" fmla="*/ 1967452 h 2645556"/>
                <a:gd name="connsiteX2" fmla="*/ 485398 w 3710409"/>
                <a:gd name="connsiteY2" fmla="*/ 1170164 h 2645556"/>
                <a:gd name="connsiteX3" fmla="*/ 856134 w 3710409"/>
                <a:gd name="connsiteY3" fmla="*/ 462577 h 2645556"/>
                <a:gd name="connsiteX4" fmla="*/ 1677869 w 3710409"/>
                <a:gd name="connsiteY4" fmla="*/ 32881 h 2645556"/>
                <a:gd name="connsiteX5" fmla="*/ 3710409 w 3710409"/>
                <a:gd name="connsiteY5" fmla="*/ 48229 h 2645556"/>
                <a:gd name="connsiteX0" fmla="*/ 0 w 3710409"/>
                <a:gd name="connsiteY0" fmla="*/ 2612675 h 2612675"/>
                <a:gd name="connsiteX1" fmla="*/ 194924 w 3710409"/>
                <a:gd name="connsiteY1" fmla="*/ 1934571 h 2612675"/>
                <a:gd name="connsiteX2" fmla="*/ 485398 w 3710409"/>
                <a:gd name="connsiteY2" fmla="*/ 1137283 h 2612675"/>
                <a:gd name="connsiteX3" fmla="*/ 856134 w 3710409"/>
                <a:gd name="connsiteY3" fmla="*/ 429696 h 2612675"/>
                <a:gd name="connsiteX4" fmla="*/ 1677869 w 3710409"/>
                <a:gd name="connsiteY4" fmla="*/ 0 h 2612675"/>
                <a:gd name="connsiteX5" fmla="*/ 3710409 w 3710409"/>
                <a:gd name="connsiteY5" fmla="*/ 15348 h 2612675"/>
                <a:gd name="connsiteX0" fmla="*/ 0 w 3710409"/>
                <a:gd name="connsiteY0" fmla="*/ 2612675 h 2612675"/>
                <a:gd name="connsiteX1" fmla="*/ 194924 w 3710409"/>
                <a:gd name="connsiteY1" fmla="*/ 1934571 h 2612675"/>
                <a:gd name="connsiteX2" fmla="*/ 485398 w 3710409"/>
                <a:gd name="connsiteY2" fmla="*/ 1137283 h 2612675"/>
                <a:gd name="connsiteX3" fmla="*/ 856134 w 3710409"/>
                <a:gd name="connsiteY3" fmla="*/ 429696 h 2612675"/>
                <a:gd name="connsiteX4" fmla="*/ 1677869 w 3710409"/>
                <a:gd name="connsiteY4" fmla="*/ 0 h 2612675"/>
                <a:gd name="connsiteX5" fmla="*/ 3710409 w 3710409"/>
                <a:gd name="connsiteY5" fmla="*/ 15348 h 2612675"/>
                <a:gd name="connsiteX0" fmla="*/ 0 w 3710409"/>
                <a:gd name="connsiteY0" fmla="*/ 2612696 h 2612696"/>
                <a:gd name="connsiteX1" fmla="*/ 194924 w 3710409"/>
                <a:gd name="connsiteY1" fmla="*/ 1934592 h 2612696"/>
                <a:gd name="connsiteX2" fmla="*/ 485398 w 3710409"/>
                <a:gd name="connsiteY2" fmla="*/ 1137304 h 2612696"/>
                <a:gd name="connsiteX3" fmla="*/ 856134 w 3710409"/>
                <a:gd name="connsiteY3" fmla="*/ 429717 h 2612696"/>
                <a:gd name="connsiteX4" fmla="*/ 1677869 w 3710409"/>
                <a:gd name="connsiteY4" fmla="*/ 21 h 2612696"/>
                <a:gd name="connsiteX5" fmla="*/ 3710409 w 3710409"/>
                <a:gd name="connsiteY5" fmla="*/ 15369 h 26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0409" h="2612696">
                  <a:moveTo>
                    <a:pt x="0" y="2612696"/>
                  </a:moveTo>
                  <a:cubicBezTo>
                    <a:pt x="96188" y="2289536"/>
                    <a:pt x="114024" y="2180491"/>
                    <a:pt x="194924" y="1934592"/>
                  </a:cubicBezTo>
                  <a:cubicBezTo>
                    <a:pt x="275824" y="1688693"/>
                    <a:pt x="375196" y="1388116"/>
                    <a:pt x="485398" y="1137304"/>
                  </a:cubicBezTo>
                  <a:cubicBezTo>
                    <a:pt x="595600" y="886492"/>
                    <a:pt x="668855" y="653137"/>
                    <a:pt x="856134" y="429717"/>
                  </a:cubicBezTo>
                  <a:cubicBezTo>
                    <a:pt x="1043413" y="206297"/>
                    <a:pt x="1309174" y="-2433"/>
                    <a:pt x="1677869" y="21"/>
                  </a:cubicBezTo>
                  <a:lnTo>
                    <a:pt x="3710409" y="15369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095822" y="3019367"/>
              <a:ext cx="3703320" cy="26555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94846" y="286397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24322" y="4136015"/>
              <a:ext cx="540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0.5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37682" y="545776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92732" y="571164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612452" y="571164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5031052" y="3030797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031052" y="3294449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31052" y="3558101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031052" y="3821753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031052" y="4085405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031052" y="4349057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031052" y="4612709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31052" y="4876361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31052" y="5140013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31052" y="5403665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031052" y="5667317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743522" y="5680652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47134" y="5680652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959455" y="5680652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583206" y="5680652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209678" y="5680652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799142" y="5680652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Freeform 36"/>
            <p:cNvSpPr/>
            <p:nvPr/>
          </p:nvSpPr>
          <p:spPr>
            <a:xfrm>
              <a:off x="5095821" y="3008817"/>
              <a:ext cx="3698738" cy="2654690"/>
            </a:xfrm>
            <a:custGeom>
              <a:avLst/>
              <a:gdLst>
                <a:gd name="connsiteX0" fmla="*/ 0 w 3946918"/>
                <a:gd name="connsiteY0" fmla="*/ 2651546 h 2651546"/>
                <a:gd name="connsiteX1" fmla="*/ 1541124 w 3946918"/>
                <a:gd name="connsiteY1" fmla="*/ 452877 h 2651546"/>
                <a:gd name="connsiteX2" fmla="*/ 3729519 w 3946918"/>
                <a:gd name="connsiteY2" fmla="*/ 31636 h 2651546"/>
                <a:gd name="connsiteX3" fmla="*/ 3750068 w 3946918"/>
                <a:gd name="connsiteY3" fmla="*/ 62459 h 2651546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3729519 w 3729519"/>
                <a:gd name="connsiteY2" fmla="*/ 0 h 2619910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573304 w 3729519"/>
                <a:gd name="connsiteY1" fmla="*/ 2296227 h 2619910"/>
                <a:gd name="connsiteX2" fmla="*/ 1028125 w 3729519"/>
                <a:gd name="connsiteY2" fmla="*/ 1581113 h 2619910"/>
                <a:gd name="connsiteX3" fmla="*/ 1487616 w 3729519"/>
                <a:gd name="connsiteY3" fmla="*/ 440060 h 2619910"/>
                <a:gd name="connsiteX4" fmla="*/ 2388765 w 3729519"/>
                <a:gd name="connsiteY4" fmla="*/ 214869 h 2619910"/>
                <a:gd name="connsiteX5" fmla="*/ 3729519 w 3729519"/>
                <a:gd name="connsiteY5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611525 w 3729519"/>
                <a:gd name="connsiteY1" fmla="*/ 2525816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363093 w 3729519"/>
                <a:gd name="connsiteY1" fmla="*/ 2596699 h 2619910"/>
                <a:gd name="connsiteX2" fmla="*/ 611525 w 3729519"/>
                <a:gd name="connsiteY2" fmla="*/ 2525816 h 2619910"/>
                <a:gd name="connsiteX3" fmla="*/ 882888 w 3729519"/>
                <a:gd name="connsiteY3" fmla="*/ 2266117 h 2619910"/>
                <a:gd name="connsiteX4" fmla="*/ 1169540 w 3729519"/>
                <a:gd name="connsiteY4" fmla="*/ 1660152 h 2619910"/>
                <a:gd name="connsiteX5" fmla="*/ 1414149 w 3729519"/>
                <a:gd name="connsiteY5" fmla="*/ 880426 h 2619910"/>
                <a:gd name="connsiteX6" fmla="*/ 1499082 w 3729519"/>
                <a:gd name="connsiteY6" fmla="*/ 605666 h 2619910"/>
                <a:gd name="connsiteX7" fmla="*/ 1758131 w 3729519"/>
                <a:gd name="connsiteY7" fmla="*/ 409956 h 2619910"/>
                <a:gd name="connsiteX8" fmla="*/ 2388765 w 3729519"/>
                <a:gd name="connsiteY8" fmla="*/ 214869 h 2619910"/>
                <a:gd name="connsiteX9" fmla="*/ 3729519 w 3729519"/>
                <a:gd name="connsiteY9" fmla="*/ 0 h 2619910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2369655 w 3710409"/>
                <a:gd name="connsiteY8" fmla="*/ 214869 h 2602463"/>
                <a:gd name="connsiteX9" fmla="*/ 3710409 w 3710409"/>
                <a:gd name="connsiteY9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660128 w 3710409"/>
                <a:gd name="connsiteY7" fmla="*/ 176603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702171 w 3710409"/>
                <a:gd name="connsiteY7" fmla="*/ 165312 h 2602679"/>
                <a:gd name="connsiteX8" fmla="*/ 3710409 w 3710409"/>
                <a:gd name="connsiteY8" fmla="*/ 0 h 2602679"/>
                <a:gd name="connsiteX0" fmla="*/ 0 w 3710409"/>
                <a:gd name="connsiteY0" fmla="*/ 2597327 h 2607959"/>
                <a:gd name="connsiteX1" fmla="*/ 343983 w 3710409"/>
                <a:gd name="connsiteY1" fmla="*/ 2596699 h 2607959"/>
                <a:gd name="connsiteX2" fmla="*/ 1245980 w 3710409"/>
                <a:gd name="connsiteY2" fmla="*/ 2427959 h 2607959"/>
                <a:gd name="connsiteX3" fmla="*/ 1494412 w 3710409"/>
                <a:gd name="connsiteY3" fmla="*/ 2062874 h 2607959"/>
                <a:gd name="connsiteX4" fmla="*/ 1876614 w 3710409"/>
                <a:gd name="connsiteY4" fmla="*/ 1298203 h 2607959"/>
                <a:gd name="connsiteX5" fmla="*/ 2164114 w 3710409"/>
                <a:gd name="connsiteY5" fmla="*/ 665887 h 2607959"/>
                <a:gd name="connsiteX6" fmla="*/ 2702171 w 3710409"/>
                <a:gd name="connsiteY6" fmla="*/ 165312 h 2607959"/>
                <a:gd name="connsiteX7" fmla="*/ 3710409 w 3710409"/>
                <a:gd name="connsiteY7" fmla="*/ 0 h 2607959"/>
                <a:gd name="connsiteX0" fmla="*/ 0 w 3710409"/>
                <a:gd name="connsiteY0" fmla="*/ 2597327 h 2634929"/>
                <a:gd name="connsiteX1" fmla="*/ 343983 w 3710409"/>
                <a:gd name="connsiteY1" fmla="*/ 2596699 h 2634929"/>
                <a:gd name="connsiteX2" fmla="*/ 1494412 w 3710409"/>
                <a:gd name="connsiteY2" fmla="*/ 2062874 h 2634929"/>
                <a:gd name="connsiteX3" fmla="*/ 1876614 w 3710409"/>
                <a:gd name="connsiteY3" fmla="*/ 1298203 h 2634929"/>
                <a:gd name="connsiteX4" fmla="*/ 2164114 w 3710409"/>
                <a:gd name="connsiteY4" fmla="*/ 665887 h 2634929"/>
                <a:gd name="connsiteX5" fmla="*/ 2702171 w 3710409"/>
                <a:gd name="connsiteY5" fmla="*/ 165312 h 2634929"/>
                <a:gd name="connsiteX6" fmla="*/ 3710409 w 3710409"/>
                <a:gd name="connsiteY6" fmla="*/ 0 h 2634929"/>
                <a:gd name="connsiteX0" fmla="*/ 0 w 3710409"/>
                <a:gd name="connsiteY0" fmla="*/ 2597327 h 2691551"/>
                <a:gd name="connsiteX1" fmla="*/ 343983 w 3710409"/>
                <a:gd name="connsiteY1" fmla="*/ 2596699 h 2691551"/>
                <a:gd name="connsiteX2" fmla="*/ 1876614 w 3710409"/>
                <a:gd name="connsiteY2" fmla="*/ 1298203 h 2691551"/>
                <a:gd name="connsiteX3" fmla="*/ 2164114 w 3710409"/>
                <a:gd name="connsiteY3" fmla="*/ 665887 h 2691551"/>
                <a:gd name="connsiteX4" fmla="*/ 2702171 w 3710409"/>
                <a:gd name="connsiteY4" fmla="*/ 165312 h 2691551"/>
                <a:gd name="connsiteX5" fmla="*/ 3710409 w 3710409"/>
                <a:gd name="connsiteY5" fmla="*/ 0 h 2691551"/>
                <a:gd name="connsiteX0" fmla="*/ 0 w 3710409"/>
                <a:gd name="connsiteY0" fmla="*/ 2597327 h 2691551"/>
                <a:gd name="connsiteX1" fmla="*/ 343983 w 3710409"/>
                <a:gd name="connsiteY1" fmla="*/ 2596699 h 2691551"/>
                <a:gd name="connsiteX2" fmla="*/ 1876614 w 3710409"/>
                <a:gd name="connsiteY2" fmla="*/ 1298203 h 2691551"/>
                <a:gd name="connsiteX3" fmla="*/ 2164114 w 3710409"/>
                <a:gd name="connsiteY3" fmla="*/ 665887 h 2691551"/>
                <a:gd name="connsiteX4" fmla="*/ 3710409 w 3710409"/>
                <a:gd name="connsiteY4" fmla="*/ 0 h 2691551"/>
                <a:gd name="connsiteX0" fmla="*/ 0 w 3710409"/>
                <a:gd name="connsiteY0" fmla="*/ 2597327 h 2691551"/>
                <a:gd name="connsiteX1" fmla="*/ 343983 w 3710409"/>
                <a:gd name="connsiteY1" fmla="*/ 2596699 h 2691551"/>
                <a:gd name="connsiteX2" fmla="*/ 1876614 w 3710409"/>
                <a:gd name="connsiteY2" fmla="*/ 1298203 h 2691551"/>
                <a:gd name="connsiteX3" fmla="*/ 3710409 w 3710409"/>
                <a:gd name="connsiteY3" fmla="*/ 0 h 2691551"/>
                <a:gd name="connsiteX0" fmla="*/ 0 w 3710409"/>
                <a:gd name="connsiteY0" fmla="*/ 2597327 h 2597327"/>
                <a:gd name="connsiteX1" fmla="*/ 1876614 w 3710409"/>
                <a:gd name="connsiteY1" fmla="*/ 1298203 h 2597327"/>
                <a:gd name="connsiteX2" fmla="*/ 3710409 w 3710409"/>
                <a:gd name="connsiteY2" fmla="*/ 0 h 2597327"/>
                <a:gd name="connsiteX0" fmla="*/ 0 w 3710409"/>
                <a:gd name="connsiteY0" fmla="*/ 2597327 h 2597327"/>
                <a:gd name="connsiteX1" fmla="*/ 1876614 w 3710409"/>
                <a:gd name="connsiteY1" fmla="*/ 1298203 h 2597327"/>
                <a:gd name="connsiteX2" fmla="*/ 3710409 w 3710409"/>
                <a:gd name="connsiteY2" fmla="*/ 0 h 2597327"/>
                <a:gd name="connsiteX0" fmla="*/ 0 w 3710409"/>
                <a:gd name="connsiteY0" fmla="*/ 2597342 h 2597342"/>
                <a:gd name="connsiteX1" fmla="*/ 1876614 w 3710409"/>
                <a:gd name="connsiteY1" fmla="*/ 1298218 h 2597342"/>
                <a:gd name="connsiteX2" fmla="*/ 3710409 w 3710409"/>
                <a:gd name="connsiteY2" fmla="*/ 15 h 2597342"/>
                <a:gd name="connsiteX0" fmla="*/ 0 w 3710409"/>
                <a:gd name="connsiteY0" fmla="*/ 2597359 h 2597359"/>
                <a:gd name="connsiteX1" fmla="*/ 1620538 w 3710409"/>
                <a:gd name="connsiteY1" fmla="*/ 850348 h 2597359"/>
                <a:gd name="connsiteX2" fmla="*/ 3710409 w 3710409"/>
                <a:gd name="connsiteY2" fmla="*/ 32 h 2597359"/>
                <a:gd name="connsiteX0" fmla="*/ 0 w 3710409"/>
                <a:gd name="connsiteY0" fmla="*/ 2597359 h 2597359"/>
                <a:gd name="connsiteX1" fmla="*/ 1620538 w 3710409"/>
                <a:gd name="connsiteY1" fmla="*/ 850348 h 2597359"/>
                <a:gd name="connsiteX2" fmla="*/ 3710409 w 3710409"/>
                <a:gd name="connsiteY2" fmla="*/ 32 h 2597359"/>
                <a:gd name="connsiteX0" fmla="*/ 0 w 3710409"/>
                <a:gd name="connsiteY0" fmla="*/ 2615814 h 2615814"/>
                <a:gd name="connsiteX1" fmla="*/ 1452369 w 3710409"/>
                <a:gd name="connsiteY1" fmla="*/ 326822 h 2615814"/>
                <a:gd name="connsiteX2" fmla="*/ 3710409 w 3710409"/>
                <a:gd name="connsiteY2" fmla="*/ 18487 h 2615814"/>
                <a:gd name="connsiteX0" fmla="*/ 0 w 3710409"/>
                <a:gd name="connsiteY0" fmla="*/ 2597479 h 2597479"/>
                <a:gd name="connsiteX1" fmla="*/ 1452369 w 3710409"/>
                <a:gd name="connsiteY1" fmla="*/ 308487 h 2597479"/>
                <a:gd name="connsiteX2" fmla="*/ 3710409 w 3710409"/>
                <a:gd name="connsiteY2" fmla="*/ 152 h 2597479"/>
                <a:gd name="connsiteX0" fmla="*/ 0 w 3710409"/>
                <a:gd name="connsiteY0" fmla="*/ 2627104 h 2627104"/>
                <a:gd name="connsiteX1" fmla="*/ 1452369 w 3710409"/>
                <a:gd name="connsiteY1" fmla="*/ 338112 h 2627104"/>
                <a:gd name="connsiteX2" fmla="*/ 2134653 w 3710409"/>
                <a:gd name="connsiteY2" fmla="*/ 16996 h 2627104"/>
                <a:gd name="connsiteX3" fmla="*/ 3710409 w 3710409"/>
                <a:gd name="connsiteY3" fmla="*/ 29777 h 2627104"/>
                <a:gd name="connsiteX0" fmla="*/ 0 w 3710409"/>
                <a:gd name="connsiteY0" fmla="*/ 2610235 h 2610235"/>
                <a:gd name="connsiteX1" fmla="*/ 1452369 w 3710409"/>
                <a:gd name="connsiteY1" fmla="*/ 321243 h 2610235"/>
                <a:gd name="connsiteX2" fmla="*/ 2134653 w 3710409"/>
                <a:gd name="connsiteY2" fmla="*/ 127 h 2610235"/>
                <a:gd name="connsiteX3" fmla="*/ 3710409 w 3710409"/>
                <a:gd name="connsiteY3" fmla="*/ 12908 h 2610235"/>
                <a:gd name="connsiteX0" fmla="*/ 0 w 3710409"/>
                <a:gd name="connsiteY0" fmla="*/ 2610235 h 2610235"/>
                <a:gd name="connsiteX1" fmla="*/ 1452369 w 3710409"/>
                <a:gd name="connsiteY1" fmla="*/ 321243 h 2610235"/>
                <a:gd name="connsiteX2" fmla="*/ 2134653 w 3710409"/>
                <a:gd name="connsiteY2" fmla="*/ 127 h 2610235"/>
                <a:gd name="connsiteX3" fmla="*/ 3710409 w 3710409"/>
                <a:gd name="connsiteY3" fmla="*/ 12908 h 2610235"/>
                <a:gd name="connsiteX0" fmla="*/ 0 w 3710409"/>
                <a:gd name="connsiteY0" fmla="*/ 2622469 h 2622469"/>
                <a:gd name="connsiteX1" fmla="*/ 1452369 w 3710409"/>
                <a:gd name="connsiteY1" fmla="*/ 333477 h 2622469"/>
                <a:gd name="connsiteX2" fmla="*/ 2134653 w 3710409"/>
                <a:gd name="connsiteY2" fmla="*/ 12361 h 2622469"/>
                <a:gd name="connsiteX3" fmla="*/ 3710409 w 3710409"/>
                <a:gd name="connsiteY3" fmla="*/ 25142 h 2622469"/>
                <a:gd name="connsiteX0" fmla="*/ 0 w 3710409"/>
                <a:gd name="connsiteY0" fmla="*/ 2622469 h 2622469"/>
                <a:gd name="connsiteX1" fmla="*/ 1452369 w 3710409"/>
                <a:gd name="connsiteY1" fmla="*/ 333477 h 2622469"/>
                <a:gd name="connsiteX2" fmla="*/ 2627694 w 3710409"/>
                <a:gd name="connsiteY2" fmla="*/ 12361 h 2622469"/>
                <a:gd name="connsiteX3" fmla="*/ 3710409 w 3710409"/>
                <a:gd name="connsiteY3" fmla="*/ 25142 h 262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10409" h="2622469">
                  <a:moveTo>
                    <a:pt x="0" y="2622469"/>
                  </a:moveTo>
                  <a:cubicBezTo>
                    <a:pt x="331242" y="1861981"/>
                    <a:pt x="1014420" y="768495"/>
                    <a:pt x="1452369" y="333477"/>
                  </a:cubicBezTo>
                  <a:cubicBezTo>
                    <a:pt x="1890318" y="-101541"/>
                    <a:pt x="2423345" y="14822"/>
                    <a:pt x="2627694" y="12361"/>
                  </a:cubicBezTo>
                  <a:cubicBezTo>
                    <a:pt x="2832043" y="9900"/>
                    <a:pt x="3445235" y="44340"/>
                    <a:pt x="3710409" y="25142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 rot="17355823">
              <a:off x="5070979" y="3762240"/>
              <a:ext cx="6623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N=1</a:t>
              </a:r>
              <a:endPara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 rot="18079256">
              <a:off x="5495016" y="4032976"/>
              <a:ext cx="12025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N=1 soft</a:t>
              </a:r>
              <a:endPara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813241" y="6013510"/>
              <a:ext cx="24625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ax sigma deviate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83366" y="3894971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endParaRPr lang="en-US" sz="20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>
              <a:off x="5111061" y="3026647"/>
              <a:ext cx="3698738" cy="2650287"/>
            </a:xfrm>
            <a:custGeom>
              <a:avLst/>
              <a:gdLst>
                <a:gd name="connsiteX0" fmla="*/ 0 w 3946918"/>
                <a:gd name="connsiteY0" fmla="*/ 2651546 h 2651546"/>
                <a:gd name="connsiteX1" fmla="*/ 1541124 w 3946918"/>
                <a:gd name="connsiteY1" fmla="*/ 452877 h 2651546"/>
                <a:gd name="connsiteX2" fmla="*/ 3729519 w 3946918"/>
                <a:gd name="connsiteY2" fmla="*/ 31636 h 2651546"/>
                <a:gd name="connsiteX3" fmla="*/ 3750068 w 3946918"/>
                <a:gd name="connsiteY3" fmla="*/ 62459 h 2651546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3729519 w 3729519"/>
                <a:gd name="connsiteY2" fmla="*/ 0 h 2619910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573304 w 3729519"/>
                <a:gd name="connsiteY1" fmla="*/ 2296227 h 2619910"/>
                <a:gd name="connsiteX2" fmla="*/ 1028125 w 3729519"/>
                <a:gd name="connsiteY2" fmla="*/ 1581113 h 2619910"/>
                <a:gd name="connsiteX3" fmla="*/ 1487616 w 3729519"/>
                <a:gd name="connsiteY3" fmla="*/ 440060 h 2619910"/>
                <a:gd name="connsiteX4" fmla="*/ 2388765 w 3729519"/>
                <a:gd name="connsiteY4" fmla="*/ 214869 h 2619910"/>
                <a:gd name="connsiteX5" fmla="*/ 3729519 w 3729519"/>
                <a:gd name="connsiteY5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611525 w 3729519"/>
                <a:gd name="connsiteY1" fmla="*/ 2525816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363093 w 3729519"/>
                <a:gd name="connsiteY1" fmla="*/ 2596699 h 2619910"/>
                <a:gd name="connsiteX2" fmla="*/ 611525 w 3729519"/>
                <a:gd name="connsiteY2" fmla="*/ 2525816 h 2619910"/>
                <a:gd name="connsiteX3" fmla="*/ 882888 w 3729519"/>
                <a:gd name="connsiteY3" fmla="*/ 2266117 h 2619910"/>
                <a:gd name="connsiteX4" fmla="*/ 1169540 w 3729519"/>
                <a:gd name="connsiteY4" fmla="*/ 1660152 h 2619910"/>
                <a:gd name="connsiteX5" fmla="*/ 1414149 w 3729519"/>
                <a:gd name="connsiteY5" fmla="*/ 880426 h 2619910"/>
                <a:gd name="connsiteX6" fmla="*/ 1499082 w 3729519"/>
                <a:gd name="connsiteY6" fmla="*/ 605666 h 2619910"/>
                <a:gd name="connsiteX7" fmla="*/ 1758131 w 3729519"/>
                <a:gd name="connsiteY7" fmla="*/ 409956 h 2619910"/>
                <a:gd name="connsiteX8" fmla="*/ 2388765 w 3729519"/>
                <a:gd name="connsiteY8" fmla="*/ 214869 h 2619910"/>
                <a:gd name="connsiteX9" fmla="*/ 3729519 w 3729519"/>
                <a:gd name="connsiteY9" fmla="*/ 0 h 2619910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2369655 w 3710409"/>
                <a:gd name="connsiteY8" fmla="*/ 214869 h 2602463"/>
                <a:gd name="connsiteX9" fmla="*/ 3710409 w 3710409"/>
                <a:gd name="connsiteY9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660128 w 3710409"/>
                <a:gd name="connsiteY7" fmla="*/ 176603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702171 w 3710409"/>
                <a:gd name="connsiteY7" fmla="*/ 165312 h 2602679"/>
                <a:gd name="connsiteX8" fmla="*/ 3710409 w 3710409"/>
                <a:gd name="connsiteY8" fmla="*/ 0 h 2602679"/>
                <a:gd name="connsiteX0" fmla="*/ 0 w 3710409"/>
                <a:gd name="connsiteY0" fmla="*/ 2597327 h 2607959"/>
                <a:gd name="connsiteX1" fmla="*/ 343983 w 3710409"/>
                <a:gd name="connsiteY1" fmla="*/ 2596699 h 2607959"/>
                <a:gd name="connsiteX2" fmla="*/ 1245980 w 3710409"/>
                <a:gd name="connsiteY2" fmla="*/ 2427959 h 2607959"/>
                <a:gd name="connsiteX3" fmla="*/ 1494412 w 3710409"/>
                <a:gd name="connsiteY3" fmla="*/ 2062874 h 2607959"/>
                <a:gd name="connsiteX4" fmla="*/ 1876614 w 3710409"/>
                <a:gd name="connsiteY4" fmla="*/ 1298203 h 2607959"/>
                <a:gd name="connsiteX5" fmla="*/ 2164114 w 3710409"/>
                <a:gd name="connsiteY5" fmla="*/ 665887 h 2607959"/>
                <a:gd name="connsiteX6" fmla="*/ 2702171 w 3710409"/>
                <a:gd name="connsiteY6" fmla="*/ 165312 h 2607959"/>
                <a:gd name="connsiteX7" fmla="*/ 3710409 w 3710409"/>
                <a:gd name="connsiteY7" fmla="*/ 0 h 2607959"/>
                <a:gd name="connsiteX0" fmla="*/ 0 w 3710409"/>
                <a:gd name="connsiteY0" fmla="*/ 2597327 h 2634929"/>
                <a:gd name="connsiteX1" fmla="*/ 343983 w 3710409"/>
                <a:gd name="connsiteY1" fmla="*/ 2596699 h 2634929"/>
                <a:gd name="connsiteX2" fmla="*/ 1494412 w 3710409"/>
                <a:gd name="connsiteY2" fmla="*/ 2062874 h 2634929"/>
                <a:gd name="connsiteX3" fmla="*/ 1876614 w 3710409"/>
                <a:gd name="connsiteY3" fmla="*/ 1298203 h 2634929"/>
                <a:gd name="connsiteX4" fmla="*/ 2164114 w 3710409"/>
                <a:gd name="connsiteY4" fmla="*/ 665887 h 2634929"/>
                <a:gd name="connsiteX5" fmla="*/ 2702171 w 3710409"/>
                <a:gd name="connsiteY5" fmla="*/ 165312 h 2634929"/>
                <a:gd name="connsiteX6" fmla="*/ 3710409 w 3710409"/>
                <a:gd name="connsiteY6" fmla="*/ 0 h 2634929"/>
                <a:gd name="connsiteX0" fmla="*/ 0 w 3710409"/>
                <a:gd name="connsiteY0" fmla="*/ 2597327 h 2691551"/>
                <a:gd name="connsiteX1" fmla="*/ 343983 w 3710409"/>
                <a:gd name="connsiteY1" fmla="*/ 2596699 h 2691551"/>
                <a:gd name="connsiteX2" fmla="*/ 1876614 w 3710409"/>
                <a:gd name="connsiteY2" fmla="*/ 1298203 h 2691551"/>
                <a:gd name="connsiteX3" fmla="*/ 2164114 w 3710409"/>
                <a:gd name="connsiteY3" fmla="*/ 665887 h 2691551"/>
                <a:gd name="connsiteX4" fmla="*/ 2702171 w 3710409"/>
                <a:gd name="connsiteY4" fmla="*/ 165312 h 2691551"/>
                <a:gd name="connsiteX5" fmla="*/ 3710409 w 3710409"/>
                <a:gd name="connsiteY5" fmla="*/ 0 h 2691551"/>
                <a:gd name="connsiteX0" fmla="*/ 0 w 3710409"/>
                <a:gd name="connsiteY0" fmla="*/ 2597327 h 2691551"/>
                <a:gd name="connsiteX1" fmla="*/ 343983 w 3710409"/>
                <a:gd name="connsiteY1" fmla="*/ 2596699 h 2691551"/>
                <a:gd name="connsiteX2" fmla="*/ 1876614 w 3710409"/>
                <a:gd name="connsiteY2" fmla="*/ 1298203 h 2691551"/>
                <a:gd name="connsiteX3" fmla="*/ 2164114 w 3710409"/>
                <a:gd name="connsiteY3" fmla="*/ 665887 h 2691551"/>
                <a:gd name="connsiteX4" fmla="*/ 3710409 w 3710409"/>
                <a:gd name="connsiteY4" fmla="*/ 0 h 2691551"/>
                <a:gd name="connsiteX0" fmla="*/ 0 w 3710409"/>
                <a:gd name="connsiteY0" fmla="*/ 2597327 h 2691551"/>
                <a:gd name="connsiteX1" fmla="*/ 343983 w 3710409"/>
                <a:gd name="connsiteY1" fmla="*/ 2596699 h 2691551"/>
                <a:gd name="connsiteX2" fmla="*/ 1876614 w 3710409"/>
                <a:gd name="connsiteY2" fmla="*/ 1298203 h 2691551"/>
                <a:gd name="connsiteX3" fmla="*/ 3710409 w 3710409"/>
                <a:gd name="connsiteY3" fmla="*/ 0 h 2691551"/>
                <a:gd name="connsiteX0" fmla="*/ 0 w 3710409"/>
                <a:gd name="connsiteY0" fmla="*/ 2597327 h 2597327"/>
                <a:gd name="connsiteX1" fmla="*/ 1876614 w 3710409"/>
                <a:gd name="connsiteY1" fmla="*/ 1298203 h 2597327"/>
                <a:gd name="connsiteX2" fmla="*/ 3710409 w 3710409"/>
                <a:gd name="connsiteY2" fmla="*/ 0 h 2597327"/>
                <a:gd name="connsiteX0" fmla="*/ 0 w 3710409"/>
                <a:gd name="connsiteY0" fmla="*/ 2597327 h 2597327"/>
                <a:gd name="connsiteX1" fmla="*/ 1876614 w 3710409"/>
                <a:gd name="connsiteY1" fmla="*/ 1298203 h 2597327"/>
                <a:gd name="connsiteX2" fmla="*/ 3710409 w 3710409"/>
                <a:gd name="connsiteY2" fmla="*/ 0 h 2597327"/>
                <a:gd name="connsiteX0" fmla="*/ 0 w 3710409"/>
                <a:gd name="connsiteY0" fmla="*/ 2597342 h 2597342"/>
                <a:gd name="connsiteX1" fmla="*/ 1876614 w 3710409"/>
                <a:gd name="connsiteY1" fmla="*/ 1298218 h 2597342"/>
                <a:gd name="connsiteX2" fmla="*/ 3710409 w 3710409"/>
                <a:gd name="connsiteY2" fmla="*/ 15 h 2597342"/>
                <a:gd name="connsiteX0" fmla="*/ 0 w 3710409"/>
                <a:gd name="connsiteY0" fmla="*/ 2597359 h 2597359"/>
                <a:gd name="connsiteX1" fmla="*/ 1620538 w 3710409"/>
                <a:gd name="connsiteY1" fmla="*/ 850348 h 2597359"/>
                <a:gd name="connsiteX2" fmla="*/ 3710409 w 3710409"/>
                <a:gd name="connsiteY2" fmla="*/ 32 h 2597359"/>
                <a:gd name="connsiteX0" fmla="*/ 0 w 3710409"/>
                <a:gd name="connsiteY0" fmla="*/ 2597359 h 2597359"/>
                <a:gd name="connsiteX1" fmla="*/ 1620538 w 3710409"/>
                <a:gd name="connsiteY1" fmla="*/ 850348 h 2597359"/>
                <a:gd name="connsiteX2" fmla="*/ 3710409 w 3710409"/>
                <a:gd name="connsiteY2" fmla="*/ 32 h 2597359"/>
                <a:gd name="connsiteX0" fmla="*/ 0 w 3710409"/>
                <a:gd name="connsiteY0" fmla="*/ 2615814 h 2615814"/>
                <a:gd name="connsiteX1" fmla="*/ 1452369 w 3710409"/>
                <a:gd name="connsiteY1" fmla="*/ 326822 h 2615814"/>
                <a:gd name="connsiteX2" fmla="*/ 3710409 w 3710409"/>
                <a:gd name="connsiteY2" fmla="*/ 18487 h 2615814"/>
                <a:gd name="connsiteX0" fmla="*/ 0 w 3710409"/>
                <a:gd name="connsiteY0" fmla="*/ 2597479 h 2597479"/>
                <a:gd name="connsiteX1" fmla="*/ 1452369 w 3710409"/>
                <a:gd name="connsiteY1" fmla="*/ 308487 h 2597479"/>
                <a:gd name="connsiteX2" fmla="*/ 3710409 w 3710409"/>
                <a:gd name="connsiteY2" fmla="*/ 152 h 2597479"/>
                <a:gd name="connsiteX0" fmla="*/ 0 w 3710409"/>
                <a:gd name="connsiteY0" fmla="*/ 2627104 h 2627104"/>
                <a:gd name="connsiteX1" fmla="*/ 1452369 w 3710409"/>
                <a:gd name="connsiteY1" fmla="*/ 338112 h 2627104"/>
                <a:gd name="connsiteX2" fmla="*/ 2134653 w 3710409"/>
                <a:gd name="connsiteY2" fmla="*/ 16996 h 2627104"/>
                <a:gd name="connsiteX3" fmla="*/ 3710409 w 3710409"/>
                <a:gd name="connsiteY3" fmla="*/ 29777 h 2627104"/>
                <a:gd name="connsiteX0" fmla="*/ 0 w 3710409"/>
                <a:gd name="connsiteY0" fmla="*/ 2610235 h 2610235"/>
                <a:gd name="connsiteX1" fmla="*/ 1452369 w 3710409"/>
                <a:gd name="connsiteY1" fmla="*/ 321243 h 2610235"/>
                <a:gd name="connsiteX2" fmla="*/ 2134653 w 3710409"/>
                <a:gd name="connsiteY2" fmla="*/ 127 h 2610235"/>
                <a:gd name="connsiteX3" fmla="*/ 3710409 w 3710409"/>
                <a:gd name="connsiteY3" fmla="*/ 12908 h 2610235"/>
                <a:gd name="connsiteX0" fmla="*/ 0 w 3710409"/>
                <a:gd name="connsiteY0" fmla="*/ 2610235 h 2610235"/>
                <a:gd name="connsiteX1" fmla="*/ 1452369 w 3710409"/>
                <a:gd name="connsiteY1" fmla="*/ 321243 h 2610235"/>
                <a:gd name="connsiteX2" fmla="*/ 2134653 w 3710409"/>
                <a:gd name="connsiteY2" fmla="*/ 127 h 2610235"/>
                <a:gd name="connsiteX3" fmla="*/ 3710409 w 3710409"/>
                <a:gd name="connsiteY3" fmla="*/ 12908 h 2610235"/>
                <a:gd name="connsiteX0" fmla="*/ 0 w 3710409"/>
                <a:gd name="connsiteY0" fmla="*/ 2622469 h 2622469"/>
                <a:gd name="connsiteX1" fmla="*/ 1452369 w 3710409"/>
                <a:gd name="connsiteY1" fmla="*/ 333477 h 2622469"/>
                <a:gd name="connsiteX2" fmla="*/ 2134653 w 3710409"/>
                <a:gd name="connsiteY2" fmla="*/ 12361 h 2622469"/>
                <a:gd name="connsiteX3" fmla="*/ 3710409 w 3710409"/>
                <a:gd name="connsiteY3" fmla="*/ 25142 h 2622469"/>
                <a:gd name="connsiteX0" fmla="*/ 0 w 3710409"/>
                <a:gd name="connsiteY0" fmla="*/ 2622469 h 2622469"/>
                <a:gd name="connsiteX1" fmla="*/ 1452369 w 3710409"/>
                <a:gd name="connsiteY1" fmla="*/ 333477 h 2622469"/>
                <a:gd name="connsiteX2" fmla="*/ 2627694 w 3710409"/>
                <a:gd name="connsiteY2" fmla="*/ 12361 h 2622469"/>
                <a:gd name="connsiteX3" fmla="*/ 3710409 w 3710409"/>
                <a:gd name="connsiteY3" fmla="*/ 25142 h 2622469"/>
                <a:gd name="connsiteX0" fmla="*/ 0 w 3710409"/>
                <a:gd name="connsiteY0" fmla="*/ 2611184 h 2611184"/>
                <a:gd name="connsiteX1" fmla="*/ 1452369 w 3710409"/>
                <a:gd name="connsiteY1" fmla="*/ 322192 h 2611184"/>
                <a:gd name="connsiteX2" fmla="*/ 3197176 w 3710409"/>
                <a:gd name="connsiteY2" fmla="*/ 16131 h 2611184"/>
                <a:gd name="connsiteX3" fmla="*/ 3710409 w 3710409"/>
                <a:gd name="connsiteY3" fmla="*/ 13857 h 2611184"/>
                <a:gd name="connsiteX0" fmla="*/ 0 w 3710409"/>
                <a:gd name="connsiteY0" fmla="*/ 2689588 h 2689588"/>
                <a:gd name="connsiteX1" fmla="*/ 2461383 w 3710409"/>
                <a:gd name="connsiteY1" fmla="*/ 1416811 h 2689588"/>
                <a:gd name="connsiteX2" fmla="*/ 3197176 w 3710409"/>
                <a:gd name="connsiteY2" fmla="*/ 94535 h 2689588"/>
                <a:gd name="connsiteX3" fmla="*/ 3710409 w 3710409"/>
                <a:gd name="connsiteY3" fmla="*/ 92261 h 2689588"/>
                <a:gd name="connsiteX0" fmla="*/ 0 w 3710409"/>
                <a:gd name="connsiteY0" fmla="*/ 2689588 h 2689588"/>
                <a:gd name="connsiteX1" fmla="*/ 2461383 w 3710409"/>
                <a:gd name="connsiteY1" fmla="*/ 1416811 h 2689588"/>
                <a:gd name="connsiteX2" fmla="*/ 3197176 w 3710409"/>
                <a:gd name="connsiteY2" fmla="*/ 94535 h 2689588"/>
                <a:gd name="connsiteX3" fmla="*/ 3710409 w 3710409"/>
                <a:gd name="connsiteY3" fmla="*/ 92261 h 2689588"/>
                <a:gd name="connsiteX0" fmla="*/ 0 w 3710409"/>
                <a:gd name="connsiteY0" fmla="*/ 2689588 h 2773910"/>
                <a:gd name="connsiteX1" fmla="*/ 1951196 w 3710409"/>
                <a:gd name="connsiteY1" fmla="*/ 2699056 h 2773910"/>
                <a:gd name="connsiteX2" fmla="*/ 2461383 w 3710409"/>
                <a:gd name="connsiteY2" fmla="*/ 1416811 h 2773910"/>
                <a:gd name="connsiteX3" fmla="*/ 3197176 w 3710409"/>
                <a:gd name="connsiteY3" fmla="*/ 94535 h 2773910"/>
                <a:gd name="connsiteX4" fmla="*/ 3710409 w 3710409"/>
                <a:gd name="connsiteY4" fmla="*/ 92261 h 2773910"/>
                <a:gd name="connsiteX0" fmla="*/ 0 w 3710409"/>
                <a:gd name="connsiteY0" fmla="*/ 2689588 h 2773910"/>
                <a:gd name="connsiteX1" fmla="*/ 1951196 w 3710409"/>
                <a:gd name="connsiteY1" fmla="*/ 2699056 h 2773910"/>
                <a:gd name="connsiteX2" fmla="*/ 2461383 w 3710409"/>
                <a:gd name="connsiteY2" fmla="*/ 1416811 h 2773910"/>
                <a:gd name="connsiteX3" fmla="*/ 3197176 w 3710409"/>
                <a:gd name="connsiteY3" fmla="*/ 94535 h 2773910"/>
                <a:gd name="connsiteX4" fmla="*/ 3710409 w 3710409"/>
                <a:gd name="connsiteY4" fmla="*/ 92261 h 2773910"/>
                <a:gd name="connsiteX0" fmla="*/ 0 w 3710409"/>
                <a:gd name="connsiteY0" fmla="*/ 2689588 h 2701317"/>
                <a:gd name="connsiteX1" fmla="*/ 1951196 w 3710409"/>
                <a:gd name="connsiteY1" fmla="*/ 2699056 h 2701317"/>
                <a:gd name="connsiteX2" fmla="*/ 2461383 w 3710409"/>
                <a:gd name="connsiteY2" fmla="*/ 1416811 h 2701317"/>
                <a:gd name="connsiteX3" fmla="*/ 3197176 w 3710409"/>
                <a:gd name="connsiteY3" fmla="*/ 94535 h 2701317"/>
                <a:gd name="connsiteX4" fmla="*/ 3710409 w 3710409"/>
                <a:gd name="connsiteY4" fmla="*/ 92261 h 2701317"/>
                <a:gd name="connsiteX0" fmla="*/ 0 w 3710409"/>
                <a:gd name="connsiteY0" fmla="*/ 2689588 h 2706620"/>
                <a:gd name="connsiteX1" fmla="*/ 1951196 w 3710409"/>
                <a:gd name="connsiteY1" fmla="*/ 2699056 h 2706620"/>
                <a:gd name="connsiteX2" fmla="*/ 2461383 w 3710409"/>
                <a:gd name="connsiteY2" fmla="*/ 1416811 h 2706620"/>
                <a:gd name="connsiteX3" fmla="*/ 3197176 w 3710409"/>
                <a:gd name="connsiteY3" fmla="*/ 94535 h 2706620"/>
                <a:gd name="connsiteX4" fmla="*/ 3710409 w 3710409"/>
                <a:gd name="connsiteY4" fmla="*/ 92261 h 2706620"/>
                <a:gd name="connsiteX0" fmla="*/ 0 w 3710409"/>
                <a:gd name="connsiteY0" fmla="*/ 2689588 h 2716279"/>
                <a:gd name="connsiteX1" fmla="*/ 2027637 w 3710409"/>
                <a:gd name="connsiteY1" fmla="*/ 2710347 h 2716279"/>
                <a:gd name="connsiteX2" fmla="*/ 2461383 w 3710409"/>
                <a:gd name="connsiteY2" fmla="*/ 1416811 h 2716279"/>
                <a:gd name="connsiteX3" fmla="*/ 3197176 w 3710409"/>
                <a:gd name="connsiteY3" fmla="*/ 94535 h 2716279"/>
                <a:gd name="connsiteX4" fmla="*/ 3710409 w 3710409"/>
                <a:gd name="connsiteY4" fmla="*/ 92261 h 2716279"/>
                <a:gd name="connsiteX0" fmla="*/ 0 w 3710409"/>
                <a:gd name="connsiteY0" fmla="*/ 2689588 h 2710379"/>
                <a:gd name="connsiteX1" fmla="*/ 2027637 w 3710409"/>
                <a:gd name="connsiteY1" fmla="*/ 2710347 h 2710379"/>
                <a:gd name="connsiteX2" fmla="*/ 2461383 w 3710409"/>
                <a:gd name="connsiteY2" fmla="*/ 1416811 h 2710379"/>
                <a:gd name="connsiteX3" fmla="*/ 3197176 w 3710409"/>
                <a:gd name="connsiteY3" fmla="*/ 94535 h 2710379"/>
                <a:gd name="connsiteX4" fmla="*/ 3710409 w 3710409"/>
                <a:gd name="connsiteY4" fmla="*/ 92261 h 2710379"/>
                <a:gd name="connsiteX0" fmla="*/ 0 w 3710409"/>
                <a:gd name="connsiteY0" fmla="*/ 2598730 h 2619521"/>
                <a:gd name="connsiteX1" fmla="*/ 2027637 w 3710409"/>
                <a:gd name="connsiteY1" fmla="*/ 2619489 h 2619521"/>
                <a:gd name="connsiteX2" fmla="*/ 2461383 w 3710409"/>
                <a:gd name="connsiteY2" fmla="*/ 1325953 h 2619521"/>
                <a:gd name="connsiteX3" fmla="*/ 3197176 w 3710409"/>
                <a:gd name="connsiteY3" fmla="*/ 3677 h 2619521"/>
                <a:gd name="connsiteX4" fmla="*/ 3710409 w 3710409"/>
                <a:gd name="connsiteY4" fmla="*/ 1403 h 2619521"/>
                <a:gd name="connsiteX0" fmla="*/ 0 w 3710409"/>
                <a:gd name="connsiteY0" fmla="*/ 2598730 h 2619521"/>
                <a:gd name="connsiteX1" fmla="*/ 2027637 w 3710409"/>
                <a:gd name="connsiteY1" fmla="*/ 2619489 h 2619521"/>
                <a:gd name="connsiteX2" fmla="*/ 2461383 w 3710409"/>
                <a:gd name="connsiteY2" fmla="*/ 1325953 h 2619521"/>
                <a:gd name="connsiteX3" fmla="*/ 3116914 w 3710409"/>
                <a:gd name="connsiteY3" fmla="*/ 3677 h 2619521"/>
                <a:gd name="connsiteX4" fmla="*/ 3710409 w 3710409"/>
                <a:gd name="connsiteY4" fmla="*/ 1403 h 2619521"/>
                <a:gd name="connsiteX0" fmla="*/ 0 w 3710409"/>
                <a:gd name="connsiteY0" fmla="*/ 2598730 h 2619522"/>
                <a:gd name="connsiteX1" fmla="*/ 2027637 w 3710409"/>
                <a:gd name="connsiteY1" fmla="*/ 2619489 h 2619522"/>
                <a:gd name="connsiteX2" fmla="*/ 2461383 w 3710409"/>
                <a:gd name="connsiteY2" fmla="*/ 1325953 h 2619522"/>
                <a:gd name="connsiteX3" fmla="*/ 3116914 w 3710409"/>
                <a:gd name="connsiteY3" fmla="*/ 3677 h 2619522"/>
                <a:gd name="connsiteX4" fmla="*/ 3710409 w 3710409"/>
                <a:gd name="connsiteY4" fmla="*/ 1403 h 2619522"/>
                <a:gd name="connsiteX0" fmla="*/ 0 w 3710409"/>
                <a:gd name="connsiteY0" fmla="*/ 2597327 h 2618119"/>
                <a:gd name="connsiteX1" fmla="*/ 2027637 w 3710409"/>
                <a:gd name="connsiteY1" fmla="*/ 2618086 h 2618119"/>
                <a:gd name="connsiteX2" fmla="*/ 2461383 w 3710409"/>
                <a:gd name="connsiteY2" fmla="*/ 1324550 h 2618119"/>
                <a:gd name="connsiteX3" fmla="*/ 3116914 w 3710409"/>
                <a:gd name="connsiteY3" fmla="*/ 2274 h 2618119"/>
                <a:gd name="connsiteX4" fmla="*/ 3710409 w 3710409"/>
                <a:gd name="connsiteY4" fmla="*/ 0 h 2618119"/>
                <a:gd name="connsiteX0" fmla="*/ 0 w 3710409"/>
                <a:gd name="connsiteY0" fmla="*/ 2597327 h 2618119"/>
                <a:gd name="connsiteX1" fmla="*/ 2027637 w 3710409"/>
                <a:gd name="connsiteY1" fmla="*/ 2618086 h 2618119"/>
                <a:gd name="connsiteX2" fmla="*/ 2461383 w 3710409"/>
                <a:gd name="connsiteY2" fmla="*/ 1324550 h 2618119"/>
                <a:gd name="connsiteX3" fmla="*/ 3116914 w 3710409"/>
                <a:gd name="connsiteY3" fmla="*/ 2274 h 2618119"/>
                <a:gd name="connsiteX4" fmla="*/ 3710409 w 3710409"/>
                <a:gd name="connsiteY4" fmla="*/ 0 h 261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0409" h="2618119">
                  <a:moveTo>
                    <a:pt x="0" y="2597327"/>
                  </a:moveTo>
                  <a:cubicBezTo>
                    <a:pt x="167859" y="2600787"/>
                    <a:pt x="1709135" y="2611917"/>
                    <a:pt x="2027637" y="2618086"/>
                  </a:cubicBezTo>
                  <a:cubicBezTo>
                    <a:pt x="2346139" y="2624255"/>
                    <a:pt x="2363920" y="1764283"/>
                    <a:pt x="2461383" y="1324550"/>
                  </a:cubicBezTo>
                  <a:cubicBezTo>
                    <a:pt x="2558846" y="884817"/>
                    <a:pt x="2602982" y="-6557"/>
                    <a:pt x="3116914" y="2274"/>
                  </a:cubicBezTo>
                  <a:cubicBezTo>
                    <a:pt x="3630846" y="11105"/>
                    <a:pt x="3445235" y="19198"/>
                    <a:pt x="3710409" y="0"/>
                  </a:cubicBezTo>
                </a:path>
              </a:pathLst>
            </a:custGeom>
            <a:noFill/>
            <a:ln>
              <a:solidFill>
                <a:srgbClr val="275B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5114871" y="3019028"/>
              <a:ext cx="3698738" cy="2629240"/>
            </a:xfrm>
            <a:custGeom>
              <a:avLst/>
              <a:gdLst>
                <a:gd name="connsiteX0" fmla="*/ 0 w 3946918"/>
                <a:gd name="connsiteY0" fmla="*/ 2651546 h 2651546"/>
                <a:gd name="connsiteX1" fmla="*/ 1541124 w 3946918"/>
                <a:gd name="connsiteY1" fmla="*/ 452877 h 2651546"/>
                <a:gd name="connsiteX2" fmla="*/ 3729519 w 3946918"/>
                <a:gd name="connsiteY2" fmla="*/ 31636 h 2651546"/>
                <a:gd name="connsiteX3" fmla="*/ 3750068 w 3946918"/>
                <a:gd name="connsiteY3" fmla="*/ 62459 h 2651546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3729519 w 3729519"/>
                <a:gd name="connsiteY2" fmla="*/ 0 h 2619910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573304 w 3729519"/>
                <a:gd name="connsiteY1" fmla="*/ 2296227 h 2619910"/>
                <a:gd name="connsiteX2" fmla="*/ 1028125 w 3729519"/>
                <a:gd name="connsiteY2" fmla="*/ 1581113 h 2619910"/>
                <a:gd name="connsiteX3" fmla="*/ 1487616 w 3729519"/>
                <a:gd name="connsiteY3" fmla="*/ 440060 h 2619910"/>
                <a:gd name="connsiteX4" fmla="*/ 2388765 w 3729519"/>
                <a:gd name="connsiteY4" fmla="*/ 214869 h 2619910"/>
                <a:gd name="connsiteX5" fmla="*/ 3729519 w 3729519"/>
                <a:gd name="connsiteY5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611525 w 3729519"/>
                <a:gd name="connsiteY1" fmla="*/ 2525816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363093 w 3729519"/>
                <a:gd name="connsiteY1" fmla="*/ 2596699 h 2619910"/>
                <a:gd name="connsiteX2" fmla="*/ 611525 w 3729519"/>
                <a:gd name="connsiteY2" fmla="*/ 2525816 h 2619910"/>
                <a:gd name="connsiteX3" fmla="*/ 882888 w 3729519"/>
                <a:gd name="connsiteY3" fmla="*/ 2266117 h 2619910"/>
                <a:gd name="connsiteX4" fmla="*/ 1169540 w 3729519"/>
                <a:gd name="connsiteY4" fmla="*/ 1660152 h 2619910"/>
                <a:gd name="connsiteX5" fmla="*/ 1414149 w 3729519"/>
                <a:gd name="connsiteY5" fmla="*/ 880426 h 2619910"/>
                <a:gd name="connsiteX6" fmla="*/ 1499082 w 3729519"/>
                <a:gd name="connsiteY6" fmla="*/ 605666 h 2619910"/>
                <a:gd name="connsiteX7" fmla="*/ 1758131 w 3729519"/>
                <a:gd name="connsiteY7" fmla="*/ 409956 h 2619910"/>
                <a:gd name="connsiteX8" fmla="*/ 2388765 w 3729519"/>
                <a:gd name="connsiteY8" fmla="*/ 214869 h 2619910"/>
                <a:gd name="connsiteX9" fmla="*/ 3729519 w 3729519"/>
                <a:gd name="connsiteY9" fmla="*/ 0 h 2619910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2369655 w 3710409"/>
                <a:gd name="connsiteY8" fmla="*/ 214869 h 2602463"/>
                <a:gd name="connsiteX9" fmla="*/ 3710409 w 3710409"/>
                <a:gd name="connsiteY9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660128 w 3710409"/>
                <a:gd name="connsiteY7" fmla="*/ 176603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702171 w 3710409"/>
                <a:gd name="connsiteY7" fmla="*/ 165312 h 2602679"/>
                <a:gd name="connsiteX8" fmla="*/ 3710409 w 3710409"/>
                <a:gd name="connsiteY8" fmla="*/ 0 h 2602679"/>
                <a:gd name="connsiteX0" fmla="*/ 0 w 3710409"/>
                <a:gd name="connsiteY0" fmla="*/ 2597327 h 2607959"/>
                <a:gd name="connsiteX1" fmla="*/ 343983 w 3710409"/>
                <a:gd name="connsiteY1" fmla="*/ 2596699 h 2607959"/>
                <a:gd name="connsiteX2" fmla="*/ 1245980 w 3710409"/>
                <a:gd name="connsiteY2" fmla="*/ 2427959 h 2607959"/>
                <a:gd name="connsiteX3" fmla="*/ 1494412 w 3710409"/>
                <a:gd name="connsiteY3" fmla="*/ 2062874 h 2607959"/>
                <a:gd name="connsiteX4" fmla="*/ 1876614 w 3710409"/>
                <a:gd name="connsiteY4" fmla="*/ 1298203 h 2607959"/>
                <a:gd name="connsiteX5" fmla="*/ 2164114 w 3710409"/>
                <a:gd name="connsiteY5" fmla="*/ 665887 h 2607959"/>
                <a:gd name="connsiteX6" fmla="*/ 2702171 w 3710409"/>
                <a:gd name="connsiteY6" fmla="*/ 165312 h 2607959"/>
                <a:gd name="connsiteX7" fmla="*/ 3710409 w 3710409"/>
                <a:gd name="connsiteY7" fmla="*/ 0 h 2607959"/>
                <a:gd name="connsiteX0" fmla="*/ 0 w 3710409"/>
                <a:gd name="connsiteY0" fmla="*/ 2597327 h 2634929"/>
                <a:gd name="connsiteX1" fmla="*/ 343983 w 3710409"/>
                <a:gd name="connsiteY1" fmla="*/ 2596699 h 2634929"/>
                <a:gd name="connsiteX2" fmla="*/ 1494412 w 3710409"/>
                <a:gd name="connsiteY2" fmla="*/ 2062874 h 2634929"/>
                <a:gd name="connsiteX3" fmla="*/ 1876614 w 3710409"/>
                <a:gd name="connsiteY3" fmla="*/ 1298203 h 2634929"/>
                <a:gd name="connsiteX4" fmla="*/ 2164114 w 3710409"/>
                <a:gd name="connsiteY4" fmla="*/ 665887 h 2634929"/>
                <a:gd name="connsiteX5" fmla="*/ 2702171 w 3710409"/>
                <a:gd name="connsiteY5" fmla="*/ 165312 h 2634929"/>
                <a:gd name="connsiteX6" fmla="*/ 3710409 w 3710409"/>
                <a:gd name="connsiteY6" fmla="*/ 0 h 2634929"/>
                <a:gd name="connsiteX0" fmla="*/ 0 w 3710409"/>
                <a:gd name="connsiteY0" fmla="*/ 2597327 h 2691551"/>
                <a:gd name="connsiteX1" fmla="*/ 343983 w 3710409"/>
                <a:gd name="connsiteY1" fmla="*/ 2596699 h 2691551"/>
                <a:gd name="connsiteX2" fmla="*/ 1876614 w 3710409"/>
                <a:gd name="connsiteY2" fmla="*/ 1298203 h 2691551"/>
                <a:gd name="connsiteX3" fmla="*/ 2164114 w 3710409"/>
                <a:gd name="connsiteY3" fmla="*/ 665887 h 2691551"/>
                <a:gd name="connsiteX4" fmla="*/ 2702171 w 3710409"/>
                <a:gd name="connsiteY4" fmla="*/ 165312 h 2691551"/>
                <a:gd name="connsiteX5" fmla="*/ 3710409 w 3710409"/>
                <a:gd name="connsiteY5" fmla="*/ 0 h 2691551"/>
                <a:gd name="connsiteX0" fmla="*/ 0 w 3710409"/>
                <a:gd name="connsiteY0" fmla="*/ 2597327 h 2691551"/>
                <a:gd name="connsiteX1" fmla="*/ 343983 w 3710409"/>
                <a:gd name="connsiteY1" fmla="*/ 2596699 h 2691551"/>
                <a:gd name="connsiteX2" fmla="*/ 1876614 w 3710409"/>
                <a:gd name="connsiteY2" fmla="*/ 1298203 h 2691551"/>
                <a:gd name="connsiteX3" fmla="*/ 2164114 w 3710409"/>
                <a:gd name="connsiteY3" fmla="*/ 665887 h 2691551"/>
                <a:gd name="connsiteX4" fmla="*/ 3710409 w 3710409"/>
                <a:gd name="connsiteY4" fmla="*/ 0 h 2691551"/>
                <a:gd name="connsiteX0" fmla="*/ 0 w 3710409"/>
                <a:gd name="connsiteY0" fmla="*/ 2597327 h 2691551"/>
                <a:gd name="connsiteX1" fmla="*/ 343983 w 3710409"/>
                <a:gd name="connsiteY1" fmla="*/ 2596699 h 2691551"/>
                <a:gd name="connsiteX2" fmla="*/ 1876614 w 3710409"/>
                <a:gd name="connsiteY2" fmla="*/ 1298203 h 2691551"/>
                <a:gd name="connsiteX3" fmla="*/ 3710409 w 3710409"/>
                <a:gd name="connsiteY3" fmla="*/ 0 h 2691551"/>
                <a:gd name="connsiteX0" fmla="*/ 0 w 3710409"/>
                <a:gd name="connsiteY0" fmla="*/ 2597327 h 2597327"/>
                <a:gd name="connsiteX1" fmla="*/ 1876614 w 3710409"/>
                <a:gd name="connsiteY1" fmla="*/ 1298203 h 2597327"/>
                <a:gd name="connsiteX2" fmla="*/ 3710409 w 3710409"/>
                <a:gd name="connsiteY2" fmla="*/ 0 h 2597327"/>
                <a:gd name="connsiteX0" fmla="*/ 0 w 3710409"/>
                <a:gd name="connsiteY0" fmla="*/ 2597327 h 2597327"/>
                <a:gd name="connsiteX1" fmla="*/ 1876614 w 3710409"/>
                <a:gd name="connsiteY1" fmla="*/ 1298203 h 2597327"/>
                <a:gd name="connsiteX2" fmla="*/ 3710409 w 3710409"/>
                <a:gd name="connsiteY2" fmla="*/ 0 h 2597327"/>
                <a:gd name="connsiteX0" fmla="*/ 0 w 3710409"/>
                <a:gd name="connsiteY0" fmla="*/ 2597342 h 2597342"/>
                <a:gd name="connsiteX1" fmla="*/ 1876614 w 3710409"/>
                <a:gd name="connsiteY1" fmla="*/ 1298218 h 2597342"/>
                <a:gd name="connsiteX2" fmla="*/ 3710409 w 3710409"/>
                <a:gd name="connsiteY2" fmla="*/ 15 h 2597342"/>
                <a:gd name="connsiteX0" fmla="*/ 0 w 3710409"/>
                <a:gd name="connsiteY0" fmla="*/ 2597359 h 2597359"/>
                <a:gd name="connsiteX1" fmla="*/ 1620538 w 3710409"/>
                <a:gd name="connsiteY1" fmla="*/ 850348 h 2597359"/>
                <a:gd name="connsiteX2" fmla="*/ 3710409 w 3710409"/>
                <a:gd name="connsiteY2" fmla="*/ 32 h 2597359"/>
                <a:gd name="connsiteX0" fmla="*/ 0 w 3710409"/>
                <a:gd name="connsiteY0" fmla="*/ 2597359 h 2597359"/>
                <a:gd name="connsiteX1" fmla="*/ 1620538 w 3710409"/>
                <a:gd name="connsiteY1" fmla="*/ 850348 h 2597359"/>
                <a:gd name="connsiteX2" fmla="*/ 3710409 w 3710409"/>
                <a:gd name="connsiteY2" fmla="*/ 32 h 2597359"/>
                <a:gd name="connsiteX0" fmla="*/ 0 w 3710409"/>
                <a:gd name="connsiteY0" fmla="*/ 2615814 h 2615814"/>
                <a:gd name="connsiteX1" fmla="*/ 1452369 w 3710409"/>
                <a:gd name="connsiteY1" fmla="*/ 326822 h 2615814"/>
                <a:gd name="connsiteX2" fmla="*/ 3710409 w 3710409"/>
                <a:gd name="connsiteY2" fmla="*/ 18487 h 2615814"/>
                <a:gd name="connsiteX0" fmla="*/ 0 w 3710409"/>
                <a:gd name="connsiteY0" fmla="*/ 2597479 h 2597479"/>
                <a:gd name="connsiteX1" fmla="*/ 1452369 w 3710409"/>
                <a:gd name="connsiteY1" fmla="*/ 308487 h 2597479"/>
                <a:gd name="connsiteX2" fmla="*/ 3710409 w 3710409"/>
                <a:gd name="connsiteY2" fmla="*/ 152 h 2597479"/>
                <a:gd name="connsiteX0" fmla="*/ 0 w 3710409"/>
                <a:gd name="connsiteY0" fmla="*/ 2627104 h 2627104"/>
                <a:gd name="connsiteX1" fmla="*/ 1452369 w 3710409"/>
                <a:gd name="connsiteY1" fmla="*/ 338112 h 2627104"/>
                <a:gd name="connsiteX2" fmla="*/ 2134653 w 3710409"/>
                <a:gd name="connsiteY2" fmla="*/ 16996 h 2627104"/>
                <a:gd name="connsiteX3" fmla="*/ 3710409 w 3710409"/>
                <a:gd name="connsiteY3" fmla="*/ 29777 h 2627104"/>
                <a:gd name="connsiteX0" fmla="*/ 0 w 3710409"/>
                <a:gd name="connsiteY0" fmla="*/ 2610235 h 2610235"/>
                <a:gd name="connsiteX1" fmla="*/ 1452369 w 3710409"/>
                <a:gd name="connsiteY1" fmla="*/ 321243 h 2610235"/>
                <a:gd name="connsiteX2" fmla="*/ 2134653 w 3710409"/>
                <a:gd name="connsiteY2" fmla="*/ 127 h 2610235"/>
                <a:gd name="connsiteX3" fmla="*/ 3710409 w 3710409"/>
                <a:gd name="connsiteY3" fmla="*/ 12908 h 2610235"/>
                <a:gd name="connsiteX0" fmla="*/ 0 w 3710409"/>
                <a:gd name="connsiteY0" fmla="*/ 2610235 h 2610235"/>
                <a:gd name="connsiteX1" fmla="*/ 1452369 w 3710409"/>
                <a:gd name="connsiteY1" fmla="*/ 321243 h 2610235"/>
                <a:gd name="connsiteX2" fmla="*/ 2134653 w 3710409"/>
                <a:gd name="connsiteY2" fmla="*/ 127 h 2610235"/>
                <a:gd name="connsiteX3" fmla="*/ 3710409 w 3710409"/>
                <a:gd name="connsiteY3" fmla="*/ 12908 h 2610235"/>
                <a:gd name="connsiteX0" fmla="*/ 0 w 3710409"/>
                <a:gd name="connsiteY0" fmla="*/ 2622469 h 2622469"/>
                <a:gd name="connsiteX1" fmla="*/ 1452369 w 3710409"/>
                <a:gd name="connsiteY1" fmla="*/ 333477 h 2622469"/>
                <a:gd name="connsiteX2" fmla="*/ 2134653 w 3710409"/>
                <a:gd name="connsiteY2" fmla="*/ 12361 h 2622469"/>
                <a:gd name="connsiteX3" fmla="*/ 3710409 w 3710409"/>
                <a:gd name="connsiteY3" fmla="*/ 25142 h 2622469"/>
                <a:gd name="connsiteX0" fmla="*/ 0 w 3710409"/>
                <a:gd name="connsiteY0" fmla="*/ 2622469 h 2622469"/>
                <a:gd name="connsiteX1" fmla="*/ 1452369 w 3710409"/>
                <a:gd name="connsiteY1" fmla="*/ 333477 h 2622469"/>
                <a:gd name="connsiteX2" fmla="*/ 2627694 w 3710409"/>
                <a:gd name="connsiteY2" fmla="*/ 12361 h 2622469"/>
                <a:gd name="connsiteX3" fmla="*/ 3710409 w 3710409"/>
                <a:gd name="connsiteY3" fmla="*/ 25142 h 2622469"/>
                <a:gd name="connsiteX0" fmla="*/ 0 w 3710409"/>
                <a:gd name="connsiteY0" fmla="*/ 2703613 h 2703613"/>
                <a:gd name="connsiteX1" fmla="*/ 2335256 w 3710409"/>
                <a:gd name="connsiteY1" fmla="*/ 1464709 h 2703613"/>
                <a:gd name="connsiteX2" fmla="*/ 2627694 w 3710409"/>
                <a:gd name="connsiteY2" fmla="*/ 93505 h 2703613"/>
                <a:gd name="connsiteX3" fmla="*/ 3710409 w 3710409"/>
                <a:gd name="connsiteY3" fmla="*/ 106286 h 2703613"/>
                <a:gd name="connsiteX0" fmla="*/ 0 w 3710409"/>
                <a:gd name="connsiteY0" fmla="*/ 2703613 h 2703613"/>
                <a:gd name="connsiteX1" fmla="*/ 2335256 w 3710409"/>
                <a:gd name="connsiteY1" fmla="*/ 1464709 h 2703613"/>
                <a:gd name="connsiteX2" fmla="*/ 2627694 w 3710409"/>
                <a:gd name="connsiteY2" fmla="*/ 93505 h 2703613"/>
                <a:gd name="connsiteX3" fmla="*/ 3710409 w 3710409"/>
                <a:gd name="connsiteY3" fmla="*/ 106286 h 2703613"/>
                <a:gd name="connsiteX0" fmla="*/ 0 w 3710409"/>
                <a:gd name="connsiteY0" fmla="*/ 2597327 h 2597327"/>
                <a:gd name="connsiteX1" fmla="*/ 2335256 w 3710409"/>
                <a:gd name="connsiteY1" fmla="*/ 1358423 h 2597327"/>
                <a:gd name="connsiteX2" fmla="*/ 3055761 w 3710409"/>
                <a:gd name="connsiteY2" fmla="*/ 216808 h 2597327"/>
                <a:gd name="connsiteX3" fmla="*/ 3710409 w 3710409"/>
                <a:gd name="connsiteY3" fmla="*/ 0 h 2597327"/>
                <a:gd name="connsiteX0" fmla="*/ 0 w 3710409"/>
                <a:gd name="connsiteY0" fmla="*/ 2597327 h 2597327"/>
                <a:gd name="connsiteX1" fmla="*/ 1194436 w 3710409"/>
                <a:gd name="connsiteY1" fmla="*/ 2460008 h 2597327"/>
                <a:gd name="connsiteX2" fmla="*/ 2335256 w 3710409"/>
                <a:gd name="connsiteY2" fmla="*/ 1358423 h 2597327"/>
                <a:gd name="connsiteX3" fmla="*/ 3055761 w 3710409"/>
                <a:gd name="connsiteY3" fmla="*/ 216808 h 2597327"/>
                <a:gd name="connsiteX4" fmla="*/ 3710409 w 3710409"/>
                <a:gd name="connsiteY4" fmla="*/ 0 h 2597327"/>
                <a:gd name="connsiteX0" fmla="*/ 0 w 3710409"/>
                <a:gd name="connsiteY0" fmla="*/ 2597327 h 2606508"/>
                <a:gd name="connsiteX1" fmla="*/ 1225012 w 3710409"/>
                <a:gd name="connsiteY1" fmla="*/ 2512701 h 2606508"/>
                <a:gd name="connsiteX2" fmla="*/ 2335256 w 3710409"/>
                <a:gd name="connsiteY2" fmla="*/ 1358423 h 2606508"/>
                <a:gd name="connsiteX3" fmla="*/ 3055761 w 3710409"/>
                <a:gd name="connsiteY3" fmla="*/ 216808 h 2606508"/>
                <a:gd name="connsiteX4" fmla="*/ 3710409 w 3710409"/>
                <a:gd name="connsiteY4" fmla="*/ 0 h 2606508"/>
                <a:gd name="connsiteX0" fmla="*/ 0 w 3710409"/>
                <a:gd name="connsiteY0" fmla="*/ 2597327 h 2631657"/>
                <a:gd name="connsiteX1" fmla="*/ 1225012 w 3710409"/>
                <a:gd name="connsiteY1" fmla="*/ 2512701 h 2631657"/>
                <a:gd name="connsiteX2" fmla="*/ 2335256 w 3710409"/>
                <a:gd name="connsiteY2" fmla="*/ 1358423 h 2631657"/>
                <a:gd name="connsiteX3" fmla="*/ 3055761 w 3710409"/>
                <a:gd name="connsiteY3" fmla="*/ 216808 h 2631657"/>
                <a:gd name="connsiteX4" fmla="*/ 3710409 w 3710409"/>
                <a:gd name="connsiteY4" fmla="*/ 0 h 2631657"/>
                <a:gd name="connsiteX0" fmla="*/ 0 w 3710409"/>
                <a:gd name="connsiteY0" fmla="*/ 2597327 h 2650031"/>
                <a:gd name="connsiteX1" fmla="*/ 1125640 w 3710409"/>
                <a:gd name="connsiteY1" fmla="*/ 2542812 h 2650031"/>
                <a:gd name="connsiteX2" fmla="*/ 2335256 w 3710409"/>
                <a:gd name="connsiteY2" fmla="*/ 1358423 h 2650031"/>
                <a:gd name="connsiteX3" fmla="*/ 3055761 w 3710409"/>
                <a:gd name="connsiteY3" fmla="*/ 216808 h 2650031"/>
                <a:gd name="connsiteX4" fmla="*/ 3710409 w 3710409"/>
                <a:gd name="connsiteY4" fmla="*/ 0 h 2650031"/>
                <a:gd name="connsiteX0" fmla="*/ 0 w 3710409"/>
                <a:gd name="connsiteY0" fmla="*/ 2597327 h 2650031"/>
                <a:gd name="connsiteX1" fmla="*/ 1125640 w 3710409"/>
                <a:gd name="connsiteY1" fmla="*/ 2542812 h 2650031"/>
                <a:gd name="connsiteX2" fmla="*/ 2335256 w 3710409"/>
                <a:gd name="connsiteY2" fmla="*/ 1358423 h 2650031"/>
                <a:gd name="connsiteX3" fmla="*/ 3055761 w 3710409"/>
                <a:gd name="connsiteY3" fmla="*/ 216808 h 2650031"/>
                <a:gd name="connsiteX4" fmla="*/ 3710409 w 3710409"/>
                <a:gd name="connsiteY4" fmla="*/ 0 h 2650031"/>
                <a:gd name="connsiteX0" fmla="*/ 0 w 3710409"/>
                <a:gd name="connsiteY0" fmla="*/ 2597327 h 2597327"/>
                <a:gd name="connsiteX1" fmla="*/ 1125640 w 3710409"/>
                <a:gd name="connsiteY1" fmla="*/ 2542812 h 2597327"/>
                <a:gd name="connsiteX2" fmla="*/ 2335256 w 3710409"/>
                <a:gd name="connsiteY2" fmla="*/ 1358423 h 2597327"/>
                <a:gd name="connsiteX3" fmla="*/ 3055761 w 3710409"/>
                <a:gd name="connsiteY3" fmla="*/ 216808 h 2597327"/>
                <a:gd name="connsiteX4" fmla="*/ 3710409 w 3710409"/>
                <a:gd name="connsiteY4" fmla="*/ 0 h 2597327"/>
                <a:gd name="connsiteX0" fmla="*/ 0 w 3710409"/>
                <a:gd name="connsiteY0" fmla="*/ 2597327 h 2599003"/>
                <a:gd name="connsiteX1" fmla="*/ 1125640 w 3710409"/>
                <a:gd name="connsiteY1" fmla="*/ 2542812 h 2599003"/>
                <a:gd name="connsiteX2" fmla="*/ 2335256 w 3710409"/>
                <a:gd name="connsiteY2" fmla="*/ 1358423 h 2599003"/>
                <a:gd name="connsiteX3" fmla="*/ 3055761 w 3710409"/>
                <a:gd name="connsiteY3" fmla="*/ 216808 h 2599003"/>
                <a:gd name="connsiteX4" fmla="*/ 3710409 w 3710409"/>
                <a:gd name="connsiteY4" fmla="*/ 0 h 2599003"/>
                <a:gd name="connsiteX0" fmla="*/ 0 w 3710409"/>
                <a:gd name="connsiteY0" fmla="*/ 2597327 h 2634701"/>
                <a:gd name="connsiteX1" fmla="*/ 1125640 w 3710409"/>
                <a:gd name="connsiteY1" fmla="*/ 2542812 h 2634701"/>
                <a:gd name="connsiteX2" fmla="*/ 2212952 w 3710409"/>
                <a:gd name="connsiteY2" fmla="*/ 1572958 h 2634701"/>
                <a:gd name="connsiteX3" fmla="*/ 3055761 w 3710409"/>
                <a:gd name="connsiteY3" fmla="*/ 216808 h 2634701"/>
                <a:gd name="connsiteX4" fmla="*/ 3710409 w 3710409"/>
                <a:gd name="connsiteY4" fmla="*/ 0 h 2634701"/>
                <a:gd name="connsiteX0" fmla="*/ 0 w 3710409"/>
                <a:gd name="connsiteY0" fmla="*/ 2597327 h 2634701"/>
                <a:gd name="connsiteX1" fmla="*/ 1125640 w 3710409"/>
                <a:gd name="connsiteY1" fmla="*/ 2542812 h 2634701"/>
                <a:gd name="connsiteX2" fmla="*/ 2212952 w 3710409"/>
                <a:gd name="connsiteY2" fmla="*/ 1572958 h 2634701"/>
                <a:gd name="connsiteX3" fmla="*/ 3055761 w 3710409"/>
                <a:gd name="connsiteY3" fmla="*/ 216808 h 2634701"/>
                <a:gd name="connsiteX4" fmla="*/ 3710409 w 3710409"/>
                <a:gd name="connsiteY4" fmla="*/ 0 h 2634701"/>
                <a:gd name="connsiteX0" fmla="*/ 0 w 3710409"/>
                <a:gd name="connsiteY0" fmla="*/ 2597327 h 2597327"/>
                <a:gd name="connsiteX1" fmla="*/ 1125640 w 3710409"/>
                <a:gd name="connsiteY1" fmla="*/ 2542812 h 2597327"/>
                <a:gd name="connsiteX2" fmla="*/ 1656901 w 3710409"/>
                <a:gd name="connsiteY2" fmla="*/ 2283110 h 2597327"/>
                <a:gd name="connsiteX3" fmla="*/ 2212952 w 3710409"/>
                <a:gd name="connsiteY3" fmla="*/ 1572958 h 2597327"/>
                <a:gd name="connsiteX4" fmla="*/ 3055761 w 3710409"/>
                <a:gd name="connsiteY4" fmla="*/ 216808 h 2597327"/>
                <a:gd name="connsiteX5" fmla="*/ 3710409 w 3710409"/>
                <a:gd name="connsiteY5" fmla="*/ 0 h 2597327"/>
                <a:gd name="connsiteX0" fmla="*/ 0 w 3710409"/>
                <a:gd name="connsiteY0" fmla="*/ 2597327 h 2597327"/>
                <a:gd name="connsiteX1" fmla="*/ 1125640 w 3710409"/>
                <a:gd name="connsiteY1" fmla="*/ 2542812 h 2597327"/>
                <a:gd name="connsiteX2" fmla="*/ 1656901 w 3710409"/>
                <a:gd name="connsiteY2" fmla="*/ 2283110 h 2597327"/>
                <a:gd name="connsiteX3" fmla="*/ 2212952 w 3710409"/>
                <a:gd name="connsiteY3" fmla="*/ 1572958 h 2597327"/>
                <a:gd name="connsiteX4" fmla="*/ 3055761 w 3710409"/>
                <a:gd name="connsiteY4" fmla="*/ 216808 h 2597327"/>
                <a:gd name="connsiteX5" fmla="*/ 3710409 w 3710409"/>
                <a:gd name="connsiteY5" fmla="*/ 0 h 2597327"/>
                <a:gd name="connsiteX0" fmla="*/ 0 w 3710409"/>
                <a:gd name="connsiteY0" fmla="*/ 2597327 h 2597327"/>
                <a:gd name="connsiteX1" fmla="*/ 1125640 w 3710409"/>
                <a:gd name="connsiteY1" fmla="*/ 2542812 h 2597327"/>
                <a:gd name="connsiteX2" fmla="*/ 1656901 w 3710409"/>
                <a:gd name="connsiteY2" fmla="*/ 2283110 h 2597327"/>
                <a:gd name="connsiteX3" fmla="*/ 2212952 w 3710409"/>
                <a:gd name="connsiteY3" fmla="*/ 1572958 h 2597327"/>
                <a:gd name="connsiteX4" fmla="*/ 3055761 w 3710409"/>
                <a:gd name="connsiteY4" fmla="*/ 216808 h 2597327"/>
                <a:gd name="connsiteX5" fmla="*/ 3710409 w 3710409"/>
                <a:gd name="connsiteY5" fmla="*/ 0 h 2597327"/>
                <a:gd name="connsiteX0" fmla="*/ 0 w 3710409"/>
                <a:gd name="connsiteY0" fmla="*/ 2597327 h 2597327"/>
                <a:gd name="connsiteX1" fmla="*/ 1125640 w 3710409"/>
                <a:gd name="connsiteY1" fmla="*/ 2542812 h 2597327"/>
                <a:gd name="connsiteX2" fmla="*/ 1656901 w 3710409"/>
                <a:gd name="connsiteY2" fmla="*/ 2283110 h 2597327"/>
                <a:gd name="connsiteX3" fmla="*/ 2212952 w 3710409"/>
                <a:gd name="connsiteY3" fmla="*/ 1572958 h 2597327"/>
                <a:gd name="connsiteX4" fmla="*/ 3055761 w 3710409"/>
                <a:gd name="connsiteY4" fmla="*/ 216808 h 2597327"/>
                <a:gd name="connsiteX5" fmla="*/ 3710409 w 3710409"/>
                <a:gd name="connsiteY5" fmla="*/ 0 h 259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0409" h="2597327">
                  <a:moveTo>
                    <a:pt x="0" y="2597327"/>
                  </a:moveTo>
                  <a:cubicBezTo>
                    <a:pt x="241114" y="2593260"/>
                    <a:pt x="849490" y="2595182"/>
                    <a:pt x="1125640" y="2542812"/>
                  </a:cubicBezTo>
                  <a:cubicBezTo>
                    <a:pt x="1401790" y="2490443"/>
                    <a:pt x="1483326" y="2407115"/>
                    <a:pt x="1656901" y="2283110"/>
                  </a:cubicBezTo>
                  <a:cubicBezTo>
                    <a:pt x="1830476" y="2159105"/>
                    <a:pt x="1979809" y="1917342"/>
                    <a:pt x="2212952" y="1572958"/>
                  </a:cubicBezTo>
                  <a:cubicBezTo>
                    <a:pt x="2446095" y="1228574"/>
                    <a:pt x="2806185" y="478968"/>
                    <a:pt x="3055761" y="216808"/>
                  </a:cubicBezTo>
                  <a:cubicBezTo>
                    <a:pt x="3305337" y="-45352"/>
                    <a:pt x="3445235" y="19198"/>
                    <a:pt x="3710409" y="0"/>
                  </a:cubicBezTo>
                </a:path>
              </a:pathLst>
            </a:custGeom>
            <a:noFill/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399305" y="571164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005878" y="571164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186159" y="571164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579586" y="571164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16704799">
              <a:off x="7047809" y="4710929"/>
              <a:ext cx="13035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275BC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N=10,000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 rot="18556428">
              <a:off x="6342960" y="4653676"/>
              <a:ext cx="1303562" cy="743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000" b="1" dirty="0" smtClean="0">
                  <a:solidFill>
                    <a:srgbClr val="CC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N=10,000</a:t>
              </a:r>
            </a:p>
            <a:p>
              <a:pPr>
                <a:lnSpc>
                  <a:spcPct val="110000"/>
                </a:lnSpc>
              </a:pPr>
              <a:r>
                <a:rPr lang="en-US" sz="2000" b="1" dirty="0" smtClean="0">
                  <a:solidFill>
                    <a:srgbClr val="CC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soft</a:t>
              </a:r>
              <a:endParaRPr lang="en-US" sz="20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729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35" y="-1"/>
            <a:ext cx="8229600" cy="1658471"/>
          </a:xfrm>
        </p:spPr>
        <p:txBody>
          <a:bodyPr>
            <a:normAutofit/>
          </a:bodyPr>
          <a:lstStyle/>
          <a:p>
            <a:r>
              <a:rPr lang="en-US" dirty="0" smtClean="0"/>
              <a:t>Probability that it’s not </a:t>
            </a:r>
            <a:r>
              <a:rPr lang="en-US" dirty="0" smtClean="0"/>
              <a:t>noise</a:t>
            </a:r>
            <a:br>
              <a:rPr lang="en-US" dirty="0" smtClean="0"/>
            </a:br>
            <a:r>
              <a:rPr lang="en-US" sz="2800" dirty="0" smtClean="0"/>
              <a:t>average/sum </a:t>
            </a:r>
            <a:r>
              <a:rPr lang="en-US" sz="2800" dirty="0"/>
              <a:t>of </a:t>
            </a:r>
            <a:r>
              <a:rPr lang="en-US" sz="2800" dirty="0" err="1"/>
              <a:t>N</a:t>
            </a:r>
            <a:r>
              <a:rPr lang="en-US" sz="2800" baseline="-25000" dirty="0" err="1"/>
              <a:t>things</a:t>
            </a:r>
            <a:endParaRPr lang="en-US" sz="2800" baseline="-25000" dirty="0"/>
          </a:p>
        </p:txBody>
      </p:sp>
      <p:pic>
        <p:nvPicPr>
          <p:cNvPr id="50" name="Picture 2" descr="undefin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629" y="2164011"/>
            <a:ext cx="5701291" cy="435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543684" y="1982590"/>
            <a:ext cx="1326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χ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4763" y="2997631"/>
            <a:ext cx="20986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That its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Gaussian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08537" y="5289383"/>
            <a:ext cx="2119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tie breaker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73328" y="2385156"/>
            <a:ext cx="19323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things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45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Sensible scoring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06" y="1442301"/>
            <a:ext cx="7737028" cy="5214977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Statistical potential</a:t>
            </a:r>
          </a:p>
          <a:p>
            <a:pPr lvl="2">
              <a:buFont typeface="Arial" panose="020B0604020202020204" pitchFamily="34" charset="0"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bonds, angles, planes, torsions, chiral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Leonard-Jones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vdW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Arial" panose="020B0604020202020204" pitchFamily="34" charset="0"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non-bond and clashes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Probability -&gt;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dev</a:t>
            </a:r>
          </a:p>
          <a:p>
            <a:pPr marL="914400" lvl="2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Rota,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rama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Peptide bond </a:t>
            </a:r>
          </a:p>
          <a:p>
            <a:pPr marL="914400" lvl="2" indent="0">
              <a:buNone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l-GR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dev </a:t>
            </a:r>
          </a:p>
          <a:p>
            <a:pPr marL="914400" lvl="2" indent="0">
              <a:buNone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= 0.05 Å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60126" y="1594624"/>
            <a:ext cx="4549698" cy="4438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26972" y="2618906"/>
            <a:ext cx="4617028" cy="3503625"/>
            <a:chOff x="4331843" y="3490598"/>
            <a:chExt cx="4617028" cy="3503625"/>
          </a:xfrm>
        </p:grpSpPr>
        <p:sp>
          <p:nvSpPr>
            <p:cNvPr id="8" name="Freeform 7"/>
            <p:cNvSpPr/>
            <p:nvPr/>
          </p:nvSpPr>
          <p:spPr>
            <a:xfrm>
              <a:off x="6261064" y="3687900"/>
              <a:ext cx="2530050" cy="2405226"/>
            </a:xfrm>
            <a:custGeom>
              <a:avLst/>
              <a:gdLst>
                <a:gd name="connsiteX0" fmla="*/ 0 w 3946918"/>
                <a:gd name="connsiteY0" fmla="*/ 2651546 h 2651546"/>
                <a:gd name="connsiteX1" fmla="*/ 1541124 w 3946918"/>
                <a:gd name="connsiteY1" fmla="*/ 452877 h 2651546"/>
                <a:gd name="connsiteX2" fmla="*/ 3729519 w 3946918"/>
                <a:gd name="connsiteY2" fmla="*/ 31636 h 2651546"/>
                <a:gd name="connsiteX3" fmla="*/ 3750068 w 3946918"/>
                <a:gd name="connsiteY3" fmla="*/ 62459 h 2651546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3729519 w 3729519"/>
                <a:gd name="connsiteY2" fmla="*/ 0 h 2619910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573304 w 3729519"/>
                <a:gd name="connsiteY1" fmla="*/ 2296227 h 2619910"/>
                <a:gd name="connsiteX2" fmla="*/ 1028125 w 3729519"/>
                <a:gd name="connsiteY2" fmla="*/ 1581113 h 2619910"/>
                <a:gd name="connsiteX3" fmla="*/ 1487616 w 3729519"/>
                <a:gd name="connsiteY3" fmla="*/ 440060 h 2619910"/>
                <a:gd name="connsiteX4" fmla="*/ 2388765 w 3729519"/>
                <a:gd name="connsiteY4" fmla="*/ 214869 h 2619910"/>
                <a:gd name="connsiteX5" fmla="*/ 3729519 w 3729519"/>
                <a:gd name="connsiteY5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611525 w 3729519"/>
                <a:gd name="connsiteY1" fmla="*/ 2525816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363093 w 3729519"/>
                <a:gd name="connsiteY1" fmla="*/ 2596699 h 2619910"/>
                <a:gd name="connsiteX2" fmla="*/ 611525 w 3729519"/>
                <a:gd name="connsiteY2" fmla="*/ 2525816 h 2619910"/>
                <a:gd name="connsiteX3" fmla="*/ 882888 w 3729519"/>
                <a:gd name="connsiteY3" fmla="*/ 2266117 h 2619910"/>
                <a:gd name="connsiteX4" fmla="*/ 1169540 w 3729519"/>
                <a:gd name="connsiteY4" fmla="*/ 1660152 h 2619910"/>
                <a:gd name="connsiteX5" fmla="*/ 1414149 w 3729519"/>
                <a:gd name="connsiteY5" fmla="*/ 880426 h 2619910"/>
                <a:gd name="connsiteX6" fmla="*/ 1499082 w 3729519"/>
                <a:gd name="connsiteY6" fmla="*/ 605666 h 2619910"/>
                <a:gd name="connsiteX7" fmla="*/ 1758131 w 3729519"/>
                <a:gd name="connsiteY7" fmla="*/ 409956 h 2619910"/>
                <a:gd name="connsiteX8" fmla="*/ 2388765 w 3729519"/>
                <a:gd name="connsiteY8" fmla="*/ 214869 h 2619910"/>
                <a:gd name="connsiteX9" fmla="*/ 3729519 w 3729519"/>
                <a:gd name="connsiteY9" fmla="*/ 0 h 2619910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2369655 w 3710409"/>
                <a:gd name="connsiteY8" fmla="*/ 214869 h 2602463"/>
                <a:gd name="connsiteX9" fmla="*/ 3710409 w 3710409"/>
                <a:gd name="connsiteY9" fmla="*/ 0 h 2602463"/>
                <a:gd name="connsiteX0" fmla="*/ 0 w 3717981"/>
                <a:gd name="connsiteY0" fmla="*/ 2384458 h 2389594"/>
                <a:gd name="connsiteX1" fmla="*/ 343983 w 3717981"/>
                <a:gd name="connsiteY1" fmla="*/ 2383830 h 2389594"/>
                <a:gd name="connsiteX2" fmla="*/ 592415 w 3717981"/>
                <a:gd name="connsiteY2" fmla="*/ 2312947 h 2389594"/>
                <a:gd name="connsiteX3" fmla="*/ 863778 w 3717981"/>
                <a:gd name="connsiteY3" fmla="*/ 2053248 h 2389594"/>
                <a:gd name="connsiteX4" fmla="*/ 1150430 w 3717981"/>
                <a:gd name="connsiteY4" fmla="*/ 1447283 h 2389594"/>
                <a:gd name="connsiteX5" fmla="*/ 1395039 w 3717981"/>
                <a:gd name="connsiteY5" fmla="*/ 667557 h 2389594"/>
                <a:gd name="connsiteX6" fmla="*/ 1479972 w 3717981"/>
                <a:gd name="connsiteY6" fmla="*/ 392797 h 2389594"/>
                <a:gd name="connsiteX7" fmla="*/ 1739021 w 3717981"/>
                <a:gd name="connsiteY7" fmla="*/ 197087 h 2389594"/>
                <a:gd name="connsiteX8" fmla="*/ 2369655 w 3717981"/>
                <a:gd name="connsiteY8" fmla="*/ 2000 h 2389594"/>
                <a:gd name="connsiteX9" fmla="*/ 3717981 w 3717981"/>
                <a:gd name="connsiteY9" fmla="*/ 1714174 h 2389594"/>
                <a:gd name="connsiteX0" fmla="*/ 0 w 3717981"/>
                <a:gd name="connsiteY0" fmla="*/ 2189135 h 2194271"/>
                <a:gd name="connsiteX1" fmla="*/ 343983 w 3717981"/>
                <a:gd name="connsiteY1" fmla="*/ 2188507 h 2194271"/>
                <a:gd name="connsiteX2" fmla="*/ 592415 w 3717981"/>
                <a:gd name="connsiteY2" fmla="*/ 2117624 h 2194271"/>
                <a:gd name="connsiteX3" fmla="*/ 863778 w 3717981"/>
                <a:gd name="connsiteY3" fmla="*/ 1857925 h 2194271"/>
                <a:gd name="connsiteX4" fmla="*/ 1150430 w 3717981"/>
                <a:gd name="connsiteY4" fmla="*/ 1251960 h 2194271"/>
                <a:gd name="connsiteX5" fmla="*/ 1395039 w 3717981"/>
                <a:gd name="connsiteY5" fmla="*/ 472234 h 2194271"/>
                <a:gd name="connsiteX6" fmla="*/ 1479972 w 3717981"/>
                <a:gd name="connsiteY6" fmla="*/ 197474 h 2194271"/>
                <a:gd name="connsiteX7" fmla="*/ 1739021 w 3717981"/>
                <a:gd name="connsiteY7" fmla="*/ 1764 h 2194271"/>
                <a:gd name="connsiteX8" fmla="*/ 2687673 w 3717981"/>
                <a:gd name="connsiteY8" fmla="*/ 1624572 h 2194271"/>
                <a:gd name="connsiteX9" fmla="*/ 3717981 w 3717981"/>
                <a:gd name="connsiteY9" fmla="*/ 1518851 h 2194271"/>
                <a:gd name="connsiteX0" fmla="*/ 0 w 3717981"/>
                <a:gd name="connsiteY0" fmla="*/ 2066689 h 2071825"/>
                <a:gd name="connsiteX1" fmla="*/ 343983 w 3717981"/>
                <a:gd name="connsiteY1" fmla="*/ 2066061 h 2071825"/>
                <a:gd name="connsiteX2" fmla="*/ 592415 w 3717981"/>
                <a:gd name="connsiteY2" fmla="*/ 1995178 h 2071825"/>
                <a:gd name="connsiteX3" fmla="*/ 863778 w 3717981"/>
                <a:gd name="connsiteY3" fmla="*/ 1735479 h 2071825"/>
                <a:gd name="connsiteX4" fmla="*/ 1150430 w 3717981"/>
                <a:gd name="connsiteY4" fmla="*/ 1129514 h 2071825"/>
                <a:gd name="connsiteX5" fmla="*/ 1395039 w 3717981"/>
                <a:gd name="connsiteY5" fmla="*/ 349788 h 2071825"/>
                <a:gd name="connsiteX6" fmla="*/ 1479972 w 3717981"/>
                <a:gd name="connsiteY6" fmla="*/ 75028 h 2071825"/>
                <a:gd name="connsiteX7" fmla="*/ 2121399 w 3717981"/>
                <a:gd name="connsiteY7" fmla="*/ 1674630 h 2071825"/>
                <a:gd name="connsiteX8" fmla="*/ 2687673 w 3717981"/>
                <a:gd name="connsiteY8" fmla="*/ 1502126 h 2071825"/>
                <a:gd name="connsiteX9" fmla="*/ 3717981 w 3717981"/>
                <a:gd name="connsiteY9" fmla="*/ 1396405 h 2071825"/>
                <a:gd name="connsiteX0" fmla="*/ 0 w 3717981"/>
                <a:gd name="connsiteY0" fmla="*/ 1732621 h 1737757"/>
                <a:gd name="connsiteX1" fmla="*/ 343983 w 3717981"/>
                <a:gd name="connsiteY1" fmla="*/ 1731993 h 1737757"/>
                <a:gd name="connsiteX2" fmla="*/ 592415 w 3717981"/>
                <a:gd name="connsiteY2" fmla="*/ 1661110 h 1737757"/>
                <a:gd name="connsiteX3" fmla="*/ 863778 w 3717981"/>
                <a:gd name="connsiteY3" fmla="*/ 1401411 h 1737757"/>
                <a:gd name="connsiteX4" fmla="*/ 1150430 w 3717981"/>
                <a:gd name="connsiteY4" fmla="*/ 795446 h 1737757"/>
                <a:gd name="connsiteX5" fmla="*/ 1395039 w 3717981"/>
                <a:gd name="connsiteY5" fmla="*/ 15720 h 1737757"/>
                <a:gd name="connsiteX6" fmla="*/ 1510259 w 3717981"/>
                <a:gd name="connsiteY6" fmla="*/ 1412068 h 1737757"/>
                <a:gd name="connsiteX7" fmla="*/ 2121399 w 3717981"/>
                <a:gd name="connsiteY7" fmla="*/ 1340562 h 1737757"/>
                <a:gd name="connsiteX8" fmla="*/ 2687673 w 3717981"/>
                <a:gd name="connsiteY8" fmla="*/ 1168058 h 1737757"/>
                <a:gd name="connsiteX9" fmla="*/ 3717981 w 3717981"/>
                <a:gd name="connsiteY9" fmla="*/ 1062337 h 1737757"/>
                <a:gd name="connsiteX0" fmla="*/ 0 w 3717981"/>
                <a:gd name="connsiteY0" fmla="*/ 1405035 h 1410171"/>
                <a:gd name="connsiteX1" fmla="*/ 343983 w 3717981"/>
                <a:gd name="connsiteY1" fmla="*/ 1404407 h 1410171"/>
                <a:gd name="connsiteX2" fmla="*/ 592415 w 3717981"/>
                <a:gd name="connsiteY2" fmla="*/ 1333524 h 1410171"/>
                <a:gd name="connsiteX3" fmla="*/ 863778 w 3717981"/>
                <a:gd name="connsiteY3" fmla="*/ 1073825 h 1410171"/>
                <a:gd name="connsiteX4" fmla="*/ 1150430 w 3717981"/>
                <a:gd name="connsiteY4" fmla="*/ 467860 h 1410171"/>
                <a:gd name="connsiteX5" fmla="*/ 1289033 w 3717981"/>
                <a:gd name="connsiteY5" fmla="*/ 19344 h 1410171"/>
                <a:gd name="connsiteX6" fmla="*/ 1510259 w 3717981"/>
                <a:gd name="connsiteY6" fmla="*/ 1084482 h 1410171"/>
                <a:gd name="connsiteX7" fmla="*/ 2121399 w 3717981"/>
                <a:gd name="connsiteY7" fmla="*/ 1012976 h 1410171"/>
                <a:gd name="connsiteX8" fmla="*/ 2687673 w 3717981"/>
                <a:gd name="connsiteY8" fmla="*/ 840472 h 1410171"/>
                <a:gd name="connsiteX9" fmla="*/ 3717981 w 3717981"/>
                <a:gd name="connsiteY9" fmla="*/ 734751 h 1410171"/>
                <a:gd name="connsiteX0" fmla="*/ 867156 w 3381215"/>
                <a:gd name="connsiteY0" fmla="*/ 14 h 2596448"/>
                <a:gd name="connsiteX1" fmla="*/ 7217 w 3381215"/>
                <a:gd name="connsiteY1" fmla="*/ 2596378 h 2596448"/>
                <a:gd name="connsiteX2" fmla="*/ 255649 w 3381215"/>
                <a:gd name="connsiteY2" fmla="*/ 2525495 h 2596448"/>
                <a:gd name="connsiteX3" fmla="*/ 527012 w 3381215"/>
                <a:gd name="connsiteY3" fmla="*/ 2265796 h 2596448"/>
                <a:gd name="connsiteX4" fmla="*/ 813664 w 3381215"/>
                <a:gd name="connsiteY4" fmla="*/ 1659831 h 2596448"/>
                <a:gd name="connsiteX5" fmla="*/ 952267 w 3381215"/>
                <a:gd name="connsiteY5" fmla="*/ 1211315 h 2596448"/>
                <a:gd name="connsiteX6" fmla="*/ 1173493 w 3381215"/>
                <a:gd name="connsiteY6" fmla="*/ 2276453 h 2596448"/>
                <a:gd name="connsiteX7" fmla="*/ 1784633 w 3381215"/>
                <a:gd name="connsiteY7" fmla="*/ 2204947 h 2596448"/>
                <a:gd name="connsiteX8" fmla="*/ 2350907 w 3381215"/>
                <a:gd name="connsiteY8" fmla="*/ 2032443 h 2596448"/>
                <a:gd name="connsiteX9" fmla="*/ 3381215 w 3381215"/>
                <a:gd name="connsiteY9" fmla="*/ 1926722 h 2596448"/>
                <a:gd name="connsiteX0" fmla="*/ 867360 w 3381419"/>
                <a:gd name="connsiteY0" fmla="*/ 0 h 2596442"/>
                <a:gd name="connsiteX1" fmla="*/ 7421 w 3381419"/>
                <a:gd name="connsiteY1" fmla="*/ 2596364 h 2596442"/>
                <a:gd name="connsiteX2" fmla="*/ 255853 w 3381419"/>
                <a:gd name="connsiteY2" fmla="*/ 2525481 h 2596442"/>
                <a:gd name="connsiteX3" fmla="*/ 527216 w 3381419"/>
                <a:gd name="connsiteY3" fmla="*/ 2265782 h 2596442"/>
                <a:gd name="connsiteX4" fmla="*/ 813868 w 3381419"/>
                <a:gd name="connsiteY4" fmla="*/ 1659817 h 2596442"/>
                <a:gd name="connsiteX5" fmla="*/ 952471 w 3381419"/>
                <a:gd name="connsiteY5" fmla="*/ 1211301 h 2596442"/>
                <a:gd name="connsiteX6" fmla="*/ 1173697 w 3381419"/>
                <a:gd name="connsiteY6" fmla="*/ 2276439 h 2596442"/>
                <a:gd name="connsiteX7" fmla="*/ 1784837 w 3381419"/>
                <a:gd name="connsiteY7" fmla="*/ 2204933 h 2596442"/>
                <a:gd name="connsiteX8" fmla="*/ 2351111 w 3381419"/>
                <a:gd name="connsiteY8" fmla="*/ 2032429 h 2596442"/>
                <a:gd name="connsiteX9" fmla="*/ 3381419 w 3381419"/>
                <a:gd name="connsiteY9" fmla="*/ 1926708 h 2596442"/>
                <a:gd name="connsiteX0" fmla="*/ 621666 w 3135725"/>
                <a:gd name="connsiteY0" fmla="*/ 0 h 2666748"/>
                <a:gd name="connsiteX1" fmla="*/ 10159 w 3135725"/>
                <a:gd name="connsiteY1" fmla="*/ 2525481 h 2666748"/>
                <a:gd name="connsiteX2" fmla="*/ 281522 w 3135725"/>
                <a:gd name="connsiteY2" fmla="*/ 2265782 h 2666748"/>
                <a:gd name="connsiteX3" fmla="*/ 568174 w 3135725"/>
                <a:gd name="connsiteY3" fmla="*/ 1659817 h 2666748"/>
                <a:gd name="connsiteX4" fmla="*/ 706777 w 3135725"/>
                <a:gd name="connsiteY4" fmla="*/ 1211301 h 2666748"/>
                <a:gd name="connsiteX5" fmla="*/ 928003 w 3135725"/>
                <a:gd name="connsiteY5" fmla="*/ 2276439 h 2666748"/>
                <a:gd name="connsiteX6" fmla="*/ 1539143 w 3135725"/>
                <a:gd name="connsiteY6" fmla="*/ 2204933 h 2666748"/>
                <a:gd name="connsiteX7" fmla="*/ 2105417 w 3135725"/>
                <a:gd name="connsiteY7" fmla="*/ 2032429 h 2666748"/>
                <a:gd name="connsiteX8" fmla="*/ 3135725 w 3135725"/>
                <a:gd name="connsiteY8" fmla="*/ 1926708 h 2666748"/>
                <a:gd name="connsiteX0" fmla="*/ 340402 w 2854461"/>
                <a:gd name="connsiteY0" fmla="*/ 0 h 2346370"/>
                <a:gd name="connsiteX1" fmla="*/ 258 w 2854461"/>
                <a:gd name="connsiteY1" fmla="*/ 2265782 h 2346370"/>
                <a:gd name="connsiteX2" fmla="*/ 286910 w 2854461"/>
                <a:gd name="connsiteY2" fmla="*/ 1659817 h 2346370"/>
                <a:gd name="connsiteX3" fmla="*/ 425513 w 2854461"/>
                <a:gd name="connsiteY3" fmla="*/ 1211301 h 2346370"/>
                <a:gd name="connsiteX4" fmla="*/ 646739 w 2854461"/>
                <a:gd name="connsiteY4" fmla="*/ 2276439 h 2346370"/>
                <a:gd name="connsiteX5" fmla="*/ 1257879 w 2854461"/>
                <a:gd name="connsiteY5" fmla="*/ 2204933 h 2346370"/>
                <a:gd name="connsiteX6" fmla="*/ 1824153 w 2854461"/>
                <a:gd name="connsiteY6" fmla="*/ 2032429 h 2346370"/>
                <a:gd name="connsiteX7" fmla="*/ 2854461 w 2854461"/>
                <a:gd name="connsiteY7" fmla="*/ 1926708 h 2346370"/>
                <a:gd name="connsiteX0" fmla="*/ 55761 w 2569820"/>
                <a:gd name="connsiteY0" fmla="*/ 0 h 2346370"/>
                <a:gd name="connsiteX1" fmla="*/ 2269 w 2569820"/>
                <a:gd name="connsiteY1" fmla="*/ 1659817 h 2346370"/>
                <a:gd name="connsiteX2" fmla="*/ 140872 w 2569820"/>
                <a:gd name="connsiteY2" fmla="*/ 1211301 h 2346370"/>
                <a:gd name="connsiteX3" fmla="*/ 362098 w 2569820"/>
                <a:gd name="connsiteY3" fmla="*/ 2276439 h 2346370"/>
                <a:gd name="connsiteX4" fmla="*/ 973238 w 2569820"/>
                <a:gd name="connsiteY4" fmla="*/ 2204933 h 2346370"/>
                <a:gd name="connsiteX5" fmla="*/ 1539512 w 2569820"/>
                <a:gd name="connsiteY5" fmla="*/ 2032429 h 2346370"/>
                <a:gd name="connsiteX6" fmla="*/ 2569820 w 2569820"/>
                <a:gd name="connsiteY6" fmla="*/ 1926708 h 2346370"/>
                <a:gd name="connsiteX0" fmla="*/ 0 w 2514059"/>
                <a:gd name="connsiteY0" fmla="*/ 0 h 2346370"/>
                <a:gd name="connsiteX1" fmla="*/ 85111 w 2514059"/>
                <a:gd name="connsiteY1" fmla="*/ 1211301 h 2346370"/>
                <a:gd name="connsiteX2" fmla="*/ 306337 w 2514059"/>
                <a:gd name="connsiteY2" fmla="*/ 2276439 h 2346370"/>
                <a:gd name="connsiteX3" fmla="*/ 917477 w 2514059"/>
                <a:gd name="connsiteY3" fmla="*/ 2204933 h 2346370"/>
                <a:gd name="connsiteX4" fmla="*/ 1483751 w 2514059"/>
                <a:gd name="connsiteY4" fmla="*/ 2032429 h 2346370"/>
                <a:gd name="connsiteX5" fmla="*/ 2514059 w 2514059"/>
                <a:gd name="connsiteY5" fmla="*/ 1926708 h 2346370"/>
                <a:gd name="connsiteX0" fmla="*/ 0 w 2514059"/>
                <a:gd name="connsiteY0" fmla="*/ 0 h 2403090"/>
                <a:gd name="connsiteX1" fmla="*/ 85111 w 2514059"/>
                <a:gd name="connsiteY1" fmla="*/ 1211301 h 2403090"/>
                <a:gd name="connsiteX2" fmla="*/ 306337 w 2514059"/>
                <a:gd name="connsiteY2" fmla="*/ 2276439 h 2403090"/>
                <a:gd name="connsiteX3" fmla="*/ 460656 w 2514059"/>
                <a:gd name="connsiteY3" fmla="*/ 2375109 h 2403090"/>
                <a:gd name="connsiteX4" fmla="*/ 917477 w 2514059"/>
                <a:gd name="connsiteY4" fmla="*/ 2204933 h 2403090"/>
                <a:gd name="connsiteX5" fmla="*/ 1483751 w 2514059"/>
                <a:gd name="connsiteY5" fmla="*/ 2032429 h 2403090"/>
                <a:gd name="connsiteX6" fmla="*/ 2514059 w 2514059"/>
                <a:gd name="connsiteY6" fmla="*/ 1926708 h 2403090"/>
                <a:gd name="connsiteX0" fmla="*/ 0 w 2514059"/>
                <a:gd name="connsiteY0" fmla="*/ 0 h 2391803"/>
                <a:gd name="connsiteX1" fmla="*/ 85111 w 2514059"/>
                <a:gd name="connsiteY1" fmla="*/ 1211301 h 2391803"/>
                <a:gd name="connsiteX2" fmla="*/ 306337 w 2514059"/>
                <a:gd name="connsiteY2" fmla="*/ 2276439 h 2391803"/>
                <a:gd name="connsiteX3" fmla="*/ 460656 w 2514059"/>
                <a:gd name="connsiteY3" fmla="*/ 2375109 h 2391803"/>
                <a:gd name="connsiteX4" fmla="*/ 917477 w 2514059"/>
                <a:gd name="connsiteY4" fmla="*/ 2204933 h 2391803"/>
                <a:gd name="connsiteX5" fmla="*/ 1483751 w 2514059"/>
                <a:gd name="connsiteY5" fmla="*/ 2032429 h 2391803"/>
                <a:gd name="connsiteX6" fmla="*/ 2514059 w 2514059"/>
                <a:gd name="connsiteY6" fmla="*/ 1926708 h 2391803"/>
                <a:gd name="connsiteX0" fmla="*/ 0 w 2514059"/>
                <a:gd name="connsiteY0" fmla="*/ 0 h 2403090"/>
                <a:gd name="connsiteX1" fmla="*/ 85111 w 2514059"/>
                <a:gd name="connsiteY1" fmla="*/ 1211301 h 2403090"/>
                <a:gd name="connsiteX2" fmla="*/ 306337 w 2514059"/>
                <a:gd name="connsiteY2" fmla="*/ 2276439 h 2403090"/>
                <a:gd name="connsiteX3" fmla="*/ 460656 w 2514059"/>
                <a:gd name="connsiteY3" fmla="*/ 2375109 h 2403090"/>
                <a:gd name="connsiteX4" fmla="*/ 917477 w 2514059"/>
                <a:gd name="connsiteY4" fmla="*/ 2204933 h 2403090"/>
                <a:gd name="connsiteX5" fmla="*/ 1483751 w 2514059"/>
                <a:gd name="connsiteY5" fmla="*/ 2032429 h 2403090"/>
                <a:gd name="connsiteX6" fmla="*/ 2514059 w 2514059"/>
                <a:gd name="connsiteY6" fmla="*/ 1926708 h 2403090"/>
                <a:gd name="connsiteX0" fmla="*/ 0 w 2514059"/>
                <a:gd name="connsiteY0" fmla="*/ 0 h 2376032"/>
                <a:gd name="connsiteX1" fmla="*/ 85111 w 2514059"/>
                <a:gd name="connsiteY1" fmla="*/ 1211301 h 2376032"/>
                <a:gd name="connsiteX2" fmla="*/ 238191 w 2514059"/>
                <a:gd name="connsiteY2" fmla="*/ 2125889 h 2376032"/>
                <a:gd name="connsiteX3" fmla="*/ 460656 w 2514059"/>
                <a:gd name="connsiteY3" fmla="*/ 2375109 h 2376032"/>
                <a:gd name="connsiteX4" fmla="*/ 917477 w 2514059"/>
                <a:gd name="connsiteY4" fmla="*/ 2204933 h 2376032"/>
                <a:gd name="connsiteX5" fmla="*/ 1483751 w 2514059"/>
                <a:gd name="connsiteY5" fmla="*/ 2032429 h 2376032"/>
                <a:gd name="connsiteX6" fmla="*/ 2514059 w 2514059"/>
                <a:gd name="connsiteY6" fmla="*/ 1926708 h 237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059" h="2376032">
                  <a:moveTo>
                    <a:pt x="0" y="0"/>
                  </a:moveTo>
                  <a:cubicBezTo>
                    <a:pt x="17731" y="252354"/>
                    <a:pt x="34055" y="831895"/>
                    <a:pt x="85111" y="1211301"/>
                  </a:cubicBezTo>
                  <a:cubicBezTo>
                    <a:pt x="136167" y="1590707"/>
                    <a:pt x="175600" y="1931921"/>
                    <a:pt x="238191" y="2125889"/>
                  </a:cubicBezTo>
                  <a:cubicBezTo>
                    <a:pt x="300782" y="2319857"/>
                    <a:pt x="347442" y="2361935"/>
                    <a:pt x="460656" y="2375109"/>
                  </a:cubicBezTo>
                  <a:cubicBezTo>
                    <a:pt x="573870" y="2388283"/>
                    <a:pt x="750747" y="2257028"/>
                    <a:pt x="917477" y="2204933"/>
                  </a:cubicBezTo>
                  <a:cubicBezTo>
                    <a:pt x="1084207" y="2152838"/>
                    <a:pt x="1156460" y="2105773"/>
                    <a:pt x="1483751" y="2032429"/>
                  </a:cubicBezTo>
                  <a:cubicBezTo>
                    <a:pt x="1848483" y="1962222"/>
                    <a:pt x="2287415" y="1946837"/>
                    <a:pt x="2514059" y="1926708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041827" y="3668848"/>
              <a:ext cx="3738636" cy="26555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59487" y="3490598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72870" y="4434976"/>
              <a:ext cx="3304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49792" y="5406208"/>
              <a:ext cx="3304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56780" y="6347795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88104" y="6347795"/>
              <a:ext cx="3304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4976439" y="368789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976439" y="392792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976439" y="416795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976439" y="440798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976439" y="464801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976439" y="488804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976439" y="512807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976439" y="536810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976439" y="560813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976439" y="584816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976439" y="608819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980286" y="632822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30311" y="6337753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994618" y="6333943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458925" y="6333943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923232" y="6333943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387539" y="6333943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851846" y="6333943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316153" y="6333943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780463" y="6333943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8618415" y="6347795"/>
              <a:ext cx="3304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5399966" y="3687898"/>
              <a:ext cx="3368252" cy="1926577"/>
            </a:xfrm>
            <a:custGeom>
              <a:avLst/>
              <a:gdLst>
                <a:gd name="connsiteX0" fmla="*/ 0 w 3946918"/>
                <a:gd name="connsiteY0" fmla="*/ 2651546 h 2651546"/>
                <a:gd name="connsiteX1" fmla="*/ 1541124 w 3946918"/>
                <a:gd name="connsiteY1" fmla="*/ 452877 h 2651546"/>
                <a:gd name="connsiteX2" fmla="*/ 3729519 w 3946918"/>
                <a:gd name="connsiteY2" fmla="*/ 31636 h 2651546"/>
                <a:gd name="connsiteX3" fmla="*/ 3750068 w 3946918"/>
                <a:gd name="connsiteY3" fmla="*/ 62459 h 2651546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3729519 w 3729519"/>
                <a:gd name="connsiteY2" fmla="*/ 0 h 2619910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573304 w 3729519"/>
                <a:gd name="connsiteY1" fmla="*/ 2296227 h 2619910"/>
                <a:gd name="connsiteX2" fmla="*/ 1028125 w 3729519"/>
                <a:gd name="connsiteY2" fmla="*/ 1581113 h 2619910"/>
                <a:gd name="connsiteX3" fmla="*/ 1487616 w 3729519"/>
                <a:gd name="connsiteY3" fmla="*/ 440060 h 2619910"/>
                <a:gd name="connsiteX4" fmla="*/ 2388765 w 3729519"/>
                <a:gd name="connsiteY4" fmla="*/ 214869 h 2619910"/>
                <a:gd name="connsiteX5" fmla="*/ 3729519 w 3729519"/>
                <a:gd name="connsiteY5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611525 w 3729519"/>
                <a:gd name="connsiteY1" fmla="*/ 2525816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363093 w 3729519"/>
                <a:gd name="connsiteY1" fmla="*/ 2596699 h 2619910"/>
                <a:gd name="connsiteX2" fmla="*/ 611525 w 3729519"/>
                <a:gd name="connsiteY2" fmla="*/ 2525816 h 2619910"/>
                <a:gd name="connsiteX3" fmla="*/ 882888 w 3729519"/>
                <a:gd name="connsiteY3" fmla="*/ 2266117 h 2619910"/>
                <a:gd name="connsiteX4" fmla="*/ 1169540 w 3729519"/>
                <a:gd name="connsiteY4" fmla="*/ 1660152 h 2619910"/>
                <a:gd name="connsiteX5" fmla="*/ 1414149 w 3729519"/>
                <a:gd name="connsiteY5" fmla="*/ 880426 h 2619910"/>
                <a:gd name="connsiteX6" fmla="*/ 1499082 w 3729519"/>
                <a:gd name="connsiteY6" fmla="*/ 605666 h 2619910"/>
                <a:gd name="connsiteX7" fmla="*/ 1758131 w 3729519"/>
                <a:gd name="connsiteY7" fmla="*/ 409956 h 2619910"/>
                <a:gd name="connsiteX8" fmla="*/ 2388765 w 3729519"/>
                <a:gd name="connsiteY8" fmla="*/ 214869 h 2619910"/>
                <a:gd name="connsiteX9" fmla="*/ 3729519 w 3729519"/>
                <a:gd name="connsiteY9" fmla="*/ 0 h 2619910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2369655 w 3710409"/>
                <a:gd name="connsiteY8" fmla="*/ 214869 h 2602463"/>
                <a:gd name="connsiteX9" fmla="*/ 3710409 w 3710409"/>
                <a:gd name="connsiteY9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660128 w 3710409"/>
                <a:gd name="connsiteY7" fmla="*/ 176603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702171 w 3710409"/>
                <a:gd name="connsiteY7" fmla="*/ 165312 h 2602679"/>
                <a:gd name="connsiteX8" fmla="*/ 3710409 w 3710409"/>
                <a:gd name="connsiteY8" fmla="*/ 0 h 2602679"/>
                <a:gd name="connsiteX0" fmla="*/ 0 w 3702837"/>
                <a:gd name="connsiteY0" fmla="*/ 2479344 h 2484696"/>
                <a:gd name="connsiteX1" fmla="*/ 343983 w 3702837"/>
                <a:gd name="connsiteY1" fmla="*/ 2478716 h 2484696"/>
                <a:gd name="connsiteX2" fmla="*/ 886711 w 3702837"/>
                <a:gd name="connsiteY2" fmla="*/ 2475580 h 2484696"/>
                <a:gd name="connsiteX3" fmla="*/ 1245980 w 3702837"/>
                <a:gd name="connsiteY3" fmla="*/ 2309976 h 2484696"/>
                <a:gd name="connsiteX4" fmla="*/ 1494412 w 3702837"/>
                <a:gd name="connsiteY4" fmla="*/ 1944891 h 2484696"/>
                <a:gd name="connsiteX5" fmla="*/ 1876614 w 3702837"/>
                <a:gd name="connsiteY5" fmla="*/ 1180220 h 2484696"/>
                <a:gd name="connsiteX6" fmla="*/ 2164114 w 3702837"/>
                <a:gd name="connsiteY6" fmla="*/ 547904 h 2484696"/>
                <a:gd name="connsiteX7" fmla="*/ 2702171 w 3702837"/>
                <a:gd name="connsiteY7" fmla="*/ 47329 h 2484696"/>
                <a:gd name="connsiteX8" fmla="*/ 3702837 w 3702837"/>
                <a:gd name="connsiteY8" fmla="*/ 1778950 h 2484696"/>
                <a:gd name="connsiteX0" fmla="*/ 0 w 3702837"/>
                <a:gd name="connsiteY0" fmla="*/ 2479344 h 2484696"/>
                <a:gd name="connsiteX1" fmla="*/ 343983 w 3702837"/>
                <a:gd name="connsiteY1" fmla="*/ 2478716 h 2484696"/>
                <a:gd name="connsiteX2" fmla="*/ 886711 w 3702837"/>
                <a:gd name="connsiteY2" fmla="*/ 2475580 h 2484696"/>
                <a:gd name="connsiteX3" fmla="*/ 1245980 w 3702837"/>
                <a:gd name="connsiteY3" fmla="*/ 2309976 h 2484696"/>
                <a:gd name="connsiteX4" fmla="*/ 1494412 w 3702837"/>
                <a:gd name="connsiteY4" fmla="*/ 1944891 h 2484696"/>
                <a:gd name="connsiteX5" fmla="*/ 1876614 w 3702837"/>
                <a:gd name="connsiteY5" fmla="*/ 1180220 h 2484696"/>
                <a:gd name="connsiteX6" fmla="*/ 2164114 w 3702837"/>
                <a:gd name="connsiteY6" fmla="*/ 547904 h 2484696"/>
                <a:gd name="connsiteX7" fmla="*/ 2702171 w 3702837"/>
                <a:gd name="connsiteY7" fmla="*/ 47329 h 2484696"/>
                <a:gd name="connsiteX8" fmla="*/ 3702837 w 3702837"/>
                <a:gd name="connsiteY8" fmla="*/ 1778950 h 2484696"/>
                <a:gd name="connsiteX0" fmla="*/ 45962 w 3392923"/>
                <a:gd name="connsiteY0" fmla="*/ 14 h 2598595"/>
                <a:gd name="connsiteX1" fmla="*/ 34069 w 3392923"/>
                <a:gd name="connsiteY1" fmla="*/ 2592615 h 2598595"/>
                <a:gd name="connsiteX2" fmla="*/ 576797 w 3392923"/>
                <a:gd name="connsiteY2" fmla="*/ 2589479 h 2598595"/>
                <a:gd name="connsiteX3" fmla="*/ 936066 w 3392923"/>
                <a:gd name="connsiteY3" fmla="*/ 2423875 h 2598595"/>
                <a:gd name="connsiteX4" fmla="*/ 1184498 w 3392923"/>
                <a:gd name="connsiteY4" fmla="*/ 2058790 h 2598595"/>
                <a:gd name="connsiteX5" fmla="*/ 1566700 w 3392923"/>
                <a:gd name="connsiteY5" fmla="*/ 1294119 h 2598595"/>
                <a:gd name="connsiteX6" fmla="*/ 1854200 w 3392923"/>
                <a:gd name="connsiteY6" fmla="*/ 661803 h 2598595"/>
                <a:gd name="connsiteX7" fmla="*/ 2392257 w 3392923"/>
                <a:gd name="connsiteY7" fmla="*/ 161228 h 2598595"/>
                <a:gd name="connsiteX8" fmla="*/ 3392923 w 3392923"/>
                <a:gd name="connsiteY8" fmla="*/ 1892849 h 2598595"/>
                <a:gd name="connsiteX0" fmla="*/ 42645 w 3389606"/>
                <a:gd name="connsiteY0" fmla="*/ 0 h 2598581"/>
                <a:gd name="connsiteX1" fmla="*/ 30752 w 3389606"/>
                <a:gd name="connsiteY1" fmla="*/ 2592601 h 2598581"/>
                <a:gd name="connsiteX2" fmla="*/ 573480 w 3389606"/>
                <a:gd name="connsiteY2" fmla="*/ 2589465 h 2598581"/>
                <a:gd name="connsiteX3" fmla="*/ 932749 w 3389606"/>
                <a:gd name="connsiteY3" fmla="*/ 2423861 h 2598581"/>
                <a:gd name="connsiteX4" fmla="*/ 1181181 w 3389606"/>
                <a:gd name="connsiteY4" fmla="*/ 2058776 h 2598581"/>
                <a:gd name="connsiteX5" fmla="*/ 1563383 w 3389606"/>
                <a:gd name="connsiteY5" fmla="*/ 1294105 h 2598581"/>
                <a:gd name="connsiteX6" fmla="*/ 1850883 w 3389606"/>
                <a:gd name="connsiteY6" fmla="*/ 661789 h 2598581"/>
                <a:gd name="connsiteX7" fmla="*/ 2388940 w 3389606"/>
                <a:gd name="connsiteY7" fmla="*/ 161214 h 2598581"/>
                <a:gd name="connsiteX8" fmla="*/ 3389606 w 3389606"/>
                <a:gd name="connsiteY8" fmla="*/ 1892835 h 2598581"/>
                <a:gd name="connsiteX0" fmla="*/ 0 w 3346961"/>
                <a:gd name="connsiteY0" fmla="*/ 0 h 2691587"/>
                <a:gd name="connsiteX1" fmla="*/ 211476 w 3346961"/>
                <a:gd name="connsiteY1" fmla="*/ 947840 h 2691587"/>
                <a:gd name="connsiteX2" fmla="*/ 530835 w 3346961"/>
                <a:gd name="connsiteY2" fmla="*/ 2589465 h 2691587"/>
                <a:gd name="connsiteX3" fmla="*/ 890104 w 3346961"/>
                <a:gd name="connsiteY3" fmla="*/ 2423861 h 2691587"/>
                <a:gd name="connsiteX4" fmla="*/ 1138536 w 3346961"/>
                <a:gd name="connsiteY4" fmla="*/ 2058776 h 2691587"/>
                <a:gd name="connsiteX5" fmla="*/ 1520738 w 3346961"/>
                <a:gd name="connsiteY5" fmla="*/ 1294105 h 2691587"/>
                <a:gd name="connsiteX6" fmla="*/ 1808238 w 3346961"/>
                <a:gd name="connsiteY6" fmla="*/ 661789 h 2691587"/>
                <a:gd name="connsiteX7" fmla="*/ 2346295 w 3346961"/>
                <a:gd name="connsiteY7" fmla="*/ 161214 h 2691587"/>
                <a:gd name="connsiteX8" fmla="*/ 3346961 w 3346961"/>
                <a:gd name="connsiteY8" fmla="*/ 1892835 h 2691587"/>
                <a:gd name="connsiteX0" fmla="*/ 0 w 3346961"/>
                <a:gd name="connsiteY0" fmla="*/ 0 h 2691587"/>
                <a:gd name="connsiteX1" fmla="*/ 211476 w 3346961"/>
                <a:gd name="connsiteY1" fmla="*/ 947840 h 2691587"/>
                <a:gd name="connsiteX2" fmla="*/ 530835 w 3346961"/>
                <a:gd name="connsiteY2" fmla="*/ 2589465 h 2691587"/>
                <a:gd name="connsiteX3" fmla="*/ 890104 w 3346961"/>
                <a:gd name="connsiteY3" fmla="*/ 2423861 h 2691587"/>
                <a:gd name="connsiteX4" fmla="*/ 1138536 w 3346961"/>
                <a:gd name="connsiteY4" fmla="*/ 2058776 h 2691587"/>
                <a:gd name="connsiteX5" fmla="*/ 1520738 w 3346961"/>
                <a:gd name="connsiteY5" fmla="*/ 1294105 h 2691587"/>
                <a:gd name="connsiteX6" fmla="*/ 1808238 w 3346961"/>
                <a:gd name="connsiteY6" fmla="*/ 661789 h 2691587"/>
                <a:gd name="connsiteX7" fmla="*/ 2346295 w 3346961"/>
                <a:gd name="connsiteY7" fmla="*/ 161214 h 2691587"/>
                <a:gd name="connsiteX8" fmla="*/ 3346961 w 3346961"/>
                <a:gd name="connsiteY8" fmla="*/ 1892835 h 2691587"/>
                <a:gd name="connsiteX0" fmla="*/ 0 w 3346961"/>
                <a:gd name="connsiteY0" fmla="*/ 0 h 2761405"/>
                <a:gd name="connsiteX1" fmla="*/ 530835 w 3346961"/>
                <a:gd name="connsiteY1" fmla="*/ 2589465 h 2761405"/>
                <a:gd name="connsiteX2" fmla="*/ 890104 w 3346961"/>
                <a:gd name="connsiteY2" fmla="*/ 2423861 h 2761405"/>
                <a:gd name="connsiteX3" fmla="*/ 1138536 w 3346961"/>
                <a:gd name="connsiteY3" fmla="*/ 2058776 h 2761405"/>
                <a:gd name="connsiteX4" fmla="*/ 1520738 w 3346961"/>
                <a:gd name="connsiteY4" fmla="*/ 1294105 h 2761405"/>
                <a:gd name="connsiteX5" fmla="*/ 1808238 w 3346961"/>
                <a:gd name="connsiteY5" fmla="*/ 661789 h 2761405"/>
                <a:gd name="connsiteX6" fmla="*/ 2346295 w 3346961"/>
                <a:gd name="connsiteY6" fmla="*/ 161214 h 2761405"/>
                <a:gd name="connsiteX7" fmla="*/ 3346961 w 3346961"/>
                <a:gd name="connsiteY7" fmla="*/ 1892835 h 2761405"/>
                <a:gd name="connsiteX0" fmla="*/ 0 w 3346961"/>
                <a:gd name="connsiteY0" fmla="*/ 0 h 2436797"/>
                <a:gd name="connsiteX1" fmla="*/ 190103 w 3346961"/>
                <a:gd name="connsiteY1" fmla="*/ 884484 h 2436797"/>
                <a:gd name="connsiteX2" fmla="*/ 890104 w 3346961"/>
                <a:gd name="connsiteY2" fmla="*/ 2423861 h 2436797"/>
                <a:gd name="connsiteX3" fmla="*/ 1138536 w 3346961"/>
                <a:gd name="connsiteY3" fmla="*/ 2058776 h 2436797"/>
                <a:gd name="connsiteX4" fmla="*/ 1520738 w 3346961"/>
                <a:gd name="connsiteY4" fmla="*/ 1294105 h 2436797"/>
                <a:gd name="connsiteX5" fmla="*/ 1808238 w 3346961"/>
                <a:gd name="connsiteY5" fmla="*/ 661789 h 2436797"/>
                <a:gd name="connsiteX6" fmla="*/ 2346295 w 3346961"/>
                <a:gd name="connsiteY6" fmla="*/ 161214 h 2436797"/>
                <a:gd name="connsiteX7" fmla="*/ 3346961 w 3346961"/>
                <a:gd name="connsiteY7" fmla="*/ 1892835 h 2436797"/>
                <a:gd name="connsiteX0" fmla="*/ 0 w 3346961"/>
                <a:gd name="connsiteY0" fmla="*/ 0 h 2436597"/>
                <a:gd name="connsiteX1" fmla="*/ 190103 w 3346961"/>
                <a:gd name="connsiteY1" fmla="*/ 884484 h 2436597"/>
                <a:gd name="connsiteX2" fmla="*/ 890104 w 3346961"/>
                <a:gd name="connsiteY2" fmla="*/ 2423861 h 2436597"/>
                <a:gd name="connsiteX3" fmla="*/ 1138536 w 3346961"/>
                <a:gd name="connsiteY3" fmla="*/ 2058776 h 2436597"/>
                <a:gd name="connsiteX4" fmla="*/ 1520738 w 3346961"/>
                <a:gd name="connsiteY4" fmla="*/ 1294105 h 2436597"/>
                <a:gd name="connsiteX5" fmla="*/ 1808238 w 3346961"/>
                <a:gd name="connsiteY5" fmla="*/ 661789 h 2436597"/>
                <a:gd name="connsiteX6" fmla="*/ 2346295 w 3346961"/>
                <a:gd name="connsiteY6" fmla="*/ 161214 h 2436597"/>
                <a:gd name="connsiteX7" fmla="*/ 3346961 w 3346961"/>
                <a:gd name="connsiteY7" fmla="*/ 1892835 h 2436597"/>
                <a:gd name="connsiteX0" fmla="*/ 0 w 3346961"/>
                <a:gd name="connsiteY0" fmla="*/ 0 h 2063705"/>
                <a:gd name="connsiteX1" fmla="*/ 190103 w 3346961"/>
                <a:gd name="connsiteY1" fmla="*/ 884484 h 2063705"/>
                <a:gd name="connsiteX2" fmla="*/ 564515 w 3346961"/>
                <a:gd name="connsiteY2" fmla="*/ 1682402 h 2063705"/>
                <a:gd name="connsiteX3" fmla="*/ 1138536 w 3346961"/>
                <a:gd name="connsiteY3" fmla="*/ 2058776 h 2063705"/>
                <a:gd name="connsiteX4" fmla="*/ 1520738 w 3346961"/>
                <a:gd name="connsiteY4" fmla="*/ 1294105 h 2063705"/>
                <a:gd name="connsiteX5" fmla="*/ 1808238 w 3346961"/>
                <a:gd name="connsiteY5" fmla="*/ 661789 h 2063705"/>
                <a:gd name="connsiteX6" fmla="*/ 2346295 w 3346961"/>
                <a:gd name="connsiteY6" fmla="*/ 161214 h 2063705"/>
                <a:gd name="connsiteX7" fmla="*/ 3346961 w 3346961"/>
                <a:gd name="connsiteY7" fmla="*/ 1892835 h 2063705"/>
                <a:gd name="connsiteX0" fmla="*/ 0 w 3346961"/>
                <a:gd name="connsiteY0" fmla="*/ 0 h 2063705"/>
                <a:gd name="connsiteX1" fmla="*/ 190103 w 3346961"/>
                <a:gd name="connsiteY1" fmla="*/ 884484 h 2063705"/>
                <a:gd name="connsiteX2" fmla="*/ 564515 w 3346961"/>
                <a:gd name="connsiteY2" fmla="*/ 1682402 h 2063705"/>
                <a:gd name="connsiteX3" fmla="*/ 1138536 w 3346961"/>
                <a:gd name="connsiteY3" fmla="*/ 2058776 h 2063705"/>
                <a:gd name="connsiteX4" fmla="*/ 1520738 w 3346961"/>
                <a:gd name="connsiteY4" fmla="*/ 1294105 h 2063705"/>
                <a:gd name="connsiteX5" fmla="*/ 1808238 w 3346961"/>
                <a:gd name="connsiteY5" fmla="*/ 661789 h 2063705"/>
                <a:gd name="connsiteX6" fmla="*/ 2346295 w 3346961"/>
                <a:gd name="connsiteY6" fmla="*/ 161214 h 2063705"/>
                <a:gd name="connsiteX7" fmla="*/ 3346961 w 3346961"/>
                <a:gd name="connsiteY7" fmla="*/ 1892835 h 2063705"/>
                <a:gd name="connsiteX0" fmla="*/ 0 w 3346961"/>
                <a:gd name="connsiteY0" fmla="*/ 0 h 2063705"/>
                <a:gd name="connsiteX1" fmla="*/ 190103 w 3346961"/>
                <a:gd name="connsiteY1" fmla="*/ 884484 h 2063705"/>
                <a:gd name="connsiteX2" fmla="*/ 564515 w 3346961"/>
                <a:gd name="connsiteY2" fmla="*/ 1682402 h 2063705"/>
                <a:gd name="connsiteX3" fmla="*/ 1138536 w 3346961"/>
                <a:gd name="connsiteY3" fmla="*/ 2058776 h 2063705"/>
                <a:gd name="connsiteX4" fmla="*/ 1520738 w 3346961"/>
                <a:gd name="connsiteY4" fmla="*/ 1294105 h 2063705"/>
                <a:gd name="connsiteX5" fmla="*/ 1808238 w 3346961"/>
                <a:gd name="connsiteY5" fmla="*/ 661789 h 2063705"/>
                <a:gd name="connsiteX6" fmla="*/ 2346295 w 3346961"/>
                <a:gd name="connsiteY6" fmla="*/ 161214 h 2063705"/>
                <a:gd name="connsiteX7" fmla="*/ 3346961 w 3346961"/>
                <a:gd name="connsiteY7" fmla="*/ 1892835 h 2063705"/>
                <a:gd name="connsiteX0" fmla="*/ 0 w 3346961"/>
                <a:gd name="connsiteY0" fmla="*/ 0 h 2068727"/>
                <a:gd name="connsiteX1" fmla="*/ 190103 w 3346961"/>
                <a:gd name="connsiteY1" fmla="*/ 884484 h 2068727"/>
                <a:gd name="connsiteX2" fmla="*/ 564515 w 3346961"/>
                <a:gd name="connsiteY2" fmla="*/ 1682402 h 2068727"/>
                <a:gd name="connsiteX3" fmla="*/ 1138536 w 3346961"/>
                <a:gd name="connsiteY3" fmla="*/ 2058776 h 2068727"/>
                <a:gd name="connsiteX4" fmla="*/ 1520738 w 3346961"/>
                <a:gd name="connsiteY4" fmla="*/ 1294105 h 2068727"/>
                <a:gd name="connsiteX5" fmla="*/ 1808238 w 3346961"/>
                <a:gd name="connsiteY5" fmla="*/ 661789 h 2068727"/>
                <a:gd name="connsiteX6" fmla="*/ 2346295 w 3346961"/>
                <a:gd name="connsiteY6" fmla="*/ 161214 h 2068727"/>
                <a:gd name="connsiteX7" fmla="*/ 3346961 w 3346961"/>
                <a:gd name="connsiteY7" fmla="*/ 1892835 h 2068727"/>
                <a:gd name="connsiteX0" fmla="*/ 0 w 3346961"/>
                <a:gd name="connsiteY0" fmla="*/ 0 h 1905405"/>
                <a:gd name="connsiteX1" fmla="*/ 190103 w 3346961"/>
                <a:gd name="connsiteY1" fmla="*/ 884484 h 1905405"/>
                <a:gd name="connsiteX2" fmla="*/ 564515 w 3346961"/>
                <a:gd name="connsiteY2" fmla="*/ 1682402 h 1905405"/>
                <a:gd name="connsiteX3" fmla="*/ 979528 w 3346961"/>
                <a:gd name="connsiteY3" fmla="*/ 1885644 h 1905405"/>
                <a:gd name="connsiteX4" fmla="*/ 1520738 w 3346961"/>
                <a:gd name="connsiteY4" fmla="*/ 1294105 h 1905405"/>
                <a:gd name="connsiteX5" fmla="*/ 1808238 w 3346961"/>
                <a:gd name="connsiteY5" fmla="*/ 661789 h 1905405"/>
                <a:gd name="connsiteX6" fmla="*/ 2346295 w 3346961"/>
                <a:gd name="connsiteY6" fmla="*/ 161214 h 1905405"/>
                <a:gd name="connsiteX7" fmla="*/ 3346961 w 3346961"/>
                <a:gd name="connsiteY7" fmla="*/ 1892835 h 1905405"/>
                <a:gd name="connsiteX0" fmla="*/ 0 w 3346961"/>
                <a:gd name="connsiteY0" fmla="*/ 0 h 1892838"/>
                <a:gd name="connsiteX1" fmla="*/ 190103 w 3346961"/>
                <a:gd name="connsiteY1" fmla="*/ 884484 h 1892838"/>
                <a:gd name="connsiteX2" fmla="*/ 564515 w 3346961"/>
                <a:gd name="connsiteY2" fmla="*/ 1682402 h 1892838"/>
                <a:gd name="connsiteX3" fmla="*/ 979528 w 3346961"/>
                <a:gd name="connsiteY3" fmla="*/ 1885644 h 1892838"/>
                <a:gd name="connsiteX4" fmla="*/ 1520738 w 3346961"/>
                <a:gd name="connsiteY4" fmla="*/ 1294105 h 1892838"/>
                <a:gd name="connsiteX5" fmla="*/ 1808238 w 3346961"/>
                <a:gd name="connsiteY5" fmla="*/ 661789 h 1892838"/>
                <a:gd name="connsiteX6" fmla="*/ 2346295 w 3346961"/>
                <a:gd name="connsiteY6" fmla="*/ 161214 h 1892838"/>
                <a:gd name="connsiteX7" fmla="*/ 3346961 w 3346961"/>
                <a:gd name="connsiteY7" fmla="*/ 1892835 h 1892838"/>
                <a:gd name="connsiteX0" fmla="*/ 0 w 3346961"/>
                <a:gd name="connsiteY0" fmla="*/ 0 h 1892835"/>
                <a:gd name="connsiteX1" fmla="*/ 190103 w 3346961"/>
                <a:gd name="connsiteY1" fmla="*/ 884484 h 1892835"/>
                <a:gd name="connsiteX2" fmla="*/ 564515 w 3346961"/>
                <a:gd name="connsiteY2" fmla="*/ 1682402 h 1892835"/>
                <a:gd name="connsiteX3" fmla="*/ 979528 w 3346961"/>
                <a:gd name="connsiteY3" fmla="*/ 1885644 h 1892835"/>
                <a:gd name="connsiteX4" fmla="*/ 1520738 w 3346961"/>
                <a:gd name="connsiteY4" fmla="*/ 1294105 h 1892835"/>
                <a:gd name="connsiteX5" fmla="*/ 1808238 w 3346961"/>
                <a:gd name="connsiteY5" fmla="*/ 661789 h 1892835"/>
                <a:gd name="connsiteX6" fmla="*/ 3346961 w 3346961"/>
                <a:gd name="connsiteY6" fmla="*/ 1892835 h 1892835"/>
                <a:gd name="connsiteX0" fmla="*/ 0 w 3346961"/>
                <a:gd name="connsiteY0" fmla="*/ 0 h 1892835"/>
                <a:gd name="connsiteX1" fmla="*/ 190103 w 3346961"/>
                <a:gd name="connsiteY1" fmla="*/ 884484 h 1892835"/>
                <a:gd name="connsiteX2" fmla="*/ 564515 w 3346961"/>
                <a:gd name="connsiteY2" fmla="*/ 1682402 h 1892835"/>
                <a:gd name="connsiteX3" fmla="*/ 979528 w 3346961"/>
                <a:gd name="connsiteY3" fmla="*/ 1885644 h 1892835"/>
                <a:gd name="connsiteX4" fmla="*/ 1520738 w 3346961"/>
                <a:gd name="connsiteY4" fmla="*/ 1294105 h 1892835"/>
                <a:gd name="connsiteX5" fmla="*/ 3346961 w 3346961"/>
                <a:gd name="connsiteY5" fmla="*/ 1892835 h 1892835"/>
                <a:gd name="connsiteX0" fmla="*/ 0 w 3346961"/>
                <a:gd name="connsiteY0" fmla="*/ 0 h 1892835"/>
                <a:gd name="connsiteX1" fmla="*/ 190103 w 3346961"/>
                <a:gd name="connsiteY1" fmla="*/ 884484 h 1892835"/>
                <a:gd name="connsiteX2" fmla="*/ 564515 w 3346961"/>
                <a:gd name="connsiteY2" fmla="*/ 1682402 h 1892835"/>
                <a:gd name="connsiteX3" fmla="*/ 979528 w 3346961"/>
                <a:gd name="connsiteY3" fmla="*/ 1885644 h 1892835"/>
                <a:gd name="connsiteX4" fmla="*/ 1520738 w 3346961"/>
                <a:gd name="connsiteY4" fmla="*/ 1294105 h 1892835"/>
                <a:gd name="connsiteX5" fmla="*/ 3346961 w 3346961"/>
                <a:gd name="connsiteY5" fmla="*/ 1892835 h 1892835"/>
                <a:gd name="connsiteX0" fmla="*/ 0 w 3346961"/>
                <a:gd name="connsiteY0" fmla="*/ 0 h 1906194"/>
                <a:gd name="connsiteX1" fmla="*/ 190103 w 3346961"/>
                <a:gd name="connsiteY1" fmla="*/ 884484 h 1906194"/>
                <a:gd name="connsiteX2" fmla="*/ 564515 w 3346961"/>
                <a:gd name="connsiteY2" fmla="*/ 1682402 h 1906194"/>
                <a:gd name="connsiteX3" fmla="*/ 979528 w 3346961"/>
                <a:gd name="connsiteY3" fmla="*/ 1885644 h 1906194"/>
                <a:gd name="connsiteX4" fmla="*/ 1539668 w 3346961"/>
                <a:gd name="connsiteY4" fmla="*/ 1900070 h 1906194"/>
                <a:gd name="connsiteX5" fmla="*/ 3346961 w 3346961"/>
                <a:gd name="connsiteY5" fmla="*/ 1892835 h 1906194"/>
                <a:gd name="connsiteX0" fmla="*/ 0 w 3346961"/>
                <a:gd name="connsiteY0" fmla="*/ 0 h 1906194"/>
                <a:gd name="connsiteX1" fmla="*/ 190103 w 3346961"/>
                <a:gd name="connsiteY1" fmla="*/ 884484 h 1906194"/>
                <a:gd name="connsiteX2" fmla="*/ 564515 w 3346961"/>
                <a:gd name="connsiteY2" fmla="*/ 1682402 h 1906194"/>
                <a:gd name="connsiteX3" fmla="*/ 979528 w 3346961"/>
                <a:gd name="connsiteY3" fmla="*/ 1885644 h 1906194"/>
                <a:gd name="connsiteX4" fmla="*/ 1539668 w 3346961"/>
                <a:gd name="connsiteY4" fmla="*/ 1900070 h 1906194"/>
                <a:gd name="connsiteX5" fmla="*/ 3346961 w 3346961"/>
                <a:gd name="connsiteY5" fmla="*/ 1892835 h 1906194"/>
                <a:gd name="connsiteX0" fmla="*/ 0 w 3346961"/>
                <a:gd name="connsiteY0" fmla="*/ 0 h 1903193"/>
                <a:gd name="connsiteX1" fmla="*/ 190103 w 3346961"/>
                <a:gd name="connsiteY1" fmla="*/ 884484 h 1903193"/>
                <a:gd name="connsiteX2" fmla="*/ 564515 w 3346961"/>
                <a:gd name="connsiteY2" fmla="*/ 1682402 h 1903193"/>
                <a:gd name="connsiteX3" fmla="*/ 979528 w 3346961"/>
                <a:gd name="connsiteY3" fmla="*/ 1885644 h 1903193"/>
                <a:gd name="connsiteX4" fmla="*/ 1539668 w 3346961"/>
                <a:gd name="connsiteY4" fmla="*/ 1900070 h 1903193"/>
                <a:gd name="connsiteX5" fmla="*/ 3346961 w 3346961"/>
                <a:gd name="connsiteY5" fmla="*/ 1892835 h 1903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6961" h="1903193">
                  <a:moveTo>
                    <a:pt x="0" y="0"/>
                  </a:moveTo>
                  <a:cubicBezTo>
                    <a:pt x="110591" y="539472"/>
                    <a:pt x="96017" y="604084"/>
                    <a:pt x="190103" y="884484"/>
                  </a:cubicBezTo>
                  <a:cubicBezTo>
                    <a:pt x="284189" y="1164884"/>
                    <a:pt x="432944" y="1515542"/>
                    <a:pt x="564515" y="1682402"/>
                  </a:cubicBezTo>
                  <a:cubicBezTo>
                    <a:pt x="696086" y="1849262"/>
                    <a:pt x="805645" y="1856894"/>
                    <a:pt x="979528" y="1885644"/>
                  </a:cubicBezTo>
                  <a:cubicBezTo>
                    <a:pt x="1153411" y="1914394"/>
                    <a:pt x="1145096" y="1898872"/>
                    <a:pt x="1539668" y="1900070"/>
                  </a:cubicBezTo>
                  <a:cubicBezTo>
                    <a:pt x="1934240" y="1901268"/>
                    <a:pt x="2909709" y="1877249"/>
                    <a:pt x="3346961" y="1892835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 rot="5070616">
              <a:off x="5544229" y="4401189"/>
              <a:ext cx="19130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van der Waals</a:t>
              </a:r>
              <a:endPara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729480" y="5136518"/>
              <a:ext cx="19367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Phenix</a:t>
              </a:r>
              <a:r>
                <a:rPr lang="en-US" sz="20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refmac</a:t>
              </a:r>
              <a:endPara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644167" y="6624891"/>
              <a:ext cx="2582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Atomic separation (Å)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rot="16200000">
              <a:off x="4004349" y="5420361"/>
              <a:ext cx="10550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Energy</a:t>
              </a:r>
              <a:endParaRPr lang="en-US" sz="20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600480" y="5878966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811900" y="6347795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870830" y="6347795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060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25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weighted Energy scoring function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0" y="1281926"/>
                <a:ext cx="3994030" cy="1433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𝑎𝑣𝑔</m:t>
                          </m:r>
                        </m:sub>
                      </m:sSub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l-GR" sz="3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3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χ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3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</m:nary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81926"/>
                <a:ext cx="3994030" cy="143385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5375" y="2833810"/>
                <a:ext cx="3104183" cy="1181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  <m:r>
                                    <a:rPr lang="en-US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  <m:r>
                                    <a:rPr lang="en-US" sz="3600" i="1" baseline="-25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num>
                                <m:den>
                                  <m:r>
                                    <a:rPr lang="el-GR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375" y="2833810"/>
                <a:ext cx="3104183" cy="118141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21356" y="5772518"/>
                <a:ext cx="4383379" cy="8168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</a:rPr>
                  <a:t>clip(</a:t>
                </a:r>
                <a:r>
                  <a:rPr lang="en-US" sz="2400" i="1" dirty="0" smtClean="0">
                    <a:solidFill>
                      <a:prstClr val="black"/>
                    </a:solidFill>
                  </a:rPr>
                  <a:t>E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𝐸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,             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𝐸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&lt;10  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10+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log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⁡(10)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56" y="5772518"/>
                <a:ext cx="4383379" cy="816827"/>
              </a:xfrm>
              <a:prstGeom prst="rect">
                <a:avLst/>
              </a:prstGeom>
              <a:blipFill rotWithShape="1">
                <a:blip r:embed="rId4"/>
                <a:stretch>
                  <a:fillRect l="-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4283366" y="3019367"/>
            <a:ext cx="4682593" cy="3394253"/>
            <a:chOff x="4266274" y="3711576"/>
            <a:chExt cx="4682593" cy="3394253"/>
          </a:xfrm>
        </p:grpSpPr>
        <p:sp>
          <p:nvSpPr>
            <p:cNvPr id="8" name="Freeform 7"/>
            <p:cNvSpPr/>
            <p:nvPr/>
          </p:nvSpPr>
          <p:spPr>
            <a:xfrm>
              <a:off x="5082539" y="3730287"/>
              <a:ext cx="3698738" cy="2634438"/>
            </a:xfrm>
            <a:custGeom>
              <a:avLst/>
              <a:gdLst>
                <a:gd name="connsiteX0" fmla="*/ 0 w 3946918"/>
                <a:gd name="connsiteY0" fmla="*/ 2651546 h 2651546"/>
                <a:gd name="connsiteX1" fmla="*/ 1541124 w 3946918"/>
                <a:gd name="connsiteY1" fmla="*/ 452877 h 2651546"/>
                <a:gd name="connsiteX2" fmla="*/ 3729519 w 3946918"/>
                <a:gd name="connsiteY2" fmla="*/ 31636 h 2651546"/>
                <a:gd name="connsiteX3" fmla="*/ 3750068 w 3946918"/>
                <a:gd name="connsiteY3" fmla="*/ 62459 h 2651546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3729519 w 3729519"/>
                <a:gd name="connsiteY2" fmla="*/ 0 h 2619910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573304 w 3729519"/>
                <a:gd name="connsiteY1" fmla="*/ 2296227 h 2619910"/>
                <a:gd name="connsiteX2" fmla="*/ 1028125 w 3729519"/>
                <a:gd name="connsiteY2" fmla="*/ 1581113 h 2619910"/>
                <a:gd name="connsiteX3" fmla="*/ 1487616 w 3729519"/>
                <a:gd name="connsiteY3" fmla="*/ 440060 h 2619910"/>
                <a:gd name="connsiteX4" fmla="*/ 2388765 w 3729519"/>
                <a:gd name="connsiteY4" fmla="*/ 214869 h 2619910"/>
                <a:gd name="connsiteX5" fmla="*/ 3729519 w 3729519"/>
                <a:gd name="connsiteY5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611525 w 3729519"/>
                <a:gd name="connsiteY1" fmla="*/ 2525816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363093 w 3729519"/>
                <a:gd name="connsiteY1" fmla="*/ 2596699 h 2619910"/>
                <a:gd name="connsiteX2" fmla="*/ 611525 w 3729519"/>
                <a:gd name="connsiteY2" fmla="*/ 2525816 h 2619910"/>
                <a:gd name="connsiteX3" fmla="*/ 882888 w 3729519"/>
                <a:gd name="connsiteY3" fmla="*/ 2266117 h 2619910"/>
                <a:gd name="connsiteX4" fmla="*/ 1169540 w 3729519"/>
                <a:gd name="connsiteY4" fmla="*/ 1660152 h 2619910"/>
                <a:gd name="connsiteX5" fmla="*/ 1414149 w 3729519"/>
                <a:gd name="connsiteY5" fmla="*/ 880426 h 2619910"/>
                <a:gd name="connsiteX6" fmla="*/ 1499082 w 3729519"/>
                <a:gd name="connsiteY6" fmla="*/ 605666 h 2619910"/>
                <a:gd name="connsiteX7" fmla="*/ 1758131 w 3729519"/>
                <a:gd name="connsiteY7" fmla="*/ 409956 h 2619910"/>
                <a:gd name="connsiteX8" fmla="*/ 2388765 w 3729519"/>
                <a:gd name="connsiteY8" fmla="*/ 214869 h 2619910"/>
                <a:gd name="connsiteX9" fmla="*/ 3729519 w 3729519"/>
                <a:gd name="connsiteY9" fmla="*/ 0 h 2619910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2369655 w 3710409"/>
                <a:gd name="connsiteY8" fmla="*/ 214869 h 2602463"/>
                <a:gd name="connsiteX9" fmla="*/ 3710409 w 3710409"/>
                <a:gd name="connsiteY9" fmla="*/ 0 h 260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10409" h="2602463">
                  <a:moveTo>
                    <a:pt x="0" y="2597327"/>
                  </a:moveTo>
                  <a:cubicBezTo>
                    <a:pt x="50323" y="2590322"/>
                    <a:pt x="242062" y="2612381"/>
                    <a:pt x="343983" y="2596699"/>
                  </a:cubicBezTo>
                  <a:cubicBezTo>
                    <a:pt x="445904" y="2581017"/>
                    <a:pt x="495591" y="2577777"/>
                    <a:pt x="592415" y="2525816"/>
                  </a:cubicBezTo>
                  <a:cubicBezTo>
                    <a:pt x="689240" y="2473856"/>
                    <a:pt x="728733" y="2421686"/>
                    <a:pt x="863778" y="2266117"/>
                  </a:cubicBezTo>
                  <a:cubicBezTo>
                    <a:pt x="998823" y="2110548"/>
                    <a:pt x="1056790" y="1874791"/>
                    <a:pt x="1150430" y="1660152"/>
                  </a:cubicBezTo>
                  <a:cubicBezTo>
                    <a:pt x="1244070" y="1445513"/>
                    <a:pt x="1340115" y="1056174"/>
                    <a:pt x="1395039" y="880426"/>
                  </a:cubicBezTo>
                  <a:cubicBezTo>
                    <a:pt x="1449963" y="704678"/>
                    <a:pt x="1422642" y="684078"/>
                    <a:pt x="1479972" y="605666"/>
                  </a:cubicBezTo>
                  <a:cubicBezTo>
                    <a:pt x="1537302" y="527254"/>
                    <a:pt x="1590741" y="475089"/>
                    <a:pt x="1739021" y="409956"/>
                  </a:cubicBezTo>
                  <a:cubicBezTo>
                    <a:pt x="1887301" y="344823"/>
                    <a:pt x="2042364" y="288213"/>
                    <a:pt x="2369655" y="214869"/>
                  </a:cubicBezTo>
                  <a:cubicBezTo>
                    <a:pt x="2734387" y="144662"/>
                    <a:pt x="3483765" y="20129"/>
                    <a:pt x="3710409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78730" y="3711576"/>
              <a:ext cx="3703320" cy="26555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35844" y="4001956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43450" y="496157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20590" y="6149976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35924" y="6384808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00010" y="638007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5013960" y="3730626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013960" y="3970656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13960" y="4210686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3960" y="4450716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13960" y="4690746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013960" y="4930776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013960" y="5170806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013960" y="5410836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013960" y="5650866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013960" y="5890896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013960" y="6130926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017770" y="6370956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562600" y="6380481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022521" y="6376671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482442" y="6376671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942363" y="6376671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7402284" y="6376671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862205" y="6376671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322126" y="6376671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8782050" y="6376671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8621533" y="6378648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5078729" y="3726477"/>
              <a:ext cx="3698738" cy="2634657"/>
            </a:xfrm>
            <a:custGeom>
              <a:avLst/>
              <a:gdLst>
                <a:gd name="connsiteX0" fmla="*/ 0 w 3946918"/>
                <a:gd name="connsiteY0" fmla="*/ 2651546 h 2651546"/>
                <a:gd name="connsiteX1" fmla="*/ 1541124 w 3946918"/>
                <a:gd name="connsiteY1" fmla="*/ 452877 h 2651546"/>
                <a:gd name="connsiteX2" fmla="*/ 3729519 w 3946918"/>
                <a:gd name="connsiteY2" fmla="*/ 31636 h 2651546"/>
                <a:gd name="connsiteX3" fmla="*/ 3750068 w 3946918"/>
                <a:gd name="connsiteY3" fmla="*/ 62459 h 2651546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3729519 w 3729519"/>
                <a:gd name="connsiteY2" fmla="*/ 0 h 2619910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573304 w 3729519"/>
                <a:gd name="connsiteY1" fmla="*/ 2296227 h 2619910"/>
                <a:gd name="connsiteX2" fmla="*/ 1028125 w 3729519"/>
                <a:gd name="connsiteY2" fmla="*/ 1581113 h 2619910"/>
                <a:gd name="connsiteX3" fmla="*/ 1487616 w 3729519"/>
                <a:gd name="connsiteY3" fmla="*/ 440060 h 2619910"/>
                <a:gd name="connsiteX4" fmla="*/ 2388765 w 3729519"/>
                <a:gd name="connsiteY4" fmla="*/ 214869 h 2619910"/>
                <a:gd name="connsiteX5" fmla="*/ 3729519 w 3729519"/>
                <a:gd name="connsiteY5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611525 w 3729519"/>
                <a:gd name="connsiteY1" fmla="*/ 2525816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363093 w 3729519"/>
                <a:gd name="connsiteY1" fmla="*/ 2596699 h 2619910"/>
                <a:gd name="connsiteX2" fmla="*/ 611525 w 3729519"/>
                <a:gd name="connsiteY2" fmla="*/ 2525816 h 2619910"/>
                <a:gd name="connsiteX3" fmla="*/ 882888 w 3729519"/>
                <a:gd name="connsiteY3" fmla="*/ 2266117 h 2619910"/>
                <a:gd name="connsiteX4" fmla="*/ 1169540 w 3729519"/>
                <a:gd name="connsiteY4" fmla="*/ 1660152 h 2619910"/>
                <a:gd name="connsiteX5" fmla="*/ 1414149 w 3729519"/>
                <a:gd name="connsiteY5" fmla="*/ 880426 h 2619910"/>
                <a:gd name="connsiteX6" fmla="*/ 1499082 w 3729519"/>
                <a:gd name="connsiteY6" fmla="*/ 605666 h 2619910"/>
                <a:gd name="connsiteX7" fmla="*/ 1758131 w 3729519"/>
                <a:gd name="connsiteY7" fmla="*/ 409956 h 2619910"/>
                <a:gd name="connsiteX8" fmla="*/ 2388765 w 3729519"/>
                <a:gd name="connsiteY8" fmla="*/ 214869 h 2619910"/>
                <a:gd name="connsiteX9" fmla="*/ 3729519 w 3729519"/>
                <a:gd name="connsiteY9" fmla="*/ 0 h 2619910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2369655 w 3710409"/>
                <a:gd name="connsiteY8" fmla="*/ 214869 h 2602463"/>
                <a:gd name="connsiteX9" fmla="*/ 3710409 w 3710409"/>
                <a:gd name="connsiteY9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660128 w 3710409"/>
                <a:gd name="connsiteY7" fmla="*/ 176603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702171 w 3710409"/>
                <a:gd name="connsiteY7" fmla="*/ 165312 h 2602679"/>
                <a:gd name="connsiteX8" fmla="*/ 3710409 w 3710409"/>
                <a:gd name="connsiteY8" fmla="*/ 0 h 260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0409" h="2602679">
                  <a:moveTo>
                    <a:pt x="0" y="2597327"/>
                  </a:moveTo>
                  <a:cubicBezTo>
                    <a:pt x="50323" y="2590322"/>
                    <a:pt x="242062" y="2612381"/>
                    <a:pt x="343983" y="2596699"/>
                  </a:cubicBezTo>
                  <a:cubicBezTo>
                    <a:pt x="445904" y="2581017"/>
                    <a:pt x="763132" y="2619177"/>
                    <a:pt x="886711" y="2593563"/>
                  </a:cubicBezTo>
                  <a:cubicBezTo>
                    <a:pt x="1010290" y="2567949"/>
                    <a:pt x="1110935" y="2583528"/>
                    <a:pt x="1245980" y="2427959"/>
                  </a:cubicBezTo>
                  <a:cubicBezTo>
                    <a:pt x="1381025" y="2272390"/>
                    <a:pt x="1389306" y="2251167"/>
                    <a:pt x="1494412" y="2062874"/>
                  </a:cubicBezTo>
                  <a:cubicBezTo>
                    <a:pt x="1599518" y="1874581"/>
                    <a:pt x="1821690" y="1473951"/>
                    <a:pt x="1876614" y="1298203"/>
                  </a:cubicBezTo>
                  <a:cubicBezTo>
                    <a:pt x="1950648" y="1122455"/>
                    <a:pt x="2026521" y="854702"/>
                    <a:pt x="2164114" y="665887"/>
                  </a:cubicBezTo>
                  <a:cubicBezTo>
                    <a:pt x="2301707" y="477072"/>
                    <a:pt x="2429167" y="216073"/>
                    <a:pt x="2702171" y="165312"/>
                  </a:cubicBezTo>
                  <a:cubicBezTo>
                    <a:pt x="2975175" y="114551"/>
                    <a:pt x="3299703" y="85408"/>
                    <a:pt x="3710409" y="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 rot="17355823">
              <a:off x="5683593" y="4775386"/>
              <a:ext cx="8050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N=10</a:t>
              </a:r>
              <a:endPara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17785745">
              <a:off x="6540844" y="5061136"/>
              <a:ext cx="13035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N=10,000</a:t>
              </a:r>
              <a:endPara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96149" y="6705719"/>
              <a:ext cx="24625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ax sigma deviate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266274" y="4587180"/>
              <a:ext cx="5549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wE</a:t>
              </a:r>
              <a:endParaRPr lang="en-US" sz="20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48" name="TextBox 2047"/>
          <p:cNvSpPr txBox="1"/>
          <p:nvPr/>
        </p:nvSpPr>
        <p:spPr>
          <a:xfrm>
            <a:off x="478564" y="4324172"/>
            <a:ext cx="2139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ax() = worst outlier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494232" y="5091869"/>
            <a:ext cx="2872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 over all validation types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3769743" y="1486085"/>
                <a:ext cx="5374257" cy="717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prstClr val="black"/>
                          </a:solidFill>
                        </a:rPr>
                        <m:t>P</m:t>
                      </m:r>
                      <m:r>
                        <m:rPr>
                          <m:nor/>
                        </m:rPr>
                        <a:rPr lang="en-US" sz="3600" baseline="-25000" dirty="0">
                          <a:solidFill>
                            <a:prstClr val="black"/>
                          </a:solidFill>
                        </a:rPr>
                        <m:t>nn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max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clip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743" y="1486085"/>
                <a:ext cx="5374257" cy="7176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472255" y="2321307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baseline="-25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93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Score sheet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60126" y="1594624"/>
            <a:ext cx="4549698" cy="4438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119085"/>
              </p:ext>
            </p:extLst>
          </p:nvPr>
        </p:nvGraphicFramePr>
        <p:xfrm>
          <a:off x="685684" y="1369372"/>
          <a:ext cx="7380376" cy="50292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87934"/>
                <a:gridCol w="935665"/>
                <a:gridCol w="829340"/>
                <a:gridCol w="4727437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2200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</a:t>
                      </a:r>
                      <a:endParaRPr lang="en-US" sz="220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2200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</a:t>
                      </a:r>
                      <a:endParaRPr lang="en-US" sz="2200" baseline="-25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109.6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Phenix.ensemble_refine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97.3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qFit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best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manual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4.31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lotswrong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54.6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 </a:t>
                      </a:r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</a:t>
                      </a: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 </a:t>
                      </a:r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aniso</a:t>
                      </a: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3.32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thing wrong: </a:t>
                      </a: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3.31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thing wrong: </a:t>
                      </a: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3.12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3.48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Simulated annealing w reversion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18.1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17.9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Phenix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autobuild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18.2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2.79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 (ground truth)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266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25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weighted Energy scoring function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-1" y="1281926"/>
                <a:ext cx="7832993" cy="1642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𝑠𝑐𝑜𝑟𝑒</m:t>
                      </m:r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𝑡𝑦𝑝𝑒</m:t>
                          </m:r>
                        </m:sub>
                        <m:sup/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𝑤𝐸</m:t>
                          </m:r>
                        </m:e>
                      </m:nary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i="1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𝑅</m:t>
                                  </m:r>
                                  <m:r>
                                    <a:rPr lang="en-US" sz="3600" i="1" baseline="-25000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𝑓𝑟𝑒𝑒</m:t>
                                  </m:r>
                                  <m:r>
                                    <a:rPr lang="en-US" sz="3600" i="1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6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36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𝑅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36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36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𝑅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baseline="-250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281926"/>
                <a:ext cx="7832993" cy="164295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460185" y="4078023"/>
            <a:ext cx="6092309" cy="21031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s</a:t>
            </a:r>
            <a:r>
              <a:rPr lang="en-US" sz="2800" i="1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core    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UNTANGLE Challenge score</a:t>
            </a:r>
            <a:endParaRPr lang="en-US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</a:t>
            </a:r>
            <a:r>
              <a:rPr lang="en-US" sz="2800" i="1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ype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bonds, angles, clashes, etc.</a:t>
            </a:r>
            <a:endParaRPr lang="en-US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weighted energy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avg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worst</a:t>
            </a:r>
            <a:endParaRPr lang="en-US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80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σ</a:t>
            </a:r>
            <a:r>
              <a:rPr lang="en-US" sz="2800" baseline="-2500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R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experimental error (2%)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aseline="-25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94440" y="6451025"/>
            <a:ext cx="3874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https://github.com/jmholton/UnTangle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272" y="2216988"/>
            <a:ext cx="2013728" cy="201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86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3600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Rfree</a:t>
            </a:r>
            <a:r>
              <a:rPr lang="en-US" altLang="en-US" sz="36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3% → single e</a:t>
            </a:r>
            <a:r>
              <a:rPr lang="en-US" altLang="en-US" sz="3600" baseline="30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lvl="1"/>
            <a:r>
              <a:rPr lang="en-US" altLang="en-US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over-fitting</a:t>
            </a:r>
          </a:p>
          <a:p>
            <a:pPr eaLnBrk="1" hangingPunct="1"/>
            <a:r>
              <a:rPr lang="en-US" altLang="en-US" sz="36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barrier: tangled ensemble</a:t>
            </a:r>
          </a:p>
          <a:p>
            <a:pPr eaLnBrk="1" hangingPunct="1"/>
            <a:r>
              <a:rPr lang="en-US" altLang="en-US" sz="36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Sensible scoring function</a:t>
            </a:r>
          </a:p>
          <a:p>
            <a:pPr lvl="1"/>
            <a:r>
              <a:rPr lang="en-US" altLang="en-US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 its not noise</a:t>
            </a:r>
          </a:p>
          <a:p>
            <a:pPr lvl="1"/>
            <a:r>
              <a:rPr lang="en-US" altLang="en-US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outliers are real</a:t>
            </a:r>
          </a:p>
          <a:p>
            <a:pPr eaLnBrk="1" hangingPunct="1"/>
            <a:r>
              <a:rPr lang="en-US" altLang="en-US" sz="36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 underlying ensemble</a:t>
            </a:r>
          </a:p>
          <a:p>
            <a:pPr lvl="1"/>
            <a:r>
              <a:rPr lang="en-US" altLang="en-US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Might be required!</a:t>
            </a:r>
          </a:p>
          <a:p>
            <a:r>
              <a:rPr lang="en-US" altLang="en-US" sz="36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Cooperative motions</a:t>
            </a:r>
            <a:endParaRPr lang="en-US" altLang="en-US" sz="36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en-US" sz="3600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272" y="0"/>
            <a:ext cx="2013728" cy="201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93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Challenge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7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1) Build better than the best: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as-good or better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best.pdb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non-equivalent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ensemble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2) Recover </a:t>
            </a:r>
            <a:r>
              <a:rPr lang="en-US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best.pdb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en-US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refme.mtz</a:t>
            </a:r>
            <a:endParaRPr lang="en-US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true phases, auto-building allowed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cheating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(don’t use best.pdb as guide)</a:t>
            </a:r>
          </a:p>
          <a:p>
            <a:pPr marL="0" indent="0"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Prove: true ensemble is 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</a:t>
            </a:r>
            <a:b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recovered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6392" y="940037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est.pdb</a:t>
            </a:r>
            <a:endParaRPr lang="en-US" b="1" dirty="0">
              <a:solidFill>
                <a:srgbClr val="0066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2302" y="1041162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efme.mtz</a:t>
            </a:r>
            <a:endParaRPr lang="en-US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9573825">
            <a:off x="7351125" y="2331258"/>
            <a:ext cx="1467068" cy="646331"/>
          </a:xfrm>
          <a:prstGeom prst="rect">
            <a:avLst/>
          </a:prstGeom>
          <a:solidFill>
            <a:srgbClr val="92D050"/>
          </a:solidFill>
          <a:ln w="5715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$1000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9573825">
            <a:off x="7241148" y="3921840"/>
            <a:ext cx="1210588" cy="646331"/>
          </a:xfrm>
          <a:prstGeom prst="rect">
            <a:avLst/>
          </a:prstGeom>
          <a:solidFill>
            <a:srgbClr val="92D050"/>
          </a:solidFill>
          <a:ln w="5715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$500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068" y="4986068"/>
            <a:ext cx="1871931" cy="187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442040" y="6298625"/>
            <a:ext cx="3874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https://github.com/jmholton/UnTangle</a:t>
            </a:r>
          </a:p>
        </p:txBody>
      </p:sp>
    </p:spTree>
    <p:extLst>
      <p:ext uri="{BB962C8B-B14F-4D97-AF65-F5344CB8AC3E}">
        <p14:creationId xmlns:p14="http://schemas.microsoft.com/office/powerpoint/2010/main" val="370947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9171"/>
            <a:ext cx="9144000" cy="60588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914400"/>
            <a:ext cx="298132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000" b="1" baseline="-25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0.04</a:t>
            </a:r>
            <a:endParaRPr lang="en-US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000" b="1" baseline="-25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= </a:t>
            </a:r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0.05</a:t>
            </a:r>
            <a:endParaRPr lang="en-US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283765" y="542926"/>
            <a:ext cx="3644505" cy="1565542"/>
          </a:xfrm>
          <a:custGeom>
            <a:avLst/>
            <a:gdLst>
              <a:gd name="connsiteX0" fmla="*/ 0 w 3644505"/>
              <a:gd name="connsiteY0" fmla="*/ 79513 h 1263641"/>
              <a:gd name="connsiteX1" fmla="*/ 159026 w 3644505"/>
              <a:gd name="connsiteY1" fmla="*/ 447261 h 1263641"/>
              <a:gd name="connsiteX2" fmla="*/ 616226 w 3644505"/>
              <a:gd name="connsiteY2" fmla="*/ 695739 h 1263641"/>
              <a:gd name="connsiteX3" fmla="*/ 1451113 w 3644505"/>
              <a:gd name="connsiteY3" fmla="*/ 1133061 h 1263641"/>
              <a:gd name="connsiteX4" fmla="*/ 2146852 w 3644505"/>
              <a:gd name="connsiteY4" fmla="*/ 1222513 h 1263641"/>
              <a:gd name="connsiteX5" fmla="*/ 2773018 w 3644505"/>
              <a:gd name="connsiteY5" fmla="*/ 1182757 h 1263641"/>
              <a:gd name="connsiteX6" fmla="*/ 3597965 w 3644505"/>
              <a:gd name="connsiteY6" fmla="*/ 327991 h 1263641"/>
              <a:gd name="connsiteX7" fmla="*/ 3468757 w 3644505"/>
              <a:gd name="connsiteY7" fmla="*/ 0 h 126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05" h="1263641">
                <a:moveTo>
                  <a:pt x="0" y="79513"/>
                </a:moveTo>
                <a:cubicBezTo>
                  <a:pt x="28161" y="212035"/>
                  <a:pt x="56322" y="344557"/>
                  <a:pt x="159026" y="447261"/>
                </a:cubicBezTo>
                <a:cubicBezTo>
                  <a:pt x="261730" y="549965"/>
                  <a:pt x="616226" y="695739"/>
                  <a:pt x="616226" y="695739"/>
                </a:cubicBezTo>
                <a:cubicBezTo>
                  <a:pt x="831574" y="810039"/>
                  <a:pt x="1196009" y="1045265"/>
                  <a:pt x="1451113" y="1133061"/>
                </a:cubicBezTo>
                <a:cubicBezTo>
                  <a:pt x="1706217" y="1220857"/>
                  <a:pt x="1926535" y="1214230"/>
                  <a:pt x="2146852" y="1222513"/>
                </a:cubicBezTo>
                <a:cubicBezTo>
                  <a:pt x="2367169" y="1230796"/>
                  <a:pt x="2531166" y="1331844"/>
                  <a:pt x="2773018" y="1182757"/>
                </a:cubicBezTo>
                <a:cubicBezTo>
                  <a:pt x="3014870" y="1033670"/>
                  <a:pt x="3482009" y="525117"/>
                  <a:pt x="3597965" y="327991"/>
                </a:cubicBezTo>
                <a:cubicBezTo>
                  <a:pt x="3713922" y="130865"/>
                  <a:pt x="3591339" y="65432"/>
                  <a:pt x="3468757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46424" y="1239470"/>
            <a:ext cx="3797576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l-GR" sz="6600" b="1" dirty="0" smtClean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6600" b="1" dirty="0" smtClean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 e</a:t>
            </a:r>
            <a:r>
              <a:rPr lang="en-US" sz="6600" b="1" baseline="30000" dirty="0" smtClean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4400" b="1" baseline="30000" dirty="0">
              <a:solidFill>
                <a:srgbClr val="509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4200" y="5349895"/>
            <a:ext cx="2674434" cy="15081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Realistic noise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“perfect” model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aseline="-25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534" y="19050"/>
            <a:ext cx="86934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Hydrogen: visible at 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Å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resolution!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26347" y="2268748"/>
            <a:ext cx="17107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 at 5 Å :</a:t>
            </a:r>
          </a:p>
          <a:p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aseline="-25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0.01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3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 animBg="1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94048" cy="6858000"/>
          </a:xfrm>
        </p:spPr>
      </p:pic>
      <p:sp>
        <p:nvSpPr>
          <p:cNvPr id="5" name="TextBox 4"/>
          <p:cNvSpPr txBox="1"/>
          <p:nvPr/>
        </p:nvSpPr>
        <p:spPr>
          <a:xfrm>
            <a:off x="334268" y="1022904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=18.2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695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94046" cy="6858000"/>
          </a:xfrm>
        </p:spPr>
      </p:pic>
      <p:sp>
        <p:nvSpPr>
          <p:cNvPr id="6" name="TextBox 5"/>
          <p:cNvSpPr txBox="1"/>
          <p:nvPr/>
        </p:nvSpPr>
        <p:spPr>
          <a:xfrm>
            <a:off x="334268" y="1022904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=21.4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062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(1872)</a:t>
            </a:r>
          </a:p>
        </p:txBody>
      </p:sp>
      <p:pic>
        <p:nvPicPr>
          <p:cNvPr id="6148" name="Picture 4" descr="Muybridge_race_horse_animate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740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31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725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average structure: galloping horse</a:t>
            </a:r>
          </a:p>
        </p:txBody>
      </p:sp>
    </p:spTree>
    <p:extLst>
      <p:ext uri="{BB962C8B-B14F-4D97-AF65-F5344CB8AC3E}">
        <p14:creationId xmlns:p14="http://schemas.microsoft.com/office/powerpoint/2010/main" val="248230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725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Horses have bones</a:t>
            </a:r>
          </a:p>
        </p:txBody>
      </p:sp>
      <p:pic>
        <p:nvPicPr>
          <p:cNvPr id="1026" name="Picture 2" descr="Horse Skeleton Stock Illustration - Download Image Now - Animal Skeleton,  Horse, Anatomy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85" b="97561" l="1961" r="982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018" y="1982915"/>
            <a:ext cx="6214404" cy="473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Brace 3"/>
          <p:cNvSpPr/>
          <p:nvPr/>
        </p:nvSpPr>
        <p:spPr>
          <a:xfrm>
            <a:off x="6024785" y="4572000"/>
            <a:ext cx="1734796" cy="914400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69024" y="4614730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+/- 0.01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00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725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4000" dirty="0" smtClean="0"/>
              <a:t>Horses have bones</a:t>
            </a:r>
          </a:p>
        </p:txBody>
      </p:sp>
      <p:pic>
        <p:nvPicPr>
          <p:cNvPr id="1026" name="Picture 2" descr="Horse Skeleton Stock Illustration - Download Image Now - Animal Skeleton,  Horse, Anatomy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85" b="97561" l="1961" r="982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018" y="1982915"/>
            <a:ext cx="6214404" cy="473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20706948">
            <a:off x="3184525" y="3877844"/>
            <a:ext cx="133705" cy="4741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595">
            <a:off x="2950679" y="4521601"/>
            <a:ext cx="133705" cy="7299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15946">
            <a:off x="2581867" y="5422094"/>
            <a:ext cx="133705" cy="50603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20214219">
            <a:off x="2641386" y="6190568"/>
            <a:ext cx="133705" cy="2863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571750" y="51473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92780" y="43434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051810" y="36156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3347406">
            <a:off x="3463132" y="3243208"/>
            <a:ext cx="133705" cy="53059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737610" y="31318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5772733">
            <a:off x="4889117" y="2464601"/>
            <a:ext cx="133705" cy="18975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34990" y="30784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217920" y="38481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859780" y="43853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55970" y="53340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897880" y="60045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453640" y="59321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21384983">
            <a:off x="5942836" y="5622405"/>
            <a:ext cx="133705" cy="36654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938520" y="4667250"/>
            <a:ext cx="133705" cy="6590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rot="19541542">
            <a:off x="6133179" y="6217929"/>
            <a:ext cx="133705" cy="28598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rot="2199820">
            <a:off x="6114286" y="4060306"/>
            <a:ext cx="133705" cy="36654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916930" y="33832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rot="19389382">
            <a:off x="6020332" y="3261065"/>
            <a:ext cx="133705" cy="66314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nut 29"/>
          <p:cNvSpPr>
            <a:spLocks noChangeAspect="1"/>
          </p:cNvSpPr>
          <p:nvPr/>
        </p:nvSpPr>
        <p:spPr>
          <a:xfrm>
            <a:off x="6781800" y="231648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Chord 27"/>
          <p:cNvSpPr/>
          <p:nvPr/>
        </p:nvSpPr>
        <p:spPr>
          <a:xfrm rot="5400000">
            <a:off x="2621280" y="6400800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hord 30"/>
          <p:cNvSpPr/>
          <p:nvPr/>
        </p:nvSpPr>
        <p:spPr>
          <a:xfrm rot="5400000">
            <a:off x="6172200" y="6400800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772400" y="33070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117080" y="23926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rot="19389382">
            <a:off x="7555163" y="2553459"/>
            <a:ext cx="100919" cy="83398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3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0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2500" cy="5715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686050" y="45910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99510" y="40728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983480" y="50939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625340" y="54597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436620" y="50368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804660" y="25412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337810" y="54254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863590" y="51549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hord 3"/>
          <p:cNvSpPr/>
          <p:nvPr/>
        </p:nvSpPr>
        <p:spPr>
          <a:xfrm rot="9959765">
            <a:off x="3429000" y="5414011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hord 33"/>
          <p:cNvSpPr/>
          <p:nvPr/>
        </p:nvSpPr>
        <p:spPr>
          <a:xfrm rot="14612710">
            <a:off x="3676650" y="5280661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14679114">
            <a:off x="4194810" y="539876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14679114">
            <a:off x="4987291" y="524636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707630" y="31965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nut 37"/>
          <p:cNvSpPr>
            <a:spLocks noChangeAspect="1"/>
          </p:cNvSpPr>
          <p:nvPr/>
        </p:nvSpPr>
        <p:spPr>
          <a:xfrm>
            <a:off x="6724650" y="220599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2693670" y="32613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nut 39"/>
          <p:cNvSpPr>
            <a:spLocks noChangeAspect="1"/>
          </p:cNvSpPr>
          <p:nvPr/>
        </p:nvSpPr>
        <p:spPr>
          <a:xfrm>
            <a:off x="1699260" y="3573780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5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1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7072" cy="5718048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3688080" y="49568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17620" y="38900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282690" y="49034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878830" y="54635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899910" y="25222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13101002">
            <a:off x="5520692" y="552830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6906459">
            <a:off x="4732020" y="573023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926330" y="54254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hord 38"/>
          <p:cNvSpPr/>
          <p:nvPr/>
        </p:nvSpPr>
        <p:spPr>
          <a:xfrm rot="13101002">
            <a:off x="5673092" y="568070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768590" y="32118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hord 41"/>
          <p:cNvSpPr/>
          <p:nvPr/>
        </p:nvSpPr>
        <p:spPr>
          <a:xfrm rot="9328716">
            <a:off x="3947160" y="541019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hord 42"/>
          <p:cNvSpPr/>
          <p:nvPr/>
        </p:nvSpPr>
        <p:spPr>
          <a:xfrm rot="15833697">
            <a:off x="4057650" y="481583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032760" y="47129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nut 46"/>
          <p:cNvSpPr>
            <a:spLocks noChangeAspect="1"/>
          </p:cNvSpPr>
          <p:nvPr/>
        </p:nvSpPr>
        <p:spPr>
          <a:xfrm>
            <a:off x="6774180" y="222123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647950" y="32613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nut 48"/>
          <p:cNvSpPr>
            <a:spLocks noChangeAspect="1"/>
          </p:cNvSpPr>
          <p:nvPr/>
        </p:nvSpPr>
        <p:spPr>
          <a:xfrm>
            <a:off x="2042160" y="3718560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35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2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7072" cy="571804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394710" y="48425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741420" y="42786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511290" y="47320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396990" y="53835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783330" y="50444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926580" y="25488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hord 29"/>
          <p:cNvSpPr/>
          <p:nvPr/>
        </p:nvSpPr>
        <p:spPr>
          <a:xfrm rot="6256110">
            <a:off x="4777741" y="599312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hord 30"/>
          <p:cNvSpPr/>
          <p:nvPr/>
        </p:nvSpPr>
        <p:spPr>
          <a:xfrm rot="7688527">
            <a:off x="4491991" y="537590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hord 31"/>
          <p:cNvSpPr/>
          <p:nvPr/>
        </p:nvSpPr>
        <p:spPr>
          <a:xfrm rot="17719180">
            <a:off x="4674871" y="479297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hord 32"/>
          <p:cNvSpPr/>
          <p:nvPr/>
        </p:nvSpPr>
        <p:spPr>
          <a:xfrm rot="11306475">
            <a:off x="6191250" y="564260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857750" y="52463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444490" y="53454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533900" y="56959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297680" y="50444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749540" y="32994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nut 39"/>
          <p:cNvSpPr>
            <a:spLocks noChangeAspect="1"/>
          </p:cNvSpPr>
          <p:nvPr/>
        </p:nvSpPr>
        <p:spPr>
          <a:xfrm>
            <a:off x="6762750" y="231267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2636520" y="33185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nut 41"/>
          <p:cNvSpPr>
            <a:spLocks noChangeAspect="1"/>
          </p:cNvSpPr>
          <p:nvPr/>
        </p:nvSpPr>
        <p:spPr>
          <a:xfrm>
            <a:off x="2395245" y="3863416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9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</a:t>
            </a:r>
            <a:r>
              <a:rPr lang="en-US" altLang="en-US" sz="4000" dirty="0"/>
              <a:t>3</a:t>
            </a:r>
            <a:endParaRPr lang="en-US" altLang="en-US" sz="40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7072" cy="5718048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686050" y="34251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955030" y="51244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63690" y="47129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873240" y="53111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983730" y="26136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753350" y="34137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hord 31"/>
          <p:cNvSpPr/>
          <p:nvPr/>
        </p:nvSpPr>
        <p:spPr>
          <a:xfrm rot="5400000">
            <a:off x="4320541" y="633983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hord 32"/>
          <p:cNvSpPr/>
          <p:nvPr/>
        </p:nvSpPr>
        <p:spPr>
          <a:xfrm rot="6326716">
            <a:off x="4987291" y="547115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hord 33"/>
          <p:cNvSpPr/>
          <p:nvPr/>
        </p:nvSpPr>
        <p:spPr>
          <a:xfrm rot="17719180">
            <a:off x="5238751" y="499109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7795688">
            <a:off x="6846569" y="576452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417820" y="53492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632960" y="51816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592830" y="49530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516630" y="52730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107180" y="60464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nut 40"/>
          <p:cNvSpPr>
            <a:spLocks noChangeAspect="1"/>
          </p:cNvSpPr>
          <p:nvPr/>
        </p:nvSpPr>
        <p:spPr>
          <a:xfrm>
            <a:off x="6770370" y="242697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Donut 41"/>
          <p:cNvSpPr>
            <a:spLocks noChangeAspect="1"/>
          </p:cNvSpPr>
          <p:nvPr/>
        </p:nvSpPr>
        <p:spPr>
          <a:xfrm>
            <a:off x="2603474" y="3953951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53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8" t="13949" r="15259" b="3261"/>
          <a:stretch/>
        </p:blipFill>
        <p:spPr bwMode="auto">
          <a:xfrm>
            <a:off x="152400" y="914400"/>
            <a:ext cx="8763000" cy="551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8738"/>
            <a:ext cx="8229600" cy="1143000"/>
          </a:xfrm>
        </p:spPr>
        <p:txBody>
          <a:bodyPr/>
          <a:lstStyle/>
          <a:p>
            <a:r>
              <a:rPr lang="en-US" altLang="en-US" b="1" dirty="0" smtClean="0"/>
              <a:t>Model building: </a:t>
            </a:r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real</a:t>
            </a:r>
            <a:r>
              <a:rPr lang="en-US" altLang="en-US" b="1" dirty="0" smtClean="0"/>
              <a:t> vs </a:t>
            </a:r>
            <a:r>
              <a:rPr lang="en-US" altLang="en-US" b="1" dirty="0" smtClean="0">
                <a:solidFill>
                  <a:schemeClr val="accent3">
                    <a:lumMod val="50000"/>
                  </a:schemeClr>
                </a:solidFill>
              </a:rPr>
              <a:t>sim</a:t>
            </a:r>
            <a:r>
              <a:rPr lang="en-US" altLang="en-US" b="1" dirty="0" smtClean="0"/>
              <a:t> data</a:t>
            </a:r>
            <a:endParaRPr lang="en-US" alt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Holton </a:t>
            </a:r>
            <a:r>
              <a:rPr lang="en-US" i="1" dirty="0">
                <a:solidFill>
                  <a:prstClr val="black"/>
                </a:solidFill>
                <a:cs typeface="Arial" panose="020B0604020202020204" pitchFamily="34" charset="0"/>
              </a:rPr>
              <a:t>et al. 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(2014)  "The R-factor gap", </a:t>
            </a:r>
            <a:r>
              <a:rPr lang="en-US" i="1" dirty="0">
                <a:solidFill>
                  <a:prstClr val="black"/>
                </a:solidFill>
                <a:cs typeface="Arial" panose="020B0604020202020204" pitchFamily="34" charset="0"/>
              </a:rPr>
              <a:t>FEBS J.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prstClr val="black"/>
                </a:solidFill>
                <a:cs typeface="Arial" panose="020B0604020202020204" pitchFamily="34" charset="0"/>
              </a:rPr>
              <a:t>281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, 4046-4060.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45609" y="1512603"/>
            <a:ext cx="6735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4579" y="366045"/>
            <a:ext cx="94448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79492" y="3774393"/>
            <a:ext cx="6735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43899" y="1494090"/>
            <a:ext cx="6735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92852" y="424440"/>
            <a:ext cx="99097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endParaRPr lang="en-US" sz="24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87511" y="1132319"/>
            <a:ext cx="7873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endParaRPr lang="en-US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85802" y="1113803"/>
            <a:ext cx="7873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endParaRPr lang="en-US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08504" y="4693066"/>
            <a:ext cx="7873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endParaRPr lang="en-US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806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</a:t>
            </a:r>
            <a:r>
              <a:rPr lang="en-US" altLang="en-US" sz="4000" dirty="0"/>
              <a:t>4</a:t>
            </a:r>
            <a:endParaRPr lang="en-US" altLang="en-US" sz="40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7072" cy="5718048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124700" y="26746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787640" y="35623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412230" y="48539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915150" y="48882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258050" y="53111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hord 33"/>
          <p:cNvSpPr/>
          <p:nvPr/>
        </p:nvSpPr>
        <p:spPr>
          <a:xfrm rot="5400000">
            <a:off x="3486151" y="632078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5400000">
            <a:off x="5071110" y="579119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13627686">
            <a:off x="5634991" y="525398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7026173">
            <a:off x="7437119" y="573404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050280" y="53340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686300" y="55245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897630" y="50787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865120" y="53035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173730" y="61950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459730" y="45300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onut 44"/>
          <p:cNvSpPr>
            <a:spLocks noChangeAspect="1"/>
          </p:cNvSpPr>
          <p:nvPr/>
        </p:nvSpPr>
        <p:spPr>
          <a:xfrm>
            <a:off x="6804660" y="257556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2747010" y="34594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nut 46"/>
          <p:cNvSpPr>
            <a:spLocks noChangeAspect="1"/>
          </p:cNvSpPr>
          <p:nvPr/>
        </p:nvSpPr>
        <p:spPr>
          <a:xfrm>
            <a:off x="2911293" y="4080698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5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</a:t>
            </a:r>
            <a:r>
              <a:rPr lang="en-US" altLang="en-US" sz="4000" dirty="0"/>
              <a:t>5</a:t>
            </a:r>
            <a:endParaRPr lang="en-US" altLang="en-US" sz="40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2500" cy="57150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326630" y="26898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951470" y="36347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728460" y="45948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968490" y="49796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486650" y="54711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hord 58"/>
          <p:cNvSpPr/>
          <p:nvPr/>
        </p:nvSpPr>
        <p:spPr>
          <a:xfrm rot="5400000">
            <a:off x="2598421" y="631697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hord 59"/>
          <p:cNvSpPr/>
          <p:nvPr/>
        </p:nvSpPr>
        <p:spPr>
          <a:xfrm rot="5400000">
            <a:off x="4663440" y="625982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hord 60"/>
          <p:cNvSpPr/>
          <p:nvPr/>
        </p:nvSpPr>
        <p:spPr>
          <a:xfrm rot="10596685">
            <a:off x="6236970" y="553592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hord 61"/>
          <p:cNvSpPr/>
          <p:nvPr/>
        </p:nvSpPr>
        <p:spPr>
          <a:xfrm rot="5400000">
            <a:off x="7799069" y="579500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515100" y="52082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438650" y="59436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703320" y="52844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324100" y="51854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259330" y="61074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5730240" y="45224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Donut 68"/>
          <p:cNvSpPr>
            <a:spLocks noChangeAspect="1"/>
          </p:cNvSpPr>
          <p:nvPr/>
        </p:nvSpPr>
        <p:spPr>
          <a:xfrm>
            <a:off x="6960870" y="264795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2739390" y="34556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Donut 70"/>
          <p:cNvSpPr>
            <a:spLocks noChangeAspect="1"/>
          </p:cNvSpPr>
          <p:nvPr/>
        </p:nvSpPr>
        <p:spPr>
          <a:xfrm>
            <a:off x="2712117" y="4288928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44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</a:t>
            </a:r>
            <a:r>
              <a:rPr lang="en-US" altLang="en-US" sz="4000" dirty="0"/>
              <a:t>6</a:t>
            </a:r>
            <a:endParaRPr lang="en-US" altLang="en-US" sz="40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7072" cy="5718048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379970" y="27622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936230" y="37338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884670" y="45453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315200" y="57302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5400000">
            <a:off x="1634491" y="630173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5400000">
            <a:off x="3798570" y="633602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8193790">
            <a:off x="6770370" y="565784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hord 37"/>
          <p:cNvSpPr/>
          <p:nvPr/>
        </p:nvSpPr>
        <p:spPr>
          <a:xfrm rot="4761145">
            <a:off x="7654289" y="602741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819900" y="52197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432810" y="61988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983230" y="53911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992630" y="50901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493520" y="59245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897880" y="44958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512820" y="44005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nut 46"/>
          <p:cNvSpPr>
            <a:spLocks noChangeAspect="1"/>
          </p:cNvSpPr>
          <p:nvPr/>
        </p:nvSpPr>
        <p:spPr>
          <a:xfrm>
            <a:off x="6949440" y="274320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739390" y="34290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onut 49"/>
          <p:cNvSpPr>
            <a:spLocks noChangeAspect="1"/>
          </p:cNvSpPr>
          <p:nvPr/>
        </p:nvSpPr>
        <p:spPr>
          <a:xfrm>
            <a:off x="1996893" y="4406623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33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7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2500" cy="57150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376160" y="27736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943850" y="37490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048500" y="46253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322820" y="51854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hord 32"/>
          <p:cNvSpPr/>
          <p:nvPr/>
        </p:nvSpPr>
        <p:spPr>
          <a:xfrm rot="12628676">
            <a:off x="838202" y="579119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hord 33"/>
          <p:cNvSpPr/>
          <p:nvPr/>
        </p:nvSpPr>
        <p:spPr>
          <a:xfrm rot="5400000">
            <a:off x="2701290" y="627887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5400000">
            <a:off x="7105650" y="626363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8490080">
            <a:off x="7288530" y="562736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842760" y="59397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415540" y="61036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297430" y="51854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821180" y="49987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207770" y="56921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993130" y="44500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08020" y="45453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515100" y="53530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onut 44"/>
          <p:cNvSpPr>
            <a:spLocks noChangeAspect="1"/>
          </p:cNvSpPr>
          <p:nvPr/>
        </p:nvSpPr>
        <p:spPr>
          <a:xfrm>
            <a:off x="6953250" y="275463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2758440" y="33832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nut 46"/>
          <p:cNvSpPr>
            <a:spLocks noChangeAspect="1"/>
          </p:cNvSpPr>
          <p:nvPr/>
        </p:nvSpPr>
        <p:spPr>
          <a:xfrm>
            <a:off x="1299776" y="4189340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60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8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2500" cy="571500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5699760" y="47625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151370" y="48348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53300" y="27660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932420" y="37223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2" name="Oval 31"/>
          <p:cNvSpPr/>
          <p:nvPr/>
        </p:nvSpPr>
        <p:spPr>
          <a:xfrm>
            <a:off x="7597140" y="53340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hord 32"/>
          <p:cNvSpPr/>
          <p:nvPr/>
        </p:nvSpPr>
        <p:spPr>
          <a:xfrm rot="15291969">
            <a:off x="643891" y="523874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hord 33"/>
          <p:cNvSpPr/>
          <p:nvPr/>
        </p:nvSpPr>
        <p:spPr>
          <a:xfrm rot="5400000">
            <a:off x="1699260" y="629030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5400000">
            <a:off x="6134100" y="625220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6850387">
            <a:off x="7829550" y="5684516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886450" y="60960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577340" y="58940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977390" y="49872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764030" y="48158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17270" y="53263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141720" y="44538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884170" y="44996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753100" y="53721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onut 44"/>
          <p:cNvSpPr>
            <a:spLocks noChangeAspect="1"/>
          </p:cNvSpPr>
          <p:nvPr/>
        </p:nvSpPr>
        <p:spPr>
          <a:xfrm>
            <a:off x="6945630" y="273177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2773680" y="33299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nut 46"/>
          <p:cNvSpPr>
            <a:spLocks noChangeAspect="1"/>
          </p:cNvSpPr>
          <p:nvPr/>
        </p:nvSpPr>
        <p:spPr>
          <a:xfrm>
            <a:off x="982905" y="3999217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</a:t>
            </a:r>
            <a:r>
              <a:rPr lang="en-US" altLang="en-US" sz="4000" dirty="0"/>
              <a:t>9</a:t>
            </a:r>
            <a:endParaRPr lang="en-US" altLang="en-US" sz="40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7072" cy="5718048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6214110" y="45339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059930" y="51892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585710" y="56007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53300" y="2796539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936230" y="37414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hord 33"/>
          <p:cNvSpPr/>
          <p:nvPr/>
        </p:nvSpPr>
        <p:spPr>
          <a:xfrm rot="13844858">
            <a:off x="518161" y="5063490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12539746">
            <a:off x="670561" y="589025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5400000">
            <a:off x="5200650" y="627506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3354761">
            <a:off x="8012430" y="5775956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937760" y="60312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070610" y="57378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783080" y="49872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714500" y="46177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925830" y="51015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788920" y="44272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093970" y="53301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nut 45"/>
          <p:cNvSpPr>
            <a:spLocks noChangeAspect="1"/>
          </p:cNvSpPr>
          <p:nvPr/>
        </p:nvSpPr>
        <p:spPr>
          <a:xfrm>
            <a:off x="6949440" y="275463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2712720" y="32689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nut 47"/>
          <p:cNvSpPr>
            <a:spLocks noChangeAspect="1"/>
          </p:cNvSpPr>
          <p:nvPr/>
        </p:nvSpPr>
        <p:spPr>
          <a:xfrm>
            <a:off x="801836" y="3999217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86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10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7072" cy="5718048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6096000" y="45605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770370" y="53225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04710" y="59055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15200" y="27508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655820" y="52501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217670" y="58788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17294077">
            <a:off x="716280" y="506348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5400000">
            <a:off x="4198620" y="625601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hord 37"/>
          <p:cNvSpPr/>
          <p:nvPr/>
        </p:nvSpPr>
        <p:spPr>
          <a:xfrm rot="5400000">
            <a:off x="7456170" y="6263636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75360" y="53263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832610" y="43815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941320" y="44081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nut 45"/>
          <p:cNvSpPr>
            <a:spLocks noChangeAspect="1"/>
          </p:cNvSpPr>
          <p:nvPr/>
        </p:nvSpPr>
        <p:spPr>
          <a:xfrm>
            <a:off x="6941820" y="269748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2758440" y="32118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nut 47"/>
          <p:cNvSpPr>
            <a:spLocks noChangeAspect="1"/>
          </p:cNvSpPr>
          <p:nvPr/>
        </p:nvSpPr>
        <p:spPr>
          <a:xfrm>
            <a:off x="865211" y="3745720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924800" y="36576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4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11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2500" cy="57150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189470" y="27127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882890" y="35814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947410" y="46177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038850" y="54902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256020" y="61302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552950" y="53911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034790" y="56502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14440715">
            <a:off x="826770" y="490727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12903020">
            <a:off x="3569970" y="569975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hord 37"/>
          <p:cNvSpPr/>
          <p:nvPr/>
        </p:nvSpPr>
        <p:spPr>
          <a:xfrm rot="5400000">
            <a:off x="6522720" y="6244586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188720" y="51054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057400" y="43472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181350" y="43434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143500" y="47282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hord 42"/>
          <p:cNvSpPr/>
          <p:nvPr/>
        </p:nvSpPr>
        <p:spPr>
          <a:xfrm rot="14130530">
            <a:off x="1680210" y="534923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004060" y="51816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987040" y="44615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931670" y="45567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nut 46"/>
          <p:cNvSpPr>
            <a:spLocks noChangeAspect="1"/>
          </p:cNvSpPr>
          <p:nvPr/>
        </p:nvSpPr>
        <p:spPr>
          <a:xfrm>
            <a:off x="6892290" y="259842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785110" y="32346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nut 48"/>
          <p:cNvSpPr>
            <a:spLocks noChangeAspect="1"/>
          </p:cNvSpPr>
          <p:nvPr/>
        </p:nvSpPr>
        <p:spPr>
          <a:xfrm>
            <a:off x="946692" y="3573704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88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12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2500" cy="57150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010400" y="26631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280660" y="53835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242560" y="60769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568190" y="54216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992880" y="53492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12743752">
            <a:off x="1154429" y="515873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15127452">
            <a:off x="3619500" y="514730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5400000">
            <a:off x="5524500" y="6248396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520190" y="50901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326130" y="42024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hord 41"/>
          <p:cNvSpPr/>
          <p:nvPr/>
        </p:nvSpPr>
        <p:spPr>
          <a:xfrm rot="12334135">
            <a:off x="2308860" y="5478780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87930" y="52120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015490" y="42633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093720" y="44234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nut 46"/>
          <p:cNvSpPr>
            <a:spLocks noChangeAspect="1"/>
          </p:cNvSpPr>
          <p:nvPr/>
        </p:nvSpPr>
        <p:spPr>
          <a:xfrm>
            <a:off x="6781800" y="248412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731770" y="32232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nut 48"/>
          <p:cNvSpPr>
            <a:spLocks noChangeAspect="1"/>
          </p:cNvSpPr>
          <p:nvPr/>
        </p:nvSpPr>
        <p:spPr>
          <a:xfrm>
            <a:off x="1037225" y="3265887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726680" y="34594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6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13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2500" cy="57150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6953250" y="25946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760970" y="33528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872990" y="54254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476750" y="59550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792980" y="53454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312920" y="53492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12738708">
            <a:off x="1775458" y="5436870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15910772">
            <a:off x="3947160" y="501776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5400000">
            <a:off x="4678680" y="6290306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095500" y="52692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268980" y="43967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hord 39"/>
          <p:cNvSpPr/>
          <p:nvPr/>
        </p:nvSpPr>
        <p:spPr>
          <a:xfrm rot="10800000">
            <a:off x="2891790" y="557021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009900" y="52387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072640" y="43319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006090" y="44919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onut 43"/>
          <p:cNvSpPr>
            <a:spLocks noChangeAspect="1"/>
          </p:cNvSpPr>
          <p:nvPr/>
        </p:nvSpPr>
        <p:spPr>
          <a:xfrm>
            <a:off x="6789420" y="237363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2655570" y="32423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nut 45"/>
          <p:cNvSpPr>
            <a:spLocks noChangeAspect="1"/>
          </p:cNvSpPr>
          <p:nvPr/>
        </p:nvSpPr>
        <p:spPr>
          <a:xfrm>
            <a:off x="1082494" y="3329261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6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17" y="940279"/>
            <a:ext cx="8459787" cy="5492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31321" y="0"/>
            <a:ext cx="8229600" cy="1143000"/>
          </a:xfrm>
        </p:spPr>
        <p:txBody>
          <a:bodyPr/>
          <a:lstStyle/>
          <a:p>
            <a:r>
              <a:rPr lang="en-US" altLang="en-US" b="1" dirty="0" smtClean="0"/>
              <a:t>Model building: </a:t>
            </a:r>
            <a:r>
              <a:rPr lang="en-US" altLang="en-US" b="1" dirty="0" smtClean="0">
                <a:solidFill>
                  <a:srgbClr val="C00000"/>
                </a:solidFill>
              </a:rPr>
              <a:t>real</a:t>
            </a:r>
            <a:r>
              <a:rPr lang="en-US" altLang="en-US" b="1" dirty="0" smtClean="0">
                <a:solidFill>
                  <a:srgbClr val="275BCD"/>
                </a:solidFill>
              </a:rPr>
              <a:t> </a:t>
            </a:r>
            <a:r>
              <a:rPr lang="en-US" altLang="en-US" b="1" dirty="0" smtClean="0"/>
              <a:t>vs </a:t>
            </a:r>
            <a:r>
              <a:rPr lang="en-US" altLang="en-US" b="1" dirty="0" smtClean="0">
                <a:solidFill>
                  <a:srgbClr val="275BCD"/>
                </a:solidFill>
              </a:rPr>
              <a:t>sim </a:t>
            </a:r>
            <a:r>
              <a:rPr lang="en-US" altLang="en-US" b="1" dirty="0" smtClean="0"/>
              <a:t>data</a:t>
            </a:r>
            <a:endParaRPr lang="en-US" alt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Holton </a:t>
            </a:r>
            <a:r>
              <a:rPr lang="en-US" i="1" dirty="0">
                <a:solidFill>
                  <a:prstClr val="black"/>
                </a:solidFill>
                <a:cs typeface="Arial" panose="020B0604020202020204" pitchFamily="34" charset="0"/>
              </a:rPr>
              <a:t>et al. 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(2014)  "The R-factor gap", </a:t>
            </a:r>
            <a:r>
              <a:rPr lang="en-US" i="1" dirty="0">
                <a:solidFill>
                  <a:prstClr val="black"/>
                </a:solidFill>
                <a:cs typeface="Arial" panose="020B0604020202020204" pitchFamily="34" charset="0"/>
              </a:rPr>
              <a:t>FEBS J.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prstClr val="black"/>
                </a:solidFill>
                <a:cs typeface="Arial" panose="020B0604020202020204" pitchFamily="34" charset="0"/>
              </a:rPr>
              <a:t>281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, 4046-4060.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30074" y="370272"/>
            <a:ext cx="104227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8347" y="370272"/>
            <a:ext cx="234729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</a:t>
            </a:r>
            <a:r>
              <a:rPr lang="en-US" sz="2800" b="1" dirty="0" err="1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</a:t>
            </a:r>
            <a:endParaRPr lang="en-US" sz="2800" b="1" dirty="0">
              <a:solidFill>
                <a:srgbClr val="275B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05500" y="4926540"/>
            <a:ext cx="273183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 </a:t>
            </a:r>
            <a:r>
              <a:rPr lang="en-US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ground truth</a:t>
            </a:r>
            <a:endParaRPr 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9961" y="4907297"/>
            <a:ext cx="232307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</a:t>
            </a:r>
            <a:r>
              <a:rPr lang="en-US" sz="2000" dirty="0" err="1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</a:t>
            </a:r>
            <a:r>
              <a:rPr lang="en-US" sz="2000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ground</a:t>
            </a:r>
            <a:endParaRPr lang="en-US" sz="2000" dirty="0">
              <a:solidFill>
                <a:srgbClr val="275B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899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5" grpId="0" animBg="1"/>
      <p:bldP spid="1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14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2500" cy="57150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6903720" y="25641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311140" y="54216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011930" y="58102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732020" y="54406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530090" y="53721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11736908">
            <a:off x="2598418" y="5615940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16200000">
            <a:off x="4396740" y="510539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9661170">
            <a:off x="3707130" y="6149336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788920" y="52692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497580" y="42595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hord 39"/>
          <p:cNvSpPr/>
          <p:nvPr/>
        </p:nvSpPr>
        <p:spPr>
          <a:xfrm rot="8832950">
            <a:off x="3531870" y="563498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501390" y="52806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301240" y="45339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724150" y="47853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onut 43"/>
          <p:cNvSpPr>
            <a:spLocks noChangeAspect="1"/>
          </p:cNvSpPr>
          <p:nvPr/>
        </p:nvSpPr>
        <p:spPr>
          <a:xfrm>
            <a:off x="6755130" y="231267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2621280" y="32880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nut 45"/>
          <p:cNvSpPr>
            <a:spLocks noChangeAspect="1"/>
          </p:cNvSpPr>
          <p:nvPr/>
        </p:nvSpPr>
        <p:spPr>
          <a:xfrm>
            <a:off x="1308830" y="3537490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726680" y="32766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7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725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ensemble refine   ???</a:t>
            </a:r>
          </a:p>
        </p:txBody>
      </p:sp>
    </p:spTree>
    <p:extLst>
      <p:ext uri="{BB962C8B-B14F-4D97-AF65-F5344CB8AC3E}">
        <p14:creationId xmlns:p14="http://schemas.microsoft.com/office/powerpoint/2010/main" val="74706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horse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~2 m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Stiff backbone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Bone sigma ~ 1 mm 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 joints/leg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angle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torision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Concerted motion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molecule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~100 Å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Stiff backbone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Bond sigma = 0.01 Å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0-4 chi angles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Angle sigma ~ 1°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Rotamers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Concerted motion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43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7" b="-8777"/>
          <a:stretch/>
        </p:blipFill>
        <p:spPr>
          <a:xfrm>
            <a:off x="0" y="1600200"/>
            <a:ext cx="9144000" cy="625089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The last Å</a:t>
            </a:r>
            <a:b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prediction and observation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974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The last Å</a:t>
            </a:r>
            <a:b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prediction and observation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7" b="-8777"/>
          <a:stretch/>
        </p:blipFill>
        <p:spPr>
          <a:xfrm>
            <a:off x="0" y="1600200"/>
            <a:ext cx="9144000" cy="625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75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"/>
            <a:ext cx="9144000" cy="62802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287796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Trapped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447800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=63.5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0522" y="2256116"/>
            <a:ext cx="91082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-9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66167" y="1252511"/>
            <a:ext cx="1257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+11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eft Brace 13"/>
          <p:cNvSpPr/>
          <p:nvPr/>
        </p:nvSpPr>
        <p:spPr>
          <a:xfrm rot="7603221">
            <a:off x="4609819" y="1938993"/>
            <a:ext cx="2350994" cy="1615849"/>
          </a:xfrm>
          <a:prstGeom prst="leftBrace">
            <a:avLst>
              <a:gd name="adj1" fmla="val 16775"/>
              <a:gd name="adj2" fmla="val 58259"/>
            </a:avLst>
          </a:prstGeom>
          <a:ln w="28575">
            <a:solidFill>
              <a:srgbClr val="343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 rot="8164945">
            <a:off x="4980275" y="2518906"/>
            <a:ext cx="1426642" cy="1308083"/>
          </a:xfrm>
          <a:prstGeom prst="leftBrace">
            <a:avLst>
              <a:gd name="adj1" fmla="val 19169"/>
              <a:gd name="adj2" fmla="val 38338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048000" y="3581400"/>
            <a:ext cx="1673571" cy="1676093"/>
            <a:chOff x="3048000" y="3581400"/>
            <a:chExt cx="1673571" cy="1676093"/>
          </a:xfrm>
        </p:grpSpPr>
        <p:sp>
          <p:nvSpPr>
            <p:cNvPr id="10" name="TextBox 9"/>
            <p:cNvSpPr txBox="1"/>
            <p:nvPr/>
          </p:nvSpPr>
          <p:spPr>
            <a:xfrm>
              <a:off x="3868644" y="4267200"/>
              <a:ext cx="7569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l-GR" sz="3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endPara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 flipV="1">
              <a:off x="3640456" y="4152900"/>
              <a:ext cx="321658" cy="306478"/>
            </a:xfrm>
            <a:custGeom>
              <a:avLst/>
              <a:gdLst>
                <a:gd name="connsiteX0" fmla="*/ 888521 w 888521"/>
                <a:gd name="connsiteY0" fmla="*/ 0 h 672860"/>
                <a:gd name="connsiteX1" fmla="*/ 224287 w 888521"/>
                <a:gd name="connsiteY1" fmla="*/ 276045 h 672860"/>
                <a:gd name="connsiteX2" fmla="*/ 0 w 888521"/>
                <a:gd name="connsiteY2" fmla="*/ 672860 h 672860"/>
                <a:gd name="connsiteX0" fmla="*/ 888521 w 888521"/>
                <a:gd name="connsiteY0" fmla="*/ 0 h 672860"/>
                <a:gd name="connsiteX1" fmla="*/ 0 w 888521"/>
                <a:gd name="connsiteY1" fmla="*/ 672860 h 67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521" h="672860">
                  <a:moveTo>
                    <a:pt x="888521" y="0"/>
                  </a:moveTo>
                  <a:lnTo>
                    <a:pt x="0" y="672860"/>
                  </a:lnTo>
                </a:path>
              </a:pathLst>
            </a:custGeom>
            <a:noFill/>
            <a:ln w="571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33800" y="4795828"/>
              <a:ext cx="98777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angle</a:t>
              </a:r>
            </a:p>
          </p:txBody>
        </p:sp>
        <p:sp>
          <p:nvSpPr>
            <p:cNvPr id="16" name="Arc 15"/>
            <p:cNvSpPr/>
            <p:nvPr/>
          </p:nvSpPr>
          <p:spPr>
            <a:xfrm>
              <a:off x="3048000" y="3581400"/>
              <a:ext cx="685800" cy="671151"/>
            </a:xfrm>
            <a:prstGeom prst="arc">
              <a:avLst>
                <a:gd name="adj1" fmla="val 19938659"/>
                <a:gd name="adj2" fmla="val 7009173"/>
              </a:avLst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348997" y="1640427"/>
            <a:ext cx="934871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N-C</a:t>
            </a:r>
            <a:r>
              <a:rPr lang="el-GR" sz="2400" b="1" baseline="-25000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US" sz="2400" b="1" dirty="0" smtClean="0">
              <a:solidFill>
                <a:srgbClr val="004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21619" y="5954751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027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 animBg="1"/>
      <p:bldP spid="15" grpId="0" animBg="1"/>
      <p:bldP spid="18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781"/>
            <a:ext cx="9144000" cy="6280220"/>
          </a:xfrm>
        </p:spPr>
      </p:pic>
      <p:sp>
        <p:nvSpPr>
          <p:cNvPr id="5" name="TextBox 4"/>
          <p:cNvSpPr txBox="1"/>
          <p:nvPr/>
        </p:nvSpPr>
        <p:spPr>
          <a:xfrm>
            <a:off x="228600" y="381000"/>
            <a:ext cx="2646878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447800"/>
            <a:ext cx="16129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=18.2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7791" y="2334175"/>
            <a:ext cx="129554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-0.3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6167" y="1252511"/>
            <a:ext cx="1295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-0.2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ft Brace 8"/>
          <p:cNvSpPr/>
          <p:nvPr/>
        </p:nvSpPr>
        <p:spPr>
          <a:xfrm rot="7921236">
            <a:off x="4952566" y="2114376"/>
            <a:ext cx="2350994" cy="1481679"/>
          </a:xfrm>
          <a:prstGeom prst="leftBrace">
            <a:avLst>
              <a:gd name="adj1" fmla="val 16775"/>
              <a:gd name="adj2" fmla="val 58259"/>
            </a:avLst>
          </a:prstGeom>
          <a:ln w="28575">
            <a:solidFill>
              <a:srgbClr val="343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 rot="7811481">
            <a:off x="4625504" y="2255484"/>
            <a:ext cx="1658052" cy="1537499"/>
          </a:xfrm>
          <a:prstGeom prst="leftBrace">
            <a:avLst>
              <a:gd name="adj1" fmla="val 19169"/>
              <a:gd name="adj2" fmla="val 5702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68644" y="4267200"/>
            <a:ext cx="1141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 flipV="1">
            <a:off x="3640456" y="4152900"/>
            <a:ext cx="321658" cy="306478"/>
          </a:xfrm>
          <a:custGeom>
            <a:avLst/>
            <a:gdLst>
              <a:gd name="connsiteX0" fmla="*/ 888521 w 888521"/>
              <a:gd name="connsiteY0" fmla="*/ 0 h 672860"/>
              <a:gd name="connsiteX1" fmla="*/ 224287 w 888521"/>
              <a:gd name="connsiteY1" fmla="*/ 276045 h 672860"/>
              <a:gd name="connsiteX2" fmla="*/ 0 w 888521"/>
              <a:gd name="connsiteY2" fmla="*/ 672860 h 672860"/>
              <a:gd name="connsiteX0" fmla="*/ 888521 w 888521"/>
              <a:gd name="connsiteY0" fmla="*/ 0 h 672860"/>
              <a:gd name="connsiteX1" fmla="*/ 0 w 888521"/>
              <a:gd name="connsiteY1" fmla="*/ 672860 h 67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8521" h="672860">
                <a:moveTo>
                  <a:pt x="888521" y="0"/>
                </a:moveTo>
                <a:lnTo>
                  <a:pt x="0" y="672860"/>
                </a:lnTo>
              </a:path>
            </a:pathLst>
          </a:custGeom>
          <a:noFill/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733800" y="4795828"/>
            <a:ext cx="98777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</a:t>
            </a:r>
          </a:p>
        </p:txBody>
      </p:sp>
      <p:sp>
        <p:nvSpPr>
          <p:cNvPr id="14" name="Arc 13"/>
          <p:cNvSpPr/>
          <p:nvPr/>
        </p:nvSpPr>
        <p:spPr>
          <a:xfrm>
            <a:off x="3048000" y="3581400"/>
            <a:ext cx="685800" cy="671151"/>
          </a:xfrm>
          <a:prstGeom prst="arc">
            <a:avLst>
              <a:gd name="adj1" fmla="val 19938659"/>
              <a:gd name="adj2" fmla="val 7009173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348997" y="1640427"/>
            <a:ext cx="934871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N-C</a:t>
            </a:r>
            <a:r>
              <a:rPr lang="el-GR" sz="2400" b="1" baseline="-25000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US" sz="2400" b="1" dirty="0" smtClean="0">
              <a:solidFill>
                <a:srgbClr val="004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21619" y="5954751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21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942" y="0"/>
            <a:ext cx="10511942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19050"/>
            <a:ext cx="2667000" cy="1815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	   0.0823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	   0.1106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bond:	   0.014 Å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ngle:  1.92°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21597" y="4439865"/>
            <a:ext cx="15561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l-GR" sz="6600" b="1" dirty="0" smtClean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4400" b="1" baseline="30000" dirty="0">
              <a:solidFill>
                <a:srgbClr val="509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549676"/>
            <a:ext cx="2362200" cy="2308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MoPro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  1.15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Clash:	    0.49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dev:   20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Rota:	    1.7%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Rama:	    0.03%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reso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     1.0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Å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97188" y="0"/>
            <a:ext cx="4746812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Real Data</a:t>
            </a: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1841" y="2054696"/>
            <a:ext cx="22921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6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 </a:t>
            </a:r>
            <a:r>
              <a:rPr lang="el-GR" sz="6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4400" b="1" baseline="30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4469" y="2770094"/>
            <a:ext cx="1748119" cy="1712259"/>
          </a:xfrm>
          <a:prstGeom prst="roundRect">
            <a:avLst/>
          </a:prstGeom>
          <a:solidFill>
            <a:schemeClr val="bg1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48-copy ensemble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fr-FR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params</a:t>
            </a:r>
            <a:endParaRPr lang="fr-F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observation </a:t>
            </a:r>
          </a:p>
        </p:txBody>
      </p:sp>
    </p:spTree>
    <p:extLst>
      <p:ext uri="{BB962C8B-B14F-4D97-AF65-F5344CB8AC3E}">
        <p14:creationId xmlns:p14="http://schemas.microsoft.com/office/powerpoint/2010/main" val="74317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402169705"/>
              </p:ext>
            </p:extLst>
          </p:nvPr>
        </p:nvGraphicFramePr>
        <p:xfrm>
          <a:off x="919163" y="1411288"/>
          <a:ext cx="7316787" cy="5097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 smtClean="0">
                <a:solidFill>
                  <a:srgbClr val="000000"/>
                </a:solidFill>
              </a:rPr>
              <a:t>Over-Fitting </a:t>
            </a:r>
            <a:r>
              <a:rPr lang="en-US" altLang="en-US" sz="4400" dirty="0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 rot="-5400000">
            <a:off x="-1181100" y="3695700"/>
            <a:ext cx="3643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Map density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332452" y="6424613"/>
            <a:ext cx="10823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position</a:t>
            </a:r>
            <a:endParaRPr lang="el-GR" altLang="en-US" sz="1800" b="1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85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54766</TotalTime>
  <Words>1479</Words>
  <Application>Microsoft Office PowerPoint</Application>
  <PresentationFormat>On-screen Show (4:3)</PresentationFormat>
  <Paragraphs>503</Paragraphs>
  <Slides>76</Slides>
  <Notes>0</Notes>
  <HiddenSlides>12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76</vt:i4>
      </vt:variant>
    </vt:vector>
  </HeadingPairs>
  <TitlesOfParts>
    <vt:vector size="78" baseType="lpstr">
      <vt:lpstr>Office Theme</vt:lpstr>
      <vt:lpstr>1_Office Theme</vt:lpstr>
      <vt:lpstr>Acknowledgements</vt:lpstr>
      <vt:lpstr>Why is a beamline guy doing refinement things?</vt:lpstr>
      <vt:lpstr>Untangling models</vt:lpstr>
      <vt:lpstr>via Parseval’s Theorem</vt:lpstr>
      <vt:lpstr>PowerPoint Presentation</vt:lpstr>
      <vt:lpstr>Model building: real vs sim data</vt:lpstr>
      <vt:lpstr>Model building: real vs sim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does  ensemble refinement  suck?  (3 parameters/observation and Rwork still high!)</vt:lpstr>
      <vt:lpstr>PowerPoint Presentation</vt:lpstr>
      <vt:lpstr>Right answer</vt:lpstr>
      <vt:lpstr>swap assignments</vt:lpstr>
      <vt:lpstr>Refine – low x-ray weight</vt:lpstr>
      <vt:lpstr>Refine – step 61</vt:lpstr>
      <vt:lpstr>Refine – high x-ray weight</vt:lpstr>
      <vt:lpstr>Refine – low x-ray weight</vt:lpstr>
      <vt:lpstr>Final compromise</vt:lpstr>
      <vt:lpstr>Right answer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Challenge</vt:lpstr>
      <vt:lpstr>Sim-data Ground Truth</vt:lpstr>
      <vt:lpstr>PowerPoint Presentation</vt:lpstr>
      <vt:lpstr>PowerPoint Presentation</vt:lpstr>
      <vt:lpstr>Statistical Potential</vt:lpstr>
      <vt:lpstr>Probability that it’s not noise</vt:lpstr>
      <vt:lpstr>Probability that it’s not noise softer</vt:lpstr>
      <vt:lpstr>Probability that it’s not noise average/sum of Nthings</vt:lpstr>
      <vt:lpstr>Sensible scoring function</vt:lpstr>
      <vt:lpstr>weighted Energy scoring function</vt:lpstr>
      <vt:lpstr>Score sheet</vt:lpstr>
      <vt:lpstr>weighted Energy scoring function</vt:lpstr>
      <vt:lpstr>Summary</vt:lpstr>
      <vt:lpstr>The Challenge</vt:lpstr>
      <vt:lpstr>PowerPoint Presentation</vt:lpstr>
      <vt:lpstr>PowerPoint Presentation</vt:lpstr>
      <vt:lpstr>Muybridge’s galloping horse (1872)</vt:lpstr>
      <vt:lpstr>average structure: galloping horse</vt:lpstr>
      <vt:lpstr>Horses have bones</vt:lpstr>
      <vt:lpstr>Horses have bones</vt:lpstr>
      <vt:lpstr>Muybridge’s galloping horse 0</vt:lpstr>
      <vt:lpstr>Muybridge’s galloping horse 1</vt:lpstr>
      <vt:lpstr>Muybridge’s galloping horse 2</vt:lpstr>
      <vt:lpstr>Muybridge’s galloping horse 3</vt:lpstr>
      <vt:lpstr>Muybridge’s galloping horse 4</vt:lpstr>
      <vt:lpstr>Muybridge’s galloping horse 5</vt:lpstr>
      <vt:lpstr>Muybridge’s galloping horse 6</vt:lpstr>
      <vt:lpstr>Muybridge’s galloping horse 7</vt:lpstr>
      <vt:lpstr>Muybridge’s galloping horse 8</vt:lpstr>
      <vt:lpstr>Muybridge’s galloping horse 9</vt:lpstr>
      <vt:lpstr>Muybridge’s galloping horse 10</vt:lpstr>
      <vt:lpstr>Muybridge’s galloping horse 11</vt:lpstr>
      <vt:lpstr>Muybridge’s galloping horse 12</vt:lpstr>
      <vt:lpstr>Muybridge’s galloping horse 13</vt:lpstr>
      <vt:lpstr>Muybridge’s galloping horse 14</vt:lpstr>
      <vt:lpstr>ensemble refine   ???</vt:lpstr>
      <vt:lpstr>Differences</vt:lpstr>
      <vt:lpstr>The last Å between prediction and observation</vt:lpstr>
      <vt:lpstr>The last Å between prediction and observation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James_Holton</dc:creator>
  <cp:lastModifiedBy>James_Holton</cp:lastModifiedBy>
  <cp:revision>131</cp:revision>
  <dcterms:created xsi:type="dcterms:W3CDTF">2024-01-07T16:57:56Z</dcterms:created>
  <dcterms:modified xsi:type="dcterms:W3CDTF">2024-02-15T13:54:29Z</dcterms:modified>
</cp:coreProperties>
</file>