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unknown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" ContentType="image/t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98"/>
  </p:notesMasterIdLst>
  <p:sldIdLst>
    <p:sldId id="344" r:id="rId3"/>
    <p:sldId id="391" r:id="rId4"/>
    <p:sldId id="396" r:id="rId5"/>
    <p:sldId id="395" r:id="rId6"/>
    <p:sldId id="392" r:id="rId7"/>
    <p:sldId id="305" r:id="rId8"/>
    <p:sldId id="342" r:id="rId9"/>
    <p:sldId id="299" r:id="rId10"/>
    <p:sldId id="257" r:id="rId11"/>
    <p:sldId id="273" r:id="rId12"/>
    <p:sldId id="274" r:id="rId13"/>
    <p:sldId id="339" r:id="rId14"/>
    <p:sldId id="275" r:id="rId15"/>
    <p:sldId id="258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69" r:id="rId27"/>
    <p:sldId id="270" r:id="rId28"/>
    <p:sldId id="271" r:id="rId29"/>
    <p:sldId id="272" r:id="rId30"/>
    <p:sldId id="279" r:id="rId31"/>
    <p:sldId id="278" r:id="rId32"/>
    <p:sldId id="309" r:id="rId33"/>
    <p:sldId id="330" r:id="rId34"/>
    <p:sldId id="277" r:id="rId35"/>
    <p:sldId id="280" r:id="rId36"/>
    <p:sldId id="349" r:id="rId37"/>
    <p:sldId id="311" r:id="rId38"/>
    <p:sldId id="317" r:id="rId39"/>
    <p:sldId id="347" r:id="rId40"/>
    <p:sldId id="350" r:id="rId41"/>
    <p:sldId id="348" r:id="rId42"/>
    <p:sldId id="397" r:id="rId43"/>
    <p:sldId id="281" r:id="rId44"/>
    <p:sldId id="284" r:id="rId45"/>
    <p:sldId id="285" r:id="rId46"/>
    <p:sldId id="286" r:id="rId47"/>
    <p:sldId id="288" r:id="rId48"/>
    <p:sldId id="324" r:id="rId49"/>
    <p:sldId id="325" r:id="rId50"/>
    <p:sldId id="356" r:id="rId51"/>
    <p:sldId id="357" r:id="rId52"/>
    <p:sldId id="351" r:id="rId53"/>
    <p:sldId id="352" r:id="rId54"/>
    <p:sldId id="380" r:id="rId55"/>
    <p:sldId id="390" r:id="rId56"/>
    <p:sldId id="393" r:id="rId57"/>
    <p:sldId id="353" r:id="rId58"/>
    <p:sldId id="373" r:id="rId59"/>
    <p:sldId id="374" r:id="rId60"/>
    <p:sldId id="398" r:id="rId61"/>
    <p:sldId id="381" r:id="rId62"/>
    <p:sldId id="382" r:id="rId63"/>
    <p:sldId id="383" r:id="rId64"/>
    <p:sldId id="399" r:id="rId65"/>
    <p:sldId id="400" r:id="rId66"/>
    <p:sldId id="384" r:id="rId67"/>
    <p:sldId id="379" r:id="rId68"/>
    <p:sldId id="386" r:id="rId69"/>
    <p:sldId id="375" r:id="rId70"/>
    <p:sldId id="377" r:id="rId71"/>
    <p:sldId id="378" r:id="rId72"/>
    <p:sldId id="376" r:id="rId73"/>
    <p:sldId id="389" r:id="rId74"/>
    <p:sldId id="388" r:id="rId75"/>
    <p:sldId id="385" r:id="rId76"/>
    <p:sldId id="345" r:id="rId77"/>
    <p:sldId id="369" r:id="rId78"/>
    <p:sldId id="387" r:id="rId79"/>
    <p:sldId id="362" r:id="rId80"/>
    <p:sldId id="359" r:id="rId81"/>
    <p:sldId id="361" r:id="rId82"/>
    <p:sldId id="372" r:id="rId83"/>
    <p:sldId id="360" r:id="rId84"/>
    <p:sldId id="363" r:id="rId85"/>
    <p:sldId id="364" r:id="rId86"/>
    <p:sldId id="365" r:id="rId87"/>
    <p:sldId id="370" r:id="rId88"/>
    <p:sldId id="371" r:id="rId89"/>
    <p:sldId id="366" r:id="rId90"/>
    <p:sldId id="331" r:id="rId91"/>
    <p:sldId id="335" r:id="rId92"/>
    <p:sldId id="336" r:id="rId93"/>
    <p:sldId id="337" r:id="rId94"/>
    <p:sldId id="333" r:id="rId95"/>
    <p:sldId id="307" r:id="rId96"/>
    <p:sldId id="321" r:id="rId9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6600"/>
    <a:srgbClr val="9900CC"/>
    <a:srgbClr val="CC00CC"/>
    <a:srgbClr val="FF00FF"/>
    <a:srgbClr val="275BCD"/>
    <a:srgbClr val="FF5050"/>
    <a:srgbClr val="9F9F9F"/>
    <a:srgbClr val="A50021"/>
    <a:srgbClr val="B916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922" autoAdjust="0"/>
    <p:restoredTop sz="94660"/>
  </p:normalViewPr>
  <p:slideViewPr>
    <p:cSldViewPr snapToGrid="0">
      <p:cViewPr>
        <p:scale>
          <a:sx n="80" d="100"/>
          <a:sy n="80" d="100"/>
        </p:scale>
        <p:origin x="-994" y="-14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59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97" Type="http://schemas.openxmlformats.org/officeDocument/2006/relationships/slide" Target="slides/slide95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315352697095443E-2"/>
          <c:y val="2.8315946348733228E-2"/>
          <c:w val="0.89834024896265563"/>
          <c:h val="0.8509687034277198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data</c:v>
                </c:pt>
              </c:strCache>
            </c:strRef>
          </c:tx>
          <c:spPr>
            <a:ln w="22767">
              <a:noFill/>
            </a:ln>
          </c:spPr>
          <c:marker>
            <c:symbol val="plus"/>
            <c:size val="9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xVal>
            <c:numRef>
              <c:f>Sheet1!$A$2:$A$306</c:f>
              <c:numCache>
                <c:formatCode>General</c:formatCode>
                <c:ptCount val="30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</c:numCache>
            </c:numRef>
          </c:xVal>
          <c:yVal>
            <c:numRef>
              <c:f>Sheet1!$B$2:$B$306</c:f>
              <c:numCache>
                <c:formatCode>General</c:formatCode>
                <c:ptCount val="305"/>
                <c:pt idx="0">
                  <c:v>4.5980999999999999E-3</c:v>
                </c:pt>
                <c:pt idx="1">
                  <c:v>0.29106599999999999</c:v>
                </c:pt>
                <c:pt idx="2">
                  <c:v>0.84581399999999995</c:v>
                </c:pt>
                <c:pt idx="3">
                  <c:v>0.15220800000000001</c:v>
                </c:pt>
                <c:pt idx="4">
                  <c:v>0.58553699999999997</c:v>
                </c:pt>
                <c:pt idx="5">
                  <c:v>0.19347500000000001</c:v>
                </c:pt>
                <c:pt idx="6">
                  <c:v>0.81062299999999998</c:v>
                </c:pt>
                <c:pt idx="7">
                  <c:v>0.17353099999999999</c:v>
                </c:pt>
                <c:pt idx="8">
                  <c:v>0.484983</c:v>
                </c:pt>
                <c:pt idx="9">
                  <c:v>0.151863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93344384"/>
        <c:axId val="293346304"/>
      </c:scatterChart>
      <c:valAx>
        <c:axId val="293344384"/>
        <c:scaling>
          <c:orientation val="minMax"/>
          <c:max val="10"/>
          <c:min val="1"/>
        </c:scaling>
        <c:delete val="0"/>
        <c:axPos val="b"/>
        <c:majorGridlines>
          <c:spPr>
            <a:ln w="10119">
              <a:solidFill>
                <a:srgbClr val="C0C0C0"/>
              </a:solidFill>
              <a:prstDash val="solid"/>
            </a:ln>
          </c:spPr>
        </c:majorGridlines>
        <c:numFmt formatCode="General" sourceLinked="0"/>
        <c:majorTickMark val="out"/>
        <c:minorTickMark val="none"/>
        <c:tickLblPos val="nextTo"/>
        <c:spPr>
          <a:ln w="253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295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93346304"/>
        <c:crossesAt val="1.0000000000000001E-5"/>
        <c:crossBetween val="midCat"/>
        <c:majorUnit val="1"/>
      </c:valAx>
      <c:valAx>
        <c:axId val="293346304"/>
        <c:scaling>
          <c:orientation val="minMax"/>
          <c:max val="1"/>
          <c:min val="0"/>
        </c:scaling>
        <c:delete val="0"/>
        <c:axPos val="l"/>
        <c:majorGridlines>
          <c:spPr>
            <a:ln w="10119">
              <a:solidFill>
                <a:srgbClr val="C0C0C0"/>
              </a:solidFill>
              <a:prstDash val="solid"/>
            </a:ln>
          </c:spPr>
        </c:majorGridlines>
        <c:minorGridlines>
          <c:spPr>
            <a:ln w="10119">
              <a:solidFill>
                <a:srgbClr val="CCCCFF"/>
              </a:solidFill>
              <a:prstDash val="solid"/>
            </a:ln>
          </c:spPr>
        </c:minorGridlines>
        <c:numFmt formatCode="General" sourceLinked="0"/>
        <c:majorTickMark val="out"/>
        <c:minorTickMark val="none"/>
        <c:tickLblPos val="nextTo"/>
        <c:spPr>
          <a:ln w="253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93344384"/>
        <c:crossesAt val="1.0000000000000001E-5"/>
        <c:crossBetween val="midCat"/>
        <c:minorUnit val="0.1"/>
      </c:valAx>
      <c:spPr>
        <a:noFill/>
        <a:ln w="10119">
          <a:solidFill>
            <a:schemeClr val="tx1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75437470026119391"/>
          <c:y val="4.6199701937406856E-2"/>
          <c:w val="0.1970247323039471"/>
          <c:h val="0.31445603576751113"/>
        </c:manualLayout>
      </c:layout>
      <c:overlay val="0"/>
      <c:spPr>
        <a:solidFill>
          <a:schemeClr val="bg1"/>
        </a:solidFill>
        <a:ln w="20237">
          <a:noFill/>
        </a:ln>
      </c:spPr>
      <c:txPr>
        <a:bodyPr/>
        <a:lstStyle/>
        <a:p>
          <a:pPr>
            <a:defRPr sz="1466" b="0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95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315352697095443E-2"/>
          <c:y val="2.8315946348733228E-2"/>
          <c:w val="0.89834024896265563"/>
          <c:h val="0.8509687034277198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data</c:v>
                </c:pt>
              </c:strCache>
            </c:strRef>
          </c:tx>
          <c:spPr>
            <a:ln w="22767">
              <a:noFill/>
            </a:ln>
          </c:spPr>
          <c:marker>
            <c:symbol val="plus"/>
            <c:size val="9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xVal>
            <c:numRef>
              <c:f>Sheet1!$A$2:$A$306</c:f>
              <c:numCache>
                <c:formatCode>General</c:formatCode>
                <c:ptCount val="30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</c:numCache>
            </c:numRef>
          </c:xVal>
          <c:yVal>
            <c:numRef>
              <c:f>Sheet1!$B$2:$B$306</c:f>
              <c:numCache>
                <c:formatCode>General</c:formatCode>
                <c:ptCount val="305"/>
                <c:pt idx="0">
                  <c:v>4.5980999999999999E-3</c:v>
                </c:pt>
                <c:pt idx="1">
                  <c:v>0.29106599999999999</c:v>
                </c:pt>
                <c:pt idx="2">
                  <c:v>0.84581399999999995</c:v>
                </c:pt>
                <c:pt idx="3">
                  <c:v>0.15220800000000001</c:v>
                </c:pt>
                <c:pt idx="4">
                  <c:v>0.58553699999999997</c:v>
                </c:pt>
                <c:pt idx="5">
                  <c:v>0.19347500000000001</c:v>
                </c:pt>
                <c:pt idx="6">
                  <c:v>0.81062299999999998</c:v>
                </c:pt>
                <c:pt idx="7">
                  <c:v>0.17353099999999999</c:v>
                </c:pt>
                <c:pt idx="8">
                  <c:v>0.484983</c:v>
                </c:pt>
                <c:pt idx="9">
                  <c:v>0.151863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 param</c:v>
                </c:pt>
              </c:strCache>
            </c:strRef>
          </c:tx>
          <c:spPr>
            <a:ln w="30356">
              <a:solidFill>
                <a:srgbClr val="339966"/>
              </a:solidFill>
              <a:prstDash val="solid"/>
            </a:ln>
          </c:spPr>
          <c:marker>
            <c:symbol val="none"/>
          </c:marker>
          <c:xVal>
            <c:numRef>
              <c:f>Sheet1!$A$2:$A$306</c:f>
              <c:numCache>
                <c:formatCode>General</c:formatCode>
                <c:ptCount val="30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</c:numCache>
            </c:numRef>
          </c:xVal>
          <c:yVal>
            <c:numRef>
              <c:f>Sheet1!$C$2:$C$306</c:f>
              <c:numCache>
                <c:formatCode>General</c:formatCode>
                <c:ptCount val="305"/>
                <c:pt idx="0">
                  <c:v>0.39268900000000001</c:v>
                </c:pt>
                <c:pt idx="1">
                  <c:v>0.39268900000000001</c:v>
                </c:pt>
                <c:pt idx="2">
                  <c:v>0.39268900000000001</c:v>
                </c:pt>
                <c:pt idx="3">
                  <c:v>0.39268900000000001</c:v>
                </c:pt>
                <c:pt idx="4">
                  <c:v>0.39268900000000001</c:v>
                </c:pt>
                <c:pt idx="5">
                  <c:v>0.39268900000000001</c:v>
                </c:pt>
                <c:pt idx="6">
                  <c:v>0.39268900000000001</c:v>
                </c:pt>
                <c:pt idx="7">
                  <c:v>0.39268900000000001</c:v>
                </c:pt>
                <c:pt idx="8">
                  <c:v>0.39268900000000001</c:v>
                </c:pt>
                <c:pt idx="9">
                  <c:v>0.39268900000000001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93442688"/>
        <c:axId val="293444224"/>
      </c:scatterChart>
      <c:valAx>
        <c:axId val="293442688"/>
        <c:scaling>
          <c:orientation val="minMax"/>
          <c:max val="10"/>
          <c:min val="1"/>
        </c:scaling>
        <c:delete val="0"/>
        <c:axPos val="b"/>
        <c:majorGridlines>
          <c:spPr>
            <a:ln w="10119">
              <a:solidFill>
                <a:srgbClr val="C0C0C0"/>
              </a:solidFill>
              <a:prstDash val="solid"/>
            </a:ln>
          </c:spPr>
        </c:majorGridlines>
        <c:numFmt formatCode="General" sourceLinked="0"/>
        <c:majorTickMark val="out"/>
        <c:minorTickMark val="none"/>
        <c:tickLblPos val="nextTo"/>
        <c:spPr>
          <a:ln w="253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295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93444224"/>
        <c:crossesAt val="1.0000000000000001E-5"/>
        <c:crossBetween val="midCat"/>
        <c:majorUnit val="1"/>
      </c:valAx>
      <c:valAx>
        <c:axId val="293444224"/>
        <c:scaling>
          <c:orientation val="minMax"/>
          <c:max val="1"/>
          <c:min val="0"/>
        </c:scaling>
        <c:delete val="0"/>
        <c:axPos val="l"/>
        <c:majorGridlines>
          <c:spPr>
            <a:ln w="10119">
              <a:solidFill>
                <a:srgbClr val="C0C0C0"/>
              </a:solidFill>
              <a:prstDash val="solid"/>
            </a:ln>
          </c:spPr>
        </c:majorGridlines>
        <c:minorGridlines>
          <c:spPr>
            <a:ln w="10119">
              <a:solidFill>
                <a:srgbClr val="CCCCFF"/>
              </a:solidFill>
              <a:prstDash val="solid"/>
            </a:ln>
          </c:spPr>
        </c:minorGridlines>
        <c:numFmt formatCode="General" sourceLinked="0"/>
        <c:majorTickMark val="out"/>
        <c:minorTickMark val="none"/>
        <c:tickLblPos val="nextTo"/>
        <c:spPr>
          <a:ln w="253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93442688"/>
        <c:crossesAt val="1.0000000000000001E-5"/>
        <c:crossBetween val="midCat"/>
        <c:minorUnit val="0.1"/>
      </c:valAx>
      <c:spPr>
        <a:noFill/>
        <a:ln w="10119">
          <a:solidFill>
            <a:schemeClr val="tx1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75437470026119391"/>
          <c:y val="4.6199701937406856E-2"/>
          <c:w val="0.1970247323039471"/>
          <c:h val="0.31445603576751113"/>
        </c:manualLayout>
      </c:layout>
      <c:overlay val="0"/>
      <c:spPr>
        <a:solidFill>
          <a:schemeClr val="bg1"/>
        </a:solidFill>
        <a:ln w="20237">
          <a:noFill/>
        </a:ln>
      </c:spPr>
      <c:txPr>
        <a:bodyPr/>
        <a:lstStyle/>
        <a:p>
          <a:pPr>
            <a:defRPr sz="1466" b="0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95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315352697095443E-2"/>
          <c:y val="2.8315946348733228E-2"/>
          <c:w val="0.89834024896265563"/>
          <c:h val="0.8509687034277198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data</c:v>
                </c:pt>
              </c:strCache>
            </c:strRef>
          </c:tx>
          <c:spPr>
            <a:ln w="22767">
              <a:noFill/>
            </a:ln>
          </c:spPr>
          <c:marker>
            <c:symbol val="plus"/>
            <c:size val="9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xVal>
            <c:numRef>
              <c:f>Sheet1!$A$2:$A$306</c:f>
              <c:numCache>
                <c:formatCode>General</c:formatCode>
                <c:ptCount val="30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</c:numCache>
            </c:numRef>
          </c:xVal>
          <c:yVal>
            <c:numRef>
              <c:f>Sheet1!$B$2:$B$306</c:f>
              <c:numCache>
                <c:formatCode>General</c:formatCode>
                <c:ptCount val="305"/>
                <c:pt idx="0">
                  <c:v>4.5980999999999999E-3</c:v>
                </c:pt>
                <c:pt idx="1">
                  <c:v>0.29106599999999999</c:v>
                </c:pt>
                <c:pt idx="2">
                  <c:v>0.84581399999999995</c:v>
                </c:pt>
                <c:pt idx="3">
                  <c:v>0.15220800000000001</c:v>
                </c:pt>
                <c:pt idx="4">
                  <c:v>0.58553699999999997</c:v>
                </c:pt>
                <c:pt idx="5">
                  <c:v>0.19347500000000001</c:v>
                </c:pt>
                <c:pt idx="6">
                  <c:v>0.81062299999999998</c:v>
                </c:pt>
                <c:pt idx="7">
                  <c:v>0.17353099999999999</c:v>
                </c:pt>
                <c:pt idx="8">
                  <c:v>0.484983</c:v>
                </c:pt>
                <c:pt idx="9">
                  <c:v>0.151863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 param</c:v>
                </c:pt>
              </c:strCache>
            </c:strRef>
          </c:tx>
          <c:spPr>
            <a:ln w="30356">
              <a:solidFill>
                <a:srgbClr val="339966"/>
              </a:solidFill>
              <a:prstDash val="solid"/>
            </a:ln>
          </c:spPr>
          <c:marker>
            <c:symbol val="none"/>
          </c:marker>
          <c:xVal>
            <c:numRef>
              <c:f>Sheet1!$A$2:$A$306</c:f>
              <c:numCache>
                <c:formatCode>General</c:formatCode>
                <c:ptCount val="30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</c:numCache>
            </c:numRef>
          </c:xVal>
          <c:yVal>
            <c:numRef>
              <c:f>Sheet1!$C$2:$C$306</c:f>
              <c:numCache>
                <c:formatCode>General</c:formatCode>
                <c:ptCount val="305"/>
                <c:pt idx="0">
                  <c:v>0.39268900000000001</c:v>
                </c:pt>
                <c:pt idx="1">
                  <c:v>0.39268900000000001</c:v>
                </c:pt>
                <c:pt idx="2">
                  <c:v>0.39268900000000001</c:v>
                </c:pt>
                <c:pt idx="3">
                  <c:v>0.39268900000000001</c:v>
                </c:pt>
                <c:pt idx="4">
                  <c:v>0.39268900000000001</c:v>
                </c:pt>
                <c:pt idx="5">
                  <c:v>0.39268900000000001</c:v>
                </c:pt>
                <c:pt idx="6">
                  <c:v>0.39268900000000001</c:v>
                </c:pt>
                <c:pt idx="7">
                  <c:v>0.39268900000000001</c:v>
                </c:pt>
                <c:pt idx="8">
                  <c:v>0.39268900000000001</c:v>
                </c:pt>
                <c:pt idx="9">
                  <c:v>0.39268900000000001</c:v>
                </c:pt>
              </c:numCache>
            </c:numRef>
          </c:yVal>
          <c:smooth val="0"/>
        </c:ser>
        <c:ser>
          <c:idx val="3"/>
          <c:order val="2"/>
          <c:tx>
            <c:strRef>
              <c:f>Sheet1!$E$1</c:f>
              <c:strCache>
                <c:ptCount val="1"/>
                <c:pt idx="0">
                  <c:v>3 params</c:v>
                </c:pt>
              </c:strCache>
            </c:strRef>
          </c:tx>
          <c:spPr>
            <a:ln w="30356">
              <a:solidFill>
                <a:srgbClr val="808000"/>
              </a:solidFill>
              <a:prstDash val="solid"/>
            </a:ln>
          </c:spPr>
          <c:marker>
            <c:symbol val="none"/>
          </c:marker>
          <c:xVal>
            <c:numRef>
              <c:f>Sheet1!$A$2:$A$306</c:f>
              <c:numCache>
                <c:formatCode>General</c:formatCode>
                <c:ptCount val="30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</c:numCache>
            </c:numRef>
          </c:xVal>
          <c:yVal>
            <c:numRef>
              <c:f>Sheet1!$E$2:$E$306</c:f>
              <c:numCache>
                <c:formatCode>General</c:formatCode>
                <c:ptCount val="305"/>
                <c:pt idx="0">
                  <c:v>0.28280699999999998</c:v>
                </c:pt>
                <c:pt idx="1">
                  <c:v>0.37053599999999998</c:v>
                </c:pt>
                <c:pt idx="2">
                  <c:v>0.43452299999999999</c:v>
                </c:pt>
                <c:pt idx="3">
                  <c:v>0.474769</c:v>
                </c:pt>
                <c:pt idx="4">
                  <c:v>0.49127399999999999</c:v>
                </c:pt>
                <c:pt idx="5">
                  <c:v>0.48403600000000002</c:v>
                </c:pt>
                <c:pt idx="6">
                  <c:v>0.45305800000000002</c:v>
                </c:pt>
                <c:pt idx="7">
                  <c:v>0.398337</c:v>
                </c:pt>
                <c:pt idx="8">
                  <c:v>0.31987599999999999</c:v>
                </c:pt>
                <c:pt idx="9">
                  <c:v>0.217672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93524992"/>
        <c:axId val="293526528"/>
      </c:scatterChart>
      <c:valAx>
        <c:axId val="293524992"/>
        <c:scaling>
          <c:orientation val="minMax"/>
          <c:max val="10"/>
          <c:min val="1"/>
        </c:scaling>
        <c:delete val="0"/>
        <c:axPos val="b"/>
        <c:majorGridlines>
          <c:spPr>
            <a:ln w="10119">
              <a:solidFill>
                <a:srgbClr val="C0C0C0"/>
              </a:solidFill>
              <a:prstDash val="solid"/>
            </a:ln>
          </c:spPr>
        </c:majorGridlines>
        <c:numFmt formatCode="General" sourceLinked="0"/>
        <c:majorTickMark val="out"/>
        <c:minorTickMark val="none"/>
        <c:tickLblPos val="nextTo"/>
        <c:spPr>
          <a:ln w="253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295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93526528"/>
        <c:crossesAt val="1.0000000000000001E-5"/>
        <c:crossBetween val="midCat"/>
        <c:majorUnit val="1"/>
      </c:valAx>
      <c:valAx>
        <c:axId val="293526528"/>
        <c:scaling>
          <c:orientation val="minMax"/>
          <c:max val="1"/>
          <c:min val="0"/>
        </c:scaling>
        <c:delete val="0"/>
        <c:axPos val="l"/>
        <c:majorGridlines>
          <c:spPr>
            <a:ln w="10119">
              <a:solidFill>
                <a:srgbClr val="C0C0C0"/>
              </a:solidFill>
              <a:prstDash val="solid"/>
            </a:ln>
          </c:spPr>
        </c:majorGridlines>
        <c:minorGridlines>
          <c:spPr>
            <a:ln w="10119">
              <a:solidFill>
                <a:srgbClr val="CCCCFF"/>
              </a:solidFill>
              <a:prstDash val="solid"/>
            </a:ln>
          </c:spPr>
        </c:minorGridlines>
        <c:numFmt formatCode="General" sourceLinked="0"/>
        <c:majorTickMark val="out"/>
        <c:minorTickMark val="none"/>
        <c:tickLblPos val="nextTo"/>
        <c:spPr>
          <a:ln w="253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93524992"/>
        <c:crossesAt val="1.0000000000000001E-5"/>
        <c:crossBetween val="midCat"/>
        <c:minorUnit val="0.1"/>
      </c:valAx>
      <c:spPr>
        <a:noFill/>
        <a:ln w="10119">
          <a:solidFill>
            <a:schemeClr val="tx1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75437470026119391"/>
          <c:y val="4.6199701937406856E-2"/>
          <c:w val="0.1970247323039471"/>
          <c:h val="0.31445603576751113"/>
        </c:manualLayout>
      </c:layout>
      <c:overlay val="0"/>
      <c:spPr>
        <a:solidFill>
          <a:schemeClr val="bg1"/>
        </a:solidFill>
        <a:ln w="20237">
          <a:noFill/>
        </a:ln>
      </c:spPr>
      <c:txPr>
        <a:bodyPr/>
        <a:lstStyle/>
        <a:p>
          <a:pPr>
            <a:defRPr sz="1466" b="0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95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315352697095443E-2"/>
          <c:y val="2.8315946348733228E-2"/>
          <c:w val="0.89834024896265563"/>
          <c:h val="0.8509687034277198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data</c:v>
                </c:pt>
              </c:strCache>
            </c:strRef>
          </c:tx>
          <c:spPr>
            <a:ln w="22767">
              <a:noFill/>
            </a:ln>
          </c:spPr>
          <c:marker>
            <c:symbol val="plus"/>
            <c:size val="9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xVal>
            <c:numRef>
              <c:f>Sheet1!$A$2:$A$306</c:f>
              <c:numCache>
                <c:formatCode>General</c:formatCode>
                <c:ptCount val="30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</c:numCache>
            </c:numRef>
          </c:xVal>
          <c:yVal>
            <c:numRef>
              <c:f>Sheet1!$B$2:$B$306</c:f>
              <c:numCache>
                <c:formatCode>General</c:formatCode>
                <c:ptCount val="305"/>
                <c:pt idx="0">
                  <c:v>4.5980999999999999E-3</c:v>
                </c:pt>
                <c:pt idx="1">
                  <c:v>0.29106599999999999</c:v>
                </c:pt>
                <c:pt idx="2">
                  <c:v>0.84581399999999995</c:v>
                </c:pt>
                <c:pt idx="3">
                  <c:v>0.15220800000000001</c:v>
                </c:pt>
                <c:pt idx="4">
                  <c:v>0.58553699999999997</c:v>
                </c:pt>
                <c:pt idx="5">
                  <c:v>0.19347500000000001</c:v>
                </c:pt>
                <c:pt idx="6">
                  <c:v>0.81062299999999998</c:v>
                </c:pt>
                <c:pt idx="7">
                  <c:v>0.17353099999999999</c:v>
                </c:pt>
                <c:pt idx="8">
                  <c:v>0.484983</c:v>
                </c:pt>
                <c:pt idx="9">
                  <c:v>0.151863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 param</c:v>
                </c:pt>
              </c:strCache>
            </c:strRef>
          </c:tx>
          <c:spPr>
            <a:ln w="30356">
              <a:solidFill>
                <a:srgbClr val="339966"/>
              </a:solidFill>
              <a:prstDash val="solid"/>
            </a:ln>
          </c:spPr>
          <c:marker>
            <c:symbol val="none"/>
          </c:marker>
          <c:xVal>
            <c:numRef>
              <c:f>Sheet1!$A$2:$A$306</c:f>
              <c:numCache>
                <c:formatCode>General</c:formatCode>
                <c:ptCount val="30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</c:numCache>
            </c:numRef>
          </c:xVal>
          <c:yVal>
            <c:numRef>
              <c:f>Sheet1!$C$2:$C$306</c:f>
              <c:numCache>
                <c:formatCode>General</c:formatCode>
                <c:ptCount val="305"/>
                <c:pt idx="0">
                  <c:v>0.39268900000000001</c:v>
                </c:pt>
                <c:pt idx="1">
                  <c:v>0.39268900000000001</c:v>
                </c:pt>
                <c:pt idx="2">
                  <c:v>0.39268900000000001</c:v>
                </c:pt>
                <c:pt idx="3">
                  <c:v>0.39268900000000001</c:v>
                </c:pt>
                <c:pt idx="4">
                  <c:v>0.39268900000000001</c:v>
                </c:pt>
                <c:pt idx="5">
                  <c:v>0.39268900000000001</c:v>
                </c:pt>
                <c:pt idx="6">
                  <c:v>0.39268900000000001</c:v>
                </c:pt>
                <c:pt idx="7">
                  <c:v>0.39268900000000001</c:v>
                </c:pt>
                <c:pt idx="8">
                  <c:v>0.39268900000000001</c:v>
                </c:pt>
                <c:pt idx="9">
                  <c:v>0.39268900000000001</c:v>
                </c:pt>
              </c:numCache>
            </c:numRef>
          </c:yVal>
          <c:smooth val="0"/>
        </c:ser>
        <c:ser>
          <c:idx val="3"/>
          <c:order val="2"/>
          <c:tx>
            <c:strRef>
              <c:f>Sheet1!$E$1</c:f>
              <c:strCache>
                <c:ptCount val="1"/>
                <c:pt idx="0">
                  <c:v>3 params</c:v>
                </c:pt>
              </c:strCache>
            </c:strRef>
          </c:tx>
          <c:spPr>
            <a:ln w="30356">
              <a:solidFill>
                <a:srgbClr val="808000"/>
              </a:solidFill>
              <a:prstDash val="solid"/>
            </a:ln>
          </c:spPr>
          <c:marker>
            <c:symbol val="none"/>
          </c:marker>
          <c:xVal>
            <c:numRef>
              <c:f>Sheet1!$A$2:$A$306</c:f>
              <c:numCache>
                <c:formatCode>General</c:formatCode>
                <c:ptCount val="30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</c:numCache>
            </c:numRef>
          </c:xVal>
          <c:yVal>
            <c:numRef>
              <c:f>Sheet1!$E$2:$E$306</c:f>
              <c:numCache>
                <c:formatCode>General</c:formatCode>
                <c:ptCount val="305"/>
                <c:pt idx="0">
                  <c:v>0.28280699999999998</c:v>
                </c:pt>
                <c:pt idx="1">
                  <c:v>0.37053599999999998</c:v>
                </c:pt>
                <c:pt idx="2">
                  <c:v>0.43452299999999999</c:v>
                </c:pt>
                <c:pt idx="3">
                  <c:v>0.474769</c:v>
                </c:pt>
                <c:pt idx="4">
                  <c:v>0.49127399999999999</c:v>
                </c:pt>
                <c:pt idx="5">
                  <c:v>0.48403600000000002</c:v>
                </c:pt>
                <c:pt idx="6">
                  <c:v>0.45305800000000002</c:v>
                </c:pt>
                <c:pt idx="7">
                  <c:v>0.398337</c:v>
                </c:pt>
                <c:pt idx="8">
                  <c:v>0.31987599999999999</c:v>
                </c:pt>
                <c:pt idx="9">
                  <c:v>0.217672</c:v>
                </c:pt>
              </c:numCache>
            </c:numRef>
          </c:yVal>
          <c:smooth val="0"/>
        </c:ser>
        <c:ser>
          <c:idx val="4"/>
          <c:order val="3"/>
          <c:tx>
            <c:strRef>
              <c:f>Sheet1!$F$1</c:f>
              <c:strCache>
                <c:ptCount val="1"/>
                <c:pt idx="0">
                  <c:v>10 params</c:v>
                </c:pt>
              </c:strCache>
            </c:strRef>
          </c:tx>
          <c:spPr>
            <a:ln w="30356">
              <a:solidFill>
                <a:srgbClr val="0000FF"/>
              </a:solidFill>
              <a:prstDash val="solid"/>
            </a:ln>
          </c:spPr>
          <c:marker>
            <c:symbol val="plus"/>
            <c:size val="3"/>
            <c:spPr>
              <a:noFill/>
              <a:ln w="7589">
                <a:noFill/>
              </a:ln>
            </c:spPr>
          </c:marker>
          <c:xVal>
            <c:numRef>
              <c:f>Sheet1!$A$2:$A$306</c:f>
              <c:numCache>
                <c:formatCode>General</c:formatCode>
                <c:ptCount val="30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</c:numCache>
            </c:numRef>
          </c:xVal>
          <c:yVal>
            <c:numRef>
              <c:f>Sheet1!$F$2:$F$306</c:f>
              <c:numCache>
                <c:formatCode>General</c:formatCode>
                <c:ptCount val="305"/>
                <c:pt idx="10">
                  <c:v>4.5980999999999999E-3</c:v>
                </c:pt>
                <c:pt idx="11">
                  <c:v>8.0822099999999994E-3</c:v>
                </c:pt>
                <c:pt idx="12">
                  <c:v>1.3759499999999999E-2</c:v>
                </c:pt>
                <c:pt idx="13">
                  <c:v>2.2688099999999999E-2</c:v>
                </c:pt>
                <c:pt idx="14">
                  <c:v>3.6233700000000001E-2</c:v>
                </c:pt>
                <c:pt idx="15">
                  <c:v>5.6046699999999998E-2</c:v>
                </c:pt>
                <c:pt idx="16">
                  <c:v>8.3967100000000003E-2</c:v>
                </c:pt>
                <c:pt idx="17">
                  <c:v>0.12184</c:v>
                </c:pt>
                <c:pt idx="18">
                  <c:v>0.171234</c:v>
                </c:pt>
                <c:pt idx="19">
                  <c:v>0.23308400000000001</c:v>
                </c:pt>
                <c:pt idx="20">
                  <c:v>0.30729600000000001</c:v>
                </c:pt>
                <c:pt idx="21">
                  <c:v>0.39239499999999999</c:v>
                </c:pt>
                <c:pt idx="22">
                  <c:v>0.48530000000000001</c:v>
                </c:pt>
                <c:pt idx="23">
                  <c:v>0.58132499999999998</c:v>
                </c:pt>
                <c:pt idx="24">
                  <c:v>0.67444800000000005</c:v>
                </c:pt>
                <c:pt idx="25">
                  <c:v>0.75787899999999997</c:v>
                </c:pt>
                <c:pt idx="26">
                  <c:v>0.824847</c:v>
                </c:pt>
                <c:pt idx="27">
                  <c:v>0.86949799999999999</c:v>
                </c:pt>
                <c:pt idx="28">
                  <c:v>0.88774399999999998</c:v>
                </c:pt>
                <c:pt idx="29">
                  <c:v>0.87787700000000002</c:v>
                </c:pt>
                <c:pt idx="30">
                  <c:v>0.84084499999999995</c:v>
                </c:pt>
                <c:pt idx="31">
                  <c:v>0.78010999999999997</c:v>
                </c:pt>
                <c:pt idx="32">
                  <c:v>0.70114699999999996</c:v>
                </c:pt>
                <c:pt idx="33">
                  <c:v>0.610676</c:v>
                </c:pt>
                <c:pt idx="34">
                  <c:v>0.51580599999999999</c:v>
                </c:pt>
                <c:pt idx="35">
                  <c:v>0.42325800000000002</c:v>
                </c:pt>
                <c:pt idx="36">
                  <c:v>0.33880700000000002</c:v>
                </c:pt>
                <c:pt idx="37">
                  <c:v>0.26699099999999998</c:v>
                </c:pt>
                <c:pt idx="38">
                  <c:v>0.21110100000000001</c:v>
                </c:pt>
                <c:pt idx="39">
                  <c:v>0.17333399999999999</c:v>
                </c:pt>
                <c:pt idx="40">
                  <c:v>0.154999</c:v>
                </c:pt>
                <c:pt idx="41">
                  <c:v>0.15662999999999999</c:v>
                </c:pt>
                <c:pt idx="42">
                  <c:v>0.177922</c:v>
                </c:pt>
                <c:pt idx="43">
                  <c:v>0.217476</c:v>
                </c:pt>
                <c:pt idx="44">
                  <c:v>0.27244699999999999</c:v>
                </c:pt>
                <c:pt idx="45">
                  <c:v>0.33826800000000001</c:v>
                </c:pt>
                <c:pt idx="46">
                  <c:v>0.40865200000000002</c:v>
                </c:pt>
                <c:pt idx="47">
                  <c:v>0.47601599999999999</c:v>
                </c:pt>
                <c:pt idx="48">
                  <c:v>0.53237900000000005</c:v>
                </c:pt>
                <c:pt idx="49">
                  <c:v>0.57057800000000003</c:v>
                </c:pt>
                <c:pt idx="50">
                  <c:v>0.58554499999999998</c:v>
                </c:pt>
                <c:pt idx="51">
                  <c:v>0.57528999999999997</c:v>
                </c:pt>
                <c:pt idx="52">
                  <c:v>0.54132000000000002</c:v>
                </c:pt>
                <c:pt idx="53">
                  <c:v>0.48836800000000002</c:v>
                </c:pt>
                <c:pt idx="54">
                  <c:v>0.423514</c:v>
                </c:pt>
                <c:pt idx="55">
                  <c:v>0.35495500000000002</c:v>
                </c:pt>
                <c:pt idx="56">
                  <c:v>0.29075899999999999</c:v>
                </c:pt>
                <c:pt idx="57">
                  <c:v>0.23788300000000001</c:v>
                </c:pt>
                <c:pt idx="58">
                  <c:v>0.201602</c:v>
                </c:pt>
                <c:pt idx="59">
                  <c:v>0.18534999999999999</c:v>
                </c:pt>
                <c:pt idx="60">
                  <c:v>0.190826</c:v>
                </c:pt>
                <c:pt idx="61">
                  <c:v>0.21818299999999999</c:v>
                </c:pt>
                <c:pt idx="62">
                  <c:v>0.26616200000000001</c:v>
                </c:pt>
                <c:pt idx="63">
                  <c:v>0.332096</c:v>
                </c:pt>
                <c:pt idx="64">
                  <c:v>0.411854</c:v>
                </c:pt>
                <c:pt idx="65">
                  <c:v>0.49983499999999997</c:v>
                </c:pt>
                <c:pt idx="66">
                  <c:v>0.58914699999999998</c:v>
                </c:pt>
                <c:pt idx="67">
                  <c:v>0.67208299999999999</c:v>
                </c:pt>
                <c:pt idx="68">
                  <c:v>0.74088799999999999</c:v>
                </c:pt>
                <c:pt idx="69">
                  <c:v>0.78871000000000002</c:v>
                </c:pt>
                <c:pt idx="70">
                  <c:v>0.81057599999999996</c:v>
                </c:pt>
                <c:pt idx="71">
                  <c:v>0.80413999999999997</c:v>
                </c:pt>
                <c:pt idx="72">
                  <c:v>0.77005400000000002</c:v>
                </c:pt>
                <c:pt idx="73">
                  <c:v>0.71184199999999997</c:v>
                </c:pt>
                <c:pt idx="74">
                  <c:v>0.63531499999999996</c:v>
                </c:pt>
                <c:pt idx="75">
                  <c:v>0.54766499999999996</c:v>
                </c:pt>
                <c:pt idx="76">
                  <c:v>0.45644099999999999</c:v>
                </c:pt>
                <c:pt idx="77">
                  <c:v>0.36862899999999998</c:v>
                </c:pt>
                <c:pt idx="78">
                  <c:v>0.29000999999999999</c:v>
                </c:pt>
                <c:pt idx="79">
                  <c:v>0.224858</c:v>
                </c:pt>
                <c:pt idx="80">
                  <c:v>0.17596000000000001</c:v>
                </c:pt>
                <c:pt idx="81">
                  <c:v>0.14485400000000001</c:v>
                </c:pt>
                <c:pt idx="82">
                  <c:v>0.13211999999999999</c:v>
                </c:pt>
                <c:pt idx="83">
                  <c:v>0.137598</c:v>
                </c:pt>
                <c:pt idx="84">
                  <c:v>0.16042600000000001</c:v>
                </c:pt>
                <c:pt idx="85">
                  <c:v>0.19889899999999999</c:v>
                </c:pt>
                <c:pt idx="86">
                  <c:v>0.250222</c:v>
                </c:pt>
                <c:pt idx="87">
                  <c:v>0.310307</c:v>
                </c:pt>
                <c:pt idx="88">
                  <c:v>0.373774</c:v>
                </c:pt>
                <c:pt idx="89">
                  <c:v>0.43427500000000002</c:v>
                </c:pt>
                <c:pt idx="90">
                  <c:v>0.48517300000000002</c:v>
                </c:pt>
                <c:pt idx="91">
                  <c:v>0.52046999999999999</c:v>
                </c:pt>
                <c:pt idx="92">
                  <c:v>0.53578599999999998</c:v>
                </c:pt>
                <c:pt idx="93">
                  <c:v>0.52912999999999999</c:v>
                </c:pt>
                <c:pt idx="94">
                  <c:v>0.50124899999999994</c:v>
                </c:pt>
                <c:pt idx="95">
                  <c:v>0.45545099999999999</c:v>
                </c:pt>
                <c:pt idx="96">
                  <c:v>0.39693099999999998</c:v>
                </c:pt>
                <c:pt idx="97">
                  <c:v>0.33179399999999998</c:v>
                </c:pt>
                <c:pt idx="98">
                  <c:v>0.26601200000000003</c:v>
                </c:pt>
                <c:pt idx="99">
                  <c:v>0.20455499999999999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94029568"/>
        <c:axId val="294039936"/>
      </c:scatterChart>
      <c:valAx>
        <c:axId val="294029568"/>
        <c:scaling>
          <c:orientation val="minMax"/>
          <c:max val="10"/>
          <c:min val="1"/>
        </c:scaling>
        <c:delete val="0"/>
        <c:axPos val="b"/>
        <c:majorGridlines>
          <c:spPr>
            <a:ln w="10119">
              <a:solidFill>
                <a:srgbClr val="C0C0C0"/>
              </a:solidFill>
              <a:prstDash val="solid"/>
            </a:ln>
          </c:spPr>
        </c:majorGridlines>
        <c:numFmt formatCode="General" sourceLinked="0"/>
        <c:majorTickMark val="out"/>
        <c:minorTickMark val="none"/>
        <c:tickLblPos val="nextTo"/>
        <c:spPr>
          <a:ln w="253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295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94039936"/>
        <c:crossesAt val="1.0000000000000001E-5"/>
        <c:crossBetween val="midCat"/>
        <c:majorUnit val="1"/>
      </c:valAx>
      <c:valAx>
        <c:axId val="294039936"/>
        <c:scaling>
          <c:orientation val="minMax"/>
          <c:max val="1"/>
          <c:min val="0"/>
        </c:scaling>
        <c:delete val="0"/>
        <c:axPos val="l"/>
        <c:majorGridlines>
          <c:spPr>
            <a:ln w="10119">
              <a:solidFill>
                <a:srgbClr val="C0C0C0"/>
              </a:solidFill>
              <a:prstDash val="solid"/>
            </a:ln>
          </c:spPr>
        </c:majorGridlines>
        <c:minorGridlines>
          <c:spPr>
            <a:ln w="10119">
              <a:solidFill>
                <a:srgbClr val="CCCCFF"/>
              </a:solidFill>
              <a:prstDash val="solid"/>
            </a:ln>
          </c:spPr>
        </c:minorGridlines>
        <c:numFmt formatCode="General" sourceLinked="0"/>
        <c:majorTickMark val="out"/>
        <c:minorTickMark val="none"/>
        <c:tickLblPos val="nextTo"/>
        <c:spPr>
          <a:ln w="253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94029568"/>
        <c:crossesAt val="1.0000000000000001E-5"/>
        <c:crossBetween val="midCat"/>
        <c:minorUnit val="0.1"/>
      </c:valAx>
      <c:spPr>
        <a:noFill/>
        <a:ln w="10119">
          <a:solidFill>
            <a:schemeClr val="tx1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75437470026119391"/>
          <c:y val="4.6199701937406856E-2"/>
          <c:w val="0.1970247323039471"/>
          <c:h val="0.31445603576751113"/>
        </c:manualLayout>
      </c:layout>
      <c:overlay val="0"/>
      <c:spPr>
        <a:solidFill>
          <a:schemeClr val="bg1"/>
        </a:solidFill>
        <a:ln w="20237">
          <a:noFill/>
        </a:ln>
      </c:spPr>
      <c:txPr>
        <a:bodyPr/>
        <a:lstStyle/>
        <a:p>
          <a:pPr>
            <a:defRPr sz="1466" b="0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95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597D05-A61C-4BB0-86D0-0E6686937369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B127D4-0CE5-4222-91C6-D8910DE10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164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B127D4-0CE5-4222-91C6-D8910DE10C6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769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36BF-4C66-49BC-B512-21EA717CED50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B946-5F78-4D9B-A278-14633B3F0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9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36BF-4C66-49BC-B512-21EA717CED50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B946-5F78-4D9B-A278-14633B3F0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505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36BF-4C66-49BC-B512-21EA717CED50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B946-5F78-4D9B-A278-14633B3F0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7291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50503" y="5929931"/>
            <a:ext cx="8239126" cy="318490"/>
          </a:xfrm>
          <a:prstGeom prst="rect">
            <a:avLst/>
          </a:prstGeom>
        </p:spPr>
        <p:txBody>
          <a:bodyPr lIns="19202" tIns="19202" rIns="19202" bIns="19202"/>
          <a:lstStyle>
            <a:lvl1pPr marL="0" indent="0" defTabSz="346710">
              <a:lnSpc>
                <a:spcPct val="100000"/>
              </a:lnSpc>
              <a:spcBef>
                <a:spcPts val="0"/>
              </a:spcBef>
              <a:buSzTx/>
              <a:buNone/>
              <a:defRPr sz="15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452436" y="1287496"/>
            <a:ext cx="8239127" cy="2324101"/>
          </a:xfrm>
          <a:prstGeom prst="rect">
            <a:avLst/>
          </a:prstGeom>
        </p:spPr>
        <p:txBody>
          <a:bodyPr anchor="b"/>
          <a:lstStyle>
            <a:lvl1pPr>
              <a:defRPr sz="4900" spc="-97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50504" y="3611595"/>
            <a:ext cx="8239125" cy="952501"/>
          </a:xfrm>
          <a:prstGeom prst="rect">
            <a:avLst/>
          </a:prstGeom>
        </p:spPr>
        <p:txBody>
          <a:bodyPr/>
          <a:lstStyle>
            <a:lvl1pPr marL="0" indent="0" defTabSz="346710">
              <a:lnSpc>
                <a:spcPct val="100000"/>
              </a:lnSpc>
              <a:spcBef>
                <a:spcPts val="0"/>
              </a:spcBef>
              <a:buSzTx/>
              <a:buNone/>
              <a:defRPr sz="2300" b="1"/>
            </a:lvl1pPr>
            <a:lvl2pPr marL="0" indent="192024" defTabSz="346710">
              <a:lnSpc>
                <a:spcPct val="100000"/>
              </a:lnSpc>
              <a:spcBef>
                <a:spcPts val="0"/>
              </a:spcBef>
              <a:buSzTx/>
              <a:buNone/>
              <a:defRPr sz="2300" b="1"/>
            </a:lvl2pPr>
            <a:lvl3pPr marL="0" indent="384048" defTabSz="346710">
              <a:lnSpc>
                <a:spcPct val="100000"/>
              </a:lnSpc>
              <a:spcBef>
                <a:spcPts val="0"/>
              </a:spcBef>
              <a:buSzTx/>
              <a:buNone/>
              <a:defRPr sz="2300" b="1"/>
            </a:lvl3pPr>
            <a:lvl4pPr marL="0" indent="576072" defTabSz="346710">
              <a:lnSpc>
                <a:spcPct val="100000"/>
              </a:lnSpc>
              <a:spcBef>
                <a:spcPts val="0"/>
              </a:spcBef>
              <a:buSzTx/>
              <a:buNone/>
              <a:defRPr sz="2300" b="1"/>
            </a:lvl4pPr>
            <a:lvl5pPr marL="0" indent="768096" defTabSz="346710">
              <a:lnSpc>
                <a:spcPct val="100000"/>
              </a:lnSpc>
              <a:spcBef>
                <a:spcPts val="0"/>
              </a:spcBef>
              <a:buSzTx/>
              <a:buNone/>
              <a:defRPr sz="23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210621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A9291E-8747-4900-94FE-BB0F3B674A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44688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1757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8374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3100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2734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5482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861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36BF-4C66-49BC-B512-21EA717CED50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B946-5F78-4D9B-A278-14633B3F0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9496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0785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0081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6411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6733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4769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9A2FFB-0404-4ABC-B174-5EB869EEB10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370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36BF-4C66-49BC-B512-21EA717CED50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B946-5F78-4D9B-A278-14633B3F0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426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36BF-4C66-49BC-B512-21EA717CED50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B946-5F78-4D9B-A278-14633B3F0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105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36BF-4C66-49BC-B512-21EA717CED50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B946-5F78-4D9B-A278-14633B3F0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533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36BF-4C66-49BC-B512-21EA717CED50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B946-5F78-4D9B-A278-14633B3F0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814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36BF-4C66-49BC-B512-21EA717CED50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B946-5F78-4D9B-A278-14633B3F0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453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36BF-4C66-49BC-B512-21EA717CED50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B946-5F78-4D9B-A278-14633B3F0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230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36BF-4C66-49BC-B512-21EA717CED50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B946-5F78-4D9B-A278-14633B3F0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944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E36BF-4C66-49BC-B512-21EA717CED50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7DB946-5F78-4D9B-A278-14633B3F0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75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  <p:sldLayoutId id="2147483674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C786C-E146-49E1-A290-1421B967E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A560CC-0998-4AA9-A49E-06018AD3F7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714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5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t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9.tif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48.tif"/><Relationship Id="rId11" Type="http://schemas.openxmlformats.org/officeDocument/2006/relationships/image" Target="../media/image53.png"/><Relationship Id="rId5" Type="http://schemas.openxmlformats.org/officeDocument/2006/relationships/image" Target="../media/image47.tif"/><Relationship Id="rId10" Type="http://schemas.openxmlformats.org/officeDocument/2006/relationships/image" Target="../media/image52.tif"/><Relationship Id="rId4" Type="http://schemas.openxmlformats.org/officeDocument/2006/relationships/image" Target="../media/image46.tif"/><Relationship Id="rId9" Type="http://schemas.openxmlformats.org/officeDocument/2006/relationships/image" Target="../media/image51.tif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t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8.tif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49.tif"/><Relationship Id="rId11" Type="http://schemas.openxmlformats.org/officeDocument/2006/relationships/image" Target="../media/image53.png"/><Relationship Id="rId5" Type="http://schemas.openxmlformats.org/officeDocument/2006/relationships/image" Target="../media/image47.tif"/><Relationship Id="rId10" Type="http://schemas.openxmlformats.org/officeDocument/2006/relationships/image" Target="../media/image52.tif"/><Relationship Id="rId4" Type="http://schemas.openxmlformats.org/officeDocument/2006/relationships/image" Target="../media/image46.tif"/><Relationship Id="rId9" Type="http://schemas.openxmlformats.org/officeDocument/2006/relationships/image" Target="../media/image51.ti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7" Type="http://schemas.openxmlformats.org/officeDocument/2006/relationships/image" Target="../media/image420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0.png"/><Relationship Id="rId5" Type="http://schemas.openxmlformats.org/officeDocument/2006/relationships/image" Target="../media/image400.png"/><Relationship Id="rId4" Type="http://schemas.openxmlformats.org/officeDocument/2006/relationships/image" Target="../media/image39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372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1.png"/><Relationship Id="rId5" Type="http://schemas.openxmlformats.org/officeDocument/2006/relationships/image" Target="../media/image360.png"/><Relationship Id="rId4" Type="http://schemas.openxmlformats.org/officeDocument/2006/relationships/image" Target="../media/image351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5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5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5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5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5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217458" y="423000"/>
            <a:ext cx="6361762" cy="1143000"/>
          </a:xfrm>
        </p:spPr>
        <p:txBody>
          <a:bodyPr/>
          <a:lstStyle/>
          <a:p>
            <a:pPr eaLnBrk="1" hangingPunct="1"/>
            <a:r>
              <a:rPr lang="en-US" alt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</p:txBody>
      </p:sp>
      <p:sp>
        <p:nvSpPr>
          <p:cNvPr id="70659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377822" y="2699073"/>
            <a:ext cx="7772400" cy="4951412"/>
          </a:xfrm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</a:extLst>
        </p:spPr>
        <p:txBody>
          <a:bodyPr>
            <a:normAutofit/>
          </a:bodyPr>
          <a:lstStyle/>
          <a:p>
            <a:pPr algn="ctr">
              <a:spcBef>
                <a:spcPts val="1200"/>
              </a:spcBef>
              <a:buNone/>
            </a:pPr>
            <a:r>
              <a:rPr lang="en-US" altLang="en-US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UCSF</a:t>
            </a:r>
            <a:r>
              <a:rPr lang="en-US" altLang="en-US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LBNL</a:t>
            </a:r>
            <a:r>
              <a:rPr lang="en-US" altLang="en-US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SLAC</a:t>
            </a:r>
            <a:endParaRPr lang="en-US" altLang="en-US" sz="18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ts val="1200"/>
              </a:spcBef>
              <a:buFontTx/>
              <a:buNone/>
            </a:pP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 8.3.1: </a:t>
            </a:r>
            <a:r>
              <a:rPr lang="en-US" alt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TomAlberTron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1800" b="1" dirty="0" smtClean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1200"/>
              </a:spcBef>
              <a:buNone/>
            </a:pPr>
            <a:r>
              <a:rPr lang="en-US" altLang="en-US" sz="20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NIH NIGMS R01 </a:t>
            </a:r>
            <a:r>
              <a:rPr lang="en-US" altLang="en-US" sz="2000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GM124149  (Holton)</a:t>
            </a:r>
            <a:endParaRPr lang="en-US" altLang="en-US" sz="2000" b="1" dirty="0">
              <a:solidFill>
                <a:schemeClr val="tx2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 algn="ctr">
              <a:spcBef>
                <a:spcPts val="1200"/>
              </a:spcBef>
              <a:buNone/>
            </a:pPr>
            <a:r>
              <a:rPr lang="en-US" altLang="en-US" sz="2000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NIH NIAID P50 AI150476 (</a:t>
            </a:r>
            <a:r>
              <a:rPr lang="en-US" altLang="en-US" sz="2000" b="1" dirty="0" err="1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Krogan</a:t>
            </a:r>
            <a:r>
              <a:rPr lang="en-US" altLang="en-US" sz="2000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)</a:t>
            </a:r>
            <a:endParaRPr lang="en-US" altLang="en-US" sz="2000" b="1" dirty="0">
              <a:solidFill>
                <a:schemeClr val="tx2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 algn="ctr">
              <a:spcBef>
                <a:spcPts val="1200"/>
              </a:spcBef>
              <a:buNone/>
            </a:pPr>
            <a:r>
              <a:rPr lang="en-US" altLang="en-US" sz="2000" b="1" dirty="0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NIH </a:t>
            </a:r>
            <a:r>
              <a:rPr lang="en-US" altLang="en-US" sz="2000" b="1" dirty="0">
                <a:solidFill>
                  <a:srgbClr val="663300"/>
                </a:solidFill>
                <a:cs typeface="Arial" panose="020B0604020202020204" pitchFamily="34" charset="0"/>
              </a:rPr>
              <a:t>NIGMS P30 </a:t>
            </a:r>
            <a:r>
              <a:rPr lang="en-US" altLang="en-US" sz="2000" b="1" dirty="0" smtClean="0">
                <a:solidFill>
                  <a:srgbClr val="663300"/>
                </a:solidFill>
                <a:cs typeface="Arial" panose="020B0604020202020204" pitchFamily="34" charset="0"/>
              </a:rPr>
              <a:t>GM124169  (Adams)</a:t>
            </a:r>
          </a:p>
          <a:p>
            <a:pPr algn="ctr">
              <a:spcBef>
                <a:spcPts val="1200"/>
              </a:spcBef>
              <a:buNone/>
            </a:pPr>
            <a:r>
              <a:rPr lang="en-US" altLang="en-US" sz="2000" b="1" dirty="0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DOE-BER IDAT (</a:t>
            </a:r>
            <a:r>
              <a:rPr lang="en-US" altLang="en-US" sz="2000" b="1" dirty="0" err="1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Hura</a:t>
            </a:r>
            <a:r>
              <a:rPr lang="en-US" altLang="en-US" sz="2000" b="1" dirty="0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>
              <a:spcBef>
                <a:spcPts val="1200"/>
              </a:spcBef>
              <a:buNone/>
            </a:pPr>
            <a:r>
              <a:rPr lang="en-US" altLang="en-US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NIH NIGMS </a:t>
            </a:r>
            <a:r>
              <a:rPr lang="en-US" altLang="en-US" sz="2000" b="1" dirty="0">
                <a:solidFill>
                  <a:srgbClr val="C00000"/>
                </a:solidFill>
                <a:cs typeface="Arial" panose="020B0604020202020204" pitchFamily="34" charset="0"/>
              </a:rPr>
              <a:t>P30 GM133894 </a:t>
            </a:r>
            <a:r>
              <a:rPr lang="en-US" altLang="en-US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 (Hodgson)</a:t>
            </a:r>
          </a:p>
          <a:p>
            <a:pPr algn="ctr" eaLnBrk="1" hangingPunct="1">
              <a:lnSpc>
                <a:spcPct val="150000"/>
              </a:lnSpc>
              <a:spcBef>
                <a:spcPts val="1200"/>
              </a:spcBef>
              <a:buFontTx/>
              <a:buNone/>
            </a:pPr>
            <a:r>
              <a:rPr lang="en-US" altLang="en-US" sz="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Advanced Light Source is supported by the Director, Office of Science, Office of Basic Energy Sciences, Materials Sciences Division, of the US Department of Energy under contract No. DE-AC02-05CH11231 at Lawrence Berkeley National Laboratory.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3608" y="1532890"/>
            <a:ext cx="82141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James Fraser    </a:t>
            </a:r>
            <a:r>
              <a:rPr lang="en-US" dirty="0" err="1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Nevan</a:t>
            </a:r>
            <a:r>
              <a:rPr lang="en-US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Krogan</a:t>
            </a:r>
            <a:r>
              <a:rPr lang="en-US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dirty="0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Paul Adams   John </a:t>
            </a:r>
            <a:r>
              <a:rPr lang="en-US" dirty="0" err="1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Tainer</a:t>
            </a:r>
            <a:r>
              <a:rPr lang="en-US" dirty="0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   Greg </a:t>
            </a:r>
            <a:r>
              <a:rPr lang="en-US" dirty="0" err="1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Hura</a:t>
            </a:r>
            <a:r>
              <a:rPr lang="en-US" dirty="0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    Nick </a:t>
            </a:r>
            <a:r>
              <a:rPr lang="en-US" dirty="0" err="1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Sauter</a:t>
            </a:r>
            <a:endParaRPr lang="en-US" dirty="0" smtClean="0">
              <a:solidFill>
                <a:srgbClr val="663300"/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Pavel </a:t>
            </a:r>
            <a:r>
              <a:rPr lang="en-US" dirty="0" err="1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Afonine</a:t>
            </a:r>
            <a:r>
              <a:rPr lang="en-US" dirty="0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  </a:t>
            </a:r>
            <a:r>
              <a:rPr lang="en-US" dirty="0" smtClean="0">
                <a:latin typeface="Arial" pitchFamily="34" charset="0"/>
                <a:cs typeface="Arial" panose="020B0604020202020204" pitchFamily="34" charset="0"/>
              </a:rPr>
              <a:t>Tom </a:t>
            </a:r>
            <a:r>
              <a:rPr lang="en-US" dirty="0" err="1" smtClean="0">
                <a:latin typeface="Arial" pitchFamily="34" charset="0"/>
                <a:cs typeface="Arial" panose="020B0604020202020204" pitchFamily="34" charset="0"/>
              </a:rPr>
              <a:t>Terwilliger</a:t>
            </a:r>
            <a:r>
              <a:rPr lang="en-US" dirty="0" smtClean="0">
                <a:latin typeface="Arial" pitchFamily="34" charset="0"/>
                <a:cs typeface="Arial" panose="020B0604020202020204" pitchFamily="34" charset="0"/>
              </a:rPr>
              <a:t> Nigel Moriarty, </a:t>
            </a:r>
            <a:r>
              <a:rPr lang="en-US" dirty="0" err="1"/>
              <a:t>Dorothee</a:t>
            </a:r>
            <a:r>
              <a:rPr lang="en-US" dirty="0"/>
              <a:t> </a:t>
            </a:r>
            <a:r>
              <a:rPr lang="en-US" dirty="0" err="1" smtClean="0"/>
              <a:t>Liebschner</a:t>
            </a:r>
            <a:r>
              <a:rPr lang="en-US" dirty="0" smtClean="0"/>
              <a:t>  </a:t>
            </a:r>
            <a:r>
              <a:rPr lang="en-US" dirty="0" smtClean="0">
                <a:latin typeface="Arial" pitchFamily="34" charset="0"/>
                <a:cs typeface="Arial" panose="020B0604020202020204" pitchFamily="34" charset="0"/>
              </a:rPr>
              <a:t>Helen </a:t>
            </a:r>
            <a:r>
              <a:rPr lang="en-US" dirty="0" err="1">
                <a:latin typeface="Arial" pitchFamily="34" charset="0"/>
                <a:cs typeface="Arial" panose="020B0604020202020204" pitchFamily="34" charset="0"/>
              </a:rPr>
              <a:t>Ginn</a:t>
            </a:r>
            <a:endParaRPr lang="en-US" dirty="0">
              <a:latin typeface="Arial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   </a:t>
            </a:r>
            <a:r>
              <a:rPr lang="en-US" dirty="0" err="1" smtClean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Aina</a:t>
            </a:r>
            <a:r>
              <a:rPr lang="en-US" dirty="0" smtClean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Cohen</a:t>
            </a:r>
            <a:endParaRPr lang="en-US" dirty="0">
              <a:solidFill>
                <a:srgbClr val="C00000"/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2" descr="data:image/png;base64,iVBORw0KGgoAAAANSUhEUgAAAfQAAAH0CAYAAADL1t+KAAAAAXNSR0IArs4c6QAAIABJREFUeF7t3eGy3TaSrFHr/R/aN+6ow3Es2cJeIJMq0Dl/TyF35lcFlOnu6Pn2559//vlH/68ESqAESqAESuBoAt+60I/uX82XQAmUQAmUwP8R6ELvIJRACZRACZTACwh0ob+giY1QAiVQAiVQAl3onYESKIESKIESeAGBLvQXNLERSqAESqAESqALvTNQAiVQAiVQAi8g0IX+giY2QgmUQAmUQAl0oXcGSqAESqAESuAFBLrQX9DERiiBEiiBEiiBLvTOQAmUQAmUQAm8gEAX+gua2AglUAIlUAIl0IXeGSiBEiiBEiiBFxDoQn9BExuhBEqgBEqgBLrQOwMlUAIlUAIl8AICXegvaGIjlEAJlEAJlEAXemegBEqgBEqgBF5AoAv9BU1shBIogRIogRLoQu8MlEAJlEAJlMALCHShv6CJjVACJVACJVACXeidgRIogRIogRJ4AYEu9Bc0sRFKoARKoARKoAu9M1ACJVACJVACLyDQhf6CJjZCCZRACZRACcQX+rdv30oZCfz555944rPyCb2QbOI3pfsZWa86za8kTGVL6Z6WTfy++Q4Jhwm1Mr+7frvQd8kFz6UaL5c7FU+yid+U7mkcUn5FN9WLlO5p2cTvm++QcJhQK/O767cLfZdc8Fyq8XK5U/Ekm/hN6Z7GIeVXdFO9SOmelk38vvkOCYcJtTK/u3670HfJBc+lGi+XOxVPsonflO5pHFJ+RTfVi5TuadnE75vvkHCYUCvzu+u3C32XXPBcqvFyuVPxJJv4TemexiHlV3RTvUjpnpZN/L75DgmHCbUyv7t+u9B3yQXPpRovlzsVT7KJ35TuaRxSfkU31YuU7mnZxO+b75BwmFAr87vrtwt9l1zwXKrxcrlT8SSb+E3pnsYh5Vd0U71I6Z6WTfy++Q4Jhwm1Mr+7frvQd8kFz6UaL5c7FU+yid+U7mkcUn5FN9WLlO5p2cTvm++QcJhQK/O767cLfZdc8Fyq8XK5U/Ekm/hN6Z7GIeVXdFO9SOmelk38vvkOCYcJtTK/u3670HfJBc+lGi+XOxVPsonflO5pHFJ+RTfVi5TuadnE75vvkHCYUCvzu+u3C32XXPBcqvFyuVPxJJv4TemexiHlV3RTvUjpnpZN/L75DgmHCbUyv7t+Ry30JwLvgrp6bsLFKt/vXRQOqb7JPIkH0RUOopvyKx5Oq53QC/EgPRbd0/o2jUMX+kMTlGp8SvchLLf9TIpDSleCiwfRTT20Kb+S7bTaCb0QD9Jj0T2tb9M4dKE/NEGpxqd0H8Jy28+kOKR0Jbh4EN3UQ5vyK9lOq53QC/EgPRbd0/o2jUMX+kMTlGp8SvchLLf9TIpDSleCiwfRTT20Kb+S7bTaCb0QD9Jj0T2tb9M4dKE/NEGpxqd0H8Jy28+kOKR0Jbh4EN3UQ5vyK9lOq53QC/EgPRbd0/o2jUMX+kMTlGp8SvchLLf9TIpDSleCiwfRTT20Kb+S7bTaCb0QD9Jj0T2tb9M4dKE/NEGpxqd0H8Jy28+kOKR0Jbh4EN3UQ5vyK9lOq53QC/EgPRbd0/o2jUMX+kMTlGp8SvchLLf9TIpDSleCiwfRTT20Kb+S7bTaCb0QD9Jj0T2tb9M4dKE/NEGpxqd0H8Jy28+kOKR0Jbh4EN3UQ5vyK9lOq53QC/EgPRbd0/o2jUMX+kMTlGp8SvchLLf9TIpDSleCiwfRTT20Kb+S7bTaCb0QD9Jj0T2tb9M4dKE/NEGpxqd0H8Jy28+kOKR0Jbh4EN3UQ5vyK9lOq53QC/EgPRbd0/o2jcOxC11ApoZEBlX8iq5kS3lI6Uq2VK1kEw/S45SHlF/RlVrhUL7fyU5g9uZepPjKvfha24W+S+7l/5vgqUsouhdac9tRubDyo8Ih5SHlV3SlVjiUbxe6zNbX2tTsiO6u9y70XXJd6H+RSz20F1pz21HJJj8qlzvlIeVXdKVWOJRvF7rMVhf6h7R6CbMX68M2HPmv3yRbqlbmVzx04Qit7B1K9VgSyjyIrmQTDxN0hYPUTuAgfr/W9gt9l1y/0PuFPnB2Llj65VF55FIeukSc7ARmMjvi12l8diLlV3Q/c/pzVRf6Lrku9C70gbNzwVIXegreB7qpx14WpHiYoPsB1q2SCRy2jP///xLkn+J+41fa+Oy/LpSWTOhFeNwEx0e1wuwjwf8VCYeUh5Rf0ZVa4VC+2XenvcjylXvxtbYLfZdcv9D7hT5wdi5Y6hd6Ct4HuvIPIB/Ixe9mF3oX+nIOZahloJY/vFmQ8iu6Yl2YiYeUrmRL1Uo28ZDiKx6kVvyKrtRKL8Sv6IpfqRW/oivZxMMEXeEgtRM4iN9+oe/S+uHcaY2fcAmF2U1tuiQjzOSHhEPKQ8qv6EqtcCjf7Bdke5HlK/eiC32XVhf6P5JLXe6b2nRJRrLJD3XhCK3s45nqsSSUeRBdySYeJugKB6mdwEH8dqHv0voPLXRBlLoAEzxINvGbehDFg9Sm/Iqu+JW+pTyI3wm1KWYp3RSzlF/R3c3W/1LcLrmX/5fiBIsMaurxTHkQXWEmHFIeJvgVDuJXmKU8iN8JtSlmKd0Us5Rf0d3N1oW+S64L/S9yMqipxzPlQXRllIRDysMEv8JB/AqzlAfxO6E2xSylm2KW8iu6u9m60HfJdaF3oV+YHVkiTzwEqygpv6K78vj178Is5UH8TqhNMUvpppil/IrubrYu9F1yXehd6BdmR5bIEw/BKkrKr+iuPHahC6Gfa2XOpG8p3Wtp//10yq/o7mbrQt8l14XehX5hdlIP4gVLvzya8iu6kk0ez5QH8TuhNsUspZtilvIrurvZutB3yXWhd6FfmB1ZIk88BKsoKb+iu/LYL3Qh1C/0f6Ml903mV3R3O9mFvkuuC70L/cLsTHsIVlFSfkV35bELXQh1oXehb8yLXFj5JxjR3bD90ZGUX9H9yOj/ilLMxO9pHiRbqhcpDxP8njYPwuy0Wpkz6VtKN8U35Vd0d7P1C32XXL/Q+4V+YXZSD+IFS788mvIrupJNHs+UB/E7oTbFLKWbYpbyK7q72brQd8l1oXehX5gdWSJPPASrKCm/orvy2H/lLoT6r9z7r9w35kUurDxcorth+6MjKb8p3Y9CbRSl/Iruhu2PjsicpfyKh49C/a8o5Vc8pLKJhxSHVDbxKx5O05UeS+0EDuL3a22/0HfJDflClwt7Ieovj558AVZMhK9wWP3u3y7pt29S/nFtyu/HBv744w/hK7pSm+KQyiZ+xcNputJjqZ3AQfx2oe/S+uHchMbLhb0p9k8yEziksglf4SB+xYPopvyKh1Q28ZDikMomfsXDabrSY6mdwEH8dqHv0upC/0dyJ1+A1SikHsTV7/YLXQhdq5X5lV+S2RFd8SseTtMVZlI7gYP47ULfpdWF3oX+i9mRh0BGUB5l0U35FQ+pbOIhxSGVTfyKh9N0pcdSO4GD+O1C36XVhd6F3oV+0+35LiML59Yf/iImD7h4SGUTv+LhNF3phdRO4CB+u9B3aXWhd6F3od90e7rQd0FOWDgT/kFhl9/q3AS+K4//9vf+t9x3yfW/5f4XuZMvwKr9qYdr9bt/+6fu/rfcBRfXyvyKuMyO6Ipf8XCarjCT2gkcxG+/0Hdp9Qu9X+j9Qr/p9vQLfRfkhIUz4R8Udvmtzk3gu/LYL/RdQjc94L0A/oDLxQq09/8kU30Tv+JBdE/jK9mkNsVhQt/Eg3CYoCs9ltoJHMRvv9B3afULvV/oN/0DnoygPJ6iKw+X6EptKpt4SHFIZRO/4uE0Xemx1E7gIH5fsdB3A/+uc6mLlcqT8iu6qWyiK5dbdIVDyoP4nVArzCb4TfVNOLzZw4QeT+hFF/pvmIRpjV8hSPkV3ZXHJ/7eB/EJyp/9RmfnOyfh0Pn9bLZ2qyb0ogt9t3sXzk1r/CpKyq/orjw+8fc+iE9Q/uw3Ojtd6J9NynNVMpOpt6QL/bl+//VL0xq/QpDyK7orj0/8PXUJhUPKwxP87vwNYXbn7+5qpfomHN7sYbcvd56b0Isu9Ds7+qHWtMavbKf8iu7K4xN/74P4BOXPfqOz0y/0zybluSqZydRb0oX+XL/7hf4Da7kAv6FNP/1k6hIKh5SHCXzFgzAT3VRtqm/C4c0eUn0T3Qm96EKXjt1UO63xq1gpv6K78vjE3/sgPkH5s9/o7PQL/bNJea5KZjL1lnShP9fvfqH3C/0fp23aQ/AbrgT/pDBj8cCB1AMuHN7sIdAylpzQiy50btv1A9Mav0qU8iu6K49P/L0P4hOUP/uNzk6/0D+blOeqZCZTb0kX+nP97hd6v9D7hX7TfZPH86afvCSTesCFw5s9XGrOTYcn9KIL/aZmisy0xq+8p/yK7srjE3/vg/gE5c9+o7PTL/TPJuW5KpnJ1FsydqE/14bZvySNTw1UdbOPZ/mW798eYvh/kXva+zD7tX3OnfRt19Wo/3/ouyHedk4a38XQxfBfWQy9F987fRqHt73Pu3mkb7u/0YW+Sy54Thrfhd6F3oX+82XsvZhzL4JP5VHS8q7vButC3yUXPCeN78M15+Fq3878gmzfsn0LPpVHScuc7QbrQt8lFzwnje9C70LvF3q/0P/tOZrwPgSfyqOk5V3fDdaFvksueE4aP+HC1m/2C6d8y/frc3PaPASfyqOkpW+7wbrQd8kFz0nju9D7hd4v9H6h9ws9+CDfJC3v+u5PdqHvkguek8Z3oXehd6F3oXehBx/km6TlXd/9yS70XXLBc9L4LvQu9C70LvQu9OCDfJO0vOu7P9mFvksueE4a34Xehd6F3oXehR58kG+Slnd99ye70HfJBc9J47vQu9C70LvQu9CDD/JN0vKu7/5kfKHvGuu5cwjIP1RMSJW6WMJBPKR0J/RCPAgH0ZVa6ZvotrYE7iDQhX4Hxf+4xoSHVlqQepSFg3hI6QqzCbXCIeVX+pbyUN0S+Nd/I/NnJ7TTcZHAhIdWIqRGXjiIh5SuMJtQKxxSfqVvKQ/VLYEu9M5AjMCEh1bCpR5l4SAeUrrCbEKtcEj5lb6lPFS3BLrQOwMxAhMeWgmXepSFg3hI6QqzCbXCIeVX+pbyUN0S6ELvDMQITHhoJVzqURYO4iGlK8wm1AqHlF/pW8pDdUugC70zECMw4aGVcKlHWTiIh5SuMJtQKxxSfqVvKQ/VLYEu9M5AjMCEh1bCpR5l4SAeUrrCbEKtcEj5lb6lPFS3BLrQOwMxAhMeWgmXepSFg3hI6QqzCbXCIeVX+pbyUN0S6ELvDMQITHhoJVzqURYO4iGlK8wm1AqHlF/pW8pDdUugC70zECMw4aGVcKlHWTiIh5SuMJtQKxxSfqVvKQ/VLYHXLXS53HIJRTc1Vim/KV3hIB5EV/omHlK6kk1qU35FV/xKrfRNdCXbBA+STfyexkGyCbMJHMTv19pj/6dfU9BFdxf66pwMqvhN6a7yfP27eBDdCRxS2U7jIH6lNsU3NTuSTTyIrjATD6IrfutBaP1c24X+AxMZqGvo//20XBbxm9IVDuJBdCdwSGU7jYP4ldoU39TsSDbxILrCTDyIrvitB6HVhb6kJQO1FNsskMsiflO6ElM8iO4EDqlsp3EQv1Kb4puaHckmHkRXmIkH0RW/9SC0utCXtGSglmKbBXJZxG9KV2KKB9GdwCGV7TQO4ldqU3xTsyPZxIPoCjPxILritx6EVhf6kpYM1FJss0Aui/hN6UpM8SC6Eziksp3GQfxKbYpvanYkm3gQXWEmHkRX/NaD0OpCX9KSgVqKbRbIZRG/KV2JKR5EdwKHVLbTOIhfqU3xTc2OZBMPoivMxIPoit96EFpd6EtaMlBLsc0CuSziN6UrMcWD6E7gkMp2GgfxK7UpvqnZkWziQXSFmXgQXfFbD0KrC31JSwZqKbZZIJdF/KZ0JaZ4EN0JHFLZTuMgfqU2xTc1O5JNPIiuMBMPoit+60FodaEvaclALcU2C+SyiN+UrsQUD6I7gUMq22kcxK/UpvimZkeyiQfRFWbiQXTFbz0IrS70JS0ZqKXYZoFcFvGb0pWY4kF0J3BIZTuNg/iV2hTf1OxINvEgusJMPIiu+K0HodWFfo3WQ6dTQ32aruCWbKL75to+yt+7KxwmzFnK72m6E+6mMHvCb/+X4p6gjL8hj4YM1Gm6gk2yie6ba2V2hIP04jQPkk2YSa0wE7+n6QqzVK0wS3n4qtuF/gRl/I03X8LUBRBm2I7Xlk/oxWkeJsyZMBO/p+lOuJjC7Am/XehPUMbfePMlTF0AYYbteG35hF6c5mHCnAkz8Xua7oSLKcye8NuF/gRl/I03X8LUBRBm2I7Xlk/oxWkeJsyZMBO/p+lOuJjC7Am/XehPUMbfePMlTF0AYYbteG35hF6c5mHCnAkz8Xua7oSLKcye8NuF/gRl/I03X8LUBRBm2I7Xlk/oxWkeJsyZMBO/p+lOuJjC7Am/XehPUMbfePMlTF0AYYbteG35hF6c5mHCnAkz8Xua7oSLKcye8NuF/gRl/I03X8LUBRBm2I7Xlk/oxWkeJsyZMBO/p+lOuJjC7Am/XehPUMbfePMlTF0AYYbteG35hF6c5mHCnAkz8Xua7oSLKcye8NuF/gRl/I03X8LUBRBm2I7Xlk/oxWkeJsyZMBO/p+lOuJjC7Am/xy50gSNDLbqp2glD8mZmku3NvZBsZfb9tqeYyVsiHkQ3VSuzIx4mcJBsT/jtQpcJeqj2icavosigrrSe+Lswk2yim8opfsWDZBMPoit+pVb8iq5km+BBsqVq38xBssns7PaiC32XXPDcE41f2ZdBXWk98XdhJtlEN5VT/IoHySYeRFf8Sq34FV3JNsGDZEvVvpmDZJPZ2e1FF/ouueC5Jxq/si+DutJ64u/CTLKJbiqn+BUPkk08iK74lVrxK7qSbYIHyZaqfTMHySazs9uLLvRdcsFzTzR+ZV8GdaX1xN+FmWQT3VRO8SseJJt4EF3xK7XiV3Ql2wQPki1V+2YOkk1mZ7cXXei75ILnnmj8yr4M6krrib8LM8kmuqmc4lc8SDbxILriV2rFr+hKtgkeJFuq9s0cJJvMzm4vutB3yQXPPdH4lX0Z1JXWE38XZpJNdFM5xa94kGziQXTFr9SKX9GVbBM8SLZU7Zs5SDaZnd1edKHvkguee6LxK/syqCutJ/4uzCSb6KZyil/xINnEg+iKX6kVv6Ir2SZ4kGyp2jdzkGwyO7u96ELfJRc890TjV/ZlUFdaT/xdmEk20U3lFL/iQbKJB9EVv1IrfkVXsk3wINlStW/mINlkdnZ70YW+Sy547onGr+zLoK60nvi7MJNsopvKKX7Fg2QTD6IrfqVW/IquZJvgQbKlat/MQbLJ7Oz2ogt9l1zw3BONX9mXQV1pPfF3YSbZRDeVU/yKB8kmHkRX/Eqt+BVdyTbBg2RL1b6Zg2ST2dntRXyhS2AJIXDEw2m6wmxCbYrvm7OV2ffuTrjHMmepvomu+E3xTXkQXWEmHFIeRPdrbRf6D+RSjU/p7jb+d517M4dUtpTu75qBr7+bypbSFWYpD6IrfmWRTfAg2cSvcEh5EN0u9F/QSjU+pbvb+N917s0cUtlSur9rBrrQfyYvS0TmQXp8mgfJJsyEQ8qD6Hahd6HvzsvlcxMu1uUQ/yKQypbSTXEQ3VS2lO5p2cSvLDLhm/IguuJXOKQ8iG4Xehf67rxcPjfhYl0O0YV+G8LUPKR0JXjKg+iKX1lkEzxINvErHFIeRLcLvQt9d14un5twsS6H6EK/DWFqHlK6EjzlQXTFryyyCR4km/gVDikPotuF3oW+Oy+Xz024WJdDdKHfhjA1DyldCZ7yILriVxbZBA+STfwKh5QH0e1C70LfnZfL5yZcrMshutBvQ5iah5SuBE95EF3xK4tsggfJJn6FQ8qD6Hahd6HvzsvlcxMu1uUQXei3IUzNQ0pXgqc8iK74lUU2wYNkE7/CIeVBdLvQu9B35+XyuQkX63KILvTbEKbmIaUrwVMeRFf8yiKb4EGyiV/hkPIgul3oXei783L53ISLdTlEF/ptCFPzkNKV4CkPoit+ZZFN8CDZxK9wSHkQ3UcXuhhLgRQP0njRlWwpD+JXaiWb6E7gINnEb0pX+Eqt+BVdYSa64jflIeVXdCdkE7+pvqV0JdsTtfH/6VcJIdBFV2pTF0CypTwIB6mVbKI7gYNkE78pXeErteJXdIWZ6IrflIeUX9GdkE38pvqW0pVsT9R2of9AOXUB3jxQkk2GOtUL8SDZxG9KV7JJrfgVXWEmuuI35SHlV3QnZBO/qb6ldCXbE7Vd6F3ol+dMLov82ITHSLKJ35Su8JVa8Su6wkx0xW/KQ8qv6E7IJn5TfUvpSrYnarvQu9Avz5lcFvmxCY+RZBO/KV3hK7XiV3SFmeiK35SHlF/RnZBN/Kb6ltKVbE/UdqF3oV+eM7ks8mMTHiPJJn5TusJXasWv6Aoz0RW/KQ8pv6I7IZv4TfUtpSvZnqjtQu9CvzxnclnkxyY8RpJN/KZ0ha/Uil/RFWaiK35THlJ+RXdCNvGb6ltKV7I9UduF3oV+ec7kssiPTXiMJJv4TekKX6kVv6IrzERX/KY8pPyK7oRs4jfVt5SuZHuitgu9C/3ynMllkR+b8BhJNvGb0hW+Uit+RVeYia74TXlI+RXdCdnEb6pvKV3J9kRtF3oX+uU5k8siPzbhMZJs4jelK3ylVvyKrjATXfGb8pDyK7oTsonfVN9SupLtidou9C70y3Mml0V+bMJjJNnEb0pX+Eqt+BVdYSa64jflIeVXdCdkE7+pvqV0JdsTtfGFngIpuk+AXP2GXKwJ2cTvKvvXv6eyid83e5BelJnQ+l4rzFz9sxOp+f3s17McTssmfp+YnS50meILtdJMGZILln55VPyKh1Q28ftmD9KLMhNa2UUmTlLzKx5kdkT3tGziN8Xsbx9Mf4Z/JRVYdGWgUrWCeUI28SvMUtnE75s9SC/KTGh1oX+lJbMjlFN3UzxINvEruuK3C32X1oVz0kwZkguW+oV+M7w39zg1k29mdvN4/SWX6oX4lb6J7mnZxG+KWRe6TNhNtdJMGZKb7P0kI37FQyqb+H2zB+lFmQmtfqH3C/3neZG3RO6bT+b3E/3P0HfJ4TlppgwJ2vi4XPx+LPr/B+7bNyn/uFb8vtnDx8Dwv+BVZl3oXehd6PSAT3iU5UGU2tOyiV/h8ObFIMxSHKQXE/xO8JBiJrpSe9rsvDmb9EJmXZh9re0X+i45PCfNlCFBGx+Xi9+PRfuF/heq03qc8itzlvIg8yt+RVdq38zhtGzi94nZ6UKXm3ShVpopQ3LB0i+Pil/xkMomft/sQXpRZkKr/8q9/8q9/8q9/8r9fzMw4fGU50v8iu6bl6kwS3GQXkzwO8FDipnoSu1ps/PmbNILmXVh1n/lvkvrwjlppgzJBUv9Qr8Z3pt7nJrJNzO7ebyO/Y9rhENqzsRDaiZFV/w+utDFmDTzCTjifVU7IZt4WOXZ/bv0TfyKrngXD6Irtals4kFqhZlkE13xKx5E97TaFN8Uhwl9E2ZP+I3/Z+jSzGlwxPuqdkI28bDKs/t3GWrxK7riXTyIrtSmsokHqRVmkk10xa94EN3TalN8Uxwm9E2YPeG3Cz01bT/oTmi8eEhhkaEWv6Ir2cSD6EptKpt4kFphJtlEV/yKB9E9rTbFN8VhQt+E2RN+u9BT09aF/o9kZagnXBbxkBolYZbyILrCTLKJrvgVD6J7Wm2Kb4rDhL4Jsyf8dqGnpq0LvQv9ptl64iG4yer/yaQeOdGVPKfxlWxSm+IrHqR2Qt+E2RN+u9Blgi7UTmi8eLgQ9ZdHZajFr+hKNvEgulKbyiYepFaYSTbRFb/iQXRPq03xTXGY0Ddh9oTfLvTUtPULvV/oN83WEw/BTVb7hX4nyIe1ZDk9bO3yW5LyK8yeuMdd6KlOd6FfvoQTLot4SI3SEw/Bnd6FmWQTXckjHkT3tNoU3xSHCX0TZk/47UJPTVsXehf6TbP1xENwk9V+od8J8mEtWU4PW7v8lqT8CrMn7nEXeqrTXeiXL+GEyyIeUqP0xENwp3dhJtlEV/KIB9E9rTbFN8VhQt+E2RN+u9BT09aF3oV+02w98RDcZLVf6HeCfFhLltPD1i6/JSm/wuyJexxf6BJYoAsc8TBBVzhINtEVDqI7wa94EA6iK8xSHiboCofTamUepBcpDim/oivZ3sxMOHyt7UL/gZwMiQyq6EozxYPovtmvMBMOopvqhXhIZRNd4XBabaoXKQ4pv6Ir2SbMmWR7wm8Xehf6o/86Sy5A6nKLB7mEovvmbMJMOJxWK/MwgVnKr+hKj9/MTDj0C/0XtGRIZFBFV5opHkT3zX6FmXAQ3VQvxEMqm+gKh9NqU71IcUj5FV3JNmHOJNsTfvuF3i/0fqH/hn/ASz1cqQcmpSscTqs9jVnKr+hKj59YkCs/ku0Jv13oXehd6F3oq3cr9r/PvvzhgwumPfYrlCm/orvy+PXvTyzIlR/J9oTfLvQu9C70LvTVu9WFviT0c8G0x34VIeVXdFceu9B/TagLvQu9C70LffmOyqP8xJfI0vCAgtOYpfyKrrRtwpxJtif8dqF3oXehd6Ev39FpD9fS8ICC05il/IqutO2JBbnyI9me8NuF3oXehd6Fvnq3+q/cl4T6r9z/DZEsPcH8xIJc+ZFsT/jtQu9C70LvQl+9W13oS0Jd6F3ovx6S/9xCfyLw6l6m/okrpbvKs/t38bv7G6tzp83DKs/Xv0s26cVpuqcxE79SKz0W3VStzJl4mMAhlU047NaO+kKfAFIGSvymdHcbvzonfldau38Xvru/sTqX4iDZxMNpuiv+0/4hSPxKrfRYdFO1MmfiYQKHVDbhsFvbhf4DORkoaXxKd7fxq3Pid6W1+3fhu/sbq3MpDpJNPJymu+LfhS6EnquVORNXMusmFpWPAAAgAElEQVSiK7WpbOJht7YLvQv9H2enF+s7lhQHeTTEw2m68nBNyCZ+pVZ6LLqpWumFeJjAIZVNOOzWdqF3oXeh/+L2pB4YeTTEw2m68nBNyCZ+pVZ6LLqpWumFeJjAIZVNOOzWdqF3oXehd6Ev3w955FKPcsqD6C5BbRakmG3aWR5LMZvAIZVtCfWGgi70LvQu9C705VMij1zqUU55EN0lqM2CFLNNO8tjKWYTOKSyLaHeUNCF3oXehd6FvnxK5JFLPcopD6K7BLVZkGK2aWd5LMVsAodUtiXUGwq60LvQu9C70JdPiTxyqUc55UF0l6A2C1LMNu0sj6WYTeCQyraEekNBF3oXehd6F/ryKZFHLvUopzyI7hLUZkGK2aad5bEUswkcUtmWUG8o6ELvQu9C70JfPiXyyKUe5ZQH0V2C2ixIMdu0szyWYjaBQyrbEuoNBaMWuuQR6DIkoit+U7WnZRO/KWan6b55JqUXwiE1ZykPoivMpHYCs5TfFF9hlvLwlVkX+g8T9AR0GdpV7bSButPvSuu/8vc3z6T0UDjIvZjgQbKJX6mdwCzlN8VXmKU8dKH/YmqegC5Du6qdNlB3+l1p/Vf+/uaZlB4KB7kXEzxINvErtROYpfym+AqzlIcu9C50uTe31soFuPWHDxZ74iG4E0+qx8LhNA+S7c5e/W0ZfPsWkU5lkx6/2UMXehd65OJ+IiqX8BO9/0JN6jFKsUv1WDic5kGyvblvkk16nOI7wUMXehe63Jtba+UC3PrDB4ulHqMUklSPhcNpHiTbm/sm2aTHKb4TPHShd6HLvbm1Vi7ArT98sFjqMUohSfVYOJzmQbK9uW+STXqc4jvBQxd6F7rcm1tr5QLc+sMHi6UeoxSSVI+Fw2keJNub+ybZpMcpvhM8dKF3ocu9ubVWLsCtP3ywWOoxSiFJ9Vg4nOZBsr25b5JNepziO8FDF3oXutybW2vlAtz6wweLpR6jFJJUj4XDaR4k25v7Jtmkxym+Ezx0oXehy725tVYuwK0/fLBY6jFKIUn1WDic5kGyvblvkk16nOI7wcPYhX4adGmmDOpptam+CQfphfgVXfGbqk1lE91UttN6keIwoReSTfom2VK6E7KJhy70m77QZaB2G3TCObmEqTzSC/EruqlsopvKJrriV2pP64Vkk9oJvRC/0jfJltKdkE08dKF3oe/Oyz+ek0t46w9/EUtdbtFNZRNd6YVkE13xK7XiV3RPq53QC2EmfZNsKd0J2cRDF3oX+u68dKHfSu5+sdMeRCEgD7jonlYrPZ6QTfom2VK6wmyChy70LnSZ2WWtXMKl2GZB6mKJ7qb1W49JLySb6N4aaPPfwqQ8TNCd0AvhkJqzlO6EbOKhC70LfXde+oV+K7n7xeSxn/AgCgHxK7qn1UqPJ2STvkm2lK4wm+ChC70LXWZ2WSuXcCm2WZC6WKK7af3WY9ILySa6twbqF/pPOCf0QnqcmrOU7oRs4qELvQt9d176hX4rufvF5LGf8CAKAfEruqfVSo8nZJO+SbaUrjCb4KELvQtdZnZZK5dwKbZZkLpYortp/dZj0gvJJrq3BuoXer/Q/2WgJszvBA9d6F3ot765pz324lcu7K1QN8VS2UR30/ry2Gm9WAbaLJjQC7EufZNsKd0J2cRDF3oX+u68/OM5uYS3/vDm15v4lUcjlU10U9lEV/xK7Wm9kGxSO6EX4lf6JtlSuhOyiYdHF/qusTvPSePv/N2vWjKoKQ/CQfyKbirbm/0KM+mFMEt5EF3xKxxSHkRX/KY4vFlXeiG1qb6Jhy70XVoXzsllufAzvzyaGj7RTWUTvqf5FWaSTZilPIiu+BUOKQ+iK35THN6sK72Q2lTfxEMX+i6tC+fkslz4mS70D+DJJfxAbqskNQ+SbYIHgSd+hUPKg+iK3xSHN+tKL6Q21Tfx0IW+S+vCObksF36mC/0DeHIJP5DbKknNg2Sb4EHgiV/hkPIguuI3xeHNutILqU31TTx0oe/SunBOLsuFn+lC/wCeXMIP5LZKUvMg2SZ4EHjiVzikPIiu+E1xeLOu9EJqU30TD13ou7QunJPLcuFnutA/gCeX8AO5rZLUPEi2CR4EnvgVDikPoit+UxzerCu9kNpU38RDF/ourQvn5LJc+Jku9A/gySX8QG6rJDUPkm2CB4EnfoVDyoPoit8UhzfrSi+kNtU38dCFvkvrwjm5LBd+pgv9A3hyCT+Q2ypJzYNkm+BB4Ilf4ZDyILriN8XhzbrSC6lN9U08dKHv0rpwTi7LhZ/pQv8AnlzCD+S2SlLzINkmeBB44lc4pDyIrvhNcXizrvRCalN9Ew9d6Lu0LpyTy3LhZ7rQP4Anl/ADua2S1DxItgkeBJ74FQ4pD6IrflMc3qwrvZDaVN/EQxf6Lq0L5+SyXPiZLvQP4Mkl/EBuqyQ1D5JtggeBJ36FQ8qD6IrfFIc360ovpDbVN/Hw6EKXwLsh/svnJlxC4S/zINnEg9Se5leytfY7gVSPRVd6Ifci5UH8Sm2zCa2fa7/9KQQ3fuu0gdqI+FuPSPukF6IrACZ4eLNfydbaLvRpMyDvjrwlE3JKtl2/Xei75IackyGRCyC6gmKChzf7lWyt7UKfNgPy7shbMiGnZNv124W+S27IORkSuQCiKygmeHizX8nW2i70aTMg7468JRNySrZdv13ou+SGnJMhkQsguoJigoc3+5Vsre1CnzYD8u7IWzIhp2Tb9duFvktuyDkZErkAoisoJnh4s1/J1tou9GkzIO+OvCUTckq2Xb9d6LvkhpyTIZELILqCYoKHN/uVbK3tQp82A/LuyFsyIadk2/Xbhb5Lbsg5GRK5AKIrKCZ4eLNfydbaLvRpMyDvjrwlE3JKtl2/Xei75IackyGRCyC6gmKChzf7lWyt7UKfNgPy7shbMiGnZNv124W+S27IORkSuQCiKygmeHizX8nW2i70aTMg7468JRNySrZdv13ou+SGnJMhkQsguoJigoc3+5Vsre1CnzYD8u7IWzIhp2Tb9XvsQhc40njR3YV+wrkJzMSDME31+DS/wkyyCV/RFb8pD6Irft/MIZVN+KZqU/Ow67cL/Qdy0xq029ir5+QSppiJB8lbv0KrX7Ffab15duS+CQfR9cn8vSeEwxNOu9C70P9xzuQSpoZaPMhlqV+h1YXehf7zvMgdSt1jn+L7TwiH+3/9Z8Uu9C70LvSbblrq4ZrwaEg28Su60qaUB9EVv2/mkMomfFO1qXnY9duF3oXehb57e344l3q4Jjwakk38iq60KeVBdMXvmzmksgnfVG1qHnb9dqF3oXeh796eLvR/JCePXOqxT3kQXRmrN3NIZRO+qdrUPOz67ULvQu9C3709Xehd6C+aHVm8sshE9yacj8kIhydMdaF3oXeh33TTUg/XhEdDsolf0ZU2pTyIrvh9M4dUNuGbqk3Nw67fLvQu9C703dvTL/R+ob9odmTxyiIT3ZtwPiYjHJ4w1YXehd6FftNNSz1cEx4NySZ+RVfalPIguuL3zRxS2YRvqjY1D7t+u9C70LvQd29Pv9D7hf6i2ZHFK4tMdG/C+ZiMcHjC1LELXeAIdBm+lG4qm+iexkGynda3VC+EWcqD6IpfqZV5EN0J2cSv1AqzCRxSfkVX+O7WdqFf+MqSZqaGWjzIkIhf8SC64ldqJ/hNeRBdYSZ9Ew+iK36lVvyK7oRs4ldqhdkEDim/oit8d2u70LvQ/3F25BLKUIvu7lCvzk3wm/IguitOX/8ufRMPoit+pVb8iu6EbOJXaoXZBA4pv6IrfHdru9C70LvQf3F7Uo+RPATiQXTl0Uh5EF3xK7UTmInfCbXC7LQei1/h8ETfutC70LvQu9CXb03qkRPdpcnNgtSjPCHbJpLlMWE2gUPKr+guod5Q0IXehd6F3oW+fErkUZZHTnSXJjcLxK/8xIRs4ldqhdkEDim/oit8d2u70LvQu9C70JfvhzzK8siJ7tLkZoH4lZ+YkE38Sq0wm8Ah5Vd0he9ubRd6F3oXehf68v2QR1keOdFdmtwsEL/yExOyiV+pFWYTOKT8iq7w3a3tQu9C70LvQl++H/IoyyMnukuTmwXiV35iQjbxK7XCbAKHlF/RFb67tV3oXehd6F3oy/dDHmV55ER3aXKzQPzKT0zIJn6lVphN4JDyK7rCd7e2C70LvQu9C335fsijLI+c6C5NbhaIX/mJCdnEr9QKswkcUn5FV/ju1h670FMgZfhSHqSZ4ld0JdsED5JNaiXbBGaSLVV7Ggfxm2ImcyYeJNsED5It5Vc8CF/R3a3tQn/oC323QatzqaGWQZ3gYcVp9++SbQKz3Zx3njuNg/i9k9NXLZkz8SDZJniQbCm/4kH4iu5ubRd6F/o/zo4MaupiiYfdC7A6J9nEr+iuPE77+2kcxG+KdWoeJNsED8I35Vc8CF/R3a3tQu9C70L/xe2RR0Mut+juXu7fde40DuI3xTQ1D5Jtggfhm/IrHoSv6O7WdqF3oXehd6Hvvh9jZ0cCTXiUU8tJsk3wIH1L+RUPwld0d2u70LvQxz7KEy6LPBriV3R3L/fvOncaB/GbYpqaB8k2wYPwTfkVD8JXdHdru9C70LvQ+4W++36MnR0JNOFRTi0nyTbBg/Qt5Vc8CF/R3a3tQu9CH/soT7gs8miIX9Hdvdy/69xpHMRvimlqHiTbBA/CN+VXPAhf0d2t7ULvQu9C7xf67vsxdnYk0IRHObWcJNsED9K3lF/xIHxFd7e2C70LfeyjPOGyyKMhfkV393L/rnOncRC/KaapeZBsEzwI35Rf8SB8RXe3tgu9C70LvV/ou+/H2NmRQBMe5dRykmwTPEjfUn7Fg/AV3d3a+ELfNXbnuVTjpZn18L2jwkH4yrzUg9Dyvrn67z0xYc6EQM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9tiF3safPHb3e58wD6d5kC5MWCLit70QWl4rfF39sxOnzeRnqa5VdaFf49fTQwjIA5N6CE7zIK1LMRMPUtteCC2vFb6u/tmJ02bys1TXqrrQr/Hr6SEE5IFJPQSneZDWpZiJB6ltL4SW1wpfV//sxGkz+Vmqa1Vd6Nf49fQQAvLApB6C0zxI61LMxIPUthdCy2uFr6t/duK0mfws1bWqLvRr/Hp6CAF5YFIPwWkepHUpZuJBatsLoeW1wtfVPztx2kx+lupaVRf6NX49PYSAPDCph+A0D9K6FDPxILXthdDyWuHr6p+dOG0mP0t1raoL/Rq/nh5CQB6Y1ENwmgdpXYqZeJDa9kJoea3wdfXPTpw2k5+lulbVhX6NX08PISAPTOohOM2DtC7FTDxIbXshtLxW+Lr6ZydOm8nPUl2r6kK/xq+nhxCQByb1EJzmQVqXYiYepLa9EFpeK3xd/bMTp83kZ6muVXWhX+PX00MIyAOTeghO8yCtSzETD1LbXggtrxW+rv7ZidNm8rNU16q60K/x6+khBOSBST0Ep3mQ1qWYiQepbS+EltcKX1f/7MRpM/lZqmtV8YUujU81SDwITvErHkRX/J7mQbKlalO9EL/SN9FNZRO/4kF0hYPUil/RlVrhkPJ7mgfhm2ImHnZru9B3yf3xxx/S+NMugGQThMJBdFO1KQ7iN8UslU38igfRFb5SK35FV2qFQ8rvaR6Eb4qZeNit7ULfJdeFvkVOHoKtH7j50ITLnWKWyiZ+xYPo3jwGf8mJ35QH4ZDye5oH6UWKmXjYre1C3yXXhb5FTh6CrR+4+dCEy51ilsomfsWD6N48Bl3oPwCVXkiPpW/iQXRTfsXDbm0X+i65LvQtcqlLuGXmg0MTLneKWSqb+BUPovtBa7dKxO/WD3xwSDik/J7m4QOso/6hTfx+re1C3yXXhb5FTh6CrR+4+VDqQRSbKWapbOJXPIiu8JVa8Su6UiscUn5P8yB8U8zEw25tF/ouuS70LXLyEGz9wM2HJlzuFLNUNvErHkT35jEY9fUmHISvMDvNg2RLMRMPu7Vd6LvkutC3yMlDsPUDNx+acLlTzFLZxK94EN2bx6AL/Qeg0gvpsfRNPIhuyq942K3tQt8l14W+RS51CbfMfHBowuVOMUtlE7/iQXQ/aO1Wifjd+oEPDgmHlN/TPHyAddQ/tInfr7Vd6LvkutC3yMlDsPUDNx9KPYhiM8UslU38igfRFb5SK35FV2qFQ8rvaR6Eb4qZeNit7ULfJdeFvkVOHoKtH7j50ITLnWKWyiZ+xYPo3jwGo77ehIPwFWaneZBsKWbiYbf22IWeGqiU7m6D7jwn2e783a9aqcuSyiZ+3+xhwjxM4JvikNIVZqlZF13hINlEN1Wb4vDVbxf6D92TIXmiQXcOl2S783e70K/RlDmb0GNJOyGbeJBsE2plHoRDSleYiQfRTdUK310PXehd6Luzs3UuNdSpyy1+3+xhq9kfHDqN7weRRpXITKZ6IboCT7KJbqo2xaFf6L/omAzJEw26c7gk252/2y/0azRlzib0WNJOyCYeJNuEWpkH4ZDSFWbiQXRTtcJ310O/0PuFvjs7W+dSQ5263OL3zR62mv3BodP4fhBpVInMZKoXoivwJJvopmpTHPqF3i/01MwudVNDnbrc4vfNHpaN3Sw4je9mzN92TGYy1QvRFVCSTXRTtSkOXehd6KmZXeqmhjp1ucXvmz0sG7tZcBrfzZi/7ZjMZKoXoiugJJvopmpTHLrQu9BTM7vUTQ116nKL3zd7WDZ2s+A0vpsxf9sxmclUL0RXQEk20U3Vpjh0oXehp2Z2qZsa6tTlFr9v9rBs7GbBaXw3Y/62YzKTqV6IroCSbKKbqk1x6ELvQk/N7FI3NdSpyy1+3+xh2djNgtP4bsb8bcdkJlO9EF0BJdlEN1Wb4tCF3oWemtmlbmqoU5db/L7Zw7KxmwWn8d2M+duOyUymeiG6AkqyiW6qNsXhFQtdoJ/WeMn2xJCs/KT4prKJX/GQ0l3x/9uF/vZNyj+uFQ4fi/7xxx+nMRMOkk2YvdlDKpvoSi+kxykPXejSseG1TwzJCoEM9Urr699T2cSveEjpCjPxILrCQXTF72keJJswEw6neUhlE13phfBNeehCl44Nr31iSFYIZKhXWl3oQujn2vbC+QkzuW+iK67f7CGVTXSlF9LjlIcudOnY8NonhmSFQIZ6pdWFLoS60K/R+n5a5lfum+hKjjd7SGUTXemF9DjloQtdOja89okhWSGQoV5pdaELoS70a7S60Hf5ybsj78MEXWGSyiYeutB3aQ08JxcgZV+GWjyksolf8ZDSFWbiQXSFg+iK39M8SDZhJhxO85DKJrrSC+Gb8tCFLh0bXvvEkKwQyFCvtPqFLoT6hX6NVr/Qd/nJuyPvwwRdYZLKJh660HdpDTwnFyBlX4ZaPKSyiV/xkNIVZuJBdIWD6Irf0zxINmEmHE7zkMomutIL4Zvy0IUuHRte+8SQrBDIUK+0+oUuhPqFfo1Wv9B3+cm7I+/DBF1hksomHrrQd2kNPCcXIGVfhlo8pLKJX/GQ0hVm4kF0hYPoit/TPEg2YSYcTvOQyia60gvhm/LQhS4dG177xJCsEMhQr7T6hS6E+oV+jVa/0Hf5ybsj78MEXWGSyiYeXrHQBaTAmTBQqWwTOIiHCbUT5iHFYcKcSbZUL8SD1E7wKx4kW2p2xG/Kg3CQWskmul3ov6Al0GWgUrq7jV+dO83vKs/u31McRHfX++qczO9K64m/C7MJ2Sb4FQ/SwxRf8ZvyIBykVrKJbhd6F/pyXmT4TrtYy/BfClIcRFf8Su1pfRNmE7JN8CseJsyO+J3QY2Em2US3C70LfTkvMnynXaxl+C50QfRY7WkzOcGveJBGpu68+E15EA5SK9lEtwu9C305LzJ8p12sZfgudEH0WO1pMznBr3iQRqbuvPhNeRAOUivZRLcLvQt9OS8yfKddrGX4LnRB9FjtaTM5wa94kEam7rz4TXkQDlIr2US3C70LfTkvMnynXaxl+C50QfRY7WkzOcGveJBGpu68+E15EA5SK9lEtwu9C305LzJ8p12sZfgudEH0WO1pMznBr3iQRqbuvPhNeRAOUivZRLcLvQt9OS8yfKddrGX4LnRB9FjtaTM5wa94kEam7rz4TXkQDlIr2US3C70LfTkvMnynXaxl+C50QfRY7WkzOcGveJBGpu68+E15EA5SK9lEtwu9C305LzJ8p12sZfgudEH0WO1pMznBr3iQRqbuvPhNeRAOUivZRHfsQpcQKTgThmRCtpQH6XGqF6ls9fu9u8JXmIluas7EQyrbm3Wlb9IL0ZXaVC/EQxf6L2hJg3ahr86lBlWypTyssv9tOL99k/KPa1PZhO/HZnFBiu4Ev+JhQt/EQyrbm3VlfqUXoiu1qV6Ihy70LvTlvJx2WZaBvhSkssnlrt/vBITZhL6Jh1S2N+tOuBfiIdUL8dCF3oW+nBd5uJZimwVyWeQnUtnq93sXhK8wE12Zh5SH6vo/tEnfUvMgHlI9Fg9d6F3oy3k57bIsA/UL/SdE8hil+IqH1EymPFS3C/3rvUnNbxd6F/ryfX5i+FYm5EFcaT1xseq3X+h/e1zhvwMi903m7DTdCfdYPKR6IR660LvQl/MiD8FSbLNALov8RCpb/Xahd6H/fBNPuxfylki21LvThd6FvpzZJ4ZvZUIuy0qrX+gzH1rpcWomUx6q23/l/sS704Xehb7cf6nHc/nDXwrkQRTdVLb67Rd6v9Bn/oOjvA9SK3c+9e50oXehL2f2ieFbmZDLstJ64p+U67cLvQu9C/3f3qIn3tRvf4Z/pY+crBp/EEVdehEei49si9+PBP9XlMpWvz6/wmxC38RDKtubdSfcY/GQ6oV4eMUXugSWSyi6qWamdCWb1J7mN5VNdGUmT+NbvzIJ2VrpRcpJatZP8yscdrMd+4UugVMg5bKIh5SuMJPa0/ymsolu58G/5oWv1HZ+hZbXpmbdnXx2IuVXdD9z+nNVF/ouueD/bOVpD8xpfqXlkk105XKLB9EVv1Jbv0IrWyu9SDmRmXyzX+Gw24su9F1yXeh/kZNL+MRQX2jpT0clm/yucBAPoit+pbZ+hVa2VnqRciIz+Wa/wmG3F13ou+S60LvQL8yOXG555ET3gv1fHq3fFFnXlV64+mcnZCbf7Fc4fEa2/8p9l9M/npPhk2amdG8N/0XsNL/CQbKJbufhOy3hIHylVno8wW8qm+hKrTCTXogHqU35FV3x+7W2X+i75PqF3i/0C7Mjl1seOdG9YL9f6Cl4N+vK7Nz803/JyUy+2a9w2O1FF/ouuS70LvQLsyOXWx450b1gvws9Be9mXZmdm3+6C/0HoE/czS70C1Msl0WamdK9EPVVD7hwkF6IbufhOy3hIHylVno8wW8qm+hKrTCTXogHqU35FV3x+7W2C32XXL/Q+4V+YXbkcssjJ7oX7L/qH/BO4yt9k2yiK7Uyk2/2KxyEbxf6Lq0fzsnwSTNTujfF/knmNL/CQbKJbuehX+gyL7u1qfkVP6lZFw9Sm/IruuL30YW+a+yEcxMui3CSgUplEw+STWolW8qveJBsp/mVbBNqU3xT2VJzlvKb0pW+pZiJh10O8X/lvmvshHOpxqeyy0ClsomHFAfJlvIrHoTDaX4l24TaFN9UttScpfymdKVvKWbiYZdDF/ouOfzP0C/8zG1HZaBOHuoVMMkmzFa/+7d/Nfbtm5R/XHua34+DDSlM8U3Fk1lPeZigK31LMRMPu8y60HfJdaFvkXtiqFfG5MKm/IqHVZ6vfz/Nr2SbUJvim8qWmrOU35Su9C3FTDzscuhC3yXXhb5F7omhXhmTC5vyKx5WebrQhdC12tQ8XHP176dTc5bym9KVvqWYiYddDl3ou+S60LfIPTHUK2NyYVN+xcMqTxe6ELpWm5qHa6660Ff8pG+n3c2v2bvQV5Pwi7+nGn/B0i+P/leGesVP+ibMVr/7t4vX/wxdcI2pTc1DKqDMesrDBF3pW4qZeNhl1oW+S65f6FvknhjqlTG5sCm/4mGVp1/oQuhabWoerrnqF/qKn/TttLvZL/RV9z/8e6rxH/48l/1XhnoFRvomzFa/2y90ITSzNjUPqbQy6ykPE3Slbylm4mGXWb/Qd8n1C32L3BNDvTImFzblVzys8vQLXQhdq03NwzVX/UJf8ZO+nXY3+4W+6v6Hf081/sOf57L/ylCvwEjfhNnqd/uFLoRm1qbmIZVWZj3lYYKu9C3FTDzsMusX+i65Iedk+FIDJR4mYJvAYYIH6YX4PW0ehMOba6XHKQ4yO+I3pZvisKvbhb5Lbsi5CYMqHiZgk4dA/AqHCR4km/gVDuKhtVkC0uOUE5kd8ZvSTXHY1e1C3yU35NyEQRUPE7DJQyB+hcMED5JN/AoH8dDaLAHpccqJzI74TemmOKyf+FwAABBMSURBVOzqdqHvkhtybsKgiocJ2OQhEL/CYYIHySZ+hYN4aG2WgPQ45URmR/ymdFMcdnW70HfJDTk3YVDFwwRs8hCIX+EwwYNkE7/CQTy0NktAepxyIrMjflO6KQ67ul3ou+SGnJswqOJhAjZ5CMSvcJjgQbKJX+EgHlqbJSA9TjmR2RG/Kd0Uh13dLvRdckPOTRhU8TABmzwE4lc4TPAg2cSvcBAPrc0SkB6nnMjsiN+UborDrm4X+i65IecmDKp4mIBNHgLxKxwmeJBs4lc4iIfWZglIj1NOZHbEb0o3xWFXtwt9l9yQcxMGVTxMwCYPgfgVDhM8SDbxKxzEQ2uzBKTHKScyO+I3pZvisKvbhb5Lbsi5CYMqHiZgk4dA/AqHCR4km/gVDuKhtVkC0uOUE5kd8ZvSTXHY1e1C3yU35NyEQRUPE7DJQyB+hcMED5JN/AoH8dDaLAHpccqJzI74TemmOOzqxhe6gNwN8bZzMqiSXXqR8pDyK7qpbG/mm2ImfRO+oiu1wkH8iq74TXk4TTfFTHRTPf7qoQtdOvJQbarxqUuYwiJ+xUP5fqclfFPMpG/iV3SlVjiIX9EVvykPp+mmmIluqsdd6NKF31CbanzqEqYQiV/xUL5d6DIvX2tldmR+RVe8pzycpptiJrqpHnehSxd+Q22q8alLmEIkfsVD+Xahy7x0of9MS+6m3LeUrvRbPIiucBDdLvRdWg+dSzVeBjXlQRCKX9FNZRO/KQ/C4c1+hYPUSt8m8E15OE1XeizZRFdmR3S70HdpPXQu1XgZ1JQHQSh+RTeVTfymPAiHN/sVDlIrfZvAN+XhNF3psWQTXZkd0e1C36X10LlU42VQUx4EofgV3VQ28ZvyIBze7Fc4SK30bQLflIfTdKXHkk10ZXZEtwt9l9ZD51KNl0FNeRCE4ld0U9nEb8qDcHizX+EgtdK3CXxTHk7TlR5LNtGV2RHdLvRdWg+dSzVeBjXlQRCKX9FNZRO/KQ/C4c1+hYPUSt8m8E15OE1XeizZRFdmR3S70HdpPXQu1XgZ1JQHQSh+RTeVTfymPAiHN/sVDlIrfZvAN+XhNF3psWQTXZkd0e1C36X10LlU42VQUx4EofgV3VQ28ZvyIBze7Fc4SK30bQLflIfTdKXHkk10ZXZEd+xCfyLwLqir52RIhIPoSoaUhwm6wiHFVzxIrfAVXakVZuI3pSvZpFb8im6ZCa3vtSlm4kQ8iG4X+i6tC+fkckvjRVfspzxM0BUOKb7iQWqFr+hKrTATvyldySa14ld0y0xodaE7rV+ckKGWQb3V5ANiKQ6iKzGlF+Jhgq5wkGyim6oVvikPwkz8pnQncBAPZSa0utCdVhf6klnqMRLdpckvBRMeDckmfoWDeBDdVG2Kg/gVZuI3pSvZpFb8im6ZCa0udKfVhb5kJpc7dWGXJrvQf0IkfRO+qVqZnZQHYSZ+U7oTOIiHMhNaXehOqwt9ySz1GInu0mQXehe6DMm/1MpMdjk58DKbw0ycSN9E92vtqP9/6E8E3gV19dyER04ySC8mZBO/wkGyiW6qNsVB/Aoz8ZvSlWxSK35Ft8yEVr/QnVa/0JfM5HKnLuzSZL/Q+4UuQ9Iv9F/Skjsv2FPvg+iKX6k9jZlke4Jvv9ClIxdqZVCl8aIr9lMeJugKhxRf8SC1wld0pVaYid+UrmSTWvErumUmtPqF7rT6hb5kJpc7dWGXJvuF3i90GZJ+ofcL/YZ5+Soh76T89GlvqmT7G78/JenGr0iDwlY23N93JMVBdCWN9EI8TNAVDpJNdFO1wjflQZiJ35TuBA7iocyEVr/QndZv+EKXy31roIO/YoXDhEcj1WPJJszEb8pDyq/oprIJX/ErtZJtgl/Jdlqt9CKVTXr8hN9j/zN0AZlqpjRI/KZ0hUPKQ0o3lU10Uz0WD1IrfkVXeiy6Kb/iQbJN8CvZTquVXqSySY+f8NuFfqHT0qBU40VXojab0PpeK70Qvu7ksxPi9zPF71WpbCm/qWwT/Eq202pTcyYcpMdP+O1Cl+79UCsNSjVedCVqswmtLvSvtGR2hHJq1sWDZJvgV7KdViu9SGWTHj/htwv9QqelQanGi65EbTah1YXehf7zvKTupk/mO0/IG5UiID1+wm8X+oVOS4NSjRddidpsQqsLvQu9C91vzLUT8kZd+6V/Py3v7xN+u9AvdFoalGq86ErUZhNaXehd6F3ofmOunZA36tovdaH/RUAWjjRIdFPNTPlN6QqHlIeUbiqb6MpMCgfxILXiV3RT2VJ+U9km+JVsp9Wm5kw4SI+f8NsvdOneD7XSoFTjRVeiNpvQ6hd6v9D7he435toJeaOu/VK/0PuF/sMMyOKVQRVdGeqUh5RuKpvoSi+Eg3iQWvEruqlsKb+pbBP8SrbTalNzJhykx0/47Re6dK9f6P9IKzXUoittTF0s8ZvyIBzEr+imsqX8prJN8CvZTqtNzZlwkB4/4bcLXbo3cKGL/dTwvVlX+EqtXO7T+AqHCbUpvqdlE7+p+RUPUit+RXdabRf6hY7IkEx4NFIe3qx7YTx+eXTC7KT6lmKW0n0zB8kmfFPzKx6kVvyK7rTaLvQLHZEhkYslumI/5eHNusJXaqXHp/EVDhNqU3xPyyZ+U/MrHqRW/IrutNou9AsdkSGZ8GikPLxZ98J49As9Be9m3dT83mxzS06yyQ+k3j7xILXiV3Sn1XahX+iIDIlcLNEV+ykPb9YVvlIrPT6Nr3CYUJvie1o28ZuaX/EgteJXdKfVdqFf6IgMyYRHI+XhzboXxqNf6Cl4N+um5vdmm1tykk1+IPX2iQepFb+iO622C/1CR2RI5GKJrthPeXizrvCVWunxaXyFw4TaFN/Tsonf1PyKB6kVv6I7rbYL/UJHZEgmPBopD2/WvTAe/UJPwbtZNzW/N9vckpNs8gOpt088SK34Fd1ptV3oFzoiQyIXS3TFfsrDm3WFr9RKj0/jKxwm1Kb4npZN/KbmVzxIrfgV3Wm1XegXOiJDMuHRSHl4s+6F8egXegrezbqp+b3Z5pacZJMfSL194kFqxa/oTqvtQr/QERkSuViiK/ZTHt6sK3ylVnp8Gl/hMKE2xfe0bOI3Nb/iQWrFr+hOq+1Cv9ARGZLUo5HSvYDltqOSTX5U+ia6b/abYpbiO8GvZJtQK/M7ga/4Fb4Tsonfr7Vd6Lvk/vjjD2m8DN8E3QtYbjsqzORHha/ovtlvilmK7wS/km1CrczvBL7iV/hOyCZ+u9B3af1wThovwzdB9yZEl2SEmfyQ8BXdN/tNMUvxneBXsk2olfmdwFf8Ct8J2cRvF/ourS70m8h9JnPahX2z3wmPnPCd4PezKZ9TdRpf8SuUT56d/it36XQX+gVafvS0C/tmvxMeOeE7wa9P/O89cRpf8StkT56dLnTpdBf6BVp+9LQL+2a/Ex454TvBr0/87z1xGl/xK2RPnp0udOl0F/oFWn70tAv7Zr8THjnhO8GvT/zvPXEaX/ErZE+enS506XQX+gVafvS0C/tmvxMeOeE7wa9P/O89cRpf8StkT56dLnTpdBf6BVp+9LQL+2a/Ex454TvBr0/87z1xGl/xK2RPnp0udOl0F/oFWn70tAv7Zr8THjnhO8GvT/zvPXEaX/ErZE+enS506XQX+gVafvS0C/tmvxMeOeE7wa9P/O89cRpf8StkT56dYxe6NGhCrQxfaqDEQ4qZZBO/oivZTvMg2VLMxIPUSi9EVziIB9EVv1I7wa94kGwpvqf5/cqsC10m6EKtDMlpgypYJNtpzCSbMBMOopvyKx6kdgIH8TCB7wS/4kHmIcX3NL9d6DI1N9XKkJw2qIJIsp3GTLIJM+Eguim/4kFqJ3AQDxP4TvArHmQeUnxP89uFLlNzU60MyWmDKogk22nMJJswEw6im/IrHqR2AgfxMIHvBL/iQeYhxfc0v13oMjU31cqQnDaogkiyncZMsgkz4SC6Kb/iQWoncBAPE/hO8CseZB5SfE/z24UuU3NTrQzJaYMqiCTbacwkmzATDqKb8isepHYCB/Ewge8Ev+JB5iHF9zS/XegyNTfVypCcNqiCSLKdxkyyCTPhILopv+JBaidwEA8T+E7wKx5kHlJ8T/PbhS5Tc1OtDMlpgyqIJNtpzCSbMBMOopvyKx6kdgIH8TCB7wS/4kHmIcX3NL9d6DI1N9XKkJw2qIJIsp3GTLIJM+Eguim/4kFqJ3AQDxP4TvArHmQeUnxP89uFLlNzU60MyWmDKogk22nMJJswEw6im/IrHqR2AgfxMIHvBL/iQeYhxfc0v13oMjU31cqQnDaogkiyncZMsgkz4SC6Kb/iQWoncBAPE/hO8CseZB5SfE/zO3ahSzPfXNtB/d7d1MWS2ZFeTPAr2SbUTuA7wYP0QvyKbmp+xa94SOkKM/Eguru1o/6nX3dDvO1cakjksgjT0/ymsqX4it/TamV2UnwneJC+iV/RPY2vcJiQTXqxW9uFvksueE4GVWycNtQpv8JMejHBr2SbUDuB7wQP0gvxK7qp+RW/4iGlK8zEg+ju1nah75ILnksNiVwWiXea31S2FF/xe1qtzE6K7wQP0jfxK7qn8RUOE7JJL3Zru9B3yQXPyaCKjdOGOuVXmEkvJviVbBNqJ/Cd4EF6IX5FNzW/4lc8pHSFmXgQ3d3aLvRdcsFzqSGRyyLxTvObypbiK35Pq5XZSfGd4EH6Jn5F9zS+wmFCNunFbm0X+i654DkZVLFx2lCn/Aoz6cUEv5JtQu0EvhM8SC/Er+im5lf8ioeUrjATD6K7W9uFvksueC41JHJZJN5pflPZUnzF72m1MjspvhM8SN/Er+iexlc4TMgmvdit7ULfJRc8J4MqNk4b6pRfYSa9mOBXsk2oncB3ggfphfgV3dT8il/xkNIVZuJBdHdru9B3yQXPpYZELovEO81vKluKr/g9rVZmJ8V3ggfpm/gV3dP4CocJ2aQXu7Vd6LvkgudkUMXGaUOd8ivMpBcT/Eq2CbUT+E7wIL0Qv6Kbml/xKx5SusJMPIjubm18oe8a67kSKIESKIESKIHPCXShf86qlSVQAiVQAiUwlkAX+tjW1FgJlEAJlEAJfE6gC/1zVq0sgRIogRIogbEEutDHtqbGSqAESqAESuBzAl3on7NqZQmUQAmUQAmMJdCFPrY1NVYCJVACJVACnxPoQv+cVStLoARKoARKYCyBLvSxramxEiiBEiiBEvicQBf656xaWQIlUAIlUAJjCXShj21NjZVACZRACZTA5wS60D9n1coSKIESKIESGEugC31sa2qsBEqgBEqgBD4n0IX+OatWlkAJlEAJlMBYAl3oY1tTYyVQAiVQAiXwOYEu9M9ZtbIESqAESqAExhLoQh/bmhorgRIogRIogc8JdKF/zqqVJVACJVACJTCWQBf62NbUWAmUQAmUQAl8TqAL/XNWrSyBEiiBEiiBsQS60Me2psZKoARKoARK4HMCXeifs2plCZRACZRACYwl0IU+tjU1VgIlUAIlUAKfE+hC/5xVK0ugBEqgBEpgLIEu9LGtqbESKIESKIES+JzA/wNcGiLlJGLue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png;base64,iVBORw0KGgoAAAANSUhEUgAAAfQAAAH0CAYAAADL1t+KAAAAAXNSR0IArs4c6QAAIABJREFUeF7t3eGy3TaSrFHr/R/aN+6ow3Es2cJeIJMq0Dl/TyF35lcFlOnu6Pn2559//vlH/68ESqAESqAESuBoAt+60I/uX82XQAmUQAmUwP8R6ELvIJRACZRACZTACwh0ob+giY1QAiVQAiVQAl3onYESKIESKIESeAGBLvQXNLERSqAESqAESqALvTNQAiVQAiVQAi8g0IX+giY2QgmUQAmUQAl0oXcGSqAESqAESuAFBLrQX9DERiiBEiiBEiiBLvTOQAmUQAmUQAm8gEAX+gua2AglUAIlUAIl0IXeGSiBEiiBEiiBFxDoQn9BExuhBEqgBEqgBLrQOwMlUAIlUAIl8AICXegvaGIjlEAJlEAJlEAXemegBEqgBEqgBF5AoAv9BU1shBIogRIogRLoQu8MlEAJlEAJlMALCHShv6CJjVACJVACJVACXeidgRIogRIogRJ4AYEu9Bc0sRFKoARKoARKoAu9M1ACJVACJVACLyDQhf6CJjZCCZRACZRACcQX+rdv30oZCfz555944rPyCb2QbOI3pfsZWa86za8kTGVL6Z6WTfy++Q4Jhwm1Mr+7frvQd8kFz6UaL5c7FU+yid+U7mkcUn5FN9WLlO5p2cTvm++QcJhQK/O767cLfZdc8Fyq8XK5U/Ekm/hN6Z7GIeVXdFO9SOmelk38vvkOCYcJtTK/u3670HfJBc+lGi+XOxVPsonflO5pHFJ+RTfVi5TuadnE75vvkHCYUCvzu+u3C32XXPBcqvFyuVPxJJv4TemexiHlV3RTvUjpnpZN/L75DgmHCbUyv7t+u9B3yQXPpRovlzsVT7KJ35TuaRxSfkU31YuU7mnZxO+b75BwmFAr87vrtwt9l1zwXKrxcrlT8SSb+E3pnsYh5Vd0U71I6Z6WTfy++Q4Jhwm1Mr+7frvQd8kFz6UaL5c7FU+yid+U7mkcUn5FN9WLlO5p2cTvm++QcJhQK/O767cLfZdc8Fyq8XK5U/Ekm/hN6Z7GIeVXdFO9SOmelk38vvkOCYcJtTK/u3670HfJBc+lGi+XOxVPsonflO5pHFJ+RTfVi5TuadnE75vvkHCYUCvzu+u3C32XXPBcqvFyuVPxJJv4TemexiHlV3RTvUjpnpZN/L75DgmHCbUyv7t+Ry30JwLvgrp6bsLFKt/vXRQOqb7JPIkH0RUOopvyKx5Oq53QC/EgPRbd0/o2jUMX+kMTlGp8SvchLLf9TIpDSleCiwfRTT20Kb+S7bTaCb0QD9Jj0T2tb9M4dKE/NEGpxqd0H8Jy28+kOKR0Jbh4EN3UQ5vyK9lOq53QC/EgPRbd0/o2jUMX+kMTlGp8SvchLLf9TIpDSleCiwfRTT20Kb+S7bTaCb0QD9Jj0T2tb9M4dKE/NEGpxqd0H8Jy28+kOKR0Jbh4EN3UQ5vyK9lOq53QC/EgPRbd0/o2jUMX+kMTlGp8SvchLLf9TIpDSleCiwfRTT20Kb+S7bTaCb0QD9Jj0T2tb9M4dKE/NEGpxqd0H8Jy28+kOKR0Jbh4EN3UQ5vyK9lOq53QC/EgPRbd0/o2jUMX+kMTlGp8SvchLLf9TIpDSleCiwfRTT20Kb+S7bTaCb0QD9Jj0T2tb9M4dKE/NEGpxqd0H8Jy28+kOKR0Jbh4EN3UQ5vyK9lOq53QC/EgPRbd0/o2jUMX+kMTlGp8SvchLLf9TIpDSleCiwfRTT20Kb+S7bTaCb0QD9Jj0T2tb9M4dKE/NEGpxqd0H8Jy28+kOKR0Jbh4EN3UQ5vyK9lOq53QC/EgPRbd0/o2jcOxC11ApoZEBlX8iq5kS3lI6Uq2VK1kEw/S45SHlF/RlVrhUL7fyU5g9uZepPjKvfha24W+S+7l/5vgqUsouhdac9tRubDyo8Ih5SHlV3SlVjiUbxe6zNbX2tTsiO6u9y70XXJd6H+RSz20F1pz21HJJj8qlzvlIeVXdKVWOJRvF7rMVhf6h7R6CbMX68M2HPmv3yRbqlbmVzx04Qit7B1K9VgSyjyIrmQTDxN0hYPUTuAgfr/W9gt9l1y/0PuFPnB2Llj65VF55FIeukSc7ARmMjvi12l8diLlV3Q/c/pzVRf6Lrku9C70gbNzwVIXegreB7qpx14WpHiYoPsB1q2SCRy2jP///xLkn+J+41fa+Oy/LpSWTOhFeNwEx0e1wuwjwf8VCYeUh5Rf0ZVa4VC+2XenvcjylXvxtbYLfZdcv9D7hT5wdi5Y6hd6Ct4HuvIPIB/Ixe9mF3oX+nIOZahloJY/vFmQ8iu6Yl2YiYeUrmRL1Uo28ZDiKx6kVvyKrtRKL8Sv6IpfqRW/oivZxMMEXeEgtRM4iN9+oe/S+uHcaY2fcAmF2U1tuiQjzOSHhEPKQ8qv6EqtcCjf7Bdke5HlK/eiC32XVhf6P5JLXe6b2nRJRrLJD3XhCK3s45nqsSSUeRBdySYeJugKB6mdwEH8dqHv0voPLXRBlLoAEzxINvGbehDFg9Sm/Iqu+JW+pTyI3wm1KWYp3RSzlF/R3c3W/1LcLrmX/5fiBIsMaurxTHkQXWEmHFIeJvgVDuJXmKU8iN8JtSlmKd0Us5Rf0d3N1oW+S64L/S9yMqipxzPlQXRllIRDysMEv8JB/AqzlAfxO6E2xSylm2KW8iu6u9m60HfJdaF3oV+YHVkiTzwEqygpv6K78vj178Is5UH8TqhNMUvpppil/IrubrYu9F1yXehd6BdmR5bIEw/BKkrKr+iuPHahC6Gfa2XOpG8p3Wtp//10yq/o7mbrQt8l14XehX5hdlIP4gVLvzya8iu6kk0ez5QH8TuhNsUspZtilvIrurvZutB3yXWhd6FfmB1ZIk88BKsoKb+iu/LYL3Qh1C/0f6Ml903mV3R3O9mFvkuuC70L/cLsTHsIVlFSfkV35bELXQh1oXehb8yLXFj5JxjR3bD90ZGUX9H9yOj/ilLMxO9pHiRbqhcpDxP8njYPwuy0Wpkz6VtKN8U35Vd0d7P1C32XXL/Q+4V+YXZSD+IFS788mvIrupJNHs+UB/E7oTbFLKWbYpbyK7q72brQd8l1oXehX5gdWSJPPASrKCm/orvy2H/lLoT6r9z7r9w35kUurDxcorth+6MjKb8p3Y9CbRSl/Iruhu2PjsicpfyKh49C/a8o5Vc8pLKJhxSHVDbxKx5O05UeS+0EDuL3a22/0HfJDflClwt7Ieovj558AVZMhK9wWP3u3y7pt29S/nFtyu/HBv744w/hK7pSm+KQyiZ+xcNputJjqZ3AQfx2oe/S+uHchMbLhb0p9k8yEziksglf4SB+xYPopvyKh1Q28ZDikMomfsXDabrSY6mdwEH8dqHv0upC/0dyJ1+A1SikHsTV7/YLXQhdq5X5lV+S2RFd8SseTtMVZlI7gYP47ULfpdWF3oX+i9mRh0BGUB5l0U35FQ+pbOIhxSGVTfyKh9N0pcdSO4GD+O1C36XVhd6F3oV+0+35LiML59Yf/iImD7h4SGUTv+LhNF3phdRO4CB+u9B3aXWhd6F3od90e7rQd0FOWDgT/kFhl9/q3AS+K4//9vf+t9x3yfW/5f4XuZMvwKr9qYdr9bt/+6fu/rfcBRfXyvyKuMyO6Ipf8XCarjCT2gkcxG+/0Hdp9Qu9X+j9Qr/p9vQLfRfkhIUz4R8Udvmtzk3gu/LYL/RdQjc94L0A/oDLxQq09/8kU30Tv+JBdE/jK9mkNsVhQt/Eg3CYoCs9ltoJHMRvv9B3afULvV/oN/0DnoygPJ6iKw+X6EptKpt4SHFIZRO/4uE0Xemx1E7gIH5fsdB3A/+uc6mLlcqT8iu6qWyiK5dbdIVDyoP4nVArzCb4TfVNOLzZw4QeT+hFF/pvmIRpjV8hSPkV3ZXHJ/7eB/EJyp/9RmfnOyfh0Pn9bLZ2qyb0ogt9t3sXzk1r/CpKyq/orjw+8fc+iE9Q/uw3Ojtd6J9NynNVMpOpt6QL/bl+//VL0xq/QpDyK7orj0/8PXUJhUPKwxP87vwNYXbn7+5qpfomHN7sYbcvd56b0Isu9Ds7+qHWtMavbKf8iu7K4xN/74P4BOXPfqOz0y/0zybluSqZydRb0oX+XL/7hf4Da7kAv6FNP/1k6hIKh5SHCXzFgzAT3VRtqm/C4c0eUn0T3Qm96EKXjt1UO63xq1gpv6K78vjE3/sgPkH5s9/o7PQL/bNJea5KZjL1lnShP9fvfqH3C/0fp23aQ/AbrgT/pDBj8cCB1AMuHN7sIdAylpzQiy50btv1A9Mav0qU8iu6K49P/L0P4hOUP/uNzk6/0D+blOeqZCZTb0kX+nP97hd6v9D7hX7TfZPH86afvCSTesCFw5s9XGrOTYcn9KIL/aZmisy0xq+8p/yK7srjE3/vg/gE5c9+o7PTL/TPJuW5KpnJ1FsydqE/14bZvySNTw1UdbOPZ/mW798eYvh/kXva+zD7tX3OnfRt19Wo/3/ouyHedk4a38XQxfBfWQy9F987fRqHt73Pu3mkb7u/0YW+Sy54Thrfhd6F3oX+82XsvZhzL4JP5VHS8q7vButC3yUXPCeN78M15+Fq3878gmzfsn0LPpVHScuc7QbrQt8lFzwnje9C70LvF3q/0P/tOZrwPgSfyqOk5V3fDdaFvksueE4aP+HC1m/2C6d8y/frc3PaPASfyqOkpW+7wbrQd8kFz0nju9D7hd4v9H6h9ws9+CDfJC3v+u5PdqHvkguek8Z3oXehd6F3oXehBx/km6TlXd/9yS70XXLBc9L4LvQu9C70LvQu9OCDfJO0vOu7P9mFvksueE4a34Xehd6F3oXehR58kG+Slnd99ye70HfJBc9J47vQu9C70LvQu9CDD/JN0vKu7/5kfKHvGuu5cwjIP1RMSJW6WMJBPKR0J/RCPAgH0ZVa6ZvotrYE7iDQhX4Hxf+4xoSHVlqQepSFg3hI6QqzCbXCIeVX+pbyUN0S+Nd/I/NnJ7TTcZHAhIdWIqRGXjiIh5SuMJtQKxxSfqVvKQ/VLYEu9M5AjMCEh1bCpR5l4SAeUrrCbEKtcEj5lb6lPFS3BLrQOwMxAhMeWgmXepSFg3hI6QqzCbXCIeVX+pbyUN0S6ELvDMQITHhoJVzqURYO4iGlK8wm1AqHlF/pW8pDdUugC70zECMw4aGVcKlHWTiIh5SuMJtQKxxSfqVvKQ/VLYEu9M5AjMCEh1bCpR5l4SAeUrrCbEKtcEj5lb6lPFS3BLrQOwMxAhMeWgmXepSFg3hI6QqzCbXCIeVX+pbyUN0S6ELvDMQITHhoJVzqURYO4iGlK8wm1AqHlF/pW8pDdUugC70zECMw4aGVcKlHWTiIh5SuMJtQKxxSfqVvKQ/VLYHXLXS53HIJRTc1Vim/KV3hIB5EV/omHlK6kk1qU35FV/xKrfRNdCXbBA+STfyexkGyCbMJHMTv19pj/6dfU9BFdxf66pwMqvhN6a7yfP27eBDdCRxS2U7jIH6lNsU3NTuSTTyIrjATD6IrfutBaP1c24X+AxMZqGvo//20XBbxm9IVDuJBdCdwSGU7jYP4ldoU39TsSDbxILrCTDyIrvitB6HVhb6kJQO1FNsskMsiflO6ElM8iO4EDqlsp3EQv1Kb4puaHckmHkRXmIkH0RW/9SC0utCXtGSglmKbBXJZxG9KV2KKB9GdwCGV7TQO4ldqU3xTsyPZxIPoCjPxILritx6EVhf6kpYM1FJss0Aui/hN6UpM8SC6Eziksp3GQfxKbYpvanYkm3gQXWEmHkRX/NaD0OpCX9KSgVqKbRbIZRG/KV2JKR5EdwKHVLbTOIhfqU3xTc2OZBMPoivMxIPoit96EFpd6EtaMlBLsc0CuSziN6UrMcWD6E7gkMp2GgfxK7UpvqnZkWziQXSFmXgQXfFbD0KrC31JSwZqKbZZIJdF/KZ0JaZ4EN0JHFLZTuMgfqU2xTc1O5JNPIiuMBMPoit+60FodaEvaclALcU2C+SyiN+UrsQUD6I7gUMq22kcxK/UpvimZkeyiQfRFWbiQXTFbz0IrS70JS0ZqKXYZoFcFvGb0pWY4kF0J3BIZTuNg/iV2hTf1OxINvEgusJMPIiu+K0HodWFfo3WQ6dTQ32aruCWbKL75to+yt+7KxwmzFnK72m6E+6mMHvCb/+X4p6gjL8hj4YM1Gm6gk2yie6ba2V2hIP04jQPkk2YSa0wE7+n6QqzVK0wS3n4qtuF/gRl/I03X8LUBRBm2I7Xlk/oxWkeJsyZMBO/p+lOuJjC7Am/XehPUMbfePMlTF0AYYbteG35hF6c5mHCnAkz8Xua7oSLKcye8NuF/gRl/I03X8LUBRBm2I7Xlk/oxWkeJsyZMBO/p+lOuJjC7Am/XehPUMbfePMlTF0AYYbteG35hF6c5mHCnAkz8Xua7oSLKcye8NuF/gRl/I03X8LUBRBm2I7Xlk/oxWkeJsyZMBO/p+lOuJjC7Am/XehPUMbfePMlTF0AYYbteG35hF6c5mHCnAkz8Xua7oSLKcye8NuF/gRl/I03X8LUBRBm2I7Xlk/oxWkeJsyZMBO/p+lOuJjC7Am/XehPUMbfePMlTF0AYYbteG35hF6c5mHCnAkz8Xua7oSLKcye8NuF/gRl/I03X8LUBRBm2I7Xlk/oxWkeJsyZMBO/p+lOuJjC7Am/xy50gSNDLbqp2glD8mZmku3NvZBsZfb9tqeYyVsiHkQ3VSuzIx4mcJBsT/jtQpcJeqj2icavosigrrSe+Lswk2yim8opfsWDZBMPoit+pVb8iq5km+BBsqVq38xBssns7PaiC32XXPDcE41f2ZdBXWk98XdhJtlEN5VT/IoHySYeRFf8Sq34FV3JNsGDZEvVvpmDZJPZ2e1FF/ouueC5Jxq/si+DutJ64u/CTLKJbiqn+BUPkk08iK74lVrxK7qSbYIHyZaqfTMHySazs9uLLvRdcsFzTzR+ZV8GdaX1xN+FmWQT3VRO8SseJJt4EF3xK7XiV3Ql2wQPki1V+2YOkk1mZ7cXXei75ILnnmj8yr4M6krrib8LM8kmuqmc4lc8SDbxILriV2rFr+hKtgkeJFuq9s0cJJvMzm4vutB3yQXPPdH4lX0Z1JXWE38XZpJNdFM5xa94kGziQXTFr9SKX9GVbBM8SLZU7Zs5SDaZnd1edKHvkguee6LxK/syqCutJ/4uzCSb6KZyil/xINnEg+iKX6kVv6Ir2SZ4kGyp2jdzkGwyO7u96ELfJRc890TjV/ZlUFdaT/xdmEk20U3lFL/iQbKJB9EVv1IrfkVXsk3wINlStW/mINlkdnZ70YW+Sy547onGr+zLoK60nvi7MJNsopvKKX7Fg2QTD6IrfqVW/IquZJvgQbKlat/MQbLJ7Oz2ogt9l1zw3BONX9mXQV1pPfF3YSbZRDeVU/yKB8kmHkRX/Eqt+BVdyTbBg2RL1b6Zg2ST2dntRXyhS2AJIXDEw2m6wmxCbYrvm7OV2ffuTrjHMmepvomu+E3xTXkQXWEmHFIeRPdrbRf6D+RSjU/p7jb+d517M4dUtpTu75qBr7+bypbSFWYpD6IrfmWRTfAg2cSvcEh5EN0u9F/QSjU+pbvb+N917s0cUtlSur9rBrrQfyYvS0TmQXp8mgfJJsyEQ8qD6Hahd6HvzsvlcxMu1uUQ/yKQypbSTXEQ3VS2lO5p2cSvLDLhm/IguuJXOKQ8iG4Xehf67rxcPjfhYl0O0YV+G8LUPKR0JXjKg+iKX1lkEzxINvErHFIeRLcLvQt9d14un5twsS6H6EK/DWFqHlK6EjzlQXTFryyyCR4km/gVDikPotuF3oW+Oy+Xz024WJdDdKHfhjA1DyldCZ7yILriVxbZBA+STfwKh5QH0e1C70LfnZfL5yZcrMshutBvQ5iah5SuBE95EF3xK4tsggfJJn6FQ8qD6Hahd6HvzsvlcxMu1uUQXei3IUzNQ0pXgqc8iK74lUU2wYNkE7/CIeVBdLvQu9B35+XyuQkX63KILvTbEKbmIaUrwVMeRFf8yiKb4EGyiV/hkPIgul3oXei783L53ISLdTlEF/ptCFPzkNKV4CkPoit+ZZFN8CDZxK9wSHkQ3UcXuhhLgRQP0njRlWwpD+JXaiWb6E7gINnEb0pX+Eqt+BVdYSa64jflIeVXdCdkE7+pvqV0JdsTtfH/6VcJIdBFV2pTF0CypTwIB6mVbKI7gYNkE78pXeErteJXdIWZ6IrflIeUX9GdkE38pvqW0pVsT9R2of9AOXUB3jxQkk2GOtUL8SDZxG9KV7JJrfgVXWEmuuI35SHlV3QnZBO/qb6ldCXbE7Vd6F3ol+dMLov82ITHSLKJ35Su8JVa8Su6wkx0xW/KQ8qv6E7IJn5TfUvpSrYnarvQu9Avz5lcFvmxCY+RZBO/KV3hK7XiV3SFmeiK35SHlF/RnZBN/Kb6ltKVbE/UdqF3oV+eM7ks8mMTHiPJJn5TusJXasWv6Aoz0RW/KQ8pv6I7IZv4TfUtpSvZnqjtQu9CvzxnclnkxyY8RpJN/KZ0ha/Uil/RFWaiK35THlJ+RXdCNvGb6ltKV7I9UduF3oV+ec7kssiPTXiMJJv4TekKX6kVv6IrzERX/KY8pPyK7oRs4jfVt5SuZHuitgu9C/3ynMllkR+b8BhJNvGb0hW+Uit+RVeYia74TXlI+RXdCdnEb6pvKV3J9kRtF3oX+uU5k8siPzbhMZJs4jelK3ylVvyKrjATXfGb8pDyK7oTsonfVN9SupLtidou9C70y3Mml0V+bMJjJNnEb0pX+Eqt+BVdYSa64jflIeVXdCdkE7+pvqV0JdsTtfGFngIpuk+AXP2GXKwJ2cTvKvvXv6eyid83e5BelJnQ+l4rzFz9sxOp+f3s17McTssmfp+YnS50meILtdJMGZILln55VPyKh1Q28ftmD9KLMhNa2UUmTlLzKx5kdkT3tGziN8Xsbx9Mf4Z/JRVYdGWgUrWCeUI28SvMUtnE75s9SC/KTGh1oX+lJbMjlFN3UzxINvEruuK3C32X1oVz0kwZkguW+oV+M7w39zg1k29mdvN4/SWX6oX4lb6J7mnZxG+KWRe6TNhNtdJMGZKb7P0kI37FQyqb+H2zB+lFmQmtfqH3C/3neZG3RO6bT+b3E/3P0HfJ4TlppgwJ2vi4XPx+LPr/B+7bNyn/uFb8vtnDx8Dwv+BVZl3oXehd6PSAT3iU5UGU2tOyiV/h8ObFIMxSHKQXE/xO8JBiJrpSe9rsvDmb9EJmXZh9re0X+i45PCfNlCFBGx+Xi9+PRfuF/heq03qc8itzlvIg8yt+RVdq38zhtGzi94nZ6UKXm3ShVpopQ3LB0i+Pil/xkMomft/sQXpRZkKr/8q9/8q9/8q9/8r9fzMw4fGU50v8iu6bl6kwS3GQXkzwO8FDipnoSu1ps/PmbNILmXVh1n/lvkvrwjlppgzJBUv9Qr8Z3pt7nJrJNzO7ebyO/Y9rhENqzsRDaiZFV/w+utDFmDTzCTjifVU7IZt4WOXZ/bv0TfyKrngXD6Irtals4kFqhZlkE13xKx5E97TaFN8Uhwl9E2ZP+I3/Z+jSzGlwxPuqdkI28bDKs/t3GWrxK7riXTyIrtSmsokHqRVmkk10xa94EN3TalN8Uxwm9E2YPeG3Cz01bT/oTmi8eEhhkaEWv6Ir2cSD6EptKpt4kFphJtlEV/yKB9E9rTbFN8VhQt+E2RN+u9BT09aF/o9kZagnXBbxkBolYZbyILrCTLKJrvgVD6J7Wm2Kb4rDhL4Jsyf8dqGnpq0LvQv9ptl64iG4yer/yaQeOdGVPKfxlWxSm+IrHqR2Qt+E2RN+u9Blgi7UTmi8eLgQ9ZdHZajFr+hKNvEgulKbyiYepFaYSTbRFb/iQXRPq03xTXGY0Ddh9oTfLvTUtPULvV/oN83WEw/BTVb7hX4nyIe1ZDk9bO3yW5LyK8yeuMdd6KlOd6FfvoQTLot4SI3SEw/Bnd6FmWQTXckjHkT3tNoU3xSHCX0TZk/47UJPTVsXehf6TbP1xENwk9V+od8J8mEtWU4PW7v8lqT8CrMn7nEXeqrTXeiXL+GEyyIeUqP0xENwp3dhJtlEV/KIB9E9rTbFN8VhQt+E2RN+u9BT09aF3oV+02w98RDcZLVf6HeCfFhLltPD1i6/JSm/wuyJexxf6BJYoAsc8TBBVzhINtEVDqI7wa94EA6iK8xSHiboCofTamUepBcpDim/oivZ3sxMOHyt7UL/gZwMiQyq6EozxYPovtmvMBMOopvqhXhIZRNd4XBabaoXKQ4pv6Ir2SbMmWR7wm8Xehf6o/86Sy5A6nKLB7mEovvmbMJMOJxWK/MwgVnKr+hKj9/MTDj0C/0XtGRIZFBFV5opHkT3zX6FmXAQ3VQvxEMqm+gKh9NqU71IcUj5FV3JNmHOJNsTfvuF3i/0fqH/hn/ASz1cqQcmpSscTqs9jVnKr+hKj59YkCs/ku0Jv13oXehd6F3oq3cr9r/PvvzhgwumPfYrlCm/orvy+PXvTyzIlR/J9oTfLvQu9C70LvTVu9WFviT0c8G0x34VIeVXdFceu9B/TagLvQu9C70LffmOyqP8xJfI0vCAgtOYpfyKrrRtwpxJtif8dqF3oXehd6Ev39FpD9fS8ICC05il/IqutO2JBbnyI9me8NuF3oXehd6Fvnq3+q/cl4T6r9z/DZEsPcH8xIJc+ZFsT/jtQu9C70LvQl+9W13oS0Jd6F3ovx6S/9xCfyLw6l6m/okrpbvKs/t38bv7G6tzp83DKs/Xv0s26cVpuqcxE79SKz0W3VStzJl4mMAhlU047NaO+kKfAFIGSvymdHcbvzonfldau38Xvru/sTqX4iDZxMNpuiv+0/4hSPxKrfRYdFO1MmfiYQKHVDbhsFvbhf4DORkoaXxKd7fxq3Pid6W1+3fhu/sbq3MpDpJNPJymu+LfhS6EnquVORNXMusmFpWPAAAgAElEQVSiK7WpbOJht7YLvQv9H2enF+s7lhQHeTTEw2m68nBNyCZ+pVZ6LLqpWumFeJjAIZVNOOzWdqF3oXeh/+L2pB4YeTTEw2m68nBNyCZ+pVZ6LLqpWumFeJjAIZVNOOzWdqF3oXehd6Ev3w955FKPcsqD6C5BbRakmG3aWR5LMZvAIZVtCfWGgi70LvQu9C705VMij1zqUU55EN0lqM2CFLNNO8tjKWYTOKSyLaHeUNCF3oXehd6FvnxK5JFLPcopD6K7BLVZkGK2aWd5LMVsAodUtiXUGwq60LvQu9C70JdPiTxyqUc55UF0l6A2C1LMNu0sj6WYTeCQyraEekNBF3oXehd6F/ryKZFHLvUopzyI7hLUZkGK2aad5bEUswkcUtmWUG8o6ELvQu9C70JfPiXyyKUe5ZQH0V2C2ixIMdu0szyWYjaBQyrbEuoNBaMWuuQR6DIkoit+U7WnZRO/KWan6b55JqUXwiE1ZykPoivMpHYCs5TfFF9hlvLwlVkX+g8T9AR0GdpV7bSButPvSuu/8vc3z6T0UDjIvZjgQbKJX6mdwCzlN8VXmKU8dKH/YmqegC5Du6qdNlB3+l1p/Vf+/uaZlB4KB7kXEzxINvErtROYpfym+AqzlIcu9C50uTe31soFuPWHDxZ74iG4E0+qx8LhNA+S7c5e/W0ZfPsWkU5lkx6/2UMXehd65OJ+IiqX8BO9/0JN6jFKsUv1WDic5kGyvblvkk16nOI7wUMXehe63Jtba+UC3PrDB4ulHqMUklSPhcNpHiTbm/sm2aTHKb4TPHShd6HLvbm1Vi7ArT98sFjqMUohSfVYOJzmQbK9uW+STXqc4jvBQxd6F7rcm1tr5QLc+sMHi6UeoxSSVI+Fw2keJNub+ybZpMcpvhM8dKF3ocu9ubVWLsCtP3ywWOoxSiFJ9Vg4nOZBsr25b5JNepziO8FDF3oXutybW2vlAtz6wweLpR6jFJJUj4XDaR4k25v7Jtmkxym+Ezx0oXehy725tVYuwK0/fLBY6jFKIUn1WDic5kGyvblvkk16nOI7wcPYhX4adGmmDOpptam+CQfphfgVXfGbqk1lE91UttN6keIwoReSTfom2VK6E7KJhy70m77QZaB2G3TCObmEqTzSC/EruqlsopvKJrriV2pP64Vkk9oJvRC/0jfJltKdkE08dKF3oe/Oyz+ek0t46w9/EUtdbtFNZRNd6YVkE13xK7XiV3RPq53QC2EmfZNsKd0J2cRDF3oX+u68dKHfSu5+sdMeRCEgD7jonlYrPZ6QTfom2VK6wmyChy70LnSZ2WWtXMKl2GZB6mKJ7qb1W49JLySb6N4aaPPfwqQ8TNCd0AvhkJqzlO6EbOKhC70LfXde+oV+K7n7xeSxn/AgCgHxK7qn1UqPJ2STvkm2lK4wm+ChC70LXWZ2WSuXcCm2WZC6WKK7af3WY9ILySa6twbqF/pPOCf0QnqcmrOU7oRs4qELvQt9d176hX4rufvF5LGf8CAKAfEruqfVSo8nZJO+SbaUrjCb4KELvQtdZnZZK5dwKbZZkLpYortp/dZj0gvJJrq3BuoXer/Q/2WgJszvBA9d6F3ot765pz324lcu7K1QN8VS2UR30/ry2Gm9WAbaLJjQC7EufZNsKd0J2cRDF3oX+u68/OM5uYS3/vDm15v4lUcjlU10U9lEV/xK7Wm9kGxSO6EX4lf6JtlSuhOyiYdHF/qusTvPSePv/N2vWjKoKQ/CQfyKbirbm/0KM+mFMEt5EF3xKxxSHkRX/KY4vFlXeiG1qb6Jhy70XVoXzsllufAzvzyaGj7RTWUTvqf5FWaSTZilPIiu+BUOKQ+iK35THN6sK72Q2lTfxEMX+i6tC+fkslz4mS70D+DJJfxAbqskNQ+SbYIHgSd+hUPKg+iK3xSHN+tKL6Q21Tfx0IW+S+vCObksF36mC/0DeHIJP5DbKknNg2Sb4EHgiV/hkPIguuI3xeHNutILqU31TTx0oe/SunBOLsuFn+lC/wCeXMIP5LZKUvMg2SZ4EHjiVzikPIiu+E1xeLOu9EJqU30TD13ou7QunJPLcuFnutA/gCeX8AO5rZLUPEi2CR4EnvgVDikPoit+UxzerCu9kNpU38RDF/ourQvn5LJc+Jku9A/gySX8QG6rJDUPkm2CB4EnfoVDyoPoit8UhzfrSi+kNtU38dCFvkvrwjm5LBd+pgv9A3hyCT+Q2ypJzYNkm+BB4Ilf4ZDyILriN8XhzbrSC6lN9U08dKHv0rpwTi7LhZ/pQv8AnlzCD+S2SlLzINkmeBB44lc4pDyIrvhNcXizrvRCalN9Ew9d6Lu0LpyTy3LhZ7rQP4Anl/ADua2S1DxItgkeBJ74FQ4pD6IrflMc3qwrvZDaVN/EQxf6Lq0L5+SyXPiZLvQP4Mkl/EBuqyQ1D5JtggeBJ36FQ8qD6IrfFIc360ovpDbVN/Hw6EKXwLsh/svnJlxC4S/zINnEg9Se5leytfY7gVSPRVd6Ifci5UH8Sm2zCa2fa7/9KQQ3fuu0gdqI+FuPSPukF6IrACZ4eLNfydbaLvRpMyDvjrwlE3JKtl2/Xei75IackyGRCyC6gmKChzf7lWyt7UKfNgPy7shbMiGnZNv124W+S27IORkSuQCiKygmeHizX8nW2i70aTMg7468JRNySrZdv13ou+SGnJMhkQsguoJigoc3+5Vsre1CnzYD8u7IWzIhp2Tb9duFvktuyDkZErkAoisoJnh4s1/J1tou9GkzIO+OvCUTckq2Xb9d6LvkhpyTIZELILqCYoKHN/uVbK3tQp82A/LuyFsyIadk2/Xbhb5Lbsg5GRK5AKIrKCZ4eLNfydbaLvRpMyDvjrwlE3JKtl2/Xei75IackyGRCyC6gmKChzf7lWyt7UKfNgPy7shbMiGnZNv124W+S27IORkSuQCiKygmeHizX8nW2i70aTMg7468JRNySrZdv13ou+SGnJMhkQsguoJigoc3+5Vsre1CnzYD8u7IWzIhp2Tb9XvsQhc40njR3YV+wrkJzMSDME31+DS/wkyyCV/RFb8pD6Irft/MIZVN+KZqU/Ow67cL/Qdy0xq029ir5+QSppiJB8lbv0KrX7Ffab15duS+CQfR9cn8vSeEwxNOu9C70P9xzuQSpoZaPMhlqV+h1YXehf7zvMgdSt1jn+L7TwiH+3/9Z8Uu9C70LvSbblrq4ZrwaEg28Su60qaUB9EVv2/mkMomfFO1qXnY9duF3oXehb57e344l3q4Jjwakk38iq60KeVBdMXvmzmksgnfVG1qHnb9dqF3oXeh796eLvR/JCePXOqxT3kQXRmrN3NIZRO+qdrUPOz67ULvQu9C3709Xehd6C+aHVm8sshE9yacj8kIhydMdaF3oXeh33TTUg/XhEdDsolf0ZU2pTyIrvh9M4dUNuGbqk3Nw67fLvQu9C703dvTL/R+ob9odmTxyiIT3ZtwPiYjHJ4w1YXehd6FftNNSz1cEx4NySZ+RVfalPIguuL3zRxS2YRvqjY1D7t+u9C70LvQd29Pv9D7hf6i2ZHFK4tMdG/C+ZiMcHjC1LELXeAIdBm+lG4qm+iexkGynda3VC+EWcqD6IpfqZV5EN0J2cSv1AqzCRxSfkVX+O7WdqFf+MqSZqaGWjzIkIhf8SC64ldqJ/hNeRBdYSZ9Ew+iK36lVvyK7oRs4ldqhdkEDim/oit8d2u70LvQ/3F25BLKUIvu7lCvzk3wm/IguitOX/8ufRMPoit+pVb8iu6EbOJXaoXZBA4pv6IrfHdru9C70LvQf3F7Uo+RPATiQXTl0Uh5EF3xK7UTmInfCbXC7LQei1/h8ETfutC70LvQu9CXb03qkRPdpcnNgtSjPCHbJpLlMWE2gUPKr+guod5Q0IXehd6F3oW+fErkUZZHTnSXJjcLxK/8xIRs4ldqhdkEDim/oit8d2u70LvQu9C70JfvhzzK8siJ7tLkZoH4lZ+YkE38Sq0wm8Ah5Vd0he9ubRd6F3oXehf68v2QR1keOdFdmtwsEL/yExOyiV+pFWYTOKT8iq7w3a3tQu9C70LvQl++H/IoyyMnukuTmwXiV35iQjbxK7XCbAKHlF/RFb67tV3oXehd6F3oy/dDHmV55ER3aXKzQPzKT0zIJn6lVphN4JDyK7rCd7e2C70LvQu9C335fsijLI+c6C5NbhaIX/mJCdnEr9QKswkcUn5FV/ju1h670FMgZfhSHqSZ4ld0JdsED5JNaiXbBGaSLVV7Ggfxm2ImcyYeJNsED5It5Vc8CF/R3a3tQn/oC323QatzqaGWQZ3gYcVp9++SbQKz3Zx3njuNg/i9k9NXLZkz8SDZJniQbCm/4kH4iu5ubRd6F/o/zo4MaupiiYfdC7A6J9nEr+iuPE77+2kcxG+KdWoeJNsED8I35Vc8CF/R3a3tQu9C70L/xe2RR0Mut+juXu7fde40DuI3xTQ1D5Jtggfhm/IrHoSv6O7WdqF3oXehd6Hvvh9jZ0cCTXiUU8tJsk3wIH1L+RUPwld0d2u70LvQxz7KEy6LPBriV3R3L/fvOncaB/GbYpqaB8k2wYPwTfkVD8JXdHdru9C70LvQ+4W++36MnR0JNOFRTi0nyTbBg/Qt5Vc8CF/R3a3tQu9CH/soT7gs8miIX9Hdvdy/69xpHMRvimlqHiTbBA/CN+VXPAhf0d2t7ULvQu9C7xf67vsxdnYk0IRHObWcJNsED9K3lF/xIHxFd7e2C70LfeyjPOGyyKMhfkV393L/rnOncRC/KaapeZBsEzwI35Rf8SB8RXe3tgu9C70LvV/ou+/H2NmRQBMe5dRykmwTPEjfUn7Fg/AV3d3a+ELfNXbnuVTjpZn18L2jwkH4yrzUg9Dyvrn67z0xYc6EQM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9tiF3safPHb3e58wD6d5kC5MWCLit70QWl4rfF39sxOnzeRnqa5VdaFf49fTQwjIA5N6CE7zIK1LMRMPUtteCC2vFb6u/tmJ02bys1TXqrrQr/Hr6SEE5IFJPQSneZDWpZiJB6ltL4SW1wpfV//sxGkz+Vmqa1Vd6Nf49fQQAvLApB6C0zxI61LMxIPUthdCy2uFr6t/duK0mfws1bWqLvRr/Hp6CAF5YFIPwWkepHUpZuJBatsLoeW1wtfVPztx2kx+lupaVRf6NX49PYSAPDCph+A0D9K6FDPxILXthdDyWuHr6p+dOG0mP0t1raoL/Rq/nh5CQB6Y1ENwmgdpXYqZeJDa9kJoea3wdfXPTpw2k5+lulbVhX6NX08PISAPTOohOM2DtC7FTDxIbXshtLxW+Lr6ZydOm8nPUl2r6kK/xq+nhxCQByb1EJzmQVqXYiYepLa9EFpeK3xd/bMTp83kZ6muVXWhX+PX00MIyAOTeghO8yCtSzETD1LbXggtrxW+rv7ZidNm8rNU16q60K/x6+khBOSBST0Ep3mQ1qWYiQepbS+EltcKX1f/7MRpM/lZqmtV8YUujU81SDwITvErHkRX/J7mQbKlalO9EL/SN9FNZRO/4kF0hYPUil/RlVrhkPJ7mgfhm2ImHnZru9B3yf3xxx/S+NMugGQThMJBdFO1KQ7iN8UslU38igfRFb5SK35FV2qFQ8rvaR6Eb4qZeNit7ULfJdeFvkVOHoKtH7j50ITLnWKWyiZ+xYPo3jwGf8mJ35QH4ZDye5oH6UWKmXjYre1C3yXXhb5FTh6CrR+4+dCEy51ilsomfsWD6N48Bl3oPwCVXkiPpW/iQXRTfsXDbm0X+i65LvQtcqlLuGXmg0MTLneKWSqb+BUPovtBa7dKxO/WD3xwSDik/J7m4QOso/6hTfx+re1C3yXXhb5FTh6CrR+4+VDqQRSbKWapbOJXPIiu8JVa8Su6UiscUn5P8yB8U8zEw25tF/ouuS70LXLyEGz9wM2HJlzuFLNUNvErHkT35jEY9fUmHISvMDvNg2RLMRMPu7Vd6LvkutC3yMlDsPUDNx+acLlTzFLZxK94EN2bx6AL/Qeg0gvpsfRNPIhuyq942K3tQt8l14W+RS51CbfMfHBowuVOMUtlE7/iQXQ/aO1Wifjd+oEPDgmHlN/TPHyAddQ/tInfr7Vd6LvkutC3yMlDsPUDNx9KPYhiM8UslU38igfRFb5SK35FV2qFQ8rvaR6Eb4qZeNit7ULfJdeFvkVOHoKtH7j50ITLnWKWyiZ+xYPo3jwGo77ehIPwFWaneZBsKWbiYbf22IWeGqiU7m6D7jwn2e783a9aqcuSyiZ+3+xhwjxM4JvikNIVZqlZF13hINlEN1Wb4vDVbxf6D92TIXmiQXcOl2S783e70K/RlDmb0GNJOyGbeJBsE2plHoRDSleYiQfRTdUK310PXehd6Luzs3UuNdSpyy1+3+xhq9kfHDqN7weRRpXITKZ6IboCT7KJbqo2xaFf6L/omAzJEw26c7gk252/2y/0azRlzib0WNJOyCYeJNuEWpkH4ZDSFWbiQXRTtcJ310O/0PuFvjs7W+dSQ5263OL3zR62mv3BodP4fhBpVInMZKoXoivwJJvopmpTHPqF3i/01MwudVNDnbrc4vfNHpaN3Sw4je9mzN92TGYy1QvRFVCSTXRTtSkOXehd6KmZXeqmhjp1ucXvmz0sG7tZcBrfzZi/7ZjMZKoXoiugJJvopmpTHLrQu9BTM7vUTQ116nKL3zd7WDZ2s+A0vpsxf9sxmclUL0RXQEk20U3Vpjh0oXehp2Z2qZsa6tTlFr9v9rBs7GbBaXw3Y/62YzKTqV6IroCSbKKbqk1x6ELvQk/N7FI3NdSpyy1+3+xh2djNgtP4bsb8bcdkJlO9EF0BJdlEN1Wb4tCF3oWemtmlbmqoU5db/L7Zw7KxmwWn8d2M+duOyUymeiG6AkqyiW6qNsXhFQtdoJ/WeMn2xJCs/KT4prKJX/GQ0l3x/9uF/vZNyj+uFQ4fi/7xxx+nMRMOkk2YvdlDKpvoSi+kxykPXejSseG1TwzJCoEM9Urr699T2cSveEjpCjPxILrCQXTF72keJJswEw6neUhlE13phfBNeehCl44Nr31iSFYIZKhXWl3oQujn2vbC+QkzuW+iK67f7CGVTXSlF9LjlIcudOnY8NonhmSFQIZ6pdWFLoS60K/R+n5a5lfum+hKjjd7SGUTXemF9DjloQtdOja89okhWSGQoV5pdaELoS70a7S60Hf5ybsj78MEXWGSyiYeutB3aQ08JxcgZV+GWjyksolf8ZDSFWbiQXSFg+iK39M8SDZhJhxO85DKJrrSC+Gb8tCFLh0bXvvEkKwQyFCvtPqFLoT6hX6NVr/Qd/nJuyPvwwRdYZLKJh660HdpDTwnFyBlX4ZaPKSyiV/xkNIVZuJBdIWD6Irf0zxINmEmHE7zkMomutIL4Zvy0IUuHRte+8SQrBDIUK+0+oUuhPqFfo1Wv9B3+cm7I+/DBF1hksomHrrQd2kNPCcXIGVfhlo8pLKJX/GQ0hVm4kF0hYPoit/TPEg2YSYcTvOQyia60gvhm/LQhS4dG177xJCsEMhQr7T6hS6E+oV+jVa/0Hf5ybsj78MEXWGSyiYeXrHQBaTAmTBQqWwTOIiHCbUT5iHFYcKcSbZUL8SD1E7wKx4kW2p2xG/Kg3CQWskmul3ov6Al0GWgUrq7jV+dO83vKs/u31McRHfX++qczO9K64m/C7MJ2Sb4FQ/SwxRf8ZvyIBykVrKJbhd6F/pyXmT4TrtYy/BfClIcRFf8Su1pfRNmE7JN8CseJsyO+J3QY2Em2US3C70LfTkvMnynXaxl+C50QfRY7WkzOcGveJBGpu68+E15EA5SK9lEtwu9C305LzJ8p12sZfgudEH0WO1pMznBr3iQRqbuvPhNeRAOUivZRLcLvQt9OS8yfKddrGX4LnRB9FjtaTM5wa94kEam7rz4TXkQDlIr2US3C70LfTkvMnynXaxl+C50QfRY7WkzOcGveJBGpu68+E15EA5SK9lEtwu9C305LzJ8p12sZfgudEH0WO1pMznBr3iQRqbuvPhNeRAOUivZRLcLvQt9OS8yfKddrGX4LnRB9FjtaTM5wa94kEam7rz4TXkQDlIr2US3C70LfTkvMnynXaxl+C50QfRY7WkzOcGveJBGpu68+E15EA5SK9lEtwu9C305LzJ8p12sZfgudEH0WO1pMznBr3iQRqbuvPhNeRAOUivZRHfsQpcQKTgThmRCtpQH6XGqF6ls9fu9u8JXmIluas7EQyrbm3Wlb9IL0ZXaVC/EQxf6L2hJg3ahr86lBlWypTyssv9tOL99k/KPa1PZhO/HZnFBiu4Ev+JhQt/EQyrbm3VlfqUXoiu1qV6Ihy70LvTlvJx2WZaBvhSkssnlrt/vBITZhL6Jh1S2N+tOuBfiIdUL8dCF3oW+nBd5uJZimwVyWeQnUtnq93sXhK8wE12Zh5SH6vo/tEnfUvMgHlI9Fg9d6F3oy3k57bIsA/UL/SdE8hil+IqH1EymPFS3C/3rvUnNbxd6F/ryfX5i+FYm5EFcaT1xseq3X+h/e1zhvwMi903m7DTdCfdYPKR6IR660LvQl/MiD8FSbLNALov8RCpb/Xahd6H/fBNPuxfylki21LvThd6FvpzZJ4ZvZUIuy0qrX+gzH1rpcWomUx6q23/l/sS704Xehb7cf6nHc/nDXwrkQRTdVLb67Rd6v9Bn/oOjvA9SK3c+9e50oXehL2f2ieFbmZDLstJ64p+U67cLvQu9C/3f3qIn3tRvf4Z/pY+crBp/EEVdehEei49si9+PBP9XlMpWvz6/wmxC38RDKtubdSfcY/GQ6oV4eMUXugSWSyi6qWamdCWb1J7mN5VNdGUmT+NbvzIJ2VrpRcpJatZP8yscdrMd+4UugVMg5bKIh5SuMJPa0/ymsolu58G/5oWv1HZ+hZbXpmbdnXx2IuVXdD9z+nNVF/ouueD/bOVpD8xpfqXlkk105XKLB9EVv1Jbv0IrWyu9SDmRmXyzX+Gw24su9F1yXeh/kZNL+MRQX2jpT0clm/yucBAPoit+pbZ+hVa2VnqRciIz+Wa/wmG3F13ou+S60LvQL8yOXG555ET3gv1fHq3fFFnXlV64+mcnZCbf7Fc4fEa2/8p9l9M/npPhk2amdG8N/0XsNL/CQbKJbufhOy3hIHylVno8wW8qm+hKrTCTXogHqU35FV3x+7W2X+i75PqF3i/0C7Mjl1seOdG9YL9f6Cl4N+vK7Nz803/JyUy+2a9w2O1FF/ouuS70LvQLsyOXWx450b1gvws9Be9mXZmdm3+6C/0HoE/czS70C1Msl0WamdK9EPVVD7hwkF6IbufhOy3hIHylVno8wW8qm+hKrTCTXogHqU35FV3x+7W2C32XXL/Q+4V+YXbkcssjJ7oX7L/qH/BO4yt9k2yiK7Uyk2/2KxyEbxf6Lq0fzsnwSTNTujfF/knmNL/CQbKJbuehX+gyL7u1qfkVP6lZFw9Sm/IruuL30YW+a+yEcxMui3CSgUplEw+STWolW8qveJBsp/mVbBNqU3xT2VJzlvKb0pW+pZiJh10O8X/lvmvshHOpxqeyy0ClsomHFAfJlvIrHoTDaX4l24TaFN9UttScpfymdKVvKWbiYZdDF/ouOfzP0C/8zG1HZaBOHuoVMMkmzFa/+7d/Nfbtm5R/XHua34+DDSlM8U3Fk1lPeZigK31LMRMPu8y60HfJdaFvkXtiqFfG5MKm/IqHVZ6vfz/Nr2SbUJvim8qWmrOU35Su9C3FTDzscuhC3yXXhb5F7omhXhmTC5vyKx5WebrQhdC12tQ8XHP176dTc5bym9KVvqWYiYddDl3ou+S60LfIPTHUK2NyYVN+xcMqTxe6ELpWm5qHa6660Ff8pG+n3c2v2bvQV5Pwi7+nGn/B0i+P/leGesVP+ibMVr/7t4vX/wxdcI2pTc1DKqDMesrDBF3pW4qZeNhl1oW+S65f6FvknhjqlTG5sCm/4mGVp1/oQuhabWoerrnqF/qKn/TttLvZL/RV9z/8e6rxH/48l/1XhnoFRvomzFa/2y90ITSzNjUPqbQy6ykPE3Slbylm4mGXWb/Qd8n1C32L3BNDvTImFzblVzys8vQLXQhdq03NwzVX/UJf8ZO+nXY3+4W+6v6Hf081/sOf57L/ylCvwEjfhNnqd/uFLoRm1qbmIZVWZj3lYYKu9C3FTDzsMusX+i65Iedk+FIDJR4mYJvAYYIH6YX4PW0ehMOba6XHKQ4yO+I3pZvisKvbhb5Lbsi5CYMqHiZgk4dA/AqHCR4km/gVDuKhtVkC0uOUE5kd8ZvSTXHY1e1C3yU35NyEQRUPE7DJQyB+hcMED5JN/AoH8dDaLAHpccqJzI74TemmOKyf+FwAABBMSURBVOzqdqHvkhtybsKgiocJ2OQhEL/CYYIHySZ+hYN4aG2WgPQ45URmR/ymdFMcdnW70HfJDTk3YVDFwwRs8hCIX+EwwYNkE7/CQTy0NktAepxyIrMjflO6KQ67ul3ou+SGnJswqOJhAjZ5CMSvcJjgQbKJX+EgHlqbJSA9TjmR2RG/Kd0Uh13dLvRdckPOTRhU8TABmzwE4lc4TPAg2cSvcBAPrc0SkB6nnMjsiN+UborDrm4X+i65IecmDKp4mIBNHgLxKxwmeJBs4lc4iIfWZglIj1NOZHbEb0o3xWFXtwt9l9yQcxMGVTxMwCYPgfgVDhM8SDbxKxzEQ2uzBKTHKScyO+I3pZvisKvbhb5Lbsi5CYMqHiZgk4dA/AqHCR4km/gVDuKhtVkC0uOUE5kd8ZvSTXHY1e1C3yU35NyEQRUPE7DJQyB+hcMED5JN/AoH8dDaLAHpccqJzI74TemmOOzqxhe6gNwN8bZzMqiSXXqR8pDyK7qpbG/mm2ImfRO+oiu1wkH8iq74TXk4TTfFTHRTPf7qoQtdOvJQbarxqUuYwiJ+xUP5fqclfFPMpG/iV3SlVjiIX9EVvykPp+mmmIluqsdd6NKF31CbanzqEqYQiV/xUL5d6DIvX2tldmR+RVe8pzycpptiJrqpHnehSxd+Q22q8alLmEIkfsVD+Xahy7x0of9MS+6m3LeUrvRbPIiucBDdLvRdWg+dSzVeBjXlQRCKX9FNZRO/KQ/C4c1+hYPUSt8m8E15OE1XeizZRFdmR3S70HdpPXQu1XgZ1JQHQSh+RTeVTfymPAiHN/sVDlIrfZvAN+XhNF3psWQTXZkd0e1C36X10LlU42VQUx4EofgV3VQ28ZvyIBze7Fc4SK30bQLflIfTdKXHkk10ZXZEtwt9l9ZD51KNl0FNeRCE4ld0U9nEb8qDcHizX+EgtdK3CXxTHk7TlR5LNtGV2RHdLvRdWg+dSzVeBjXlQRCKX9FNZRO/KQ/C4c1+hYPUSt8m8E15OE1XeizZRFdmR3S70HdpPXQu1XgZ1JQHQSh+RTeVTfymPAiHN/sVDlIrfZvAN+XhNF3psWQTXZkd0e1C36X10LlU42VQUx4EofgV3VQ28ZvyIBze7Fc4SK30bQLflIfTdKXHkk10ZXZEd+xCfyLwLqir52RIhIPoSoaUhwm6wiHFVzxIrfAVXakVZuI3pSvZpFb8im6ZCa3vtSlm4kQ8iG4X+i6tC+fkckvjRVfspzxM0BUOKb7iQWqFr+hKrTATvyldySa14ld0y0xodaE7rV+ckKGWQb3V5ANiKQ6iKzGlF+Jhgq5wkGyim6oVvikPwkz8pnQncBAPZSa0utCdVhf6klnqMRLdpckvBRMeDckmfoWDeBDdVG2Kg/gVZuI3pSvZpFb8im6ZCa0udKfVhb5kJpc7dWGXJrvQf0IkfRO+qVqZnZQHYSZ+U7oTOIiHMhNaXehOqwt9ySz1GInu0mQXehe6DMm/1MpMdjk58DKbw0ycSN9E92vtqP9/6E8E3gV19dyER04ySC8mZBO/wkGyiW6qNsVB/Aoz8ZvSlWxSK35Ft8yEVr/QnVa/0JfM5HKnLuzSZL/Q+4UuQ9Iv9F/Skjsv2FPvg+iKX6k9jZlke4Jvv9ClIxdqZVCl8aIr9lMeJugKhxRf8SC1wld0pVaYid+UrmSTWvErumUmtPqF7rT6hb5kJpc7dWGXJvuF3i90GZJ+ofcL/YZ5+Soh76T89GlvqmT7G78/JenGr0iDwlY23N93JMVBdCWN9EI8TNAVDpJNdFO1wjflQZiJ35TuBA7iocyEVr/QndZv+EKXy31roIO/YoXDhEcj1WPJJszEb8pDyq/oprIJX/ErtZJtgl/Jdlqt9CKVTXr8hN9j/zN0AZlqpjRI/KZ0hUPKQ0o3lU10Uz0WD1IrfkVXeiy6Kb/iQbJN8CvZTquVXqSySY+f8NuFfqHT0qBU40VXojab0PpeK70Qvu7ksxPi9zPF71WpbCm/qWwT/Eq202pTcyYcpMdP+O1Cl+79UCsNSjVedCVqswmtLvSvtGR2hHJq1sWDZJvgV7KdViu9SGWTHj/htwv9QqelQanGi65EbTah1YXehf7zvKTupk/mO0/IG5UiID1+wm8X+oVOS4NSjRddidpsQqsLvQu9C91vzLUT8kZd+6V/Py3v7xN+u9AvdFoalGq86ErUZhNaXehd6F3ofmOunZA36tovdaH/RUAWjjRIdFPNTPlN6QqHlIeUbiqb6MpMCgfxILXiV3RT2VJ+U9km+JVsp9Wm5kw4SI+f8NsvdOneD7XSoFTjRVeiNpvQ6hd6v9D7he435toJeaOu/VK/0PuF/sMMyOKVQRVdGeqUh5RuKpvoSi+Eg3iQWvEruqlsKb+pbBP8SrbTalNzJhykx0/47Re6dK9f6P9IKzXUoittTF0s8ZvyIBzEr+imsqX8prJN8CvZTqtNzZlwkB4/4bcLXbo3cKGL/dTwvVlX+EqtXO7T+AqHCbUpvqdlE7+p+RUPUit+RXdabRf6hY7IkEx4NFIe3qx7YTx+eXTC7KT6lmKW0n0zB8kmfFPzKx6kVvyK7rTaLvQLHZEhkYslumI/5eHNusJXaqXHp/EVDhNqU3xPyyZ+U/MrHqRW/IrutNou9AsdkSGZ8GikPLxZ98J49As9Be9m3dT83mxzS06yyQ+k3j7xILXiV3Sn1XahX+iIDIlcLNEV+ykPb9YVvlIrPT6Nr3CYUJvie1o28ZuaX/EgteJXdKfVdqFf6IgMyYRHI+XhzboXxqNf6Cl4N+um5vdmm1tykk1+IPX2iQepFb+iO622C/1CR2RI5GKJrthPeXizrvCVWunxaXyFw4TaFN/Tsonf1PyKB6kVv6I7rbYL/UJHZEgmPBopD2/WvTAe/UJPwbtZNzW/N9vckpNs8gOpt088SK34Fd1ptV3oFzoiQyIXS3TFfsrDm3WFr9RKj0/jKxwm1Kb4npZN/KbmVzxIrfgV3Wm1XegXOiJDMuHRSHl4s+6F8egXegrezbqp+b3Z5pacZJMfSL194kFqxa/oTqvtQr/QERkSuViiK/ZTHt6sK3ylVnp8Gl/hMKE2xfe0bOI3Nb/iQWrFr+hOq+1Cv9ARGZLUo5HSvYDltqOSTX5U+ia6b/abYpbiO8GvZJtQK/M7ga/4Fb4Tsonfr7Vd6Lvk/vjjD2m8DN8E3QtYbjsqzORHha/ovtlvilmK7wS/km1CrczvBL7iV/hOyCZ+u9B3af1wThovwzdB9yZEl2SEmfyQ8BXdN/tNMUvxneBXsk2olfmdwFf8Ct8J2cRvF/ourS70m8h9JnPahX2z3wmPnPCd4PezKZ9TdRpf8SuUT56d/it36XQX+gVafvS0C/tmvxMeOeE7wa9P/O89cRpf8StkT56dLnTpdBf6BVp+9LQL+2a/Ex454TvBr0/87z1xGl/xK2RPnp0udOl0F/oFWn70tAv7Zr8THjnhO8GvT/zvPXEaX/ErZE+enS506XQX+gVafvS0C/tmvxMeOeE7wa9P/O89cRpf8StkT56dLnTpdBf6BVp+9LQL+2a/Ex454TvBr0/87z1xGl/xK2RPnp0udOl0F/oFWn70tAv7Zr8THjnhO8GvT/zvPXEaX/ErZE+enS506XQX+gVafvS0C/tmvxMeOeE7wa9P/O89cRpf8StkT56dYxe6NGhCrQxfaqDEQ4qZZBO/oivZTvMg2VLMxIPUSi9EVziIB9EVv1I7wa94kGwpvqf5/cqsC10m6EKtDMlpgypYJNtpzCSbMBMOopvyKx6kdgIH8TCB7wS/4kHmIcX3NL9d6DI1N9XKkJw2qIJIsp3GTLIJM+Eguim/4kFqJ3AQDxP4TvArHmQeUnxP89uFLlNzU60MyWmDKogk22nMJJswEw6im/IrHqR2AgfxMIHvBL/iQeYhxfc0v13oMjU31cqQnDaogkiyncZMsgkz4SC6Kb/iQWoncBAPE/hO8CseZB5SfE/z24UuU3NTrQzJaYMqiCTbacwkmzATDqKb8isepHYCB/Ewge8Ev+JB5iHF9zS/XegyNTfVypCcNqiCSLKdxkyyCTPhILopv+JBaidwEA8T+E7wKx5kHlJ8T/PbhS5Tc1OtDMlpgyqIJNtpzCSbMBMOopvyKx6kdgIH8TCB7wS/4kHmIcX3NL9d6DI1N9XKkJw2qIJIsp3GTLIJM+Eguim/4kFqJ3AQDxP4TvArHmQeUnxP89uFLlNzU60MyWmDKogk22nMJJswEw6im/IrHqR2AgfxMIHvBL/iQeYhxfc0v13oMjU31cqQnDaogkiyncZMsgkz4SC6Kb/iQWoncBAPE/hO8CseZB5SfE/zO3ahSzPfXNtB/d7d1MWS2ZFeTPAr2SbUTuA7wYP0QvyKbmp+xa94SOkKM/Eguru1o/6nX3dDvO1cakjksgjT0/ymsqX4it/TamV2UnwneJC+iV/RPY2vcJiQTXqxW9uFvksueE4GVWycNtQpv8JMejHBr2SbUDuB7wQP0gvxK7qp+RW/4iGlK8zEg+ju1nah75ILnksNiVwWiXea31S2FF/xe1qtzE6K7wQP0jfxK7qn8RUOE7JJL3Zru9B3yQXPyaCKjdOGOuVXmEkvJviVbBNqJ/Cd4EF6IX5FNzW/4lc8pHSFmXgQ3d3aLvRdcsFzqSGRyyLxTvObypbiK35Pq5XZSfGd4EH6Jn5F9zS+wmFCNunFbm0X+i654DkZVLFx2lCn/Aoz6cUEv5JtQu0EvhM8SC/Er+im5lf8ioeUrjATD6K7W9uFvksueC41JHJZJN5pflPZUnzF72m1MjspvhM8SN/Er+iexlc4TMgmvdit7ULfJRc8J4MqNk4b6pRfYSa9mOBXsk2oncB3ggfphfgV3dT8il/xkNIVZuJBdHdru9B3yQXPpYZELovEO81vKluKr/g9rVZmJ8V3ggfpm/gV3dP4CocJ2aQXu7Vd6LvkgudkUMXGaUOd8ivMpBcT/Eq2CbUT+E7wIL0Qv6Kbml/xKx5SusJMPIjubm18oe8a67kSKIESKIESKIHPCXShf86qlSVQAiVQAiUwlkAX+tjW1FgJlEAJlEAJfE6gC/1zVq0sgRIogRIogbEEutDHtqbGSqAESqAESuBzAl3on7NqZQmUQAmUQAmMJdCFPrY1NVYCJVACJVACnxPoQv+cVStLoARKoARKYCyBLvSxramxEiiBEiiBEvicQBf656xaWQIlUAIlUAJjCXShj21NjZVACZRACZTA5wS60D9n1coSKIESKIESGEugC31sa2qsBEqgBEqgBD4n0IX+OatWlkAJlEAJlMBYAl3oY1tTYyVQAiVQAiXwOYEu9M9ZtbIESqAESqAExhLoQh/bmhorgRIogRIogc8JdKF/zqqVJVACJVACJTCWQBf62NbUWAmUQAmUQAl8TqAL/XNWrSyBEiiBEiiBsQS60Me2psZKoARKoARK4HMCXeifs2plCZRACZRACYwl0IU+tjU1VgIlUAIlUAKfE+hC/5xVK0ugBEqgBEpgLIEu9LGtqbESKIESKIES+JzA/wNcGiLlJGLuewAAAABJRU5ErkJgg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data:image/png;base64,iVBORw0KGgoAAAANSUhEUgAAAfQAAAH0CAYAAADL1t+KAAAAAXNSR0IArs4c6QAAIABJREFUeF7t3eGy3TaSrFHr/R/aN+6ow3Es2cJeIJMq0Dl/TyF35lcFlOnu6Pn2559//vlH/68ESqAESqAESuBoAt+60I/uX82XQAmUQAmUwP8R6ELvIJRACZRACZTACwh0ob+giY1QAiVQAiVQAl3onYESKIESKIESeAGBLvQXNLERSqAESqAESqALvTNQAiVQAiVQAi8g0IX+giY2QgmUQAmUQAl0oXcGSqAESqAESuAFBLrQX9DERiiBEiiBEiiBLvTOQAmUQAmUQAm8gEAX+gua2AglUAIlUAIl0IXeGSiBEiiBEiiBFxDoQn9BExuhBEqgBEqgBLrQOwMlUAIlUAIl8AICXegvaGIjlEAJlEAJlEAXemegBEqgBEqgBF5AoAv9BU1shBIogRIogRLoQu8MlEAJlEAJlMALCHShv6CJjVACJVACJVACXeidgRIogRIogRJ4AYEu9Bc0sRFKoARKoARKoAu9M1ACJVACJVACLyDQhf6CJjZCCZRACZRACcQX+rdv30oZCfz555944rPyCb2QbOI3pfsZWa86za8kTGVL6Z6WTfy++Q4Jhwm1Mr+7frvQd8kFz6UaL5c7FU+yid+U7mkcUn5FN9WLlO5p2cTvm++QcJhQK/O767cLfZdc8Fyq8XK5U/Ekm/hN6Z7GIeVXdFO9SOmelk38vvkOCYcJtTK/u3670HfJBc+lGi+XOxVPsonflO5pHFJ+RTfVi5TuadnE75vvkHCYUCvzu+u3C32XXPBcqvFyuVPxJJv4TemexiHlV3RTvUjpnpZN/L75DgmHCbUyv7t+u9B3yQXPpRovlzsVT7KJ35TuaRxSfkU31YuU7mnZxO+b75BwmFAr87vrtwt9l1zwXKrxcrlT8SSb+E3pnsYh5Vd0U71I6Z6WTfy++Q4Jhwm1Mr+7frvQd8kFz6UaL5c7FU+yid+U7mkcUn5FN9WLlO5p2cTvm++QcJhQK/O767cLfZdc8Fyq8XK5U/Ekm/hN6Z7GIeVXdFO9SOmelk38vvkOCYcJtTK/u3670HfJBc+lGi+XOxVPsonflO5pHFJ+RTfVi5TuadnE75vvkHCYUCvzu+u3C32XXPBcqvFyuVPxJJv4TemexiHlV3RTvUjpnpZN/L75DgmHCbUyv7t+Ry30JwLvgrp6bsLFKt/vXRQOqb7JPIkH0RUOopvyKx5Oq53QC/EgPRbd0/o2jUMX+kMTlGp8SvchLLf9TIpDSleCiwfRTT20Kb+S7bTaCb0QD9Jj0T2tb9M4dKE/NEGpxqd0H8Jy28+kOKR0Jbh4EN3UQ5vyK9lOq53QC/EgPRbd0/o2jUMX+kMTlGp8SvchLLf9TIpDSleCiwfRTT20Kb+S7bTaCb0QD9Jj0T2tb9M4dKE/NEGpxqd0H8Jy28+kOKR0Jbh4EN3UQ5vyK9lOq53QC/EgPRbd0/o2jUMX+kMTlGp8SvchLLf9TIpDSleCiwfRTT20Kb+S7bTaCb0QD9Jj0T2tb9M4dKE/NEGpxqd0H8Jy28+kOKR0Jbh4EN3UQ5vyK9lOq53QC/EgPRbd0/o2jUMX+kMTlGp8SvchLLf9TIpDSleCiwfRTT20Kb+S7bTaCb0QD9Jj0T2tb9M4dKE/NEGpxqd0H8Jy28+kOKR0Jbh4EN3UQ5vyK9lOq53QC/EgPRbd0/o2jUMX+kMTlGp8SvchLLf9TIpDSleCiwfRTT20Kb+S7bTaCb0QD9Jj0T2tb9M4dKE/NEGpxqd0H8Jy28+kOKR0Jbh4EN3UQ5vyK9lOq53QC/EgPRbd0/o2jcOxC11ApoZEBlX8iq5kS3lI6Uq2VK1kEw/S45SHlF/RlVrhUL7fyU5g9uZepPjKvfha24W+S+7l/5vgqUsouhdac9tRubDyo8Ih5SHlV3SlVjiUbxe6zNbX2tTsiO6u9y70XXJd6H+RSz20F1pz21HJJj8qlzvlIeVXdKVWOJRvF7rMVhf6h7R6CbMX68M2HPmv3yRbqlbmVzx04Qit7B1K9VgSyjyIrmQTDxN0hYPUTuAgfr/W9gt9l1y/0PuFPnB2Llj65VF55FIeukSc7ARmMjvi12l8diLlV3Q/c/pzVRf6Lrku9C70gbNzwVIXegreB7qpx14WpHiYoPsB1q2SCRy2jP///xLkn+J+41fa+Oy/LpSWTOhFeNwEx0e1wuwjwf8VCYeUh5Rf0ZVa4VC+2XenvcjylXvxtbYLfZdcv9D7hT5wdi5Y6hd6Ct4HuvIPIB/Ixe9mF3oX+nIOZahloJY/vFmQ8iu6Yl2YiYeUrmRL1Uo28ZDiKx6kVvyKrtRKL8Sv6IpfqRW/oivZxMMEXeEgtRM4iN9+oe/S+uHcaY2fcAmF2U1tuiQjzOSHhEPKQ8qv6EqtcCjf7Bdke5HlK/eiC32XVhf6P5JLXe6b2nRJRrLJD3XhCK3s45nqsSSUeRBdySYeJugKB6mdwEH8dqHv0voPLXRBlLoAEzxINvGbehDFg9Sm/Iqu+JW+pTyI3wm1KWYp3RSzlF/R3c3W/1LcLrmX/5fiBIsMaurxTHkQXWEmHFIeJvgVDuJXmKU8iN8JtSlmKd0Us5Rf0d3N1oW+S64L/S9yMqipxzPlQXRllIRDysMEv8JB/AqzlAfxO6E2xSylm2KW8iu6u9m60HfJdaF3oV+YHVkiTzwEqygpv6K78vj178Is5UH8TqhNMUvpppil/IrubrYu9F1yXehd6BdmR5bIEw/BKkrKr+iuPHahC6Gfa2XOpG8p3Wtp//10yq/o7mbrQt8l14XehX5hdlIP4gVLvzya8iu6kk0ez5QH8TuhNsUspZtilvIrurvZutB3yXWhd6FfmB1ZIk88BKsoKb+iu/LYL3Qh1C/0f6Ml903mV3R3O9mFvkuuC70L/cLsTHsIVlFSfkV35bELXQh1oXehb8yLXFj5JxjR3bD90ZGUX9H9yOj/ilLMxO9pHiRbqhcpDxP8njYPwuy0Wpkz6VtKN8U35Vd0d7P1C32XXL/Q+4V+YXZSD+IFS788mvIrupJNHs+UB/E7oTbFLKWbYpbyK7q72brQd8l1oXehX5gdWSJPPASrKCm/orvy2H/lLoT6r9z7r9w35kUurDxcorth+6MjKb8p3Y9CbRSl/Iruhu2PjsicpfyKh49C/a8o5Vc8pLKJhxSHVDbxKx5O05UeS+0EDuL3a22/0HfJDflClwt7Ieovj558AVZMhK9wWP3u3y7pt29S/nFtyu/HBv744w/hK7pSm+KQyiZ+xcNputJjqZ3AQfx2oe/S+uHchMbLhb0p9k8yEziksglf4SB+xYPopvyKh1Q28ZDikMomfsXDabrSY6mdwEH8dqHv0upC/0dyJ1+A1SikHsTV7/YLXQhdq5X5lV+S2RFd8SseTtMVZlI7gYP47ULfpdWF3oX+i9mRh0BGUB5l0U35FQ+pbOIhxSGVTfyKh9N0pcdSO4GD+O1C36XVhd6F3oV+0+35LiML59Yf/iImD7h4SGUTv+LhNF3phdRO4CB+u9B3aXWhd6F3od90e7rQd0FOWDgT/kFhl9/q3AS+K4//9vf+t9x3yfW/5f4XuZMvwKr9qYdr9bt/+6fu/rfcBRfXyvyKuMyO6Ipf8XCarjCT2gkcxG+/0Hdp9Qu9X+j9Qr/p9vQLfRfkhIUz4R8Udvmtzk3gu/LYL/RdQjc94L0A/oDLxQq09/8kU30Tv+JBdE/jK9mkNsVhQt/Eg3CYoCs9ltoJHMRvv9B3afULvV/oN/0DnoygPJ6iKw+X6EptKpt4SHFIZRO/4uE0Xemx1E7gIH5fsdB3A/+uc6mLlcqT8iu6qWyiK5dbdIVDyoP4nVArzCb4TfVNOLzZw4QeT+hFF/pvmIRpjV8hSPkV3ZXHJ/7eB/EJyp/9RmfnOyfh0Pn9bLZ2qyb0ogt9t3sXzk1r/CpKyq/orjw+8fc+iE9Q/uw3Ojtd6J9NynNVMpOpt6QL/bl+//VL0xq/QpDyK7orj0/8PXUJhUPKwxP87vwNYXbn7+5qpfomHN7sYbcvd56b0Isu9Ds7+qHWtMavbKf8iu7K4xN/74P4BOXPfqOz0y/0zybluSqZydRb0oX+XL/7hf4Da7kAv6FNP/1k6hIKh5SHCXzFgzAT3VRtqm/C4c0eUn0T3Qm96EKXjt1UO63xq1gpv6K78vjE3/sgPkH5s9/o7PQL/bNJea5KZjL1lnShP9fvfqH3C/0fp23aQ/AbrgT/pDBj8cCB1AMuHN7sIdAylpzQiy50btv1A9Mav0qU8iu6K49P/L0P4hOUP/uNzk6/0D+blOeqZCZTb0kX+nP97hd6v9D7hX7TfZPH86afvCSTesCFw5s9XGrOTYcn9KIL/aZmisy0xq+8p/yK7srjE3/vg/gE5c9+o7PTL/TPJuW5KpnJ1FsydqE/14bZvySNTw1UdbOPZ/mW798eYvh/kXva+zD7tX3OnfRt19Wo/3/ouyHedk4a38XQxfBfWQy9F987fRqHt73Pu3mkb7u/0YW+Sy54Thrfhd6F3oX+82XsvZhzL4JP5VHS8q7vButC3yUXPCeN78M15+Fq3878gmzfsn0LPpVHScuc7QbrQt8lFzwnje9C70LvF3q/0P/tOZrwPgSfyqOk5V3fDdaFvksueE4aP+HC1m/2C6d8y/frc3PaPASfyqOkpW+7wbrQd8kFz0nju9D7hd4v9H6h9ws9+CDfJC3v+u5PdqHvkguek8Z3oXehd6F3oXehBx/km6TlXd/9yS70XXLBc9L4LvQu9C70LvQu9OCDfJO0vOu7P9mFvksueE4a34Xehd6F3oXehR58kG+Slnd99ye70HfJBc9J47vQu9C70LvQu9CDD/JN0vKu7/5kfKHvGuu5cwjIP1RMSJW6WMJBPKR0J/RCPAgH0ZVa6ZvotrYE7iDQhX4Hxf+4xoSHVlqQepSFg3hI6QqzCbXCIeVX+pbyUN0S+Nd/I/NnJ7TTcZHAhIdWIqRGXjiIh5SuMJtQKxxSfqVvKQ/VLYEu9M5AjMCEh1bCpR5l4SAeUrrCbEKtcEj5lb6lPFS3BLrQOwMxAhMeWgmXepSFg3hI6QqzCbXCIeVX+pbyUN0S6ELvDMQITHhoJVzqURYO4iGlK8wm1AqHlF/pW8pDdUugC70zECMw4aGVcKlHWTiIh5SuMJtQKxxSfqVvKQ/VLYEu9M5AjMCEh1bCpR5l4SAeUrrCbEKtcEj5lb6lPFS3BLrQOwMxAhMeWgmXepSFg3hI6QqzCbXCIeVX+pbyUN0S6ELvDMQITHhoJVzqURYO4iGlK8wm1AqHlF/pW8pDdUugC70zECMw4aGVcKlHWTiIh5SuMJtQKxxSfqVvKQ/VLYHXLXS53HIJRTc1Vim/KV3hIB5EV/omHlK6kk1qU35FV/xKrfRNdCXbBA+STfyexkGyCbMJHMTv19pj/6dfU9BFdxf66pwMqvhN6a7yfP27eBDdCRxS2U7jIH6lNsU3NTuSTTyIrjATD6IrfutBaP1c24X+AxMZqGvo//20XBbxm9IVDuJBdCdwSGU7jYP4ldoU39TsSDbxILrCTDyIrvitB6HVhb6kJQO1FNsskMsiflO6ElM8iO4EDqlsp3EQv1Kb4puaHckmHkRXmIkH0RW/9SC0utCXtGSglmKbBXJZxG9KV2KKB9GdwCGV7TQO4ldqU3xTsyPZxIPoCjPxILritx6EVhf6kpYM1FJss0Aui/hN6UpM8SC6Eziksp3GQfxKbYpvanYkm3gQXWEmHkRX/NaD0OpCX9KSgVqKbRbIZRG/KV2JKR5EdwKHVLbTOIhfqU3xTc2OZBMPoivMxIPoit96EFpd6EtaMlBLsc0CuSziN6UrMcWD6E7gkMp2GgfxK7UpvqnZkWziQXSFmXgQXfFbD0KrC31JSwZqKbZZIJdF/KZ0JaZ4EN0JHFLZTuMgfqU2xTc1O5JNPIiuMBMPoit+60FodaEvaclALcU2C+SyiN+UrsQUD6I7gUMq22kcxK/UpvimZkeyiQfRFWbiQXTFbz0IrS70JS0ZqKXYZoFcFvGb0pWY4kF0J3BIZTuNg/iV2hTf1OxINvEgusJMPIiu+K0HodWFfo3WQ6dTQ32aruCWbKL75to+yt+7KxwmzFnK72m6E+6mMHvCb/+X4p6gjL8hj4YM1Gm6gk2yie6ba2V2hIP04jQPkk2YSa0wE7+n6QqzVK0wS3n4qtuF/gRl/I03X8LUBRBm2I7Xlk/oxWkeJsyZMBO/p+lOuJjC7Am/XehPUMbfePMlTF0AYYbteG35hF6c5mHCnAkz8Xua7oSLKcye8NuF/gRl/I03X8LUBRBm2I7Xlk/oxWkeJsyZMBO/p+lOuJjC7Am/XehPUMbfePMlTF0AYYbteG35hF6c5mHCnAkz8Xua7oSLKcye8NuF/gRl/I03X8LUBRBm2I7Xlk/oxWkeJsyZMBO/p+lOuJjC7Am/XehPUMbfePMlTF0AYYbteG35hF6c5mHCnAkz8Xua7oSLKcye8NuF/gRl/I03X8LUBRBm2I7Xlk/oxWkeJsyZMBO/p+lOuJjC7Am/XehPUMbfePMlTF0AYYbteG35hF6c5mHCnAkz8Xua7oSLKcye8NuF/gRl/I03X8LUBRBm2I7Xlk/oxWkeJsyZMBO/p+lOuJjC7Am/xy50gSNDLbqp2glD8mZmku3NvZBsZfb9tqeYyVsiHkQ3VSuzIx4mcJBsT/jtQpcJeqj2icavosigrrSe+Lswk2yim8opfsWDZBMPoit+pVb8iq5km+BBsqVq38xBssns7PaiC32XXPDcE41f2ZdBXWk98XdhJtlEN5VT/IoHySYeRFf8Sq34FV3JNsGDZEvVvpmDZJPZ2e1FF/ouueC5Jxq/si+DutJ64u/CTLKJbiqn+BUPkk08iK74lVrxK7qSbYIHyZaqfTMHySazs9uLLvRdcsFzTzR+ZV8GdaX1xN+FmWQT3VRO8SseJJt4EF3xK7XiV3Ql2wQPki1V+2YOkk1mZ7cXXei75ILnnmj8yr4M6krrib8LM8kmuqmc4lc8SDbxILriV2rFr+hKtgkeJFuq9s0cJJvMzm4vutB3yQXPPdH4lX0Z1JXWE38XZpJNdFM5xa94kGziQXTFr9SKX9GVbBM8SLZU7Zs5SDaZnd1edKHvkguee6LxK/syqCutJ/4uzCSb6KZyil/xINnEg+iKX6kVv6Ir2SZ4kGyp2jdzkGwyO7u96ELfJRc890TjV/ZlUFdaT/xdmEk20U3lFL/iQbKJB9EVv1IrfkVXsk3wINlStW/mINlkdnZ70YW+Sy547onGr+zLoK60nvi7MJNsopvKKX7Fg2QTD6IrfqVW/IquZJvgQbKlat/MQbLJ7Oz2ogt9l1zw3BONX9mXQV1pPfF3YSbZRDeVU/yKB8kmHkRX/Eqt+BVdyTbBg2RL1b6Zg2ST2dntRXyhS2AJIXDEw2m6wmxCbYrvm7OV2ffuTrjHMmepvomu+E3xTXkQXWEmHFIeRPdrbRf6D+RSjU/p7jb+d517M4dUtpTu75qBr7+bypbSFWYpD6IrfmWRTfAg2cSvcEh5EN0u9F/QSjU+pbvb+N917s0cUtlSur9rBrrQfyYvS0TmQXp8mgfJJsyEQ8qD6Hahd6HvzsvlcxMu1uUQ/yKQypbSTXEQ3VS2lO5p2cSvLDLhm/IguuJXOKQ8iG4Xehf67rxcPjfhYl0O0YV+G8LUPKR0JXjKg+iKX1lkEzxINvErHFIeRLcLvQt9d14un5twsS6H6EK/DWFqHlK6EjzlQXTFryyyCR4km/gVDikPotuF3oW+Oy+Xz024WJdDdKHfhjA1DyldCZ7yILriVxbZBA+STfwKh5QH0e1C70LfnZfL5yZcrMshutBvQ5iah5SuBE95EF3xK4tsggfJJn6FQ8qD6Hahd6HvzsvlcxMu1uUQXei3IUzNQ0pXgqc8iK74lUU2wYNkE7/CIeVBdLvQu9B35+XyuQkX63KILvTbEKbmIaUrwVMeRFf8yiKb4EGyiV/hkPIgul3oXei783L53ISLdTlEF/ptCFPzkNKV4CkPoit+ZZFN8CDZxK9wSHkQ3UcXuhhLgRQP0njRlWwpD+JXaiWb6E7gINnEb0pX+Eqt+BVdYSa64jflIeVXdCdkE7+pvqV0JdsTtfH/6VcJIdBFV2pTF0CypTwIB6mVbKI7gYNkE78pXeErteJXdIWZ6IrflIeUX9GdkE38pvqW0pVsT9R2of9AOXUB3jxQkk2GOtUL8SDZxG9KV7JJrfgVXWEmuuI35SHlV3QnZBO/qb6ldCXbE7Vd6F3ol+dMLov82ITHSLKJ35Su8JVa8Su6wkx0xW/KQ8qv6E7IJn5TfUvpSrYnarvQu9Avz5lcFvmxCY+RZBO/KV3hK7XiV3SFmeiK35SHlF/RnZBN/Kb6ltKVbE/UdqF3oV+eM7ks8mMTHiPJJn5TusJXasWv6Aoz0RW/KQ8pv6I7IZv4TfUtpSvZnqjtQu9CvzxnclnkxyY8RpJN/KZ0ha/Uil/RFWaiK35THlJ+RXdCNvGb6ltKV7I9UduF3oV+ec7kssiPTXiMJJv4TekKX6kVv6IrzERX/KY8pPyK7oRs4jfVt5SuZHuitgu9C/3ynMllkR+b8BhJNvGb0hW+Uit+RVeYia74TXlI+RXdCdnEb6pvKV3J9kRtF3oX+uU5k8siPzbhMZJs4jelK3ylVvyKrjATXfGb8pDyK7oTsonfVN9SupLtidou9C70y3Mml0V+bMJjJNnEb0pX+Eqt+BVdYSa64jflIeVXdCdkE7+pvqV0JdsTtfGFngIpuk+AXP2GXKwJ2cTvKvvXv6eyid83e5BelJnQ+l4rzFz9sxOp+f3s17McTssmfp+YnS50meILtdJMGZILln55VPyKh1Q28ftmD9KLMhNa2UUmTlLzKx5kdkT3tGziN8Xsbx9Mf4Z/JRVYdGWgUrWCeUI28SvMUtnE75s9SC/KTGh1oX+lJbMjlFN3UzxINvEruuK3C32X1oVz0kwZkguW+oV+M7w39zg1k29mdvN4/SWX6oX4lb6J7mnZxG+KWRe6TNhNtdJMGZKb7P0kI37FQyqb+H2zB+lFmQmtfqH3C/3neZG3RO6bT+b3E/3P0HfJ4TlppgwJ2vi4XPx+LPr/B+7bNyn/uFb8vtnDx8Dwv+BVZl3oXehd6PSAT3iU5UGU2tOyiV/h8ObFIMxSHKQXE/xO8JBiJrpSe9rsvDmb9EJmXZh9re0X+i45PCfNlCFBGx+Xi9+PRfuF/heq03qc8itzlvIg8yt+RVdq38zhtGzi94nZ6UKXm3ShVpopQ3LB0i+Pil/xkMomft/sQXpRZkKr/8q9/8q9/8q9/8r9fzMw4fGU50v8iu6bl6kwS3GQXkzwO8FDipnoSu1ps/PmbNILmXVh1n/lvkvrwjlppgzJBUv9Qr8Z3pt7nJrJNzO7ebyO/Y9rhENqzsRDaiZFV/w+utDFmDTzCTjifVU7IZt4WOXZ/bv0TfyKrngXD6Irtals4kFqhZlkE13xKx5E97TaFN8Uhwl9E2ZP+I3/Z+jSzGlwxPuqdkI28bDKs/t3GWrxK7riXTyIrtSmsokHqRVmkk10xa94EN3TalN8Uxwm9E2YPeG3Cz01bT/oTmi8eEhhkaEWv6Ir2cSD6EptKpt4kFphJtlEV/yKB9E9rTbFN8VhQt+E2RN+u9BT09aF/o9kZagnXBbxkBolYZbyILrCTLKJrvgVD6J7Wm2Kb4rDhL4Jsyf8dqGnpq0LvQv9ptl64iG4yer/yaQeOdGVPKfxlWxSm+IrHqR2Qt+E2RN+u9Blgi7UTmi8eLgQ9ZdHZajFr+hKNvEgulKbyiYepFaYSTbRFb/iQXRPq03xTXGY0Ddh9oTfLvTUtPULvV/oN83WEw/BTVb7hX4nyIe1ZDk9bO3yW5LyK8yeuMdd6KlOd6FfvoQTLot4SI3SEw/Bnd6FmWQTXckjHkT3tNoU3xSHCX0TZk/47UJPTVsXehf6TbP1xENwk9V+od8J8mEtWU4PW7v8lqT8CrMn7nEXeqrTXeiXL+GEyyIeUqP0xENwp3dhJtlEV/KIB9E9rTbFN8VhQt+E2RN+u9BT09aF3oV+02w98RDcZLVf6HeCfFhLltPD1i6/JSm/wuyJexxf6BJYoAsc8TBBVzhINtEVDqI7wa94EA6iK8xSHiboCofTamUepBcpDim/oivZ3sxMOHyt7UL/gZwMiQyq6EozxYPovtmvMBMOopvqhXhIZRNd4XBabaoXKQ4pv6Ir2SbMmWR7wm8Xehf6o/86Sy5A6nKLB7mEovvmbMJMOJxWK/MwgVnKr+hKj9/MTDj0C/0XtGRIZFBFV5opHkT3zX6FmXAQ3VQvxEMqm+gKh9NqU71IcUj5FV3JNmHOJNsTfvuF3i/0fqH/hn/ASz1cqQcmpSscTqs9jVnKr+hKj59YkCs/ku0Jv13oXehd6F3oq3cr9r/PvvzhgwumPfYrlCm/orvy+PXvTyzIlR/J9oTfLvQu9C70LvTVu9WFviT0c8G0x34VIeVXdFceu9B/TagLvQu9C70LffmOyqP8xJfI0vCAgtOYpfyKrrRtwpxJtif8dqF3oXehd6Ev39FpD9fS8ICC05il/IqutO2JBbnyI9me8NuF3oXehd6Fvnq3+q/cl4T6r9z/DZEsPcH8xIJc+ZFsT/jtQu9C70LvQl+9W13oS0Jd6F3ovx6S/9xCfyLw6l6m/okrpbvKs/t38bv7G6tzp83DKs/Xv0s26cVpuqcxE79SKz0W3VStzJl4mMAhlU047NaO+kKfAFIGSvymdHcbvzonfldau38Xvru/sTqX4iDZxMNpuiv+0/4hSPxKrfRYdFO1MmfiYQKHVDbhsFvbhf4DORkoaXxKd7fxq3Pid6W1+3fhu/sbq3MpDpJNPJymu+LfhS6EnquVORNXMusmFpWPAAAgAElEQVSiK7WpbOJht7YLvQv9H2enF+s7lhQHeTTEw2m68nBNyCZ+pVZ6LLqpWumFeJjAIZVNOOzWdqF3oXeh/+L2pB4YeTTEw2m68nBNyCZ+pVZ6LLqpWumFeJjAIZVNOOzWdqF3oXehd6Ev3w955FKPcsqD6C5BbRakmG3aWR5LMZvAIZVtCfWGgi70LvQu9C705VMij1zqUU55EN0lqM2CFLNNO8tjKWYTOKSyLaHeUNCF3oXehd6FvnxK5JFLPcopD6K7BLVZkGK2aWd5LMVsAodUtiXUGwq60LvQu9C70JdPiTxyqUc55UF0l6A2C1LMNu0sj6WYTeCQyraEekNBF3oXehd6F/ryKZFHLvUopzyI7hLUZkGK2aad5bEUswkcUtmWUG8o6ELvQu9C70JfPiXyyKUe5ZQH0V2C2ixIMdu0szyWYjaBQyrbEuoNBaMWuuQR6DIkoit+U7WnZRO/KWan6b55JqUXwiE1ZykPoivMpHYCs5TfFF9hlvLwlVkX+g8T9AR0GdpV7bSButPvSuu/8vc3z6T0UDjIvZjgQbKJX6mdwCzlN8VXmKU8dKH/YmqegC5Du6qdNlB3+l1p/Vf+/uaZlB4KB7kXEzxINvErtROYpfym+AqzlIcu9C50uTe31soFuPWHDxZ74iG4E0+qx8LhNA+S7c5e/W0ZfPsWkU5lkx6/2UMXehd65OJ+IiqX8BO9/0JN6jFKsUv1WDic5kGyvblvkk16nOI7wUMXehe63Jtba+UC3PrDB4ulHqMUklSPhcNpHiTbm/sm2aTHKb4TPHShd6HLvbm1Vi7ArT98sFjqMUohSfVYOJzmQbK9uW+STXqc4jvBQxd6F7rcm1tr5QLc+sMHi6UeoxSSVI+Fw2keJNub+ybZpMcpvhM8dKF3ocu9ubVWLsCtP3ywWOoxSiFJ9Vg4nOZBsr25b5JNepziO8FDF3oXutybW2vlAtz6wweLpR6jFJJUj4XDaR4k25v7Jtmkxym+Ezx0oXehy725tVYuwK0/fLBY6jFKIUn1WDic5kGyvblvkk16nOI7wcPYhX4adGmmDOpptam+CQfphfgVXfGbqk1lE91UttN6keIwoReSTfom2VK6E7KJhy70m77QZaB2G3TCObmEqTzSC/EruqlsopvKJrriV2pP64Vkk9oJvRC/0jfJltKdkE08dKF3oe/Oyz+ek0t46w9/EUtdbtFNZRNd6YVkE13xK7XiV3RPq53QC2EmfZNsKd0J2cRDF3oX+u68dKHfSu5+sdMeRCEgD7jonlYrPZ6QTfom2VK6wmyChy70LnSZ2WWtXMKl2GZB6mKJ7qb1W49JLySb6N4aaPPfwqQ8TNCd0AvhkJqzlO6EbOKhC70LfXde+oV+K7n7xeSxn/AgCgHxK7qn1UqPJ2STvkm2lK4wm+ChC70LXWZ2WSuXcCm2WZC6WKK7af3WY9ILySa6twbqF/pPOCf0QnqcmrOU7oRs4qELvQt9d176hX4rufvF5LGf8CAKAfEruqfVSo8nZJO+SbaUrjCb4KELvQtdZnZZK5dwKbZZkLpYortp/dZj0gvJJrq3BuoXer/Q/2WgJszvBA9d6F3ot765pz324lcu7K1QN8VS2UR30/ry2Gm9WAbaLJjQC7EufZNsKd0J2cRDF3oX+u68/OM5uYS3/vDm15v4lUcjlU10U9lEV/xK7Wm9kGxSO6EX4lf6JtlSuhOyiYdHF/qusTvPSePv/N2vWjKoKQ/CQfyKbirbm/0KM+mFMEt5EF3xKxxSHkRX/KY4vFlXeiG1qb6Jhy70XVoXzsllufAzvzyaGj7RTWUTvqf5FWaSTZilPIiu+BUOKQ+iK35THN6sK72Q2lTfxEMX+i6tC+fkslz4mS70D+DJJfxAbqskNQ+SbYIHgSd+hUPKg+iK3xSHN+tKL6Q21Tfx0IW+S+vCObksF36mC/0DeHIJP5DbKknNg2Sb4EHgiV/hkPIguuI3xeHNutILqU31TTx0oe/SunBOLsuFn+lC/wCeXMIP5LZKUvMg2SZ4EHjiVzikPIiu+E1xeLOu9EJqU30TD13ou7QunJPLcuFnutA/gCeX8AO5rZLUPEi2CR4EnvgVDikPoit+UxzerCu9kNpU38RDF/ourQvn5LJc+Jku9A/gySX8QG6rJDUPkm2CB4EnfoVDyoPoit8UhzfrSi+kNtU38dCFvkvrwjm5LBd+pgv9A3hyCT+Q2ypJzYNkm+BB4Ilf4ZDyILriN8XhzbrSC6lN9U08dKHv0rpwTi7LhZ/pQv8AnlzCD+S2SlLzINkmeBB44lc4pDyIrvhNcXizrvRCalN9Ew9d6Lu0LpyTy3LhZ7rQP4Anl/ADua2S1DxItgkeBJ74FQ4pD6IrflMc3qwrvZDaVN/EQxf6Lq0L5+SyXPiZLvQP4Mkl/EBuqyQ1D5JtggeBJ36FQ8qD6IrfFIc360ovpDbVN/Hw6EKXwLsh/svnJlxC4S/zINnEg9Se5leytfY7gVSPRVd6Ifci5UH8Sm2zCa2fa7/9KQQ3fuu0gdqI+FuPSPukF6IrACZ4eLNfydbaLvRpMyDvjrwlE3JKtl2/Xei75IackyGRCyC6gmKChzf7lWyt7UKfNgPy7shbMiGnZNv124W+S27IORkSuQCiKygmeHizX8nW2i70aTMg7468JRNySrZdv13ou+SGnJMhkQsguoJigoc3+5Vsre1CnzYD8u7IWzIhp2Tb9duFvktuyDkZErkAoisoJnh4s1/J1tou9GkzIO+OvCUTckq2Xb9d6LvkhpyTIZELILqCYoKHN/uVbK3tQp82A/LuyFsyIadk2/Xbhb5Lbsg5GRK5AKIrKCZ4eLNfydbaLvRpMyDvjrwlE3JKtl2/Xei75IackyGRCyC6gmKChzf7lWyt7UKfNgPy7shbMiGnZNv124W+S27IORkSuQCiKygmeHizX8nW2i70aTMg7468JRNySrZdv13ou+SGnJMhkQsguoJigoc3+5Vsre1CnzYD8u7IWzIhp2Tb9XvsQhc40njR3YV+wrkJzMSDME31+DS/wkyyCV/RFb8pD6Irft/MIZVN+KZqU/Ow67cL/Qdy0xq029ir5+QSppiJB8lbv0KrX7Ffab15duS+CQfR9cn8vSeEwxNOu9C70P9xzuQSpoZaPMhlqV+h1YXehf7zvMgdSt1jn+L7TwiH+3/9Z8Uu9C70LvSbblrq4ZrwaEg28Su60qaUB9EVv2/mkMomfFO1qXnY9duF3oXehb57e344l3q4Jjwakk38iq60KeVBdMXvmzmksgnfVG1qHnb9dqF3oXeh796eLvR/JCePXOqxT3kQXRmrN3NIZRO+qdrUPOz67ULvQu9C3709Xehd6C+aHVm8sshE9yacj8kIhydMdaF3oXeh33TTUg/XhEdDsolf0ZU2pTyIrvh9M4dUNuGbqk3Nw67fLvQu9C703dvTL/R+ob9odmTxyiIT3ZtwPiYjHJ4w1YXehd6FftNNSz1cEx4NySZ+RVfalPIguuL3zRxS2YRvqjY1D7t+u9C70LvQd29Pv9D7hf6i2ZHFK4tMdG/C+ZiMcHjC1LELXeAIdBm+lG4qm+iexkGynda3VC+EWcqD6IpfqZV5EN0J2cSv1AqzCRxSfkVX+O7WdqFf+MqSZqaGWjzIkIhf8SC64ldqJ/hNeRBdYSZ9Ew+iK36lVvyK7oRs4ldqhdkEDim/oit8d2u70LvQ/3F25BLKUIvu7lCvzk3wm/IguitOX/8ufRMPoit+pVb8iu6EbOJXaoXZBA4pv6IrfHdru9C70LvQf3F7Uo+RPATiQXTl0Uh5EF3xK7UTmInfCbXC7LQei1/h8ETfutC70LvQu9CXb03qkRPdpcnNgtSjPCHbJpLlMWE2gUPKr+guod5Q0IXehd6F3oW+fErkUZZHTnSXJjcLxK/8xIRs4ldqhdkEDim/oit8d2u70LvQu9C70JfvhzzK8siJ7tLkZoH4lZ+YkE38Sq0wm8Ah5Vd0he9ubRd6F3oXehf68v2QR1keOdFdmtwsEL/yExOyiV+pFWYTOKT8iq7w3a3tQu9C70LvQl++H/IoyyMnukuTmwXiV35iQjbxK7XCbAKHlF/RFb67tV3oXehd6F3oy/dDHmV55ER3aXKzQPzKT0zIJn6lVphN4JDyK7rCd7e2C70LvQu9C335fsijLI+c6C5NbhaIX/mJCdnEr9QKswkcUn5FV/ju1h670FMgZfhSHqSZ4ld0JdsED5JNaiXbBGaSLVV7Ggfxm2ImcyYeJNsED5It5Vc8CF/R3a3tQn/oC323QatzqaGWQZ3gYcVp9++SbQKz3Zx3njuNg/i9k9NXLZkz8SDZJniQbCm/4kH4iu5ubRd6F/o/zo4MaupiiYfdC7A6J9nEr+iuPE77+2kcxG+KdWoeJNsED8I35Vc8CF/R3a3tQu9C70L/xe2RR0Mut+juXu7fde40DuI3xTQ1D5Jtggfhm/IrHoSv6O7WdqF3oXehd6Hvvh9jZ0cCTXiUU8tJsk3wIH1L+RUPwld0d2u70LvQxz7KEy6LPBriV3R3L/fvOncaB/GbYpqaB8k2wYPwTfkVD8JXdHdru9C70LvQ+4W++36MnR0JNOFRTi0nyTbBg/Qt5Vc8CF/R3a3tQu9CH/soT7gs8miIX9Hdvdy/69xpHMRvimlqHiTbBA/CN+VXPAhf0d2t7ULvQu9C7xf67vsxdnYk0IRHObWcJNsED9K3lF/xIHxFd7e2C70LfeyjPOGyyKMhfkV393L/rnOncRC/KaapeZBsEzwI35Rf8SB8RXe3tgu9C70LvV/ou+/H2NmRQBMe5dRykmwTPEjfUn7Fg/AV3d3a+ELfNXbnuVTjpZn18L2jwkH4yrzUg9Dyvrn67z0xYc6EQM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9tiF3safPHb3e58wD6d5kC5MWCLit70QWl4rfF39sxOnzeRnqa5VdaFf49fTQwjIA5N6CE7zIK1LMRMPUtteCC2vFb6u/tmJ02bys1TXqrrQr/Hr6SEE5IFJPQSneZDWpZiJB6ltL4SW1wpfV//sxGkz+Vmqa1Vd6Nf49fQQAvLApB6C0zxI61LMxIPUthdCy2uFr6t/duK0mfws1bWqLvRr/Hp6CAF5YFIPwWkepHUpZuJBatsLoeW1wtfVPztx2kx+lupaVRf6NX49PYSAPDCph+A0D9K6FDPxILXthdDyWuHr6p+dOG0mP0t1raoL/Rq/nh5CQB6Y1ENwmgdpXYqZeJDa9kJoea3wdfXPTpw2k5+lulbVhX6NX08PISAPTOohOM2DtC7FTDxIbXshtLxW+Lr6ZydOm8nPUl2r6kK/xq+nhxCQByb1EJzmQVqXYiYepLa9EFpeK3xd/bMTp83kZ6muVXWhX+PX00MIyAOTeghO8yCtSzETD1LbXggtrxW+rv7ZidNm8rNU16q60K/x6+khBOSBST0Ep3mQ1qWYiQepbS+EltcKX1f/7MRpM/lZqmtV8YUujU81SDwITvErHkRX/J7mQbKlalO9EL/SN9FNZRO/4kF0hYPUil/RlVrhkPJ7mgfhm2ImHnZru9B3yf3xxx/S+NMugGQThMJBdFO1KQ7iN8UslU38igfRFb5SK35FV2qFQ8rvaR6Eb4qZeNit7ULfJdeFvkVOHoKtH7j50ITLnWKWyiZ+xYPo3jwGf8mJ35QH4ZDye5oH6UWKmXjYre1C3yXXhb5FTh6CrR+4+dCEy51ilsomfsWD6N48Bl3oPwCVXkiPpW/iQXRTfsXDbm0X+i65LvQtcqlLuGXmg0MTLneKWSqb+BUPovtBa7dKxO/WD3xwSDik/J7m4QOso/6hTfx+re1C3yXXhb5FTh6CrR+4+VDqQRSbKWapbOJXPIiu8JVa8Su6UiscUn5P8yB8U8zEw25tF/ouuS70LXLyEGz9wM2HJlzuFLNUNvErHkT35jEY9fUmHISvMDvNg2RLMRMPu7Vd6LvkutC3yMlDsPUDNx+acLlTzFLZxK94EN2bx6AL/Qeg0gvpsfRNPIhuyq942K3tQt8l14W+RS51CbfMfHBowuVOMUtlE7/iQXQ/aO1Wifjd+oEPDgmHlN/TPHyAddQ/tInfr7Vd6LvkutC3yMlDsPUDNx9KPYhiM8UslU38igfRFb5SK35FV2qFQ8rvaR6Eb4qZeNit7ULfJdeFvkVOHoKtH7j50ITLnWKWyiZ+xYPo3jwGo77ehIPwFWaneZBsKWbiYbf22IWeGqiU7m6D7jwn2e783a9aqcuSyiZ+3+xhwjxM4JvikNIVZqlZF13hINlEN1Wb4vDVbxf6D92TIXmiQXcOl2S783e70K/RlDmb0GNJOyGbeJBsE2plHoRDSleYiQfRTdUK310PXehd6Luzs3UuNdSpyy1+3+xhq9kfHDqN7weRRpXITKZ6IboCT7KJbqo2xaFf6L/omAzJEw26c7gk252/2y/0azRlzib0WNJOyCYeJNuEWpkH4ZDSFWbiQXRTtcJ310O/0PuFvjs7W+dSQ5263OL3zR62mv3BodP4fhBpVInMZKoXoivwJJvopmpTHPqF3i/01MwudVNDnbrc4vfNHpaN3Sw4je9mzN92TGYy1QvRFVCSTXRTtSkOXehd6KmZXeqmhjp1ucXvmz0sG7tZcBrfzZi/7ZjMZKoXoiugJJvopmpTHLrQu9BTM7vUTQ116nKL3zd7WDZ2s+A0vpsxf9sxmclUL0RXQEk20U3Vpjh0oXehp2Z2qZsa6tTlFr9v9rBs7GbBaXw3Y/62YzKTqV6IroCSbKKbqk1x6ELvQk/N7FI3NdSpyy1+3+xh2djNgtP4bsb8bcdkJlO9EF0BJdlEN1Wb4tCF3oWemtmlbmqoU5db/L7Zw7KxmwWn8d2M+duOyUymeiG6AkqyiW6qNsXhFQtdoJ/WeMn2xJCs/KT4prKJX/GQ0l3x/9uF/vZNyj+uFQ4fi/7xxx+nMRMOkk2YvdlDKpvoSi+kxykPXejSseG1TwzJCoEM9Urr699T2cSveEjpCjPxILrCQXTF72keJJswEw6neUhlE13phfBNeehCl44Nr31iSFYIZKhXWl3oQujn2vbC+QkzuW+iK67f7CGVTXSlF9LjlIcudOnY8NonhmSFQIZ6pdWFLoS60K/R+n5a5lfum+hKjjd7SGUTXemF9DjloQtdOja89okhWSGQoV5pdaELoS70a7S60Hf5ybsj78MEXWGSyiYeutB3aQ08JxcgZV+GWjyksolf8ZDSFWbiQXSFg+iK39M8SDZhJhxO85DKJrrSC+Gb8tCFLh0bXvvEkKwQyFCvtPqFLoT6hX6NVr/Qd/nJuyPvwwRdYZLKJh660HdpDTwnFyBlX4ZaPKSyiV/xkNIVZuJBdIWD6Irf0zxINmEmHE7zkMomutIL4Zvy0IUuHRte+8SQrBDIUK+0+oUuhPqFfo1Wv9B3+cm7I+/DBF1hksomHrrQd2kNPCcXIGVfhlo8pLKJX/GQ0hVm4kF0hYPoit/TPEg2YSYcTvOQyia60gvhm/LQhS4dG177xJCsEMhQr7T6hS6E+oV+jVa/0Hf5ybsj78MEXWGSyiYeXrHQBaTAmTBQqWwTOIiHCbUT5iHFYcKcSbZUL8SD1E7wKx4kW2p2xG/Kg3CQWskmul3ov6Al0GWgUrq7jV+dO83vKs/u31McRHfX++qczO9K64m/C7MJ2Sb4FQ/SwxRf8ZvyIBykVrKJbhd6F/pyXmT4TrtYy/BfClIcRFf8Su1pfRNmE7JN8CseJsyO+J3QY2Em2US3C70LfTkvMnynXaxl+C50QfRY7WkzOcGveJBGpu68+E15EA5SK9lEtwu9C305LzJ8p12sZfgudEH0WO1pMznBr3iQRqbuvPhNeRAOUivZRLcLvQt9OS8yfKddrGX4LnRB9FjtaTM5wa94kEam7rz4TXkQDlIr2US3C70LfTkvMnynXaxl+C50QfRY7WkzOcGveJBGpu68+E15EA5SK9lEtwu9C305LzJ8p12sZfgudEH0WO1pMznBr3iQRqbuvPhNeRAOUivZRLcLvQt9OS8yfKddrGX4LnRB9FjtaTM5wa94kEam7rz4TXkQDlIr2US3C70LfTkvMnynXaxl+C50QfRY7WkzOcGveJBGpu68+E15EA5SK9lEtwu9C305LzJ8p12sZfgudEH0WO1pMznBr3iQRqbuvPhNeRAOUivZRHfsQpcQKTgThmRCtpQH6XGqF6ls9fu9u8JXmIluas7EQyrbm3Wlb9IL0ZXaVC/EQxf6L2hJg3ahr86lBlWypTyssv9tOL99k/KPa1PZhO/HZnFBiu4Ev+JhQt/EQyrbm3VlfqUXoiu1qV6Ihy70LvTlvJx2WZaBvhSkssnlrt/vBITZhL6Jh1S2N+tOuBfiIdUL8dCF3oW+nBd5uJZimwVyWeQnUtnq93sXhK8wE12Zh5SH6vo/tEnfUvMgHlI9Fg9d6F3oy3k57bIsA/UL/SdE8hil+IqH1EymPFS3C/3rvUnNbxd6F/ryfX5i+FYm5EFcaT1xseq3X+h/e1zhvwMi903m7DTdCfdYPKR6IR660LvQl/MiD8FSbLNALov8RCpb/Xahd6H/fBNPuxfylki21LvThd6FvpzZJ4ZvZUIuy0qrX+gzH1rpcWomUx6q23/l/sS704Xehb7cf6nHc/nDXwrkQRTdVLb67Rd6v9Bn/oOjvA9SK3c+9e50oXehL2f2ieFbmZDLstJ64p+U67cLvQu9C/3f3qIn3tRvf4Z/pY+crBp/EEVdehEei49si9+PBP9XlMpWvz6/wmxC38RDKtubdSfcY/GQ6oV4eMUXugSWSyi6qWamdCWb1J7mN5VNdGUmT+NbvzIJ2VrpRcpJatZP8yscdrMd+4UugVMg5bKIh5SuMJPa0/ymsolu58G/5oWv1HZ+hZbXpmbdnXx2IuVXdD9z+nNVF/ouueD/bOVpD8xpfqXlkk105XKLB9EVv1Jbv0IrWyu9SDmRmXyzX+Gw24su9F1yXeh/kZNL+MRQX2jpT0clm/yucBAPoit+pbZ+hVa2VnqRciIz+Wa/wmG3F13ou+S60LvQL8yOXG555ET3gv1fHq3fFFnXlV64+mcnZCbf7Fc4fEa2/8p9l9M/npPhk2amdG8N/0XsNL/CQbKJbufhOy3hIHylVno8wW8qm+hKrTCTXogHqU35FV3x+7W2X+i75PqF3i/0C7Mjl1seOdG9YL9f6Cl4N+vK7Nz803/JyUy+2a9w2O1FF/ouuS70LvQLsyOXWx450b1gvws9Be9mXZmdm3+6C/0HoE/czS70C1Msl0WamdK9EPVVD7hwkF6IbufhOy3hIHylVno8wW8qm+hKrTCTXogHqU35FV3x+7W2C32XXL/Q+4V+YXbkcssjJ7oX7L/qH/BO4yt9k2yiK7Uyk2/2KxyEbxf6Lq0fzsnwSTNTujfF/knmNL/CQbKJbuehX+gyL7u1qfkVP6lZFw9Sm/IruuL30YW+a+yEcxMui3CSgUplEw+STWolW8qveJBsp/mVbBNqU3xT2VJzlvKb0pW+pZiJh10O8X/lvmvshHOpxqeyy0ClsomHFAfJlvIrHoTDaX4l24TaFN9UttScpfymdKVvKWbiYZdDF/ouOfzP0C/8zG1HZaBOHuoVMMkmzFa/+7d/Nfbtm5R/XHua34+DDSlM8U3Fk1lPeZigK31LMRMPu8y60HfJdaFvkXtiqFfG5MKm/IqHVZ6vfz/Nr2SbUJvim8qWmrOU35Su9C3FTDzscuhC3yXXhb5F7omhXhmTC5vyKx5WebrQhdC12tQ8XHP176dTc5bym9KVvqWYiYddDl3ou+S60LfIPTHUK2NyYVN+xcMqTxe6ELpWm5qHa6660Ff8pG+n3c2v2bvQV5Pwi7+nGn/B0i+P/leGesVP+ibMVr/7t4vX/wxdcI2pTc1DKqDMesrDBF3pW4qZeNhl1oW+S65f6FvknhjqlTG5sCm/4mGVp1/oQuhabWoerrnqF/qKn/TttLvZL/RV9z/8e6rxH/48l/1XhnoFRvomzFa/2y90ITSzNjUPqbQy6ykPE3Slbylm4mGXWb/Qd8n1C32L3BNDvTImFzblVzys8vQLXQhdq03NwzVX/UJf8ZO+nXY3+4W+6v6Hf081/sOf57L/ylCvwEjfhNnqd/uFLoRm1qbmIZVWZj3lYYKu9C3FTDzsMusX+i65Iedk+FIDJR4mYJvAYYIH6YX4PW0ehMOba6XHKQ4yO+I3pZvisKvbhb5Lbsi5CYMqHiZgk4dA/AqHCR4km/gVDuKhtVkC0uOUE5kd8ZvSTXHY1e1C3yU35NyEQRUPE7DJQyB+hcMED5JN/AoH8dDaLAHpccqJzI74TemmOKyf+FwAABBMSURBVOzqdqHvkhtybsKgiocJ2OQhEL/CYYIHySZ+hYN4aG2WgPQ45URmR/ymdFMcdnW70HfJDTk3YVDFwwRs8hCIX+EwwYNkE7/CQTy0NktAepxyIrMjflO6KQ67ul3ou+SGnJswqOJhAjZ5CMSvcJjgQbKJX+EgHlqbJSA9TjmR2RG/Kd0Uh13dLvRdckPOTRhU8TABmzwE4lc4TPAg2cSvcBAPrc0SkB6nnMjsiN+UborDrm4X+i65IecmDKp4mIBNHgLxKxwmeJBs4lc4iIfWZglIj1NOZHbEb0o3xWFXtwt9l9yQcxMGVTxMwCYPgfgVDhM8SDbxKxzEQ2uzBKTHKScyO+I3pZvisKvbhb5Lbsi5CYMqHiZgk4dA/AqHCR4km/gVDuKhtVkC0uOUE5kd8ZvSTXHY1e1C3yU35NyEQRUPE7DJQyB+hcMED5JN/AoH8dDaLAHpccqJzI74TemmOOzqxhe6gNwN8bZzMqiSXXqR8pDyK7qpbG/mm2ImfRO+oiu1wkH8iq74TXk4TTfFTHRTPf7qoQtdOvJQbarxqUuYwiJ+xUP5fqclfFPMpG/iV3SlVjiIX9EVvykPp+mmmIluqsdd6NKF31CbanzqEqYQiV/xUL5d6DIvX2tldmR+RVe8pzycpptiJrqpHnehSxd+Q22q8alLmEIkfsVD+Xahy7x0of9MS+6m3LeUrvRbPIiucBDdLvRdWg+dSzVeBjXlQRCKX9FNZRO/KQ/C4c1+hYPUSt8m8E15OE1XeizZRFdmR3S70HdpPXQu1XgZ1JQHQSh+RTeVTfymPAiHN/sVDlIrfZvAN+XhNF3psWQTXZkd0e1C36X10LlU42VQUx4EofgV3VQ28ZvyIBze7Fc4SK30bQLflIfTdKXHkk10ZXZEtwt9l9ZD51KNl0FNeRCE4ld0U9nEb8qDcHizX+EgtdK3CXxTHk7TlR5LNtGV2RHdLvRdWg+dSzVeBjXlQRCKX9FNZRO/KQ/C4c1+hYPUSt8m8E15OE1XeizZRFdmR3S70HdpPXQu1XgZ1JQHQSh+RTeVTfymPAiHN/sVDlIrfZvAN+XhNF3psWQTXZkd0e1C36X10LlU42VQUx4EofgV3VQ28ZvyIBze7Fc4SK30bQLflIfTdKXHkk10ZXZEd+xCfyLwLqir52RIhIPoSoaUhwm6wiHFVzxIrfAVXakVZuI3pSvZpFb8im6ZCa3vtSlm4kQ8iG4X+i6tC+fkckvjRVfspzxM0BUOKb7iQWqFr+hKrTATvyldySa14ld0y0xodaE7rV+ckKGWQb3V5ANiKQ6iKzGlF+Jhgq5wkGyim6oVvikPwkz8pnQncBAPZSa0utCdVhf6klnqMRLdpckvBRMeDckmfoWDeBDdVG2Kg/gVZuI3pSvZpFb8im6ZCa0udKfVhb5kJpc7dWGXJrvQf0IkfRO+qVqZnZQHYSZ+U7oTOIiHMhNaXehOqwt9ySz1GInu0mQXehe6DMm/1MpMdjk58DKbw0ycSN9E92vtqP9/6E8E3gV19dyER04ySC8mZBO/wkGyiW6qNsVB/Aoz8ZvSlWxSK35Ft8yEVr/QnVa/0JfM5HKnLuzSZL/Q+4UuQ9Iv9F/Skjsv2FPvg+iKX6k9jZlke4Jvv9ClIxdqZVCl8aIr9lMeJugKhxRf8SC1wld0pVaYid+UrmSTWvErumUmtPqF7rT6hb5kJpc7dWGXJvuF3i90GZJ+ofcL/YZ5+Soh76T89GlvqmT7G78/JenGr0iDwlY23N93JMVBdCWN9EI8TNAVDpJNdFO1wjflQZiJ35TuBA7iocyEVr/QndZv+EKXy31roIO/YoXDhEcj1WPJJszEb8pDyq/oprIJX/ErtZJtgl/Jdlqt9CKVTXr8hN9j/zN0AZlqpjRI/KZ0hUPKQ0o3lU10Uz0WD1IrfkVXeiy6Kb/iQbJN8CvZTquVXqSySY+f8NuFfqHT0qBU40VXojab0PpeK70Qvu7ksxPi9zPF71WpbCm/qWwT/Eq202pTcyYcpMdP+O1Cl+79UCsNSjVedCVqswmtLvSvtGR2hHJq1sWDZJvgV7KdViu9SGWTHj/htwv9QqelQanGi65EbTah1YXehf7zvKTupk/mO0/IG5UiID1+wm8X+oVOS4NSjRddidpsQqsLvQu9C91vzLUT8kZd+6V/Py3v7xN+u9AvdFoalGq86ErUZhNaXehd6F3ofmOunZA36tovdaH/RUAWjjRIdFPNTPlN6QqHlIeUbiqb6MpMCgfxILXiV3RT2VJ+U9km+JVsp9Wm5kw4SI+f8NsvdOneD7XSoFTjRVeiNpvQ6hd6v9D7he435toJeaOu/VK/0PuF/sMMyOKVQRVdGeqUh5RuKpvoSi+Eg3iQWvEruqlsKb+pbBP8SrbTalNzJhykx0/47Re6dK9f6P9IKzXUoittTF0s8ZvyIBzEr+imsqX8prJN8CvZTqtNzZlwkB4/4bcLXbo3cKGL/dTwvVlX+EqtXO7T+AqHCbUpvqdlE7+p+RUPUit+RXdabRf6hY7IkEx4NFIe3qx7YTx+eXTC7KT6lmKW0n0zB8kmfFPzKx6kVvyK7rTaLvQLHZEhkYslumI/5eHNusJXaqXHp/EVDhNqU3xPyyZ+U/MrHqRW/IrutNou9AsdkSGZ8GikPLxZ98J49As9Be9m3dT83mxzS06yyQ+k3j7xILXiV3Sn1XahX+iIDIlcLNEV+ykPb9YVvlIrPT6Nr3CYUJvie1o28ZuaX/EgteJXdKfVdqFf6IgMyYRHI+XhzboXxqNf6Cl4N+um5vdmm1tykk1+IPX2iQepFb+iO622C/1CR2RI5GKJrthPeXizrvCVWunxaXyFw4TaFN/Tsonf1PyKB6kVv6I7rbYL/UJHZEgmPBopD2/WvTAe/UJPwbtZNzW/N9vckpNs8gOpt088SK34Fd1ptV3oFzoiQyIXS3TFfsrDm3WFr9RKj0/jKxwm1Kb4npZN/KbmVzxIrfgV3Wm1XegXOiJDMuHRSHl4s+6F8egXegrezbqp+b3Z5pacZJMfSL194kFqxa/oTqvtQr/QERkSuViiK/ZTHt6sK3ylVnp8Gl/hMKE2xfe0bOI3Nb/iQWrFr+hOq+1Cv9ARGZLUo5HSvYDltqOSTX5U+ia6b/abYpbiO8GvZJtQK/M7ga/4Fb4Tsonfr7Vd6Lvk/vjjD2m8DN8E3QtYbjsqzORHha/ovtlvilmK7wS/km1CrczvBL7iV/hOyCZ+u9B3af1wThovwzdB9yZEl2SEmfyQ8BXdN/tNMUvxneBXsk2olfmdwFf8Ct8J2cRvF/ourS70m8h9JnPahX2z3wmPnPCd4PezKZ9TdRpf8SuUT56d/it36XQX+gVafvS0C/tmvxMeOeE7wa9P/O89cRpf8StkT56dLnTpdBf6BVp+9LQL+2a/Ex454TvBr0/87z1xGl/xK2RPnp0udOl0F/oFWn70tAv7Zr8THjnhO8GvT/zvPXEaX/ErZE+enS506XQX+gVafvS0C/tmvxMeOeE7wa9P/O89cRpf8StkT56dLnTpdBf6BVp+9LQL+2a/Ex454TvBr0/87z1xGl/xK2RPnp0udOl0F/oFWn70tAv7Zr8THjnhO8GvT/zvPXEaX/ErZE+enS506XQX+gVafvS0C/tmvxMeOeE7wa9P/O89cRpf8StkT56dYxe6NGhCrQxfaqDEQ4qZZBO/oivZTvMg2VLMxIPUSi9EVziIB9EVv1I7wa94kGwpvqf5/cqsC10m6EKtDMlpgypYJNtpzCSbMBMOopvyKx6kdgIH8TCB7wS/4kHmIcX3NL9d6DI1N9XKkJw2qIJIsp3GTLIJM+Eguim/4kFqJ3AQDxP4TvArHmQeUnxP89uFLlNzU60MyWmDKogk22nMJJswEw6im/IrHqR2AgfxMIHvBL/iQeYhxfc0v13oMjU31cqQnDaogkiyncZMsgkz4SC6Kb/iQWoncBAPE/hO8CseZB5SfE/z24UuU3NTrQzJaYMqiCTbacwkmzATDqKb8isepHYCB/Ewge8Ev+JB5iHF9zS/XegyNTfVypCcNqiCSLKdxkyyCTPhILopv+JBaidwEA8T+E7wKx5kHlJ8T/PbhS5Tc1OtDMlpgyqIJNtpzCSbMBMOopvyKx6kdgIH8TCB7wS/4kHmIcX3NL9d6DI1N9XKkJw2qIJIsp3GTLIJM+Eguim/4kFqJ3AQDxP4TvArHmQeUnxP89uFLlNzU60MyWmDKogk22nMJJswEw6im/IrHqR2AgfxMIHvBL/iQeYhxfc0v13oMjU31cqQnDaogkiyncZMsgkz4SC6Kb/iQWoncBAPE/hO8CseZB5SfE/zO3ahSzPfXNtB/d7d1MWS2ZFeTPAr2SbUTuA7wYP0QvyKbmp+xa94SOkKM/Eguru1o/6nX3dDvO1cakjksgjT0/ymsqX4it/TamV2UnwneJC+iV/RPY2vcJiQTXqxW9uFvksueE4GVWycNtQpv8JMejHBr2SbUDuB7wQP0gvxK7qp+RW/4iGlK8zEg+ju1nah75ILnksNiVwWiXea31S2FF/xe1qtzE6K7wQP0jfxK7qn8RUOE7JJL3Zru9B3yQXPyaCKjdOGOuVXmEkvJviVbBNqJ/Cd4EF6IX5FNzW/4lc8pHSFmXgQ3d3aLvRdcsFzqSGRyyLxTvObypbiK35Pq5XZSfGd4EH6Jn5F9zS+wmFCNunFbm0X+i654DkZVLFx2lCn/Aoz6cUEv5JtQu0EvhM8SC/Er+im5lf8ioeUrjATD6K7W9uFvksueC41JHJZJN5pflPZUnzF72m1MjspvhM8SN/Er+iexlc4TMgmvdit7ULfJRc8J4MqNk4b6pRfYSa9mOBXsk2oncB3ggfphfgV3dT8il/xkNIVZuJBdHdru9B3yQXPpYZELovEO81vKluKr/g9rVZmJ8V3ggfpm/gV3dP4CocJ2aQXu7Vd6LvkgudkUMXGaUOd8ivMpBcT/Eq2CbUT+E7wIL0Qv6Kbml/xKx5SusJMPIjubm18oe8a67kSKIESKIESKIHPCXShf86qlSVQAiVQAiUwlkAX+tjW1FgJlEAJlEAJfE6gC/1zVq0sgRIogRIogbEEutDHtqbGSqAESqAESuBzAl3on7NqZQmUQAmUQAmMJdCFPrY1NVYCJVACJVACnxPoQv+cVStLoARKoARKYCyBLvSxramxEiiBEiiBEvicQBf656xaWQIlUAIlUAJjCXShj21NjZVACZRACZTA5wS60D9n1coSKIESKIESGEugC31sa2qsBEqgBEqgBD4n0IX+OatWlkAJlEAJlMBYAl3oY1tTYyVQAiVQAiXwOYEu9M9ZtbIESqAESqAExhLoQh/bmhorgRIogRIogc8JdKF/zqqVJVACJVACJTCWQBf62NbUWAmUQAmUQAl8TqAL/XNWrSyBEiiBEiiBsQS60Me2psZKoARKoARK4HMCXeifs2plCZRACZRACYwl0IU+tjU1VgIlUAIlUAKfE+hC/5xVK0ugBEqgBEpgLIEu9LGtqbESKIESKIES+JzA/wNcGiLlJGLuewAAAABJRU5ErkJggg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1"/>
            <a:ext cx="7142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https://bl831.als.lbl.gov/~</a:t>
            </a:r>
            <a:r>
              <a:rPr lang="en-US" dirty="0" smtClean="0"/>
              <a:t>jamesh/powerpoint/Ringberg_2025.pptx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2194560" y="3972560"/>
            <a:ext cx="4135120" cy="4165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361950" y="2102418"/>
            <a:ext cx="8020050" cy="32058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4" y="0"/>
            <a:ext cx="1343025" cy="134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438151" y="2800350"/>
            <a:ext cx="7762874" cy="3876675"/>
            <a:chOff x="438151" y="2800350"/>
            <a:chExt cx="7762874" cy="3876675"/>
          </a:xfrm>
        </p:grpSpPr>
        <p:sp>
          <p:nvSpPr>
            <p:cNvPr id="7" name="Rectangle 6"/>
            <p:cNvSpPr/>
            <p:nvPr/>
          </p:nvSpPr>
          <p:spPr>
            <a:xfrm>
              <a:off x="3638550" y="2800350"/>
              <a:ext cx="2695575" cy="4381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771650" y="3362325"/>
              <a:ext cx="5019675" cy="4381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38151" y="4476750"/>
              <a:ext cx="7762874" cy="22002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1325042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s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85725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average structure: galloping horse</a:t>
            </a:r>
          </a:p>
        </p:txBody>
      </p:sp>
    </p:spTree>
    <p:extLst>
      <p:ext uri="{BB962C8B-B14F-4D97-AF65-F5344CB8AC3E}">
        <p14:creationId xmlns:p14="http://schemas.microsoft.com/office/powerpoint/2010/main" val="248230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s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85725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Horses have bones</a:t>
            </a:r>
          </a:p>
        </p:txBody>
      </p:sp>
      <p:pic>
        <p:nvPicPr>
          <p:cNvPr id="1026" name="Picture 2" descr="Horse Skeleton Stock Illustration - Download Image Now - Animal Skeleton,  Horse, Anatomy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85" b="97561" l="1961" r="982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018" y="1982915"/>
            <a:ext cx="6214404" cy="473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ight Brace 3"/>
          <p:cNvSpPr/>
          <p:nvPr/>
        </p:nvSpPr>
        <p:spPr>
          <a:xfrm>
            <a:off x="6024785" y="4572000"/>
            <a:ext cx="1734796" cy="914400"/>
          </a:xfrm>
          <a:prstGeom prst="rightBrac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469024" y="4614730"/>
            <a:ext cx="922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+/- 0.01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00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Differences &amp; Similarities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horse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683125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~2 m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Stiff backbone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Bone sigma ~ 1 mm 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4 joints/leg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Continuous angle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torision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Concerted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motion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 steric clashes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molecule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683125"/>
          </a:xfrm>
        </p:spPr>
        <p:txBody>
          <a:bodyPr/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~100 Å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Stiff backbone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Bond sigma = 0.01 Å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0-4 chi angles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Angle sigma ~ 1°</a:t>
            </a:r>
          </a:p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Rotamers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Concerted motion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no steric clashes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43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s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85725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sz="4000" dirty="0" smtClean="0"/>
              <a:t>Horses have bones</a:t>
            </a:r>
          </a:p>
        </p:txBody>
      </p:sp>
      <p:pic>
        <p:nvPicPr>
          <p:cNvPr id="1026" name="Picture 2" descr="Horse Skeleton Stock Illustration - Download Image Now - Animal Skeleton,  Horse, Anatomy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85" b="97561" l="1961" r="982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018" y="1982915"/>
            <a:ext cx="6214404" cy="473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 rot="20706948">
            <a:off x="3184525" y="3877844"/>
            <a:ext cx="133705" cy="47415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rot="2142595">
            <a:off x="2950679" y="4521601"/>
            <a:ext cx="133705" cy="72993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rot="515946">
            <a:off x="2581867" y="5422094"/>
            <a:ext cx="133705" cy="50603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20214219">
            <a:off x="2641386" y="6190568"/>
            <a:ext cx="133705" cy="28639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2571750" y="514731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192780" y="43434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051810" y="361569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3347406">
            <a:off x="3463132" y="3243208"/>
            <a:ext cx="133705" cy="53059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737610" y="313182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5772733">
            <a:off x="4889117" y="2464601"/>
            <a:ext cx="133705" cy="189757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634990" y="307848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217920" y="38481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859780" y="438531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855970" y="53340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897880" y="600456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453640" y="593217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 rot="21384983">
            <a:off x="5942836" y="5622405"/>
            <a:ext cx="133705" cy="36654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938520" y="4667250"/>
            <a:ext cx="133705" cy="65901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 rot="19541542">
            <a:off x="6133179" y="6217929"/>
            <a:ext cx="133705" cy="28598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 rot="2199820">
            <a:off x="6114286" y="4060306"/>
            <a:ext cx="133705" cy="36654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916930" y="338328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 rot="19389382">
            <a:off x="6020332" y="3261065"/>
            <a:ext cx="133705" cy="66314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onut 29"/>
          <p:cNvSpPr>
            <a:spLocks noChangeAspect="1"/>
          </p:cNvSpPr>
          <p:nvPr/>
        </p:nvSpPr>
        <p:spPr>
          <a:xfrm>
            <a:off x="6781800" y="2316480"/>
            <a:ext cx="2244090" cy="224409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Chord 27"/>
          <p:cNvSpPr/>
          <p:nvPr/>
        </p:nvSpPr>
        <p:spPr>
          <a:xfrm rot="5400000">
            <a:off x="2621280" y="6400800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hord 30"/>
          <p:cNvSpPr/>
          <p:nvPr/>
        </p:nvSpPr>
        <p:spPr>
          <a:xfrm rot="5400000">
            <a:off x="6172200" y="6400800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7772400" y="330708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7117080" y="239268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 rot="19389382">
            <a:off x="7555163" y="2553459"/>
            <a:ext cx="100919" cy="83398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13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Muybridge’s galloping horse 0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1069848"/>
            <a:ext cx="8572500" cy="57150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2686050" y="459105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699510" y="407289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983480" y="509397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4625340" y="54597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3436620" y="503682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6804660" y="254127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5337810" y="54254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863590" y="51549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hord 3"/>
          <p:cNvSpPr/>
          <p:nvPr/>
        </p:nvSpPr>
        <p:spPr>
          <a:xfrm rot="9959765">
            <a:off x="3429000" y="5414011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hord 33"/>
          <p:cNvSpPr/>
          <p:nvPr/>
        </p:nvSpPr>
        <p:spPr>
          <a:xfrm rot="14612710">
            <a:off x="3676650" y="5280661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hord 34"/>
          <p:cNvSpPr/>
          <p:nvPr/>
        </p:nvSpPr>
        <p:spPr>
          <a:xfrm rot="14679114">
            <a:off x="4194810" y="5398769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hord 35"/>
          <p:cNvSpPr/>
          <p:nvPr/>
        </p:nvSpPr>
        <p:spPr>
          <a:xfrm rot="14679114">
            <a:off x="4987291" y="5246369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7707630" y="319659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Donut 37"/>
          <p:cNvSpPr>
            <a:spLocks noChangeAspect="1"/>
          </p:cNvSpPr>
          <p:nvPr/>
        </p:nvSpPr>
        <p:spPr>
          <a:xfrm>
            <a:off x="6724650" y="2205990"/>
            <a:ext cx="2244090" cy="224409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2693670" y="326136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Donut 39"/>
          <p:cNvSpPr>
            <a:spLocks noChangeAspect="1"/>
          </p:cNvSpPr>
          <p:nvPr/>
        </p:nvSpPr>
        <p:spPr>
          <a:xfrm>
            <a:off x="1699260" y="3573780"/>
            <a:ext cx="2266950" cy="226695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51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Muybridge’s galloping horse 1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1069848"/>
            <a:ext cx="8577072" cy="5718048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3688080" y="495681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817620" y="389001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282690" y="490347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5878830" y="54635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899910" y="252222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hord 35"/>
          <p:cNvSpPr/>
          <p:nvPr/>
        </p:nvSpPr>
        <p:spPr>
          <a:xfrm rot="13101002">
            <a:off x="5520692" y="5528308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hord 36"/>
          <p:cNvSpPr/>
          <p:nvPr/>
        </p:nvSpPr>
        <p:spPr>
          <a:xfrm rot="6906459">
            <a:off x="4732020" y="5730239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4926330" y="54254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hord 38"/>
          <p:cNvSpPr/>
          <p:nvPr/>
        </p:nvSpPr>
        <p:spPr>
          <a:xfrm rot="13101002">
            <a:off x="5673092" y="5680708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7768590" y="32118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Chord 41"/>
          <p:cNvSpPr/>
          <p:nvPr/>
        </p:nvSpPr>
        <p:spPr>
          <a:xfrm rot="9328716">
            <a:off x="3947160" y="5410198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hord 42"/>
          <p:cNvSpPr/>
          <p:nvPr/>
        </p:nvSpPr>
        <p:spPr>
          <a:xfrm rot="15833697">
            <a:off x="4057650" y="4815839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3032760" y="471297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Donut 46"/>
          <p:cNvSpPr>
            <a:spLocks noChangeAspect="1"/>
          </p:cNvSpPr>
          <p:nvPr/>
        </p:nvSpPr>
        <p:spPr>
          <a:xfrm>
            <a:off x="6774180" y="2221230"/>
            <a:ext cx="2244090" cy="224409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2647950" y="326136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Donut 48"/>
          <p:cNvSpPr>
            <a:spLocks noChangeAspect="1"/>
          </p:cNvSpPr>
          <p:nvPr/>
        </p:nvSpPr>
        <p:spPr>
          <a:xfrm>
            <a:off x="2042160" y="3718560"/>
            <a:ext cx="2266950" cy="226695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35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Muybridge’s galloping horse 2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1069848"/>
            <a:ext cx="8577072" cy="5718048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3394710" y="484251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741420" y="42786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511290" y="473202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396990" y="53835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3783330" y="50444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6926580" y="254889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hord 29"/>
          <p:cNvSpPr/>
          <p:nvPr/>
        </p:nvSpPr>
        <p:spPr>
          <a:xfrm rot="6256110">
            <a:off x="4777741" y="5993129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hord 30"/>
          <p:cNvSpPr/>
          <p:nvPr/>
        </p:nvSpPr>
        <p:spPr>
          <a:xfrm rot="7688527">
            <a:off x="4491991" y="5375908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hord 31"/>
          <p:cNvSpPr/>
          <p:nvPr/>
        </p:nvSpPr>
        <p:spPr>
          <a:xfrm rot="17719180">
            <a:off x="4674871" y="4792978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hord 32"/>
          <p:cNvSpPr/>
          <p:nvPr/>
        </p:nvSpPr>
        <p:spPr>
          <a:xfrm rot="11306475">
            <a:off x="6191250" y="5642609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857750" y="524637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5444490" y="53454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4533900" y="569595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4297680" y="50444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7749540" y="329946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Donut 39"/>
          <p:cNvSpPr>
            <a:spLocks noChangeAspect="1"/>
          </p:cNvSpPr>
          <p:nvPr/>
        </p:nvSpPr>
        <p:spPr>
          <a:xfrm>
            <a:off x="6762750" y="2312670"/>
            <a:ext cx="2244090" cy="224409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2636520" y="331851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Donut 41"/>
          <p:cNvSpPr>
            <a:spLocks noChangeAspect="1"/>
          </p:cNvSpPr>
          <p:nvPr/>
        </p:nvSpPr>
        <p:spPr>
          <a:xfrm>
            <a:off x="2395245" y="3863416"/>
            <a:ext cx="2266950" cy="226695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79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Muybridge’s galloping horse </a:t>
            </a:r>
            <a:r>
              <a:rPr lang="en-US" altLang="en-US" sz="4000" dirty="0"/>
              <a:t>3</a:t>
            </a:r>
            <a:endParaRPr lang="en-US" altLang="en-US" sz="4000" dirty="0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1069848"/>
            <a:ext cx="8577072" cy="5718048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2686050" y="342519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955030" y="512445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663690" y="471297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873240" y="53111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6983730" y="261366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753350" y="341376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hord 31"/>
          <p:cNvSpPr/>
          <p:nvPr/>
        </p:nvSpPr>
        <p:spPr>
          <a:xfrm rot="5400000">
            <a:off x="4320541" y="6339839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hord 32"/>
          <p:cNvSpPr/>
          <p:nvPr/>
        </p:nvSpPr>
        <p:spPr>
          <a:xfrm rot="6326716">
            <a:off x="4987291" y="5471158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hord 33"/>
          <p:cNvSpPr/>
          <p:nvPr/>
        </p:nvSpPr>
        <p:spPr>
          <a:xfrm rot="17719180">
            <a:off x="5238751" y="4991098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hord 34"/>
          <p:cNvSpPr/>
          <p:nvPr/>
        </p:nvSpPr>
        <p:spPr>
          <a:xfrm rot="7795688">
            <a:off x="6846569" y="5764527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5417820" y="53492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4632960" y="51816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3592830" y="49530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3516630" y="52730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4107180" y="604647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Donut 40"/>
          <p:cNvSpPr>
            <a:spLocks noChangeAspect="1"/>
          </p:cNvSpPr>
          <p:nvPr/>
        </p:nvSpPr>
        <p:spPr>
          <a:xfrm>
            <a:off x="6770370" y="2426970"/>
            <a:ext cx="2244090" cy="224409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Donut 41"/>
          <p:cNvSpPr>
            <a:spLocks noChangeAspect="1"/>
          </p:cNvSpPr>
          <p:nvPr/>
        </p:nvSpPr>
        <p:spPr>
          <a:xfrm>
            <a:off x="2603474" y="3953951"/>
            <a:ext cx="2266950" cy="226695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53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Muybridge’s galloping horse </a:t>
            </a:r>
            <a:r>
              <a:rPr lang="en-US" altLang="en-US" sz="4000" dirty="0"/>
              <a:t>4</a:t>
            </a:r>
            <a:endParaRPr lang="en-US" altLang="en-US" sz="4000" dirty="0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1069848"/>
            <a:ext cx="8577072" cy="5718048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7124700" y="267462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787640" y="356235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6412230" y="48539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915150" y="48882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7258050" y="53111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hord 33"/>
          <p:cNvSpPr/>
          <p:nvPr/>
        </p:nvSpPr>
        <p:spPr>
          <a:xfrm rot="5400000">
            <a:off x="3486151" y="6320789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hord 34"/>
          <p:cNvSpPr/>
          <p:nvPr/>
        </p:nvSpPr>
        <p:spPr>
          <a:xfrm rot="5400000">
            <a:off x="5071110" y="5791198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hord 35"/>
          <p:cNvSpPr/>
          <p:nvPr/>
        </p:nvSpPr>
        <p:spPr>
          <a:xfrm rot="13627686">
            <a:off x="5634991" y="5253988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hord 36"/>
          <p:cNvSpPr/>
          <p:nvPr/>
        </p:nvSpPr>
        <p:spPr>
          <a:xfrm rot="7026173">
            <a:off x="7437119" y="5734047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6050280" y="53340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4686300" y="55245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3897630" y="50787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2865120" y="530352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3173730" y="619506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5459730" y="453009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Donut 44"/>
          <p:cNvSpPr>
            <a:spLocks noChangeAspect="1"/>
          </p:cNvSpPr>
          <p:nvPr/>
        </p:nvSpPr>
        <p:spPr>
          <a:xfrm>
            <a:off x="6804660" y="2575560"/>
            <a:ext cx="2244090" cy="224409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2747010" y="345948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Donut 46"/>
          <p:cNvSpPr>
            <a:spLocks noChangeAspect="1"/>
          </p:cNvSpPr>
          <p:nvPr/>
        </p:nvSpPr>
        <p:spPr>
          <a:xfrm>
            <a:off x="2911293" y="4080698"/>
            <a:ext cx="2266950" cy="226695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559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Muybridge’s galloping horse </a:t>
            </a:r>
            <a:r>
              <a:rPr lang="en-US" altLang="en-US" sz="4000" dirty="0"/>
              <a:t>5</a:t>
            </a:r>
            <a:endParaRPr lang="en-US" altLang="en-US" sz="4000" dirty="0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1069848"/>
            <a:ext cx="8572500" cy="5715000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7326630" y="268986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7951470" y="36347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6728460" y="459486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6968490" y="497967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7486650" y="547116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Chord 58"/>
          <p:cNvSpPr/>
          <p:nvPr/>
        </p:nvSpPr>
        <p:spPr>
          <a:xfrm rot="5400000">
            <a:off x="2598421" y="6316979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Chord 59"/>
          <p:cNvSpPr/>
          <p:nvPr/>
        </p:nvSpPr>
        <p:spPr>
          <a:xfrm rot="5400000">
            <a:off x="4663440" y="6259828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Chord 60"/>
          <p:cNvSpPr/>
          <p:nvPr/>
        </p:nvSpPr>
        <p:spPr>
          <a:xfrm rot="10596685">
            <a:off x="6236970" y="5535927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Chord 61"/>
          <p:cNvSpPr/>
          <p:nvPr/>
        </p:nvSpPr>
        <p:spPr>
          <a:xfrm rot="5400000">
            <a:off x="7799069" y="5795007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6515100" y="520827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4438650" y="59436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3703320" y="528447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2324100" y="518541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2259330" y="61074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5730240" y="452247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Donut 68"/>
          <p:cNvSpPr>
            <a:spLocks noChangeAspect="1"/>
          </p:cNvSpPr>
          <p:nvPr/>
        </p:nvSpPr>
        <p:spPr>
          <a:xfrm>
            <a:off x="6960870" y="2647950"/>
            <a:ext cx="2244090" cy="224409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0" name="Oval 69"/>
          <p:cNvSpPr/>
          <p:nvPr/>
        </p:nvSpPr>
        <p:spPr>
          <a:xfrm>
            <a:off x="2739390" y="345567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Donut 70"/>
          <p:cNvSpPr>
            <a:spLocks noChangeAspect="1"/>
          </p:cNvSpPr>
          <p:nvPr/>
        </p:nvSpPr>
        <p:spPr>
          <a:xfrm>
            <a:off x="2712117" y="4288928"/>
            <a:ext cx="2266950" cy="226695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44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1571625"/>
          </a:xfrm>
        </p:spPr>
        <p:txBody>
          <a:bodyPr>
            <a:normAutofit/>
          </a:bodyPr>
          <a:lstStyle/>
          <a:p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The last Å</a:t>
            </a:r>
            <a:b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 prediction and reality</a:t>
            </a:r>
            <a:endParaRPr lang="en-US" sz="3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7" b="-8777"/>
          <a:stretch/>
        </p:blipFill>
        <p:spPr>
          <a:xfrm>
            <a:off x="0" y="1600200"/>
            <a:ext cx="9144000" cy="62508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7700" y="3200400"/>
            <a:ext cx="248497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Bond length </a:t>
            </a: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σ = 0.005 Å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50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Muybridge’s galloping horse </a:t>
            </a:r>
            <a:r>
              <a:rPr lang="en-US" altLang="en-US" sz="4000" dirty="0"/>
              <a:t>6</a:t>
            </a:r>
            <a:endParaRPr lang="en-US" altLang="en-US" sz="4000" dirty="0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1069848"/>
            <a:ext cx="8577072" cy="5718048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7379970" y="276225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936230" y="37338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884670" y="45453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7315200" y="57302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hord 34"/>
          <p:cNvSpPr/>
          <p:nvPr/>
        </p:nvSpPr>
        <p:spPr>
          <a:xfrm rot="5400000">
            <a:off x="1634491" y="6301739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hord 35"/>
          <p:cNvSpPr/>
          <p:nvPr/>
        </p:nvSpPr>
        <p:spPr>
          <a:xfrm rot="5400000">
            <a:off x="3798570" y="6336028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hord 36"/>
          <p:cNvSpPr/>
          <p:nvPr/>
        </p:nvSpPr>
        <p:spPr>
          <a:xfrm rot="8193790">
            <a:off x="6770370" y="5657847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Chord 37"/>
          <p:cNvSpPr/>
          <p:nvPr/>
        </p:nvSpPr>
        <p:spPr>
          <a:xfrm rot="4761145">
            <a:off x="7654289" y="6027417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6819900" y="52197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3432810" y="619887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2983230" y="539115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1992630" y="509016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1493520" y="592455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5897880" y="44958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3512820" y="440055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Donut 46"/>
          <p:cNvSpPr>
            <a:spLocks noChangeAspect="1"/>
          </p:cNvSpPr>
          <p:nvPr/>
        </p:nvSpPr>
        <p:spPr>
          <a:xfrm>
            <a:off x="6949440" y="2743200"/>
            <a:ext cx="2244090" cy="224409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2739390" y="34290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Donut 49"/>
          <p:cNvSpPr>
            <a:spLocks noChangeAspect="1"/>
          </p:cNvSpPr>
          <p:nvPr/>
        </p:nvSpPr>
        <p:spPr>
          <a:xfrm>
            <a:off x="1996893" y="4406623"/>
            <a:ext cx="2266950" cy="226695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33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Muybridge’s galloping horse 7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1069848"/>
            <a:ext cx="8572500" cy="5715000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7376160" y="277368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943850" y="37490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7048500" y="46253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7322820" y="518541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hord 32"/>
          <p:cNvSpPr/>
          <p:nvPr/>
        </p:nvSpPr>
        <p:spPr>
          <a:xfrm rot="12628676">
            <a:off x="838202" y="5791199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hord 33"/>
          <p:cNvSpPr/>
          <p:nvPr/>
        </p:nvSpPr>
        <p:spPr>
          <a:xfrm rot="5400000">
            <a:off x="2701290" y="6278878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hord 34"/>
          <p:cNvSpPr/>
          <p:nvPr/>
        </p:nvSpPr>
        <p:spPr>
          <a:xfrm rot="5400000">
            <a:off x="7105650" y="6263637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hord 35"/>
          <p:cNvSpPr/>
          <p:nvPr/>
        </p:nvSpPr>
        <p:spPr>
          <a:xfrm rot="8490080">
            <a:off x="7288530" y="5627367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6842760" y="593979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2415540" y="610362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2297430" y="518541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1821180" y="499872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1207770" y="56921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5993130" y="445008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3208020" y="45453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6515100" y="535305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Donut 44"/>
          <p:cNvSpPr>
            <a:spLocks noChangeAspect="1"/>
          </p:cNvSpPr>
          <p:nvPr/>
        </p:nvSpPr>
        <p:spPr>
          <a:xfrm>
            <a:off x="6953250" y="2754630"/>
            <a:ext cx="2244090" cy="224409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2758440" y="338328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Donut 46"/>
          <p:cNvSpPr>
            <a:spLocks noChangeAspect="1"/>
          </p:cNvSpPr>
          <p:nvPr/>
        </p:nvSpPr>
        <p:spPr>
          <a:xfrm>
            <a:off x="1299776" y="4189340"/>
            <a:ext cx="2266950" cy="226695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60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Muybridge’s galloping horse 8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1069848"/>
            <a:ext cx="8572500" cy="5715000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5699760" y="47625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7151370" y="483489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7353300" y="276606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932420" y="372237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32" name="Oval 31"/>
          <p:cNvSpPr/>
          <p:nvPr/>
        </p:nvSpPr>
        <p:spPr>
          <a:xfrm>
            <a:off x="7597140" y="53340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hord 32"/>
          <p:cNvSpPr/>
          <p:nvPr/>
        </p:nvSpPr>
        <p:spPr>
          <a:xfrm rot="15291969">
            <a:off x="643891" y="5238749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hord 33"/>
          <p:cNvSpPr/>
          <p:nvPr/>
        </p:nvSpPr>
        <p:spPr>
          <a:xfrm rot="5400000">
            <a:off x="1699260" y="6290308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hord 34"/>
          <p:cNvSpPr/>
          <p:nvPr/>
        </p:nvSpPr>
        <p:spPr>
          <a:xfrm rot="5400000">
            <a:off x="6134100" y="6252207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hord 35"/>
          <p:cNvSpPr/>
          <p:nvPr/>
        </p:nvSpPr>
        <p:spPr>
          <a:xfrm rot="6850387">
            <a:off x="7829550" y="5684516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5886450" y="60960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1577340" y="589407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1977390" y="498729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1764030" y="48158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1017270" y="532638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6141720" y="445389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2884170" y="449961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5753100" y="53721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Donut 44"/>
          <p:cNvSpPr>
            <a:spLocks noChangeAspect="1"/>
          </p:cNvSpPr>
          <p:nvPr/>
        </p:nvSpPr>
        <p:spPr>
          <a:xfrm>
            <a:off x="6945630" y="2731770"/>
            <a:ext cx="2244090" cy="224409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2773680" y="33299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Donut 46"/>
          <p:cNvSpPr>
            <a:spLocks noChangeAspect="1"/>
          </p:cNvSpPr>
          <p:nvPr/>
        </p:nvSpPr>
        <p:spPr>
          <a:xfrm>
            <a:off x="982905" y="3999217"/>
            <a:ext cx="2266950" cy="226695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6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Muybridge’s galloping horse </a:t>
            </a:r>
            <a:r>
              <a:rPr lang="en-US" altLang="en-US" sz="4000" dirty="0"/>
              <a:t>9</a:t>
            </a:r>
            <a:endParaRPr lang="en-US" altLang="en-US" sz="4000" dirty="0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1069848"/>
            <a:ext cx="8577072" cy="5718048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6214110" y="45339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7059930" y="518922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7585710" y="56007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7353300" y="2796539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936230" y="374142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hord 33"/>
          <p:cNvSpPr/>
          <p:nvPr/>
        </p:nvSpPr>
        <p:spPr>
          <a:xfrm rot="13844858">
            <a:off x="518161" y="5063490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hord 34"/>
          <p:cNvSpPr/>
          <p:nvPr/>
        </p:nvSpPr>
        <p:spPr>
          <a:xfrm rot="12539746">
            <a:off x="670561" y="5890258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hord 35"/>
          <p:cNvSpPr/>
          <p:nvPr/>
        </p:nvSpPr>
        <p:spPr>
          <a:xfrm rot="5400000">
            <a:off x="5200650" y="6275067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hord 36"/>
          <p:cNvSpPr/>
          <p:nvPr/>
        </p:nvSpPr>
        <p:spPr>
          <a:xfrm rot="3354761">
            <a:off x="8012430" y="5775956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4937760" y="60312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1070610" y="573786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1783080" y="498729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1714500" y="461772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925830" y="510159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2788920" y="442722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5093970" y="533019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Donut 45"/>
          <p:cNvSpPr>
            <a:spLocks noChangeAspect="1"/>
          </p:cNvSpPr>
          <p:nvPr/>
        </p:nvSpPr>
        <p:spPr>
          <a:xfrm>
            <a:off x="6949440" y="2754630"/>
            <a:ext cx="2244090" cy="224409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2712720" y="326898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Donut 47"/>
          <p:cNvSpPr>
            <a:spLocks noChangeAspect="1"/>
          </p:cNvSpPr>
          <p:nvPr/>
        </p:nvSpPr>
        <p:spPr>
          <a:xfrm>
            <a:off x="801836" y="3999217"/>
            <a:ext cx="2266950" cy="226695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86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Muybridge’s galloping horse 10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1069848"/>
            <a:ext cx="8577072" cy="5718048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6096000" y="456057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770370" y="532257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7204710" y="59055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7315200" y="275082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4655820" y="525018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4217670" y="58788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hord 34"/>
          <p:cNvSpPr/>
          <p:nvPr/>
        </p:nvSpPr>
        <p:spPr>
          <a:xfrm rot="17294077">
            <a:off x="716280" y="5063488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hord 36"/>
          <p:cNvSpPr/>
          <p:nvPr/>
        </p:nvSpPr>
        <p:spPr>
          <a:xfrm rot="5400000">
            <a:off x="4198620" y="6256017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Chord 37"/>
          <p:cNvSpPr/>
          <p:nvPr/>
        </p:nvSpPr>
        <p:spPr>
          <a:xfrm rot="5400000">
            <a:off x="7456170" y="6263636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975360" y="532638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1832610" y="43815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2941320" y="440817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Donut 45"/>
          <p:cNvSpPr>
            <a:spLocks noChangeAspect="1"/>
          </p:cNvSpPr>
          <p:nvPr/>
        </p:nvSpPr>
        <p:spPr>
          <a:xfrm>
            <a:off x="6941820" y="2697480"/>
            <a:ext cx="2244090" cy="224409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2758440" y="32118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Donut 47"/>
          <p:cNvSpPr>
            <a:spLocks noChangeAspect="1"/>
          </p:cNvSpPr>
          <p:nvPr/>
        </p:nvSpPr>
        <p:spPr>
          <a:xfrm>
            <a:off x="865211" y="3745720"/>
            <a:ext cx="2266950" cy="226695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7924800" y="36576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54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Muybridge’s galloping horse 11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1069848"/>
            <a:ext cx="8572500" cy="5715000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7189470" y="271272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882890" y="35814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947410" y="461772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038850" y="549021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6256020" y="613029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552950" y="539115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4034790" y="56502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hord 35"/>
          <p:cNvSpPr/>
          <p:nvPr/>
        </p:nvSpPr>
        <p:spPr>
          <a:xfrm rot="14440715">
            <a:off x="826770" y="4907278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hord 36"/>
          <p:cNvSpPr/>
          <p:nvPr/>
        </p:nvSpPr>
        <p:spPr>
          <a:xfrm rot="12903020">
            <a:off x="3569970" y="5699757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Chord 37"/>
          <p:cNvSpPr/>
          <p:nvPr/>
        </p:nvSpPr>
        <p:spPr>
          <a:xfrm rot="5400000">
            <a:off x="6522720" y="6244586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1188720" y="51054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2057400" y="434721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3181350" y="43434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5143500" y="472821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hord 42"/>
          <p:cNvSpPr/>
          <p:nvPr/>
        </p:nvSpPr>
        <p:spPr>
          <a:xfrm rot="14130530">
            <a:off x="1680210" y="5349239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2004060" y="51816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2987040" y="446151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1931670" y="455676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Donut 46"/>
          <p:cNvSpPr>
            <a:spLocks noChangeAspect="1"/>
          </p:cNvSpPr>
          <p:nvPr/>
        </p:nvSpPr>
        <p:spPr>
          <a:xfrm>
            <a:off x="6892290" y="2598420"/>
            <a:ext cx="2244090" cy="224409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2785110" y="323469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Donut 48"/>
          <p:cNvSpPr>
            <a:spLocks noChangeAspect="1"/>
          </p:cNvSpPr>
          <p:nvPr/>
        </p:nvSpPr>
        <p:spPr>
          <a:xfrm>
            <a:off x="946692" y="3573704"/>
            <a:ext cx="2266950" cy="226695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88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Muybridge’s galloping horse 12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1069848"/>
            <a:ext cx="8572500" cy="5715000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7010400" y="266319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280660" y="53835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5242560" y="607695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568190" y="54216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3992880" y="53492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hord 34"/>
          <p:cNvSpPr/>
          <p:nvPr/>
        </p:nvSpPr>
        <p:spPr>
          <a:xfrm rot="12743752">
            <a:off x="1154429" y="5158739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hord 35"/>
          <p:cNvSpPr/>
          <p:nvPr/>
        </p:nvSpPr>
        <p:spPr>
          <a:xfrm rot="15127452">
            <a:off x="3619500" y="5147308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hord 36"/>
          <p:cNvSpPr/>
          <p:nvPr/>
        </p:nvSpPr>
        <p:spPr>
          <a:xfrm rot="5400000">
            <a:off x="5524500" y="6248396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1520190" y="509016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3326130" y="42024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Chord 41"/>
          <p:cNvSpPr/>
          <p:nvPr/>
        </p:nvSpPr>
        <p:spPr>
          <a:xfrm rot="12334135">
            <a:off x="2308860" y="5478780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2487930" y="521208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2015490" y="426339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3093720" y="442341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Donut 46"/>
          <p:cNvSpPr>
            <a:spLocks noChangeAspect="1"/>
          </p:cNvSpPr>
          <p:nvPr/>
        </p:nvSpPr>
        <p:spPr>
          <a:xfrm>
            <a:off x="6781800" y="2484120"/>
            <a:ext cx="2244090" cy="224409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2731770" y="322326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Donut 48"/>
          <p:cNvSpPr>
            <a:spLocks noChangeAspect="1"/>
          </p:cNvSpPr>
          <p:nvPr/>
        </p:nvSpPr>
        <p:spPr>
          <a:xfrm>
            <a:off x="1037225" y="3265887"/>
            <a:ext cx="2266950" cy="226695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7726680" y="345948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16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Muybridge’s galloping horse 13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1069848"/>
            <a:ext cx="8572500" cy="5715000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6953250" y="259461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760970" y="33528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4872990" y="54254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4476750" y="59550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792980" y="53454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312920" y="53492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hord 34"/>
          <p:cNvSpPr/>
          <p:nvPr/>
        </p:nvSpPr>
        <p:spPr>
          <a:xfrm rot="12738708">
            <a:off x="1775458" y="5436870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hord 35"/>
          <p:cNvSpPr/>
          <p:nvPr/>
        </p:nvSpPr>
        <p:spPr>
          <a:xfrm rot="15910772">
            <a:off x="3947160" y="5017768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hord 36"/>
          <p:cNvSpPr/>
          <p:nvPr/>
        </p:nvSpPr>
        <p:spPr>
          <a:xfrm rot="5400000">
            <a:off x="4678680" y="6290306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2095500" y="52692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3268980" y="43967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Chord 39"/>
          <p:cNvSpPr/>
          <p:nvPr/>
        </p:nvSpPr>
        <p:spPr>
          <a:xfrm rot="10800000">
            <a:off x="2891790" y="5570219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3009900" y="523875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2072640" y="433197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3006090" y="449199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Donut 43"/>
          <p:cNvSpPr>
            <a:spLocks noChangeAspect="1"/>
          </p:cNvSpPr>
          <p:nvPr/>
        </p:nvSpPr>
        <p:spPr>
          <a:xfrm>
            <a:off x="6789420" y="2373630"/>
            <a:ext cx="2244090" cy="224409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2655570" y="324231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Donut 45"/>
          <p:cNvSpPr>
            <a:spLocks noChangeAspect="1"/>
          </p:cNvSpPr>
          <p:nvPr/>
        </p:nvSpPr>
        <p:spPr>
          <a:xfrm>
            <a:off x="1082494" y="3329261"/>
            <a:ext cx="2266950" cy="226695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16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Muybridge’s galloping horse 14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1069848"/>
            <a:ext cx="8572500" cy="5715000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6903720" y="25641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311140" y="54216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4011930" y="581025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732020" y="544068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530090" y="53721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hord 34"/>
          <p:cNvSpPr/>
          <p:nvPr/>
        </p:nvSpPr>
        <p:spPr>
          <a:xfrm rot="11736908">
            <a:off x="2598418" y="5615940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hord 35"/>
          <p:cNvSpPr/>
          <p:nvPr/>
        </p:nvSpPr>
        <p:spPr>
          <a:xfrm rot="16200000">
            <a:off x="4396740" y="5105398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hord 36"/>
          <p:cNvSpPr/>
          <p:nvPr/>
        </p:nvSpPr>
        <p:spPr>
          <a:xfrm rot="9661170">
            <a:off x="3707130" y="6149336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2788920" y="52692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3497580" y="425958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Chord 39"/>
          <p:cNvSpPr/>
          <p:nvPr/>
        </p:nvSpPr>
        <p:spPr>
          <a:xfrm rot="8832950">
            <a:off x="3531870" y="5634989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3501390" y="528066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2301240" y="45339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2724150" y="478536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Donut 43"/>
          <p:cNvSpPr>
            <a:spLocks noChangeAspect="1"/>
          </p:cNvSpPr>
          <p:nvPr/>
        </p:nvSpPr>
        <p:spPr>
          <a:xfrm>
            <a:off x="6755130" y="2312670"/>
            <a:ext cx="2244090" cy="224409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2621280" y="32880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Donut 45"/>
          <p:cNvSpPr>
            <a:spLocks noChangeAspect="1"/>
          </p:cNvSpPr>
          <p:nvPr/>
        </p:nvSpPr>
        <p:spPr>
          <a:xfrm>
            <a:off x="1308830" y="3537490"/>
            <a:ext cx="2266950" cy="226695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7726680" y="32766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97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s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85725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ensemble refine   ???</a:t>
            </a:r>
          </a:p>
        </p:txBody>
      </p:sp>
    </p:spTree>
    <p:extLst>
      <p:ext uri="{BB962C8B-B14F-4D97-AF65-F5344CB8AC3E}">
        <p14:creationId xmlns:p14="http://schemas.microsoft.com/office/powerpoint/2010/main" val="74706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705351" y="1223963"/>
            <a:ext cx="2409825" cy="5813425"/>
            <a:chOff x="4705351" y="1223963"/>
            <a:chExt cx="2409825" cy="5813425"/>
          </a:xfrm>
        </p:grpSpPr>
        <p:sp>
          <p:nvSpPr>
            <p:cNvPr id="210952" name="Rectangle 8"/>
            <p:cNvSpPr>
              <a:spLocks noChangeArrowheads="1"/>
            </p:cNvSpPr>
            <p:nvPr/>
          </p:nvSpPr>
          <p:spPr bwMode="auto">
            <a:xfrm>
              <a:off x="4705351" y="1223963"/>
              <a:ext cx="457200" cy="5813425"/>
            </a:xfrm>
            <a:prstGeom prst="rect">
              <a:avLst/>
            </a:prstGeom>
            <a:solidFill>
              <a:srgbClr val="FFFF99">
                <a:alpha val="50000"/>
              </a:srgb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" name="Rectangle 8"/>
            <p:cNvSpPr>
              <a:spLocks noChangeArrowheads="1"/>
            </p:cNvSpPr>
            <p:nvPr/>
          </p:nvSpPr>
          <p:spPr bwMode="auto">
            <a:xfrm>
              <a:off x="5638801" y="1223963"/>
              <a:ext cx="457200" cy="5813425"/>
            </a:xfrm>
            <a:prstGeom prst="rect">
              <a:avLst/>
            </a:prstGeom>
            <a:solidFill>
              <a:srgbClr val="FFFF99">
                <a:alpha val="50000"/>
              </a:srgb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" name="Rectangle 8"/>
            <p:cNvSpPr>
              <a:spLocks noChangeArrowheads="1"/>
            </p:cNvSpPr>
            <p:nvPr/>
          </p:nvSpPr>
          <p:spPr bwMode="auto">
            <a:xfrm>
              <a:off x="6657976" y="1223963"/>
              <a:ext cx="457200" cy="5813425"/>
            </a:xfrm>
            <a:prstGeom prst="rect">
              <a:avLst/>
            </a:prstGeom>
            <a:solidFill>
              <a:srgbClr val="FFFF99">
                <a:alpha val="50000"/>
              </a:srgb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sp>
        <p:nvSpPr>
          <p:cNvPr id="258051" name="Rectangle 7"/>
          <p:cNvSpPr>
            <a:spLocks noChangeArrowheads="1"/>
          </p:cNvSpPr>
          <p:nvPr/>
        </p:nvSpPr>
        <p:spPr bwMode="auto">
          <a:xfrm>
            <a:off x="342900" y="1179513"/>
            <a:ext cx="10556875" cy="644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122  N   LEU A  13      -3.244  25.808  19.998  1.00 16.96           N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123  CA  LEU A  13      -2.877  25.448  21.355  1.00 15.29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124  C   LEU A  13      -2.792  23.966  21.561  1.00 17.54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125  O   LEU A  13      -1.814  23.493  22.143  1.00 16.35           O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126  CB  LEU A  13      -3.907  26.164  22.268  1.00 18.72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127  CG  LEU A  13      -3.577  25.982  23.738  1.00 21.19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128  CD1 LEU A  13      -2.283  26.820  24.019  1.00 19.43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129  CD2 LEU A  13      -4.702  26.474  24.639  1.00 24.65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130  N   SER A  14      -3.677  23.149  20.979  1.00 15.96           N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131  CA  SER A  14      -3.646  21.711  21.061  1.00 18.26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132  C   SER A  14      -2.373  21.203  20.360  1.00 18.71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133  O   SER A  14      -1.747  20.315  20.930  1.00 17.47           O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134  CB  SER A  14      -4.875  21.077  20.419  1.00 17.62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135  OG ASER A  14      -4.825  19.665  20.388  0.50 20.89           O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136  OG BSER A  14      -6.027  21.408  21.164  0.50 18.67           O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137  N   LYS A  15      -2.045  21.772  19.215  1.00 18.03           N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138  CA  LYS A  15      -0.799  21.361  18.555  1.00 18.12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139  C   LYS A  15       0.446  21.707  19.351  1.00 18.81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140  O   LYS A  15       1.400  20.948  19.411  1.00 17.77           O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141  CB  LYS A  15      -0.700  22.034  17.177  1.00 14.49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142  CG  LYS A  15      -1.727  21.368  16.256  1.00 16.12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143  CD  LYS A  15      -1.663  22.147  14.936  1.00 19.40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144  CE ALYS A  15      -2.725  21.614  13.986  0.50 17.42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145  CE BLYS A  15      -1.750  21.211  13.750  0.50 17.01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146  NZ ALYS A  15      -2.346  21.674  12.559  0.50 18.61           N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147  NZ BLYS A  15      -3.052  20.513  13.741  0.50 18.76           N</a:t>
            </a:r>
          </a:p>
        </p:txBody>
      </p:sp>
      <p:sp>
        <p:nvSpPr>
          <p:cNvPr id="25805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49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The last Å: prediction vs reality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00438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5815"/>
            <a:ext cx="9144000" cy="5702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What is holding </a:t>
            </a:r>
            <a:r>
              <a:rPr lang="en-US" dirty="0" smtClean="0"/>
              <a:t>this back?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660380" y="5203903"/>
            <a:ext cx="881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84181" y="5108062"/>
            <a:ext cx="1571264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peptide</a:t>
            </a:r>
          </a:p>
          <a:p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bond twist</a:t>
            </a:r>
          </a:p>
        </p:txBody>
      </p:sp>
      <p:cxnSp>
        <p:nvCxnSpPr>
          <p:cNvPr id="3" name="Straight Arrow Connector 2"/>
          <p:cNvCxnSpPr>
            <a:stCxn id="7" idx="0"/>
          </p:cNvCxnSpPr>
          <p:nvPr/>
        </p:nvCxnSpPr>
        <p:spPr>
          <a:xfrm flipH="1" flipV="1">
            <a:off x="4650059" y="3980985"/>
            <a:ext cx="451308" cy="1222918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59642" y="836519"/>
            <a:ext cx="3348994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member of 48-copy </a:t>
            </a:r>
          </a:p>
          <a:p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ensemble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3019425"/>
            <a:ext cx="2381250" cy="1569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	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0.0823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   0.1106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bond:	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0.014 Å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ngle:  1.92°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4549676"/>
            <a:ext cx="2362200" cy="2308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MoPro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  1.15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Clash:	    0.49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dev:   20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Rota:	    1.7%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Rama:	    0.03%</a:t>
            </a: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reso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     1.0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Å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62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743411"/>
          </a:xfrm>
        </p:spPr>
        <p:txBody>
          <a:bodyPr/>
          <a:lstStyle/>
          <a:p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does </a:t>
            </a:r>
            <a:b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ensemble refinement </a:t>
            </a:r>
            <a:b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suck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b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 parameters/observation and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aseline="-25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still high!)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23549" y="4995075"/>
            <a:ext cx="57470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chains are “tangled”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97058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" name="Group 231"/>
          <p:cNvGrpSpPr/>
          <p:nvPr/>
        </p:nvGrpSpPr>
        <p:grpSpPr>
          <a:xfrm>
            <a:off x="1438080" y="1871931"/>
            <a:ext cx="2358688" cy="4513697"/>
            <a:chOff x="629638" y="514557"/>
            <a:chExt cx="2358688" cy="5905041"/>
          </a:xfrm>
        </p:grpSpPr>
        <p:grpSp>
          <p:nvGrpSpPr>
            <p:cNvPr id="9" name="Group 8"/>
            <p:cNvGrpSpPr/>
            <p:nvPr/>
          </p:nvGrpSpPr>
          <p:grpSpPr>
            <a:xfrm>
              <a:off x="786789" y="3352799"/>
              <a:ext cx="326366" cy="2919065"/>
              <a:chOff x="3966996" y="181777"/>
              <a:chExt cx="744083" cy="7529625"/>
            </a:xfrm>
            <a:solidFill>
              <a:schemeClr val="tx2">
                <a:lumMod val="60000"/>
                <a:lumOff val="40000"/>
              </a:schemeClr>
            </a:solidFill>
          </p:grpSpPr>
          <p:sp>
            <p:nvSpPr>
              <p:cNvPr id="14" name="Freeform 13"/>
              <p:cNvSpPr/>
              <p:nvPr/>
            </p:nvSpPr>
            <p:spPr>
              <a:xfrm rot="16200000">
                <a:off x="3797579" y="6797901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Freeform 14"/>
              <p:cNvSpPr/>
              <p:nvPr/>
            </p:nvSpPr>
            <p:spPr>
              <a:xfrm rot="16200000">
                <a:off x="3797579" y="6211834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Freeform 11"/>
              <p:cNvSpPr/>
              <p:nvPr/>
            </p:nvSpPr>
            <p:spPr>
              <a:xfrm rot="16200000">
                <a:off x="3797579" y="5625770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Freeform 12"/>
              <p:cNvSpPr/>
              <p:nvPr/>
            </p:nvSpPr>
            <p:spPr>
              <a:xfrm rot="16200000">
                <a:off x="3797579" y="5039706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Freeform 9"/>
              <p:cNvSpPr/>
              <p:nvPr/>
            </p:nvSpPr>
            <p:spPr>
              <a:xfrm rot="16200000">
                <a:off x="3797579" y="4453642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 10"/>
              <p:cNvSpPr/>
              <p:nvPr/>
            </p:nvSpPr>
            <p:spPr>
              <a:xfrm rot="16200000">
                <a:off x="3797579" y="3867578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Freeform 15"/>
              <p:cNvSpPr/>
              <p:nvPr/>
            </p:nvSpPr>
            <p:spPr>
              <a:xfrm rot="16200000">
                <a:off x="3797579" y="3281514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Freeform 16"/>
              <p:cNvSpPr/>
              <p:nvPr/>
            </p:nvSpPr>
            <p:spPr>
              <a:xfrm rot="16200000">
                <a:off x="3797579" y="2695450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Freeform 17"/>
              <p:cNvSpPr/>
              <p:nvPr/>
            </p:nvSpPr>
            <p:spPr>
              <a:xfrm rot="16200000">
                <a:off x="3797579" y="2109386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Freeform 18"/>
              <p:cNvSpPr/>
              <p:nvPr/>
            </p:nvSpPr>
            <p:spPr>
              <a:xfrm rot="16200000">
                <a:off x="3797579" y="1523322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Freeform 19"/>
              <p:cNvSpPr/>
              <p:nvPr/>
            </p:nvSpPr>
            <p:spPr>
              <a:xfrm rot="16200000">
                <a:off x="3797579" y="937258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Freeform 20"/>
              <p:cNvSpPr/>
              <p:nvPr/>
            </p:nvSpPr>
            <p:spPr>
              <a:xfrm rot="16200000">
                <a:off x="3797579" y="351194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786789" y="629797"/>
              <a:ext cx="326366" cy="2919065"/>
              <a:chOff x="3966996" y="181777"/>
              <a:chExt cx="744083" cy="7529625"/>
            </a:xfrm>
            <a:solidFill>
              <a:schemeClr val="tx2">
                <a:lumMod val="60000"/>
                <a:lumOff val="40000"/>
              </a:schemeClr>
            </a:solidFill>
          </p:grpSpPr>
          <p:sp>
            <p:nvSpPr>
              <p:cNvPr id="24" name="Freeform 23"/>
              <p:cNvSpPr/>
              <p:nvPr/>
            </p:nvSpPr>
            <p:spPr>
              <a:xfrm rot="16200000">
                <a:off x="3797579" y="6797901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Freeform 24"/>
              <p:cNvSpPr/>
              <p:nvPr/>
            </p:nvSpPr>
            <p:spPr>
              <a:xfrm rot="16200000">
                <a:off x="3797579" y="6211834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Freeform 25"/>
              <p:cNvSpPr/>
              <p:nvPr/>
            </p:nvSpPr>
            <p:spPr>
              <a:xfrm rot="16200000">
                <a:off x="3797579" y="5625770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Freeform 26"/>
              <p:cNvSpPr/>
              <p:nvPr/>
            </p:nvSpPr>
            <p:spPr>
              <a:xfrm rot="16200000">
                <a:off x="3797579" y="5039706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Freeform 27"/>
              <p:cNvSpPr/>
              <p:nvPr/>
            </p:nvSpPr>
            <p:spPr>
              <a:xfrm rot="16200000">
                <a:off x="3797579" y="4453642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Freeform 28"/>
              <p:cNvSpPr/>
              <p:nvPr/>
            </p:nvSpPr>
            <p:spPr>
              <a:xfrm rot="16200000">
                <a:off x="3797579" y="3867578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Freeform 29"/>
              <p:cNvSpPr/>
              <p:nvPr/>
            </p:nvSpPr>
            <p:spPr>
              <a:xfrm rot="16200000">
                <a:off x="3797579" y="3281514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Freeform 30"/>
              <p:cNvSpPr/>
              <p:nvPr/>
            </p:nvSpPr>
            <p:spPr>
              <a:xfrm rot="16200000">
                <a:off x="3797579" y="2695450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Freeform 31"/>
              <p:cNvSpPr/>
              <p:nvPr/>
            </p:nvSpPr>
            <p:spPr>
              <a:xfrm rot="16200000">
                <a:off x="3797579" y="2109386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Freeform 32"/>
              <p:cNvSpPr/>
              <p:nvPr/>
            </p:nvSpPr>
            <p:spPr>
              <a:xfrm rot="16200000">
                <a:off x="3797579" y="1523322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Freeform 33"/>
              <p:cNvSpPr/>
              <p:nvPr/>
            </p:nvSpPr>
            <p:spPr>
              <a:xfrm rot="16200000">
                <a:off x="3797579" y="937258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Freeform 34"/>
              <p:cNvSpPr/>
              <p:nvPr/>
            </p:nvSpPr>
            <p:spPr>
              <a:xfrm rot="16200000">
                <a:off x="3797579" y="351194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4" name="Group 113"/>
            <p:cNvGrpSpPr/>
            <p:nvPr/>
          </p:nvGrpSpPr>
          <p:grpSpPr>
            <a:xfrm>
              <a:off x="629638" y="514557"/>
              <a:ext cx="663927" cy="453528"/>
              <a:chOff x="1043687" y="436520"/>
              <a:chExt cx="663927" cy="453528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1111625" y="449373"/>
                <a:ext cx="517792" cy="440675"/>
              </a:xfrm>
              <a:prstGeom prst="rect">
                <a:avLst/>
              </a:prstGeom>
              <a:gradFill flip="none" rotWithShape="1">
                <a:gsLst>
                  <a:gs pos="16000">
                    <a:schemeClr val="bg1">
                      <a:lumMod val="7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81000">
                    <a:srgbClr val="F1F1F1"/>
                  </a:gs>
                  <a:gs pos="60000">
                    <a:srgbClr val="D9D9D9"/>
                  </a:gs>
                  <a:gs pos="46000">
                    <a:srgbClr val="CACACA"/>
                  </a:gs>
                  <a:gs pos="31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Rectangle 115"/>
              <p:cNvSpPr/>
              <p:nvPr/>
            </p:nvSpPr>
            <p:spPr>
              <a:xfrm>
                <a:off x="1043687" y="436520"/>
                <a:ext cx="663927" cy="158391"/>
              </a:xfrm>
              <a:prstGeom prst="rect">
                <a:avLst/>
              </a:prstGeom>
              <a:gradFill flip="none" rotWithShape="1">
                <a:gsLst>
                  <a:gs pos="16000">
                    <a:schemeClr val="bg1">
                      <a:lumMod val="7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81000">
                    <a:srgbClr val="F1F1F1"/>
                  </a:gs>
                  <a:gs pos="60000">
                    <a:srgbClr val="D9D9D9"/>
                  </a:gs>
                  <a:gs pos="46000">
                    <a:srgbClr val="CACACA"/>
                  </a:gs>
                  <a:gs pos="31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9" name="Group 128"/>
            <p:cNvGrpSpPr/>
            <p:nvPr/>
          </p:nvGrpSpPr>
          <p:grpSpPr>
            <a:xfrm flipV="1">
              <a:off x="629638" y="5966070"/>
              <a:ext cx="663927" cy="453528"/>
              <a:chOff x="1043687" y="436520"/>
              <a:chExt cx="663927" cy="453528"/>
            </a:xfrm>
          </p:grpSpPr>
          <p:sp>
            <p:nvSpPr>
              <p:cNvPr id="130" name="Rectangle 129"/>
              <p:cNvSpPr/>
              <p:nvPr/>
            </p:nvSpPr>
            <p:spPr>
              <a:xfrm>
                <a:off x="1111625" y="449373"/>
                <a:ext cx="517792" cy="440675"/>
              </a:xfrm>
              <a:prstGeom prst="rect">
                <a:avLst/>
              </a:prstGeom>
              <a:gradFill flip="none" rotWithShape="1">
                <a:gsLst>
                  <a:gs pos="16000">
                    <a:schemeClr val="bg1">
                      <a:lumMod val="7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81000">
                    <a:srgbClr val="F1F1F1"/>
                  </a:gs>
                  <a:gs pos="60000">
                    <a:srgbClr val="D9D9D9"/>
                  </a:gs>
                  <a:gs pos="46000">
                    <a:srgbClr val="CACACA"/>
                  </a:gs>
                  <a:gs pos="31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Rectangle 130"/>
              <p:cNvSpPr/>
              <p:nvPr/>
            </p:nvSpPr>
            <p:spPr>
              <a:xfrm>
                <a:off x="1043687" y="436520"/>
                <a:ext cx="663927" cy="158391"/>
              </a:xfrm>
              <a:prstGeom prst="rect">
                <a:avLst/>
              </a:prstGeom>
              <a:gradFill flip="none" rotWithShape="1">
                <a:gsLst>
                  <a:gs pos="16000">
                    <a:schemeClr val="bg1">
                      <a:lumMod val="7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81000">
                    <a:srgbClr val="F1F1F1"/>
                  </a:gs>
                  <a:gs pos="60000">
                    <a:srgbClr val="D9D9D9"/>
                  </a:gs>
                  <a:gs pos="46000">
                    <a:srgbClr val="CACACA"/>
                  </a:gs>
                  <a:gs pos="31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4" name="Group 133"/>
            <p:cNvGrpSpPr/>
            <p:nvPr/>
          </p:nvGrpSpPr>
          <p:grpSpPr>
            <a:xfrm>
              <a:off x="2481550" y="3352799"/>
              <a:ext cx="326366" cy="2919065"/>
              <a:chOff x="3966996" y="181777"/>
              <a:chExt cx="744083" cy="7529625"/>
            </a:xfrm>
            <a:solidFill>
              <a:srgbClr val="FF5050"/>
            </a:solidFill>
          </p:grpSpPr>
          <p:sp>
            <p:nvSpPr>
              <p:cNvPr id="154" name="Freeform 153"/>
              <p:cNvSpPr/>
              <p:nvPr/>
            </p:nvSpPr>
            <p:spPr>
              <a:xfrm rot="16200000">
                <a:off x="3797579" y="6797901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Freeform 154"/>
              <p:cNvSpPr/>
              <p:nvPr/>
            </p:nvSpPr>
            <p:spPr>
              <a:xfrm rot="16200000">
                <a:off x="3797579" y="6211834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Freeform 155"/>
              <p:cNvSpPr/>
              <p:nvPr/>
            </p:nvSpPr>
            <p:spPr>
              <a:xfrm rot="16200000">
                <a:off x="3797579" y="5625770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Freeform 156"/>
              <p:cNvSpPr/>
              <p:nvPr/>
            </p:nvSpPr>
            <p:spPr>
              <a:xfrm rot="16200000">
                <a:off x="3797579" y="5039706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Freeform 157"/>
              <p:cNvSpPr/>
              <p:nvPr/>
            </p:nvSpPr>
            <p:spPr>
              <a:xfrm rot="16200000">
                <a:off x="3797579" y="4453642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Freeform 158"/>
              <p:cNvSpPr/>
              <p:nvPr/>
            </p:nvSpPr>
            <p:spPr>
              <a:xfrm rot="16200000">
                <a:off x="3797579" y="3867578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Freeform 159"/>
              <p:cNvSpPr/>
              <p:nvPr/>
            </p:nvSpPr>
            <p:spPr>
              <a:xfrm rot="16200000">
                <a:off x="3797579" y="3281514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Freeform 160"/>
              <p:cNvSpPr/>
              <p:nvPr/>
            </p:nvSpPr>
            <p:spPr>
              <a:xfrm rot="16200000">
                <a:off x="3797579" y="2695450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Freeform 161"/>
              <p:cNvSpPr/>
              <p:nvPr/>
            </p:nvSpPr>
            <p:spPr>
              <a:xfrm rot="16200000">
                <a:off x="3797579" y="2109386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Freeform 162"/>
              <p:cNvSpPr/>
              <p:nvPr/>
            </p:nvSpPr>
            <p:spPr>
              <a:xfrm rot="16200000">
                <a:off x="3797579" y="1523322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Freeform 163"/>
              <p:cNvSpPr/>
              <p:nvPr/>
            </p:nvSpPr>
            <p:spPr>
              <a:xfrm rot="16200000">
                <a:off x="3797579" y="937258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Freeform 164"/>
              <p:cNvSpPr/>
              <p:nvPr/>
            </p:nvSpPr>
            <p:spPr>
              <a:xfrm rot="16200000">
                <a:off x="3797579" y="351194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5" name="Group 134"/>
            <p:cNvGrpSpPr/>
            <p:nvPr/>
          </p:nvGrpSpPr>
          <p:grpSpPr>
            <a:xfrm>
              <a:off x="2481550" y="629797"/>
              <a:ext cx="326366" cy="2919065"/>
              <a:chOff x="3966996" y="181777"/>
              <a:chExt cx="744083" cy="7529625"/>
            </a:xfrm>
            <a:solidFill>
              <a:srgbClr val="FF5050"/>
            </a:solidFill>
          </p:grpSpPr>
          <p:sp>
            <p:nvSpPr>
              <p:cNvPr id="142" name="Freeform 141"/>
              <p:cNvSpPr/>
              <p:nvPr/>
            </p:nvSpPr>
            <p:spPr>
              <a:xfrm rot="16200000">
                <a:off x="3797579" y="6797901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Freeform 142"/>
              <p:cNvSpPr/>
              <p:nvPr/>
            </p:nvSpPr>
            <p:spPr>
              <a:xfrm rot="16200000">
                <a:off x="3797579" y="6211834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Freeform 143"/>
              <p:cNvSpPr/>
              <p:nvPr/>
            </p:nvSpPr>
            <p:spPr>
              <a:xfrm rot="16200000">
                <a:off x="3797579" y="5625770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Freeform 144"/>
              <p:cNvSpPr/>
              <p:nvPr/>
            </p:nvSpPr>
            <p:spPr>
              <a:xfrm rot="16200000">
                <a:off x="3797579" y="5039706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Freeform 145"/>
              <p:cNvSpPr/>
              <p:nvPr/>
            </p:nvSpPr>
            <p:spPr>
              <a:xfrm rot="16200000">
                <a:off x="3797579" y="4453642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Freeform 146"/>
              <p:cNvSpPr/>
              <p:nvPr/>
            </p:nvSpPr>
            <p:spPr>
              <a:xfrm rot="16200000">
                <a:off x="3797579" y="3867578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Freeform 147"/>
              <p:cNvSpPr/>
              <p:nvPr/>
            </p:nvSpPr>
            <p:spPr>
              <a:xfrm rot="16200000">
                <a:off x="3797579" y="3281514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Freeform 148"/>
              <p:cNvSpPr/>
              <p:nvPr/>
            </p:nvSpPr>
            <p:spPr>
              <a:xfrm rot="16200000">
                <a:off x="3797579" y="2695450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Freeform 149"/>
              <p:cNvSpPr/>
              <p:nvPr/>
            </p:nvSpPr>
            <p:spPr>
              <a:xfrm rot="16200000">
                <a:off x="3797579" y="2109386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Freeform 150"/>
              <p:cNvSpPr/>
              <p:nvPr/>
            </p:nvSpPr>
            <p:spPr>
              <a:xfrm rot="16200000">
                <a:off x="3797579" y="1523322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Freeform 151"/>
              <p:cNvSpPr/>
              <p:nvPr/>
            </p:nvSpPr>
            <p:spPr>
              <a:xfrm rot="16200000">
                <a:off x="3797579" y="937258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Freeform 152"/>
              <p:cNvSpPr/>
              <p:nvPr/>
            </p:nvSpPr>
            <p:spPr>
              <a:xfrm rot="16200000">
                <a:off x="3797579" y="351194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6" name="Group 135"/>
            <p:cNvGrpSpPr/>
            <p:nvPr/>
          </p:nvGrpSpPr>
          <p:grpSpPr>
            <a:xfrm>
              <a:off x="2324399" y="514557"/>
              <a:ext cx="663927" cy="453528"/>
              <a:chOff x="1043687" y="436520"/>
              <a:chExt cx="663927" cy="453528"/>
            </a:xfrm>
          </p:grpSpPr>
          <p:sp>
            <p:nvSpPr>
              <p:cNvPr id="140" name="Rectangle 139"/>
              <p:cNvSpPr/>
              <p:nvPr/>
            </p:nvSpPr>
            <p:spPr>
              <a:xfrm>
                <a:off x="1111625" y="449373"/>
                <a:ext cx="517792" cy="440675"/>
              </a:xfrm>
              <a:prstGeom prst="rect">
                <a:avLst/>
              </a:prstGeom>
              <a:gradFill flip="none" rotWithShape="1">
                <a:gsLst>
                  <a:gs pos="16000">
                    <a:schemeClr val="bg1">
                      <a:lumMod val="7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81000">
                    <a:srgbClr val="F1F1F1"/>
                  </a:gs>
                  <a:gs pos="60000">
                    <a:srgbClr val="D9D9D9"/>
                  </a:gs>
                  <a:gs pos="46000">
                    <a:srgbClr val="CACACA"/>
                  </a:gs>
                  <a:gs pos="31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Rectangle 140"/>
              <p:cNvSpPr/>
              <p:nvPr/>
            </p:nvSpPr>
            <p:spPr>
              <a:xfrm>
                <a:off x="1043687" y="436520"/>
                <a:ext cx="663927" cy="158391"/>
              </a:xfrm>
              <a:prstGeom prst="rect">
                <a:avLst/>
              </a:prstGeom>
              <a:gradFill flip="none" rotWithShape="1">
                <a:gsLst>
                  <a:gs pos="16000">
                    <a:schemeClr val="bg1">
                      <a:lumMod val="7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81000">
                    <a:srgbClr val="F1F1F1"/>
                  </a:gs>
                  <a:gs pos="60000">
                    <a:srgbClr val="D9D9D9"/>
                  </a:gs>
                  <a:gs pos="46000">
                    <a:srgbClr val="CACACA"/>
                  </a:gs>
                  <a:gs pos="31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7" name="Group 136"/>
            <p:cNvGrpSpPr/>
            <p:nvPr/>
          </p:nvGrpSpPr>
          <p:grpSpPr>
            <a:xfrm flipV="1">
              <a:off x="2324399" y="5966070"/>
              <a:ext cx="663927" cy="453528"/>
              <a:chOff x="1043687" y="436520"/>
              <a:chExt cx="663927" cy="453528"/>
            </a:xfrm>
          </p:grpSpPr>
          <p:sp>
            <p:nvSpPr>
              <p:cNvPr id="138" name="Rectangle 137"/>
              <p:cNvSpPr/>
              <p:nvPr/>
            </p:nvSpPr>
            <p:spPr>
              <a:xfrm>
                <a:off x="1111625" y="449373"/>
                <a:ext cx="517792" cy="440675"/>
              </a:xfrm>
              <a:prstGeom prst="rect">
                <a:avLst/>
              </a:prstGeom>
              <a:gradFill flip="none" rotWithShape="1">
                <a:gsLst>
                  <a:gs pos="16000">
                    <a:schemeClr val="bg1">
                      <a:lumMod val="7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81000">
                    <a:srgbClr val="F1F1F1"/>
                  </a:gs>
                  <a:gs pos="60000">
                    <a:srgbClr val="D9D9D9"/>
                  </a:gs>
                  <a:gs pos="46000">
                    <a:srgbClr val="CACACA"/>
                  </a:gs>
                  <a:gs pos="31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Rectangle 138"/>
              <p:cNvSpPr/>
              <p:nvPr/>
            </p:nvSpPr>
            <p:spPr>
              <a:xfrm>
                <a:off x="1043687" y="436520"/>
                <a:ext cx="663927" cy="158391"/>
              </a:xfrm>
              <a:prstGeom prst="rect">
                <a:avLst/>
              </a:prstGeom>
              <a:gradFill flip="none" rotWithShape="1">
                <a:gsLst>
                  <a:gs pos="16000">
                    <a:schemeClr val="bg1">
                      <a:lumMod val="7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81000">
                    <a:srgbClr val="F1F1F1"/>
                  </a:gs>
                  <a:gs pos="60000">
                    <a:srgbClr val="D9D9D9"/>
                  </a:gs>
                  <a:gs pos="46000">
                    <a:srgbClr val="CACACA"/>
                  </a:gs>
                  <a:gs pos="31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5071711" y="1159439"/>
            <a:ext cx="2940228" cy="5226189"/>
            <a:chOff x="5071711" y="1159439"/>
            <a:chExt cx="2940228" cy="5226189"/>
          </a:xfrm>
        </p:grpSpPr>
        <p:grpSp>
          <p:nvGrpSpPr>
            <p:cNvPr id="1024" name="Group 1023"/>
            <p:cNvGrpSpPr/>
            <p:nvPr/>
          </p:nvGrpSpPr>
          <p:grpSpPr>
            <a:xfrm>
              <a:off x="5347233" y="1871931"/>
              <a:ext cx="2358688" cy="4513697"/>
              <a:chOff x="6158270" y="480588"/>
              <a:chExt cx="2358688" cy="5905041"/>
            </a:xfrm>
          </p:grpSpPr>
          <p:sp>
            <p:nvSpPr>
              <p:cNvPr id="326" name="Freeform 325"/>
              <p:cNvSpPr/>
              <p:nvPr/>
            </p:nvSpPr>
            <p:spPr>
              <a:xfrm rot="14792732">
                <a:off x="7906910" y="5686204"/>
                <a:ext cx="439985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Freeform 326"/>
              <p:cNvSpPr/>
              <p:nvPr/>
            </p:nvSpPr>
            <p:spPr>
              <a:xfrm rot="14792732">
                <a:off x="7812134" y="5467762"/>
                <a:ext cx="439985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Freeform 327"/>
              <p:cNvSpPr/>
              <p:nvPr/>
            </p:nvSpPr>
            <p:spPr>
              <a:xfrm rot="14792732">
                <a:off x="7717360" y="5249320"/>
                <a:ext cx="439985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9" name="Freeform 328"/>
              <p:cNvSpPr/>
              <p:nvPr/>
            </p:nvSpPr>
            <p:spPr>
              <a:xfrm rot="14792732">
                <a:off x="7622585" y="5030879"/>
                <a:ext cx="439985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0" name="Freeform 329"/>
              <p:cNvSpPr/>
              <p:nvPr/>
            </p:nvSpPr>
            <p:spPr>
              <a:xfrm rot="14792732">
                <a:off x="7527810" y="4812438"/>
                <a:ext cx="439985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Freeform 330"/>
              <p:cNvSpPr/>
              <p:nvPr/>
            </p:nvSpPr>
            <p:spPr>
              <a:xfrm rot="14792732">
                <a:off x="7433036" y="4593996"/>
                <a:ext cx="439985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Freeform 331"/>
              <p:cNvSpPr/>
              <p:nvPr/>
            </p:nvSpPr>
            <p:spPr>
              <a:xfrm rot="14792732">
                <a:off x="7338261" y="4375555"/>
                <a:ext cx="439985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Freeform 332"/>
              <p:cNvSpPr/>
              <p:nvPr/>
            </p:nvSpPr>
            <p:spPr>
              <a:xfrm rot="14792732">
                <a:off x="7243487" y="4157114"/>
                <a:ext cx="439985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Freeform 333"/>
              <p:cNvSpPr/>
              <p:nvPr/>
            </p:nvSpPr>
            <p:spPr>
              <a:xfrm rot="14792732">
                <a:off x="7148712" y="3938672"/>
                <a:ext cx="439985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Freeform 334"/>
              <p:cNvSpPr/>
              <p:nvPr/>
            </p:nvSpPr>
            <p:spPr>
              <a:xfrm rot="14792732">
                <a:off x="7053937" y="3720231"/>
                <a:ext cx="439985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Freeform 335"/>
              <p:cNvSpPr/>
              <p:nvPr/>
            </p:nvSpPr>
            <p:spPr>
              <a:xfrm rot="14792732">
                <a:off x="6959163" y="3501790"/>
                <a:ext cx="439985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Freeform 336"/>
              <p:cNvSpPr/>
              <p:nvPr/>
            </p:nvSpPr>
            <p:spPr>
              <a:xfrm rot="15748337">
                <a:off x="6909261" y="3307678"/>
                <a:ext cx="434768" cy="314861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4" name="Freeform 353"/>
              <p:cNvSpPr/>
              <p:nvPr/>
            </p:nvSpPr>
            <p:spPr>
              <a:xfrm rot="17486350">
                <a:off x="6276787" y="5765311"/>
                <a:ext cx="447807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5" name="Freeform 354"/>
              <p:cNvSpPr/>
              <p:nvPr/>
            </p:nvSpPr>
            <p:spPr>
              <a:xfrm rot="17486350">
                <a:off x="6365369" y="5539730"/>
                <a:ext cx="447807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6" name="Freeform 355"/>
              <p:cNvSpPr/>
              <p:nvPr/>
            </p:nvSpPr>
            <p:spPr>
              <a:xfrm rot="17486350">
                <a:off x="6453950" y="5314150"/>
                <a:ext cx="447807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7" name="Freeform 356"/>
              <p:cNvSpPr/>
              <p:nvPr/>
            </p:nvSpPr>
            <p:spPr>
              <a:xfrm rot="17486350">
                <a:off x="6542532" y="5088571"/>
                <a:ext cx="447807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8" name="Freeform 357"/>
              <p:cNvSpPr/>
              <p:nvPr/>
            </p:nvSpPr>
            <p:spPr>
              <a:xfrm rot="17486350">
                <a:off x="6631114" y="4862991"/>
                <a:ext cx="447807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9" name="Freeform 358"/>
              <p:cNvSpPr/>
              <p:nvPr/>
            </p:nvSpPr>
            <p:spPr>
              <a:xfrm rot="17486350">
                <a:off x="6719695" y="4637412"/>
                <a:ext cx="447807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0" name="Freeform 359"/>
              <p:cNvSpPr/>
              <p:nvPr/>
            </p:nvSpPr>
            <p:spPr>
              <a:xfrm rot="17486350">
                <a:off x="6808277" y="4411832"/>
                <a:ext cx="447807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1" name="Freeform 360"/>
              <p:cNvSpPr/>
              <p:nvPr/>
            </p:nvSpPr>
            <p:spPr>
              <a:xfrm rot="17486350">
                <a:off x="6896858" y="4186252"/>
                <a:ext cx="447807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2" name="Freeform 361"/>
              <p:cNvSpPr/>
              <p:nvPr/>
            </p:nvSpPr>
            <p:spPr>
              <a:xfrm rot="17486350">
                <a:off x="6985440" y="3960673"/>
                <a:ext cx="447807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3" name="Freeform 362"/>
              <p:cNvSpPr/>
              <p:nvPr/>
            </p:nvSpPr>
            <p:spPr>
              <a:xfrm rot="17486350">
                <a:off x="7074022" y="3735093"/>
                <a:ext cx="447807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4" name="Freeform 363"/>
              <p:cNvSpPr/>
              <p:nvPr/>
            </p:nvSpPr>
            <p:spPr>
              <a:xfrm rot="17486350">
                <a:off x="7162603" y="3509514"/>
                <a:ext cx="447807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5" name="Freeform 364"/>
              <p:cNvSpPr/>
              <p:nvPr/>
            </p:nvSpPr>
            <p:spPr>
              <a:xfrm rot="16490046">
                <a:off x="7197845" y="3327750"/>
                <a:ext cx="447807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Freeform 341"/>
              <p:cNvSpPr/>
              <p:nvPr/>
            </p:nvSpPr>
            <p:spPr>
              <a:xfrm rot="15367470">
                <a:off x="7213915" y="3211890"/>
                <a:ext cx="403334" cy="31957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  <a:gd name="connsiteX0" fmla="*/ 197498 w 1127803"/>
                  <a:gd name="connsiteY0" fmla="*/ 186994 h 844323"/>
                  <a:gd name="connsiteX1" fmla="*/ 483936 w 1127803"/>
                  <a:gd name="connsiteY1" fmla="*/ 21741 h 844323"/>
                  <a:gd name="connsiteX2" fmla="*/ 902577 w 1127803"/>
                  <a:gd name="connsiteY2" fmla="*/ 21741 h 844323"/>
                  <a:gd name="connsiteX3" fmla="*/ 1127803 w 1127803"/>
                  <a:gd name="connsiteY3" fmla="*/ 204139 h 844323"/>
                  <a:gd name="connsiteX4" fmla="*/ 464381 w 1127803"/>
                  <a:gd name="connsiteY4" fmla="*/ 771140 h 844323"/>
                  <a:gd name="connsiteX5" fmla="*/ 43261 w 1127803"/>
                  <a:gd name="connsiteY5" fmla="*/ 825972 h 844323"/>
                  <a:gd name="connsiteX6" fmla="*/ 0 w 1127803"/>
                  <a:gd name="connsiteY6" fmla="*/ 667700 h 844323"/>
                  <a:gd name="connsiteX7" fmla="*/ 197498 w 1127803"/>
                  <a:gd name="connsiteY7" fmla="*/ 186994 h 844323"/>
                  <a:gd name="connsiteX0" fmla="*/ 197498 w 1127803"/>
                  <a:gd name="connsiteY0" fmla="*/ 186994 h 801492"/>
                  <a:gd name="connsiteX1" fmla="*/ 483936 w 1127803"/>
                  <a:gd name="connsiteY1" fmla="*/ 21741 h 801492"/>
                  <a:gd name="connsiteX2" fmla="*/ 902577 w 1127803"/>
                  <a:gd name="connsiteY2" fmla="*/ 21741 h 801492"/>
                  <a:gd name="connsiteX3" fmla="*/ 1127803 w 1127803"/>
                  <a:gd name="connsiteY3" fmla="*/ 204139 h 801492"/>
                  <a:gd name="connsiteX4" fmla="*/ 464381 w 1127803"/>
                  <a:gd name="connsiteY4" fmla="*/ 771140 h 801492"/>
                  <a:gd name="connsiteX5" fmla="*/ 0 w 1127803"/>
                  <a:gd name="connsiteY5" fmla="*/ 667700 h 801492"/>
                  <a:gd name="connsiteX6" fmla="*/ 197498 w 1127803"/>
                  <a:gd name="connsiteY6" fmla="*/ 186994 h 801492"/>
                  <a:gd name="connsiteX0" fmla="*/ 279220 w 1127803"/>
                  <a:gd name="connsiteY0" fmla="*/ 271397 h 806576"/>
                  <a:gd name="connsiteX1" fmla="*/ 483936 w 1127803"/>
                  <a:gd name="connsiteY1" fmla="*/ 26825 h 806576"/>
                  <a:gd name="connsiteX2" fmla="*/ 902577 w 1127803"/>
                  <a:gd name="connsiteY2" fmla="*/ 26825 h 806576"/>
                  <a:gd name="connsiteX3" fmla="*/ 1127803 w 1127803"/>
                  <a:gd name="connsiteY3" fmla="*/ 209223 h 806576"/>
                  <a:gd name="connsiteX4" fmla="*/ 464381 w 1127803"/>
                  <a:gd name="connsiteY4" fmla="*/ 776224 h 806576"/>
                  <a:gd name="connsiteX5" fmla="*/ 0 w 1127803"/>
                  <a:gd name="connsiteY5" fmla="*/ 672784 h 806576"/>
                  <a:gd name="connsiteX6" fmla="*/ 279220 w 1127803"/>
                  <a:gd name="connsiteY6" fmla="*/ 271397 h 806576"/>
                  <a:gd name="connsiteX0" fmla="*/ 279220 w 1127803"/>
                  <a:gd name="connsiteY0" fmla="*/ 246361 h 781540"/>
                  <a:gd name="connsiteX1" fmla="*/ 495153 w 1127803"/>
                  <a:gd name="connsiteY1" fmla="*/ 100155 h 781540"/>
                  <a:gd name="connsiteX2" fmla="*/ 902577 w 1127803"/>
                  <a:gd name="connsiteY2" fmla="*/ 1789 h 781540"/>
                  <a:gd name="connsiteX3" fmla="*/ 1127803 w 1127803"/>
                  <a:gd name="connsiteY3" fmla="*/ 184187 h 781540"/>
                  <a:gd name="connsiteX4" fmla="*/ 464381 w 1127803"/>
                  <a:gd name="connsiteY4" fmla="*/ 751188 h 781540"/>
                  <a:gd name="connsiteX5" fmla="*/ 0 w 1127803"/>
                  <a:gd name="connsiteY5" fmla="*/ 647748 h 781540"/>
                  <a:gd name="connsiteX6" fmla="*/ 279220 w 1127803"/>
                  <a:gd name="connsiteY6" fmla="*/ 246361 h 781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7803" h="781540">
                    <a:moveTo>
                      <a:pt x="279220" y="246361"/>
                    </a:moveTo>
                    <a:cubicBezTo>
                      <a:pt x="363682" y="177505"/>
                      <a:pt x="391260" y="140917"/>
                      <a:pt x="495153" y="100155"/>
                    </a:cubicBezTo>
                    <a:cubicBezTo>
                      <a:pt x="599046" y="59393"/>
                      <a:pt x="797135" y="-12216"/>
                      <a:pt x="902577" y="1789"/>
                    </a:cubicBezTo>
                    <a:cubicBezTo>
                      <a:pt x="1008019" y="15794"/>
                      <a:pt x="1048436" y="78655"/>
                      <a:pt x="1127803" y="184187"/>
                    </a:cubicBezTo>
                    <a:cubicBezTo>
                      <a:pt x="1007145" y="284004"/>
                      <a:pt x="652348" y="673928"/>
                      <a:pt x="464381" y="751188"/>
                    </a:cubicBezTo>
                    <a:cubicBezTo>
                      <a:pt x="276414" y="828448"/>
                      <a:pt x="44481" y="745106"/>
                      <a:pt x="0" y="647748"/>
                    </a:cubicBezTo>
                    <a:lnTo>
                      <a:pt x="279220" y="246361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3" name="Freeform 342"/>
              <p:cNvSpPr/>
              <p:nvPr/>
            </p:nvSpPr>
            <p:spPr>
              <a:xfrm rot="14938305">
                <a:off x="7149538" y="3010593"/>
                <a:ext cx="443836" cy="360959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4" name="Freeform 343"/>
              <p:cNvSpPr/>
              <p:nvPr/>
            </p:nvSpPr>
            <p:spPr>
              <a:xfrm rot="14938305">
                <a:off x="7068968" y="2783751"/>
                <a:ext cx="462085" cy="377380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5" name="Freeform 344"/>
              <p:cNvSpPr/>
              <p:nvPr/>
            </p:nvSpPr>
            <p:spPr>
              <a:xfrm rot="14938305">
                <a:off x="6964824" y="2585690"/>
                <a:ext cx="443836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6" name="Freeform 345"/>
              <p:cNvSpPr/>
              <p:nvPr/>
            </p:nvSpPr>
            <p:spPr>
              <a:xfrm rot="14938305">
                <a:off x="6878634" y="2361487"/>
                <a:ext cx="443836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7" name="Freeform 346"/>
              <p:cNvSpPr/>
              <p:nvPr/>
            </p:nvSpPr>
            <p:spPr>
              <a:xfrm rot="14938305">
                <a:off x="6792443" y="2137285"/>
                <a:ext cx="443836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8" name="Freeform 347"/>
              <p:cNvSpPr/>
              <p:nvPr/>
            </p:nvSpPr>
            <p:spPr>
              <a:xfrm rot="14938305">
                <a:off x="6706253" y="1913082"/>
                <a:ext cx="443836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9" name="Freeform 348"/>
              <p:cNvSpPr/>
              <p:nvPr/>
            </p:nvSpPr>
            <p:spPr>
              <a:xfrm rot="14938305">
                <a:off x="6620063" y="1688879"/>
                <a:ext cx="443836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0" name="Freeform 349"/>
              <p:cNvSpPr/>
              <p:nvPr/>
            </p:nvSpPr>
            <p:spPr>
              <a:xfrm rot="14938305">
                <a:off x="6533873" y="1464676"/>
                <a:ext cx="443836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1" name="Freeform 350"/>
              <p:cNvSpPr/>
              <p:nvPr/>
            </p:nvSpPr>
            <p:spPr>
              <a:xfrm rot="14938305">
                <a:off x="6447682" y="1240473"/>
                <a:ext cx="443836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2" name="Freeform 351"/>
              <p:cNvSpPr/>
              <p:nvPr/>
            </p:nvSpPr>
            <p:spPr>
              <a:xfrm rot="14938305">
                <a:off x="6361492" y="1016271"/>
                <a:ext cx="443836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Freeform 352"/>
              <p:cNvSpPr/>
              <p:nvPr/>
            </p:nvSpPr>
            <p:spPr>
              <a:xfrm rot="14938305">
                <a:off x="6275302" y="792068"/>
                <a:ext cx="443836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04" name="Group 303"/>
              <p:cNvGrpSpPr/>
              <p:nvPr/>
            </p:nvGrpSpPr>
            <p:grpSpPr>
              <a:xfrm>
                <a:off x="6158270" y="480588"/>
                <a:ext cx="663927" cy="453528"/>
                <a:chOff x="1043687" y="436520"/>
                <a:chExt cx="663927" cy="453528"/>
              </a:xfrm>
            </p:grpSpPr>
            <p:sp>
              <p:nvSpPr>
                <p:cNvPr id="340" name="Rectangle 339"/>
                <p:cNvSpPr/>
                <p:nvPr/>
              </p:nvSpPr>
              <p:spPr>
                <a:xfrm>
                  <a:off x="1111625" y="449373"/>
                  <a:ext cx="517792" cy="440675"/>
                </a:xfrm>
                <a:prstGeom prst="rect">
                  <a:avLst/>
                </a:prstGeom>
                <a:gradFill flip="none" rotWithShape="1">
                  <a:gsLst>
                    <a:gs pos="16000">
                      <a:schemeClr val="bg1">
                        <a:lumMod val="7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81000">
                      <a:srgbClr val="F1F1F1"/>
                    </a:gs>
                    <a:gs pos="60000">
                      <a:srgbClr val="D9D9D9"/>
                    </a:gs>
                    <a:gs pos="46000">
                      <a:srgbClr val="CACACA"/>
                    </a:gs>
                    <a:gs pos="31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1" name="Rectangle 340"/>
                <p:cNvSpPr/>
                <p:nvPr/>
              </p:nvSpPr>
              <p:spPr>
                <a:xfrm>
                  <a:off x="1043687" y="436520"/>
                  <a:ext cx="663927" cy="158391"/>
                </a:xfrm>
                <a:prstGeom prst="rect">
                  <a:avLst/>
                </a:prstGeom>
                <a:gradFill flip="none" rotWithShape="1">
                  <a:gsLst>
                    <a:gs pos="16000">
                      <a:schemeClr val="bg1">
                        <a:lumMod val="7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81000">
                      <a:srgbClr val="F1F1F1"/>
                    </a:gs>
                    <a:gs pos="60000">
                      <a:srgbClr val="D9D9D9"/>
                    </a:gs>
                    <a:gs pos="46000">
                      <a:srgbClr val="CACACA"/>
                    </a:gs>
                    <a:gs pos="31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05" name="Group 304"/>
              <p:cNvGrpSpPr/>
              <p:nvPr/>
            </p:nvGrpSpPr>
            <p:grpSpPr>
              <a:xfrm flipV="1">
                <a:off x="6158270" y="5932101"/>
                <a:ext cx="663927" cy="453528"/>
                <a:chOff x="1043687" y="436520"/>
                <a:chExt cx="663927" cy="453528"/>
              </a:xfrm>
            </p:grpSpPr>
            <p:sp>
              <p:nvSpPr>
                <p:cNvPr id="338" name="Rectangle 337"/>
                <p:cNvSpPr/>
                <p:nvPr/>
              </p:nvSpPr>
              <p:spPr>
                <a:xfrm>
                  <a:off x="1111625" y="449373"/>
                  <a:ext cx="517792" cy="440675"/>
                </a:xfrm>
                <a:prstGeom prst="rect">
                  <a:avLst/>
                </a:prstGeom>
                <a:gradFill flip="none" rotWithShape="1">
                  <a:gsLst>
                    <a:gs pos="16000">
                      <a:schemeClr val="bg1">
                        <a:lumMod val="7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81000">
                      <a:srgbClr val="F1F1F1"/>
                    </a:gs>
                    <a:gs pos="60000">
                      <a:srgbClr val="D9D9D9"/>
                    </a:gs>
                    <a:gs pos="46000">
                      <a:srgbClr val="CACACA"/>
                    </a:gs>
                    <a:gs pos="31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9" name="Rectangle 338"/>
                <p:cNvSpPr/>
                <p:nvPr/>
              </p:nvSpPr>
              <p:spPr>
                <a:xfrm>
                  <a:off x="1043687" y="436520"/>
                  <a:ext cx="663927" cy="158391"/>
                </a:xfrm>
                <a:prstGeom prst="rect">
                  <a:avLst/>
                </a:prstGeom>
                <a:gradFill flip="none" rotWithShape="1">
                  <a:gsLst>
                    <a:gs pos="16000">
                      <a:schemeClr val="bg1">
                        <a:lumMod val="7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81000">
                      <a:srgbClr val="F1F1F1"/>
                    </a:gs>
                    <a:gs pos="60000">
                      <a:srgbClr val="D9D9D9"/>
                    </a:gs>
                    <a:gs pos="46000">
                      <a:srgbClr val="CACACA"/>
                    </a:gs>
                    <a:gs pos="31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14" name="Freeform 313"/>
              <p:cNvSpPr/>
              <p:nvPr/>
            </p:nvSpPr>
            <p:spPr>
              <a:xfrm rot="15806950">
                <a:off x="6960980" y="3130717"/>
                <a:ext cx="340265" cy="288308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  <a:gd name="connsiteX0" fmla="*/ 163554 w 1093859"/>
                  <a:gd name="connsiteY0" fmla="*/ 186994 h 841322"/>
                  <a:gd name="connsiteX1" fmla="*/ 449992 w 1093859"/>
                  <a:gd name="connsiteY1" fmla="*/ 21741 h 841322"/>
                  <a:gd name="connsiteX2" fmla="*/ 868633 w 1093859"/>
                  <a:gd name="connsiteY2" fmla="*/ 21741 h 841322"/>
                  <a:gd name="connsiteX3" fmla="*/ 1093859 w 1093859"/>
                  <a:gd name="connsiteY3" fmla="*/ 204139 h 841322"/>
                  <a:gd name="connsiteX4" fmla="*/ 430437 w 1093859"/>
                  <a:gd name="connsiteY4" fmla="*/ 771140 h 841322"/>
                  <a:gd name="connsiteX5" fmla="*/ 9317 w 1093859"/>
                  <a:gd name="connsiteY5" fmla="*/ 825972 h 841322"/>
                  <a:gd name="connsiteX6" fmla="*/ 163554 w 1093859"/>
                  <a:gd name="connsiteY6" fmla="*/ 186994 h 841322"/>
                  <a:gd name="connsiteX0" fmla="*/ 214474 w 1144779"/>
                  <a:gd name="connsiteY0" fmla="*/ 186994 h 788164"/>
                  <a:gd name="connsiteX1" fmla="*/ 500912 w 1144779"/>
                  <a:gd name="connsiteY1" fmla="*/ 21741 h 788164"/>
                  <a:gd name="connsiteX2" fmla="*/ 919553 w 1144779"/>
                  <a:gd name="connsiteY2" fmla="*/ 21741 h 788164"/>
                  <a:gd name="connsiteX3" fmla="*/ 1144779 w 1144779"/>
                  <a:gd name="connsiteY3" fmla="*/ 204139 h 788164"/>
                  <a:gd name="connsiteX4" fmla="*/ 481357 w 1144779"/>
                  <a:gd name="connsiteY4" fmla="*/ 771140 h 788164"/>
                  <a:gd name="connsiteX5" fmla="*/ 7022 w 1144779"/>
                  <a:gd name="connsiteY5" fmla="*/ 646241 h 788164"/>
                  <a:gd name="connsiteX6" fmla="*/ 214474 w 1144779"/>
                  <a:gd name="connsiteY6" fmla="*/ 186994 h 788164"/>
                  <a:gd name="connsiteX0" fmla="*/ 214474 w 1144779"/>
                  <a:gd name="connsiteY0" fmla="*/ 289820 h 890990"/>
                  <a:gd name="connsiteX1" fmla="*/ 553474 w 1144779"/>
                  <a:gd name="connsiteY1" fmla="*/ 4833 h 890990"/>
                  <a:gd name="connsiteX2" fmla="*/ 919553 w 1144779"/>
                  <a:gd name="connsiteY2" fmla="*/ 124567 h 890990"/>
                  <a:gd name="connsiteX3" fmla="*/ 1144779 w 1144779"/>
                  <a:gd name="connsiteY3" fmla="*/ 306965 h 890990"/>
                  <a:gd name="connsiteX4" fmla="*/ 481357 w 1144779"/>
                  <a:gd name="connsiteY4" fmla="*/ 873966 h 890990"/>
                  <a:gd name="connsiteX5" fmla="*/ 7022 w 1144779"/>
                  <a:gd name="connsiteY5" fmla="*/ 749067 h 890990"/>
                  <a:gd name="connsiteX6" fmla="*/ 214474 w 1144779"/>
                  <a:gd name="connsiteY6" fmla="*/ 289820 h 890990"/>
                  <a:gd name="connsiteX0" fmla="*/ 159226 w 1089531"/>
                  <a:gd name="connsiteY0" fmla="*/ 289820 h 880942"/>
                  <a:gd name="connsiteX1" fmla="*/ 498226 w 1089531"/>
                  <a:gd name="connsiteY1" fmla="*/ 4833 h 880942"/>
                  <a:gd name="connsiteX2" fmla="*/ 864305 w 1089531"/>
                  <a:gd name="connsiteY2" fmla="*/ 124567 h 880942"/>
                  <a:gd name="connsiteX3" fmla="*/ 1089531 w 1089531"/>
                  <a:gd name="connsiteY3" fmla="*/ 306965 h 880942"/>
                  <a:gd name="connsiteX4" fmla="*/ 426109 w 1089531"/>
                  <a:gd name="connsiteY4" fmla="*/ 873966 h 880942"/>
                  <a:gd name="connsiteX5" fmla="*/ 9587 w 1089531"/>
                  <a:gd name="connsiteY5" fmla="*/ 634824 h 880942"/>
                  <a:gd name="connsiteX6" fmla="*/ 159226 w 1089531"/>
                  <a:gd name="connsiteY6" fmla="*/ 289820 h 880942"/>
                  <a:gd name="connsiteX0" fmla="*/ 162564 w 1092869"/>
                  <a:gd name="connsiteY0" fmla="*/ 289820 h 761841"/>
                  <a:gd name="connsiteX1" fmla="*/ 501564 w 1092869"/>
                  <a:gd name="connsiteY1" fmla="*/ 4833 h 761841"/>
                  <a:gd name="connsiteX2" fmla="*/ 867643 w 1092869"/>
                  <a:gd name="connsiteY2" fmla="*/ 124567 h 761841"/>
                  <a:gd name="connsiteX3" fmla="*/ 1092869 w 1092869"/>
                  <a:gd name="connsiteY3" fmla="*/ 306965 h 761841"/>
                  <a:gd name="connsiteX4" fmla="*/ 489300 w 1092869"/>
                  <a:gd name="connsiteY4" fmla="*/ 744946 h 761841"/>
                  <a:gd name="connsiteX5" fmla="*/ 12925 w 1092869"/>
                  <a:gd name="connsiteY5" fmla="*/ 634824 h 761841"/>
                  <a:gd name="connsiteX6" fmla="*/ 162564 w 1092869"/>
                  <a:gd name="connsiteY6" fmla="*/ 289820 h 761841"/>
                  <a:gd name="connsiteX0" fmla="*/ 162564 w 1092869"/>
                  <a:gd name="connsiteY0" fmla="*/ 293279 h 765300"/>
                  <a:gd name="connsiteX1" fmla="*/ 501564 w 1092869"/>
                  <a:gd name="connsiteY1" fmla="*/ 8292 h 765300"/>
                  <a:gd name="connsiteX2" fmla="*/ 961973 w 1092869"/>
                  <a:gd name="connsiteY2" fmla="*/ 97109 h 765300"/>
                  <a:gd name="connsiteX3" fmla="*/ 1092869 w 1092869"/>
                  <a:gd name="connsiteY3" fmla="*/ 310424 h 765300"/>
                  <a:gd name="connsiteX4" fmla="*/ 489300 w 1092869"/>
                  <a:gd name="connsiteY4" fmla="*/ 748405 h 765300"/>
                  <a:gd name="connsiteX5" fmla="*/ 12925 w 1092869"/>
                  <a:gd name="connsiteY5" fmla="*/ 638283 h 765300"/>
                  <a:gd name="connsiteX6" fmla="*/ 162564 w 1092869"/>
                  <a:gd name="connsiteY6" fmla="*/ 293279 h 765300"/>
                  <a:gd name="connsiteX0" fmla="*/ 162564 w 1092869"/>
                  <a:gd name="connsiteY0" fmla="*/ 245008 h 717029"/>
                  <a:gd name="connsiteX1" fmla="*/ 554019 w 1092869"/>
                  <a:gd name="connsiteY1" fmla="*/ 14928 h 717029"/>
                  <a:gd name="connsiteX2" fmla="*/ 961973 w 1092869"/>
                  <a:gd name="connsiteY2" fmla="*/ 48838 h 717029"/>
                  <a:gd name="connsiteX3" fmla="*/ 1092869 w 1092869"/>
                  <a:gd name="connsiteY3" fmla="*/ 262153 h 717029"/>
                  <a:gd name="connsiteX4" fmla="*/ 489300 w 1092869"/>
                  <a:gd name="connsiteY4" fmla="*/ 700134 h 717029"/>
                  <a:gd name="connsiteX5" fmla="*/ 12925 w 1092869"/>
                  <a:gd name="connsiteY5" fmla="*/ 590012 h 717029"/>
                  <a:gd name="connsiteX6" fmla="*/ 162564 w 1092869"/>
                  <a:gd name="connsiteY6" fmla="*/ 245008 h 717029"/>
                  <a:gd name="connsiteX0" fmla="*/ 162564 w 1092869"/>
                  <a:gd name="connsiteY0" fmla="*/ 290127 h 762148"/>
                  <a:gd name="connsiteX1" fmla="*/ 537120 w 1092869"/>
                  <a:gd name="connsiteY1" fmla="*/ 8534 h 762148"/>
                  <a:gd name="connsiteX2" fmla="*/ 961973 w 1092869"/>
                  <a:gd name="connsiteY2" fmla="*/ 93957 h 762148"/>
                  <a:gd name="connsiteX3" fmla="*/ 1092869 w 1092869"/>
                  <a:gd name="connsiteY3" fmla="*/ 307272 h 762148"/>
                  <a:gd name="connsiteX4" fmla="*/ 489300 w 1092869"/>
                  <a:gd name="connsiteY4" fmla="*/ 745253 h 762148"/>
                  <a:gd name="connsiteX5" fmla="*/ 12925 w 1092869"/>
                  <a:gd name="connsiteY5" fmla="*/ 635131 h 762148"/>
                  <a:gd name="connsiteX6" fmla="*/ 162564 w 1092869"/>
                  <a:gd name="connsiteY6" fmla="*/ 290127 h 762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92869" h="762148">
                    <a:moveTo>
                      <a:pt x="162564" y="290127"/>
                    </a:moveTo>
                    <a:cubicBezTo>
                      <a:pt x="236010" y="156089"/>
                      <a:pt x="403885" y="41229"/>
                      <a:pt x="537120" y="8534"/>
                    </a:cubicBezTo>
                    <a:cubicBezTo>
                      <a:pt x="670355" y="-24161"/>
                      <a:pt x="869348" y="44167"/>
                      <a:pt x="961973" y="93957"/>
                    </a:cubicBezTo>
                    <a:cubicBezTo>
                      <a:pt x="1054598" y="143747"/>
                      <a:pt x="1013502" y="201740"/>
                      <a:pt x="1092869" y="307272"/>
                    </a:cubicBezTo>
                    <a:cubicBezTo>
                      <a:pt x="972211" y="407089"/>
                      <a:pt x="669291" y="690610"/>
                      <a:pt x="489300" y="745253"/>
                    </a:cubicBezTo>
                    <a:cubicBezTo>
                      <a:pt x="309309" y="799896"/>
                      <a:pt x="67381" y="710985"/>
                      <a:pt x="12925" y="635131"/>
                    </a:cubicBezTo>
                    <a:cubicBezTo>
                      <a:pt x="-41531" y="559277"/>
                      <a:pt x="89118" y="424165"/>
                      <a:pt x="162564" y="290127"/>
                    </a:cubicBez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Freeform 314"/>
              <p:cNvSpPr/>
              <p:nvPr/>
            </p:nvSpPr>
            <p:spPr>
              <a:xfrm rot="17569756">
                <a:off x="7045953" y="2931921"/>
                <a:ext cx="377567" cy="329799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  <a:gd name="connsiteX0" fmla="*/ 415658 w 1345963"/>
                  <a:gd name="connsiteY0" fmla="*/ 247295 h 901623"/>
                  <a:gd name="connsiteX1" fmla="*/ 660792 w 1345963"/>
                  <a:gd name="connsiteY1" fmla="*/ 7005 h 901623"/>
                  <a:gd name="connsiteX2" fmla="*/ 1120737 w 1345963"/>
                  <a:gd name="connsiteY2" fmla="*/ 82042 h 901623"/>
                  <a:gd name="connsiteX3" fmla="*/ 1345963 w 1345963"/>
                  <a:gd name="connsiteY3" fmla="*/ 264440 h 901623"/>
                  <a:gd name="connsiteX4" fmla="*/ 682541 w 1345963"/>
                  <a:gd name="connsiteY4" fmla="*/ 831441 h 901623"/>
                  <a:gd name="connsiteX5" fmla="*/ 261421 w 1345963"/>
                  <a:gd name="connsiteY5" fmla="*/ 886273 h 901623"/>
                  <a:gd name="connsiteX6" fmla="*/ 0 w 1345963"/>
                  <a:gd name="connsiteY6" fmla="*/ 772455 h 901623"/>
                  <a:gd name="connsiteX7" fmla="*/ 415658 w 1345963"/>
                  <a:gd name="connsiteY7" fmla="*/ 247295 h 901623"/>
                  <a:gd name="connsiteX0" fmla="*/ 415658 w 1345963"/>
                  <a:gd name="connsiteY0" fmla="*/ 247295 h 901623"/>
                  <a:gd name="connsiteX1" fmla="*/ 660792 w 1345963"/>
                  <a:gd name="connsiteY1" fmla="*/ 7005 h 901623"/>
                  <a:gd name="connsiteX2" fmla="*/ 1120737 w 1345963"/>
                  <a:gd name="connsiteY2" fmla="*/ 82042 h 901623"/>
                  <a:gd name="connsiteX3" fmla="*/ 1345963 w 1345963"/>
                  <a:gd name="connsiteY3" fmla="*/ 264440 h 901623"/>
                  <a:gd name="connsiteX4" fmla="*/ 682541 w 1345963"/>
                  <a:gd name="connsiteY4" fmla="*/ 831441 h 901623"/>
                  <a:gd name="connsiteX5" fmla="*/ 261421 w 1345963"/>
                  <a:gd name="connsiteY5" fmla="*/ 886273 h 901623"/>
                  <a:gd name="connsiteX6" fmla="*/ 1 w 1345963"/>
                  <a:gd name="connsiteY6" fmla="*/ 772455 h 901623"/>
                  <a:gd name="connsiteX7" fmla="*/ 415658 w 1345963"/>
                  <a:gd name="connsiteY7" fmla="*/ 247295 h 901623"/>
                  <a:gd name="connsiteX0" fmla="*/ 163198 w 1093503"/>
                  <a:gd name="connsiteY0" fmla="*/ 247295 h 901623"/>
                  <a:gd name="connsiteX1" fmla="*/ 408332 w 1093503"/>
                  <a:gd name="connsiteY1" fmla="*/ 7005 h 901623"/>
                  <a:gd name="connsiteX2" fmla="*/ 868277 w 1093503"/>
                  <a:gd name="connsiteY2" fmla="*/ 82042 h 901623"/>
                  <a:gd name="connsiteX3" fmla="*/ 1093503 w 1093503"/>
                  <a:gd name="connsiteY3" fmla="*/ 264440 h 901623"/>
                  <a:gd name="connsiteX4" fmla="*/ 430081 w 1093503"/>
                  <a:gd name="connsiteY4" fmla="*/ 831441 h 901623"/>
                  <a:gd name="connsiteX5" fmla="*/ 8961 w 1093503"/>
                  <a:gd name="connsiteY5" fmla="*/ 886273 h 901623"/>
                  <a:gd name="connsiteX6" fmla="*/ 163198 w 1093503"/>
                  <a:gd name="connsiteY6" fmla="*/ 247295 h 901623"/>
                  <a:gd name="connsiteX0" fmla="*/ 158650 w 1088955"/>
                  <a:gd name="connsiteY0" fmla="*/ 247295 h 850172"/>
                  <a:gd name="connsiteX1" fmla="*/ 403784 w 1088955"/>
                  <a:gd name="connsiteY1" fmla="*/ 7005 h 850172"/>
                  <a:gd name="connsiteX2" fmla="*/ 863729 w 1088955"/>
                  <a:gd name="connsiteY2" fmla="*/ 82042 h 850172"/>
                  <a:gd name="connsiteX3" fmla="*/ 1088955 w 1088955"/>
                  <a:gd name="connsiteY3" fmla="*/ 264440 h 850172"/>
                  <a:gd name="connsiteX4" fmla="*/ 425533 w 1088955"/>
                  <a:gd name="connsiteY4" fmla="*/ 831441 h 850172"/>
                  <a:gd name="connsiteX5" fmla="*/ 9223 w 1088955"/>
                  <a:gd name="connsiteY5" fmla="*/ 719287 h 850172"/>
                  <a:gd name="connsiteX6" fmla="*/ 158650 w 1088955"/>
                  <a:gd name="connsiteY6" fmla="*/ 247295 h 850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8955" h="850172">
                    <a:moveTo>
                      <a:pt x="158650" y="247295"/>
                    </a:moveTo>
                    <a:cubicBezTo>
                      <a:pt x="225212" y="100750"/>
                      <a:pt x="286271" y="34547"/>
                      <a:pt x="403784" y="7005"/>
                    </a:cubicBezTo>
                    <a:cubicBezTo>
                      <a:pt x="521297" y="-20537"/>
                      <a:pt x="749534" y="39136"/>
                      <a:pt x="863729" y="82042"/>
                    </a:cubicBezTo>
                    <a:cubicBezTo>
                      <a:pt x="977924" y="124948"/>
                      <a:pt x="1009588" y="158908"/>
                      <a:pt x="1088955" y="264440"/>
                    </a:cubicBezTo>
                    <a:cubicBezTo>
                      <a:pt x="968297" y="364257"/>
                      <a:pt x="605488" y="755633"/>
                      <a:pt x="425533" y="831441"/>
                    </a:cubicBezTo>
                    <a:cubicBezTo>
                      <a:pt x="245578" y="907249"/>
                      <a:pt x="122980" y="729118"/>
                      <a:pt x="9223" y="719287"/>
                    </a:cubicBezTo>
                    <a:cubicBezTo>
                      <a:pt x="-35258" y="621929"/>
                      <a:pt x="92088" y="393840"/>
                      <a:pt x="158650" y="247295"/>
                    </a:cubicBez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Freeform 315"/>
              <p:cNvSpPr/>
              <p:nvPr/>
            </p:nvSpPr>
            <p:spPr>
              <a:xfrm rot="17569756">
                <a:off x="7111605" y="2763672"/>
                <a:ext cx="466678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Freeform 316"/>
              <p:cNvSpPr/>
              <p:nvPr/>
            </p:nvSpPr>
            <p:spPr>
              <a:xfrm rot="17569756">
                <a:off x="7209595" y="2530895"/>
                <a:ext cx="466678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Freeform 317"/>
              <p:cNvSpPr/>
              <p:nvPr/>
            </p:nvSpPr>
            <p:spPr>
              <a:xfrm rot="17569756">
                <a:off x="7307586" y="2298118"/>
                <a:ext cx="466678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Freeform 318"/>
              <p:cNvSpPr/>
              <p:nvPr/>
            </p:nvSpPr>
            <p:spPr>
              <a:xfrm rot="17569756">
                <a:off x="7405576" y="2065340"/>
                <a:ext cx="466678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Freeform 319"/>
              <p:cNvSpPr/>
              <p:nvPr/>
            </p:nvSpPr>
            <p:spPr>
              <a:xfrm rot="17569756">
                <a:off x="7503567" y="1832563"/>
                <a:ext cx="466678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Freeform 320"/>
              <p:cNvSpPr/>
              <p:nvPr/>
            </p:nvSpPr>
            <p:spPr>
              <a:xfrm rot="17569756">
                <a:off x="7601557" y="1599786"/>
                <a:ext cx="466678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Freeform 321"/>
              <p:cNvSpPr/>
              <p:nvPr/>
            </p:nvSpPr>
            <p:spPr>
              <a:xfrm rot="17569756">
                <a:off x="7699547" y="1367009"/>
                <a:ext cx="466678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Freeform 322"/>
              <p:cNvSpPr/>
              <p:nvPr/>
            </p:nvSpPr>
            <p:spPr>
              <a:xfrm rot="17569756">
                <a:off x="7797538" y="1134232"/>
                <a:ext cx="466678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Freeform 323"/>
              <p:cNvSpPr/>
              <p:nvPr/>
            </p:nvSpPr>
            <p:spPr>
              <a:xfrm rot="17569756">
                <a:off x="7895528" y="901454"/>
                <a:ext cx="466678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Freeform 324"/>
              <p:cNvSpPr/>
              <p:nvPr/>
            </p:nvSpPr>
            <p:spPr>
              <a:xfrm rot="17569756">
                <a:off x="7993519" y="668677"/>
                <a:ext cx="466678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08" name="Group 307"/>
              <p:cNvGrpSpPr/>
              <p:nvPr/>
            </p:nvGrpSpPr>
            <p:grpSpPr>
              <a:xfrm>
                <a:off x="7853031" y="480588"/>
                <a:ext cx="663927" cy="453528"/>
                <a:chOff x="1043687" y="436520"/>
                <a:chExt cx="663927" cy="453528"/>
              </a:xfrm>
            </p:grpSpPr>
            <p:sp>
              <p:nvSpPr>
                <p:cNvPr id="312" name="Rectangle 311"/>
                <p:cNvSpPr/>
                <p:nvPr/>
              </p:nvSpPr>
              <p:spPr>
                <a:xfrm>
                  <a:off x="1111625" y="449373"/>
                  <a:ext cx="517792" cy="440675"/>
                </a:xfrm>
                <a:prstGeom prst="rect">
                  <a:avLst/>
                </a:prstGeom>
                <a:gradFill flip="none" rotWithShape="1">
                  <a:gsLst>
                    <a:gs pos="16000">
                      <a:schemeClr val="bg1">
                        <a:lumMod val="7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81000">
                      <a:srgbClr val="F1F1F1"/>
                    </a:gs>
                    <a:gs pos="60000">
                      <a:srgbClr val="D9D9D9"/>
                    </a:gs>
                    <a:gs pos="46000">
                      <a:srgbClr val="CACACA"/>
                    </a:gs>
                    <a:gs pos="31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3" name="Rectangle 312"/>
                <p:cNvSpPr/>
                <p:nvPr/>
              </p:nvSpPr>
              <p:spPr>
                <a:xfrm>
                  <a:off x="1043687" y="436520"/>
                  <a:ext cx="663927" cy="158391"/>
                </a:xfrm>
                <a:prstGeom prst="rect">
                  <a:avLst/>
                </a:prstGeom>
                <a:gradFill flip="none" rotWithShape="1">
                  <a:gsLst>
                    <a:gs pos="16000">
                      <a:schemeClr val="bg1">
                        <a:lumMod val="7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81000">
                      <a:srgbClr val="F1F1F1"/>
                    </a:gs>
                    <a:gs pos="60000">
                      <a:srgbClr val="D9D9D9"/>
                    </a:gs>
                    <a:gs pos="46000">
                      <a:srgbClr val="CACACA"/>
                    </a:gs>
                    <a:gs pos="31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09" name="Group 308"/>
              <p:cNvGrpSpPr/>
              <p:nvPr/>
            </p:nvGrpSpPr>
            <p:grpSpPr>
              <a:xfrm flipV="1">
                <a:off x="7853031" y="5932101"/>
                <a:ext cx="663927" cy="453528"/>
                <a:chOff x="1043687" y="436520"/>
                <a:chExt cx="663927" cy="453528"/>
              </a:xfrm>
            </p:grpSpPr>
            <p:sp>
              <p:nvSpPr>
                <p:cNvPr id="310" name="Rectangle 309"/>
                <p:cNvSpPr/>
                <p:nvPr/>
              </p:nvSpPr>
              <p:spPr>
                <a:xfrm>
                  <a:off x="1111625" y="449373"/>
                  <a:ext cx="517792" cy="440675"/>
                </a:xfrm>
                <a:prstGeom prst="rect">
                  <a:avLst/>
                </a:prstGeom>
                <a:gradFill flip="none" rotWithShape="1">
                  <a:gsLst>
                    <a:gs pos="16000">
                      <a:schemeClr val="bg1">
                        <a:lumMod val="7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81000">
                      <a:srgbClr val="F1F1F1"/>
                    </a:gs>
                    <a:gs pos="60000">
                      <a:srgbClr val="D9D9D9"/>
                    </a:gs>
                    <a:gs pos="46000">
                      <a:srgbClr val="CACACA"/>
                    </a:gs>
                    <a:gs pos="31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1" name="Rectangle 310"/>
                <p:cNvSpPr/>
                <p:nvPr/>
              </p:nvSpPr>
              <p:spPr>
                <a:xfrm>
                  <a:off x="1043687" y="436520"/>
                  <a:ext cx="663927" cy="158391"/>
                </a:xfrm>
                <a:prstGeom prst="rect">
                  <a:avLst/>
                </a:prstGeom>
                <a:gradFill flip="none" rotWithShape="1">
                  <a:gsLst>
                    <a:gs pos="16000">
                      <a:schemeClr val="bg1">
                        <a:lumMod val="7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81000">
                      <a:srgbClr val="F1F1F1"/>
                    </a:gs>
                    <a:gs pos="60000">
                      <a:srgbClr val="D9D9D9"/>
                    </a:gs>
                    <a:gs pos="46000">
                      <a:srgbClr val="CACACA"/>
                    </a:gs>
                    <a:gs pos="31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025" name="TextBox 1024"/>
            <p:cNvSpPr txBox="1"/>
            <p:nvPr/>
          </p:nvSpPr>
          <p:spPr>
            <a:xfrm>
              <a:off x="5071711" y="1159439"/>
              <a:ext cx="294022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Local Minimum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68" name="TextBox 367"/>
          <p:cNvSpPr txBox="1"/>
          <p:nvPr/>
        </p:nvSpPr>
        <p:spPr>
          <a:xfrm>
            <a:off x="1366333" y="1150813"/>
            <a:ext cx="25969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Ground Truth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9" name="TextBox 1028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What do you mean, “tangled”?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684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781"/>
            <a:ext cx="9144000" cy="6280220"/>
          </a:xfrm>
        </p:spPr>
      </p:pic>
      <p:sp>
        <p:nvSpPr>
          <p:cNvPr id="5" name="TextBox 4"/>
          <p:cNvSpPr txBox="1"/>
          <p:nvPr/>
        </p:nvSpPr>
        <p:spPr>
          <a:xfrm>
            <a:off x="228600" y="381000"/>
            <a:ext cx="2031325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Ala39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1447800"/>
            <a:ext cx="161294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=18.2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77791" y="2334175"/>
            <a:ext cx="1295547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-0.3</a:t>
            </a:r>
            <a:r>
              <a:rPr lang="el-GR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3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66167" y="1252511"/>
            <a:ext cx="12955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-0.2</a:t>
            </a:r>
            <a:r>
              <a:rPr lang="el-GR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3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Left Brace 8"/>
          <p:cNvSpPr/>
          <p:nvPr/>
        </p:nvSpPr>
        <p:spPr>
          <a:xfrm rot="7921236">
            <a:off x="4952566" y="2114376"/>
            <a:ext cx="2350994" cy="1481679"/>
          </a:xfrm>
          <a:prstGeom prst="leftBrace">
            <a:avLst>
              <a:gd name="adj1" fmla="val 16775"/>
              <a:gd name="adj2" fmla="val 58259"/>
            </a:avLst>
          </a:prstGeom>
          <a:ln w="28575">
            <a:solidFill>
              <a:srgbClr val="3434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Brace 9"/>
          <p:cNvSpPr/>
          <p:nvPr/>
        </p:nvSpPr>
        <p:spPr>
          <a:xfrm rot="7811481">
            <a:off x="4625504" y="2255484"/>
            <a:ext cx="1658052" cy="1537499"/>
          </a:xfrm>
          <a:prstGeom prst="leftBrace">
            <a:avLst>
              <a:gd name="adj1" fmla="val 19169"/>
              <a:gd name="adj2" fmla="val 5702"/>
            </a:avLst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868644" y="4267200"/>
            <a:ext cx="1141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0.8</a:t>
            </a:r>
            <a:r>
              <a:rPr lang="el-GR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3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 flipV="1">
            <a:off x="3640456" y="4152900"/>
            <a:ext cx="321658" cy="306478"/>
          </a:xfrm>
          <a:custGeom>
            <a:avLst/>
            <a:gdLst>
              <a:gd name="connsiteX0" fmla="*/ 888521 w 888521"/>
              <a:gd name="connsiteY0" fmla="*/ 0 h 672860"/>
              <a:gd name="connsiteX1" fmla="*/ 224287 w 888521"/>
              <a:gd name="connsiteY1" fmla="*/ 276045 h 672860"/>
              <a:gd name="connsiteX2" fmla="*/ 0 w 888521"/>
              <a:gd name="connsiteY2" fmla="*/ 672860 h 672860"/>
              <a:gd name="connsiteX0" fmla="*/ 888521 w 888521"/>
              <a:gd name="connsiteY0" fmla="*/ 0 h 672860"/>
              <a:gd name="connsiteX1" fmla="*/ 0 w 888521"/>
              <a:gd name="connsiteY1" fmla="*/ 672860 h 67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8521" h="672860">
                <a:moveTo>
                  <a:pt x="888521" y="0"/>
                </a:moveTo>
                <a:lnTo>
                  <a:pt x="0" y="672860"/>
                </a:lnTo>
              </a:path>
            </a:pathLst>
          </a:custGeom>
          <a:noFill/>
          <a:ln w="57150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733800" y="4795828"/>
            <a:ext cx="98777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angle</a:t>
            </a:r>
          </a:p>
        </p:txBody>
      </p:sp>
      <p:sp>
        <p:nvSpPr>
          <p:cNvPr id="14" name="Arc 13"/>
          <p:cNvSpPr/>
          <p:nvPr/>
        </p:nvSpPr>
        <p:spPr>
          <a:xfrm>
            <a:off x="3048000" y="3581400"/>
            <a:ext cx="685800" cy="671151"/>
          </a:xfrm>
          <a:prstGeom prst="arc">
            <a:avLst>
              <a:gd name="adj1" fmla="val 19938659"/>
              <a:gd name="adj2" fmla="val 7009173"/>
            </a:avLst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348997" y="1640427"/>
            <a:ext cx="934871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4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N-C</a:t>
            </a:r>
            <a:r>
              <a:rPr lang="el-GR" sz="2400" b="1" baseline="-25000" dirty="0" smtClean="0">
                <a:solidFill>
                  <a:srgbClr val="004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endParaRPr lang="en-US" sz="2400" b="1" dirty="0" smtClean="0">
              <a:solidFill>
                <a:srgbClr val="004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 smtClean="0">
                <a:solidFill>
                  <a:srgbClr val="004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21619" y="5954751"/>
            <a:ext cx="3399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275B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B916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conformers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98618" y="0"/>
            <a:ext cx="4548040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Sim challenge data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25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072"/>
            <a:ext cx="9144000" cy="62802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381000"/>
            <a:ext cx="2031325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Ala39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1447800"/>
            <a:ext cx="159370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=63.5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10522" y="2256116"/>
            <a:ext cx="910827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-9</a:t>
            </a:r>
            <a:r>
              <a:rPr lang="el-GR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3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66167" y="1252511"/>
            <a:ext cx="12572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+11</a:t>
            </a:r>
            <a:r>
              <a:rPr lang="el-GR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3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Left Brace 13"/>
          <p:cNvSpPr/>
          <p:nvPr/>
        </p:nvSpPr>
        <p:spPr>
          <a:xfrm rot="7603221">
            <a:off x="4609819" y="1938993"/>
            <a:ext cx="2350994" cy="1615849"/>
          </a:xfrm>
          <a:prstGeom prst="leftBrace">
            <a:avLst>
              <a:gd name="adj1" fmla="val 16775"/>
              <a:gd name="adj2" fmla="val 58259"/>
            </a:avLst>
          </a:prstGeom>
          <a:ln w="28575">
            <a:solidFill>
              <a:srgbClr val="3434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Brace 14"/>
          <p:cNvSpPr/>
          <p:nvPr/>
        </p:nvSpPr>
        <p:spPr>
          <a:xfrm rot="8164945">
            <a:off x="4980275" y="2518906"/>
            <a:ext cx="1426642" cy="1308083"/>
          </a:xfrm>
          <a:prstGeom prst="leftBrace">
            <a:avLst>
              <a:gd name="adj1" fmla="val 19169"/>
              <a:gd name="adj2" fmla="val 38338"/>
            </a:avLst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3048000" y="3581400"/>
            <a:ext cx="1673571" cy="1676093"/>
            <a:chOff x="3048000" y="3581400"/>
            <a:chExt cx="1673571" cy="1676093"/>
          </a:xfrm>
        </p:grpSpPr>
        <p:sp>
          <p:nvSpPr>
            <p:cNvPr id="10" name="TextBox 9"/>
            <p:cNvSpPr txBox="1"/>
            <p:nvPr/>
          </p:nvSpPr>
          <p:spPr>
            <a:xfrm>
              <a:off x="3868644" y="4267200"/>
              <a:ext cx="7569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l-GR" sz="3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σ</a:t>
              </a:r>
              <a:endPara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 flipV="1">
              <a:off x="3640456" y="4152900"/>
              <a:ext cx="321658" cy="306478"/>
            </a:xfrm>
            <a:custGeom>
              <a:avLst/>
              <a:gdLst>
                <a:gd name="connsiteX0" fmla="*/ 888521 w 888521"/>
                <a:gd name="connsiteY0" fmla="*/ 0 h 672860"/>
                <a:gd name="connsiteX1" fmla="*/ 224287 w 888521"/>
                <a:gd name="connsiteY1" fmla="*/ 276045 h 672860"/>
                <a:gd name="connsiteX2" fmla="*/ 0 w 888521"/>
                <a:gd name="connsiteY2" fmla="*/ 672860 h 672860"/>
                <a:gd name="connsiteX0" fmla="*/ 888521 w 888521"/>
                <a:gd name="connsiteY0" fmla="*/ 0 h 672860"/>
                <a:gd name="connsiteX1" fmla="*/ 0 w 888521"/>
                <a:gd name="connsiteY1" fmla="*/ 672860 h 672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88521" h="672860">
                  <a:moveTo>
                    <a:pt x="888521" y="0"/>
                  </a:moveTo>
                  <a:lnTo>
                    <a:pt x="0" y="672860"/>
                  </a:lnTo>
                </a:path>
              </a:pathLst>
            </a:custGeom>
            <a:noFill/>
            <a:ln w="57150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733800" y="4795828"/>
              <a:ext cx="987771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angle</a:t>
              </a:r>
            </a:p>
          </p:txBody>
        </p:sp>
        <p:sp>
          <p:nvSpPr>
            <p:cNvPr id="16" name="Arc 15"/>
            <p:cNvSpPr/>
            <p:nvPr/>
          </p:nvSpPr>
          <p:spPr>
            <a:xfrm>
              <a:off x="3048000" y="3581400"/>
              <a:ext cx="685800" cy="671151"/>
            </a:xfrm>
            <a:prstGeom prst="arc">
              <a:avLst>
                <a:gd name="adj1" fmla="val 19938659"/>
                <a:gd name="adj2" fmla="val 7009173"/>
              </a:avLst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7348997" y="1640427"/>
            <a:ext cx="934871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4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N-C</a:t>
            </a:r>
            <a:r>
              <a:rPr lang="el-GR" sz="2400" b="1" baseline="-25000" dirty="0" smtClean="0">
                <a:solidFill>
                  <a:srgbClr val="004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endParaRPr lang="en-US" sz="2400" b="1" dirty="0" smtClean="0">
              <a:solidFill>
                <a:srgbClr val="004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 smtClean="0">
                <a:solidFill>
                  <a:srgbClr val="004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921619" y="5954751"/>
            <a:ext cx="3399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275B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B916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conformers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98618" y="0"/>
            <a:ext cx="6545382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Sim challenge data: “otw39”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2" descr="Its A Trap png images | PNGEgg"/>
          <p:cNvSpPr>
            <a:spLocks noChangeAspect="1" noChangeArrowheads="1"/>
          </p:cNvSpPr>
          <p:nvPr/>
        </p:nvSpPr>
        <p:spPr bwMode="auto">
          <a:xfrm>
            <a:off x="155575" y="-102870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7610475" y="2600325"/>
            <a:ext cx="1533525" cy="1766888"/>
            <a:chOff x="7610475" y="2600325"/>
            <a:chExt cx="1533525" cy="1766888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778" b="100000" l="2667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0475" y="2833688"/>
              <a:ext cx="1533525" cy="1533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7800975" y="2600325"/>
              <a:ext cx="12413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It’s a TRAP!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76018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782138" y="2502578"/>
            <a:ext cx="6079851" cy="3957749"/>
            <a:chOff x="2571400" y="1447800"/>
            <a:chExt cx="6572600" cy="427851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>
            <a:xfrm>
              <a:off x="2571400" y="1447800"/>
              <a:ext cx="6572600" cy="4278510"/>
            </a:xfrm>
            <a:prstGeom prst="rect">
              <a:avLst/>
            </a:prstGeom>
          </p:spPr>
        </p:pic>
        <p:sp>
          <p:nvSpPr>
            <p:cNvPr id="17" name="Oval 16"/>
            <p:cNvSpPr>
              <a:spLocks noChangeAspect="1"/>
            </p:cNvSpPr>
            <p:nvPr/>
          </p:nvSpPr>
          <p:spPr>
            <a:xfrm>
              <a:off x="7368540" y="3947160"/>
              <a:ext cx="255270" cy="255270"/>
            </a:xfrm>
            <a:prstGeom prst="ellipse">
              <a:avLst/>
            </a:prstGeom>
            <a:solidFill>
              <a:srgbClr val="99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>
              <a:spLocks noChangeAspect="1"/>
            </p:cNvSpPr>
            <p:nvPr/>
          </p:nvSpPr>
          <p:spPr>
            <a:xfrm>
              <a:off x="7368540" y="2954655"/>
              <a:ext cx="255270" cy="255270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651516" y="3540333"/>
              <a:ext cx="69762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>
                  <a:solidFill>
                    <a:srgbClr val="99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6000" dirty="0">
                <a:solidFill>
                  <a:srgbClr val="99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593642" y="2568057"/>
              <a:ext cx="69762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60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920362" y="2459849"/>
            <a:ext cx="5248739" cy="3957750"/>
            <a:chOff x="752353" y="1447800"/>
            <a:chExt cx="5674129" cy="427851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70"/>
            <a:stretch/>
          </p:blipFill>
          <p:spPr>
            <a:xfrm>
              <a:off x="752353" y="1447800"/>
              <a:ext cx="5674129" cy="4278510"/>
            </a:xfrm>
            <a:prstGeom prst="rect">
              <a:avLst/>
            </a:prstGeom>
          </p:spPr>
        </p:pic>
        <p:sp>
          <p:nvSpPr>
            <p:cNvPr id="16" name="Oval 15"/>
            <p:cNvSpPr>
              <a:spLocks noChangeAspect="1"/>
            </p:cNvSpPr>
            <p:nvPr/>
          </p:nvSpPr>
          <p:spPr>
            <a:xfrm>
              <a:off x="4650105" y="3204210"/>
              <a:ext cx="255270" cy="255270"/>
            </a:xfrm>
            <a:prstGeom prst="ellipse">
              <a:avLst/>
            </a:prstGeom>
            <a:solidFill>
              <a:srgbClr val="99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>
              <a:spLocks noChangeAspect="1"/>
            </p:cNvSpPr>
            <p:nvPr/>
          </p:nvSpPr>
          <p:spPr>
            <a:xfrm>
              <a:off x="4650105" y="3697605"/>
              <a:ext cx="255270" cy="255270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898671" y="2546839"/>
              <a:ext cx="69762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>
                  <a:solidFill>
                    <a:srgbClr val="99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6000" dirty="0">
                <a:solidFill>
                  <a:srgbClr val="99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941111" y="3584701"/>
              <a:ext cx="69762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60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75"/>
          <a:stretch/>
        </p:blipFill>
        <p:spPr>
          <a:xfrm>
            <a:off x="567282" y="2502578"/>
            <a:ext cx="2895558" cy="3957749"/>
          </a:xfrm>
          <a:prstGeom prst="rect">
            <a:avLst/>
          </a:prstGeom>
        </p:spPr>
      </p:pic>
      <p:sp>
        <p:nvSpPr>
          <p:cNvPr id="14" name="Oval 13"/>
          <p:cNvSpPr>
            <a:spLocks noChangeAspect="1"/>
          </p:cNvSpPr>
          <p:nvPr/>
        </p:nvSpPr>
        <p:spPr>
          <a:xfrm>
            <a:off x="1815763" y="4803479"/>
            <a:ext cx="255270" cy="255270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>
            <a:spLocks noChangeAspect="1"/>
          </p:cNvSpPr>
          <p:nvPr/>
        </p:nvSpPr>
        <p:spPr>
          <a:xfrm>
            <a:off x="1795840" y="3891697"/>
            <a:ext cx="255270" cy="255270"/>
          </a:xfrm>
          <a:prstGeom prst="ellipse">
            <a:avLst/>
          </a:prstGeom>
          <a:solidFill>
            <a:srgbClr val="99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047256" y="4503305"/>
            <a:ext cx="697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6000" dirty="0">
              <a:solidFill>
                <a:srgbClr val="FF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72335" y="3486664"/>
            <a:ext cx="697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99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6000" dirty="0">
              <a:solidFill>
                <a:srgbClr val="99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26763" y="65988"/>
            <a:ext cx="52597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It takes two to tangle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705390" y="1356921"/>
            <a:ext cx="6689461" cy="1403910"/>
            <a:chOff x="1705390" y="1356921"/>
            <a:chExt cx="6689461" cy="1403910"/>
          </a:xfrm>
        </p:grpSpPr>
        <p:sp>
          <p:nvSpPr>
            <p:cNvPr id="27" name="Freeform 26"/>
            <p:cNvSpPr/>
            <p:nvPr/>
          </p:nvSpPr>
          <p:spPr>
            <a:xfrm>
              <a:off x="1705390" y="1649739"/>
              <a:ext cx="6689461" cy="1111092"/>
            </a:xfrm>
            <a:custGeom>
              <a:avLst/>
              <a:gdLst>
                <a:gd name="connsiteX0" fmla="*/ 0 w 7535580"/>
                <a:gd name="connsiteY0" fmla="*/ 1250398 h 1322037"/>
                <a:gd name="connsiteX1" fmla="*/ 2592729 w 7535580"/>
                <a:gd name="connsiteY1" fmla="*/ 1227248 h 1322037"/>
                <a:gd name="connsiteX2" fmla="*/ 3437681 w 7535580"/>
                <a:gd name="connsiteY2" fmla="*/ 324423 h 1322037"/>
                <a:gd name="connsiteX3" fmla="*/ 3796496 w 7535580"/>
                <a:gd name="connsiteY3" fmla="*/ 332 h 1322037"/>
                <a:gd name="connsiteX4" fmla="*/ 4340506 w 7535580"/>
                <a:gd name="connsiteY4" fmla="*/ 370722 h 1322037"/>
                <a:gd name="connsiteX5" fmla="*/ 4849792 w 7535580"/>
                <a:gd name="connsiteY5" fmla="*/ 1076777 h 1322037"/>
                <a:gd name="connsiteX6" fmla="*/ 7361499 w 7535580"/>
                <a:gd name="connsiteY6" fmla="*/ 1273547 h 1322037"/>
                <a:gd name="connsiteX7" fmla="*/ 7118430 w 7535580"/>
                <a:gd name="connsiteY7" fmla="*/ 1250398 h 1322037"/>
                <a:gd name="connsiteX0" fmla="*/ 0 w 7118430"/>
                <a:gd name="connsiteY0" fmla="*/ 1250398 h 1322037"/>
                <a:gd name="connsiteX1" fmla="*/ 2592729 w 7118430"/>
                <a:gd name="connsiteY1" fmla="*/ 1227248 h 1322037"/>
                <a:gd name="connsiteX2" fmla="*/ 3437681 w 7118430"/>
                <a:gd name="connsiteY2" fmla="*/ 324423 h 1322037"/>
                <a:gd name="connsiteX3" fmla="*/ 3796496 w 7118430"/>
                <a:gd name="connsiteY3" fmla="*/ 332 h 1322037"/>
                <a:gd name="connsiteX4" fmla="*/ 4340506 w 7118430"/>
                <a:gd name="connsiteY4" fmla="*/ 370722 h 1322037"/>
                <a:gd name="connsiteX5" fmla="*/ 4849792 w 7118430"/>
                <a:gd name="connsiteY5" fmla="*/ 1076777 h 1322037"/>
                <a:gd name="connsiteX6" fmla="*/ 7118430 w 7118430"/>
                <a:gd name="connsiteY6" fmla="*/ 1250398 h 1322037"/>
                <a:gd name="connsiteX0" fmla="*/ 0 w 7118430"/>
                <a:gd name="connsiteY0" fmla="*/ 1250358 h 1278502"/>
                <a:gd name="connsiteX1" fmla="*/ 2835798 w 7118430"/>
                <a:gd name="connsiteY1" fmla="*/ 1111461 h 1278502"/>
                <a:gd name="connsiteX2" fmla="*/ 3437681 w 7118430"/>
                <a:gd name="connsiteY2" fmla="*/ 324383 h 1278502"/>
                <a:gd name="connsiteX3" fmla="*/ 3796496 w 7118430"/>
                <a:gd name="connsiteY3" fmla="*/ 292 h 1278502"/>
                <a:gd name="connsiteX4" fmla="*/ 4340506 w 7118430"/>
                <a:gd name="connsiteY4" fmla="*/ 370682 h 1278502"/>
                <a:gd name="connsiteX5" fmla="*/ 4849792 w 7118430"/>
                <a:gd name="connsiteY5" fmla="*/ 1076737 h 1278502"/>
                <a:gd name="connsiteX6" fmla="*/ 7118430 w 7118430"/>
                <a:gd name="connsiteY6" fmla="*/ 1250358 h 1278502"/>
                <a:gd name="connsiteX0" fmla="*/ 0 w 7118430"/>
                <a:gd name="connsiteY0" fmla="*/ 1250358 h 1259475"/>
                <a:gd name="connsiteX1" fmla="*/ 1967696 w 7118430"/>
                <a:gd name="connsiteY1" fmla="*/ 1250358 h 1259475"/>
                <a:gd name="connsiteX2" fmla="*/ 2835798 w 7118430"/>
                <a:gd name="connsiteY2" fmla="*/ 1111461 h 1259475"/>
                <a:gd name="connsiteX3" fmla="*/ 3437681 w 7118430"/>
                <a:gd name="connsiteY3" fmla="*/ 324383 h 1259475"/>
                <a:gd name="connsiteX4" fmla="*/ 3796496 w 7118430"/>
                <a:gd name="connsiteY4" fmla="*/ 292 h 1259475"/>
                <a:gd name="connsiteX5" fmla="*/ 4340506 w 7118430"/>
                <a:gd name="connsiteY5" fmla="*/ 370682 h 1259475"/>
                <a:gd name="connsiteX6" fmla="*/ 4849792 w 7118430"/>
                <a:gd name="connsiteY6" fmla="*/ 1076737 h 1259475"/>
                <a:gd name="connsiteX7" fmla="*/ 7118430 w 7118430"/>
                <a:gd name="connsiteY7" fmla="*/ 1250358 h 1259475"/>
                <a:gd name="connsiteX0" fmla="*/ 0 w 7118430"/>
                <a:gd name="connsiteY0" fmla="*/ 1250358 h 1259475"/>
                <a:gd name="connsiteX1" fmla="*/ 1967696 w 7118430"/>
                <a:gd name="connsiteY1" fmla="*/ 1250358 h 1259475"/>
                <a:gd name="connsiteX2" fmla="*/ 2835798 w 7118430"/>
                <a:gd name="connsiteY2" fmla="*/ 1111461 h 1259475"/>
                <a:gd name="connsiteX3" fmla="*/ 3437681 w 7118430"/>
                <a:gd name="connsiteY3" fmla="*/ 324383 h 1259475"/>
                <a:gd name="connsiteX4" fmla="*/ 3796496 w 7118430"/>
                <a:gd name="connsiteY4" fmla="*/ 292 h 1259475"/>
                <a:gd name="connsiteX5" fmla="*/ 4340506 w 7118430"/>
                <a:gd name="connsiteY5" fmla="*/ 370682 h 1259475"/>
                <a:gd name="connsiteX6" fmla="*/ 4849792 w 7118430"/>
                <a:gd name="connsiteY6" fmla="*/ 1076737 h 1259475"/>
                <a:gd name="connsiteX7" fmla="*/ 7118430 w 7118430"/>
                <a:gd name="connsiteY7" fmla="*/ 1250358 h 1259475"/>
                <a:gd name="connsiteX0" fmla="*/ 0 w 7118430"/>
                <a:gd name="connsiteY0" fmla="*/ 1250358 h 1255289"/>
                <a:gd name="connsiteX1" fmla="*/ 1967696 w 7118430"/>
                <a:gd name="connsiteY1" fmla="*/ 1250358 h 1255289"/>
                <a:gd name="connsiteX2" fmla="*/ 2835798 w 7118430"/>
                <a:gd name="connsiteY2" fmla="*/ 1111461 h 1255289"/>
                <a:gd name="connsiteX3" fmla="*/ 3437681 w 7118430"/>
                <a:gd name="connsiteY3" fmla="*/ 324383 h 1255289"/>
                <a:gd name="connsiteX4" fmla="*/ 3796496 w 7118430"/>
                <a:gd name="connsiteY4" fmla="*/ 292 h 1255289"/>
                <a:gd name="connsiteX5" fmla="*/ 4340506 w 7118430"/>
                <a:gd name="connsiteY5" fmla="*/ 370682 h 1255289"/>
                <a:gd name="connsiteX6" fmla="*/ 4849792 w 7118430"/>
                <a:gd name="connsiteY6" fmla="*/ 1076737 h 1255289"/>
                <a:gd name="connsiteX7" fmla="*/ 7118430 w 7118430"/>
                <a:gd name="connsiteY7" fmla="*/ 1250358 h 1255289"/>
                <a:gd name="connsiteX0" fmla="*/ 0 w 7118430"/>
                <a:gd name="connsiteY0" fmla="*/ 1250358 h 1255289"/>
                <a:gd name="connsiteX1" fmla="*/ 1967696 w 7118430"/>
                <a:gd name="connsiteY1" fmla="*/ 1250358 h 1255289"/>
                <a:gd name="connsiteX2" fmla="*/ 2835798 w 7118430"/>
                <a:gd name="connsiteY2" fmla="*/ 1111461 h 1255289"/>
                <a:gd name="connsiteX3" fmla="*/ 3437681 w 7118430"/>
                <a:gd name="connsiteY3" fmla="*/ 324383 h 1255289"/>
                <a:gd name="connsiteX4" fmla="*/ 3796496 w 7118430"/>
                <a:gd name="connsiteY4" fmla="*/ 292 h 1255289"/>
                <a:gd name="connsiteX5" fmla="*/ 4340506 w 7118430"/>
                <a:gd name="connsiteY5" fmla="*/ 370682 h 1255289"/>
                <a:gd name="connsiteX6" fmla="*/ 4849792 w 7118430"/>
                <a:gd name="connsiteY6" fmla="*/ 1076737 h 1255289"/>
                <a:gd name="connsiteX7" fmla="*/ 5127585 w 7118430"/>
                <a:gd name="connsiteY7" fmla="*/ 1192485 h 1255289"/>
                <a:gd name="connsiteX8" fmla="*/ 7118430 w 7118430"/>
                <a:gd name="connsiteY8" fmla="*/ 1250358 h 1255289"/>
                <a:gd name="connsiteX0" fmla="*/ 0 w 7118430"/>
                <a:gd name="connsiteY0" fmla="*/ 1250358 h 1255289"/>
                <a:gd name="connsiteX1" fmla="*/ 1967696 w 7118430"/>
                <a:gd name="connsiteY1" fmla="*/ 1250358 h 1255289"/>
                <a:gd name="connsiteX2" fmla="*/ 2835798 w 7118430"/>
                <a:gd name="connsiteY2" fmla="*/ 1111461 h 1255289"/>
                <a:gd name="connsiteX3" fmla="*/ 3437681 w 7118430"/>
                <a:gd name="connsiteY3" fmla="*/ 324383 h 1255289"/>
                <a:gd name="connsiteX4" fmla="*/ 3796496 w 7118430"/>
                <a:gd name="connsiteY4" fmla="*/ 292 h 1255289"/>
                <a:gd name="connsiteX5" fmla="*/ 4340506 w 7118430"/>
                <a:gd name="connsiteY5" fmla="*/ 370682 h 1255289"/>
                <a:gd name="connsiteX6" fmla="*/ 4849792 w 7118430"/>
                <a:gd name="connsiteY6" fmla="*/ 1076737 h 1255289"/>
                <a:gd name="connsiteX7" fmla="*/ 5127585 w 7118430"/>
                <a:gd name="connsiteY7" fmla="*/ 1192485 h 1255289"/>
                <a:gd name="connsiteX8" fmla="*/ 7118430 w 7118430"/>
                <a:gd name="connsiteY8" fmla="*/ 1250358 h 1255289"/>
                <a:gd name="connsiteX0" fmla="*/ 0 w 7118430"/>
                <a:gd name="connsiteY0" fmla="*/ 1250358 h 1255289"/>
                <a:gd name="connsiteX1" fmla="*/ 1967696 w 7118430"/>
                <a:gd name="connsiteY1" fmla="*/ 1250358 h 1255289"/>
                <a:gd name="connsiteX2" fmla="*/ 2835798 w 7118430"/>
                <a:gd name="connsiteY2" fmla="*/ 1111461 h 1255289"/>
                <a:gd name="connsiteX3" fmla="*/ 3437681 w 7118430"/>
                <a:gd name="connsiteY3" fmla="*/ 324383 h 1255289"/>
                <a:gd name="connsiteX4" fmla="*/ 3796496 w 7118430"/>
                <a:gd name="connsiteY4" fmla="*/ 292 h 1255289"/>
                <a:gd name="connsiteX5" fmla="*/ 4340506 w 7118430"/>
                <a:gd name="connsiteY5" fmla="*/ 370682 h 1255289"/>
                <a:gd name="connsiteX6" fmla="*/ 4849792 w 7118430"/>
                <a:gd name="connsiteY6" fmla="*/ 1076737 h 1255289"/>
                <a:gd name="connsiteX7" fmla="*/ 5127585 w 7118430"/>
                <a:gd name="connsiteY7" fmla="*/ 1192485 h 1255289"/>
                <a:gd name="connsiteX8" fmla="*/ 7118430 w 7118430"/>
                <a:gd name="connsiteY8" fmla="*/ 1250358 h 1255289"/>
                <a:gd name="connsiteX0" fmla="*/ 0 w 7118430"/>
                <a:gd name="connsiteY0" fmla="*/ 1250358 h 1255289"/>
                <a:gd name="connsiteX1" fmla="*/ 1967696 w 7118430"/>
                <a:gd name="connsiteY1" fmla="*/ 1250358 h 1255289"/>
                <a:gd name="connsiteX2" fmla="*/ 2835798 w 7118430"/>
                <a:gd name="connsiteY2" fmla="*/ 1111461 h 1255289"/>
                <a:gd name="connsiteX3" fmla="*/ 3437681 w 7118430"/>
                <a:gd name="connsiteY3" fmla="*/ 324383 h 1255289"/>
                <a:gd name="connsiteX4" fmla="*/ 3796496 w 7118430"/>
                <a:gd name="connsiteY4" fmla="*/ 292 h 1255289"/>
                <a:gd name="connsiteX5" fmla="*/ 4340506 w 7118430"/>
                <a:gd name="connsiteY5" fmla="*/ 370682 h 1255289"/>
                <a:gd name="connsiteX6" fmla="*/ 4618298 w 7118430"/>
                <a:gd name="connsiteY6" fmla="*/ 787370 h 1255289"/>
                <a:gd name="connsiteX7" fmla="*/ 5127585 w 7118430"/>
                <a:gd name="connsiteY7" fmla="*/ 1192485 h 1255289"/>
                <a:gd name="connsiteX8" fmla="*/ 7118430 w 7118430"/>
                <a:gd name="connsiteY8" fmla="*/ 1250358 h 1255289"/>
                <a:gd name="connsiteX0" fmla="*/ 0 w 7118430"/>
                <a:gd name="connsiteY0" fmla="*/ 1251066 h 1255997"/>
                <a:gd name="connsiteX1" fmla="*/ 1967696 w 7118430"/>
                <a:gd name="connsiteY1" fmla="*/ 1251066 h 1255997"/>
                <a:gd name="connsiteX2" fmla="*/ 2835798 w 7118430"/>
                <a:gd name="connsiteY2" fmla="*/ 1112169 h 1255997"/>
                <a:gd name="connsiteX3" fmla="*/ 3437681 w 7118430"/>
                <a:gd name="connsiteY3" fmla="*/ 325091 h 1255997"/>
                <a:gd name="connsiteX4" fmla="*/ 3796496 w 7118430"/>
                <a:gd name="connsiteY4" fmla="*/ 1000 h 1255997"/>
                <a:gd name="connsiteX5" fmla="*/ 4305782 w 7118430"/>
                <a:gd name="connsiteY5" fmla="*/ 244069 h 1255997"/>
                <a:gd name="connsiteX6" fmla="*/ 4618298 w 7118430"/>
                <a:gd name="connsiteY6" fmla="*/ 788078 h 1255997"/>
                <a:gd name="connsiteX7" fmla="*/ 5127585 w 7118430"/>
                <a:gd name="connsiteY7" fmla="*/ 1193193 h 1255997"/>
                <a:gd name="connsiteX8" fmla="*/ 7118430 w 7118430"/>
                <a:gd name="connsiteY8" fmla="*/ 1251066 h 1255997"/>
                <a:gd name="connsiteX0" fmla="*/ 0 w 7118430"/>
                <a:gd name="connsiteY0" fmla="*/ 1251066 h 1255997"/>
                <a:gd name="connsiteX1" fmla="*/ 1967696 w 7118430"/>
                <a:gd name="connsiteY1" fmla="*/ 1251066 h 1255997"/>
                <a:gd name="connsiteX2" fmla="*/ 2835798 w 7118430"/>
                <a:gd name="connsiteY2" fmla="*/ 1112169 h 1255997"/>
                <a:gd name="connsiteX3" fmla="*/ 3437681 w 7118430"/>
                <a:gd name="connsiteY3" fmla="*/ 325091 h 1255997"/>
                <a:gd name="connsiteX4" fmla="*/ 3912243 w 7118430"/>
                <a:gd name="connsiteY4" fmla="*/ 1000 h 1255997"/>
                <a:gd name="connsiteX5" fmla="*/ 4305782 w 7118430"/>
                <a:gd name="connsiteY5" fmla="*/ 244069 h 1255997"/>
                <a:gd name="connsiteX6" fmla="*/ 4618298 w 7118430"/>
                <a:gd name="connsiteY6" fmla="*/ 788078 h 1255997"/>
                <a:gd name="connsiteX7" fmla="*/ 5127585 w 7118430"/>
                <a:gd name="connsiteY7" fmla="*/ 1193193 h 1255997"/>
                <a:gd name="connsiteX8" fmla="*/ 7118430 w 7118430"/>
                <a:gd name="connsiteY8" fmla="*/ 1251066 h 1255997"/>
                <a:gd name="connsiteX0" fmla="*/ 0 w 7118430"/>
                <a:gd name="connsiteY0" fmla="*/ 1250091 h 1255022"/>
                <a:gd name="connsiteX1" fmla="*/ 1967696 w 7118430"/>
                <a:gd name="connsiteY1" fmla="*/ 1250091 h 1255022"/>
                <a:gd name="connsiteX2" fmla="*/ 2835798 w 7118430"/>
                <a:gd name="connsiteY2" fmla="*/ 1111194 h 1255022"/>
                <a:gd name="connsiteX3" fmla="*/ 3437681 w 7118430"/>
                <a:gd name="connsiteY3" fmla="*/ 324116 h 1255022"/>
                <a:gd name="connsiteX4" fmla="*/ 3912243 w 7118430"/>
                <a:gd name="connsiteY4" fmla="*/ 25 h 1255022"/>
                <a:gd name="connsiteX5" fmla="*/ 4305782 w 7118430"/>
                <a:gd name="connsiteY5" fmla="*/ 243094 h 1255022"/>
                <a:gd name="connsiteX6" fmla="*/ 4618298 w 7118430"/>
                <a:gd name="connsiteY6" fmla="*/ 787103 h 1255022"/>
                <a:gd name="connsiteX7" fmla="*/ 5127585 w 7118430"/>
                <a:gd name="connsiteY7" fmla="*/ 1192218 h 1255022"/>
                <a:gd name="connsiteX8" fmla="*/ 7118430 w 7118430"/>
                <a:gd name="connsiteY8" fmla="*/ 1250091 h 1255022"/>
                <a:gd name="connsiteX0" fmla="*/ 0 w 7118430"/>
                <a:gd name="connsiteY0" fmla="*/ 1250082 h 1255013"/>
                <a:gd name="connsiteX1" fmla="*/ 1967696 w 7118430"/>
                <a:gd name="connsiteY1" fmla="*/ 1250082 h 1255013"/>
                <a:gd name="connsiteX2" fmla="*/ 2835798 w 7118430"/>
                <a:gd name="connsiteY2" fmla="*/ 1111185 h 1255013"/>
                <a:gd name="connsiteX3" fmla="*/ 3437681 w 7118430"/>
                <a:gd name="connsiteY3" fmla="*/ 324107 h 1255013"/>
                <a:gd name="connsiteX4" fmla="*/ 3530278 w 7118430"/>
                <a:gd name="connsiteY4" fmla="*/ 231510 h 1255013"/>
                <a:gd name="connsiteX5" fmla="*/ 3912243 w 7118430"/>
                <a:gd name="connsiteY5" fmla="*/ 16 h 1255013"/>
                <a:gd name="connsiteX6" fmla="*/ 4305782 w 7118430"/>
                <a:gd name="connsiteY6" fmla="*/ 243085 h 1255013"/>
                <a:gd name="connsiteX7" fmla="*/ 4618298 w 7118430"/>
                <a:gd name="connsiteY7" fmla="*/ 787094 h 1255013"/>
                <a:gd name="connsiteX8" fmla="*/ 5127585 w 7118430"/>
                <a:gd name="connsiteY8" fmla="*/ 1192209 h 1255013"/>
                <a:gd name="connsiteX9" fmla="*/ 7118430 w 7118430"/>
                <a:gd name="connsiteY9" fmla="*/ 1250082 h 1255013"/>
                <a:gd name="connsiteX0" fmla="*/ 0 w 7118430"/>
                <a:gd name="connsiteY0" fmla="*/ 1250082 h 1276276"/>
                <a:gd name="connsiteX1" fmla="*/ 1967696 w 7118430"/>
                <a:gd name="connsiteY1" fmla="*/ 1250082 h 1276276"/>
                <a:gd name="connsiteX2" fmla="*/ 3078866 w 7118430"/>
                <a:gd name="connsiteY2" fmla="*/ 879691 h 1276276"/>
                <a:gd name="connsiteX3" fmla="*/ 3437681 w 7118430"/>
                <a:gd name="connsiteY3" fmla="*/ 324107 h 1276276"/>
                <a:gd name="connsiteX4" fmla="*/ 3530278 w 7118430"/>
                <a:gd name="connsiteY4" fmla="*/ 231510 h 1276276"/>
                <a:gd name="connsiteX5" fmla="*/ 3912243 w 7118430"/>
                <a:gd name="connsiteY5" fmla="*/ 16 h 1276276"/>
                <a:gd name="connsiteX6" fmla="*/ 4305782 w 7118430"/>
                <a:gd name="connsiteY6" fmla="*/ 243085 h 1276276"/>
                <a:gd name="connsiteX7" fmla="*/ 4618298 w 7118430"/>
                <a:gd name="connsiteY7" fmla="*/ 787094 h 1276276"/>
                <a:gd name="connsiteX8" fmla="*/ 5127585 w 7118430"/>
                <a:gd name="connsiteY8" fmla="*/ 1192209 h 1276276"/>
                <a:gd name="connsiteX9" fmla="*/ 7118430 w 7118430"/>
                <a:gd name="connsiteY9" fmla="*/ 1250082 h 1276276"/>
                <a:gd name="connsiteX0" fmla="*/ 0 w 7118430"/>
                <a:gd name="connsiteY0" fmla="*/ 1250082 h 1276276"/>
                <a:gd name="connsiteX1" fmla="*/ 1967696 w 7118430"/>
                <a:gd name="connsiteY1" fmla="*/ 1250082 h 1276276"/>
                <a:gd name="connsiteX2" fmla="*/ 3078866 w 7118430"/>
                <a:gd name="connsiteY2" fmla="*/ 879691 h 1276276"/>
                <a:gd name="connsiteX3" fmla="*/ 3437681 w 7118430"/>
                <a:gd name="connsiteY3" fmla="*/ 324107 h 1276276"/>
                <a:gd name="connsiteX4" fmla="*/ 3530278 w 7118430"/>
                <a:gd name="connsiteY4" fmla="*/ 231510 h 1276276"/>
                <a:gd name="connsiteX5" fmla="*/ 3912243 w 7118430"/>
                <a:gd name="connsiteY5" fmla="*/ 16 h 1276276"/>
                <a:gd name="connsiteX6" fmla="*/ 4305782 w 7118430"/>
                <a:gd name="connsiteY6" fmla="*/ 243085 h 1276276"/>
                <a:gd name="connsiteX7" fmla="*/ 4618298 w 7118430"/>
                <a:gd name="connsiteY7" fmla="*/ 787094 h 1276276"/>
                <a:gd name="connsiteX8" fmla="*/ 5127585 w 7118430"/>
                <a:gd name="connsiteY8" fmla="*/ 1192209 h 1276276"/>
                <a:gd name="connsiteX9" fmla="*/ 7118430 w 7118430"/>
                <a:gd name="connsiteY9" fmla="*/ 1250082 h 1276276"/>
                <a:gd name="connsiteX0" fmla="*/ 0 w 7118430"/>
                <a:gd name="connsiteY0" fmla="*/ 1250097 h 1276291"/>
                <a:gd name="connsiteX1" fmla="*/ 1967696 w 7118430"/>
                <a:gd name="connsiteY1" fmla="*/ 1250097 h 1276291"/>
                <a:gd name="connsiteX2" fmla="*/ 3078866 w 7118430"/>
                <a:gd name="connsiteY2" fmla="*/ 879706 h 1276291"/>
                <a:gd name="connsiteX3" fmla="*/ 3530278 w 7118430"/>
                <a:gd name="connsiteY3" fmla="*/ 231525 h 1276291"/>
                <a:gd name="connsiteX4" fmla="*/ 3912243 w 7118430"/>
                <a:gd name="connsiteY4" fmla="*/ 31 h 1276291"/>
                <a:gd name="connsiteX5" fmla="*/ 4305782 w 7118430"/>
                <a:gd name="connsiteY5" fmla="*/ 243100 h 1276291"/>
                <a:gd name="connsiteX6" fmla="*/ 4618298 w 7118430"/>
                <a:gd name="connsiteY6" fmla="*/ 787109 h 1276291"/>
                <a:gd name="connsiteX7" fmla="*/ 5127585 w 7118430"/>
                <a:gd name="connsiteY7" fmla="*/ 1192224 h 1276291"/>
                <a:gd name="connsiteX8" fmla="*/ 7118430 w 7118430"/>
                <a:gd name="connsiteY8" fmla="*/ 1250097 h 1276291"/>
                <a:gd name="connsiteX0" fmla="*/ 0 w 7118430"/>
                <a:gd name="connsiteY0" fmla="*/ 1250097 h 1260158"/>
                <a:gd name="connsiteX1" fmla="*/ 2349661 w 7118430"/>
                <a:gd name="connsiteY1" fmla="*/ 1226948 h 1260158"/>
                <a:gd name="connsiteX2" fmla="*/ 3078866 w 7118430"/>
                <a:gd name="connsiteY2" fmla="*/ 879706 h 1260158"/>
                <a:gd name="connsiteX3" fmla="*/ 3530278 w 7118430"/>
                <a:gd name="connsiteY3" fmla="*/ 231525 h 1260158"/>
                <a:gd name="connsiteX4" fmla="*/ 3912243 w 7118430"/>
                <a:gd name="connsiteY4" fmla="*/ 31 h 1260158"/>
                <a:gd name="connsiteX5" fmla="*/ 4305782 w 7118430"/>
                <a:gd name="connsiteY5" fmla="*/ 243100 h 1260158"/>
                <a:gd name="connsiteX6" fmla="*/ 4618298 w 7118430"/>
                <a:gd name="connsiteY6" fmla="*/ 787109 h 1260158"/>
                <a:gd name="connsiteX7" fmla="*/ 5127585 w 7118430"/>
                <a:gd name="connsiteY7" fmla="*/ 1192224 h 1260158"/>
                <a:gd name="connsiteX8" fmla="*/ 7118430 w 7118430"/>
                <a:gd name="connsiteY8" fmla="*/ 1250097 h 1260158"/>
                <a:gd name="connsiteX0" fmla="*/ 0 w 7118430"/>
                <a:gd name="connsiteY0" fmla="*/ 1250097 h 1250097"/>
                <a:gd name="connsiteX1" fmla="*/ 2349661 w 7118430"/>
                <a:gd name="connsiteY1" fmla="*/ 1226948 h 1250097"/>
                <a:gd name="connsiteX2" fmla="*/ 3078866 w 7118430"/>
                <a:gd name="connsiteY2" fmla="*/ 879706 h 1250097"/>
                <a:gd name="connsiteX3" fmla="*/ 3530278 w 7118430"/>
                <a:gd name="connsiteY3" fmla="*/ 231525 h 1250097"/>
                <a:gd name="connsiteX4" fmla="*/ 3912243 w 7118430"/>
                <a:gd name="connsiteY4" fmla="*/ 31 h 1250097"/>
                <a:gd name="connsiteX5" fmla="*/ 4305782 w 7118430"/>
                <a:gd name="connsiteY5" fmla="*/ 243100 h 1250097"/>
                <a:gd name="connsiteX6" fmla="*/ 4618298 w 7118430"/>
                <a:gd name="connsiteY6" fmla="*/ 787109 h 1250097"/>
                <a:gd name="connsiteX7" fmla="*/ 5127585 w 7118430"/>
                <a:gd name="connsiteY7" fmla="*/ 1192224 h 1250097"/>
                <a:gd name="connsiteX8" fmla="*/ 7118430 w 7118430"/>
                <a:gd name="connsiteY8" fmla="*/ 1250097 h 1250097"/>
                <a:gd name="connsiteX0" fmla="*/ 0 w 7118430"/>
                <a:gd name="connsiteY0" fmla="*/ 1250097 h 1263709"/>
                <a:gd name="connsiteX1" fmla="*/ 2349661 w 7118430"/>
                <a:gd name="connsiteY1" fmla="*/ 1226948 h 1263709"/>
                <a:gd name="connsiteX2" fmla="*/ 3171464 w 7118430"/>
                <a:gd name="connsiteY2" fmla="*/ 821832 h 1263709"/>
                <a:gd name="connsiteX3" fmla="*/ 3530278 w 7118430"/>
                <a:gd name="connsiteY3" fmla="*/ 231525 h 1263709"/>
                <a:gd name="connsiteX4" fmla="*/ 3912243 w 7118430"/>
                <a:gd name="connsiteY4" fmla="*/ 31 h 1263709"/>
                <a:gd name="connsiteX5" fmla="*/ 4305782 w 7118430"/>
                <a:gd name="connsiteY5" fmla="*/ 243100 h 1263709"/>
                <a:gd name="connsiteX6" fmla="*/ 4618298 w 7118430"/>
                <a:gd name="connsiteY6" fmla="*/ 787109 h 1263709"/>
                <a:gd name="connsiteX7" fmla="*/ 5127585 w 7118430"/>
                <a:gd name="connsiteY7" fmla="*/ 1192224 h 1263709"/>
                <a:gd name="connsiteX8" fmla="*/ 7118430 w 7118430"/>
                <a:gd name="connsiteY8" fmla="*/ 1250097 h 1263709"/>
                <a:gd name="connsiteX0" fmla="*/ 0 w 7118430"/>
                <a:gd name="connsiteY0" fmla="*/ 1250097 h 1263709"/>
                <a:gd name="connsiteX1" fmla="*/ 2349661 w 7118430"/>
                <a:gd name="connsiteY1" fmla="*/ 1226948 h 1263709"/>
                <a:gd name="connsiteX2" fmla="*/ 3171464 w 7118430"/>
                <a:gd name="connsiteY2" fmla="*/ 821832 h 1263709"/>
                <a:gd name="connsiteX3" fmla="*/ 3530278 w 7118430"/>
                <a:gd name="connsiteY3" fmla="*/ 231525 h 1263709"/>
                <a:gd name="connsiteX4" fmla="*/ 3912243 w 7118430"/>
                <a:gd name="connsiteY4" fmla="*/ 31 h 1263709"/>
                <a:gd name="connsiteX5" fmla="*/ 4305782 w 7118430"/>
                <a:gd name="connsiteY5" fmla="*/ 243100 h 1263709"/>
                <a:gd name="connsiteX6" fmla="*/ 4618298 w 7118430"/>
                <a:gd name="connsiteY6" fmla="*/ 787109 h 1263709"/>
                <a:gd name="connsiteX7" fmla="*/ 5127585 w 7118430"/>
                <a:gd name="connsiteY7" fmla="*/ 1192224 h 1263709"/>
                <a:gd name="connsiteX8" fmla="*/ 7118430 w 7118430"/>
                <a:gd name="connsiteY8" fmla="*/ 1250097 h 1263709"/>
                <a:gd name="connsiteX0" fmla="*/ 0 w 6342927"/>
                <a:gd name="connsiteY0" fmla="*/ 1273247 h 1275554"/>
                <a:gd name="connsiteX1" fmla="*/ 1574158 w 6342927"/>
                <a:gd name="connsiteY1" fmla="*/ 1226948 h 1275554"/>
                <a:gd name="connsiteX2" fmla="*/ 2395961 w 6342927"/>
                <a:gd name="connsiteY2" fmla="*/ 821832 h 1275554"/>
                <a:gd name="connsiteX3" fmla="*/ 2754775 w 6342927"/>
                <a:gd name="connsiteY3" fmla="*/ 231525 h 1275554"/>
                <a:gd name="connsiteX4" fmla="*/ 3136740 w 6342927"/>
                <a:gd name="connsiteY4" fmla="*/ 31 h 1275554"/>
                <a:gd name="connsiteX5" fmla="*/ 3530279 w 6342927"/>
                <a:gd name="connsiteY5" fmla="*/ 243100 h 1275554"/>
                <a:gd name="connsiteX6" fmla="*/ 3842795 w 6342927"/>
                <a:gd name="connsiteY6" fmla="*/ 787109 h 1275554"/>
                <a:gd name="connsiteX7" fmla="*/ 4352082 w 6342927"/>
                <a:gd name="connsiteY7" fmla="*/ 1192224 h 1275554"/>
                <a:gd name="connsiteX8" fmla="*/ 6342927 w 6342927"/>
                <a:gd name="connsiteY8" fmla="*/ 1250097 h 1275554"/>
                <a:gd name="connsiteX0" fmla="*/ 0 w 6250329"/>
                <a:gd name="connsiteY0" fmla="*/ 1273247 h 1275554"/>
                <a:gd name="connsiteX1" fmla="*/ 1574158 w 6250329"/>
                <a:gd name="connsiteY1" fmla="*/ 1226948 h 1275554"/>
                <a:gd name="connsiteX2" fmla="*/ 2395961 w 6250329"/>
                <a:gd name="connsiteY2" fmla="*/ 821832 h 1275554"/>
                <a:gd name="connsiteX3" fmla="*/ 2754775 w 6250329"/>
                <a:gd name="connsiteY3" fmla="*/ 231525 h 1275554"/>
                <a:gd name="connsiteX4" fmla="*/ 3136740 w 6250329"/>
                <a:gd name="connsiteY4" fmla="*/ 31 h 1275554"/>
                <a:gd name="connsiteX5" fmla="*/ 3530279 w 6250329"/>
                <a:gd name="connsiteY5" fmla="*/ 243100 h 1275554"/>
                <a:gd name="connsiteX6" fmla="*/ 3842795 w 6250329"/>
                <a:gd name="connsiteY6" fmla="*/ 787109 h 1275554"/>
                <a:gd name="connsiteX7" fmla="*/ 4352082 w 6250329"/>
                <a:gd name="connsiteY7" fmla="*/ 1192224 h 1275554"/>
                <a:gd name="connsiteX8" fmla="*/ 6250329 w 6250329"/>
                <a:gd name="connsiteY8" fmla="*/ 1250097 h 1275554"/>
                <a:gd name="connsiteX0" fmla="*/ 0 w 6250329"/>
                <a:gd name="connsiteY0" fmla="*/ 1107190 h 1109497"/>
                <a:gd name="connsiteX1" fmla="*/ 1574158 w 6250329"/>
                <a:gd name="connsiteY1" fmla="*/ 1060891 h 1109497"/>
                <a:gd name="connsiteX2" fmla="*/ 2395961 w 6250329"/>
                <a:gd name="connsiteY2" fmla="*/ 655775 h 1109497"/>
                <a:gd name="connsiteX3" fmla="*/ 2754775 w 6250329"/>
                <a:gd name="connsiteY3" fmla="*/ 65468 h 1109497"/>
                <a:gd name="connsiteX4" fmla="*/ 3530279 w 6250329"/>
                <a:gd name="connsiteY4" fmla="*/ 77043 h 1109497"/>
                <a:gd name="connsiteX5" fmla="*/ 3842795 w 6250329"/>
                <a:gd name="connsiteY5" fmla="*/ 621052 h 1109497"/>
                <a:gd name="connsiteX6" fmla="*/ 4352082 w 6250329"/>
                <a:gd name="connsiteY6" fmla="*/ 1026167 h 1109497"/>
                <a:gd name="connsiteX7" fmla="*/ 6250329 w 6250329"/>
                <a:gd name="connsiteY7" fmla="*/ 1084040 h 1109497"/>
                <a:gd name="connsiteX0" fmla="*/ 0 w 6250329"/>
                <a:gd name="connsiteY0" fmla="*/ 1041784 h 1044091"/>
                <a:gd name="connsiteX1" fmla="*/ 1574158 w 6250329"/>
                <a:gd name="connsiteY1" fmla="*/ 995485 h 1044091"/>
                <a:gd name="connsiteX2" fmla="*/ 2395961 w 6250329"/>
                <a:gd name="connsiteY2" fmla="*/ 590369 h 1044091"/>
                <a:gd name="connsiteX3" fmla="*/ 2754775 w 6250329"/>
                <a:gd name="connsiteY3" fmla="*/ 62 h 1044091"/>
                <a:gd name="connsiteX4" fmla="*/ 3842795 w 6250329"/>
                <a:gd name="connsiteY4" fmla="*/ 555646 h 1044091"/>
                <a:gd name="connsiteX5" fmla="*/ 4352082 w 6250329"/>
                <a:gd name="connsiteY5" fmla="*/ 960761 h 1044091"/>
                <a:gd name="connsiteX6" fmla="*/ 6250329 w 6250329"/>
                <a:gd name="connsiteY6" fmla="*/ 1018634 h 1044091"/>
                <a:gd name="connsiteX0" fmla="*/ 0 w 6250329"/>
                <a:gd name="connsiteY0" fmla="*/ 1047470 h 1049777"/>
                <a:gd name="connsiteX1" fmla="*/ 1574158 w 6250329"/>
                <a:gd name="connsiteY1" fmla="*/ 1001171 h 1049777"/>
                <a:gd name="connsiteX2" fmla="*/ 2395961 w 6250329"/>
                <a:gd name="connsiteY2" fmla="*/ 596055 h 1049777"/>
                <a:gd name="connsiteX3" fmla="*/ 2754775 w 6250329"/>
                <a:gd name="connsiteY3" fmla="*/ 5748 h 1049777"/>
                <a:gd name="connsiteX4" fmla="*/ 4352082 w 6250329"/>
                <a:gd name="connsiteY4" fmla="*/ 966447 h 1049777"/>
                <a:gd name="connsiteX5" fmla="*/ 6250329 w 6250329"/>
                <a:gd name="connsiteY5" fmla="*/ 1024320 h 1049777"/>
                <a:gd name="connsiteX0" fmla="*/ 0 w 6195245"/>
                <a:gd name="connsiteY0" fmla="*/ 40 h 1263503"/>
                <a:gd name="connsiteX1" fmla="*/ 1519074 w 6195245"/>
                <a:gd name="connsiteY1" fmla="*/ 1231698 h 1263503"/>
                <a:gd name="connsiteX2" fmla="*/ 2340877 w 6195245"/>
                <a:gd name="connsiteY2" fmla="*/ 826582 h 1263503"/>
                <a:gd name="connsiteX3" fmla="*/ 2699691 w 6195245"/>
                <a:gd name="connsiteY3" fmla="*/ 236275 h 1263503"/>
                <a:gd name="connsiteX4" fmla="*/ 4296998 w 6195245"/>
                <a:gd name="connsiteY4" fmla="*/ 1196974 h 1263503"/>
                <a:gd name="connsiteX5" fmla="*/ 6195245 w 6195245"/>
                <a:gd name="connsiteY5" fmla="*/ 1254847 h 1263503"/>
                <a:gd name="connsiteX0" fmla="*/ 0 w 6195245"/>
                <a:gd name="connsiteY0" fmla="*/ 0 h 1254807"/>
                <a:gd name="connsiteX1" fmla="*/ 2340877 w 6195245"/>
                <a:gd name="connsiteY1" fmla="*/ 826542 h 1254807"/>
                <a:gd name="connsiteX2" fmla="*/ 2699691 w 6195245"/>
                <a:gd name="connsiteY2" fmla="*/ 236235 h 1254807"/>
                <a:gd name="connsiteX3" fmla="*/ 4296998 w 6195245"/>
                <a:gd name="connsiteY3" fmla="*/ 1196934 h 1254807"/>
                <a:gd name="connsiteX4" fmla="*/ 6195245 w 6195245"/>
                <a:gd name="connsiteY4" fmla="*/ 1254807 h 1254807"/>
                <a:gd name="connsiteX0" fmla="*/ 0 w 6195245"/>
                <a:gd name="connsiteY0" fmla="*/ 0 h 1254807"/>
                <a:gd name="connsiteX1" fmla="*/ 2699691 w 6195245"/>
                <a:gd name="connsiteY1" fmla="*/ 236235 h 1254807"/>
                <a:gd name="connsiteX2" fmla="*/ 4296998 w 6195245"/>
                <a:gd name="connsiteY2" fmla="*/ 1196934 h 1254807"/>
                <a:gd name="connsiteX3" fmla="*/ 6195245 w 6195245"/>
                <a:gd name="connsiteY3" fmla="*/ 1254807 h 1254807"/>
                <a:gd name="connsiteX0" fmla="*/ 0 w 6195245"/>
                <a:gd name="connsiteY0" fmla="*/ 0 h 1254807"/>
                <a:gd name="connsiteX1" fmla="*/ 4296998 w 6195245"/>
                <a:gd name="connsiteY1" fmla="*/ 1196934 h 1254807"/>
                <a:gd name="connsiteX2" fmla="*/ 6195245 w 6195245"/>
                <a:gd name="connsiteY2" fmla="*/ 1254807 h 1254807"/>
                <a:gd name="connsiteX0" fmla="*/ 0 w 6195245"/>
                <a:gd name="connsiteY0" fmla="*/ 0 h 1254807"/>
                <a:gd name="connsiteX1" fmla="*/ 6195245 w 6195245"/>
                <a:gd name="connsiteY1" fmla="*/ 1254807 h 1254807"/>
                <a:gd name="connsiteX0" fmla="*/ 0 w 6195245"/>
                <a:gd name="connsiteY0" fmla="*/ 0 h 1254807"/>
                <a:gd name="connsiteX1" fmla="*/ 4998148 w 6195245"/>
                <a:gd name="connsiteY1" fmla="*/ 1093462 h 1254807"/>
                <a:gd name="connsiteX2" fmla="*/ 6195245 w 6195245"/>
                <a:gd name="connsiteY2" fmla="*/ 1254807 h 1254807"/>
                <a:gd name="connsiteX0" fmla="*/ 0 w 6205138"/>
                <a:gd name="connsiteY0" fmla="*/ 0 h 1093462"/>
                <a:gd name="connsiteX1" fmla="*/ 4998148 w 6205138"/>
                <a:gd name="connsiteY1" fmla="*/ 1093462 h 1093462"/>
                <a:gd name="connsiteX2" fmla="*/ 6205138 w 6205138"/>
                <a:gd name="connsiteY2" fmla="*/ 737015 h 1093462"/>
                <a:gd name="connsiteX0" fmla="*/ 0 w 6205138"/>
                <a:gd name="connsiteY0" fmla="*/ 0 h 1104821"/>
                <a:gd name="connsiteX1" fmla="*/ 4998148 w 6205138"/>
                <a:gd name="connsiteY1" fmla="*/ 1093462 h 1104821"/>
                <a:gd name="connsiteX2" fmla="*/ 6205138 w 6205138"/>
                <a:gd name="connsiteY2" fmla="*/ 737015 h 1104821"/>
                <a:gd name="connsiteX0" fmla="*/ 0 w 6205138"/>
                <a:gd name="connsiteY0" fmla="*/ 0 h 1093537"/>
                <a:gd name="connsiteX1" fmla="*/ 4998148 w 6205138"/>
                <a:gd name="connsiteY1" fmla="*/ 1093462 h 1093537"/>
                <a:gd name="connsiteX2" fmla="*/ 6205138 w 6205138"/>
                <a:gd name="connsiteY2" fmla="*/ 737015 h 1093537"/>
                <a:gd name="connsiteX0" fmla="*/ 0 w 6205138"/>
                <a:gd name="connsiteY0" fmla="*/ 0 h 1093537"/>
                <a:gd name="connsiteX1" fmla="*/ 4998148 w 6205138"/>
                <a:gd name="connsiteY1" fmla="*/ 1093462 h 1093537"/>
                <a:gd name="connsiteX2" fmla="*/ 6205138 w 6205138"/>
                <a:gd name="connsiteY2" fmla="*/ 737015 h 1093537"/>
                <a:gd name="connsiteX0" fmla="*/ 0 w 6205138"/>
                <a:gd name="connsiteY0" fmla="*/ 0 h 1093537"/>
                <a:gd name="connsiteX1" fmla="*/ 3345955 w 6205138"/>
                <a:gd name="connsiteY1" fmla="*/ 1093462 h 1093537"/>
                <a:gd name="connsiteX2" fmla="*/ 6205138 w 6205138"/>
                <a:gd name="connsiteY2" fmla="*/ 737015 h 1093537"/>
                <a:gd name="connsiteX0" fmla="*/ 0 w 6244712"/>
                <a:gd name="connsiteY0" fmla="*/ 0 h 1108538"/>
                <a:gd name="connsiteX1" fmla="*/ 3345955 w 6244712"/>
                <a:gd name="connsiteY1" fmla="*/ 1093462 h 1108538"/>
                <a:gd name="connsiteX2" fmla="*/ 6244712 w 6244712"/>
                <a:gd name="connsiteY2" fmla="*/ 593795 h 1108538"/>
                <a:gd name="connsiteX0" fmla="*/ 0 w 6007271"/>
                <a:gd name="connsiteY0" fmla="*/ 0 h 1111092"/>
                <a:gd name="connsiteX1" fmla="*/ 3345955 w 6007271"/>
                <a:gd name="connsiteY1" fmla="*/ 1093462 h 1111092"/>
                <a:gd name="connsiteX2" fmla="*/ 6007271 w 6007271"/>
                <a:gd name="connsiteY2" fmla="*/ 626846 h 1111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07271" h="1111092">
                  <a:moveTo>
                    <a:pt x="0" y="0"/>
                  </a:moveTo>
                  <a:cubicBezTo>
                    <a:pt x="1811152" y="368160"/>
                    <a:pt x="2344743" y="988988"/>
                    <a:pt x="3345955" y="1093462"/>
                  </a:cubicBezTo>
                  <a:cubicBezTo>
                    <a:pt x="4347167" y="1197936"/>
                    <a:pt x="5654407" y="811763"/>
                    <a:pt x="6007271" y="626846"/>
                  </a:cubicBezTo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 rot="772312">
              <a:off x="1803631" y="1356921"/>
              <a:ext cx="1784463" cy="95410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Chemical </a:t>
              </a:r>
            </a:p>
            <a:p>
              <a:r>
                <a:rPr lang="en-US" sz="2800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strain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84184" y="1006214"/>
            <a:ext cx="6964052" cy="1821518"/>
            <a:chOff x="784184" y="1006214"/>
            <a:chExt cx="6964052" cy="1821518"/>
          </a:xfrm>
        </p:grpSpPr>
        <p:sp>
          <p:nvSpPr>
            <p:cNvPr id="10" name="Freeform 9"/>
            <p:cNvSpPr/>
            <p:nvPr/>
          </p:nvSpPr>
          <p:spPr>
            <a:xfrm>
              <a:off x="1497907" y="1502049"/>
              <a:ext cx="6250329" cy="1275554"/>
            </a:xfrm>
            <a:custGeom>
              <a:avLst/>
              <a:gdLst>
                <a:gd name="connsiteX0" fmla="*/ 0 w 7535580"/>
                <a:gd name="connsiteY0" fmla="*/ 1250398 h 1322037"/>
                <a:gd name="connsiteX1" fmla="*/ 2592729 w 7535580"/>
                <a:gd name="connsiteY1" fmla="*/ 1227248 h 1322037"/>
                <a:gd name="connsiteX2" fmla="*/ 3437681 w 7535580"/>
                <a:gd name="connsiteY2" fmla="*/ 324423 h 1322037"/>
                <a:gd name="connsiteX3" fmla="*/ 3796496 w 7535580"/>
                <a:gd name="connsiteY3" fmla="*/ 332 h 1322037"/>
                <a:gd name="connsiteX4" fmla="*/ 4340506 w 7535580"/>
                <a:gd name="connsiteY4" fmla="*/ 370722 h 1322037"/>
                <a:gd name="connsiteX5" fmla="*/ 4849792 w 7535580"/>
                <a:gd name="connsiteY5" fmla="*/ 1076777 h 1322037"/>
                <a:gd name="connsiteX6" fmla="*/ 7361499 w 7535580"/>
                <a:gd name="connsiteY6" fmla="*/ 1273547 h 1322037"/>
                <a:gd name="connsiteX7" fmla="*/ 7118430 w 7535580"/>
                <a:gd name="connsiteY7" fmla="*/ 1250398 h 1322037"/>
                <a:gd name="connsiteX0" fmla="*/ 0 w 7118430"/>
                <a:gd name="connsiteY0" fmla="*/ 1250398 h 1322037"/>
                <a:gd name="connsiteX1" fmla="*/ 2592729 w 7118430"/>
                <a:gd name="connsiteY1" fmla="*/ 1227248 h 1322037"/>
                <a:gd name="connsiteX2" fmla="*/ 3437681 w 7118430"/>
                <a:gd name="connsiteY2" fmla="*/ 324423 h 1322037"/>
                <a:gd name="connsiteX3" fmla="*/ 3796496 w 7118430"/>
                <a:gd name="connsiteY3" fmla="*/ 332 h 1322037"/>
                <a:gd name="connsiteX4" fmla="*/ 4340506 w 7118430"/>
                <a:gd name="connsiteY4" fmla="*/ 370722 h 1322037"/>
                <a:gd name="connsiteX5" fmla="*/ 4849792 w 7118430"/>
                <a:gd name="connsiteY5" fmla="*/ 1076777 h 1322037"/>
                <a:gd name="connsiteX6" fmla="*/ 7118430 w 7118430"/>
                <a:gd name="connsiteY6" fmla="*/ 1250398 h 1322037"/>
                <a:gd name="connsiteX0" fmla="*/ 0 w 7118430"/>
                <a:gd name="connsiteY0" fmla="*/ 1250358 h 1278502"/>
                <a:gd name="connsiteX1" fmla="*/ 2835798 w 7118430"/>
                <a:gd name="connsiteY1" fmla="*/ 1111461 h 1278502"/>
                <a:gd name="connsiteX2" fmla="*/ 3437681 w 7118430"/>
                <a:gd name="connsiteY2" fmla="*/ 324383 h 1278502"/>
                <a:gd name="connsiteX3" fmla="*/ 3796496 w 7118430"/>
                <a:gd name="connsiteY3" fmla="*/ 292 h 1278502"/>
                <a:gd name="connsiteX4" fmla="*/ 4340506 w 7118430"/>
                <a:gd name="connsiteY4" fmla="*/ 370682 h 1278502"/>
                <a:gd name="connsiteX5" fmla="*/ 4849792 w 7118430"/>
                <a:gd name="connsiteY5" fmla="*/ 1076737 h 1278502"/>
                <a:gd name="connsiteX6" fmla="*/ 7118430 w 7118430"/>
                <a:gd name="connsiteY6" fmla="*/ 1250358 h 1278502"/>
                <a:gd name="connsiteX0" fmla="*/ 0 w 7118430"/>
                <a:gd name="connsiteY0" fmla="*/ 1250358 h 1259475"/>
                <a:gd name="connsiteX1" fmla="*/ 1967696 w 7118430"/>
                <a:gd name="connsiteY1" fmla="*/ 1250358 h 1259475"/>
                <a:gd name="connsiteX2" fmla="*/ 2835798 w 7118430"/>
                <a:gd name="connsiteY2" fmla="*/ 1111461 h 1259475"/>
                <a:gd name="connsiteX3" fmla="*/ 3437681 w 7118430"/>
                <a:gd name="connsiteY3" fmla="*/ 324383 h 1259475"/>
                <a:gd name="connsiteX4" fmla="*/ 3796496 w 7118430"/>
                <a:gd name="connsiteY4" fmla="*/ 292 h 1259475"/>
                <a:gd name="connsiteX5" fmla="*/ 4340506 w 7118430"/>
                <a:gd name="connsiteY5" fmla="*/ 370682 h 1259475"/>
                <a:gd name="connsiteX6" fmla="*/ 4849792 w 7118430"/>
                <a:gd name="connsiteY6" fmla="*/ 1076737 h 1259475"/>
                <a:gd name="connsiteX7" fmla="*/ 7118430 w 7118430"/>
                <a:gd name="connsiteY7" fmla="*/ 1250358 h 1259475"/>
                <a:gd name="connsiteX0" fmla="*/ 0 w 7118430"/>
                <a:gd name="connsiteY0" fmla="*/ 1250358 h 1259475"/>
                <a:gd name="connsiteX1" fmla="*/ 1967696 w 7118430"/>
                <a:gd name="connsiteY1" fmla="*/ 1250358 h 1259475"/>
                <a:gd name="connsiteX2" fmla="*/ 2835798 w 7118430"/>
                <a:gd name="connsiteY2" fmla="*/ 1111461 h 1259475"/>
                <a:gd name="connsiteX3" fmla="*/ 3437681 w 7118430"/>
                <a:gd name="connsiteY3" fmla="*/ 324383 h 1259475"/>
                <a:gd name="connsiteX4" fmla="*/ 3796496 w 7118430"/>
                <a:gd name="connsiteY4" fmla="*/ 292 h 1259475"/>
                <a:gd name="connsiteX5" fmla="*/ 4340506 w 7118430"/>
                <a:gd name="connsiteY5" fmla="*/ 370682 h 1259475"/>
                <a:gd name="connsiteX6" fmla="*/ 4849792 w 7118430"/>
                <a:gd name="connsiteY6" fmla="*/ 1076737 h 1259475"/>
                <a:gd name="connsiteX7" fmla="*/ 7118430 w 7118430"/>
                <a:gd name="connsiteY7" fmla="*/ 1250358 h 1259475"/>
                <a:gd name="connsiteX0" fmla="*/ 0 w 7118430"/>
                <a:gd name="connsiteY0" fmla="*/ 1250358 h 1255289"/>
                <a:gd name="connsiteX1" fmla="*/ 1967696 w 7118430"/>
                <a:gd name="connsiteY1" fmla="*/ 1250358 h 1255289"/>
                <a:gd name="connsiteX2" fmla="*/ 2835798 w 7118430"/>
                <a:gd name="connsiteY2" fmla="*/ 1111461 h 1255289"/>
                <a:gd name="connsiteX3" fmla="*/ 3437681 w 7118430"/>
                <a:gd name="connsiteY3" fmla="*/ 324383 h 1255289"/>
                <a:gd name="connsiteX4" fmla="*/ 3796496 w 7118430"/>
                <a:gd name="connsiteY4" fmla="*/ 292 h 1255289"/>
                <a:gd name="connsiteX5" fmla="*/ 4340506 w 7118430"/>
                <a:gd name="connsiteY5" fmla="*/ 370682 h 1255289"/>
                <a:gd name="connsiteX6" fmla="*/ 4849792 w 7118430"/>
                <a:gd name="connsiteY6" fmla="*/ 1076737 h 1255289"/>
                <a:gd name="connsiteX7" fmla="*/ 7118430 w 7118430"/>
                <a:gd name="connsiteY7" fmla="*/ 1250358 h 1255289"/>
                <a:gd name="connsiteX0" fmla="*/ 0 w 7118430"/>
                <a:gd name="connsiteY0" fmla="*/ 1250358 h 1255289"/>
                <a:gd name="connsiteX1" fmla="*/ 1967696 w 7118430"/>
                <a:gd name="connsiteY1" fmla="*/ 1250358 h 1255289"/>
                <a:gd name="connsiteX2" fmla="*/ 2835798 w 7118430"/>
                <a:gd name="connsiteY2" fmla="*/ 1111461 h 1255289"/>
                <a:gd name="connsiteX3" fmla="*/ 3437681 w 7118430"/>
                <a:gd name="connsiteY3" fmla="*/ 324383 h 1255289"/>
                <a:gd name="connsiteX4" fmla="*/ 3796496 w 7118430"/>
                <a:gd name="connsiteY4" fmla="*/ 292 h 1255289"/>
                <a:gd name="connsiteX5" fmla="*/ 4340506 w 7118430"/>
                <a:gd name="connsiteY5" fmla="*/ 370682 h 1255289"/>
                <a:gd name="connsiteX6" fmla="*/ 4849792 w 7118430"/>
                <a:gd name="connsiteY6" fmla="*/ 1076737 h 1255289"/>
                <a:gd name="connsiteX7" fmla="*/ 5127585 w 7118430"/>
                <a:gd name="connsiteY7" fmla="*/ 1192485 h 1255289"/>
                <a:gd name="connsiteX8" fmla="*/ 7118430 w 7118430"/>
                <a:gd name="connsiteY8" fmla="*/ 1250358 h 1255289"/>
                <a:gd name="connsiteX0" fmla="*/ 0 w 7118430"/>
                <a:gd name="connsiteY0" fmla="*/ 1250358 h 1255289"/>
                <a:gd name="connsiteX1" fmla="*/ 1967696 w 7118430"/>
                <a:gd name="connsiteY1" fmla="*/ 1250358 h 1255289"/>
                <a:gd name="connsiteX2" fmla="*/ 2835798 w 7118430"/>
                <a:gd name="connsiteY2" fmla="*/ 1111461 h 1255289"/>
                <a:gd name="connsiteX3" fmla="*/ 3437681 w 7118430"/>
                <a:gd name="connsiteY3" fmla="*/ 324383 h 1255289"/>
                <a:gd name="connsiteX4" fmla="*/ 3796496 w 7118430"/>
                <a:gd name="connsiteY4" fmla="*/ 292 h 1255289"/>
                <a:gd name="connsiteX5" fmla="*/ 4340506 w 7118430"/>
                <a:gd name="connsiteY5" fmla="*/ 370682 h 1255289"/>
                <a:gd name="connsiteX6" fmla="*/ 4849792 w 7118430"/>
                <a:gd name="connsiteY6" fmla="*/ 1076737 h 1255289"/>
                <a:gd name="connsiteX7" fmla="*/ 5127585 w 7118430"/>
                <a:gd name="connsiteY7" fmla="*/ 1192485 h 1255289"/>
                <a:gd name="connsiteX8" fmla="*/ 7118430 w 7118430"/>
                <a:gd name="connsiteY8" fmla="*/ 1250358 h 1255289"/>
                <a:gd name="connsiteX0" fmla="*/ 0 w 7118430"/>
                <a:gd name="connsiteY0" fmla="*/ 1250358 h 1255289"/>
                <a:gd name="connsiteX1" fmla="*/ 1967696 w 7118430"/>
                <a:gd name="connsiteY1" fmla="*/ 1250358 h 1255289"/>
                <a:gd name="connsiteX2" fmla="*/ 2835798 w 7118430"/>
                <a:gd name="connsiteY2" fmla="*/ 1111461 h 1255289"/>
                <a:gd name="connsiteX3" fmla="*/ 3437681 w 7118430"/>
                <a:gd name="connsiteY3" fmla="*/ 324383 h 1255289"/>
                <a:gd name="connsiteX4" fmla="*/ 3796496 w 7118430"/>
                <a:gd name="connsiteY4" fmla="*/ 292 h 1255289"/>
                <a:gd name="connsiteX5" fmla="*/ 4340506 w 7118430"/>
                <a:gd name="connsiteY5" fmla="*/ 370682 h 1255289"/>
                <a:gd name="connsiteX6" fmla="*/ 4849792 w 7118430"/>
                <a:gd name="connsiteY6" fmla="*/ 1076737 h 1255289"/>
                <a:gd name="connsiteX7" fmla="*/ 5127585 w 7118430"/>
                <a:gd name="connsiteY7" fmla="*/ 1192485 h 1255289"/>
                <a:gd name="connsiteX8" fmla="*/ 7118430 w 7118430"/>
                <a:gd name="connsiteY8" fmla="*/ 1250358 h 1255289"/>
                <a:gd name="connsiteX0" fmla="*/ 0 w 7118430"/>
                <a:gd name="connsiteY0" fmla="*/ 1250358 h 1255289"/>
                <a:gd name="connsiteX1" fmla="*/ 1967696 w 7118430"/>
                <a:gd name="connsiteY1" fmla="*/ 1250358 h 1255289"/>
                <a:gd name="connsiteX2" fmla="*/ 2835798 w 7118430"/>
                <a:gd name="connsiteY2" fmla="*/ 1111461 h 1255289"/>
                <a:gd name="connsiteX3" fmla="*/ 3437681 w 7118430"/>
                <a:gd name="connsiteY3" fmla="*/ 324383 h 1255289"/>
                <a:gd name="connsiteX4" fmla="*/ 3796496 w 7118430"/>
                <a:gd name="connsiteY4" fmla="*/ 292 h 1255289"/>
                <a:gd name="connsiteX5" fmla="*/ 4340506 w 7118430"/>
                <a:gd name="connsiteY5" fmla="*/ 370682 h 1255289"/>
                <a:gd name="connsiteX6" fmla="*/ 4618298 w 7118430"/>
                <a:gd name="connsiteY6" fmla="*/ 787370 h 1255289"/>
                <a:gd name="connsiteX7" fmla="*/ 5127585 w 7118430"/>
                <a:gd name="connsiteY7" fmla="*/ 1192485 h 1255289"/>
                <a:gd name="connsiteX8" fmla="*/ 7118430 w 7118430"/>
                <a:gd name="connsiteY8" fmla="*/ 1250358 h 1255289"/>
                <a:gd name="connsiteX0" fmla="*/ 0 w 7118430"/>
                <a:gd name="connsiteY0" fmla="*/ 1251066 h 1255997"/>
                <a:gd name="connsiteX1" fmla="*/ 1967696 w 7118430"/>
                <a:gd name="connsiteY1" fmla="*/ 1251066 h 1255997"/>
                <a:gd name="connsiteX2" fmla="*/ 2835798 w 7118430"/>
                <a:gd name="connsiteY2" fmla="*/ 1112169 h 1255997"/>
                <a:gd name="connsiteX3" fmla="*/ 3437681 w 7118430"/>
                <a:gd name="connsiteY3" fmla="*/ 325091 h 1255997"/>
                <a:gd name="connsiteX4" fmla="*/ 3796496 w 7118430"/>
                <a:gd name="connsiteY4" fmla="*/ 1000 h 1255997"/>
                <a:gd name="connsiteX5" fmla="*/ 4305782 w 7118430"/>
                <a:gd name="connsiteY5" fmla="*/ 244069 h 1255997"/>
                <a:gd name="connsiteX6" fmla="*/ 4618298 w 7118430"/>
                <a:gd name="connsiteY6" fmla="*/ 788078 h 1255997"/>
                <a:gd name="connsiteX7" fmla="*/ 5127585 w 7118430"/>
                <a:gd name="connsiteY7" fmla="*/ 1193193 h 1255997"/>
                <a:gd name="connsiteX8" fmla="*/ 7118430 w 7118430"/>
                <a:gd name="connsiteY8" fmla="*/ 1251066 h 1255997"/>
                <a:gd name="connsiteX0" fmla="*/ 0 w 7118430"/>
                <a:gd name="connsiteY0" fmla="*/ 1251066 h 1255997"/>
                <a:gd name="connsiteX1" fmla="*/ 1967696 w 7118430"/>
                <a:gd name="connsiteY1" fmla="*/ 1251066 h 1255997"/>
                <a:gd name="connsiteX2" fmla="*/ 2835798 w 7118430"/>
                <a:gd name="connsiteY2" fmla="*/ 1112169 h 1255997"/>
                <a:gd name="connsiteX3" fmla="*/ 3437681 w 7118430"/>
                <a:gd name="connsiteY3" fmla="*/ 325091 h 1255997"/>
                <a:gd name="connsiteX4" fmla="*/ 3912243 w 7118430"/>
                <a:gd name="connsiteY4" fmla="*/ 1000 h 1255997"/>
                <a:gd name="connsiteX5" fmla="*/ 4305782 w 7118430"/>
                <a:gd name="connsiteY5" fmla="*/ 244069 h 1255997"/>
                <a:gd name="connsiteX6" fmla="*/ 4618298 w 7118430"/>
                <a:gd name="connsiteY6" fmla="*/ 788078 h 1255997"/>
                <a:gd name="connsiteX7" fmla="*/ 5127585 w 7118430"/>
                <a:gd name="connsiteY7" fmla="*/ 1193193 h 1255997"/>
                <a:gd name="connsiteX8" fmla="*/ 7118430 w 7118430"/>
                <a:gd name="connsiteY8" fmla="*/ 1251066 h 1255997"/>
                <a:gd name="connsiteX0" fmla="*/ 0 w 7118430"/>
                <a:gd name="connsiteY0" fmla="*/ 1250091 h 1255022"/>
                <a:gd name="connsiteX1" fmla="*/ 1967696 w 7118430"/>
                <a:gd name="connsiteY1" fmla="*/ 1250091 h 1255022"/>
                <a:gd name="connsiteX2" fmla="*/ 2835798 w 7118430"/>
                <a:gd name="connsiteY2" fmla="*/ 1111194 h 1255022"/>
                <a:gd name="connsiteX3" fmla="*/ 3437681 w 7118430"/>
                <a:gd name="connsiteY3" fmla="*/ 324116 h 1255022"/>
                <a:gd name="connsiteX4" fmla="*/ 3912243 w 7118430"/>
                <a:gd name="connsiteY4" fmla="*/ 25 h 1255022"/>
                <a:gd name="connsiteX5" fmla="*/ 4305782 w 7118430"/>
                <a:gd name="connsiteY5" fmla="*/ 243094 h 1255022"/>
                <a:gd name="connsiteX6" fmla="*/ 4618298 w 7118430"/>
                <a:gd name="connsiteY6" fmla="*/ 787103 h 1255022"/>
                <a:gd name="connsiteX7" fmla="*/ 5127585 w 7118430"/>
                <a:gd name="connsiteY7" fmla="*/ 1192218 h 1255022"/>
                <a:gd name="connsiteX8" fmla="*/ 7118430 w 7118430"/>
                <a:gd name="connsiteY8" fmla="*/ 1250091 h 1255022"/>
                <a:gd name="connsiteX0" fmla="*/ 0 w 7118430"/>
                <a:gd name="connsiteY0" fmla="*/ 1250082 h 1255013"/>
                <a:gd name="connsiteX1" fmla="*/ 1967696 w 7118430"/>
                <a:gd name="connsiteY1" fmla="*/ 1250082 h 1255013"/>
                <a:gd name="connsiteX2" fmla="*/ 2835798 w 7118430"/>
                <a:gd name="connsiteY2" fmla="*/ 1111185 h 1255013"/>
                <a:gd name="connsiteX3" fmla="*/ 3437681 w 7118430"/>
                <a:gd name="connsiteY3" fmla="*/ 324107 h 1255013"/>
                <a:gd name="connsiteX4" fmla="*/ 3530278 w 7118430"/>
                <a:gd name="connsiteY4" fmla="*/ 231510 h 1255013"/>
                <a:gd name="connsiteX5" fmla="*/ 3912243 w 7118430"/>
                <a:gd name="connsiteY5" fmla="*/ 16 h 1255013"/>
                <a:gd name="connsiteX6" fmla="*/ 4305782 w 7118430"/>
                <a:gd name="connsiteY6" fmla="*/ 243085 h 1255013"/>
                <a:gd name="connsiteX7" fmla="*/ 4618298 w 7118430"/>
                <a:gd name="connsiteY7" fmla="*/ 787094 h 1255013"/>
                <a:gd name="connsiteX8" fmla="*/ 5127585 w 7118430"/>
                <a:gd name="connsiteY8" fmla="*/ 1192209 h 1255013"/>
                <a:gd name="connsiteX9" fmla="*/ 7118430 w 7118430"/>
                <a:gd name="connsiteY9" fmla="*/ 1250082 h 1255013"/>
                <a:gd name="connsiteX0" fmla="*/ 0 w 7118430"/>
                <a:gd name="connsiteY0" fmla="*/ 1250082 h 1276276"/>
                <a:gd name="connsiteX1" fmla="*/ 1967696 w 7118430"/>
                <a:gd name="connsiteY1" fmla="*/ 1250082 h 1276276"/>
                <a:gd name="connsiteX2" fmla="*/ 3078866 w 7118430"/>
                <a:gd name="connsiteY2" fmla="*/ 879691 h 1276276"/>
                <a:gd name="connsiteX3" fmla="*/ 3437681 w 7118430"/>
                <a:gd name="connsiteY3" fmla="*/ 324107 h 1276276"/>
                <a:gd name="connsiteX4" fmla="*/ 3530278 w 7118430"/>
                <a:gd name="connsiteY4" fmla="*/ 231510 h 1276276"/>
                <a:gd name="connsiteX5" fmla="*/ 3912243 w 7118430"/>
                <a:gd name="connsiteY5" fmla="*/ 16 h 1276276"/>
                <a:gd name="connsiteX6" fmla="*/ 4305782 w 7118430"/>
                <a:gd name="connsiteY6" fmla="*/ 243085 h 1276276"/>
                <a:gd name="connsiteX7" fmla="*/ 4618298 w 7118430"/>
                <a:gd name="connsiteY7" fmla="*/ 787094 h 1276276"/>
                <a:gd name="connsiteX8" fmla="*/ 5127585 w 7118430"/>
                <a:gd name="connsiteY8" fmla="*/ 1192209 h 1276276"/>
                <a:gd name="connsiteX9" fmla="*/ 7118430 w 7118430"/>
                <a:gd name="connsiteY9" fmla="*/ 1250082 h 1276276"/>
                <a:gd name="connsiteX0" fmla="*/ 0 w 7118430"/>
                <a:gd name="connsiteY0" fmla="*/ 1250082 h 1276276"/>
                <a:gd name="connsiteX1" fmla="*/ 1967696 w 7118430"/>
                <a:gd name="connsiteY1" fmla="*/ 1250082 h 1276276"/>
                <a:gd name="connsiteX2" fmla="*/ 3078866 w 7118430"/>
                <a:gd name="connsiteY2" fmla="*/ 879691 h 1276276"/>
                <a:gd name="connsiteX3" fmla="*/ 3437681 w 7118430"/>
                <a:gd name="connsiteY3" fmla="*/ 324107 h 1276276"/>
                <a:gd name="connsiteX4" fmla="*/ 3530278 w 7118430"/>
                <a:gd name="connsiteY4" fmla="*/ 231510 h 1276276"/>
                <a:gd name="connsiteX5" fmla="*/ 3912243 w 7118430"/>
                <a:gd name="connsiteY5" fmla="*/ 16 h 1276276"/>
                <a:gd name="connsiteX6" fmla="*/ 4305782 w 7118430"/>
                <a:gd name="connsiteY6" fmla="*/ 243085 h 1276276"/>
                <a:gd name="connsiteX7" fmla="*/ 4618298 w 7118430"/>
                <a:gd name="connsiteY7" fmla="*/ 787094 h 1276276"/>
                <a:gd name="connsiteX8" fmla="*/ 5127585 w 7118430"/>
                <a:gd name="connsiteY8" fmla="*/ 1192209 h 1276276"/>
                <a:gd name="connsiteX9" fmla="*/ 7118430 w 7118430"/>
                <a:gd name="connsiteY9" fmla="*/ 1250082 h 1276276"/>
                <a:gd name="connsiteX0" fmla="*/ 0 w 7118430"/>
                <a:gd name="connsiteY0" fmla="*/ 1250097 h 1276291"/>
                <a:gd name="connsiteX1" fmla="*/ 1967696 w 7118430"/>
                <a:gd name="connsiteY1" fmla="*/ 1250097 h 1276291"/>
                <a:gd name="connsiteX2" fmla="*/ 3078866 w 7118430"/>
                <a:gd name="connsiteY2" fmla="*/ 879706 h 1276291"/>
                <a:gd name="connsiteX3" fmla="*/ 3530278 w 7118430"/>
                <a:gd name="connsiteY3" fmla="*/ 231525 h 1276291"/>
                <a:gd name="connsiteX4" fmla="*/ 3912243 w 7118430"/>
                <a:gd name="connsiteY4" fmla="*/ 31 h 1276291"/>
                <a:gd name="connsiteX5" fmla="*/ 4305782 w 7118430"/>
                <a:gd name="connsiteY5" fmla="*/ 243100 h 1276291"/>
                <a:gd name="connsiteX6" fmla="*/ 4618298 w 7118430"/>
                <a:gd name="connsiteY6" fmla="*/ 787109 h 1276291"/>
                <a:gd name="connsiteX7" fmla="*/ 5127585 w 7118430"/>
                <a:gd name="connsiteY7" fmla="*/ 1192224 h 1276291"/>
                <a:gd name="connsiteX8" fmla="*/ 7118430 w 7118430"/>
                <a:gd name="connsiteY8" fmla="*/ 1250097 h 1276291"/>
                <a:gd name="connsiteX0" fmla="*/ 0 w 7118430"/>
                <a:gd name="connsiteY0" fmla="*/ 1250097 h 1260158"/>
                <a:gd name="connsiteX1" fmla="*/ 2349661 w 7118430"/>
                <a:gd name="connsiteY1" fmla="*/ 1226948 h 1260158"/>
                <a:gd name="connsiteX2" fmla="*/ 3078866 w 7118430"/>
                <a:gd name="connsiteY2" fmla="*/ 879706 h 1260158"/>
                <a:gd name="connsiteX3" fmla="*/ 3530278 w 7118430"/>
                <a:gd name="connsiteY3" fmla="*/ 231525 h 1260158"/>
                <a:gd name="connsiteX4" fmla="*/ 3912243 w 7118430"/>
                <a:gd name="connsiteY4" fmla="*/ 31 h 1260158"/>
                <a:gd name="connsiteX5" fmla="*/ 4305782 w 7118430"/>
                <a:gd name="connsiteY5" fmla="*/ 243100 h 1260158"/>
                <a:gd name="connsiteX6" fmla="*/ 4618298 w 7118430"/>
                <a:gd name="connsiteY6" fmla="*/ 787109 h 1260158"/>
                <a:gd name="connsiteX7" fmla="*/ 5127585 w 7118430"/>
                <a:gd name="connsiteY7" fmla="*/ 1192224 h 1260158"/>
                <a:gd name="connsiteX8" fmla="*/ 7118430 w 7118430"/>
                <a:gd name="connsiteY8" fmla="*/ 1250097 h 1260158"/>
                <a:gd name="connsiteX0" fmla="*/ 0 w 7118430"/>
                <a:gd name="connsiteY0" fmla="*/ 1250097 h 1250097"/>
                <a:gd name="connsiteX1" fmla="*/ 2349661 w 7118430"/>
                <a:gd name="connsiteY1" fmla="*/ 1226948 h 1250097"/>
                <a:gd name="connsiteX2" fmla="*/ 3078866 w 7118430"/>
                <a:gd name="connsiteY2" fmla="*/ 879706 h 1250097"/>
                <a:gd name="connsiteX3" fmla="*/ 3530278 w 7118430"/>
                <a:gd name="connsiteY3" fmla="*/ 231525 h 1250097"/>
                <a:gd name="connsiteX4" fmla="*/ 3912243 w 7118430"/>
                <a:gd name="connsiteY4" fmla="*/ 31 h 1250097"/>
                <a:gd name="connsiteX5" fmla="*/ 4305782 w 7118430"/>
                <a:gd name="connsiteY5" fmla="*/ 243100 h 1250097"/>
                <a:gd name="connsiteX6" fmla="*/ 4618298 w 7118430"/>
                <a:gd name="connsiteY6" fmla="*/ 787109 h 1250097"/>
                <a:gd name="connsiteX7" fmla="*/ 5127585 w 7118430"/>
                <a:gd name="connsiteY7" fmla="*/ 1192224 h 1250097"/>
                <a:gd name="connsiteX8" fmla="*/ 7118430 w 7118430"/>
                <a:gd name="connsiteY8" fmla="*/ 1250097 h 1250097"/>
                <a:gd name="connsiteX0" fmla="*/ 0 w 7118430"/>
                <a:gd name="connsiteY0" fmla="*/ 1250097 h 1263709"/>
                <a:gd name="connsiteX1" fmla="*/ 2349661 w 7118430"/>
                <a:gd name="connsiteY1" fmla="*/ 1226948 h 1263709"/>
                <a:gd name="connsiteX2" fmla="*/ 3171464 w 7118430"/>
                <a:gd name="connsiteY2" fmla="*/ 821832 h 1263709"/>
                <a:gd name="connsiteX3" fmla="*/ 3530278 w 7118430"/>
                <a:gd name="connsiteY3" fmla="*/ 231525 h 1263709"/>
                <a:gd name="connsiteX4" fmla="*/ 3912243 w 7118430"/>
                <a:gd name="connsiteY4" fmla="*/ 31 h 1263709"/>
                <a:gd name="connsiteX5" fmla="*/ 4305782 w 7118430"/>
                <a:gd name="connsiteY5" fmla="*/ 243100 h 1263709"/>
                <a:gd name="connsiteX6" fmla="*/ 4618298 w 7118430"/>
                <a:gd name="connsiteY6" fmla="*/ 787109 h 1263709"/>
                <a:gd name="connsiteX7" fmla="*/ 5127585 w 7118430"/>
                <a:gd name="connsiteY7" fmla="*/ 1192224 h 1263709"/>
                <a:gd name="connsiteX8" fmla="*/ 7118430 w 7118430"/>
                <a:gd name="connsiteY8" fmla="*/ 1250097 h 1263709"/>
                <a:gd name="connsiteX0" fmla="*/ 0 w 7118430"/>
                <a:gd name="connsiteY0" fmla="*/ 1250097 h 1263709"/>
                <a:gd name="connsiteX1" fmla="*/ 2349661 w 7118430"/>
                <a:gd name="connsiteY1" fmla="*/ 1226948 h 1263709"/>
                <a:gd name="connsiteX2" fmla="*/ 3171464 w 7118430"/>
                <a:gd name="connsiteY2" fmla="*/ 821832 h 1263709"/>
                <a:gd name="connsiteX3" fmla="*/ 3530278 w 7118430"/>
                <a:gd name="connsiteY3" fmla="*/ 231525 h 1263709"/>
                <a:gd name="connsiteX4" fmla="*/ 3912243 w 7118430"/>
                <a:gd name="connsiteY4" fmla="*/ 31 h 1263709"/>
                <a:gd name="connsiteX5" fmla="*/ 4305782 w 7118430"/>
                <a:gd name="connsiteY5" fmla="*/ 243100 h 1263709"/>
                <a:gd name="connsiteX6" fmla="*/ 4618298 w 7118430"/>
                <a:gd name="connsiteY6" fmla="*/ 787109 h 1263709"/>
                <a:gd name="connsiteX7" fmla="*/ 5127585 w 7118430"/>
                <a:gd name="connsiteY7" fmla="*/ 1192224 h 1263709"/>
                <a:gd name="connsiteX8" fmla="*/ 7118430 w 7118430"/>
                <a:gd name="connsiteY8" fmla="*/ 1250097 h 1263709"/>
                <a:gd name="connsiteX0" fmla="*/ 0 w 6342927"/>
                <a:gd name="connsiteY0" fmla="*/ 1273247 h 1275554"/>
                <a:gd name="connsiteX1" fmla="*/ 1574158 w 6342927"/>
                <a:gd name="connsiteY1" fmla="*/ 1226948 h 1275554"/>
                <a:gd name="connsiteX2" fmla="*/ 2395961 w 6342927"/>
                <a:gd name="connsiteY2" fmla="*/ 821832 h 1275554"/>
                <a:gd name="connsiteX3" fmla="*/ 2754775 w 6342927"/>
                <a:gd name="connsiteY3" fmla="*/ 231525 h 1275554"/>
                <a:gd name="connsiteX4" fmla="*/ 3136740 w 6342927"/>
                <a:gd name="connsiteY4" fmla="*/ 31 h 1275554"/>
                <a:gd name="connsiteX5" fmla="*/ 3530279 w 6342927"/>
                <a:gd name="connsiteY5" fmla="*/ 243100 h 1275554"/>
                <a:gd name="connsiteX6" fmla="*/ 3842795 w 6342927"/>
                <a:gd name="connsiteY6" fmla="*/ 787109 h 1275554"/>
                <a:gd name="connsiteX7" fmla="*/ 4352082 w 6342927"/>
                <a:gd name="connsiteY7" fmla="*/ 1192224 h 1275554"/>
                <a:gd name="connsiteX8" fmla="*/ 6342927 w 6342927"/>
                <a:gd name="connsiteY8" fmla="*/ 1250097 h 1275554"/>
                <a:gd name="connsiteX0" fmla="*/ 0 w 6250329"/>
                <a:gd name="connsiteY0" fmla="*/ 1273247 h 1275554"/>
                <a:gd name="connsiteX1" fmla="*/ 1574158 w 6250329"/>
                <a:gd name="connsiteY1" fmla="*/ 1226948 h 1275554"/>
                <a:gd name="connsiteX2" fmla="*/ 2395961 w 6250329"/>
                <a:gd name="connsiteY2" fmla="*/ 821832 h 1275554"/>
                <a:gd name="connsiteX3" fmla="*/ 2754775 w 6250329"/>
                <a:gd name="connsiteY3" fmla="*/ 231525 h 1275554"/>
                <a:gd name="connsiteX4" fmla="*/ 3136740 w 6250329"/>
                <a:gd name="connsiteY4" fmla="*/ 31 h 1275554"/>
                <a:gd name="connsiteX5" fmla="*/ 3530279 w 6250329"/>
                <a:gd name="connsiteY5" fmla="*/ 243100 h 1275554"/>
                <a:gd name="connsiteX6" fmla="*/ 3842795 w 6250329"/>
                <a:gd name="connsiteY6" fmla="*/ 787109 h 1275554"/>
                <a:gd name="connsiteX7" fmla="*/ 4352082 w 6250329"/>
                <a:gd name="connsiteY7" fmla="*/ 1192224 h 1275554"/>
                <a:gd name="connsiteX8" fmla="*/ 6250329 w 6250329"/>
                <a:gd name="connsiteY8" fmla="*/ 1250097 h 127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50329" h="1275554">
                  <a:moveTo>
                    <a:pt x="0" y="1273247"/>
                  </a:moveTo>
                  <a:cubicBezTo>
                    <a:pt x="783220" y="1265531"/>
                    <a:pt x="1174831" y="1302184"/>
                    <a:pt x="1574158" y="1226948"/>
                  </a:cubicBezTo>
                  <a:cubicBezTo>
                    <a:pt x="1973485" y="1151712"/>
                    <a:pt x="2210766" y="1022460"/>
                    <a:pt x="2395961" y="821832"/>
                  </a:cubicBezTo>
                  <a:cubicBezTo>
                    <a:pt x="2581156" y="621204"/>
                    <a:pt x="2615879" y="378138"/>
                    <a:pt x="2754775" y="231525"/>
                  </a:cubicBezTo>
                  <a:cubicBezTo>
                    <a:pt x="2893671" y="84913"/>
                    <a:pt x="3007489" y="-1898"/>
                    <a:pt x="3136740" y="31"/>
                  </a:cubicBezTo>
                  <a:cubicBezTo>
                    <a:pt x="3265991" y="1960"/>
                    <a:pt x="3412603" y="111920"/>
                    <a:pt x="3530279" y="243100"/>
                  </a:cubicBezTo>
                  <a:cubicBezTo>
                    <a:pt x="3647955" y="374280"/>
                    <a:pt x="3705828" y="628922"/>
                    <a:pt x="3842795" y="787109"/>
                  </a:cubicBezTo>
                  <a:cubicBezTo>
                    <a:pt x="3979762" y="945296"/>
                    <a:pt x="3950826" y="1115059"/>
                    <a:pt x="4352082" y="1192224"/>
                  </a:cubicBezTo>
                  <a:cubicBezTo>
                    <a:pt x="4753338" y="1269389"/>
                    <a:pt x="5916592" y="1230806"/>
                    <a:pt x="6250329" y="1250097"/>
                  </a:cubicBezTo>
                </a:path>
              </a:pathLst>
            </a:cu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974519" y="1006214"/>
              <a:ext cx="1324402" cy="95410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275BC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density</a:t>
              </a:r>
            </a:p>
            <a:p>
              <a:pPr algn="ctr"/>
              <a:r>
                <a:rPr lang="en-US" sz="2800" dirty="0" smtClean="0">
                  <a:solidFill>
                    <a:srgbClr val="275BC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fit</a:t>
              </a:r>
              <a:endParaRPr lang="en-US" baseline="-25000" dirty="0">
                <a:solidFill>
                  <a:srgbClr val="275BC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1404676" y="1554921"/>
              <a:ext cx="0" cy="121920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 rot="16200000">
              <a:off x="363556" y="1883884"/>
              <a:ext cx="136447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energy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45137" y="5955706"/>
            <a:ext cx="13660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tangled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1" name="TextBox 220"/>
          <p:cNvSpPr txBox="1"/>
          <p:nvPr/>
        </p:nvSpPr>
        <p:spPr>
          <a:xfrm>
            <a:off x="3913915" y="5955706"/>
            <a:ext cx="1226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barrier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2" name="TextBox 221"/>
          <p:cNvSpPr txBox="1"/>
          <p:nvPr/>
        </p:nvSpPr>
        <p:spPr>
          <a:xfrm>
            <a:off x="6543231" y="5955706"/>
            <a:ext cx="17668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untangled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802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21" grpId="0"/>
      <p:bldP spid="22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60020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Refine from </a:t>
            </a:r>
            <a:r>
              <a:rPr lang="en-US" dirty="0"/>
              <a:t>r</a:t>
            </a:r>
            <a:r>
              <a:rPr lang="en-US" dirty="0" smtClean="0"/>
              <a:t>ight answer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1295400"/>
            <a:ext cx="2760692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= 0.8%</a:t>
            </a:r>
          </a:p>
          <a:p>
            <a:r>
              <a:rPr lang="en-US" sz="2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bond = 0.0002</a:t>
            </a:r>
            <a:endParaRPr lang="en-US" sz="2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2" t="19425" r="16631" b="18109"/>
          <a:stretch/>
        </p:blipFill>
        <p:spPr>
          <a:xfrm>
            <a:off x="6096000" y="1219200"/>
            <a:ext cx="2686050" cy="147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025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60020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Refine from wrong starting point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1295400"/>
            <a:ext cx="2589170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= 7.07%</a:t>
            </a:r>
          </a:p>
          <a:p>
            <a:r>
              <a:rPr lang="en-US" sz="2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bond = 0.001</a:t>
            </a:r>
            <a:endParaRPr lang="en-US" sz="2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2" t="19425" r="16631" b="18109"/>
          <a:stretch/>
        </p:blipFill>
        <p:spPr>
          <a:xfrm>
            <a:off x="6096000" y="1219200"/>
            <a:ext cx="2686050" cy="147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859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654" y="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UNTANGLE Challenge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472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11) Build better than the best: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as-good or better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8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as </a:t>
            </a:r>
            <a:r>
              <a:rPr lang="en-US" sz="28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best.pdb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non-equivalent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ensemble </a:t>
            </a:r>
          </a:p>
          <a:p>
            <a:pPr marL="0" indent="0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10) Recover </a:t>
            </a:r>
            <a:r>
              <a:rPr lang="en-US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best.pdb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from </a:t>
            </a:r>
            <a:r>
              <a:rPr lang="en-US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refme.mtz</a:t>
            </a:r>
            <a:endParaRPr lang="en-US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true phases, auto-building allowed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cheating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(don’t use best.pdb as guide)</a:t>
            </a:r>
          </a:p>
          <a:p>
            <a:pPr marL="0" indent="0">
              <a:buNone/>
            </a:pP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Prove: true ensemble is </a:t>
            </a: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unique and recoverable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6392" y="940037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</a:t>
            </a:r>
            <a:r>
              <a:rPr lang="en-US" b="1" dirty="0" smtClean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est.pdb</a:t>
            </a:r>
            <a:endParaRPr lang="en-US" b="1" dirty="0">
              <a:solidFill>
                <a:srgbClr val="0066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2302" y="1041162"/>
            <a:ext cx="1701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refme.mtz</a:t>
            </a:r>
            <a:endParaRPr lang="en-US" b="1" dirty="0" smtClean="0">
              <a:solidFill>
                <a:srgbClr val="C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b="1" dirty="0" smtClean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(simulated)</a:t>
            </a:r>
            <a:endParaRPr lang="en-US" b="1" dirty="0">
              <a:solidFill>
                <a:srgbClr val="C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9573825">
            <a:off x="7351125" y="2331258"/>
            <a:ext cx="1467068" cy="646331"/>
          </a:xfrm>
          <a:prstGeom prst="rect">
            <a:avLst/>
          </a:prstGeom>
          <a:solidFill>
            <a:srgbClr val="92D050"/>
          </a:solidFill>
          <a:ln w="57150">
            <a:solidFill>
              <a:srgbClr val="0066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$1000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9573825">
            <a:off x="7241148" y="3921840"/>
            <a:ext cx="1210588" cy="646331"/>
          </a:xfrm>
          <a:prstGeom prst="rect">
            <a:avLst/>
          </a:prstGeom>
          <a:solidFill>
            <a:srgbClr val="92D050"/>
          </a:solidFill>
          <a:ln w="57150">
            <a:solidFill>
              <a:srgbClr val="0066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$500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76" y="5286376"/>
            <a:ext cx="1571624" cy="1571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3803990" y="6298625"/>
            <a:ext cx="38741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https://github.com/jmholton/UnTangle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4305299" y="5333107"/>
            <a:ext cx="3068638" cy="896243"/>
            <a:chOff x="4305299" y="5333107"/>
            <a:chExt cx="3068638" cy="896243"/>
          </a:xfrm>
        </p:grpSpPr>
        <p:pic>
          <p:nvPicPr>
            <p:cNvPr id="10" name="Picture 2" descr="sum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5299" y="5346253"/>
              <a:ext cx="1304925" cy="869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4" descr="Muybridge_race_horse_animated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9324" y="5333107"/>
              <a:ext cx="1344613" cy="896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ight Arrow 11"/>
            <p:cNvSpPr/>
            <p:nvPr/>
          </p:nvSpPr>
          <p:spPr>
            <a:xfrm>
              <a:off x="5686425" y="5524500"/>
              <a:ext cx="247650" cy="523875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2209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UNTANGLE: sim-data Ground Truth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94625"/>
            <a:ext cx="6155473" cy="5062653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As </a:t>
            </a:r>
            <a:r>
              <a:rPr lang="en-US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as possible: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 conformers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50:50 occupancy</a:t>
            </a:r>
          </a:p>
          <a:p>
            <a:r>
              <a:rPr lang="en-US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Accessible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64 residues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78 waters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Every chance of </a:t>
            </a:r>
            <a:r>
              <a:rPr lang="en-US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success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1.0 Å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reso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“one thing wrong”</a:t>
            </a:r>
          </a:p>
          <a:p>
            <a:pPr marL="457200" lvl="1" indent="0">
              <a:buNone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360126" y="1594624"/>
            <a:ext cx="4715508" cy="5182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flat bulk solvent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 false outliers</a:t>
            </a:r>
          </a:p>
          <a:p>
            <a:pPr lvl="1"/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phenix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refmac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shelxl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lear score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Experimental error only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perfect phases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952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1" name="Rectangle 7"/>
          <p:cNvSpPr>
            <a:spLocks noChangeArrowheads="1"/>
          </p:cNvSpPr>
          <p:nvPr/>
        </p:nvSpPr>
        <p:spPr bwMode="auto">
          <a:xfrm>
            <a:off x="342900" y="1179513"/>
            <a:ext cx="10556875" cy="6494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122  N   LEU A  13      -3.000  26.000  20.000  1.00 16.96           N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123  CA  LEU A  13      -3.000  25.000  21.000  1.00 15.29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124  C   LEU A  13      -3.000  24.000  22.000  1.00 17.54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125  O   LEU A  13      -2.000  23.000  22.000  1.00 16.35           O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126  CB  LEU A  13      -4.000  26.000  22.000  1.00 18.72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127  CG  LEU A  13      -4.000  26.000  24.000  1.00 21.19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128  CD1 LEU A  13      -2.000  27.000  24.000  1.00 19.43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129  CD2 LEU A  13      -5.000  26.000  25.000  1.00 24.65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130  N   SER A  14      -4.000  23.000  21.000  1.00 15.96           N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131  CA  SER A  14      -4.000  22.000  21.000  1.00 18.26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132  C   SER A  14      -2.000  21.000  20.000  1.00 18.71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133  O   SER A  14      -2.000  20.000  21.000  1.00 17.47           O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134  CB  SER A  14      -5.000  21.000  20.000  1.00 17.62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135  OG ASER A  14      -5.000  20.000  20.000  0.50 20.89           O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136  OG BSER A  14      -6.000  21.000  21.000  0.50 18.67           O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137  N   LYS A  15      -2.000  22.000  19.000  1.00 18.03           N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138  CA  LYS A  15      -1.000  21.000  19.000  1.00 18.12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139  C   LYS A  15       0.000  22.000  19.000  1.00 18.81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140  O   LYS A  15       1.000  21.000  19.000  1.00 17.77           O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141  CB  LYS A  15      -1.000  22.000  17.000  1.00 14.49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142  CG  LYS A  15      -2.000  21.000  16.000  1.00 16.12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143  CD  LYS A  15      -2.000  22.000  15.000  1.00 19.40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144  CE ALYS A  15      -3.000  22.000  14.000  0.50 17.42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145  CE BLYS A  15      -2.000  21.000  14.000  0.50 17.01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146  NZ ALYS A  15      -2.000  22.000  13.000  0.50 18.61           N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147  NZ BLYS A  15      -3.000  21.000  14.000  0.50 18.76           N</a:t>
            </a:r>
          </a:p>
        </p:txBody>
      </p:sp>
      <p:sp>
        <p:nvSpPr>
          <p:cNvPr id="25805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49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The last Å: prediction vs reality</a:t>
            </a:r>
            <a:endParaRPr lang="en-US" altLang="en-US" dirty="0" smtClean="0"/>
          </a:p>
        </p:txBody>
      </p:sp>
      <p:grpSp>
        <p:nvGrpSpPr>
          <p:cNvPr id="8" name="Group 7"/>
          <p:cNvGrpSpPr/>
          <p:nvPr/>
        </p:nvGrpSpPr>
        <p:grpSpPr>
          <a:xfrm>
            <a:off x="4705351" y="1223963"/>
            <a:ext cx="2409825" cy="5813425"/>
            <a:chOff x="4705351" y="1223963"/>
            <a:chExt cx="2409825" cy="5813425"/>
          </a:xfrm>
        </p:grpSpPr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4705351" y="1223963"/>
              <a:ext cx="457200" cy="5813425"/>
            </a:xfrm>
            <a:prstGeom prst="rect">
              <a:avLst/>
            </a:prstGeom>
            <a:solidFill>
              <a:srgbClr val="FFFF99">
                <a:alpha val="50000"/>
              </a:srgb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5638801" y="1223963"/>
              <a:ext cx="457200" cy="5813425"/>
            </a:xfrm>
            <a:prstGeom prst="rect">
              <a:avLst/>
            </a:prstGeom>
            <a:solidFill>
              <a:srgbClr val="FFFF99">
                <a:alpha val="50000"/>
              </a:srgb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1" name="Rectangle 8"/>
            <p:cNvSpPr>
              <a:spLocks noChangeArrowheads="1"/>
            </p:cNvSpPr>
            <p:nvPr/>
          </p:nvSpPr>
          <p:spPr bwMode="auto">
            <a:xfrm>
              <a:off x="6657976" y="1223963"/>
              <a:ext cx="457200" cy="5813425"/>
            </a:xfrm>
            <a:prstGeom prst="rect">
              <a:avLst/>
            </a:prstGeom>
            <a:solidFill>
              <a:srgbClr val="FFFF99">
                <a:alpha val="50000"/>
              </a:srgb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935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291" y="0"/>
            <a:ext cx="8229600" cy="1143000"/>
          </a:xfrm>
        </p:spPr>
        <p:txBody>
          <a:bodyPr/>
          <a:lstStyle/>
          <a:p>
            <a:r>
              <a:rPr lang="en-US" dirty="0"/>
              <a:t>v</a:t>
            </a:r>
            <a:r>
              <a:rPr lang="en-US" dirty="0" smtClean="0"/>
              <a:t>erified Score sheet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360126" y="1594624"/>
            <a:ext cx="4549698" cy="4438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1543475"/>
              </p:ext>
            </p:extLst>
          </p:nvPr>
        </p:nvGraphicFramePr>
        <p:xfrm>
          <a:off x="685684" y="1018994"/>
          <a:ext cx="7380376" cy="554736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887934"/>
                <a:gridCol w="935665"/>
                <a:gridCol w="829340"/>
                <a:gridCol w="4727437"/>
              </a:tblGrid>
              <a:tr h="422531"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200" baseline="-25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</a:t>
                      </a:r>
                      <a:endParaRPr lang="en-US" sz="2200" baseline="-25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200" baseline="-25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free</a:t>
                      </a:r>
                      <a:endParaRPr lang="en-US" sz="2200" baseline="-25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method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20.6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Alphafold2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109.6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8.87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9.44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Phenix.ensemble_refine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97.3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8.84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9.27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qFit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best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91.7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3.64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4.27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manual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80.5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4.31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4.75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lotswrong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65.2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6.35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6.93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Amber24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54.6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5.87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6.57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single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conf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aniso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33.5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2.94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One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thing wrong: Ala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23.5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2.95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One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thing wrong: Val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3.48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Rectified Simulated annealing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17.9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Phenix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autobuild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2.79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best (ground truth)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3324314" y="1495514"/>
            <a:ext cx="5366759" cy="51702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994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59259E-6 L 0.00122 0.775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3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291" y="0"/>
            <a:ext cx="8229600" cy="1143000"/>
          </a:xfrm>
        </p:spPr>
        <p:txBody>
          <a:bodyPr/>
          <a:lstStyle/>
          <a:p>
            <a:r>
              <a:rPr lang="en-US" dirty="0"/>
              <a:t>v</a:t>
            </a:r>
            <a:r>
              <a:rPr lang="en-US" dirty="0" smtClean="0"/>
              <a:t>erified Score sheet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360126" y="1594624"/>
            <a:ext cx="4549698" cy="4438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2062299"/>
              </p:ext>
            </p:extLst>
          </p:nvPr>
        </p:nvGraphicFramePr>
        <p:xfrm>
          <a:off x="685684" y="1018994"/>
          <a:ext cx="7380376" cy="554736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887934"/>
                <a:gridCol w="935665"/>
                <a:gridCol w="829340"/>
                <a:gridCol w="4727437"/>
              </a:tblGrid>
              <a:tr h="422531"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200" baseline="-25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</a:t>
                      </a:r>
                      <a:endParaRPr lang="en-US" sz="2200" baseline="-25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200" baseline="-25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free</a:t>
                      </a:r>
                      <a:endParaRPr lang="en-US" sz="2200" baseline="-25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method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20.6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Alphafold2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109.6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8.87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9.44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Phenix.ensemble_refine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97.3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8.84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9.27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qFit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best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91.7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3.64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4.27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manual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80.5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4.31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4.75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lotswrong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65.2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6.35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6.93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Amber24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54.6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5.87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6.57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single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conf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aniso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33.5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2.94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One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thing wrong: Ala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23.5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2.95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One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thing wrong: Val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3.48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Rectified Simulated Annealing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17.9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Phenix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autobuild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2.79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best (ground truth)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Rounded Rectangle 2"/>
          <p:cNvSpPr/>
          <p:nvPr/>
        </p:nvSpPr>
        <p:spPr>
          <a:xfrm>
            <a:off x="676275" y="4438650"/>
            <a:ext cx="7353300" cy="42862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111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1"/>
          <a:stretch/>
        </p:blipFill>
        <p:spPr>
          <a:xfrm>
            <a:off x="-1" y="1"/>
            <a:ext cx="9144001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381000"/>
            <a:ext cx="2146742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Arg62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1447800"/>
            <a:ext cx="159370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=63.5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1705" y="5866812"/>
            <a:ext cx="3399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275B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B916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conformers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219436" y="1977340"/>
            <a:ext cx="2424960" cy="1786342"/>
            <a:chOff x="2219436" y="1977340"/>
            <a:chExt cx="2424960" cy="1786342"/>
          </a:xfrm>
        </p:grpSpPr>
        <p:sp>
          <p:nvSpPr>
            <p:cNvPr id="9" name="TextBox 8"/>
            <p:cNvSpPr txBox="1"/>
            <p:nvPr/>
          </p:nvSpPr>
          <p:spPr>
            <a:xfrm>
              <a:off x="2753893" y="1977340"/>
              <a:ext cx="7569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l-GR" sz="3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σ</a:t>
              </a:r>
              <a:endPara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Left Brace 9"/>
            <p:cNvSpPr/>
            <p:nvPr/>
          </p:nvSpPr>
          <p:spPr>
            <a:xfrm rot="2699425">
              <a:off x="3117139" y="2474991"/>
              <a:ext cx="1527257" cy="1288691"/>
            </a:xfrm>
            <a:prstGeom prst="leftBrace">
              <a:avLst>
                <a:gd name="adj1" fmla="val 16775"/>
                <a:gd name="adj2" fmla="val 58259"/>
              </a:avLst>
            </a:prstGeom>
            <a:ln w="28575">
              <a:solidFill>
                <a:srgbClr val="3434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219436" y="2376409"/>
              <a:ext cx="1192837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004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l-GR" sz="2400" b="1" baseline="-25000" dirty="0" smtClean="0">
                  <a:solidFill>
                    <a:srgbClr val="004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γ</a:t>
              </a:r>
              <a:r>
                <a:rPr lang="en-US" sz="2400" b="1" dirty="0" smtClean="0">
                  <a:solidFill>
                    <a:srgbClr val="004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-C</a:t>
              </a:r>
              <a:r>
                <a:rPr lang="el-GR" sz="2400" b="1" baseline="-25000" dirty="0" smtClean="0">
                  <a:solidFill>
                    <a:srgbClr val="004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δ</a:t>
              </a:r>
              <a:r>
                <a:rPr lang="en-US" sz="2400" b="1" dirty="0" smtClean="0">
                  <a:solidFill>
                    <a:srgbClr val="004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en-US" sz="2400" b="1" dirty="0" smtClean="0">
                  <a:solidFill>
                    <a:srgbClr val="004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bond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296938" y="880946"/>
            <a:ext cx="1043876" cy="2241395"/>
            <a:chOff x="4296938" y="880946"/>
            <a:chExt cx="1043876" cy="2241395"/>
          </a:xfrm>
        </p:grpSpPr>
        <p:cxnSp>
          <p:nvCxnSpPr>
            <p:cNvPr id="14" name="Straight Arrow Connector 13"/>
            <p:cNvCxnSpPr/>
            <p:nvPr/>
          </p:nvCxnSpPr>
          <p:spPr>
            <a:xfrm>
              <a:off x="4560849" y="880946"/>
              <a:ext cx="356839" cy="2241395"/>
            </a:xfrm>
            <a:prstGeom prst="straightConnector1">
              <a:avLst/>
            </a:prstGeom>
            <a:ln w="57150">
              <a:solidFill>
                <a:schemeClr val="tx1"/>
              </a:solidFill>
              <a:prstDash val="sysDot"/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4296938" y="1689409"/>
              <a:ext cx="1043876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2.8 Å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652580" y="4283842"/>
            <a:ext cx="3536347" cy="1561791"/>
            <a:chOff x="2652580" y="4283842"/>
            <a:chExt cx="3536347" cy="1561791"/>
          </a:xfrm>
        </p:grpSpPr>
        <p:sp>
          <p:nvSpPr>
            <p:cNvPr id="20" name="Left Brace 19"/>
            <p:cNvSpPr/>
            <p:nvPr/>
          </p:nvSpPr>
          <p:spPr>
            <a:xfrm rot="15785090">
              <a:off x="2766242" y="4170180"/>
              <a:ext cx="1171932" cy="1399256"/>
            </a:xfrm>
            <a:prstGeom prst="leftBrace">
              <a:avLst>
                <a:gd name="adj1" fmla="val 16775"/>
                <a:gd name="adj2" fmla="val 58259"/>
              </a:avLst>
            </a:prstGeom>
            <a:ln w="28575">
              <a:solidFill>
                <a:srgbClr val="3434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542714" y="5260858"/>
              <a:ext cx="2646213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004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2.7</a:t>
              </a:r>
              <a:r>
                <a:rPr lang="el-GR" sz="3200" b="1" dirty="0" smtClean="0">
                  <a:solidFill>
                    <a:srgbClr val="004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σ</a:t>
              </a:r>
              <a:r>
                <a:rPr lang="en-US" sz="3200" b="1" dirty="0" smtClean="0">
                  <a:solidFill>
                    <a:srgbClr val="004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torsion</a:t>
              </a:r>
              <a:endParaRPr lang="en-US" sz="3200" b="1" baseline="-25000" dirty="0" smtClean="0">
                <a:solidFill>
                  <a:srgbClr val="004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921090" y="0"/>
            <a:ext cx="160332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sim data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477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381000"/>
            <a:ext cx="2146742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Arg62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1447800"/>
            <a:ext cx="159370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=50.7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1705" y="5866812"/>
            <a:ext cx="3399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275B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B916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conformers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296938" y="880946"/>
            <a:ext cx="1043876" cy="2241395"/>
            <a:chOff x="4296938" y="880946"/>
            <a:chExt cx="1043876" cy="2241395"/>
          </a:xfrm>
        </p:grpSpPr>
        <p:cxnSp>
          <p:nvCxnSpPr>
            <p:cNvPr id="14" name="Straight Arrow Connector 13"/>
            <p:cNvCxnSpPr/>
            <p:nvPr/>
          </p:nvCxnSpPr>
          <p:spPr>
            <a:xfrm>
              <a:off x="4560849" y="880946"/>
              <a:ext cx="356839" cy="2241395"/>
            </a:xfrm>
            <a:prstGeom prst="straightConnector1">
              <a:avLst/>
            </a:prstGeom>
            <a:ln w="57150">
              <a:solidFill>
                <a:schemeClr val="tx1"/>
              </a:solidFill>
              <a:prstDash val="sysDot"/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4296938" y="1689409"/>
              <a:ext cx="1043876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2.8 Å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281883" y="2080996"/>
            <a:ext cx="1443797" cy="1407661"/>
            <a:chOff x="2281883" y="2080996"/>
            <a:chExt cx="1443797" cy="1407661"/>
          </a:xfrm>
        </p:grpSpPr>
        <p:sp>
          <p:nvSpPr>
            <p:cNvPr id="13" name="TextBox 12"/>
            <p:cNvSpPr txBox="1"/>
            <p:nvPr/>
          </p:nvSpPr>
          <p:spPr>
            <a:xfrm>
              <a:off x="2416727" y="2080996"/>
              <a:ext cx="7569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l-GR" sz="3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σ</a:t>
              </a:r>
              <a:endPara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 flipV="1">
              <a:off x="3142385" y="2608821"/>
              <a:ext cx="583295" cy="879836"/>
            </a:xfrm>
            <a:custGeom>
              <a:avLst/>
              <a:gdLst>
                <a:gd name="connsiteX0" fmla="*/ 888521 w 888521"/>
                <a:gd name="connsiteY0" fmla="*/ 0 h 672860"/>
                <a:gd name="connsiteX1" fmla="*/ 224287 w 888521"/>
                <a:gd name="connsiteY1" fmla="*/ 276045 h 672860"/>
                <a:gd name="connsiteX2" fmla="*/ 0 w 888521"/>
                <a:gd name="connsiteY2" fmla="*/ 672860 h 672860"/>
                <a:gd name="connsiteX0" fmla="*/ 888521 w 888521"/>
                <a:gd name="connsiteY0" fmla="*/ 0 h 672860"/>
                <a:gd name="connsiteX1" fmla="*/ 0 w 888521"/>
                <a:gd name="connsiteY1" fmla="*/ 672860 h 672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88521" h="672860">
                  <a:moveTo>
                    <a:pt x="888521" y="0"/>
                  </a:moveTo>
                  <a:lnTo>
                    <a:pt x="0" y="672860"/>
                  </a:lnTo>
                </a:path>
              </a:pathLst>
            </a:custGeom>
            <a:noFill/>
            <a:ln w="57150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281883" y="2598062"/>
              <a:ext cx="987771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angle</a:t>
              </a:r>
            </a:p>
          </p:txBody>
        </p:sp>
      </p:grpSp>
      <p:sp>
        <p:nvSpPr>
          <p:cNvPr id="18" name="Arc 17"/>
          <p:cNvSpPr/>
          <p:nvPr/>
        </p:nvSpPr>
        <p:spPr>
          <a:xfrm>
            <a:off x="3646280" y="3354427"/>
            <a:ext cx="685800" cy="671151"/>
          </a:xfrm>
          <a:prstGeom prst="arc">
            <a:avLst>
              <a:gd name="adj1" fmla="val 10563442"/>
              <a:gd name="adj2" fmla="val 19258993"/>
            </a:avLst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921090" y="0"/>
            <a:ext cx="160332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sim data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050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381000"/>
            <a:ext cx="2146742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Arg62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1447800"/>
            <a:ext cx="159370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=18.2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1705" y="5866812"/>
            <a:ext cx="3399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275B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B916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conformers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4917688" y="648182"/>
            <a:ext cx="198322" cy="2474159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597880" y="1573663"/>
            <a:ext cx="104387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3.0 Å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84423" y="4662150"/>
            <a:ext cx="7569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l-GR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3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 flipV="1">
            <a:off x="4084320" y="4459604"/>
            <a:ext cx="302485" cy="482785"/>
          </a:xfrm>
          <a:custGeom>
            <a:avLst/>
            <a:gdLst>
              <a:gd name="connsiteX0" fmla="*/ 888521 w 888521"/>
              <a:gd name="connsiteY0" fmla="*/ 0 h 672860"/>
              <a:gd name="connsiteX1" fmla="*/ 224287 w 888521"/>
              <a:gd name="connsiteY1" fmla="*/ 276045 h 672860"/>
              <a:gd name="connsiteX2" fmla="*/ 0 w 888521"/>
              <a:gd name="connsiteY2" fmla="*/ 672860 h 672860"/>
              <a:gd name="connsiteX0" fmla="*/ 888521 w 888521"/>
              <a:gd name="connsiteY0" fmla="*/ 0 h 672860"/>
              <a:gd name="connsiteX1" fmla="*/ 0 w 888521"/>
              <a:gd name="connsiteY1" fmla="*/ 672860 h 67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8521" h="672860">
                <a:moveTo>
                  <a:pt x="888521" y="0"/>
                </a:moveTo>
                <a:lnTo>
                  <a:pt x="0" y="672860"/>
                </a:lnTo>
              </a:path>
            </a:pathLst>
          </a:custGeom>
          <a:noFill/>
          <a:ln w="57150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048232" y="4797252"/>
            <a:ext cx="98777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angle</a:t>
            </a:r>
          </a:p>
        </p:txBody>
      </p:sp>
      <p:sp>
        <p:nvSpPr>
          <p:cNvPr id="18" name="Arc 17"/>
          <p:cNvSpPr/>
          <p:nvPr/>
        </p:nvSpPr>
        <p:spPr>
          <a:xfrm>
            <a:off x="3553683" y="3842468"/>
            <a:ext cx="685800" cy="671151"/>
          </a:xfrm>
          <a:prstGeom prst="arc">
            <a:avLst>
              <a:gd name="adj1" fmla="val 21521494"/>
              <a:gd name="adj2" fmla="val 9545054"/>
            </a:avLst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753893" y="1977340"/>
            <a:ext cx="1141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0.3</a:t>
            </a:r>
            <a:r>
              <a:rPr lang="el-GR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3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Left Brace 19"/>
          <p:cNvSpPr/>
          <p:nvPr/>
        </p:nvSpPr>
        <p:spPr>
          <a:xfrm rot="4443485">
            <a:off x="3357972" y="2818105"/>
            <a:ext cx="1606347" cy="971816"/>
          </a:xfrm>
          <a:prstGeom prst="leftBrace">
            <a:avLst>
              <a:gd name="adj1" fmla="val 16775"/>
              <a:gd name="adj2" fmla="val 77073"/>
            </a:avLst>
          </a:prstGeom>
          <a:ln w="28575">
            <a:solidFill>
              <a:srgbClr val="3434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126838" y="2376409"/>
            <a:ext cx="1192837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4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l-GR" sz="2400" b="1" baseline="-25000" dirty="0" smtClean="0">
                <a:solidFill>
                  <a:srgbClr val="004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lang="en-US" sz="2400" b="1" dirty="0" smtClean="0">
                <a:solidFill>
                  <a:srgbClr val="004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-C</a:t>
            </a:r>
            <a:r>
              <a:rPr lang="el-GR" sz="2400" b="1" baseline="-25000" dirty="0" smtClean="0">
                <a:solidFill>
                  <a:srgbClr val="004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sz="2400" b="1" dirty="0" smtClean="0">
                <a:solidFill>
                  <a:srgbClr val="004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400" b="1" dirty="0" smtClean="0">
                <a:solidFill>
                  <a:srgbClr val="004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bond</a:t>
            </a:r>
          </a:p>
        </p:txBody>
      </p:sp>
      <p:sp>
        <p:nvSpPr>
          <p:cNvPr id="22" name="Left Brace 21"/>
          <p:cNvSpPr/>
          <p:nvPr/>
        </p:nvSpPr>
        <p:spPr>
          <a:xfrm rot="15785090">
            <a:off x="2766242" y="4170180"/>
            <a:ext cx="1171932" cy="1399256"/>
          </a:xfrm>
          <a:prstGeom prst="leftBrace">
            <a:avLst>
              <a:gd name="adj1" fmla="val 16775"/>
              <a:gd name="adj2" fmla="val 58259"/>
            </a:avLst>
          </a:prstGeom>
          <a:ln w="28575">
            <a:solidFill>
              <a:srgbClr val="3434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542714" y="5260858"/>
            <a:ext cx="2646213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4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1.6</a:t>
            </a:r>
            <a:r>
              <a:rPr lang="el-GR" sz="3200" b="1" dirty="0" smtClean="0">
                <a:solidFill>
                  <a:srgbClr val="004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3200" b="1" dirty="0" smtClean="0">
                <a:solidFill>
                  <a:srgbClr val="004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torsion</a:t>
            </a:r>
            <a:endParaRPr lang="en-US" sz="3200" b="1" baseline="-25000" dirty="0" smtClean="0">
              <a:solidFill>
                <a:srgbClr val="004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921090" y="0"/>
            <a:ext cx="160332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sim data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139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0160"/>
            <a:ext cx="9144000" cy="47848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381000"/>
            <a:ext cx="1979901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Tyr14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3122" y="2540619"/>
            <a:ext cx="159370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=33.1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56671" y="6089836"/>
            <a:ext cx="3399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275B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B916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conformers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825190" y="4025590"/>
            <a:ext cx="1460810" cy="814039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19918476">
            <a:off x="1252514" y="4406073"/>
            <a:ext cx="10438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3.0 Å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29717" y="604898"/>
            <a:ext cx="160332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sim data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03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0160"/>
            <a:ext cx="9144000" cy="47848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381000"/>
            <a:ext cx="1979901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Tyr14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56671" y="6089836"/>
            <a:ext cx="3399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275B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B916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conformers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825190" y="4103649"/>
            <a:ext cx="1683834" cy="735980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20190397">
            <a:off x="1297118" y="4517583"/>
            <a:ext cx="10438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3.2 Å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3122" y="2540619"/>
            <a:ext cx="159370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=18.2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29717" y="604898"/>
            <a:ext cx="160332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sim data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94048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381000"/>
            <a:ext cx="2223686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Cys16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56671" y="6089836"/>
            <a:ext cx="3399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275B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B916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conformers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2953" y="3267733"/>
            <a:ext cx="159370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=21.4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88683" y="4992656"/>
            <a:ext cx="1141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2.7</a:t>
            </a:r>
            <a:r>
              <a:rPr lang="el-GR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3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 flipH="1" flipV="1">
            <a:off x="2137271" y="3855902"/>
            <a:ext cx="1608463" cy="1200839"/>
          </a:xfrm>
          <a:custGeom>
            <a:avLst/>
            <a:gdLst>
              <a:gd name="connsiteX0" fmla="*/ 888521 w 888521"/>
              <a:gd name="connsiteY0" fmla="*/ 0 h 672860"/>
              <a:gd name="connsiteX1" fmla="*/ 224287 w 888521"/>
              <a:gd name="connsiteY1" fmla="*/ 276045 h 672860"/>
              <a:gd name="connsiteX2" fmla="*/ 0 w 888521"/>
              <a:gd name="connsiteY2" fmla="*/ 672860 h 672860"/>
              <a:gd name="connsiteX0" fmla="*/ 888521 w 888521"/>
              <a:gd name="connsiteY0" fmla="*/ 0 h 672860"/>
              <a:gd name="connsiteX1" fmla="*/ 0 w 888521"/>
              <a:gd name="connsiteY1" fmla="*/ 672860 h 67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8521" h="672860">
                <a:moveTo>
                  <a:pt x="888521" y="0"/>
                </a:moveTo>
                <a:lnTo>
                  <a:pt x="0" y="672860"/>
                </a:lnTo>
              </a:path>
            </a:pathLst>
          </a:custGeom>
          <a:noFill/>
          <a:ln w="57150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434699" y="5458264"/>
            <a:ext cx="98777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angle</a:t>
            </a:r>
          </a:p>
        </p:txBody>
      </p:sp>
      <p:sp>
        <p:nvSpPr>
          <p:cNvPr id="15" name="Arc 14"/>
          <p:cNvSpPr/>
          <p:nvPr/>
        </p:nvSpPr>
        <p:spPr>
          <a:xfrm>
            <a:off x="3454529" y="2630613"/>
            <a:ext cx="1414926" cy="1384702"/>
          </a:xfrm>
          <a:prstGeom prst="arc">
            <a:avLst>
              <a:gd name="adj1" fmla="val 4220326"/>
              <a:gd name="adj2" fmla="val 11379749"/>
            </a:avLst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929717" y="604898"/>
            <a:ext cx="160332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sim data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12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94047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381000"/>
            <a:ext cx="2223686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Cys16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56671" y="6089836"/>
            <a:ext cx="3399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275B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B916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conformers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2953" y="3267733"/>
            <a:ext cx="159370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=18.2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88683" y="4992656"/>
            <a:ext cx="1141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1.5</a:t>
            </a:r>
            <a:r>
              <a:rPr lang="el-GR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3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 flipH="1" flipV="1">
            <a:off x="2137271" y="3855902"/>
            <a:ext cx="1608463" cy="1200839"/>
          </a:xfrm>
          <a:custGeom>
            <a:avLst/>
            <a:gdLst>
              <a:gd name="connsiteX0" fmla="*/ 888521 w 888521"/>
              <a:gd name="connsiteY0" fmla="*/ 0 h 672860"/>
              <a:gd name="connsiteX1" fmla="*/ 224287 w 888521"/>
              <a:gd name="connsiteY1" fmla="*/ 276045 h 672860"/>
              <a:gd name="connsiteX2" fmla="*/ 0 w 888521"/>
              <a:gd name="connsiteY2" fmla="*/ 672860 h 672860"/>
              <a:gd name="connsiteX0" fmla="*/ 888521 w 888521"/>
              <a:gd name="connsiteY0" fmla="*/ 0 h 672860"/>
              <a:gd name="connsiteX1" fmla="*/ 0 w 888521"/>
              <a:gd name="connsiteY1" fmla="*/ 672860 h 67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8521" h="672860">
                <a:moveTo>
                  <a:pt x="888521" y="0"/>
                </a:moveTo>
                <a:lnTo>
                  <a:pt x="0" y="672860"/>
                </a:lnTo>
              </a:path>
            </a:pathLst>
          </a:custGeom>
          <a:noFill/>
          <a:ln w="57150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434699" y="5458264"/>
            <a:ext cx="98777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angle</a:t>
            </a:r>
          </a:p>
        </p:txBody>
      </p:sp>
      <p:sp>
        <p:nvSpPr>
          <p:cNvPr id="17" name="Arc 16"/>
          <p:cNvSpPr/>
          <p:nvPr/>
        </p:nvSpPr>
        <p:spPr>
          <a:xfrm>
            <a:off x="3454529" y="2630613"/>
            <a:ext cx="1414926" cy="1384702"/>
          </a:xfrm>
          <a:prstGeom prst="arc">
            <a:avLst>
              <a:gd name="adj1" fmla="val 3948787"/>
              <a:gd name="adj2" fmla="val 11691753"/>
            </a:avLst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929717" y="604898"/>
            <a:ext cx="160332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sim data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7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score: key concepts</a:t>
            </a:r>
            <a:endParaRPr lang="en-US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4976"/>
            <a:ext cx="8229600" cy="442118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sz="4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↔ dev/sigma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↔ Probability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Probability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outlier is not noise</a:t>
            </a:r>
          </a:p>
          <a:p>
            <a:pPr lvl="1">
              <a:lnSpc>
                <a:spcPct val="150000"/>
              </a:lnSpc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clip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” energy to tolerate real outliers</a:t>
            </a:r>
          </a:p>
          <a:p>
            <a:pPr lvl="1">
              <a:lnSpc>
                <a:spcPct val="150000"/>
              </a:lnSpc>
            </a:pP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so sharp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transition to outlier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Tighter </a:t>
            </a:r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Non-bond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Lennard-Jones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47925" y="1704975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B050"/>
                </a:solidFill>
              </a:rPr>
              <a:t>sqrt</a:t>
            </a:r>
            <a:r>
              <a:rPr lang="en-US" dirty="0" smtClean="0">
                <a:solidFill>
                  <a:srgbClr val="00B050"/>
                </a:solidFill>
              </a:rPr>
              <a:t>()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0" y="1704975"/>
            <a:ext cx="591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erf()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41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65829" y="3429000"/>
            <a:ext cx="42434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5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R1 &lt; 2*</a:t>
            </a:r>
            <a:r>
              <a:rPr lang="en-US" sz="5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5400" baseline="-25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sigma</a:t>
            </a:r>
            <a:endParaRPr lang="en-US" sz="5400" baseline="-25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3428" y="1712685"/>
            <a:ext cx="6862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Publication criterion for chemical crystallography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70577" y="4494439"/>
            <a:ext cx="557877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R1 		=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800" baseline="-25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vs F</a:t>
            </a:r>
            <a:r>
              <a:rPr lang="en-US" sz="28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I/</a:t>
            </a:r>
            <a:r>
              <a:rPr lang="el-GR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(I) &gt; 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800" baseline="-25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sigma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= &lt;</a:t>
            </a:r>
            <a:r>
              <a:rPr lang="el-GR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(I)&gt;/&lt;I&gt;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8628" y="5558972"/>
            <a:ext cx="7295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PDB entries that pass this test!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Holton 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(2014)  "The R-factor gap", 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FEBS J.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281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4046-4060. 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676401"/>
          </a:xfrm>
        </p:spPr>
        <p:txBody>
          <a:bodyPr/>
          <a:lstStyle/>
          <a:p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R-factor Gap </a:t>
            </a:r>
            <a:b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small vs macro molecules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62025" y="2534335"/>
            <a:ext cx="7086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Model-data difference 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 error in data</a:t>
            </a:r>
            <a:endParaRPr lang="en-US" sz="3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361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Statistical Potential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927584" y="1575079"/>
            <a:ext cx="7871043" cy="1323439"/>
            <a:chOff x="927584" y="1575079"/>
            <a:chExt cx="7871043" cy="13234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927584" y="1590151"/>
                  <a:ext cx="3104183" cy="118141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𝐸</m:t>
                        </m:r>
                        <m:r>
                          <a:rPr lang="en-US" sz="36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=</m:t>
                        </m:r>
                        <m:sSup>
                          <m:sSupPr>
                            <m:ctrlPr>
                              <a:rPr lang="en-US" sz="36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360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36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6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𝑣</m:t>
                                    </m:r>
                                    <m:r>
                                      <a:rPr lang="en-US" sz="36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en-US" sz="36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𝑣</m:t>
                                    </m:r>
                                    <m:r>
                                      <a:rPr lang="en-US" sz="3600" i="1" baseline="-2500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0</m:t>
                                    </m:r>
                                  </m:num>
                                  <m:den>
                                    <m:r>
                                      <a:rPr lang="el-GR" sz="36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𝜎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36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sz="36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7584" y="1590151"/>
                  <a:ext cx="3104183" cy="1181414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TextBox 4"/>
            <p:cNvSpPr txBox="1"/>
            <p:nvPr/>
          </p:nvSpPr>
          <p:spPr>
            <a:xfrm>
              <a:off x="5282921" y="1575079"/>
              <a:ext cx="351570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E</a:t>
              </a:r>
              <a:r>
                <a:rPr lang="en-US" sz="20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“energy”</a:t>
              </a:r>
            </a:p>
            <a:p>
              <a:r>
                <a:rPr lang="en-US" sz="2000" i="1" dirty="0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v</a:t>
              </a:r>
              <a:r>
                <a:rPr lang="en-US" sz="20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model value</a:t>
              </a:r>
            </a:p>
            <a:p>
              <a:r>
                <a:rPr lang="en-US" sz="2000" i="1" dirty="0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v</a:t>
              </a:r>
              <a:r>
                <a:rPr lang="en-US" sz="2000" i="1" baseline="-25000" dirty="0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0</a:t>
              </a:r>
              <a:r>
                <a:rPr lang="en-US" sz="20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ideal value</a:t>
              </a:r>
            </a:p>
            <a:p>
              <a:r>
                <a:rPr lang="en-US" sz="2000" i="1" dirty="0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σ</a:t>
              </a:r>
              <a:r>
                <a:rPr lang="en-US" sz="2000" dirty="0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</a:t>
              </a:r>
              <a:r>
                <a:rPr lang="en-US" sz="2000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rms</a:t>
              </a:r>
              <a:r>
                <a:rPr lang="en-US" sz="20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deviation expected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82320" y="3647552"/>
            <a:ext cx="30989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Outlier problem: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06597" y="3502113"/>
            <a:ext cx="43284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1 x </a:t>
            </a:r>
            <a:r>
              <a:rPr lang="en-US" sz="4800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6</a:t>
            </a:r>
            <a:r>
              <a:rPr lang="el-GR" sz="4800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σ</a:t>
            </a:r>
            <a:r>
              <a:rPr lang="en-US" sz="4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≈ 36x </a:t>
            </a:r>
            <a:r>
              <a:rPr lang="en-US" sz="4800" dirty="0" smtClean="0">
                <a:solidFill>
                  <a:srgbClr val="0066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el-GR" sz="4800" dirty="0" smtClean="0">
                <a:solidFill>
                  <a:srgbClr val="0066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σ</a:t>
            </a:r>
            <a:endParaRPr lang="en-US" sz="4800" dirty="0">
              <a:solidFill>
                <a:srgbClr val="0066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70676" y="4938828"/>
            <a:ext cx="462498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solution:  weight by </a:t>
            </a: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“probability its not noise”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75338" y="3502113"/>
            <a:ext cx="4390946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1 x </a:t>
            </a:r>
            <a:r>
              <a:rPr lang="en-US" sz="4800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6</a:t>
            </a:r>
            <a:r>
              <a:rPr lang="el-GR" sz="4800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σ</a:t>
            </a:r>
            <a:r>
              <a:rPr lang="en-US" sz="4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← 40x </a:t>
            </a:r>
            <a:r>
              <a:rPr lang="en-US" sz="4800" dirty="0" smtClean="0">
                <a:solidFill>
                  <a:srgbClr val="0066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el-GR" sz="4800" dirty="0" smtClean="0">
                <a:solidFill>
                  <a:srgbClr val="0066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σ</a:t>
            </a:r>
            <a:endParaRPr lang="en-US" sz="4800" dirty="0">
              <a:solidFill>
                <a:srgbClr val="0066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293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8365" y="-3071"/>
            <a:ext cx="10937289" cy="68610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2406804"/>
            <a:ext cx="158569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real data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99789" y="4427216"/>
            <a:ext cx="10358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-80°</a:t>
            </a:r>
          </a:p>
        </p:txBody>
      </p:sp>
      <p:sp>
        <p:nvSpPr>
          <p:cNvPr id="11" name="Freeform 10"/>
          <p:cNvSpPr/>
          <p:nvPr/>
        </p:nvSpPr>
        <p:spPr>
          <a:xfrm flipV="1">
            <a:off x="4616388" y="3080550"/>
            <a:ext cx="772359" cy="1287263"/>
          </a:xfrm>
          <a:custGeom>
            <a:avLst/>
            <a:gdLst>
              <a:gd name="connsiteX0" fmla="*/ 888521 w 888521"/>
              <a:gd name="connsiteY0" fmla="*/ 0 h 672860"/>
              <a:gd name="connsiteX1" fmla="*/ 224287 w 888521"/>
              <a:gd name="connsiteY1" fmla="*/ 276045 h 672860"/>
              <a:gd name="connsiteX2" fmla="*/ 0 w 888521"/>
              <a:gd name="connsiteY2" fmla="*/ 672860 h 672860"/>
              <a:gd name="connsiteX0" fmla="*/ 888521 w 888521"/>
              <a:gd name="connsiteY0" fmla="*/ 0 h 672860"/>
              <a:gd name="connsiteX1" fmla="*/ 0 w 888521"/>
              <a:gd name="connsiteY1" fmla="*/ 672860 h 67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8521" h="672860">
                <a:moveTo>
                  <a:pt x="888521" y="0"/>
                </a:moveTo>
                <a:lnTo>
                  <a:pt x="0" y="672860"/>
                </a:lnTo>
              </a:path>
            </a:pathLst>
          </a:custGeom>
          <a:noFill/>
          <a:ln w="57150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037119" y="4978363"/>
            <a:ext cx="2313069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Torsion outlier</a:t>
            </a:r>
          </a:p>
        </p:txBody>
      </p:sp>
      <p:sp>
        <p:nvSpPr>
          <p:cNvPr id="13" name="Arc 12"/>
          <p:cNvSpPr/>
          <p:nvPr/>
        </p:nvSpPr>
        <p:spPr>
          <a:xfrm>
            <a:off x="3166945" y="2478794"/>
            <a:ext cx="1895708" cy="1855216"/>
          </a:xfrm>
          <a:prstGeom prst="arc">
            <a:avLst>
              <a:gd name="adj1" fmla="val 17667023"/>
              <a:gd name="adj2" fmla="val 21497957"/>
            </a:avLst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-1182029" y="-624468"/>
            <a:ext cx="2709746" cy="237520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8600" y="381000"/>
            <a:ext cx="2108269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Glu32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50453" y="744072"/>
            <a:ext cx="22749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Genuine outlier</a:t>
            </a:r>
          </a:p>
          <a:p>
            <a:pPr algn="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 ground truth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69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0388" y="-1"/>
            <a:ext cx="10963996" cy="68778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56671" y="6089836"/>
            <a:ext cx="3399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275B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B916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conformers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2406804"/>
            <a:ext cx="158569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real data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40459" y="5307297"/>
            <a:ext cx="12923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-107°</a:t>
            </a:r>
          </a:p>
        </p:txBody>
      </p:sp>
      <p:sp>
        <p:nvSpPr>
          <p:cNvPr id="11" name="Freeform 10"/>
          <p:cNvSpPr/>
          <p:nvPr/>
        </p:nvSpPr>
        <p:spPr>
          <a:xfrm flipV="1">
            <a:off x="3151573" y="3941683"/>
            <a:ext cx="435005" cy="1393796"/>
          </a:xfrm>
          <a:custGeom>
            <a:avLst/>
            <a:gdLst>
              <a:gd name="connsiteX0" fmla="*/ 888521 w 888521"/>
              <a:gd name="connsiteY0" fmla="*/ 0 h 672860"/>
              <a:gd name="connsiteX1" fmla="*/ 224287 w 888521"/>
              <a:gd name="connsiteY1" fmla="*/ 276045 h 672860"/>
              <a:gd name="connsiteX2" fmla="*/ 0 w 888521"/>
              <a:gd name="connsiteY2" fmla="*/ 672860 h 672860"/>
              <a:gd name="connsiteX0" fmla="*/ 888521 w 888521"/>
              <a:gd name="connsiteY0" fmla="*/ 0 h 672860"/>
              <a:gd name="connsiteX1" fmla="*/ 0 w 888521"/>
              <a:gd name="connsiteY1" fmla="*/ 672860 h 67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8521" h="672860">
                <a:moveTo>
                  <a:pt x="888521" y="0"/>
                </a:moveTo>
                <a:lnTo>
                  <a:pt x="0" y="672860"/>
                </a:lnTo>
              </a:path>
            </a:pathLst>
          </a:custGeom>
          <a:noFill/>
          <a:ln w="57150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059675" y="5416509"/>
            <a:ext cx="2313069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torsion outlier</a:t>
            </a:r>
          </a:p>
        </p:txBody>
      </p:sp>
      <p:sp>
        <p:nvSpPr>
          <p:cNvPr id="13" name="Arc 12"/>
          <p:cNvSpPr/>
          <p:nvPr/>
        </p:nvSpPr>
        <p:spPr>
          <a:xfrm>
            <a:off x="1841466" y="3390379"/>
            <a:ext cx="1895708" cy="1855216"/>
          </a:xfrm>
          <a:prstGeom prst="arc">
            <a:avLst>
              <a:gd name="adj1" fmla="val 16024202"/>
              <a:gd name="adj2" fmla="val 21466473"/>
            </a:avLst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-1182029" y="-624468"/>
            <a:ext cx="2709746" cy="237520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8600" y="381000"/>
            <a:ext cx="2223686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Cys12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32524" y="295836"/>
            <a:ext cx="22749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Genuine outlier</a:t>
            </a:r>
          </a:p>
          <a:p>
            <a:pPr algn="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 ground truth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93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2274" y="122238"/>
            <a:ext cx="6181725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Tronrud’s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“Variable Labels” proposal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790574" y="1609724"/>
            <a:ext cx="8359997" cy="5248275"/>
            <a:chOff x="0" y="1195302"/>
            <a:chExt cx="9150572" cy="5662698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92"/>
            <a:stretch/>
          </p:blipFill>
          <p:spPr bwMode="auto">
            <a:xfrm>
              <a:off x="638175" y="1195302"/>
              <a:ext cx="8055464" cy="24718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68"/>
            <a:stretch/>
          </p:blipFill>
          <p:spPr bwMode="auto">
            <a:xfrm>
              <a:off x="0" y="3695700"/>
              <a:ext cx="9150572" cy="3162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819275"/>
            <a:ext cx="1333499" cy="133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699" y="1659242"/>
            <a:ext cx="5889129" cy="3236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 rot="19956385">
            <a:off x="323851" y="626651"/>
            <a:ext cx="28664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Impact" panose="020B0806030902050204" pitchFamily="34" charset="0"/>
              </a:rPr>
              <a:t>unimplemented</a:t>
            </a:r>
            <a:endParaRPr lang="en-US" sz="3200" dirty="0">
              <a:solidFill>
                <a:srgbClr val="FF0000"/>
              </a:solidFill>
              <a:latin typeface="Impact" panose="020B080603090205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3350" y="171450"/>
            <a:ext cx="22124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New ideas!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7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5300" y="600075"/>
            <a:ext cx="4943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Helen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Ginn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ROPE-based program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771900" y="114300"/>
            <a:ext cx="20986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New tools!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61950" y="5010150"/>
            <a:ext cx="13051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Best</a:t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= 39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1172075">
            <a:off x="2750842" y="4223452"/>
            <a:ext cx="256535" cy="1125357"/>
          </a:xfrm>
          <a:prstGeom prst="rect">
            <a:avLst/>
          </a:prstGeom>
          <a:ln w="12700">
            <a:miter lim="400000"/>
          </a:ln>
        </p:spPr>
      </p:pic>
      <p:pic>
        <p:nvPicPr>
          <p:cNvPr id="5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20781544">
            <a:off x="2923273" y="3947747"/>
            <a:ext cx="844757" cy="216861"/>
          </a:xfrm>
          <a:prstGeom prst="rect">
            <a:avLst/>
          </a:prstGeom>
          <a:ln w="12700">
            <a:miter lim="400000"/>
          </a:ln>
        </p:spPr>
      </p:pic>
      <p:pic>
        <p:nvPicPr>
          <p:cNvPr id="53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72620" y="3933712"/>
            <a:ext cx="189530" cy="244931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Conformer A"/>
          <p:cNvSpPr txBox="1"/>
          <p:nvPr/>
        </p:nvSpPr>
        <p:spPr>
          <a:xfrm>
            <a:off x="3367062" y="4613386"/>
            <a:ext cx="1242328" cy="320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1336" tIns="21336" rIns="21336" bIns="21336" anchor="ctr">
            <a:spAutoFit/>
          </a:bodyPr>
          <a:lstStyle>
            <a:lvl1pPr>
              <a:defRPr>
                <a:solidFill>
                  <a:srgbClr val="0937D4"/>
                </a:solidFill>
              </a:defRPr>
            </a:lvl1pPr>
          </a:lstStyle>
          <a:p>
            <a:r>
              <a:t>Conformer A</a:t>
            </a:r>
          </a:p>
        </p:txBody>
      </p:sp>
      <p:sp>
        <p:nvSpPr>
          <p:cNvPr id="55" name="Conformer B"/>
          <p:cNvSpPr txBox="1"/>
          <p:nvPr/>
        </p:nvSpPr>
        <p:spPr>
          <a:xfrm>
            <a:off x="3362832" y="4982381"/>
            <a:ext cx="1234312" cy="320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1336" tIns="21336" rIns="21336" bIns="21336" anchor="ctr">
            <a:spAutoFit/>
          </a:bodyPr>
          <a:lstStyle>
            <a:lvl1pPr>
              <a:defRPr>
                <a:solidFill>
                  <a:srgbClr val="C9D500"/>
                </a:solidFill>
              </a:defRPr>
            </a:lvl1pPr>
          </a:lstStyle>
          <a:p>
            <a:r>
              <a:t>Conformer B</a:t>
            </a:r>
          </a:p>
        </p:txBody>
      </p:sp>
      <p:pic>
        <p:nvPicPr>
          <p:cNvPr id="56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803394" y="4072762"/>
            <a:ext cx="189530" cy="268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57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375670" y="4361594"/>
            <a:ext cx="189530" cy="244931"/>
          </a:xfrm>
          <a:prstGeom prst="rect">
            <a:avLst/>
          </a:prstGeom>
          <a:ln w="12700">
            <a:miter lim="400000"/>
          </a:ln>
        </p:spPr>
      </p:pic>
      <p:pic>
        <p:nvPicPr>
          <p:cNvPr id="58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676593" y="3807719"/>
            <a:ext cx="189530" cy="268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59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250886" y="4110072"/>
            <a:ext cx="189530" cy="244931"/>
          </a:xfrm>
          <a:prstGeom prst="rect">
            <a:avLst/>
          </a:prstGeom>
          <a:ln w="12700">
            <a:miter lim="400000"/>
          </a:ln>
        </p:spPr>
      </p:pic>
      <p:pic>
        <p:nvPicPr>
          <p:cNvPr id="60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375670" y="5464606"/>
            <a:ext cx="189530" cy="268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61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803394" y="5230395"/>
            <a:ext cx="189530" cy="244931"/>
          </a:xfrm>
          <a:prstGeom prst="rect">
            <a:avLst/>
          </a:prstGeom>
          <a:ln w="12700">
            <a:miter lim="400000"/>
          </a:ln>
        </p:spPr>
      </p:pic>
      <p:pic>
        <p:nvPicPr>
          <p:cNvPr id="62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286099">
            <a:off x="1642124" y="4156409"/>
            <a:ext cx="844757" cy="216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63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286100">
            <a:off x="2076632" y="3884464"/>
            <a:ext cx="844757" cy="216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6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20781544">
            <a:off x="2502730" y="4259043"/>
            <a:ext cx="844757" cy="216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69" name="Image" descr="Image"/>
          <p:cNvPicPr>
            <a:picLocks noChangeAspect="1"/>
          </p:cNvPicPr>
          <p:nvPr/>
        </p:nvPicPr>
        <p:blipFill>
          <a:blip r:embed="rId5">
            <a:alphaModFix amt="26727"/>
            <a:extLst/>
          </a:blip>
          <a:stretch>
            <a:fillRect/>
          </a:stretch>
        </p:blipFill>
        <p:spPr>
          <a:xfrm rot="3219451">
            <a:off x="2150890" y="4871976"/>
            <a:ext cx="1126343" cy="162645"/>
          </a:xfrm>
          <a:prstGeom prst="rect">
            <a:avLst/>
          </a:prstGeom>
          <a:ln w="12700">
            <a:miter lim="400000"/>
          </a:ln>
        </p:spPr>
      </p:pic>
      <p:pic>
        <p:nvPicPr>
          <p:cNvPr id="70" name="Image" descr="Image"/>
          <p:cNvPicPr>
            <a:picLocks noChangeAspect="1"/>
          </p:cNvPicPr>
          <p:nvPr/>
        </p:nvPicPr>
        <p:blipFill>
          <a:blip r:embed="rId5">
            <a:alphaModFix amt="26727"/>
            <a:extLst/>
          </a:blip>
          <a:stretch>
            <a:fillRect/>
          </a:stretch>
        </p:blipFill>
        <p:spPr>
          <a:xfrm rot="6593703">
            <a:off x="1909616" y="4822210"/>
            <a:ext cx="1542371" cy="222720"/>
          </a:xfrm>
          <a:prstGeom prst="rect">
            <a:avLst/>
          </a:prstGeom>
          <a:ln w="12700">
            <a:miter lim="400000"/>
          </a:ln>
        </p:spPr>
      </p:pic>
      <p:pic>
        <p:nvPicPr>
          <p:cNvPr id="7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355931">
            <a:off x="2356455" y="4483828"/>
            <a:ext cx="256535" cy="112535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" name="Group 3"/>
          <p:cNvGrpSpPr/>
          <p:nvPr/>
        </p:nvGrpSpPr>
        <p:grpSpPr>
          <a:xfrm>
            <a:off x="405660" y="1609725"/>
            <a:ext cx="4791196" cy="2286362"/>
            <a:chOff x="405660" y="1372322"/>
            <a:chExt cx="4791196" cy="2523766"/>
          </a:xfrm>
        </p:grpSpPr>
        <p:pic>
          <p:nvPicPr>
            <p:cNvPr id="52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998312" y="3627337"/>
              <a:ext cx="189530" cy="26875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65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21486550">
              <a:off x="425954" y="1476617"/>
              <a:ext cx="844757" cy="21686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66" name="good geometry, for"/>
            <p:cNvSpPr txBox="1"/>
            <p:nvPr/>
          </p:nvSpPr>
          <p:spPr>
            <a:xfrm>
              <a:off x="1329825" y="1425003"/>
              <a:ext cx="1835952" cy="3200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1336" tIns="21336" rIns="21336" bIns="21336" anchor="ctr">
              <a:spAutoFit/>
            </a:bodyPr>
            <a:lstStyle/>
            <a:p>
              <a:r>
                <a:t>good geometry, for</a:t>
              </a:r>
            </a:p>
          </p:txBody>
        </p:sp>
        <p:pic>
          <p:nvPicPr>
            <p:cNvPr id="67" name="Image" descr="Image"/>
            <p:cNvPicPr>
              <a:picLocks noChangeAspect="1"/>
            </p:cNvPicPr>
            <p:nvPr/>
          </p:nvPicPr>
          <p:blipFill>
            <a:blip r:embed="rId5">
              <a:alphaModFix amt="19624"/>
              <a:extLst/>
            </a:blip>
            <a:stretch>
              <a:fillRect/>
            </a:stretch>
          </p:blipFill>
          <p:spPr>
            <a:xfrm rot="21486550">
              <a:off x="424978" y="1920137"/>
              <a:ext cx="844757" cy="21686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68" name="bad geometry, for"/>
            <p:cNvSpPr txBox="1"/>
            <p:nvPr/>
          </p:nvSpPr>
          <p:spPr>
            <a:xfrm>
              <a:off x="1328849" y="1868523"/>
              <a:ext cx="1717330" cy="3200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1336" tIns="21336" rIns="21336" bIns="21336" anchor="ctr">
              <a:spAutoFit/>
            </a:bodyPr>
            <a:lstStyle/>
            <a:p>
              <a:r>
                <a:t>bad geometry, for</a:t>
              </a:r>
            </a:p>
          </p:txBody>
        </p:sp>
        <p:pic>
          <p:nvPicPr>
            <p:cNvPr id="71" name="Image" descr="Image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3382367" y="1389581"/>
              <a:ext cx="666750" cy="40005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2" name="Image" descr="Image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4520581" y="1372322"/>
              <a:ext cx="676275" cy="42545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3" name="or"/>
            <p:cNvSpPr txBox="1"/>
            <p:nvPr/>
          </p:nvSpPr>
          <p:spPr>
            <a:xfrm>
              <a:off x="4171653" y="1414386"/>
              <a:ext cx="245067" cy="3200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1336" tIns="21336" rIns="21336" bIns="21336" anchor="ctr">
              <a:spAutoFit/>
            </a:bodyPr>
            <a:lstStyle/>
            <a:p>
              <a:r>
                <a:t>or</a:t>
              </a:r>
            </a:p>
          </p:txBody>
        </p:sp>
        <p:pic>
          <p:nvPicPr>
            <p:cNvPr id="74" name="Image" descr="Image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3382367" y="1828542"/>
              <a:ext cx="666750" cy="40005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5" name="Image" descr="Image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4512662" y="1815842"/>
              <a:ext cx="676275" cy="42545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6" name="or"/>
            <p:cNvSpPr txBox="1"/>
            <p:nvPr/>
          </p:nvSpPr>
          <p:spPr>
            <a:xfrm>
              <a:off x="4163734" y="1857906"/>
              <a:ext cx="245067" cy="3200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1336" tIns="21336" rIns="21336" bIns="21336" anchor="ctr">
              <a:spAutoFit/>
            </a:bodyPr>
            <a:lstStyle/>
            <a:p>
              <a:r>
                <a:t>or</a:t>
              </a:r>
            </a:p>
          </p:txBody>
        </p:sp>
        <p:pic>
          <p:nvPicPr>
            <p:cNvPr id="78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6525446">
              <a:off x="669508" y="2268918"/>
              <a:ext cx="359577" cy="88727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9" name="Image" descr="Image"/>
            <p:cNvPicPr>
              <a:picLocks noChangeAspect="1"/>
            </p:cNvPicPr>
            <p:nvPr/>
          </p:nvPicPr>
          <p:blipFill>
            <a:blip r:embed="rId4">
              <a:alphaModFix amt="20268"/>
              <a:extLst/>
            </a:blip>
            <a:stretch>
              <a:fillRect/>
            </a:stretch>
          </p:blipFill>
          <p:spPr>
            <a:xfrm rot="5763751">
              <a:off x="677727" y="2780375"/>
              <a:ext cx="354358" cy="87439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80" name="good geometry, for"/>
            <p:cNvSpPr txBox="1"/>
            <p:nvPr/>
          </p:nvSpPr>
          <p:spPr>
            <a:xfrm>
              <a:off x="1330313" y="2529416"/>
              <a:ext cx="1835952" cy="3200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1336" tIns="21336" rIns="21336" bIns="21336" anchor="ctr">
              <a:spAutoFit/>
            </a:bodyPr>
            <a:lstStyle/>
            <a:p>
              <a:r>
                <a:t>good geometry, for</a:t>
              </a:r>
            </a:p>
          </p:txBody>
        </p:sp>
        <p:sp>
          <p:nvSpPr>
            <p:cNvPr id="81" name="bad geometry, for"/>
            <p:cNvSpPr txBox="1"/>
            <p:nvPr/>
          </p:nvSpPr>
          <p:spPr>
            <a:xfrm>
              <a:off x="1328849" y="2985537"/>
              <a:ext cx="1717330" cy="3200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1336" tIns="21336" rIns="21336" bIns="21336" anchor="ctr">
              <a:spAutoFit/>
            </a:bodyPr>
            <a:lstStyle/>
            <a:p>
              <a:r>
                <a:t>bad geometry, for</a:t>
              </a:r>
            </a:p>
          </p:txBody>
        </p:sp>
        <p:sp>
          <p:nvSpPr>
            <p:cNvPr id="82" name="or"/>
            <p:cNvSpPr txBox="1"/>
            <p:nvPr/>
          </p:nvSpPr>
          <p:spPr>
            <a:xfrm>
              <a:off x="4139922" y="2541893"/>
              <a:ext cx="245067" cy="3200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1336" tIns="21336" rIns="21336" bIns="21336" anchor="ctr">
              <a:spAutoFit/>
            </a:bodyPr>
            <a:lstStyle/>
            <a:p>
              <a:r>
                <a:t>or</a:t>
              </a:r>
            </a:p>
          </p:txBody>
        </p:sp>
        <p:sp>
          <p:nvSpPr>
            <p:cNvPr id="83" name="or"/>
            <p:cNvSpPr txBox="1"/>
            <p:nvPr/>
          </p:nvSpPr>
          <p:spPr>
            <a:xfrm>
              <a:off x="4159775" y="2974920"/>
              <a:ext cx="245067" cy="3200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1336" tIns="21336" rIns="21336" bIns="21336" anchor="ctr">
              <a:spAutoFit/>
            </a:bodyPr>
            <a:lstStyle/>
            <a:p>
              <a:r>
                <a:t>or</a:t>
              </a:r>
            </a:p>
          </p:txBody>
        </p:sp>
        <p:pic>
          <p:nvPicPr>
            <p:cNvPr id="84" name="Image" descr="Image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3376467" y="2481981"/>
              <a:ext cx="676275" cy="42545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85" name="Image" descr="Image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 rot="10869870">
              <a:off x="4492809" y="2499829"/>
              <a:ext cx="676275" cy="42545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86" name="Image" descr="Image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3378742" y="2915008"/>
              <a:ext cx="676275" cy="42545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87" name="Image" descr="Image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 rot="10869870">
              <a:off x="4495084" y="2932856"/>
              <a:ext cx="676275" cy="425451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88" name="GUI showing both conformers A and B and bonds drawn between them according to the following rules:"/>
          <p:cNvSpPr txBox="1"/>
          <p:nvPr/>
        </p:nvSpPr>
        <p:spPr>
          <a:xfrm>
            <a:off x="482983" y="1051534"/>
            <a:ext cx="7684695" cy="59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1336" tIns="21336" rIns="21336" bIns="21336" anchor="ctr">
            <a:spAutoFit/>
          </a:bodyPr>
          <a:lstStyle/>
          <a:p>
            <a:r>
              <a:rPr dirty="0"/>
              <a:t>GUI showing both conformers A and B and bonds drawn between them according to the following rules:</a:t>
            </a:r>
          </a:p>
        </p:txBody>
      </p:sp>
      <p:sp>
        <p:nvSpPr>
          <p:cNvPr id="89" name="This indicates the bottom atom conformers need untangling. Clicking on the atoms flips the conformers over right to the end of the chain."/>
          <p:cNvSpPr txBox="1"/>
          <p:nvPr/>
        </p:nvSpPr>
        <p:spPr>
          <a:xfrm>
            <a:off x="494606" y="5950632"/>
            <a:ext cx="8314143" cy="59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1336" tIns="21336" rIns="21336" bIns="21336" anchor="ctr">
            <a:spAutoFit/>
          </a:bodyPr>
          <a:lstStyle/>
          <a:p>
            <a:r>
              <a:t>This indicates the bottom atom conformers need untangling. Clicking on the atoms flips the conformers over right to the end of the chain.</a:t>
            </a:r>
          </a:p>
        </p:txBody>
      </p:sp>
      <p:pic>
        <p:nvPicPr>
          <p:cNvPr id="90" name="untangle_for_james.mov" descr="untangle_for_james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/>
          </a:blip>
          <a:stretch>
            <a:fillRect/>
          </a:stretch>
        </p:blipFill>
        <p:spPr>
          <a:xfrm>
            <a:off x="5425001" y="1790700"/>
            <a:ext cx="3508565" cy="345437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04407966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25"/>
            </p:par>
            <p:par>
              <p:cTn/>
            </p:par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video>
              <p:cMediaNode vol="100000">
                <p:cTn id="32" fill="hold" display="0">
                  <p:stCondLst>
                    <p:cond delay="indefinite"/>
                  </p:stCondLst>
                </p:cTn>
                <p:tgtEl>
                  <p:spTgt spid="90"/>
                </p:tgtEl>
              </p:cMediaNode>
            </p:video>
          </p:childTnLst>
        </p:cTn>
      </p:par>
    </p:tnLst>
    <p:bldLst>
      <p:bldP spid="47" grpId="0"/>
      <p:bldP spid="50" grpId="0" animBg="1" advAuto="0"/>
      <p:bldP spid="69" grpId="0" animBg="1" advAuto="0"/>
      <p:bldP spid="70" grpId="0" animBg="1" advAuto="0"/>
      <p:bldP spid="77" grpId="0" animBg="1" advAuto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1172075">
            <a:off x="2750842" y="4223452"/>
            <a:ext cx="256535" cy="11253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20781544">
            <a:off x="2923273" y="3947747"/>
            <a:ext cx="844757" cy="2168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998312" y="3627337"/>
            <a:ext cx="189530" cy="268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572620" y="3933712"/>
            <a:ext cx="189530" cy="244931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Conformer A"/>
          <p:cNvSpPr txBox="1"/>
          <p:nvPr/>
        </p:nvSpPr>
        <p:spPr>
          <a:xfrm>
            <a:off x="3367062" y="4613386"/>
            <a:ext cx="1242328" cy="320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1336" tIns="21336" rIns="21336" bIns="21336" anchor="ctr">
            <a:spAutoFit/>
          </a:bodyPr>
          <a:lstStyle>
            <a:lvl1pPr>
              <a:defRPr>
                <a:solidFill>
                  <a:srgbClr val="0937D4"/>
                </a:solidFill>
              </a:defRPr>
            </a:lvl1pPr>
          </a:lstStyle>
          <a:p>
            <a:r>
              <a:t>Conformer A</a:t>
            </a:r>
          </a:p>
        </p:txBody>
      </p:sp>
      <p:sp>
        <p:nvSpPr>
          <p:cNvPr id="176" name="Conformer B"/>
          <p:cNvSpPr txBox="1"/>
          <p:nvPr/>
        </p:nvSpPr>
        <p:spPr>
          <a:xfrm>
            <a:off x="3362832" y="4982381"/>
            <a:ext cx="1234312" cy="320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1336" tIns="21336" rIns="21336" bIns="21336" anchor="ctr">
            <a:spAutoFit/>
          </a:bodyPr>
          <a:lstStyle>
            <a:lvl1pPr>
              <a:defRPr>
                <a:solidFill>
                  <a:srgbClr val="C9D500"/>
                </a:solidFill>
              </a:defRPr>
            </a:lvl1pPr>
          </a:lstStyle>
          <a:p>
            <a:r>
              <a:t>Conformer B</a:t>
            </a:r>
          </a:p>
        </p:txBody>
      </p:sp>
      <p:pic>
        <p:nvPicPr>
          <p:cNvPr id="177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803394" y="4072762"/>
            <a:ext cx="189530" cy="268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375670" y="4361594"/>
            <a:ext cx="189530" cy="2449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676593" y="3807719"/>
            <a:ext cx="189530" cy="268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250886" y="4110072"/>
            <a:ext cx="189530" cy="2449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375670" y="5464606"/>
            <a:ext cx="189530" cy="268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803394" y="5230395"/>
            <a:ext cx="189530" cy="2449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286099">
            <a:off x="1642124" y="4156409"/>
            <a:ext cx="844757" cy="216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286100">
            <a:off x="2076632" y="3884464"/>
            <a:ext cx="844757" cy="216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20781544">
            <a:off x="2502730" y="4259043"/>
            <a:ext cx="844757" cy="216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21486550">
            <a:off x="425954" y="1476617"/>
            <a:ext cx="844757" cy="216860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good geometry, for"/>
          <p:cNvSpPr txBox="1"/>
          <p:nvPr/>
        </p:nvSpPr>
        <p:spPr>
          <a:xfrm>
            <a:off x="1329825" y="1425003"/>
            <a:ext cx="1835952" cy="320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1336" tIns="21336" rIns="21336" bIns="21336" anchor="ctr">
            <a:spAutoFit/>
          </a:bodyPr>
          <a:lstStyle/>
          <a:p>
            <a:r>
              <a:t>good geometry, for</a:t>
            </a:r>
          </a:p>
        </p:txBody>
      </p:sp>
      <p:pic>
        <p:nvPicPr>
          <p:cNvPr id="188" name="Image" descr="Image"/>
          <p:cNvPicPr>
            <a:picLocks noChangeAspect="1"/>
          </p:cNvPicPr>
          <p:nvPr/>
        </p:nvPicPr>
        <p:blipFill>
          <a:blip r:embed="rId5">
            <a:alphaModFix amt="19624"/>
            <a:extLst/>
          </a:blip>
          <a:stretch>
            <a:fillRect/>
          </a:stretch>
        </p:blipFill>
        <p:spPr>
          <a:xfrm rot="21486550">
            <a:off x="424978" y="1920137"/>
            <a:ext cx="844757" cy="216861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bad geometry, for"/>
          <p:cNvSpPr txBox="1"/>
          <p:nvPr/>
        </p:nvSpPr>
        <p:spPr>
          <a:xfrm>
            <a:off x="1328849" y="1868523"/>
            <a:ext cx="1717330" cy="320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1336" tIns="21336" rIns="21336" bIns="21336" anchor="ctr">
            <a:spAutoFit/>
          </a:bodyPr>
          <a:lstStyle/>
          <a:p>
            <a:r>
              <a:t>bad geometry, for</a:t>
            </a:r>
          </a:p>
        </p:txBody>
      </p:sp>
      <p:pic>
        <p:nvPicPr>
          <p:cNvPr id="190" name="Image" descr="Image"/>
          <p:cNvPicPr>
            <a:picLocks noChangeAspect="1"/>
          </p:cNvPicPr>
          <p:nvPr/>
        </p:nvPicPr>
        <p:blipFill>
          <a:blip r:embed="rId5">
            <a:alphaModFix amt="26727"/>
            <a:extLst/>
          </a:blip>
          <a:stretch>
            <a:fillRect/>
          </a:stretch>
        </p:blipFill>
        <p:spPr>
          <a:xfrm rot="3219451">
            <a:off x="2150890" y="4871976"/>
            <a:ext cx="1126343" cy="1626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Image" descr="Image"/>
          <p:cNvPicPr>
            <a:picLocks noChangeAspect="1"/>
          </p:cNvPicPr>
          <p:nvPr/>
        </p:nvPicPr>
        <p:blipFill>
          <a:blip r:embed="rId5">
            <a:alphaModFix amt="26727"/>
            <a:extLst/>
          </a:blip>
          <a:stretch>
            <a:fillRect/>
          </a:stretch>
        </p:blipFill>
        <p:spPr>
          <a:xfrm rot="6593703">
            <a:off x="1909616" y="4822210"/>
            <a:ext cx="1542371" cy="2227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382367" y="1389581"/>
            <a:ext cx="666750" cy="400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520581" y="1372322"/>
            <a:ext cx="676275" cy="425451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or"/>
          <p:cNvSpPr txBox="1"/>
          <p:nvPr/>
        </p:nvSpPr>
        <p:spPr>
          <a:xfrm>
            <a:off x="4171653" y="1414386"/>
            <a:ext cx="245067" cy="320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1336" tIns="21336" rIns="21336" bIns="21336" anchor="ctr">
            <a:spAutoFit/>
          </a:bodyPr>
          <a:lstStyle/>
          <a:p>
            <a:r>
              <a:t>or</a:t>
            </a:r>
          </a:p>
        </p:txBody>
      </p:sp>
      <p:pic>
        <p:nvPicPr>
          <p:cNvPr id="195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382367" y="1828542"/>
            <a:ext cx="666750" cy="400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512662" y="1815842"/>
            <a:ext cx="676275" cy="425451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or"/>
          <p:cNvSpPr txBox="1"/>
          <p:nvPr/>
        </p:nvSpPr>
        <p:spPr>
          <a:xfrm>
            <a:off x="4163734" y="1857906"/>
            <a:ext cx="245067" cy="320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1336" tIns="21336" rIns="21336" bIns="21336" anchor="ctr">
            <a:spAutoFit/>
          </a:bodyPr>
          <a:lstStyle/>
          <a:p>
            <a:r>
              <a:t>or</a:t>
            </a:r>
          </a:p>
        </p:txBody>
      </p:sp>
      <p:pic>
        <p:nvPicPr>
          <p:cNvPr id="19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355931">
            <a:off x="2356455" y="4483828"/>
            <a:ext cx="256535" cy="1125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6525446">
            <a:off x="669508" y="2268918"/>
            <a:ext cx="359577" cy="8872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Image" descr="Image"/>
          <p:cNvPicPr>
            <a:picLocks noChangeAspect="1"/>
          </p:cNvPicPr>
          <p:nvPr/>
        </p:nvPicPr>
        <p:blipFill>
          <a:blip r:embed="rId4">
            <a:alphaModFix amt="20268"/>
            <a:extLst/>
          </a:blip>
          <a:stretch>
            <a:fillRect/>
          </a:stretch>
        </p:blipFill>
        <p:spPr>
          <a:xfrm rot="5763751">
            <a:off x="677727" y="2780375"/>
            <a:ext cx="354358" cy="874397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good geometry, for"/>
          <p:cNvSpPr txBox="1"/>
          <p:nvPr/>
        </p:nvSpPr>
        <p:spPr>
          <a:xfrm>
            <a:off x="1330313" y="2529416"/>
            <a:ext cx="1835952" cy="320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1336" tIns="21336" rIns="21336" bIns="21336" anchor="ctr">
            <a:spAutoFit/>
          </a:bodyPr>
          <a:lstStyle/>
          <a:p>
            <a:r>
              <a:t>good geometry, for</a:t>
            </a:r>
          </a:p>
        </p:txBody>
      </p:sp>
      <p:sp>
        <p:nvSpPr>
          <p:cNvPr id="202" name="bad geometry, for"/>
          <p:cNvSpPr txBox="1"/>
          <p:nvPr/>
        </p:nvSpPr>
        <p:spPr>
          <a:xfrm>
            <a:off x="1328849" y="2985537"/>
            <a:ext cx="1717330" cy="320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1336" tIns="21336" rIns="21336" bIns="21336" anchor="ctr">
            <a:spAutoFit/>
          </a:bodyPr>
          <a:lstStyle/>
          <a:p>
            <a:r>
              <a:t>bad geometry, for</a:t>
            </a:r>
          </a:p>
        </p:txBody>
      </p:sp>
      <p:sp>
        <p:nvSpPr>
          <p:cNvPr id="203" name="or"/>
          <p:cNvSpPr txBox="1"/>
          <p:nvPr/>
        </p:nvSpPr>
        <p:spPr>
          <a:xfrm>
            <a:off x="4139922" y="2541893"/>
            <a:ext cx="245067" cy="320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1336" tIns="21336" rIns="21336" bIns="21336" anchor="ctr">
            <a:spAutoFit/>
          </a:bodyPr>
          <a:lstStyle/>
          <a:p>
            <a:r>
              <a:t>or</a:t>
            </a:r>
          </a:p>
        </p:txBody>
      </p:sp>
      <p:sp>
        <p:nvSpPr>
          <p:cNvPr id="204" name="or"/>
          <p:cNvSpPr txBox="1"/>
          <p:nvPr/>
        </p:nvSpPr>
        <p:spPr>
          <a:xfrm>
            <a:off x="4159775" y="2974920"/>
            <a:ext cx="245067" cy="320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1336" tIns="21336" rIns="21336" bIns="21336" anchor="ctr">
            <a:spAutoFit/>
          </a:bodyPr>
          <a:lstStyle/>
          <a:p>
            <a:r>
              <a:t>or</a:t>
            </a:r>
          </a:p>
        </p:txBody>
      </p:sp>
      <p:pic>
        <p:nvPicPr>
          <p:cNvPr id="205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3376467" y="2481981"/>
            <a:ext cx="676275" cy="425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10869870">
            <a:off x="4492809" y="2499829"/>
            <a:ext cx="676275" cy="425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3378742" y="2915008"/>
            <a:ext cx="676275" cy="425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10869870">
            <a:off x="4495084" y="2932856"/>
            <a:ext cx="676275" cy="425451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GUI showing both conformers A and B and bonds drawn between them according to the following rules:"/>
          <p:cNvSpPr txBox="1"/>
          <p:nvPr/>
        </p:nvSpPr>
        <p:spPr>
          <a:xfrm>
            <a:off x="454408" y="413359"/>
            <a:ext cx="7684695" cy="59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1336" tIns="21336" rIns="21336" bIns="21336" anchor="ctr">
            <a:spAutoFit/>
          </a:bodyPr>
          <a:lstStyle/>
          <a:p>
            <a:r>
              <a:t>GUI showing both conformers A and B and bonds drawn between them according to the following rules:</a:t>
            </a:r>
          </a:p>
        </p:txBody>
      </p:sp>
      <p:sp>
        <p:nvSpPr>
          <p:cNvPr id="210" name="This indicates the bottom atom conformers need untangling. Clicking on the atoms flips the conformers over right to the end of the chain."/>
          <p:cNvSpPr txBox="1"/>
          <p:nvPr/>
        </p:nvSpPr>
        <p:spPr>
          <a:xfrm>
            <a:off x="494606" y="5950632"/>
            <a:ext cx="8314143" cy="59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1336" tIns="21336" rIns="21336" bIns="21336" anchor="ctr">
            <a:spAutoFit/>
          </a:bodyPr>
          <a:lstStyle/>
          <a:p>
            <a:r>
              <a:t>This indicates the bottom atom conformers need untangling. Clicking on the atoms flips the conformers over right to the end of the chain.</a:t>
            </a:r>
          </a:p>
        </p:txBody>
      </p:sp>
      <p:pic>
        <p:nvPicPr>
          <p:cNvPr id="211" name="untangle_for_james.mov" descr="untangle_for_james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/>
          </a:blip>
          <a:stretch>
            <a:fillRect/>
          </a:stretch>
        </p:blipFill>
        <p:spPr>
          <a:xfrm>
            <a:off x="5425001" y="1427053"/>
            <a:ext cx="3508565" cy="381801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38897782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" fill="hold"/>
                                        <p:tgtEl>
                                          <p:spTgt spid="2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1" fill="hold" display="0">
                  <p:stCondLst>
                    <p:cond delay="indefinite"/>
                  </p:stCondLst>
                </p:cTn>
                <p:tgtEl>
                  <p:spTgt spid="211"/>
                </p:tgtEl>
              </p:cMediaNode>
            </p:video>
            <p:seq concurrent="1" prevAc="none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</p:childTnLst>
        </p:cTn>
      </p:par>
    </p:tnLst>
    <p:bldLst>
      <p:bldP spid="171" grpId="0" animBg="1" advAuto="0"/>
      <p:bldP spid="190" grpId="0" animBg="1" advAuto="0"/>
      <p:bldP spid="191" grpId="0" animBg="1" advAuto="0"/>
      <p:bldP spid="198" grpId="0" animBg="1" advAuto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Tools!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phenix.holton_geometry_validation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test.pdb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phenix.create_alt_conf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phenix_autobuild.pdb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refme.mtz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\</a:t>
            </a:r>
          </a:p>
          <a:p>
            <a:pPr marL="0" indent="0">
              <a:buNone/>
            </a:pPr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nproc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=48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phenix.refine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\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model.pdb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refme.mtz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\</a:t>
            </a:r>
          </a:p>
          <a:p>
            <a:pPr marL="0" indent="0">
              <a:buNone/>
            </a:pP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main.number_of_mac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=10 \</a:t>
            </a:r>
          </a:p>
          <a:p>
            <a:pPr marL="0" indent="0">
              <a:buNone/>
            </a:pP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fit_altlocs_method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=masking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\</a:t>
            </a:r>
          </a:p>
          <a:p>
            <a:pPr marL="0" indent="0">
              <a:buNone/>
            </a:pP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ordered_solvent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=true \</a:t>
            </a:r>
          </a:p>
          <a:p>
            <a:pPr marL="0" indent="0">
              <a:buNone/>
            </a:pP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include_altlocs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=true 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\</a:t>
            </a:r>
          </a:p>
          <a:p>
            <a:pPr marL="0" indent="0">
              <a:buNone/>
            </a:pPr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ordered_solvent.mode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every_macro_cycle_after_first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\</a:t>
            </a:r>
          </a:p>
          <a:p>
            <a:pPr marL="0" indent="0">
              <a:buNone/>
            </a:pP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refine_oat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=true</a:t>
            </a:r>
          </a:p>
        </p:txBody>
      </p:sp>
      <p:sp>
        <p:nvSpPr>
          <p:cNvPr id="4" name="AutoShape 2" descr="Pavel Afonine | Biosciences | Berkeley Lab"/>
          <p:cNvSpPr>
            <a:spLocks noChangeAspect="1" noChangeArrowheads="1"/>
          </p:cNvSpPr>
          <p:nvPr/>
        </p:nvSpPr>
        <p:spPr bwMode="auto">
          <a:xfrm>
            <a:off x="155575" y="-1189038"/>
            <a:ext cx="1838325" cy="24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Pavel Afonine | Biosciences | Berkeley Lab"/>
          <p:cNvSpPr>
            <a:spLocks noChangeAspect="1" noChangeArrowheads="1"/>
          </p:cNvSpPr>
          <p:nvPr/>
        </p:nvSpPr>
        <p:spPr bwMode="auto">
          <a:xfrm>
            <a:off x="7681544" y="519787"/>
            <a:ext cx="1209540" cy="725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Tom</a:t>
            </a:r>
          </a:p>
          <a:p>
            <a:r>
              <a:rPr lang="en-US" dirty="0" err="1" smtClean="0"/>
              <a:t>Terwilliger</a:t>
            </a:r>
            <a:endParaRPr lang="en-US" dirty="0"/>
          </a:p>
        </p:txBody>
      </p:sp>
      <p:sp>
        <p:nvSpPr>
          <p:cNvPr id="6" name="AutoShape 6" descr="Pavel Afonine | Biosciences | Berkeley Lab"/>
          <p:cNvSpPr>
            <a:spLocks noChangeAspect="1" noChangeArrowheads="1"/>
          </p:cNvSpPr>
          <p:nvPr/>
        </p:nvSpPr>
        <p:spPr bwMode="auto">
          <a:xfrm>
            <a:off x="460375" y="-884238"/>
            <a:ext cx="1838325" cy="24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766" y="3561886"/>
            <a:ext cx="1060315" cy="1428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3" r="13848"/>
          <a:stretch/>
        </p:blipFill>
        <p:spPr bwMode="auto">
          <a:xfrm>
            <a:off x="7772400" y="1183480"/>
            <a:ext cx="1060314" cy="1420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4" descr="Pavel Afonine | Biosciences | Berkeley Lab"/>
          <p:cNvSpPr>
            <a:spLocks noChangeAspect="1" noChangeArrowheads="1"/>
          </p:cNvSpPr>
          <p:nvPr/>
        </p:nvSpPr>
        <p:spPr bwMode="auto">
          <a:xfrm>
            <a:off x="7863127" y="2948460"/>
            <a:ext cx="1209540" cy="725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Pavel </a:t>
            </a:r>
            <a:r>
              <a:rPr lang="en-US" dirty="0" err="1" smtClean="0"/>
              <a:t>Afonine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10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0"/>
            <a:ext cx="10972800" cy="68703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381000"/>
            <a:ext cx="2031325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Ala39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1447800"/>
            <a:ext cx="159370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=17.2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89243" y="0"/>
            <a:ext cx="4948791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Better than the best?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0444" y="6107151"/>
            <a:ext cx="3399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275B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B916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conformers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57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"/>
          <a:stretch/>
        </p:blipFill>
        <p:spPr>
          <a:xfrm>
            <a:off x="-914400" y="1"/>
            <a:ext cx="10972800" cy="68698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381000"/>
            <a:ext cx="2031325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Ala39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1447800"/>
            <a:ext cx="159370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=18.2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50444" y="6107151"/>
            <a:ext cx="3399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275B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B916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conformers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65868" y="0"/>
            <a:ext cx="14398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best?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10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291" y="0"/>
            <a:ext cx="8229600" cy="1143000"/>
          </a:xfrm>
        </p:spPr>
        <p:txBody>
          <a:bodyPr/>
          <a:lstStyle/>
          <a:p>
            <a:r>
              <a:rPr lang="en-US" dirty="0"/>
              <a:t>v</a:t>
            </a:r>
            <a:r>
              <a:rPr lang="en-US" dirty="0" smtClean="0"/>
              <a:t>erified Score sheet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360126" y="1594624"/>
            <a:ext cx="4549698" cy="4438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588123"/>
              </p:ext>
            </p:extLst>
          </p:nvPr>
        </p:nvGraphicFramePr>
        <p:xfrm>
          <a:off x="685684" y="1018994"/>
          <a:ext cx="7380376" cy="554736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887934"/>
                <a:gridCol w="935665"/>
                <a:gridCol w="829340"/>
                <a:gridCol w="4727437"/>
              </a:tblGrid>
              <a:tr h="422531"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200" baseline="-25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</a:t>
                      </a:r>
                      <a:endParaRPr lang="en-US" sz="2200" baseline="-25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200" baseline="-25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free</a:t>
                      </a:r>
                      <a:endParaRPr lang="en-US" sz="2200" baseline="-25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method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20.6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Alphafold2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109.6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8.87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9.44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Phenix.ensemble_refine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97.3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8.84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9.27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qFit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best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91.7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3.64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4.27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manual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80.5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4.31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4.75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lotswrong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65.2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6.35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6.93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Amber24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54.6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5.87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6.57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single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conf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aniso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33.5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2.94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One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thing wrong: Ala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23.5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2.95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One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thing wrong: Val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3.48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Rectified Simulated Annealing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17.9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Phenix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autobuild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2.79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best (ground truth)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Rounded Rectangle 2"/>
          <p:cNvSpPr/>
          <p:nvPr/>
        </p:nvSpPr>
        <p:spPr>
          <a:xfrm>
            <a:off x="704850" y="5267325"/>
            <a:ext cx="7353300" cy="42862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1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19050"/>
            <a:ext cx="9144000" cy="6838950"/>
            <a:chOff x="0" y="19050"/>
            <a:chExt cx="9144000" cy="683895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99171"/>
              <a:ext cx="9144000" cy="6058829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52400" y="914400"/>
              <a:ext cx="2981325" cy="132343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000" b="1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en-US" sz="4000" b="1" baseline="-25000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work</a:t>
              </a:r>
              <a:r>
                <a:rPr lang="en-US" sz="40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</a:t>
              </a:r>
              <a:r>
                <a:rPr lang="en-US" sz="40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0.04</a:t>
              </a:r>
              <a:endPara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0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en-US" sz="4000" b="1" baseline="-25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free</a:t>
              </a:r>
              <a:r>
                <a:rPr lang="en-US" sz="4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= </a:t>
              </a:r>
              <a:r>
                <a:rPr lang="en-US" sz="40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0.05</a:t>
              </a:r>
              <a:endPara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4283765" y="542926"/>
              <a:ext cx="3644505" cy="1565542"/>
            </a:xfrm>
            <a:custGeom>
              <a:avLst/>
              <a:gdLst>
                <a:gd name="connsiteX0" fmla="*/ 0 w 3644505"/>
                <a:gd name="connsiteY0" fmla="*/ 79513 h 1263641"/>
                <a:gd name="connsiteX1" fmla="*/ 159026 w 3644505"/>
                <a:gd name="connsiteY1" fmla="*/ 447261 h 1263641"/>
                <a:gd name="connsiteX2" fmla="*/ 616226 w 3644505"/>
                <a:gd name="connsiteY2" fmla="*/ 695739 h 1263641"/>
                <a:gd name="connsiteX3" fmla="*/ 1451113 w 3644505"/>
                <a:gd name="connsiteY3" fmla="*/ 1133061 h 1263641"/>
                <a:gd name="connsiteX4" fmla="*/ 2146852 w 3644505"/>
                <a:gd name="connsiteY4" fmla="*/ 1222513 h 1263641"/>
                <a:gd name="connsiteX5" fmla="*/ 2773018 w 3644505"/>
                <a:gd name="connsiteY5" fmla="*/ 1182757 h 1263641"/>
                <a:gd name="connsiteX6" fmla="*/ 3597965 w 3644505"/>
                <a:gd name="connsiteY6" fmla="*/ 327991 h 1263641"/>
                <a:gd name="connsiteX7" fmla="*/ 3468757 w 3644505"/>
                <a:gd name="connsiteY7" fmla="*/ 0 h 1263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44505" h="1263641">
                  <a:moveTo>
                    <a:pt x="0" y="79513"/>
                  </a:moveTo>
                  <a:cubicBezTo>
                    <a:pt x="28161" y="212035"/>
                    <a:pt x="56322" y="344557"/>
                    <a:pt x="159026" y="447261"/>
                  </a:cubicBezTo>
                  <a:cubicBezTo>
                    <a:pt x="261730" y="549965"/>
                    <a:pt x="616226" y="695739"/>
                    <a:pt x="616226" y="695739"/>
                  </a:cubicBezTo>
                  <a:cubicBezTo>
                    <a:pt x="831574" y="810039"/>
                    <a:pt x="1196009" y="1045265"/>
                    <a:pt x="1451113" y="1133061"/>
                  </a:cubicBezTo>
                  <a:cubicBezTo>
                    <a:pt x="1706217" y="1220857"/>
                    <a:pt x="1926535" y="1214230"/>
                    <a:pt x="2146852" y="1222513"/>
                  </a:cubicBezTo>
                  <a:cubicBezTo>
                    <a:pt x="2367169" y="1230796"/>
                    <a:pt x="2531166" y="1331844"/>
                    <a:pt x="2773018" y="1182757"/>
                  </a:cubicBezTo>
                  <a:cubicBezTo>
                    <a:pt x="3014870" y="1033670"/>
                    <a:pt x="3482009" y="525117"/>
                    <a:pt x="3597965" y="327991"/>
                  </a:cubicBezTo>
                  <a:cubicBezTo>
                    <a:pt x="3713922" y="130865"/>
                    <a:pt x="3591339" y="65432"/>
                    <a:pt x="3468757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346424" y="1239470"/>
              <a:ext cx="3797576" cy="110799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600" b="1" dirty="0" smtClean="0">
                  <a:solidFill>
                    <a:srgbClr val="5098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r>
                <a:rPr lang="el-GR" sz="6600" b="1" dirty="0" smtClean="0">
                  <a:solidFill>
                    <a:srgbClr val="5098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σ</a:t>
              </a:r>
              <a:r>
                <a:rPr lang="en-US" sz="6600" b="1" dirty="0" smtClean="0">
                  <a:solidFill>
                    <a:srgbClr val="5098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1 e</a:t>
              </a:r>
              <a:r>
                <a:rPr lang="en-US" sz="6600" b="1" baseline="30000" dirty="0" smtClean="0">
                  <a:solidFill>
                    <a:srgbClr val="5098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400" b="1" baseline="30000" dirty="0">
                <a:solidFill>
                  <a:srgbClr val="5098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3124200" y="5349895"/>
              <a:ext cx="2674434" cy="150810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Simulation: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Realistic noise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“perfect” model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244534" y="19050"/>
              <a:ext cx="869340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Hydrogen: visible at </a:t>
              </a:r>
              <a:r>
                <a:rPr lang="en-US" sz="44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3.5 Å</a:t>
              </a:r>
              <a:r>
                <a:rPr lang="en-US" sz="40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resolution!</a:t>
              </a:r>
              <a:endPara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926347" y="2268748"/>
              <a:ext cx="171072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 </a:t>
              </a:r>
              <a:r>
                <a:rPr lang="en-US" sz="2400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cut at 5 Å :</a:t>
              </a:r>
            </a:p>
            <a:p>
              <a:r>
                <a:rPr lang="en-US" sz="2400" dirty="0" err="1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en-US" sz="2400" baseline="-25000" dirty="0" err="1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free</a:t>
              </a:r>
              <a:r>
                <a:rPr lang="en-US" sz="2400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0.01</a:t>
              </a:r>
              <a:endPara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03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“rectified” Simulated Annealing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Default simulated annealing in </a:t>
            </a:r>
            <a:r>
              <a:rPr lang="en-US" dirty="0" err="1" smtClean="0"/>
              <a:t>phenix</a:t>
            </a:r>
            <a:endParaRPr lang="en-US" dirty="0" smtClean="0"/>
          </a:p>
          <a:p>
            <a:r>
              <a:rPr lang="en-US" dirty="0" smtClean="0"/>
              <a:t>Run validation on result</a:t>
            </a:r>
          </a:p>
          <a:p>
            <a:r>
              <a:rPr lang="en-US" dirty="0" smtClean="0"/>
              <a:t>Compare to starting model</a:t>
            </a:r>
          </a:p>
          <a:p>
            <a:r>
              <a:rPr lang="en-US" dirty="0" smtClean="0"/>
              <a:t>Compare difference maps</a:t>
            </a:r>
          </a:p>
          <a:p>
            <a:r>
              <a:rPr lang="en-US" dirty="0" smtClean="0"/>
              <a:t>Move back if worse – atom by atom</a:t>
            </a:r>
          </a:p>
          <a:p>
            <a:r>
              <a:rPr lang="en-US" dirty="0" smtClean="0"/>
              <a:t>Iterate</a:t>
            </a:r>
          </a:p>
          <a:p>
            <a:r>
              <a:rPr lang="en-US" dirty="0" smtClean="0"/>
              <a:t>Parallel seeds and temperatures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150" y="4714874"/>
            <a:ext cx="1666875" cy="166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85724" y="6391960"/>
            <a:ext cx="87439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https://github.com/jmholton/rectified_simulated_annealing</a:t>
            </a:r>
          </a:p>
        </p:txBody>
      </p:sp>
    </p:spTree>
    <p:extLst>
      <p:ext uri="{BB962C8B-B14F-4D97-AF65-F5344CB8AC3E}">
        <p14:creationId xmlns:p14="http://schemas.microsoft.com/office/powerpoint/2010/main" val="228087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Long-range </a:t>
            </a:r>
            <a:r>
              <a:rPr lang="en-US" dirty="0" smtClean="0"/>
              <a:t>traps from rectified SA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34268" y="1022904"/>
            <a:ext cx="159370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=21.4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1" t="3395" r="23627" b="3795"/>
          <a:stretch/>
        </p:blipFill>
        <p:spPr>
          <a:xfrm>
            <a:off x="2377440" y="1188720"/>
            <a:ext cx="5695950" cy="5321852"/>
          </a:xfrm>
        </p:spPr>
      </p:pic>
      <p:grpSp>
        <p:nvGrpSpPr>
          <p:cNvPr id="14" name="Group 13"/>
          <p:cNvGrpSpPr/>
          <p:nvPr/>
        </p:nvGrpSpPr>
        <p:grpSpPr>
          <a:xfrm>
            <a:off x="0" y="2381250"/>
            <a:ext cx="2647950" cy="371475"/>
            <a:chOff x="0" y="2381250"/>
            <a:chExt cx="2647950" cy="371475"/>
          </a:xfrm>
        </p:grpSpPr>
        <p:sp>
          <p:nvSpPr>
            <p:cNvPr id="7" name="TextBox 6"/>
            <p:cNvSpPr txBox="1"/>
            <p:nvPr/>
          </p:nvSpPr>
          <p:spPr>
            <a:xfrm>
              <a:off x="0" y="2381250"/>
              <a:ext cx="23134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Match ground-truth</a:t>
              </a:r>
              <a:endPara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" name="Straight Connector 9"/>
            <p:cNvCxnSpPr>
              <a:stCxn id="7" idx="3"/>
            </p:cNvCxnSpPr>
            <p:nvPr/>
          </p:nvCxnSpPr>
          <p:spPr>
            <a:xfrm>
              <a:off x="2313454" y="2565916"/>
              <a:ext cx="334496" cy="186809"/>
            </a:xfrm>
            <a:prstGeom prst="line">
              <a:avLst/>
            </a:prstGeom>
            <a:ln w="38100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142875" y="4181475"/>
            <a:ext cx="2266950" cy="722531"/>
            <a:chOff x="142875" y="4181475"/>
            <a:chExt cx="2266950" cy="722531"/>
          </a:xfrm>
        </p:grpSpPr>
        <p:sp>
          <p:nvSpPr>
            <p:cNvPr id="8" name="TextBox 7"/>
            <p:cNvSpPr txBox="1"/>
            <p:nvPr/>
          </p:nvSpPr>
          <p:spPr>
            <a:xfrm>
              <a:off x="142875" y="4257675"/>
              <a:ext cx="210826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en-US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wapped relative </a:t>
              </a:r>
            </a:p>
            <a:p>
              <a:r>
                <a:rPr lang="en-US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ground truth</a:t>
              </a:r>
              <a:endPara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 flipV="1">
              <a:off x="2114550" y="4181475"/>
              <a:ext cx="295275" cy="171450"/>
            </a:xfrm>
            <a:prstGeom prst="line">
              <a:avLst/>
            </a:prstGeom>
            <a:ln w="3810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2203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6" t="3677" r="23712" b="3677"/>
          <a:stretch/>
        </p:blipFill>
        <p:spPr>
          <a:xfrm>
            <a:off x="2377440" y="1188720"/>
            <a:ext cx="5696712" cy="53218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best.pdb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34268" y="1022904"/>
            <a:ext cx="159370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=18.2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381250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 ground-truth</a:t>
            </a:r>
            <a:endParaRPr lang="en-US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2875" y="4029075"/>
            <a:ext cx="21082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Nothing</a:t>
            </a:r>
          </a:p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wapped relative 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ground truth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/>
          <p:cNvCxnSpPr>
            <a:stCxn id="7" idx="3"/>
          </p:cNvCxnSpPr>
          <p:nvPr/>
        </p:nvCxnSpPr>
        <p:spPr>
          <a:xfrm>
            <a:off x="2313454" y="2565916"/>
            <a:ext cx="334496" cy="186809"/>
          </a:xfrm>
          <a:prstGeom prst="line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888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291" y="0"/>
            <a:ext cx="8229600" cy="1143000"/>
          </a:xfrm>
        </p:spPr>
        <p:txBody>
          <a:bodyPr/>
          <a:lstStyle/>
          <a:p>
            <a:r>
              <a:rPr lang="en-US" dirty="0"/>
              <a:t>v</a:t>
            </a:r>
            <a:r>
              <a:rPr lang="en-US" dirty="0" smtClean="0"/>
              <a:t>erified Score sheet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360126" y="1594624"/>
            <a:ext cx="4549698" cy="4438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0445307"/>
              </p:ext>
            </p:extLst>
          </p:nvPr>
        </p:nvGraphicFramePr>
        <p:xfrm>
          <a:off x="685684" y="1018994"/>
          <a:ext cx="7380376" cy="554736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887934"/>
                <a:gridCol w="935665"/>
                <a:gridCol w="829340"/>
                <a:gridCol w="4727437"/>
              </a:tblGrid>
              <a:tr h="422531"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200" baseline="-25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</a:t>
                      </a:r>
                      <a:endParaRPr lang="en-US" sz="2200" baseline="-25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200" baseline="-25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free</a:t>
                      </a:r>
                      <a:endParaRPr lang="en-US" sz="2200" baseline="-25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method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20.6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Alphafold2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109.6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8.87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9.44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Phenix.ensemble_refine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97.3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8.84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9.27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qFit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best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91.7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3.64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4.27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manual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80.5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4.31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4.75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lotswrong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65.2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6.35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6.93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Amber24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54.6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5.87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6.57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single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conf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aniso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33.5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2.94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One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thing wrong: Ala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23.5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2.95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One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thing wrong: Val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3.48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Rectified Simulated Annealing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17.9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Phenix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autobuild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2.79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best (ground truth)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Rounded Rectangle 2"/>
          <p:cNvSpPr/>
          <p:nvPr/>
        </p:nvSpPr>
        <p:spPr>
          <a:xfrm>
            <a:off x="685800" y="3562350"/>
            <a:ext cx="7353300" cy="42862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1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Molecular Dynamics of crystals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280" y="1447800"/>
            <a:ext cx="7858520" cy="484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81050" y="1276350"/>
            <a:ext cx="527709" cy="504753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spcAft>
                <a:spcPts val="1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65</a:t>
            </a:r>
          </a:p>
          <a:p>
            <a:pPr>
              <a:spcAft>
                <a:spcPts val="100"/>
              </a:spcAf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  <a:p>
            <a:pPr>
              <a:spcAft>
                <a:spcPts val="100"/>
              </a:spcAf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55</a:t>
            </a:r>
          </a:p>
          <a:p>
            <a:pPr>
              <a:spcAft>
                <a:spcPts val="100"/>
              </a:spcAf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  <a:p>
            <a:pPr>
              <a:spcAft>
                <a:spcPts val="100"/>
              </a:spcAf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</a:p>
          <a:p>
            <a:pPr>
              <a:spcAft>
                <a:spcPts val="100"/>
              </a:spcAf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  <a:p>
            <a:pPr>
              <a:spcAft>
                <a:spcPts val="100"/>
              </a:spcAf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16200000">
            <a:off x="-389773" y="3511782"/>
            <a:ext cx="17043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32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(%)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81524" y="6324602"/>
            <a:ext cx="1150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Time (ns)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43275" y="3286125"/>
            <a:ext cx="21868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unrestrained</a:t>
            </a:r>
            <a:endParaRPr lang="en-US" sz="2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05225" y="5000625"/>
            <a:ext cx="17860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restrained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01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0"/>
          <a:stretch/>
        </p:blipFill>
        <p:spPr>
          <a:xfrm>
            <a:off x="920362" y="904875"/>
            <a:ext cx="7566413" cy="55127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75"/>
          <a:stretch/>
        </p:blipFill>
        <p:spPr>
          <a:xfrm>
            <a:off x="567281" y="754964"/>
            <a:ext cx="4174143" cy="5705363"/>
          </a:xfrm>
          <a:prstGeom prst="rect">
            <a:avLst/>
          </a:prstGeom>
        </p:spPr>
      </p:pic>
      <p:sp>
        <p:nvSpPr>
          <p:cNvPr id="14" name="Oval 13"/>
          <p:cNvSpPr>
            <a:spLocks noChangeAspect="1"/>
          </p:cNvSpPr>
          <p:nvPr/>
        </p:nvSpPr>
        <p:spPr>
          <a:xfrm>
            <a:off x="2425363" y="4117679"/>
            <a:ext cx="255270" cy="254296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>
            <a:spLocks noChangeAspect="1"/>
          </p:cNvSpPr>
          <p:nvPr/>
        </p:nvSpPr>
        <p:spPr>
          <a:xfrm>
            <a:off x="2395915" y="2805847"/>
            <a:ext cx="255270" cy="255270"/>
          </a:xfrm>
          <a:prstGeom prst="ellipse">
            <a:avLst/>
          </a:prstGeom>
          <a:solidFill>
            <a:srgbClr val="99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656856" y="3817505"/>
            <a:ext cx="697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6000" dirty="0">
              <a:solidFill>
                <a:srgbClr val="FF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72410" y="2400814"/>
            <a:ext cx="697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99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6000" dirty="0">
              <a:solidFill>
                <a:srgbClr val="99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5988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“bespoke” h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armonic 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restraints in MD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45137" y="5955706"/>
            <a:ext cx="23631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Stays tangled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1" name="TextBox 220"/>
          <p:cNvSpPr txBox="1"/>
          <p:nvPr/>
        </p:nvSpPr>
        <p:spPr>
          <a:xfrm>
            <a:off x="5609365" y="5879506"/>
            <a:ext cx="1524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agnostic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005889" y="3219964"/>
            <a:ext cx="2709486" cy="2400657"/>
            <a:chOff x="6005889" y="3219964"/>
            <a:chExt cx="2709486" cy="2400657"/>
          </a:xfrm>
        </p:grpSpPr>
        <p:sp>
          <p:nvSpPr>
            <p:cNvPr id="17" name="Oval 16"/>
            <p:cNvSpPr>
              <a:spLocks noChangeAspect="1"/>
            </p:cNvSpPr>
            <p:nvPr/>
          </p:nvSpPr>
          <p:spPr>
            <a:xfrm>
              <a:off x="6005889" y="3320196"/>
              <a:ext cx="604461" cy="604461"/>
            </a:xfrm>
            <a:prstGeom prst="ellipse">
              <a:avLst/>
            </a:prstGeom>
            <a:gradFill flip="none" rotWithShape="1">
              <a:gsLst>
                <a:gs pos="0">
                  <a:schemeClr val="accent6"/>
                </a:gs>
                <a:gs pos="100000">
                  <a:srgbClr val="9900CC"/>
                </a:gs>
              </a:gsLst>
              <a:lin ang="108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644460" y="3219964"/>
              <a:ext cx="1070915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US" sz="6000" dirty="0" smtClean="0">
                  <a:solidFill>
                    <a:srgbClr val="99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</a:t>
              </a:r>
            </a:p>
            <a:p>
              <a:pPr>
                <a:lnSpc>
                  <a:spcPct val="50000"/>
                </a:lnSpc>
              </a:pP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</a:p>
            <a:p>
              <a:pPr>
                <a:lnSpc>
                  <a:spcPct val="50000"/>
                </a:lnSpc>
              </a:pPr>
              <a:endParaRPr lang="en-US" sz="3200" dirty="0" smtClean="0">
                <a:solidFill>
                  <a:srgbClr val="99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50000"/>
                </a:lnSpc>
              </a:pPr>
              <a:r>
                <a:rPr lang="en-US" sz="6000" dirty="0" smtClean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6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6000" dirty="0">
                <a:solidFill>
                  <a:srgbClr val="99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5854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21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Reference point with too-low weight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76351"/>
            <a:ext cx="9113139" cy="558165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4229100" y="3505200"/>
            <a:ext cx="561975" cy="904875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184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152525"/>
            <a:ext cx="8229600" cy="478155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Reference points at density centroids</a:t>
            </a:r>
          </a:p>
          <a:p>
            <a:r>
              <a:rPr lang="en-US" dirty="0" smtClean="0"/>
              <a:t>Random alt-</a:t>
            </a:r>
            <a:r>
              <a:rPr lang="en-US" dirty="0" err="1" smtClean="0"/>
              <a:t>loc</a:t>
            </a:r>
            <a:r>
              <a:rPr lang="en-US" dirty="0" smtClean="0"/>
              <a:t> </a:t>
            </a:r>
            <a:r>
              <a:rPr lang="en-US" dirty="0" smtClean="0"/>
              <a:t>assignment (at first)</a:t>
            </a:r>
          </a:p>
          <a:p>
            <a:r>
              <a:rPr lang="en-US" dirty="0" smtClean="0"/>
              <a:t>Harmonic </a:t>
            </a:r>
            <a:r>
              <a:rPr lang="en-US" dirty="0" smtClean="0"/>
              <a:t>weight </a:t>
            </a:r>
            <a:r>
              <a:rPr lang="en-US" dirty="0" smtClean="0"/>
              <a:t>from density</a:t>
            </a:r>
          </a:p>
          <a:p>
            <a:r>
              <a:rPr lang="en-US" dirty="0" smtClean="0"/>
              <a:t>0.5 ns run – average </a:t>
            </a:r>
            <a:r>
              <a:rPr lang="en-US" dirty="0" smtClean="0"/>
              <a:t>ASU density</a:t>
            </a:r>
            <a:endParaRPr lang="en-US" dirty="0" smtClean="0"/>
          </a:p>
          <a:p>
            <a:r>
              <a:rPr lang="en-US" dirty="0" err="1" smtClean="0"/>
              <a:t>Fo</a:t>
            </a:r>
            <a:r>
              <a:rPr lang="en-US" dirty="0" smtClean="0"/>
              <a:t>-Fc difference </a:t>
            </a:r>
            <a:r>
              <a:rPr lang="en-US" dirty="0" smtClean="0"/>
              <a:t>map</a:t>
            </a:r>
          </a:p>
          <a:p>
            <a:r>
              <a:rPr lang="en-US" dirty="0" smtClean="0"/>
              <a:t>update weights (green=more ; red=less)</a:t>
            </a:r>
            <a:endParaRPr lang="en-US" dirty="0" smtClean="0"/>
          </a:p>
          <a:p>
            <a:r>
              <a:rPr lang="en-US" dirty="0" smtClean="0"/>
              <a:t>Re-discover nearest reference points</a:t>
            </a:r>
          </a:p>
          <a:p>
            <a:r>
              <a:rPr lang="en-US" dirty="0" smtClean="0"/>
              <a:t>Reduce all weights by ~1%</a:t>
            </a:r>
          </a:p>
          <a:p>
            <a:r>
              <a:rPr lang="en-US" dirty="0" smtClean="0"/>
              <a:t>iterate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42874" y="6344335"/>
            <a:ext cx="87439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https://github.com/jmholton/bespoke_amber_restraints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74" y="5286374"/>
            <a:ext cx="1571625" cy="157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65988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“bespoke” h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armonic 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restraints in MD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252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5250"/>
            <a:ext cx="9144000" cy="101917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Less than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2%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of atoms need restraints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63" y="1042988"/>
            <a:ext cx="7240587" cy="536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5476875" y="4467225"/>
            <a:ext cx="1727701" cy="1343025"/>
            <a:chOff x="5476875" y="4467225"/>
            <a:chExt cx="1727701" cy="1343025"/>
          </a:xfrm>
        </p:grpSpPr>
        <p:cxnSp>
          <p:nvCxnSpPr>
            <p:cNvPr id="4" name="Straight Arrow Connector 3"/>
            <p:cNvCxnSpPr/>
            <p:nvPr/>
          </p:nvCxnSpPr>
          <p:spPr>
            <a:xfrm flipH="1">
              <a:off x="5476875" y="4752975"/>
              <a:ext cx="714375" cy="105727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6200775" y="4467225"/>
              <a:ext cx="10038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1.8%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981075" y="6153150"/>
            <a:ext cx="758893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1                10             100           1000         10000          1e5            1e6</a:t>
            </a:r>
            <a:r>
              <a:rPr lang="en-US" dirty="0" smtClean="0"/>
              <a:t>  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629025" y="6457950"/>
            <a:ext cx="22236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Sorted atom count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-1111720" y="3375512"/>
            <a:ext cx="326724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Restraint weight (kcal/Å</a:t>
            </a:r>
            <a:r>
              <a:rPr lang="en-US" sz="20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1419225" y="1971675"/>
            <a:ext cx="385042" cy="1409045"/>
            <a:chOff x="1419225" y="1971675"/>
            <a:chExt cx="385042" cy="1409045"/>
          </a:xfrm>
        </p:grpSpPr>
        <p:cxnSp>
          <p:nvCxnSpPr>
            <p:cNvPr id="12" name="Straight Arrow Connector 11"/>
            <p:cNvCxnSpPr>
              <a:stCxn id="13" idx="0"/>
            </p:cNvCxnSpPr>
            <p:nvPr/>
          </p:nvCxnSpPr>
          <p:spPr>
            <a:xfrm flipH="1" flipV="1">
              <a:off x="1533525" y="1971675"/>
              <a:ext cx="78221" cy="88582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1419225" y="2857500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781050" y="981075"/>
            <a:ext cx="312906" cy="532453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  <a:p>
            <a:pPr>
              <a:spcAft>
                <a:spcPts val="600"/>
              </a:spcAft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  <a:p>
            <a:pPr>
              <a:spcAft>
                <a:spcPts val="600"/>
              </a:spcAft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  <a:p>
            <a:pPr>
              <a:spcAft>
                <a:spcPts val="600"/>
              </a:spcAft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pPr>
              <a:spcAft>
                <a:spcPts val="600"/>
              </a:spcAft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>
              <a:spcAft>
                <a:spcPts val="600"/>
              </a:spcAft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>
              <a:spcAft>
                <a:spcPts val="600"/>
              </a:spcAft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>
              <a:spcAft>
                <a:spcPts val="600"/>
              </a:spcAft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24450" y="2371725"/>
            <a:ext cx="22413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3200" baseline="-25000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32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27%</a:t>
            </a:r>
          </a:p>
          <a:p>
            <a:r>
              <a:rPr lang="en-US" sz="24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X-ray term!</a:t>
            </a:r>
            <a:endParaRPr lang="en-US" sz="24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5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Most-challenged restraint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3050"/>
            <a:ext cx="9170894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9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47158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Map Noise: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via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Parseval’s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Theorem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211437" y="1857570"/>
            <a:ext cx="6758581" cy="4679764"/>
            <a:chOff x="1211437" y="1857570"/>
            <a:chExt cx="6758581" cy="467976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2495313" y="1857570"/>
                  <a:ext cx="4153374" cy="17441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5400" i="1" smtClean="0">
                                <a:solidFill>
                                  <a:srgbClr val="00B050"/>
                                </a:solidFill>
                                <a:latin typeface="Cambria Math"/>
                                <a:ea typeface="Cambria Math"/>
                              </a:rPr>
                              <m:t>𝜌</m:t>
                            </m:r>
                          </m:num>
                          <m:den>
                            <m:r>
                              <a:rPr lang="el-GR" sz="5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𝜎</m:t>
                            </m:r>
                            <m:d>
                              <m:dPr>
                                <m:ctrlPr>
                                  <a:rPr lang="el-GR" sz="54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l-GR" sz="5400" i="1" smtClean="0">
                                    <a:solidFill>
                                      <a:srgbClr val="00B050"/>
                                    </a:solidFill>
                                    <a:latin typeface="Cambria Math"/>
                                    <a:ea typeface="Cambria Math"/>
                                  </a:rPr>
                                  <m:t>𝜌</m:t>
                                </m:r>
                              </m:e>
                            </m:d>
                          </m:den>
                        </m:f>
                        <m:r>
                          <a:rPr lang="el-GR" sz="5400" i="1" smtClean="0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≈</m:t>
                        </m:r>
                        <m:f>
                          <m:fPr>
                            <m:ctrlPr>
                              <a:rPr lang="en-US" sz="54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5400" i="1" smtClean="0">
                                    <a:solidFill>
                                      <a:srgbClr val="275BCD"/>
                                    </a:solidFill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5400" b="0" i="1" smtClean="0">
                                    <a:solidFill>
                                      <a:srgbClr val="275BCD"/>
                                    </a:solidFill>
                                    <a:latin typeface="Cambria Math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sz="5400" b="0" i="1" smtClean="0">
                                    <a:solidFill>
                                      <a:srgbClr val="275BCD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5400" b="0" i="1" smtClean="0">
                                <a:solidFill>
                                  <a:srgbClr val="275BCD"/>
                                </a:solidFill>
                                <a:latin typeface="Cambria Math"/>
                              </a:rPr>
                              <m:t>7</m:t>
                            </m:r>
                            <m:r>
                              <a:rPr lang="en-US" sz="5400" b="0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𝑅</m:t>
                            </m:r>
                          </m:den>
                        </m:f>
                      </m:oMath>
                    </m:oMathPara>
                  </a14:m>
                  <a:endParaRPr lang="en-US" sz="54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95313" y="1857570"/>
                  <a:ext cx="4153374" cy="1744195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TextBox 4"/>
            <p:cNvSpPr txBox="1"/>
            <p:nvPr/>
          </p:nvSpPr>
          <p:spPr>
            <a:xfrm>
              <a:off x="1211437" y="4290565"/>
              <a:ext cx="6758581" cy="22467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i="1" dirty="0">
                  <a:solidFill>
                    <a:srgbClr val="275BCD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e</a:t>
              </a:r>
              <a:r>
                <a:rPr lang="en-US" sz="2800" b="1" i="1" baseline="30000" dirty="0" smtClean="0">
                  <a:solidFill>
                    <a:srgbClr val="275BCD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-</a:t>
              </a:r>
              <a:r>
                <a:rPr lang="en-US" sz="2800" dirty="0" smtClean="0">
                  <a:solidFill>
                    <a:srgbClr val="275BC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number of electrons in peak</a:t>
              </a:r>
            </a:p>
            <a:p>
              <a:r>
                <a:rPr lang="en-US" sz="2800" dirty="0">
                  <a:solidFill>
                    <a:srgbClr val="275BC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r>
                <a:rPr lang="en-US" sz="28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number of electrons in typical atom</a:t>
              </a:r>
            </a:p>
            <a:p>
              <a:r>
                <a:rPr lang="en-US" sz="2800" i="1" dirty="0" smtClean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R</a:t>
              </a:r>
              <a:r>
                <a:rPr lang="en-US" sz="28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en-US" sz="2800" baseline="-250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iso</a:t>
              </a:r>
              <a:r>
                <a:rPr lang="en-US" sz="28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or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en-US" sz="2800" baseline="-250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free</a:t>
              </a:r>
              <a:endPara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l-GR" sz="2800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ρ</a:t>
              </a:r>
              <a:r>
                <a:rPr lang="en-US" sz="28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electron density peak</a:t>
              </a:r>
            </a:p>
            <a:p>
              <a:r>
                <a:rPr lang="en-US" sz="2800" i="1" dirty="0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σ</a:t>
              </a:r>
              <a:r>
                <a:rPr lang="en-US" sz="2800" dirty="0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</a:t>
              </a:r>
              <a:r>
                <a:rPr lang="en-US" sz="2800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rms</a:t>
              </a:r>
              <a:r>
                <a:rPr lang="en-US" sz="28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deviation expected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918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“flying” MD snapshot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8636"/>
            <a:ext cx="9144000" cy="52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94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2012"/>
            <a:ext cx="9155430" cy="530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779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Weird problem!</a:t>
            </a:r>
            <a:br>
              <a:rPr lang="en-US" dirty="0" smtClean="0"/>
            </a:br>
            <a:r>
              <a:rPr lang="en-US" dirty="0" smtClean="0"/>
              <a:t>Vacuum </a:t>
            </a:r>
            <a:r>
              <a:rPr lang="en-US" dirty="0" smtClean="0"/>
              <a:t>bubbles at 10k </a:t>
            </a:r>
            <a:r>
              <a:rPr lang="en-US" dirty="0" err="1" smtClean="0"/>
              <a:t>atm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71575" y="6153150"/>
            <a:ext cx="1905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Bespoke restraints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057900" y="6153150"/>
            <a:ext cx="1390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restraints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1857375"/>
            <a:ext cx="8943594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07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Restraints lead to “sloshing”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5900"/>
            <a:ext cx="9086850" cy="45434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71575" y="6153150"/>
            <a:ext cx="1905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Bespoke </a:t>
            </a:r>
            <a:r>
              <a:rPr lang="en-US" dirty="0" smtClean="0"/>
              <a:t>restraints</a:t>
            </a:r>
            <a:br>
              <a:rPr lang="en-US" dirty="0" smtClean="0"/>
            </a:br>
            <a:r>
              <a:rPr lang="en-US" dirty="0" smtClean="0"/>
              <a:t>without alignment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057900" y="6153150"/>
            <a:ext cx="1390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restraints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53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Future improvements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9675" y="1743075"/>
            <a:ext cx="8229600" cy="4525963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All-outlier score (not just worst)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Density score (not just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Sigma(I) generation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More realistic ground truth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Bespoke MD restraint tool kit</a:t>
            </a:r>
          </a:p>
          <a:p>
            <a:pPr>
              <a:lnSpc>
                <a:spcPct val="120000"/>
              </a:lnSpc>
            </a:pP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Tronrud’s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Variable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abels</a:t>
            </a:r>
          </a:p>
          <a:p>
            <a:pPr>
              <a:lnSpc>
                <a:spcPct val="120000"/>
              </a:lnSpc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"/>
            <a:ext cx="7142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https://bl831.als.lbl.gov/~</a:t>
            </a:r>
            <a:r>
              <a:rPr lang="en-US" dirty="0" smtClean="0"/>
              <a:t>jamesh/powerpoint/Ringberg_2025.pptx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4" y="0"/>
            <a:ext cx="1343025" cy="134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7321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686800" cy="525780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en-US" sz="3600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Rfree</a:t>
            </a:r>
            <a:r>
              <a:rPr lang="en-US" altLang="en-US" sz="36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&lt; 3% → single e</a:t>
            </a:r>
            <a:r>
              <a:rPr lang="en-US" altLang="en-US" sz="3600" baseline="300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pPr lvl="1"/>
            <a:r>
              <a:rPr lang="en-US" altLang="en-US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over-fitting</a:t>
            </a:r>
          </a:p>
          <a:p>
            <a:pPr eaLnBrk="1" hangingPunct="1"/>
            <a:r>
              <a:rPr lang="en-US" altLang="en-US" sz="36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barrier: tangled ensemble</a:t>
            </a:r>
          </a:p>
          <a:p>
            <a:pPr eaLnBrk="1" hangingPunct="1"/>
            <a:r>
              <a:rPr lang="en-US" altLang="en-US" sz="36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Sensible scoring function</a:t>
            </a:r>
          </a:p>
          <a:p>
            <a:pPr lvl="1"/>
            <a:r>
              <a:rPr lang="en-US" altLang="en-US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Probability its not noise</a:t>
            </a:r>
          </a:p>
          <a:p>
            <a:pPr lvl="1"/>
            <a:r>
              <a:rPr lang="en-US" altLang="en-US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outliers are real</a:t>
            </a:r>
          </a:p>
          <a:p>
            <a:pPr eaLnBrk="1" hangingPunct="1"/>
            <a:r>
              <a:rPr lang="en-US" altLang="en-US" sz="36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Recover underlying ensemble</a:t>
            </a:r>
          </a:p>
          <a:p>
            <a:pPr lvl="1"/>
            <a:r>
              <a:rPr lang="en-US" altLang="en-US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Might be required!</a:t>
            </a:r>
          </a:p>
          <a:p>
            <a:r>
              <a:rPr lang="en-US" altLang="en-US" sz="36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Cooperative motions</a:t>
            </a:r>
            <a:endParaRPr lang="en-US" altLang="en-US" sz="36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</a:pPr>
            <a:endParaRPr lang="en-US" altLang="en-US" sz="3600" dirty="0" smtClean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9573825">
            <a:off x="7341397" y="4014143"/>
            <a:ext cx="1467068" cy="646331"/>
          </a:xfrm>
          <a:prstGeom prst="rect">
            <a:avLst/>
          </a:prstGeom>
          <a:solidFill>
            <a:srgbClr val="92D050"/>
          </a:solidFill>
          <a:ln w="57150">
            <a:solidFill>
              <a:srgbClr val="0066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$1000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9573825">
            <a:off x="7231420" y="5604725"/>
            <a:ext cx="1210588" cy="646331"/>
          </a:xfrm>
          <a:prstGeom prst="rect">
            <a:avLst/>
          </a:prstGeom>
          <a:solidFill>
            <a:srgbClr val="92D050"/>
          </a:solidFill>
          <a:ln w="57150">
            <a:solidFill>
              <a:srgbClr val="0066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$500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66675"/>
            <a:ext cx="2305050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1"/>
            <a:ext cx="7142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https://bl831.als.lbl.gov/~</a:t>
            </a:r>
            <a:r>
              <a:rPr lang="en-US" dirty="0" smtClean="0"/>
              <a:t>jamesh/powerpoint/CCP4_tangle_2025.pptx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937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291" y="0"/>
            <a:ext cx="8229600" cy="1143000"/>
          </a:xfrm>
        </p:spPr>
        <p:txBody>
          <a:bodyPr/>
          <a:lstStyle/>
          <a:p>
            <a:r>
              <a:rPr lang="en-US" dirty="0"/>
              <a:t>v</a:t>
            </a:r>
            <a:r>
              <a:rPr lang="en-US" dirty="0" smtClean="0"/>
              <a:t>erified Score sheet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360126" y="1594624"/>
            <a:ext cx="4549698" cy="4438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2255353"/>
              </p:ext>
            </p:extLst>
          </p:nvPr>
        </p:nvGraphicFramePr>
        <p:xfrm>
          <a:off x="685684" y="1018994"/>
          <a:ext cx="7380376" cy="554736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887934"/>
                <a:gridCol w="935665"/>
                <a:gridCol w="829340"/>
                <a:gridCol w="4727437"/>
              </a:tblGrid>
              <a:tr h="422531"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200" baseline="-25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</a:t>
                      </a:r>
                      <a:endParaRPr lang="en-US" sz="2200" baseline="-25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200" baseline="-25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free</a:t>
                      </a:r>
                      <a:endParaRPr lang="en-US" sz="2200" baseline="-25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method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20.6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Alphafold2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109.6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8.87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9.44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Phenix.ensemble_refine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97.3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8.84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9.27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qFit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best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91.7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3.64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4.27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manual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80.5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4.31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4.75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lotswrong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65.2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6.35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6.93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Amber24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54.6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5.87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6.57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single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conf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aniso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33.5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2.94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One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thing wrong: Ala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23.5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2.95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One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thing wrong: Val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3.48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Rectified Simulated Annealing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17.9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Phenix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autobuild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2.79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best (ground truth)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70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7942" y="0"/>
            <a:ext cx="10511942" cy="6858000"/>
          </a:xfrm>
        </p:spPr>
      </p:pic>
      <p:sp>
        <p:nvSpPr>
          <p:cNvPr id="9" name="TextBox 8"/>
          <p:cNvSpPr txBox="1"/>
          <p:nvPr/>
        </p:nvSpPr>
        <p:spPr>
          <a:xfrm>
            <a:off x="4621597" y="4439865"/>
            <a:ext cx="15561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6600" b="1" dirty="0" smtClean="0">
                <a:solidFill>
                  <a:srgbClr val="509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l-GR" sz="6600" b="1" dirty="0" smtClean="0">
                <a:solidFill>
                  <a:srgbClr val="509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4400" b="1" baseline="30000" dirty="0">
              <a:solidFill>
                <a:srgbClr val="5098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97188" y="0"/>
            <a:ext cx="4746812" cy="132343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8000" dirty="0" smtClean="0">
                <a:latin typeface="Arial" panose="020B0604020202020204" pitchFamily="34" charset="0"/>
                <a:cs typeface="Arial" panose="020B0604020202020204" pitchFamily="34" charset="0"/>
              </a:rPr>
              <a:t>Real Data</a:t>
            </a:r>
            <a:endParaRPr lang="en-US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1841" y="2054696"/>
            <a:ext cx="22921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6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6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.2 </a:t>
            </a:r>
            <a:r>
              <a:rPr lang="el-GR" sz="6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4400" b="1" baseline="30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235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Sensible scoring function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206" y="1442301"/>
            <a:ext cx="7737028" cy="5214977"/>
          </a:xfrm>
        </p:spPr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Statistical potential</a:t>
            </a:r>
          </a:p>
          <a:p>
            <a:pPr lvl="2">
              <a:buFont typeface="Arial" panose="020B0604020202020204" pitchFamily="34" charset="0"/>
              <a:buChar char="-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bonds, angles, planes, torsions, chiral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Lennard-Jones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vdW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buFont typeface="Arial" panose="020B0604020202020204" pitchFamily="34" charset="0"/>
              <a:buChar char="-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non-bond and clashes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Probability -&gt;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dev</a:t>
            </a:r>
          </a:p>
          <a:p>
            <a:pPr marL="914400" lvl="2" indent="0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 Rota,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Peptide bond </a:t>
            </a:r>
          </a:p>
          <a:p>
            <a:pPr marL="914400" lvl="2" indent="0">
              <a:buNone/>
            </a:pP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l-GR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dev </a:t>
            </a:r>
          </a:p>
          <a:p>
            <a:pPr marL="914400" lvl="2" indent="0">
              <a:buNone/>
            </a:pP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= 0.05 Å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360126" y="1594624"/>
            <a:ext cx="4549698" cy="4438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526972" y="2618906"/>
            <a:ext cx="4617028" cy="3503625"/>
            <a:chOff x="4331843" y="3490598"/>
            <a:chExt cx="4617028" cy="3503625"/>
          </a:xfrm>
        </p:grpSpPr>
        <p:sp>
          <p:nvSpPr>
            <p:cNvPr id="8" name="Freeform 7"/>
            <p:cNvSpPr/>
            <p:nvPr/>
          </p:nvSpPr>
          <p:spPr>
            <a:xfrm>
              <a:off x="6261064" y="3687900"/>
              <a:ext cx="2530050" cy="2405226"/>
            </a:xfrm>
            <a:custGeom>
              <a:avLst/>
              <a:gdLst>
                <a:gd name="connsiteX0" fmla="*/ 0 w 3946918"/>
                <a:gd name="connsiteY0" fmla="*/ 2651546 h 2651546"/>
                <a:gd name="connsiteX1" fmla="*/ 1541124 w 3946918"/>
                <a:gd name="connsiteY1" fmla="*/ 452877 h 2651546"/>
                <a:gd name="connsiteX2" fmla="*/ 3729519 w 3946918"/>
                <a:gd name="connsiteY2" fmla="*/ 31636 h 2651546"/>
                <a:gd name="connsiteX3" fmla="*/ 3750068 w 3946918"/>
                <a:gd name="connsiteY3" fmla="*/ 62459 h 2651546"/>
                <a:gd name="connsiteX0" fmla="*/ 0 w 3729519"/>
                <a:gd name="connsiteY0" fmla="*/ 2619910 h 2619910"/>
                <a:gd name="connsiteX1" fmla="*/ 1541124 w 3729519"/>
                <a:gd name="connsiteY1" fmla="*/ 421241 h 2619910"/>
                <a:gd name="connsiteX2" fmla="*/ 3729519 w 3729519"/>
                <a:gd name="connsiteY2" fmla="*/ 0 h 2619910"/>
                <a:gd name="connsiteX0" fmla="*/ 0 w 3729519"/>
                <a:gd name="connsiteY0" fmla="*/ 2619910 h 2619910"/>
                <a:gd name="connsiteX1" fmla="*/ 1541124 w 3729519"/>
                <a:gd name="connsiteY1" fmla="*/ 421241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573304 w 3729519"/>
                <a:gd name="connsiteY1" fmla="*/ 2296227 h 2619910"/>
                <a:gd name="connsiteX2" fmla="*/ 1028125 w 3729519"/>
                <a:gd name="connsiteY2" fmla="*/ 1581113 h 2619910"/>
                <a:gd name="connsiteX3" fmla="*/ 1487616 w 3729519"/>
                <a:gd name="connsiteY3" fmla="*/ 440060 h 2619910"/>
                <a:gd name="connsiteX4" fmla="*/ 2388765 w 3729519"/>
                <a:gd name="connsiteY4" fmla="*/ 214869 h 2619910"/>
                <a:gd name="connsiteX5" fmla="*/ 3729519 w 3729519"/>
                <a:gd name="connsiteY5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87616 w 3729519"/>
                <a:gd name="connsiteY4" fmla="*/ 440060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87616 w 3729519"/>
                <a:gd name="connsiteY4" fmla="*/ 440060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611525 w 3729519"/>
                <a:gd name="connsiteY1" fmla="*/ 2525816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363093 w 3729519"/>
                <a:gd name="connsiteY1" fmla="*/ 2596699 h 2619910"/>
                <a:gd name="connsiteX2" fmla="*/ 611525 w 3729519"/>
                <a:gd name="connsiteY2" fmla="*/ 2525816 h 2619910"/>
                <a:gd name="connsiteX3" fmla="*/ 882888 w 3729519"/>
                <a:gd name="connsiteY3" fmla="*/ 2266117 h 2619910"/>
                <a:gd name="connsiteX4" fmla="*/ 1169540 w 3729519"/>
                <a:gd name="connsiteY4" fmla="*/ 1660152 h 2619910"/>
                <a:gd name="connsiteX5" fmla="*/ 1414149 w 3729519"/>
                <a:gd name="connsiteY5" fmla="*/ 880426 h 2619910"/>
                <a:gd name="connsiteX6" fmla="*/ 1499082 w 3729519"/>
                <a:gd name="connsiteY6" fmla="*/ 605666 h 2619910"/>
                <a:gd name="connsiteX7" fmla="*/ 1758131 w 3729519"/>
                <a:gd name="connsiteY7" fmla="*/ 409956 h 2619910"/>
                <a:gd name="connsiteX8" fmla="*/ 2388765 w 3729519"/>
                <a:gd name="connsiteY8" fmla="*/ 214869 h 2619910"/>
                <a:gd name="connsiteX9" fmla="*/ 3729519 w 3729519"/>
                <a:gd name="connsiteY9" fmla="*/ 0 h 2619910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1739021 w 3710409"/>
                <a:gd name="connsiteY7" fmla="*/ 409956 h 2602463"/>
                <a:gd name="connsiteX8" fmla="*/ 2369655 w 3710409"/>
                <a:gd name="connsiteY8" fmla="*/ 214869 h 2602463"/>
                <a:gd name="connsiteX9" fmla="*/ 3710409 w 3710409"/>
                <a:gd name="connsiteY9" fmla="*/ 0 h 2602463"/>
                <a:gd name="connsiteX0" fmla="*/ 0 w 3717981"/>
                <a:gd name="connsiteY0" fmla="*/ 2384458 h 2389594"/>
                <a:gd name="connsiteX1" fmla="*/ 343983 w 3717981"/>
                <a:gd name="connsiteY1" fmla="*/ 2383830 h 2389594"/>
                <a:gd name="connsiteX2" fmla="*/ 592415 w 3717981"/>
                <a:gd name="connsiteY2" fmla="*/ 2312947 h 2389594"/>
                <a:gd name="connsiteX3" fmla="*/ 863778 w 3717981"/>
                <a:gd name="connsiteY3" fmla="*/ 2053248 h 2389594"/>
                <a:gd name="connsiteX4" fmla="*/ 1150430 w 3717981"/>
                <a:gd name="connsiteY4" fmla="*/ 1447283 h 2389594"/>
                <a:gd name="connsiteX5" fmla="*/ 1395039 w 3717981"/>
                <a:gd name="connsiteY5" fmla="*/ 667557 h 2389594"/>
                <a:gd name="connsiteX6" fmla="*/ 1479972 w 3717981"/>
                <a:gd name="connsiteY6" fmla="*/ 392797 h 2389594"/>
                <a:gd name="connsiteX7" fmla="*/ 1739021 w 3717981"/>
                <a:gd name="connsiteY7" fmla="*/ 197087 h 2389594"/>
                <a:gd name="connsiteX8" fmla="*/ 2369655 w 3717981"/>
                <a:gd name="connsiteY8" fmla="*/ 2000 h 2389594"/>
                <a:gd name="connsiteX9" fmla="*/ 3717981 w 3717981"/>
                <a:gd name="connsiteY9" fmla="*/ 1714174 h 2389594"/>
                <a:gd name="connsiteX0" fmla="*/ 0 w 3717981"/>
                <a:gd name="connsiteY0" fmla="*/ 2189135 h 2194271"/>
                <a:gd name="connsiteX1" fmla="*/ 343983 w 3717981"/>
                <a:gd name="connsiteY1" fmla="*/ 2188507 h 2194271"/>
                <a:gd name="connsiteX2" fmla="*/ 592415 w 3717981"/>
                <a:gd name="connsiteY2" fmla="*/ 2117624 h 2194271"/>
                <a:gd name="connsiteX3" fmla="*/ 863778 w 3717981"/>
                <a:gd name="connsiteY3" fmla="*/ 1857925 h 2194271"/>
                <a:gd name="connsiteX4" fmla="*/ 1150430 w 3717981"/>
                <a:gd name="connsiteY4" fmla="*/ 1251960 h 2194271"/>
                <a:gd name="connsiteX5" fmla="*/ 1395039 w 3717981"/>
                <a:gd name="connsiteY5" fmla="*/ 472234 h 2194271"/>
                <a:gd name="connsiteX6" fmla="*/ 1479972 w 3717981"/>
                <a:gd name="connsiteY6" fmla="*/ 197474 h 2194271"/>
                <a:gd name="connsiteX7" fmla="*/ 1739021 w 3717981"/>
                <a:gd name="connsiteY7" fmla="*/ 1764 h 2194271"/>
                <a:gd name="connsiteX8" fmla="*/ 2687673 w 3717981"/>
                <a:gd name="connsiteY8" fmla="*/ 1624572 h 2194271"/>
                <a:gd name="connsiteX9" fmla="*/ 3717981 w 3717981"/>
                <a:gd name="connsiteY9" fmla="*/ 1518851 h 2194271"/>
                <a:gd name="connsiteX0" fmla="*/ 0 w 3717981"/>
                <a:gd name="connsiteY0" fmla="*/ 2066689 h 2071825"/>
                <a:gd name="connsiteX1" fmla="*/ 343983 w 3717981"/>
                <a:gd name="connsiteY1" fmla="*/ 2066061 h 2071825"/>
                <a:gd name="connsiteX2" fmla="*/ 592415 w 3717981"/>
                <a:gd name="connsiteY2" fmla="*/ 1995178 h 2071825"/>
                <a:gd name="connsiteX3" fmla="*/ 863778 w 3717981"/>
                <a:gd name="connsiteY3" fmla="*/ 1735479 h 2071825"/>
                <a:gd name="connsiteX4" fmla="*/ 1150430 w 3717981"/>
                <a:gd name="connsiteY4" fmla="*/ 1129514 h 2071825"/>
                <a:gd name="connsiteX5" fmla="*/ 1395039 w 3717981"/>
                <a:gd name="connsiteY5" fmla="*/ 349788 h 2071825"/>
                <a:gd name="connsiteX6" fmla="*/ 1479972 w 3717981"/>
                <a:gd name="connsiteY6" fmla="*/ 75028 h 2071825"/>
                <a:gd name="connsiteX7" fmla="*/ 2121399 w 3717981"/>
                <a:gd name="connsiteY7" fmla="*/ 1674630 h 2071825"/>
                <a:gd name="connsiteX8" fmla="*/ 2687673 w 3717981"/>
                <a:gd name="connsiteY8" fmla="*/ 1502126 h 2071825"/>
                <a:gd name="connsiteX9" fmla="*/ 3717981 w 3717981"/>
                <a:gd name="connsiteY9" fmla="*/ 1396405 h 2071825"/>
                <a:gd name="connsiteX0" fmla="*/ 0 w 3717981"/>
                <a:gd name="connsiteY0" fmla="*/ 1732621 h 1737757"/>
                <a:gd name="connsiteX1" fmla="*/ 343983 w 3717981"/>
                <a:gd name="connsiteY1" fmla="*/ 1731993 h 1737757"/>
                <a:gd name="connsiteX2" fmla="*/ 592415 w 3717981"/>
                <a:gd name="connsiteY2" fmla="*/ 1661110 h 1737757"/>
                <a:gd name="connsiteX3" fmla="*/ 863778 w 3717981"/>
                <a:gd name="connsiteY3" fmla="*/ 1401411 h 1737757"/>
                <a:gd name="connsiteX4" fmla="*/ 1150430 w 3717981"/>
                <a:gd name="connsiteY4" fmla="*/ 795446 h 1737757"/>
                <a:gd name="connsiteX5" fmla="*/ 1395039 w 3717981"/>
                <a:gd name="connsiteY5" fmla="*/ 15720 h 1737757"/>
                <a:gd name="connsiteX6" fmla="*/ 1510259 w 3717981"/>
                <a:gd name="connsiteY6" fmla="*/ 1412068 h 1737757"/>
                <a:gd name="connsiteX7" fmla="*/ 2121399 w 3717981"/>
                <a:gd name="connsiteY7" fmla="*/ 1340562 h 1737757"/>
                <a:gd name="connsiteX8" fmla="*/ 2687673 w 3717981"/>
                <a:gd name="connsiteY8" fmla="*/ 1168058 h 1737757"/>
                <a:gd name="connsiteX9" fmla="*/ 3717981 w 3717981"/>
                <a:gd name="connsiteY9" fmla="*/ 1062337 h 1737757"/>
                <a:gd name="connsiteX0" fmla="*/ 0 w 3717981"/>
                <a:gd name="connsiteY0" fmla="*/ 1405035 h 1410171"/>
                <a:gd name="connsiteX1" fmla="*/ 343983 w 3717981"/>
                <a:gd name="connsiteY1" fmla="*/ 1404407 h 1410171"/>
                <a:gd name="connsiteX2" fmla="*/ 592415 w 3717981"/>
                <a:gd name="connsiteY2" fmla="*/ 1333524 h 1410171"/>
                <a:gd name="connsiteX3" fmla="*/ 863778 w 3717981"/>
                <a:gd name="connsiteY3" fmla="*/ 1073825 h 1410171"/>
                <a:gd name="connsiteX4" fmla="*/ 1150430 w 3717981"/>
                <a:gd name="connsiteY4" fmla="*/ 467860 h 1410171"/>
                <a:gd name="connsiteX5" fmla="*/ 1289033 w 3717981"/>
                <a:gd name="connsiteY5" fmla="*/ 19344 h 1410171"/>
                <a:gd name="connsiteX6" fmla="*/ 1510259 w 3717981"/>
                <a:gd name="connsiteY6" fmla="*/ 1084482 h 1410171"/>
                <a:gd name="connsiteX7" fmla="*/ 2121399 w 3717981"/>
                <a:gd name="connsiteY7" fmla="*/ 1012976 h 1410171"/>
                <a:gd name="connsiteX8" fmla="*/ 2687673 w 3717981"/>
                <a:gd name="connsiteY8" fmla="*/ 840472 h 1410171"/>
                <a:gd name="connsiteX9" fmla="*/ 3717981 w 3717981"/>
                <a:gd name="connsiteY9" fmla="*/ 734751 h 1410171"/>
                <a:gd name="connsiteX0" fmla="*/ 867156 w 3381215"/>
                <a:gd name="connsiteY0" fmla="*/ 14 h 2596448"/>
                <a:gd name="connsiteX1" fmla="*/ 7217 w 3381215"/>
                <a:gd name="connsiteY1" fmla="*/ 2596378 h 2596448"/>
                <a:gd name="connsiteX2" fmla="*/ 255649 w 3381215"/>
                <a:gd name="connsiteY2" fmla="*/ 2525495 h 2596448"/>
                <a:gd name="connsiteX3" fmla="*/ 527012 w 3381215"/>
                <a:gd name="connsiteY3" fmla="*/ 2265796 h 2596448"/>
                <a:gd name="connsiteX4" fmla="*/ 813664 w 3381215"/>
                <a:gd name="connsiteY4" fmla="*/ 1659831 h 2596448"/>
                <a:gd name="connsiteX5" fmla="*/ 952267 w 3381215"/>
                <a:gd name="connsiteY5" fmla="*/ 1211315 h 2596448"/>
                <a:gd name="connsiteX6" fmla="*/ 1173493 w 3381215"/>
                <a:gd name="connsiteY6" fmla="*/ 2276453 h 2596448"/>
                <a:gd name="connsiteX7" fmla="*/ 1784633 w 3381215"/>
                <a:gd name="connsiteY7" fmla="*/ 2204947 h 2596448"/>
                <a:gd name="connsiteX8" fmla="*/ 2350907 w 3381215"/>
                <a:gd name="connsiteY8" fmla="*/ 2032443 h 2596448"/>
                <a:gd name="connsiteX9" fmla="*/ 3381215 w 3381215"/>
                <a:gd name="connsiteY9" fmla="*/ 1926722 h 2596448"/>
                <a:gd name="connsiteX0" fmla="*/ 867360 w 3381419"/>
                <a:gd name="connsiteY0" fmla="*/ 0 h 2596442"/>
                <a:gd name="connsiteX1" fmla="*/ 7421 w 3381419"/>
                <a:gd name="connsiteY1" fmla="*/ 2596364 h 2596442"/>
                <a:gd name="connsiteX2" fmla="*/ 255853 w 3381419"/>
                <a:gd name="connsiteY2" fmla="*/ 2525481 h 2596442"/>
                <a:gd name="connsiteX3" fmla="*/ 527216 w 3381419"/>
                <a:gd name="connsiteY3" fmla="*/ 2265782 h 2596442"/>
                <a:gd name="connsiteX4" fmla="*/ 813868 w 3381419"/>
                <a:gd name="connsiteY4" fmla="*/ 1659817 h 2596442"/>
                <a:gd name="connsiteX5" fmla="*/ 952471 w 3381419"/>
                <a:gd name="connsiteY5" fmla="*/ 1211301 h 2596442"/>
                <a:gd name="connsiteX6" fmla="*/ 1173697 w 3381419"/>
                <a:gd name="connsiteY6" fmla="*/ 2276439 h 2596442"/>
                <a:gd name="connsiteX7" fmla="*/ 1784837 w 3381419"/>
                <a:gd name="connsiteY7" fmla="*/ 2204933 h 2596442"/>
                <a:gd name="connsiteX8" fmla="*/ 2351111 w 3381419"/>
                <a:gd name="connsiteY8" fmla="*/ 2032429 h 2596442"/>
                <a:gd name="connsiteX9" fmla="*/ 3381419 w 3381419"/>
                <a:gd name="connsiteY9" fmla="*/ 1926708 h 2596442"/>
                <a:gd name="connsiteX0" fmla="*/ 621666 w 3135725"/>
                <a:gd name="connsiteY0" fmla="*/ 0 h 2666748"/>
                <a:gd name="connsiteX1" fmla="*/ 10159 w 3135725"/>
                <a:gd name="connsiteY1" fmla="*/ 2525481 h 2666748"/>
                <a:gd name="connsiteX2" fmla="*/ 281522 w 3135725"/>
                <a:gd name="connsiteY2" fmla="*/ 2265782 h 2666748"/>
                <a:gd name="connsiteX3" fmla="*/ 568174 w 3135725"/>
                <a:gd name="connsiteY3" fmla="*/ 1659817 h 2666748"/>
                <a:gd name="connsiteX4" fmla="*/ 706777 w 3135725"/>
                <a:gd name="connsiteY4" fmla="*/ 1211301 h 2666748"/>
                <a:gd name="connsiteX5" fmla="*/ 928003 w 3135725"/>
                <a:gd name="connsiteY5" fmla="*/ 2276439 h 2666748"/>
                <a:gd name="connsiteX6" fmla="*/ 1539143 w 3135725"/>
                <a:gd name="connsiteY6" fmla="*/ 2204933 h 2666748"/>
                <a:gd name="connsiteX7" fmla="*/ 2105417 w 3135725"/>
                <a:gd name="connsiteY7" fmla="*/ 2032429 h 2666748"/>
                <a:gd name="connsiteX8" fmla="*/ 3135725 w 3135725"/>
                <a:gd name="connsiteY8" fmla="*/ 1926708 h 2666748"/>
                <a:gd name="connsiteX0" fmla="*/ 340402 w 2854461"/>
                <a:gd name="connsiteY0" fmla="*/ 0 h 2346370"/>
                <a:gd name="connsiteX1" fmla="*/ 258 w 2854461"/>
                <a:gd name="connsiteY1" fmla="*/ 2265782 h 2346370"/>
                <a:gd name="connsiteX2" fmla="*/ 286910 w 2854461"/>
                <a:gd name="connsiteY2" fmla="*/ 1659817 h 2346370"/>
                <a:gd name="connsiteX3" fmla="*/ 425513 w 2854461"/>
                <a:gd name="connsiteY3" fmla="*/ 1211301 h 2346370"/>
                <a:gd name="connsiteX4" fmla="*/ 646739 w 2854461"/>
                <a:gd name="connsiteY4" fmla="*/ 2276439 h 2346370"/>
                <a:gd name="connsiteX5" fmla="*/ 1257879 w 2854461"/>
                <a:gd name="connsiteY5" fmla="*/ 2204933 h 2346370"/>
                <a:gd name="connsiteX6" fmla="*/ 1824153 w 2854461"/>
                <a:gd name="connsiteY6" fmla="*/ 2032429 h 2346370"/>
                <a:gd name="connsiteX7" fmla="*/ 2854461 w 2854461"/>
                <a:gd name="connsiteY7" fmla="*/ 1926708 h 2346370"/>
                <a:gd name="connsiteX0" fmla="*/ 55761 w 2569820"/>
                <a:gd name="connsiteY0" fmla="*/ 0 h 2346370"/>
                <a:gd name="connsiteX1" fmla="*/ 2269 w 2569820"/>
                <a:gd name="connsiteY1" fmla="*/ 1659817 h 2346370"/>
                <a:gd name="connsiteX2" fmla="*/ 140872 w 2569820"/>
                <a:gd name="connsiteY2" fmla="*/ 1211301 h 2346370"/>
                <a:gd name="connsiteX3" fmla="*/ 362098 w 2569820"/>
                <a:gd name="connsiteY3" fmla="*/ 2276439 h 2346370"/>
                <a:gd name="connsiteX4" fmla="*/ 973238 w 2569820"/>
                <a:gd name="connsiteY4" fmla="*/ 2204933 h 2346370"/>
                <a:gd name="connsiteX5" fmla="*/ 1539512 w 2569820"/>
                <a:gd name="connsiteY5" fmla="*/ 2032429 h 2346370"/>
                <a:gd name="connsiteX6" fmla="*/ 2569820 w 2569820"/>
                <a:gd name="connsiteY6" fmla="*/ 1926708 h 2346370"/>
                <a:gd name="connsiteX0" fmla="*/ 0 w 2514059"/>
                <a:gd name="connsiteY0" fmla="*/ 0 h 2346370"/>
                <a:gd name="connsiteX1" fmla="*/ 85111 w 2514059"/>
                <a:gd name="connsiteY1" fmla="*/ 1211301 h 2346370"/>
                <a:gd name="connsiteX2" fmla="*/ 306337 w 2514059"/>
                <a:gd name="connsiteY2" fmla="*/ 2276439 h 2346370"/>
                <a:gd name="connsiteX3" fmla="*/ 917477 w 2514059"/>
                <a:gd name="connsiteY3" fmla="*/ 2204933 h 2346370"/>
                <a:gd name="connsiteX4" fmla="*/ 1483751 w 2514059"/>
                <a:gd name="connsiteY4" fmla="*/ 2032429 h 2346370"/>
                <a:gd name="connsiteX5" fmla="*/ 2514059 w 2514059"/>
                <a:gd name="connsiteY5" fmla="*/ 1926708 h 2346370"/>
                <a:gd name="connsiteX0" fmla="*/ 0 w 2514059"/>
                <a:gd name="connsiteY0" fmla="*/ 0 h 2403090"/>
                <a:gd name="connsiteX1" fmla="*/ 85111 w 2514059"/>
                <a:gd name="connsiteY1" fmla="*/ 1211301 h 2403090"/>
                <a:gd name="connsiteX2" fmla="*/ 306337 w 2514059"/>
                <a:gd name="connsiteY2" fmla="*/ 2276439 h 2403090"/>
                <a:gd name="connsiteX3" fmla="*/ 460656 w 2514059"/>
                <a:gd name="connsiteY3" fmla="*/ 2375109 h 2403090"/>
                <a:gd name="connsiteX4" fmla="*/ 917477 w 2514059"/>
                <a:gd name="connsiteY4" fmla="*/ 2204933 h 2403090"/>
                <a:gd name="connsiteX5" fmla="*/ 1483751 w 2514059"/>
                <a:gd name="connsiteY5" fmla="*/ 2032429 h 2403090"/>
                <a:gd name="connsiteX6" fmla="*/ 2514059 w 2514059"/>
                <a:gd name="connsiteY6" fmla="*/ 1926708 h 2403090"/>
                <a:gd name="connsiteX0" fmla="*/ 0 w 2514059"/>
                <a:gd name="connsiteY0" fmla="*/ 0 h 2391803"/>
                <a:gd name="connsiteX1" fmla="*/ 85111 w 2514059"/>
                <a:gd name="connsiteY1" fmla="*/ 1211301 h 2391803"/>
                <a:gd name="connsiteX2" fmla="*/ 306337 w 2514059"/>
                <a:gd name="connsiteY2" fmla="*/ 2276439 h 2391803"/>
                <a:gd name="connsiteX3" fmla="*/ 460656 w 2514059"/>
                <a:gd name="connsiteY3" fmla="*/ 2375109 h 2391803"/>
                <a:gd name="connsiteX4" fmla="*/ 917477 w 2514059"/>
                <a:gd name="connsiteY4" fmla="*/ 2204933 h 2391803"/>
                <a:gd name="connsiteX5" fmla="*/ 1483751 w 2514059"/>
                <a:gd name="connsiteY5" fmla="*/ 2032429 h 2391803"/>
                <a:gd name="connsiteX6" fmla="*/ 2514059 w 2514059"/>
                <a:gd name="connsiteY6" fmla="*/ 1926708 h 2391803"/>
                <a:gd name="connsiteX0" fmla="*/ 0 w 2514059"/>
                <a:gd name="connsiteY0" fmla="*/ 0 h 2403090"/>
                <a:gd name="connsiteX1" fmla="*/ 85111 w 2514059"/>
                <a:gd name="connsiteY1" fmla="*/ 1211301 h 2403090"/>
                <a:gd name="connsiteX2" fmla="*/ 306337 w 2514059"/>
                <a:gd name="connsiteY2" fmla="*/ 2276439 h 2403090"/>
                <a:gd name="connsiteX3" fmla="*/ 460656 w 2514059"/>
                <a:gd name="connsiteY3" fmla="*/ 2375109 h 2403090"/>
                <a:gd name="connsiteX4" fmla="*/ 917477 w 2514059"/>
                <a:gd name="connsiteY4" fmla="*/ 2204933 h 2403090"/>
                <a:gd name="connsiteX5" fmla="*/ 1483751 w 2514059"/>
                <a:gd name="connsiteY5" fmla="*/ 2032429 h 2403090"/>
                <a:gd name="connsiteX6" fmla="*/ 2514059 w 2514059"/>
                <a:gd name="connsiteY6" fmla="*/ 1926708 h 2403090"/>
                <a:gd name="connsiteX0" fmla="*/ 0 w 2514059"/>
                <a:gd name="connsiteY0" fmla="*/ 0 h 2376032"/>
                <a:gd name="connsiteX1" fmla="*/ 85111 w 2514059"/>
                <a:gd name="connsiteY1" fmla="*/ 1211301 h 2376032"/>
                <a:gd name="connsiteX2" fmla="*/ 238191 w 2514059"/>
                <a:gd name="connsiteY2" fmla="*/ 2125889 h 2376032"/>
                <a:gd name="connsiteX3" fmla="*/ 460656 w 2514059"/>
                <a:gd name="connsiteY3" fmla="*/ 2375109 h 2376032"/>
                <a:gd name="connsiteX4" fmla="*/ 917477 w 2514059"/>
                <a:gd name="connsiteY4" fmla="*/ 2204933 h 2376032"/>
                <a:gd name="connsiteX5" fmla="*/ 1483751 w 2514059"/>
                <a:gd name="connsiteY5" fmla="*/ 2032429 h 2376032"/>
                <a:gd name="connsiteX6" fmla="*/ 2514059 w 2514059"/>
                <a:gd name="connsiteY6" fmla="*/ 1926708 h 2376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14059" h="2376032">
                  <a:moveTo>
                    <a:pt x="0" y="0"/>
                  </a:moveTo>
                  <a:cubicBezTo>
                    <a:pt x="17731" y="252354"/>
                    <a:pt x="34055" y="831895"/>
                    <a:pt x="85111" y="1211301"/>
                  </a:cubicBezTo>
                  <a:cubicBezTo>
                    <a:pt x="136167" y="1590707"/>
                    <a:pt x="175600" y="1931921"/>
                    <a:pt x="238191" y="2125889"/>
                  </a:cubicBezTo>
                  <a:cubicBezTo>
                    <a:pt x="300782" y="2319857"/>
                    <a:pt x="347442" y="2361935"/>
                    <a:pt x="460656" y="2375109"/>
                  </a:cubicBezTo>
                  <a:cubicBezTo>
                    <a:pt x="573870" y="2388283"/>
                    <a:pt x="750747" y="2257028"/>
                    <a:pt x="917477" y="2204933"/>
                  </a:cubicBezTo>
                  <a:cubicBezTo>
                    <a:pt x="1084207" y="2152838"/>
                    <a:pt x="1156460" y="2105773"/>
                    <a:pt x="1483751" y="2032429"/>
                  </a:cubicBezTo>
                  <a:cubicBezTo>
                    <a:pt x="1848483" y="1962222"/>
                    <a:pt x="2287415" y="1946837"/>
                    <a:pt x="2514059" y="1926708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041827" y="3668848"/>
              <a:ext cx="3738636" cy="26555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659487" y="3490598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672870" y="4434976"/>
              <a:ext cx="3304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649792" y="5406208"/>
              <a:ext cx="3304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756780" y="6347795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688104" y="6347795"/>
              <a:ext cx="3304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4976439" y="3687898"/>
              <a:ext cx="5384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4976439" y="3927928"/>
              <a:ext cx="5384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4976439" y="4167958"/>
              <a:ext cx="5384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976439" y="4407988"/>
              <a:ext cx="5384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4976439" y="4648018"/>
              <a:ext cx="5384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4976439" y="4888048"/>
              <a:ext cx="5384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4976439" y="5128078"/>
              <a:ext cx="5384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4976439" y="5368108"/>
              <a:ext cx="5384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4976439" y="5608138"/>
              <a:ext cx="5384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4976439" y="5848168"/>
              <a:ext cx="5384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4976439" y="6088198"/>
              <a:ext cx="5384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4980286" y="6328228"/>
              <a:ext cx="5384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530311" y="6337753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5994618" y="6333943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6458925" y="6333943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6923232" y="6333943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7387539" y="6333943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7851846" y="6333943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8316153" y="6333943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8780463" y="6333943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8618415" y="6347795"/>
              <a:ext cx="3304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Freeform 35"/>
            <p:cNvSpPr/>
            <p:nvPr/>
          </p:nvSpPr>
          <p:spPr>
            <a:xfrm>
              <a:off x="5399966" y="3687898"/>
              <a:ext cx="3368252" cy="1926577"/>
            </a:xfrm>
            <a:custGeom>
              <a:avLst/>
              <a:gdLst>
                <a:gd name="connsiteX0" fmla="*/ 0 w 3946918"/>
                <a:gd name="connsiteY0" fmla="*/ 2651546 h 2651546"/>
                <a:gd name="connsiteX1" fmla="*/ 1541124 w 3946918"/>
                <a:gd name="connsiteY1" fmla="*/ 452877 h 2651546"/>
                <a:gd name="connsiteX2" fmla="*/ 3729519 w 3946918"/>
                <a:gd name="connsiteY2" fmla="*/ 31636 h 2651546"/>
                <a:gd name="connsiteX3" fmla="*/ 3750068 w 3946918"/>
                <a:gd name="connsiteY3" fmla="*/ 62459 h 2651546"/>
                <a:gd name="connsiteX0" fmla="*/ 0 w 3729519"/>
                <a:gd name="connsiteY0" fmla="*/ 2619910 h 2619910"/>
                <a:gd name="connsiteX1" fmla="*/ 1541124 w 3729519"/>
                <a:gd name="connsiteY1" fmla="*/ 421241 h 2619910"/>
                <a:gd name="connsiteX2" fmla="*/ 3729519 w 3729519"/>
                <a:gd name="connsiteY2" fmla="*/ 0 h 2619910"/>
                <a:gd name="connsiteX0" fmla="*/ 0 w 3729519"/>
                <a:gd name="connsiteY0" fmla="*/ 2619910 h 2619910"/>
                <a:gd name="connsiteX1" fmla="*/ 1541124 w 3729519"/>
                <a:gd name="connsiteY1" fmla="*/ 421241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573304 w 3729519"/>
                <a:gd name="connsiteY1" fmla="*/ 2296227 h 2619910"/>
                <a:gd name="connsiteX2" fmla="*/ 1028125 w 3729519"/>
                <a:gd name="connsiteY2" fmla="*/ 1581113 h 2619910"/>
                <a:gd name="connsiteX3" fmla="*/ 1487616 w 3729519"/>
                <a:gd name="connsiteY3" fmla="*/ 440060 h 2619910"/>
                <a:gd name="connsiteX4" fmla="*/ 2388765 w 3729519"/>
                <a:gd name="connsiteY4" fmla="*/ 214869 h 2619910"/>
                <a:gd name="connsiteX5" fmla="*/ 3729519 w 3729519"/>
                <a:gd name="connsiteY5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87616 w 3729519"/>
                <a:gd name="connsiteY4" fmla="*/ 440060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87616 w 3729519"/>
                <a:gd name="connsiteY4" fmla="*/ 440060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611525 w 3729519"/>
                <a:gd name="connsiteY1" fmla="*/ 2525816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363093 w 3729519"/>
                <a:gd name="connsiteY1" fmla="*/ 2596699 h 2619910"/>
                <a:gd name="connsiteX2" fmla="*/ 611525 w 3729519"/>
                <a:gd name="connsiteY2" fmla="*/ 2525816 h 2619910"/>
                <a:gd name="connsiteX3" fmla="*/ 882888 w 3729519"/>
                <a:gd name="connsiteY3" fmla="*/ 2266117 h 2619910"/>
                <a:gd name="connsiteX4" fmla="*/ 1169540 w 3729519"/>
                <a:gd name="connsiteY4" fmla="*/ 1660152 h 2619910"/>
                <a:gd name="connsiteX5" fmla="*/ 1414149 w 3729519"/>
                <a:gd name="connsiteY5" fmla="*/ 880426 h 2619910"/>
                <a:gd name="connsiteX6" fmla="*/ 1499082 w 3729519"/>
                <a:gd name="connsiteY6" fmla="*/ 605666 h 2619910"/>
                <a:gd name="connsiteX7" fmla="*/ 1758131 w 3729519"/>
                <a:gd name="connsiteY7" fmla="*/ 409956 h 2619910"/>
                <a:gd name="connsiteX8" fmla="*/ 2388765 w 3729519"/>
                <a:gd name="connsiteY8" fmla="*/ 214869 h 2619910"/>
                <a:gd name="connsiteX9" fmla="*/ 3729519 w 3729519"/>
                <a:gd name="connsiteY9" fmla="*/ 0 h 2619910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1739021 w 3710409"/>
                <a:gd name="connsiteY7" fmla="*/ 409956 h 2602463"/>
                <a:gd name="connsiteX8" fmla="*/ 2369655 w 3710409"/>
                <a:gd name="connsiteY8" fmla="*/ 214869 h 2602463"/>
                <a:gd name="connsiteX9" fmla="*/ 3710409 w 3710409"/>
                <a:gd name="connsiteY9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1739021 w 3710409"/>
                <a:gd name="connsiteY7" fmla="*/ 409956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1245980 w 3710409"/>
                <a:gd name="connsiteY3" fmla="*/ 2427959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1245980 w 3710409"/>
                <a:gd name="connsiteY3" fmla="*/ 2427959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1245980 w 3710409"/>
                <a:gd name="connsiteY3" fmla="*/ 2427959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660128 w 3710409"/>
                <a:gd name="connsiteY7" fmla="*/ 176603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851229 w 3710409"/>
                <a:gd name="connsiteY7" fmla="*/ 138966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851229 w 3710409"/>
                <a:gd name="connsiteY7" fmla="*/ 138966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851229 w 3710409"/>
                <a:gd name="connsiteY7" fmla="*/ 138966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702171 w 3710409"/>
                <a:gd name="connsiteY7" fmla="*/ 165312 h 2602679"/>
                <a:gd name="connsiteX8" fmla="*/ 3710409 w 3710409"/>
                <a:gd name="connsiteY8" fmla="*/ 0 h 2602679"/>
                <a:gd name="connsiteX0" fmla="*/ 0 w 3702837"/>
                <a:gd name="connsiteY0" fmla="*/ 2479344 h 2484696"/>
                <a:gd name="connsiteX1" fmla="*/ 343983 w 3702837"/>
                <a:gd name="connsiteY1" fmla="*/ 2478716 h 2484696"/>
                <a:gd name="connsiteX2" fmla="*/ 886711 w 3702837"/>
                <a:gd name="connsiteY2" fmla="*/ 2475580 h 2484696"/>
                <a:gd name="connsiteX3" fmla="*/ 1245980 w 3702837"/>
                <a:gd name="connsiteY3" fmla="*/ 2309976 h 2484696"/>
                <a:gd name="connsiteX4" fmla="*/ 1494412 w 3702837"/>
                <a:gd name="connsiteY4" fmla="*/ 1944891 h 2484696"/>
                <a:gd name="connsiteX5" fmla="*/ 1876614 w 3702837"/>
                <a:gd name="connsiteY5" fmla="*/ 1180220 h 2484696"/>
                <a:gd name="connsiteX6" fmla="*/ 2164114 w 3702837"/>
                <a:gd name="connsiteY6" fmla="*/ 547904 h 2484696"/>
                <a:gd name="connsiteX7" fmla="*/ 2702171 w 3702837"/>
                <a:gd name="connsiteY7" fmla="*/ 47329 h 2484696"/>
                <a:gd name="connsiteX8" fmla="*/ 3702837 w 3702837"/>
                <a:gd name="connsiteY8" fmla="*/ 1778950 h 2484696"/>
                <a:gd name="connsiteX0" fmla="*/ 0 w 3702837"/>
                <a:gd name="connsiteY0" fmla="*/ 2479344 h 2484696"/>
                <a:gd name="connsiteX1" fmla="*/ 343983 w 3702837"/>
                <a:gd name="connsiteY1" fmla="*/ 2478716 h 2484696"/>
                <a:gd name="connsiteX2" fmla="*/ 886711 w 3702837"/>
                <a:gd name="connsiteY2" fmla="*/ 2475580 h 2484696"/>
                <a:gd name="connsiteX3" fmla="*/ 1245980 w 3702837"/>
                <a:gd name="connsiteY3" fmla="*/ 2309976 h 2484696"/>
                <a:gd name="connsiteX4" fmla="*/ 1494412 w 3702837"/>
                <a:gd name="connsiteY4" fmla="*/ 1944891 h 2484696"/>
                <a:gd name="connsiteX5" fmla="*/ 1876614 w 3702837"/>
                <a:gd name="connsiteY5" fmla="*/ 1180220 h 2484696"/>
                <a:gd name="connsiteX6" fmla="*/ 2164114 w 3702837"/>
                <a:gd name="connsiteY6" fmla="*/ 547904 h 2484696"/>
                <a:gd name="connsiteX7" fmla="*/ 2702171 w 3702837"/>
                <a:gd name="connsiteY7" fmla="*/ 47329 h 2484696"/>
                <a:gd name="connsiteX8" fmla="*/ 3702837 w 3702837"/>
                <a:gd name="connsiteY8" fmla="*/ 1778950 h 2484696"/>
                <a:gd name="connsiteX0" fmla="*/ 45962 w 3392923"/>
                <a:gd name="connsiteY0" fmla="*/ 14 h 2598595"/>
                <a:gd name="connsiteX1" fmla="*/ 34069 w 3392923"/>
                <a:gd name="connsiteY1" fmla="*/ 2592615 h 2598595"/>
                <a:gd name="connsiteX2" fmla="*/ 576797 w 3392923"/>
                <a:gd name="connsiteY2" fmla="*/ 2589479 h 2598595"/>
                <a:gd name="connsiteX3" fmla="*/ 936066 w 3392923"/>
                <a:gd name="connsiteY3" fmla="*/ 2423875 h 2598595"/>
                <a:gd name="connsiteX4" fmla="*/ 1184498 w 3392923"/>
                <a:gd name="connsiteY4" fmla="*/ 2058790 h 2598595"/>
                <a:gd name="connsiteX5" fmla="*/ 1566700 w 3392923"/>
                <a:gd name="connsiteY5" fmla="*/ 1294119 h 2598595"/>
                <a:gd name="connsiteX6" fmla="*/ 1854200 w 3392923"/>
                <a:gd name="connsiteY6" fmla="*/ 661803 h 2598595"/>
                <a:gd name="connsiteX7" fmla="*/ 2392257 w 3392923"/>
                <a:gd name="connsiteY7" fmla="*/ 161228 h 2598595"/>
                <a:gd name="connsiteX8" fmla="*/ 3392923 w 3392923"/>
                <a:gd name="connsiteY8" fmla="*/ 1892849 h 2598595"/>
                <a:gd name="connsiteX0" fmla="*/ 42645 w 3389606"/>
                <a:gd name="connsiteY0" fmla="*/ 0 h 2598581"/>
                <a:gd name="connsiteX1" fmla="*/ 30752 w 3389606"/>
                <a:gd name="connsiteY1" fmla="*/ 2592601 h 2598581"/>
                <a:gd name="connsiteX2" fmla="*/ 573480 w 3389606"/>
                <a:gd name="connsiteY2" fmla="*/ 2589465 h 2598581"/>
                <a:gd name="connsiteX3" fmla="*/ 932749 w 3389606"/>
                <a:gd name="connsiteY3" fmla="*/ 2423861 h 2598581"/>
                <a:gd name="connsiteX4" fmla="*/ 1181181 w 3389606"/>
                <a:gd name="connsiteY4" fmla="*/ 2058776 h 2598581"/>
                <a:gd name="connsiteX5" fmla="*/ 1563383 w 3389606"/>
                <a:gd name="connsiteY5" fmla="*/ 1294105 h 2598581"/>
                <a:gd name="connsiteX6" fmla="*/ 1850883 w 3389606"/>
                <a:gd name="connsiteY6" fmla="*/ 661789 h 2598581"/>
                <a:gd name="connsiteX7" fmla="*/ 2388940 w 3389606"/>
                <a:gd name="connsiteY7" fmla="*/ 161214 h 2598581"/>
                <a:gd name="connsiteX8" fmla="*/ 3389606 w 3389606"/>
                <a:gd name="connsiteY8" fmla="*/ 1892835 h 2598581"/>
                <a:gd name="connsiteX0" fmla="*/ 0 w 3346961"/>
                <a:gd name="connsiteY0" fmla="*/ 0 h 2691587"/>
                <a:gd name="connsiteX1" fmla="*/ 211476 w 3346961"/>
                <a:gd name="connsiteY1" fmla="*/ 947840 h 2691587"/>
                <a:gd name="connsiteX2" fmla="*/ 530835 w 3346961"/>
                <a:gd name="connsiteY2" fmla="*/ 2589465 h 2691587"/>
                <a:gd name="connsiteX3" fmla="*/ 890104 w 3346961"/>
                <a:gd name="connsiteY3" fmla="*/ 2423861 h 2691587"/>
                <a:gd name="connsiteX4" fmla="*/ 1138536 w 3346961"/>
                <a:gd name="connsiteY4" fmla="*/ 2058776 h 2691587"/>
                <a:gd name="connsiteX5" fmla="*/ 1520738 w 3346961"/>
                <a:gd name="connsiteY5" fmla="*/ 1294105 h 2691587"/>
                <a:gd name="connsiteX6" fmla="*/ 1808238 w 3346961"/>
                <a:gd name="connsiteY6" fmla="*/ 661789 h 2691587"/>
                <a:gd name="connsiteX7" fmla="*/ 2346295 w 3346961"/>
                <a:gd name="connsiteY7" fmla="*/ 161214 h 2691587"/>
                <a:gd name="connsiteX8" fmla="*/ 3346961 w 3346961"/>
                <a:gd name="connsiteY8" fmla="*/ 1892835 h 2691587"/>
                <a:gd name="connsiteX0" fmla="*/ 0 w 3346961"/>
                <a:gd name="connsiteY0" fmla="*/ 0 h 2691587"/>
                <a:gd name="connsiteX1" fmla="*/ 211476 w 3346961"/>
                <a:gd name="connsiteY1" fmla="*/ 947840 h 2691587"/>
                <a:gd name="connsiteX2" fmla="*/ 530835 w 3346961"/>
                <a:gd name="connsiteY2" fmla="*/ 2589465 h 2691587"/>
                <a:gd name="connsiteX3" fmla="*/ 890104 w 3346961"/>
                <a:gd name="connsiteY3" fmla="*/ 2423861 h 2691587"/>
                <a:gd name="connsiteX4" fmla="*/ 1138536 w 3346961"/>
                <a:gd name="connsiteY4" fmla="*/ 2058776 h 2691587"/>
                <a:gd name="connsiteX5" fmla="*/ 1520738 w 3346961"/>
                <a:gd name="connsiteY5" fmla="*/ 1294105 h 2691587"/>
                <a:gd name="connsiteX6" fmla="*/ 1808238 w 3346961"/>
                <a:gd name="connsiteY6" fmla="*/ 661789 h 2691587"/>
                <a:gd name="connsiteX7" fmla="*/ 2346295 w 3346961"/>
                <a:gd name="connsiteY7" fmla="*/ 161214 h 2691587"/>
                <a:gd name="connsiteX8" fmla="*/ 3346961 w 3346961"/>
                <a:gd name="connsiteY8" fmla="*/ 1892835 h 2691587"/>
                <a:gd name="connsiteX0" fmla="*/ 0 w 3346961"/>
                <a:gd name="connsiteY0" fmla="*/ 0 h 2761405"/>
                <a:gd name="connsiteX1" fmla="*/ 530835 w 3346961"/>
                <a:gd name="connsiteY1" fmla="*/ 2589465 h 2761405"/>
                <a:gd name="connsiteX2" fmla="*/ 890104 w 3346961"/>
                <a:gd name="connsiteY2" fmla="*/ 2423861 h 2761405"/>
                <a:gd name="connsiteX3" fmla="*/ 1138536 w 3346961"/>
                <a:gd name="connsiteY3" fmla="*/ 2058776 h 2761405"/>
                <a:gd name="connsiteX4" fmla="*/ 1520738 w 3346961"/>
                <a:gd name="connsiteY4" fmla="*/ 1294105 h 2761405"/>
                <a:gd name="connsiteX5" fmla="*/ 1808238 w 3346961"/>
                <a:gd name="connsiteY5" fmla="*/ 661789 h 2761405"/>
                <a:gd name="connsiteX6" fmla="*/ 2346295 w 3346961"/>
                <a:gd name="connsiteY6" fmla="*/ 161214 h 2761405"/>
                <a:gd name="connsiteX7" fmla="*/ 3346961 w 3346961"/>
                <a:gd name="connsiteY7" fmla="*/ 1892835 h 2761405"/>
                <a:gd name="connsiteX0" fmla="*/ 0 w 3346961"/>
                <a:gd name="connsiteY0" fmla="*/ 0 h 2436797"/>
                <a:gd name="connsiteX1" fmla="*/ 190103 w 3346961"/>
                <a:gd name="connsiteY1" fmla="*/ 884484 h 2436797"/>
                <a:gd name="connsiteX2" fmla="*/ 890104 w 3346961"/>
                <a:gd name="connsiteY2" fmla="*/ 2423861 h 2436797"/>
                <a:gd name="connsiteX3" fmla="*/ 1138536 w 3346961"/>
                <a:gd name="connsiteY3" fmla="*/ 2058776 h 2436797"/>
                <a:gd name="connsiteX4" fmla="*/ 1520738 w 3346961"/>
                <a:gd name="connsiteY4" fmla="*/ 1294105 h 2436797"/>
                <a:gd name="connsiteX5" fmla="*/ 1808238 w 3346961"/>
                <a:gd name="connsiteY5" fmla="*/ 661789 h 2436797"/>
                <a:gd name="connsiteX6" fmla="*/ 2346295 w 3346961"/>
                <a:gd name="connsiteY6" fmla="*/ 161214 h 2436797"/>
                <a:gd name="connsiteX7" fmla="*/ 3346961 w 3346961"/>
                <a:gd name="connsiteY7" fmla="*/ 1892835 h 2436797"/>
                <a:gd name="connsiteX0" fmla="*/ 0 w 3346961"/>
                <a:gd name="connsiteY0" fmla="*/ 0 h 2436597"/>
                <a:gd name="connsiteX1" fmla="*/ 190103 w 3346961"/>
                <a:gd name="connsiteY1" fmla="*/ 884484 h 2436597"/>
                <a:gd name="connsiteX2" fmla="*/ 890104 w 3346961"/>
                <a:gd name="connsiteY2" fmla="*/ 2423861 h 2436597"/>
                <a:gd name="connsiteX3" fmla="*/ 1138536 w 3346961"/>
                <a:gd name="connsiteY3" fmla="*/ 2058776 h 2436597"/>
                <a:gd name="connsiteX4" fmla="*/ 1520738 w 3346961"/>
                <a:gd name="connsiteY4" fmla="*/ 1294105 h 2436597"/>
                <a:gd name="connsiteX5" fmla="*/ 1808238 w 3346961"/>
                <a:gd name="connsiteY5" fmla="*/ 661789 h 2436597"/>
                <a:gd name="connsiteX6" fmla="*/ 2346295 w 3346961"/>
                <a:gd name="connsiteY6" fmla="*/ 161214 h 2436597"/>
                <a:gd name="connsiteX7" fmla="*/ 3346961 w 3346961"/>
                <a:gd name="connsiteY7" fmla="*/ 1892835 h 2436597"/>
                <a:gd name="connsiteX0" fmla="*/ 0 w 3346961"/>
                <a:gd name="connsiteY0" fmla="*/ 0 h 2063705"/>
                <a:gd name="connsiteX1" fmla="*/ 190103 w 3346961"/>
                <a:gd name="connsiteY1" fmla="*/ 884484 h 2063705"/>
                <a:gd name="connsiteX2" fmla="*/ 564515 w 3346961"/>
                <a:gd name="connsiteY2" fmla="*/ 1682402 h 2063705"/>
                <a:gd name="connsiteX3" fmla="*/ 1138536 w 3346961"/>
                <a:gd name="connsiteY3" fmla="*/ 2058776 h 2063705"/>
                <a:gd name="connsiteX4" fmla="*/ 1520738 w 3346961"/>
                <a:gd name="connsiteY4" fmla="*/ 1294105 h 2063705"/>
                <a:gd name="connsiteX5" fmla="*/ 1808238 w 3346961"/>
                <a:gd name="connsiteY5" fmla="*/ 661789 h 2063705"/>
                <a:gd name="connsiteX6" fmla="*/ 2346295 w 3346961"/>
                <a:gd name="connsiteY6" fmla="*/ 161214 h 2063705"/>
                <a:gd name="connsiteX7" fmla="*/ 3346961 w 3346961"/>
                <a:gd name="connsiteY7" fmla="*/ 1892835 h 2063705"/>
                <a:gd name="connsiteX0" fmla="*/ 0 w 3346961"/>
                <a:gd name="connsiteY0" fmla="*/ 0 h 2063705"/>
                <a:gd name="connsiteX1" fmla="*/ 190103 w 3346961"/>
                <a:gd name="connsiteY1" fmla="*/ 884484 h 2063705"/>
                <a:gd name="connsiteX2" fmla="*/ 564515 w 3346961"/>
                <a:gd name="connsiteY2" fmla="*/ 1682402 h 2063705"/>
                <a:gd name="connsiteX3" fmla="*/ 1138536 w 3346961"/>
                <a:gd name="connsiteY3" fmla="*/ 2058776 h 2063705"/>
                <a:gd name="connsiteX4" fmla="*/ 1520738 w 3346961"/>
                <a:gd name="connsiteY4" fmla="*/ 1294105 h 2063705"/>
                <a:gd name="connsiteX5" fmla="*/ 1808238 w 3346961"/>
                <a:gd name="connsiteY5" fmla="*/ 661789 h 2063705"/>
                <a:gd name="connsiteX6" fmla="*/ 2346295 w 3346961"/>
                <a:gd name="connsiteY6" fmla="*/ 161214 h 2063705"/>
                <a:gd name="connsiteX7" fmla="*/ 3346961 w 3346961"/>
                <a:gd name="connsiteY7" fmla="*/ 1892835 h 2063705"/>
                <a:gd name="connsiteX0" fmla="*/ 0 w 3346961"/>
                <a:gd name="connsiteY0" fmla="*/ 0 h 2063705"/>
                <a:gd name="connsiteX1" fmla="*/ 190103 w 3346961"/>
                <a:gd name="connsiteY1" fmla="*/ 884484 h 2063705"/>
                <a:gd name="connsiteX2" fmla="*/ 564515 w 3346961"/>
                <a:gd name="connsiteY2" fmla="*/ 1682402 h 2063705"/>
                <a:gd name="connsiteX3" fmla="*/ 1138536 w 3346961"/>
                <a:gd name="connsiteY3" fmla="*/ 2058776 h 2063705"/>
                <a:gd name="connsiteX4" fmla="*/ 1520738 w 3346961"/>
                <a:gd name="connsiteY4" fmla="*/ 1294105 h 2063705"/>
                <a:gd name="connsiteX5" fmla="*/ 1808238 w 3346961"/>
                <a:gd name="connsiteY5" fmla="*/ 661789 h 2063705"/>
                <a:gd name="connsiteX6" fmla="*/ 2346295 w 3346961"/>
                <a:gd name="connsiteY6" fmla="*/ 161214 h 2063705"/>
                <a:gd name="connsiteX7" fmla="*/ 3346961 w 3346961"/>
                <a:gd name="connsiteY7" fmla="*/ 1892835 h 2063705"/>
                <a:gd name="connsiteX0" fmla="*/ 0 w 3346961"/>
                <a:gd name="connsiteY0" fmla="*/ 0 h 2068727"/>
                <a:gd name="connsiteX1" fmla="*/ 190103 w 3346961"/>
                <a:gd name="connsiteY1" fmla="*/ 884484 h 2068727"/>
                <a:gd name="connsiteX2" fmla="*/ 564515 w 3346961"/>
                <a:gd name="connsiteY2" fmla="*/ 1682402 h 2068727"/>
                <a:gd name="connsiteX3" fmla="*/ 1138536 w 3346961"/>
                <a:gd name="connsiteY3" fmla="*/ 2058776 h 2068727"/>
                <a:gd name="connsiteX4" fmla="*/ 1520738 w 3346961"/>
                <a:gd name="connsiteY4" fmla="*/ 1294105 h 2068727"/>
                <a:gd name="connsiteX5" fmla="*/ 1808238 w 3346961"/>
                <a:gd name="connsiteY5" fmla="*/ 661789 h 2068727"/>
                <a:gd name="connsiteX6" fmla="*/ 2346295 w 3346961"/>
                <a:gd name="connsiteY6" fmla="*/ 161214 h 2068727"/>
                <a:gd name="connsiteX7" fmla="*/ 3346961 w 3346961"/>
                <a:gd name="connsiteY7" fmla="*/ 1892835 h 2068727"/>
                <a:gd name="connsiteX0" fmla="*/ 0 w 3346961"/>
                <a:gd name="connsiteY0" fmla="*/ 0 h 1905405"/>
                <a:gd name="connsiteX1" fmla="*/ 190103 w 3346961"/>
                <a:gd name="connsiteY1" fmla="*/ 884484 h 1905405"/>
                <a:gd name="connsiteX2" fmla="*/ 564515 w 3346961"/>
                <a:gd name="connsiteY2" fmla="*/ 1682402 h 1905405"/>
                <a:gd name="connsiteX3" fmla="*/ 979528 w 3346961"/>
                <a:gd name="connsiteY3" fmla="*/ 1885644 h 1905405"/>
                <a:gd name="connsiteX4" fmla="*/ 1520738 w 3346961"/>
                <a:gd name="connsiteY4" fmla="*/ 1294105 h 1905405"/>
                <a:gd name="connsiteX5" fmla="*/ 1808238 w 3346961"/>
                <a:gd name="connsiteY5" fmla="*/ 661789 h 1905405"/>
                <a:gd name="connsiteX6" fmla="*/ 2346295 w 3346961"/>
                <a:gd name="connsiteY6" fmla="*/ 161214 h 1905405"/>
                <a:gd name="connsiteX7" fmla="*/ 3346961 w 3346961"/>
                <a:gd name="connsiteY7" fmla="*/ 1892835 h 1905405"/>
                <a:gd name="connsiteX0" fmla="*/ 0 w 3346961"/>
                <a:gd name="connsiteY0" fmla="*/ 0 h 1892838"/>
                <a:gd name="connsiteX1" fmla="*/ 190103 w 3346961"/>
                <a:gd name="connsiteY1" fmla="*/ 884484 h 1892838"/>
                <a:gd name="connsiteX2" fmla="*/ 564515 w 3346961"/>
                <a:gd name="connsiteY2" fmla="*/ 1682402 h 1892838"/>
                <a:gd name="connsiteX3" fmla="*/ 979528 w 3346961"/>
                <a:gd name="connsiteY3" fmla="*/ 1885644 h 1892838"/>
                <a:gd name="connsiteX4" fmla="*/ 1520738 w 3346961"/>
                <a:gd name="connsiteY4" fmla="*/ 1294105 h 1892838"/>
                <a:gd name="connsiteX5" fmla="*/ 1808238 w 3346961"/>
                <a:gd name="connsiteY5" fmla="*/ 661789 h 1892838"/>
                <a:gd name="connsiteX6" fmla="*/ 2346295 w 3346961"/>
                <a:gd name="connsiteY6" fmla="*/ 161214 h 1892838"/>
                <a:gd name="connsiteX7" fmla="*/ 3346961 w 3346961"/>
                <a:gd name="connsiteY7" fmla="*/ 1892835 h 1892838"/>
                <a:gd name="connsiteX0" fmla="*/ 0 w 3346961"/>
                <a:gd name="connsiteY0" fmla="*/ 0 h 1892835"/>
                <a:gd name="connsiteX1" fmla="*/ 190103 w 3346961"/>
                <a:gd name="connsiteY1" fmla="*/ 884484 h 1892835"/>
                <a:gd name="connsiteX2" fmla="*/ 564515 w 3346961"/>
                <a:gd name="connsiteY2" fmla="*/ 1682402 h 1892835"/>
                <a:gd name="connsiteX3" fmla="*/ 979528 w 3346961"/>
                <a:gd name="connsiteY3" fmla="*/ 1885644 h 1892835"/>
                <a:gd name="connsiteX4" fmla="*/ 1520738 w 3346961"/>
                <a:gd name="connsiteY4" fmla="*/ 1294105 h 1892835"/>
                <a:gd name="connsiteX5" fmla="*/ 1808238 w 3346961"/>
                <a:gd name="connsiteY5" fmla="*/ 661789 h 1892835"/>
                <a:gd name="connsiteX6" fmla="*/ 3346961 w 3346961"/>
                <a:gd name="connsiteY6" fmla="*/ 1892835 h 1892835"/>
                <a:gd name="connsiteX0" fmla="*/ 0 w 3346961"/>
                <a:gd name="connsiteY0" fmla="*/ 0 h 1892835"/>
                <a:gd name="connsiteX1" fmla="*/ 190103 w 3346961"/>
                <a:gd name="connsiteY1" fmla="*/ 884484 h 1892835"/>
                <a:gd name="connsiteX2" fmla="*/ 564515 w 3346961"/>
                <a:gd name="connsiteY2" fmla="*/ 1682402 h 1892835"/>
                <a:gd name="connsiteX3" fmla="*/ 979528 w 3346961"/>
                <a:gd name="connsiteY3" fmla="*/ 1885644 h 1892835"/>
                <a:gd name="connsiteX4" fmla="*/ 1520738 w 3346961"/>
                <a:gd name="connsiteY4" fmla="*/ 1294105 h 1892835"/>
                <a:gd name="connsiteX5" fmla="*/ 3346961 w 3346961"/>
                <a:gd name="connsiteY5" fmla="*/ 1892835 h 1892835"/>
                <a:gd name="connsiteX0" fmla="*/ 0 w 3346961"/>
                <a:gd name="connsiteY0" fmla="*/ 0 h 1892835"/>
                <a:gd name="connsiteX1" fmla="*/ 190103 w 3346961"/>
                <a:gd name="connsiteY1" fmla="*/ 884484 h 1892835"/>
                <a:gd name="connsiteX2" fmla="*/ 564515 w 3346961"/>
                <a:gd name="connsiteY2" fmla="*/ 1682402 h 1892835"/>
                <a:gd name="connsiteX3" fmla="*/ 979528 w 3346961"/>
                <a:gd name="connsiteY3" fmla="*/ 1885644 h 1892835"/>
                <a:gd name="connsiteX4" fmla="*/ 1520738 w 3346961"/>
                <a:gd name="connsiteY4" fmla="*/ 1294105 h 1892835"/>
                <a:gd name="connsiteX5" fmla="*/ 3346961 w 3346961"/>
                <a:gd name="connsiteY5" fmla="*/ 1892835 h 1892835"/>
                <a:gd name="connsiteX0" fmla="*/ 0 w 3346961"/>
                <a:gd name="connsiteY0" fmla="*/ 0 h 1906194"/>
                <a:gd name="connsiteX1" fmla="*/ 190103 w 3346961"/>
                <a:gd name="connsiteY1" fmla="*/ 884484 h 1906194"/>
                <a:gd name="connsiteX2" fmla="*/ 564515 w 3346961"/>
                <a:gd name="connsiteY2" fmla="*/ 1682402 h 1906194"/>
                <a:gd name="connsiteX3" fmla="*/ 979528 w 3346961"/>
                <a:gd name="connsiteY3" fmla="*/ 1885644 h 1906194"/>
                <a:gd name="connsiteX4" fmla="*/ 1539668 w 3346961"/>
                <a:gd name="connsiteY4" fmla="*/ 1900070 h 1906194"/>
                <a:gd name="connsiteX5" fmla="*/ 3346961 w 3346961"/>
                <a:gd name="connsiteY5" fmla="*/ 1892835 h 1906194"/>
                <a:gd name="connsiteX0" fmla="*/ 0 w 3346961"/>
                <a:gd name="connsiteY0" fmla="*/ 0 h 1906194"/>
                <a:gd name="connsiteX1" fmla="*/ 190103 w 3346961"/>
                <a:gd name="connsiteY1" fmla="*/ 884484 h 1906194"/>
                <a:gd name="connsiteX2" fmla="*/ 564515 w 3346961"/>
                <a:gd name="connsiteY2" fmla="*/ 1682402 h 1906194"/>
                <a:gd name="connsiteX3" fmla="*/ 979528 w 3346961"/>
                <a:gd name="connsiteY3" fmla="*/ 1885644 h 1906194"/>
                <a:gd name="connsiteX4" fmla="*/ 1539668 w 3346961"/>
                <a:gd name="connsiteY4" fmla="*/ 1900070 h 1906194"/>
                <a:gd name="connsiteX5" fmla="*/ 3346961 w 3346961"/>
                <a:gd name="connsiteY5" fmla="*/ 1892835 h 1906194"/>
                <a:gd name="connsiteX0" fmla="*/ 0 w 3346961"/>
                <a:gd name="connsiteY0" fmla="*/ 0 h 1903193"/>
                <a:gd name="connsiteX1" fmla="*/ 190103 w 3346961"/>
                <a:gd name="connsiteY1" fmla="*/ 884484 h 1903193"/>
                <a:gd name="connsiteX2" fmla="*/ 564515 w 3346961"/>
                <a:gd name="connsiteY2" fmla="*/ 1682402 h 1903193"/>
                <a:gd name="connsiteX3" fmla="*/ 979528 w 3346961"/>
                <a:gd name="connsiteY3" fmla="*/ 1885644 h 1903193"/>
                <a:gd name="connsiteX4" fmla="*/ 1539668 w 3346961"/>
                <a:gd name="connsiteY4" fmla="*/ 1900070 h 1903193"/>
                <a:gd name="connsiteX5" fmla="*/ 3346961 w 3346961"/>
                <a:gd name="connsiteY5" fmla="*/ 1892835 h 1903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46961" h="1903193">
                  <a:moveTo>
                    <a:pt x="0" y="0"/>
                  </a:moveTo>
                  <a:cubicBezTo>
                    <a:pt x="110591" y="539472"/>
                    <a:pt x="96017" y="604084"/>
                    <a:pt x="190103" y="884484"/>
                  </a:cubicBezTo>
                  <a:cubicBezTo>
                    <a:pt x="284189" y="1164884"/>
                    <a:pt x="432944" y="1515542"/>
                    <a:pt x="564515" y="1682402"/>
                  </a:cubicBezTo>
                  <a:cubicBezTo>
                    <a:pt x="696086" y="1849262"/>
                    <a:pt x="805645" y="1856894"/>
                    <a:pt x="979528" y="1885644"/>
                  </a:cubicBezTo>
                  <a:cubicBezTo>
                    <a:pt x="1153411" y="1914394"/>
                    <a:pt x="1145096" y="1898872"/>
                    <a:pt x="1539668" y="1900070"/>
                  </a:cubicBezTo>
                  <a:cubicBezTo>
                    <a:pt x="1934240" y="1901268"/>
                    <a:pt x="2909709" y="1877249"/>
                    <a:pt x="3346961" y="1892835"/>
                  </a:cubicBezTo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 rot="5070616">
              <a:off x="5544229" y="4401189"/>
              <a:ext cx="19130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van der Waals</a:t>
              </a:r>
              <a:endPara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729480" y="5136518"/>
              <a:ext cx="19367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Phenix</a:t>
              </a:r>
              <a:r>
                <a:rPr lang="en-US" sz="2000" b="1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en-US" sz="2000" b="1" dirty="0" err="1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refmac</a:t>
              </a:r>
              <a:endParaRPr lang="en-US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644167" y="6624891"/>
              <a:ext cx="25827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Atomic separation (Å)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 rot="16200000">
              <a:off x="4004349" y="5420361"/>
              <a:ext cx="105509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Energy</a:t>
              </a:r>
              <a:endParaRPr lang="en-US" sz="20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600480" y="5878966"/>
              <a:ext cx="41229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-1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811900" y="6347795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870830" y="6347795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82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Probability that it’s not noise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200128" y="1489668"/>
            <a:ext cx="8791147" cy="1552690"/>
            <a:chOff x="200128" y="1489668"/>
            <a:chExt cx="8791147" cy="155269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200128" y="1489668"/>
                  <a:ext cx="5418022" cy="144693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𝑃</m:t>
                        </m:r>
                        <m:r>
                          <a:rPr lang="en-US" sz="3600" b="0" i="1" baseline="-2500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𝑛𝑛</m:t>
                        </m:r>
                        <m:r>
                          <a:rPr lang="en-US" sz="36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=</m:t>
                        </m:r>
                        <m:sSup>
                          <m:sSupPr>
                            <m:ctrlPr>
                              <a:rPr lang="en-US" sz="36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func>
                              <m:funcPr>
                                <m:ctrlPr>
                                  <a:rPr lang="en-US" sz="36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3600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erf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sz="36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3600" i="1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US" sz="3600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3600" b="0" i="1" smtClean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/>
                                              </a:rPr>
                                              <m:t>𝑣</m:t>
                                            </m:r>
                                            <m:r>
                                              <a:rPr lang="en-US" sz="3600" b="0" i="1" smtClean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/>
                                              </a:rPr>
                                              <m:t>−</m:t>
                                            </m:r>
                                            <m:r>
                                              <a:rPr lang="en-US" sz="3600" b="0" i="1" smtClean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/>
                                              </a:rPr>
                                              <m:t>𝑣</m:t>
                                            </m:r>
                                            <m:r>
                                              <a:rPr lang="en-US" sz="3600" b="0" i="1" baseline="-25000" smtClean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/>
                                              </a:rPr>
                                              <m:t>0</m:t>
                                            </m:r>
                                          </m:num>
                                          <m:den>
                                            <m:r>
                                              <a:rPr lang="el-GR" sz="3600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/>
                                              </a:rPr>
                                              <m:t>𝜎</m:t>
                                            </m:r>
                                            <m:rad>
                                              <m:radPr>
                                                <m:degHide m:val="on"/>
                                                <m:ctrlPr>
                                                  <a:rPr lang="en-US" sz="3600" i="1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/>
                                                  </a:rPr>
                                                </m:ctrlPr>
                                              </m:radPr>
                                              <m:deg/>
                                              <m:e>
                                                <m:r>
                                                  <a:rPr lang="en-US" sz="3600" i="1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/>
                                                  </a:rPr>
                                                  <m:t>2</m:t>
                                                </m:r>
                                              </m:e>
                                            </m:rad>
                                          </m:den>
                                        </m:f>
                                      </m:e>
                                    </m:d>
                                  </m:e>
                                </m:d>
                              </m:e>
                            </m:func>
                          </m:e>
                          <m:sup>
                            <m:r>
                              <a:rPr lang="en-US" sz="36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𝑁</m:t>
                            </m:r>
                            <m:r>
                              <a:rPr lang="en-US" sz="3600" b="0" i="1" baseline="-25000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𝑡h𝑖𝑛𝑔𝑠</m:t>
                            </m:r>
                          </m:sup>
                        </m:sSup>
                      </m:oMath>
                    </m:oMathPara>
                  </a14:m>
                  <a:endParaRPr lang="en-US" sz="36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0128" y="1489668"/>
                  <a:ext cx="5418022" cy="1446935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TextBox 4"/>
            <p:cNvSpPr txBox="1"/>
            <p:nvPr/>
          </p:nvSpPr>
          <p:spPr>
            <a:xfrm>
              <a:off x="6066692" y="1565030"/>
              <a:ext cx="2924583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P</a:t>
              </a:r>
              <a:r>
                <a:rPr lang="en-US" i="1" baseline="-25000" dirty="0" err="1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nn</a:t>
              </a:r>
              <a:r>
                <a:rPr lang="en-US" dirty="0" smtClean="0">
                  <a:solidFill>
                    <a:prstClr val="black"/>
                  </a:solidFill>
                </a:rPr>
                <a:t>        probability</a:t>
              </a:r>
            </a:p>
            <a:p>
              <a:r>
                <a:rPr lang="en-US" i="1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v</a:t>
              </a:r>
              <a:r>
                <a:rPr lang="en-US" i="1" dirty="0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-v</a:t>
              </a:r>
              <a:r>
                <a:rPr lang="en-US" i="1" baseline="-25000" dirty="0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0</a:t>
              </a:r>
              <a:r>
                <a:rPr lang="en-US" dirty="0" smtClean="0">
                  <a:solidFill>
                    <a:prstClr val="black"/>
                  </a:solidFill>
                </a:rPr>
                <a:t>    deviation from ideal</a:t>
              </a:r>
            </a:p>
            <a:p>
              <a:r>
                <a:rPr lang="en-US" dirty="0" smtClean="0">
                  <a:solidFill>
                    <a:prstClr val="black"/>
                  </a:solidFill>
                </a:rPr>
                <a:t>σ        </a:t>
              </a:r>
              <a:r>
                <a:rPr lang="en-US" dirty="0" err="1" smtClean="0">
                  <a:solidFill>
                    <a:prstClr val="black"/>
                  </a:solidFill>
                </a:rPr>
                <a:t>rms</a:t>
              </a:r>
              <a:r>
                <a:rPr lang="en-US" dirty="0" smtClean="0">
                  <a:solidFill>
                    <a:prstClr val="black"/>
                  </a:solidFill>
                </a:rPr>
                <a:t> deviation expected</a:t>
              </a:r>
            </a:p>
            <a:p>
              <a:r>
                <a:rPr lang="en-US" dirty="0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erf()  </a:t>
              </a:r>
              <a:r>
                <a:rPr lang="en-US" dirty="0" smtClean="0">
                  <a:solidFill>
                    <a:prstClr val="black"/>
                  </a:solidFill>
                </a:rPr>
                <a:t>integral of a Gaussian</a:t>
              </a:r>
            </a:p>
            <a:p>
              <a:r>
                <a:rPr lang="en-US" dirty="0" err="1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N</a:t>
              </a:r>
              <a:r>
                <a:rPr lang="en-US" baseline="-25000" dirty="0" err="1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things</a:t>
              </a:r>
              <a:r>
                <a:rPr lang="en-US" dirty="0" smtClean="0">
                  <a:solidFill>
                    <a:prstClr val="black"/>
                  </a:solidFill>
                </a:rPr>
                <a:t>    number of trials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28244" y="3697221"/>
                <a:ext cx="3618555" cy="7003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 smtClean="0">
                    <a:solidFill>
                      <a:prstClr val="black"/>
                    </a:solidFill>
                  </a:rPr>
                  <a:t>erf(</a:t>
                </a:r>
                <a14:m>
                  <m:oMath xmlns:m="http://schemas.openxmlformats.org/officeDocument/2006/math">
                    <m:r>
                      <a:rPr lang="en-US" sz="3600">
                        <a:solidFill>
                          <a:prstClr val="black"/>
                        </a:solidFill>
                        <a:latin typeface="Cambria Math"/>
                      </a:rPr>
                      <m:t>1</m:t>
                    </m:r>
                    <m:r>
                      <a:rPr lang="en-US" sz="3600" b="0" i="0" smtClean="0">
                        <a:solidFill>
                          <a:prstClr val="black"/>
                        </a:solidFill>
                        <a:latin typeface="Cambria Math"/>
                      </a:rPr>
                      <m:t>.0</m:t>
                    </m:r>
                    <m:r>
                      <a:rPr lang="en-US" sz="3600">
                        <a:solidFill>
                          <a:prstClr val="black"/>
                        </a:solidFill>
                        <a:latin typeface="Cambria Math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sz="36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36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3600" dirty="0" smtClean="0">
                    <a:solidFill>
                      <a:prstClr val="black"/>
                    </a:solidFill>
                  </a:rPr>
                  <a:t>) = 68%</a:t>
                </a:r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244" y="3697221"/>
                <a:ext cx="3618555" cy="700385"/>
              </a:xfrm>
              <a:prstGeom prst="rect">
                <a:avLst/>
              </a:prstGeom>
              <a:blipFill rotWithShape="1">
                <a:blip r:embed="rId3"/>
                <a:stretch>
                  <a:fillRect l="-5228" t="-3478" r="-4384" b="-3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28244" y="4734448"/>
                <a:ext cx="3618555" cy="7003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 smtClean="0">
                    <a:solidFill>
                      <a:prstClr val="black"/>
                    </a:solidFill>
                  </a:rPr>
                  <a:t>erf(</a:t>
                </a:r>
                <a14:m>
                  <m:oMath xmlns:m="http://schemas.openxmlformats.org/officeDocument/2006/math">
                    <m:r>
                      <a:rPr lang="en-US" sz="3600" b="0" i="0" smtClean="0">
                        <a:solidFill>
                          <a:prstClr val="black"/>
                        </a:solidFill>
                        <a:latin typeface="Cambria Math"/>
                      </a:rPr>
                      <m:t>2.0</m:t>
                    </m:r>
                    <m:r>
                      <a:rPr lang="en-US" sz="3600">
                        <a:solidFill>
                          <a:prstClr val="black"/>
                        </a:solidFill>
                        <a:latin typeface="Cambria Math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sz="36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36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3600" dirty="0" smtClean="0">
                    <a:solidFill>
                      <a:prstClr val="black"/>
                    </a:solidFill>
                  </a:rPr>
                  <a:t>) = 95%</a:t>
                </a:r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244" y="4734448"/>
                <a:ext cx="3618555" cy="700385"/>
              </a:xfrm>
              <a:prstGeom prst="rect">
                <a:avLst/>
              </a:prstGeom>
              <a:blipFill rotWithShape="1">
                <a:blip r:embed="rId4"/>
                <a:stretch>
                  <a:fillRect l="-5228" t="-4348" r="-4384" b="-3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429840" y="3642527"/>
                <a:ext cx="3784947" cy="8097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dirty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3600" dirty="0">
                            <a:solidFill>
                              <a:prstClr val="black"/>
                            </a:solidFill>
                          </a:rPr>
                          <m:t>erf</m:t>
                        </m:r>
                        <m:r>
                          <m:rPr>
                            <m:nor/>
                          </m:rPr>
                          <a:rPr lang="en-US" sz="3600" dirty="0">
                            <a:solidFill>
                              <a:prstClr val="black"/>
                            </a:solidFill>
                          </a:rPr>
                          <m:t>(</m:t>
                        </m:r>
                        <m:r>
                          <a:rPr lang="en-US" sz="3600">
                            <a:solidFill>
                              <a:prstClr val="black"/>
                            </a:solidFill>
                            <a:latin typeface="Cambria Math"/>
                          </a:rPr>
                          <m:t>1.0/</m:t>
                        </m:r>
                        <m:rad>
                          <m:radPr>
                            <m:degHide m:val="on"/>
                            <m:ctrlP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2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3600" dirty="0">
                            <a:solidFill>
                              <a:prstClr val="black"/>
                            </a:solidFill>
                          </a:rPr>
                          <m:t>)</m:t>
                        </m:r>
                      </m:e>
                      <m:sup>
                        <m:r>
                          <a:rPr lang="en-US" sz="3600" b="0" i="1" dirty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10</m:t>
                        </m:r>
                      </m:sup>
                    </m:sSup>
                  </m:oMath>
                </a14:m>
                <a:r>
                  <a:rPr lang="en-US" sz="3600" dirty="0" smtClean="0">
                    <a:solidFill>
                      <a:prstClr val="black"/>
                    </a:solidFill>
                  </a:rPr>
                  <a:t> = 2%</a:t>
                </a:r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9840" y="3642527"/>
                <a:ext cx="3784947" cy="809773"/>
              </a:xfrm>
              <a:prstGeom prst="rect">
                <a:avLst/>
              </a:prstGeom>
              <a:blipFill rotWithShape="1">
                <a:blip r:embed="rId5"/>
                <a:stretch>
                  <a:fillRect r="-3865" b="-287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312821" y="4679754"/>
                <a:ext cx="4018985" cy="8097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dirty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3600" dirty="0">
                            <a:solidFill>
                              <a:prstClr val="black"/>
                            </a:solidFill>
                          </a:rPr>
                          <m:t>erf</m:t>
                        </m:r>
                        <m:r>
                          <m:rPr>
                            <m:nor/>
                          </m:rPr>
                          <a:rPr lang="en-US" sz="3600" dirty="0">
                            <a:solidFill>
                              <a:prstClr val="black"/>
                            </a:solidFill>
                          </a:rPr>
                          <m:t>(</m:t>
                        </m:r>
                        <m:r>
                          <a:rPr lang="en-US" sz="3600" b="0" i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2</m:t>
                        </m:r>
                        <m:r>
                          <a:rPr lang="en-US" sz="3600">
                            <a:solidFill>
                              <a:prstClr val="black"/>
                            </a:solidFill>
                            <a:latin typeface="Cambria Math"/>
                          </a:rPr>
                          <m:t>.0/</m:t>
                        </m:r>
                        <m:rad>
                          <m:radPr>
                            <m:degHide m:val="on"/>
                            <m:ctrlP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2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3600" dirty="0">
                            <a:solidFill>
                              <a:prstClr val="black"/>
                            </a:solidFill>
                          </a:rPr>
                          <m:t>)</m:t>
                        </m:r>
                      </m:e>
                      <m:sup>
                        <m:r>
                          <a:rPr lang="en-US" sz="3600" b="0" i="1" dirty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10</m:t>
                        </m:r>
                      </m:sup>
                    </m:sSup>
                  </m:oMath>
                </a14:m>
                <a:r>
                  <a:rPr lang="en-US" sz="3600" dirty="0" smtClean="0">
                    <a:solidFill>
                      <a:prstClr val="black"/>
                    </a:solidFill>
                  </a:rPr>
                  <a:t> = 63%</a:t>
                </a:r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2821" y="4679754"/>
                <a:ext cx="4018985" cy="809773"/>
              </a:xfrm>
              <a:prstGeom prst="rect">
                <a:avLst/>
              </a:prstGeom>
              <a:blipFill rotWithShape="1">
                <a:blip r:embed="rId6"/>
                <a:stretch>
                  <a:fillRect r="-3636" b="-27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985007" y="5656384"/>
                <a:ext cx="4674613" cy="8097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dirty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3600" dirty="0">
                            <a:solidFill>
                              <a:prstClr val="black"/>
                            </a:solidFill>
                          </a:rPr>
                          <m:t>erf</m:t>
                        </m:r>
                        <m:r>
                          <m:rPr>
                            <m:nor/>
                          </m:rPr>
                          <a:rPr lang="en-US" sz="3600" dirty="0">
                            <a:solidFill>
                              <a:prstClr val="black"/>
                            </a:solidFill>
                          </a:rPr>
                          <m:t>(</m:t>
                        </m:r>
                        <m:r>
                          <a:rPr lang="en-US" sz="3600" b="0" i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4</m:t>
                        </m:r>
                        <m:r>
                          <a:rPr lang="en-US" sz="3600">
                            <a:solidFill>
                              <a:prstClr val="black"/>
                            </a:solidFill>
                            <a:latin typeface="Cambria Math"/>
                          </a:rPr>
                          <m:t>.0/</m:t>
                        </m:r>
                        <m:rad>
                          <m:radPr>
                            <m:degHide m:val="on"/>
                            <m:ctrlP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2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3600" dirty="0">
                            <a:solidFill>
                              <a:prstClr val="black"/>
                            </a:solidFill>
                          </a:rPr>
                          <m:t>)</m:t>
                        </m:r>
                      </m:e>
                      <m:sup>
                        <m:r>
                          <a:rPr lang="en-US" sz="3600" b="0" i="1" dirty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10,000</m:t>
                        </m:r>
                      </m:sup>
                    </m:sSup>
                  </m:oMath>
                </a14:m>
                <a:r>
                  <a:rPr lang="en-US" sz="3600" dirty="0" smtClean="0">
                    <a:solidFill>
                      <a:prstClr val="black"/>
                    </a:solidFill>
                  </a:rPr>
                  <a:t> = 53%</a:t>
                </a:r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5007" y="5656384"/>
                <a:ext cx="4674613" cy="809773"/>
              </a:xfrm>
              <a:prstGeom prst="rect">
                <a:avLst/>
              </a:prstGeom>
              <a:blipFill rotWithShape="1">
                <a:blip r:embed="rId7"/>
                <a:stretch>
                  <a:fillRect r="-2999" b="-27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8862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619250"/>
            <a:ext cx="8982075" cy="650371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Why is a beamline guy doing refinement things?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07648" y="2257188"/>
            <a:ext cx="841760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Because: </a:t>
            </a:r>
            <a:r>
              <a:rPr lang="en-US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future of crystallography has alternate conformations</a:t>
            </a:r>
            <a:endParaRPr lang="en-US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3287" y="3827092"/>
            <a:ext cx="436832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Single-</a:t>
            </a:r>
            <a:r>
              <a:rPr lang="en-US" sz="2800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</a:t>
            </a:r>
            <a:r>
              <a:rPr lang="en-US" sz="28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models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poor resolution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signal/noise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Problem</a:t>
            </a:r>
            <a:endParaRPr lang="en-US" sz="28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20953" y="3844184"/>
            <a:ext cx="39410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Dynamics?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smtClean="0">
                <a:solidFill>
                  <a:srgbClr val="275B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Mechanism?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signal?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Overlapping states?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1"/>
            <a:ext cx="7142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https://bl831.als.lbl.gov/~</a:t>
            </a:r>
            <a:r>
              <a:rPr lang="en-US" dirty="0" smtClean="0"/>
              <a:t>jamesh/powerpoint/Ringberg_2025.pptx</a:t>
            </a:r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4" y="0"/>
            <a:ext cx="1343025" cy="134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5725" y="371475"/>
            <a:ext cx="6840334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Prediction vs Reality?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Dominant error: tangled ensembles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12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235" y="-1"/>
            <a:ext cx="8229600" cy="1658471"/>
          </a:xfrm>
        </p:spPr>
        <p:txBody>
          <a:bodyPr>
            <a:normAutofit/>
          </a:bodyPr>
          <a:lstStyle/>
          <a:p>
            <a:r>
              <a:rPr lang="en-US" dirty="0" smtClean="0"/>
              <a:t>Probability that it’s not noise</a:t>
            </a:r>
            <a:br>
              <a:rPr lang="en-US" dirty="0" smtClean="0"/>
            </a:br>
            <a:r>
              <a:rPr lang="en-US" sz="2800" dirty="0" smtClean="0"/>
              <a:t>average/sum </a:t>
            </a:r>
            <a:r>
              <a:rPr lang="en-US" sz="2800" dirty="0"/>
              <a:t>of </a:t>
            </a:r>
            <a:r>
              <a:rPr lang="en-US" sz="2800" dirty="0" err="1"/>
              <a:t>N</a:t>
            </a:r>
            <a:r>
              <a:rPr lang="en-US" sz="2800" baseline="-25000" dirty="0" err="1"/>
              <a:t>things</a:t>
            </a:r>
            <a:endParaRPr lang="en-US" sz="2800" baseline="-25000" dirty="0"/>
          </a:p>
        </p:txBody>
      </p:sp>
      <p:pic>
        <p:nvPicPr>
          <p:cNvPr id="50" name="Picture 2" descr="undefin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629" y="2164011"/>
            <a:ext cx="5701291" cy="435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/>
          <p:cNvSpPr txBox="1"/>
          <p:nvPr/>
        </p:nvSpPr>
        <p:spPr>
          <a:xfrm>
            <a:off x="543684" y="1982590"/>
            <a:ext cx="13260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χ</a:t>
            </a:r>
            <a:r>
              <a:rPr lang="en-US" sz="3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test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64763" y="2997631"/>
            <a:ext cx="209865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Probability</a:t>
            </a: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That its</a:t>
            </a: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Gaussian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08537" y="5289383"/>
            <a:ext cx="21194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tie breaker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573328" y="2385156"/>
            <a:ext cx="193231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32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things</a:t>
            </a:r>
            <a:endParaRPr lang="en-US" sz="32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7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88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“clip” for tolerating true outliers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35145" y="3265151"/>
                <a:ext cx="2456057" cy="9393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𝐸</m:t>
                      </m:r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28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𝑣</m:t>
                                  </m:r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𝑣</m:t>
                                  </m:r>
                                  <m:r>
                                    <a:rPr lang="en-US" sz="2800" i="1" baseline="-2500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0</m:t>
                                  </m:r>
                                </m:num>
                                <m:den>
                                  <m:r>
                                    <a:rPr lang="el-GR" sz="28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𝜎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145" y="3265151"/>
                <a:ext cx="2456057" cy="93936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196473" y="1331990"/>
                <a:ext cx="6484147" cy="11792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 smtClean="0">
                    <a:solidFill>
                      <a:prstClr val="black"/>
                    </a:solidFill>
                  </a:rPr>
                  <a:t>clip(</a:t>
                </a:r>
                <a:r>
                  <a:rPr lang="en-US" sz="3600" i="1" dirty="0" smtClean="0">
                    <a:solidFill>
                      <a:prstClr val="black"/>
                    </a:solidFill>
                  </a:rPr>
                  <a:t>E</a:t>
                </a:r>
                <a:r>
                  <a:rPr lang="en-US" sz="3600" dirty="0" smtClean="0">
                    <a:solidFill>
                      <a:prstClr val="black"/>
                    </a:solidFill>
                  </a:rPr>
                  <a:t>) </a:t>
                </a:r>
                <a14:m>
                  <m:oMath xmlns:m="http://schemas.openxmlformats.org/officeDocument/2006/math">
                    <m:r>
                      <a:rPr lang="en-US" sz="3600" i="1" smtClean="0">
                        <a:solidFill>
                          <a:prstClr val="black"/>
                        </a:solidFill>
                        <a:latin typeface="Cambria Math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sz="36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36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36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𝐸</m:t>
                              </m:r>
                              <m:r>
                                <a:rPr lang="en-US" sz="36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,             </m:t>
                              </m:r>
                              <m:r>
                                <a:rPr lang="en-US" sz="36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𝑖𝑓</m:t>
                              </m:r>
                              <m:r>
                                <a:rPr lang="en-US" sz="36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36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𝐸</m:t>
                              </m:r>
                              <m:r>
                                <a:rPr lang="en-US" sz="36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&lt;10  </m:t>
                              </m:r>
                            </m:e>
                          </m:mr>
                          <m:mr>
                            <m:e>
                              <m:r>
                                <a:rPr lang="en-US" sz="36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10+</m:t>
                              </m:r>
                              <m:func>
                                <m:funcPr>
                                  <m:ctrlPr>
                                    <a:rPr lang="en-US" sz="3600" b="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3600" b="0" i="0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log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36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6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</m:d>
                                </m:e>
                              </m:func>
                              <m:r>
                                <a:rPr lang="en-US" sz="36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sz="3600" b="0" i="0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log</m:t>
                              </m:r>
                              <m:r>
                                <a:rPr lang="en-US" sz="36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⁡(10)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6473" y="1331990"/>
                <a:ext cx="6484147" cy="1179234"/>
              </a:xfrm>
              <a:prstGeom prst="rect">
                <a:avLst/>
              </a:prstGeom>
              <a:blipFill rotWithShape="1">
                <a:blip r:embed="rId3"/>
                <a:stretch>
                  <a:fillRect l="-2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4283366" y="3273367"/>
            <a:ext cx="4682593" cy="3394253"/>
            <a:chOff x="4283366" y="3273367"/>
            <a:chExt cx="4682593" cy="3394253"/>
          </a:xfrm>
        </p:grpSpPr>
        <p:sp>
          <p:nvSpPr>
            <p:cNvPr id="8" name="Freeform 7"/>
            <p:cNvSpPr/>
            <p:nvPr/>
          </p:nvSpPr>
          <p:spPr>
            <a:xfrm>
              <a:off x="5099631" y="3292078"/>
              <a:ext cx="3698738" cy="2634438"/>
            </a:xfrm>
            <a:custGeom>
              <a:avLst/>
              <a:gdLst>
                <a:gd name="connsiteX0" fmla="*/ 0 w 3946918"/>
                <a:gd name="connsiteY0" fmla="*/ 2651546 h 2651546"/>
                <a:gd name="connsiteX1" fmla="*/ 1541124 w 3946918"/>
                <a:gd name="connsiteY1" fmla="*/ 452877 h 2651546"/>
                <a:gd name="connsiteX2" fmla="*/ 3729519 w 3946918"/>
                <a:gd name="connsiteY2" fmla="*/ 31636 h 2651546"/>
                <a:gd name="connsiteX3" fmla="*/ 3750068 w 3946918"/>
                <a:gd name="connsiteY3" fmla="*/ 62459 h 2651546"/>
                <a:gd name="connsiteX0" fmla="*/ 0 w 3729519"/>
                <a:gd name="connsiteY0" fmla="*/ 2619910 h 2619910"/>
                <a:gd name="connsiteX1" fmla="*/ 1541124 w 3729519"/>
                <a:gd name="connsiteY1" fmla="*/ 421241 h 2619910"/>
                <a:gd name="connsiteX2" fmla="*/ 3729519 w 3729519"/>
                <a:gd name="connsiteY2" fmla="*/ 0 h 2619910"/>
                <a:gd name="connsiteX0" fmla="*/ 0 w 3729519"/>
                <a:gd name="connsiteY0" fmla="*/ 2619910 h 2619910"/>
                <a:gd name="connsiteX1" fmla="*/ 1541124 w 3729519"/>
                <a:gd name="connsiteY1" fmla="*/ 421241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573304 w 3729519"/>
                <a:gd name="connsiteY1" fmla="*/ 2296227 h 2619910"/>
                <a:gd name="connsiteX2" fmla="*/ 1028125 w 3729519"/>
                <a:gd name="connsiteY2" fmla="*/ 1581113 h 2619910"/>
                <a:gd name="connsiteX3" fmla="*/ 1487616 w 3729519"/>
                <a:gd name="connsiteY3" fmla="*/ 440060 h 2619910"/>
                <a:gd name="connsiteX4" fmla="*/ 2388765 w 3729519"/>
                <a:gd name="connsiteY4" fmla="*/ 214869 h 2619910"/>
                <a:gd name="connsiteX5" fmla="*/ 3729519 w 3729519"/>
                <a:gd name="connsiteY5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87616 w 3729519"/>
                <a:gd name="connsiteY4" fmla="*/ 440060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87616 w 3729519"/>
                <a:gd name="connsiteY4" fmla="*/ 440060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611525 w 3729519"/>
                <a:gd name="connsiteY1" fmla="*/ 2525816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363093 w 3729519"/>
                <a:gd name="connsiteY1" fmla="*/ 2596699 h 2619910"/>
                <a:gd name="connsiteX2" fmla="*/ 611525 w 3729519"/>
                <a:gd name="connsiteY2" fmla="*/ 2525816 h 2619910"/>
                <a:gd name="connsiteX3" fmla="*/ 882888 w 3729519"/>
                <a:gd name="connsiteY3" fmla="*/ 2266117 h 2619910"/>
                <a:gd name="connsiteX4" fmla="*/ 1169540 w 3729519"/>
                <a:gd name="connsiteY4" fmla="*/ 1660152 h 2619910"/>
                <a:gd name="connsiteX5" fmla="*/ 1414149 w 3729519"/>
                <a:gd name="connsiteY5" fmla="*/ 880426 h 2619910"/>
                <a:gd name="connsiteX6" fmla="*/ 1499082 w 3729519"/>
                <a:gd name="connsiteY6" fmla="*/ 605666 h 2619910"/>
                <a:gd name="connsiteX7" fmla="*/ 1758131 w 3729519"/>
                <a:gd name="connsiteY7" fmla="*/ 409956 h 2619910"/>
                <a:gd name="connsiteX8" fmla="*/ 2388765 w 3729519"/>
                <a:gd name="connsiteY8" fmla="*/ 214869 h 2619910"/>
                <a:gd name="connsiteX9" fmla="*/ 3729519 w 3729519"/>
                <a:gd name="connsiteY9" fmla="*/ 0 h 2619910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1739021 w 3710409"/>
                <a:gd name="connsiteY7" fmla="*/ 409956 h 2602463"/>
                <a:gd name="connsiteX8" fmla="*/ 2369655 w 3710409"/>
                <a:gd name="connsiteY8" fmla="*/ 214869 h 2602463"/>
                <a:gd name="connsiteX9" fmla="*/ 3710409 w 3710409"/>
                <a:gd name="connsiteY9" fmla="*/ 0 h 2602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10409" h="2602463">
                  <a:moveTo>
                    <a:pt x="0" y="2597327"/>
                  </a:moveTo>
                  <a:cubicBezTo>
                    <a:pt x="50323" y="2590322"/>
                    <a:pt x="242062" y="2612381"/>
                    <a:pt x="343983" y="2596699"/>
                  </a:cubicBezTo>
                  <a:cubicBezTo>
                    <a:pt x="445904" y="2581017"/>
                    <a:pt x="495591" y="2577777"/>
                    <a:pt x="592415" y="2525816"/>
                  </a:cubicBezTo>
                  <a:cubicBezTo>
                    <a:pt x="689240" y="2473856"/>
                    <a:pt x="728733" y="2421686"/>
                    <a:pt x="863778" y="2266117"/>
                  </a:cubicBezTo>
                  <a:cubicBezTo>
                    <a:pt x="998823" y="2110548"/>
                    <a:pt x="1056790" y="1874791"/>
                    <a:pt x="1150430" y="1660152"/>
                  </a:cubicBezTo>
                  <a:cubicBezTo>
                    <a:pt x="1244070" y="1445513"/>
                    <a:pt x="1340115" y="1056174"/>
                    <a:pt x="1395039" y="880426"/>
                  </a:cubicBezTo>
                  <a:cubicBezTo>
                    <a:pt x="1449963" y="704678"/>
                    <a:pt x="1422642" y="684078"/>
                    <a:pt x="1479972" y="605666"/>
                  </a:cubicBezTo>
                  <a:cubicBezTo>
                    <a:pt x="1537302" y="527254"/>
                    <a:pt x="1590741" y="475089"/>
                    <a:pt x="1739021" y="409956"/>
                  </a:cubicBezTo>
                  <a:cubicBezTo>
                    <a:pt x="1887301" y="344823"/>
                    <a:pt x="2042364" y="288213"/>
                    <a:pt x="2369655" y="214869"/>
                  </a:cubicBezTo>
                  <a:cubicBezTo>
                    <a:pt x="2734387" y="144662"/>
                    <a:pt x="3483765" y="20129"/>
                    <a:pt x="3710409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095822" y="3273367"/>
              <a:ext cx="3703320" cy="26555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652936" y="3563747"/>
              <a:ext cx="4700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760542" y="4523365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737682" y="5711767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353016" y="5946599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717102" y="5941863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5031052" y="3292417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5031052" y="3532447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031052" y="3772477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5031052" y="4012507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5031052" y="4252537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031052" y="4492567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5031052" y="4732597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5031052" y="4972627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5031052" y="5212657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5031052" y="5452687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5031052" y="5692717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5034862" y="5932747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579692" y="5942272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6039613" y="5938462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6499534" y="5938462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6959455" y="5938462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7419376" y="5938462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7879297" y="5938462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8339218" y="5938462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8799142" y="5938462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8638625" y="5940439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>
              <a:off x="5095821" y="3288268"/>
              <a:ext cx="3698738" cy="2634657"/>
            </a:xfrm>
            <a:custGeom>
              <a:avLst/>
              <a:gdLst>
                <a:gd name="connsiteX0" fmla="*/ 0 w 3946918"/>
                <a:gd name="connsiteY0" fmla="*/ 2651546 h 2651546"/>
                <a:gd name="connsiteX1" fmla="*/ 1541124 w 3946918"/>
                <a:gd name="connsiteY1" fmla="*/ 452877 h 2651546"/>
                <a:gd name="connsiteX2" fmla="*/ 3729519 w 3946918"/>
                <a:gd name="connsiteY2" fmla="*/ 31636 h 2651546"/>
                <a:gd name="connsiteX3" fmla="*/ 3750068 w 3946918"/>
                <a:gd name="connsiteY3" fmla="*/ 62459 h 2651546"/>
                <a:gd name="connsiteX0" fmla="*/ 0 w 3729519"/>
                <a:gd name="connsiteY0" fmla="*/ 2619910 h 2619910"/>
                <a:gd name="connsiteX1" fmla="*/ 1541124 w 3729519"/>
                <a:gd name="connsiteY1" fmla="*/ 421241 h 2619910"/>
                <a:gd name="connsiteX2" fmla="*/ 3729519 w 3729519"/>
                <a:gd name="connsiteY2" fmla="*/ 0 h 2619910"/>
                <a:gd name="connsiteX0" fmla="*/ 0 w 3729519"/>
                <a:gd name="connsiteY0" fmla="*/ 2619910 h 2619910"/>
                <a:gd name="connsiteX1" fmla="*/ 1541124 w 3729519"/>
                <a:gd name="connsiteY1" fmla="*/ 421241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573304 w 3729519"/>
                <a:gd name="connsiteY1" fmla="*/ 2296227 h 2619910"/>
                <a:gd name="connsiteX2" fmla="*/ 1028125 w 3729519"/>
                <a:gd name="connsiteY2" fmla="*/ 1581113 h 2619910"/>
                <a:gd name="connsiteX3" fmla="*/ 1487616 w 3729519"/>
                <a:gd name="connsiteY3" fmla="*/ 440060 h 2619910"/>
                <a:gd name="connsiteX4" fmla="*/ 2388765 w 3729519"/>
                <a:gd name="connsiteY4" fmla="*/ 214869 h 2619910"/>
                <a:gd name="connsiteX5" fmla="*/ 3729519 w 3729519"/>
                <a:gd name="connsiteY5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87616 w 3729519"/>
                <a:gd name="connsiteY4" fmla="*/ 440060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87616 w 3729519"/>
                <a:gd name="connsiteY4" fmla="*/ 440060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611525 w 3729519"/>
                <a:gd name="connsiteY1" fmla="*/ 2525816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363093 w 3729519"/>
                <a:gd name="connsiteY1" fmla="*/ 2596699 h 2619910"/>
                <a:gd name="connsiteX2" fmla="*/ 611525 w 3729519"/>
                <a:gd name="connsiteY2" fmla="*/ 2525816 h 2619910"/>
                <a:gd name="connsiteX3" fmla="*/ 882888 w 3729519"/>
                <a:gd name="connsiteY3" fmla="*/ 2266117 h 2619910"/>
                <a:gd name="connsiteX4" fmla="*/ 1169540 w 3729519"/>
                <a:gd name="connsiteY4" fmla="*/ 1660152 h 2619910"/>
                <a:gd name="connsiteX5" fmla="*/ 1414149 w 3729519"/>
                <a:gd name="connsiteY5" fmla="*/ 880426 h 2619910"/>
                <a:gd name="connsiteX6" fmla="*/ 1499082 w 3729519"/>
                <a:gd name="connsiteY6" fmla="*/ 605666 h 2619910"/>
                <a:gd name="connsiteX7" fmla="*/ 1758131 w 3729519"/>
                <a:gd name="connsiteY7" fmla="*/ 409956 h 2619910"/>
                <a:gd name="connsiteX8" fmla="*/ 2388765 w 3729519"/>
                <a:gd name="connsiteY8" fmla="*/ 214869 h 2619910"/>
                <a:gd name="connsiteX9" fmla="*/ 3729519 w 3729519"/>
                <a:gd name="connsiteY9" fmla="*/ 0 h 2619910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1739021 w 3710409"/>
                <a:gd name="connsiteY7" fmla="*/ 409956 h 2602463"/>
                <a:gd name="connsiteX8" fmla="*/ 2369655 w 3710409"/>
                <a:gd name="connsiteY8" fmla="*/ 214869 h 2602463"/>
                <a:gd name="connsiteX9" fmla="*/ 3710409 w 3710409"/>
                <a:gd name="connsiteY9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1739021 w 3710409"/>
                <a:gd name="connsiteY7" fmla="*/ 409956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1245980 w 3710409"/>
                <a:gd name="connsiteY3" fmla="*/ 2427959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1245980 w 3710409"/>
                <a:gd name="connsiteY3" fmla="*/ 2427959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1245980 w 3710409"/>
                <a:gd name="connsiteY3" fmla="*/ 2427959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660128 w 3710409"/>
                <a:gd name="connsiteY7" fmla="*/ 176603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851229 w 3710409"/>
                <a:gd name="connsiteY7" fmla="*/ 138966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851229 w 3710409"/>
                <a:gd name="connsiteY7" fmla="*/ 138966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851229 w 3710409"/>
                <a:gd name="connsiteY7" fmla="*/ 138966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702171 w 3710409"/>
                <a:gd name="connsiteY7" fmla="*/ 165312 h 2602679"/>
                <a:gd name="connsiteX8" fmla="*/ 3710409 w 3710409"/>
                <a:gd name="connsiteY8" fmla="*/ 0 h 2602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10409" h="2602679">
                  <a:moveTo>
                    <a:pt x="0" y="2597327"/>
                  </a:moveTo>
                  <a:cubicBezTo>
                    <a:pt x="50323" y="2590322"/>
                    <a:pt x="242062" y="2612381"/>
                    <a:pt x="343983" y="2596699"/>
                  </a:cubicBezTo>
                  <a:cubicBezTo>
                    <a:pt x="445904" y="2581017"/>
                    <a:pt x="763132" y="2619177"/>
                    <a:pt x="886711" y="2593563"/>
                  </a:cubicBezTo>
                  <a:cubicBezTo>
                    <a:pt x="1010290" y="2567949"/>
                    <a:pt x="1110935" y="2583528"/>
                    <a:pt x="1245980" y="2427959"/>
                  </a:cubicBezTo>
                  <a:cubicBezTo>
                    <a:pt x="1381025" y="2272390"/>
                    <a:pt x="1389306" y="2251167"/>
                    <a:pt x="1494412" y="2062874"/>
                  </a:cubicBezTo>
                  <a:cubicBezTo>
                    <a:pt x="1599518" y="1874581"/>
                    <a:pt x="1821690" y="1473951"/>
                    <a:pt x="1876614" y="1298203"/>
                  </a:cubicBezTo>
                  <a:cubicBezTo>
                    <a:pt x="1950648" y="1122455"/>
                    <a:pt x="2026521" y="854702"/>
                    <a:pt x="2164114" y="665887"/>
                  </a:cubicBezTo>
                  <a:cubicBezTo>
                    <a:pt x="2301707" y="477072"/>
                    <a:pt x="2429167" y="216073"/>
                    <a:pt x="2702171" y="165312"/>
                  </a:cubicBezTo>
                  <a:cubicBezTo>
                    <a:pt x="2975175" y="114551"/>
                    <a:pt x="3299703" y="85408"/>
                    <a:pt x="3710409" y="0"/>
                  </a:cubicBezTo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 rot="17355823">
              <a:off x="5700685" y="4337177"/>
              <a:ext cx="8050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N=10</a:t>
              </a:r>
              <a:endPara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 rot="17785745">
              <a:off x="6557936" y="4622927"/>
              <a:ext cx="130356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N=10,000</a:t>
              </a:r>
              <a:endParaRPr lang="en-US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813241" y="6267510"/>
              <a:ext cx="24625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ax sigma deviate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283366" y="4148971"/>
              <a:ext cx="5549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wE</a:t>
              </a:r>
              <a:endParaRPr lang="en-US" sz="20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42900" y="4305300"/>
            <a:ext cx="38766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Colloquially: 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OK! OK! Its an outlier! Let’s not agonize about it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42950" y="2952750"/>
            <a:ext cx="1771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Statistical Energy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346202" y="5730359"/>
            <a:ext cx="43147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10</a:t>
            </a:r>
            <a:r>
              <a:rPr lang="el-GR" sz="2400" dirty="0">
                <a:solidFill>
                  <a:schemeClr val="accent6">
                    <a:lumMod val="75000"/>
                  </a:schemeClr>
                </a:solidFill>
              </a:rPr>
              <a:t>σ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vs 10.1</a:t>
            </a:r>
            <a:r>
              <a:rPr lang="el-GR" sz="2400" dirty="0" smtClean="0">
                <a:solidFill>
                  <a:schemeClr val="accent6">
                    <a:lumMod val="75000"/>
                  </a:schemeClr>
                </a:solidFill>
              </a:rPr>
              <a:t>σ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not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more important</a:t>
            </a:r>
          </a:p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t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han 3.3</a:t>
            </a:r>
            <a:r>
              <a:rPr lang="el-GR" sz="2400" dirty="0" smtClean="0">
                <a:solidFill>
                  <a:schemeClr val="accent6">
                    <a:lumMod val="75000"/>
                  </a:schemeClr>
                </a:solidFill>
              </a:rPr>
              <a:t>σ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vs 3.0</a:t>
            </a:r>
            <a:r>
              <a:rPr lang="el-GR" sz="2400" dirty="0" smtClean="0">
                <a:solidFill>
                  <a:schemeClr val="accent6">
                    <a:lumMod val="75000"/>
                  </a:schemeClr>
                </a:solidFill>
              </a:rPr>
              <a:t>σ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315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235" y="-1"/>
            <a:ext cx="8229600" cy="1658471"/>
          </a:xfrm>
        </p:spPr>
        <p:txBody>
          <a:bodyPr>
            <a:normAutofit/>
          </a:bodyPr>
          <a:lstStyle/>
          <a:p>
            <a:r>
              <a:rPr lang="en-US" dirty="0" smtClean="0"/>
              <a:t>Probability that it’s not noise</a:t>
            </a:r>
            <a:br>
              <a:rPr lang="en-US" dirty="0" smtClean="0"/>
            </a:br>
            <a:r>
              <a:rPr lang="en-US" sz="2800" dirty="0" smtClean="0">
                <a:solidFill>
                  <a:srgbClr val="CC00CC"/>
                </a:solidFill>
              </a:rPr>
              <a:t>softer</a:t>
            </a:r>
            <a:endParaRPr lang="en-US" sz="2800" dirty="0">
              <a:solidFill>
                <a:srgbClr val="CC00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7929" y="3422415"/>
            <a:ext cx="292458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</a:t>
            </a:r>
            <a:r>
              <a:rPr lang="en-US" i="1" baseline="-25000" dirty="0" err="1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nn</a:t>
            </a:r>
            <a:r>
              <a:rPr lang="en-US" dirty="0" smtClean="0">
                <a:solidFill>
                  <a:prstClr val="black"/>
                </a:solidFill>
              </a:rPr>
              <a:t>        probability</a:t>
            </a:r>
          </a:p>
          <a:p>
            <a:r>
              <a:rPr lang="en-US" i="1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</a:t>
            </a:r>
            <a:r>
              <a:rPr lang="en-US" i="1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-v</a:t>
            </a:r>
            <a:r>
              <a:rPr lang="en-US" i="1" baseline="-25000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  <a:r>
              <a:rPr lang="en-US" dirty="0" smtClean="0">
                <a:solidFill>
                  <a:prstClr val="black"/>
                </a:solidFill>
              </a:rPr>
              <a:t>    deviation from ideal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σ        </a:t>
            </a:r>
            <a:r>
              <a:rPr lang="en-US" dirty="0" err="1" smtClean="0">
                <a:solidFill>
                  <a:prstClr val="black"/>
                </a:solidFill>
              </a:rPr>
              <a:t>rms</a:t>
            </a:r>
            <a:r>
              <a:rPr lang="en-US" dirty="0" smtClean="0">
                <a:solidFill>
                  <a:prstClr val="black"/>
                </a:solidFill>
              </a:rPr>
              <a:t> deviation expected</a:t>
            </a:r>
          </a:p>
          <a:p>
            <a:r>
              <a:rPr lang="en-US" dirty="0" err="1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inverf</a:t>
            </a:r>
            <a:r>
              <a:rPr lang="en-US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()  </a:t>
            </a:r>
            <a:r>
              <a:rPr lang="en-US" dirty="0" smtClean="0">
                <a:solidFill>
                  <a:prstClr val="black"/>
                </a:solidFill>
              </a:rPr>
              <a:t>inverse erf()</a:t>
            </a:r>
          </a:p>
          <a:p>
            <a:r>
              <a:rPr lang="en-US" dirty="0" err="1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</a:t>
            </a:r>
            <a:r>
              <a:rPr lang="en-US" baseline="-25000" dirty="0" err="1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things</a:t>
            </a:r>
            <a:r>
              <a:rPr lang="en-US" dirty="0" smtClean="0">
                <a:solidFill>
                  <a:prstClr val="black"/>
                </a:solidFill>
              </a:rPr>
              <a:t>    number of trials</a:t>
            </a:r>
            <a:endParaRPr lang="en-US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-949583" y="5083370"/>
                <a:ext cx="6426679" cy="1449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6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𝜎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𝑃</m:t>
                          </m:r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50</m:t>
                          </m:r>
                        </m:sub>
                      </m:sSub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en-US" sz="3600" i="1" dirty="0" smtClean="0">
                  <a:solidFill>
                    <a:prstClr val="black"/>
                  </a:solidFill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36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2</m:t>
                          </m:r>
                        </m:e>
                      </m:rad>
                      <m:r>
                        <a:rPr lang="en-US" sz="3600" b="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b="0" i="0" smtClean="0">
                          <a:solidFill>
                            <a:prstClr val="black"/>
                          </a:solidFill>
                          <a:latin typeface="Cambria Math"/>
                        </a:rPr>
                        <m:t>inverf</m:t>
                      </m:r>
                      <m:d>
                        <m:dPr>
                          <m:ctrlP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6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0.5</m:t>
                              </m:r>
                            </m:e>
                            <m:sup>
                              <m:f>
                                <m:fPr>
                                  <m:type m:val="skw"/>
                                  <m:ctrlPr>
                                    <a:rPr lang="en-US" sz="3600" b="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b="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36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6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sz="36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𝑡h𝑖𝑛𝑔𝑠</m:t>
                                      </m:r>
                                    </m:sub>
                                  </m:sSub>
                                </m:den>
                              </m:f>
                            </m:sup>
                          </m:sSup>
                        </m:e>
                      </m:d>
                    </m:oMath>
                  </m:oMathPara>
                </a14:m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949583" y="5083370"/>
                <a:ext cx="6426679" cy="1449628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-346551" y="1457869"/>
                <a:ext cx="6959797" cy="15833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i="1" smtClean="0">
                              <a:solidFill>
                                <a:srgbClr val="CC00CC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4400" i="1">
                              <a:solidFill>
                                <a:srgbClr val="CC00CC"/>
                              </a:solidFill>
                              <a:latin typeface="Cambria Math"/>
                            </a:rPr>
                            <m:t>𝑃</m:t>
                          </m:r>
                          <m:r>
                            <a:rPr lang="en-US" sz="4400" i="1" baseline="-25000">
                              <a:solidFill>
                                <a:srgbClr val="CC00CC"/>
                              </a:solidFill>
                              <a:latin typeface="Cambria Math"/>
                            </a:rPr>
                            <m:t>𝑛</m:t>
                          </m:r>
                          <m:r>
                            <a:rPr lang="en-US" sz="4400" b="0" i="1" baseline="-25000" smtClean="0">
                              <a:solidFill>
                                <a:srgbClr val="CC00CC"/>
                              </a:solidFill>
                              <a:latin typeface="Cambria Math"/>
                            </a:rPr>
                            <m:t>𝑛</m:t>
                          </m:r>
                        </m:e>
                        <m:sup>
                          <m:r>
                            <a:rPr lang="en-US" sz="4400" b="0" i="1" baseline="-25000" smtClean="0">
                              <a:solidFill>
                                <a:srgbClr val="CC00CC"/>
                              </a:solidFill>
                              <a:latin typeface="Cambria Math"/>
                            </a:rPr>
                            <m:t>𝑠𝑜𝑓𝑡</m:t>
                          </m:r>
                        </m:sup>
                      </m:sSup>
                      <m:r>
                        <a:rPr lang="en-US" sz="44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4400" b="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1−</m:t>
                      </m:r>
                      <m:sSup>
                        <m:sSupPr>
                          <m:ctrlP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2</m:t>
                          </m:r>
                        </m:e>
                        <m:sup>
                          <m:d>
                            <m:dPr>
                              <m:ctrlPr>
                                <a:rPr lang="en-US" sz="44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4400" b="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44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box>
                                        <m:boxPr>
                                          <m:ctrlPr>
                                            <a:rPr lang="en-US" sz="4400" b="0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boxPr>
                                        <m:e>
                                          <m:argPr>
                                            <m:argSz m:val="-1"/>
                                          </m:argPr>
                                          <m:f>
                                            <m:fPr>
                                              <m:ctrlPr>
                                                <a:rPr lang="en-US" sz="4400" b="0" i="1" smtClean="0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/>
                                                </a:rPr>
                                              </m:ctrlPr>
                                            </m:fPr>
                                            <m:num>
                                              <m:d>
                                                <m:dPr>
                                                  <m:begChr m:val="|"/>
                                                  <m:endChr m:val="|"/>
                                                  <m:ctrlPr>
                                                    <a:rPr lang="en-US" sz="4400" b="0" i="1" smtClean="0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44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/>
                                                    </a:rPr>
                                                    <m:t>𝑣</m:t>
                                                  </m:r>
                                                  <m:r>
                                                    <a:rPr lang="en-US" sz="44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/>
                                                    </a:rPr>
                                                    <m:t>−</m:t>
                                                  </m:r>
                                                  <m:r>
                                                    <a:rPr lang="en-US" sz="44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/>
                                                    </a:rPr>
                                                    <m:t>𝑣</m:t>
                                                  </m:r>
                                                  <m:r>
                                                    <a:rPr lang="en-US" sz="4400" i="1" baseline="-25000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d>
                                            </m:num>
                                            <m:den>
                                              <m:sSub>
                                                <m:sSubPr>
                                                  <m:ctrlPr>
                                                    <a:rPr lang="en-US" sz="40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40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/>
                                                      <a:ea typeface="Cambria Math"/>
                                                    </a:rPr>
                                                    <m:t>𝜎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40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/>
                                                    </a:rPr>
                                                    <m:t>𝑃</m:t>
                                                  </m:r>
                                                  <m:r>
                                                    <a:rPr lang="en-US" sz="40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/>
                                                    </a:rPr>
                                                    <m:t>50</m:t>
                                                  </m:r>
                                                </m:sub>
                                              </m:sSub>
                                            </m:den>
                                          </m:f>
                                        </m:e>
                                      </m:box>
                                    </m:e>
                                  </m:d>
                                </m:e>
                                <m:sup>
                                  <m:r>
                                    <a:rPr lang="en-US" sz="4400" b="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5</m:t>
                                  </m:r>
                                </m:sup>
                              </m:sSup>
                            </m:e>
                          </m:d>
                        </m:sup>
                      </m:sSup>
                    </m:oMath>
                  </m:oMathPara>
                </a14:m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46551" y="1457869"/>
                <a:ext cx="6959797" cy="158338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4373013" y="3213600"/>
            <a:ext cx="4656420" cy="3549643"/>
            <a:chOff x="4283366" y="2863977"/>
            <a:chExt cx="4656420" cy="3549643"/>
          </a:xfrm>
        </p:grpSpPr>
        <p:sp>
          <p:nvSpPr>
            <p:cNvPr id="8" name="Freeform 7"/>
            <p:cNvSpPr/>
            <p:nvPr/>
          </p:nvSpPr>
          <p:spPr>
            <a:xfrm>
              <a:off x="5099631" y="3022519"/>
              <a:ext cx="3698738" cy="2644796"/>
            </a:xfrm>
            <a:custGeom>
              <a:avLst/>
              <a:gdLst>
                <a:gd name="connsiteX0" fmla="*/ 0 w 3946918"/>
                <a:gd name="connsiteY0" fmla="*/ 2651546 h 2651546"/>
                <a:gd name="connsiteX1" fmla="*/ 1541124 w 3946918"/>
                <a:gd name="connsiteY1" fmla="*/ 452877 h 2651546"/>
                <a:gd name="connsiteX2" fmla="*/ 3729519 w 3946918"/>
                <a:gd name="connsiteY2" fmla="*/ 31636 h 2651546"/>
                <a:gd name="connsiteX3" fmla="*/ 3750068 w 3946918"/>
                <a:gd name="connsiteY3" fmla="*/ 62459 h 2651546"/>
                <a:gd name="connsiteX0" fmla="*/ 0 w 3729519"/>
                <a:gd name="connsiteY0" fmla="*/ 2619910 h 2619910"/>
                <a:gd name="connsiteX1" fmla="*/ 1541124 w 3729519"/>
                <a:gd name="connsiteY1" fmla="*/ 421241 h 2619910"/>
                <a:gd name="connsiteX2" fmla="*/ 3729519 w 3729519"/>
                <a:gd name="connsiteY2" fmla="*/ 0 h 2619910"/>
                <a:gd name="connsiteX0" fmla="*/ 0 w 3729519"/>
                <a:gd name="connsiteY0" fmla="*/ 2619910 h 2619910"/>
                <a:gd name="connsiteX1" fmla="*/ 1541124 w 3729519"/>
                <a:gd name="connsiteY1" fmla="*/ 421241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573304 w 3729519"/>
                <a:gd name="connsiteY1" fmla="*/ 2296227 h 2619910"/>
                <a:gd name="connsiteX2" fmla="*/ 1028125 w 3729519"/>
                <a:gd name="connsiteY2" fmla="*/ 1581113 h 2619910"/>
                <a:gd name="connsiteX3" fmla="*/ 1487616 w 3729519"/>
                <a:gd name="connsiteY3" fmla="*/ 440060 h 2619910"/>
                <a:gd name="connsiteX4" fmla="*/ 2388765 w 3729519"/>
                <a:gd name="connsiteY4" fmla="*/ 214869 h 2619910"/>
                <a:gd name="connsiteX5" fmla="*/ 3729519 w 3729519"/>
                <a:gd name="connsiteY5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87616 w 3729519"/>
                <a:gd name="connsiteY4" fmla="*/ 440060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87616 w 3729519"/>
                <a:gd name="connsiteY4" fmla="*/ 440060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611525 w 3729519"/>
                <a:gd name="connsiteY1" fmla="*/ 2525816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363093 w 3729519"/>
                <a:gd name="connsiteY1" fmla="*/ 2596699 h 2619910"/>
                <a:gd name="connsiteX2" fmla="*/ 611525 w 3729519"/>
                <a:gd name="connsiteY2" fmla="*/ 2525816 h 2619910"/>
                <a:gd name="connsiteX3" fmla="*/ 882888 w 3729519"/>
                <a:gd name="connsiteY3" fmla="*/ 2266117 h 2619910"/>
                <a:gd name="connsiteX4" fmla="*/ 1169540 w 3729519"/>
                <a:gd name="connsiteY4" fmla="*/ 1660152 h 2619910"/>
                <a:gd name="connsiteX5" fmla="*/ 1414149 w 3729519"/>
                <a:gd name="connsiteY5" fmla="*/ 880426 h 2619910"/>
                <a:gd name="connsiteX6" fmla="*/ 1499082 w 3729519"/>
                <a:gd name="connsiteY6" fmla="*/ 605666 h 2619910"/>
                <a:gd name="connsiteX7" fmla="*/ 1758131 w 3729519"/>
                <a:gd name="connsiteY7" fmla="*/ 409956 h 2619910"/>
                <a:gd name="connsiteX8" fmla="*/ 2388765 w 3729519"/>
                <a:gd name="connsiteY8" fmla="*/ 214869 h 2619910"/>
                <a:gd name="connsiteX9" fmla="*/ 3729519 w 3729519"/>
                <a:gd name="connsiteY9" fmla="*/ 0 h 2619910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1739021 w 3710409"/>
                <a:gd name="connsiteY7" fmla="*/ 409956 h 2602463"/>
                <a:gd name="connsiteX8" fmla="*/ 2369655 w 3710409"/>
                <a:gd name="connsiteY8" fmla="*/ 214869 h 2602463"/>
                <a:gd name="connsiteX9" fmla="*/ 3710409 w 3710409"/>
                <a:gd name="connsiteY9" fmla="*/ 0 h 2602463"/>
                <a:gd name="connsiteX0" fmla="*/ 0 w 3710409"/>
                <a:gd name="connsiteY0" fmla="*/ 2597327 h 2597327"/>
                <a:gd name="connsiteX1" fmla="*/ 343983 w 3710409"/>
                <a:gd name="connsiteY1" fmla="*/ 2596699 h 2597327"/>
                <a:gd name="connsiteX2" fmla="*/ 592415 w 3710409"/>
                <a:gd name="connsiteY2" fmla="*/ 2525816 h 2597327"/>
                <a:gd name="connsiteX3" fmla="*/ 863778 w 3710409"/>
                <a:gd name="connsiteY3" fmla="*/ 2266117 h 2597327"/>
                <a:gd name="connsiteX4" fmla="*/ 1150430 w 3710409"/>
                <a:gd name="connsiteY4" fmla="*/ 1660152 h 2597327"/>
                <a:gd name="connsiteX5" fmla="*/ 1395039 w 3710409"/>
                <a:gd name="connsiteY5" fmla="*/ 880426 h 2597327"/>
                <a:gd name="connsiteX6" fmla="*/ 1479972 w 3710409"/>
                <a:gd name="connsiteY6" fmla="*/ 605666 h 2597327"/>
                <a:gd name="connsiteX7" fmla="*/ 1739021 w 3710409"/>
                <a:gd name="connsiteY7" fmla="*/ 409956 h 2597327"/>
                <a:gd name="connsiteX8" fmla="*/ 2369655 w 3710409"/>
                <a:gd name="connsiteY8" fmla="*/ 214869 h 2597327"/>
                <a:gd name="connsiteX9" fmla="*/ 3710409 w 3710409"/>
                <a:gd name="connsiteY9" fmla="*/ 0 h 2597327"/>
                <a:gd name="connsiteX0" fmla="*/ 0 w 3710409"/>
                <a:gd name="connsiteY0" fmla="*/ 2597327 h 2597327"/>
                <a:gd name="connsiteX1" fmla="*/ 194924 w 3710409"/>
                <a:gd name="connsiteY1" fmla="*/ 1919223 h 2597327"/>
                <a:gd name="connsiteX2" fmla="*/ 592415 w 3710409"/>
                <a:gd name="connsiteY2" fmla="*/ 2525816 h 2597327"/>
                <a:gd name="connsiteX3" fmla="*/ 863778 w 3710409"/>
                <a:gd name="connsiteY3" fmla="*/ 2266117 h 2597327"/>
                <a:gd name="connsiteX4" fmla="*/ 1150430 w 3710409"/>
                <a:gd name="connsiteY4" fmla="*/ 1660152 h 2597327"/>
                <a:gd name="connsiteX5" fmla="*/ 1395039 w 3710409"/>
                <a:gd name="connsiteY5" fmla="*/ 880426 h 2597327"/>
                <a:gd name="connsiteX6" fmla="*/ 1479972 w 3710409"/>
                <a:gd name="connsiteY6" fmla="*/ 605666 h 2597327"/>
                <a:gd name="connsiteX7" fmla="*/ 1739021 w 3710409"/>
                <a:gd name="connsiteY7" fmla="*/ 409956 h 2597327"/>
                <a:gd name="connsiteX8" fmla="*/ 2369655 w 3710409"/>
                <a:gd name="connsiteY8" fmla="*/ 214869 h 2597327"/>
                <a:gd name="connsiteX9" fmla="*/ 3710409 w 3710409"/>
                <a:gd name="connsiteY9" fmla="*/ 0 h 2597327"/>
                <a:gd name="connsiteX0" fmla="*/ 0 w 3710409"/>
                <a:gd name="connsiteY0" fmla="*/ 2599195 h 2599195"/>
                <a:gd name="connsiteX1" fmla="*/ 194924 w 3710409"/>
                <a:gd name="connsiteY1" fmla="*/ 1921091 h 2599195"/>
                <a:gd name="connsiteX2" fmla="*/ 592415 w 3710409"/>
                <a:gd name="connsiteY2" fmla="*/ 2527684 h 2599195"/>
                <a:gd name="connsiteX3" fmla="*/ 863778 w 3710409"/>
                <a:gd name="connsiteY3" fmla="*/ 2267985 h 2599195"/>
                <a:gd name="connsiteX4" fmla="*/ 1150430 w 3710409"/>
                <a:gd name="connsiteY4" fmla="*/ 1662020 h 2599195"/>
                <a:gd name="connsiteX5" fmla="*/ 1395039 w 3710409"/>
                <a:gd name="connsiteY5" fmla="*/ 882294 h 2599195"/>
                <a:gd name="connsiteX6" fmla="*/ 1479972 w 3710409"/>
                <a:gd name="connsiteY6" fmla="*/ 607534 h 2599195"/>
                <a:gd name="connsiteX7" fmla="*/ 1739021 w 3710409"/>
                <a:gd name="connsiteY7" fmla="*/ 411824 h 2599195"/>
                <a:gd name="connsiteX8" fmla="*/ 2369655 w 3710409"/>
                <a:gd name="connsiteY8" fmla="*/ 216737 h 2599195"/>
                <a:gd name="connsiteX9" fmla="*/ 3710409 w 3710409"/>
                <a:gd name="connsiteY9" fmla="*/ 1868 h 2599195"/>
                <a:gd name="connsiteX0" fmla="*/ 0 w 3710409"/>
                <a:gd name="connsiteY0" fmla="*/ 2597327 h 2597327"/>
                <a:gd name="connsiteX1" fmla="*/ 194924 w 3710409"/>
                <a:gd name="connsiteY1" fmla="*/ 1919223 h 2597327"/>
                <a:gd name="connsiteX2" fmla="*/ 592415 w 3710409"/>
                <a:gd name="connsiteY2" fmla="*/ 2525816 h 2597327"/>
                <a:gd name="connsiteX3" fmla="*/ 863778 w 3710409"/>
                <a:gd name="connsiteY3" fmla="*/ 2266117 h 2597327"/>
                <a:gd name="connsiteX4" fmla="*/ 1150430 w 3710409"/>
                <a:gd name="connsiteY4" fmla="*/ 1660152 h 2597327"/>
                <a:gd name="connsiteX5" fmla="*/ 1395039 w 3710409"/>
                <a:gd name="connsiteY5" fmla="*/ 880426 h 2597327"/>
                <a:gd name="connsiteX6" fmla="*/ 1479972 w 3710409"/>
                <a:gd name="connsiteY6" fmla="*/ 605666 h 2597327"/>
                <a:gd name="connsiteX7" fmla="*/ 1739021 w 3710409"/>
                <a:gd name="connsiteY7" fmla="*/ 409956 h 2597327"/>
                <a:gd name="connsiteX8" fmla="*/ 3710409 w 3710409"/>
                <a:gd name="connsiteY8" fmla="*/ 0 h 2597327"/>
                <a:gd name="connsiteX0" fmla="*/ 0 w 3710409"/>
                <a:gd name="connsiteY0" fmla="*/ 2597327 h 2597327"/>
                <a:gd name="connsiteX1" fmla="*/ 194924 w 3710409"/>
                <a:gd name="connsiteY1" fmla="*/ 1919223 h 2597327"/>
                <a:gd name="connsiteX2" fmla="*/ 592415 w 3710409"/>
                <a:gd name="connsiteY2" fmla="*/ 2525816 h 2597327"/>
                <a:gd name="connsiteX3" fmla="*/ 863778 w 3710409"/>
                <a:gd name="connsiteY3" fmla="*/ 2266117 h 2597327"/>
                <a:gd name="connsiteX4" fmla="*/ 1150430 w 3710409"/>
                <a:gd name="connsiteY4" fmla="*/ 1660152 h 2597327"/>
                <a:gd name="connsiteX5" fmla="*/ 1395039 w 3710409"/>
                <a:gd name="connsiteY5" fmla="*/ 880426 h 2597327"/>
                <a:gd name="connsiteX6" fmla="*/ 1739021 w 3710409"/>
                <a:gd name="connsiteY6" fmla="*/ 409956 h 2597327"/>
                <a:gd name="connsiteX7" fmla="*/ 3710409 w 3710409"/>
                <a:gd name="connsiteY7" fmla="*/ 0 h 2597327"/>
                <a:gd name="connsiteX0" fmla="*/ 0 w 3710409"/>
                <a:gd name="connsiteY0" fmla="*/ 2597327 h 2597327"/>
                <a:gd name="connsiteX1" fmla="*/ 194924 w 3710409"/>
                <a:gd name="connsiteY1" fmla="*/ 1919223 h 2597327"/>
                <a:gd name="connsiteX2" fmla="*/ 592415 w 3710409"/>
                <a:gd name="connsiteY2" fmla="*/ 2525816 h 2597327"/>
                <a:gd name="connsiteX3" fmla="*/ 863778 w 3710409"/>
                <a:gd name="connsiteY3" fmla="*/ 2266117 h 2597327"/>
                <a:gd name="connsiteX4" fmla="*/ 1150430 w 3710409"/>
                <a:gd name="connsiteY4" fmla="*/ 1660152 h 2597327"/>
                <a:gd name="connsiteX5" fmla="*/ 1739021 w 3710409"/>
                <a:gd name="connsiteY5" fmla="*/ 409956 h 2597327"/>
                <a:gd name="connsiteX6" fmla="*/ 3710409 w 3710409"/>
                <a:gd name="connsiteY6" fmla="*/ 0 h 2597327"/>
                <a:gd name="connsiteX0" fmla="*/ 0 w 3710409"/>
                <a:gd name="connsiteY0" fmla="*/ 2641691 h 2641691"/>
                <a:gd name="connsiteX1" fmla="*/ 194924 w 3710409"/>
                <a:gd name="connsiteY1" fmla="*/ 1963587 h 2641691"/>
                <a:gd name="connsiteX2" fmla="*/ 592415 w 3710409"/>
                <a:gd name="connsiteY2" fmla="*/ 2570180 h 2641691"/>
                <a:gd name="connsiteX3" fmla="*/ 863778 w 3710409"/>
                <a:gd name="connsiteY3" fmla="*/ 2310481 h 2641691"/>
                <a:gd name="connsiteX4" fmla="*/ 1150430 w 3710409"/>
                <a:gd name="connsiteY4" fmla="*/ 1704516 h 2641691"/>
                <a:gd name="connsiteX5" fmla="*/ 1677869 w 3710409"/>
                <a:gd name="connsiteY5" fmla="*/ 29016 h 2641691"/>
                <a:gd name="connsiteX6" fmla="*/ 3710409 w 3710409"/>
                <a:gd name="connsiteY6" fmla="*/ 44364 h 2641691"/>
                <a:gd name="connsiteX0" fmla="*/ 0 w 3710409"/>
                <a:gd name="connsiteY0" fmla="*/ 2613397 h 2613397"/>
                <a:gd name="connsiteX1" fmla="*/ 194924 w 3710409"/>
                <a:gd name="connsiteY1" fmla="*/ 1935293 h 2613397"/>
                <a:gd name="connsiteX2" fmla="*/ 592415 w 3710409"/>
                <a:gd name="connsiteY2" fmla="*/ 2541886 h 2613397"/>
                <a:gd name="connsiteX3" fmla="*/ 863778 w 3710409"/>
                <a:gd name="connsiteY3" fmla="*/ 2282187 h 2613397"/>
                <a:gd name="connsiteX4" fmla="*/ 1150430 w 3710409"/>
                <a:gd name="connsiteY4" fmla="*/ 1676222 h 2613397"/>
                <a:gd name="connsiteX5" fmla="*/ 1677869 w 3710409"/>
                <a:gd name="connsiteY5" fmla="*/ 722 h 2613397"/>
                <a:gd name="connsiteX6" fmla="*/ 3710409 w 3710409"/>
                <a:gd name="connsiteY6" fmla="*/ 16070 h 2613397"/>
                <a:gd name="connsiteX0" fmla="*/ 0 w 3710409"/>
                <a:gd name="connsiteY0" fmla="*/ 2619780 h 2619780"/>
                <a:gd name="connsiteX1" fmla="*/ 194924 w 3710409"/>
                <a:gd name="connsiteY1" fmla="*/ 1941676 h 2619780"/>
                <a:gd name="connsiteX2" fmla="*/ 592415 w 3710409"/>
                <a:gd name="connsiteY2" fmla="*/ 2548269 h 2619780"/>
                <a:gd name="connsiteX3" fmla="*/ 863778 w 3710409"/>
                <a:gd name="connsiteY3" fmla="*/ 2288570 h 2619780"/>
                <a:gd name="connsiteX4" fmla="*/ 1150430 w 3710409"/>
                <a:gd name="connsiteY4" fmla="*/ 1682605 h 2619780"/>
                <a:gd name="connsiteX5" fmla="*/ 1677869 w 3710409"/>
                <a:gd name="connsiteY5" fmla="*/ 7105 h 2619780"/>
                <a:gd name="connsiteX6" fmla="*/ 3710409 w 3710409"/>
                <a:gd name="connsiteY6" fmla="*/ 22453 h 2619780"/>
                <a:gd name="connsiteX0" fmla="*/ 0 w 3710409"/>
                <a:gd name="connsiteY0" fmla="*/ 2619780 h 2619780"/>
                <a:gd name="connsiteX1" fmla="*/ 194924 w 3710409"/>
                <a:gd name="connsiteY1" fmla="*/ 1941676 h 2619780"/>
                <a:gd name="connsiteX2" fmla="*/ 592415 w 3710409"/>
                <a:gd name="connsiteY2" fmla="*/ 2548269 h 2619780"/>
                <a:gd name="connsiteX3" fmla="*/ 485398 w 3710409"/>
                <a:gd name="connsiteY3" fmla="*/ 1144388 h 2619780"/>
                <a:gd name="connsiteX4" fmla="*/ 1150430 w 3710409"/>
                <a:gd name="connsiteY4" fmla="*/ 1682605 h 2619780"/>
                <a:gd name="connsiteX5" fmla="*/ 1677869 w 3710409"/>
                <a:gd name="connsiteY5" fmla="*/ 7105 h 2619780"/>
                <a:gd name="connsiteX6" fmla="*/ 3710409 w 3710409"/>
                <a:gd name="connsiteY6" fmla="*/ 22453 h 2619780"/>
                <a:gd name="connsiteX0" fmla="*/ 0 w 3710409"/>
                <a:gd name="connsiteY0" fmla="*/ 2645556 h 2645556"/>
                <a:gd name="connsiteX1" fmla="*/ 194924 w 3710409"/>
                <a:gd name="connsiteY1" fmla="*/ 1967452 h 2645556"/>
                <a:gd name="connsiteX2" fmla="*/ 592415 w 3710409"/>
                <a:gd name="connsiteY2" fmla="*/ 2574045 h 2645556"/>
                <a:gd name="connsiteX3" fmla="*/ 485398 w 3710409"/>
                <a:gd name="connsiteY3" fmla="*/ 1170164 h 2645556"/>
                <a:gd name="connsiteX4" fmla="*/ 856134 w 3710409"/>
                <a:gd name="connsiteY4" fmla="*/ 462577 h 2645556"/>
                <a:gd name="connsiteX5" fmla="*/ 1677869 w 3710409"/>
                <a:gd name="connsiteY5" fmla="*/ 32881 h 2645556"/>
                <a:gd name="connsiteX6" fmla="*/ 3710409 w 3710409"/>
                <a:gd name="connsiteY6" fmla="*/ 48229 h 2645556"/>
                <a:gd name="connsiteX0" fmla="*/ 0 w 3710409"/>
                <a:gd name="connsiteY0" fmla="*/ 2645556 h 2645556"/>
                <a:gd name="connsiteX1" fmla="*/ 194924 w 3710409"/>
                <a:gd name="connsiteY1" fmla="*/ 1967452 h 2645556"/>
                <a:gd name="connsiteX2" fmla="*/ 592415 w 3710409"/>
                <a:gd name="connsiteY2" fmla="*/ 2574045 h 2645556"/>
                <a:gd name="connsiteX3" fmla="*/ 485398 w 3710409"/>
                <a:gd name="connsiteY3" fmla="*/ 1170164 h 2645556"/>
                <a:gd name="connsiteX4" fmla="*/ 856134 w 3710409"/>
                <a:gd name="connsiteY4" fmla="*/ 462577 h 2645556"/>
                <a:gd name="connsiteX5" fmla="*/ 1677869 w 3710409"/>
                <a:gd name="connsiteY5" fmla="*/ 32881 h 2645556"/>
                <a:gd name="connsiteX6" fmla="*/ 3710409 w 3710409"/>
                <a:gd name="connsiteY6" fmla="*/ 48229 h 2645556"/>
                <a:gd name="connsiteX0" fmla="*/ 0 w 3710409"/>
                <a:gd name="connsiteY0" fmla="*/ 2645556 h 2645556"/>
                <a:gd name="connsiteX1" fmla="*/ 194924 w 3710409"/>
                <a:gd name="connsiteY1" fmla="*/ 1967452 h 2645556"/>
                <a:gd name="connsiteX2" fmla="*/ 382204 w 3710409"/>
                <a:gd name="connsiteY2" fmla="*/ 1779893 h 2645556"/>
                <a:gd name="connsiteX3" fmla="*/ 485398 w 3710409"/>
                <a:gd name="connsiteY3" fmla="*/ 1170164 h 2645556"/>
                <a:gd name="connsiteX4" fmla="*/ 856134 w 3710409"/>
                <a:gd name="connsiteY4" fmla="*/ 462577 h 2645556"/>
                <a:gd name="connsiteX5" fmla="*/ 1677869 w 3710409"/>
                <a:gd name="connsiteY5" fmla="*/ 32881 h 2645556"/>
                <a:gd name="connsiteX6" fmla="*/ 3710409 w 3710409"/>
                <a:gd name="connsiteY6" fmla="*/ 48229 h 2645556"/>
                <a:gd name="connsiteX0" fmla="*/ 0 w 3710409"/>
                <a:gd name="connsiteY0" fmla="*/ 2645556 h 2645556"/>
                <a:gd name="connsiteX1" fmla="*/ 194924 w 3710409"/>
                <a:gd name="connsiteY1" fmla="*/ 1967452 h 2645556"/>
                <a:gd name="connsiteX2" fmla="*/ 485398 w 3710409"/>
                <a:gd name="connsiteY2" fmla="*/ 1170164 h 2645556"/>
                <a:gd name="connsiteX3" fmla="*/ 856134 w 3710409"/>
                <a:gd name="connsiteY3" fmla="*/ 462577 h 2645556"/>
                <a:gd name="connsiteX4" fmla="*/ 1677869 w 3710409"/>
                <a:gd name="connsiteY4" fmla="*/ 32881 h 2645556"/>
                <a:gd name="connsiteX5" fmla="*/ 3710409 w 3710409"/>
                <a:gd name="connsiteY5" fmla="*/ 48229 h 2645556"/>
                <a:gd name="connsiteX0" fmla="*/ 0 w 3710409"/>
                <a:gd name="connsiteY0" fmla="*/ 2612675 h 2612675"/>
                <a:gd name="connsiteX1" fmla="*/ 194924 w 3710409"/>
                <a:gd name="connsiteY1" fmla="*/ 1934571 h 2612675"/>
                <a:gd name="connsiteX2" fmla="*/ 485398 w 3710409"/>
                <a:gd name="connsiteY2" fmla="*/ 1137283 h 2612675"/>
                <a:gd name="connsiteX3" fmla="*/ 856134 w 3710409"/>
                <a:gd name="connsiteY3" fmla="*/ 429696 h 2612675"/>
                <a:gd name="connsiteX4" fmla="*/ 1677869 w 3710409"/>
                <a:gd name="connsiteY4" fmla="*/ 0 h 2612675"/>
                <a:gd name="connsiteX5" fmla="*/ 3710409 w 3710409"/>
                <a:gd name="connsiteY5" fmla="*/ 15348 h 2612675"/>
                <a:gd name="connsiteX0" fmla="*/ 0 w 3710409"/>
                <a:gd name="connsiteY0" fmla="*/ 2612675 h 2612675"/>
                <a:gd name="connsiteX1" fmla="*/ 194924 w 3710409"/>
                <a:gd name="connsiteY1" fmla="*/ 1934571 h 2612675"/>
                <a:gd name="connsiteX2" fmla="*/ 485398 w 3710409"/>
                <a:gd name="connsiteY2" fmla="*/ 1137283 h 2612675"/>
                <a:gd name="connsiteX3" fmla="*/ 856134 w 3710409"/>
                <a:gd name="connsiteY3" fmla="*/ 429696 h 2612675"/>
                <a:gd name="connsiteX4" fmla="*/ 1677869 w 3710409"/>
                <a:gd name="connsiteY4" fmla="*/ 0 h 2612675"/>
                <a:gd name="connsiteX5" fmla="*/ 3710409 w 3710409"/>
                <a:gd name="connsiteY5" fmla="*/ 15348 h 2612675"/>
                <a:gd name="connsiteX0" fmla="*/ 0 w 3710409"/>
                <a:gd name="connsiteY0" fmla="*/ 2612696 h 2612696"/>
                <a:gd name="connsiteX1" fmla="*/ 194924 w 3710409"/>
                <a:gd name="connsiteY1" fmla="*/ 1934592 h 2612696"/>
                <a:gd name="connsiteX2" fmla="*/ 485398 w 3710409"/>
                <a:gd name="connsiteY2" fmla="*/ 1137304 h 2612696"/>
                <a:gd name="connsiteX3" fmla="*/ 856134 w 3710409"/>
                <a:gd name="connsiteY3" fmla="*/ 429717 h 2612696"/>
                <a:gd name="connsiteX4" fmla="*/ 1677869 w 3710409"/>
                <a:gd name="connsiteY4" fmla="*/ 21 h 2612696"/>
                <a:gd name="connsiteX5" fmla="*/ 3710409 w 3710409"/>
                <a:gd name="connsiteY5" fmla="*/ 15369 h 26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10409" h="2612696">
                  <a:moveTo>
                    <a:pt x="0" y="2612696"/>
                  </a:moveTo>
                  <a:cubicBezTo>
                    <a:pt x="96188" y="2289536"/>
                    <a:pt x="114024" y="2180491"/>
                    <a:pt x="194924" y="1934592"/>
                  </a:cubicBezTo>
                  <a:cubicBezTo>
                    <a:pt x="275824" y="1688693"/>
                    <a:pt x="375196" y="1388116"/>
                    <a:pt x="485398" y="1137304"/>
                  </a:cubicBezTo>
                  <a:cubicBezTo>
                    <a:pt x="595600" y="886492"/>
                    <a:pt x="668855" y="653137"/>
                    <a:pt x="856134" y="429717"/>
                  </a:cubicBezTo>
                  <a:cubicBezTo>
                    <a:pt x="1043413" y="206297"/>
                    <a:pt x="1309174" y="-2433"/>
                    <a:pt x="1677869" y="21"/>
                  </a:cubicBezTo>
                  <a:lnTo>
                    <a:pt x="3710409" y="15369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095822" y="3019367"/>
              <a:ext cx="3703320" cy="26555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694846" y="2863977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524322" y="4136015"/>
              <a:ext cx="5405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0.5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737682" y="5457767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792732" y="5711649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612452" y="5711649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5031052" y="3030797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5031052" y="3294449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031052" y="3558101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031052" y="3821753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5031052" y="4085405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5031052" y="4349057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5031052" y="4612709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031052" y="4876361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5031052" y="5140013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5031052" y="5403665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031052" y="5667317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5743522" y="5680652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6347134" y="5680652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6959455" y="5680652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7583206" y="5680652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8209678" y="5680652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8799142" y="5680652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Freeform 36"/>
            <p:cNvSpPr/>
            <p:nvPr/>
          </p:nvSpPr>
          <p:spPr>
            <a:xfrm>
              <a:off x="5095821" y="3008817"/>
              <a:ext cx="3698738" cy="2654690"/>
            </a:xfrm>
            <a:custGeom>
              <a:avLst/>
              <a:gdLst>
                <a:gd name="connsiteX0" fmla="*/ 0 w 3946918"/>
                <a:gd name="connsiteY0" fmla="*/ 2651546 h 2651546"/>
                <a:gd name="connsiteX1" fmla="*/ 1541124 w 3946918"/>
                <a:gd name="connsiteY1" fmla="*/ 452877 h 2651546"/>
                <a:gd name="connsiteX2" fmla="*/ 3729519 w 3946918"/>
                <a:gd name="connsiteY2" fmla="*/ 31636 h 2651546"/>
                <a:gd name="connsiteX3" fmla="*/ 3750068 w 3946918"/>
                <a:gd name="connsiteY3" fmla="*/ 62459 h 2651546"/>
                <a:gd name="connsiteX0" fmla="*/ 0 w 3729519"/>
                <a:gd name="connsiteY0" fmla="*/ 2619910 h 2619910"/>
                <a:gd name="connsiteX1" fmla="*/ 1541124 w 3729519"/>
                <a:gd name="connsiteY1" fmla="*/ 421241 h 2619910"/>
                <a:gd name="connsiteX2" fmla="*/ 3729519 w 3729519"/>
                <a:gd name="connsiteY2" fmla="*/ 0 h 2619910"/>
                <a:gd name="connsiteX0" fmla="*/ 0 w 3729519"/>
                <a:gd name="connsiteY0" fmla="*/ 2619910 h 2619910"/>
                <a:gd name="connsiteX1" fmla="*/ 1541124 w 3729519"/>
                <a:gd name="connsiteY1" fmla="*/ 421241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573304 w 3729519"/>
                <a:gd name="connsiteY1" fmla="*/ 2296227 h 2619910"/>
                <a:gd name="connsiteX2" fmla="*/ 1028125 w 3729519"/>
                <a:gd name="connsiteY2" fmla="*/ 1581113 h 2619910"/>
                <a:gd name="connsiteX3" fmla="*/ 1487616 w 3729519"/>
                <a:gd name="connsiteY3" fmla="*/ 440060 h 2619910"/>
                <a:gd name="connsiteX4" fmla="*/ 2388765 w 3729519"/>
                <a:gd name="connsiteY4" fmla="*/ 214869 h 2619910"/>
                <a:gd name="connsiteX5" fmla="*/ 3729519 w 3729519"/>
                <a:gd name="connsiteY5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87616 w 3729519"/>
                <a:gd name="connsiteY4" fmla="*/ 440060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87616 w 3729519"/>
                <a:gd name="connsiteY4" fmla="*/ 440060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611525 w 3729519"/>
                <a:gd name="connsiteY1" fmla="*/ 2525816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363093 w 3729519"/>
                <a:gd name="connsiteY1" fmla="*/ 2596699 h 2619910"/>
                <a:gd name="connsiteX2" fmla="*/ 611525 w 3729519"/>
                <a:gd name="connsiteY2" fmla="*/ 2525816 h 2619910"/>
                <a:gd name="connsiteX3" fmla="*/ 882888 w 3729519"/>
                <a:gd name="connsiteY3" fmla="*/ 2266117 h 2619910"/>
                <a:gd name="connsiteX4" fmla="*/ 1169540 w 3729519"/>
                <a:gd name="connsiteY4" fmla="*/ 1660152 h 2619910"/>
                <a:gd name="connsiteX5" fmla="*/ 1414149 w 3729519"/>
                <a:gd name="connsiteY5" fmla="*/ 880426 h 2619910"/>
                <a:gd name="connsiteX6" fmla="*/ 1499082 w 3729519"/>
                <a:gd name="connsiteY6" fmla="*/ 605666 h 2619910"/>
                <a:gd name="connsiteX7" fmla="*/ 1758131 w 3729519"/>
                <a:gd name="connsiteY7" fmla="*/ 409956 h 2619910"/>
                <a:gd name="connsiteX8" fmla="*/ 2388765 w 3729519"/>
                <a:gd name="connsiteY8" fmla="*/ 214869 h 2619910"/>
                <a:gd name="connsiteX9" fmla="*/ 3729519 w 3729519"/>
                <a:gd name="connsiteY9" fmla="*/ 0 h 2619910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1739021 w 3710409"/>
                <a:gd name="connsiteY7" fmla="*/ 409956 h 2602463"/>
                <a:gd name="connsiteX8" fmla="*/ 2369655 w 3710409"/>
                <a:gd name="connsiteY8" fmla="*/ 214869 h 2602463"/>
                <a:gd name="connsiteX9" fmla="*/ 3710409 w 3710409"/>
                <a:gd name="connsiteY9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1739021 w 3710409"/>
                <a:gd name="connsiteY7" fmla="*/ 409956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1245980 w 3710409"/>
                <a:gd name="connsiteY3" fmla="*/ 2427959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1245980 w 3710409"/>
                <a:gd name="connsiteY3" fmla="*/ 2427959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1245980 w 3710409"/>
                <a:gd name="connsiteY3" fmla="*/ 2427959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660128 w 3710409"/>
                <a:gd name="connsiteY7" fmla="*/ 176603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851229 w 3710409"/>
                <a:gd name="connsiteY7" fmla="*/ 138966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851229 w 3710409"/>
                <a:gd name="connsiteY7" fmla="*/ 138966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851229 w 3710409"/>
                <a:gd name="connsiteY7" fmla="*/ 138966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702171 w 3710409"/>
                <a:gd name="connsiteY7" fmla="*/ 165312 h 2602679"/>
                <a:gd name="connsiteX8" fmla="*/ 3710409 w 3710409"/>
                <a:gd name="connsiteY8" fmla="*/ 0 h 2602679"/>
                <a:gd name="connsiteX0" fmla="*/ 0 w 3710409"/>
                <a:gd name="connsiteY0" fmla="*/ 2597327 h 2607959"/>
                <a:gd name="connsiteX1" fmla="*/ 343983 w 3710409"/>
                <a:gd name="connsiteY1" fmla="*/ 2596699 h 2607959"/>
                <a:gd name="connsiteX2" fmla="*/ 1245980 w 3710409"/>
                <a:gd name="connsiteY2" fmla="*/ 2427959 h 2607959"/>
                <a:gd name="connsiteX3" fmla="*/ 1494412 w 3710409"/>
                <a:gd name="connsiteY3" fmla="*/ 2062874 h 2607959"/>
                <a:gd name="connsiteX4" fmla="*/ 1876614 w 3710409"/>
                <a:gd name="connsiteY4" fmla="*/ 1298203 h 2607959"/>
                <a:gd name="connsiteX5" fmla="*/ 2164114 w 3710409"/>
                <a:gd name="connsiteY5" fmla="*/ 665887 h 2607959"/>
                <a:gd name="connsiteX6" fmla="*/ 2702171 w 3710409"/>
                <a:gd name="connsiteY6" fmla="*/ 165312 h 2607959"/>
                <a:gd name="connsiteX7" fmla="*/ 3710409 w 3710409"/>
                <a:gd name="connsiteY7" fmla="*/ 0 h 2607959"/>
                <a:gd name="connsiteX0" fmla="*/ 0 w 3710409"/>
                <a:gd name="connsiteY0" fmla="*/ 2597327 h 2634929"/>
                <a:gd name="connsiteX1" fmla="*/ 343983 w 3710409"/>
                <a:gd name="connsiteY1" fmla="*/ 2596699 h 2634929"/>
                <a:gd name="connsiteX2" fmla="*/ 1494412 w 3710409"/>
                <a:gd name="connsiteY2" fmla="*/ 2062874 h 2634929"/>
                <a:gd name="connsiteX3" fmla="*/ 1876614 w 3710409"/>
                <a:gd name="connsiteY3" fmla="*/ 1298203 h 2634929"/>
                <a:gd name="connsiteX4" fmla="*/ 2164114 w 3710409"/>
                <a:gd name="connsiteY4" fmla="*/ 665887 h 2634929"/>
                <a:gd name="connsiteX5" fmla="*/ 2702171 w 3710409"/>
                <a:gd name="connsiteY5" fmla="*/ 165312 h 2634929"/>
                <a:gd name="connsiteX6" fmla="*/ 3710409 w 3710409"/>
                <a:gd name="connsiteY6" fmla="*/ 0 h 2634929"/>
                <a:gd name="connsiteX0" fmla="*/ 0 w 3710409"/>
                <a:gd name="connsiteY0" fmla="*/ 2597327 h 2691551"/>
                <a:gd name="connsiteX1" fmla="*/ 343983 w 3710409"/>
                <a:gd name="connsiteY1" fmla="*/ 2596699 h 2691551"/>
                <a:gd name="connsiteX2" fmla="*/ 1876614 w 3710409"/>
                <a:gd name="connsiteY2" fmla="*/ 1298203 h 2691551"/>
                <a:gd name="connsiteX3" fmla="*/ 2164114 w 3710409"/>
                <a:gd name="connsiteY3" fmla="*/ 665887 h 2691551"/>
                <a:gd name="connsiteX4" fmla="*/ 2702171 w 3710409"/>
                <a:gd name="connsiteY4" fmla="*/ 165312 h 2691551"/>
                <a:gd name="connsiteX5" fmla="*/ 3710409 w 3710409"/>
                <a:gd name="connsiteY5" fmla="*/ 0 h 2691551"/>
                <a:gd name="connsiteX0" fmla="*/ 0 w 3710409"/>
                <a:gd name="connsiteY0" fmla="*/ 2597327 h 2691551"/>
                <a:gd name="connsiteX1" fmla="*/ 343983 w 3710409"/>
                <a:gd name="connsiteY1" fmla="*/ 2596699 h 2691551"/>
                <a:gd name="connsiteX2" fmla="*/ 1876614 w 3710409"/>
                <a:gd name="connsiteY2" fmla="*/ 1298203 h 2691551"/>
                <a:gd name="connsiteX3" fmla="*/ 2164114 w 3710409"/>
                <a:gd name="connsiteY3" fmla="*/ 665887 h 2691551"/>
                <a:gd name="connsiteX4" fmla="*/ 3710409 w 3710409"/>
                <a:gd name="connsiteY4" fmla="*/ 0 h 2691551"/>
                <a:gd name="connsiteX0" fmla="*/ 0 w 3710409"/>
                <a:gd name="connsiteY0" fmla="*/ 2597327 h 2691551"/>
                <a:gd name="connsiteX1" fmla="*/ 343983 w 3710409"/>
                <a:gd name="connsiteY1" fmla="*/ 2596699 h 2691551"/>
                <a:gd name="connsiteX2" fmla="*/ 1876614 w 3710409"/>
                <a:gd name="connsiteY2" fmla="*/ 1298203 h 2691551"/>
                <a:gd name="connsiteX3" fmla="*/ 3710409 w 3710409"/>
                <a:gd name="connsiteY3" fmla="*/ 0 h 2691551"/>
                <a:gd name="connsiteX0" fmla="*/ 0 w 3710409"/>
                <a:gd name="connsiteY0" fmla="*/ 2597327 h 2597327"/>
                <a:gd name="connsiteX1" fmla="*/ 1876614 w 3710409"/>
                <a:gd name="connsiteY1" fmla="*/ 1298203 h 2597327"/>
                <a:gd name="connsiteX2" fmla="*/ 3710409 w 3710409"/>
                <a:gd name="connsiteY2" fmla="*/ 0 h 2597327"/>
                <a:gd name="connsiteX0" fmla="*/ 0 w 3710409"/>
                <a:gd name="connsiteY0" fmla="*/ 2597327 h 2597327"/>
                <a:gd name="connsiteX1" fmla="*/ 1876614 w 3710409"/>
                <a:gd name="connsiteY1" fmla="*/ 1298203 h 2597327"/>
                <a:gd name="connsiteX2" fmla="*/ 3710409 w 3710409"/>
                <a:gd name="connsiteY2" fmla="*/ 0 h 2597327"/>
                <a:gd name="connsiteX0" fmla="*/ 0 w 3710409"/>
                <a:gd name="connsiteY0" fmla="*/ 2597342 h 2597342"/>
                <a:gd name="connsiteX1" fmla="*/ 1876614 w 3710409"/>
                <a:gd name="connsiteY1" fmla="*/ 1298218 h 2597342"/>
                <a:gd name="connsiteX2" fmla="*/ 3710409 w 3710409"/>
                <a:gd name="connsiteY2" fmla="*/ 15 h 2597342"/>
                <a:gd name="connsiteX0" fmla="*/ 0 w 3710409"/>
                <a:gd name="connsiteY0" fmla="*/ 2597359 h 2597359"/>
                <a:gd name="connsiteX1" fmla="*/ 1620538 w 3710409"/>
                <a:gd name="connsiteY1" fmla="*/ 850348 h 2597359"/>
                <a:gd name="connsiteX2" fmla="*/ 3710409 w 3710409"/>
                <a:gd name="connsiteY2" fmla="*/ 32 h 2597359"/>
                <a:gd name="connsiteX0" fmla="*/ 0 w 3710409"/>
                <a:gd name="connsiteY0" fmla="*/ 2597359 h 2597359"/>
                <a:gd name="connsiteX1" fmla="*/ 1620538 w 3710409"/>
                <a:gd name="connsiteY1" fmla="*/ 850348 h 2597359"/>
                <a:gd name="connsiteX2" fmla="*/ 3710409 w 3710409"/>
                <a:gd name="connsiteY2" fmla="*/ 32 h 2597359"/>
                <a:gd name="connsiteX0" fmla="*/ 0 w 3710409"/>
                <a:gd name="connsiteY0" fmla="*/ 2615814 h 2615814"/>
                <a:gd name="connsiteX1" fmla="*/ 1452369 w 3710409"/>
                <a:gd name="connsiteY1" fmla="*/ 326822 h 2615814"/>
                <a:gd name="connsiteX2" fmla="*/ 3710409 w 3710409"/>
                <a:gd name="connsiteY2" fmla="*/ 18487 h 2615814"/>
                <a:gd name="connsiteX0" fmla="*/ 0 w 3710409"/>
                <a:gd name="connsiteY0" fmla="*/ 2597479 h 2597479"/>
                <a:gd name="connsiteX1" fmla="*/ 1452369 w 3710409"/>
                <a:gd name="connsiteY1" fmla="*/ 308487 h 2597479"/>
                <a:gd name="connsiteX2" fmla="*/ 3710409 w 3710409"/>
                <a:gd name="connsiteY2" fmla="*/ 152 h 2597479"/>
                <a:gd name="connsiteX0" fmla="*/ 0 w 3710409"/>
                <a:gd name="connsiteY0" fmla="*/ 2627104 h 2627104"/>
                <a:gd name="connsiteX1" fmla="*/ 1452369 w 3710409"/>
                <a:gd name="connsiteY1" fmla="*/ 338112 h 2627104"/>
                <a:gd name="connsiteX2" fmla="*/ 2134653 w 3710409"/>
                <a:gd name="connsiteY2" fmla="*/ 16996 h 2627104"/>
                <a:gd name="connsiteX3" fmla="*/ 3710409 w 3710409"/>
                <a:gd name="connsiteY3" fmla="*/ 29777 h 2627104"/>
                <a:gd name="connsiteX0" fmla="*/ 0 w 3710409"/>
                <a:gd name="connsiteY0" fmla="*/ 2610235 h 2610235"/>
                <a:gd name="connsiteX1" fmla="*/ 1452369 w 3710409"/>
                <a:gd name="connsiteY1" fmla="*/ 321243 h 2610235"/>
                <a:gd name="connsiteX2" fmla="*/ 2134653 w 3710409"/>
                <a:gd name="connsiteY2" fmla="*/ 127 h 2610235"/>
                <a:gd name="connsiteX3" fmla="*/ 3710409 w 3710409"/>
                <a:gd name="connsiteY3" fmla="*/ 12908 h 2610235"/>
                <a:gd name="connsiteX0" fmla="*/ 0 w 3710409"/>
                <a:gd name="connsiteY0" fmla="*/ 2610235 h 2610235"/>
                <a:gd name="connsiteX1" fmla="*/ 1452369 w 3710409"/>
                <a:gd name="connsiteY1" fmla="*/ 321243 h 2610235"/>
                <a:gd name="connsiteX2" fmla="*/ 2134653 w 3710409"/>
                <a:gd name="connsiteY2" fmla="*/ 127 h 2610235"/>
                <a:gd name="connsiteX3" fmla="*/ 3710409 w 3710409"/>
                <a:gd name="connsiteY3" fmla="*/ 12908 h 2610235"/>
                <a:gd name="connsiteX0" fmla="*/ 0 w 3710409"/>
                <a:gd name="connsiteY0" fmla="*/ 2622469 h 2622469"/>
                <a:gd name="connsiteX1" fmla="*/ 1452369 w 3710409"/>
                <a:gd name="connsiteY1" fmla="*/ 333477 h 2622469"/>
                <a:gd name="connsiteX2" fmla="*/ 2134653 w 3710409"/>
                <a:gd name="connsiteY2" fmla="*/ 12361 h 2622469"/>
                <a:gd name="connsiteX3" fmla="*/ 3710409 w 3710409"/>
                <a:gd name="connsiteY3" fmla="*/ 25142 h 2622469"/>
                <a:gd name="connsiteX0" fmla="*/ 0 w 3710409"/>
                <a:gd name="connsiteY0" fmla="*/ 2622469 h 2622469"/>
                <a:gd name="connsiteX1" fmla="*/ 1452369 w 3710409"/>
                <a:gd name="connsiteY1" fmla="*/ 333477 h 2622469"/>
                <a:gd name="connsiteX2" fmla="*/ 2627694 w 3710409"/>
                <a:gd name="connsiteY2" fmla="*/ 12361 h 2622469"/>
                <a:gd name="connsiteX3" fmla="*/ 3710409 w 3710409"/>
                <a:gd name="connsiteY3" fmla="*/ 25142 h 2622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10409" h="2622469">
                  <a:moveTo>
                    <a:pt x="0" y="2622469"/>
                  </a:moveTo>
                  <a:cubicBezTo>
                    <a:pt x="331242" y="1861981"/>
                    <a:pt x="1014420" y="768495"/>
                    <a:pt x="1452369" y="333477"/>
                  </a:cubicBezTo>
                  <a:cubicBezTo>
                    <a:pt x="1890318" y="-101541"/>
                    <a:pt x="2423345" y="14822"/>
                    <a:pt x="2627694" y="12361"/>
                  </a:cubicBezTo>
                  <a:cubicBezTo>
                    <a:pt x="2832043" y="9900"/>
                    <a:pt x="3445235" y="44340"/>
                    <a:pt x="3710409" y="25142"/>
                  </a:cubicBezTo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 rot="17355823">
              <a:off x="5070979" y="3762240"/>
              <a:ext cx="6623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N=1</a:t>
              </a:r>
              <a:endPara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 rot="18079256">
              <a:off x="5495016" y="4032976"/>
              <a:ext cx="12025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N=1 soft</a:t>
              </a:r>
              <a:endParaRPr lang="en-US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813241" y="6013510"/>
              <a:ext cx="24625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ax sigma deviate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283366" y="3894971"/>
              <a:ext cx="3561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20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Freeform 43"/>
            <p:cNvSpPr/>
            <p:nvPr/>
          </p:nvSpPr>
          <p:spPr>
            <a:xfrm>
              <a:off x="5111061" y="3026647"/>
              <a:ext cx="3698738" cy="2650287"/>
            </a:xfrm>
            <a:custGeom>
              <a:avLst/>
              <a:gdLst>
                <a:gd name="connsiteX0" fmla="*/ 0 w 3946918"/>
                <a:gd name="connsiteY0" fmla="*/ 2651546 h 2651546"/>
                <a:gd name="connsiteX1" fmla="*/ 1541124 w 3946918"/>
                <a:gd name="connsiteY1" fmla="*/ 452877 h 2651546"/>
                <a:gd name="connsiteX2" fmla="*/ 3729519 w 3946918"/>
                <a:gd name="connsiteY2" fmla="*/ 31636 h 2651546"/>
                <a:gd name="connsiteX3" fmla="*/ 3750068 w 3946918"/>
                <a:gd name="connsiteY3" fmla="*/ 62459 h 2651546"/>
                <a:gd name="connsiteX0" fmla="*/ 0 w 3729519"/>
                <a:gd name="connsiteY0" fmla="*/ 2619910 h 2619910"/>
                <a:gd name="connsiteX1" fmla="*/ 1541124 w 3729519"/>
                <a:gd name="connsiteY1" fmla="*/ 421241 h 2619910"/>
                <a:gd name="connsiteX2" fmla="*/ 3729519 w 3729519"/>
                <a:gd name="connsiteY2" fmla="*/ 0 h 2619910"/>
                <a:gd name="connsiteX0" fmla="*/ 0 w 3729519"/>
                <a:gd name="connsiteY0" fmla="*/ 2619910 h 2619910"/>
                <a:gd name="connsiteX1" fmla="*/ 1541124 w 3729519"/>
                <a:gd name="connsiteY1" fmla="*/ 421241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573304 w 3729519"/>
                <a:gd name="connsiteY1" fmla="*/ 2296227 h 2619910"/>
                <a:gd name="connsiteX2" fmla="*/ 1028125 w 3729519"/>
                <a:gd name="connsiteY2" fmla="*/ 1581113 h 2619910"/>
                <a:gd name="connsiteX3" fmla="*/ 1487616 w 3729519"/>
                <a:gd name="connsiteY3" fmla="*/ 440060 h 2619910"/>
                <a:gd name="connsiteX4" fmla="*/ 2388765 w 3729519"/>
                <a:gd name="connsiteY4" fmla="*/ 214869 h 2619910"/>
                <a:gd name="connsiteX5" fmla="*/ 3729519 w 3729519"/>
                <a:gd name="connsiteY5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87616 w 3729519"/>
                <a:gd name="connsiteY4" fmla="*/ 440060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87616 w 3729519"/>
                <a:gd name="connsiteY4" fmla="*/ 440060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611525 w 3729519"/>
                <a:gd name="connsiteY1" fmla="*/ 2525816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363093 w 3729519"/>
                <a:gd name="connsiteY1" fmla="*/ 2596699 h 2619910"/>
                <a:gd name="connsiteX2" fmla="*/ 611525 w 3729519"/>
                <a:gd name="connsiteY2" fmla="*/ 2525816 h 2619910"/>
                <a:gd name="connsiteX3" fmla="*/ 882888 w 3729519"/>
                <a:gd name="connsiteY3" fmla="*/ 2266117 h 2619910"/>
                <a:gd name="connsiteX4" fmla="*/ 1169540 w 3729519"/>
                <a:gd name="connsiteY4" fmla="*/ 1660152 h 2619910"/>
                <a:gd name="connsiteX5" fmla="*/ 1414149 w 3729519"/>
                <a:gd name="connsiteY5" fmla="*/ 880426 h 2619910"/>
                <a:gd name="connsiteX6" fmla="*/ 1499082 w 3729519"/>
                <a:gd name="connsiteY6" fmla="*/ 605666 h 2619910"/>
                <a:gd name="connsiteX7" fmla="*/ 1758131 w 3729519"/>
                <a:gd name="connsiteY7" fmla="*/ 409956 h 2619910"/>
                <a:gd name="connsiteX8" fmla="*/ 2388765 w 3729519"/>
                <a:gd name="connsiteY8" fmla="*/ 214869 h 2619910"/>
                <a:gd name="connsiteX9" fmla="*/ 3729519 w 3729519"/>
                <a:gd name="connsiteY9" fmla="*/ 0 h 2619910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1739021 w 3710409"/>
                <a:gd name="connsiteY7" fmla="*/ 409956 h 2602463"/>
                <a:gd name="connsiteX8" fmla="*/ 2369655 w 3710409"/>
                <a:gd name="connsiteY8" fmla="*/ 214869 h 2602463"/>
                <a:gd name="connsiteX9" fmla="*/ 3710409 w 3710409"/>
                <a:gd name="connsiteY9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1739021 w 3710409"/>
                <a:gd name="connsiteY7" fmla="*/ 409956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1245980 w 3710409"/>
                <a:gd name="connsiteY3" fmla="*/ 2427959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1245980 w 3710409"/>
                <a:gd name="connsiteY3" fmla="*/ 2427959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1245980 w 3710409"/>
                <a:gd name="connsiteY3" fmla="*/ 2427959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660128 w 3710409"/>
                <a:gd name="connsiteY7" fmla="*/ 176603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851229 w 3710409"/>
                <a:gd name="connsiteY7" fmla="*/ 138966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851229 w 3710409"/>
                <a:gd name="connsiteY7" fmla="*/ 138966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851229 w 3710409"/>
                <a:gd name="connsiteY7" fmla="*/ 138966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702171 w 3710409"/>
                <a:gd name="connsiteY7" fmla="*/ 165312 h 2602679"/>
                <a:gd name="connsiteX8" fmla="*/ 3710409 w 3710409"/>
                <a:gd name="connsiteY8" fmla="*/ 0 h 2602679"/>
                <a:gd name="connsiteX0" fmla="*/ 0 w 3710409"/>
                <a:gd name="connsiteY0" fmla="*/ 2597327 h 2607959"/>
                <a:gd name="connsiteX1" fmla="*/ 343983 w 3710409"/>
                <a:gd name="connsiteY1" fmla="*/ 2596699 h 2607959"/>
                <a:gd name="connsiteX2" fmla="*/ 1245980 w 3710409"/>
                <a:gd name="connsiteY2" fmla="*/ 2427959 h 2607959"/>
                <a:gd name="connsiteX3" fmla="*/ 1494412 w 3710409"/>
                <a:gd name="connsiteY3" fmla="*/ 2062874 h 2607959"/>
                <a:gd name="connsiteX4" fmla="*/ 1876614 w 3710409"/>
                <a:gd name="connsiteY4" fmla="*/ 1298203 h 2607959"/>
                <a:gd name="connsiteX5" fmla="*/ 2164114 w 3710409"/>
                <a:gd name="connsiteY5" fmla="*/ 665887 h 2607959"/>
                <a:gd name="connsiteX6" fmla="*/ 2702171 w 3710409"/>
                <a:gd name="connsiteY6" fmla="*/ 165312 h 2607959"/>
                <a:gd name="connsiteX7" fmla="*/ 3710409 w 3710409"/>
                <a:gd name="connsiteY7" fmla="*/ 0 h 2607959"/>
                <a:gd name="connsiteX0" fmla="*/ 0 w 3710409"/>
                <a:gd name="connsiteY0" fmla="*/ 2597327 h 2634929"/>
                <a:gd name="connsiteX1" fmla="*/ 343983 w 3710409"/>
                <a:gd name="connsiteY1" fmla="*/ 2596699 h 2634929"/>
                <a:gd name="connsiteX2" fmla="*/ 1494412 w 3710409"/>
                <a:gd name="connsiteY2" fmla="*/ 2062874 h 2634929"/>
                <a:gd name="connsiteX3" fmla="*/ 1876614 w 3710409"/>
                <a:gd name="connsiteY3" fmla="*/ 1298203 h 2634929"/>
                <a:gd name="connsiteX4" fmla="*/ 2164114 w 3710409"/>
                <a:gd name="connsiteY4" fmla="*/ 665887 h 2634929"/>
                <a:gd name="connsiteX5" fmla="*/ 2702171 w 3710409"/>
                <a:gd name="connsiteY5" fmla="*/ 165312 h 2634929"/>
                <a:gd name="connsiteX6" fmla="*/ 3710409 w 3710409"/>
                <a:gd name="connsiteY6" fmla="*/ 0 h 2634929"/>
                <a:gd name="connsiteX0" fmla="*/ 0 w 3710409"/>
                <a:gd name="connsiteY0" fmla="*/ 2597327 h 2691551"/>
                <a:gd name="connsiteX1" fmla="*/ 343983 w 3710409"/>
                <a:gd name="connsiteY1" fmla="*/ 2596699 h 2691551"/>
                <a:gd name="connsiteX2" fmla="*/ 1876614 w 3710409"/>
                <a:gd name="connsiteY2" fmla="*/ 1298203 h 2691551"/>
                <a:gd name="connsiteX3" fmla="*/ 2164114 w 3710409"/>
                <a:gd name="connsiteY3" fmla="*/ 665887 h 2691551"/>
                <a:gd name="connsiteX4" fmla="*/ 2702171 w 3710409"/>
                <a:gd name="connsiteY4" fmla="*/ 165312 h 2691551"/>
                <a:gd name="connsiteX5" fmla="*/ 3710409 w 3710409"/>
                <a:gd name="connsiteY5" fmla="*/ 0 h 2691551"/>
                <a:gd name="connsiteX0" fmla="*/ 0 w 3710409"/>
                <a:gd name="connsiteY0" fmla="*/ 2597327 h 2691551"/>
                <a:gd name="connsiteX1" fmla="*/ 343983 w 3710409"/>
                <a:gd name="connsiteY1" fmla="*/ 2596699 h 2691551"/>
                <a:gd name="connsiteX2" fmla="*/ 1876614 w 3710409"/>
                <a:gd name="connsiteY2" fmla="*/ 1298203 h 2691551"/>
                <a:gd name="connsiteX3" fmla="*/ 2164114 w 3710409"/>
                <a:gd name="connsiteY3" fmla="*/ 665887 h 2691551"/>
                <a:gd name="connsiteX4" fmla="*/ 3710409 w 3710409"/>
                <a:gd name="connsiteY4" fmla="*/ 0 h 2691551"/>
                <a:gd name="connsiteX0" fmla="*/ 0 w 3710409"/>
                <a:gd name="connsiteY0" fmla="*/ 2597327 h 2691551"/>
                <a:gd name="connsiteX1" fmla="*/ 343983 w 3710409"/>
                <a:gd name="connsiteY1" fmla="*/ 2596699 h 2691551"/>
                <a:gd name="connsiteX2" fmla="*/ 1876614 w 3710409"/>
                <a:gd name="connsiteY2" fmla="*/ 1298203 h 2691551"/>
                <a:gd name="connsiteX3" fmla="*/ 3710409 w 3710409"/>
                <a:gd name="connsiteY3" fmla="*/ 0 h 2691551"/>
                <a:gd name="connsiteX0" fmla="*/ 0 w 3710409"/>
                <a:gd name="connsiteY0" fmla="*/ 2597327 h 2597327"/>
                <a:gd name="connsiteX1" fmla="*/ 1876614 w 3710409"/>
                <a:gd name="connsiteY1" fmla="*/ 1298203 h 2597327"/>
                <a:gd name="connsiteX2" fmla="*/ 3710409 w 3710409"/>
                <a:gd name="connsiteY2" fmla="*/ 0 h 2597327"/>
                <a:gd name="connsiteX0" fmla="*/ 0 w 3710409"/>
                <a:gd name="connsiteY0" fmla="*/ 2597327 h 2597327"/>
                <a:gd name="connsiteX1" fmla="*/ 1876614 w 3710409"/>
                <a:gd name="connsiteY1" fmla="*/ 1298203 h 2597327"/>
                <a:gd name="connsiteX2" fmla="*/ 3710409 w 3710409"/>
                <a:gd name="connsiteY2" fmla="*/ 0 h 2597327"/>
                <a:gd name="connsiteX0" fmla="*/ 0 w 3710409"/>
                <a:gd name="connsiteY0" fmla="*/ 2597342 h 2597342"/>
                <a:gd name="connsiteX1" fmla="*/ 1876614 w 3710409"/>
                <a:gd name="connsiteY1" fmla="*/ 1298218 h 2597342"/>
                <a:gd name="connsiteX2" fmla="*/ 3710409 w 3710409"/>
                <a:gd name="connsiteY2" fmla="*/ 15 h 2597342"/>
                <a:gd name="connsiteX0" fmla="*/ 0 w 3710409"/>
                <a:gd name="connsiteY0" fmla="*/ 2597359 h 2597359"/>
                <a:gd name="connsiteX1" fmla="*/ 1620538 w 3710409"/>
                <a:gd name="connsiteY1" fmla="*/ 850348 h 2597359"/>
                <a:gd name="connsiteX2" fmla="*/ 3710409 w 3710409"/>
                <a:gd name="connsiteY2" fmla="*/ 32 h 2597359"/>
                <a:gd name="connsiteX0" fmla="*/ 0 w 3710409"/>
                <a:gd name="connsiteY0" fmla="*/ 2597359 h 2597359"/>
                <a:gd name="connsiteX1" fmla="*/ 1620538 w 3710409"/>
                <a:gd name="connsiteY1" fmla="*/ 850348 h 2597359"/>
                <a:gd name="connsiteX2" fmla="*/ 3710409 w 3710409"/>
                <a:gd name="connsiteY2" fmla="*/ 32 h 2597359"/>
                <a:gd name="connsiteX0" fmla="*/ 0 w 3710409"/>
                <a:gd name="connsiteY0" fmla="*/ 2615814 h 2615814"/>
                <a:gd name="connsiteX1" fmla="*/ 1452369 w 3710409"/>
                <a:gd name="connsiteY1" fmla="*/ 326822 h 2615814"/>
                <a:gd name="connsiteX2" fmla="*/ 3710409 w 3710409"/>
                <a:gd name="connsiteY2" fmla="*/ 18487 h 2615814"/>
                <a:gd name="connsiteX0" fmla="*/ 0 w 3710409"/>
                <a:gd name="connsiteY0" fmla="*/ 2597479 h 2597479"/>
                <a:gd name="connsiteX1" fmla="*/ 1452369 w 3710409"/>
                <a:gd name="connsiteY1" fmla="*/ 308487 h 2597479"/>
                <a:gd name="connsiteX2" fmla="*/ 3710409 w 3710409"/>
                <a:gd name="connsiteY2" fmla="*/ 152 h 2597479"/>
                <a:gd name="connsiteX0" fmla="*/ 0 w 3710409"/>
                <a:gd name="connsiteY0" fmla="*/ 2627104 h 2627104"/>
                <a:gd name="connsiteX1" fmla="*/ 1452369 w 3710409"/>
                <a:gd name="connsiteY1" fmla="*/ 338112 h 2627104"/>
                <a:gd name="connsiteX2" fmla="*/ 2134653 w 3710409"/>
                <a:gd name="connsiteY2" fmla="*/ 16996 h 2627104"/>
                <a:gd name="connsiteX3" fmla="*/ 3710409 w 3710409"/>
                <a:gd name="connsiteY3" fmla="*/ 29777 h 2627104"/>
                <a:gd name="connsiteX0" fmla="*/ 0 w 3710409"/>
                <a:gd name="connsiteY0" fmla="*/ 2610235 h 2610235"/>
                <a:gd name="connsiteX1" fmla="*/ 1452369 w 3710409"/>
                <a:gd name="connsiteY1" fmla="*/ 321243 h 2610235"/>
                <a:gd name="connsiteX2" fmla="*/ 2134653 w 3710409"/>
                <a:gd name="connsiteY2" fmla="*/ 127 h 2610235"/>
                <a:gd name="connsiteX3" fmla="*/ 3710409 w 3710409"/>
                <a:gd name="connsiteY3" fmla="*/ 12908 h 2610235"/>
                <a:gd name="connsiteX0" fmla="*/ 0 w 3710409"/>
                <a:gd name="connsiteY0" fmla="*/ 2610235 h 2610235"/>
                <a:gd name="connsiteX1" fmla="*/ 1452369 w 3710409"/>
                <a:gd name="connsiteY1" fmla="*/ 321243 h 2610235"/>
                <a:gd name="connsiteX2" fmla="*/ 2134653 w 3710409"/>
                <a:gd name="connsiteY2" fmla="*/ 127 h 2610235"/>
                <a:gd name="connsiteX3" fmla="*/ 3710409 w 3710409"/>
                <a:gd name="connsiteY3" fmla="*/ 12908 h 2610235"/>
                <a:gd name="connsiteX0" fmla="*/ 0 w 3710409"/>
                <a:gd name="connsiteY0" fmla="*/ 2622469 h 2622469"/>
                <a:gd name="connsiteX1" fmla="*/ 1452369 w 3710409"/>
                <a:gd name="connsiteY1" fmla="*/ 333477 h 2622469"/>
                <a:gd name="connsiteX2" fmla="*/ 2134653 w 3710409"/>
                <a:gd name="connsiteY2" fmla="*/ 12361 h 2622469"/>
                <a:gd name="connsiteX3" fmla="*/ 3710409 w 3710409"/>
                <a:gd name="connsiteY3" fmla="*/ 25142 h 2622469"/>
                <a:gd name="connsiteX0" fmla="*/ 0 w 3710409"/>
                <a:gd name="connsiteY0" fmla="*/ 2622469 h 2622469"/>
                <a:gd name="connsiteX1" fmla="*/ 1452369 w 3710409"/>
                <a:gd name="connsiteY1" fmla="*/ 333477 h 2622469"/>
                <a:gd name="connsiteX2" fmla="*/ 2627694 w 3710409"/>
                <a:gd name="connsiteY2" fmla="*/ 12361 h 2622469"/>
                <a:gd name="connsiteX3" fmla="*/ 3710409 w 3710409"/>
                <a:gd name="connsiteY3" fmla="*/ 25142 h 2622469"/>
                <a:gd name="connsiteX0" fmla="*/ 0 w 3710409"/>
                <a:gd name="connsiteY0" fmla="*/ 2611184 h 2611184"/>
                <a:gd name="connsiteX1" fmla="*/ 1452369 w 3710409"/>
                <a:gd name="connsiteY1" fmla="*/ 322192 h 2611184"/>
                <a:gd name="connsiteX2" fmla="*/ 3197176 w 3710409"/>
                <a:gd name="connsiteY2" fmla="*/ 16131 h 2611184"/>
                <a:gd name="connsiteX3" fmla="*/ 3710409 w 3710409"/>
                <a:gd name="connsiteY3" fmla="*/ 13857 h 2611184"/>
                <a:gd name="connsiteX0" fmla="*/ 0 w 3710409"/>
                <a:gd name="connsiteY0" fmla="*/ 2689588 h 2689588"/>
                <a:gd name="connsiteX1" fmla="*/ 2461383 w 3710409"/>
                <a:gd name="connsiteY1" fmla="*/ 1416811 h 2689588"/>
                <a:gd name="connsiteX2" fmla="*/ 3197176 w 3710409"/>
                <a:gd name="connsiteY2" fmla="*/ 94535 h 2689588"/>
                <a:gd name="connsiteX3" fmla="*/ 3710409 w 3710409"/>
                <a:gd name="connsiteY3" fmla="*/ 92261 h 2689588"/>
                <a:gd name="connsiteX0" fmla="*/ 0 w 3710409"/>
                <a:gd name="connsiteY0" fmla="*/ 2689588 h 2689588"/>
                <a:gd name="connsiteX1" fmla="*/ 2461383 w 3710409"/>
                <a:gd name="connsiteY1" fmla="*/ 1416811 h 2689588"/>
                <a:gd name="connsiteX2" fmla="*/ 3197176 w 3710409"/>
                <a:gd name="connsiteY2" fmla="*/ 94535 h 2689588"/>
                <a:gd name="connsiteX3" fmla="*/ 3710409 w 3710409"/>
                <a:gd name="connsiteY3" fmla="*/ 92261 h 2689588"/>
                <a:gd name="connsiteX0" fmla="*/ 0 w 3710409"/>
                <a:gd name="connsiteY0" fmla="*/ 2689588 h 2773910"/>
                <a:gd name="connsiteX1" fmla="*/ 1951196 w 3710409"/>
                <a:gd name="connsiteY1" fmla="*/ 2699056 h 2773910"/>
                <a:gd name="connsiteX2" fmla="*/ 2461383 w 3710409"/>
                <a:gd name="connsiteY2" fmla="*/ 1416811 h 2773910"/>
                <a:gd name="connsiteX3" fmla="*/ 3197176 w 3710409"/>
                <a:gd name="connsiteY3" fmla="*/ 94535 h 2773910"/>
                <a:gd name="connsiteX4" fmla="*/ 3710409 w 3710409"/>
                <a:gd name="connsiteY4" fmla="*/ 92261 h 2773910"/>
                <a:gd name="connsiteX0" fmla="*/ 0 w 3710409"/>
                <a:gd name="connsiteY0" fmla="*/ 2689588 h 2773910"/>
                <a:gd name="connsiteX1" fmla="*/ 1951196 w 3710409"/>
                <a:gd name="connsiteY1" fmla="*/ 2699056 h 2773910"/>
                <a:gd name="connsiteX2" fmla="*/ 2461383 w 3710409"/>
                <a:gd name="connsiteY2" fmla="*/ 1416811 h 2773910"/>
                <a:gd name="connsiteX3" fmla="*/ 3197176 w 3710409"/>
                <a:gd name="connsiteY3" fmla="*/ 94535 h 2773910"/>
                <a:gd name="connsiteX4" fmla="*/ 3710409 w 3710409"/>
                <a:gd name="connsiteY4" fmla="*/ 92261 h 2773910"/>
                <a:gd name="connsiteX0" fmla="*/ 0 w 3710409"/>
                <a:gd name="connsiteY0" fmla="*/ 2689588 h 2701317"/>
                <a:gd name="connsiteX1" fmla="*/ 1951196 w 3710409"/>
                <a:gd name="connsiteY1" fmla="*/ 2699056 h 2701317"/>
                <a:gd name="connsiteX2" fmla="*/ 2461383 w 3710409"/>
                <a:gd name="connsiteY2" fmla="*/ 1416811 h 2701317"/>
                <a:gd name="connsiteX3" fmla="*/ 3197176 w 3710409"/>
                <a:gd name="connsiteY3" fmla="*/ 94535 h 2701317"/>
                <a:gd name="connsiteX4" fmla="*/ 3710409 w 3710409"/>
                <a:gd name="connsiteY4" fmla="*/ 92261 h 2701317"/>
                <a:gd name="connsiteX0" fmla="*/ 0 w 3710409"/>
                <a:gd name="connsiteY0" fmla="*/ 2689588 h 2706620"/>
                <a:gd name="connsiteX1" fmla="*/ 1951196 w 3710409"/>
                <a:gd name="connsiteY1" fmla="*/ 2699056 h 2706620"/>
                <a:gd name="connsiteX2" fmla="*/ 2461383 w 3710409"/>
                <a:gd name="connsiteY2" fmla="*/ 1416811 h 2706620"/>
                <a:gd name="connsiteX3" fmla="*/ 3197176 w 3710409"/>
                <a:gd name="connsiteY3" fmla="*/ 94535 h 2706620"/>
                <a:gd name="connsiteX4" fmla="*/ 3710409 w 3710409"/>
                <a:gd name="connsiteY4" fmla="*/ 92261 h 2706620"/>
                <a:gd name="connsiteX0" fmla="*/ 0 w 3710409"/>
                <a:gd name="connsiteY0" fmla="*/ 2689588 h 2716279"/>
                <a:gd name="connsiteX1" fmla="*/ 2027637 w 3710409"/>
                <a:gd name="connsiteY1" fmla="*/ 2710347 h 2716279"/>
                <a:gd name="connsiteX2" fmla="*/ 2461383 w 3710409"/>
                <a:gd name="connsiteY2" fmla="*/ 1416811 h 2716279"/>
                <a:gd name="connsiteX3" fmla="*/ 3197176 w 3710409"/>
                <a:gd name="connsiteY3" fmla="*/ 94535 h 2716279"/>
                <a:gd name="connsiteX4" fmla="*/ 3710409 w 3710409"/>
                <a:gd name="connsiteY4" fmla="*/ 92261 h 2716279"/>
                <a:gd name="connsiteX0" fmla="*/ 0 w 3710409"/>
                <a:gd name="connsiteY0" fmla="*/ 2689588 h 2710379"/>
                <a:gd name="connsiteX1" fmla="*/ 2027637 w 3710409"/>
                <a:gd name="connsiteY1" fmla="*/ 2710347 h 2710379"/>
                <a:gd name="connsiteX2" fmla="*/ 2461383 w 3710409"/>
                <a:gd name="connsiteY2" fmla="*/ 1416811 h 2710379"/>
                <a:gd name="connsiteX3" fmla="*/ 3197176 w 3710409"/>
                <a:gd name="connsiteY3" fmla="*/ 94535 h 2710379"/>
                <a:gd name="connsiteX4" fmla="*/ 3710409 w 3710409"/>
                <a:gd name="connsiteY4" fmla="*/ 92261 h 2710379"/>
                <a:gd name="connsiteX0" fmla="*/ 0 w 3710409"/>
                <a:gd name="connsiteY0" fmla="*/ 2598730 h 2619521"/>
                <a:gd name="connsiteX1" fmla="*/ 2027637 w 3710409"/>
                <a:gd name="connsiteY1" fmla="*/ 2619489 h 2619521"/>
                <a:gd name="connsiteX2" fmla="*/ 2461383 w 3710409"/>
                <a:gd name="connsiteY2" fmla="*/ 1325953 h 2619521"/>
                <a:gd name="connsiteX3" fmla="*/ 3197176 w 3710409"/>
                <a:gd name="connsiteY3" fmla="*/ 3677 h 2619521"/>
                <a:gd name="connsiteX4" fmla="*/ 3710409 w 3710409"/>
                <a:gd name="connsiteY4" fmla="*/ 1403 h 2619521"/>
                <a:gd name="connsiteX0" fmla="*/ 0 w 3710409"/>
                <a:gd name="connsiteY0" fmla="*/ 2598730 h 2619521"/>
                <a:gd name="connsiteX1" fmla="*/ 2027637 w 3710409"/>
                <a:gd name="connsiteY1" fmla="*/ 2619489 h 2619521"/>
                <a:gd name="connsiteX2" fmla="*/ 2461383 w 3710409"/>
                <a:gd name="connsiteY2" fmla="*/ 1325953 h 2619521"/>
                <a:gd name="connsiteX3" fmla="*/ 3116914 w 3710409"/>
                <a:gd name="connsiteY3" fmla="*/ 3677 h 2619521"/>
                <a:gd name="connsiteX4" fmla="*/ 3710409 w 3710409"/>
                <a:gd name="connsiteY4" fmla="*/ 1403 h 2619521"/>
                <a:gd name="connsiteX0" fmla="*/ 0 w 3710409"/>
                <a:gd name="connsiteY0" fmla="*/ 2598730 h 2619522"/>
                <a:gd name="connsiteX1" fmla="*/ 2027637 w 3710409"/>
                <a:gd name="connsiteY1" fmla="*/ 2619489 h 2619522"/>
                <a:gd name="connsiteX2" fmla="*/ 2461383 w 3710409"/>
                <a:gd name="connsiteY2" fmla="*/ 1325953 h 2619522"/>
                <a:gd name="connsiteX3" fmla="*/ 3116914 w 3710409"/>
                <a:gd name="connsiteY3" fmla="*/ 3677 h 2619522"/>
                <a:gd name="connsiteX4" fmla="*/ 3710409 w 3710409"/>
                <a:gd name="connsiteY4" fmla="*/ 1403 h 2619522"/>
                <a:gd name="connsiteX0" fmla="*/ 0 w 3710409"/>
                <a:gd name="connsiteY0" fmla="*/ 2597327 h 2618119"/>
                <a:gd name="connsiteX1" fmla="*/ 2027637 w 3710409"/>
                <a:gd name="connsiteY1" fmla="*/ 2618086 h 2618119"/>
                <a:gd name="connsiteX2" fmla="*/ 2461383 w 3710409"/>
                <a:gd name="connsiteY2" fmla="*/ 1324550 h 2618119"/>
                <a:gd name="connsiteX3" fmla="*/ 3116914 w 3710409"/>
                <a:gd name="connsiteY3" fmla="*/ 2274 h 2618119"/>
                <a:gd name="connsiteX4" fmla="*/ 3710409 w 3710409"/>
                <a:gd name="connsiteY4" fmla="*/ 0 h 2618119"/>
                <a:gd name="connsiteX0" fmla="*/ 0 w 3710409"/>
                <a:gd name="connsiteY0" fmla="*/ 2597327 h 2618119"/>
                <a:gd name="connsiteX1" fmla="*/ 2027637 w 3710409"/>
                <a:gd name="connsiteY1" fmla="*/ 2618086 h 2618119"/>
                <a:gd name="connsiteX2" fmla="*/ 2461383 w 3710409"/>
                <a:gd name="connsiteY2" fmla="*/ 1324550 h 2618119"/>
                <a:gd name="connsiteX3" fmla="*/ 3116914 w 3710409"/>
                <a:gd name="connsiteY3" fmla="*/ 2274 h 2618119"/>
                <a:gd name="connsiteX4" fmla="*/ 3710409 w 3710409"/>
                <a:gd name="connsiteY4" fmla="*/ 0 h 261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0409" h="2618119">
                  <a:moveTo>
                    <a:pt x="0" y="2597327"/>
                  </a:moveTo>
                  <a:cubicBezTo>
                    <a:pt x="167859" y="2600787"/>
                    <a:pt x="1709135" y="2611917"/>
                    <a:pt x="2027637" y="2618086"/>
                  </a:cubicBezTo>
                  <a:cubicBezTo>
                    <a:pt x="2346139" y="2624255"/>
                    <a:pt x="2363920" y="1764283"/>
                    <a:pt x="2461383" y="1324550"/>
                  </a:cubicBezTo>
                  <a:cubicBezTo>
                    <a:pt x="2558846" y="884817"/>
                    <a:pt x="2602982" y="-6557"/>
                    <a:pt x="3116914" y="2274"/>
                  </a:cubicBezTo>
                  <a:cubicBezTo>
                    <a:pt x="3630846" y="11105"/>
                    <a:pt x="3445235" y="19198"/>
                    <a:pt x="3710409" y="0"/>
                  </a:cubicBezTo>
                </a:path>
              </a:pathLst>
            </a:custGeom>
            <a:noFill/>
            <a:ln>
              <a:solidFill>
                <a:srgbClr val="275B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5114871" y="3019028"/>
              <a:ext cx="3698738" cy="2629240"/>
            </a:xfrm>
            <a:custGeom>
              <a:avLst/>
              <a:gdLst>
                <a:gd name="connsiteX0" fmla="*/ 0 w 3946918"/>
                <a:gd name="connsiteY0" fmla="*/ 2651546 h 2651546"/>
                <a:gd name="connsiteX1" fmla="*/ 1541124 w 3946918"/>
                <a:gd name="connsiteY1" fmla="*/ 452877 h 2651546"/>
                <a:gd name="connsiteX2" fmla="*/ 3729519 w 3946918"/>
                <a:gd name="connsiteY2" fmla="*/ 31636 h 2651546"/>
                <a:gd name="connsiteX3" fmla="*/ 3750068 w 3946918"/>
                <a:gd name="connsiteY3" fmla="*/ 62459 h 2651546"/>
                <a:gd name="connsiteX0" fmla="*/ 0 w 3729519"/>
                <a:gd name="connsiteY0" fmla="*/ 2619910 h 2619910"/>
                <a:gd name="connsiteX1" fmla="*/ 1541124 w 3729519"/>
                <a:gd name="connsiteY1" fmla="*/ 421241 h 2619910"/>
                <a:gd name="connsiteX2" fmla="*/ 3729519 w 3729519"/>
                <a:gd name="connsiteY2" fmla="*/ 0 h 2619910"/>
                <a:gd name="connsiteX0" fmla="*/ 0 w 3729519"/>
                <a:gd name="connsiteY0" fmla="*/ 2619910 h 2619910"/>
                <a:gd name="connsiteX1" fmla="*/ 1541124 w 3729519"/>
                <a:gd name="connsiteY1" fmla="*/ 421241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573304 w 3729519"/>
                <a:gd name="connsiteY1" fmla="*/ 2296227 h 2619910"/>
                <a:gd name="connsiteX2" fmla="*/ 1028125 w 3729519"/>
                <a:gd name="connsiteY2" fmla="*/ 1581113 h 2619910"/>
                <a:gd name="connsiteX3" fmla="*/ 1487616 w 3729519"/>
                <a:gd name="connsiteY3" fmla="*/ 440060 h 2619910"/>
                <a:gd name="connsiteX4" fmla="*/ 2388765 w 3729519"/>
                <a:gd name="connsiteY4" fmla="*/ 214869 h 2619910"/>
                <a:gd name="connsiteX5" fmla="*/ 3729519 w 3729519"/>
                <a:gd name="connsiteY5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87616 w 3729519"/>
                <a:gd name="connsiteY4" fmla="*/ 440060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87616 w 3729519"/>
                <a:gd name="connsiteY4" fmla="*/ 440060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611525 w 3729519"/>
                <a:gd name="connsiteY1" fmla="*/ 2525816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363093 w 3729519"/>
                <a:gd name="connsiteY1" fmla="*/ 2596699 h 2619910"/>
                <a:gd name="connsiteX2" fmla="*/ 611525 w 3729519"/>
                <a:gd name="connsiteY2" fmla="*/ 2525816 h 2619910"/>
                <a:gd name="connsiteX3" fmla="*/ 882888 w 3729519"/>
                <a:gd name="connsiteY3" fmla="*/ 2266117 h 2619910"/>
                <a:gd name="connsiteX4" fmla="*/ 1169540 w 3729519"/>
                <a:gd name="connsiteY4" fmla="*/ 1660152 h 2619910"/>
                <a:gd name="connsiteX5" fmla="*/ 1414149 w 3729519"/>
                <a:gd name="connsiteY5" fmla="*/ 880426 h 2619910"/>
                <a:gd name="connsiteX6" fmla="*/ 1499082 w 3729519"/>
                <a:gd name="connsiteY6" fmla="*/ 605666 h 2619910"/>
                <a:gd name="connsiteX7" fmla="*/ 1758131 w 3729519"/>
                <a:gd name="connsiteY7" fmla="*/ 409956 h 2619910"/>
                <a:gd name="connsiteX8" fmla="*/ 2388765 w 3729519"/>
                <a:gd name="connsiteY8" fmla="*/ 214869 h 2619910"/>
                <a:gd name="connsiteX9" fmla="*/ 3729519 w 3729519"/>
                <a:gd name="connsiteY9" fmla="*/ 0 h 2619910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1739021 w 3710409"/>
                <a:gd name="connsiteY7" fmla="*/ 409956 h 2602463"/>
                <a:gd name="connsiteX8" fmla="*/ 2369655 w 3710409"/>
                <a:gd name="connsiteY8" fmla="*/ 214869 h 2602463"/>
                <a:gd name="connsiteX9" fmla="*/ 3710409 w 3710409"/>
                <a:gd name="connsiteY9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1739021 w 3710409"/>
                <a:gd name="connsiteY7" fmla="*/ 409956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1245980 w 3710409"/>
                <a:gd name="connsiteY3" fmla="*/ 2427959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1245980 w 3710409"/>
                <a:gd name="connsiteY3" fmla="*/ 2427959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1245980 w 3710409"/>
                <a:gd name="connsiteY3" fmla="*/ 2427959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660128 w 3710409"/>
                <a:gd name="connsiteY7" fmla="*/ 176603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851229 w 3710409"/>
                <a:gd name="connsiteY7" fmla="*/ 138966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851229 w 3710409"/>
                <a:gd name="connsiteY7" fmla="*/ 138966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851229 w 3710409"/>
                <a:gd name="connsiteY7" fmla="*/ 138966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702171 w 3710409"/>
                <a:gd name="connsiteY7" fmla="*/ 165312 h 2602679"/>
                <a:gd name="connsiteX8" fmla="*/ 3710409 w 3710409"/>
                <a:gd name="connsiteY8" fmla="*/ 0 h 2602679"/>
                <a:gd name="connsiteX0" fmla="*/ 0 w 3710409"/>
                <a:gd name="connsiteY0" fmla="*/ 2597327 h 2607959"/>
                <a:gd name="connsiteX1" fmla="*/ 343983 w 3710409"/>
                <a:gd name="connsiteY1" fmla="*/ 2596699 h 2607959"/>
                <a:gd name="connsiteX2" fmla="*/ 1245980 w 3710409"/>
                <a:gd name="connsiteY2" fmla="*/ 2427959 h 2607959"/>
                <a:gd name="connsiteX3" fmla="*/ 1494412 w 3710409"/>
                <a:gd name="connsiteY3" fmla="*/ 2062874 h 2607959"/>
                <a:gd name="connsiteX4" fmla="*/ 1876614 w 3710409"/>
                <a:gd name="connsiteY4" fmla="*/ 1298203 h 2607959"/>
                <a:gd name="connsiteX5" fmla="*/ 2164114 w 3710409"/>
                <a:gd name="connsiteY5" fmla="*/ 665887 h 2607959"/>
                <a:gd name="connsiteX6" fmla="*/ 2702171 w 3710409"/>
                <a:gd name="connsiteY6" fmla="*/ 165312 h 2607959"/>
                <a:gd name="connsiteX7" fmla="*/ 3710409 w 3710409"/>
                <a:gd name="connsiteY7" fmla="*/ 0 h 2607959"/>
                <a:gd name="connsiteX0" fmla="*/ 0 w 3710409"/>
                <a:gd name="connsiteY0" fmla="*/ 2597327 h 2634929"/>
                <a:gd name="connsiteX1" fmla="*/ 343983 w 3710409"/>
                <a:gd name="connsiteY1" fmla="*/ 2596699 h 2634929"/>
                <a:gd name="connsiteX2" fmla="*/ 1494412 w 3710409"/>
                <a:gd name="connsiteY2" fmla="*/ 2062874 h 2634929"/>
                <a:gd name="connsiteX3" fmla="*/ 1876614 w 3710409"/>
                <a:gd name="connsiteY3" fmla="*/ 1298203 h 2634929"/>
                <a:gd name="connsiteX4" fmla="*/ 2164114 w 3710409"/>
                <a:gd name="connsiteY4" fmla="*/ 665887 h 2634929"/>
                <a:gd name="connsiteX5" fmla="*/ 2702171 w 3710409"/>
                <a:gd name="connsiteY5" fmla="*/ 165312 h 2634929"/>
                <a:gd name="connsiteX6" fmla="*/ 3710409 w 3710409"/>
                <a:gd name="connsiteY6" fmla="*/ 0 h 2634929"/>
                <a:gd name="connsiteX0" fmla="*/ 0 w 3710409"/>
                <a:gd name="connsiteY0" fmla="*/ 2597327 h 2691551"/>
                <a:gd name="connsiteX1" fmla="*/ 343983 w 3710409"/>
                <a:gd name="connsiteY1" fmla="*/ 2596699 h 2691551"/>
                <a:gd name="connsiteX2" fmla="*/ 1876614 w 3710409"/>
                <a:gd name="connsiteY2" fmla="*/ 1298203 h 2691551"/>
                <a:gd name="connsiteX3" fmla="*/ 2164114 w 3710409"/>
                <a:gd name="connsiteY3" fmla="*/ 665887 h 2691551"/>
                <a:gd name="connsiteX4" fmla="*/ 2702171 w 3710409"/>
                <a:gd name="connsiteY4" fmla="*/ 165312 h 2691551"/>
                <a:gd name="connsiteX5" fmla="*/ 3710409 w 3710409"/>
                <a:gd name="connsiteY5" fmla="*/ 0 h 2691551"/>
                <a:gd name="connsiteX0" fmla="*/ 0 w 3710409"/>
                <a:gd name="connsiteY0" fmla="*/ 2597327 h 2691551"/>
                <a:gd name="connsiteX1" fmla="*/ 343983 w 3710409"/>
                <a:gd name="connsiteY1" fmla="*/ 2596699 h 2691551"/>
                <a:gd name="connsiteX2" fmla="*/ 1876614 w 3710409"/>
                <a:gd name="connsiteY2" fmla="*/ 1298203 h 2691551"/>
                <a:gd name="connsiteX3" fmla="*/ 2164114 w 3710409"/>
                <a:gd name="connsiteY3" fmla="*/ 665887 h 2691551"/>
                <a:gd name="connsiteX4" fmla="*/ 3710409 w 3710409"/>
                <a:gd name="connsiteY4" fmla="*/ 0 h 2691551"/>
                <a:gd name="connsiteX0" fmla="*/ 0 w 3710409"/>
                <a:gd name="connsiteY0" fmla="*/ 2597327 h 2691551"/>
                <a:gd name="connsiteX1" fmla="*/ 343983 w 3710409"/>
                <a:gd name="connsiteY1" fmla="*/ 2596699 h 2691551"/>
                <a:gd name="connsiteX2" fmla="*/ 1876614 w 3710409"/>
                <a:gd name="connsiteY2" fmla="*/ 1298203 h 2691551"/>
                <a:gd name="connsiteX3" fmla="*/ 3710409 w 3710409"/>
                <a:gd name="connsiteY3" fmla="*/ 0 h 2691551"/>
                <a:gd name="connsiteX0" fmla="*/ 0 w 3710409"/>
                <a:gd name="connsiteY0" fmla="*/ 2597327 h 2597327"/>
                <a:gd name="connsiteX1" fmla="*/ 1876614 w 3710409"/>
                <a:gd name="connsiteY1" fmla="*/ 1298203 h 2597327"/>
                <a:gd name="connsiteX2" fmla="*/ 3710409 w 3710409"/>
                <a:gd name="connsiteY2" fmla="*/ 0 h 2597327"/>
                <a:gd name="connsiteX0" fmla="*/ 0 w 3710409"/>
                <a:gd name="connsiteY0" fmla="*/ 2597327 h 2597327"/>
                <a:gd name="connsiteX1" fmla="*/ 1876614 w 3710409"/>
                <a:gd name="connsiteY1" fmla="*/ 1298203 h 2597327"/>
                <a:gd name="connsiteX2" fmla="*/ 3710409 w 3710409"/>
                <a:gd name="connsiteY2" fmla="*/ 0 h 2597327"/>
                <a:gd name="connsiteX0" fmla="*/ 0 w 3710409"/>
                <a:gd name="connsiteY0" fmla="*/ 2597342 h 2597342"/>
                <a:gd name="connsiteX1" fmla="*/ 1876614 w 3710409"/>
                <a:gd name="connsiteY1" fmla="*/ 1298218 h 2597342"/>
                <a:gd name="connsiteX2" fmla="*/ 3710409 w 3710409"/>
                <a:gd name="connsiteY2" fmla="*/ 15 h 2597342"/>
                <a:gd name="connsiteX0" fmla="*/ 0 w 3710409"/>
                <a:gd name="connsiteY0" fmla="*/ 2597359 h 2597359"/>
                <a:gd name="connsiteX1" fmla="*/ 1620538 w 3710409"/>
                <a:gd name="connsiteY1" fmla="*/ 850348 h 2597359"/>
                <a:gd name="connsiteX2" fmla="*/ 3710409 w 3710409"/>
                <a:gd name="connsiteY2" fmla="*/ 32 h 2597359"/>
                <a:gd name="connsiteX0" fmla="*/ 0 w 3710409"/>
                <a:gd name="connsiteY0" fmla="*/ 2597359 h 2597359"/>
                <a:gd name="connsiteX1" fmla="*/ 1620538 w 3710409"/>
                <a:gd name="connsiteY1" fmla="*/ 850348 h 2597359"/>
                <a:gd name="connsiteX2" fmla="*/ 3710409 w 3710409"/>
                <a:gd name="connsiteY2" fmla="*/ 32 h 2597359"/>
                <a:gd name="connsiteX0" fmla="*/ 0 w 3710409"/>
                <a:gd name="connsiteY0" fmla="*/ 2615814 h 2615814"/>
                <a:gd name="connsiteX1" fmla="*/ 1452369 w 3710409"/>
                <a:gd name="connsiteY1" fmla="*/ 326822 h 2615814"/>
                <a:gd name="connsiteX2" fmla="*/ 3710409 w 3710409"/>
                <a:gd name="connsiteY2" fmla="*/ 18487 h 2615814"/>
                <a:gd name="connsiteX0" fmla="*/ 0 w 3710409"/>
                <a:gd name="connsiteY0" fmla="*/ 2597479 h 2597479"/>
                <a:gd name="connsiteX1" fmla="*/ 1452369 w 3710409"/>
                <a:gd name="connsiteY1" fmla="*/ 308487 h 2597479"/>
                <a:gd name="connsiteX2" fmla="*/ 3710409 w 3710409"/>
                <a:gd name="connsiteY2" fmla="*/ 152 h 2597479"/>
                <a:gd name="connsiteX0" fmla="*/ 0 w 3710409"/>
                <a:gd name="connsiteY0" fmla="*/ 2627104 h 2627104"/>
                <a:gd name="connsiteX1" fmla="*/ 1452369 w 3710409"/>
                <a:gd name="connsiteY1" fmla="*/ 338112 h 2627104"/>
                <a:gd name="connsiteX2" fmla="*/ 2134653 w 3710409"/>
                <a:gd name="connsiteY2" fmla="*/ 16996 h 2627104"/>
                <a:gd name="connsiteX3" fmla="*/ 3710409 w 3710409"/>
                <a:gd name="connsiteY3" fmla="*/ 29777 h 2627104"/>
                <a:gd name="connsiteX0" fmla="*/ 0 w 3710409"/>
                <a:gd name="connsiteY0" fmla="*/ 2610235 h 2610235"/>
                <a:gd name="connsiteX1" fmla="*/ 1452369 w 3710409"/>
                <a:gd name="connsiteY1" fmla="*/ 321243 h 2610235"/>
                <a:gd name="connsiteX2" fmla="*/ 2134653 w 3710409"/>
                <a:gd name="connsiteY2" fmla="*/ 127 h 2610235"/>
                <a:gd name="connsiteX3" fmla="*/ 3710409 w 3710409"/>
                <a:gd name="connsiteY3" fmla="*/ 12908 h 2610235"/>
                <a:gd name="connsiteX0" fmla="*/ 0 w 3710409"/>
                <a:gd name="connsiteY0" fmla="*/ 2610235 h 2610235"/>
                <a:gd name="connsiteX1" fmla="*/ 1452369 w 3710409"/>
                <a:gd name="connsiteY1" fmla="*/ 321243 h 2610235"/>
                <a:gd name="connsiteX2" fmla="*/ 2134653 w 3710409"/>
                <a:gd name="connsiteY2" fmla="*/ 127 h 2610235"/>
                <a:gd name="connsiteX3" fmla="*/ 3710409 w 3710409"/>
                <a:gd name="connsiteY3" fmla="*/ 12908 h 2610235"/>
                <a:gd name="connsiteX0" fmla="*/ 0 w 3710409"/>
                <a:gd name="connsiteY0" fmla="*/ 2622469 h 2622469"/>
                <a:gd name="connsiteX1" fmla="*/ 1452369 w 3710409"/>
                <a:gd name="connsiteY1" fmla="*/ 333477 h 2622469"/>
                <a:gd name="connsiteX2" fmla="*/ 2134653 w 3710409"/>
                <a:gd name="connsiteY2" fmla="*/ 12361 h 2622469"/>
                <a:gd name="connsiteX3" fmla="*/ 3710409 w 3710409"/>
                <a:gd name="connsiteY3" fmla="*/ 25142 h 2622469"/>
                <a:gd name="connsiteX0" fmla="*/ 0 w 3710409"/>
                <a:gd name="connsiteY0" fmla="*/ 2622469 h 2622469"/>
                <a:gd name="connsiteX1" fmla="*/ 1452369 w 3710409"/>
                <a:gd name="connsiteY1" fmla="*/ 333477 h 2622469"/>
                <a:gd name="connsiteX2" fmla="*/ 2627694 w 3710409"/>
                <a:gd name="connsiteY2" fmla="*/ 12361 h 2622469"/>
                <a:gd name="connsiteX3" fmla="*/ 3710409 w 3710409"/>
                <a:gd name="connsiteY3" fmla="*/ 25142 h 2622469"/>
                <a:gd name="connsiteX0" fmla="*/ 0 w 3710409"/>
                <a:gd name="connsiteY0" fmla="*/ 2703613 h 2703613"/>
                <a:gd name="connsiteX1" fmla="*/ 2335256 w 3710409"/>
                <a:gd name="connsiteY1" fmla="*/ 1464709 h 2703613"/>
                <a:gd name="connsiteX2" fmla="*/ 2627694 w 3710409"/>
                <a:gd name="connsiteY2" fmla="*/ 93505 h 2703613"/>
                <a:gd name="connsiteX3" fmla="*/ 3710409 w 3710409"/>
                <a:gd name="connsiteY3" fmla="*/ 106286 h 2703613"/>
                <a:gd name="connsiteX0" fmla="*/ 0 w 3710409"/>
                <a:gd name="connsiteY0" fmla="*/ 2703613 h 2703613"/>
                <a:gd name="connsiteX1" fmla="*/ 2335256 w 3710409"/>
                <a:gd name="connsiteY1" fmla="*/ 1464709 h 2703613"/>
                <a:gd name="connsiteX2" fmla="*/ 2627694 w 3710409"/>
                <a:gd name="connsiteY2" fmla="*/ 93505 h 2703613"/>
                <a:gd name="connsiteX3" fmla="*/ 3710409 w 3710409"/>
                <a:gd name="connsiteY3" fmla="*/ 106286 h 2703613"/>
                <a:gd name="connsiteX0" fmla="*/ 0 w 3710409"/>
                <a:gd name="connsiteY0" fmla="*/ 2597327 h 2597327"/>
                <a:gd name="connsiteX1" fmla="*/ 2335256 w 3710409"/>
                <a:gd name="connsiteY1" fmla="*/ 1358423 h 2597327"/>
                <a:gd name="connsiteX2" fmla="*/ 3055761 w 3710409"/>
                <a:gd name="connsiteY2" fmla="*/ 216808 h 2597327"/>
                <a:gd name="connsiteX3" fmla="*/ 3710409 w 3710409"/>
                <a:gd name="connsiteY3" fmla="*/ 0 h 2597327"/>
                <a:gd name="connsiteX0" fmla="*/ 0 w 3710409"/>
                <a:gd name="connsiteY0" fmla="*/ 2597327 h 2597327"/>
                <a:gd name="connsiteX1" fmla="*/ 1194436 w 3710409"/>
                <a:gd name="connsiteY1" fmla="*/ 2460008 h 2597327"/>
                <a:gd name="connsiteX2" fmla="*/ 2335256 w 3710409"/>
                <a:gd name="connsiteY2" fmla="*/ 1358423 h 2597327"/>
                <a:gd name="connsiteX3" fmla="*/ 3055761 w 3710409"/>
                <a:gd name="connsiteY3" fmla="*/ 216808 h 2597327"/>
                <a:gd name="connsiteX4" fmla="*/ 3710409 w 3710409"/>
                <a:gd name="connsiteY4" fmla="*/ 0 h 2597327"/>
                <a:gd name="connsiteX0" fmla="*/ 0 w 3710409"/>
                <a:gd name="connsiteY0" fmla="*/ 2597327 h 2606508"/>
                <a:gd name="connsiteX1" fmla="*/ 1225012 w 3710409"/>
                <a:gd name="connsiteY1" fmla="*/ 2512701 h 2606508"/>
                <a:gd name="connsiteX2" fmla="*/ 2335256 w 3710409"/>
                <a:gd name="connsiteY2" fmla="*/ 1358423 h 2606508"/>
                <a:gd name="connsiteX3" fmla="*/ 3055761 w 3710409"/>
                <a:gd name="connsiteY3" fmla="*/ 216808 h 2606508"/>
                <a:gd name="connsiteX4" fmla="*/ 3710409 w 3710409"/>
                <a:gd name="connsiteY4" fmla="*/ 0 h 2606508"/>
                <a:gd name="connsiteX0" fmla="*/ 0 w 3710409"/>
                <a:gd name="connsiteY0" fmla="*/ 2597327 h 2631657"/>
                <a:gd name="connsiteX1" fmla="*/ 1225012 w 3710409"/>
                <a:gd name="connsiteY1" fmla="*/ 2512701 h 2631657"/>
                <a:gd name="connsiteX2" fmla="*/ 2335256 w 3710409"/>
                <a:gd name="connsiteY2" fmla="*/ 1358423 h 2631657"/>
                <a:gd name="connsiteX3" fmla="*/ 3055761 w 3710409"/>
                <a:gd name="connsiteY3" fmla="*/ 216808 h 2631657"/>
                <a:gd name="connsiteX4" fmla="*/ 3710409 w 3710409"/>
                <a:gd name="connsiteY4" fmla="*/ 0 h 2631657"/>
                <a:gd name="connsiteX0" fmla="*/ 0 w 3710409"/>
                <a:gd name="connsiteY0" fmla="*/ 2597327 h 2650031"/>
                <a:gd name="connsiteX1" fmla="*/ 1125640 w 3710409"/>
                <a:gd name="connsiteY1" fmla="*/ 2542812 h 2650031"/>
                <a:gd name="connsiteX2" fmla="*/ 2335256 w 3710409"/>
                <a:gd name="connsiteY2" fmla="*/ 1358423 h 2650031"/>
                <a:gd name="connsiteX3" fmla="*/ 3055761 w 3710409"/>
                <a:gd name="connsiteY3" fmla="*/ 216808 h 2650031"/>
                <a:gd name="connsiteX4" fmla="*/ 3710409 w 3710409"/>
                <a:gd name="connsiteY4" fmla="*/ 0 h 2650031"/>
                <a:gd name="connsiteX0" fmla="*/ 0 w 3710409"/>
                <a:gd name="connsiteY0" fmla="*/ 2597327 h 2650031"/>
                <a:gd name="connsiteX1" fmla="*/ 1125640 w 3710409"/>
                <a:gd name="connsiteY1" fmla="*/ 2542812 h 2650031"/>
                <a:gd name="connsiteX2" fmla="*/ 2335256 w 3710409"/>
                <a:gd name="connsiteY2" fmla="*/ 1358423 h 2650031"/>
                <a:gd name="connsiteX3" fmla="*/ 3055761 w 3710409"/>
                <a:gd name="connsiteY3" fmla="*/ 216808 h 2650031"/>
                <a:gd name="connsiteX4" fmla="*/ 3710409 w 3710409"/>
                <a:gd name="connsiteY4" fmla="*/ 0 h 2650031"/>
                <a:gd name="connsiteX0" fmla="*/ 0 w 3710409"/>
                <a:gd name="connsiteY0" fmla="*/ 2597327 h 2597327"/>
                <a:gd name="connsiteX1" fmla="*/ 1125640 w 3710409"/>
                <a:gd name="connsiteY1" fmla="*/ 2542812 h 2597327"/>
                <a:gd name="connsiteX2" fmla="*/ 2335256 w 3710409"/>
                <a:gd name="connsiteY2" fmla="*/ 1358423 h 2597327"/>
                <a:gd name="connsiteX3" fmla="*/ 3055761 w 3710409"/>
                <a:gd name="connsiteY3" fmla="*/ 216808 h 2597327"/>
                <a:gd name="connsiteX4" fmla="*/ 3710409 w 3710409"/>
                <a:gd name="connsiteY4" fmla="*/ 0 h 2597327"/>
                <a:gd name="connsiteX0" fmla="*/ 0 w 3710409"/>
                <a:gd name="connsiteY0" fmla="*/ 2597327 h 2599003"/>
                <a:gd name="connsiteX1" fmla="*/ 1125640 w 3710409"/>
                <a:gd name="connsiteY1" fmla="*/ 2542812 h 2599003"/>
                <a:gd name="connsiteX2" fmla="*/ 2335256 w 3710409"/>
                <a:gd name="connsiteY2" fmla="*/ 1358423 h 2599003"/>
                <a:gd name="connsiteX3" fmla="*/ 3055761 w 3710409"/>
                <a:gd name="connsiteY3" fmla="*/ 216808 h 2599003"/>
                <a:gd name="connsiteX4" fmla="*/ 3710409 w 3710409"/>
                <a:gd name="connsiteY4" fmla="*/ 0 h 2599003"/>
                <a:gd name="connsiteX0" fmla="*/ 0 w 3710409"/>
                <a:gd name="connsiteY0" fmla="*/ 2597327 h 2634701"/>
                <a:gd name="connsiteX1" fmla="*/ 1125640 w 3710409"/>
                <a:gd name="connsiteY1" fmla="*/ 2542812 h 2634701"/>
                <a:gd name="connsiteX2" fmla="*/ 2212952 w 3710409"/>
                <a:gd name="connsiteY2" fmla="*/ 1572958 h 2634701"/>
                <a:gd name="connsiteX3" fmla="*/ 3055761 w 3710409"/>
                <a:gd name="connsiteY3" fmla="*/ 216808 h 2634701"/>
                <a:gd name="connsiteX4" fmla="*/ 3710409 w 3710409"/>
                <a:gd name="connsiteY4" fmla="*/ 0 h 2634701"/>
                <a:gd name="connsiteX0" fmla="*/ 0 w 3710409"/>
                <a:gd name="connsiteY0" fmla="*/ 2597327 h 2634701"/>
                <a:gd name="connsiteX1" fmla="*/ 1125640 w 3710409"/>
                <a:gd name="connsiteY1" fmla="*/ 2542812 h 2634701"/>
                <a:gd name="connsiteX2" fmla="*/ 2212952 w 3710409"/>
                <a:gd name="connsiteY2" fmla="*/ 1572958 h 2634701"/>
                <a:gd name="connsiteX3" fmla="*/ 3055761 w 3710409"/>
                <a:gd name="connsiteY3" fmla="*/ 216808 h 2634701"/>
                <a:gd name="connsiteX4" fmla="*/ 3710409 w 3710409"/>
                <a:gd name="connsiteY4" fmla="*/ 0 h 2634701"/>
                <a:gd name="connsiteX0" fmla="*/ 0 w 3710409"/>
                <a:gd name="connsiteY0" fmla="*/ 2597327 h 2597327"/>
                <a:gd name="connsiteX1" fmla="*/ 1125640 w 3710409"/>
                <a:gd name="connsiteY1" fmla="*/ 2542812 h 2597327"/>
                <a:gd name="connsiteX2" fmla="*/ 1656901 w 3710409"/>
                <a:gd name="connsiteY2" fmla="*/ 2283110 h 2597327"/>
                <a:gd name="connsiteX3" fmla="*/ 2212952 w 3710409"/>
                <a:gd name="connsiteY3" fmla="*/ 1572958 h 2597327"/>
                <a:gd name="connsiteX4" fmla="*/ 3055761 w 3710409"/>
                <a:gd name="connsiteY4" fmla="*/ 216808 h 2597327"/>
                <a:gd name="connsiteX5" fmla="*/ 3710409 w 3710409"/>
                <a:gd name="connsiteY5" fmla="*/ 0 h 2597327"/>
                <a:gd name="connsiteX0" fmla="*/ 0 w 3710409"/>
                <a:gd name="connsiteY0" fmla="*/ 2597327 h 2597327"/>
                <a:gd name="connsiteX1" fmla="*/ 1125640 w 3710409"/>
                <a:gd name="connsiteY1" fmla="*/ 2542812 h 2597327"/>
                <a:gd name="connsiteX2" fmla="*/ 1656901 w 3710409"/>
                <a:gd name="connsiteY2" fmla="*/ 2283110 h 2597327"/>
                <a:gd name="connsiteX3" fmla="*/ 2212952 w 3710409"/>
                <a:gd name="connsiteY3" fmla="*/ 1572958 h 2597327"/>
                <a:gd name="connsiteX4" fmla="*/ 3055761 w 3710409"/>
                <a:gd name="connsiteY4" fmla="*/ 216808 h 2597327"/>
                <a:gd name="connsiteX5" fmla="*/ 3710409 w 3710409"/>
                <a:gd name="connsiteY5" fmla="*/ 0 h 2597327"/>
                <a:gd name="connsiteX0" fmla="*/ 0 w 3710409"/>
                <a:gd name="connsiteY0" fmla="*/ 2597327 h 2597327"/>
                <a:gd name="connsiteX1" fmla="*/ 1125640 w 3710409"/>
                <a:gd name="connsiteY1" fmla="*/ 2542812 h 2597327"/>
                <a:gd name="connsiteX2" fmla="*/ 1656901 w 3710409"/>
                <a:gd name="connsiteY2" fmla="*/ 2283110 h 2597327"/>
                <a:gd name="connsiteX3" fmla="*/ 2212952 w 3710409"/>
                <a:gd name="connsiteY3" fmla="*/ 1572958 h 2597327"/>
                <a:gd name="connsiteX4" fmla="*/ 3055761 w 3710409"/>
                <a:gd name="connsiteY4" fmla="*/ 216808 h 2597327"/>
                <a:gd name="connsiteX5" fmla="*/ 3710409 w 3710409"/>
                <a:gd name="connsiteY5" fmla="*/ 0 h 2597327"/>
                <a:gd name="connsiteX0" fmla="*/ 0 w 3710409"/>
                <a:gd name="connsiteY0" fmla="*/ 2597327 h 2597327"/>
                <a:gd name="connsiteX1" fmla="*/ 1125640 w 3710409"/>
                <a:gd name="connsiteY1" fmla="*/ 2542812 h 2597327"/>
                <a:gd name="connsiteX2" fmla="*/ 1656901 w 3710409"/>
                <a:gd name="connsiteY2" fmla="*/ 2283110 h 2597327"/>
                <a:gd name="connsiteX3" fmla="*/ 2212952 w 3710409"/>
                <a:gd name="connsiteY3" fmla="*/ 1572958 h 2597327"/>
                <a:gd name="connsiteX4" fmla="*/ 3055761 w 3710409"/>
                <a:gd name="connsiteY4" fmla="*/ 216808 h 2597327"/>
                <a:gd name="connsiteX5" fmla="*/ 3710409 w 3710409"/>
                <a:gd name="connsiteY5" fmla="*/ 0 h 2597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10409" h="2597327">
                  <a:moveTo>
                    <a:pt x="0" y="2597327"/>
                  </a:moveTo>
                  <a:cubicBezTo>
                    <a:pt x="241114" y="2593260"/>
                    <a:pt x="849490" y="2595182"/>
                    <a:pt x="1125640" y="2542812"/>
                  </a:cubicBezTo>
                  <a:cubicBezTo>
                    <a:pt x="1401790" y="2490443"/>
                    <a:pt x="1483326" y="2407115"/>
                    <a:pt x="1656901" y="2283110"/>
                  </a:cubicBezTo>
                  <a:cubicBezTo>
                    <a:pt x="1830476" y="2159105"/>
                    <a:pt x="1979809" y="1917342"/>
                    <a:pt x="2212952" y="1572958"/>
                  </a:cubicBezTo>
                  <a:cubicBezTo>
                    <a:pt x="2446095" y="1228574"/>
                    <a:pt x="2806185" y="478968"/>
                    <a:pt x="3055761" y="216808"/>
                  </a:cubicBezTo>
                  <a:cubicBezTo>
                    <a:pt x="3305337" y="-45352"/>
                    <a:pt x="3445235" y="19198"/>
                    <a:pt x="3710409" y="0"/>
                  </a:cubicBezTo>
                </a:path>
              </a:pathLst>
            </a:custGeom>
            <a:noFill/>
            <a:ln>
              <a:solidFill>
                <a:srgbClr val="CC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7399305" y="5711649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8005878" y="5711649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186159" y="5711649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579586" y="5711649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 rot="16704799">
              <a:off x="7047809" y="4710929"/>
              <a:ext cx="130356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275BC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N=10,000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 rot="18556428">
              <a:off x="6342960" y="4653676"/>
              <a:ext cx="1303562" cy="7432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2000" b="1" dirty="0" smtClean="0">
                  <a:solidFill>
                    <a:srgbClr val="CC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N=10,000</a:t>
              </a:r>
            </a:p>
            <a:p>
              <a:pPr>
                <a:lnSpc>
                  <a:spcPct val="110000"/>
                </a:lnSpc>
              </a:pPr>
              <a:r>
                <a:rPr lang="en-US" sz="2000" b="1" dirty="0" smtClean="0">
                  <a:solidFill>
                    <a:srgbClr val="CC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soft</a:t>
              </a:r>
              <a:endParaRPr lang="en-US" sz="2000" b="1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205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88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weighted Energy scoring function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-263777" y="1017766"/>
            <a:ext cx="9229736" cy="5649854"/>
            <a:chOff x="-263777" y="1017766"/>
            <a:chExt cx="9229736" cy="564985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-91440" y="3720326"/>
                  <a:ext cx="3994030" cy="13991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𝑤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𝑎𝑣𝑔</m:t>
                            </m:r>
                          </m:sub>
                        </m:sSub>
                        <m:r>
                          <a:rPr lang="en-US" sz="32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=</m:t>
                        </m:r>
                        <m:sSup>
                          <m:sSupPr>
                            <m:ctrlPr>
                              <a:rPr lang="el-GR" sz="32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l-GR" sz="32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χ</m:t>
                            </m:r>
                          </m:e>
                          <m:sup>
                            <m:r>
                              <a:rPr lang="en-US" sz="32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d>
                          <m:dPr>
                            <m:ctrlPr>
                              <a:rPr lang="en-US" sz="32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nary>
                              <m:naryPr>
                                <m:chr m:val="∑"/>
                                <m:subHide m:val="on"/>
                                <m:supHide m:val="on"/>
                                <m:ctrlPr>
                                  <a:rPr lang="en-US" sz="32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</m:ctrlPr>
                              </m:naryPr>
                              <m:sub/>
                              <m:sup/>
                              <m:e>
                                <m:r>
                                  <a:rPr lang="en-US" sz="32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𝐸</m:t>
                                </m:r>
                              </m:e>
                            </m:nary>
                          </m:e>
                        </m:d>
                      </m:oMath>
                    </m:oMathPara>
                  </a14:m>
                  <a:endParaRPr lang="en-US" sz="3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91440" y="3720326"/>
                  <a:ext cx="3994030" cy="1399166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292270" y="5036801"/>
                  <a:ext cx="1808059" cy="69737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𝐸</m:t>
                        </m:r>
                        <m:r>
                          <a:rPr lang="en-US" sz="20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=</m:t>
                        </m:r>
                        <m:sSup>
                          <m:sSupPr>
                            <m:ctrlPr>
                              <a:rPr lang="en-US" sz="20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00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0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𝑣</m:t>
                                    </m:r>
                                    <m:r>
                                      <a:rPr lang="en-US" sz="20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en-US" sz="20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𝑣</m:t>
                                    </m:r>
                                    <m:r>
                                      <a:rPr lang="en-US" sz="2000" i="1" baseline="-2500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0</m:t>
                                    </m:r>
                                  </m:num>
                                  <m:den>
                                    <m:r>
                                      <a:rPr lang="el-GR" sz="20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𝜎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20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2270" y="5036801"/>
                  <a:ext cx="1808059" cy="697370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301123" y="6027815"/>
                  <a:ext cx="3340851" cy="63575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prstClr val="black"/>
                      </a:solidFill>
                    </a:rPr>
                    <a:t>clip(</a:t>
                  </a:r>
                  <a:r>
                    <a:rPr lang="en-US" i="1" dirty="0" smtClean="0">
                      <a:solidFill>
                        <a:prstClr val="black"/>
                      </a:solidFill>
                    </a:rPr>
                    <a:t>E</a:t>
                  </a:r>
                  <a:r>
                    <a:rPr lang="en-US" dirty="0" smtClean="0">
                      <a:solidFill>
                        <a:prstClr val="black"/>
                      </a:solidFill>
                    </a:rPr>
                    <a:t>) </a:t>
                  </a:r>
                  <a14:m>
                    <m:oMath xmlns:m="http://schemas.openxmlformats.org/officeDocument/2006/math"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𝐸</m:t>
                                </m:r>
                                <m:r>
                                  <a:rPr lang="en-US" b="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,             </m:t>
                                </m:r>
                                <m:r>
                                  <a:rPr lang="en-US" b="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𝑖𝑓</m:t>
                                </m:r>
                                <m:r>
                                  <a:rPr lang="en-US" b="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 </m:t>
                                </m:r>
                                <m:r>
                                  <a:rPr lang="en-US" b="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𝐸</m:t>
                                </m:r>
                                <m:r>
                                  <a:rPr lang="en-US" b="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&lt;10  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10+</m:t>
                                </m:r>
                                <m:func>
                                  <m:funcPr>
                                    <m:ctrlPr>
                                      <a:rPr lang="en-US" b="0" i="1" smtClean="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log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b="0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𝐸</m:t>
                                        </m:r>
                                      </m:e>
                                    </m:d>
                                  </m:e>
                                </m:func>
                                <m:r>
                                  <a:rPr lang="en-US" b="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log</m:t>
                                </m:r>
                                <m:r>
                                  <a:rPr lang="en-US" b="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⁡(10)</m:t>
                                </m:r>
                              </m:e>
                            </m:mr>
                          </m:m>
                        </m:e>
                      </m:d>
                    </m:oMath>
                  </a14:m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1123" y="6027815"/>
                  <a:ext cx="3340851" cy="635751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l="-146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7" name="Group 6"/>
            <p:cNvGrpSpPr/>
            <p:nvPr/>
          </p:nvGrpSpPr>
          <p:grpSpPr>
            <a:xfrm>
              <a:off x="4283366" y="3273367"/>
              <a:ext cx="4682593" cy="3394253"/>
              <a:chOff x="4283366" y="3273367"/>
              <a:chExt cx="4682593" cy="3394253"/>
            </a:xfrm>
          </p:grpSpPr>
          <p:sp>
            <p:nvSpPr>
              <p:cNvPr id="8" name="Freeform 7"/>
              <p:cNvSpPr/>
              <p:nvPr/>
            </p:nvSpPr>
            <p:spPr>
              <a:xfrm>
                <a:off x="5099631" y="3292078"/>
                <a:ext cx="3698738" cy="2634438"/>
              </a:xfrm>
              <a:custGeom>
                <a:avLst/>
                <a:gdLst>
                  <a:gd name="connsiteX0" fmla="*/ 0 w 3946918"/>
                  <a:gd name="connsiteY0" fmla="*/ 2651546 h 2651546"/>
                  <a:gd name="connsiteX1" fmla="*/ 1541124 w 3946918"/>
                  <a:gd name="connsiteY1" fmla="*/ 452877 h 2651546"/>
                  <a:gd name="connsiteX2" fmla="*/ 3729519 w 3946918"/>
                  <a:gd name="connsiteY2" fmla="*/ 31636 h 2651546"/>
                  <a:gd name="connsiteX3" fmla="*/ 3750068 w 3946918"/>
                  <a:gd name="connsiteY3" fmla="*/ 62459 h 2651546"/>
                  <a:gd name="connsiteX0" fmla="*/ 0 w 3729519"/>
                  <a:gd name="connsiteY0" fmla="*/ 2619910 h 2619910"/>
                  <a:gd name="connsiteX1" fmla="*/ 1541124 w 3729519"/>
                  <a:gd name="connsiteY1" fmla="*/ 421241 h 2619910"/>
                  <a:gd name="connsiteX2" fmla="*/ 3729519 w 3729519"/>
                  <a:gd name="connsiteY2" fmla="*/ 0 h 2619910"/>
                  <a:gd name="connsiteX0" fmla="*/ 0 w 3729519"/>
                  <a:gd name="connsiteY0" fmla="*/ 2619910 h 2619910"/>
                  <a:gd name="connsiteX1" fmla="*/ 1541124 w 3729519"/>
                  <a:gd name="connsiteY1" fmla="*/ 421241 h 2619910"/>
                  <a:gd name="connsiteX2" fmla="*/ 2388765 w 3729519"/>
                  <a:gd name="connsiteY2" fmla="*/ 214869 h 2619910"/>
                  <a:gd name="connsiteX3" fmla="*/ 3729519 w 3729519"/>
                  <a:gd name="connsiteY3" fmla="*/ 0 h 2619910"/>
                  <a:gd name="connsiteX0" fmla="*/ 0 w 3729519"/>
                  <a:gd name="connsiteY0" fmla="*/ 2619910 h 2619910"/>
                  <a:gd name="connsiteX1" fmla="*/ 1487616 w 3729519"/>
                  <a:gd name="connsiteY1" fmla="*/ 440060 h 2619910"/>
                  <a:gd name="connsiteX2" fmla="*/ 2388765 w 3729519"/>
                  <a:gd name="connsiteY2" fmla="*/ 214869 h 2619910"/>
                  <a:gd name="connsiteX3" fmla="*/ 3729519 w 3729519"/>
                  <a:gd name="connsiteY3" fmla="*/ 0 h 2619910"/>
                  <a:gd name="connsiteX0" fmla="*/ 0 w 3729519"/>
                  <a:gd name="connsiteY0" fmla="*/ 2619910 h 2619910"/>
                  <a:gd name="connsiteX1" fmla="*/ 1487616 w 3729519"/>
                  <a:gd name="connsiteY1" fmla="*/ 440060 h 2619910"/>
                  <a:gd name="connsiteX2" fmla="*/ 2388765 w 3729519"/>
                  <a:gd name="connsiteY2" fmla="*/ 214869 h 2619910"/>
                  <a:gd name="connsiteX3" fmla="*/ 3729519 w 3729519"/>
                  <a:gd name="connsiteY3" fmla="*/ 0 h 2619910"/>
                  <a:gd name="connsiteX0" fmla="*/ 0 w 3729519"/>
                  <a:gd name="connsiteY0" fmla="*/ 2619910 h 2619910"/>
                  <a:gd name="connsiteX1" fmla="*/ 1487616 w 3729519"/>
                  <a:gd name="connsiteY1" fmla="*/ 440060 h 2619910"/>
                  <a:gd name="connsiteX2" fmla="*/ 2388765 w 3729519"/>
                  <a:gd name="connsiteY2" fmla="*/ 214869 h 2619910"/>
                  <a:gd name="connsiteX3" fmla="*/ 3729519 w 3729519"/>
                  <a:gd name="connsiteY3" fmla="*/ 0 h 2619910"/>
                  <a:gd name="connsiteX0" fmla="*/ 0 w 3729519"/>
                  <a:gd name="connsiteY0" fmla="*/ 2619910 h 2619910"/>
                  <a:gd name="connsiteX1" fmla="*/ 1487616 w 3729519"/>
                  <a:gd name="connsiteY1" fmla="*/ 440060 h 2619910"/>
                  <a:gd name="connsiteX2" fmla="*/ 2388765 w 3729519"/>
                  <a:gd name="connsiteY2" fmla="*/ 214869 h 2619910"/>
                  <a:gd name="connsiteX3" fmla="*/ 3729519 w 3729519"/>
                  <a:gd name="connsiteY3" fmla="*/ 0 h 2619910"/>
                  <a:gd name="connsiteX0" fmla="*/ 0 w 3729519"/>
                  <a:gd name="connsiteY0" fmla="*/ 2619910 h 2619910"/>
                  <a:gd name="connsiteX1" fmla="*/ 1028125 w 3729519"/>
                  <a:gd name="connsiteY1" fmla="*/ 1581113 h 2619910"/>
                  <a:gd name="connsiteX2" fmla="*/ 1487616 w 3729519"/>
                  <a:gd name="connsiteY2" fmla="*/ 440060 h 2619910"/>
                  <a:gd name="connsiteX3" fmla="*/ 2388765 w 3729519"/>
                  <a:gd name="connsiteY3" fmla="*/ 214869 h 2619910"/>
                  <a:gd name="connsiteX4" fmla="*/ 3729519 w 3729519"/>
                  <a:gd name="connsiteY4" fmla="*/ 0 h 2619910"/>
                  <a:gd name="connsiteX0" fmla="*/ 0 w 3729519"/>
                  <a:gd name="connsiteY0" fmla="*/ 2619910 h 2619910"/>
                  <a:gd name="connsiteX1" fmla="*/ 1028125 w 3729519"/>
                  <a:gd name="connsiteY1" fmla="*/ 1581113 h 2619910"/>
                  <a:gd name="connsiteX2" fmla="*/ 1487616 w 3729519"/>
                  <a:gd name="connsiteY2" fmla="*/ 440060 h 2619910"/>
                  <a:gd name="connsiteX3" fmla="*/ 2388765 w 3729519"/>
                  <a:gd name="connsiteY3" fmla="*/ 214869 h 2619910"/>
                  <a:gd name="connsiteX4" fmla="*/ 3729519 w 3729519"/>
                  <a:gd name="connsiteY4" fmla="*/ 0 h 2619910"/>
                  <a:gd name="connsiteX0" fmla="*/ 0 w 3729519"/>
                  <a:gd name="connsiteY0" fmla="*/ 2619910 h 2619910"/>
                  <a:gd name="connsiteX1" fmla="*/ 1028125 w 3729519"/>
                  <a:gd name="connsiteY1" fmla="*/ 1581113 h 2619910"/>
                  <a:gd name="connsiteX2" fmla="*/ 1487616 w 3729519"/>
                  <a:gd name="connsiteY2" fmla="*/ 440060 h 2619910"/>
                  <a:gd name="connsiteX3" fmla="*/ 2388765 w 3729519"/>
                  <a:gd name="connsiteY3" fmla="*/ 214869 h 2619910"/>
                  <a:gd name="connsiteX4" fmla="*/ 3729519 w 3729519"/>
                  <a:gd name="connsiteY4" fmla="*/ 0 h 2619910"/>
                  <a:gd name="connsiteX0" fmla="*/ 0 w 3729519"/>
                  <a:gd name="connsiteY0" fmla="*/ 2619910 h 2619910"/>
                  <a:gd name="connsiteX1" fmla="*/ 573304 w 3729519"/>
                  <a:gd name="connsiteY1" fmla="*/ 2296227 h 2619910"/>
                  <a:gd name="connsiteX2" fmla="*/ 1028125 w 3729519"/>
                  <a:gd name="connsiteY2" fmla="*/ 1581113 h 2619910"/>
                  <a:gd name="connsiteX3" fmla="*/ 1487616 w 3729519"/>
                  <a:gd name="connsiteY3" fmla="*/ 440060 h 2619910"/>
                  <a:gd name="connsiteX4" fmla="*/ 2388765 w 3729519"/>
                  <a:gd name="connsiteY4" fmla="*/ 214869 h 2619910"/>
                  <a:gd name="connsiteX5" fmla="*/ 3729519 w 3729519"/>
                  <a:gd name="connsiteY5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028125 w 3729519"/>
                  <a:gd name="connsiteY3" fmla="*/ 1581113 h 2619910"/>
                  <a:gd name="connsiteX4" fmla="*/ 1487616 w 3729519"/>
                  <a:gd name="connsiteY4" fmla="*/ 440060 h 2619910"/>
                  <a:gd name="connsiteX5" fmla="*/ 2388765 w 3729519"/>
                  <a:gd name="connsiteY5" fmla="*/ 214869 h 2619910"/>
                  <a:gd name="connsiteX6" fmla="*/ 3729519 w 3729519"/>
                  <a:gd name="connsiteY6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028125 w 3729519"/>
                  <a:gd name="connsiteY3" fmla="*/ 1581113 h 2619910"/>
                  <a:gd name="connsiteX4" fmla="*/ 1487616 w 3729519"/>
                  <a:gd name="connsiteY4" fmla="*/ 440060 h 2619910"/>
                  <a:gd name="connsiteX5" fmla="*/ 2388765 w 3729519"/>
                  <a:gd name="connsiteY5" fmla="*/ 214869 h 2619910"/>
                  <a:gd name="connsiteX6" fmla="*/ 3729519 w 3729519"/>
                  <a:gd name="connsiteY6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028125 w 3729519"/>
                  <a:gd name="connsiteY3" fmla="*/ 1581113 h 2619910"/>
                  <a:gd name="connsiteX4" fmla="*/ 1499082 w 3729519"/>
                  <a:gd name="connsiteY4" fmla="*/ 605666 h 2619910"/>
                  <a:gd name="connsiteX5" fmla="*/ 2388765 w 3729519"/>
                  <a:gd name="connsiteY5" fmla="*/ 214869 h 2619910"/>
                  <a:gd name="connsiteX6" fmla="*/ 3729519 w 3729519"/>
                  <a:gd name="connsiteY6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028125 w 3729519"/>
                  <a:gd name="connsiteY3" fmla="*/ 1581113 h 2619910"/>
                  <a:gd name="connsiteX4" fmla="*/ 1499082 w 3729519"/>
                  <a:gd name="connsiteY4" fmla="*/ 605666 h 2619910"/>
                  <a:gd name="connsiteX5" fmla="*/ 2388765 w 3729519"/>
                  <a:gd name="connsiteY5" fmla="*/ 214869 h 2619910"/>
                  <a:gd name="connsiteX6" fmla="*/ 3729519 w 3729519"/>
                  <a:gd name="connsiteY6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169540 w 3729519"/>
                  <a:gd name="connsiteY3" fmla="*/ 1660152 h 2619910"/>
                  <a:gd name="connsiteX4" fmla="*/ 1499082 w 3729519"/>
                  <a:gd name="connsiteY4" fmla="*/ 605666 h 2619910"/>
                  <a:gd name="connsiteX5" fmla="*/ 2388765 w 3729519"/>
                  <a:gd name="connsiteY5" fmla="*/ 214869 h 2619910"/>
                  <a:gd name="connsiteX6" fmla="*/ 3729519 w 3729519"/>
                  <a:gd name="connsiteY6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169540 w 3729519"/>
                  <a:gd name="connsiteY3" fmla="*/ 1660152 h 2619910"/>
                  <a:gd name="connsiteX4" fmla="*/ 1499082 w 3729519"/>
                  <a:gd name="connsiteY4" fmla="*/ 605666 h 2619910"/>
                  <a:gd name="connsiteX5" fmla="*/ 2388765 w 3729519"/>
                  <a:gd name="connsiteY5" fmla="*/ 214869 h 2619910"/>
                  <a:gd name="connsiteX6" fmla="*/ 3729519 w 3729519"/>
                  <a:gd name="connsiteY6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169540 w 3729519"/>
                  <a:gd name="connsiteY3" fmla="*/ 1660152 h 2619910"/>
                  <a:gd name="connsiteX4" fmla="*/ 1414149 w 3729519"/>
                  <a:gd name="connsiteY4" fmla="*/ 880426 h 2619910"/>
                  <a:gd name="connsiteX5" fmla="*/ 1499082 w 3729519"/>
                  <a:gd name="connsiteY5" fmla="*/ 605666 h 2619910"/>
                  <a:gd name="connsiteX6" fmla="*/ 2388765 w 3729519"/>
                  <a:gd name="connsiteY6" fmla="*/ 214869 h 2619910"/>
                  <a:gd name="connsiteX7" fmla="*/ 3729519 w 3729519"/>
                  <a:gd name="connsiteY7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169540 w 3729519"/>
                  <a:gd name="connsiteY3" fmla="*/ 1660152 h 2619910"/>
                  <a:gd name="connsiteX4" fmla="*/ 1414149 w 3729519"/>
                  <a:gd name="connsiteY4" fmla="*/ 880426 h 2619910"/>
                  <a:gd name="connsiteX5" fmla="*/ 1499082 w 3729519"/>
                  <a:gd name="connsiteY5" fmla="*/ 605666 h 2619910"/>
                  <a:gd name="connsiteX6" fmla="*/ 2388765 w 3729519"/>
                  <a:gd name="connsiteY6" fmla="*/ 214869 h 2619910"/>
                  <a:gd name="connsiteX7" fmla="*/ 3729519 w 3729519"/>
                  <a:gd name="connsiteY7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169540 w 3729519"/>
                  <a:gd name="connsiteY3" fmla="*/ 1660152 h 2619910"/>
                  <a:gd name="connsiteX4" fmla="*/ 1414149 w 3729519"/>
                  <a:gd name="connsiteY4" fmla="*/ 880426 h 2619910"/>
                  <a:gd name="connsiteX5" fmla="*/ 1499082 w 3729519"/>
                  <a:gd name="connsiteY5" fmla="*/ 605666 h 2619910"/>
                  <a:gd name="connsiteX6" fmla="*/ 2388765 w 3729519"/>
                  <a:gd name="connsiteY6" fmla="*/ 214869 h 2619910"/>
                  <a:gd name="connsiteX7" fmla="*/ 3729519 w 3729519"/>
                  <a:gd name="connsiteY7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169540 w 3729519"/>
                  <a:gd name="connsiteY3" fmla="*/ 1660152 h 2619910"/>
                  <a:gd name="connsiteX4" fmla="*/ 1414149 w 3729519"/>
                  <a:gd name="connsiteY4" fmla="*/ 880426 h 2619910"/>
                  <a:gd name="connsiteX5" fmla="*/ 1499082 w 3729519"/>
                  <a:gd name="connsiteY5" fmla="*/ 605666 h 2619910"/>
                  <a:gd name="connsiteX6" fmla="*/ 1758131 w 3729519"/>
                  <a:gd name="connsiteY6" fmla="*/ 409956 h 2619910"/>
                  <a:gd name="connsiteX7" fmla="*/ 2388765 w 3729519"/>
                  <a:gd name="connsiteY7" fmla="*/ 214869 h 2619910"/>
                  <a:gd name="connsiteX8" fmla="*/ 3729519 w 3729519"/>
                  <a:gd name="connsiteY8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882888 w 3729519"/>
                  <a:gd name="connsiteY2" fmla="*/ 2266117 h 2619910"/>
                  <a:gd name="connsiteX3" fmla="*/ 1169540 w 3729519"/>
                  <a:gd name="connsiteY3" fmla="*/ 1660152 h 2619910"/>
                  <a:gd name="connsiteX4" fmla="*/ 1414149 w 3729519"/>
                  <a:gd name="connsiteY4" fmla="*/ 880426 h 2619910"/>
                  <a:gd name="connsiteX5" fmla="*/ 1499082 w 3729519"/>
                  <a:gd name="connsiteY5" fmla="*/ 605666 h 2619910"/>
                  <a:gd name="connsiteX6" fmla="*/ 1758131 w 3729519"/>
                  <a:gd name="connsiteY6" fmla="*/ 409956 h 2619910"/>
                  <a:gd name="connsiteX7" fmla="*/ 2388765 w 3729519"/>
                  <a:gd name="connsiteY7" fmla="*/ 214869 h 2619910"/>
                  <a:gd name="connsiteX8" fmla="*/ 3729519 w 3729519"/>
                  <a:gd name="connsiteY8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882888 w 3729519"/>
                  <a:gd name="connsiteY2" fmla="*/ 2266117 h 2619910"/>
                  <a:gd name="connsiteX3" fmla="*/ 1169540 w 3729519"/>
                  <a:gd name="connsiteY3" fmla="*/ 1660152 h 2619910"/>
                  <a:gd name="connsiteX4" fmla="*/ 1414149 w 3729519"/>
                  <a:gd name="connsiteY4" fmla="*/ 880426 h 2619910"/>
                  <a:gd name="connsiteX5" fmla="*/ 1499082 w 3729519"/>
                  <a:gd name="connsiteY5" fmla="*/ 605666 h 2619910"/>
                  <a:gd name="connsiteX6" fmla="*/ 1758131 w 3729519"/>
                  <a:gd name="connsiteY6" fmla="*/ 409956 h 2619910"/>
                  <a:gd name="connsiteX7" fmla="*/ 2388765 w 3729519"/>
                  <a:gd name="connsiteY7" fmla="*/ 214869 h 2619910"/>
                  <a:gd name="connsiteX8" fmla="*/ 3729519 w 3729519"/>
                  <a:gd name="connsiteY8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882888 w 3729519"/>
                  <a:gd name="connsiteY2" fmla="*/ 2266117 h 2619910"/>
                  <a:gd name="connsiteX3" fmla="*/ 1169540 w 3729519"/>
                  <a:gd name="connsiteY3" fmla="*/ 1660152 h 2619910"/>
                  <a:gd name="connsiteX4" fmla="*/ 1414149 w 3729519"/>
                  <a:gd name="connsiteY4" fmla="*/ 880426 h 2619910"/>
                  <a:gd name="connsiteX5" fmla="*/ 1499082 w 3729519"/>
                  <a:gd name="connsiteY5" fmla="*/ 605666 h 2619910"/>
                  <a:gd name="connsiteX6" fmla="*/ 1758131 w 3729519"/>
                  <a:gd name="connsiteY6" fmla="*/ 409956 h 2619910"/>
                  <a:gd name="connsiteX7" fmla="*/ 2388765 w 3729519"/>
                  <a:gd name="connsiteY7" fmla="*/ 214869 h 2619910"/>
                  <a:gd name="connsiteX8" fmla="*/ 3729519 w 3729519"/>
                  <a:gd name="connsiteY8" fmla="*/ 0 h 2619910"/>
                  <a:gd name="connsiteX0" fmla="*/ 0 w 3729519"/>
                  <a:gd name="connsiteY0" fmla="*/ 2619910 h 2619910"/>
                  <a:gd name="connsiteX1" fmla="*/ 611525 w 3729519"/>
                  <a:gd name="connsiteY1" fmla="*/ 2525816 h 2619910"/>
                  <a:gd name="connsiteX2" fmla="*/ 882888 w 3729519"/>
                  <a:gd name="connsiteY2" fmla="*/ 2266117 h 2619910"/>
                  <a:gd name="connsiteX3" fmla="*/ 1169540 w 3729519"/>
                  <a:gd name="connsiteY3" fmla="*/ 1660152 h 2619910"/>
                  <a:gd name="connsiteX4" fmla="*/ 1414149 w 3729519"/>
                  <a:gd name="connsiteY4" fmla="*/ 880426 h 2619910"/>
                  <a:gd name="connsiteX5" fmla="*/ 1499082 w 3729519"/>
                  <a:gd name="connsiteY5" fmla="*/ 605666 h 2619910"/>
                  <a:gd name="connsiteX6" fmla="*/ 1758131 w 3729519"/>
                  <a:gd name="connsiteY6" fmla="*/ 409956 h 2619910"/>
                  <a:gd name="connsiteX7" fmla="*/ 2388765 w 3729519"/>
                  <a:gd name="connsiteY7" fmla="*/ 214869 h 2619910"/>
                  <a:gd name="connsiteX8" fmla="*/ 3729519 w 3729519"/>
                  <a:gd name="connsiteY8" fmla="*/ 0 h 2619910"/>
                  <a:gd name="connsiteX0" fmla="*/ 0 w 3729519"/>
                  <a:gd name="connsiteY0" fmla="*/ 2619910 h 2619910"/>
                  <a:gd name="connsiteX1" fmla="*/ 363093 w 3729519"/>
                  <a:gd name="connsiteY1" fmla="*/ 2596699 h 2619910"/>
                  <a:gd name="connsiteX2" fmla="*/ 611525 w 3729519"/>
                  <a:gd name="connsiteY2" fmla="*/ 2525816 h 2619910"/>
                  <a:gd name="connsiteX3" fmla="*/ 882888 w 3729519"/>
                  <a:gd name="connsiteY3" fmla="*/ 2266117 h 2619910"/>
                  <a:gd name="connsiteX4" fmla="*/ 1169540 w 3729519"/>
                  <a:gd name="connsiteY4" fmla="*/ 1660152 h 2619910"/>
                  <a:gd name="connsiteX5" fmla="*/ 1414149 w 3729519"/>
                  <a:gd name="connsiteY5" fmla="*/ 880426 h 2619910"/>
                  <a:gd name="connsiteX6" fmla="*/ 1499082 w 3729519"/>
                  <a:gd name="connsiteY6" fmla="*/ 605666 h 2619910"/>
                  <a:gd name="connsiteX7" fmla="*/ 1758131 w 3729519"/>
                  <a:gd name="connsiteY7" fmla="*/ 409956 h 2619910"/>
                  <a:gd name="connsiteX8" fmla="*/ 2388765 w 3729519"/>
                  <a:gd name="connsiteY8" fmla="*/ 214869 h 2619910"/>
                  <a:gd name="connsiteX9" fmla="*/ 3729519 w 3729519"/>
                  <a:gd name="connsiteY9" fmla="*/ 0 h 2619910"/>
                  <a:gd name="connsiteX0" fmla="*/ 0 w 3710409"/>
                  <a:gd name="connsiteY0" fmla="*/ 2597327 h 2602463"/>
                  <a:gd name="connsiteX1" fmla="*/ 343983 w 3710409"/>
                  <a:gd name="connsiteY1" fmla="*/ 2596699 h 2602463"/>
                  <a:gd name="connsiteX2" fmla="*/ 592415 w 3710409"/>
                  <a:gd name="connsiteY2" fmla="*/ 2525816 h 2602463"/>
                  <a:gd name="connsiteX3" fmla="*/ 863778 w 3710409"/>
                  <a:gd name="connsiteY3" fmla="*/ 2266117 h 2602463"/>
                  <a:gd name="connsiteX4" fmla="*/ 1150430 w 3710409"/>
                  <a:gd name="connsiteY4" fmla="*/ 1660152 h 2602463"/>
                  <a:gd name="connsiteX5" fmla="*/ 1395039 w 3710409"/>
                  <a:gd name="connsiteY5" fmla="*/ 880426 h 2602463"/>
                  <a:gd name="connsiteX6" fmla="*/ 1479972 w 3710409"/>
                  <a:gd name="connsiteY6" fmla="*/ 605666 h 2602463"/>
                  <a:gd name="connsiteX7" fmla="*/ 1739021 w 3710409"/>
                  <a:gd name="connsiteY7" fmla="*/ 409956 h 2602463"/>
                  <a:gd name="connsiteX8" fmla="*/ 2369655 w 3710409"/>
                  <a:gd name="connsiteY8" fmla="*/ 214869 h 2602463"/>
                  <a:gd name="connsiteX9" fmla="*/ 3710409 w 3710409"/>
                  <a:gd name="connsiteY9" fmla="*/ 0 h 2602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10409" h="2602463">
                    <a:moveTo>
                      <a:pt x="0" y="2597327"/>
                    </a:moveTo>
                    <a:cubicBezTo>
                      <a:pt x="50323" y="2590322"/>
                      <a:pt x="242062" y="2612381"/>
                      <a:pt x="343983" y="2596699"/>
                    </a:cubicBezTo>
                    <a:cubicBezTo>
                      <a:pt x="445904" y="2581017"/>
                      <a:pt x="495591" y="2577777"/>
                      <a:pt x="592415" y="2525816"/>
                    </a:cubicBezTo>
                    <a:cubicBezTo>
                      <a:pt x="689240" y="2473856"/>
                      <a:pt x="728733" y="2421686"/>
                      <a:pt x="863778" y="2266117"/>
                    </a:cubicBezTo>
                    <a:cubicBezTo>
                      <a:pt x="998823" y="2110548"/>
                      <a:pt x="1056790" y="1874791"/>
                      <a:pt x="1150430" y="1660152"/>
                    </a:cubicBezTo>
                    <a:cubicBezTo>
                      <a:pt x="1244070" y="1445513"/>
                      <a:pt x="1340115" y="1056174"/>
                      <a:pt x="1395039" y="880426"/>
                    </a:cubicBezTo>
                    <a:cubicBezTo>
                      <a:pt x="1449963" y="704678"/>
                      <a:pt x="1422642" y="684078"/>
                      <a:pt x="1479972" y="605666"/>
                    </a:cubicBezTo>
                    <a:cubicBezTo>
                      <a:pt x="1537302" y="527254"/>
                      <a:pt x="1590741" y="475089"/>
                      <a:pt x="1739021" y="409956"/>
                    </a:cubicBezTo>
                    <a:cubicBezTo>
                      <a:pt x="1887301" y="344823"/>
                      <a:pt x="2042364" y="288213"/>
                      <a:pt x="2369655" y="214869"/>
                    </a:cubicBezTo>
                    <a:cubicBezTo>
                      <a:pt x="2734387" y="144662"/>
                      <a:pt x="3483765" y="20129"/>
                      <a:pt x="3710409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5095822" y="3273367"/>
                <a:ext cx="3703320" cy="265557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652936" y="3563747"/>
                <a:ext cx="47000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  <a:endParaRPr lang="en-US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4760542" y="4523365"/>
                <a:ext cx="32733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endParaRPr lang="en-US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4737682" y="5711767"/>
                <a:ext cx="32733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endParaRPr lang="en-US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353016" y="5946599"/>
                <a:ext cx="32733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en-US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7717102" y="5941863"/>
                <a:ext cx="32733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  <a:endParaRPr lang="en-US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2" name="Straight Connector 21"/>
              <p:cNvCxnSpPr/>
              <p:nvPr/>
            </p:nvCxnSpPr>
            <p:spPr>
              <a:xfrm>
                <a:off x="5031052" y="3292417"/>
                <a:ext cx="53340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5031052" y="3532447"/>
                <a:ext cx="53340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5031052" y="3772477"/>
                <a:ext cx="53340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5031052" y="4012507"/>
                <a:ext cx="53340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5031052" y="4252537"/>
                <a:ext cx="53340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5031052" y="4492567"/>
                <a:ext cx="53340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5031052" y="4732597"/>
                <a:ext cx="53340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5031052" y="4972627"/>
                <a:ext cx="53340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5031052" y="5212657"/>
                <a:ext cx="53340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5031052" y="5452687"/>
                <a:ext cx="53340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5031052" y="5692717"/>
                <a:ext cx="53340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5034862" y="5932747"/>
                <a:ext cx="53340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5579692" y="5942272"/>
                <a:ext cx="0" cy="8001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6039613" y="5938462"/>
                <a:ext cx="0" cy="8001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6499534" y="5938462"/>
                <a:ext cx="0" cy="8001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6959455" y="5938462"/>
                <a:ext cx="0" cy="8001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7419376" y="5938462"/>
                <a:ext cx="0" cy="8001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7879297" y="5938462"/>
                <a:ext cx="0" cy="8001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8339218" y="5938462"/>
                <a:ext cx="0" cy="8001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8799142" y="5938462"/>
                <a:ext cx="0" cy="8001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TextBox 42"/>
              <p:cNvSpPr txBox="1"/>
              <p:nvPr/>
            </p:nvSpPr>
            <p:spPr>
              <a:xfrm>
                <a:off x="8638625" y="5940439"/>
                <a:ext cx="32733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8</a:t>
                </a:r>
                <a:endParaRPr lang="en-US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Freeform 44"/>
              <p:cNvSpPr/>
              <p:nvPr/>
            </p:nvSpPr>
            <p:spPr>
              <a:xfrm>
                <a:off x="5095821" y="3288268"/>
                <a:ext cx="3698738" cy="2634657"/>
              </a:xfrm>
              <a:custGeom>
                <a:avLst/>
                <a:gdLst>
                  <a:gd name="connsiteX0" fmla="*/ 0 w 3946918"/>
                  <a:gd name="connsiteY0" fmla="*/ 2651546 h 2651546"/>
                  <a:gd name="connsiteX1" fmla="*/ 1541124 w 3946918"/>
                  <a:gd name="connsiteY1" fmla="*/ 452877 h 2651546"/>
                  <a:gd name="connsiteX2" fmla="*/ 3729519 w 3946918"/>
                  <a:gd name="connsiteY2" fmla="*/ 31636 h 2651546"/>
                  <a:gd name="connsiteX3" fmla="*/ 3750068 w 3946918"/>
                  <a:gd name="connsiteY3" fmla="*/ 62459 h 2651546"/>
                  <a:gd name="connsiteX0" fmla="*/ 0 w 3729519"/>
                  <a:gd name="connsiteY0" fmla="*/ 2619910 h 2619910"/>
                  <a:gd name="connsiteX1" fmla="*/ 1541124 w 3729519"/>
                  <a:gd name="connsiteY1" fmla="*/ 421241 h 2619910"/>
                  <a:gd name="connsiteX2" fmla="*/ 3729519 w 3729519"/>
                  <a:gd name="connsiteY2" fmla="*/ 0 h 2619910"/>
                  <a:gd name="connsiteX0" fmla="*/ 0 w 3729519"/>
                  <a:gd name="connsiteY0" fmla="*/ 2619910 h 2619910"/>
                  <a:gd name="connsiteX1" fmla="*/ 1541124 w 3729519"/>
                  <a:gd name="connsiteY1" fmla="*/ 421241 h 2619910"/>
                  <a:gd name="connsiteX2" fmla="*/ 2388765 w 3729519"/>
                  <a:gd name="connsiteY2" fmla="*/ 214869 h 2619910"/>
                  <a:gd name="connsiteX3" fmla="*/ 3729519 w 3729519"/>
                  <a:gd name="connsiteY3" fmla="*/ 0 h 2619910"/>
                  <a:gd name="connsiteX0" fmla="*/ 0 w 3729519"/>
                  <a:gd name="connsiteY0" fmla="*/ 2619910 h 2619910"/>
                  <a:gd name="connsiteX1" fmla="*/ 1487616 w 3729519"/>
                  <a:gd name="connsiteY1" fmla="*/ 440060 h 2619910"/>
                  <a:gd name="connsiteX2" fmla="*/ 2388765 w 3729519"/>
                  <a:gd name="connsiteY2" fmla="*/ 214869 h 2619910"/>
                  <a:gd name="connsiteX3" fmla="*/ 3729519 w 3729519"/>
                  <a:gd name="connsiteY3" fmla="*/ 0 h 2619910"/>
                  <a:gd name="connsiteX0" fmla="*/ 0 w 3729519"/>
                  <a:gd name="connsiteY0" fmla="*/ 2619910 h 2619910"/>
                  <a:gd name="connsiteX1" fmla="*/ 1487616 w 3729519"/>
                  <a:gd name="connsiteY1" fmla="*/ 440060 h 2619910"/>
                  <a:gd name="connsiteX2" fmla="*/ 2388765 w 3729519"/>
                  <a:gd name="connsiteY2" fmla="*/ 214869 h 2619910"/>
                  <a:gd name="connsiteX3" fmla="*/ 3729519 w 3729519"/>
                  <a:gd name="connsiteY3" fmla="*/ 0 h 2619910"/>
                  <a:gd name="connsiteX0" fmla="*/ 0 w 3729519"/>
                  <a:gd name="connsiteY0" fmla="*/ 2619910 h 2619910"/>
                  <a:gd name="connsiteX1" fmla="*/ 1487616 w 3729519"/>
                  <a:gd name="connsiteY1" fmla="*/ 440060 h 2619910"/>
                  <a:gd name="connsiteX2" fmla="*/ 2388765 w 3729519"/>
                  <a:gd name="connsiteY2" fmla="*/ 214869 h 2619910"/>
                  <a:gd name="connsiteX3" fmla="*/ 3729519 w 3729519"/>
                  <a:gd name="connsiteY3" fmla="*/ 0 h 2619910"/>
                  <a:gd name="connsiteX0" fmla="*/ 0 w 3729519"/>
                  <a:gd name="connsiteY0" fmla="*/ 2619910 h 2619910"/>
                  <a:gd name="connsiteX1" fmla="*/ 1487616 w 3729519"/>
                  <a:gd name="connsiteY1" fmla="*/ 440060 h 2619910"/>
                  <a:gd name="connsiteX2" fmla="*/ 2388765 w 3729519"/>
                  <a:gd name="connsiteY2" fmla="*/ 214869 h 2619910"/>
                  <a:gd name="connsiteX3" fmla="*/ 3729519 w 3729519"/>
                  <a:gd name="connsiteY3" fmla="*/ 0 h 2619910"/>
                  <a:gd name="connsiteX0" fmla="*/ 0 w 3729519"/>
                  <a:gd name="connsiteY0" fmla="*/ 2619910 h 2619910"/>
                  <a:gd name="connsiteX1" fmla="*/ 1028125 w 3729519"/>
                  <a:gd name="connsiteY1" fmla="*/ 1581113 h 2619910"/>
                  <a:gd name="connsiteX2" fmla="*/ 1487616 w 3729519"/>
                  <a:gd name="connsiteY2" fmla="*/ 440060 h 2619910"/>
                  <a:gd name="connsiteX3" fmla="*/ 2388765 w 3729519"/>
                  <a:gd name="connsiteY3" fmla="*/ 214869 h 2619910"/>
                  <a:gd name="connsiteX4" fmla="*/ 3729519 w 3729519"/>
                  <a:gd name="connsiteY4" fmla="*/ 0 h 2619910"/>
                  <a:gd name="connsiteX0" fmla="*/ 0 w 3729519"/>
                  <a:gd name="connsiteY0" fmla="*/ 2619910 h 2619910"/>
                  <a:gd name="connsiteX1" fmla="*/ 1028125 w 3729519"/>
                  <a:gd name="connsiteY1" fmla="*/ 1581113 h 2619910"/>
                  <a:gd name="connsiteX2" fmla="*/ 1487616 w 3729519"/>
                  <a:gd name="connsiteY2" fmla="*/ 440060 h 2619910"/>
                  <a:gd name="connsiteX3" fmla="*/ 2388765 w 3729519"/>
                  <a:gd name="connsiteY3" fmla="*/ 214869 h 2619910"/>
                  <a:gd name="connsiteX4" fmla="*/ 3729519 w 3729519"/>
                  <a:gd name="connsiteY4" fmla="*/ 0 h 2619910"/>
                  <a:gd name="connsiteX0" fmla="*/ 0 w 3729519"/>
                  <a:gd name="connsiteY0" fmla="*/ 2619910 h 2619910"/>
                  <a:gd name="connsiteX1" fmla="*/ 1028125 w 3729519"/>
                  <a:gd name="connsiteY1" fmla="*/ 1581113 h 2619910"/>
                  <a:gd name="connsiteX2" fmla="*/ 1487616 w 3729519"/>
                  <a:gd name="connsiteY2" fmla="*/ 440060 h 2619910"/>
                  <a:gd name="connsiteX3" fmla="*/ 2388765 w 3729519"/>
                  <a:gd name="connsiteY3" fmla="*/ 214869 h 2619910"/>
                  <a:gd name="connsiteX4" fmla="*/ 3729519 w 3729519"/>
                  <a:gd name="connsiteY4" fmla="*/ 0 h 2619910"/>
                  <a:gd name="connsiteX0" fmla="*/ 0 w 3729519"/>
                  <a:gd name="connsiteY0" fmla="*/ 2619910 h 2619910"/>
                  <a:gd name="connsiteX1" fmla="*/ 573304 w 3729519"/>
                  <a:gd name="connsiteY1" fmla="*/ 2296227 h 2619910"/>
                  <a:gd name="connsiteX2" fmla="*/ 1028125 w 3729519"/>
                  <a:gd name="connsiteY2" fmla="*/ 1581113 h 2619910"/>
                  <a:gd name="connsiteX3" fmla="*/ 1487616 w 3729519"/>
                  <a:gd name="connsiteY3" fmla="*/ 440060 h 2619910"/>
                  <a:gd name="connsiteX4" fmla="*/ 2388765 w 3729519"/>
                  <a:gd name="connsiteY4" fmla="*/ 214869 h 2619910"/>
                  <a:gd name="connsiteX5" fmla="*/ 3729519 w 3729519"/>
                  <a:gd name="connsiteY5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028125 w 3729519"/>
                  <a:gd name="connsiteY3" fmla="*/ 1581113 h 2619910"/>
                  <a:gd name="connsiteX4" fmla="*/ 1487616 w 3729519"/>
                  <a:gd name="connsiteY4" fmla="*/ 440060 h 2619910"/>
                  <a:gd name="connsiteX5" fmla="*/ 2388765 w 3729519"/>
                  <a:gd name="connsiteY5" fmla="*/ 214869 h 2619910"/>
                  <a:gd name="connsiteX6" fmla="*/ 3729519 w 3729519"/>
                  <a:gd name="connsiteY6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028125 w 3729519"/>
                  <a:gd name="connsiteY3" fmla="*/ 1581113 h 2619910"/>
                  <a:gd name="connsiteX4" fmla="*/ 1487616 w 3729519"/>
                  <a:gd name="connsiteY4" fmla="*/ 440060 h 2619910"/>
                  <a:gd name="connsiteX5" fmla="*/ 2388765 w 3729519"/>
                  <a:gd name="connsiteY5" fmla="*/ 214869 h 2619910"/>
                  <a:gd name="connsiteX6" fmla="*/ 3729519 w 3729519"/>
                  <a:gd name="connsiteY6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028125 w 3729519"/>
                  <a:gd name="connsiteY3" fmla="*/ 1581113 h 2619910"/>
                  <a:gd name="connsiteX4" fmla="*/ 1499082 w 3729519"/>
                  <a:gd name="connsiteY4" fmla="*/ 605666 h 2619910"/>
                  <a:gd name="connsiteX5" fmla="*/ 2388765 w 3729519"/>
                  <a:gd name="connsiteY5" fmla="*/ 214869 h 2619910"/>
                  <a:gd name="connsiteX6" fmla="*/ 3729519 w 3729519"/>
                  <a:gd name="connsiteY6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028125 w 3729519"/>
                  <a:gd name="connsiteY3" fmla="*/ 1581113 h 2619910"/>
                  <a:gd name="connsiteX4" fmla="*/ 1499082 w 3729519"/>
                  <a:gd name="connsiteY4" fmla="*/ 605666 h 2619910"/>
                  <a:gd name="connsiteX5" fmla="*/ 2388765 w 3729519"/>
                  <a:gd name="connsiteY5" fmla="*/ 214869 h 2619910"/>
                  <a:gd name="connsiteX6" fmla="*/ 3729519 w 3729519"/>
                  <a:gd name="connsiteY6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169540 w 3729519"/>
                  <a:gd name="connsiteY3" fmla="*/ 1660152 h 2619910"/>
                  <a:gd name="connsiteX4" fmla="*/ 1499082 w 3729519"/>
                  <a:gd name="connsiteY4" fmla="*/ 605666 h 2619910"/>
                  <a:gd name="connsiteX5" fmla="*/ 2388765 w 3729519"/>
                  <a:gd name="connsiteY5" fmla="*/ 214869 h 2619910"/>
                  <a:gd name="connsiteX6" fmla="*/ 3729519 w 3729519"/>
                  <a:gd name="connsiteY6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169540 w 3729519"/>
                  <a:gd name="connsiteY3" fmla="*/ 1660152 h 2619910"/>
                  <a:gd name="connsiteX4" fmla="*/ 1499082 w 3729519"/>
                  <a:gd name="connsiteY4" fmla="*/ 605666 h 2619910"/>
                  <a:gd name="connsiteX5" fmla="*/ 2388765 w 3729519"/>
                  <a:gd name="connsiteY5" fmla="*/ 214869 h 2619910"/>
                  <a:gd name="connsiteX6" fmla="*/ 3729519 w 3729519"/>
                  <a:gd name="connsiteY6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169540 w 3729519"/>
                  <a:gd name="connsiteY3" fmla="*/ 1660152 h 2619910"/>
                  <a:gd name="connsiteX4" fmla="*/ 1414149 w 3729519"/>
                  <a:gd name="connsiteY4" fmla="*/ 880426 h 2619910"/>
                  <a:gd name="connsiteX5" fmla="*/ 1499082 w 3729519"/>
                  <a:gd name="connsiteY5" fmla="*/ 605666 h 2619910"/>
                  <a:gd name="connsiteX6" fmla="*/ 2388765 w 3729519"/>
                  <a:gd name="connsiteY6" fmla="*/ 214869 h 2619910"/>
                  <a:gd name="connsiteX7" fmla="*/ 3729519 w 3729519"/>
                  <a:gd name="connsiteY7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169540 w 3729519"/>
                  <a:gd name="connsiteY3" fmla="*/ 1660152 h 2619910"/>
                  <a:gd name="connsiteX4" fmla="*/ 1414149 w 3729519"/>
                  <a:gd name="connsiteY4" fmla="*/ 880426 h 2619910"/>
                  <a:gd name="connsiteX5" fmla="*/ 1499082 w 3729519"/>
                  <a:gd name="connsiteY5" fmla="*/ 605666 h 2619910"/>
                  <a:gd name="connsiteX6" fmla="*/ 2388765 w 3729519"/>
                  <a:gd name="connsiteY6" fmla="*/ 214869 h 2619910"/>
                  <a:gd name="connsiteX7" fmla="*/ 3729519 w 3729519"/>
                  <a:gd name="connsiteY7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169540 w 3729519"/>
                  <a:gd name="connsiteY3" fmla="*/ 1660152 h 2619910"/>
                  <a:gd name="connsiteX4" fmla="*/ 1414149 w 3729519"/>
                  <a:gd name="connsiteY4" fmla="*/ 880426 h 2619910"/>
                  <a:gd name="connsiteX5" fmla="*/ 1499082 w 3729519"/>
                  <a:gd name="connsiteY5" fmla="*/ 605666 h 2619910"/>
                  <a:gd name="connsiteX6" fmla="*/ 2388765 w 3729519"/>
                  <a:gd name="connsiteY6" fmla="*/ 214869 h 2619910"/>
                  <a:gd name="connsiteX7" fmla="*/ 3729519 w 3729519"/>
                  <a:gd name="connsiteY7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169540 w 3729519"/>
                  <a:gd name="connsiteY3" fmla="*/ 1660152 h 2619910"/>
                  <a:gd name="connsiteX4" fmla="*/ 1414149 w 3729519"/>
                  <a:gd name="connsiteY4" fmla="*/ 880426 h 2619910"/>
                  <a:gd name="connsiteX5" fmla="*/ 1499082 w 3729519"/>
                  <a:gd name="connsiteY5" fmla="*/ 605666 h 2619910"/>
                  <a:gd name="connsiteX6" fmla="*/ 1758131 w 3729519"/>
                  <a:gd name="connsiteY6" fmla="*/ 409956 h 2619910"/>
                  <a:gd name="connsiteX7" fmla="*/ 2388765 w 3729519"/>
                  <a:gd name="connsiteY7" fmla="*/ 214869 h 2619910"/>
                  <a:gd name="connsiteX8" fmla="*/ 3729519 w 3729519"/>
                  <a:gd name="connsiteY8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882888 w 3729519"/>
                  <a:gd name="connsiteY2" fmla="*/ 2266117 h 2619910"/>
                  <a:gd name="connsiteX3" fmla="*/ 1169540 w 3729519"/>
                  <a:gd name="connsiteY3" fmla="*/ 1660152 h 2619910"/>
                  <a:gd name="connsiteX4" fmla="*/ 1414149 w 3729519"/>
                  <a:gd name="connsiteY4" fmla="*/ 880426 h 2619910"/>
                  <a:gd name="connsiteX5" fmla="*/ 1499082 w 3729519"/>
                  <a:gd name="connsiteY5" fmla="*/ 605666 h 2619910"/>
                  <a:gd name="connsiteX6" fmla="*/ 1758131 w 3729519"/>
                  <a:gd name="connsiteY6" fmla="*/ 409956 h 2619910"/>
                  <a:gd name="connsiteX7" fmla="*/ 2388765 w 3729519"/>
                  <a:gd name="connsiteY7" fmla="*/ 214869 h 2619910"/>
                  <a:gd name="connsiteX8" fmla="*/ 3729519 w 3729519"/>
                  <a:gd name="connsiteY8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882888 w 3729519"/>
                  <a:gd name="connsiteY2" fmla="*/ 2266117 h 2619910"/>
                  <a:gd name="connsiteX3" fmla="*/ 1169540 w 3729519"/>
                  <a:gd name="connsiteY3" fmla="*/ 1660152 h 2619910"/>
                  <a:gd name="connsiteX4" fmla="*/ 1414149 w 3729519"/>
                  <a:gd name="connsiteY4" fmla="*/ 880426 h 2619910"/>
                  <a:gd name="connsiteX5" fmla="*/ 1499082 w 3729519"/>
                  <a:gd name="connsiteY5" fmla="*/ 605666 h 2619910"/>
                  <a:gd name="connsiteX6" fmla="*/ 1758131 w 3729519"/>
                  <a:gd name="connsiteY6" fmla="*/ 409956 h 2619910"/>
                  <a:gd name="connsiteX7" fmla="*/ 2388765 w 3729519"/>
                  <a:gd name="connsiteY7" fmla="*/ 214869 h 2619910"/>
                  <a:gd name="connsiteX8" fmla="*/ 3729519 w 3729519"/>
                  <a:gd name="connsiteY8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882888 w 3729519"/>
                  <a:gd name="connsiteY2" fmla="*/ 2266117 h 2619910"/>
                  <a:gd name="connsiteX3" fmla="*/ 1169540 w 3729519"/>
                  <a:gd name="connsiteY3" fmla="*/ 1660152 h 2619910"/>
                  <a:gd name="connsiteX4" fmla="*/ 1414149 w 3729519"/>
                  <a:gd name="connsiteY4" fmla="*/ 880426 h 2619910"/>
                  <a:gd name="connsiteX5" fmla="*/ 1499082 w 3729519"/>
                  <a:gd name="connsiteY5" fmla="*/ 605666 h 2619910"/>
                  <a:gd name="connsiteX6" fmla="*/ 1758131 w 3729519"/>
                  <a:gd name="connsiteY6" fmla="*/ 409956 h 2619910"/>
                  <a:gd name="connsiteX7" fmla="*/ 2388765 w 3729519"/>
                  <a:gd name="connsiteY7" fmla="*/ 214869 h 2619910"/>
                  <a:gd name="connsiteX8" fmla="*/ 3729519 w 3729519"/>
                  <a:gd name="connsiteY8" fmla="*/ 0 h 2619910"/>
                  <a:gd name="connsiteX0" fmla="*/ 0 w 3729519"/>
                  <a:gd name="connsiteY0" fmla="*/ 2619910 h 2619910"/>
                  <a:gd name="connsiteX1" fmla="*/ 611525 w 3729519"/>
                  <a:gd name="connsiteY1" fmla="*/ 2525816 h 2619910"/>
                  <a:gd name="connsiteX2" fmla="*/ 882888 w 3729519"/>
                  <a:gd name="connsiteY2" fmla="*/ 2266117 h 2619910"/>
                  <a:gd name="connsiteX3" fmla="*/ 1169540 w 3729519"/>
                  <a:gd name="connsiteY3" fmla="*/ 1660152 h 2619910"/>
                  <a:gd name="connsiteX4" fmla="*/ 1414149 w 3729519"/>
                  <a:gd name="connsiteY4" fmla="*/ 880426 h 2619910"/>
                  <a:gd name="connsiteX5" fmla="*/ 1499082 w 3729519"/>
                  <a:gd name="connsiteY5" fmla="*/ 605666 h 2619910"/>
                  <a:gd name="connsiteX6" fmla="*/ 1758131 w 3729519"/>
                  <a:gd name="connsiteY6" fmla="*/ 409956 h 2619910"/>
                  <a:gd name="connsiteX7" fmla="*/ 2388765 w 3729519"/>
                  <a:gd name="connsiteY7" fmla="*/ 214869 h 2619910"/>
                  <a:gd name="connsiteX8" fmla="*/ 3729519 w 3729519"/>
                  <a:gd name="connsiteY8" fmla="*/ 0 h 2619910"/>
                  <a:gd name="connsiteX0" fmla="*/ 0 w 3729519"/>
                  <a:gd name="connsiteY0" fmla="*/ 2619910 h 2619910"/>
                  <a:gd name="connsiteX1" fmla="*/ 363093 w 3729519"/>
                  <a:gd name="connsiteY1" fmla="*/ 2596699 h 2619910"/>
                  <a:gd name="connsiteX2" fmla="*/ 611525 w 3729519"/>
                  <a:gd name="connsiteY2" fmla="*/ 2525816 h 2619910"/>
                  <a:gd name="connsiteX3" fmla="*/ 882888 w 3729519"/>
                  <a:gd name="connsiteY3" fmla="*/ 2266117 h 2619910"/>
                  <a:gd name="connsiteX4" fmla="*/ 1169540 w 3729519"/>
                  <a:gd name="connsiteY4" fmla="*/ 1660152 h 2619910"/>
                  <a:gd name="connsiteX5" fmla="*/ 1414149 w 3729519"/>
                  <a:gd name="connsiteY5" fmla="*/ 880426 h 2619910"/>
                  <a:gd name="connsiteX6" fmla="*/ 1499082 w 3729519"/>
                  <a:gd name="connsiteY6" fmla="*/ 605666 h 2619910"/>
                  <a:gd name="connsiteX7" fmla="*/ 1758131 w 3729519"/>
                  <a:gd name="connsiteY7" fmla="*/ 409956 h 2619910"/>
                  <a:gd name="connsiteX8" fmla="*/ 2388765 w 3729519"/>
                  <a:gd name="connsiteY8" fmla="*/ 214869 h 2619910"/>
                  <a:gd name="connsiteX9" fmla="*/ 3729519 w 3729519"/>
                  <a:gd name="connsiteY9" fmla="*/ 0 h 2619910"/>
                  <a:gd name="connsiteX0" fmla="*/ 0 w 3710409"/>
                  <a:gd name="connsiteY0" fmla="*/ 2597327 h 2602463"/>
                  <a:gd name="connsiteX1" fmla="*/ 343983 w 3710409"/>
                  <a:gd name="connsiteY1" fmla="*/ 2596699 h 2602463"/>
                  <a:gd name="connsiteX2" fmla="*/ 592415 w 3710409"/>
                  <a:gd name="connsiteY2" fmla="*/ 2525816 h 2602463"/>
                  <a:gd name="connsiteX3" fmla="*/ 863778 w 3710409"/>
                  <a:gd name="connsiteY3" fmla="*/ 2266117 h 2602463"/>
                  <a:gd name="connsiteX4" fmla="*/ 1150430 w 3710409"/>
                  <a:gd name="connsiteY4" fmla="*/ 1660152 h 2602463"/>
                  <a:gd name="connsiteX5" fmla="*/ 1395039 w 3710409"/>
                  <a:gd name="connsiteY5" fmla="*/ 880426 h 2602463"/>
                  <a:gd name="connsiteX6" fmla="*/ 1479972 w 3710409"/>
                  <a:gd name="connsiteY6" fmla="*/ 605666 h 2602463"/>
                  <a:gd name="connsiteX7" fmla="*/ 1739021 w 3710409"/>
                  <a:gd name="connsiteY7" fmla="*/ 409956 h 2602463"/>
                  <a:gd name="connsiteX8" fmla="*/ 2369655 w 3710409"/>
                  <a:gd name="connsiteY8" fmla="*/ 214869 h 2602463"/>
                  <a:gd name="connsiteX9" fmla="*/ 3710409 w 3710409"/>
                  <a:gd name="connsiteY9" fmla="*/ 0 h 2602463"/>
                  <a:gd name="connsiteX0" fmla="*/ 0 w 3710409"/>
                  <a:gd name="connsiteY0" fmla="*/ 2597327 h 2602463"/>
                  <a:gd name="connsiteX1" fmla="*/ 343983 w 3710409"/>
                  <a:gd name="connsiteY1" fmla="*/ 2596699 h 2602463"/>
                  <a:gd name="connsiteX2" fmla="*/ 592415 w 3710409"/>
                  <a:gd name="connsiteY2" fmla="*/ 2525816 h 2602463"/>
                  <a:gd name="connsiteX3" fmla="*/ 863778 w 3710409"/>
                  <a:gd name="connsiteY3" fmla="*/ 2266117 h 2602463"/>
                  <a:gd name="connsiteX4" fmla="*/ 1150430 w 3710409"/>
                  <a:gd name="connsiteY4" fmla="*/ 1660152 h 2602463"/>
                  <a:gd name="connsiteX5" fmla="*/ 1395039 w 3710409"/>
                  <a:gd name="connsiteY5" fmla="*/ 880426 h 2602463"/>
                  <a:gd name="connsiteX6" fmla="*/ 1479972 w 3710409"/>
                  <a:gd name="connsiteY6" fmla="*/ 605666 h 2602463"/>
                  <a:gd name="connsiteX7" fmla="*/ 1739021 w 3710409"/>
                  <a:gd name="connsiteY7" fmla="*/ 409956 h 2602463"/>
                  <a:gd name="connsiteX8" fmla="*/ 3710409 w 3710409"/>
                  <a:gd name="connsiteY8" fmla="*/ 0 h 2602463"/>
                  <a:gd name="connsiteX0" fmla="*/ 0 w 3710409"/>
                  <a:gd name="connsiteY0" fmla="*/ 2597327 h 2602463"/>
                  <a:gd name="connsiteX1" fmla="*/ 343983 w 3710409"/>
                  <a:gd name="connsiteY1" fmla="*/ 2596699 h 2602463"/>
                  <a:gd name="connsiteX2" fmla="*/ 592415 w 3710409"/>
                  <a:gd name="connsiteY2" fmla="*/ 2525816 h 2602463"/>
                  <a:gd name="connsiteX3" fmla="*/ 863778 w 3710409"/>
                  <a:gd name="connsiteY3" fmla="*/ 2266117 h 2602463"/>
                  <a:gd name="connsiteX4" fmla="*/ 1150430 w 3710409"/>
                  <a:gd name="connsiteY4" fmla="*/ 1660152 h 2602463"/>
                  <a:gd name="connsiteX5" fmla="*/ 1395039 w 3710409"/>
                  <a:gd name="connsiteY5" fmla="*/ 880426 h 2602463"/>
                  <a:gd name="connsiteX6" fmla="*/ 1479972 w 3710409"/>
                  <a:gd name="connsiteY6" fmla="*/ 605666 h 2602463"/>
                  <a:gd name="connsiteX7" fmla="*/ 2660128 w 3710409"/>
                  <a:gd name="connsiteY7" fmla="*/ 176603 h 2602463"/>
                  <a:gd name="connsiteX8" fmla="*/ 3710409 w 3710409"/>
                  <a:gd name="connsiteY8" fmla="*/ 0 h 2602463"/>
                  <a:gd name="connsiteX0" fmla="*/ 0 w 3710409"/>
                  <a:gd name="connsiteY0" fmla="*/ 2597327 h 2602463"/>
                  <a:gd name="connsiteX1" fmla="*/ 343983 w 3710409"/>
                  <a:gd name="connsiteY1" fmla="*/ 2596699 h 2602463"/>
                  <a:gd name="connsiteX2" fmla="*/ 592415 w 3710409"/>
                  <a:gd name="connsiteY2" fmla="*/ 2525816 h 2602463"/>
                  <a:gd name="connsiteX3" fmla="*/ 863778 w 3710409"/>
                  <a:gd name="connsiteY3" fmla="*/ 2266117 h 2602463"/>
                  <a:gd name="connsiteX4" fmla="*/ 1150430 w 3710409"/>
                  <a:gd name="connsiteY4" fmla="*/ 1660152 h 2602463"/>
                  <a:gd name="connsiteX5" fmla="*/ 1395039 w 3710409"/>
                  <a:gd name="connsiteY5" fmla="*/ 880426 h 2602463"/>
                  <a:gd name="connsiteX6" fmla="*/ 1479972 w 3710409"/>
                  <a:gd name="connsiteY6" fmla="*/ 605666 h 2602463"/>
                  <a:gd name="connsiteX7" fmla="*/ 2660128 w 3710409"/>
                  <a:gd name="connsiteY7" fmla="*/ 176603 h 2602463"/>
                  <a:gd name="connsiteX8" fmla="*/ 3710409 w 3710409"/>
                  <a:gd name="connsiteY8" fmla="*/ 0 h 2602463"/>
                  <a:gd name="connsiteX0" fmla="*/ 0 w 3710409"/>
                  <a:gd name="connsiteY0" fmla="*/ 2597327 h 2602463"/>
                  <a:gd name="connsiteX1" fmla="*/ 343983 w 3710409"/>
                  <a:gd name="connsiteY1" fmla="*/ 2596699 h 2602463"/>
                  <a:gd name="connsiteX2" fmla="*/ 592415 w 3710409"/>
                  <a:gd name="connsiteY2" fmla="*/ 2525816 h 2602463"/>
                  <a:gd name="connsiteX3" fmla="*/ 863778 w 3710409"/>
                  <a:gd name="connsiteY3" fmla="*/ 2266117 h 2602463"/>
                  <a:gd name="connsiteX4" fmla="*/ 1150430 w 3710409"/>
                  <a:gd name="connsiteY4" fmla="*/ 1660152 h 2602463"/>
                  <a:gd name="connsiteX5" fmla="*/ 1395039 w 3710409"/>
                  <a:gd name="connsiteY5" fmla="*/ 880426 h 2602463"/>
                  <a:gd name="connsiteX6" fmla="*/ 1479972 w 3710409"/>
                  <a:gd name="connsiteY6" fmla="*/ 605666 h 2602463"/>
                  <a:gd name="connsiteX7" fmla="*/ 2660128 w 3710409"/>
                  <a:gd name="connsiteY7" fmla="*/ 176603 h 2602463"/>
                  <a:gd name="connsiteX8" fmla="*/ 3710409 w 3710409"/>
                  <a:gd name="connsiteY8" fmla="*/ 0 h 2602463"/>
                  <a:gd name="connsiteX0" fmla="*/ 0 w 3710409"/>
                  <a:gd name="connsiteY0" fmla="*/ 2597327 h 2602463"/>
                  <a:gd name="connsiteX1" fmla="*/ 343983 w 3710409"/>
                  <a:gd name="connsiteY1" fmla="*/ 2596699 h 2602463"/>
                  <a:gd name="connsiteX2" fmla="*/ 592415 w 3710409"/>
                  <a:gd name="connsiteY2" fmla="*/ 2525816 h 2602463"/>
                  <a:gd name="connsiteX3" fmla="*/ 863778 w 3710409"/>
                  <a:gd name="connsiteY3" fmla="*/ 2266117 h 2602463"/>
                  <a:gd name="connsiteX4" fmla="*/ 1150430 w 3710409"/>
                  <a:gd name="connsiteY4" fmla="*/ 1660152 h 2602463"/>
                  <a:gd name="connsiteX5" fmla="*/ 1395039 w 3710409"/>
                  <a:gd name="connsiteY5" fmla="*/ 880426 h 2602463"/>
                  <a:gd name="connsiteX6" fmla="*/ 2164114 w 3710409"/>
                  <a:gd name="connsiteY6" fmla="*/ 665887 h 2602463"/>
                  <a:gd name="connsiteX7" fmla="*/ 2660128 w 3710409"/>
                  <a:gd name="connsiteY7" fmla="*/ 176603 h 2602463"/>
                  <a:gd name="connsiteX8" fmla="*/ 3710409 w 3710409"/>
                  <a:gd name="connsiteY8" fmla="*/ 0 h 2602463"/>
                  <a:gd name="connsiteX0" fmla="*/ 0 w 3710409"/>
                  <a:gd name="connsiteY0" fmla="*/ 2597327 h 2602463"/>
                  <a:gd name="connsiteX1" fmla="*/ 343983 w 3710409"/>
                  <a:gd name="connsiteY1" fmla="*/ 2596699 h 2602463"/>
                  <a:gd name="connsiteX2" fmla="*/ 592415 w 3710409"/>
                  <a:gd name="connsiteY2" fmla="*/ 2525816 h 2602463"/>
                  <a:gd name="connsiteX3" fmla="*/ 863778 w 3710409"/>
                  <a:gd name="connsiteY3" fmla="*/ 2266117 h 2602463"/>
                  <a:gd name="connsiteX4" fmla="*/ 1150430 w 3710409"/>
                  <a:gd name="connsiteY4" fmla="*/ 1660152 h 2602463"/>
                  <a:gd name="connsiteX5" fmla="*/ 1395039 w 3710409"/>
                  <a:gd name="connsiteY5" fmla="*/ 880426 h 2602463"/>
                  <a:gd name="connsiteX6" fmla="*/ 2164114 w 3710409"/>
                  <a:gd name="connsiteY6" fmla="*/ 665887 h 2602463"/>
                  <a:gd name="connsiteX7" fmla="*/ 2660128 w 3710409"/>
                  <a:gd name="connsiteY7" fmla="*/ 176603 h 2602463"/>
                  <a:gd name="connsiteX8" fmla="*/ 3710409 w 3710409"/>
                  <a:gd name="connsiteY8" fmla="*/ 0 h 2602463"/>
                  <a:gd name="connsiteX0" fmla="*/ 0 w 3710409"/>
                  <a:gd name="connsiteY0" fmla="*/ 2597327 h 2602463"/>
                  <a:gd name="connsiteX1" fmla="*/ 343983 w 3710409"/>
                  <a:gd name="connsiteY1" fmla="*/ 2596699 h 2602463"/>
                  <a:gd name="connsiteX2" fmla="*/ 592415 w 3710409"/>
                  <a:gd name="connsiteY2" fmla="*/ 2525816 h 2602463"/>
                  <a:gd name="connsiteX3" fmla="*/ 863778 w 3710409"/>
                  <a:gd name="connsiteY3" fmla="*/ 2266117 h 2602463"/>
                  <a:gd name="connsiteX4" fmla="*/ 1150430 w 3710409"/>
                  <a:gd name="connsiteY4" fmla="*/ 1660152 h 2602463"/>
                  <a:gd name="connsiteX5" fmla="*/ 1876614 w 3710409"/>
                  <a:gd name="connsiteY5" fmla="*/ 1298203 h 2602463"/>
                  <a:gd name="connsiteX6" fmla="*/ 2164114 w 3710409"/>
                  <a:gd name="connsiteY6" fmla="*/ 665887 h 2602463"/>
                  <a:gd name="connsiteX7" fmla="*/ 2660128 w 3710409"/>
                  <a:gd name="connsiteY7" fmla="*/ 176603 h 2602463"/>
                  <a:gd name="connsiteX8" fmla="*/ 3710409 w 3710409"/>
                  <a:gd name="connsiteY8" fmla="*/ 0 h 2602463"/>
                  <a:gd name="connsiteX0" fmla="*/ 0 w 3710409"/>
                  <a:gd name="connsiteY0" fmla="*/ 2597327 h 2602463"/>
                  <a:gd name="connsiteX1" fmla="*/ 343983 w 3710409"/>
                  <a:gd name="connsiteY1" fmla="*/ 2596699 h 2602463"/>
                  <a:gd name="connsiteX2" fmla="*/ 592415 w 3710409"/>
                  <a:gd name="connsiteY2" fmla="*/ 2525816 h 2602463"/>
                  <a:gd name="connsiteX3" fmla="*/ 863778 w 3710409"/>
                  <a:gd name="connsiteY3" fmla="*/ 2266117 h 2602463"/>
                  <a:gd name="connsiteX4" fmla="*/ 1150430 w 3710409"/>
                  <a:gd name="connsiteY4" fmla="*/ 1660152 h 2602463"/>
                  <a:gd name="connsiteX5" fmla="*/ 1876614 w 3710409"/>
                  <a:gd name="connsiteY5" fmla="*/ 1298203 h 2602463"/>
                  <a:gd name="connsiteX6" fmla="*/ 2164114 w 3710409"/>
                  <a:gd name="connsiteY6" fmla="*/ 665887 h 2602463"/>
                  <a:gd name="connsiteX7" fmla="*/ 2660128 w 3710409"/>
                  <a:gd name="connsiteY7" fmla="*/ 176603 h 2602463"/>
                  <a:gd name="connsiteX8" fmla="*/ 3710409 w 3710409"/>
                  <a:gd name="connsiteY8" fmla="*/ 0 h 2602463"/>
                  <a:gd name="connsiteX0" fmla="*/ 0 w 3710409"/>
                  <a:gd name="connsiteY0" fmla="*/ 2597327 h 2602463"/>
                  <a:gd name="connsiteX1" fmla="*/ 343983 w 3710409"/>
                  <a:gd name="connsiteY1" fmla="*/ 2596699 h 2602463"/>
                  <a:gd name="connsiteX2" fmla="*/ 592415 w 3710409"/>
                  <a:gd name="connsiteY2" fmla="*/ 2525816 h 2602463"/>
                  <a:gd name="connsiteX3" fmla="*/ 863778 w 3710409"/>
                  <a:gd name="connsiteY3" fmla="*/ 2266117 h 2602463"/>
                  <a:gd name="connsiteX4" fmla="*/ 1494412 w 3710409"/>
                  <a:gd name="connsiteY4" fmla="*/ 2062874 h 2602463"/>
                  <a:gd name="connsiteX5" fmla="*/ 1876614 w 3710409"/>
                  <a:gd name="connsiteY5" fmla="*/ 1298203 h 2602463"/>
                  <a:gd name="connsiteX6" fmla="*/ 2164114 w 3710409"/>
                  <a:gd name="connsiteY6" fmla="*/ 665887 h 2602463"/>
                  <a:gd name="connsiteX7" fmla="*/ 2660128 w 3710409"/>
                  <a:gd name="connsiteY7" fmla="*/ 176603 h 2602463"/>
                  <a:gd name="connsiteX8" fmla="*/ 3710409 w 3710409"/>
                  <a:gd name="connsiteY8" fmla="*/ 0 h 2602463"/>
                  <a:gd name="connsiteX0" fmla="*/ 0 w 3710409"/>
                  <a:gd name="connsiteY0" fmla="*/ 2597327 h 2602463"/>
                  <a:gd name="connsiteX1" fmla="*/ 343983 w 3710409"/>
                  <a:gd name="connsiteY1" fmla="*/ 2596699 h 2602463"/>
                  <a:gd name="connsiteX2" fmla="*/ 592415 w 3710409"/>
                  <a:gd name="connsiteY2" fmla="*/ 2525816 h 2602463"/>
                  <a:gd name="connsiteX3" fmla="*/ 863778 w 3710409"/>
                  <a:gd name="connsiteY3" fmla="*/ 2266117 h 2602463"/>
                  <a:gd name="connsiteX4" fmla="*/ 1494412 w 3710409"/>
                  <a:gd name="connsiteY4" fmla="*/ 2062874 h 2602463"/>
                  <a:gd name="connsiteX5" fmla="*/ 1876614 w 3710409"/>
                  <a:gd name="connsiteY5" fmla="*/ 1298203 h 2602463"/>
                  <a:gd name="connsiteX6" fmla="*/ 2164114 w 3710409"/>
                  <a:gd name="connsiteY6" fmla="*/ 665887 h 2602463"/>
                  <a:gd name="connsiteX7" fmla="*/ 2660128 w 3710409"/>
                  <a:gd name="connsiteY7" fmla="*/ 176603 h 2602463"/>
                  <a:gd name="connsiteX8" fmla="*/ 3710409 w 3710409"/>
                  <a:gd name="connsiteY8" fmla="*/ 0 h 2602463"/>
                  <a:gd name="connsiteX0" fmla="*/ 0 w 3710409"/>
                  <a:gd name="connsiteY0" fmla="*/ 2597327 h 2602463"/>
                  <a:gd name="connsiteX1" fmla="*/ 343983 w 3710409"/>
                  <a:gd name="connsiteY1" fmla="*/ 2596699 h 2602463"/>
                  <a:gd name="connsiteX2" fmla="*/ 592415 w 3710409"/>
                  <a:gd name="connsiteY2" fmla="*/ 2525816 h 2602463"/>
                  <a:gd name="connsiteX3" fmla="*/ 1245980 w 3710409"/>
                  <a:gd name="connsiteY3" fmla="*/ 2427959 h 2602463"/>
                  <a:gd name="connsiteX4" fmla="*/ 1494412 w 3710409"/>
                  <a:gd name="connsiteY4" fmla="*/ 2062874 h 2602463"/>
                  <a:gd name="connsiteX5" fmla="*/ 1876614 w 3710409"/>
                  <a:gd name="connsiteY5" fmla="*/ 1298203 h 2602463"/>
                  <a:gd name="connsiteX6" fmla="*/ 2164114 w 3710409"/>
                  <a:gd name="connsiteY6" fmla="*/ 665887 h 2602463"/>
                  <a:gd name="connsiteX7" fmla="*/ 2660128 w 3710409"/>
                  <a:gd name="connsiteY7" fmla="*/ 176603 h 2602463"/>
                  <a:gd name="connsiteX8" fmla="*/ 3710409 w 3710409"/>
                  <a:gd name="connsiteY8" fmla="*/ 0 h 2602463"/>
                  <a:gd name="connsiteX0" fmla="*/ 0 w 3710409"/>
                  <a:gd name="connsiteY0" fmla="*/ 2597327 h 2602463"/>
                  <a:gd name="connsiteX1" fmla="*/ 343983 w 3710409"/>
                  <a:gd name="connsiteY1" fmla="*/ 2596699 h 2602463"/>
                  <a:gd name="connsiteX2" fmla="*/ 592415 w 3710409"/>
                  <a:gd name="connsiteY2" fmla="*/ 2525816 h 2602463"/>
                  <a:gd name="connsiteX3" fmla="*/ 1245980 w 3710409"/>
                  <a:gd name="connsiteY3" fmla="*/ 2427959 h 2602463"/>
                  <a:gd name="connsiteX4" fmla="*/ 1494412 w 3710409"/>
                  <a:gd name="connsiteY4" fmla="*/ 2062874 h 2602463"/>
                  <a:gd name="connsiteX5" fmla="*/ 1876614 w 3710409"/>
                  <a:gd name="connsiteY5" fmla="*/ 1298203 h 2602463"/>
                  <a:gd name="connsiteX6" fmla="*/ 2164114 w 3710409"/>
                  <a:gd name="connsiteY6" fmla="*/ 665887 h 2602463"/>
                  <a:gd name="connsiteX7" fmla="*/ 2660128 w 3710409"/>
                  <a:gd name="connsiteY7" fmla="*/ 176603 h 2602463"/>
                  <a:gd name="connsiteX8" fmla="*/ 3710409 w 3710409"/>
                  <a:gd name="connsiteY8" fmla="*/ 0 h 2602463"/>
                  <a:gd name="connsiteX0" fmla="*/ 0 w 3710409"/>
                  <a:gd name="connsiteY0" fmla="*/ 2597327 h 2602463"/>
                  <a:gd name="connsiteX1" fmla="*/ 343983 w 3710409"/>
                  <a:gd name="connsiteY1" fmla="*/ 2596699 h 2602463"/>
                  <a:gd name="connsiteX2" fmla="*/ 592415 w 3710409"/>
                  <a:gd name="connsiteY2" fmla="*/ 2525816 h 2602463"/>
                  <a:gd name="connsiteX3" fmla="*/ 1245980 w 3710409"/>
                  <a:gd name="connsiteY3" fmla="*/ 2427959 h 2602463"/>
                  <a:gd name="connsiteX4" fmla="*/ 1494412 w 3710409"/>
                  <a:gd name="connsiteY4" fmla="*/ 2062874 h 2602463"/>
                  <a:gd name="connsiteX5" fmla="*/ 1876614 w 3710409"/>
                  <a:gd name="connsiteY5" fmla="*/ 1298203 h 2602463"/>
                  <a:gd name="connsiteX6" fmla="*/ 2164114 w 3710409"/>
                  <a:gd name="connsiteY6" fmla="*/ 665887 h 2602463"/>
                  <a:gd name="connsiteX7" fmla="*/ 2660128 w 3710409"/>
                  <a:gd name="connsiteY7" fmla="*/ 176603 h 2602463"/>
                  <a:gd name="connsiteX8" fmla="*/ 3710409 w 3710409"/>
                  <a:gd name="connsiteY8" fmla="*/ 0 h 2602463"/>
                  <a:gd name="connsiteX0" fmla="*/ 0 w 3710409"/>
                  <a:gd name="connsiteY0" fmla="*/ 2597327 h 2602679"/>
                  <a:gd name="connsiteX1" fmla="*/ 343983 w 3710409"/>
                  <a:gd name="connsiteY1" fmla="*/ 2596699 h 2602679"/>
                  <a:gd name="connsiteX2" fmla="*/ 886711 w 3710409"/>
                  <a:gd name="connsiteY2" fmla="*/ 2593563 h 2602679"/>
                  <a:gd name="connsiteX3" fmla="*/ 1245980 w 3710409"/>
                  <a:gd name="connsiteY3" fmla="*/ 2427959 h 2602679"/>
                  <a:gd name="connsiteX4" fmla="*/ 1494412 w 3710409"/>
                  <a:gd name="connsiteY4" fmla="*/ 2062874 h 2602679"/>
                  <a:gd name="connsiteX5" fmla="*/ 1876614 w 3710409"/>
                  <a:gd name="connsiteY5" fmla="*/ 1298203 h 2602679"/>
                  <a:gd name="connsiteX6" fmla="*/ 2164114 w 3710409"/>
                  <a:gd name="connsiteY6" fmla="*/ 665887 h 2602679"/>
                  <a:gd name="connsiteX7" fmla="*/ 2660128 w 3710409"/>
                  <a:gd name="connsiteY7" fmla="*/ 176603 h 2602679"/>
                  <a:gd name="connsiteX8" fmla="*/ 3710409 w 3710409"/>
                  <a:gd name="connsiteY8" fmla="*/ 0 h 2602679"/>
                  <a:gd name="connsiteX0" fmla="*/ 0 w 3710409"/>
                  <a:gd name="connsiteY0" fmla="*/ 2597327 h 2602679"/>
                  <a:gd name="connsiteX1" fmla="*/ 343983 w 3710409"/>
                  <a:gd name="connsiteY1" fmla="*/ 2596699 h 2602679"/>
                  <a:gd name="connsiteX2" fmla="*/ 886711 w 3710409"/>
                  <a:gd name="connsiteY2" fmla="*/ 2593563 h 2602679"/>
                  <a:gd name="connsiteX3" fmla="*/ 1245980 w 3710409"/>
                  <a:gd name="connsiteY3" fmla="*/ 2427959 h 2602679"/>
                  <a:gd name="connsiteX4" fmla="*/ 1494412 w 3710409"/>
                  <a:gd name="connsiteY4" fmla="*/ 2062874 h 2602679"/>
                  <a:gd name="connsiteX5" fmla="*/ 1876614 w 3710409"/>
                  <a:gd name="connsiteY5" fmla="*/ 1298203 h 2602679"/>
                  <a:gd name="connsiteX6" fmla="*/ 2164114 w 3710409"/>
                  <a:gd name="connsiteY6" fmla="*/ 665887 h 2602679"/>
                  <a:gd name="connsiteX7" fmla="*/ 2851229 w 3710409"/>
                  <a:gd name="connsiteY7" fmla="*/ 138966 h 2602679"/>
                  <a:gd name="connsiteX8" fmla="*/ 3710409 w 3710409"/>
                  <a:gd name="connsiteY8" fmla="*/ 0 h 2602679"/>
                  <a:gd name="connsiteX0" fmla="*/ 0 w 3710409"/>
                  <a:gd name="connsiteY0" fmla="*/ 2597327 h 2602679"/>
                  <a:gd name="connsiteX1" fmla="*/ 343983 w 3710409"/>
                  <a:gd name="connsiteY1" fmla="*/ 2596699 h 2602679"/>
                  <a:gd name="connsiteX2" fmla="*/ 886711 w 3710409"/>
                  <a:gd name="connsiteY2" fmla="*/ 2593563 h 2602679"/>
                  <a:gd name="connsiteX3" fmla="*/ 1245980 w 3710409"/>
                  <a:gd name="connsiteY3" fmla="*/ 2427959 h 2602679"/>
                  <a:gd name="connsiteX4" fmla="*/ 1494412 w 3710409"/>
                  <a:gd name="connsiteY4" fmla="*/ 2062874 h 2602679"/>
                  <a:gd name="connsiteX5" fmla="*/ 1876614 w 3710409"/>
                  <a:gd name="connsiteY5" fmla="*/ 1298203 h 2602679"/>
                  <a:gd name="connsiteX6" fmla="*/ 2164114 w 3710409"/>
                  <a:gd name="connsiteY6" fmla="*/ 665887 h 2602679"/>
                  <a:gd name="connsiteX7" fmla="*/ 2851229 w 3710409"/>
                  <a:gd name="connsiteY7" fmla="*/ 138966 h 2602679"/>
                  <a:gd name="connsiteX8" fmla="*/ 3710409 w 3710409"/>
                  <a:gd name="connsiteY8" fmla="*/ 0 h 2602679"/>
                  <a:gd name="connsiteX0" fmla="*/ 0 w 3710409"/>
                  <a:gd name="connsiteY0" fmla="*/ 2597327 h 2602679"/>
                  <a:gd name="connsiteX1" fmla="*/ 343983 w 3710409"/>
                  <a:gd name="connsiteY1" fmla="*/ 2596699 h 2602679"/>
                  <a:gd name="connsiteX2" fmla="*/ 886711 w 3710409"/>
                  <a:gd name="connsiteY2" fmla="*/ 2593563 h 2602679"/>
                  <a:gd name="connsiteX3" fmla="*/ 1245980 w 3710409"/>
                  <a:gd name="connsiteY3" fmla="*/ 2427959 h 2602679"/>
                  <a:gd name="connsiteX4" fmla="*/ 1494412 w 3710409"/>
                  <a:gd name="connsiteY4" fmla="*/ 2062874 h 2602679"/>
                  <a:gd name="connsiteX5" fmla="*/ 1876614 w 3710409"/>
                  <a:gd name="connsiteY5" fmla="*/ 1298203 h 2602679"/>
                  <a:gd name="connsiteX6" fmla="*/ 2164114 w 3710409"/>
                  <a:gd name="connsiteY6" fmla="*/ 665887 h 2602679"/>
                  <a:gd name="connsiteX7" fmla="*/ 2851229 w 3710409"/>
                  <a:gd name="connsiteY7" fmla="*/ 138966 h 2602679"/>
                  <a:gd name="connsiteX8" fmla="*/ 3710409 w 3710409"/>
                  <a:gd name="connsiteY8" fmla="*/ 0 h 2602679"/>
                  <a:gd name="connsiteX0" fmla="*/ 0 w 3710409"/>
                  <a:gd name="connsiteY0" fmla="*/ 2597327 h 2602679"/>
                  <a:gd name="connsiteX1" fmla="*/ 343983 w 3710409"/>
                  <a:gd name="connsiteY1" fmla="*/ 2596699 h 2602679"/>
                  <a:gd name="connsiteX2" fmla="*/ 886711 w 3710409"/>
                  <a:gd name="connsiteY2" fmla="*/ 2593563 h 2602679"/>
                  <a:gd name="connsiteX3" fmla="*/ 1245980 w 3710409"/>
                  <a:gd name="connsiteY3" fmla="*/ 2427959 h 2602679"/>
                  <a:gd name="connsiteX4" fmla="*/ 1494412 w 3710409"/>
                  <a:gd name="connsiteY4" fmla="*/ 2062874 h 2602679"/>
                  <a:gd name="connsiteX5" fmla="*/ 1876614 w 3710409"/>
                  <a:gd name="connsiteY5" fmla="*/ 1298203 h 2602679"/>
                  <a:gd name="connsiteX6" fmla="*/ 2164114 w 3710409"/>
                  <a:gd name="connsiteY6" fmla="*/ 665887 h 2602679"/>
                  <a:gd name="connsiteX7" fmla="*/ 2702171 w 3710409"/>
                  <a:gd name="connsiteY7" fmla="*/ 165312 h 2602679"/>
                  <a:gd name="connsiteX8" fmla="*/ 3710409 w 3710409"/>
                  <a:gd name="connsiteY8" fmla="*/ 0 h 2602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10409" h="2602679">
                    <a:moveTo>
                      <a:pt x="0" y="2597327"/>
                    </a:moveTo>
                    <a:cubicBezTo>
                      <a:pt x="50323" y="2590322"/>
                      <a:pt x="242062" y="2612381"/>
                      <a:pt x="343983" y="2596699"/>
                    </a:cubicBezTo>
                    <a:cubicBezTo>
                      <a:pt x="445904" y="2581017"/>
                      <a:pt x="763132" y="2619177"/>
                      <a:pt x="886711" y="2593563"/>
                    </a:cubicBezTo>
                    <a:cubicBezTo>
                      <a:pt x="1010290" y="2567949"/>
                      <a:pt x="1110935" y="2583528"/>
                      <a:pt x="1245980" y="2427959"/>
                    </a:cubicBezTo>
                    <a:cubicBezTo>
                      <a:pt x="1381025" y="2272390"/>
                      <a:pt x="1389306" y="2251167"/>
                      <a:pt x="1494412" y="2062874"/>
                    </a:cubicBezTo>
                    <a:cubicBezTo>
                      <a:pt x="1599518" y="1874581"/>
                      <a:pt x="1821690" y="1473951"/>
                      <a:pt x="1876614" y="1298203"/>
                    </a:cubicBezTo>
                    <a:cubicBezTo>
                      <a:pt x="1950648" y="1122455"/>
                      <a:pt x="2026521" y="854702"/>
                      <a:pt x="2164114" y="665887"/>
                    </a:cubicBezTo>
                    <a:cubicBezTo>
                      <a:pt x="2301707" y="477072"/>
                      <a:pt x="2429167" y="216073"/>
                      <a:pt x="2702171" y="165312"/>
                    </a:cubicBezTo>
                    <a:cubicBezTo>
                      <a:pt x="2975175" y="114551"/>
                      <a:pt x="3299703" y="85408"/>
                      <a:pt x="3710409" y="0"/>
                    </a:cubicBezTo>
                  </a:path>
                </a:pathLst>
              </a:cu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 rot="17355823">
                <a:off x="5700685" y="4337177"/>
                <a:ext cx="80502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N=10</a:t>
                </a:r>
                <a:endPara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 rot="17785745">
                <a:off x="6557936" y="4622927"/>
                <a:ext cx="130356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N=10,000</a:t>
                </a:r>
                <a:endParaRPr lang="en-US" sz="20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5813241" y="6267510"/>
                <a:ext cx="246253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r>
                  <a:rPr lang="en-US" sz="2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ax sigma deviate</a:t>
                </a:r>
                <a:endParaRPr lang="en-US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4283366" y="4148971"/>
                <a:ext cx="55496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i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wE</a:t>
                </a:r>
                <a:endParaRPr lang="en-US" sz="2000" b="1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48" name="TextBox 2047"/>
            <p:cNvSpPr txBox="1"/>
            <p:nvPr/>
          </p:nvSpPr>
          <p:spPr>
            <a:xfrm>
              <a:off x="395771" y="5778349"/>
              <a:ext cx="21391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</a:t>
              </a:r>
              <a:r>
                <a:rPr lang="en-US" dirty="0" smtClean="0"/>
                <a:t>ax() = worst outlier</a:t>
              </a:r>
              <a:endParaRPr lang="en-US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347672" y="2104829"/>
              <a:ext cx="16667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validation types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-263777" y="3162485"/>
                  <a:ext cx="5374257" cy="6481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𝑤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𝑚𝑎𝑥</m:t>
                            </m:r>
                          </m:sub>
                        </m:sSub>
                        <m:r>
                          <a:rPr lang="en-US" sz="32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=</m:t>
                        </m:r>
                        <m:r>
                          <m:rPr>
                            <m:nor/>
                          </m:rPr>
                          <a:rPr lang="en-US" sz="3200" dirty="0">
                            <a:solidFill>
                              <a:prstClr val="black"/>
                            </a:solidFill>
                          </a:rPr>
                          <m:t>P</m:t>
                        </m:r>
                        <m:r>
                          <m:rPr>
                            <m:nor/>
                          </m:rPr>
                          <a:rPr lang="en-US" sz="3200" baseline="-25000" dirty="0">
                            <a:solidFill>
                              <a:prstClr val="black"/>
                            </a:solidFill>
                          </a:rPr>
                          <m:t>nn</m:t>
                        </m:r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max</m:t>
                        </m:r>
                        <m:d>
                          <m:dPr>
                            <m:ctrlPr>
                              <a:rPr lang="en-US" sz="32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3200" b="0" i="0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clip</m:t>
                            </m:r>
                            <m:d>
                              <m:dPr>
                                <m:ctrlPr>
                                  <a:rPr lang="en-US" sz="3200" b="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3200" b="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𝐸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en-US" sz="3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263777" y="3162485"/>
                  <a:ext cx="5374257" cy="648191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" name="Rectangle 2"/>
            <p:cNvSpPr/>
            <p:nvPr/>
          </p:nvSpPr>
          <p:spPr>
            <a:xfrm>
              <a:off x="2330015" y="4749547"/>
              <a:ext cx="74571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err="1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N</a:t>
              </a:r>
              <a:r>
                <a:rPr lang="en-US" baseline="-25000" dirty="0" err="1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bonds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690880" y="1017766"/>
                  <a:ext cx="7985760" cy="14338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=</m:t>
                        </m:r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sz="3600" b="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3600" b="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3600" b="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𝑎𝑣𝑔</m:t>
                                </m:r>
                              </m:sub>
                            </m:sSub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sz="360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3600" b="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𝐸</m:t>
                                </m:r>
                              </m:e>
                            </m:d>
                            <m:r>
                              <a:rPr lang="en-US" sz="36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+</m:t>
                            </m:r>
                          </m:e>
                        </m:nary>
                        <m:sSub>
                          <m:sSubPr>
                            <m:ctrlP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𝑤</m:t>
                            </m:r>
                          </m:e>
                          <m:sub>
                            <m:r>
                              <a:rPr lang="en-US" sz="36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𝑚𝑎𝑥</m:t>
                            </m:r>
                          </m:sub>
                        </m:sSub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m</m:t>
                        </m:r>
                        <m:r>
                          <m:rPr>
                            <m:sty m:val="p"/>
                          </m:rPr>
                          <a:rPr lang="en-US" sz="3600">
                            <a:solidFill>
                              <a:prstClr val="black"/>
                            </a:solidFill>
                            <a:latin typeface="Cambria Math"/>
                          </a:rPr>
                          <m:t>ax</m:t>
                        </m:r>
                        <m:d>
                          <m:dPr>
                            <m:ctrlP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360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clip</m:t>
                            </m:r>
                            <m:d>
                              <m:dPr>
                                <m:ctrlPr>
                                  <a:rPr lang="en-US" sz="36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36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𝐸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en-US" sz="36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880" y="1017766"/>
                  <a:ext cx="7985760" cy="1433854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TextBox 4"/>
            <p:cNvSpPr txBox="1"/>
            <p:nvPr/>
          </p:nvSpPr>
          <p:spPr>
            <a:xfrm>
              <a:off x="301557" y="1332691"/>
              <a:ext cx="8515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wE</a:t>
              </a:r>
              <a:endParaRPr lang="en-US" sz="36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439694" y="2548647"/>
              <a:ext cx="62680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>
                  <a:solidFill>
                    <a:srgbClr val="00B05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phenix.holton_geometry_validation</a:t>
              </a:r>
              <a:endParaRPr lang="en-US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899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8365" y="-3071"/>
            <a:ext cx="10937289" cy="68610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2406804"/>
            <a:ext cx="158569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real data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99789" y="4427216"/>
            <a:ext cx="10358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-80°</a:t>
            </a:r>
          </a:p>
        </p:txBody>
      </p:sp>
      <p:sp>
        <p:nvSpPr>
          <p:cNvPr id="11" name="Freeform 10"/>
          <p:cNvSpPr/>
          <p:nvPr/>
        </p:nvSpPr>
        <p:spPr>
          <a:xfrm flipV="1">
            <a:off x="4616388" y="3080550"/>
            <a:ext cx="772359" cy="1287263"/>
          </a:xfrm>
          <a:custGeom>
            <a:avLst/>
            <a:gdLst>
              <a:gd name="connsiteX0" fmla="*/ 888521 w 888521"/>
              <a:gd name="connsiteY0" fmla="*/ 0 h 672860"/>
              <a:gd name="connsiteX1" fmla="*/ 224287 w 888521"/>
              <a:gd name="connsiteY1" fmla="*/ 276045 h 672860"/>
              <a:gd name="connsiteX2" fmla="*/ 0 w 888521"/>
              <a:gd name="connsiteY2" fmla="*/ 672860 h 672860"/>
              <a:gd name="connsiteX0" fmla="*/ 888521 w 888521"/>
              <a:gd name="connsiteY0" fmla="*/ 0 h 672860"/>
              <a:gd name="connsiteX1" fmla="*/ 0 w 888521"/>
              <a:gd name="connsiteY1" fmla="*/ 672860 h 67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8521" h="672860">
                <a:moveTo>
                  <a:pt x="888521" y="0"/>
                </a:moveTo>
                <a:lnTo>
                  <a:pt x="0" y="672860"/>
                </a:lnTo>
              </a:path>
            </a:pathLst>
          </a:custGeom>
          <a:noFill/>
          <a:ln w="57150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037119" y="4978363"/>
            <a:ext cx="2313069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Torsion outlier</a:t>
            </a:r>
          </a:p>
        </p:txBody>
      </p:sp>
      <p:sp>
        <p:nvSpPr>
          <p:cNvPr id="13" name="Arc 12"/>
          <p:cNvSpPr/>
          <p:nvPr/>
        </p:nvSpPr>
        <p:spPr>
          <a:xfrm>
            <a:off x="3166945" y="2478794"/>
            <a:ext cx="1895708" cy="1855216"/>
          </a:xfrm>
          <a:prstGeom prst="arc">
            <a:avLst>
              <a:gd name="adj1" fmla="val 17667023"/>
              <a:gd name="adj2" fmla="val 21497957"/>
            </a:avLst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-1182029" y="-624468"/>
            <a:ext cx="2709746" cy="237520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8600" y="381000"/>
            <a:ext cx="2108269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Glu32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50453" y="744072"/>
            <a:ext cx="22749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Genuine outlier</a:t>
            </a:r>
          </a:p>
          <a:p>
            <a:pPr algn="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 ground truth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25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0388" y="-1"/>
            <a:ext cx="10963996" cy="68778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56671" y="6089836"/>
            <a:ext cx="3399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275B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B916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conformers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2406804"/>
            <a:ext cx="158569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real data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40459" y="5307297"/>
            <a:ext cx="12923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-107°</a:t>
            </a:r>
          </a:p>
        </p:txBody>
      </p:sp>
      <p:sp>
        <p:nvSpPr>
          <p:cNvPr id="11" name="Freeform 10"/>
          <p:cNvSpPr/>
          <p:nvPr/>
        </p:nvSpPr>
        <p:spPr>
          <a:xfrm flipV="1">
            <a:off x="3151573" y="3941683"/>
            <a:ext cx="435005" cy="1393796"/>
          </a:xfrm>
          <a:custGeom>
            <a:avLst/>
            <a:gdLst>
              <a:gd name="connsiteX0" fmla="*/ 888521 w 888521"/>
              <a:gd name="connsiteY0" fmla="*/ 0 h 672860"/>
              <a:gd name="connsiteX1" fmla="*/ 224287 w 888521"/>
              <a:gd name="connsiteY1" fmla="*/ 276045 h 672860"/>
              <a:gd name="connsiteX2" fmla="*/ 0 w 888521"/>
              <a:gd name="connsiteY2" fmla="*/ 672860 h 672860"/>
              <a:gd name="connsiteX0" fmla="*/ 888521 w 888521"/>
              <a:gd name="connsiteY0" fmla="*/ 0 h 672860"/>
              <a:gd name="connsiteX1" fmla="*/ 0 w 888521"/>
              <a:gd name="connsiteY1" fmla="*/ 672860 h 67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8521" h="672860">
                <a:moveTo>
                  <a:pt x="888521" y="0"/>
                </a:moveTo>
                <a:lnTo>
                  <a:pt x="0" y="672860"/>
                </a:lnTo>
              </a:path>
            </a:pathLst>
          </a:custGeom>
          <a:noFill/>
          <a:ln w="57150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059675" y="5416509"/>
            <a:ext cx="2313069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torsion outlier</a:t>
            </a:r>
          </a:p>
        </p:txBody>
      </p:sp>
      <p:sp>
        <p:nvSpPr>
          <p:cNvPr id="13" name="Arc 12"/>
          <p:cNvSpPr/>
          <p:nvPr/>
        </p:nvSpPr>
        <p:spPr>
          <a:xfrm>
            <a:off x="1841466" y="3390379"/>
            <a:ext cx="1895708" cy="1855216"/>
          </a:xfrm>
          <a:prstGeom prst="arc">
            <a:avLst>
              <a:gd name="adj1" fmla="val 16024202"/>
              <a:gd name="adj2" fmla="val 21466473"/>
            </a:avLst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-1182029" y="-624468"/>
            <a:ext cx="2709746" cy="237520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8600" y="381000"/>
            <a:ext cx="2223686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Cys12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32524" y="295836"/>
            <a:ext cx="22749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Genuine outlier</a:t>
            </a:r>
          </a:p>
          <a:p>
            <a:pPr algn="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 ground truth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54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7280" y="-2"/>
            <a:ext cx="10953066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381000"/>
            <a:ext cx="2069797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Ser40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1447800"/>
            <a:ext cx="159370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=18.8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21619" y="5954751"/>
            <a:ext cx="3399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275B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B916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conformers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89243" y="0"/>
            <a:ext cx="4834978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Better than the best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25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7280" y="0"/>
            <a:ext cx="10953064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381000"/>
            <a:ext cx="2069797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Ser40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1447800"/>
            <a:ext cx="159370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=18.2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21619" y="5954751"/>
            <a:ext cx="3399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275B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B916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conformers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89243" y="0"/>
            <a:ext cx="4834978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Better than the best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55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0251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UNTANGLE scoring function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-1" y="1281926"/>
                <a:ext cx="7832993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𝑠𝑐𝑜𝑟𝑒</m:t>
                      </m:r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/>
                        </a:rPr>
                        <m:t>𝑤𝐸</m:t>
                      </m:r>
                      <m:r>
                        <a:rPr lang="en-US" sz="3600" b="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60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i="1" dirty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𝑅</m:t>
                                  </m:r>
                                  <m:r>
                                    <a:rPr lang="en-US" sz="3600" i="1" baseline="-25000" dirty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𝑓𝑟𝑒𝑒</m:t>
                                  </m:r>
                                  <m:r>
                                    <a:rPr lang="en-US" sz="3600" i="1" dirty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3600" i="1" dirty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600" i="1" dirty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sz="3600" i="1" dirty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𝑅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3600" i="1" dirty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600" i="1" dirty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sz="3600" i="1" dirty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𝑅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600" baseline="-250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1281926"/>
                <a:ext cx="7832993" cy="144655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566105" y="3143303"/>
            <a:ext cx="6092309" cy="1672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prstClr val="black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sz="2800" i="1" dirty="0" smtClean="0">
                <a:solidFill>
                  <a:prstClr val="black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core    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UNTANGLE Challenge score</a:t>
            </a:r>
          </a:p>
          <a:p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weighted energy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avg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worst</a:t>
            </a:r>
          </a:p>
          <a:p>
            <a:r>
              <a:rPr lang="el-GR" sz="2800" dirty="0" smtClean="0">
                <a:solidFill>
                  <a:prstClr val="black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σ</a:t>
            </a:r>
            <a:r>
              <a:rPr lang="en-US" sz="2800" baseline="-25000" dirty="0" smtClean="0">
                <a:solidFill>
                  <a:prstClr val="black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R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experimental error (2%)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baseline="-250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59160" y="6376908"/>
            <a:ext cx="38741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https://github.com/jmholton/UnTangle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272" y="4844272"/>
            <a:ext cx="2013728" cy="2013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539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1402169705"/>
              </p:ext>
            </p:extLst>
          </p:nvPr>
        </p:nvGraphicFramePr>
        <p:xfrm>
          <a:off x="919163" y="1411288"/>
          <a:ext cx="7316787" cy="5097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54981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 smtClean="0">
                <a:solidFill>
                  <a:srgbClr val="000000"/>
                </a:solidFill>
              </a:rPr>
              <a:t>Over-Fitting </a:t>
            </a:r>
            <a:r>
              <a:rPr lang="en-US" altLang="en-US" sz="4400" dirty="0">
                <a:solidFill>
                  <a:srgbClr val="000000"/>
                </a:solidFill>
              </a:rPr>
              <a:t>data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 rot="-5400000">
            <a:off x="-1181100" y="36957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smtClean="0">
                <a:solidFill>
                  <a:srgbClr val="000000"/>
                </a:solidFill>
              </a:rPr>
              <a:t>Map density</a:t>
            </a:r>
            <a:endParaRPr lang="en-US" altLang="en-US" sz="1800" b="1" dirty="0">
              <a:solidFill>
                <a:srgbClr val="000000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332452" y="6424613"/>
            <a:ext cx="10823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smtClean="0">
                <a:solidFill>
                  <a:srgbClr val="000000"/>
                </a:solidFill>
              </a:rPr>
              <a:t>position</a:t>
            </a:r>
            <a:endParaRPr lang="el-GR" altLang="en-US" sz="1800" b="1" baseline="30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9850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Muybridge’s galloping horse (1872)</a:t>
            </a:r>
          </a:p>
        </p:txBody>
      </p:sp>
      <p:pic>
        <p:nvPicPr>
          <p:cNvPr id="6148" name="Picture 4" descr="Muybridge_race_horse_animate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8574088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631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2963172070"/>
              </p:ext>
            </p:extLst>
          </p:nvPr>
        </p:nvGraphicFramePr>
        <p:xfrm>
          <a:off x="919163" y="1411288"/>
          <a:ext cx="7316787" cy="5097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54981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 smtClean="0">
                <a:solidFill>
                  <a:srgbClr val="000000"/>
                </a:solidFill>
              </a:rPr>
              <a:t>Over-Fitting </a:t>
            </a:r>
            <a:r>
              <a:rPr lang="en-US" altLang="en-US" sz="4400" dirty="0">
                <a:solidFill>
                  <a:srgbClr val="000000"/>
                </a:solidFill>
              </a:rPr>
              <a:t>data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 rot="-5400000">
            <a:off x="-1181100" y="36957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smtClean="0">
                <a:solidFill>
                  <a:srgbClr val="000000"/>
                </a:solidFill>
              </a:rPr>
              <a:t>Map density</a:t>
            </a:r>
            <a:endParaRPr lang="en-US" altLang="en-US" sz="1800" b="1" dirty="0">
              <a:solidFill>
                <a:srgbClr val="000000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332452" y="6424613"/>
            <a:ext cx="10823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smtClean="0">
                <a:solidFill>
                  <a:srgbClr val="000000"/>
                </a:solidFill>
              </a:rPr>
              <a:t>position</a:t>
            </a:r>
            <a:endParaRPr lang="el-GR" altLang="en-US" sz="1800" b="1" baseline="30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1228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3386260937"/>
              </p:ext>
            </p:extLst>
          </p:nvPr>
        </p:nvGraphicFramePr>
        <p:xfrm>
          <a:off x="919163" y="1411288"/>
          <a:ext cx="7316787" cy="5097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54981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 smtClean="0">
                <a:solidFill>
                  <a:srgbClr val="000000"/>
                </a:solidFill>
              </a:rPr>
              <a:t>Over-Fitting </a:t>
            </a:r>
            <a:r>
              <a:rPr lang="en-US" altLang="en-US" sz="4400" dirty="0">
                <a:solidFill>
                  <a:srgbClr val="000000"/>
                </a:solidFill>
              </a:rPr>
              <a:t>data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 rot="-5400000">
            <a:off x="-1181100" y="36957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smtClean="0">
                <a:solidFill>
                  <a:srgbClr val="000000"/>
                </a:solidFill>
              </a:rPr>
              <a:t>Map density</a:t>
            </a:r>
            <a:endParaRPr lang="en-US" altLang="en-US" sz="1800" b="1" dirty="0">
              <a:solidFill>
                <a:srgbClr val="000000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332452" y="6424613"/>
            <a:ext cx="10823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smtClean="0">
                <a:solidFill>
                  <a:srgbClr val="000000"/>
                </a:solidFill>
              </a:rPr>
              <a:t>position</a:t>
            </a:r>
            <a:endParaRPr lang="el-GR" altLang="en-US" sz="1800" b="1" baseline="30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4268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422644452"/>
              </p:ext>
            </p:extLst>
          </p:nvPr>
        </p:nvGraphicFramePr>
        <p:xfrm>
          <a:off x="919163" y="1411288"/>
          <a:ext cx="7316787" cy="5097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54981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 smtClean="0">
                <a:solidFill>
                  <a:srgbClr val="000000"/>
                </a:solidFill>
              </a:rPr>
              <a:t>Over-Fitting </a:t>
            </a:r>
            <a:r>
              <a:rPr lang="en-US" altLang="en-US" sz="4400" dirty="0">
                <a:solidFill>
                  <a:srgbClr val="000000"/>
                </a:solidFill>
              </a:rPr>
              <a:t>data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 rot="-5400000">
            <a:off x="-1181100" y="36957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smtClean="0">
                <a:solidFill>
                  <a:srgbClr val="000000"/>
                </a:solidFill>
              </a:rPr>
              <a:t>Map density</a:t>
            </a:r>
            <a:endParaRPr lang="en-US" altLang="en-US" sz="1800" b="1" dirty="0">
              <a:solidFill>
                <a:srgbClr val="000000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332452" y="6424613"/>
            <a:ext cx="10823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smtClean="0">
                <a:solidFill>
                  <a:srgbClr val="000000"/>
                </a:solidFill>
              </a:rPr>
              <a:t>position</a:t>
            </a:r>
            <a:endParaRPr lang="el-GR" altLang="en-US" sz="1800" b="1" baseline="300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39080" y="1604512"/>
            <a:ext cx="1739579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32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≈ 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10325" y="2179606"/>
            <a:ext cx="2484976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32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params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= N</a:t>
            </a:r>
            <a:r>
              <a:rPr lang="en-US" sz="32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obs</a:t>
            </a:r>
            <a:endParaRPr lang="en-US" sz="32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2347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4" t="20625" r="11316" b="9555"/>
          <a:stretch/>
        </p:blipFill>
        <p:spPr>
          <a:xfrm>
            <a:off x="931653" y="1414733"/>
            <a:ext cx="7177177" cy="4787660"/>
          </a:xfrm>
          <a:prstGeom prst="rect">
            <a:avLst/>
          </a:prstGeom>
        </p:spPr>
      </p:pic>
      <p:sp>
        <p:nvSpPr>
          <p:cNvPr id="254981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 smtClean="0">
                <a:solidFill>
                  <a:srgbClr val="000000"/>
                </a:solidFill>
              </a:rPr>
              <a:t>Under-Fitting </a:t>
            </a:r>
            <a:r>
              <a:rPr lang="en-US" altLang="en-US" sz="4400" dirty="0">
                <a:solidFill>
                  <a:srgbClr val="000000"/>
                </a:solidFill>
              </a:rPr>
              <a:t>data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 rot="-5400000">
            <a:off x="-1181100" y="36957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smtClean="0">
                <a:solidFill>
                  <a:srgbClr val="000000"/>
                </a:solidFill>
              </a:rPr>
              <a:t>Map density</a:t>
            </a:r>
            <a:endParaRPr lang="en-US" altLang="en-US" sz="1800" b="1" dirty="0">
              <a:solidFill>
                <a:srgbClr val="000000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332452" y="6424613"/>
            <a:ext cx="10823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smtClean="0">
                <a:solidFill>
                  <a:srgbClr val="000000"/>
                </a:solidFill>
              </a:rPr>
              <a:t>position</a:t>
            </a:r>
            <a:endParaRPr lang="el-GR" altLang="en-US" sz="1800" b="1" baseline="300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39080" y="1604512"/>
            <a:ext cx="1739579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32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&gt; 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10325" y="2179606"/>
            <a:ext cx="2484976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32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params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&gt; N</a:t>
            </a:r>
            <a:r>
              <a:rPr lang="en-US" sz="32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obs</a:t>
            </a:r>
            <a:endParaRPr lang="en-US" sz="32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0919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7942" y="0"/>
            <a:ext cx="10511942" cy="6858000"/>
          </a:xfrm>
        </p:spPr>
      </p:pic>
      <p:sp>
        <p:nvSpPr>
          <p:cNvPr id="5" name="TextBox 4"/>
          <p:cNvSpPr txBox="1"/>
          <p:nvPr/>
        </p:nvSpPr>
        <p:spPr>
          <a:xfrm>
            <a:off x="-1" y="19050"/>
            <a:ext cx="2631689" cy="18158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800" b="1" baseline="-25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0.0823</a:t>
            </a:r>
          </a:p>
          <a:p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800" b="1" baseline="-25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	   0.1106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bond:	   0.014 Å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ngle:  1.92°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21597" y="4439865"/>
            <a:ext cx="15561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6600" b="1" dirty="0" smtClean="0">
                <a:solidFill>
                  <a:srgbClr val="509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l-GR" sz="6600" b="1" dirty="0" smtClean="0">
                <a:solidFill>
                  <a:srgbClr val="509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4400" b="1" baseline="30000" dirty="0">
              <a:solidFill>
                <a:srgbClr val="5098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4549676"/>
            <a:ext cx="2362200" cy="2308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MoPro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  1.15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Clash:	    0.49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dev:   20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Rota:	    1.7%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Rama:	    0.03%</a:t>
            </a: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reso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     1.0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Å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32114" y="0"/>
            <a:ext cx="3611886" cy="156966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under-fitting:</a:t>
            </a:r>
          </a:p>
          <a:p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48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&gt; 0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526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7942" y="0"/>
            <a:ext cx="10511942" cy="6858000"/>
          </a:xfrm>
        </p:spPr>
      </p:pic>
      <p:sp>
        <p:nvSpPr>
          <p:cNvPr id="5" name="TextBox 4"/>
          <p:cNvSpPr txBox="1"/>
          <p:nvPr/>
        </p:nvSpPr>
        <p:spPr>
          <a:xfrm>
            <a:off x="0" y="19050"/>
            <a:ext cx="2667000" cy="18158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8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	   0.0823</a:t>
            </a:r>
          </a:p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8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	   0.1106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bond:	   0.014 Å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ngle:  1.92°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21597" y="4439865"/>
            <a:ext cx="15561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6600" b="1" dirty="0" smtClean="0">
                <a:solidFill>
                  <a:srgbClr val="509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l-GR" sz="6600" b="1" dirty="0" smtClean="0">
                <a:solidFill>
                  <a:srgbClr val="509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4400" b="1" baseline="30000" dirty="0">
              <a:solidFill>
                <a:srgbClr val="5098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4549676"/>
            <a:ext cx="2362200" cy="2308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MoPro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  1.15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Clash:	    0.49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dev:   20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Rota:	    1.7%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Rama:	    0.03%</a:t>
            </a: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reso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     1.0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Å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97188" y="0"/>
            <a:ext cx="4746812" cy="132343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8000" dirty="0" smtClean="0">
                <a:latin typeface="Arial" panose="020B0604020202020204" pitchFamily="34" charset="0"/>
                <a:cs typeface="Arial" panose="020B0604020202020204" pitchFamily="34" charset="0"/>
              </a:rPr>
              <a:t>Real Data</a:t>
            </a:r>
            <a:endParaRPr lang="en-US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1841" y="2054696"/>
            <a:ext cx="22921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6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6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.2 </a:t>
            </a:r>
            <a:r>
              <a:rPr lang="el-GR" sz="6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4400" b="1" baseline="30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34469" y="2770094"/>
            <a:ext cx="1748119" cy="1712259"/>
          </a:xfrm>
          <a:prstGeom prst="roundRect">
            <a:avLst/>
          </a:prstGeom>
          <a:solidFill>
            <a:schemeClr val="bg1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48-copy ensemble</a:t>
            </a:r>
          </a:p>
          <a:p>
            <a:pPr algn="ctr"/>
            <a:r>
              <a:rPr lang="fr-FR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fr-FR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params</a:t>
            </a:r>
            <a:endParaRPr lang="fr-FR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observation </a:t>
            </a:r>
          </a:p>
        </p:txBody>
      </p:sp>
    </p:spTree>
    <p:extLst>
      <p:ext uri="{BB962C8B-B14F-4D97-AF65-F5344CB8AC3E}">
        <p14:creationId xmlns:p14="http://schemas.microsoft.com/office/powerpoint/2010/main" val="743176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81406</TotalTime>
  <Words>3012</Words>
  <Application>Microsoft Office PowerPoint</Application>
  <PresentationFormat>On-screen Show (4:3)</PresentationFormat>
  <Paragraphs>943</Paragraphs>
  <Slides>95</Slides>
  <Notes>1</Notes>
  <HiddenSlides>19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95</vt:i4>
      </vt:variant>
    </vt:vector>
  </HeadingPairs>
  <TitlesOfParts>
    <vt:vector size="97" baseType="lpstr">
      <vt:lpstr>Office Theme</vt:lpstr>
      <vt:lpstr>1_Office Theme</vt:lpstr>
      <vt:lpstr>Acknowledgements</vt:lpstr>
      <vt:lpstr>The last Å between prediction and reality</vt:lpstr>
      <vt:lpstr>The last Å: prediction vs reality</vt:lpstr>
      <vt:lpstr>The last Å: prediction vs reality</vt:lpstr>
      <vt:lpstr>R-factor Gap  small vs macro molecules</vt:lpstr>
      <vt:lpstr>PowerPoint Presentation</vt:lpstr>
      <vt:lpstr>Map Noise: via Parseval’s Theorem</vt:lpstr>
      <vt:lpstr>Why is a beamline guy doing refinement things?</vt:lpstr>
      <vt:lpstr>Muybridge’s galloping horse (1872)</vt:lpstr>
      <vt:lpstr>average structure: galloping horse</vt:lpstr>
      <vt:lpstr>Horses have bones</vt:lpstr>
      <vt:lpstr>Differences &amp; Similarities</vt:lpstr>
      <vt:lpstr>Horses have bones</vt:lpstr>
      <vt:lpstr>Muybridge’s galloping horse 0</vt:lpstr>
      <vt:lpstr>Muybridge’s galloping horse 1</vt:lpstr>
      <vt:lpstr>Muybridge’s galloping horse 2</vt:lpstr>
      <vt:lpstr>Muybridge’s galloping horse 3</vt:lpstr>
      <vt:lpstr>Muybridge’s galloping horse 4</vt:lpstr>
      <vt:lpstr>Muybridge’s galloping horse 5</vt:lpstr>
      <vt:lpstr>Muybridge’s galloping horse 6</vt:lpstr>
      <vt:lpstr>Muybridge’s galloping horse 7</vt:lpstr>
      <vt:lpstr>Muybridge’s galloping horse 8</vt:lpstr>
      <vt:lpstr>Muybridge’s galloping horse 9</vt:lpstr>
      <vt:lpstr>Muybridge’s galloping horse 10</vt:lpstr>
      <vt:lpstr>Muybridge’s galloping horse 11</vt:lpstr>
      <vt:lpstr>Muybridge’s galloping horse 12</vt:lpstr>
      <vt:lpstr>Muybridge’s galloping horse 13</vt:lpstr>
      <vt:lpstr>Muybridge’s galloping horse 14</vt:lpstr>
      <vt:lpstr>ensemble refine   ???</vt:lpstr>
      <vt:lpstr>PowerPoint Presentation</vt:lpstr>
      <vt:lpstr>Why does  ensemble refinement  suck?  (3 parameters/observation and Rwork still high!)</vt:lpstr>
      <vt:lpstr>PowerPoint Presentation</vt:lpstr>
      <vt:lpstr>PowerPoint Presentation</vt:lpstr>
      <vt:lpstr>PowerPoint Presentation</vt:lpstr>
      <vt:lpstr>PowerPoint Presentation</vt:lpstr>
      <vt:lpstr>Refine from right answer</vt:lpstr>
      <vt:lpstr>Refine from wrong starting point</vt:lpstr>
      <vt:lpstr>The UNTANGLE Challenge</vt:lpstr>
      <vt:lpstr>UNTANGLE: sim-data Ground Truth</vt:lpstr>
      <vt:lpstr>verified Score sheet</vt:lpstr>
      <vt:lpstr>verified Score 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score: key concepts</vt:lpstr>
      <vt:lpstr>Statistical Potential</vt:lpstr>
      <vt:lpstr>PowerPoint Presentation</vt:lpstr>
      <vt:lpstr>PowerPoint Presentation</vt:lpstr>
      <vt:lpstr>Tronrud’s  “Variable Labels” proposal</vt:lpstr>
      <vt:lpstr>PowerPoint Presentation</vt:lpstr>
      <vt:lpstr>PowerPoint Presentation</vt:lpstr>
      <vt:lpstr>New Tools!</vt:lpstr>
      <vt:lpstr>PowerPoint Presentation</vt:lpstr>
      <vt:lpstr>PowerPoint Presentation</vt:lpstr>
      <vt:lpstr>verified Score sheet</vt:lpstr>
      <vt:lpstr>“rectified” Simulated Annealing</vt:lpstr>
      <vt:lpstr>Long-range traps from rectified SA</vt:lpstr>
      <vt:lpstr>best.pdb</vt:lpstr>
      <vt:lpstr>verified Score sheet</vt:lpstr>
      <vt:lpstr>Molecular Dynamics of crystals</vt:lpstr>
      <vt:lpstr>PowerPoint Presentation</vt:lpstr>
      <vt:lpstr>Reference point with too-low weight</vt:lpstr>
      <vt:lpstr>PowerPoint Presentation</vt:lpstr>
      <vt:lpstr>Less than 2% of atoms need restraints</vt:lpstr>
      <vt:lpstr>Most-challenged restraint</vt:lpstr>
      <vt:lpstr>“flying” MD snapshot</vt:lpstr>
      <vt:lpstr>PowerPoint Presentation</vt:lpstr>
      <vt:lpstr>Weird problem! Vacuum bubbles at 10k atm</vt:lpstr>
      <vt:lpstr>Restraints lead to “sloshing”</vt:lpstr>
      <vt:lpstr>Future improvements</vt:lpstr>
      <vt:lpstr>Summary</vt:lpstr>
      <vt:lpstr>verified Score sheet</vt:lpstr>
      <vt:lpstr>PowerPoint Presentation</vt:lpstr>
      <vt:lpstr>Sensible scoring function</vt:lpstr>
      <vt:lpstr>Probability that it’s not noise</vt:lpstr>
      <vt:lpstr>Probability that it’s not noise average/sum of Nthings</vt:lpstr>
      <vt:lpstr>“clip” for tolerating true outliers</vt:lpstr>
      <vt:lpstr>Probability that it’s not noise softer</vt:lpstr>
      <vt:lpstr>weighted Energy scoring function</vt:lpstr>
      <vt:lpstr>PowerPoint Presentation</vt:lpstr>
      <vt:lpstr>PowerPoint Presentation</vt:lpstr>
      <vt:lpstr>PowerPoint Presentation</vt:lpstr>
      <vt:lpstr>PowerPoint Presentation</vt:lpstr>
      <vt:lpstr>UNTANGLE scoring function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James_Holton</dc:creator>
  <cp:lastModifiedBy>James_Holton</cp:lastModifiedBy>
  <cp:revision>243</cp:revision>
  <dcterms:created xsi:type="dcterms:W3CDTF">2024-01-07T16:57:56Z</dcterms:created>
  <dcterms:modified xsi:type="dcterms:W3CDTF">2025-02-06T10:31:14Z</dcterms:modified>
</cp:coreProperties>
</file>