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4" r:id="rId3"/>
    <p:sldMasterId id="2147483666" r:id="rId4"/>
    <p:sldMasterId id="2147483668" r:id="rId5"/>
    <p:sldMasterId id="2147483680" r:id="rId6"/>
    <p:sldMasterId id="2147483682" r:id="rId7"/>
  </p:sldMasterIdLst>
  <p:notesMasterIdLst>
    <p:notesMasterId r:id="rId149"/>
  </p:notesMasterIdLst>
  <p:sldIdLst>
    <p:sldId id="323" r:id="rId8"/>
    <p:sldId id="415" r:id="rId9"/>
    <p:sldId id="324" r:id="rId10"/>
    <p:sldId id="359" r:id="rId11"/>
    <p:sldId id="370" r:id="rId12"/>
    <p:sldId id="371" r:id="rId13"/>
    <p:sldId id="372" r:id="rId14"/>
    <p:sldId id="373" r:id="rId15"/>
    <p:sldId id="374" r:id="rId16"/>
    <p:sldId id="375" r:id="rId17"/>
    <p:sldId id="376" r:id="rId18"/>
    <p:sldId id="377" r:id="rId19"/>
    <p:sldId id="378" r:id="rId20"/>
    <p:sldId id="379" r:id="rId21"/>
    <p:sldId id="380" r:id="rId22"/>
    <p:sldId id="381" r:id="rId23"/>
    <p:sldId id="382" r:id="rId24"/>
    <p:sldId id="383" r:id="rId25"/>
    <p:sldId id="384" r:id="rId26"/>
    <p:sldId id="385" r:id="rId27"/>
    <p:sldId id="386" r:id="rId28"/>
    <p:sldId id="387" r:id="rId29"/>
    <p:sldId id="388" r:id="rId30"/>
    <p:sldId id="389" r:id="rId31"/>
    <p:sldId id="390" r:id="rId32"/>
    <p:sldId id="391" r:id="rId33"/>
    <p:sldId id="392" r:id="rId34"/>
    <p:sldId id="393" r:id="rId35"/>
    <p:sldId id="394" r:id="rId36"/>
    <p:sldId id="395" r:id="rId37"/>
    <p:sldId id="396" r:id="rId38"/>
    <p:sldId id="397" r:id="rId39"/>
    <p:sldId id="398" r:id="rId40"/>
    <p:sldId id="399" r:id="rId41"/>
    <p:sldId id="400" r:id="rId42"/>
    <p:sldId id="401" r:id="rId43"/>
    <p:sldId id="402" r:id="rId44"/>
    <p:sldId id="403" r:id="rId45"/>
    <p:sldId id="404" r:id="rId46"/>
    <p:sldId id="405" r:id="rId47"/>
    <p:sldId id="406" r:id="rId48"/>
    <p:sldId id="407" r:id="rId49"/>
    <p:sldId id="408" r:id="rId50"/>
    <p:sldId id="409" r:id="rId51"/>
    <p:sldId id="410" r:id="rId52"/>
    <p:sldId id="411" r:id="rId53"/>
    <p:sldId id="412" r:id="rId54"/>
    <p:sldId id="413" r:id="rId55"/>
    <p:sldId id="414" r:id="rId56"/>
    <p:sldId id="280" r:id="rId57"/>
    <p:sldId id="313" r:id="rId58"/>
    <p:sldId id="312" r:id="rId59"/>
    <p:sldId id="314" r:id="rId60"/>
    <p:sldId id="310" r:id="rId61"/>
    <p:sldId id="311" r:id="rId62"/>
    <p:sldId id="302" r:id="rId63"/>
    <p:sldId id="304" r:id="rId64"/>
    <p:sldId id="305" r:id="rId65"/>
    <p:sldId id="306" r:id="rId66"/>
    <p:sldId id="307" r:id="rId67"/>
    <p:sldId id="308" r:id="rId68"/>
    <p:sldId id="309" r:id="rId69"/>
    <p:sldId id="281" r:id="rId70"/>
    <p:sldId id="282" r:id="rId71"/>
    <p:sldId id="283" r:id="rId72"/>
    <p:sldId id="284" r:id="rId73"/>
    <p:sldId id="285" r:id="rId74"/>
    <p:sldId id="286" r:id="rId75"/>
    <p:sldId id="287" r:id="rId76"/>
    <p:sldId id="289" r:id="rId77"/>
    <p:sldId id="290" r:id="rId78"/>
    <p:sldId id="291" r:id="rId79"/>
    <p:sldId id="292" r:id="rId80"/>
    <p:sldId id="293" r:id="rId81"/>
    <p:sldId id="294" r:id="rId82"/>
    <p:sldId id="295" r:id="rId83"/>
    <p:sldId id="296" r:id="rId84"/>
    <p:sldId id="297" r:id="rId85"/>
    <p:sldId id="298" r:id="rId86"/>
    <p:sldId id="300" r:id="rId87"/>
    <p:sldId id="420" r:id="rId88"/>
    <p:sldId id="419" r:id="rId89"/>
    <p:sldId id="418" r:id="rId90"/>
    <p:sldId id="315" r:id="rId91"/>
    <p:sldId id="329" r:id="rId92"/>
    <p:sldId id="330" r:id="rId93"/>
    <p:sldId id="331" r:id="rId94"/>
    <p:sldId id="256" r:id="rId95"/>
    <p:sldId id="321" r:id="rId96"/>
    <p:sldId id="326" r:id="rId97"/>
    <p:sldId id="327" r:id="rId98"/>
    <p:sldId id="268" r:id="rId99"/>
    <p:sldId id="269" r:id="rId100"/>
    <p:sldId id="270" r:id="rId101"/>
    <p:sldId id="316" r:id="rId102"/>
    <p:sldId id="317" r:id="rId103"/>
    <p:sldId id="272" r:id="rId104"/>
    <p:sldId id="273" r:id="rId105"/>
    <p:sldId id="325" r:id="rId106"/>
    <p:sldId id="319" r:id="rId107"/>
    <p:sldId id="320" r:id="rId108"/>
    <p:sldId id="328" r:id="rId109"/>
    <p:sldId id="332" r:id="rId110"/>
    <p:sldId id="333" r:id="rId111"/>
    <p:sldId id="334" r:id="rId112"/>
    <p:sldId id="335" r:id="rId113"/>
    <p:sldId id="336" r:id="rId114"/>
    <p:sldId id="337" r:id="rId115"/>
    <p:sldId id="338" r:id="rId116"/>
    <p:sldId id="339" r:id="rId117"/>
    <p:sldId id="340" r:id="rId118"/>
    <p:sldId id="341" r:id="rId119"/>
    <p:sldId id="342" r:id="rId120"/>
    <p:sldId id="343" r:id="rId121"/>
    <p:sldId id="344" r:id="rId122"/>
    <p:sldId id="345" r:id="rId123"/>
    <p:sldId id="346" r:id="rId124"/>
    <p:sldId id="347" r:id="rId125"/>
    <p:sldId id="348" r:id="rId126"/>
    <p:sldId id="349" r:id="rId127"/>
    <p:sldId id="350" r:id="rId128"/>
    <p:sldId id="351" r:id="rId129"/>
    <p:sldId id="352" r:id="rId130"/>
    <p:sldId id="353" r:id="rId131"/>
    <p:sldId id="354" r:id="rId132"/>
    <p:sldId id="355" r:id="rId133"/>
    <p:sldId id="356" r:id="rId134"/>
    <p:sldId id="357" r:id="rId135"/>
    <p:sldId id="358" r:id="rId136"/>
    <p:sldId id="416" r:id="rId137"/>
    <p:sldId id="322" r:id="rId138"/>
    <p:sldId id="417" r:id="rId139"/>
    <p:sldId id="361" r:id="rId140"/>
    <p:sldId id="360" r:id="rId141"/>
    <p:sldId id="362" r:id="rId142"/>
    <p:sldId id="363" r:id="rId143"/>
    <p:sldId id="364" r:id="rId144"/>
    <p:sldId id="365" r:id="rId145"/>
    <p:sldId id="366" r:id="rId146"/>
    <p:sldId id="367" r:id="rId147"/>
    <p:sldId id="368" r:id="rId1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326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6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slide" Target="slides/slide126.xml"/><Relationship Id="rId138" Type="http://schemas.openxmlformats.org/officeDocument/2006/relationships/slide" Target="slides/slide131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28" Type="http://schemas.openxmlformats.org/officeDocument/2006/relationships/slide" Target="slides/slide121.xml"/><Relationship Id="rId144" Type="http://schemas.openxmlformats.org/officeDocument/2006/relationships/slide" Target="slides/slide137.xml"/><Relationship Id="rId14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134" Type="http://schemas.openxmlformats.org/officeDocument/2006/relationships/slide" Target="slides/slide127.xml"/><Relationship Id="rId139" Type="http://schemas.openxmlformats.org/officeDocument/2006/relationships/slide" Target="slides/slide13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50" Type="http://schemas.openxmlformats.org/officeDocument/2006/relationships/presProps" Target="presProps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16" Type="http://schemas.openxmlformats.org/officeDocument/2006/relationships/slide" Target="slides/slide109.xml"/><Relationship Id="rId124" Type="http://schemas.openxmlformats.org/officeDocument/2006/relationships/slide" Target="slides/slide117.xml"/><Relationship Id="rId129" Type="http://schemas.openxmlformats.org/officeDocument/2006/relationships/slide" Target="slides/slide122.xml"/><Relationship Id="rId137" Type="http://schemas.openxmlformats.org/officeDocument/2006/relationships/slide" Target="slides/slide13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11" Type="http://schemas.openxmlformats.org/officeDocument/2006/relationships/slide" Target="slides/slide104.xml"/><Relationship Id="rId132" Type="http://schemas.openxmlformats.org/officeDocument/2006/relationships/slide" Target="slides/slide125.xml"/><Relationship Id="rId140" Type="http://schemas.openxmlformats.org/officeDocument/2006/relationships/slide" Target="slides/slide133.xml"/><Relationship Id="rId145" Type="http://schemas.openxmlformats.org/officeDocument/2006/relationships/slide" Target="slides/slide138.xml"/><Relationship Id="rId15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30" Type="http://schemas.openxmlformats.org/officeDocument/2006/relationships/slide" Target="slides/slide123.xml"/><Relationship Id="rId135" Type="http://schemas.openxmlformats.org/officeDocument/2006/relationships/slide" Target="slides/slide128.xml"/><Relationship Id="rId143" Type="http://schemas.openxmlformats.org/officeDocument/2006/relationships/slide" Target="slides/slide136.xml"/><Relationship Id="rId148" Type="http://schemas.openxmlformats.org/officeDocument/2006/relationships/slide" Target="slides/slide141.xml"/><Relationship Id="rId15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141" Type="http://schemas.openxmlformats.org/officeDocument/2006/relationships/slide" Target="slides/slide134.xml"/><Relationship Id="rId146" Type="http://schemas.openxmlformats.org/officeDocument/2006/relationships/slide" Target="slides/slide13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slide" Target="slides/slide124.xml"/><Relationship Id="rId136" Type="http://schemas.openxmlformats.org/officeDocument/2006/relationships/slide" Target="slides/slide129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52" Type="http://schemas.openxmlformats.org/officeDocument/2006/relationships/theme" Target="theme/theme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26" Type="http://schemas.openxmlformats.org/officeDocument/2006/relationships/slide" Target="slides/slide119.xml"/><Relationship Id="rId147" Type="http://schemas.openxmlformats.org/officeDocument/2006/relationships/slide" Target="slides/slide14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142" Type="http://schemas.openxmlformats.org/officeDocument/2006/relationships/slide" Target="slides/slide135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049822064056939E-2"/>
          <c:y val="2.4216524216524215E-2"/>
          <c:w val="0.90569395017793575"/>
          <c:h val="0.86894586894586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Refined</c:v>
                </c:pt>
              </c:strCache>
            </c:strRef>
          </c:tx>
          <c:spPr>
            <a:ln w="31188">
              <a:noFill/>
            </a:ln>
          </c:spPr>
          <c:marker>
            <c:symbol val="squar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Sheet1!$A$2:$A$23</c:f>
              <c:numCache>
                <c:formatCode>General</c:formatCode>
                <c:ptCount val="22"/>
                <c:pt idx="0">
                  <c:v>100</c:v>
                </c:pt>
                <c:pt idx="1">
                  <c:v>110</c:v>
                </c:pt>
                <c:pt idx="2">
                  <c:v>120</c:v>
                </c:pt>
                <c:pt idx="3">
                  <c:v>130</c:v>
                </c:pt>
                <c:pt idx="4">
                  <c:v>140</c:v>
                </c:pt>
                <c:pt idx="5">
                  <c:v>150</c:v>
                </c:pt>
                <c:pt idx="6">
                  <c:v>160</c:v>
                </c:pt>
                <c:pt idx="7">
                  <c:v>170</c:v>
                </c:pt>
                <c:pt idx="8">
                  <c:v>180</c:v>
                </c:pt>
                <c:pt idx="9">
                  <c:v>190</c:v>
                </c:pt>
                <c:pt idx="10">
                  <c:v>200</c:v>
                </c:pt>
                <c:pt idx="11">
                  <c:v>210</c:v>
                </c:pt>
                <c:pt idx="12">
                  <c:v>220</c:v>
                </c:pt>
                <c:pt idx="13">
                  <c:v>230</c:v>
                </c:pt>
                <c:pt idx="14">
                  <c:v>240</c:v>
                </c:pt>
                <c:pt idx="15">
                  <c:v>250</c:v>
                </c:pt>
                <c:pt idx="16">
                  <c:v>260</c:v>
                </c:pt>
                <c:pt idx="17">
                  <c:v>270</c:v>
                </c:pt>
                <c:pt idx="18">
                  <c:v>280</c:v>
                </c:pt>
                <c:pt idx="19">
                  <c:v>290</c:v>
                </c:pt>
                <c:pt idx="20">
                  <c:v>300</c:v>
                </c:pt>
                <c:pt idx="21">
                  <c:v>310</c:v>
                </c:pt>
              </c:numCache>
            </c:numRef>
          </c:xVal>
          <c:yVal>
            <c:numRef>
              <c:f>Sheet1!$B$2:$B$23</c:f>
              <c:numCache>
                <c:formatCode>General</c:formatCode>
                <c:ptCount val="22"/>
                <c:pt idx="0">
                  <c:v>0.1</c:v>
                </c:pt>
                <c:pt idx="1">
                  <c:v>0.09</c:v>
                </c:pt>
                <c:pt idx="2">
                  <c:v>7.0000000000000007E-2</c:v>
                </c:pt>
                <c:pt idx="3">
                  <c:v>0.06</c:v>
                </c:pt>
                <c:pt idx="4">
                  <c:v>0.04</c:v>
                </c:pt>
                <c:pt idx="5">
                  <c:v>0.03</c:v>
                </c:pt>
                <c:pt idx="6">
                  <c:v>0.01</c:v>
                </c:pt>
                <c:pt idx="7">
                  <c:v>0</c:v>
                </c:pt>
                <c:pt idx="8">
                  <c:v>0.02</c:v>
                </c:pt>
                <c:pt idx="9">
                  <c:v>0.04</c:v>
                </c:pt>
                <c:pt idx="10">
                  <c:v>0.04</c:v>
                </c:pt>
                <c:pt idx="11">
                  <c:v>0.05</c:v>
                </c:pt>
                <c:pt idx="12">
                  <c:v>0.04</c:v>
                </c:pt>
                <c:pt idx="13">
                  <c:v>0.08</c:v>
                </c:pt>
                <c:pt idx="14">
                  <c:v>0.11</c:v>
                </c:pt>
                <c:pt idx="15">
                  <c:v>0.15</c:v>
                </c:pt>
                <c:pt idx="16">
                  <c:v>0.2</c:v>
                </c:pt>
                <c:pt idx="17">
                  <c:v>0.25</c:v>
                </c:pt>
                <c:pt idx="18">
                  <c:v>0.3</c:v>
                </c:pt>
                <c:pt idx="19">
                  <c:v>0.34</c:v>
                </c:pt>
                <c:pt idx="20">
                  <c:v>0.37</c:v>
                </c:pt>
                <c:pt idx="21">
                  <c:v>0.39</c:v>
                </c:pt>
              </c:numCache>
            </c:numRef>
          </c:yVal>
          <c:smooth val="0"/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Smooth</c:v>
                </c:pt>
              </c:strCache>
            </c:strRef>
          </c:tx>
          <c:spPr>
            <a:ln w="41584">
              <a:solidFill>
                <a:srgbClr val="808000"/>
              </a:solidFill>
              <a:prstDash val="solid"/>
            </a:ln>
          </c:spPr>
          <c:marker>
            <c:symbol val="none"/>
          </c:marker>
          <c:xVal>
            <c:numRef>
              <c:f>Sheet1!$A$2:$A$23</c:f>
              <c:numCache>
                <c:formatCode>General</c:formatCode>
                <c:ptCount val="22"/>
                <c:pt idx="0">
                  <c:v>100</c:v>
                </c:pt>
                <c:pt idx="1">
                  <c:v>110</c:v>
                </c:pt>
                <c:pt idx="2">
                  <c:v>120</c:v>
                </c:pt>
                <c:pt idx="3">
                  <c:v>130</c:v>
                </c:pt>
                <c:pt idx="4">
                  <c:v>140</c:v>
                </c:pt>
                <c:pt idx="5">
                  <c:v>150</c:v>
                </c:pt>
                <c:pt idx="6">
                  <c:v>160</c:v>
                </c:pt>
                <c:pt idx="7">
                  <c:v>170</c:v>
                </c:pt>
                <c:pt idx="8">
                  <c:v>180</c:v>
                </c:pt>
                <c:pt idx="9">
                  <c:v>190</c:v>
                </c:pt>
                <c:pt idx="10">
                  <c:v>200</c:v>
                </c:pt>
                <c:pt idx="11">
                  <c:v>210</c:v>
                </c:pt>
                <c:pt idx="12">
                  <c:v>220</c:v>
                </c:pt>
                <c:pt idx="13">
                  <c:v>230</c:v>
                </c:pt>
                <c:pt idx="14">
                  <c:v>240</c:v>
                </c:pt>
                <c:pt idx="15">
                  <c:v>250</c:v>
                </c:pt>
                <c:pt idx="16">
                  <c:v>260</c:v>
                </c:pt>
                <c:pt idx="17">
                  <c:v>270</c:v>
                </c:pt>
                <c:pt idx="18">
                  <c:v>280</c:v>
                </c:pt>
                <c:pt idx="19">
                  <c:v>290</c:v>
                </c:pt>
                <c:pt idx="20">
                  <c:v>300</c:v>
                </c:pt>
                <c:pt idx="21">
                  <c:v>310</c:v>
                </c:pt>
              </c:numCache>
            </c:numRef>
          </c:xVal>
          <c:yVal>
            <c:numRef>
              <c:f>Sheet1!$E$2:$E$23</c:f>
              <c:numCache>
                <c:formatCode>General</c:formatCode>
                <c:ptCount val="22"/>
                <c:pt idx="0">
                  <c:v>0.08</c:v>
                </c:pt>
                <c:pt idx="1">
                  <c:v>7.0000000000000007E-2</c:v>
                </c:pt>
                <c:pt idx="2">
                  <c:v>0.06</c:v>
                </c:pt>
                <c:pt idx="3">
                  <c:v>0.05</c:v>
                </c:pt>
                <c:pt idx="4">
                  <c:v>0.04</c:v>
                </c:pt>
                <c:pt idx="5">
                  <c:v>0.03</c:v>
                </c:pt>
                <c:pt idx="6">
                  <c:v>0.03</c:v>
                </c:pt>
                <c:pt idx="7">
                  <c:v>0.03</c:v>
                </c:pt>
                <c:pt idx="8">
                  <c:v>0.03</c:v>
                </c:pt>
                <c:pt idx="9">
                  <c:v>0.04</c:v>
                </c:pt>
                <c:pt idx="10">
                  <c:v>0.05</c:v>
                </c:pt>
                <c:pt idx="11">
                  <c:v>0.06</c:v>
                </c:pt>
                <c:pt idx="12">
                  <c:v>0.08</c:v>
                </c:pt>
                <c:pt idx="13">
                  <c:v>0.1</c:v>
                </c:pt>
                <c:pt idx="14">
                  <c:v>0.13</c:v>
                </c:pt>
                <c:pt idx="15">
                  <c:v>0.16</c:v>
                </c:pt>
                <c:pt idx="16">
                  <c:v>0.2</c:v>
                </c:pt>
                <c:pt idx="17">
                  <c:v>0.23</c:v>
                </c:pt>
                <c:pt idx="18">
                  <c:v>0.27</c:v>
                </c:pt>
                <c:pt idx="19">
                  <c:v>0.31</c:v>
                </c:pt>
                <c:pt idx="20">
                  <c:v>0.35</c:v>
                </c:pt>
                <c:pt idx="21">
                  <c:v>0.39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0101504"/>
        <c:axId val="330103040"/>
      </c:scatterChart>
      <c:valAx>
        <c:axId val="330101504"/>
        <c:scaling>
          <c:orientation val="minMax"/>
          <c:max val="310"/>
          <c:min val="100"/>
        </c:scaling>
        <c:delete val="0"/>
        <c:axPos val="b"/>
        <c:majorGridlines>
          <c:spPr>
            <a:ln w="13861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346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719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30103040"/>
        <c:crosses val="autoZero"/>
        <c:crossBetween val="midCat"/>
      </c:valAx>
      <c:valAx>
        <c:axId val="330103040"/>
        <c:scaling>
          <c:orientation val="minMax"/>
          <c:max val="0.4"/>
          <c:min val="0"/>
        </c:scaling>
        <c:delete val="0"/>
        <c:axPos val="l"/>
        <c:majorGridlines>
          <c:spPr>
            <a:ln w="13861">
              <a:solidFill>
                <a:srgbClr val="C0C0C0"/>
              </a:solidFill>
              <a:prstDash val="solid"/>
            </a:ln>
          </c:spPr>
        </c:majorGridlines>
        <c:minorGridlines>
          <c:spPr>
            <a:ln w="13861">
              <a:solidFill>
                <a:srgbClr val="CCCCFF"/>
              </a:solidFill>
              <a:prstDash val="solid"/>
            </a:ln>
          </c:spPr>
        </c:minorGridlines>
        <c:numFmt formatCode="General" sourceLinked="0"/>
        <c:majorTickMark val="out"/>
        <c:minorTickMark val="none"/>
        <c:tickLblPos val="nextTo"/>
        <c:spPr>
          <a:ln w="346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2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30101504"/>
        <c:crosses val="autoZero"/>
        <c:crossBetween val="midCat"/>
        <c:majorUnit val="0.1"/>
        <c:minorUnit val="0.1"/>
      </c:valAx>
      <c:spPr>
        <a:noFill/>
        <a:ln w="13861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6.2277580071174371E-2"/>
          <c:y val="0.1396011396011396"/>
          <c:w val="0.19395017793594305"/>
          <c:h val="0.20797720797720798"/>
        </c:manualLayout>
      </c:layout>
      <c:overlay val="0"/>
      <c:spPr>
        <a:noFill/>
        <a:ln w="27723">
          <a:noFill/>
        </a:ln>
      </c:spPr>
      <c:txPr>
        <a:bodyPr/>
        <a:lstStyle/>
        <a:p>
          <a:pPr>
            <a:defRPr sz="2008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19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049822064056939E-2"/>
          <c:y val="2.4216524216524215E-2"/>
          <c:w val="0.90569395017793575"/>
          <c:h val="0.86894586894586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Refined</c:v>
                </c:pt>
              </c:strCache>
            </c:strRef>
          </c:tx>
          <c:spPr>
            <a:ln w="31188">
              <a:noFill/>
            </a:ln>
          </c:spPr>
          <c:marker>
            <c:symbol val="squar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Sheet1!$A$2:$A$23</c:f>
              <c:numCache>
                <c:formatCode>General</c:formatCode>
                <c:ptCount val="22"/>
                <c:pt idx="0">
                  <c:v>100</c:v>
                </c:pt>
                <c:pt idx="1">
                  <c:v>110</c:v>
                </c:pt>
                <c:pt idx="2">
                  <c:v>120</c:v>
                </c:pt>
                <c:pt idx="3">
                  <c:v>130</c:v>
                </c:pt>
                <c:pt idx="4">
                  <c:v>140</c:v>
                </c:pt>
                <c:pt idx="5">
                  <c:v>150</c:v>
                </c:pt>
                <c:pt idx="6">
                  <c:v>160</c:v>
                </c:pt>
                <c:pt idx="7">
                  <c:v>170</c:v>
                </c:pt>
                <c:pt idx="8">
                  <c:v>180</c:v>
                </c:pt>
                <c:pt idx="9">
                  <c:v>190</c:v>
                </c:pt>
                <c:pt idx="10">
                  <c:v>200</c:v>
                </c:pt>
                <c:pt idx="11">
                  <c:v>210</c:v>
                </c:pt>
                <c:pt idx="12">
                  <c:v>220</c:v>
                </c:pt>
                <c:pt idx="13">
                  <c:v>230</c:v>
                </c:pt>
                <c:pt idx="14">
                  <c:v>240</c:v>
                </c:pt>
                <c:pt idx="15">
                  <c:v>250</c:v>
                </c:pt>
                <c:pt idx="16">
                  <c:v>260</c:v>
                </c:pt>
                <c:pt idx="17">
                  <c:v>270</c:v>
                </c:pt>
                <c:pt idx="18">
                  <c:v>280</c:v>
                </c:pt>
                <c:pt idx="19">
                  <c:v>290</c:v>
                </c:pt>
                <c:pt idx="20">
                  <c:v>300</c:v>
                </c:pt>
                <c:pt idx="21">
                  <c:v>310</c:v>
                </c:pt>
              </c:numCache>
            </c:numRef>
          </c:xVal>
          <c:yVal>
            <c:numRef>
              <c:f>Sheet1!$B$2:$B$23</c:f>
              <c:numCache>
                <c:formatCode>General</c:formatCode>
                <c:ptCount val="22"/>
                <c:pt idx="0">
                  <c:v>3.327</c:v>
                </c:pt>
                <c:pt idx="1">
                  <c:v>3.3479999999999999</c:v>
                </c:pt>
                <c:pt idx="2">
                  <c:v>3.3580000000000001</c:v>
                </c:pt>
                <c:pt idx="3">
                  <c:v>3.367</c:v>
                </c:pt>
                <c:pt idx="4">
                  <c:v>3.371</c:v>
                </c:pt>
                <c:pt idx="5">
                  <c:v>3.35</c:v>
                </c:pt>
                <c:pt idx="6">
                  <c:v>3.3170000000000002</c:v>
                </c:pt>
                <c:pt idx="7">
                  <c:v>3.2829999999999999</c:v>
                </c:pt>
                <c:pt idx="8">
                  <c:v>3.2469999999999999</c:v>
                </c:pt>
                <c:pt idx="9">
                  <c:v>3.198</c:v>
                </c:pt>
                <c:pt idx="10">
                  <c:v>3.133</c:v>
                </c:pt>
                <c:pt idx="11">
                  <c:v>3.0840000000000001</c:v>
                </c:pt>
                <c:pt idx="12">
                  <c:v>3.0059999999999998</c:v>
                </c:pt>
                <c:pt idx="13">
                  <c:v>2.919</c:v>
                </c:pt>
                <c:pt idx="14">
                  <c:v>2.786</c:v>
                </c:pt>
                <c:pt idx="15">
                  <c:v>2.5750000000000002</c:v>
                </c:pt>
                <c:pt idx="16">
                  <c:v>2.3490000000000002</c:v>
                </c:pt>
                <c:pt idx="17">
                  <c:v>2.117</c:v>
                </c:pt>
                <c:pt idx="18">
                  <c:v>1.931</c:v>
                </c:pt>
                <c:pt idx="19">
                  <c:v>1.8380000000000001</c:v>
                </c:pt>
                <c:pt idx="20">
                  <c:v>1.7689999999999999</c:v>
                </c:pt>
                <c:pt idx="21">
                  <c:v>1.74</c:v>
                </c:pt>
              </c:numCache>
            </c:numRef>
          </c:yVal>
          <c:smooth val="0"/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Smooth</c:v>
                </c:pt>
              </c:strCache>
            </c:strRef>
          </c:tx>
          <c:spPr>
            <a:ln w="41584">
              <a:solidFill>
                <a:srgbClr val="808000"/>
              </a:solidFill>
              <a:prstDash val="solid"/>
            </a:ln>
          </c:spPr>
          <c:marker>
            <c:symbol val="none"/>
          </c:marker>
          <c:xVal>
            <c:numRef>
              <c:f>Sheet1!$A$2:$A$23</c:f>
              <c:numCache>
                <c:formatCode>General</c:formatCode>
                <c:ptCount val="22"/>
                <c:pt idx="0">
                  <c:v>100</c:v>
                </c:pt>
                <c:pt idx="1">
                  <c:v>110</c:v>
                </c:pt>
                <c:pt idx="2">
                  <c:v>120</c:v>
                </c:pt>
                <c:pt idx="3">
                  <c:v>130</c:v>
                </c:pt>
                <c:pt idx="4">
                  <c:v>140</c:v>
                </c:pt>
                <c:pt idx="5">
                  <c:v>150</c:v>
                </c:pt>
                <c:pt idx="6">
                  <c:v>160</c:v>
                </c:pt>
                <c:pt idx="7">
                  <c:v>170</c:v>
                </c:pt>
                <c:pt idx="8">
                  <c:v>180</c:v>
                </c:pt>
                <c:pt idx="9">
                  <c:v>190</c:v>
                </c:pt>
                <c:pt idx="10">
                  <c:v>200</c:v>
                </c:pt>
                <c:pt idx="11">
                  <c:v>210</c:v>
                </c:pt>
                <c:pt idx="12">
                  <c:v>220</c:v>
                </c:pt>
                <c:pt idx="13">
                  <c:v>230</c:v>
                </c:pt>
                <c:pt idx="14">
                  <c:v>240</c:v>
                </c:pt>
                <c:pt idx="15">
                  <c:v>250</c:v>
                </c:pt>
                <c:pt idx="16">
                  <c:v>260</c:v>
                </c:pt>
                <c:pt idx="17">
                  <c:v>270</c:v>
                </c:pt>
                <c:pt idx="18">
                  <c:v>280</c:v>
                </c:pt>
                <c:pt idx="19">
                  <c:v>290</c:v>
                </c:pt>
                <c:pt idx="20">
                  <c:v>300</c:v>
                </c:pt>
                <c:pt idx="21">
                  <c:v>310</c:v>
                </c:pt>
              </c:numCache>
            </c:numRef>
          </c:xVal>
          <c:yVal>
            <c:numRef>
              <c:f>Sheet1!$E$2:$E$23</c:f>
              <c:numCache>
                <c:formatCode>General</c:formatCode>
                <c:ptCount val="22"/>
                <c:pt idx="0">
                  <c:v>3.4079999999999999</c:v>
                </c:pt>
                <c:pt idx="1">
                  <c:v>3.399</c:v>
                </c:pt>
                <c:pt idx="2">
                  <c:v>3.3889999999999998</c:v>
                </c:pt>
                <c:pt idx="3">
                  <c:v>3.3769999999999998</c:v>
                </c:pt>
                <c:pt idx="4">
                  <c:v>3.3620000000000001</c:v>
                </c:pt>
                <c:pt idx="5">
                  <c:v>3.3410000000000002</c:v>
                </c:pt>
                <c:pt idx="6">
                  <c:v>3.3130000000000002</c:v>
                </c:pt>
                <c:pt idx="7">
                  <c:v>3.2759999999999998</c:v>
                </c:pt>
                <c:pt idx="8">
                  <c:v>3.23</c:v>
                </c:pt>
                <c:pt idx="9">
                  <c:v>3.1709999999999998</c:v>
                </c:pt>
                <c:pt idx="10">
                  <c:v>3.1</c:v>
                </c:pt>
                <c:pt idx="11">
                  <c:v>3.016</c:v>
                </c:pt>
                <c:pt idx="12">
                  <c:v>2.9169999999999998</c:v>
                </c:pt>
                <c:pt idx="13">
                  <c:v>2.8039999999999998</c:v>
                </c:pt>
                <c:pt idx="14">
                  <c:v>2.6779999999999999</c:v>
                </c:pt>
                <c:pt idx="15">
                  <c:v>2.5409999999999999</c:v>
                </c:pt>
                <c:pt idx="16">
                  <c:v>2.3959999999999999</c:v>
                </c:pt>
                <c:pt idx="17">
                  <c:v>2.2480000000000002</c:v>
                </c:pt>
                <c:pt idx="18">
                  <c:v>2.0979999999999999</c:v>
                </c:pt>
                <c:pt idx="19">
                  <c:v>1.948</c:v>
                </c:pt>
                <c:pt idx="20">
                  <c:v>1.8</c:v>
                </c:pt>
                <c:pt idx="21">
                  <c:v>1.653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0645504"/>
        <c:axId val="330647424"/>
      </c:scatterChart>
      <c:valAx>
        <c:axId val="330645504"/>
        <c:scaling>
          <c:orientation val="minMax"/>
          <c:max val="310"/>
          <c:min val="100"/>
        </c:scaling>
        <c:delete val="0"/>
        <c:axPos val="b"/>
        <c:majorGridlines>
          <c:spPr>
            <a:ln w="13861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346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719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30647424"/>
        <c:crosses val="autoZero"/>
        <c:crossBetween val="midCat"/>
      </c:valAx>
      <c:valAx>
        <c:axId val="330647424"/>
        <c:scaling>
          <c:orientation val="minMax"/>
          <c:max val="3.5"/>
          <c:min val="1.5"/>
        </c:scaling>
        <c:delete val="0"/>
        <c:axPos val="l"/>
        <c:majorGridlines>
          <c:spPr>
            <a:ln w="13861">
              <a:solidFill>
                <a:srgbClr val="C0C0C0"/>
              </a:solidFill>
              <a:prstDash val="solid"/>
            </a:ln>
          </c:spPr>
        </c:majorGridlines>
        <c:minorGridlines>
          <c:spPr>
            <a:ln w="13861">
              <a:solidFill>
                <a:srgbClr val="CCCCFF"/>
              </a:solidFill>
              <a:prstDash val="solid"/>
            </a:ln>
          </c:spPr>
        </c:minorGridlines>
        <c:numFmt formatCode="General" sourceLinked="0"/>
        <c:majorTickMark val="out"/>
        <c:minorTickMark val="none"/>
        <c:tickLblPos val="nextTo"/>
        <c:spPr>
          <a:ln w="346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2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30645504"/>
        <c:crosses val="autoZero"/>
        <c:crossBetween val="midCat"/>
        <c:majorUnit val="1"/>
        <c:minorUnit val="1"/>
      </c:valAx>
      <c:spPr>
        <a:noFill/>
        <a:ln w="13861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7.1771279776736766E-2"/>
          <c:y val="0.64062220268756398"/>
          <c:w val="0.19395017793594305"/>
          <c:h val="0.20797720797720798"/>
        </c:manualLayout>
      </c:layout>
      <c:overlay val="0"/>
      <c:spPr>
        <a:noFill/>
        <a:ln w="27723">
          <a:noFill/>
        </a:ln>
      </c:spPr>
      <c:txPr>
        <a:bodyPr/>
        <a:lstStyle/>
        <a:p>
          <a:pPr>
            <a:defRPr sz="2008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19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00060-D48D-4048-9ED7-884C48D62EF7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88879-C824-4E09-BCFC-C074C455D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74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648A4E4-72ED-464D-916E-A628BA516B50}" type="slidenum">
              <a:rPr lang="en-US" altLang="en-US"/>
              <a:pPr eaLnBrk="1" hangingPunct="1"/>
              <a:t>137</a:t>
            </a:fld>
            <a:endParaRPr lang="en-US" alt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supercell density gives clue to diffuse scatter, but Bragg peaks are still relative to zero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648A4E4-72ED-464D-916E-A628BA516B50}" type="slidenum">
              <a:rPr lang="en-US" altLang="en-US"/>
              <a:pPr eaLnBrk="1" hangingPunct="1"/>
              <a:t>138</a:t>
            </a:fld>
            <a:endParaRPr lang="en-US" alt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supercell density gives clue to diffuse scatter, but Bragg peaks are still relative to zero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2B8E9-95FC-4D2C-B666-C7D3CA2775F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3E055-4B65-4427-B927-3EB6D7387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08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2B8E9-95FC-4D2C-B666-C7D3CA2775F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3E055-4B65-4427-B927-3EB6D7387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45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2B8E9-95FC-4D2C-B666-C7D3CA2775F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3E055-4B65-4427-B927-3EB6D7387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13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A9291E-8747-4900-94FE-BB0F3B674A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948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CC74-722A-411B-97DE-846B955F1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F633-C696-4C21-9D88-85B3ABAB72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987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42C9-3274-4260-8B13-BF5DC5CA7B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0715-29BA-4307-8F91-2F022EEA92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23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07BFA1-A93C-403C-A22E-D56F22EC6B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99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07BFA1-A93C-403C-A22E-D56F22EC6B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99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CC74-722A-411B-97DE-846B955F1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F633-C696-4C21-9D88-85B3ABAB72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982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42C9-3274-4260-8B13-BF5DC5CA7B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0715-29BA-4307-8F91-2F022EEA92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941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98C4-FD10-458A-8D81-AB0E98B29C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15FE-579C-4ACD-BC28-231461DFB3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872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2B8E9-95FC-4D2C-B666-C7D3CA2775F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3E055-4B65-4427-B927-3EB6D7387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059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2F50-40E3-4684-9D5A-A6BB96B3EF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7D59-28AC-4490-861B-531C91623B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78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6DBDF-D767-4EF9-BCEA-A825500EC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0695-E251-4F0F-BEA7-1983E0940A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53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D10E1-F58B-4BCE-9FA9-739E58BD7B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4C66F-4941-4190-B66D-7F5A1D0707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9650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9E797-5663-47EF-B5B1-A46FAF55A4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45873-04AA-4AB9-A662-9A335355A8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8706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57BE-5736-444A-B94A-AE49859197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5915-E075-4D45-8F64-C639A36AC1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5590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72F5A-F564-48EF-A10C-2C5A787138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87DA-E62B-4CCE-9B91-720DC565B1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8649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A750-B2D8-4FE6-BBDF-DB2B7AF71B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5BD5-9E4D-4CDA-9D86-45AEC78DC8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9725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6D48-F767-4B8F-87B5-919144904A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0C149-9C8A-45CC-80DD-667EF37A33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2973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9965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07B05-6F37-4F30-9ACD-20C0DEDF11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543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2B8E9-95FC-4D2C-B666-C7D3CA2775F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3E055-4B65-4427-B927-3EB6D7387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10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2B8E9-95FC-4D2C-B666-C7D3CA2775F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3E055-4B65-4427-B927-3EB6D7387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60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2B8E9-95FC-4D2C-B666-C7D3CA2775F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3E055-4B65-4427-B927-3EB6D7387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5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2B8E9-95FC-4D2C-B666-C7D3CA2775F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3E055-4B65-4427-B927-3EB6D7387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221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2B8E9-95FC-4D2C-B666-C7D3CA2775F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3E055-4B65-4427-B927-3EB6D7387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37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2B8E9-95FC-4D2C-B666-C7D3CA2775F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3E055-4B65-4427-B927-3EB6D7387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10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2B8E9-95FC-4D2C-B666-C7D3CA2775F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3E055-4B65-4427-B927-3EB6D7387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73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8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2B8E9-95FC-4D2C-B666-C7D3CA2775F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3E055-4B65-4427-B927-3EB6D7387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81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D5569A-5FF9-47CA-995B-8586E06472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BE8E52-D886-484D-99DC-06649A733D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1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68F032-5088-44C0-8DEB-7187A14FFF0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24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68F032-5088-44C0-8DEB-7187A14FFF0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24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D5569A-5FF9-47CA-995B-8586E06472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BE8E52-D886-484D-99DC-06649A733D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54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00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B48B67-163F-4EA0-9223-0A9B051578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346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emf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.emf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0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8.emf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9.emf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101.emf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102.emf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103.emf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10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0.emf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10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2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2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2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2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2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2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2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2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2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3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3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51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52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emf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676401"/>
            <a:ext cx="8610600" cy="192405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Solvent models from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molecular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dynamics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and other ways to lower your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endParaRPr lang="en-US" sz="2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0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simplest possible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3758823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161803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8001000" cy="574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457200"/>
            <a:ext cx="470000" cy="594079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>
              <a:lnSpc>
                <a:spcPct val="215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  <a:p>
            <a:pPr algn="r">
              <a:lnSpc>
                <a:spcPct val="215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  <a:p>
            <a:pPr algn="r">
              <a:lnSpc>
                <a:spcPct val="215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  <a:p>
            <a:pPr algn="r">
              <a:lnSpc>
                <a:spcPct val="215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  <a:p>
            <a:pPr algn="r">
              <a:lnSpc>
                <a:spcPct val="215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  <a:p>
            <a:pPr algn="r">
              <a:lnSpc>
                <a:spcPct val="215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 algn="r">
              <a:lnSpc>
                <a:spcPct val="215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algn="r">
              <a:lnSpc>
                <a:spcPct val="215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r">
              <a:lnSpc>
                <a:spcPct val="21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1000" y="304800"/>
            <a:ext cx="683200" cy="62478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0.1</a:t>
            </a:r>
          </a:p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0.01</a:t>
            </a:r>
          </a:p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</a:p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</a:p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-222541" y="3017008"/>
            <a:ext cx="1119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b="1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endParaRPr lang="en-US" sz="3200" b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4823" y="6324600"/>
            <a:ext cx="1845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Macro-cycle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5400000">
            <a:off x="7221758" y="3401966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weight 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/  </a:t>
            </a:r>
            <a:r>
              <a:rPr lang="en-US" b="1" dirty="0" smtClean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 bonds</a:t>
            </a:r>
            <a:endParaRPr lang="en-US" b="1" baseline="-25000" dirty="0">
              <a:solidFill>
                <a:srgbClr val="FF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24800" cy="8382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Good trick: ramp x-ray weight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6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7924800" cy="5645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457200"/>
            <a:ext cx="470000" cy="594079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>
              <a:lnSpc>
                <a:spcPct val="215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  <a:p>
            <a:pPr algn="r">
              <a:lnSpc>
                <a:spcPct val="215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  <a:p>
            <a:pPr algn="r">
              <a:lnSpc>
                <a:spcPct val="215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  <a:p>
            <a:pPr algn="r">
              <a:lnSpc>
                <a:spcPct val="215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  <a:p>
            <a:pPr algn="r">
              <a:lnSpc>
                <a:spcPct val="215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  <a:p>
            <a:pPr algn="r">
              <a:lnSpc>
                <a:spcPct val="215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 algn="r">
              <a:lnSpc>
                <a:spcPct val="215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algn="r">
              <a:lnSpc>
                <a:spcPct val="215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r">
              <a:lnSpc>
                <a:spcPct val="21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1000" y="304800"/>
            <a:ext cx="683200" cy="62478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0.1</a:t>
            </a:r>
          </a:p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0.01</a:t>
            </a:r>
          </a:p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</a:p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</a:p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-222541" y="3017008"/>
            <a:ext cx="1119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b="1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endParaRPr lang="en-US" sz="3200" b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4823" y="6324600"/>
            <a:ext cx="1845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Macro-cycle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5400000">
            <a:off x="7221758" y="3401966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weight 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/  </a:t>
            </a:r>
            <a:r>
              <a:rPr lang="en-US" b="1" dirty="0" smtClean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 bonds</a:t>
            </a:r>
            <a:endParaRPr lang="en-US" b="1" baseline="-25000" dirty="0">
              <a:solidFill>
                <a:srgbClr val="FF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24800" cy="8382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Good trick: ramp x-ray weight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55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“topoisomerase”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00200"/>
            <a:ext cx="7162800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Break down structure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Refine small, rigid groups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Rest of structure fixed – no bonds</a:t>
            </a:r>
          </a:p>
          <a:p>
            <a:pPr>
              <a:lnSpc>
                <a:spcPct val="150000"/>
              </a:lnSpc>
            </a:pPr>
            <a:r>
              <a:rPr lang="en-US" dirty="0"/>
              <a:t>Re-connect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Resolve clashes in supercell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80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“partial structure”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9"/>
          <a:stretch/>
        </p:blipFill>
        <p:spPr>
          <a:xfrm>
            <a:off x="0" y="1616926"/>
            <a:ext cx="9144000" cy="55483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990600"/>
            <a:ext cx="5519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 + scale + B    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instead of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atoms</a:t>
            </a:r>
          </a:p>
        </p:txBody>
      </p:sp>
    </p:spTree>
    <p:extLst>
      <p:ext uri="{BB962C8B-B14F-4D97-AF65-F5344CB8AC3E}">
        <p14:creationId xmlns:p14="http://schemas.microsoft.com/office/powerpoint/2010/main" val="414765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Fragment preparation: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1371600"/>
            <a:ext cx="7467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1) Select rigid fragments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peptide bond, triskelion, side chain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2) “parallelize”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average structure, shifted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3) Refine in isolation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all other atoms as density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4) pull-in errant conformations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threshold at 0.8 Å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5) Ramp x-ray weight up and down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6) Perform “knitting”</a:t>
            </a:r>
          </a:p>
        </p:txBody>
      </p:sp>
    </p:spTree>
    <p:extLst>
      <p:ext uri="{BB962C8B-B14F-4D97-AF65-F5344CB8AC3E}">
        <p14:creationId xmlns:p14="http://schemas.microsoft.com/office/powerpoint/2010/main" val="3414865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47</a:t>
            </a:r>
            <a:r>
              <a:rPr lang="en-US" dirty="0" smtClean="0"/>
              <a:t> possibilities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68" y="1235947"/>
            <a:ext cx="9156368" cy="5622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860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triskelions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" y="1358413"/>
            <a:ext cx="9120554" cy="5499587"/>
          </a:xfrm>
        </p:spPr>
      </p:pic>
    </p:spTree>
    <p:extLst>
      <p:ext uri="{BB962C8B-B14F-4D97-AF65-F5344CB8AC3E}">
        <p14:creationId xmlns:p14="http://schemas.microsoft.com/office/powerpoint/2010/main" val="2100814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Peptide bonds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9106"/>
            <a:ext cx="9144000" cy="5513725"/>
          </a:xfrm>
        </p:spPr>
      </p:pic>
    </p:spTree>
    <p:extLst>
      <p:ext uri="{BB962C8B-B14F-4D97-AF65-F5344CB8AC3E}">
        <p14:creationId xmlns:p14="http://schemas.microsoft.com/office/powerpoint/2010/main" val="1654587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Peptide bonds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618"/>
            <a:ext cx="9144000" cy="5513725"/>
          </a:xfrm>
        </p:spPr>
      </p:pic>
    </p:spTree>
    <p:extLst>
      <p:ext uri="{BB962C8B-B14F-4D97-AF65-F5344CB8AC3E}">
        <p14:creationId xmlns:p14="http://schemas.microsoft.com/office/powerpoint/2010/main" val="229936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Resolve worst bumps first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7" b="-8777"/>
          <a:stretch/>
        </p:blipFill>
        <p:spPr>
          <a:xfrm>
            <a:off x="0" y="1600200"/>
            <a:ext cx="9144000" cy="625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8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simplest possible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9302607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155350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Resolve worst bumps first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7" b="-8777"/>
          <a:stretch/>
        </p:blipFill>
        <p:spPr>
          <a:xfrm>
            <a:off x="0" y="1600200"/>
            <a:ext cx="9144000" cy="625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94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“knitting” protocol: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1371600"/>
            <a:ext cx="7467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1) RMSD for overlapping atoms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48 x 48 / 2 = 1152 pairs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VdW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repulsion energy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weight against RMSD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3) Eliminate dead-ends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4) swap two assignments: better? 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exhaustive and iterative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5) 3-way permutations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exhaustive and iterative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6) 10,000 4-way permutations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7)  ~5 minutes total</a:t>
            </a:r>
          </a:p>
        </p:txBody>
      </p:sp>
    </p:spTree>
    <p:extLst>
      <p:ext uri="{BB962C8B-B14F-4D97-AF65-F5344CB8AC3E}">
        <p14:creationId xmlns:p14="http://schemas.microsoft.com/office/powerpoint/2010/main" val="210867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646981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New worst peptide bond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990600"/>
            <a:ext cx="22098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11.81</a:t>
            </a:r>
          </a:p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13.46</a:t>
            </a:r>
          </a:p>
          <a:p>
            <a:pPr algn="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ond 0.007 Å</a:t>
            </a:r>
          </a:p>
          <a:p>
            <a:pPr algn="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angle       1.8°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44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646981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New worst peptide bond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990600"/>
            <a:ext cx="22098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11.81</a:t>
            </a:r>
          </a:p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13.46</a:t>
            </a:r>
          </a:p>
          <a:p>
            <a:pPr algn="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ond 0.007 Å</a:t>
            </a:r>
          </a:p>
          <a:p>
            <a:pPr algn="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angle       1.8°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63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646981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New worst peptide bond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990600"/>
            <a:ext cx="22098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11.81</a:t>
            </a:r>
          </a:p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13.46</a:t>
            </a:r>
          </a:p>
          <a:p>
            <a:pPr algn="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ond 0.007 Å</a:t>
            </a:r>
          </a:p>
          <a:p>
            <a:pPr algn="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angle       1.8°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26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Biggest </a:t>
            </a:r>
            <a:r>
              <a:rPr lang="en-US" dirty="0" err="1" smtClean="0"/>
              <a:t>Fo</a:t>
            </a:r>
            <a:r>
              <a:rPr lang="en-US" dirty="0" smtClean="0"/>
              <a:t>-Fc peak    -9.5 </a:t>
            </a:r>
            <a:r>
              <a:rPr lang="el-GR" dirty="0" smtClean="0"/>
              <a:t>σ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4" b="-7314"/>
          <a:stretch/>
        </p:blipFill>
        <p:spPr>
          <a:xfrm>
            <a:off x="0" y="1600200"/>
            <a:ext cx="9144000" cy="625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 positive </a:t>
            </a:r>
            <a:r>
              <a:rPr lang="en-US" dirty="0" err="1" smtClean="0"/>
              <a:t>Fo</a:t>
            </a:r>
            <a:r>
              <a:rPr lang="en-US" dirty="0" smtClean="0"/>
              <a:t>-Fc peak    +7.5 </a:t>
            </a:r>
            <a:r>
              <a:rPr lang="el-GR" dirty="0" smtClean="0"/>
              <a:t>σ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4" b="-7314"/>
          <a:stretch/>
        </p:blipFill>
        <p:spPr>
          <a:xfrm>
            <a:off x="0" y="1600200"/>
            <a:ext cx="9144000" cy="62508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55326" y="4622180"/>
            <a:ext cx="2345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11.71</a:t>
            </a:r>
          </a:p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13.46</a:t>
            </a:r>
          </a:p>
          <a:p>
            <a:pPr algn="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ond   0.007 Å</a:t>
            </a:r>
          </a:p>
          <a:p>
            <a:pPr algn="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angle      1.78°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23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solvent “touch-up”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4" b="-7314"/>
          <a:stretch/>
        </p:blipFill>
        <p:spPr>
          <a:xfrm>
            <a:off x="0" y="1600200"/>
            <a:ext cx="9144000" cy="62508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55326" y="4622180"/>
            <a:ext cx="234547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11.10</a:t>
            </a:r>
          </a:p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12.97</a:t>
            </a:r>
          </a:p>
          <a:p>
            <a:pPr algn="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bond   0.006 Å</a:t>
            </a:r>
          </a:p>
          <a:p>
            <a:pPr algn="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angle      1.49°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04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Probability that it’s not noise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95400" y="1600200"/>
                <a:ext cx="6759479" cy="16457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sz="36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3600" b="0" i="1" smtClean="0">
                              <a:latin typeface="Cambria Math"/>
                            </a:rPr>
                            <m:t>ρ</m:t>
                          </m:r>
                        </m:e>
                      </m:d>
                      <m:r>
                        <a:rPr lang="en-US" sz="36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/>
                            </a:rPr>
                          </m:ctrlPr>
                        </m:sSupPr>
                        <m:e>
                          <m:func>
                            <m:funcPr>
                              <m:ctrlPr>
                                <a:rPr lang="en-US" sz="3600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600" smtClean="0">
                                  <a:latin typeface="Cambria Math"/>
                                </a:rPr>
                                <m:t>erf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36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3600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3600" i="1">
                                              <a:latin typeface="Cambria Math"/>
                                            </a:rPr>
                                            <m:t>ρ</m:t>
                                          </m:r>
                                        </m:num>
                                        <m:den>
                                          <m:r>
                                            <a:rPr lang="el-GR" sz="3600" i="1">
                                              <a:latin typeface="Cambria Math"/>
                                            </a:rPr>
                                            <m:t>𝜎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3600" i="1">
                                                  <a:latin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l-GR" sz="3600" i="1">
                                                  <a:latin typeface="Cambria Math"/>
                                                </a:rPr>
                                                <m:t>𝜌</m:t>
                                              </m:r>
                                            </m:e>
                                          </m:d>
                                          <m:rad>
                                            <m:radPr>
                                              <m:degHide m:val="on"/>
                                              <m:ctrlPr>
                                                <a:rPr lang="en-US" sz="3600" i="1">
                                                  <a:latin typeface="Cambria Math"/>
                                                </a:rPr>
                                              </m:ctrlPr>
                                            </m:radPr>
                                            <m:deg/>
                                            <m:e>
                                              <m:r>
                                                <a:rPr lang="en-US" sz="3600" i="1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</m:e>
                                          </m:rad>
                                        </m:den>
                                      </m:f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  <m:sup>
                          <m:f>
                            <m:fPr>
                              <m:type m:val="skw"/>
                              <m:ctrlPr>
                                <a:rPr lang="en-US" sz="36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36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latin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/>
                                    </a:rPr>
                                    <m:t>𝑎𝑠𝑢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36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sz="3600" b="0" i="1" smtClean="0">
                                      <a:latin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/>
                                    </a:rPr>
                                    <m:t>𝑠h𝑎𝑛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600200"/>
                <a:ext cx="6759479" cy="164577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28600" y="4800600"/>
            <a:ext cx="434176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P()     probability</a:t>
            </a:r>
          </a:p>
          <a:p>
            <a:r>
              <a:rPr lang="en-US" dirty="0" smtClean="0"/>
              <a:t>ρ        electron density</a:t>
            </a:r>
          </a:p>
          <a:p>
            <a:r>
              <a:rPr lang="en-US" dirty="0" smtClean="0"/>
              <a:t>σ(</a:t>
            </a:r>
            <a:r>
              <a:rPr lang="en-US" dirty="0"/>
              <a:t>ρ</a:t>
            </a:r>
            <a:r>
              <a:rPr lang="en-US" dirty="0" smtClean="0"/>
              <a:t>)   </a:t>
            </a:r>
            <a:r>
              <a:rPr lang="en-US" dirty="0" err="1" smtClean="0"/>
              <a:t>rms</a:t>
            </a:r>
            <a:r>
              <a:rPr lang="en-US" dirty="0" smtClean="0"/>
              <a:t> value of difference map</a:t>
            </a:r>
          </a:p>
          <a:p>
            <a:r>
              <a:rPr lang="en-US" dirty="0" smtClean="0"/>
              <a:t>erf()  error function – integral of a Gaussian</a:t>
            </a:r>
          </a:p>
          <a:p>
            <a:r>
              <a:rPr lang="en-US" dirty="0" smtClean="0"/>
              <a:t>V</a:t>
            </a:r>
            <a:r>
              <a:rPr lang="en-US" baseline="-25000" dirty="0" smtClean="0"/>
              <a:t>asu</a:t>
            </a:r>
            <a:r>
              <a:rPr lang="en-US" dirty="0" smtClean="0"/>
              <a:t>    volume of asymmetric unit</a:t>
            </a:r>
            <a:endParaRPr lang="en-US" dirty="0"/>
          </a:p>
          <a:p>
            <a:r>
              <a:rPr lang="en-US" dirty="0" err="1" smtClean="0"/>
              <a:t>V</a:t>
            </a:r>
            <a:r>
              <a:rPr lang="en-US" baseline="-25000" dirty="0" err="1" smtClean="0"/>
              <a:t>shan</a:t>
            </a:r>
            <a:r>
              <a:rPr lang="en-US" dirty="0" smtClean="0"/>
              <a:t>  volume </a:t>
            </a:r>
            <a:r>
              <a:rPr lang="en-US" dirty="0"/>
              <a:t>of “Shannon </a:t>
            </a:r>
            <a:r>
              <a:rPr lang="en-US" dirty="0" smtClean="0"/>
              <a:t>voxel”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24400" y="5257800"/>
            <a:ext cx="3886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  true resolution</a:t>
            </a:r>
          </a:p>
          <a:p>
            <a:r>
              <a:rPr lang="en-US" dirty="0" smtClean="0"/>
              <a:t>B  Debye-Waller factor </a:t>
            </a:r>
          </a:p>
          <a:p>
            <a:r>
              <a:rPr lang="en-US" dirty="0" smtClean="0"/>
              <a:t>9.484 intrinsic width of C atom</a:t>
            </a:r>
          </a:p>
          <a:p>
            <a:r>
              <a:rPr lang="en-US" dirty="0" smtClean="0"/>
              <a:t>B = 8</a:t>
            </a:r>
            <a:r>
              <a:rPr lang="el-GR" dirty="0" smtClean="0"/>
              <a:t>π</a:t>
            </a:r>
            <a:r>
              <a:rPr lang="en-US" baseline="30000" dirty="0" smtClean="0"/>
              <a:t>2</a:t>
            </a:r>
            <a:r>
              <a:rPr lang="en-US" dirty="0" smtClean="0"/>
              <a:t>rms</a:t>
            </a:r>
            <a:r>
              <a:rPr lang="en-US" baseline="30000" dirty="0" smtClean="0"/>
              <a:t>2</a:t>
            </a:r>
            <a:r>
              <a:rPr lang="en-US" dirty="0" smtClean="0"/>
              <a:t>      </a:t>
            </a:r>
            <a:r>
              <a:rPr lang="en-US" dirty="0" err="1"/>
              <a:t>exp</a:t>
            </a:r>
            <a:r>
              <a:rPr lang="en-US" dirty="0"/>
              <a:t>(-x</a:t>
            </a:r>
            <a:r>
              <a:rPr lang="en-US" baseline="30000" dirty="0"/>
              <a:t>2</a:t>
            </a:r>
            <a:r>
              <a:rPr lang="en-US" dirty="0"/>
              <a:t>) has </a:t>
            </a:r>
            <a:r>
              <a:rPr lang="en-US" dirty="0" err="1"/>
              <a:t>rms</a:t>
            </a:r>
            <a:r>
              <a:rPr lang="en-US" dirty="0"/>
              <a:t> = </a:t>
            </a:r>
            <a:r>
              <a:rPr lang="en-US" dirty="0" smtClean="0"/>
              <a:t>1</a:t>
            </a:r>
          </a:p>
          <a:p>
            <a:r>
              <a:rPr lang="en-US" dirty="0" err="1" smtClean="0"/>
              <a:t>fwhm</a:t>
            </a:r>
            <a:r>
              <a:rPr lang="en-US" dirty="0" smtClean="0"/>
              <a:t> </a:t>
            </a:r>
            <a:r>
              <a:rPr lang="en-US" dirty="0"/>
              <a:t>= 2*</a:t>
            </a:r>
            <a:r>
              <a:rPr lang="en-US" dirty="0" err="1"/>
              <a:t>sqrt</a:t>
            </a:r>
            <a:r>
              <a:rPr lang="en-US" dirty="0"/>
              <a:t>(2*log(2))*</a:t>
            </a:r>
            <a:r>
              <a:rPr lang="en-US" dirty="0" err="1"/>
              <a:t>rms</a:t>
            </a:r>
            <a:endParaRPr lang="en-US" baseline="30000" dirty="0" smtClean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14400" y="3962400"/>
                <a:ext cx="24391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/>
                            </a:rPr>
                            <m:t>𝑠h𝑎𝑛</m:t>
                          </m:r>
                        </m:sub>
                      </m:sSub>
                      <m:r>
                        <a:rPr lang="en-US" sz="36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/>
                            </a:rPr>
                            <m:t>𝑑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962400"/>
                <a:ext cx="2439194" cy="6463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200400" y="3352800"/>
                <a:ext cx="4936095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0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6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en-US" sz="3600" b="0" i="1" smtClean="0">
                                          <a:latin typeface="Cambria Math"/>
                                        </a:rPr>
                                      </m:ctrlPr>
                                    </m:radPr>
                                    <m:deg/>
                                    <m:e>
                                      <m:d>
                                        <m:dPr>
                                          <m:ctrlPr>
                                            <a:rPr lang="en-US" sz="3600" b="0" i="1" smtClean="0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600" i="1">
                                              <a:latin typeface="Cambria Math"/>
                                            </a:rPr>
                                            <m:t>𝐵</m:t>
                                          </m:r>
                                          <m:r>
                                            <a:rPr lang="en-US" sz="3600" i="1">
                                              <a:latin typeface="Cambria Math"/>
                                            </a:rPr>
                                            <m:t>+9.5</m:t>
                                          </m:r>
                                        </m:e>
                                      </m:d>
                                      <m:r>
                                        <m:rPr>
                                          <m:sty m:val="p"/>
                                        </m:rPr>
                                        <a:rPr lang="en-US" sz="3600" b="0" i="0" smtClean="0">
                                          <a:latin typeface="Cambria Math"/>
                                        </a:rPr>
                                        <m:t>log</m:t>
                                      </m:r>
                                      <m:r>
                                        <a:rPr lang="en-US" sz="3600" b="0" i="1" smtClean="0">
                                          <a:latin typeface="Cambria Math"/>
                                        </a:rPr>
                                        <m:t>⁡(2)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l-GR" sz="3600" b="0" i="1" smtClean="0">
                                      <a:latin typeface="Cambria Math"/>
                                    </a:rPr>
                                    <m:t>π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600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3352800"/>
                <a:ext cx="4936095" cy="144655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447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erf() ?</a:t>
            </a:r>
            <a:endParaRPr lang="en-US" dirty="0"/>
          </a:p>
        </p:txBody>
      </p:sp>
      <p:pic>
        <p:nvPicPr>
          <p:cNvPr id="7170" name="Picture 2" descr="https://upload.wikimedia.org/wikipedia/commons/thumb/2/2f/Error_Function.svg/1280px-Error_Functio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7400925" cy="517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34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simplest possible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2477689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50462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dirty="0" smtClean="0"/>
              <a:t>Solvent “touch-up”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315200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736890" y="3333217"/>
            <a:ext cx="3062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Δ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6324600"/>
            <a:ext cx="2379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osition along x (Å)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45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dirty="0" smtClean="0"/>
              <a:t>Solvent “touch-up”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736890" y="3333217"/>
            <a:ext cx="3062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Δ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6324600"/>
            <a:ext cx="2379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osition along x (Å)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4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dirty="0" smtClean="0"/>
              <a:t>Solvent “touch-up”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-736890" y="3333217"/>
            <a:ext cx="3062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Δ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00" y="6324600"/>
            <a:ext cx="2379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osition along x (Å)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dirty="0" smtClean="0"/>
              <a:t>Solvent “touch-up”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-736890" y="3333217"/>
            <a:ext cx="3062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Δ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00" y="6324600"/>
            <a:ext cx="2379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osition along x (Å)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3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dirty="0" smtClean="0"/>
              <a:t>Solvent “touch-up”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315200" cy="548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736890" y="3333217"/>
            <a:ext cx="3062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Δ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0" y="6324600"/>
            <a:ext cx="2379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osition along x (Å)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101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dirty="0" smtClean="0"/>
              <a:t>Solvent “touch-up”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315200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736890" y="3333217"/>
            <a:ext cx="3062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Δ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6324600"/>
            <a:ext cx="2379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osition along x (Å)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155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Biggest </a:t>
            </a:r>
            <a:r>
              <a:rPr lang="en-US" dirty="0" err="1" smtClean="0"/>
              <a:t>Fo</a:t>
            </a:r>
            <a:r>
              <a:rPr lang="en-US" dirty="0" smtClean="0"/>
              <a:t>-Fc peak    -9.5 </a:t>
            </a:r>
            <a:r>
              <a:rPr lang="el-GR" dirty="0" smtClean="0"/>
              <a:t>σ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625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1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Biggest </a:t>
            </a:r>
            <a:r>
              <a:rPr lang="en-US" dirty="0" err="1" smtClean="0"/>
              <a:t>Fo</a:t>
            </a:r>
            <a:r>
              <a:rPr lang="en-US" dirty="0" smtClean="0"/>
              <a:t>-Fc peak    -9.5 </a:t>
            </a:r>
            <a:r>
              <a:rPr lang="el-GR" dirty="0" smtClean="0"/>
              <a:t>σ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625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1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Current status: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20899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958468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Turn this back into atoms for AMBER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914400"/>
            <a:ext cx="2345474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11.10</a:t>
            </a:r>
          </a:p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12.97</a:t>
            </a:r>
          </a:p>
          <a:p>
            <a:pPr algn="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bond   0.006 Å</a:t>
            </a:r>
          </a:p>
          <a:p>
            <a:pPr algn="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angle      1.49°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229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208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Best so far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5958468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8564 waters for AMBER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914400"/>
            <a:ext cx="2345474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11.94</a:t>
            </a:r>
          </a:p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21.13</a:t>
            </a:r>
          </a:p>
          <a:p>
            <a:pPr algn="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bond   0.005 Å</a:t>
            </a:r>
          </a:p>
          <a:p>
            <a:pPr algn="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angle      1.29°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167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simplest possible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9941946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3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616782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complexity vs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free</a:t>
            </a:r>
            <a:endParaRPr lang="en-US" baseline="-25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110834"/>
              </p:ext>
            </p:extLst>
          </p:nvPr>
        </p:nvGraphicFramePr>
        <p:xfrm>
          <a:off x="381000" y="1371600"/>
          <a:ext cx="8153400" cy="4691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7268"/>
                <a:gridCol w="1398066"/>
                <a:gridCol w="1398066"/>
              </a:tblGrid>
              <a:tr h="4184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 of 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refinement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000" kern="1200" baseline="-25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000" kern="1200" baseline="-25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22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Refmac5: defaults, isotropic 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.1617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.1797</a:t>
                      </a:r>
                      <a:endParaRPr lang="en-US" sz="3200" b="1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22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3D-RISM solvent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.1578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20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.1739</a:t>
                      </a:r>
                      <a:endParaRPr lang="en-US" sz="3200" b="1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22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ns averaged MD solvent protein 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fixed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.1440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200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.1666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22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2-8 conformers/residue 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Iterative solvent from restrained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MD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.1089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.1239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22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48-copy supercell refinement</a:t>
                      </a:r>
                      <a:b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mixed MD &amp; ordered + watershed + touchup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.0928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.1161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22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frag-N-knit: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remove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clashes and torsion outliers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.1045</a:t>
                      </a:r>
                      <a:endParaRPr lang="en-US" sz="3200" b="1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.1262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420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7562"/>
          </a:xfrm>
        </p:spPr>
        <p:txBody>
          <a:bodyPr/>
          <a:lstStyle/>
          <a:p>
            <a:r>
              <a:rPr lang="en-US" dirty="0" smtClean="0"/>
              <a:t>Current status: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old MD solvent clashes with new molecule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need to rebuild 9000 waters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508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4800" dirty="0" smtClean="0"/>
              <a:t>Closing the R-factor Gap</a:t>
            </a:r>
            <a:endParaRPr lang="en-US" sz="4800" dirty="0" smtClean="0"/>
          </a:p>
        </p:txBody>
      </p:sp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-294968" y="1148326"/>
            <a:ext cx="9586452" cy="572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The s</a:t>
            </a:r>
            <a:r>
              <a:rPr lang="en-US" sz="3200" b="1" dirty="0" smtClean="0">
                <a:solidFill>
                  <a:srgbClr val="008000"/>
                </a:solidFill>
              </a:rPr>
              <a:t>olution exists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Watershed for ghosts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Touch-up solvent map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Supercell simplifies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ensembles are tangled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3200" b="1" dirty="0">
                <a:solidFill>
                  <a:srgbClr val="008000"/>
                </a:solidFill>
              </a:rPr>
              <a:t>c</a:t>
            </a:r>
            <a:r>
              <a:rPr lang="en-US" sz="3200" b="1" dirty="0" smtClean="0">
                <a:solidFill>
                  <a:srgbClr val="008000"/>
                </a:solidFill>
              </a:rPr>
              <a:t>ombination lock?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1 e</a:t>
            </a:r>
            <a:r>
              <a:rPr lang="en-US" sz="3200" b="1" baseline="30000" dirty="0" smtClean="0">
                <a:solidFill>
                  <a:srgbClr val="008000"/>
                </a:solidFill>
              </a:rPr>
              <a:t>-</a:t>
            </a:r>
            <a:r>
              <a:rPr lang="en-US" sz="3200" b="1" dirty="0" smtClean="0">
                <a:solidFill>
                  <a:srgbClr val="008000"/>
                </a:solidFill>
              </a:rPr>
              <a:t> at 6</a:t>
            </a:r>
            <a:r>
              <a:rPr lang="el-GR" sz="3200" b="1" dirty="0" smtClean="0">
                <a:solidFill>
                  <a:srgbClr val="008000"/>
                </a:solidFill>
              </a:rPr>
              <a:t>σ</a:t>
            </a:r>
            <a:r>
              <a:rPr lang="en-US" sz="3200" b="1" dirty="0" smtClean="0">
                <a:solidFill>
                  <a:srgbClr val="008000"/>
                </a:solidFill>
              </a:rPr>
              <a:t> with 3.5 Å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1200" b="1" dirty="0" smtClean="0"/>
              <a:t>Model need work</a:t>
            </a:r>
            <a:endParaRPr lang="en-US" sz="1200" b="1" dirty="0"/>
          </a:p>
        </p:txBody>
      </p:sp>
      <p:sp>
        <p:nvSpPr>
          <p:cNvPr id="4" name="Rectangle 3"/>
          <p:cNvSpPr/>
          <p:nvPr/>
        </p:nvSpPr>
        <p:spPr>
          <a:xfrm>
            <a:off x="0" y="64578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https://bl831.als.lbl.gov</a:t>
            </a:r>
            <a:r>
              <a:rPr lang="en-US" sz="2000"/>
              <a:t>/~</a:t>
            </a:r>
            <a:r>
              <a:rPr lang="en-US" sz="2000" smtClean="0"/>
              <a:t>jamesh/powerpoint/Rfactorgap_update_2021a.pptx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535834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8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2891769"/>
              </p:ext>
            </p:extLst>
          </p:nvPr>
        </p:nvGraphicFramePr>
        <p:xfrm>
          <a:off x="612811" y="588828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Chart" r:id="rId3" imgW="5692246" imgH="3931873" progId="MSGraph.Chart.8">
                  <p:embed followColorScheme="full"/>
                </p:oleObj>
              </mc:Choice>
              <mc:Fallback>
                <p:oleObj name="Chart" r:id="rId3" imgW="5692246" imgH="393187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811" y="588828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978908" y="6204621"/>
            <a:ext cx="29359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Temperature (K)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337057" y="3263090"/>
            <a:ext cx="35429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Structure factor (e</a:t>
            </a:r>
            <a:r>
              <a:rPr lang="en-US" altLang="en-US" sz="2800" b="1" baseline="30000" dirty="0" smtClean="0">
                <a:solidFill>
                  <a:prstClr val="black"/>
                </a:solidFill>
                <a:latin typeface="Arial" panose="020B0604020202020204" pitchFamily="34" charset="0"/>
              </a:rPr>
              <a:t>-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</a:rPr>
              <a:t>Interpolation of structure factors: 2 1 2</a:t>
            </a:r>
          </a:p>
        </p:txBody>
      </p:sp>
    </p:spTree>
    <p:extLst>
      <p:ext uri="{BB962C8B-B14F-4D97-AF65-F5344CB8AC3E}">
        <p14:creationId xmlns:p14="http://schemas.microsoft.com/office/powerpoint/2010/main" val="34687504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840193"/>
              </p:ext>
            </p:extLst>
          </p:nvPr>
        </p:nvGraphicFramePr>
        <p:xfrm>
          <a:off x="612811" y="588828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Chart" r:id="rId3" imgW="5692246" imgH="3931873" progId="MSGraph.Chart.8">
                  <p:embed followColorScheme="full"/>
                </p:oleObj>
              </mc:Choice>
              <mc:Fallback>
                <p:oleObj name="Chart" r:id="rId3" imgW="5692246" imgH="393187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811" y="588828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978908" y="6204621"/>
            <a:ext cx="29359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Temperature (K)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337057" y="3263090"/>
            <a:ext cx="35429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Structure factor (e</a:t>
            </a:r>
            <a:r>
              <a:rPr lang="en-US" altLang="en-US" sz="2800" b="1" baseline="30000" dirty="0" smtClean="0">
                <a:solidFill>
                  <a:prstClr val="black"/>
                </a:solidFill>
                <a:latin typeface="Arial" panose="020B0604020202020204" pitchFamily="34" charset="0"/>
              </a:rPr>
              <a:t>-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</a:rPr>
              <a:t>Interpolation of structure factors: 2 1 2</a:t>
            </a:r>
          </a:p>
        </p:txBody>
      </p:sp>
    </p:spTree>
    <p:extLst>
      <p:ext uri="{BB962C8B-B14F-4D97-AF65-F5344CB8AC3E}">
        <p14:creationId xmlns:p14="http://schemas.microsoft.com/office/powerpoint/2010/main" val="2441775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3357534"/>
              </p:ext>
            </p:extLst>
          </p:nvPr>
        </p:nvGraphicFramePr>
        <p:xfrm>
          <a:off x="612811" y="588828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Chart" r:id="rId3" imgW="5692246" imgH="3931873" progId="MSGraph.Chart.8">
                  <p:embed followColorScheme="full"/>
                </p:oleObj>
              </mc:Choice>
              <mc:Fallback>
                <p:oleObj name="Chart" r:id="rId3" imgW="5692246" imgH="393187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811" y="588828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978908" y="6204621"/>
            <a:ext cx="29359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Temperature (K)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337057" y="3263090"/>
            <a:ext cx="35429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Structure factor (e</a:t>
            </a:r>
            <a:r>
              <a:rPr lang="en-US" altLang="en-US" sz="2800" b="1" baseline="30000" dirty="0" smtClean="0">
                <a:solidFill>
                  <a:prstClr val="black"/>
                </a:solidFill>
                <a:latin typeface="Arial" panose="020B0604020202020204" pitchFamily="34" charset="0"/>
              </a:rPr>
              <a:t>-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</a:rPr>
              <a:t>Interpolation of structure factors: 10 11 3</a:t>
            </a:r>
          </a:p>
        </p:txBody>
      </p:sp>
    </p:spTree>
    <p:extLst>
      <p:ext uri="{BB962C8B-B14F-4D97-AF65-F5344CB8AC3E}">
        <p14:creationId xmlns:p14="http://schemas.microsoft.com/office/powerpoint/2010/main" val="2506114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8954950"/>
              </p:ext>
            </p:extLst>
          </p:nvPr>
        </p:nvGraphicFramePr>
        <p:xfrm>
          <a:off x="550863" y="1657350"/>
          <a:ext cx="8026400" cy="466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3657600" y="6262688"/>
            <a:ext cx="166872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 smtClean="0"/>
              <a:t>Temperature (K)</a:t>
            </a:r>
            <a:endParaRPr lang="en-US" altLang="en-US" sz="1600" dirty="0"/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 rot="-5400000">
            <a:off x="-229625" y="3475624"/>
            <a:ext cx="11641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 smtClean="0"/>
              <a:t>occupancy</a:t>
            </a:r>
            <a:endParaRPr lang="en-US" alt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Phe</a:t>
            </a:r>
            <a:r>
              <a:rPr lang="en-US" dirty="0" smtClean="0"/>
              <a:t> 113 conformer 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6429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2288574"/>
              </p:ext>
            </p:extLst>
          </p:nvPr>
        </p:nvGraphicFramePr>
        <p:xfrm>
          <a:off x="550863" y="1657350"/>
          <a:ext cx="8026400" cy="466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3657600" y="6262688"/>
            <a:ext cx="166872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 smtClean="0"/>
              <a:t>Temperature (K)</a:t>
            </a:r>
            <a:endParaRPr lang="en-US" altLang="en-US" sz="1600" dirty="0"/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 rot="-5400000">
            <a:off x="-189549" y="3475624"/>
            <a:ext cx="108395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 smtClean="0"/>
              <a:t>X position</a:t>
            </a:r>
            <a:endParaRPr lang="en-US" alt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Phe</a:t>
            </a:r>
            <a:r>
              <a:rPr lang="en-US" dirty="0" smtClean="0"/>
              <a:t> 113 conformer 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1809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1327563"/>
              </p:ext>
            </p:extLst>
          </p:nvPr>
        </p:nvGraphicFramePr>
        <p:xfrm>
          <a:off x="612811" y="588828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Chart" r:id="rId3" imgW="5692246" imgH="3931873" progId="MSGraph.Chart.8">
                  <p:embed followColorScheme="full"/>
                </p:oleObj>
              </mc:Choice>
              <mc:Fallback>
                <p:oleObj name="Chart" r:id="rId3" imgW="5692246" imgH="393187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811" y="588828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978908" y="6204621"/>
            <a:ext cx="29359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Temperature (K)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598071" y="3263090"/>
            <a:ext cx="20649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occupancy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</a:rPr>
              <a:t>Interpolation of atomic parameters</a:t>
            </a:r>
          </a:p>
        </p:txBody>
      </p:sp>
    </p:spTree>
    <p:extLst>
      <p:ext uri="{BB962C8B-B14F-4D97-AF65-F5344CB8AC3E}">
        <p14:creationId xmlns:p14="http://schemas.microsoft.com/office/powerpoint/2010/main" val="3745926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simplest possible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7611463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7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653717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do it?  You will need: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CCP4 Suite</a:t>
            </a:r>
          </a:p>
          <a:p>
            <a:r>
              <a:rPr lang="en-US" dirty="0" err="1" smtClean="0"/>
              <a:t>gnuplot</a:t>
            </a:r>
            <a:r>
              <a:rPr lang="en-US" dirty="0" smtClean="0"/>
              <a:t> installed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smooth_pdbs_multi.com</a:t>
            </a:r>
          </a:p>
          <a:p>
            <a:pPr marL="400050" lvl="1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usage: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smooth_pdbs_multi.com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refined_00?.pdb CPUs=12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weight=1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in_states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=100,200,250,300,310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out_states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=100-300:10</a:t>
            </a:r>
          </a:p>
          <a:p>
            <a:pPr marL="400050" lvl="1" indent="0"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ref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    single PDB file containing all possible atoms</a:t>
            </a:r>
          </a:p>
          <a:p>
            <a:pPr marL="400050" lvl="1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weight  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data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weight in smoothing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</a:p>
          <a:p>
            <a:pPr marL="400050" lvl="1" indent="0">
              <a:buNone/>
            </a:pP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in_states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specify "x" axis for smoothing as comma-separated list or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start-end:step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range. 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00050" lvl="1" indent="0">
              <a:buNone/>
            </a:pP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out_states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specify "x" axis for output files.  default: same as inputs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74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6993729"/>
              </p:ext>
            </p:extLst>
          </p:nvPr>
        </p:nvGraphicFramePr>
        <p:xfrm>
          <a:off x="612811" y="588828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Chart" r:id="rId3" imgW="5692246" imgH="3931873" progId="MSGraph.Chart.8">
                  <p:embed followColorScheme="full"/>
                </p:oleObj>
              </mc:Choice>
              <mc:Fallback>
                <p:oleObj name="Chart" r:id="rId3" imgW="5692246" imgH="393187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811" y="588828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978908" y="6204621"/>
            <a:ext cx="29359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Temperature (K)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746346" y="3263090"/>
            <a:ext cx="23615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X coordinate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</a:rPr>
              <a:t>Interpolation of atomic parameters</a:t>
            </a:r>
          </a:p>
        </p:txBody>
      </p:sp>
    </p:spTree>
    <p:extLst>
      <p:ext uri="{BB962C8B-B14F-4D97-AF65-F5344CB8AC3E}">
        <p14:creationId xmlns:p14="http://schemas.microsoft.com/office/powerpoint/2010/main" val="9448291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simplest possible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1385582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1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90683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9970133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5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0876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1286648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9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37579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3122697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3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52497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332670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7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668699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002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71285" y="1906588"/>
            <a:ext cx="7772400" cy="4951412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>
            <a:normAutofit lnSpcReduction="10000"/>
          </a:bodyPr>
          <a:lstStyle/>
          <a:p>
            <a:pPr algn="ctr">
              <a:spcBef>
                <a:spcPts val="1200"/>
              </a:spcBef>
              <a:buNone/>
            </a:pP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  <a:r>
              <a:rPr lang="en-US" alt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8.3.1: </a:t>
            </a:r>
            <a:r>
              <a:rPr lang="en-US" alt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TomAlberTron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</a:t>
            </a: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NIGMS R01 GM124149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NIGMS P50 </a:t>
            </a: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AI150476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 </a:t>
            </a:r>
            <a:r>
              <a:rPr lang="en-US" altLang="en-US" sz="1800" b="1" dirty="0" smtClean="0">
                <a:solidFill>
                  <a:srgbClr val="663300"/>
                </a:solidFill>
                <a:cs typeface="Arial" panose="020B0604020202020204" pitchFamily="34" charset="0"/>
              </a:rPr>
              <a:t>NIGMS P30 GM124169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cs typeface="Arial" panose="020B0604020202020204" pitchFamily="34" charset="0"/>
              </a:rPr>
              <a:t>NIH </a:t>
            </a:r>
            <a:r>
              <a:rPr lang="en-US" altLang="en-US" sz="1800" b="1" dirty="0" smtClean="0">
                <a:solidFill>
                  <a:srgbClr val="663300"/>
                </a:solidFill>
                <a:cs typeface="Arial" panose="020B0604020202020204" pitchFamily="34" charset="0"/>
              </a:rPr>
              <a:t>NIGMS R01 GM117126</a:t>
            </a:r>
            <a:endParaRPr lang="en-US" altLang="en-US" sz="1800" b="1" dirty="0" smtClean="0">
              <a:solidFill>
                <a:srgbClr val="66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DOE-BER Integrated Diffraction Analysis Technologies (IDAT)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1800" b="1" dirty="0" err="1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Plexxikon</a:t>
            </a: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Inc.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NIH NIGMS P41 GM103393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NSF DBI-1625906</a:t>
            </a: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18793" y="1074057"/>
            <a:ext cx="56648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Robert </a:t>
            </a:r>
            <a:r>
              <a:rPr lang="en-US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Stroud      James 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Fraser    </a:t>
            </a:r>
            <a:r>
              <a:rPr lang="en-US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Nevan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Krogan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Paul Adams   John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Tainer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Greg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Hura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 Nick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Sauter</a:t>
            </a:r>
            <a:endParaRPr lang="en-US" dirty="0">
              <a:solidFill>
                <a:srgbClr val="663300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Aina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Cohen   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Art Lyubimov  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Jeney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Wierman</a:t>
            </a:r>
            <a:endParaRPr lang="en-US" dirty="0">
              <a:solidFill>
                <a:srgbClr val="C0000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0917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5531193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1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7003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8890465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5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8729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6968234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9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529683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2096785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3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812122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2094222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7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27025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2473284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1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818197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1570016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5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20433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asymmetric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124249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9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810960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asymmetric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7296754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3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46578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asymmetric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0236965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7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841092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5829" y="2438400"/>
            <a:ext cx="4243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 &lt; 2*</a:t>
            </a:r>
            <a:r>
              <a:rPr lang="en-US" sz="5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54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sigma</a:t>
            </a:r>
            <a:endParaRPr lang="en-US" sz="5400" baseline="-25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3428" y="1712685"/>
            <a:ext cx="6862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Publication criterion for chemical crystallography: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6627" y="3722914"/>
            <a:ext cx="76097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 		=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44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 F</a:t>
            </a:r>
            <a:r>
              <a:rPr lang="en-US" sz="44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I/</a:t>
            </a:r>
            <a:r>
              <a:rPr lang="el-GR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(I) &gt; 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4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sigma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= &lt;</a:t>
            </a:r>
            <a:r>
              <a:rPr lang="el-GR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(I)&gt;/&lt;I&gt;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8628" y="5558972"/>
            <a:ext cx="7295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PDB entries that pass this test!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Holton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(2014)  "The R-factor gap",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FEBS J.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4046-4060.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676401"/>
          </a:xfrm>
        </p:spPr>
        <p:txBody>
          <a:bodyPr/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R-factor Gap </a:t>
            </a:r>
            <a:b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small vs macro molecules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33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asymmetric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3534597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1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295000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asymmetric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0212975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5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094568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asymmetric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4177245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9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97463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asymmetric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1945288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3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139094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asymmetric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5629755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7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90799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asymmetric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4797838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1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91446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11"/>
          <p:cNvSpPr txBox="1">
            <a:spLocks noChangeArrowheads="1"/>
          </p:cNvSpPr>
          <p:nvPr/>
        </p:nvSpPr>
        <p:spPr bwMode="auto">
          <a:xfrm>
            <a:off x="1960563" y="3997325"/>
            <a:ext cx="60801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6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34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Molecular Replacement</a:t>
            </a: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4570413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2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2284413"/>
            <a:ext cx="4570412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30" name="Text Box 9"/>
          <p:cNvSpPr txBox="1">
            <a:spLocks noChangeArrowheads="1"/>
          </p:cNvSpPr>
          <p:nvPr/>
        </p:nvSpPr>
        <p:spPr bwMode="auto">
          <a:xfrm>
            <a:off x="2892425" y="1454150"/>
            <a:ext cx="335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correct structure and intensities</a:t>
            </a:r>
          </a:p>
        </p:txBody>
      </p:sp>
      <p:sp>
        <p:nvSpPr>
          <p:cNvPr id="103431" name="Rectangle 10"/>
          <p:cNvSpPr>
            <a:spLocks noChangeArrowheads="1"/>
          </p:cNvSpPr>
          <p:nvPr/>
        </p:nvSpPr>
        <p:spPr bwMode="auto">
          <a:xfrm>
            <a:off x="0" y="6143625"/>
            <a:ext cx="39211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Courier New" pitchFamily="49" charset="0"/>
              </a:rPr>
              <a:t>http://www.ysbl.york.ac.uk/~cowtan/fourier/coeff.html</a:t>
            </a:r>
          </a:p>
        </p:txBody>
      </p:sp>
    </p:spTree>
    <p:extLst>
      <p:ext uri="{BB962C8B-B14F-4D97-AF65-F5344CB8AC3E}">
        <p14:creationId xmlns:p14="http://schemas.microsoft.com/office/powerpoint/2010/main" val="665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Molecular Replacement</a:t>
            </a:r>
          </a:p>
        </p:txBody>
      </p:sp>
      <p:pic>
        <p:nvPicPr>
          <p:cNvPr id="10547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4570413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76" name="Picture 6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2284413"/>
            <a:ext cx="4570412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77" name="Text Box 7"/>
          <p:cNvSpPr txBox="1">
            <a:spLocks noChangeArrowheads="1"/>
          </p:cNvSpPr>
          <p:nvPr/>
        </p:nvSpPr>
        <p:spPr bwMode="auto">
          <a:xfrm>
            <a:off x="2689224" y="1454150"/>
            <a:ext cx="38639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</a:rPr>
              <a:t>Available model and intensities</a:t>
            </a: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7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11"/>
          <p:cNvSpPr txBox="1">
            <a:spLocks noChangeArrowheads="1"/>
          </p:cNvSpPr>
          <p:nvPr/>
        </p:nvSpPr>
        <p:spPr bwMode="auto">
          <a:xfrm>
            <a:off x="1960563" y="3997325"/>
            <a:ext cx="60801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6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34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Molecular Replacement</a:t>
            </a: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4570413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2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2284413"/>
            <a:ext cx="4570412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30" name="Text Box 9"/>
          <p:cNvSpPr txBox="1">
            <a:spLocks noChangeArrowheads="1"/>
          </p:cNvSpPr>
          <p:nvPr/>
        </p:nvSpPr>
        <p:spPr bwMode="auto">
          <a:xfrm>
            <a:off x="2892425" y="1454150"/>
            <a:ext cx="335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correct structure and intensities</a:t>
            </a:r>
          </a:p>
        </p:txBody>
      </p:sp>
    </p:spTree>
    <p:extLst>
      <p:ext uri="{BB962C8B-B14F-4D97-AF65-F5344CB8AC3E}">
        <p14:creationId xmlns:p14="http://schemas.microsoft.com/office/powerpoint/2010/main" val="105659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Molecular Replacement</a:t>
            </a:r>
          </a:p>
        </p:txBody>
      </p:sp>
      <p:pic>
        <p:nvPicPr>
          <p:cNvPr id="150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5" t="37215" r="37215" b="37215"/>
          <a:stretch>
            <a:fillRect/>
          </a:stretch>
        </p:blipFill>
        <p:spPr bwMode="auto">
          <a:xfrm>
            <a:off x="1700213" y="3984625"/>
            <a:ext cx="1168400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2284413"/>
            <a:ext cx="4570412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0538" name="Picture 10" descr="MR_Fc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5" y="3635375"/>
            <a:ext cx="190182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4" name="Text Box 11"/>
          <p:cNvSpPr txBox="1">
            <a:spLocks noChangeArrowheads="1"/>
          </p:cNvSpPr>
          <p:nvPr/>
        </p:nvSpPr>
        <p:spPr bwMode="auto">
          <a:xfrm>
            <a:off x="2378075" y="1454150"/>
            <a:ext cx="4387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use something similar as a starting model</a:t>
            </a:r>
          </a:p>
        </p:txBody>
      </p:sp>
    </p:spTree>
    <p:extLst>
      <p:ext uri="{BB962C8B-B14F-4D97-AF65-F5344CB8AC3E}">
        <p14:creationId xmlns:p14="http://schemas.microsoft.com/office/powerpoint/2010/main" val="280108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05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171"/>
            <a:ext cx="9144000" cy="60588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 smtClean="0"/>
              <a:t>Why care about R factors?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914400"/>
            <a:ext cx="27432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0.04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= 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0.05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3.5 Å </a:t>
            </a:r>
          </a:p>
        </p:txBody>
      </p:sp>
      <p:sp>
        <p:nvSpPr>
          <p:cNvPr id="8" name="Freeform 7"/>
          <p:cNvSpPr/>
          <p:nvPr/>
        </p:nvSpPr>
        <p:spPr>
          <a:xfrm>
            <a:off x="4283765" y="844826"/>
            <a:ext cx="3644505" cy="1263641"/>
          </a:xfrm>
          <a:custGeom>
            <a:avLst/>
            <a:gdLst>
              <a:gd name="connsiteX0" fmla="*/ 0 w 3644505"/>
              <a:gd name="connsiteY0" fmla="*/ 79513 h 1263641"/>
              <a:gd name="connsiteX1" fmla="*/ 159026 w 3644505"/>
              <a:gd name="connsiteY1" fmla="*/ 447261 h 1263641"/>
              <a:gd name="connsiteX2" fmla="*/ 616226 w 3644505"/>
              <a:gd name="connsiteY2" fmla="*/ 695739 h 1263641"/>
              <a:gd name="connsiteX3" fmla="*/ 1451113 w 3644505"/>
              <a:gd name="connsiteY3" fmla="*/ 1133061 h 1263641"/>
              <a:gd name="connsiteX4" fmla="*/ 2146852 w 3644505"/>
              <a:gd name="connsiteY4" fmla="*/ 1222513 h 1263641"/>
              <a:gd name="connsiteX5" fmla="*/ 2773018 w 3644505"/>
              <a:gd name="connsiteY5" fmla="*/ 1182757 h 1263641"/>
              <a:gd name="connsiteX6" fmla="*/ 3597965 w 3644505"/>
              <a:gd name="connsiteY6" fmla="*/ 327991 h 1263641"/>
              <a:gd name="connsiteX7" fmla="*/ 3468757 w 3644505"/>
              <a:gd name="connsiteY7" fmla="*/ 0 h 126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44505" h="1263641">
                <a:moveTo>
                  <a:pt x="0" y="79513"/>
                </a:moveTo>
                <a:cubicBezTo>
                  <a:pt x="28161" y="212035"/>
                  <a:pt x="56322" y="344557"/>
                  <a:pt x="159026" y="447261"/>
                </a:cubicBezTo>
                <a:cubicBezTo>
                  <a:pt x="261730" y="549965"/>
                  <a:pt x="616226" y="695739"/>
                  <a:pt x="616226" y="695739"/>
                </a:cubicBezTo>
                <a:cubicBezTo>
                  <a:pt x="831574" y="810039"/>
                  <a:pt x="1196009" y="1045265"/>
                  <a:pt x="1451113" y="1133061"/>
                </a:cubicBezTo>
                <a:cubicBezTo>
                  <a:pt x="1706217" y="1220857"/>
                  <a:pt x="1926535" y="1214230"/>
                  <a:pt x="2146852" y="1222513"/>
                </a:cubicBezTo>
                <a:cubicBezTo>
                  <a:pt x="2367169" y="1230796"/>
                  <a:pt x="2531166" y="1331844"/>
                  <a:pt x="2773018" y="1182757"/>
                </a:cubicBezTo>
                <a:cubicBezTo>
                  <a:pt x="3014870" y="1033670"/>
                  <a:pt x="3482009" y="525117"/>
                  <a:pt x="3597965" y="327991"/>
                </a:cubicBezTo>
                <a:cubicBezTo>
                  <a:pt x="3713922" y="130865"/>
                  <a:pt x="3591339" y="65432"/>
                  <a:pt x="3468757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46424" y="1454110"/>
            <a:ext cx="2743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sz="3600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3600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 e</a:t>
            </a:r>
            <a:r>
              <a:rPr lang="en-US" sz="3600" baseline="30000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2000" baseline="30000" dirty="0">
              <a:solidFill>
                <a:srgbClr val="509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43325" y="728990"/>
            <a:ext cx="18053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endParaRPr lang="en-US" sz="1200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54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Model Building</a:t>
            </a:r>
          </a:p>
        </p:txBody>
      </p:sp>
      <p:pic>
        <p:nvPicPr>
          <p:cNvPr id="10547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4570413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76" name="Picture 6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2284413"/>
            <a:ext cx="4570412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77" name="Text Box 7"/>
          <p:cNvSpPr txBox="1">
            <a:spLocks noChangeArrowheads="1"/>
          </p:cNvSpPr>
          <p:nvPr/>
        </p:nvSpPr>
        <p:spPr bwMode="auto">
          <a:xfrm>
            <a:off x="2689225" y="1454150"/>
            <a:ext cx="3765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current model is missing something</a:t>
            </a:r>
          </a:p>
        </p:txBody>
      </p:sp>
    </p:spTree>
    <p:extLst>
      <p:ext uri="{BB962C8B-B14F-4D97-AF65-F5344CB8AC3E}">
        <p14:creationId xmlns:p14="http://schemas.microsoft.com/office/powerpoint/2010/main" val="323062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Model Building</a:t>
            </a:r>
          </a:p>
        </p:txBody>
      </p:sp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4570413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2284413"/>
            <a:ext cx="4570412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3011317" y="1454150"/>
            <a:ext cx="31213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phases from </a:t>
            </a:r>
            <a:r>
              <a:rPr lang="en-US" altLang="en-US" dirty="0" smtClean="0">
                <a:solidFill>
                  <a:srgbClr val="000000"/>
                </a:solidFill>
              </a:rPr>
              <a:t>available model</a:t>
            </a: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27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4570413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5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Model Building</a:t>
            </a:r>
          </a:p>
        </p:txBody>
      </p:sp>
      <p:pic>
        <p:nvPicPr>
          <p:cNvPr id="1075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2284413"/>
            <a:ext cx="4570412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1831506" y="1454150"/>
            <a:ext cx="54809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missing bits show </a:t>
            </a:r>
            <a:r>
              <a:rPr lang="en-US" altLang="en-US" dirty="0" smtClean="0">
                <a:solidFill>
                  <a:srgbClr val="000000"/>
                </a:solidFill>
              </a:rPr>
              <a:t>up, even if not in available model!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7526" name="AutoShape 6"/>
          <p:cNvSpPr>
            <a:spLocks noChangeArrowheads="1"/>
          </p:cNvSpPr>
          <p:nvPr/>
        </p:nvSpPr>
        <p:spPr bwMode="auto">
          <a:xfrm>
            <a:off x="3219450" y="422910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07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4570413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5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Model Building</a:t>
            </a:r>
          </a:p>
        </p:txBody>
      </p:sp>
      <p:pic>
        <p:nvPicPr>
          <p:cNvPr id="1085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2284413"/>
            <a:ext cx="4570412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1681625" y="1454150"/>
            <a:ext cx="57807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missing bits show up better in </a:t>
            </a:r>
            <a:r>
              <a:rPr lang="en-US" altLang="en-US" dirty="0" smtClean="0">
                <a:solidFill>
                  <a:srgbClr val="000000"/>
                </a:solidFill>
              </a:rPr>
              <a:t>F</a:t>
            </a:r>
            <a:r>
              <a:rPr lang="en-US" altLang="en-US" baseline="-25000" dirty="0" smtClean="0">
                <a:solidFill>
                  <a:srgbClr val="000000"/>
                </a:solidFill>
              </a:rPr>
              <a:t>obs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</a:rPr>
              <a:t>+ (</a:t>
            </a:r>
            <a:r>
              <a:rPr lang="en-US" altLang="en-US" dirty="0" smtClean="0">
                <a:solidFill>
                  <a:srgbClr val="000000"/>
                </a:solidFill>
              </a:rPr>
              <a:t>F</a:t>
            </a:r>
            <a:r>
              <a:rPr lang="en-US" altLang="en-US" baseline="-25000" dirty="0" smtClean="0">
                <a:solidFill>
                  <a:srgbClr val="000000"/>
                </a:solidFill>
              </a:rPr>
              <a:t>obs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</a:rPr>
              <a:t>- </a:t>
            </a:r>
            <a:r>
              <a:rPr lang="en-US" altLang="en-US" dirty="0" err="1" smtClean="0">
                <a:solidFill>
                  <a:srgbClr val="000000"/>
                </a:solidFill>
              </a:rPr>
              <a:t>F</a:t>
            </a:r>
            <a:r>
              <a:rPr lang="en-US" altLang="en-US" baseline="-25000" dirty="0" err="1" smtClean="0">
                <a:solidFill>
                  <a:srgbClr val="000000"/>
                </a:solidFill>
              </a:rPr>
              <a:t>calc</a:t>
            </a:r>
            <a:r>
              <a:rPr lang="en-US" altLang="en-US" dirty="0" smtClean="0">
                <a:solidFill>
                  <a:srgbClr val="000000"/>
                </a:solidFill>
              </a:rPr>
              <a:t>) </a:t>
            </a:r>
            <a:r>
              <a:rPr lang="en-US" altLang="en-US" dirty="0">
                <a:solidFill>
                  <a:srgbClr val="000000"/>
                </a:solidFill>
              </a:rPr>
              <a:t>map</a:t>
            </a:r>
          </a:p>
        </p:txBody>
      </p:sp>
      <p:sp>
        <p:nvSpPr>
          <p:cNvPr id="108550" name="AutoShape 6"/>
          <p:cNvSpPr>
            <a:spLocks noChangeArrowheads="1"/>
          </p:cNvSpPr>
          <p:nvPr/>
        </p:nvSpPr>
        <p:spPr bwMode="auto">
          <a:xfrm>
            <a:off x="3219450" y="422910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80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“water shed” 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Occupancy refine waters – to convergence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For each water: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Eliminate water from model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Re-refine to convergence (with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Each water = different CPU (use a cluster)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Control: keep all – same refi protocol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Sort results on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Post-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elim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R better than control?</a:t>
            </a:r>
          </a:p>
          <a:p>
            <a:pPr marL="400050" lvl="1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Yes: New reference –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goto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  <a:p>
            <a:pPr marL="400050" lvl="1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No: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done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For speed: worst waters &gt; 5 Å apart</a:t>
            </a:r>
          </a:p>
        </p:txBody>
      </p:sp>
    </p:spTree>
    <p:extLst>
      <p:ext uri="{BB962C8B-B14F-4D97-AF65-F5344CB8AC3E}">
        <p14:creationId xmlns:p14="http://schemas.microsoft.com/office/powerpoint/2010/main" val="332574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023"/>
            <a:ext cx="9144000" cy="59559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4009" y="0"/>
            <a:ext cx="2998382" cy="1143000"/>
          </a:xfrm>
        </p:spPr>
        <p:txBody>
          <a:bodyPr/>
          <a:lstStyle/>
          <a:p>
            <a:pPr algn="l"/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43869" y="0"/>
            <a:ext cx="3700131" cy="1206794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lang="en-US" b="1" baseline="-25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work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 0.17023</a:t>
            </a:r>
          </a:p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lang="en-US" b="1" baseline="-25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free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= 0.19309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3si4</a:t>
            </a:r>
            <a:endParaRPr lang="en-US" sz="2400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832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023"/>
            <a:ext cx="9144000" cy="59559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4009" y="0"/>
            <a:ext cx="3806456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Watershed-</a:t>
            </a:r>
            <a:r>
              <a:rPr lang="en-US" dirty="0" err="1" smtClean="0"/>
              <a:t>ed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43869" y="0"/>
            <a:ext cx="3700131" cy="1206794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lang="en-US" b="1" baseline="-25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work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 0.17727</a:t>
            </a:r>
          </a:p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lang="en-US" b="1" baseline="-25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free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= 0.19281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3si4</a:t>
            </a:r>
            <a:endParaRPr lang="en-US" sz="2400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121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023"/>
            <a:ext cx="9144000" cy="59559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4009" y="0"/>
            <a:ext cx="2998382" cy="1143000"/>
          </a:xfrm>
        </p:spPr>
        <p:txBody>
          <a:bodyPr/>
          <a:lstStyle/>
          <a:p>
            <a:pPr algn="l"/>
            <a:r>
              <a:rPr lang="en-US" dirty="0" smtClean="0"/>
              <a:t>Refined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43869" y="0"/>
            <a:ext cx="3700131" cy="1206794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lang="en-US" b="1" baseline="-25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work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 0.17023</a:t>
            </a:r>
          </a:p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lang="en-US" b="1" baseline="-25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free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= 0.19309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3si4</a:t>
            </a:r>
            <a:endParaRPr lang="en-US" sz="2400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83955" y="993104"/>
            <a:ext cx="3147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sz="32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aters = 401</a:t>
            </a:r>
            <a:endParaRPr lang="en-US" sz="3200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03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023"/>
            <a:ext cx="9144000" cy="59559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4009" y="0"/>
            <a:ext cx="3806456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Watershed-</a:t>
            </a:r>
            <a:r>
              <a:rPr lang="en-US" dirty="0" err="1" smtClean="0"/>
              <a:t>ed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43869" y="0"/>
            <a:ext cx="3700131" cy="1206794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lang="en-US" b="1" baseline="-25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work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 0.17727</a:t>
            </a:r>
          </a:p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lang="en-US" b="1" baseline="-25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free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= 0.19281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3si4</a:t>
            </a:r>
            <a:endParaRPr lang="en-US" sz="2400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83955" y="993104"/>
            <a:ext cx="3147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sz="32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aters = 291</a:t>
            </a:r>
            <a:endParaRPr lang="en-US" sz="3200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43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Got waters to shed?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https://github.com/fraser-lab</a:t>
            </a:r>
            <a:r>
              <a:rPr lang="en-US" dirty="0" smtClean="0"/>
              <a:t>/</a:t>
            </a:r>
          </a:p>
          <a:p>
            <a:pPr marL="0" indent="0">
              <a:buNone/>
            </a:pPr>
            <a:r>
              <a:rPr lang="en-US" dirty="0" smtClean="0"/>
              <a:t>   </a:t>
            </a:r>
            <a:r>
              <a:rPr lang="en-US" dirty="0" err="1" smtClean="0"/>
              <a:t>holton_scripts</a:t>
            </a:r>
            <a:r>
              <a:rPr lang="en-US" dirty="0" smtClean="0"/>
              <a:t>/blob/master/watershed/</a:t>
            </a:r>
          </a:p>
          <a:p>
            <a:r>
              <a:rPr lang="en-US" dirty="0" smtClean="0"/>
              <a:t>You will need:</a:t>
            </a:r>
          </a:p>
          <a:p>
            <a:pPr lvl="1"/>
            <a:r>
              <a:rPr lang="en-US" dirty="0" smtClean="0"/>
              <a:t>refmac_opts.txt file</a:t>
            </a:r>
          </a:p>
          <a:p>
            <a:pPr lvl="2"/>
            <a:r>
              <a:rPr lang="en-US" dirty="0" smtClean="0"/>
              <a:t>Contains all keywords for </a:t>
            </a:r>
            <a:r>
              <a:rPr lang="en-US" dirty="0" err="1" smtClean="0"/>
              <a:t>refmac</a:t>
            </a:r>
            <a:r>
              <a:rPr lang="en-US" dirty="0" smtClean="0"/>
              <a:t> run</a:t>
            </a:r>
          </a:p>
          <a:p>
            <a:pPr lvl="1"/>
            <a:r>
              <a:rPr lang="en-US" dirty="0" smtClean="0"/>
              <a:t>Lots of CPUs!  </a:t>
            </a:r>
            <a:r>
              <a:rPr lang="en-US" dirty="0"/>
              <a:t>s</a:t>
            </a:r>
            <a:r>
              <a:rPr lang="en-US" dirty="0" smtClean="0"/>
              <a:t>upports SMP, PBS, SGE</a:t>
            </a:r>
          </a:p>
          <a:p>
            <a:r>
              <a:rPr lang="en-US" dirty="0" smtClean="0"/>
              <a:t>Next: </a:t>
            </a:r>
            <a:r>
              <a:rPr lang="en-US" dirty="0" smtClean="0"/>
              <a:t>why stop at water?</a:t>
            </a:r>
          </a:p>
          <a:p>
            <a:pPr lvl="1"/>
            <a:r>
              <a:rPr lang="en-US" dirty="0" smtClean="0"/>
              <a:t>PRSMN</a:t>
            </a:r>
          </a:p>
        </p:txBody>
      </p:sp>
      <p:sp>
        <p:nvSpPr>
          <p:cNvPr id="5" name="AutoShape 2" descr="Image result for persimmon"/>
          <p:cNvSpPr>
            <a:spLocks noChangeAspect="1" noChangeArrowheads="1"/>
          </p:cNvSpPr>
          <p:nvPr/>
        </p:nvSpPr>
        <p:spPr bwMode="auto">
          <a:xfrm>
            <a:off x="155575" y="-754063"/>
            <a:ext cx="1905000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AutoShape 4" descr="Image result for persimmon"/>
          <p:cNvSpPr>
            <a:spLocks noChangeAspect="1" noChangeArrowheads="1"/>
          </p:cNvSpPr>
          <p:nvPr/>
        </p:nvSpPr>
        <p:spPr bwMode="auto">
          <a:xfrm>
            <a:off x="307975" y="-601663"/>
            <a:ext cx="1905000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60422" name="Picture 6" descr="Image result for persimm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255" y="4924425"/>
            <a:ext cx="1524000" cy="126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71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4008" y="0"/>
            <a:ext cx="6608519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Which waters are real?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023"/>
            <a:ext cx="9144000" cy="595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5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4" r="12502" b="5148"/>
          <a:stretch>
            <a:fillRect/>
          </a:stretch>
        </p:blipFill>
        <p:spPr bwMode="auto">
          <a:xfrm>
            <a:off x="1692275" y="336550"/>
            <a:ext cx="7451725" cy="652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4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08025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tx1"/>
                </a:solidFill>
              </a:rPr>
              <a:t>Molecular Dynamics Simulation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73050" y="3467100"/>
            <a:ext cx="248126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1aho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Scorpion toxin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0.96 Å resolution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64 residues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Solvent: H</a:t>
            </a:r>
            <a:r>
              <a:rPr lang="en-US" altLang="en-US" sz="1800" baseline="-25000">
                <a:solidFill>
                  <a:srgbClr val="000000"/>
                </a:solidFill>
              </a:rPr>
              <a:t>2</a:t>
            </a:r>
            <a:r>
              <a:rPr lang="en-US" altLang="en-US" sz="1800">
                <a:solidFill>
                  <a:srgbClr val="000000"/>
                </a:solidFill>
              </a:rPr>
              <a:t>0 + acetate</a:t>
            </a:r>
          </a:p>
        </p:txBody>
      </p:sp>
      <p:sp>
        <p:nvSpPr>
          <p:cNvPr id="266245" name="Rectangle 2"/>
          <p:cNvSpPr>
            <a:spLocks noChangeArrowheads="1"/>
          </p:cNvSpPr>
          <p:nvPr/>
        </p:nvSpPr>
        <p:spPr bwMode="auto">
          <a:xfrm>
            <a:off x="3084513" y="6472238"/>
            <a:ext cx="6059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Cerutti </a:t>
            </a:r>
            <a:r>
              <a:rPr lang="en-US" altLang="en-US" sz="1800" i="1">
                <a:solidFill>
                  <a:srgbClr val="000000"/>
                </a:solidFill>
              </a:rPr>
              <a:t>et al.</a:t>
            </a:r>
            <a:r>
              <a:rPr lang="en-US" altLang="en-US" sz="1800">
                <a:solidFill>
                  <a:srgbClr val="000000"/>
                </a:solidFill>
              </a:rPr>
              <a:t> (2010).</a:t>
            </a:r>
            <a:r>
              <a:rPr lang="en-US" altLang="en-US" sz="1800" i="1">
                <a:solidFill>
                  <a:srgbClr val="000000"/>
                </a:solidFill>
              </a:rPr>
              <a:t>J. Phys. Chem. B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114</a:t>
            </a:r>
            <a:r>
              <a:rPr lang="en-US" altLang="en-US" sz="1800">
                <a:solidFill>
                  <a:srgbClr val="000000"/>
                </a:solidFill>
              </a:rPr>
              <a:t>, 12811-12824. </a:t>
            </a:r>
          </a:p>
        </p:txBody>
      </p:sp>
      <p:sp>
        <p:nvSpPr>
          <p:cNvPr id="266246" name="TextBox 3"/>
          <p:cNvSpPr txBox="1">
            <a:spLocks noChangeArrowheads="1"/>
          </p:cNvSpPr>
          <p:nvPr/>
        </p:nvSpPr>
        <p:spPr bwMode="auto">
          <a:xfrm>
            <a:off x="239713" y="1323975"/>
            <a:ext cx="2514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000000"/>
                </a:solidFill>
              </a:rPr>
              <a:t>using</a:t>
            </a:r>
            <a:endParaRPr lang="en-US" altLang="en-US" sz="28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</a:rPr>
              <a:t>crystal’s lattice</a:t>
            </a:r>
          </a:p>
        </p:txBody>
      </p:sp>
    </p:spTree>
    <p:extLst>
      <p:ext uri="{BB962C8B-B14F-4D97-AF65-F5344CB8AC3E}">
        <p14:creationId xmlns:p14="http://schemas.microsoft.com/office/powerpoint/2010/main" val="22811407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4408" r="20000" b="1515"/>
          <a:stretch/>
        </p:blipFill>
        <p:spPr>
          <a:xfrm>
            <a:off x="3200400" y="914400"/>
            <a:ext cx="5943600" cy="5943600"/>
          </a:xfrm>
          <a:prstGeom prst="rect">
            <a:avLst/>
          </a:prstGeom>
        </p:spPr>
      </p:pic>
      <p:sp>
        <p:nvSpPr>
          <p:cNvPr id="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1" cy="691061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</a:t>
            </a:r>
            <a:r>
              <a:rPr lang="en-US" altLang="en-US" sz="3600" dirty="0" smtClean="0">
                <a:solidFill>
                  <a:schemeClr val="tx1"/>
                </a:solidFill>
              </a:rPr>
              <a:t>needed?</a:t>
            </a:r>
            <a:endParaRPr lang="en-US" altLang="en-US" sz="3600" dirty="0" smtClean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0.0441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= 0.0516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</a:t>
            </a:r>
            <a:endParaRPr lang="en-US" sz="3600" baseline="-25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25676" y="1565754"/>
            <a:ext cx="3407079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prstClr val="black"/>
                </a:solidFill>
                <a:latin typeface="Arial" panose="020B0604020202020204" pitchFamily="34" charset="0"/>
              </a:rPr>
              <a:t>Answer: 2-14</a:t>
            </a:r>
          </a:p>
        </p:txBody>
      </p:sp>
    </p:spTree>
    <p:extLst>
      <p:ext uri="{BB962C8B-B14F-4D97-AF65-F5344CB8AC3E}">
        <p14:creationId xmlns:p14="http://schemas.microsoft.com/office/powerpoint/2010/main" val="41775546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4408" r="20000" b="1515"/>
          <a:stretch/>
        </p:blipFill>
        <p:spPr>
          <a:xfrm>
            <a:off x="3200400" y="914400"/>
            <a:ext cx="5943600" cy="594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0.1546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= 0.1749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 F</a:t>
            </a:r>
            <a:r>
              <a:rPr lang="en-US" sz="36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147" y="4611666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1aho: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0.1630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= n/d</a:t>
            </a:r>
          </a:p>
        </p:txBody>
      </p:sp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1" cy="691061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25676" y="1565754"/>
            <a:ext cx="3407079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prstClr val="black"/>
                </a:solidFill>
                <a:latin typeface="Arial" panose="020B0604020202020204" pitchFamily="34" charset="0"/>
              </a:rPr>
              <a:t>Answer: 1-7</a:t>
            </a:r>
          </a:p>
        </p:txBody>
      </p:sp>
    </p:spTree>
    <p:extLst>
      <p:ext uri="{BB962C8B-B14F-4D97-AF65-F5344CB8AC3E}">
        <p14:creationId xmlns:p14="http://schemas.microsoft.com/office/powerpoint/2010/main" val="17336127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300"/>
            <a:ext cx="9144000" cy="6608423"/>
          </a:xfrm>
          <a:prstGeom prst="rect">
            <a:avLst/>
          </a:prstGeom>
        </p:spPr>
      </p:pic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471" y="4659682"/>
            <a:ext cx="25064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difference</a:t>
            </a:r>
          </a:p>
          <a:p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  <a:p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in </a:t>
            </a:r>
          </a:p>
          <a:p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solvent!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90566" y="5613747"/>
            <a:ext cx="16776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data</a:t>
            </a:r>
          </a:p>
        </p:txBody>
      </p:sp>
    </p:spTree>
    <p:extLst>
      <p:ext uri="{BB962C8B-B14F-4D97-AF65-F5344CB8AC3E}">
        <p14:creationId xmlns:p14="http://schemas.microsoft.com/office/powerpoint/2010/main" val="30483529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/>
              <a:t>Adding noise</a:t>
            </a:r>
          </a:p>
        </p:txBody>
      </p:sp>
      <p:sp>
        <p:nvSpPr>
          <p:cNvPr id="268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altLang="en-US" sz="5400" baseline="50000" dirty="0">
              <a:solidFill>
                <a:schemeClr val="bg2"/>
              </a:solidFill>
              <a:cs typeface="Arial" charset="0"/>
            </a:endParaRPr>
          </a:p>
          <a:p>
            <a:pPr algn="ctr">
              <a:buFontTx/>
              <a:buNone/>
            </a:pPr>
            <a:endParaRPr lang="en-US" altLang="en-US" sz="1800" dirty="0">
              <a:cs typeface="Arial" charset="0"/>
            </a:endParaRPr>
          </a:p>
          <a:p>
            <a:pPr algn="ctr">
              <a:buFontTx/>
              <a:buNone/>
            </a:pPr>
            <a:r>
              <a:rPr lang="en-US" altLang="en-US" sz="5400" dirty="0" smtClean="0">
                <a:cs typeface="Arial" charset="0"/>
              </a:rPr>
              <a:t>14%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dirty="0">
                <a:cs typeface="Arial" charset="0"/>
              </a:rPr>
              <a:t>+ </a:t>
            </a:r>
            <a:r>
              <a:rPr lang="en-US" altLang="en-US" sz="5400" dirty="0" smtClean="0">
                <a:cs typeface="Arial" charset="0"/>
              </a:rPr>
              <a:t>14%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dirty="0">
                <a:cs typeface="Arial" charset="0"/>
              </a:rPr>
              <a:t>= </a:t>
            </a:r>
            <a:r>
              <a:rPr lang="en-US" altLang="en-US" sz="5400" dirty="0" smtClean="0">
                <a:cs typeface="Arial" charset="0"/>
              </a:rPr>
              <a:t>20%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endParaRPr lang="en-US" altLang="en-US" sz="5400" baseline="50000" dirty="0">
              <a:solidFill>
                <a:schemeClr val="bg2"/>
              </a:solidFill>
              <a:cs typeface="Arial" charset="0"/>
            </a:endParaRPr>
          </a:p>
          <a:p>
            <a:pPr algn="ctr">
              <a:buFontTx/>
              <a:buNone/>
            </a:pPr>
            <a:endParaRPr lang="en-US" altLang="en-US" sz="1800" dirty="0">
              <a:cs typeface="Arial" charset="0"/>
            </a:endParaRPr>
          </a:p>
          <a:p>
            <a:pPr algn="ctr">
              <a:buFontTx/>
              <a:buNone/>
            </a:pPr>
            <a:r>
              <a:rPr lang="en-US" altLang="en-US" sz="5400" dirty="0">
                <a:cs typeface="Arial" charset="0"/>
              </a:rPr>
              <a:t> </a:t>
            </a:r>
            <a:r>
              <a:rPr lang="en-US" altLang="en-US" sz="5400" dirty="0" err="1" smtClean="0">
                <a:cs typeface="Arial" charset="0"/>
              </a:rPr>
              <a:t>R</a:t>
            </a:r>
            <a:r>
              <a:rPr lang="en-US" altLang="en-US" sz="5400" baseline="-25000" dirty="0" err="1" smtClean="0">
                <a:cs typeface="Arial" charset="0"/>
              </a:rPr>
              <a:t>protein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dirty="0">
                <a:cs typeface="Arial" charset="0"/>
              </a:rPr>
              <a:t>+  </a:t>
            </a:r>
            <a:r>
              <a:rPr lang="en-US" altLang="en-US" sz="5400" dirty="0" err="1" smtClean="0">
                <a:cs typeface="Arial" charset="0"/>
              </a:rPr>
              <a:t>R</a:t>
            </a:r>
            <a:r>
              <a:rPr lang="en-US" altLang="en-US" sz="5400" baseline="-25000" dirty="0" err="1" smtClean="0">
                <a:cs typeface="Arial" charset="0"/>
              </a:rPr>
              <a:t>solvent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dirty="0">
                <a:cs typeface="Arial" charset="0"/>
              </a:rPr>
              <a:t>≈  </a:t>
            </a:r>
            <a:r>
              <a:rPr lang="en-US" altLang="en-US" sz="5400" dirty="0" err="1">
                <a:cs typeface="Arial" charset="0"/>
              </a:rPr>
              <a:t>R</a:t>
            </a:r>
            <a:r>
              <a:rPr lang="en-US" altLang="en-US" sz="5400" baseline="-25000" dirty="0" err="1">
                <a:cs typeface="Arial" charset="0"/>
              </a:rPr>
              <a:t>cryst</a:t>
            </a:r>
            <a:endParaRPr lang="en-US" altLang="en-US" sz="5400" baseline="-25000" dirty="0">
              <a:cs typeface="Arial" charset="0"/>
            </a:endParaRPr>
          </a:p>
          <a:p>
            <a:pPr algn="ctr">
              <a:buFontTx/>
              <a:buNone/>
            </a:pPr>
            <a:endParaRPr lang="el-GR" altLang="en-US" sz="5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36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/>
              <a:t>Adding noise</a:t>
            </a:r>
          </a:p>
        </p:txBody>
      </p:sp>
      <p:sp>
        <p:nvSpPr>
          <p:cNvPr id="268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altLang="en-US" sz="5400" baseline="50000" dirty="0">
              <a:solidFill>
                <a:schemeClr val="bg2"/>
              </a:solidFill>
              <a:cs typeface="Arial" charset="0"/>
            </a:endParaRPr>
          </a:p>
          <a:p>
            <a:pPr algn="ctr">
              <a:buFontTx/>
              <a:buNone/>
            </a:pPr>
            <a:endParaRPr lang="en-US" altLang="en-US" sz="1800" dirty="0">
              <a:cs typeface="Arial" charset="0"/>
            </a:endParaRPr>
          </a:p>
          <a:p>
            <a:pPr algn="ctr">
              <a:buFontTx/>
              <a:buNone/>
            </a:pPr>
            <a:r>
              <a:rPr lang="en-US" altLang="en-US" sz="5400" dirty="0" smtClean="0">
                <a:cs typeface="Arial" charset="0"/>
              </a:rPr>
              <a:t>  0%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dirty="0">
                <a:cs typeface="Arial" charset="0"/>
              </a:rPr>
              <a:t>+ </a:t>
            </a:r>
            <a:r>
              <a:rPr lang="en-US" altLang="en-US" sz="5400" dirty="0" smtClean="0">
                <a:cs typeface="Arial" charset="0"/>
              </a:rPr>
              <a:t>14%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dirty="0">
                <a:cs typeface="Arial" charset="0"/>
              </a:rPr>
              <a:t>= </a:t>
            </a:r>
            <a:r>
              <a:rPr lang="en-US" altLang="en-US" sz="5400" dirty="0" smtClean="0">
                <a:cs typeface="Arial" charset="0"/>
              </a:rPr>
              <a:t>14%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endParaRPr lang="en-US" altLang="en-US" sz="5400" baseline="50000" dirty="0">
              <a:solidFill>
                <a:schemeClr val="bg2"/>
              </a:solidFill>
              <a:cs typeface="Arial" charset="0"/>
            </a:endParaRPr>
          </a:p>
          <a:p>
            <a:pPr algn="ctr">
              <a:buFontTx/>
              <a:buNone/>
            </a:pPr>
            <a:endParaRPr lang="en-US" altLang="en-US" sz="1800" dirty="0">
              <a:cs typeface="Arial" charset="0"/>
            </a:endParaRPr>
          </a:p>
          <a:p>
            <a:pPr algn="ctr">
              <a:buFontTx/>
              <a:buNone/>
            </a:pPr>
            <a:r>
              <a:rPr lang="en-US" altLang="en-US" sz="5400" dirty="0">
                <a:cs typeface="Arial" charset="0"/>
              </a:rPr>
              <a:t> </a:t>
            </a:r>
            <a:r>
              <a:rPr lang="en-US" altLang="en-US" sz="5400" dirty="0" err="1" smtClean="0">
                <a:cs typeface="Arial" charset="0"/>
              </a:rPr>
              <a:t>R</a:t>
            </a:r>
            <a:r>
              <a:rPr lang="en-US" altLang="en-US" sz="5400" baseline="-25000" dirty="0" err="1" smtClean="0">
                <a:cs typeface="Arial" charset="0"/>
              </a:rPr>
              <a:t>protein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dirty="0">
                <a:cs typeface="Arial" charset="0"/>
              </a:rPr>
              <a:t>+  </a:t>
            </a:r>
            <a:r>
              <a:rPr lang="en-US" altLang="en-US" sz="5400" dirty="0" err="1" smtClean="0">
                <a:cs typeface="Arial" charset="0"/>
              </a:rPr>
              <a:t>R</a:t>
            </a:r>
            <a:r>
              <a:rPr lang="en-US" altLang="en-US" sz="5400" baseline="-25000" dirty="0" err="1" smtClean="0">
                <a:cs typeface="Arial" charset="0"/>
              </a:rPr>
              <a:t>solvent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dirty="0">
                <a:cs typeface="Arial" charset="0"/>
              </a:rPr>
              <a:t>≈  </a:t>
            </a:r>
            <a:r>
              <a:rPr lang="en-US" altLang="en-US" sz="5400" dirty="0" err="1">
                <a:cs typeface="Arial" charset="0"/>
              </a:rPr>
              <a:t>R</a:t>
            </a:r>
            <a:r>
              <a:rPr lang="en-US" altLang="en-US" sz="5400" baseline="-25000" dirty="0" err="1">
                <a:cs typeface="Arial" charset="0"/>
              </a:rPr>
              <a:t>cryst</a:t>
            </a:r>
            <a:endParaRPr lang="en-US" altLang="en-US" sz="5400" baseline="-25000" dirty="0">
              <a:cs typeface="Arial" charset="0"/>
            </a:endParaRPr>
          </a:p>
          <a:p>
            <a:pPr algn="ctr">
              <a:buFontTx/>
              <a:buNone/>
            </a:pPr>
            <a:endParaRPr lang="el-GR" altLang="en-US" sz="5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92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Combined multi-conformer &amp; explicit solvent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0" y="564713"/>
            <a:ext cx="9147220" cy="62932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838200"/>
            <a:ext cx="286971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sz="3200" baseline="-25000" dirty="0" err="1">
                <a:solidFill>
                  <a:prstClr val="black"/>
                </a:solidFill>
                <a:cs typeface="Arial" charset="0"/>
              </a:rPr>
              <a:t>work</a:t>
            </a:r>
            <a:r>
              <a:rPr lang="en-US" sz="3200" dirty="0">
                <a:solidFill>
                  <a:prstClr val="black"/>
                </a:solidFill>
                <a:cs typeface="Arial" charset="0"/>
              </a:rPr>
              <a:t> = 0.0309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sz="3200" baseline="-25000" dirty="0" err="1">
                <a:solidFill>
                  <a:prstClr val="black"/>
                </a:solidFill>
                <a:cs typeface="Arial" charset="0"/>
              </a:rPr>
              <a:t>free</a:t>
            </a:r>
            <a:r>
              <a:rPr lang="en-US" sz="3200" dirty="0">
                <a:solidFill>
                  <a:prstClr val="black"/>
                </a:solidFill>
                <a:cs typeface="Arial" charset="0"/>
              </a:rPr>
              <a:t>  = 0.0678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cs typeface="Arial" charset="0"/>
              </a:rPr>
              <a:t>vs </a:t>
            </a:r>
            <a:r>
              <a:rPr lang="en-US" sz="3200" dirty="0" err="1">
                <a:solidFill>
                  <a:prstClr val="black"/>
                </a:solidFill>
                <a:cs typeface="Arial" charset="0"/>
              </a:rPr>
              <a:t>F</a:t>
            </a:r>
            <a:r>
              <a:rPr lang="en-US" sz="3200" baseline="-25000" dirty="0" err="1">
                <a:solidFill>
                  <a:prstClr val="black"/>
                </a:solidFill>
                <a:cs typeface="Arial" charset="0"/>
              </a:rPr>
              <a:t>sim</a:t>
            </a:r>
            <a:endParaRPr lang="en-US" sz="3200" baseline="-25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6499" y="4504499"/>
            <a:ext cx="617350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cs typeface="Arial" charset="0"/>
              </a:rPr>
              <a:t>Problem: diverges with more cycles</a:t>
            </a:r>
            <a:endParaRPr lang="en-US" sz="3200" baseline="-250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52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2279785"/>
              </p:ext>
            </p:extLst>
          </p:nvPr>
        </p:nvGraphicFramePr>
        <p:xfrm>
          <a:off x="612811" y="588828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811" y="588828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665806" y="6204621"/>
            <a:ext cx="35621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Phenix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macro-cycle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667007" y="3263090"/>
            <a:ext cx="22028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R factor (%)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Explicit solvent: refinement is unstable</a:t>
            </a:r>
          </a:p>
        </p:txBody>
      </p:sp>
    </p:spTree>
    <p:extLst>
      <p:ext uri="{BB962C8B-B14F-4D97-AF65-F5344CB8AC3E}">
        <p14:creationId xmlns:p14="http://schemas.microsoft.com/office/powerpoint/2010/main" val="22460511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04754" y="2442757"/>
            <a:ext cx="2519498" cy="2519498"/>
            <a:chOff x="3162844" y="2194560"/>
            <a:chExt cx="1136469" cy="1136469"/>
          </a:xfrm>
        </p:grpSpPr>
        <p:sp>
          <p:nvSpPr>
            <p:cNvPr id="2" name="Oval 1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Plus 2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71554" y="1419500"/>
            <a:ext cx="2519498" cy="2519498"/>
            <a:chOff x="3162844" y="2194560"/>
            <a:chExt cx="1136469" cy="1136469"/>
          </a:xfrm>
        </p:grpSpPr>
        <p:sp>
          <p:nvSpPr>
            <p:cNvPr id="12" name="Oval 11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Plus 12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605498" y="3583580"/>
            <a:ext cx="2519498" cy="2519498"/>
            <a:chOff x="3162844" y="2194560"/>
            <a:chExt cx="1136469" cy="1136469"/>
          </a:xfrm>
        </p:grpSpPr>
        <p:sp>
          <p:nvSpPr>
            <p:cNvPr id="15" name="Oval 14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Plus 15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325440" y="3500847"/>
            <a:ext cx="2519498" cy="2519498"/>
            <a:chOff x="3162844" y="2194560"/>
            <a:chExt cx="1136469" cy="1136469"/>
          </a:xfrm>
        </p:grpSpPr>
        <p:sp>
          <p:nvSpPr>
            <p:cNvPr id="18" name="Oval 17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Plus 18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556217" y="2046517"/>
            <a:ext cx="2519498" cy="2519498"/>
            <a:chOff x="3162844" y="2194560"/>
            <a:chExt cx="1136469" cy="1136469"/>
          </a:xfrm>
        </p:grpSpPr>
        <p:sp>
          <p:nvSpPr>
            <p:cNvPr id="21" name="Oval 20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Plus 21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4" name="Oval 23"/>
          <p:cNvSpPr/>
          <p:nvPr/>
        </p:nvSpPr>
        <p:spPr>
          <a:xfrm>
            <a:off x="3824697" y="2934790"/>
            <a:ext cx="1792332" cy="1792332"/>
          </a:xfrm>
          <a:prstGeom prst="ellipse">
            <a:avLst/>
          </a:prstGeom>
          <a:gradFill flip="none" rotWithShape="1">
            <a:gsLst>
              <a:gs pos="0">
                <a:srgbClr val="00B000"/>
              </a:gs>
              <a:gs pos="5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-24685"/>
            <a:ext cx="7772400" cy="1091485"/>
          </a:xfrm>
        </p:spPr>
        <p:txBody>
          <a:bodyPr/>
          <a:lstStyle/>
          <a:p>
            <a:pPr eaLnBrk="1" hangingPunct="1"/>
            <a:r>
              <a:rPr lang="en-US" altLang="en-US" sz="5400" dirty="0" smtClean="0"/>
              <a:t>Crowded-atom refinement</a:t>
            </a:r>
            <a:endParaRPr lang="en-US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8562965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326823" y="2468883"/>
            <a:ext cx="2519498" cy="2519498"/>
            <a:chOff x="3162844" y="2194560"/>
            <a:chExt cx="1136469" cy="1136469"/>
          </a:xfrm>
        </p:grpSpPr>
        <p:sp>
          <p:nvSpPr>
            <p:cNvPr id="2" name="Oval 1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Plus 2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23806" y="1693820"/>
            <a:ext cx="2519498" cy="2519498"/>
            <a:chOff x="3162844" y="2194560"/>
            <a:chExt cx="1136469" cy="1136469"/>
          </a:xfrm>
        </p:grpSpPr>
        <p:sp>
          <p:nvSpPr>
            <p:cNvPr id="12" name="Oval 11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Plus 12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762252" y="3387637"/>
            <a:ext cx="2519498" cy="2519498"/>
            <a:chOff x="3162844" y="2194560"/>
            <a:chExt cx="1136469" cy="1136469"/>
          </a:xfrm>
        </p:grpSpPr>
        <p:sp>
          <p:nvSpPr>
            <p:cNvPr id="15" name="Oval 14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Plus 15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064183" y="3291841"/>
            <a:ext cx="2519498" cy="2519498"/>
            <a:chOff x="3162844" y="2194560"/>
            <a:chExt cx="1136469" cy="1136469"/>
          </a:xfrm>
        </p:grpSpPr>
        <p:sp>
          <p:nvSpPr>
            <p:cNvPr id="18" name="Oval 17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Plus 18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281897" y="2203272"/>
            <a:ext cx="2519498" cy="2519498"/>
            <a:chOff x="3162844" y="2194560"/>
            <a:chExt cx="1136469" cy="1136469"/>
          </a:xfrm>
        </p:grpSpPr>
        <p:sp>
          <p:nvSpPr>
            <p:cNvPr id="21" name="Oval 20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Plus 21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4" name="Oval 23"/>
          <p:cNvSpPr/>
          <p:nvPr/>
        </p:nvSpPr>
        <p:spPr>
          <a:xfrm>
            <a:off x="3448594" y="2663190"/>
            <a:ext cx="2299063" cy="2299063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49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-24685"/>
            <a:ext cx="7772400" cy="1091485"/>
          </a:xfrm>
        </p:spPr>
        <p:txBody>
          <a:bodyPr/>
          <a:lstStyle/>
          <a:p>
            <a:pPr eaLnBrk="1" hangingPunct="1"/>
            <a:r>
              <a:rPr lang="en-US" altLang="en-US" sz="5400" dirty="0" smtClean="0"/>
              <a:t>Crowded-atom refinement</a:t>
            </a:r>
            <a:endParaRPr lang="en-US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7217933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023"/>
            <a:ext cx="9144000" cy="59559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4008" y="0"/>
            <a:ext cx="6608519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Which waters are real?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0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stabilize refinement?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5920"/>
            <a:ext cx="8229600" cy="484632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Do just 1 macro cycle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Apply overall scale factor to occupancies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Scale all changes back so that:</a:t>
            </a:r>
          </a:p>
          <a:p>
            <a:pPr marL="914400" lvl="1" indent="-514350"/>
            <a:r>
              <a:rPr lang="en-US" dirty="0"/>
              <a:t>m</a:t>
            </a:r>
            <a:r>
              <a:rPr lang="en-US" dirty="0" smtClean="0"/>
              <a:t>ax XYZ shift &lt;= 0.01 Å</a:t>
            </a:r>
          </a:p>
          <a:p>
            <a:pPr marL="914400" lvl="1" indent="-514350"/>
            <a:r>
              <a:rPr lang="en-US" dirty="0" smtClean="0"/>
              <a:t>Max </a:t>
            </a:r>
            <a:r>
              <a:rPr lang="en-US" dirty="0" err="1" smtClean="0"/>
              <a:t>occ</a:t>
            </a:r>
            <a:r>
              <a:rPr lang="en-US" dirty="0" smtClean="0"/>
              <a:t> shift &lt;= 0.01</a:t>
            </a:r>
          </a:p>
          <a:p>
            <a:pPr marL="914400" lvl="1" indent="-514350"/>
            <a:r>
              <a:rPr lang="en-US" dirty="0" smtClean="0"/>
              <a:t>Max B shift &lt;= 1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Repeat 1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269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6174864"/>
              </p:ext>
            </p:extLst>
          </p:nvPr>
        </p:nvGraphicFramePr>
        <p:xfrm>
          <a:off x="612811" y="588828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811" y="588828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665806" y="6204621"/>
            <a:ext cx="35621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Phenix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macro-cycle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667007" y="3263090"/>
            <a:ext cx="22028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R factor (%)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Small steps = stable refinement</a:t>
            </a:r>
          </a:p>
        </p:txBody>
      </p:sp>
    </p:spTree>
    <p:extLst>
      <p:ext uri="{BB962C8B-B14F-4D97-AF65-F5344CB8AC3E}">
        <p14:creationId xmlns:p14="http://schemas.microsoft.com/office/powerpoint/2010/main" val="205565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76103"/>
          </a:xfrm>
        </p:spPr>
        <p:txBody>
          <a:bodyPr/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Status of macromolecular representation: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20406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Even if we start with the “right answer”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will blow up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ctr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Need more sophisticated model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36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>
          <a:xfrm>
            <a:off x="-290285" y="-541866"/>
            <a:ext cx="9733913" cy="5522239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33913" h="5522239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19866" y="2999617"/>
                  <a:pt x="2627085" y="3038322"/>
                </a:cubicBezTo>
                <a:cubicBezTo>
                  <a:pt x="2934304" y="3077027"/>
                  <a:pt x="3301999" y="3657599"/>
                  <a:pt x="3585028" y="3705980"/>
                </a:cubicBezTo>
                <a:cubicBezTo>
                  <a:pt x="3868057" y="3754361"/>
                  <a:pt x="4105124" y="3444722"/>
                  <a:pt x="4325257" y="3328608"/>
                </a:cubicBezTo>
                <a:cubicBezTo>
                  <a:pt x="4545390" y="3212494"/>
                  <a:pt x="4692952" y="3045580"/>
                  <a:pt x="4905828" y="3009294"/>
                </a:cubicBezTo>
                <a:cubicBezTo>
                  <a:pt x="5118704" y="2973008"/>
                  <a:pt x="5421086" y="2992361"/>
                  <a:pt x="5602514" y="3110894"/>
                </a:cubicBezTo>
                <a:cubicBezTo>
                  <a:pt x="5783942" y="3229427"/>
                  <a:pt x="5829904" y="3705980"/>
                  <a:pt x="5994399" y="3720494"/>
                </a:cubicBezTo>
                <a:cubicBezTo>
                  <a:pt x="6158894" y="3735008"/>
                  <a:pt x="6393542" y="3299579"/>
                  <a:pt x="6589485" y="3197979"/>
                </a:cubicBezTo>
                <a:cubicBezTo>
                  <a:pt x="6785428" y="3096379"/>
                  <a:pt x="7003143" y="3057676"/>
                  <a:pt x="7170057" y="3110895"/>
                </a:cubicBezTo>
                <a:cubicBezTo>
                  <a:pt x="7336971" y="3164114"/>
                  <a:pt x="7465181" y="3275389"/>
                  <a:pt x="7590971" y="3517294"/>
                </a:cubicBezTo>
                <a:cubicBezTo>
                  <a:pt x="7716761" y="3759199"/>
                  <a:pt x="7740952" y="4259942"/>
                  <a:pt x="7924800" y="4562323"/>
                </a:cubicBezTo>
                <a:cubicBezTo>
                  <a:pt x="8108648" y="4864704"/>
                  <a:pt x="8398933" y="5171923"/>
                  <a:pt x="8694057" y="5331580"/>
                </a:cubicBezTo>
                <a:cubicBezTo>
                  <a:pt x="8989181" y="5491237"/>
                  <a:pt x="9814075" y="5532360"/>
                  <a:pt x="9695542" y="5520265"/>
                </a:cubicBezTo>
                <a:cubicBezTo>
                  <a:pt x="9124647" y="5433179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Solvent boundary problem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3116952" y="3389090"/>
            <a:ext cx="1857827" cy="2714169"/>
            <a:chOff x="1306287" y="3367317"/>
            <a:chExt cx="1857827" cy="2714169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936180" y="3389089"/>
            <a:ext cx="1857827" cy="2714169"/>
            <a:chOff x="1306287" y="3367317"/>
            <a:chExt cx="1857827" cy="2714169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5297723" y="3389089"/>
            <a:ext cx="1857827" cy="2714169"/>
            <a:chOff x="1306287" y="3367317"/>
            <a:chExt cx="1857827" cy="2714169"/>
          </a:xfrm>
        </p:grpSpPr>
        <p:cxnSp>
          <p:nvCxnSpPr>
            <p:cNvPr id="44" name="Straight Connector 43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355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>
          <a:xfrm>
            <a:off x="-290285" y="-541867"/>
            <a:ext cx="9797011" cy="5058669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037942 w 9733913"/>
              <a:gd name="connsiteY9" fmla="*/ 4939694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7170057 w 9733913"/>
              <a:gd name="connsiteY11" fmla="*/ 3110895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6923314 w 9733913"/>
              <a:gd name="connsiteY11" fmla="*/ 4925180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76507"/>
              <a:gd name="connsiteX1" fmla="*/ 1219200 w 9733913"/>
              <a:gd name="connsiteY1" fmla="*/ 4112379 h 5576507"/>
              <a:gd name="connsiteX2" fmla="*/ 1741714 w 9733913"/>
              <a:gd name="connsiteY2" fmla="*/ 3473751 h 5576507"/>
              <a:gd name="connsiteX3" fmla="*/ 2627085 w 9733913"/>
              <a:gd name="connsiteY3" fmla="*/ 3038322 h 5576507"/>
              <a:gd name="connsiteX4" fmla="*/ 3585028 w 9733913"/>
              <a:gd name="connsiteY4" fmla="*/ 3705980 h 5576507"/>
              <a:gd name="connsiteX5" fmla="*/ 4325257 w 9733913"/>
              <a:gd name="connsiteY5" fmla="*/ 3328608 h 5576507"/>
              <a:gd name="connsiteX6" fmla="*/ 4905828 w 9733913"/>
              <a:gd name="connsiteY6" fmla="*/ 3009294 h 5576507"/>
              <a:gd name="connsiteX7" fmla="*/ 5442857 w 9733913"/>
              <a:gd name="connsiteY7" fmla="*/ 3285065 h 5576507"/>
              <a:gd name="connsiteX8" fmla="*/ 5558970 w 9733913"/>
              <a:gd name="connsiteY8" fmla="*/ 4359122 h 5576507"/>
              <a:gd name="connsiteX9" fmla="*/ 5457371 w 9733913"/>
              <a:gd name="connsiteY9" fmla="*/ 4533295 h 5576507"/>
              <a:gd name="connsiteX10" fmla="*/ 6037942 w 9733913"/>
              <a:gd name="connsiteY10" fmla="*/ 4939694 h 5576507"/>
              <a:gd name="connsiteX11" fmla="*/ 6923314 w 9733913"/>
              <a:gd name="connsiteY11" fmla="*/ 4925180 h 5576507"/>
              <a:gd name="connsiteX12" fmla="*/ 7590971 w 9733913"/>
              <a:gd name="connsiteY12" fmla="*/ 3517294 h 5576507"/>
              <a:gd name="connsiteX13" fmla="*/ 8331200 w 9733913"/>
              <a:gd name="connsiteY13" fmla="*/ 3183466 h 5576507"/>
              <a:gd name="connsiteX14" fmla="*/ 8694057 w 9733913"/>
              <a:gd name="connsiteY14" fmla="*/ 5331580 h 5576507"/>
              <a:gd name="connsiteX15" fmla="*/ 9695542 w 9733913"/>
              <a:gd name="connsiteY15" fmla="*/ 5520265 h 5576507"/>
              <a:gd name="connsiteX16" fmla="*/ 9550400 w 9733913"/>
              <a:gd name="connsiteY16" fmla="*/ 324151 h 5576507"/>
              <a:gd name="connsiteX17" fmla="*/ 7329714 w 9733913"/>
              <a:gd name="connsiteY17" fmla="*/ 338666 h 5576507"/>
              <a:gd name="connsiteX18" fmla="*/ 87085 w 9733913"/>
              <a:gd name="connsiteY18" fmla="*/ 440265 h 5576507"/>
              <a:gd name="connsiteX19" fmla="*/ 0 w 9733913"/>
              <a:gd name="connsiteY19" fmla="*/ 4083351 h 5576507"/>
              <a:gd name="connsiteX0" fmla="*/ 0 w 9733913"/>
              <a:gd name="connsiteY0" fmla="*/ 4083351 h 5520346"/>
              <a:gd name="connsiteX1" fmla="*/ 1219200 w 9733913"/>
              <a:gd name="connsiteY1" fmla="*/ 4112379 h 5520346"/>
              <a:gd name="connsiteX2" fmla="*/ 1741714 w 9733913"/>
              <a:gd name="connsiteY2" fmla="*/ 3473751 h 5520346"/>
              <a:gd name="connsiteX3" fmla="*/ 2627085 w 9733913"/>
              <a:gd name="connsiteY3" fmla="*/ 3038322 h 5520346"/>
              <a:gd name="connsiteX4" fmla="*/ 3585028 w 9733913"/>
              <a:gd name="connsiteY4" fmla="*/ 3705980 h 5520346"/>
              <a:gd name="connsiteX5" fmla="*/ 4325257 w 9733913"/>
              <a:gd name="connsiteY5" fmla="*/ 3328608 h 5520346"/>
              <a:gd name="connsiteX6" fmla="*/ 4905828 w 9733913"/>
              <a:gd name="connsiteY6" fmla="*/ 3009294 h 5520346"/>
              <a:gd name="connsiteX7" fmla="*/ 5442857 w 9733913"/>
              <a:gd name="connsiteY7" fmla="*/ 3285065 h 5520346"/>
              <a:gd name="connsiteX8" fmla="*/ 5558970 w 9733913"/>
              <a:gd name="connsiteY8" fmla="*/ 4359122 h 5520346"/>
              <a:gd name="connsiteX9" fmla="*/ 5457371 w 9733913"/>
              <a:gd name="connsiteY9" fmla="*/ 4533295 h 5520346"/>
              <a:gd name="connsiteX10" fmla="*/ 6037942 w 9733913"/>
              <a:gd name="connsiteY10" fmla="*/ 4939694 h 5520346"/>
              <a:gd name="connsiteX11" fmla="*/ 6923314 w 9733913"/>
              <a:gd name="connsiteY11" fmla="*/ 4925180 h 5520346"/>
              <a:gd name="connsiteX12" fmla="*/ 7590971 w 9733913"/>
              <a:gd name="connsiteY12" fmla="*/ 3517294 h 5520346"/>
              <a:gd name="connsiteX13" fmla="*/ 8331200 w 9733913"/>
              <a:gd name="connsiteY13" fmla="*/ 3183466 h 5520346"/>
              <a:gd name="connsiteX14" fmla="*/ 9013371 w 9733913"/>
              <a:gd name="connsiteY14" fmla="*/ 3807580 h 5520346"/>
              <a:gd name="connsiteX15" fmla="*/ 9695542 w 9733913"/>
              <a:gd name="connsiteY15" fmla="*/ 5520265 h 5520346"/>
              <a:gd name="connsiteX16" fmla="*/ 9550400 w 9733913"/>
              <a:gd name="connsiteY16" fmla="*/ 324151 h 5520346"/>
              <a:gd name="connsiteX17" fmla="*/ 7329714 w 9733913"/>
              <a:gd name="connsiteY17" fmla="*/ 338666 h 5520346"/>
              <a:gd name="connsiteX18" fmla="*/ 87085 w 9733913"/>
              <a:gd name="connsiteY18" fmla="*/ 440265 h 5520346"/>
              <a:gd name="connsiteX19" fmla="*/ 0 w 9733913"/>
              <a:gd name="connsiteY19" fmla="*/ 4083351 h 5520346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558970 w 9797011"/>
              <a:gd name="connsiteY8" fmla="*/ 4359122 h 5051513"/>
              <a:gd name="connsiteX9" fmla="*/ 5457371 w 9797011"/>
              <a:gd name="connsiteY9" fmla="*/ 4533295 h 5051513"/>
              <a:gd name="connsiteX10" fmla="*/ 6037942 w 9797011"/>
              <a:gd name="connsiteY10" fmla="*/ 4939694 h 5051513"/>
              <a:gd name="connsiteX11" fmla="*/ 6923314 w 9797011"/>
              <a:gd name="connsiteY11" fmla="*/ 4925180 h 5051513"/>
              <a:gd name="connsiteX12" fmla="*/ 7590971 w 9797011"/>
              <a:gd name="connsiteY12" fmla="*/ 3517294 h 5051513"/>
              <a:gd name="connsiteX13" fmla="*/ 8331200 w 9797011"/>
              <a:gd name="connsiteY13" fmla="*/ 3183466 h 5051513"/>
              <a:gd name="connsiteX14" fmla="*/ 9013371 w 9797011"/>
              <a:gd name="connsiteY14" fmla="*/ 3807580 h 5051513"/>
              <a:gd name="connsiteX15" fmla="*/ 9782627 w 9797011"/>
              <a:gd name="connsiteY15" fmla="*/ 4388151 h 5051513"/>
              <a:gd name="connsiteX16" fmla="*/ 9550400 w 9797011"/>
              <a:gd name="connsiteY16" fmla="*/ 324151 h 5051513"/>
              <a:gd name="connsiteX17" fmla="*/ 7329714 w 9797011"/>
              <a:gd name="connsiteY17" fmla="*/ 338666 h 5051513"/>
              <a:gd name="connsiteX18" fmla="*/ 87085 w 9797011"/>
              <a:gd name="connsiteY18" fmla="*/ 440265 h 5051513"/>
              <a:gd name="connsiteX19" fmla="*/ 0 w 9797011"/>
              <a:gd name="connsiteY19" fmla="*/ 4083351 h 5051513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457371 w 9797011"/>
              <a:gd name="connsiteY8" fmla="*/ 4533295 h 5051513"/>
              <a:gd name="connsiteX9" fmla="*/ 6037942 w 9797011"/>
              <a:gd name="connsiteY9" fmla="*/ 4939694 h 5051513"/>
              <a:gd name="connsiteX10" fmla="*/ 6923314 w 9797011"/>
              <a:gd name="connsiteY10" fmla="*/ 4925180 h 5051513"/>
              <a:gd name="connsiteX11" fmla="*/ 7590971 w 9797011"/>
              <a:gd name="connsiteY11" fmla="*/ 3517294 h 5051513"/>
              <a:gd name="connsiteX12" fmla="*/ 8331200 w 9797011"/>
              <a:gd name="connsiteY12" fmla="*/ 3183466 h 5051513"/>
              <a:gd name="connsiteX13" fmla="*/ 9013371 w 9797011"/>
              <a:gd name="connsiteY13" fmla="*/ 3807580 h 5051513"/>
              <a:gd name="connsiteX14" fmla="*/ 9782627 w 9797011"/>
              <a:gd name="connsiteY14" fmla="*/ 4388151 h 5051513"/>
              <a:gd name="connsiteX15" fmla="*/ 9550400 w 9797011"/>
              <a:gd name="connsiteY15" fmla="*/ 324151 h 5051513"/>
              <a:gd name="connsiteX16" fmla="*/ 7329714 w 9797011"/>
              <a:gd name="connsiteY16" fmla="*/ 338666 h 5051513"/>
              <a:gd name="connsiteX17" fmla="*/ 87085 w 9797011"/>
              <a:gd name="connsiteY17" fmla="*/ 440265 h 5051513"/>
              <a:gd name="connsiteX18" fmla="*/ 0 w 9797011"/>
              <a:gd name="connsiteY18" fmla="*/ 4083351 h 5051513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585028 w 9797011"/>
              <a:gd name="connsiteY4" fmla="*/ 3705980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97011" h="5058669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19866" y="2999617"/>
                  <a:pt x="2627085" y="3038322"/>
                </a:cubicBezTo>
                <a:cubicBezTo>
                  <a:pt x="2934304" y="3077027"/>
                  <a:pt x="3301999" y="3657599"/>
                  <a:pt x="3585028" y="3705980"/>
                </a:cubicBezTo>
                <a:cubicBezTo>
                  <a:pt x="3868057" y="3754361"/>
                  <a:pt x="4105124" y="3444722"/>
                  <a:pt x="4325257" y="3328608"/>
                </a:cubicBezTo>
                <a:cubicBezTo>
                  <a:pt x="4545390" y="3212494"/>
                  <a:pt x="4719561" y="3016551"/>
                  <a:pt x="4905828" y="3009294"/>
                </a:cubicBezTo>
                <a:cubicBezTo>
                  <a:pt x="5092095" y="3002037"/>
                  <a:pt x="5324324" y="3055255"/>
                  <a:pt x="5442857" y="3285065"/>
                </a:cubicBezTo>
                <a:cubicBezTo>
                  <a:pt x="5561390" y="3514875"/>
                  <a:pt x="5517847" y="4112381"/>
                  <a:pt x="5617028" y="4388152"/>
                </a:cubicBezTo>
                <a:cubicBezTo>
                  <a:pt x="5716209" y="4663923"/>
                  <a:pt x="5820228" y="4850189"/>
                  <a:pt x="6037942" y="4939694"/>
                </a:cubicBezTo>
                <a:cubicBezTo>
                  <a:pt x="6255656" y="5029199"/>
                  <a:pt x="6664476" y="5162247"/>
                  <a:pt x="6923314" y="4925180"/>
                </a:cubicBezTo>
                <a:cubicBezTo>
                  <a:pt x="7182152" y="4688113"/>
                  <a:pt x="7356323" y="3807580"/>
                  <a:pt x="7590971" y="3517294"/>
                </a:cubicBezTo>
                <a:cubicBezTo>
                  <a:pt x="7825619" y="3227008"/>
                  <a:pt x="8094133" y="3135085"/>
                  <a:pt x="8331200" y="3183466"/>
                </a:cubicBezTo>
                <a:cubicBezTo>
                  <a:pt x="8568267" y="3231847"/>
                  <a:pt x="8771467" y="3606799"/>
                  <a:pt x="9013371" y="3807580"/>
                </a:cubicBezTo>
                <a:cubicBezTo>
                  <a:pt x="9255276" y="4008361"/>
                  <a:pt x="9901160" y="4400246"/>
                  <a:pt x="9782627" y="4388151"/>
                </a:cubicBezTo>
                <a:cubicBezTo>
                  <a:pt x="9211732" y="4301065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Solvent boundary problem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3116952" y="3389090"/>
            <a:ext cx="1857827" cy="2714169"/>
            <a:chOff x="1306287" y="3367317"/>
            <a:chExt cx="1857827" cy="2714169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936180" y="3389089"/>
            <a:ext cx="1857827" cy="2714169"/>
            <a:chOff x="1306287" y="3367317"/>
            <a:chExt cx="1857827" cy="2714169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 flipH="1">
            <a:off x="7090244" y="3389090"/>
            <a:ext cx="1857827" cy="2714169"/>
            <a:chOff x="1306287" y="3367317"/>
            <a:chExt cx="1857827" cy="2714169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112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>
          <a:xfrm>
            <a:off x="-290285" y="-541867"/>
            <a:ext cx="9797011" cy="5281187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037942 w 9733913"/>
              <a:gd name="connsiteY9" fmla="*/ 4939694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7170057 w 9733913"/>
              <a:gd name="connsiteY11" fmla="*/ 3110895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6923314 w 9733913"/>
              <a:gd name="connsiteY11" fmla="*/ 4925180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76507"/>
              <a:gd name="connsiteX1" fmla="*/ 1219200 w 9733913"/>
              <a:gd name="connsiteY1" fmla="*/ 4112379 h 5576507"/>
              <a:gd name="connsiteX2" fmla="*/ 1741714 w 9733913"/>
              <a:gd name="connsiteY2" fmla="*/ 3473751 h 5576507"/>
              <a:gd name="connsiteX3" fmla="*/ 2627085 w 9733913"/>
              <a:gd name="connsiteY3" fmla="*/ 3038322 h 5576507"/>
              <a:gd name="connsiteX4" fmla="*/ 3585028 w 9733913"/>
              <a:gd name="connsiteY4" fmla="*/ 3705980 h 5576507"/>
              <a:gd name="connsiteX5" fmla="*/ 4325257 w 9733913"/>
              <a:gd name="connsiteY5" fmla="*/ 3328608 h 5576507"/>
              <a:gd name="connsiteX6" fmla="*/ 4905828 w 9733913"/>
              <a:gd name="connsiteY6" fmla="*/ 3009294 h 5576507"/>
              <a:gd name="connsiteX7" fmla="*/ 5442857 w 9733913"/>
              <a:gd name="connsiteY7" fmla="*/ 3285065 h 5576507"/>
              <a:gd name="connsiteX8" fmla="*/ 5558970 w 9733913"/>
              <a:gd name="connsiteY8" fmla="*/ 4359122 h 5576507"/>
              <a:gd name="connsiteX9" fmla="*/ 5457371 w 9733913"/>
              <a:gd name="connsiteY9" fmla="*/ 4533295 h 5576507"/>
              <a:gd name="connsiteX10" fmla="*/ 6037942 w 9733913"/>
              <a:gd name="connsiteY10" fmla="*/ 4939694 h 5576507"/>
              <a:gd name="connsiteX11" fmla="*/ 6923314 w 9733913"/>
              <a:gd name="connsiteY11" fmla="*/ 4925180 h 5576507"/>
              <a:gd name="connsiteX12" fmla="*/ 7590971 w 9733913"/>
              <a:gd name="connsiteY12" fmla="*/ 3517294 h 5576507"/>
              <a:gd name="connsiteX13" fmla="*/ 8331200 w 9733913"/>
              <a:gd name="connsiteY13" fmla="*/ 3183466 h 5576507"/>
              <a:gd name="connsiteX14" fmla="*/ 8694057 w 9733913"/>
              <a:gd name="connsiteY14" fmla="*/ 5331580 h 5576507"/>
              <a:gd name="connsiteX15" fmla="*/ 9695542 w 9733913"/>
              <a:gd name="connsiteY15" fmla="*/ 5520265 h 5576507"/>
              <a:gd name="connsiteX16" fmla="*/ 9550400 w 9733913"/>
              <a:gd name="connsiteY16" fmla="*/ 324151 h 5576507"/>
              <a:gd name="connsiteX17" fmla="*/ 7329714 w 9733913"/>
              <a:gd name="connsiteY17" fmla="*/ 338666 h 5576507"/>
              <a:gd name="connsiteX18" fmla="*/ 87085 w 9733913"/>
              <a:gd name="connsiteY18" fmla="*/ 440265 h 5576507"/>
              <a:gd name="connsiteX19" fmla="*/ 0 w 9733913"/>
              <a:gd name="connsiteY19" fmla="*/ 4083351 h 5576507"/>
              <a:gd name="connsiteX0" fmla="*/ 0 w 9733913"/>
              <a:gd name="connsiteY0" fmla="*/ 4083351 h 5520346"/>
              <a:gd name="connsiteX1" fmla="*/ 1219200 w 9733913"/>
              <a:gd name="connsiteY1" fmla="*/ 4112379 h 5520346"/>
              <a:gd name="connsiteX2" fmla="*/ 1741714 w 9733913"/>
              <a:gd name="connsiteY2" fmla="*/ 3473751 h 5520346"/>
              <a:gd name="connsiteX3" fmla="*/ 2627085 w 9733913"/>
              <a:gd name="connsiteY3" fmla="*/ 3038322 h 5520346"/>
              <a:gd name="connsiteX4" fmla="*/ 3585028 w 9733913"/>
              <a:gd name="connsiteY4" fmla="*/ 3705980 h 5520346"/>
              <a:gd name="connsiteX5" fmla="*/ 4325257 w 9733913"/>
              <a:gd name="connsiteY5" fmla="*/ 3328608 h 5520346"/>
              <a:gd name="connsiteX6" fmla="*/ 4905828 w 9733913"/>
              <a:gd name="connsiteY6" fmla="*/ 3009294 h 5520346"/>
              <a:gd name="connsiteX7" fmla="*/ 5442857 w 9733913"/>
              <a:gd name="connsiteY7" fmla="*/ 3285065 h 5520346"/>
              <a:gd name="connsiteX8" fmla="*/ 5558970 w 9733913"/>
              <a:gd name="connsiteY8" fmla="*/ 4359122 h 5520346"/>
              <a:gd name="connsiteX9" fmla="*/ 5457371 w 9733913"/>
              <a:gd name="connsiteY9" fmla="*/ 4533295 h 5520346"/>
              <a:gd name="connsiteX10" fmla="*/ 6037942 w 9733913"/>
              <a:gd name="connsiteY10" fmla="*/ 4939694 h 5520346"/>
              <a:gd name="connsiteX11" fmla="*/ 6923314 w 9733913"/>
              <a:gd name="connsiteY11" fmla="*/ 4925180 h 5520346"/>
              <a:gd name="connsiteX12" fmla="*/ 7590971 w 9733913"/>
              <a:gd name="connsiteY12" fmla="*/ 3517294 h 5520346"/>
              <a:gd name="connsiteX13" fmla="*/ 8331200 w 9733913"/>
              <a:gd name="connsiteY13" fmla="*/ 3183466 h 5520346"/>
              <a:gd name="connsiteX14" fmla="*/ 9013371 w 9733913"/>
              <a:gd name="connsiteY14" fmla="*/ 3807580 h 5520346"/>
              <a:gd name="connsiteX15" fmla="*/ 9695542 w 9733913"/>
              <a:gd name="connsiteY15" fmla="*/ 5520265 h 5520346"/>
              <a:gd name="connsiteX16" fmla="*/ 9550400 w 9733913"/>
              <a:gd name="connsiteY16" fmla="*/ 324151 h 5520346"/>
              <a:gd name="connsiteX17" fmla="*/ 7329714 w 9733913"/>
              <a:gd name="connsiteY17" fmla="*/ 338666 h 5520346"/>
              <a:gd name="connsiteX18" fmla="*/ 87085 w 9733913"/>
              <a:gd name="connsiteY18" fmla="*/ 440265 h 5520346"/>
              <a:gd name="connsiteX19" fmla="*/ 0 w 9733913"/>
              <a:gd name="connsiteY19" fmla="*/ 4083351 h 5520346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558970 w 9797011"/>
              <a:gd name="connsiteY8" fmla="*/ 4359122 h 5051513"/>
              <a:gd name="connsiteX9" fmla="*/ 5457371 w 9797011"/>
              <a:gd name="connsiteY9" fmla="*/ 4533295 h 5051513"/>
              <a:gd name="connsiteX10" fmla="*/ 6037942 w 9797011"/>
              <a:gd name="connsiteY10" fmla="*/ 4939694 h 5051513"/>
              <a:gd name="connsiteX11" fmla="*/ 6923314 w 9797011"/>
              <a:gd name="connsiteY11" fmla="*/ 4925180 h 5051513"/>
              <a:gd name="connsiteX12" fmla="*/ 7590971 w 9797011"/>
              <a:gd name="connsiteY12" fmla="*/ 3517294 h 5051513"/>
              <a:gd name="connsiteX13" fmla="*/ 8331200 w 9797011"/>
              <a:gd name="connsiteY13" fmla="*/ 3183466 h 5051513"/>
              <a:gd name="connsiteX14" fmla="*/ 9013371 w 9797011"/>
              <a:gd name="connsiteY14" fmla="*/ 3807580 h 5051513"/>
              <a:gd name="connsiteX15" fmla="*/ 9782627 w 9797011"/>
              <a:gd name="connsiteY15" fmla="*/ 4388151 h 5051513"/>
              <a:gd name="connsiteX16" fmla="*/ 9550400 w 9797011"/>
              <a:gd name="connsiteY16" fmla="*/ 324151 h 5051513"/>
              <a:gd name="connsiteX17" fmla="*/ 7329714 w 9797011"/>
              <a:gd name="connsiteY17" fmla="*/ 338666 h 5051513"/>
              <a:gd name="connsiteX18" fmla="*/ 87085 w 9797011"/>
              <a:gd name="connsiteY18" fmla="*/ 440265 h 5051513"/>
              <a:gd name="connsiteX19" fmla="*/ 0 w 9797011"/>
              <a:gd name="connsiteY19" fmla="*/ 4083351 h 5051513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457371 w 9797011"/>
              <a:gd name="connsiteY8" fmla="*/ 4533295 h 5051513"/>
              <a:gd name="connsiteX9" fmla="*/ 6037942 w 9797011"/>
              <a:gd name="connsiteY9" fmla="*/ 4939694 h 5051513"/>
              <a:gd name="connsiteX10" fmla="*/ 6923314 w 9797011"/>
              <a:gd name="connsiteY10" fmla="*/ 4925180 h 5051513"/>
              <a:gd name="connsiteX11" fmla="*/ 7590971 w 9797011"/>
              <a:gd name="connsiteY11" fmla="*/ 3517294 h 5051513"/>
              <a:gd name="connsiteX12" fmla="*/ 8331200 w 9797011"/>
              <a:gd name="connsiteY12" fmla="*/ 3183466 h 5051513"/>
              <a:gd name="connsiteX13" fmla="*/ 9013371 w 9797011"/>
              <a:gd name="connsiteY13" fmla="*/ 3807580 h 5051513"/>
              <a:gd name="connsiteX14" fmla="*/ 9782627 w 9797011"/>
              <a:gd name="connsiteY14" fmla="*/ 4388151 h 5051513"/>
              <a:gd name="connsiteX15" fmla="*/ 9550400 w 9797011"/>
              <a:gd name="connsiteY15" fmla="*/ 324151 h 5051513"/>
              <a:gd name="connsiteX16" fmla="*/ 7329714 w 9797011"/>
              <a:gd name="connsiteY16" fmla="*/ 338666 h 5051513"/>
              <a:gd name="connsiteX17" fmla="*/ 87085 w 9797011"/>
              <a:gd name="connsiteY17" fmla="*/ 440265 h 5051513"/>
              <a:gd name="connsiteX18" fmla="*/ 0 w 9797011"/>
              <a:gd name="connsiteY18" fmla="*/ 4083351 h 5051513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585028 w 9797011"/>
              <a:gd name="connsiteY4" fmla="*/ 3705980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3541486 w 9797011"/>
              <a:gd name="connsiteY5" fmla="*/ 4939693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5617028 w 9797011"/>
              <a:gd name="connsiteY8" fmla="*/ 4388152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923314 w 9797011"/>
              <a:gd name="connsiteY9" fmla="*/ 4925180 h 5281187"/>
              <a:gd name="connsiteX10" fmla="*/ 7590971 w 9797011"/>
              <a:gd name="connsiteY10" fmla="*/ 3517294 h 5281187"/>
              <a:gd name="connsiteX11" fmla="*/ 8331200 w 9797011"/>
              <a:gd name="connsiteY11" fmla="*/ 3183466 h 5281187"/>
              <a:gd name="connsiteX12" fmla="*/ 9013371 w 9797011"/>
              <a:gd name="connsiteY12" fmla="*/ 3807580 h 5281187"/>
              <a:gd name="connsiteX13" fmla="*/ 9782627 w 9797011"/>
              <a:gd name="connsiteY13" fmla="*/ 4388151 h 5281187"/>
              <a:gd name="connsiteX14" fmla="*/ 9550400 w 9797011"/>
              <a:gd name="connsiteY14" fmla="*/ 324151 h 5281187"/>
              <a:gd name="connsiteX15" fmla="*/ 7329714 w 9797011"/>
              <a:gd name="connsiteY15" fmla="*/ 338666 h 5281187"/>
              <a:gd name="connsiteX16" fmla="*/ 87085 w 9797011"/>
              <a:gd name="connsiteY16" fmla="*/ 440265 h 5281187"/>
              <a:gd name="connsiteX17" fmla="*/ 0 w 9797011"/>
              <a:gd name="connsiteY17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7590971 w 9797011"/>
              <a:gd name="connsiteY9" fmla="*/ 3517294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797011" h="5281187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46476" y="2953655"/>
                  <a:pt x="2627085" y="3038322"/>
                </a:cubicBezTo>
                <a:cubicBezTo>
                  <a:pt x="2907694" y="3122989"/>
                  <a:pt x="3272971" y="3664857"/>
                  <a:pt x="3425371" y="3981752"/>
                </a:cubicBezTo>
                <a:cubicBezTo>
                  <a:pt x="3577771" y="4298647"/>
                  <a:pt x="3369734" y="4741331"/>
                  <a:pt x="3541486" y="4939693"/>
                </a:cubicBezTo>
                <a:cubicBezTo>
                  <a:pt x="3713238" y="5138055"/>
                  <a:pt x="4138990" y="5447693"/>
                  <a:pt x="4455885" y="5171922"/>
                </a:cubicBezTo>
                <a:cubicBezTo>
                  <a:pt x="4772780" y="4896151"/>
                  <a:pt x="5145314" y="3618893"/>
                  <a:pt x="5442857" y="3285065"/>
                </a:cubicBezTo>
                <a:cubicBezTo>
                  <a:pt x="5740400" y="2951237"/>
                  <a:pt x="5883123" y="2970590"/>
                  <a:pt x="6241142" y="3168952"/>
                </a:cubicBezTo>
                <a:cubicBezTo>
                  <a:pt x="6599161" y="3367314"/>
                  <a:pt x="6531428" y="3645504"/>
                  <a:pt x="6879771" y="3647923"/>
                </a:cubicBezTo>
                <a:cubicBezTo>
                  <a:pt x="7228114" y="3650342"/>
                  <a:pt x="7975600" y="3156857"/>
                  <a:pt x="8331200" y="3183466"/>
                </a:cubicBezTo>
                <a:cubicBezTo>
                  <a:pt x="8686800" y="3210076"/>
                  <a:pt x="8771467" y="3606799"/>
                  <a:pt x="9013371" y="3807580"/>
                </a:cubicBezTo>
                <a:cubicBezTo>
                  <a:pt x="9255276" y="4008361"/>
                  <a:pt x="9901160" y="4400246"/>
                  <a:pt x="9782627" y="4388151"/>
                </a:cubicBezTo>
                <a:cubicBezTo>
                  <a:pt x="9211732" y="4301065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Solvent boundary problem</a:t>
            </a:r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936180" y="3389089"/>
            <a:ext cx="1857827" cy="2714169"/>
            <a:chOff x="1306287" y="3367317"/>
            <a:chExt cx="1857827" cy="2714169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 flipH="1">
            <a:off x="7090244" y="3389090"/>
            <a:ext cx="1857827" cy="2714169"/>
            <a:chOff x="1306287" y="3367317"/>
            <a:chExt cx="1857827" cy="2714169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 flipH="1">
            <a:off x="4945751" y="3389090"/>
            <a:ext cx="1857827" cy="2714169"/>
            <a:chOff x="1306287" y="3367317"/>
            <a:chExt cx="1857827" cy="2714169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71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>
          <a:xfrm>
            <a:off x="-362856" y="-541865"/>
            <a:ext cx="9869582" cy="5289055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037942 w 9733913"/>
              <a:gd name="connsiteY9" fmla="*/ 4939694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7170057 w 9733913"/>
              <a:gd name="connsiteY11" fmla="*/ 3110895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6923314 w 9733913"/>
              <a:gd name="connsiteY11" fmla="*/ 4925180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76507"/>
              <a:gd name="connsiteX1" fmla="*/ 1219200 w 9733913"/>
              <a:gd name="connsiteY1" fmla="*/ 4112379 h 5576507"/>
              <a:gd name="connsiteX2" fmla="*/ 1741714 w 9733913"/>
              <a:gd name="connsiteY2" fmla="*/ 3473751 h 5576507"/>
              <a:gd name="connsiteX3" fmla="*/ 2627085 w 9733913"/>
              <a:gd name="connsiteY3" fmla="*/ 3038322 h 5576507"/>
              <a:gd name="connsiteX4" fmla="*/ 3585028 w 9733913"/>
              <a:gd name="connsiteY4" fmla="*/ 3705980 h 5576507"/>
              <a:gd name="connsiteX5" fmla="*/ 4325257 w 9733913"/>
              <a:gd name="connsiteY5" fmla="*/ 3328608 h 5576507"/>
              <a:gd name="connsiteX6" fmla="*/ 4905828 w 9733913"/>
              <a:gd name="connsiteY6" fmla="*/ 3009294 h 5576507"/>
              <a:gd name="connsiteX7" fmla="*/ 5442857 w 9733913"/>
              <a:gd name="connsiteY7" fmla="*/ 3285065 h 5576507"/>
              <a:gd name="connsiteX8" fmla="*/ 5558970 w 9733913"/>
              <a:gd name="connsiteY8" fmla="*/ 4359122 h 5576507"/>
              <a:gd name="connsiteX9" fmla="*/ 5457371 w 9733913"/>
              <a:gd name="connsiteY9" fmla="*/ 4533295 h 5576507"/>
              <a:gd name="connsiteX10" fmla="*/ 6037942 w 9733913"/>
              <a:gd name="connsiteY10" fmla="*/ 4939694 h 5576507"/>
              <a:gd name="connsiteX11" fmla="*/ 6923314 w 9733913"/>
              <a:gd name="connsiteY11" fmla="*/ 4925180 h 5576507"/>
              <a:gd name="connsiteX12" fmla="*/ 7590971 w 9733913"/>
              <a:gd name="connsiteY12" fmla="*/ 3517294 h 5576507"/>
              <a:gd name="connsiteX13" fmla="*/ 8331200 w 9733913"/>
              <a:gd name="connsiteY13" fmla="*/ 3183466 h 5576507"/>
              <a:gd name="connsiteX14" fmla="*/ 8694057 w 9733913"/>
              <a:gd name="connsiteY14" fmla="*/ 5331580 h 5576507"/>
              <a:gd name="connsiteX15" fmla="*/ 9695542 w 9733913"/>
              <a:gd name="connsiteY15" fmla="*/ 5520265 h 5576507"/>
              <a:gd name="connsiteX16" fmla="*/ 9550400 w 9733913"/>
              <a:gd name="connsiteY16" fmla="*/ 324151 h 5576507"/>
              <a:gd name="connsiteX17" fmla="*/ 7329714 w 9733913"/>
              <a:gd name="connsiteY17" fmla="*/ 338666 h 5576507"/>
              <a:gd name="connsiteX18" fmla="*/ 87085 w 9733913"/>
              <a:gd name="connsiteY18" fmla="*/ 440265 h 5576507"/>
              <a:gd name="connsiteX19" fmla="*/ 0 w 9733913"/>
              <a:gd name="connsiteY19" fmla="*/ 4083351 h 5576507"/>
              <a:gd name="connsiteX0" fmla="*/ 0 w 9733913"/>
              <a:gd name="connsiteY0" fmla="*/ 4083351 h 5520346"/>
              <a:gd name="connsiteX1" fmla="*/ 1219200 w 9733913"/>
              <a:gd name="connsiteY1" fmla="*/ 4112379 h 5520346"/>
              <a:gd name="connsiteX2" fmla="*/ 1741714 w 9733913"/>
              <a:gd name="connsiteY2" fmla="*/ 3473751 h 5520346"/>
              <a:gd name="connsiteX3" fmla="*/ 2627085 w 9733913"/>
              <a:gd name="connsiteY3" fmla="*/ 3038322 h 5520346"/>
              <a:gd name="connsiteX4" fmla="*/ 3585028 w 9733913"/>
              <a:gd name="connsiteY4" fmla="*/ 3705980 h 5520346"/>
              <a:gd name="connsiteX5" fmla="*/ 4325257 w 9733913"/>
              <a:gd name="connsiteY5" fmla="*/ 3328608 h 5520346"/>
              <a:gd name="connsiteX6" fmla="*/ 4905828 w 9733913"/>
              <a:gd name="connsiteY6" fmla="*/ 3009294 h 5520346"/>
              <a:gd name="connsiteX7" fmla="*/ 5442857 w 9733913"/>
              <a:gd name="connsiteY7" fmla="*/ 3285065 h 5520346"/>
              <a:gd name="connsiteX8" fmla="*/ 5558970 w 9733913"/>
              <a:gd name="connsiteY8" fmla="*/ 4359122 h 5520346"/>
              <a:gd name="connsiteX9" fmla="*/ 5457371 w 9733913"/>
              <a:gd name="connsiteY9" fmla="*/ 4533295 h 5520346"/>
              <a:gd name="connsiteX10" fmla="*/ 6037942 w 9733913"/>
              <a:gd name="connsiteY10" fmla="*/ 4939694 h 5520346"/>
              <a:gd name="connsiteX11" fmla="*/ 6923314 w 9733913"/>
              <a:gd name="connsiteY11" fmla="*/ 4925180 h 5520346"/>
              <a:gd name="connsiteX12" fmla="*/ 7590971 w 9733913"/>
              <a:gd name="connsiteY12" fmla="*/ 3517294 h 5520346"/>
              <a:gd name="connsiteX13" fmla="*/ 8331200 w 9733913"/>
              <a:gd name="connsiteY13" fmla="*/ 3183466 h 5520346"/>
              <a:gd name="connsiteX14" fmla="*/ 9013371 w 9733913"/>
              <a:gd name="connsiteY14" fmla="*/ 3807580 h 5520346"/>
              <a:gd name="connsiteX15" fmla="*/ 9695542 w 9733913"/>
              <a:gd name="connsiteY15" fmla="*/ 5520265 h 5520346"/>
              <a:gd name="connsiteX16" fmla="*/ 9550400 w 9733913"/>
              <a:gd name="connsiteY16" fmla="*/ 324151 h 5520346"/>
              <a:gd name="connsiteX17" fmla="*/ 7329714 w 9733913"/>
              <a:gd name="connsiteY17" fmla="*/ 338666 h 5520346"/>
              <a:gd name="connsiteX18" fmla="*/ 87085 w 9733913"/>
              <a:gd name="connsiteY18" fmla="*/ 440265 h 5520346"/>
              <a:gd name="connsiteX19" fmla="*/ 0 w 9733913"/>
              <a:gd name="connsiteY19" fmla="*/ 4083351 h 5520346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558970 w 9797011"/>
              <a:gd name="connsiteY8" fmla="*/ 4359122 h 5051513"/>
              <a:gd name="connsiteX9" fmla="*/ 5457371 w 9797011"/>
              <a:gd name="connsiteY9" fmla="*/ 4533295 h 5051513"/>
              <a:gd name="connsiteX10" fmla="*/ 6037942 w 9797011"/>
              <a:gd name="connsiteY10" fmla="*/ 4939694 h 5051513"/>
              <a:gd name="connsiteX11" fmla="*/ 6923314 w 9797011"/>
              <a:gd name="connsiteY11" fmla="*/ 4925180 h 5051513"/>
              <a:gd name="connsiteX12" fmla="*/ 7590971 w 9797011"/>
              <a:gd name="connsiteY12" fmla="*/ 3517294 h 5051513"/>
              <a:gd name="connsiteX13" fmla="*/ 8331200 w 9797011"/>
              <a:gd name="connsiteY13" fmla="*/ 3183466 h 5051513"/>
              <a:gd name="connsiteX14" fmla="*/ 9013371 w 9797011"/>
              <a:gd name="connsiteY14" fmla="*/ 3807580 h 5051513"/>
              <a:gd name="connsiteX15" fmla="*/ 9782627 w 9797011"/>
              <a:gd name="connsiteY15" fmla="*/ 4388151 h 5051513"/>
              <a:gd name="connsiteX16" fmla="*/ 9550400 w 9797011"/>
              <a:gd name="connsiteY16" fmla="*/ 324151 h 5051513"/>
              <a:gd name="connsiteX17" fmla="*/ 7329714 w 9797011"/>
              <a:gd name="connsiteY17" fmla="*/ 338666 h 5051513"/>
              <a:gd name="connsiteX18" fmla="*/ 87085 w 9797011"/>
              <a:gd name="connsiteY18" fmla="*/ 440265 h 5051513"/>
              <a:gd name="connsiteX19" fmla="*/ 0 w 9797011"/>
              <a:gd name="connsiteY19" fmla="*/ 4083351 h 5051513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457371 w 9797011"/>
              <a:gd name="connsiteY8" fmla="*/ 4533295 h 5051513"/>
              <a:gd name="connsiteX9" fmla="*/ 6037942 w 9797011"/>
              <a:gd name="connsiteY9" fmla="*/ 4939694 h 5051513"/>
              <a:gd name="connsiteX10" fmla="*/ 6923314 w 9797011"/>
              <a:gd name="connsiteY10" fmla="*/ 4925180 h 5051513"/>
              <a:gd name="connsiteX11" fmla="*/ 7590971 w 9797011"/>
              <a:gd name="connsiteY11" fmla="*/ 3517294 h 5051513"/>
              <a:gd name="connsiteX12" fmla="*/ 8331200 w 9797011"/>
              <a:gd name="connsiteY12" fmla="*/ 3183466 h 5051513"/>
              <a:gd name="connsiteX13" fmla="*/ 9013371 w 9797011"/>
              <a:gd name="connsiteY13" fmla="*/ 3807580 h 5051513"/>
              <a:gd name="connsiteX14" fmla="*/ 9782627 w 9797011"/>
              <a:gd name="connsiteY14" fmla="*/ 4388151 h 5051513"/>
              <a:gd name="connsiteX15" fmla="*/ 9550400 w 9797011"/>
              <a:gd name="connsiteY15" fmla="*/ 324151 h 5051513"/>
              <a:gd name="connsiteX16" fmla="*/ 7329714 w 9797011"/>
              <a:gd name="connsiteY16" fmla="*/ 338666 h 5051513"/>
              <a:gd name="connsiteX17" fmla="*/ 87085 w 9797011"/>
              <a:gd name="connsiteY17" fmla="*/ 440265 h 5051513"/>
              <a:gd name="connsiteX18" fmla="*/ 0 w 9797011"/>
              <a:gd name="connsiteY18" fmla="*/ 4083351 h 5051513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585028 w 9797011"/>
              <a:gd name="connsiteY4" fmla="*/ 3705980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3541486 w 9797011"/>
              <a:gd name="connsiteY5" fmla="*/ 4939693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5617028 w 9797011"/>
              <a:gd name="connsiteY8" fmla="*/ 4388152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923314 w 9797011"/>
              <a:gd name="connsiteY9" fmla="*/ 4925180 h 5281187"/>
              <a:gd name="connsiteX10" fmla="*/ 7590971 w 9797011"/>
              <a:gd name="connsiteY10" fmla="*/ 3517294 h 5281187"/>
              <a:gd name="connsiteX11" fmla="*/ 8331200 w 9797011"/>
              <a:gd name="connsiteY11" fmla="*/ 3183466 h 5281187"/>
              <a:gd name="connsiteX12" fmla="*/ 9013371 w 9797011"/>
              <a:gd name="connsiteY12" fmla="*/ 3807580 h 5281187"/>
              <a:gd name="connsiteX13" fmla="*/ 9782627 w 9797011"/>
              <a:gd name="connsiteY13" fmla="*/ 4388151 h 5281187"/>
              <a:gd name="connsiteX14" fmla="*/ 9550400 w 9797011"/>
              <a:gd name="connsiteY14" fmla="*/ 324151 h 5281187"/>
              <a:gd name="connsiteX15" fmla="*/ 7329714 w 9797011"/>
              <a:gd name="connsiteY15" fmla="*/ 338666 h 5281187"/>
              <a:gd name="connsiteX16" fmla="*/ 87085 w 9797011"/>
              <a:gd name="connsiteY16" fmla="*/ 440265 h 5281187"/>
              <a:gd name="connsiteX17" fmla="*/ 0 w 9797011"/>
              <a:gd name="connsiteY17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7590971 w 9797011"/>
              <a:gd name="connsiteY9" fmla="*/ 3517294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4940465"/>
              <a:gd name="connsiteX1" fmla="*/ 1219200 w 9797011"/>
              <a:gd name="connsiteY1" fmla="*/ 4112379 h 4940465"/>
              <a:gd name="connsiteX2" fmla="*/ 1741714 w 9797011"/>
              <a:gd name="connsiteY2" fmla="*/ 3473751 h 4940465"/>
              <a:gd name="connsiteX3" fmla="*/ 2627085 w 9797011"/>
              <a:gd name="connsiteY3" fmla="*/ 3038322 h 4940465"/>
              <a:gd name="connsiteX4" fmla="*/ 3425371 w 9797011"/>
              <a:gd name="connsiteY4" fmla="*/ 3981752 h 4940465"/>
              <a:gd name="connsiteX5" fmla="*/ 3541486 w 9797011"/>
              <a:gd name="connsiteY5" fmla="*/ 4939693 h 4940465"/>
              <a:gd name="connsiteX6" fmla="*/ 4513943 w 9797011"/>
              <a:gd name="connsiteY6" fmla="*/ 3822094 h 4940465"/>
              <a:gd name="connsiteX7" fmla="*/ 5442857 w 9797011"/>
              <a:gd name="connsiteY7" fmla="*/ 3285065 h 4940465"/>
              <a:gd name="connsiteX8" fmla="*/ 6241142 w 9797011"/>
              <a:gd name="connsiteY8" fmla="*/ 3168952 h 4940465"/>
              <a:gd name="connsiteX9" fmla="*/ 6879771 w 9797011"/>
              <a:gd name="connsiteY9" fmla="*/ 3647923 h 4940465"/>
              <a:gd name="connsiteX10" fmla="*/ 8331200 w 9797011"/>
              <a:gd name="connsiteY10" fmla="*/ 3183466 h 4940465"/>
              <a:gd name="connsiteX11" fmla="*/ 9013371 w 9797011"/>
              <a:gd name="connsiteY11" fmla="*/ 3807580 h 4940465"/>
              <a:gd name="connsiteX12" fmla="*/ 9782627 w 9797011"/>
              <a:gd name="connsiteY12" fmla="*/ 4388151 h 4940465"/>
              <a:gd name="connsiteX13" fmla="*/ 9550400 w 9797011"/>
              <a:gd name="connsiteY13" fmla="*/ 324151 h 4940465"/>
              <a:gd name="connsiteX14" fmla="*/ 7329714 w 9797011"/>
              <a:gd name="connsiteY14" fmla="*/ 338666 h 4940465"/>
              <a:gd name="connsiteX15" fmla="*/ 87085 w 9797011"/>
              <a:gd name="connsiteY15" fmla="*/ 440265 h 4940465"/>
              <a:gd name="connsiteX16" fmla="*/ 0 w 9797011"/>
              <a:gd name="connsiteY16" fmla="*/ 4083351 h 4940465"/>
              <a:gd name="connsiteX0" fmla="*/ 0 w 9797011"/>
              <a:gd name="connsiteY0" fmla="*/ 4083351 h 4388424"/>
              <a:gd name="connsiteX1" fmla="*/ 1219200 w 9797011"/>
              <a:gd name="connsiteY1" fmla="*/ 4112379 h 4388424"/>
              <a:gd name="connsiteX2" fmla="*/ 1741714 w 9797011"/>
              <a:gd name="connsiteY2" fmla="*/ 3473751 h 4388424"/>
              <a:gd name="connsiteX3" fmla="*/ 2627085 w 9797011"/>
              <a:gd name="connsiteY3" fmla="*/ 3038322 h 4388424"/>
              <a:gd name="connsiteX4" fmla="*/ 3425371 w 9797011"/>
              <a:gd name="connsiteY4" fmla="*/ 3981752 h 4388424"/>
              <a:gd name="connsiteX5" fmla="*/ 4513943 w 9797011"/>
              <a:gd name="connsiteY5" fmla="*/ 3822094 h 4388424"/>
              <a:gd name="connsiteX6" fmla="*/ 5442857 w 9797011"/>
              <a:gd name="connsiteY6" fmla="*/ 3285065 h 4388424"/>
              <a:gd name="connsiteX7" fmla="*/ 6241142 w 9797011"/>
              <a:gd name="connsiteY7" fmla="*/ 3168952 h 4388424"/>
              <a:gd name="connsiteX8" fmla="*/ 6879771 w 9797011"/>
              <a:gd name="connsiteY8" fmla="*/ 3647923 h 4388424"/>
              <a:gd name="connsiteX9" fmla="*/ 8331200 w 9797011"/>
              <a:gd name="connsiteY9" fmla="*/ 3183466 h 4388424"/>
              <a:gd name="connsiteX10" fmla="*/ 9013371 w 9797011"/>
              <a:gd name="connsiteY10" fmla="*/ 3807580 h 4388424"/>
              <a:gd name="connsiteX11" fmla="*/ 9782627 w 9797011"/>
              <a:gd name="connsiteY11" fmla="*/ 4388151 h 4388424"/>
              <a:gd name="connsiteX12" fmla="*/ 9550400 w 9797011"/>
              <a:gd name="connsiteY12" fmla="*/ 324151 h 4388424"/>
              <a:gd name="connsiteX13" fmla="*/ 7329714 w 9797011"/>
              <a:gd name="connsiteY13" fmla="*/ 338666 h 4388424"/>
              <a:gd name="connsiteX14" fmla="*/ 87085 w 9797011"/>
              <a:gd name="connsiteY14" fmla="*/ 440265 h 4388424"/>
              <a:gd name="connsiteX15" fmla="*/ 0 w 9797011"/>
              <a:gd name="connsiteY15" fmla="*/ 4083351 h 4388424"/>
              <a:gd name="connsiteX0" fmla="*/ 0 w 9797011"/>
              <a:gd name="connsiteY0" fmla="*/ 4083351 h 4388424"/>
              <a:gd name="connsiteX1" fmla="*/ 1219200 w 9797011"/>
              <a:gd name="connsiteY1" fmla="*/ 4112379 h 4388424"/>
              <a:gd name="connsiteX2" fmla="*/ 1741714 w 9797011"/>
              <a:gd name="connsiteY2" fmla="*/ 3473751 h 4388424"/>
              <a:gd name="connsiteX3" fmla="*/ 2627085 w 9797011"/>
              <a:gd name="connsiteY3" fmla="*/ 3038322 h 4388424"/>
              <a:gd name="connsiteX4" fmla="*/ 3831771 w 9797011"/>
              <a:gd name="connsiteY4" fmla="*/ 3241524 h 4388424"/>
              <a:gd name="connsiteX5" fmla="*/ 4513943 w 9797011"/>
              <a:gd name="connsiteY5" fmla="*/ 3822094 h 4388424"/>
              <a:gd name="connsiteX6" fmla="*/ 5442857 w 9797011"/>
              <a:gd name="connsiteY6" fmla="*/ 3285065 h 4388424"/>
              <a:gd name="connsiteX7" fmla="*/ 6241142 w 9797011"/>
              <a:gd name="connsiteY7" fmla="*/ 3168952 h 4388424"/>
              <a:gd name="connsiteX8" fmla="*/ 6879771 w 9797011"/>
              <a:gd name="connsiteY8" fmla="*/ 3647923 h 4388424"/>
              <a:gd name="connsiteX9" fmla="*/ 8331200 w 9797011"/>
              <a:gd name="connsiteY9" fmla="*/ 3183466 h 4388424"/>
              <a:gd name="connsiteX10" fmla="*/ 9013371 w 9797011"/>
              <a:gd name="connsiteY10" fmla="*/ 3807580 h 4388424"/>
              <a:gd name="connsiteX11" fmla="*/ 9782627 w 9797011"/>
              <a:gd name="connsiteY11" fmla="*/ 4388151 h 4388424"/>
              <a:gd name="connsiteX12" fmla="*/ 9550400 w 9797011"/>
              <a:gd name="connsiteY12" fmla="*/ 324151 h 4388424"/>
              <a:gd name="connsiteX13" fmla="*/ 7329714 w 9797011"/>
              <a:gd name="connsiteY13" fmla="*/ 338666 h 4388424"/>
              <a:gd name="connsiteX14" fmla="*/ 87085 w 9797011"/>
              <a:gd name="connsiteY14" fmla="*/ 440265 h 4388424"/>
              <a:gd name="connsiteX15" fmla="*/ 0 w 9797011"/>
              <a:gd name="connsiteY15" fmla="*/ 4083351 h 4388424"/>
              <a:gd name="connsiteX0" fmla="*/ 0 w 9797011"/>
              <a:gd name="connsiteY0" fmla="*/ 4083351 h 4933581"/>
              <a:gd name="connsiteX1" fmla="*/ 1190171 w 9797011"/>
              <a:gd name="connsiteY1" fmla="*/ 4925179 h 4933581"/>
              <a:gd name="connsiteX2" fmla="*/ 1741714 w 9797011"/>
              <a:gd name="connsiteY2" fmla="*/ 3473751 h 4933581"/>
              <a:gd name="connsiteX3" fmla="*/ 2627085 w 9797011"/>
              <a:gd name="connsiteY3" fmla="*/ 3038322 h 4933581"/>
              <a:gd name="connsiteX4" fmla="*/ 3831771 w 9797011"/>
              <a:gd name="connsiteY4" fmla="*/ 3241524 h 4933581"/>
              <a:gd name="connsiteX5" fmla="*/ 4513943 w 9797011"/>
              <a:gd name="connsiteY5" fmla="*/ 3822094 h 4933581"/>
              <a:gd name="connsiteX6" fmla="*/ 5442857 w 9797011"/>
              <a:gd name="connsiteY6" fmla="*/ 3285065 h 4933581"/>
              <a:gd name="connsiteX7" fmla="*/ 6241142 w 9797011"/>
              <a:gd name="connsiteY7" fmla="*/ 3168952 h 4933581"/>
              <a:gd name="connsiteX8" fmla="*/ 6879771 w 9797011"/>
              <a:gd name="connsiteY8" fmla="*/ 3647923 h 4933581"/>
              <a:gd name="connsiteX9" fmla="*/ 8331200 w 9797011"/>
              <a:gd name="connsiteY9" fmla="*/ 3183466 h 4933581"/>
              <a:gd name="connsiteX10" fmla="*/ 9013371 w 9797011"/>
              <a:gd name="connsiteY10" fmla="*/ 3807580 h 4933581"/>
              <a:gd name="connsiteX11" fmla="*/ 9782627 w 9797011"/>
              <a:gd name="connsiteY11" fmla="*/ 4388151 h 4933581"/>
              <a:gd name="connsiteX12" fmla="*/ 9550400 w 9797011"/>
              <a:gd name="connsiteY12" fmla="*/ 324151 h 4933581"/>
              <a:gd name="connsiteX13" fmla="*/ 7329714 w 9797011"/>
              <a:gd name="connsiteY13" fmla="*/ 338666 h 4933581"/>
              <a:gd name="connsiteX14" fmla="*/ 87085 w 9797011"/>
              <a:gd name="connsiteY14" fmla="*/ 440265 h 4933581"/>
              <a:gd name="connsiteX15" fmla="*/ 0 w 9797011"/>
              <a:gd name="connsiteY15" fmla="*/ 4083351 h 4933581"/>
              <a:gd name="connsiteX0" fmla="*/ 0 w 9869582"/>
              <a:gd name="connsiteY0" fmla="*/ 5259008 h 5288276"/>
              <a:gd name="connsiteX1" fmla="*/ 1262742 w 9869582"/>
              <a:gd name="connsiteY1" fmla="*/ 4925179 h 5288276"/>
              <a:gd name="connsiteX2" fmla="*/ 1814285 w 9869582"/>
              <a:gd name="connsiteY2" fmla="*/ 3473751 h 5288276"/>
              <a:gd name="connsiteX3" fmla="*/ 2699656 w 9869582"/>
              <a:gd name="connsiteY3" fmla="*/ 3038322 h 5288276"/>
              <a:gd name="connsiteX4" fmla="*/ 3904342 w 9869582"/>
              <a:gd name="connsiteY4" fmla="*/ 3241524 h 5288276"/>
              <a:gd name="connsiteX5" fmla="*/ 4586514 w 9869582"/>
              <a:gd name="connsiteY5" fmla="*/ 3822094 h 5288276"/>
              <a:gd name="connsiteX6" fmla="*/ 5515428 w 9869582"/>
              <a:gd name="connsiteY6" fmla="*/ 3285065 h 5288276"/>
              <a:gd name="connsiteX7" fmla="*/ 6313713 w 9869582"/>
              <a:gd name="connsiteY7" fmla="*/ 3168952 h 5288276"/>
              <a:gd name="connsiteX8" fmla="*/ 6952342 w 9869582"/>
              <a:gd name="connsiteY8" fmla="*/ 3647923 h 5288276"/>
              <a:gd name="connsiteX9" fmla="*/ 8403771 w 9869582"/>
              <a:gd name="connsiteY9" fmla="*/ 3183466 h 5288276"/>
              <a:gd name="connsiteX10" fmla="*/ 9085942 w 9869582"/>
              <a:gd name="connsiteY10" fmla="*/ 3807580 h 5288276"/>
              <a:gd name="connsiteX11" fmla="*/ 9855198 w 9869582"/>
              <a:gd name="connsiteY11" fmla="*/ 4388151 h 5288276"/>
              <a:gd name="connsiteX12" fmla="*/ 9622971 w 9869582"/>
              <a:gd name="connsiteY12" fmla="*/ 324151 h 5288276"/>
              <a:gd name="connsiteX13" fmla="*/ 7402285 w 9869582"/>
              <a:gd name="connsiteY13" fmla="*/ 338666 h 5288276"/>
              <a:gd name="connsiteX14" fmla="*/ 159656 w 9869582"/>
              <a:gd name="connsiteY14" fmla="*/ 440265 h 5288276"/>
              <a:gd name="connsiteX15" fmla="*/ 0 w 9869582"/>
              <a:gd name="connsiteY15" fmla="*/ 5259008 h 5288276"/>
              <a:gd name="connsiteX0" fmla="*/ 0 w 9869582"/>
              <a:gd name="connsiteY0" fmla="*/ 5259008 h 5292069"/>
              <a:gd name="connsiteX1" fmla="*/ 1538514 w 9869582"/>
              <a:gd name="connsiteY1" fmla="*/ 4954208 h 5292069"/>
              <a:gd name="connsiteX2" fmla="*/ 1814285 w 9869582"/>
              <a:gd name="connsiteY2" fmla="*/ 3473751 h 5292069"/>
              <a:gd name="connsiteX3" fmla="*/ 2699656 w 9869582"/>
              <a:gd name="connsiteY3" fmla="*/ 3038322 h 5292069"/>
              <a:gd name="connsiteX4" fmla="*/ 3904342 w 9869582"/>
              <a:gd name="connsiteY4" fmla="*/ 3241524 h 5292069"/>
              <a:gd name="connsiteX5" fmla="*/ 4586514 w 9869582"/>
              <a:gd name="connsiteY5" fmla="*/ 3822094 h 5292069"/>
              <a:gd name="connsiteX6" fmla="*/ 5515428 w 9869582"/>
              <a:gd name="connsiteY6" fmla="*/ 3285065 h 5292069"/>
              <a:gd name="connsiteX7" fmla="*/ 6313713 w 9869582"/>
              <a:gd name="connsiteY7" fmla="*/ 3168952 h 5292069"/>
              <a:gd name="connsiteX8" fmla="*/ 6952342 w 9869582"/>
              <a:gd name="connsiteY8" fmla="*/ 3647923 h 5292069"/>
              <a:gd name="connsiteX9" fmla="*/ 8403771 w 9869582"/>
              <a:gd name="connsiteY9" fmla="*/ 3183466 h 5292069"/>
              <a:gd name="connsiteX10" fmla="*/ 9085942 w 9869582"/>
              <a:gd name="connsiteY10" fmla="*/ 3807580 h 5292069"/>
              <a:gd name="connsiteX11" fmla="*/ 9855198 w 9869582"/>
              <a:gd name="connsiteY11" fmla="*/ 4388151 h 5292069"/>
              <a:gd name="connsiteX12" fmla="*/ 9622971 w 9869582"/>
              <a:gd name="connsiteY12" fmla="*/ 324151 h 5292069"/>
              <a:gd name="connsiteX13" fmla="*/ 7402285 w 9869582"/>
              <a:gd name="connsiteY13" fmla="*/ 338666 h 5292069"/>
              <a:gd name="connsiteX14" fmla="*/ 159656 w 9869582"/>
              <a:gd name="connsiteY14" fmla="*/ 440265 h 5292069"/>
              <a:gd name="connsiteX15" fmla="*/ 0 w 9869582"/>
              <a:gd name="connsiteY15" fmla="*/ 5259008 h 5292069"/>
              <a:gd name="connsiteX0" fmla="*/ 0 w 9869582"/>
              <a:gd name="connsiteY0" fmla="*/ 5259008 h 5276847"/>
              <a:gd name="connsiteX1" fmla="*/ 1538514 w 9869582"/>
              <a:gd name="connsiteY1" fmla="*/ 4954208 h 5276847"/>
              <a:gd name="connsiteX2" fmla="*/ 2873828 w 9869582"/>
              <a:gd name="connsiteY2" fmla="*/ 4605865 h 5276847"/>
              <a:gd name="connsiteX3" fmla="*/ 2699656 w 9869582"/>
              <a:gd name="connsiteY3" fmla="*/ 3038322 h 5276847"/>
              <a:gd name="connsiteX4" fmla="*/ 3904342 w 9869582"/>
              <a:gd name="connsiteY4" fmla="*/ 3241524 h 5276847"/>
              <a:gd name="connsiteX5" fmla="*/ 4586514 w 9869582"/>
              <a:gd name="connsiteY5" fmla="*/ 3822094 h 5276847"/>
              <a:gd name="connsiteX6" fmla="*/ 5515428 w 9869582"/>
              <a:gd name="connsiteY6" fmla="*/ 3285065 h 5276847"/>
              <a:gd name="connsiteX7" fmla="*/ 6313713 w 9869582"/>
              <a:gd name="connsiteY7" fmla="*/ 3168952 h 5276847"/>
              <a:gd name="connsiteX8" fmla="*/ 6952342 w 9869582"/>
              <a:gd name="connsiteY8" fmla="*/ 3647923 h 5276847"/>
              <a:gd name="connsiteX9" fmla="*/ 8403771 w 9869582"/>
              <a:gd name="connsiteY9" fmla="*/ 3183466 h 5276847"/>
              <a:gd name="connsiteX10" fmla="*/ 9085942 w 9869582"/>
              <a:gd name="connsiteY10" fmla="*/ 3807580 h 5276847"/>
              <a:gd name="connsiteX11" fmla="*/ 9855198 w 9869582"/>
              <a:gd name="connsiteY11" fmla="*/ 4388151 h 5276847"/>
              <a:gd name="connsiteX12" fmla="*/ 9622971 w 9869582"/>
              <a:gd name="connsiteY12" fmla="*/ 324151 h 5276847"/>
              <a:gd name="connsiteX13" fmla="*/ 7402285 w 9869582"/>
              <a:gd name="connsiteY13" fmla="*/ 338666 h 5276847"/>
              <a:gd name="connsiteX14" fmla="*/ 159656 w 9869582"/>
              <a:gd name="connsiteY14" fmla="*/ 440265 h 5276847"/>
              <a:gd name="connsiteX15" fmla="*/ 0 w 9869582"/>
              <a:gd name="connsiteY15" fmla="*/ 5259008 h 5276847"/>
              <a:gd name="connsiteX0" fmla="*/ 0 w 9869582"/>
              <a:gd name="connsiteY0" fmla="*/ 5259008 h 5276847"/>
              <a:gd name="connsiteX1" fmla="*/ 1538514 w 9869582"/>
              <a:gd name="connsiteY1" fmla="*/ 4954208 h 5276847"/>
              <a:gd name="connsiteX2" fmla="*/ 2873828 w 9869582"/>
              <a:gd name="connsiteY2" fmla="*/ 4605865 h 5276847"/>
              <a:gd name="connsiteX3" fmla="*/ 3004456 w 9869582"/>
              <a:gd name="connsiteY3" fmla="*/ 3343122 h 5276847"/>
              <a:gd name="connsiteX4" fmla="*/ 3904342 w 9869582"/>
              <a:gd name="connsiteY4" fmla="*/ 3241524 h 5276847"/>
              <a:gd name="connsiteX5" fmla="*/ 4586514 w 9869582"/>
              <a:gd name="connsiteY5" fmla="*/ 3822094 h 5276847"/>
              <a:gd name="connsiteX6" fmla="*/ 5515428 w 9869582"/>
              <a:gd name="connsiteY6" fmla="*/ 3285065 h 5276847"/>
              <a:gd name="connsiteX7" fmla="*/ 6313713 w 9869582"/>
              <a:gd name="connsiteY7" fmla="*/ 3168952 h 5276847"/>
              <a:gd name="connsiteX8" fmla="*/ 6952342 w 9869582"/>
              <a:gd name="connsiteY8" fmla="*/ 3647923 h 5276847"/>
              <a:gd name="connsiteX9" fmla="*/ 8403771 w 9869582"/>
              <a:gd name="connsiteY9" fmla="*/ 3183466 h 5276847"/>
              <a:gd name="connsiteX10" fmla="*/ 9085942 w 9869582"/>
              <a:gd name="connsiteY10" fmla="*/ 3807580 h 5276847"/>
              <a:gd name="connsiteX11" fmla="*/ 9855198 w 9869582"/>
              <a:gd name="connsiteY11" fmla="*/ 4388151 h 5276847"/>
              <a:gd name="connsiteX12" fmla="*/ 9622971 w 9869582"/>
              <a:gd name="connsiteY12" fmla="*/ 324151 h 5276847"/>
              <a:gd name="connsiteX13" fmla="*/ 7402285 w 9869582"/>
              <a:gd name="connsiteY13" fmla="*/ 338666 h 5276847"/>
              <a:gd name="connsiteX14" fmla="*/ 159656 w 9869582"/>
              <a:gd name="connsiteY14" fmla="*/ 440265 h 5276847"/>
              <a:gd name="connsiteX15" fmla="*/ 0 w 9869582"/>
              <a:gd name="connsiteY15" fmla="*/ 5259008 h 5276847"/>
              <a:gd name="connsiteX0" fmla="*/ 0 w 9869582"/>
              <a:gd name="connsiteY0" fmla="*/ 5259008 h 5277076"/>
              <a:gd name="connsiteX1" fmla="*/ 1538514 w 9869582"/>
              <a:gd name="connsiteY1" fmla="*/ 4954208 h 5277076"/>
              <a:gd name="connsiteX2" fmla="*/ 2656113 w 9869582"/>
              <a:gd name="connsiteY2" fmla="*/ 4576837 h 5277076"/>
              <a:gd name="connsiteX3" fmla="*/ 3004456 w 9869582"/>
              <a:gd name="connsiteY3" fmla="*/ 3343122 h 5277076"/>
              <a:gd name="connsiteX4" fmla="*/ 3904342 w 9869582"/>
              <a:gd name="connsiteY4" fmla="*/ 3241524 h 5277076"/>
              <a:gd name="connsiteX5" fmla="*/ 4586514 w 9869582"/>
              <a:gd name="connsiteY5" fmla="*/ 3822094 h 5277076"/>
              <a:gd name="connsiteX6" fmla="*/ 5515428 w 9869582"/>
              <a:gd name="connsiteY6" fmla="*/ 3285065 h 5277076"/>
              <a:gd name="connsiteX7" fmla="*/ 6313713 w 9869582"/>
              <a:gd name="connsiteY7" fmla="*/ 3168952 h 5277076"/>
              <a:gd name="connsiteX8" fmla="*/ 6952342 w 9869582"/>
              <a:gd name="connsiteY8" fmla="*/ 3647923 h 5277076"/>
              <a:gd name="connsiteX9" fmla="*/ 8403771 w 9869582"/>
              <a:gd name="connsiteY9" fmla="*/ 3183466 h 5277076"/>
              <a:gd name="connsiteX10" fmla="*/ 9085942 w 9869582"/>
              <a:gd name="connsiteY10" fmla="*/ 3807580 h 5277076"/>
              <a:gd name="connsiteX11" fmla="*/ 9855198 w 9869582"/>
              <a:gd name="connsiteY11" fmla="*/ 4388151 h 5277076"/>
              <a:gd name="connsiteX12" fmla="*/ 9622971 w 9869582"/>
              <a:gd name="connsiteY12" fmla="*/ 324151 h 5277076"/>
              <a:gd name="connsiteX13" fmla="*/ 7402285 w 9869582"/>
              <a:gd name="connsiteY13" fmla="*/ 338666 h 5277076"/>
              <a:gd name="connsiteX14" fmla="*/ 159656 w 9869582"/>
              <a:gd name="connsiteY14" fmla="*/ 440265 h 5277076"/>
              <a:gd name="connsiteX15" fmla="*/ 0 w 9869582"/>
              <a:gd name="connsiteY15" fmla="*/ 5259008 h 5277076"/>
              <a:gd name="connsiteX0" fmla="*/ 0 w 9869582"/>
              <a:gd name="connsiteY0" fmla="*/ 5259008 h 5289055"/>
              <a:gd name="connsiteX1" fmla="*/ 1538514 w 9869582"/>
              <a:gd name="connsiteY1" fmla="*/ 5099351 h 5289055"/>
              <a:gd name="connsiteX2" fmla="*/ 2656113 w 9869582"/>
              <a:gd name="connsiteY2" fmla="*/ 4576837 h 5289055"/>
              <a:gd name="connsiteX3" fmla="*/ 3004456 w 9869582"/>
              <a:gd name="connsiteY3" fmla="*/ 3343122 h 5289055"/>
              <a:gd name="connsiteX4" fmla="*/ 3904342 w 9869582"/>
              <a:gd name="connsiteY4" fmla="*/ 3241524 h 5289055"/>
              <a:gd name="connsiteX5" fmla="*/ 4586514 w 9869582"/>
              <a:gd name="connsiteY5" fmla="*/ 3822094 h 5289055"/>
              <a:gd name="connsiteX6" fmla="*/ 5515428 w 9869582"/>
              <a:gd name="connsiteY6" fmla="*/ 3285065 h 5289055"/>
              <a:gd name="connsiteX7" fmla="*/ 6313713 w 9869582"/>
              <a:gd name="connsiteY7" fmla="*/ 3168952 h 5289055"/>
              <a:gd name="connsiteX8" fmla="*/ 6952342 w 9869582"/>
              <a:gd name="connsiteY8" fmla="*/ 3647923 h 5289055"/>
              <a:gd name="connsiteX9" fmla="*/ 8403771 w 9869582"/>
              <a:gd name="connsiteY9" fmla="*/ 3183466 h 5289055"/>
              <a:gd name="connsiteX10" fmla="*/ 9085942 w 9869582"/>
              <a:gd name="connsiteY10" fmla="*/ 3807580 h 5289055"/>
              <a:gd name="connsiteX11" fmla="*/ 9855198 w 9869582"/>
              <a:gd name="connsiteY11" fmla="*/ 4388151 h 5289055"/>
              <a:gd name="connsiteX12" fmla="*/ 9622971 w 9869582"/>
              <a:gd name="connsiteY12" fmla="*/ 324151 h 5289055"/>
              <a:gd name="connsiteX13" fmla="*/ 7402285 w 9869582"/>
              <a:gd name="connsiteY13" fmla="*/ 338666 h 5289055"/>
              <a:gd name="connsiteX14" fmla="*/ 159656 w 9869582"/>
              <a:gd name="connsiteY14" fmla="*/ 440265 h 5289055"/>
              <a:gd name="connsiteX15" fmla="*/ 0 w 9869582"/>
              <a:gd name="connsiteY15" fmla="*/ 5259008 h 5289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869582" h="5289055">
                <a:moveTo>
                  <a:pt x="0" y="5259008"/>
                </a:moveTo>
                <a:cubicBezTo>
                  <a:pt x="318105" y="5350931"/>
                  <a:pt x="1095829" y="5213046"/>
                  <a:pt x="1538514" y="5099351"/>
                </a:cubicBezTo>
                <a:cubicBezTo>
                  <a:pt x="1981199" y="4985656"/>
                  <a:pt x="2411789" y="4869542"/>
                  <a:pt x="2656113" y="4576837"/>
                </a:cubicBezTo>
                <a:cubicBezTo>
                  <a:pt x="2900437" y="4284132"/>
                  <a:pt x="2796418" y="3565674"/>
                  <a:pt x="3004456" y="3343122"/>
                </a:cubicBezTo>
                <a:cubicBezTo>
                  <a:pt x="3212494" y="3120570"/>
                  <a:pt x="3640666" y="3161695"/>
                  <a:pt x="3904342" y="3241524"/>
                </a:cubicBezTo>
                <a:cubicBezTo>
                  <a:pt x="4168018" y="3321353"/>
                  <a:pt x="4318000" y="3814837"/>
                  <a:pt x="4586514" y="3822094"/>
                </a:cubicBezTo>
                <a:cubicBezTo>
                  <a:pt x="4855028" y="3829351"/>
                  <a:pt x="5227562" y="3393922"/>
                  <a:pt x="5515428" y="3285065"/>
                </a:cubicBezTo>
                <a:cubicBezTo>
                  <a:pt x="5803294" y="3176208"/>
                  <a:pt x="5955694" y="2970590"/>
                  <a:pt x="6313713" y="3168952"/>
                </a:cubicBezTo>
                <a:cubicBezTo>
                  <a:pt x="6671732" y="3367314"/>
                  <a:pt x="6603999" y="3645504"/>
                  <a:pt x="6952342" y="3647923"/>
                </a:cubicBezTo>
                <a:cubicBezTo>
                  <a:pt x="7300685" y="3650342"/>
                  <a:pt x="8048171" y="3156857"/>
                  <a:pt x="8403771" y="3183466"/>
                </a:cubicBezTo>
                <a:cubicBezTo>
                  <a:pt x="8759371" y="3210076"/>
                  <a:pt x="8844038" y="3606799"/>
                  <a:pt x="9085942" y="3807580"/>
                </a:cubicBezTo>
                <a:cubicBezTo>
                  <a:pt x="9327847" y="4008361"/>
                  <a:pt x="9973731" y="4400246"/>
                  <a:pt x="9855198" y="4388151"/>
                </a:cubicBezTo>
                <a:cubicBezTo>
                  <a:pt x="9284303" y="4301065"/>
                  <a:pt x="10193866" y="411237"/>
                  <a:pt x="9622971" y="324151"/>
                </a:cubicBezTo>
                <a:cubicBezTo>
                  <a:pt x="9228666" y="-403982"/>
                  <a:pt x="8979504" y="319314"/>
                  <a:pt x="7402285" y="338666"/>
                </a:cubicBezTo>
                <a:cubicBezTo>
                  <a:pt x="5825066" y="358018"/>
                  <a:pt x="1381275" y="-48382"/>
                  <a:pt x="159656" y="440265"/>
                </a:cubicBezTo>
                <a:lnTo>
                  <a:pt x="0" y="525900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Solvent boundary problem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 flipH="1">
            <a:off x="7090244" y="3389090"/>
            <a:ext cx="1857827" cy="2714169"/>
            <a:chOff x="1306287" y="3367317"/>
            <a:chExt cx="1857827" cy="2714169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 flipH="1">
            <a:off x="4945751" y="3389090"/>
            <a:ext cx="1857827" cy="2714169"/>
            <a:chOff x="1306287" y="3367317"/>
            <a:chExt cx="1857827" cy="2714169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 flipH="1">
            <a:off x="2764979" y="3382235"/>
            <a:ext cx="1857827" cy="2714169"/>
            <a:chOff x="1306287" y="3367317"/>
            <a:chExt cx="1857827" cy="2714169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620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49"/>
          <p:cNvSpPr/>
          <p:nvPr/>
        </p:nvSpPr>
        <p:spPr>
          <a:xfrm>
            <a:off x="-290285" y="-541866"/>
            <a:ext cx="9854317" cy="4172603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686628 w 9733913"/>
              <a:gd name="connsiteY4" fmla="*/ 3038323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686628 w 9733913"/>
              <a:gd name="connsiteY4" fmla="*/ 3038323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6589485 w 9733913"/>
              <a:gd name="connsiteY8" fmla="*/ 3197979 h 5522239"/>
              <a:gd name="connsiteX9" fmla="*/ 7170057 w 9733913"/>
              <a:gd name="connsiteY9" fmla="*/ 3110895 h 5522239"/>
              <a:gd name="connsiteX10" fmla="*/ 7590971 w 9733913"/>
              <a:gd name="connsiteY10" fmla="*/ 3517294 h 5522239"/>
              <a:gd name="connsiteX11" fmla="*/ 7924800 w 9733913"/>
              <a:gd name="connsiteY11" fmla="*/ 4562323 h 5522239"/>
              <a:gd name="connsiteX12" fmla="*/ 8694057 w 9733913"/>
              <a:gd name="connsiteY12" fmla="*/ 5331580 h 5522239"/>
              <a:gd name="connsiteX13" fmla="*/ 9695542 w 9733913"/>
              <a:gd name="connsiteY13" fmla="*/ 5520265 h 5522239"/>
              <a:gd name="connsiteX14" fmla="*/ 9550400 w 9733913"/>
              <a:gd name="connsiteY14" fmla="*/ 324151 h 5522239"/>
              <a:gd name="connsiteX15" fmla="*/ 7329714 w 9733913"/>
              <a:gd name="connsiteY15" fmla="*/ 338666 h 5522239"/>
              <a:gd name="connsiteX16" fmla="*/ 87085 w 9733913"/>
              <a:gd name="connsiteY16" fmla="*/ 440265 h 5522239"/>
              <a:gd name="connsiteX17" fmla="*/ 0 w 9733913"/>
              <a:gd name="connsiteY17" fmla="*/ 4083351 h 5522239"/>
              <a:gd name="connsiteX0" fmla="*/ 0 w 9733913"/>
              <a:gd name="connsiteY0" fmla="*/ 4083351 h 5563249"/>
              <a:gd name="connsiteX1" fmla="*/ 1219200 w 9733913"/>
              <a:gd name="connsiteY1" fmla="*/ 4112379 h 5563249"/>
              <a:gd name="connsiteX2" fmla="*/ 1741714 w 9733913"/>
              <a:gd name="connsiteY2" fmla="*/ 3473751 h 5563249"/>
              <a:gd name="connsiteX3" fmla="*/ 2627085 w 9733913"/>
              <a:gd name="connsiteY3" fmla="*/ 3038322 h 5563249"/>
              <a:gd name="connsiteX4" fmla="*/ 3686628 w 9733913"/>
              <a:gd name="connsiteY4" fmla="*/ 3038323 h 5563249"/>
              <a:gd name="connsiteX5" fmla="*/ 4325257 w 9733913"/>
              <a:gd name="connsiteY5" fmla="*/ 3328608 h 5563249"/>
              <a:gd name="connsiteX6" fmla="*/ 4905828 w 9733913"/>
              <a:gd name="connsiteY6" fmla="*/ 3009294 h 5563249"/>
              <a:gd name="connsiteX7" fmla="*/ 5602514 w 9733913"/>
              <a:gd name="connsiteY7" fmla="*/ 3110894 h 5563249"/>
              <a:gd name="connsiteX8" fmla="*/ 6589485 w 9733913"/>
              <a:gd name="connsiteY8" fmla="*/ 3197979 h 5563249"/>
              <a:gd name="connsiteX9" fmla="*/ 7170057 w 9733913"/>
              <a:gd name="connsiteY9" fmla="*/ 3110895 h 5563249"/>
              <a:gd name="connsiteX10" fmla="*/ 7590971 w 9733913"/>
              <a:gd name="connsiteY10" fmla="*/ 3517294 h 5563249"/>
              <a:gd name="connsiteX11" fmla="*/ 8403771 w 9733913"/>
              <a:gd name="connsiteY11" fmla="*/ 3401180 h 5563249"/>
              <a:gd name="connsiteX12" fmla="*/ 8694057 w 9733913"/>
              <a:gd name="connsiteY12" fmla="*/ 5331580 h 5563249"/>
              <a:gd name="connsiteX13" fmla="*/ 9695542 w 9733913"/>
              <a:gd name="connsiteY13" fmla="*/ 5520265 h 5563249"/>
              <a:gd name="connsiteX14" fmla="*/ 9550400 w 9733913"/>
              <a:gd name="connsiteY14" fmla="*/ 324151 h 5563249"/>
              <a:gd name="connsiteX15" fmla="*/ 7329714 w 9733913"/>
              <a:gd name="connsiteY15" fmla="*/ 338666 h 5563249"/>
              <a:gd name="connsiteX16" fmla="*/ 87085 w 9733913"/>
              <a:gd name="connsiteY16" fmla="*/ 440265 h 5563249"/>
              <a:gd name="connsiteX17" fmla="*/ 0 w 9733913"/>
              <a:gd name="connsiteY17" fmla="*/ 4083351 h 5563249"/>
              <a:gd name="connsiteX0" fmla="*/ 0 w 9733913"/>
              <a:gd name="connsiteY0" fmla="*/ 4083351 h 5563249"/>
              <a:gd name="connsiteX1" fmla="*/ 1219200 w 9733913"/>
              <a:gd name="connsiteY1" fmla="*/ 4112379 h 5563249"/>
              <a:gd name="connsiteX2" fmla="*/ 1741714 w 9733913"/>
              <a:gd name="connsiteY2" fmla="*/ 3473751 h 5563249"/>
              <a:gd name="connsiteX3" fmla="*/ 2627085 w 9733913"/>
              <a:gd name="connsiteY3" fmla="*/ 3038322 h 5563249"/>
              <a:gd name="connsiteX4" fmla="*/ 3686628 w 9733913"/>
              <a:gd name="connsiteY4" fmla="*/ 3038323 h 5563249"/>
              <a:gd name="connsiteX5" fmla="*/ 4325257 w 9733913"/>
              <a:gd name="connsiteY5" fmla="*/ 3328608 h 5563249"/>
              <a:gd name="connsiteX6" fmla="*/ 4905828 w 9733913"/>
              <a:gd name="connsiteY6" fmla="*/ 3009294 h 5563249"/>
              <a:gd name="connsiteX7" fmla="*/ 5602514 w 9733913"/>
              <a:gd name="connsiteY7" fmla="*/ 3110894 h 5563249"/>
              <a:gd name="connsiteX8" fmla="*/ 6589485 w 9733913"/>
              <a:gd name="connsiteY8" fmla="*/ 3197979 h 5563249"/>
              <a:gd name="connsiteX9" fmla="*/ 7170057 w 9733913"/>
              <a:gd name="connsiteY9" fmla="*/ 3110895 h 5563249"/>
              <a:gd name="connsiteX10" fmla="*/ 8403771 w 9733913"/>
              <a:gd name="connsiteY10" fmla="*/ 3401180 h 5563249"/>
              <a:gd name="connsiteX11" fmla="*/ 8694057 w 9733913"/>
              <a:gd name="connsiteY11" fmla="*/ 5331580 h 5563249"/>
              <a:gd name="connsiteX12" fmla="*/ 9695542 w 9733913"/>
              <a:gd name="connsiteY12" fmla="*/ 5520265 h 5563249"/>
              <a:gd name="connsiteX13" fmla="*/ 9550400 w 9733913"/>
              <a:gd name="connsiteY13" fmla="*/ 324151 h 5563249"/>
              <a:gd name="connsiteX14" fmla="*/ 7329714 w 9733913"/>
              <a:gd name="connsiteY14" fmla="*/ 338666 h 5563249"/>
              <a:gd name="connsiteX15" fmla="*/ 87085 w 9733913"/>
              <a:gd name="connsiteY15" fmla="*/ 440265 h 5563249"/>
              <a:gd name="connsiteX16" fmla="*/ 0 w 9733913"/>
              <a:gd name="connsiteY16" fmla="*/ 4083351 h 5563249"/>
              <a:gd name="connsiteX0" fmla="*/ 0 w 9850181"/>
              <a:gd name="connsiteY0" fmla="*/ 4083351 h 5332607"/>
              <a:gd name="connsiteX1" fmla="*/ 1219200 w 9850181"/>
              <a:gd name="connsiteY1" fmla="*/ 4112379 h 5332607"/>
              <a:gd name="connsiteX2" fmla="*/ 1741714 w 9850181"/>
              <a:gd name="connsiteY2" fmla="*/ 3473751 h 5332607"/>
              <a:gd name="connsiteX3" fmla="*/ 2627085 w 9850181"/>
              <a:gd name="connsiteY3" fmla="*/ 3038322 h 5332607"/>
              <a:gd name="connsiteX4" fmla="*/ 3686628 w 9850181"/>
              <a:gd name="connsiteY4" fmla="*/ 3038323 h 5332607"/>
              <a:gd name="connsiteX5" fmla="*/ 4325257 w 9850181"/>
              <a:gd name="connsiteY5" fmla="*/ 3328608 h 5332607"/>
              <a:gd name="connsiteX6" fmla="*/ 4905828 w 9850181"/>
              <a:gd name="connsiteY6" fmla="*/ 3009294 h 5332607"/>
              <a:gd name="connsiteX7" fmla="*/ 5602514 w 9850181"/>
              <a:gd name="connsiteY7" fmla="*/ 3110894 h 5332607"/>
              <a:gd name="connsiteX8" fmla="*/ 6589485 w 9850181"/>
              <a:gd name="connsiteY8" fmla="*/ 3197979 h 5332607"/>
              <a:gd name="connsiteX9" fmla="*/ 7170057 w 9850181"/>
              <a:gd name="connsiteY9" fmla="*/ 3110895 h 5332607"/>
              <a:gd name="connsiteX10" fmla="*/ 8403771 w 9850181"/>
              <a:gd name="connsiteY10" fmla="*/ 3401180 h 5332607"/>
              <a:gd name="connsiteX11" fmla="*/ 8694057 w 9850181"/>
              <a:gd name="connsiteY11" fmla="*/ 5331580 h 5332607"/>
              <a:gd name="connsiteX12" fmla="*/ 9840684 w 9850181"/>
              <a:gd name="connsiteY12" fmla="*/ 3691465 h 5332607"/>
              <a:gd name="connsiteX13" fmla="*/ 9550400 w 9850181"/>
              <a:gd name="connsiteY13" fmla="*/ 324151 h 5332607"/>
              <a:gd name="connsiteX14" fmla="*/ 7329714 w 9850181"/>
              <a:gd name="connsiteY14" fmla="*/ 338666 h 5332607"/>
              <a:gd name="connsiteX15" fmla="*/ 87085 w 9850181"/>
              <a:gd name="connsiteY15" fmla="*/ 440265 h 5332607"/>
              <a:gd name="connsiteX16" fmla="*/ 0 w 9850181"/>
              <a:gd name="connsiteY16" fmla="*/ 4083351 h 5332607"/>
              <a:gd name="connsiteX0" fmla="*/ 0 w 9854483"/>
              <a:gd name="connsiteY0" fmla="*/ 4083351 h 4172603"/>
              <a:gd name="connsiteX1" fmla="*/ 1219200 w 9854483"/>
              <a:gd name="connsiteY1" fmla="*/ 4112379 h 4172603"/>
              <a:gd name="connsiteX2" fmla="*/ 1741714 w 9854483"/>
              <a:gd name="connsiteY2" fmla="*/ 3473751 h 4172603"/>
              <a:gd name="connsiteX3" fmla="*/ 2627085 w 9854483"/>
              <a:gd name="connsiteY3" fmla="*/ 3038322 h 4172603"/>
              <a:gd name="connsiteX4" fmla="*/ 3686628 w 9854483"/>
              <a:gd name="connsiteY4" fmla="*/ 3038323 h 4172603"/>
              <a:gd name="connsiteX5" fmla="*/ 4325257 w 9854483"/>
              <a:gd name="connsiteY5" fmla="*/ 3328608 h 4172603"/>
              <a:gd name="connsiteX6" fmla="*/ 4905828 w 9854483"/>
              <a:gd name="connsiteY6" fmla="*/ 3009294 h 4172603"/>
              <a:gd name="connsiteX7" fmla="*/ 5602514 w 9854483"/>
              <a:gd name="connsiteY7" fmla="*/ 3110894 h 4172603"/>
              <a:gd name="connsiteX8" fmla="*/ 6589485 w 9854483"/>
              <a:gd name="connsiteY8" fmla="*/ 3197979 h 4172603"/>
              <a:gd name="connsiteX9" fmla="*/ 7170057 w 9854483"/>
              <a:gd name="connsiteY9" fmla="*/ 3110895 h 4172603"/>
              <a:gd name="connsiteX10" fmla="*/ 8403771 w 9854483"/>
              <a:gd name="connsiteY10" fmla="*/ 3401180 h 4172603"/>
              <a:gd name="connsiteX11" fmla="*/ 9042400 w 9854483"/>
              <a:gd name="connsiteY11" fmla="*/ 3967237 h 4172603"/>
              <a:gd name="connsiteX12" fmla="*/ 9840684 w 9854483"/>
              <a:gd name="connsiteY12" fmla="*/ 3691465 h 4172603"/>
              <a:gd name="connsiteX13" fmla="*/ 9550400 w 9854483"/>
              <a:gd name="connsiteY13" fmla="*/ 324151 h 4172603"/>
              <a:gd name="connsiteX14" fmla="*/ 7329714 w 9854483"/>
              <a:gd name="connsiteY14" fmla="*/ 338666 h 4172603"/>
              <a:gd name="connsiteX15" fmla="*/ 87085 w 9854483"/>
              <a:gd name="connsiteY15" fmla="*/ 440265 h 4172603"/>
              <a:gd name="connsiteX16" fmla="*/ 0 w 9854483"/>
              <a:gd name="connsiteY16" fmla="*/ 4083351 h 4172603"/>
              <a:gd name="connsiteX0" fmla="*/ 0 w 9854317"/>
              <a:gd name="connsiteY0" fmla="*/ 4083351 h 4172603"/>
              <a:gd name="connsiteX1" fmla="*/ 1219200 w 9854317"/>
              <a:gd name="connsiteY1" fmla="*/ 4112379 h 4172603"/>
              <a:gd name="connsiteX2" fmla="*/ 1741714 w 9854317"/>
              <a:gd name="connsiteY2" fmla="*/ 3473751 h 4172603"/>
              <a:gd name="connsiteX3" fmla="*/ 2627085 w 9854317"/>
              <a:gd name="connsiteY3" fmla="*/ 3038322 h 4172603"/>
              <a:gd name="connsiteX4" fmla="*/ 3686628 w 9854317"/>
              <a:gd name="connsiteY4" fmla="*/ 3038323 h 4172603"/>
              <a:gd name="connsiteX5" fmla="*/ 4325257 w 9854317"/>
              <a:gd name="connsiteY5" fmla="*/ 3328608 h 4172603"/>
              <a:gd name="connsiteX6" fmla="*/ 4905828 w 9854317"/>
              <a:gd name="connsiteY6" fmla="*/ 3009294 h 4172603"/>
              <a:gd name="connsiteX7" fmla="*/ 5602514 w 9854317"/>
              <a:gd name="connsiteY7" fmla="*/ 3110894 h 4172603"/>
              <a:gd name="connsiteX8" fmla="*/ 6589485 w 9854317"/>
              <a:gd name="connsiteY8" fmla="*/ 3197979 h 4172603"/>
              <a:gd name="connsiteX9" fmla="*/ 7170057 w 9854317"/>
              <a:gd name="connsiteY9" fmla="*/ 3110895 h 4172603"/>
              <a:gd name="connsiteX10" fmla="*/ 8461828 w 9854317"/>
              <a:gd name="connsiteY10" fmla="*/ 3343123 h 4172603"/>
              <a:gd name="connsiteX11" fmla="*/ 9042400 w 9854317"/>
              <a:gd name="connsiteY11" fmla="*/ 3967237 h 4172603"/>
              <a:gd name="connsiteX12" fmla="*/ 9840684 w 9854317"/>
              <a:gd name="connsiteY12" fmla="*/ 3691465 h 4172603"/>
              <a:gd name="connsiteX13" fmla="*/ 9550400 w 9854317"/>
              <a:gd name="connsiteY13" fmla="*/ 324151 h 4172603"/>
              <a:gd name="connsiteX14" fmla="*/ 7329714 w 9854317"/>
              <a:gd name="connsiteY14" fmla="*/ 338666 h 4172603"/>
              <a:gd name="connsiteX15" fmla="*/ 87085 w 9854317"/>
              <a:gd name="connsiteY15" fmla="*/ 440265 h 4172603"/>
              <a:gd name="connsiteX16" fmla="*/ 0 w 9854317"/>
              <a:gd name="connsiteY16" fmla="*/ 4083351 h 4172603"/>
              <a:gd name="connsiteX0" fmla="*/ 0 w 9854317"/>
              <a:gd name="connsiteY0" fmla="*/ 4083351 h 4172603"/>
              <a:gd name="connsiteX1" fmla="*/ 1219200 w 9854317"/>
              <a:gd name="connsiteY1" fmla="*/ 4112379 h 4172603"/>
              <a:gd name="connsiteX2" fmla="*/ 1741714 w 9854317"/>
              <a:gd name="connsiteY2" fmla="*/ 3473751 h 4172603"/>
              <a:gd name="connsiteX3" fmla="*/ 2627085 w 9854317"/>
              <a:gd name="connsiteY3" fmla="*/ 3038322 h 4172603"/>
              <a:gd name="connsiteX4" fmla="*/ 3686628 w 9854317"/>
              <a:gd name="connsiteY4" fmla="*/ 3038323 h 4172603"/>
              <a:gd name="connsiteX5" fmla="*/ 4325257 w 9854317"/>
              <a:gd name="connsiteY5" fmla="*/ 3328608 h 4172603"/>
              <a:gd name="connsiteX6" fmla="*/ 4905828 w 9854317"/>
              <a:gd name="connsiteY6" fmla="*/ 3009294 h 4172603"/>
              <a:gd name="connsiteX7" fmla="*/ 5617029 w 9854317"/>
              <a:gd name="connsiteY7" fmla="*/ 3168951 h 4172603"/>
              <a:gd name="connsiteX8" fmla="*/ 6589485 w 9854317"/>
              <a:gd name="connsiteY8" fmla="*/ 3197979 h 4172603"/>
              <a:gd name="connsiteX9" fmla="*/ 7170057 w 9854317"/>
              <a:gd name="connsiteY9" fmla="*/ 3110895 h 4172603"/>
              <a:gd name="connsiteX10" fmla="*/ 8461828 w 9854317"/>
              <a:gd name="connsiteY10" fmla="*/ 3343123 h 4172603"/>
              <a:gd name="connsiteX11" fmla="*/ 9042400 w 9854317"/>
              <a:gd name="connsiteY11" fmla="*/ 3967237 h 4172603"/>
              <a:gd name="connsiteX12" fmla="*/ 9840684 w 9854317"/>
              <a:gd name="connsiteY12" fmla="*/ 3691465 h 4172603"/>
              <a:gd name="connsiteX13" fmla="*/ 9550400 w 9854317"/>
              <a:gd name="connsiteY13" fmla="*/ 324151 h 4172603"/>
              <a:gd name="connsiteX14" fmla="*/ 7329714 w 9854317"/>
              <a:gd name="connsiteY14" fmla="*/ 338666 h 4172603"/>
              <a:gd name="connsiteX15" fmla="*/ 87085 w 9854317"/>
              <a:gd name="connsiteY15" fmla="*/ 440265 h 4172603"/>
              <a:gd name="connsiteX16" fmla="*/ 0 w 9854317"/>
              <a:gd name="connsiteY16" fmla="*/ 4083351 h 4172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854317" h="4172603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02933" y="3110893"/>
                  <a:pt x="2627085" y="3038322"/>
                </a:cubicBezTo>
                <a:cubicBezTo>
                  <a:pt x="2951237" y="2965751"/>
                  <a:pt x="3403599" y="2989942"/>
                  <a:pt x="3686628" y="3038323"/>
                </a:cubicBezTo>
                <a:cubicBezTo>
                  <a:pt x="3969657" y="3086704"/>
                  <a:pt x="4122057" y="3333446"/>
                  <a:pt x="4325257" y="3328608"/>
                </a:cubicBezTo>
                <a:cubicBezTo>
                  <a:pt x="4528457" y="3323770"/>
                  <a:pt x="4690533" y="3035903"/>
                  <a:pt x="4905828" y="3009294"/>
                </a:cubicBezTo>
                <a:cubicBezTo>
                  <a:pt x="5121123" y="2982685"/>
                  <a:pt x="5336420" y="3137504"/>
                  <a:pt x="5617029" y="3168951"/>
                </a:cubicBezTo>
                <a:cubicBezTo>
                  <a:pt x="5897639" y="3200399"/>
                  <a:pt x="6330647" y="3207655"/>
                  <a:pt x="6589485" y="3197979"/>
                </a:cubicBezTo>
                <a:cubicBezTo>
                  <a:pt x="6848323" y="3188303"/>
                  <a:pt x="6858000" y="3086704"/>
                  <a:pt x="7170057" y="3110895"/>
                </a:cubicBezTo>
                <a:cubicBezTo>
                  <a:pt x="7482114" y="3135086"/>
                  <a:pt x="8149771" y="3200399"/>
                  <a:pt x="8461828" y="3343123"/>
                </a:cubicBezTo>
                <a:cubicBezTo>
                  <a:pt x="8773885" y="3485847"/>
                  <a:pt x="8812591" y="3909180"/>
                  <a:pt x="9042400" y="3967237"/>
                </a:cubicBezTo>
                <a:cubicBezTo>
                  <a:pt x="9272209" y="4025294"/>
                  <a:pt x="9959217" y="3703560"/>
                  <a:pt x="9840684" y="3691465"/>
                </a:cubicBezTo>
                <a:cubicBezTo>
                  <a:pt x="9269789" y="3604379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implementation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 flipH="1">
            <a:off x="7090244" y="3389090"/>
            <a:ext cx="1857827" cy="2714169"/>
            <a:chOff x="1306287" y="3367317"/>
            <a:chExt cx="1857827" cy="2714169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 flipH="1">
            <a:off x="4945751" y="3389090"/>
            <a:ext cx="1857827" cy="2714169"/>
            <a:chOff x="1306287" y="3367317"/>
            <a:chExt cx="1857827" cy="2714169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 flipH="1">
            <a:off x="2764979" y="3382235"/>
            <a:ext cx="1857827" cy="2714169"/>
            <a:chOff x="1306287" y="3367317"/>
            <a:chExt cx="1857827" cy="2714169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3116952" y="3389090"/>
            <a:ext cx="1857827" cy="2714169"/>
            <a:chOff x="1306287" y="3367317"/>
            <a:chExt cx="1857827" cy="2714169"/>
          </a:xfrm>
        </p:grpSpPr>
        <p:cxnSp>
          <p:nvCxnSpPr>
            <p:cNvPr id="35" name="Straight Connector 3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936180" y="3389089"/>
            <a:ext cx="1857827" cy="2714169"/>
            <a:chOff x="1306287" y="3367317"/>
            <a:chExt cx="1857827" cy="2714169"/>
          </a:xfrm>
        </p:grpSpPr>
        <p:cxnSp>
          <p:nvCxnSpPr>
            <p:cNvPr id="40" name="Straight Connector 3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5297723" y="3389089"/>
            <a:ext cx="1857827" cy="2714169"/>
            <a:chOff x="1306287" y="3367317"/>
            <a:chExt cx="1857827" cy="2714169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958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>
          <a:xfrm>
            <a:off x="-362856" y="-541865"/>
            <a:ext cx="9869582" cy="5289055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037942 w 9733913"/>
              <a:gd name="connsiteY9" fmla="*/ 4939694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7170057 w 9733913"/>
              <a:gd name="connsiteY11" fmla="*/ 3110895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6923314 w 9733913"/>
              <a:gd name="connsiteY11" fmla="*/ 4925180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76507"/>
              <a:gd name="connsiteX1" fmla="*/ 1219200 w 9733913"/>
              <a:gd name="connsiteY1" fmla="*/ 4112379 h 5576507"/>
              <a:gd name="connsiteX2" fmla="*/ 1741714 w 9733913"/>
              <a:gd name="connsiteY2" fmla="*/ 3473751 h 5576507"/>
              <a:gd name="connsiteX3" fmla="*/ 2627085 w 9733913"/>
              <a:gd name="connsiteY3" fmla="*/ 3038322 h 5576507"/>
              <a:gd name="connsiteX4" fmla="*/ 3585028 w 9733913"/>
              <a:gd name="connsiteY4" fmla="*/ 3705980 h 5576507"/>
              <a:gd name="connsiteX5" fmla="*/ 4325257 w 9733913"/>
              <a:gd name="connsiteY5" fmla="*/ 3328608 h 5576507"/>
              <a:gd name="connsiteX6" fmla="*/ 4905828 w 9733913"/>
              <a:gd name="connsiteY6" fmla="*/ 3009294 h 5576507"/>
              <a:gd name="connsiteX7" fmla="*/ 5442857 w 9733913"/>
              <a:gd name="connsiteY7" fmla="*/ 3285065 h 5576507"/>
              <a:gd name="connsiteX8" fmla="*/ 5558970 w 9733913"/>
              <a:gd name="connsiteY8" fmla="*/ 4359122 h 5576507"/>
              <a:gd name="connsiteX9" fmla="*/ 5457371 w 9733913"/>
              <a:gd name="connsiteY9" fmla="*/ 4533295 h 5576507"/>
              <a:gd name="connsiteX10" fmla="*/ 6037942 w 9733913"/>
              <a:gd name="connsiteY10" fmla="*/ 4939694 h 5576507"/>
              <a:gd name="connsiteX11" fmla="*/ 6923314 w 9733913"/>
              <a:gd name="connsiteY11" fmla="*/ 4925180 h 5576507"/>
              <a:gd name="connsiteX12" fmla="*/ 7590971 w 9733913"/>
              <a:gd name="connsiteY12" fmla="*/ 3517294 h 5576507"/>
              <a:gd name="connsiteX13" fmla="*/ 8331200 w 9733913"/>
              <a:gd name="connsiteY13" fmla="*/ 3183466 h 5576507"/>
              <a:gd name="connsiteX14" fmla="*/ 8694057 w 9733913"/>
              <a:gd name="connsiteY14" fmla="*/ 5331580 h 5576507"/>
              <a:gd name="connsiteX15" fmla="*/ 9695542 w 9733913"/>
              <a:gd name="connsiteY15" fmla="*/ 5520265 h 5576507"/>
              <a:gd name="connsiteX16" fmla="*/ 9550400 w 9733913"/>
              <a:gd name="connsiteY16" fmla="*/ 324151 h 5576507"/>
              <a:gd name="connsiteX17" fmla="*/ 7329714 w 9733913"/>
              <a:gd name="connsiteY17" fmla="*/ 338666 h 5576507"/>
              <a:gd name="connsiteX18" fmla="*/ 87085 w 9733913"/>
              <a:gd name="connsiteY18" fmla="*/ 440265 h 5576507"/>
              <a:gd name="connsiteX19" fmla="*/ 0 w 9733913"/>
              <a:gd name="connsiteY19" fmla="*/ 4083351 h 5576507"/>
              <a:gd name="connsiteX0" fmla="*/ 0 w 9733913"/>
              <a:gd name="connsiteY0" fmla="*/ 4083351 h 5520346"/>
              <a:gd name="connsiteX1" fmla="*/ 1219200 w 9733913"/>
              <a:gd name="connsiteY1" fmla="*/ 4112379 h 5520346"/>
              <a:gd name="connsiteX2" fmla="*/ 1741714 w 9733913"/>
              <a:gd name="connsiteY2" fmla="*/ 3473751 h 5520346"/>
              <a:gd name="connsiteX3" fmla="*/ 2627085 w 9733913"/>
              <a:gd name="connsiteY3" fmla="*/ 3038322 h 5520346"/>
              <a:gd name="connsiteX4" fmla="*/ 3585028 w 9733913"/>
              <a:gd name="connsiteY4" fmla="*/ 3705980 h 5520346"/>
              <a:gd name="connsiteX5" fmla="*/ 4325257 w 9733913"/>
              <a:gd name="connsiteY5" fmla="*/ 3328608 h 5520346"/>
              <a:gd name="connsiteX6" fmla="*/ 4905828 w 9733913"/>
              <a:gd name="connsiteY6" fmla="*/ 3009294 h 5520346"/>
              <a:gd name="connsiteX7" fmla="*/ 5442857 w 9733913"/>
              <a:gd name="connsiteY7" fmla="*/ 3285065 h 5520346"/>
              <a:gd name="connsiteX8" fmla="*/ 5558970 w 9733913"/>
              <a:gd name="connsiteY8" fmla="*/ 4359122 h 5520346"/>
              <a:gd name="connsiteX9" fmla="*/ 5457371 w 9733913"/>
              <a:gd name="connsiteY9" fmla="*/ 4533295 h 5520346"/>
              <a:gd name="connsiteX10" fmla="*/ 6037942 w 9733913"/>
              <a:gd name="connsiteY10" fmla="*/ 4939694 h 5520346"/>
              <a:gd name="connsiteX11" fmla="*/ 6923314 w 9733913"/>
              <a:gd name="connsiteY11" fmla="*/ 4925180 h 5520346"/>
              <a:gd name="connsiteX12" fmla="*/ 7590971 w 9733913"/>
              <a:gd name="connsiteY12" fmla="*/ 3517294 h 5520346"/>
              <a:gd name="connsiteX13" fmla="*/ 8331200 w 9733913"/>
              <a:gd name="connsiteY13" fmla="*/ 3183466 h 5520346"/>
              <a:gd name="connsiteX14" fmla="*/ 9013371 w 9733913"/>
              <a:gd name="connsiteY14" fmla="*/ 3807580 h 5520346"/>
              <a:gd name="connsiteX15" fmla="*/ 9695542 w 9733913"/>
              <a:gd name="connsiteY15" fmla="*/ 5520265 h 5520346"/>
              <a:gd name="connsiteX16" fmla="*/ 9550400 w 9733913"/>
              <a:gd name="connsiteY16" fmla="*/ 324151 h 5520346"/>
              <a:gd name="connsiteX17" fmla="*/ 7329714 w 9733913"/>
              <a:gd name="connsiteY17" fmla="*/ 338666 h 5520346"/>
              <a:gd name="connsiteX18" fmla="*/ 87085 w 9733913"/>
              <a:gd name="connsiteY18" fmla="*/ 440265 h 5520346"/>
              <a:gd name="connsiteX19" fmla="*/ 0 w 9733913"/>
              <a:gd name="connsiteY19" fmla="*/ 4083351 h 5520346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558970 w 9797011"/>
              <a:gd name="connsiteY8" fmla="*/ 4359122 h 5051513"/>
              <a:gd name="connsiteX9" fmla="*/ 5457371 w 9797011"/>
              <a:gd name="connsiteY9" fmla="*/ 4533295 h 5051513"/>
              <a:gd name="connsiteX10" fmla="*/ 6037942 w 9797011"/>
              <a:gd name="connsiteY10" fmla="*/ 4939694 h 5051513"/>
              <a:gd name="connsiteX11" fmla="*/ 6923314 w 9797011"/>
              <a:gd name="connsiteY11" fmla="*/ 4925180 h 5051513"/>
              <a:gd name="connsiteX12" fmla="*/ 7590971 w 9797011"/>
              <a:gd name="connsiteY12" fmla="*/ 3517294 h 5051513"/>
              <a:gd name="connsiteX13" fmla="*/ 8331200 w 9797011"/>
              <a:gd name="connsiteY13" fmla="*/ 3183466 h 5051513"/>
              <a:gd name="connsiteX14" fmla="*/ 9013371 w 9797011"/>
              <a:gd name="connsiteY14" fmla="*/ 3807580 h 5051513"/>
              <a:gd name="connsiteX15" fmla="*/ 9782627 w 9797011"/>
              <a:gd name="connsiteY15" fmla="*/ 4388151 h 5051513"/>
              <a:gd name="connsiteX16" fmla="*/ 9550400 w 9797011"/>
              <a:gd name="connsiteY16" fmla="*/ 324151 h 5051513"/>
              <a:gd name="connsiteX17" fmla="*/ 7329714 w 9797011"/>
              <a:gd name="connsiteY17" fmla="*/ 338666 h 5051513"/>
              <a:gd name="connsiteX18" fmla="*/ 87085 w 9797011"/>
              <a:gd name="connsiteY18" fmla="*/ 440265 h 5051513"/>
              <a:gd name="connsiteX19" fmla="*/ 0 w 9797011"/>
              <a:gd name="connsiteY19" fmla="*/ 4083351 h 5051513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457371 w 9797011"/>
              <a:gd name="connsiteY8" fmla="*/ 4533295 h 5051513"/>
              <a:gd name="connsiteX9" fmla="*/ 6037942 w 9797011"/>
              <a:gd name="connsiteY9" fmla="*/ 4939694 h 5051513"/>
              <a:gd name="connsiteX10" fmla="*/ 6923314 w 9797011"/>
              <a:gd name="connsiteY10" fmla="*/ 4925180 h 5051513"/>
              <a:gd name="connsiteX11" fmla="*/ 7590971 w 9797011"/>
              <a:gd name="connsiteY11" fmla="*/ 3517294 h 5051513"/>
              <a:gd name="connsiteX12" fmla="*/ 8331200 w 9797011"/>
              <a:gd name="connsiteY12" fmla="*/ 3183466 h 5051513"/>
              <a:gd name="connsiteX13" fmla="*/ 9013371 w 9797011"/>
              <a:gd name="connsiteY13" fmla="*/ 3807580 h 5051513"/>
              <a:gd name="connsiteX14" fmla="*/ 9782627 w 9797011"/>
              <a:gd name="connsiteY14" fmla="*/ 4388151 h 5051513"/>
              <a:gd name="connsiteX15" fmla="*/ 9550400 w 9797011"/>
              <a:gd name="connsiteY15" fmla="*/ 324151 h 5051513"/>
              <a:gd name="connsiteX16" fmla="*/ 7329714 w 9797011"/>
              <a:gd name="connsiteY16" fmla="*/ 338666 h 5051513"/>
              <a:gd name="connsiteX17" fmla="*/ 87085 w 9797011"/>
              <a:gd name="connsiteY17" fmla="*/ 440265 h 5051513"/>
              <a:gd name="connsiteX18" fmla="*/ 0 w 9797011"/>
              <a:gd name="connsiteY18" fmla="*/ 4083351 h 5051513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585028 w 9797011"/>
              <a:gd name="connsiteY4" fmla="*/ 3705980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3541486 w 9797011"/>
              <a:gd name="connsiteY5" fmla="*/ 4939693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5617028 w 9797011"/>
              <a:gd name="connsiteY8" fmla="*/ 4388152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923314 w 9797011"/>
              <a:gd name="connsiteY9" fmla="*/ 4925180 h 5281187"/>
              <a:gd name="connsiteX10" fmla="*/ 7590971 w 9797011"/>
              <a:gd name="connsiteY10" fmla="*/ 3517294 h 5281187"/>
              <a:gd name="connsiteX11" fmla="*/ 8331200 w 9797011"/>
              <a:gd name="connsiteY11" fmla="*/ 3183466 h 5281187"/>
              <a:gd name="connsiteX12" fmla="*/ 9013371 w 9797011"/>
              <a:gd name="connsiteY12" fmla="*/ 3807580 h 5281187"/>
              <a:gd name="connsiteX13" fmla="*/ 9782627 w 9797011"/>
              <a:gd name="connsiteY13" fmla="*/ 4388151 h 5281187"/>
              <a:gd name="connsiteX14" fmla="*/ 9550400 w 9797011"/>
              <a:gd name="connsiteY14" fmla="*/ 324151 h 5281187"/>
              <a:gd name="connsiteX15" fmla="*/ 7329714 w 9797011"/>
              <a:gd name="connsiteY15" fmla="*/ 338666 h 5281187"/>
              <a:gd name="connsiteX16" fmla="*/ 87085 w 9797011"/>
              <a:gd name="connsiteY16" fmla="*/ 440265 h 5281187"/>
              <a:gd name="connsiteX17" fmla="*/ 0 w 9797011"/>
              <a:gd name="connsiteY17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7590971 w 9797011"/>
              <a:gd name="connsiteY9" fmla="*/ 3517294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4940465"/>
              <a:gd name="connsiteX1" fmla="*/ 1219200 w 9797011"/>
              <a:gd name="connsiteY1" fmla="*/ 4112379 h 4940465"/>
              <a:gd name="connsiteX2" fmla="*/ 1741714 w 9797011"/>
              <a:gd name="connsiteY2" fmla="*/ 3473751 h 4940465"/>
              <a:gd name="connsiteX3" fmla="*/ 2627085 w 9797011"/>
              <a:gd name="connsiteY3" fmla="*/ 3038322 h 4940465"/>
              <a:gd name="connsiteX4" fmla="*/ 3425371 w 9797011"/>
              <a:gd name="connsiteY4" fmla="*/ 3981752 h 4940465"/>
              <a:gd name="connsiteX5" fmla="*/ 3541486 w 9797011"/>
              <a:gd name="connsiteY5" fmla="*/ 4939693 h 4940465"/>
              <a:gd name="connsiteX6" fmla="*/ 4513943 w 9797011"/>
              <a:gd name="connsiteY6" fmla="*/ 3822094 h 4940465"/>
              <a:gd name="connsiteX7" fmla="*/ 5442857 w 9797011"/>
              <a:gd name="connsiteY7" fmla="*/ 3285065 h 4940465"/>
              <a:gd name="connsiteX8" fmla="*/ 6241142 w 9797011"/>
              <a:gd name="connsiteY8" fmla="*/ 3168952 h 4940465"/>
              <a:gd name="connsiteX9" fmla="*/ 6879771 w 9797011"/>
              <a:gd name="connsiteY9" fmla="*/ 3647923 h 4940465"/>
              <a:gd name="connsiteX10" fmla="*/ 8331200 w 9797011"/>
              <a:gd name="connsiteY10" fmla="*/ 3183466 h 4940465"/>
              <a:gd name="connsiteX11" fmla="*/ 9013371 w 9797011"/>
              <a:gd name="connsiteY11" fmla="*/ 3807580 h 4940465"/>
              <a:gd name="connsiteX12" fmla="*/ 9782627 w 9797011"/>
              <a:gd name="connsiteY12" fmla="*/ 4388151 h 4940465"/>
              <a:gd name="connsiteX13" fmla="*/ 9550400 w 9797011"/>
              <a:gd name="connsiteY13" fmla="*/ 324151 h 4940465"/>
              <a:gd name="connsiteX14" fmla="*/ 7329714 w 9797011"/>
              <a:gd name="connsiteY14" fmla="*/ 338666 h 4940465"/>
              <a:gd name="connsiteX15" fmla="*/ 87085 w 9797011"/>
              <a:gd name="connsiteY15" fmla="*/ 440265 h 4940465"/>
              <a:gd name="connsiteX16" fmla="*/ 0 w 9797011"/>
              <a:gd name="connsiteY16" fmla="*/ 4083351 h 4940465"/>
              <a:gd name="connsiteX0" fmla="*/ 0 w 9797011"/>
              <a:gd name="connsiteY0" fmla="*/ 4083351 h 4388424"/>
              <a:gd name="connsiteX1" fmla="*/ 1219200 w 9797011"/>
              <a:gd name="connsiteY1" fmla="*/ 4112379 h 4388424"/>
              <a:gd name="connsiteX2" fmla="*/ 1741714 w 9797011"/>
              <a:gd name="connsiteY2" fmla="*/ 3473751 h 4388424"/>
              <a:gd name="connsiteX3" fmla="*/ 2627085 w 9797011"/>
              <a:gd name="connsiteY3" fmla="*/ 3038322 h 4388424"/>
              <a:gd name="connsiteX4" fmla="*/ 3425371 w 9797011"/>
              <a:gd name="connsiteY4" fmla="*/ 3981752 h 4388424"/>
              <a:gd name="connsiteX5" fmla="*/ 4513943 w 9797011"/>
              <a:gd name="connsiteY5" fmla="*/ 3822094 h 4388424"/>
              <a:gd name="connsiteX6" fmla="*/ 5442857 w 9797011"/>
              <a:gd name="connsiteY6" fmla="*/ 3285065 h 4388424"/>
              <a:gd name="connsiteX7" fmla="*/ 6241142 w 9797011"/>
              <a:gd name="connsiteY7" fmla="*/ 3168952 h 4388424"/>
              <a:gd name="connsiteX8" fmla="*/ 6879771 w 9797011"/>
              <a:gd name="connsiteY8" fmla="*/ 3647923 h 4388424"/>
              <a:gd name="connsiteX9" fmla="*/ 8331200 w 9797011"/>
              <a:gd name="connsiteY9" fmla="*/ 3183466 h 4388424"/>
              <a:gd name="connsiteX10" fmla="*/ 9013371 w 9797011"/>
              <a:gd name="connsiteY10" fmla="*/ 3807580 h 4388424"/>
              <a:gd name="connsiteX11" fmla="*/ 9782627 w 9797011"/>
              <a:gd name="connsiteY11" fmla="*/ 4388151 h 4388424"/>
              <a:gd name="connsiteX12" fmla="*/ 9550400 w 9797011"/>
              <a:gd name="connsiteY12" fmla="*/ 324151 h 4388424"/>
              <a:gd name="connsiteX13" fmla="*/ 7329714 w 9797011"/>
              <a:gd name="connsiteY13" fmla="*/ 338666 h 4388424"/>
              <a:gd name="connsiteX14" fmla="*/ 87085 w 9797011"/>
              <a:gd name="connsiteY14" fmla="*/ 440265 h 4388424"/>
              <a:gd name="connsiteX15" fmla="*/ 0 w 9797011"/>
              <a:gd name="connsiteY15" fmla="*/ 4083351 h 4388424"/>
              <a:gd name="connsiteX0" fmla="*/ 0 w 9797011"/>
              <a:gd name="connsiteY0" fmla="*/ 4083351 h 4388424"/>
              <a:gd name="connsiteX1" fmla="*/ 1219200 w 9797011"/>
              <a:gd name="connsiteY1" fmla="*/ 4112379 h 4388424"/>
              <a:gd name="connsiteX2" fmla="*/ 1741714 w 9797011"/>
              <a:gd name="connsiteY2" fmla="*/ 3473751 h 4388424"/>
              <a:gd name="connsiteX3" fmla="*/ 2627085 w 9797011"/>
              <a:gd name="connsiteY3" fmla="*/ 3038322 h 4388424"/>
              <a:gd name="connsiteX4" fmla="*/ 3831771 w 9797011"/>
              <a:gd name="connsiteY4" fmla="*/ 3241524 h 4388424"/>
              <a:gd name="connsiteX5" fmla="*/ 4513943 w 9797011"/>
              <a:gd name="connsiteY5" fmla="*/ 3822094 h 4388424"/>
              <a:gd name="connsiteX6" fmla="*/ 5442857 w 9797011"/>
              <a:gd name="connsiteY6" fmla="*/ 3285065 h 4388424"/>
              <a:gd name="connsiteX7" fmla="*/ 6241142 w 9797011"/>
              <a:gd name="connsiteY7" fmla="*/ 3168952 h 4388424"/>
              <a:gd name="connsiteX8" fmla="*/ 6879771 w 9797011"/>
              <a:gd name="connsiteY8" fmla="*/ 3647923 h 4388424"/>
              <a:gd name="connsiteX9" fmla="*/ 8331200 w 9797011"/>
              <a:gd name="connsiteY9" fmla="*/ 3183466 h 4388424"/>
              <a:gd name="connsiteX10" fmla="*/ 9013371 w 9797011"/>
              <a:gd name="connsiteY10" fmla="*/ 3807580 h 4388424"/>
              <a:gd name="connsiteX11" fmla="*/ 9782627 w 9797011"/>
              <a:gd name="connsiteY11" fmla="*/ 4388151 h 4388424"/>
              <a:gd name="connsiteX12" fmla="*/ 9550400 w 9797011"/>
              <a:gd name="connsiteY12" fmla="*/ 324151 h 4388424"/>
              <a:gd name="connsiteX13" fmla="*/ 7329714 w 9797011"/>
              <a:gd name="connsiteY13" fmla="*/ 338666 h 4388424"/>
              <a:gd name="connsiteX14" fmla="*/ 87085 w 9797011"/>
              <a:gd name="connsiteY14" fmla="*/ 440265 h 4388424"/>
              <a:gd name="connsiteX15" fmla="*/ 0 w 9797011"/>
              <a:gd name="connsiteY15" fmla="*/ 4083351 h 4388424"/>
              <a:gd name="connsiteX0" fmla="*/ 0 w 9797011"/>
              <a:gd name="connsiteY0" fmla="*/ 4083351 h 4933581"/>
              <a:gd name="connsiteX1" fmla="*/ 1190171 w 9797011"/>
              <a:gd name="connsiteY1" fmla="*/ 4925179 h 4933581"/>
              <a:gd name="connsiteX2" fmla="*/ 1741714 w 9797011"/>
              <a:gd name="connsiteY2" fmla="*/ 3473751 h 4933581"/>
              <a:gd name="connsiteX3" fmla="*/ 2627085 w 9797011"/>
              <a:gd name="connsiteY3" fmla="*/ 3038322 h 4933581"/>
              <a:gd name="connsiteX4" fmla="*/ 3831771 w 9797011"/>
              <a:gd name="connsiteY4" fmla="*/ 3241524 h 4933581"/>
              <a:gd name="connsiteX5" fmla="*/ 4513943 w 9797011"/>
              <a:gd name="connsiteY5" fmla="*/ 3822094 h 4933581"/>
              <a:gd name="connsiteX6" fmla="*/ 5442857 w 9797011"/>
              <a:gd name="connsiteY6" fmla="*/ 3285065 h 4933581"/>
              <a:gd name="connsiteX7" fmla="*/ 6241142 w 9797011"/>
              <a:gd name="connsiteY7" fmla="*/ 3168952 h 4933581"/>
              <a:gd name="connsiteX8" fmla="*/ 6879771 w 9797011"/>
              <a:gd name="connsiteY8" fmla="*/ 3647923 h 4933581"/>
              <a:gd name="connsiteX9" fmla="*/ 8331200 w 9797011"/>
              <a:gd name="connsiteY9" fmla="*/ 3183466 h 4933581"/>
              <a:gd name="connsiteX10" fmla="*/ 9013371 w 9797011"/>
              <a:gd name="connsiteY10" fmla="*/ 3807580 h 4933581"/>
              <a:gd name="connsiteX11" fmla="*/ 9782627 w 9797011"/>
              <a:gd name="connsiteY11" fmla="*/ 4388151 h 4933581"/>
              <a:gd name="connsiteX12" fmla="*/ 9550400 w 9797011"/>
              <a:gd name="connsiteY12" fmla="*/ 324151 h 4933581"/>
              <a:gd name="connsiteX13" fmla="*/ 7329714 w 9797011"/>
              <a:gd name="connsiteY13" fmla="*/ 338666 h 4933581"/>
              <a:gd name="connsiteX14" fmla="*/ 87085 w 9797011"/>
              <a:gd name="connsiteY14" fmla="*/ 440265 h 4933581"/>
              <a:gd name="connsiteX15" fmla="*/ 0 w 9797011"/>
              <a:gd name="connsiteY15" fmla="*/ 4083351 h 4933581"/>
              <a:gd name="connsiteX0" fmla="*/ 0 w 9869582"/>
              <a:gd name="connsiteY0" fmla="*/ 5259008 h 5288276"/>
              <a:gd name="connsiteX1" fmla="*/ 1262742 w 9869582"/>
              <a:gd name="connsiteY1" fmla="*/ 4925179 h 5288276"/>
              <a:gd name="connsiteX2" fmla="*/ 1814285 w 9869582"/>
              <a:gd name="connsiteY2" fmla="*/ 3473751 h 5288276"/>
              <a:gd name="connsiteX3" fmla="*/ 2699656 w 9869582"/>
              <a:gd name="connsiteY3" fmla="*/ 3038322 h 5288276"/>
              <a:gd name="connsiteX4" fmla="*/ 3904342 w 9869582"/>
              <a:gd name="connsiteY4" fmla="*/ 3241524 h 5288276"/>
              <a:gd name="connsiteX5" fmla="*/ 4586514 w 9869582"/>
              <a:gd name="connsiteY5" fmla="*/ 3822094 h 5288276"/>
              <a:gd name="connsiteX6" fmla="*/ 5515428 w 9869582"/>
              <a:gd name="connsiteY6" fmla="*/ 3285065 h 5288276"/>
              <a:gd name="connsiteX7" fmla="*/ 6313713 w 9869582"/>
              <a:gd name="connsiteY7" fmla="*/ 3168952 h 5288276"/>
              <a:gd name="connsiteX8" fmla="*/ 6952342 w 9869582"/>
              <a:gd name="connsiteY8" fmla="*/ 3647923 h 5288276"/>
              <a:gd name="connsiteX9" fmla="*/ 8403771 w 9869582"/>
              <a:gd name="connsiteY9" fmla="*/ 3183466 h 5288276"/>
              <a:gd name="connsiteX10" fmla="*/ 9085942 w 9869582"/>
              <a:gd name="connsiteY10" fmla="*/ 3807580 h 5288276"/>
              <a:gd name="connsiteX11" fmla="*/ 9855198 w 9869582"/>
              <a:gd name="connsiteY11" fmla="*/ 4388151 h 5288276"/>
              <a:gd name="connsiteX12" fmla="*/ 9622971 w 9869582"/>
              <a:gd name="connsiteY12" fmla="*/ 324151 h 5288276"/>
              <a:gd name="connsiteX13" fmla="*/ 7402285 w 9869582"/>
              <a:gd name="connsiteY13" fmla="*/ 338666 h 5288276"/>
              <a:gd name="connsiteX14" fmla="*/ 159656 w 9869582"/>
              <a:gd name="connsiteY14" fmla="*/ 440265 h 5288276"/>
              <a:gd name="connsiteX15" fmla="*/ 0 w 9869582"/>
              <a:gd name="connsiteY15" fmla="*/ 5259008 h 5288276"/>
              <a:gd name="connsiteX0" fmla="*/ 0 w 9869582"/>
              <a:gd name="connsiteY0" fmla="*/ 5259008 h 5292069"/>
              <a:gd name="connsiteX1" fmla="*/ 1538514 w 9869582"/>
              <a:gd name="connsiteY1" fmla="*/ 4954208 h 5292069"/>
              <a:gd name="connsiteX2" fmla="*/ 1814285 w 9869582"/>
              <a:gd name="connsiteY2" fmla="*/ 3473751 h 5292069"/>
              <a:gd name="connsiteX3" fmla="*/ 2699656 w 9869582"/>
              <a:gd name="connsiteY3" fmla="*/ 3038322 h 5292069"/>
              <a:gd name="connsiteX4" fmla="*/ 3904342 w 9869582"/>
              <a:gd name="connsiteY4" fmla="*/ 3241524 h 5292069"/>
              <a:gd name="connsiteX5" fmla="*/ 4586514 w 9869582"/>
              <a:gd name="connsiteY5" fmla="*/ 3822094 h 5292069"/>
              <a:gd name="connsiteX6" fmla="*/ 5515428 w 9869582"/>
              <a:gd name="connsiteY6" fmla="*/ 3285065 h 5292069"/>
              <a:gd name="connsiteX7" fmla="*/ 6313713 w 9869582"/>
              <a:gd name="connsiteY7" fmla="*/ 3168952 h 5292069"/>
              <a:gd name="connsiteX8" fmla="*/ 6952342 w 9869582"/>
              <a:gd name="connsiteY8" fmla="*/ 3647923 h 5292069"/>
              <a:gd name="connsiteX9" fmla="*/ 8403771 w 9869582"/>
              <a:gd name="connsiteY9" fmla="*/ 3183466 h 5292069"/>
              <a:gd name="connsiteX10" fmla="*/ 9085942 w 9869582"/>
              <a:gd name="connsiteY10" fmla="*/ 3807580 h 5292069"/>
              <a:gd name="connsiteX11" fmla="*/ 9855198 w 9869582"/>
              <a:gd name="connsiteY11" fmla="*/ 4388151 h 5292069"/>
              <a:gd name="connsiteX12" fmla="*/ 9622971 w 9869582"/>
              <a:gd name="connsiteY12" fmla="*/ 324151 h 5292069"/>
              <a:gd name="connsiteX13" fmla="*/ 7402285 w 9869582"/>
              <a:gd name="connsiteY13" fmla="*/ 338666 h 5292069"/>
              <a:gd name="connsiteX14" fmla="*/ 159656 w 9869582"/>
              <a:gd name="connsiteY14" fmla="*/ 440265 h 5292069"/>
              <a:gd name="connsiteX15" fmla="*/ 0 w 9869582"/>
              <a:gd name="connsiteY15" fmla="*/ 5259008 h 5292069"/>
              <a:gd name="connsiteX0" fmla="*/ 0 w 9869582"/>
              <a:gd name="connsiteY0" fmla="*/ 5259008 h 5276847"/>
              <a:gd name="connsiteX1" fmla="*/ 1538514 w 9869582"/>
              <a:gd name="connsiteY1" fmla="*/ 4954208 h 5276847"/>
              <a:gd name="connsiteX2" fmla="*/ 2873828 w 9869582"/>
              <a:gd name="connsiteY2" fmla="*/ 4605865 h 5276847"/>
              <a:gd name="connsiteX3" fmla="*/ 2699656 w 9869582"/>
              <a:gd name="connsiteY3" fmla="*/ 3038322 h 5276847"/>
              <a:gd name="connsiteX4" fmla="*/ 3904342 w 9869582"/>
              <a:gd name="connsiteY4" fmla="*/ 3241524 h 5276847"/>
              <a:gd name="connsiteX5" fmla="*/ 4586514 w 9869582"/>
              <a:gd name="connsiteY5" fmla="*/ 3822094 h 5276847"/>
              <a:gd name="connsiteX6" fmla="*/ 5515428 w 9869582"/>
              <a:gd name="connsiteY6" fmla="*/ 3285065 h 5276847"/>
              <a:gd name="connsiteX7" fmla="*/ 6313713 w 9869582"/>
              <a:gd name="connsiteY7" fmla="*/ 3168952 h 5276847"/>
              <a:gd name="connsiteX8" fmla="*/ 6952342 w 9869582"/>
              <a:gd name="connsiteY8" fmla="*/ 3647923 h 5276847"/>
              <a:gd name="connsiteX9" fmla="*/ 8403771 w 9869582"/>
              <a:gd name="connsiteY9" fmla="*/ 3183466 h 5276847"/>
              <a:gd name="connsiteX10" fmla="*/ 9085942 w 9869582"/>
              <a:gd name="connsiteY10" fmla="*/ 3807580 h 5276847"/>
              <a:gd name="connsiteX11" fmla="*/ 9855198 w 9869582"/>
              <a:gd name="connsiteY11" fmla="*/ 4388151 h 5276847"/>
              <a:gd name="connsiteX12" fmla="*/ 9622971 w 9869582"/>
              <a:gd name="connsiteY12" fmla="*/ 324151 h 5276847"/>
              <a:gd name="connsiteX13" fmla="*/ 7402285 w 9869582"/>
              <a:gd name="connsiteY13" fmla="*/ 338666 h 5276847"/>
              <a:gd name="connsiteX14" fmla="*/ 159656 w 9869582"/>
              <a:gd name="connsiteY14" fmla="*/ 440265 h 5276847"/>
              <a:gd name="connsiteX15" fmla="*/ 0 w 9869582"/>
              <a:gd name="connsiteY15" fmla="*/ 5259008 h 5276847"/>
              <a:gd name="connsiteX0" fmla="*/ 0 w 9869582"/>
              <a:gd name="connsiteY0" fmla="*/ 5259008 h 5276847"/>
              <a:gd name="connsiteX1" fmla="*/ 1538514 w 9869582"/>
              <a:gd name="connsiteY1" fmla="*/ 4954208 h 5276847"/>
              <a:gd name="connsiteX2" fmla="*/ 2873828 w 9869582"/>
              <a:gd name="connsiteY2" fmla="*/ 4605865 h 5276847"/>
              <a:gd name="connsiteX3" fmla="*/ 3004456 w 9869582"/>
              <a:gd name="connsiteY3" fmla="*/ 3343122 h 5276847"/>
              <a:gd name="connsiteX4" fmla="*/ 3904342 w 9869582"/>
              <a:gd name="connsiteY4" fmla="*/ 3241524 h 5276847"/>
              <a:gd name="connsiteX5" fmla="*/ 4586514 w 9869582"/>
              <a:gd name="connsiteY5" fmla="*/ 3822094 h 5276847"/>
              <a:gd name="connsiteX6" fmla="*/ 5515428 w 9869582"/>
              <a:gd name="connsiteY6" fmla="*/ 3285065 h 5276847"/>
              <a:gd name="connsiteX7" fmla="*/ 6313713 w 9869582"/>
              <a:gd name="connsiteY7" fmla="*/ 3168952 h 5276847"/>
              <a:gd name="connsiteX8" fmla="*/ 6952342 w 9869582"/>
              <a:gd name="connsiteY8" fmla="*/ 3647923 h 5276847"/>
              <a:gd name="connsiteX9" fmla="*/ 8403771 w 9869582"/>
              <a:gd name="connsiteY9" fmla="*/ 3183466 h 5276847"/>
              <a:gd name="connsiteX10" fmla="*/ 9085942 w 9869582"/>
              <a:gd name="connsiteY10" fmla="*/ 3807580 h 5276847"/>
              <a:gd name="connsiteX11" fmla="*/ 9855198 w 9869582"/>
              <a:gd name="connsiteY11" fmla="*/ 4388151 h 5276847"/>
              <a:gd name="connsiteX12" fmla="*/ 9622971 w 9869582"/>
              <a:gd name="connsiteY12" fmla="*/ 324151 h 5276847"/>
              <a:gd name="connsiteX13" fmla="*/ 7402285 w 9869582"/>
              <a:gd name="connsiteY13" fmla="*/ 338666 h 5276847"/>
              <a:gd name="connsiteX14" fmla="*/ 159656 w 9869582"/>
              <a:gd name="connsiteY14" fmla="*/ 440265 h 5276847"/>
              <a:gd name="connsiteX15" fmla="*/ 0 w 9869582"/>
              <a:gd name="connsiteY15" fmla="*/ 5259008 h 5276847"/>
              <a:gd name="connsiteX0" fmla="*/ 0 w 9869582"/>
              <a:gd name="connsiteY0" fmla="*/ 5259008 h 5277076"/>
              <a:gd name="connsiteX1" fmla="*/ 1538514 w 9869582"/>
              <a:gd name="connsiteY1" fmla="*/ 4954208 h 5277076"/>
              <a:gd name="connsiteX2" fmla="*/ 2656113 w 9869582"/>
              <a:gd name="connsiteY2" fmla="*/ 4576837 h 5277076"/>
              <a:gd name="connsiteX3" fmla="*/ 3004456 w 9869582"/>
              <a:gd name="connsiteY3" fmla="*/ 3343122 h 5277076"/>
              <a:gd name="connsiteX4" fmla="*/ 3904342 w 9869582"/>
              <a:gd name="connsiteY4" fmla="*/ 3241524 h 5277076"/>
              <a:gd name="connsiteX5" fmla="*/ 4586514 w 9869582"/>
              <a:gd name="connsiteY5" fmla="*/ 3822094 h 5277076"/>
              <a:gd name="connsiteX6" fmla="*/ 5515428 w 9869582"/>
              <a:gd name="connsiteY6" fmla="*/ 3285065 h 5277076"/>
              <a:gd name="connsiteX7" fmla="*/ 6313713 w 9869582"/>
              <a:gd name="connsiteY7" fmla="*/ 3168952 h 5277076"/>
              <a:gd name="connsiteX8" fmla="*/ 6952342 w 9869582"/>
              <a:gd name="connsiteY8" fmla="*/ 3647923 h 5277076"/>
              <a:gd name="connsiteX9" fmla="*/ 8403771 w 9869582"/>
              <a:gd name="connsiteY9" fmla="*/ 3183466 h 5277076"/>
              <a:gd name="connsiteX10" fmla="*/ 9085942 w 9869582"/>
              <a:gd name="connsiteY10" fmla="*/ 3807580 h 5277076"/>
              <a:gd name="connsiteX11" fmla="*/ 9855198 w 9869582"/>
              <a:gd name="connsiteY11" fmla="*/ 4388151 h 5277076"/>
              <a:gd name="connsiteX12" fmla="*/ 9622971 w 9869582"/>
              <a:gd name="connsiteY12" fmla="*/ 324151 h 5277076"/>
              <a:gd name="connsiteX13" fmla="*/ 7402285 w 9869582"/>
              <a:gd name="connsiteY13" fmla="*/ 338666 h 5277076"/>
              <a:gd name="connsiteX14" fmla="*/ 159656 w 9869582"/>
              <a:gd name="connsiteY14" fmla="*/ 440265 h 5277076"/>
              <a:gd name="connsiteX15" fmla="*/ 0 w 9869582"/>
              <a:gd name="connsiteY15" fmla="*/ 5259008 h 5277076"/>
              <a:gd name="connsiteX0" fmla="*/ 0 w 9869582"/>
              <a:gd name="connsiteY0" fmla="*/ 5259008 h 5289055"/>
              <a:gd name="connsiteX1" fmla="*/ 1538514 w 9869582"/>
              <a:gd name="connsiteY1" fmla="*/ 5099351 h 5289055"/>
              <a:gd name="connsiteX2" fmla="*/ 2656113 w 9869582"/>
              <a:gd name="connsiteY2" fmla="*/ 4576837 h 5289055"/>
              <a:gd name="connsiteX3" fmla="*/ 3004456 w 9869582"/>
              <a:gd name="connsiteY3" fmla="*/ 3343122 h 5289055"/>
              <a:gd name="connsiteX4" fmla="*/ 3904342 w 9869582"/>
              <a:gd name="connsiteY4" fmla="*/ 3241524 h 5289055"/>
              <a:gd name="connsiteX5" fmla="*/ 4586514 w 9869582"/>
              <a:gd name="connsiteY5" fmla="*/ 3822094 h 5289055"/>
              <a:gd name="connsiteX6" fmla="*/ 5515428 w 9869582"/>
              <a:gd name="connsiteY6" fmla="*/ 3285065 h 5289055"/>
              <a:gd name="connsiteX7" fmla="*/ 6313713 w 9869582"/>
              <a:gd name="connsiteY7" fmla="*/ 3168952 h 5289055"/>
              <a:gd name="connsiteX8" fmla="*/ 6952342 w 9869582"/>
              <a:gd name="connsiteY8" fmla="*/ 3647923 h 5289055"/>
              <a:gd name="connsiteX9" fmla="*/ 8403771 w 9869582"/>
              <a:gd name="connsiteY9" fmla="*/ 3183466 h 5289055"/>
              <a:gd name="connsiteX10" fmla="*/ 9085942 w 9869582"/>
              <a:gd name="connsiteY10" fmla="*/ 3807580 h 5289055"/>
              <a:gd name="connsiteX11" fmla="*/ 9855198 w 9869582"/>
              <a:gd name="connsiteY11" fmla="*/ 4388151 h 5289055"/>
              <a:gd name="connsiteX12" fmla="*/ 9622971 w 9869582"/>
              <a:gd name="connsiteY12" fmla="*/ 324151 h 5289055"/>
              <a:gd name="connsiteX13" fmla="*/ 7402285 w 9869582"/>
              <a:gd name="connsiteY13" fmla="*/ 338666 h 5289055"/>
              <a:gd name="connsiteX14" fmla="*/ 159656 w 9869582"/>
              <a:gd name="connsiteY14" fmla="*/ 440265 h 5289055"/>
              <a:gd name="connsiteX15" fmla="*/ 0 w 9869582"/>
              <a:gd name="connsiteY15" fmla="*/ 5259008 h 5289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869582" h="5289055">
                <a:moveTo>
                  <a:pt x="0" y="5259008"/>
                </a:moveTo>
                <a:cubicBezTo>
                  <a:pt x="318105" y="5350931"/>
                  <a:pt x="1095829" y="5213046"/>
                  <a:pt x="1538514" y="5099351"/>
                </a:cubicBezTo>
                <a:cubicBezTo>
                  <a:pt x="1981199" y="4985656"/>
                  <a:pt x="2411789" y="4869542"/>
                  <a:pt x="2656113" y="4576837"/>
                </a:cubicBezTo>
                <a:cubicBezTo>
                  <a:pt x="2900437" y="4284132"/>
                  <a:pt x="2796418" y="3565674"/>
                  <a:pt x="3004456" y="3343122"/>
                </a:cubicBezTo>
                <a:cubicBezTo>
                  <a:pt x="3212494" y="3120570"/>
                  <a:pt x="3640666" y="3161695"/>
                  <a:pt x="3904342" y="3241524"/>
                </a:cubicBezTo>
                <a:cubicBezTo>
                  <a:pt x="4168018" y="3321353"/>
                  <a:pt x="4318000" y="3814837"/>
                  <a:pt x="4586514" y="3822094"/>
                </a:cubicBezTo>
                <a:cubicBezTo>
                  <a:pt x="4855028" y="3829351"/>
                  <a:pt x="5227562" y="3393922"/>
                  <a:pt x="5515428" y="3285065"/>
                </a:cubicBezTo>
                <a:cubicBezTo>
                  <a:pt x="5803294" y="3176208"/>
                  <a:pt x="5955694" y="2970590"/>
                  <a:pt x="6313713" y="3168952"/>
                </a:cubicBezTo>
                <a:cubicBezTo>
                  <a:pt x="6671732" y="3367314"/>
                  <a:pt x="6603999" y="3645504"/>
                  <a:pt x="6952342" y="3647923"/>
                </a:cubicBezTo>
                <a:cubicBezTo>
                  <a:pt x="7300685" y="3650342"/>
                  <a:pt x="8048171" y="3156857"/>
                  <a:pt x="8403771" y="3183466"/>
                </a:cubicBezTo>
                <a:cubicBezTo>
                  <a:pt x="8759371" y="3210076"/>
                  <a:pt x="8844038" y="3606799"/>
                  <a:pt x="9085942" y="3807580"/>
                </a:cubicBezTo>
                <a:cubicBezTo>
                  <a:pt x="9327847" y="4008361"/>
                  <a:pt x="9973731" y="4400246"/>
                  <a:pt x="9855198" y="4388151"/>
                </a:cubicBezTo>
                <a:cubicBezTo>
                  <a:pt x="9284303" y="4301065"/>
                  <a:pt x="10193866" y="411237"/>
                  <a:pt x="9622971" y="324151"/>
                </a:cubicBezTo>
                <a:cubicBezTo>
                  <a:pt x="9228666" y="-403982"/>
                  <a:pt x="8979504" y="319314"/>
                  <a:pt x="7402285" y="338666"/>
                </a:cubicBezTo>
                <a:cubicBezTo>
                  <a:pt x="5825066" y="358018"/>
                  <a:pt x="1381275" y="-48382"/>
                  <a:pt x="159656" y="440265"/>
                </a:cubicBezTo>
                <a:lnTo>
                  <a:pt x="0" y="5259008"/>
                </a:lnTo>
                <a:close/>
              </a:path>
            </a:pathLst>
          </a:custGeom>
          <a:solidFill>
            <a:srgbClr val="C6D9F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-290285" y="-541867"/>
            <a:ext cx="9797011" cy="5058669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037942 w 9733913"/>
              <a:gd name="connsiteY9" fmla="*/ 4939694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7170057 w 9733913"/>
              <a:gd name="connsiteY11" fmla="*/ 3110895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6923314 w 9733913"/>
              <a:gd name="connsiteY11" fmla="*/ 4925180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76507"/>
              <a:gd name="connsiteX1" fmla="*/ 1219200 w 9733913"/>
              <a:gd name="connsiteY1" fmla="*/ 4112379 h 5576507"/>
              <a:gd name="connsiteX2" fmla="*/ 1741714 w 9733913"/>
              <a:gd name="connsiteY2" fmla="*/ 3473751 h 5576507"/>
              <a:gd name="connsiteX3" fmla="*/ 2627085 w 9733913"/>
              <a:gd name="connsiteY3" fmla="*/ 3038322 h 5576507"/>
              <a:gd name="connsiteX4" fmla="*/ 3585028 w 9733913"/>
              <a:gd name="connsiteY4" fmla="*/ 3705980 h 5576507"/>
              <a:gd name="connsiteX5" fmla="*/ 4325257 w 9733913"/>
              <a:gd name="connsiteY5" fmla="*/ 3328608 h 5576507"/>
              <a:gd name="connsiteX6" fmla="*/ 4905828 w 9733913"/>
              <a:gd name="connsiteY6" fmla="*/ 3009294 h 5576507"/>
              <a:gd name="connsiteX7" fmla="*/ 5442857 w 9733913"/>
              <a:gd name="connsiteY7" fmla="*/ 3285065 h 5576507"/>
              <a:gd name="connsiteX8" fmla="*/ 5558970 w 9733913"/>
              <a:gd name="connsiteY8" fmla="*/ 4359122 h 5576507"/>
              <a:gd name="connsiteX9" fmla="*/ 5457371 w 9733913"/>
              <a:gd name="connsiteY9" fmla="*/ 4533295 h 5576507"/>
              <a:gd name="connsiteX10" fmla="*/ 6037942 w 9733913"/>
              <a:gd name="connsiteY10" fmla="*/ 4939694 h 5576507"/>
              <a:gd name="connsiteX11" fmla="*/ 6923314 w 9733913"/>
              <a:gd name="connsiteY11" fmla="*/ 4925180 h 5576507"/>
              <a:gd name="connsiteX12" fmla="*/ 7590971 w 9733913"/>
              <a:gd name="connsiteY12" fmla="*/ 3517294 h 5576507"/>
              <a:gd name="connsiteX13" fmla="*/ 8331200 w 9733913"/>
              <a:gd name="connsiteY13" fmla="*/ 3183466 h 5576507"/>
              <a:gd name="connsiteX14" fmla="*/ 8694057 w 9733913"/>
              <a:gd name="connsiteY14" fmla="*/ 5331580 h 5576507"/>
              <a:gd name="connsiteX15" fmla="*/ 9695542 w 9733913"/>
              <a:gd name="connsiteY15" fmla="*/ 5520265 h 5576507"/>
              <a:gd name="connsiteX16" fmla="*/ 9550400 w 9733913"/>
              <a:gd name="connsiteY16" fmla="*/ 324151 h 5576507"/>
              <a:gd name="connsiteX17" fmla="*/ 7329714 w 9733913"/>
              <a:gd name="connsiteY17" fmla="*/ 338666 h 5576507"/>
              <a:gd name="connsiteX18" fmla="*/ 87085 w 9733913"/>
              <a:gd name="connsiteY18" fmla="*/ 440265 h 5576507"/>
              <a:gd name="connsiteX19" fmla="*/ 0 w 9733913"/>
              <a:gd name="connsiteY19" fmla="*/ 4083351 h 5576507"/>
              <a:gd name="connsiteX0" fmla="*/ 0 w 9733913"/>
              <a:gd name="connsiteY0" fmla="*/ 4083351 h 5520346"/>
              <a:gd name="connsiteX1" fmla="*/ 1219200 w 9733913"/>
              <a:gd name="connsiteY1" fmla="*/ 4112379 h 5520346"/>
              <a:gd name="connsiteX2" fmla="*/ 1741714 w 9733913"/>
              <a:gd name="connsiteY2" fmla="*/ 3473751 h 5520346"/>
              <a:gd name="connsiteX3" fmla="*/ 2627085 w 9733913"/>
              <a:gd name="connsiteY3" fmla="*/ 3038322 h 5520346"/>
              <a:gd name="connsiteX4" fmla="*/ 3585028 w 9733913"/>
              <a:gd name="connsiteY4" fmla="*/ 3705980 h 5520346"/>
              <a:gd name="connsiteX5" fmla="*/ 4325257 w 9733913"/>
              <a:gd name="connsiteY5" fmla="*/ 3328608 h 5520346"/>
              <a:gd name="connsiteX6" fmla="*/ 4905828 w 9733913"/>
              <a:gd name="connsiteY6" fmla="*/ 3009294 h 5520346"/>
              <a:gd name="connsiteX7" fmla="*/ 5442857 w 9733913"/>
              <a:gd name="connsiteY7" fmla="*/ 3285065 h 5520346"/>
              <a:gd name="connsiteX8" fmla="*/ 5558970 w 9733913"/>
              <a:gd name="connsiteY8" fmla="*/ 4359122 h 5520346"/>
              <a:gd name="connsiteX9" fmla="*/ 5457371 w 9733913"/>
              <a:gd name="connsiteY9" fmla="*/ 4533295 h 5520346"/>
              <a:gd name="connsiteX10" fmla="*/ 6037942 w 9733913"/>
              <a:gd name="connsiteY10" fmla="*/ 4939694 h 5520346"/>
              <a:gd name="connsiteX11" fmla="*/ 6923314 w 9733913"/>
              <a:gd name="connsiteY11" fmla="*/ 4925180 h 5520346"/>
              <a:gd name="connsiteX12" fmla="*/ 7590971 w 9733913"/>
              <a:gd name="connsiteY12" fmla="*/ 3517294 h 5520346"/>
              <a:gd name="connsiteX13" fmla="*/ 8331200 w 9733913"/>
              <a:gd name="connsiteY13" fmla="*/ 3183466 h 5520346"/>
              <a:gd name="connsiteX14" fmla="*/ 9013371 w 9733913"/>
              <a:gd name="connsiteY14" fmla="*/ 3807580 h 5520346"/>
              <a:gd name="connsiteX15" fmla="*/ 9695542 w 9733913"/>
              <a:gd name="connsiteY15" fmla="*/ 5520265 h 5520346"/>
              <a:gd name="connsiteX16" fmla="*/ 9550400 w 9733913"/>
              <a:gd name="connsiteY16" fmla="*/ 324151 h 5520346"/>
              <a:gd name="connsiteX17" fmla="*/ 7329714 w 9733913"/>
              <a:gd name="connsiteY17" fmla="*/ 338666 h 5520346"/>
              <a:gd name="connsiteX18" fmla="*/ 87085 w 9733913"/>
              <a:gd name="connsiteY18" fmla="*/ 440265 h 5520346"/>
              <a:gd name="connsiteX19" fmla="*/ 0 w 9733913"/>
              <a:gd name="connsiteY19" fmla="*/ 4083351 h 5520346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558970 w 9797011"/>
              <a:gd name="connsiteY8" fmla="*/ 4359122 h 5051513"/>
              <a:gd name="connsiteX9" fmla="*/ 5457371 w 9797011"/>
              <a:gd name="connsiteY9" fmla="*/ 4533295 h 5051513"/>
              <a:gd name="connsiteX10" fmla="*/ 6037942 w 9797011"/>
              <a:gd name="connsiteY10" fmla="*/ 4939694 h 5051513"/>
              <a:gd name="connsiteX11" fmla="*/ 6923314 w 9797011"/>
              <a:gd name="connsiteY11" fmla="*/ 4925180 h 5051513"/>
              <a:gd name="connsiteX12" fmla="*/ 7590971 w 9797011"/>
              <a:gd name="connsiteY12" fmla="*/ 3517294 h 5051513"/>
              <a:gd name="connsiteX13" fmla="*/ 8331200 w 9797011"/>
              <a:gd name="connsiteY13" fmla="*/ 3183466 h 5051513"/>
              <a:gd name="connsiteX14" fmla="*/ 9013371 w 9797011"/>
              <a:gd name="connsiteY14" fmla="*/ 3807580 h 5051513"/>
              <a:gd name="connsiteX15" fmla="*/ 9782627 w 9797011"/>
              <a:gd name="connsiteY15" fmla="*/ 4388151 h 5051513"/>
              <a:gd name="connsiteX16" fmla="*/ 9550400 w 9797011"/>
              <a:gd name="connsiteY16" fmla="*/ 324151 h 5051513"/>
              <a:gd name="connsiteX17" fmla="*/ 7329714 w 9797011"/>
              <a:gd name="connsiteY17" fmla="*/ 338666 h 5051513"/>
              <a:gd name="connsiteX18" fmla="*/ 87085 w 9797011"/>
              <a:gd name="connsiteY18" fmla="*/ 440265 h 5051513"/>
              <a:gd name="connsiteX19" fmla="*/ 0 w 9797011"/>
              <a:gd name="connsiteY19" fmla="*/ 4083351 h 5051513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457371 w 9797011"/>
              <a:gd name="connsiteY8" fmla="*/ 4533295 h 5051513"/>
              <a:gd name="connsiteX9" fmla="*/ 6037942 w 9797011"/>
              <a:gd name="connsiteY9" fmla="*/ 4939694 h 5051513"/>
              <a:gd name="connsiteX10" fmla="*/ 6923314 w 9797011"/>
              <a:gd name="connsiteY10" fmla="*/ 4925180 h 5051513"/>
              <a:gd name="connsiteX11" fmla="*/ 7590971 w 9797011"/>
              <a:gd name="connsiteY11" fmla="*/ 3517294 h 5051513"/>
              <a:gd name="connsiteX12" fmla="*/ 8331200 w 9797011"/>
              <a:gd name="connsiteY12" fmla="*/ 3183466 h 5051513"/>
              <a:gd name="connsiteX13" fmla="*/ 9013371 w 9797011"/>
              <a:gd name="connsiteY13" fmla="*/ 3807580 h 5051513"/>
              <a:gd name="connsiteX14" fmla="*/ 9782627 w 9797011"/>
              <a:gd name="connsiteY14" fmla="*/ 4388151 h 5051513"/>
              <a:gd name="connsiteX15" fmla="*/ 9550400 w 9797011"/>
              <a:gd name="connsiteY15" fmla="*/ 324151 h 5051513"/>
              <a:gd name="connsiteX16" fmla="*/ 7329714 w 9797011"/>
              <a:gd name="connsiteY16" fmla="*/ 338666 h 5051513"/>
              <a:gd name="connsiteX17" fmla="*/ 87085 w 9797011"/>
              <a:gd name="connsiteY17" fmla="*/ 440265 h 5051513"/>
              <a:gd name="connsiteX18" fmla="*/ 0 w 9797011"/>
              <a:gd name="connsiteY18" fmla="*/ 4083351 h 5051513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585028 w 9797011"/>
              <a:gd name="connsiteY4" fmla="*/ 3705980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97011" h="5058669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19866" y="2999617"/>
                  <a:pt x="2627085" y="3038322"/>
                </a:cubicBezTo>
                <a:cubicBezTo>
                  <a:pt x="2934304" y="3077027"/>
                  <a:pt x="3301999" y="3657599"/>
                  <a:pt x="3585028" y="3705980"/>
                </a:cubicBezTo>
                <a:cubicBezTo>
                  <a:pt x="3868057" y="3754361"/>
                  <a:pt x="4105124" y="3444722"/>
                  <a:pt x="4325257" y="3328608"/>
                </a:cubicBezTo>
                <a:cubicBezTo>
                  <a:pt x="4545390" y="3212494"/>
                  <a:pt x="4719561" y="3016551"/>
                  <a:pt x="4905828" y="3009294"/>
                </a:cubicBezTo>
                <a:cubicBezTo>
                  <a:pt x="5092095" y="3002037"/>
                  <a:pt x="5324324" y="3055255"/>
                  <a:pt x="5442857" y="3285065"/>
                </a:cubicBezTo>
                <a:cubicBezTo>
                  <a:pt x="5561390" y="3514875"/>
                  <a:pt x="5517847" y="4112381"/>
                  <a:pt x="5617028" y="4388152"/>
                </a:cubicBezTo>
                <a:cubicBezTo>
                  <a:pt x="5716209" y="4663923"/>
                  <a:pt x="5820228" y="4850189"/>
                  <a:pt x="6037942" y="4939694"/>
                </a:cubicBezTo>
                <a:cubicBezTo>
                  <a:pt x="6255656" y="5029199"/>
                  <a:pt x="6664476" y="5162247"/>
                  <a:pt x="6923314" y="4925180"/>
                </a:cubicBezTo>
                <a:cubicBezTo>
                  <a:pt x="7182152" y="4688113"/>
                  <a:pt x="7356323" y="3807580"/>
                  <a:pt x="7590971" y="3517294"/>
                </a:cubicBezTo>
                <a:cubicBezTo>
                  <a:pt x="7825619" y="3227008"/>
                  <a:pt x="8094133" y="3135085"/>
                  <a:pt x="8331200" y="3183466"/>
                </a:cubicBezTo>
                <a:cubicBezTo>
                  <a:pt x="8568267" y="3231847"/>
                  <a:pt x="8771467" y="3606799"/>
                  <a:pt x="9013371" y="3807580"/>
                </a:cubicBezTo>
                <a:cubicBezTo>
                  <a:pt x="9255276" y="4008361"/>
                  <a:pt x="9901160" y="4400246"/>
                  <a:pt x="9782627" y="4388151"/>
                </a:cubicBezTo>
                <a:cubicBezTo>
                  <a:pt x="9211732" y="4301065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rgbClr val="C6D9F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-290285" y="-541867"/>
            <a:ext cx="9797011" cy="5281187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037942 w 9733913"/>
              <a:gd name="connsiteY9" fmla="*/ 4939694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7170057 w 9733913"/>
              <a:gd name="connsiteY11" fmla="*/ 3110895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6923314 w 9733913"/>
              <a:gd name="connsiteY11" fmla="*/ 4925180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76507"/>
              <a:gd name="connsiteX1" fmla="*/ 1219200 w 9733913"/>
              <a:gd name="connsiteY1" fmla="*/ 4112379 h 5576507"/>
              <a:gd name="connsiteX2" fmla="*/ 1741714 w 9733913"/>
              <a:gd name="connsiteY2" fmla="*/ 3473751 h 5576507"/>
              <a:gd name="connsiteX3" fmla="*/ 2627085 w 9733913"/>
              <a:gd name="connsiteY3" fmla="*/ 3038322 h 5576507"/>
              <a:gd name="connsiteX4" fmla="*/ 3585028 w 9733913"/>
              <a:gd name="connsiteY4" fmla="*/ 3705980 h 5576507"/>
              <a:gd name="connsiteX5" fmla="*/ 4325257 w 9733913"/>
              <a:gd name="connsiteY5" fmla="*/ 3328608 h 5576507"/>
              <a:gd name="connsiteX6" fmla="*/ 4905828 w 9733913"/>
              <a:gd name="connsiteY6" fmla="*/ 3009294 h 5576507"/>
              <a:gd name="connsiteX7" fmla="*/ 5442857 w 9733913"/>
              <a:gd name="connsiteY7" fmla="*/ 3285065 h 5576507"/>
              <a:gd name="connsiteX8" fmla="*/ 5558970 w 9733913"/>
              <a:gd name="connsiteY8" fmla="*/ 4359122 h 5576507"/>
              <a:gd name="connsiteX9" fmla="*/ 5457371 w 9733913"/>
              <a:gd name="connsiteY9" fmla="*/ 4533295 h 5576507"/>
              <a:gd name="connsiteX10" fmla="*/ 6037942 w 9733913"/>
              <a:gd name="connsiteY10" fmla="*/ 4939694 h 5576507"/>
              <a:gd name="connsiteX11" fmla="*/ 6923314 w 9733913"/>
              <a:gd name="connsiteY11" fmla="*/ 4925180 h 5576507"/>
              <a:gd name="connsiteX12" fmla="*/ 7590971 w 9733913"/>
              <a:gd name="connsiteY12" fmla="*/ 3517294 h 5576507"/>
              <a:gd name="connsiteX13" fmla="*/ 8331200 w 9733913"/>
              <a:gd name="connsiteY13" fmla="*/ 3183466 h 5576507"/>
              <a:gd name="connsiteX14" fmla="*/ 8694057 w 9733913"/>
              <a:gd name="connsiteY14" fmla="*/ 5331580 h 5576507"/>
              <a:gd name="connsiteX15" fmla="*/ 9695542 w 9733913"/>
              <a:gd name="connsiteY15" fmla="*/ 5520265 h 5576507"/>
              <a:gd name="connsiteX16" fmla="*/ 9550400 w 9733913"/>
              <a:gd name="connsiteY16" fmla="*/ 324151 h 5576507"/>
              <a:gd name="connsiteX17" fmla="*/ 7329714 w 9733913"/>
              <a:gd name="connsiteY17" fmla="*/ 338666 h 5576507"/>
              <a:gd name="connsiteX18" fmla="*/ 87085 w 9733913"/>
              <a:gd name="connsiteY18" fmla="*/ 440265 h 5576507"/>
              <a:gd name="connsiteX19" fmla="*/ 0 w 9733913"/>
              <a:gd name="connsiteY19" fmla="*/ 4083351 h 5576507"/>
              <a:gd name="connsiteX0" fmla="*/ 0 w 9733913"/>
              <a:gd name="connsiteY0" fmla="*/ 4083351 h 5520346"/>
              <a:gd name="connsiteX1" fmla="*/ 1219200 w 9733913"/>
              <a:gd name="connsiteY1" fmla="*/ 4112379 h 5520346"/>
              <a:gd name="connsiteX2" fmla="*/ 1741714 w 9733913"/>
              <a:gd name="connsiteY2" fmla="*/ 3473751 h 5520346"/>
              <a:gd name="connsiteX3" fmla="*/ 2627085 w 9733913"/>
              <a:gd name="connsiteY3" fmla="*/ 3038322 h 5520346"/>
              <a:gd name="connsiteX4" fmla="*/ 3585028 w 9733913"/>
              <a:gd name="connsiteY4" fmla="*/ 3705980 h 5520346"/>
              <a:gd name="connsiteX5" fmla="*/ 4325257 w 9733913"/>
              <a:gd name="connsiteY5" fmla="*/ 3328608 h 5520346"/>
              <a:gd name="connsiteX6" fmla="*/ 4905828 w 9733913"/>
              <a:gd name="connsiteY6" fmla="*/ 3009294 h 5520346"/>
              <a:gd name="connsiteX7" fmla="*/ 5442857 w 9733913"/>
              <a:gd name="connsiteY7" fmla="*/ 3285065 h 5520346"/>
              <a:gd name="connsiteX8" fmla="*/ 5558970 w 9733913"/>
              <a:gd name="connsiteY8" fmla="*/ 4359122 h 5520346"/>
              <a:gd name="connsiteX9" fmla="*/ 5457371 w 9733913"/>
              <a:gd name="connsiteY9" fmla="*/ 4533295 h 5520346"/>
              <a:gd name="connsiteX10" fmla="*/ 6037942 w 9733913"/>
              <a:gd name="connsiteY10" fmla="*/ 4939694 h 5520346"/>
              <a:gd name="connsiteX11" fmla="*/ 6923314 w 9733913"/>
              <a:gd name="connsiteY11" fmla="*/ 4925180 h 5520346"/>
              <a:gd name="connsiteX12" fmla="*/ 7590971 w 9733913"/>
              <a:gd name="connsiteY12" fmla="*/ 3517294 h 5520346"/>
              <a:gd name="connsiteX13" fmla="*/ 8331200 w 9733913"/>
              <a:gd name="connsiteY13" fmla="*/ 3183466 h 5520346"/>
              <a:gd name="connsiteX14" fmla="*/ 9013371 w 9733913"/>
              <a:gd name="connsiteY14" fmla="*/ 3807580 h 5520346"/>
              <a:gd name="connsiteX15" fmla="*/ 9695542 w 9733913"/>
              <a:gd name="connsiteY15" fmla="*/ 5520265 h 5520346"/>
              <a:gd name="connsiteX16" fmla="*/ 9550400 w 9733913"/>
              <a:gd name="connsiteY16" fmla="*/ 324151 h 5520346"/>
              <a:gd name="connsiteX17" fmla="*/ 7329714 w 9733913"/>
              <a:gd name="connsiteY17" fmla="*/ 338666 h 5520346"/>
              <a:gd name="connsiteX18" fmla="*/ 87085 w 9733913"/>
              <a:gd name="connsiteY18" fmla="*/ 440265 h 5520346"/>
              <a:gd name="connsiteX19" fmla="*/ 0 w 9733913"/>
              <a:gd name="connsiteY19" fmla="*/ 4083351 h 5520346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558970 w 9797011"/>
              <a:gd name="connsiteY8" fmla="*/ 4359122 h 5051513"/>
              <a:gd name="connsiteX9" fmla="*/ 5457371 w 9797011"/>
              <a:gd name="connsiteY9" fmla="*/ 4533295 h 5051513"/>
              <a:gd name="connsiteX10" fmla="*/ 6037942 w 9797011"/>
              <a:gd name="connsiteY10" fmla="*/ 4939694 h 5051513"/>
              <a:gd name="connsiteX11" fmla="*/ 6923314 w 9797011"/>
              <a:gd name="connsiteY11" fmla="*/ 4925180 h 5051513"/>
              <a:gd name="connsiteX12" fmla="*/ 7590971 w 9797011"/>
              <a:gd name="connsiteY12" fmla="*/ 3517294 h 5051513"/>
              <a:gd name="connsiteX13" fmla="*/ 8331200 w 9797011"/>
              <a:gd name="connsiteY13" fmla="*/ 3183466 h 5051513"/>
              <a:gd name="connsiteX14" fmla="*/ 9013371 w 9797011"/>
              <a:gd name="connsiteY14" fmla="*/ 3807580 h 5051513"/>
              <a:gd name="connsiteX15" fmla="*/ 9782627 w 9797011"/>
              <a:gd name="connsiteY15" fmla="*/ 4388151 h 5051513"/>
              <a:gd name="connsiteX16" fmla="*/ 9550400 w 9797011"/>
              <a:gd name="connsiteY16" fmla="*/ 324151 h 5051513"/>
              <a:gd name="connsiteX17" fmla="*/ 7329714 w 9797011"/>
              <a:gd name="connsiteY17" fmla="*/ 338666 h 5051513"/>
              <a:gd name="connsiteX18" fmla="*/ 87085 w 9797011"/>
              <a:gd name="connsiteY18" fmla="*/ 440265 h 5051513"/>
              <a:gd name="connsiteX19" fmla="*/ 0 w 9797011"/>
              <a:gd name="connsiteY19" fmla="*/ 4083351 h 5051513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457371 w 9797011"/>
              <a:gd name="connsiteY8" fmla="*/ 4533295 h 5051513"/>
              <a:gd name="connsiteX9" fmla="*/ 6037942 w 9797011"/>
              <a:gd name="connsiteY9" fmla="*/ 4939694 h 5051513"/>
              <a:gd name="connsiteX10" fmla="*/ 6923314 w 9797011"/>
              <a:gd name="connsiteY10" fmla="*/ 4925180 h 5051513"/>
              <a:gd name="connsiteX11" fmla="*/ 7590971 w 9797011"/>
              <a:gd name="connsiteY11" fmla="*/ 3517294 h 5051513"/>
              <a:gd name="connsiteX12" fmla="*/ 8331200 w 9797011"/>
              <a:gd name="connsiteY12" fmla="*/ 3183466 h 5051513"/>
              <a:gd name="connsiteX13" fmla="*/ 9013371 w 9797011"/>
              <a:gd name="connsiteY13" fmla="*/ 3807580 h 5051513"/>
              <a:gd name="connsiteX14" fmla="*/ 9782627 w 9797011"/>
              <a:gd name="connsiteY14" fmla="*/ 4388151 h 5051513"/>
              <a:gd name="connsiteX15" fmla="*/ 9550400 w 9797011"/>
              <a:gd name="connsiteY15" fmla="*/ 324151 h 5051513"/>
              <a:gd name="connsiteX16" fmla="*/ 7329714 w 9797011"/>
              <a:gd name="connsiteY16" fmla="*/ 338666 h 5051513"/>
              <a:gd name="connsiteX17" fmla="*/ 87085 w 9797011"/>
              <a:gd name="connsiteY17" fmla="*/ 440265 h 5051513"/>
              <a:gd name="connsiteX18" fmla="*/ 0 w 9797011"/>
              <a:gd name="connsiteY18" fmla="*/ 4083351 h 5051513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585028 w 9797011"/>
              <a:gd name="connsiteY4" fmla="*/ 3705980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3541486 w 9797011"/>
              <a:gd name="connsiteY5" fmla="*/ 4939693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5617028 w 9797011"/>
              <a:gd name="connsiteY8" fmla="*/ 4388152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923314 w 9797011"/>
              <a:gd name="connsiteY9" fmla="*/ 4925180 h 5281187"/>
              <a:gd name="connsiteX10" fmla="*/ 7590971 w 9797011"/>
              <a:gd name="connsiteY10" fmla="*/ 3517294 h 5281187"/>
              <a:gd name="connsiteX11" fmla="*/ 8331200 w 9797011"/>
              <a:gd name="connsiteY11" fmla="*/ 3183466 h 5281187"/>
              <a:gd name="connsiteX12" fmla="*/ 9013371 w 9797011"/>
              <a:gd name="connsiteY12" fmla="*/ 3807580 h 5281187"/>
              <a:gd name="connsiteX13" fmla="*/ 9782627 w 9797011"/>
              <a:gd name="connsiteY13" fmla="*/ 4388151 h 5281187"/>
              <a:gd name="connsiteX14" fmla="*/ 9550400 w 9797011"/>
              <a:gd name="connsiteY14" fmla="*/ 324151 h 5281187"/>
              <a:gd name="connsiteX15" fmla="*/ 7329714 w 9797011"/>
              <a:gd name="connsiteY15" fmla="*/ 338666 h 5281187"/>
              <a:gd name="connsiteX16" fmla="*/ 87085 w 9797011"/>
              <a:gd name="connsiteY16" fmla="*/ 440265 h 5281187"/>
              <a:gd name="connsiteX17" fmla="*/ 0 w 9797011"/>
              <a:gd name="connsiteY17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7590971 w 9797011"/>
              <a:gd name="connsiteY9" fmla="*/ 3517294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797011" h="5281187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46476" y="2953655"/>
                  <a:pt x="2627085" y="3038322"/>
                </a:cubicBezTo>
                <a:cubicBezTo>
                  <a:pt x="2907694" y="3122989"/>
                  <a:pt x="3272971" y="3664857"/>
                  <a:pt x="3425371" y="3981752"/>
                </a:cubicBezTo>
                <a:cubicBezTo>
                  <a:pt x="3577771" y="4298647"/>
                  <a:pt x="3369734" y="4741331"/>
                  <a:pt x="3541486" y="4939693"/>
                </a:cubicBezTo>
                <a:cubicBezTo>
                  <a:pt x="3713238" y="5138055"/>
                  <a:pt x="4138990" y="5447693"/>
                  <a:pt x="4455885" y="5171922"/>
                </a:cubicBezTo>
                <a:cubicBezTo>
                  <a:pt x="4772780" y="4896151"/>
                  <a:pt x="5145314" y="3618893"/>
                  <a:pt x="5442857" y="3285065"/>
                </a:cubicBezTo>
                <a:cubicBezTo>
                  <a:pt x="5740400" y="2951237"/>
                  <a:pt x="5883123" y="2970590"/>
                  <a:pt x="6241142" y="3168952"/>
                </a:cubicBezTo>
                <a:cubicBezTo>
                  <a:pt x="6599161" y="3367314"/>
                  <a:pt x="6531428" y="3645504"/>
                  <a:pt x="6879771" y="3647923"/>
                </a:cubicBezTo>
                <a:cubicBezTo>
                  <a:pt x="7228114" y="3650342"/>
                  <a:pt x="7975600" y="3156857"/>
                  <a:pt x="8331200" y="3183466"/>
                </a:cubicBezTo>
                <a:cubicBezTo>
                  <a:pt x="8686800" y="3210076"/>
                  <a:pt x="8771467" y="3606799"/>
                  <a:pt x="9013371" y="3807580"/>
                </a:cubicBezTo>
                <a:cubicBezTo>
                  <a:pt x="9255276" y="4008361"/>
                  <a:pt x="9901160" y="4400246"/>
                  <a:pt x="9782627" y="4388151"/>
                </a:cubicBezTo>
                <a:cubicBezTo>
                  <a:pt x="9211732" y="4301065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rgbClr val="C6D9F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-290285" y="-541866"/>
            <a:ext cx="9733913" cy="5522239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33913" h="5522239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19866" y="2999617"/>
                  <a:pt x="2627085" y="3038322"/>
                </a:cubicBezTo>
                <a:cubicBezTo>
                  <a:pt x="2934304" y="3077027"/>
                  <a:pt x="3301999" y="3657599"/>
                  <a:pt x="3585028" y="3705980"/>
                </a:cubicBezTo>
                <a:cubicBezTo>
                  <a:pt x="3868057" y="3754361"/>
                  <a:pt x="4105124" y="3444722"/>
                  <a:pt x="4325257" y="3328608"/>
                </a:cubicBezTo>
                <a:cubicBezTo>
                  <a:pt x="4545390" y="3212494"/>
                  <a:pt x="4692952" y="3045580"/>
                  <a:pt x="4905828" y="3009294"/>
                </a:cubicBezTo>
                <a:cubicBezTo>
                  <a:pt x="5118704" y="2973008"/>
                  <a:pt x="5421086" y="2992361"/>
                  <a:pt x="5602514" y="3110894"/>
                </a:cubicBezTo>
                <a:cubicBezTo>
                  <a:pt x="5783942" y="3229427"/>
                  <a:pt x="5829904" y="3705980"/>
                  <a:pt x="5994399" y="3720494"/>
                </a:cubicBezTo>
                <a:cubicBezTo>
                  <a:pt x="6158894" y="3735008"/>
                  <a:pt x="6393542" y="3299579"/>
                  <a:pt x="6589485" y="3197979"/>
                </a:cubicBezTo>
                <a:cubicBezTo>
                  <a:pt x="6785428" y="3096379"/>
                  <a:pt x="7003143" y="3057676"/>
                  <a:pt x="7170057" y="3110895"/>
                </a:cubicBezTo>
                <a:cubicBezTo>
                  <a:pt x="7336971" y="3164114"/>
                  <a:pt x="7465181" y="3275389"/>
                  <a:pt x="7590971" y="3517294"/>
                </a:cubicBezTo>
                <a:cubicBezTo>
                  <a:pt x="7716761" y="3759199"/>
                  <a:pt x="7740952" y="4259942"/>
                  <a:pt x="7924800" y="4562323"/>
                </a:cubicBezTo>
                <a:cubicBezTo>
                  <a:pt x="8108648" y="4864704"/>
                  <a:pt x="8398933" y="5171923"/>
                  <a:pt x="8694057" y="5331580"/>
                </a:cubicBezTo>
                <a:cubicBezTo>
                  <a:pt x="8989181" y="5491237"/>
                  <a:pt x="9814075" y="5532360"/>
                  <a:pt x="9695542" y="5520265"/>
                </a:cubicBezTo>
                <a:cubicBezTo>
                  <a:pt x="9124647" y="5433179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rgbClr val="C6D9F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Better implementation?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 flipH="1">
            <a:off x="7090244" y="3389090"/>
            <a:ext cx="1857827" cy="2714169"/>
            <a:chOff x="1306287" y="3367317"/>
            <a:chExt cx="1857827" cy="2714169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 flipH="1">
            <a:off x="4945751" y="3389090"/>
            <a:ext cx="1857827" cy="2714169"/>
            <a:chOff x="1306287" y="3367317"/>
            <a:chExt cx="1857827" cy="2714169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 flipH="1">
            <a:off x="2764979" y="3382235"/>
            <a:ext cx="1857827" cy="2714169"/>
            <a:chOff x="1306287" y="3367317"/>
            <a:chExt cx="1857827" cy="2714169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3116952" y="3389090"/>
            <a:ext cx="1857827" cy="2714169"/>
            <a:chOff x="1306287" y="3367317"/>
            <a:chExt cx="1857827" cy="2714169"/>
          </a:xfrm>
        </p:grpSpPr>
        <p:cxnSp>
          <p:nvCxnSpPr>
            <p:cNvPr id="35" name="Straight Connector 3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936180" y="3389089"/>
            <a:ext cx="1857827" cy="2714169"/>
            <a:chOff x="1306287" y="3367317"/>
            <a:chExt cx="1857827" cy="2714169"/>
          </a:xfrm>
        </p:grpSpPr>
        <p:cxnSp>
          <p:nvCxnSpPr>
            <p:cNvPr id="40" name="Straight Connector 3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5297723" y="3389089"/>
            <a:ext cx="1857827" cy="2714169"/>
            <a:chOff x="1306287" y="3367317"/>
            <a:chExt cx="1857827" cy="2714169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7879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Average hard-shell bulk solvent</a:t>
            </a:r>
            <a:endParaRPr lang="en-US" dirty="0"/>
          </a:p>
        </p:txBody>
      </p:sp>
      <p:pic>
        <p:nvPicPr>
          <p:cNvPr id="8194" name="Picture 2" descr="http://bl831.als.lbl.gov/~jamesh/solvent_model/disordered_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0"/>
          <a:stretch/>
        </p:blipFill>
        <p:spPr bwMode="auto">
          <a:xfrm>
            <a:off x="685800" y="990600"/>
            <a:ext cx="7848600" cy="550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16200000">
            <a:off x="-1091403" y="3529803"/>
            <a:ext cx="37112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1-density (relative to bulk)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7000" y="6320135"/>
            <a:ext cx="449674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Distance from atom position (A)</a:t>
            </a:r>
          </a:p>
        </p:txBody>
      </p:sp>
    </p:spTree>
    <p:extLst>
      <p:ext uri="{BB962C8B-B14F-4D97-AF65-F5344CB8AC3E}">
        <p14:creationId xmlns:p14="http://schemas.microsoft.com/office/powerpoint/2010/main" val="117454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it real, or just “noise”?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8863" y="1734532"/>
            <a:ext cx="7187938" cy="4391631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Amplitude errors</a:t>
            </a:r>
          </a:p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Phase errors</a:t>
            </a:r>
          </a:p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Phase bias</a:t>
            </a:r>
          </a:p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Model bias</a:t>
            </a:r>
          </a:p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Evil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74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Fuzzy solvent protocol: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1371600"/>
            <a:ext cx="7467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1) For each residue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select one conformer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occupancy-weighted chance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2) For each water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occupancy = probability of appearing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3) Shift all atoms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Gaussian-random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RMS =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sqrt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(B/8)/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4) Calculate bulk solvent mask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5) Average over lots of trials</a:t>
            </a: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optimize: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vdwprobe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ionprobe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rshrink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574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24"/>
            <a:ext cx="8229600" cy="1143000"/>
          </a:xfrm>
        </p:spPr>
        <p:txBody>
          <a:bodyPr/>
          <a:lstStyle/>
          <a:p>
            <a:r>
              <a:rPr lang="en-US" dirty="0" smtClean="0"/>
              <a:t>Multi-conformer model</a:t>
            </a:r>
            <a:endParaRPr lang="en-US" dirty="0"/>
          </a:p>
        </p:txBody>
      </p:sp>
      <p:pic>
        <p:nvPicPr>
          <p:cNvPr id="4" name="Chart Placeholder 3"/>
          <p:cNvPicPr>
            <a:picLocks noGrp="1" noChangeAspect="1"/>
          </p:cNvPicPr>
          <p:nvPr>
            <p:ph type="chart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" y="1266702"/>
            <a:ext cx="9144000" cy="5569037"/>
          </a:xfrm>
        </p:spPr>
      </p:pic>
    </p:spTree>
    <p:extLst>
      <p:ext uri="{BB962C8B-B14F-4D97-AF65-F5344CB8AC3E}">
        <p14:creationId xmlns:p14="http://schemas.microsoft.com/office/powerpoint/2010/main" val="833062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Jiggled </a:t>
            </a:r>
            <a:r>
              <a:rPr lang="en-US" dirty="0" err="1" smtClean="0"/>
              <a:t>pdb</a:t>
            </a:r>
            <a:r>
              <a:rPr lang="en-US" dirty="0" smtClean="0"/>
              <a:t> (one conformer)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8963"/>
            <a:ext cx="9144000" cy="55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70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Geometry minimized</a:t>
            </a:r>
            <a:endParaRPr lang="en-US" dirty="0"/>
          </a:p>
        </p:txBody>
      </p:sp>
      <p:pic>
        <p:nvPicPr>
          <p:cNvPr id="4" name="Chart Placeholder 3"/>
          <p:cNvPicPr>
            <a:picLocks noGrp="1" noChangeAspect="1"/>
          </p:cNvPicPr>
          <p:nvPr>
            <p:ph type="chart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8963"/>
            <a:ext cx="9144000" cy="5569038"/>
          </a:xfrm>
        </p:spPr>
      </p:pic>
    </p:spTree>
    <p:extLst>
      <p:ext uri="{BB962C8B-B14F-4D97-AF65-F5344CB8AC3E}">
        <p14:creationId xmlns:p14="http://schemas.microsoft.com/office/powerpoint/2010/main" val="2910570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Bulk solvent for 1 conformer</a:t>
            </a:r>
            <a:endParaRPr lang="en-US" dirty="0"/>
          </a:p>
        </p:txBody>
      </p:sp>
      <p:pic>
        <p:nvPicPr>
          <p:cNvPr id="6" name="Chart Placeholder 5"/>
          <p:cNvPicPr>
            <a:picLocks noGrp="1" noChangeAspect="1"/>
          </p:cNvPicPr>
          <p:nvPr>
            <p:ph type="chart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8963"/>
            <a:ext cx="9144000" cy="5569038"/>
          </a:xfrm>
        </p:spPr>
      </p:pic>
    </p:spTree>
    <p:extLst>
      <p:ext uri="{BB962C8B-B14F-4D97-AF65-F5344CB8AC3E}">
        <p14:creationId xmlns:p14="http://schemas.microsoft.com/office/powerpoint/2010/main" val="2848623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Trial 2</a:t>
            </a:r>
            <a:endParaRPr lang="en-US" dirty="0"/>
          </a:p>
        </p:txBody>
      </p:sp>
      <p:pic>
        <p:nvPicPr>
          <p:cNvPr id="6" name="Chart Placeholder 5"/>
          <p:cNvPicPr>
            <a:picLocks noGrp="1" noChangeAspect="1"/>
          </p:cNvPicPr>
          <p:nvPr>
            <p:ph type="chart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7869"/>
            <a:ext cx="9144000" cy="5569038"/>
          </a:xfrm>
        </p:spPr>
      </p:pic>
    </p:spTree>
    <p:extLst>
      <p:ext uri="{BB962C8B-B14F-4D97-AF65-F5344CB8AC3E}">
        <p14:creationId xmlns:p14="http://schemas.microsoft.com/office/powerpoint/2010/main" val="2182323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Trial 3</a:t>
            </a:r>
            <a:endParaRPr lang="en-US" dirty="0"/>
          </a:p>
        </p:txBody>
      </p:sp>
      <p:pic>
        <p:nvPicPr>
          <p:cNvPr id="4" name="Chart Placeholder 3"/>
          <p:cNvPicPr>
            <a:picLocks noGrp="1" noChangeAspect="1"/>
          </p:cNvPicPr>
          <p:nvPr>
            <p:ph type="chart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7833"/>
            <a:ext cx="9144000" cy="5569038"/>
          </a:xfrm>
        </p:spPr>
      </p:pic>
    </p:spTree>
    <p:extLst>
      <p:ext uri="{BB962C8B-B14F-4D97-AF65-F5344CB8AC3E}">
        <p14:creationId xmlns:p14="http://schemas.microsoft.com/office/powerpoint/2010/main" val="1607449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Trial 4</a:t>
            </a:r>
            <a:endParaRPr lang="en-US" dirty="0"/>
          </a:p>
        </p:txBody>
      </p:sp>
      <p:pic>
        <p:nvPicPr>
          <p:cNvPr id="6" name="Chart Placeholder 5"/>
          <p:cNvPicPr>
            <a:picLocks noGrp="1" noChangeAspect="1"/>
          </p:cNvPicPr>
          <p:nvPr>
            <p:ph type="chart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202"/>
            <a:ext cx="9144000" cy="5569038"/>
          </a:xfrm>
        </p:spPr>
      </p:pic>
    </p:spTree>
    <p:extLst>
      <p:ext uri="{BB962C8B-B14F-4D97-AF65-F5344CB8AC3E}">
        <p14:creationId xmlns:p14="http://schemas.microsoft.com/office/powerpoint/2010/main" val="2574289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Average over 500 trials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" y="1291049"/>
            <a:ext cx="9140575" cy="556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2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49"/>
            <a:ext cx="8229600" cy="1143000"/>
          </a:xfrm>
        </p:spPr>
        <p:txBody>
          <a:bodyPr/>
          <a:lstStyle/>
          <a:p>
            <a:r>
              <a:rPr lang="en-US" dirty="0" smtClean="0"/>
              <a:t>MD-derived solvent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9545"/>
            <a:ext cx="9144000" cy="55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9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simplest possible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5124313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820936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981"/>
            <a:ext cx="8229600" cy="1143000"/>
          </a:xfrm>
        </p:spPr>
        <p:txBody>
          <a:bodyPr/>
          <a:lstStyle/>
          <a:p>
            <a:r>
              <a:rPr lang="en-US" dirty="0" smtClean="0"/>
              <a:t>Fuzzy bulk solvent (</a:t>
            </a:r>
            <a:r>
              <a:rPr lang="en-US" dirty="0" err="1" smtClean="0"/>
              <a:t>F</a:t>
            </a:r>
            <a:r>
              <a:rPr lang="en-US" baseline="-25000" dirty="0" err="1" smtClean="0"/>
              <a:t>sim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1687736"/>
              </p:ext>
            </p:extLst>
          </p:nvPr>
        </p:nvGraphicFramePr>
        <p:xfrm>
          <a:off x="442685" y="1349829"/>
          <a:ext cx="8229600" cy="2133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4115"/>
                <a:gridCol w="2017486"/>
                <a:gridCol w="1777999"/>
              </a:tblGrid>
              <a:tr h="944791">
                <a:tc>
                  <a:txBody>
                    <a:bodyPr/>
                    <a:lstStyle/>
                    <a:p>
                      <a:r>
                        <a:rPr lang="en-US" sz="4400" dirty="0" smtClean="0">
                          <a:latin typeface="Arial" panose="020B0604020202020204" pitchFamily="34" charset="0"/>
                        </a:rPr>
                        <a:t>Method</a:t>
                      </a:r>
                      <a:endParaRPr lang="en-US" sz="4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4800" baseline="-25000" dirty="0" err="1" smtClean="0">
                          <a:latin typeface="Arial" panose="020B0604020202020204" pitchFamily="34" charset="0"/>
                        </a:rPr>
                        <a:t>work</a:t>
                      </a:r>
                      <a:endParaRPr lang="en-US" sz="4800" baseline="-250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4800" baseline="-25000" dirty="0" err="1" smtClean="0">
                          <a:latin typeface="Arial" panose="020B0604020202020204" pitchFamily="34" charset="0"/>
                        </a:rPr>
                        <a:t>free</a:t>
                      </a:r>
                      <a:endParaRPr lang="en-US" sz="4800" baseline="-250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1079196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Default refmac5:</a:t>
                      </a:r>
                      <a:endParaRPr lang="en-US" sz="2400" baseline="0" dirty="0" smtClean="0">
                        <a:latin typeface="Arial" panose="020B0604020202020204" pitchFamily="34" charset="0"/>
                      </a:endParaRPr>
                    </a:p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flat bulk solvent</a:t>
                      </a:r>
                    </a:p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257 ordered waters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.0928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.1188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930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981"/>
            <a:ext cx="8229600" cy="1143000"/>
          </a:xfrm>
        </p:spPr>
        <p:txBody>
          <a:bodyPr/>
          <a:lstStyle/>
          <a:p>
            <a:r>
              <a:rPr lang="en-US" dirty="0" smtClean="0"/>
              <a:t>Fuzzy bulk solvent (</a:t>
            </a:r>
            <a:r>
              <a:rPr lang="en-US" dirty="0" err="1" smtClean="0"/>
              <a:t>F</a:t>
            </a:r>
            <a:r>
              <a:rPr lang="en-US" baseline="-25000" dirty="0" err="1" smtClean="0"/>
              <a:t>sim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4304403"/>
              </p:ext>
            </p:extLst>
          </p:nvPr>
        </p:nvGraphicFramePr>
        <p:xfrm>
          <a:off x="442685" y="1349829"/>
          <a:ext cx="8229600" cy="3322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4115"/>
                <a:gridCol w="2017486"/>
                <a:gridCol w="1777999"/>
              </a:tblGrid>
              <a:tr h="944791">
                <a:tc>
                  <a:txBody>
                    <a:bodyPr/>
                    <a:lstStyle/>
                    <a:p>
                      <a:r>
                        <a:rPr lang="en-US" sz="4400" dirty="0" smtClean="0">
                          <a:latin typeface="Arial" panose="020B0604020202020204" pitchFamily="34" charset="0"/>
                        </a:rPr>
                        <a:t>Method</a:t>
                      </a:r>
                      <a:endParaRPr lang="en-US" sz="4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4800" baseline="-25000" dirty="0" err="1" smtClean="0">
                          <a:latin typeface="Arial" panose="020B0604020202020204" pitchFamily="34" charset="0"/>
                        </a:rPr>
                        <a:t>work</a:t>
                      </a:r>
                      <a:endParaRPr lang="en-US" sz="4800" baseline="-250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4800" baseline="-25000" dirty="0" err="1" smtClean="0">
                          <a:latin typeface="Arial" panose="020B0604020202020204" pitchFamily="34" charset="0"/>
                        </a:rPr>
                        <a:t>free</a:t>
                      </a:r>
                      <a:endParaRPr lang="en-US" sz="4800" baseline="-250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1079196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Default refmac5:</a:t>
                      </a:r>
                      <a:endParaRPr lang="en-US" sz="2400" baseline="0" dirty="0" smtClean="0">
                        <a:latin typeface="Arial" panose="020B0604020202020204" pitchFamily="34" charset="0"/>
                      </a:endParaRPr>
                    </a:p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flat bulk solvent</a:t>
                      </a:r>
                    </a:p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257 ordered waters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.0928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.1188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1079196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Fuzzy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 solvent: mask averaged over 500 random fluctuations</a:t>
                      </a:r>
                    </a:p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569 ordered waters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.0628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.0975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0965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981"/>
            <a:ext cx="8229600" cy="1143000"/>
          </a:xfrm>
        </p:spPr>
        <p:txBody>
          <a:bodyPr/>
          <a:lstStyle/>
          <a:p>
            <a:r>
              <a:rPr lang="en-US" dirty="0" smtClean="0"/>
              <a:t>Fuzzy bulk solvent (</a:t>
            </a:r>
            <a:r>
              <a:rPr lang="en-US" dirty="0" err="1" smtClean="0"/>
              <a:t>F</a:t>
            </a:r>
            <a:r>
              <a:rPr lang="en-US" baseline="-25000" dirty="0" err="1" smtClean="0"/>
              <a:t>sim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4477164"/>
              </p:ext>
            </p:extLst>
          </p:nvPr>
        </p:nvGraphicFramePr>
        <p:xfrm>
          <a:off x="442685" y="1349829"/>
          <a:ext cx="8229600" cy="4401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4115"/>
                <a:gridCol w="2017486"/>
                <a:gridCol w="1777999"/>
              </a:tblGrid>
              <a:tr h="944791">
                <a:tc>
                  <a:txBody>
                    <a:bodyPr/>
                    <a:lstStyle/>
                    <a:p>
                      <a:r>
                        <a:rPr lang="en-US" sz="4400" dirty="0" smtClean="0">
                          <a:latin typeface="Arial" panose="020B0604020202020204" pitchFamily="34" charset="0"/>
                        </a:rPr>
                        <a:t>Method</a:t>
                      </a:r>
                      <a:endParaRPr lang="en-US" sz="4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4800" baseline="-25000" dirty="0" err="1" smtClean="0">
                          <a:latin typeface="Arial" panose="020B0604020202020204" pitchFamily="34" charset="0"/>
                        </a:rPr>
                        <a:t>work</a:t>
                      </a:r>
                      <a:endParaRPr lang="en-US" sz="4800" baseline="-250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4800" baseline="-25000" dirty="0" err="1" smtClean="0">
                          <a:latin typeface="Arial" panose="020B0604020202020204" pitchFamily="34" charset="0"/>
                        </a:rPr>
                        <a:t>free</a:t>
                      </a:r>
                      <a:endParaRPr lang="en-US" sz="4800" baseline="-250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1079196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Default refmac5:</a:t>
                      </a:r>
                      <a:endParaRPr lang="en-US" sz="2400" baseline="0" dirty="0" smtClean="0">
                        <a:latin typeface="Arial" panose="020B0604020202020204" pitchFamily="34" charset="0"/>
                      </a:endParaRPr>
                    </a:p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flat bulk solvent</a:t>
                      </a:r>
                    </a:p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257 ordered waters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.0928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.1188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1079196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Fuzzy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 solvent: mask averaged over 500 random fluctuations</a:t>
                      </a:r>
                    </a:p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569 ordered waters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.0628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.0975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1079196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Cheat: perfect solvent density</a:t>
                      </a:r>
                    </a:p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0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 ordered waters</a:t>
                      </a:r>
                      <a:endParaRPr lang="en-US" sz="2400" dirty="0" smtClean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.0390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.0498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2354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981"/>
            <a:ext cx="8229600" cy="1143000"/>
          </a:xfrm>
        </p:spPr>
        <p:txBody>
          <a:bodyPr/>
          <a:lstStyle/>
          <a:p>
            <a:r>
              <a:rPr lang="en-US" dirty="0" smtClean="0"/>
              <a:t>Fuzzy bulk solvent (</a:t>
            </a:r>
            <a:r>
              <a:rPr lang="en-US" dirty="0" err="1" smtClean="0"/>
              <a:t>F</a:t>
            </a:r>
            <a:r>
              <a:rPr lang="en-US" baseline="-25000" dirty="0" err="1" smtClean="0"/>
              <a:t>sim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7157541"/>
              </p:ext>
            </p:extLst>
          </p:nvPr>
        </p:nvGraphicFramePr>
        <p:xfrm>
          <a:off x="442685" y="1349829"/>
          <a:ext cx="8229600" cy="5346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4115"/>
                <a:gridCol w="2017486"/>
                <a:gridCol w="1777999"/>
              </a:tblGrid>
              <a:tr h="944791">
                <a:tc>
                  <a:txBody>
                    <a:bodyPr/>
                    <a:lstStyle/>
                    <a:p>
                      <a:r>
                        <a:rPr lang="en-US" sz="4400" dirty="0" smtClean="0">
                          <a:latin typeface="Arial" panose="020B0604020202020204" pitchFamily="34" charset="0"/>
                        </a:rPr>
                        <a:t>Method</a:t>
                      </a:r>
                      <a:endParaRPr lang="en-US" sz="4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4800" baseline="-25000" dirty="0" err="1" smtClean="0">
                          <a:latin typeface="Arial" panose="020B0604020202020204" pitchFamily="34" charset="0"/>
                        </a:rPr>
                        <a:t>work</a:t>
                      </a:r>
                      <a:endParaRPr lang="en-US" sz="4800" baseline="-250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4800" baseline="-25000" dirty="0" err="1" smtClean="0">
                          <a:latin typeface="Arial" panose="020B0604020202020204" pitchFamily="34" charset="0"/>
                        </a:rPr>
                        <a:t>free</a:t>
                      </a:r>
                      <a:endParaRPr lang="en-US" sz="4800" baseline="-250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1079196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Default refmac5:</a:t>
                      </a:r>
                      <a:endParaRPr lang="en-US" sz="2400" baseline="0" dirty="0" smtClean="0">
                        <a:latin typeface="Arial" panose="020B0604020202020204" pitchFamily="34" charset="0"/>
                      </a:endParaRPr>
                    </a:p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flat bulk solvent</a:t>
                      </a:r>
                    </a:p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257 ordered waters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.0928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.1188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1079196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Fuzzy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 solvent: mask averaged over 500 random fluctuations</a:t>
                      </a:r>
                    </a:p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569 ordered waters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.0628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.0975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1079196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Cheat: perfect solvent density</a:t>
                      </a:r>
                    </a:p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0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 ordered waters</a:t>
                      </a:r>
                      <a:endParaRPr lang="en-US" sz="2400" dirty="0" smtClean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.0390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.0498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944791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Arial" panose="020B0604020202020204" pitchFamily="34" charset="0"/>
                        </a:rPr>
                        <a:t>phenix.refine</a:t>
                      </a:r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</a:rPr>
                        <a:t>ordered_solvent</a:t>
                      </a:r>
                      <a:endParaRPr lang="en-US" sz="2400" dirty="0" smtClean="0">
                        <a:latin typeface="Arial" panose="020B0604020202020204" pitchFamily="34" charset="0"/>
                      </a:endParaRPr>
                    </a:p>
                    <a:p>
                      <a:r>
                        <a:rPr lang="en-US" sz="2400" dirty="0" err="1" smtClean="0">
                          <a:latin typeface="Arial" panose="020B0604020202020204" pitchFamily="34" charset="0"/>
                        </a:rPr>
                        <a:t>optimize_mask</a:t>
                      </a:r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.1082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.1470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8784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981"/>
            <a:ext cx="8229600" cy="1143000"/>
          </a:xfrm>
        </p:spPr>
        <p:txBody>
          <a:bodyPr/>
          <a:lstStyle/>
          <a:p>
            <a:r>
              <a:rPr lang="en-US" dirty="0" smtClean="0"/>
              <a:t>Solvent models  vs  real data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9687237"/>
              </p:ext>
            </p:extLst>
          </p:nvPr>
        </p:nvGraphicFramePr>
        <p:xfrm>
          <a:off x="442685" y="1349828"/>
          <a:ext cx="8229600" cy="4822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4115"/>
                <a:gridCol w="2017486"/>
                <a:gridCol w="1777999"/>
              </a:tblGrid>
              <a:tr h="964474">
                <a:tc>
                  <a:txBody>
                    <a:bodyPr/>
                    <a:lstStyle/>
                    <a:p>
                      <a:r>
                        <a:rPr lang="en-US" sz="4400" dirty="0" smtClean="0">
                          <a:latin typeface="Arial" panose="020B0604020202020204" pitchFamily="34" charset="0"/>
                        </a:rPr>
                        <a:t>Method</a:t>
                      </a:r>
                      <a:endParaRPr lang="en-US" sz="4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4800" baseline="-25000" dirty="0" err="1" smtClean="0">
                          <a:latin typeface="Arial" panose="020B0604020202020204" pitchFamily="34" charset="0"/>
                        </a:rPr>
                        <a:t>work</a:t>
                      </a:r>
                      <a:endParaRPr lang="en-US" sz="4800" baseline="-250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4800" baseline="-25000" dirty="0" err="1" smtClean="0">
                          <a:latin typeface="Arial" panose="020B0604020202020204" pitchFamily="34" charset="0"/>
                        </a:rPr>
                        <a:t>free</a:t>
                      </a:r>
                      <a:endParaRPr lang="en-US" sz="4800" baseline="-250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96447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Default refmac5:</a:t>
                      </a:r>
                      <a:endParaRPr lang="en-US" sz="2400" baseline="0" dirty="0" smtClean="0">
                        <a:latin typeface="Arial" panose="020B0604020202020204" pitchFamily="34" charset="0"/>
                      </a:endParaRPr>
                    </a:p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flat bulk solvent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.1784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.1898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96447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RISM – protein fixed</a:t>
                      </a:r>
                    </a:p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multi-conformer weighted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.1578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.1739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96447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Molecular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 dynamics average bulk solvent 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.1440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.1666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96447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MD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</a:rPr>
                        <a:t>avg</a:t>
                      </a:r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bulk solvent + watershed + 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48 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copies protein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.1059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.1295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476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4" r="12502" b="5148"/>
          <a:stretch>
            <a:fillRect/>
          </a:stretch>
        </p:blipFill>
        <p:spPr bwMode="auto">
          <a:xfrm>
            <a:off x="1692275" y="336550"/>
            <a:ext cx="7451725" cy="652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4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08025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chemeClr val="tx1"/>
                </a:solidFill>
              </a:rPr>
              <a:t>Super-cell formalism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73050" y="3467100"/>
            <a:ext cx="195117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</a:rPr>
              <a:t>1aho</a:t>
            </a:r>
            <a:r>
              <a:rPr lang="en-US" altLang="en-US" sz="18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Scorpion toxin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0.96 Å resolution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64 residues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Solvent: H</a:t>
            </a:r>
            <a:r>
              <a:rPr lang="en-US" altLang="en-US" sz="1800" baseline="-25000" dirty="0">
                <a:solidFill>
                  <a:srgbClr val="000000"/>
                </a:solidFill>
              </a:rPr>
              <a:t>2</a:t>
            </a:r>
            <a:r>
              <a:rPr lang="en-US" altLang="en-US" sz="1800" dirty="0">
                <a:solidFill>
                  <a:srgbClr val="000000"/>
                </a:solidFill>
              </a:rPr>
              <a:t>0 </a:t>
            </a:r>
            <a:endParaRPr lang="en-US" altLang="en-US" sz="18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0000"/>
                </a:solidFill>
              </a:rPr>
              <a:t>+ NH</a:t>
            </a:r>
            <a:r>
              <a:rPr lang="en-US" altLang="en-US" sz="1800" baseline="-25000" dirty="0" smtClean="0">
                <a:solidFill>
                  <a:srgbClr val="000000"/>
                </a:solidFill>
              </a:rPr>
              <a:t>4</a:t>
            </a:r>
            <a:r>
              <a:rPr lang="en-US" altLang="en-US" sz="1800" baseline="30000" dirty="0" smtClean="0">
                <a:solidFill>
                  <a:srgbClr val="000000"/>
                </a:solidFill>
              </a:rPr>
              <a:t>+</a:t>
            </a:r>
            <a:r>
              <a:rPr lang="en-US" altLang="en-US" sz="1800" dirty="0" smtClean="0">
                <a:solidFill>
                  <a:srgbClr val="000000"/>
                </a:solidFill>
              </a:rPr>
              <a:t> CH</a:t>
            </a:r>
            <a:r>
              <a:rPr lang="en-US" altLang="en-US" sz="1800" baseline="-25000" dirty="0" smtClean="0">
                <a:solidFill>
                  <a:srgbClr val="000000"/>
                </a:solidFill>
              </a:rPr>
              <a:t>3</a:t>
            </a:r>
            <a:r>
              <a:rPr lang="en-US" altLang="en-US" sz="1800" dirty="0" smtClean="0">
                <a:solidFill>
                  <a:srgbClr val="000000"/>
                </a:solidFill>
              </a:rPr>
              <a:t>COO</a:t>
            </a:r>
            <a:r>
              <a:rPr lang="en-US" altLang="en-US" sz="1800" baseline="30000" dirty="0" smtClean="0">
                <a:solidFill>
                  <a:srgbClr val="000000"/>
                </a:solidFill>
              </a:rPr>
              <a:t>-</a:t>
            </a:r>
            <a:endParaRPr lang="en-US" altLang="en-US" sz="1800" baseline="30000" dirty="0">
              <a:solidFill>
                <a:srgbClr val="000000"/>
              </a:solidFill>
            </a:endParaRPr>
          </a:p>
        </p:txBody>
      </p:sp>
      <p:sp>
        <p:nvSpPr>
          <p:cNvPr id="266245" name="Rectangle 2"/>
          <p:cNvSpPr>
            <a:spLocks noChangeArrowheads="1"/>
          </p:cNvSpPr>
          <p:nvPr/>
        </p:nvSpPr>
        <p:spPr bwMode="auto">
          <a:xfrm>
            <a:off x="3084513" y="6472238"/>
            <a:ext cx="6059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Cerutti </a:t>
            </a:r>
            <a:r>
              <a:rPr lang="en-US" altLang="en-US" sz="1800" i="1">
                <a:solidFill>
                  <a:srgbClr val="000000"/>
                </a:solidFill>
              </a:rPr>
              <a:t>et al.</a:t>
            </a:r>
            <a:r>
              <a:rPr lang="en-US" altLang="en-US" sz="1800">
                <a:solidFill>
                  <a:srgbClr val="000000"/>
                </a:solidFill>
              </a:rPr>
              <a:t> (2010).</a:t>
            </a:r>
            <a:r>
              <a:rPr lang="en-US" altLang="en-US" sz="1800" i="1">
                <a:solidFill>
                  <a:srgbClr val="000000"/>
                </a:solidFill>
              </a:rPr>
              <a:t>J. Phys. Chem. B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114</a:t>
            </a:r>
            <a:r>
              <a:rPr lang="en-US" altLang="en-US" sz="1800">
                <a:solidFill>
                  <a:srgbClr val="000000"/>
                </a:solidFill>
              </a:rPr>
              <a:t>, 12811-12824. </a:t>
            </a:r>
          </a:p>
        </p:txBody>
      </p:sp>
      <p:sp>
        <p:nvSpPr>
          <p:cNvPr id="266246" name="TextBox 3"/>
          <p:cNvSpPr txBox="1">
            <a:spLocks noChangeArrowheads="1"/>
          </p:cNvSpPr>
          <p:nvPr/>
        </p:nvSpPr>
        <p:spPr bwMode="auto">
          <a:xfrm>
            <a:off x="239713" y="1323975"/>
            <a:ext cx="162416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000000"/>
                </a:solidFill>
              </a:rPr>
              <a:t>using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000000"/>
                </a:solidFill>
              </a:rPr>
              <a:t>Refmac5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000000"/>
                </a:solidFill>
              </a:rPr>
              <a:t>amber18</a:t>
            </a:r>
            <a:endParaRPr lang="en-US" altLang="en-US" sz="28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3400" y="5029200"/>
            <a:ext cx="44165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 x 2 x 3   x 4 = 48 monomers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3072 protein 8760 waters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84 ACY  36 NH4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5033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dirty="0" err="1" smtClean="0"/>
              <a:t>SuperCell</a:t>
            </a:r>
            <a:r>
              <a:rPr lang="en-US" dirty="0" smtClean="0"/>
              <a:t>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676400"/>
            <a:ext cx="7391400" cy="444976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Occupancy = 1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 conformer letters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 ambiguity in S-S bonds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 ambiguity in crystal contacts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More sampling in less time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X-ray equivalent “moves”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92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819"/>
            <a:ext cx="4114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ASU -&gt; supercell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8300"/>
            <a:ext cx="4114800" cy="4800600"/>
          </a:xfrm>
        </p:spPr>
        <p:txBody>
          <a:bodyPr>
            <a:normAutofit lnSpcReduction="10000"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tz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xpand to P1</a:t>
            </a:r>
          </a:p>
          <a:p>
            <a:pPr lvl="1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reindex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2h,2k,3l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Fobs *= 12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pdb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Conf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letter -&gt; location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Random at first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GA selection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plit &amp; knit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24400" y="327819"/>
            <a:ext cx="441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Supercell -&gt; ASU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724400" y="1638300"/>
            <a:ext cx="41148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mtz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reindex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h/2,k/2,l/3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Change SG 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Fobs /= 12</a:t>
            </a:r>
          </a:p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pdb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Reverse operation</a:t>
            </a:r>
          </a:p>
          <a:p>
            <a:pPr lvl="1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resnum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-&gt; letter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lign waters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Knit in this space</a:t>
            </a:r>
          </a:p>
        </p:txBody>
      </p:sp>
    </p:spTree>
    <p:extLst>
      <p:ext uri="{BB962C8B-B14F-4D97-AF65-F5344CB8AC3E}">
        <p14:creationId xmlns:p14="http://schemas.microsoft.com/office/powerpoint/2010/main" val="127352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5815"/>
            <a:ext cx="9144000" cy="570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Worst peptide bond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990600"/>
            <a:ext cx="22098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10.59</a:t>
            </a:r>
          </a:p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12.95</a:t>
            </a:r>
          </a:p>
          <a:p>
            <a:pPr algn="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ond 0.011 Å</a:t>
            </a:r>
          </a:p>
          <a:p>
            <a:pPr algn="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angle      1.85°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36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7562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Why does 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ensemble refinement 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suck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(3 parameters/observation and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still high!)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chains are “tangled”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84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map error: simplest possible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300576"/>
              </p:ext>
            </p:extLst>
          </p:nvPr>
        </p:nvGraphicFramePr>
        <p:xfrm>
          <a:off x="609599" y="914400"/>
          <a:ext cx="7837837" cy="548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" name="Chart" r:id="rId3" imgW="7448646" imgH="5210028" progId="MSGraph.Chart.8">
                  <p:embed followColorScheme="full"/>
                </p:oleObj>
              </mc:Choice>
              <mc:Fallback>
                <p:oleObj name="Chart" r:id="rId3" imgW="7448646" imgH="521002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914400"/>
                        <a:ext cx="7837837" cy="548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57600" y="6324600"/>
            <a:ext cx="2215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fractional coordinate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16200000">
            <a:off x="-798925" y="3389725"/>
            <a:ext cx="23936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altLang="en-US" sz="16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37798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81"/>
          <a:stretch/>
        </p:blipFill>
        <p:spPr>
          <a:xfrm>
            <a:off x="0" y="-609600"/>
            <a:ext cx="9144000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3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81"/>
          <a:stretch/>
        </p:blipFill>
        <p:spPr>
          <a:xfrm>
            <a:off x="0" y="-612648"/>
            <a:ext cx="9144000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6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Right answer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760692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 = 0.8%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bond = 0.0002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2" t="19425" r="16631" b="18109"/>
          <a:stretch/>
        </p:blipFill>
        <p:spPr>
          <a:xfrm>
            <a:off x="6096000" y="1219200"/>
            <a:ext cx="268605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9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wap assignments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417650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 = 0.8%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bond = 0.04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56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Refine – low x-ray weight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760692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 = 14.3%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bond = 0.0002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53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Refine – step 61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589170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 = 6.8%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bond = 0.001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51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Refine – step 62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589170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 = 5.7%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bond = 0.003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60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Refine – high x-ray weight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502608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 = 1.2%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bond = 0.06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29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compromise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589170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 = 7.07%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bond = 0.001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58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Right answer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760692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 = 0.8%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bond = 0.0002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45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4179</TotalTime>
  <Words>2384</Words>
  <Application>Microsoft Office PowerPoint</Application>
  <PresentationFormat>On-screen Show (4:3)</PresentationFormat>
  <Paragraphs>650</Paragraphs>
  <Slides>141</Slides>
  <Notes>2</Notes>
  <HiddenSlides>35</HiddenSlides>
  <MMClips>0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141</vt:i4>
      </vt:variant>
    </vt:vector>
  </HeadingPairs>
  <TitlesOfParts>
    <vt:vector size="149" baseType="lpstr">
      <vt:lpstr>Office Theme</vt:lpstr>
      <vt:lpstr>1_Office Theme</vt:lpstr>
      <vt:lpstr>Default Design</vt:lpstr>
      <vt:lpstr>1_Default Design</vt:lpstr>
      <vt:lpstr>2_Office Theme</vt:lpstr>
      <vt:lpstr>4_Office Theme</vt:lpstr>
      <vt:lpstr>6_Default Design</vt:lpstr>
      <vt:lpstr>Chart</vt:lpstr>
      <vt:lpstr>Solvent models from  molecular dynamics </vt:lpstr>
      <vt:lpstr>Acknowledgements</vt:lpstr>
      <vt:lpstr>R-factor Gap  small vs macro molecules</vt:lpstr>
      <vt:lpstr>Why care about R factors?</vt:lpstr>
      <vt:lpstr>Which waters are real?</vt:lpstr>
      <vt:lpstr>Which waters are real?</vt:lpstr>
      <vt:lpstr>Is it real, or just “noise”?</vt:lpstr>
      <vt:lpstr>map error: simplest possible case</vt:lpstr>
      <vt:lpstr>map error: simplest possible case</vt:lpstr>
      <vt:lpstr>map error: simplest possible case</vt:lpstr>
      <vt:lpstr>map error: simplest possible case</vt:lpstr>
      <vt:lpstr>map error: simplest possible case</vt:lpstr>
      <vt:lpstr>map error: simplest possible case</vt:lpstr>
      <vt:lpstr>map error: simplest possible case</vt:lpstr>
      <vt:lpstr>map error: simplest possible case</vt:lpstr>
      <vt:lpstr>map error: 3-atom case</vt:lpstr>
      <vt:lpstr>map error: 3-atom case</vt:lpstr>
      <vt:lpstr>map error: 3-atom case</vt:lpstr>
      <vt:lpstr>map error: 3-atom case</vt:lpstr>
      <vt:lpstr>map error: 3-atom case</vt:lpstr>
      <vt:lpstr>map error: 3-atom case</vt:lpstr>
      <vt:lpstr>map error: 3-atom case</vt:lpstr>
      <vt:lpstr>map error: 3-atom case</vt:lpstr>
      <vt:lpstr>map error: 3-atom case</vt:lpstr>
      <vt:lpstr>map error: 3-atom case</vt:lpstr>
      <vt:lpstr>map error: 3-atom case</vt:lpstr>
      <vt:lpstr>map error: asymmetric case</vt:lpstr>
      <vt:lpstr>map error: asymmetric case</vt:lpstr>
      <vt:lpstr>map error: asymmetric case</vt:lpstr>
      <vt:lpstr>map error: asymmetric case</vt:lpstr>
      <vt:lpstr>map error: asymmetric case</vt:lpstr>
      <vt:lpstr>map error: asymmetric case</vt:lpstr>
      <vt:lpstr>map error: asymmetric case</vt:lpstr>
      <vt:lpstr>map error: asymmetric case</vt:lpstr>
      <vt:lpstr>map error: asymmetric case</vt:lpstr>
      <vt:lpstr>Molecular Replacement</vt:lpstr>
      <vt:lpstr>Molecular Replacement</vt:lpstr>
      <vt:lpstr>Molecular Replacement</vt:lpstr>
      <vt:lpstr>Molecular Replacement</vt:lpstr>
      <vt:lpstr>Model Building</vt:lpstr>
      <vt:lpstr>Model Building</vt:lpstr>
      <vt:lpstr>Model Building</vt:lpstr>
      <vt:lpstr>Model Building</vt:lpstr>
      <vt:lpstr>“water shed” procedure</vt:lpstr>
      <vt:lpstr>Original</vt:lpstr>
      <vt:lpstr>Watershed-ed</vt:lpstr>
      <vt:lpstr>Refined</vt:lpstr>
      <vt:lpstr>Watershed-ed</vt:lpstr>
      <vt:lpstr>Got waters to shed?</vt:lpstr>
      <vt:lpstr>Molecular Dynamics Simulation</vt:lpstr>
      <vt:lpstr>How many conformers are needed?</vt:lpstr>
      <vt:lpstr>How many conformers are there?</vt:lpstr>
      <vt:lpstr>How many conformers are there?</vt:lpstr>
      <vt:lpstr>Adding noise</vt:lpstr>
      <vt:lpstr>Adding noise</vt:lpstr>
      <vt:lpstr>Combined multi-conformer &amp; explicit solvent </vt:lpstr>
      <vt:lpstr>PowerPoint Presentation</vt:lpstr>
      <vt:lpstr>Crowded-atom refinement</vt:lpstr>
      <vt:lpstr>Crowded-atom refinement</vt:lpstr>
      <vt:lpstr>How to stabilize refinement?</vt:lpstr>
      <vt:lpstr>PowerPoint Presentation</vt:lpstr>
      <vt:lpstr>Status of macromolecular representation:</vt:lpstr>
      <vt:lpstr>Solvent boundary problem</vt:lpstr>
      <vt:lpstr>Solvent boundary problem</vt:lpstr>
      <vt:lpstr>Solvent boundary problem</vt:lpstr>
      <vt:lpstr>Solvent boundary problem</vt:lpstr>
      <vt:lpstr>Current implementation</vt:lpstr>
      <vt:lpstr>Better implementation?</vt:lpstr>
      <vt:lpstr>Average hard-shell bulk solvent</vt:lpstr>
      <vt:lpstr>Fuzzy solvent protocol:</vt:lpstr>
      <vt:lpstr>Multi-conformer model</vt:lpstr>
      <vt:lpstr>Jiggled pdb (one conformer)</vt:lpstr>
      <vt:lpstr>Geometry minimized</vt:lpstr>
      <vt:lpstr>Bulk solvent for 1 conformer</vt:lpstr>
      <vt:lpstr>Trial 2</vt:lpstr>
      <vt:lpstr>Trial 3</vt:lpstr>
      <vt:lpstr>Trial 4</vt:lpstr>
      <vt:lpstr>Average over 500 trials</vt:lpstr>
      <vt:lpstr>MD-derived solvent</vt:lpstr>
      <vt:lpstr>Fuzzy bulk solvent (Fsim)</vt:lpstr>
      <vt:lpstr>Fuzzy bulk solvent (Fsim)</vt:lpstr>
      <vt:lpstr>Fuzzy bulk solvent (Fsim)</vt:lpstr>
      <vt:lpstr>Fuzzy bulk solvent (Fsim)</vt:lpstr>
      <vt:lpstr>Solvent models  vs  real data</vt:lpstr>
      <vt:lpstr>Super-cell formalism</vt:lpstr>
      <vt:lpstr>Why SuperCell ?</vt:lpstr>
      <vt:lpstr>ASU -&gt; supercell</vt:lpstr>
      <vt:lpstr>PowerPoint Presentation</vt:lpstr>
      <vt:lpstr>Why does  ensemble refinement  suck?  (3 parameters/observation and Rwork still high!)  The chains are “tangled”</vt:lpstr>
      <vt:lpstr>PowerPoint Presentation</vt:lpstr>
      <vt:lpstr>PowerPoint Presentation</vt:lpstr>
      <vt:lpstr>Right answer</vt:lpstr>
      <vt:lpstr>swap assignments</vt:lpstr>
      <vt:lpstr>Refine – low x-ray weight</vt:lpstr>
      <vt:lpstr>Refine – step 61</vt:lpstr>
      <vt:lpstr>Refine – step 62</vt:lpstr>
      <vt:lpstr>Refine – high x-ray weight</vt:lpstr>
      <vt:lpstr>Final compromise</vt:lpstr>
      <vt:lpstr>Right answer</vt:lpstr>
      <vt:lpstr>Good trick: ramp x-ray weight</vt:lpstr>
      <vt:lpstr>Good trick: ramp x-ray weight</vt:lpstr>
      <vt:lpstr>“topoisomerase” strategy</vt:lpstr>
      <vt:lpstr>“partial structure”</vt:lpstr>
      <vt:lpstr>Fragment preparation:</vt:lpstr>
      <vt:lpstr>247 possibilities</vt:lpstr>
      <vt:lpstr>triskelions</vt:lpstr>
      <vt:lpstr>Peptide bonds</vt:lpstr>
      <vt:lpstr>Peptide bonds</vt:lpstr>
      <vt:lpstr>Resolve worst bumps first</vt:lpstr>
      <vt:lpstr>Resolve worst bumps first</vt:lpstr>
      <vt:lpstr>“knitting” protocol:</vt:lpstr>
      <vt:lpstr>PowerPoint Presentation</vt:lpstr>
      <vt:lpstr>PowerPoint Presentation</vt:lpstr>
      <vt:lpstr>PowerPoint Presentation</vt:lpstr>
      <vt:lpstr>Biggest Fo-Fc peak    -9.5 σ</vt:lpstr>
      <vt:lpstr>Most positive Fo-Fc peak    +7.5 σ</vt:lpstr>
      <vt:lpstr>After solvent “touch-up”</vt:lpstr>
      <vt:lpstr>Probability that it’s not noise</vt:lpstr>
      <vt:lpstr>What is erf() ?</vt:lpstr>
      <vt:lpstr>Solvent “touch-up”</vt:lpstr>
      <vt:lpstr>Solvent “touch-up”</vt:lpstr>
      <vt:lpstr>Solvent “touch-up”</vt:lpstr>
      <vt:lpstr>Solvent “touch-up”</vt:lpstr>
      <vt:lpstr>Solvent “touch-up”</vt:lpstr>
      <vt:lpstr>Solvent “touch-up”</vt:lpstr>
      <vt:lpstr>Biggest Fo-Fc peak    -9.5 σ</vt:lpstr>
      <vt:lpstr>Biggest Fo-Fc peak    -9.5 σ</vt:lpstr>
      <vt:lpstr>Current status:</vt:lpstr>
      <vt:lpstr>Best so far</vt:lpstr>
      <vt:lpstr>Model complexity vs Rfree</vt:lpstr>
      <vt:lpstr>Current status:  old MD solvent clashes with new molecule  need to rebuild 9000 waters</vt:lpstr>
      <vt:lpstr>Closing the R-factor Gap</vt:lpstr>
      <vt:lpstr>PowerPoint Presentation</vt:lpstr>
      <vt:lpstr>PowerPoint Presentation</vt:lpstr>
      <vt:lpstr>PowerPoint Presentation</vt:lpstr>
      <vt:lpstr>PowerPoint Presentation</vt:lpstr>
      <vt:lpstr>Phe 113 conformer B</vt:lpstr>
      <vt:lpstr>Phe 113 conformer B</vt:lpstr>
      <vt:lpstr>PowerPoint Presentation</vt:lpstr>
      <vt:lpstr>How to do it?  You will need: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James_Holton</dc:creator>
  <cp:lastModifiedBy>James_Holton</cp:lastModifiedBy>
  <cp:revision>41</cp:revision>
  <dcterms:created xsi:type="dcterms:W3CDTF">2021-03-07T23:13:32Z</dcterms:created>
  <dcterms:modified xsi:type="dcterms:W3CDTF">2021-10-14T14:12:52Z</dcterms:modified>
</cp:coreProperties>
</file>