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2" r:id="rId3"/>
    <p:sldMasterId id="2147483771" r:id="rId4"/>
    <p:sldMasterId id="2147483786" r:id="rId5"/>
    <p:sldMasterId id="2147483801" r:id="rId6"/>
    <p:sldMasterId id="2147483811" r:id="rId7"/>
    <p:sldMasterId id="2147483827" r:id="rId8"/>
    <p:sldMasterId id="2147483839" r:id="rId9"/>
    <p:sldMasterId id="2147483854" r:id="rId10"/>
    <p:sldMasterId id="2147483867" r:id="rId11"/>
    <p:sldMasterId id="2147483881" r:id="rId12"/>
    <p:sldMasterId id="2147483894" r:id="rId13"/>
    <p:sldMasterId id="2147483909" r:id="rId14"/>
    <p:sldMasterId id="2147483922" r:id="rId15"/>
    <p:sldMasterId id="2147483934" r:id="rId16"/>
  </p:sldMasterIdLst>
  <p:notesMasterIdLst>
    <p:notesMasterId r:id="rId151"/>
  </p:notesMasterIdLst>
  <p:sldIdLst>
    <p:sldId id="273" r:id="rId17"/>
    <p:sldId id="734" r:id="rId18"/>
    <p:sldId id="735" r:id="rId19"/>
    <p:sldId id="732" r:id="rId20"/>
    <p:sldId id="718" r:id="rId21"/>
    <p:sldId id="257" r:id="rId22"/>
    <p:sldId id="258" r:id="rId23"/>
    <p:sldId id="259" r:id="rId24"/>
    <p:sldId id="268" r:id="rId25"/>
    <p:sldId id="271" r:id="rId26"/>
    <p:sldId id="272" r:id="rId27"/>
    <p:sldId id="274" r:id="rId28"/>
    <p:sldId id="261" r:id="rId29"/>
    <p:sldId id="357" r:id="rId30"/>
    <p:sldId id="262" r:id="rId31"/>
    <p:sldId id="263" r:id="rId32"/>
    <p:sldId id="264" r:id="rId33"/>
    <p:sldId id="265" r:id="rId34"/>
    <p:sldId id="275" r:id="rId35"/>
    <p:sldId id="751" r:id="rId36"/>
    <p:sldId id="752" r:id="rId37"/>
    <p:sldId id="753" r:id="rId38"/>
    <p:sldId id="754" r:id="rId39"/>
    <p:sldId id="740" r:id="rId40"/>
    <p:sldId id="741" r:id="rId41"/>
    <p:sldId id="755" r:id="rId42"/>
    <p:sldId id="742" r:id="rId43"/>
    <p:sldId id="743" r:id="rId44"/>
    <p:sldId id="744" r:id="rId45"/>
    <p:sldId id="745" r:id="rId46"/>
    <p:sldId id="746" r:id="rId47"/>
    <p:sldId id="747" r:id="rId48"/>
    <p:sldId id="748" r:id="rId49"/>
    <p:sldId id="749" r:id="rId50"/>
    <p:sldId id="750" r:id="rId51"/>
    <p:sldId id="773" r:id="rId52"/>
    <p:sldId id="738" r:id="rId53"/>
    <p:sldId id="739" r:id="rId54"/>
    <p:sldId id="431" r:id="rId55"/>
    <p:sldId id="266" r:id="rId56"/>
    <p:sldId id="640" r:id="rId57"/>
    <p:sldId id="643" r:id="rId58"/>
    <p:sldId id="644" r:id="rId59"/>
    <p:sldId id="646" r:id="rId60"/>
    <p:sldId id="645" r:id="rId61"/>
    <p:sldId id="647" r:id="rId62"/>
    <p:sldId id="642" r:id="rId63"/>
    <p:sldId id="648" r:id="rId64"/>
    <p:sldId id="650" r:id="rId65"/>
    <p:sldId id="267" r:id="rId66"/>
    <p:sldId id="652" r:id="rId67"/>
    <p:sldId id="364" r:id="rId68"/>
    <p:sldId id="355" r:id="rId69"/>
    <p:sldId id="709" r:id="rId70"/>
    <p:sldId id="637" r:id="rId71"/>
    <p:sldId id="633" r:id="rId72"/>
    <p:sldId id="634" r:id="rId73"/>
    <p:sldId id="635" r:id="rId74"/>
    <p:sldId id="636" r:id="rId75"/>
    <p:sldId id="675" r:id="rId76"/>
    <p:sldId id="639" r:id="rId77"/>
    <p:sldId id="483" r:id="rId78"/>
    <p:sldId id="484" r:id="rId79"/>
    <p:sldId id="676" r:id="rId80"/>
    <p:sldId id="478" r:id="rId81"/>
    <p:sldId id="479" r:id="rId82"/>
    <p:sldId id="480" r:id="rId83"/>
    <p:sldId id="481" r:id="rId84"/>
    <p:sldId id="677" r:id="rId85"/>
    <p:sldId id="708" r:id="rId86"/>
    <p:sldId id="707" r:id="rId87"/>
    <p:sldId id="678" r:id="rId88"/>
    <p:sldId id="653" r:id="rId89"/>
    <p:sldId id="654" r:id="rId90"/>
    <p:sldId id="655" r:id="rId91"/>
    <p:sldId id="656" r:id="rId92"/>
    <p:sldId id="657" r:id="rId93"/>
    <p:sldId id="658" r:id="rId94"/>
    <p:sldId id="688" r:id="rId95"/>
    <p:sldId id="687" r:id="rId96"/>
    <p:sldId id="710" r:id="rId97"/>
    <p:sldId id="679" r:id="rId98"/>
    <p:sldId id="680" r:id="rId99"/>
    <p:sldId id="690" r:id="rId100"/>
    <p:sldId id="691" r:id="rId101"/>
    <p:sldId id="692" r:id="rId102"/>
    <p:sldId id="693" r:id="rId103"/>
    <p:sldId id="694" r:id="rId104"/>
    <p:sldId id="695" r:id="rId105"/>
    <p:sldId id="696" r:id="rId106"/>
    <p:sldId id="697" r:id="rId107"/>
    <p:sldId id="698" r:id="rId108"/>
    <p:sldId id="699" r:id="rId109"/>
    <p:sldId id="700" r:id="rId110"/>
    <p:sldId id="701" r:id="rId111"/>
    <p:sldId id="702" r:id="rId112"/>
    <p:sldId id="659" r:id="rId113"/>
    <p:sldId id="673" r:id="rId114"/>
    <p:sldId id="661" r:id="rId115"/>
    <p:sldId id="662" r:id="rId116"/>
    <p:sldId id="663" r:id="rId117"/>
    <p:sldId id="664" r:id="rId118"/>
    <p:sldId id="665" r:id="rId119"/>
    <p:sldId id="736" r:id="rId120"/>
    <p:sldId id="737" r:id="rId121"/>
    <p:sldId id="763" r:id="rId122"/>
    <p:sldId id="666" r:id="rId123"/>
    <p:sldId id="703" r:id="rId124"/>
    <p:sldId id="733" r:id="rId125"/>
    <p:sldId id="704" r:id="rId126"/>
    <p:sldId id="705" r:id="rId127"/>
    <p:sldId id="706" r:id="rId128"/>
    <p:sldId id="670" r:id="rId129"/>
    <p:sldId id="671" r:id="rId130"/>
    <p:sldId id="672" r:id="rId131"/>
    <p:sldId id="631" r:id="rId132"/>
    <p:sldId id="632" r:id="rId133"/>
    <p:sldId id="629" r:id="rId134"/>
    <p:sldId id="756" r:id="rId135"/>
    <p:sldId id="757" r:id="rId136"/>
    <p:sldId id="758" r:id="rId137"/>
    <p:sldId id="759" r:id="rId138"/>
    <p:sldId id="760" r:id="rId139"/>
    <p:sldId id="761" r:id="rId140"/>
    <p:sldId id="762" r:id="rId141"/>
    <p:sldId id="764" r:id="rId142"/>
    <p:sldId id="765" r:id="rId143"/>
    <p:sldId id="766" r:id="rId144"/>
    <p:sldId id="767" r:id="rId145"/>
    <p:sldId id="768" r:id="rId146"/>
    <p:sldId id="769" r:id="rId147"/>
    <p:sldId id="770" r:id="rId148"/>
    <p:sldId id="771" r:id="rId149"/>
    <p:sldId id="772" r:id="rId1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2265" autoAdjust="0"/>
  </p:normalViewPr>
  <p:slideViewPr>
    <p:cSldViewPr snapToGrid="0">
      <p:cViewPr varScale="1">
        <p:scale>
          <a:sx n="86" d="100"/>
          <a:sy n="86" d="100"/>
        </p:scale>
        <p:origin x="1354" y="58"/>
      </p:cViewPr>
      <p:guideLst>
        <p:guide orient="horz" pos="2160"/>
        <p:guide pos="2880"/>
      </p:guideLst>
    </p:cSldViewPr>
  </p:slideViewPr>
  <p:outlineViewPr>
    <p:cViewPr>
      <p:scale>
        <a:sx n="33" d="100"/>
        <a:sy n="33" d="100"/>
      </p:scale>
      <p:origin x="6" y="9294"/>
    </p:cViewPr>
  </p:outlineViewPr>
  <p:notesTextViewPr>
    <p:cViewPr>
      <p:scale>
        <a:sx n="3" d="2"/>
        <a:sy n="3" d="2"/>
      </p:scale>
      <p:origin x="0" y="0"/>
    </p:cViewPr>
  </p:notesTextViewPr>
  <p:sorterViewPr>
    <p:cViewPr varScale="1">
      <p:scale>
        <a:sx n="1" d="1"/>
        <a:sy n="1" d="1"/>
      </p:scale>
      <p:origin x="0" y="-774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presProps" Target="presProps.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CD30E1-6F57-4D13-808E-26D6B0702A94}" type="datetimeFigureOut">
              <a:rPr lang="en-US" smtClean="0"/>
              <a:t>4/16/2017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B4D289-081D-4A3C-B2D7-129BF4D0F197}" type="slidenum">
              <a:rPr lang="en-US" smtClean="0"/>
              <a:t>‹#›</a:t>
            </a:fld>
            <a:endParaRPr lang="en-US"/>
          </a:p>
        </p:txBody>
      </p:sp>
    </p:spTree>
    <p:extLst>
      <p:ext uri="{BB962C8B-B14F-4D97-AF65-F5344CB8AC3E}">
        <p14:creationId xmlns:p14="http://schemas.microsoft.com/office/powerpoint/2010/main" val="1974354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061A864-81ED-4566-9CD2-29C383D1B1AE}"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47</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48</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49</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pPr/>
              <a:t>50</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pPr/>
              <a:t>51</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3A5C84-379E-4EC6-9026-E4BC23690C0F}" type="slidenum">
              <a:rPr lang="en-US"/>
              <a:pPr eaLnBrk="1" hangingPunct="1"/>
              <a:t>52</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061A864-81ED-4566-9CD2-29C383D1B1AE}"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40</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41</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42</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43</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44</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45</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46</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88331-2B8A-49B0-8876-EE42A6BDF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3256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F0D04A-E836-4768-8364-FF429B7B0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18191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399075-5F6E-4230-B89E-7BBCB713AAD5}" type="datetimeFigureOut">
              <a:rPr lang="en-US">
                <a:solidFill>
                  <a:prstClr val="black">
                    <a:tint val="75000"/>
                  </a:prstClr>
                </a:solidFill>
              </a:rPr>
              <a:pPr>
                <a:def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788564-8E3B-4364-ACD9-2DB3E41455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47517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3173C6-6546-4E9A-8828-52C05E0145AB}" type="datetimeFigureOut">
              <a:rPr lang="en-US">
                <a:solidFill>
                  <a:prstClr val="black">
                    <a:tint val="75000"/>
                  </a:prstClr>
                </a:solidFill>
              </a:rPr>
              <a:pPr>
                <a:def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55840F-C930-45FA-ADC3-9870052895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4971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2852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4595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4102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1631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7213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4872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1650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248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3E1028-7525-458B-AFA2-E6D266C260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6451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027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22955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3931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1964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2474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2ED46D0-A339-4852-A214-F046D6566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784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4/16/2017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05961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4/16/2017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6023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4/16/2017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4322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4/16/2017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9533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92336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4/16/2017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63409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4/16/2017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4763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4/16/2017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31332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4/16/2017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47013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4/16/2017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94513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4/16/2017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35233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4/16/2017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27488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CEAFB4-4DA4-4DC4-A559-AD653CB7573C}"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58318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C9C4DF-6C90-4A72-9862-0FC45E4D44FD}"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798790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17881E-BF0B-426B-B339-62562C7A5AC8}"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58282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41569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3009F5-A1D4-49D8-AA2E-509E8E1A3B9E}"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860833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CB2EB4-9D58-4B87-A6FE-996A4927F7A1}"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889270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C6D0BD-E322-44F4-9BF6-E5650854228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64932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B80C1B-745B-47EA-8A4C-613650D367C6}"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515254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30C918-D432-488B-B63D-D9D72B7F532A}"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083480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AA6AD1-60DD-4B13-895C-F5850DCDA0D2}"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558031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7ACD13-7744-471C-A25F-30AEC6733D43}"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693668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E068CB-7CF3-4B82-A840-44C6521AD879}"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9219264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481739-2B20-4387-8F4C-2C00A7430B50}"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150268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4AA54D-A463-4394-9A36-922731D0685A}"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31043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78E10FE-C7F0-4A02-AD11-D9322E809A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3178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C279BD6-2009-460E-9BAA-C9CEEBEAB068}"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273522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0D3066-AC0A-4D1B-A0CA-E7EEB9950707}"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326403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A12168-BE1C-4838-BDEF-39CF02F991C2}"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161730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2E56D13-3270-4518-B5FB-4BC7495E44E4}"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950253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13920D-AD85-43C6-8E39-1B32EC1A292F}"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209454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E40908-B101-4183-8E78-A26B8164CED9}"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486444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D942EB-4BB4-47BB-A347-8281C20B5162}"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120532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E10EEE-14BF-4B15-BA0E-AB81D0F320A3}"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477671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2FC4F2-151C-491D-8505-7D157EEF646D}"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316984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45E0B49-625E-4777-BE10-0E1CB757C14E}"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2731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F4EEF-27CB-4BF4-8AE4-F68B0BBB23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666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1D912E-57AA-4537-B561-00F759FA8082}"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835336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782BB03-3830-4928-AF47-9D38DDC4B841}"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65130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AF62172-BB84-4520-8BDF-5BB7BA07DA35}"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348572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9D38221-9C74-499F-BA2C-58B05AD3543D}"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932793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BBDC42-DCA2-48A8-ACDB-0EFF2FCBDF16}"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078240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0830A16-3076-41BF-8676-B1EC197C0134}"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663303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CCC1B7-B70A-468D-A50D-1F69B0659AC3}"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719618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1D4C21-6388-4F81-9980-BE706EDEC59C}"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766837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907D21-D5F4-4777-B8BD-819ED14C1DE5}"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553815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0F6CDF-0CE0-4A84-8922-1DC981F58842}"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91586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C1CDD-61A9-4039-B22B-7273FFDCB4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7481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B4DA044-F0C6-4559-94BB-7FAD0ABFC059}"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867468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675064-9B6A-4A6C-A6AC-4A0FF2ECAD29}"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488450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CED7E5-3114-4809-9E6E-A5FE217337C4}"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014075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C615A2-C981-454E-89C5-B1EA767E28F2}"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940435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F42DCEF-3B52-48A9-BF73-9C87655D8973}"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109551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67A8EB-BD44-4CBD-A594-95E2AE462AF5}"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694212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1B8C0C-FEF0-42CA-A24F-E9D9B8D843AA}" type="slidenum">
              <a:rPr kumimoji="0" lang="en-US" alt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216968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15195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79431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2588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6606F-E195-4E07-BD48-28C221B53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146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33446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00185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4798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41613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13416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19650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29412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2817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621217-AC46-4DE0-8B07-F145BC4AD1F0}"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93316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ACAFE-18D6-4EC4-B245-B3DF9E38C08E}"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E147C-6285-487E-B58A-0BD9EFAAED2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63108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5952F-9B99-47B8-B993-932DD0AE8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6495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ACAFE-18D6-4EC4-B245-B3DF9E38C08E}"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E147C-6285-487E-B58A-0BD9EFAAED2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5338749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ACAFE-18D6-4EC4-B245-B3DF9E38C08E}"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E147C-6285-487E-B58A-0BD9EFAAED2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2409458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ACAFE-18D6-4EC4-B245-B3DF9E38C08E}"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E147C-6285-487E-B58A-0BD9EFAAED2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6498958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ACAFE-18D6-4EC4-B245-B3DF9E38C08E}"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E147C-6285-487E-B58A-0BD9EFAAED2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075613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ACAFE-18D6-4EC4-B245-B3DF9E38C08E}"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E147C-6285-487E-B58A-0BD9EFAAED2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43116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ACAFE-18D6-4EC4-B245-B3DF9E38C08E}"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E147C-6285-487E-B58A-0BD9EFAAED2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4948767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ACAFE-18D6-4EC4-B245-B3DF9E38C08E}"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E147C-6285-487E-B58A-0BD9EFAAED2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8310622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ACAFE-18D6-4EC4-B245-B3DF9E38C08E}"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E147C-6285-487E-B58A-0BD9EFAAED2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4006041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ACAFE-18D6-4EC4-B245-B3DF9E38C08E}"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E147C-6285-487E-B58A-0BD9EFAAED2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6182856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ACAFE-18D6-4EC4-B245-B3DF9E38C08E}"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E147C-6285-487E-B58A-0BD9EFAAED2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456855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6AF0D36-0704-4266-928C-3B0C931B82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2973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C022F1D-6F4D-44C8-81AB-F57FA447BA0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58FBEB-041A-43A5-B4BE-B00E6D8FD59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65765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C022F1D-6F4D-44C8-81AB-F57FA447BA0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58FBEB-041A-43A5-B4BE-B00E6D8FD59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5173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C022F1D-6F4D-44C8-81AB-F57FA447BA0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58FBEB-041A-43A5-B4BE-B00E6D8FD59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54065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C022F1D-6F4D-44C8-81AB-F57FA447BA0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58FBEB-041A-43A5-B4BE-B00E6D8FD59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60869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C022F1D-6F4D-44C8-81AB-F57FA447BA0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58FBEB-041A-43A5-B4BE-B00E6D8FD59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52977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C022F1D-6F4D-44C8-81AB-F57FA447BA0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58FBEB-041A-43A5-B4BE-B00E6D8FD59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8135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C022F1D-6F4D-44C8-81AB-F57FA447BA0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58FBEB-041A-43A5-B4BE-B00E6D8FD59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92059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C022F1D-6F4D-44C8-81AB-F57FA447BA0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58FBEB-041A-43A5-B4BE-B00E6D8FD59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63022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C022F1D-6F4D-44C8-81AB-F57FA447BA0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58FBEB-041A-43A5-B4BE-B00E6D8FD59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04901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C022F1D-6F4D-44C8-81AB-F57FA447BA0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58FBEB-041A-43A5-B4BE-B00E6D8FD59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9093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D4CD3-3FAC-452E-99FE-31A2F499C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752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3A3188-E305-4F92-BC92-EEA89158A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1167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C022F1D-6F4D-44C8-81AB-F57FA447BA0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58FBEB-041A-43A5-B4BE-B00E6D8FD59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6795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CD2E26-AB84-4932-8B44-7540C72D9A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03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B6D3D0-6692-48C9-A048-D8056FB0C3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886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B913A-47EB-4D4E-89E2-554965347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6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09449-5C4B-4078-B469-CDE78D177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58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A0C0E1-CDA7-4098-8C50-C27B4B3A42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55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0F408-04DA-43E9-A998-9648C9E24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431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40C63B-90DA-42B4-B92B-8C826EC80C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1393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E0739E-DCE3-4794-9DD0-8B1BACE91E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089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9239DC-DA4D-499A-BC90-CC2E92CC40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883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5A63D4-F05D-468B-9721-6686E87D8A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005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9B0745-BB5B-406D-A0E2-D8B8859B48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953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0438EF1-CD66-45CD-80B7-59061F0033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537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10ED66-6A29-438E-8666-E5C5A1F70B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143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A1F15B4-AE49-4E53-87A9-B71C25C35C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696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28DE94-0E00-4FD8-91E2-5C47DA0C0E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774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FA067F7-1EFF-4B2A-B533-2B4CF774C8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37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757331-06CD-42C1-80E6-21196884A6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2467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E78FD5-40B3-4F30-8B95-EF6C3738AF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2030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34723EC-9F4D-44EB-90DD-DF70E30868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769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FA4622-73FE-4BEA-BDA9-1BC522A04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98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37D063-4924-454E-A0C7-7209BFDBA6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215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3D369E-AF32-4BF2-9E65-CB530F9CD2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502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BB7C6-84C4-49B0-965E-25E82C3FD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675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136538-52D8-4EF8-9F92-61DEC5BA75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8398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3775F4-6C4E-45ED-97AC-CF4190D931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8523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8D4824-713F-43B3-A341-EA37BFDC0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581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A84856-E6AC-4F17-A1D6-C85D944C71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792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3C6EA9-07F4-4448-9959-0220265338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88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5B9C58-053F-42BE-ADED-294C2BA2C9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704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A8016C-F7BE-4E2D-AB77-3C66956A5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4861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7DF70-EF4C-4CA5-866C-F4AB2AE22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03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90FADF-EC55-487F-A299-9427E276D6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166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E06C2C-796D-44D1-BD6A-22A805AD3D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3109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D9BF01-D26B-419F-AA84-6D31CF69F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6006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DD7AFB-466F-4C4C-9EA1-1ABA3212E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31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44EE8-F5EE-4FA4-ABC0-EF047051536C}" type="slidenum">
              <a:rPr lang="en-US"/>
              <a:pPr>
                <a:defRPr/>
              </a:pPr>
              <a:t>‹#›</a:t>
            </a:fld>
            <a:endParaRPr lang="en-US"/>
          </a:p>
        </p:txBody>
      </p:sp>
    </p:spTree>
    <p:extLst>
      <p:ext uri="{BB962C8B-B14F-4D97-AF65-F5344CB8AC3E}">
        <p14:creationId xmlns:p14="http://schemas.microsoft.com/office/powerpoint/2010/main" val="369293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23632-3401-41FC-913E-BFBC4C50621B}" type="slidenum">
              <a:rPr lang="en-US"/>
              <a:pPr>
                <a:defRPr/>
              </a:pPr>
              <a:t>‹#›</a:t>
            </a:fld>
            <a:endParaRPr lang="en-US"/>
          </a:p>
        </p:txBody>
      </p:sp>
    </p:spTree>
    <p:extLst>
      <p:ext uri="{BB962C8B-B14F-4D97-AF65-F5344CB8AC3E}">
        <p14:creationId xmlns:p14="http://schemas.microsoft.com/office/powerpoint/2010/main" val="2240880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BB1576-BD99-4D0B-BA58-17651A08062A}" type="slidenum">
              <a:rPr lang="en-US"/>
              <a:pPr>
                <a:defRPr/>
              </a:pPr>
              <a:t>‹#›</a:t>
            </a:fld>
            <a:endParaRPr lang="en-US"/>
          </a:p>
        </p:txBody>
      </p:sp>
    </p:spTree>
    <p:extLst>
      <p:ext uri="{BB962C8B-B14F-4D97-AF65-F5344CB8AC3E}">
        <p14:creationId xmlns:p14="http://schemas.microsoft.com/office/powerpoint/2010/main" val="4279937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5F0A70-B19C-45C6-9A76-BFC8A1FEF131}" type="slidenum">
              <a:rPr lang="en-US"/>
              <a:pPr>
                <a:defRPr/>
              </a:pPr>
              <a:t>‹#›</a:t>
            </a:fld>
            <a:endParaRPr lang="en-US"/>
          </a:p>
        </p:txBody>
      </p:sp>
    </p:spTree>
    <p:extLst>
      <p:ext uri="{BB962C8B-B14F-4D97-AF65-F5344CB8AC3E}">
        <p14:creationId xmlns:p14="http://schemas.microsoft.com/office/powerpoint/2010/main" val="2214102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B3F51A-0E23-493C-96CD-4C9E374C7C07}" type="slidenum">
              <a:rPr lang="en-US"/>
              <a:pPr>
                <a:defRPr/>
              </a:pPr>
              <a:t>‹#›</a:t>
            </a:fld>
            <a:endParaRPr lang="en-US"/>
          </a:p>
        </p:txBody>
      </p:sp>
    </p:spTree>
    <p:extLst>
      <p:ext uri="{BB962C8B-B14F-4D97-AF65-F5344CB8AC3E}">
        <p14:creationId xmlns:p14="http://schemas.microsoft.com/office/powerpoint/2010/main" val="1044472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9317F4-FA8D-480F-9B27-1D3E13DD39F8}" type="slidenum">
              <a:rPr lang="en-US"/>
              <a:pPr>
                <a:defRPr/>
              </a:pPr>
              <a:t>‹#›</a:t>
            </a:fld>
            <a:endParaRPr lang="en-US"/>
          </a:p>
        </p:txBody>
      </p:sp>
    </p:spTree>
    <p:extLst>
      <p:ext uri="{BB962C8B-B14F-4D97-AF65-F5344CB8AC3E}">
        <p14:creationId xmlns:p14="http://schemas.microsoft.com/office/powerpoint/2010/main" val="20162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BA45EB-681C-4532-9536-0418359F09C9}" type="slidenum">
              <a:rPr lang="en-US"/>
              <a:pPr>
                <a:defRPr/>
              </a:pPr>
              <a:t>‹#›</a:t>
            </a:fld>
            <a:endParaRPr lang="en-US"/>
          </a:p>
        </p:txBody>
      </p:sp>
    </p:spTree>
    <p:extLst>
      <p:ext uri="{BB962C8B-B14F-4D97-AF65-F5344CB8AC3E}">
        <p14:creationId xmlns:p14="http://schemas.microsoft.com/office/powerpoint/2010/main" val="272666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91C4472-4EA3-4A85-8A41-E53A9E6A86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474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77B885-770B-4F43-BA24-4C26B200814B}" type="slidenum">
              <a:rPr lang="en-US"/>
              <a:pPr>
                <a:defRPr/>
              </a:pPr>
              <a:t>‹#›</a:t>
            </a:fld>
            <a:endParaRPr lang="en-US"/>
          </a:p>
        </p:txBody>
      </p:sp>
    </p:spTree>
    <p:extLst>
      <p:ext uri="{BB962C8B-B14F-4D97-AF65-F5344CB8AC3E}">
        <p14:creationId xmlns:p14="http://schemas.microsoft.com/office/powerpoint/2010/main" val="4214607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C0E45-7F3E-4679-B93E-A05BE3C87577}" type="slidenum">
              <a:rPr lang="en-US"/>
              <a:pPr>
                <a:defRPr/>
              </a:pPr>
              <a:t>‹#›</a:t>
            </a:fld>
            <a:endParaRPr lang="en-US"/>
          </a:p>
        </p:txBody>
      </p:sp>
    </p:spTree>
    <p:extLst>
      <p:ext uri="{BB962C8B-B14F-4D97-AF65-F5344CB8AC3E}">
        <p14:creationId xmlns:p14="http://schemas.microsoft.com/office/powerpoint/2010/main" val="3611914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9315B3-CA02-492D-AC40-BF564FB33601}" type="slidenum">
              <a:rPr lang="en-US"/>
              <a:pPr>
                <a:defRPr/>
              </a:pPr>
              <a:t>‹#›</a:t>
            </a:fld>
            <a:endParaRPr lang="en-US"/>
          </a:p>
        </p:txBody>
      </p:sp>
    </p:spTree>
    <p:extLst>
      <p:ext uri="{BB962C8B-B14F-4D97-AF65-F5344CB8AC3E}">
        <p14:creationId xmlns:p14="http://schemas.microsoft.com/office/powerpoint/2010/main" val="3796376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80AE3-984D-4F3A-82AC-7ECD62940BE9}" type="slidenum">
              <a:rPr lang="en-US"/>
              <a:pPr>
                <a:defRPr/>
              </a:pPr>
              <a:t>‹#›</a:t>
            </a:fld>
            <a:endParaRPr lang="en-US"/>
          </a:p>
        </p:txBody>
      </p:sp>
    </p:spTree>
    <p:extLst>
      <p:ext uri="{BB962C8B-B14F-4D97-AF65-F5344CB8AC3E}">
        <p14:creationId xmlns:p14="http://schemas.microsoft.com/office/powerpoint/2010/main" val="1453031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61F8-4EB3-4065-A368-7AA164A9CAF3}" type="slidenum">
              <a:rPr lang="en-US"/>
              <a:pPr>
                <a:defRPr/>
              </a:pPr>
              <a:t>‹#›</a:t>
            </a:fld>
            <a:endParaRPr lang="en-US"/>
          </a:p>
        </p:txBody>
      </p:sp>
    </p:spTree>
    <p:extLst>
      <p:ext uri="{BB962C8B-B14F-4D97-AF65-F5344CB8AC3E}">
        <p14:creationId xmlns:p14="http://schemas.microsoft.com/office/powerpoint/2010/main" val="4170427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70C384-58E8-43CC-B9E5-DE522F9C63EA}" type="slidenum">
              <a:rPr lang="en-US"/>
              <a:pPr>
                <a:defRPr/>
              </a:pPr>
              <a:t>‹#›</a:t>
            </a:fld>
            <a:endParaRPr lang="en-US"/>
          </a:p>
        </p:txBody>
      </p:sp>
    </p:spTree>
    <p:extLst>
      <p:ext uri="{BB962C8B-B14F-4D97-AF65-F5344CB8AC3E}">
        <p14:creationId xmlns:p14="http://schemas.microsoft.com/office/powerpoint/2010/main" val="3275225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E9E9C7A6-0456-4AE9-A47A-33194433D8F9}" type="slidenum">
              <a:rPr lang="en-US"/>
              <a:pPr>
                <a:defRPr/>
              </a:pPr>
              <a:t>‹#›</a:t>
            </a:fld>
            <a:endParaRPr lang="en-US"/>
          </a:p>
        </p:txBody>
      </p:sp>
    </p:spTree>
    <p:extLst>
      <p:ext uri="{BB962C8B-B14F-4D97-AF65-F5344CB8AC3E}">
        <p14:creationId xmlns:p14="http://schemas.microsoft.com/office/powerpoint/2010/main" val="1005635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31840" y="2130425"/>
            <a:ext cx="5088044" cy="1470025"/>
          </a:xfrm>
        </p:spPr>
        <p:txBody>
          <a:bodyPr vert="horz" lIns="91440" tIns="45720" rIns="91440" bIns="45720" rtlCol="0" anchor="b">
            <a:normAutofit/>
          </a:bodyPr>
          <a:lstStyle>
            <a:lvl1pPr algn="l" defTabSz="914400" rtl="0" eaLnBrk="1" latinLnBrk="0" hangingPunct="1">
              <a:lnSpc>
                <a:spcPts val="2800"/>
              </a:lnSpc>
              <a:spcBef>
                <a:spcPct val="0"/>
              </a:spcBef>
              <a:buNone/>
              <a:defRPr lang="en-AU" sz="2800" kern="1200" dirty="0" smtClean="0">
                <a:solidFill>
                  <a:schemeClr val="bg2"/>
                </a:solidFill>
                <a:latin typeface="Arial" pitchFamily="34" charset="0"/>
                <a:ea typeface="+mj-ea"/>
                <a:cs typeface="Arial" pitchFamily="34" charset="0"/>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131840" y="3645024"/>
            <a:ext cx="4640560" cy="720080"/>
          </a:xfr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lang="en-AU" sz="2000" kern="1200" dirty="0" smtClean="0">
                <a:solidFill>
                  <a:schemeClr val="bg2"/>
                </a:solidFill>
                <a:latin typeface="Arial"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13" name="Slide Number Placeholder 5"/>
          <p:cNvSpPr>
            <a:spLocks noGrp="1"/>
          </p:cNvSpPr>
          <p:nvPr>
            <p:ph type="sldNum" sz="quarter" idx="12"/>
          </p:nvPr>
        </p:nvSpPr>
        <p:spPr>
          <a:xfrm>
            <a:off x="8358214" y="6584156"/>
            <a:ext cx="785786" cy="273844"/>
          </a:xfrm>
        </p:spPr>
        <p:txBody>
          <a:bodyPr/>
          <a:lstStyle>
            <a:lvl1pPr algn="r">
              <a:defRPr>
                <a:solidFill>
                  <a:schemeClr val="bg2"/>
                </a:solidFill>
              </a:defRPr>
            </a:lvl1pPr>
          </a:lstStyle>
          <a:p>
            <a:fld id="{FD6AD281-E497-4513-9250-2C4199296EDD}" type="slidenum">
              <a:rPr lang="en-US" smtClean="0">
                <a:solidFill>
                  <a:srgbClr val="808080"/>
                </a:solidFill>
              </a:rPr>
              <a:pPr/>
              <a:t>‹#›</a:t>
            </a:fld>
            <a:endParaRPr lang="en-US" dirty="0">
              <a:solidFill>
                <a:srgbClr val="808080"/>
              </a:solidFill>
            </a:endParaRPr>
          </a:p>
        </p:txBody>
      </p:sp>
      <p:pic>
        <p:nvPicPr>
          <p:cNvPr id="14" name="Picture 13" descr="Diffratcion_Graphic.png"/>
          <p:cNvPicPr>
            <a:picLocks noChangeAspect="1"/>
          </p:cNvPicPr>
          <p:nvPr userDrawn="1"/>
        </p:nvPicPr>
        <p:blipFill>
          <a:blip r:embed="rId2" cstate="print"/>
          <a:srcRect l="48815"/>
          <a:stretch>
            <a:fillRect/>
          </a:stretch>
        </p:blipFill>
        <p:spPr>
          <a:xfrm>
            <a:off x="0" y="188640"/>
            <a:ext cx="2991423" cy="5955228"/>
          </a:xfrm>
          <a:prstGeom prst="rect">
            <a:avLst/>
          </a:prstGeom>
          <a:noFill/>
          <a:ln>
            <a:noFill/>
          </a:ln>
        </p:spPr>
      </p:pic>
      <p:pic>
        <p:nvPicPr>
          <p:cNvPr id="15" name="Picture 14" descr="Australian Synchrotron_PRIM_[CMYK]wt.png"/>
          <p:cNvPicPr>
            <a:picLocks noChangeAspect="1"/>
          </p:cNvPicPr>
          <p:nvPr userDrawn="1"/>
        </p:nvPicPr>
        <p:blipFill>
          <a:blip r:embed="rId3" cstate="print"/>
          <a:stretch>
            <a:fillRect/>
          </a:stretch>
        </p:blipFill>
        <p:spPr>
          <a:xfrm>
            <a:off x="3347760" y="1298509"/>
            <a:ext cx="2433600" cy="666407"/>
          </a:xfrm>
          <a:prstGeom prst="rect">
            <a:avLst/>
          </a:prstGeom>
        </p:spPr>
      </p:pic>
      <p:pic>
        <p:nvPicPr>
          <p:cNvPr id="8" name="Picture 7" descr="Australian Synchrotron_PRIM_[CMYK].png"/>
          <p:cNvPicPr>
            <a:picLocks noChangeAspect="1"/>
          </p:cNvPicPr>
          <p:nvPr userDrawn="1"/>
        </p:nvPicPr>
        <p:blipFill>
          <a:blip r:embed="rId4" cstate="print"/>
          <a:stretch>
            <a:fillRect/>
          </a:stretch>
        </p:blipFill>
        <p:spPr>
          <a:xfrm>
            <a:off x="6372200" y="260648"/>
            <a:ext cx="2448273" cy="670424"/>
          </a:xfrm>
          <a:prstGeom prst="rect">
            <a:avLst/>
          </a:prstGeom>
        </p:spPr>
      </p:pic>
      <p:pic>
        <p:nvPicPr>
          <p:cNvPr id="10" name="Picture 2" descr="\\psf\Host\Client Active\Synchrotron\GOVERNMENT LOGO LINE_CMYK new no Australia.jpg"/>
          <p:cNvPicPr>
            <a:picLocks noChangeAspect="1" noChangeArrowheads="1"/>
          </p:cNvPicPr>
          <p:nvPr userDrawn="1"/>
        </p:nvPicPr>
        <p:blipFill>
          <a:blip r:embed="rId5" cstate="print"/>
          <a:srcRect/>
          <a:stretch>
            <a:fillRect/>
          </a:stretch>
        </p:blipFill>
        <p:spPr bwMode="auto">
          <a:xfrm>
            <a:off x="6376942" y="6165304"/>
            <a:ext cx="2448000" cy="477211"/>
          </a:xfrm>
          <a:prstGeom prst="rect">
            <a:avLst/>
          </a:prstGeom>
          <a:noFill/>
        </p:spPr>
      </p:pic>
    </p:spTree>
    <p:extLst>
      <p:ext uri="{BB962C8B-B14F-4D97-AF65-F5344CB8AC3E}">
        <p14:creationId xmlns:p14="http://schemas.microsoft.com/office/powerpoint/2010/main" val="384617459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251520" y="1268413"/>
            <a:ext cx="8568630" cy="5040312"/>
          </a:xfrm>
        </p:spPr>
        <p:txBody>
          <a:bodyPr/>
          <a:lstStyle>
            <a:lvl1pPr>
              <a:spcBef>
                <a:spcPts val="60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Slide Number Placeholder 5"/>
          <p:cNvSpPr>
            <a:spLocks noGrp="1"/>
          </p:cNvSpPr>
          <p:nvPr>
            <p:ph type="sldNum" sz="quarter" idx="12"/>
          </p:nvPr>
        </p:nvSpPr>
        <p:spPr>
          <a:xfrm>
            <a:off x="7010400" y="6492875"/>
            <a:ext cx="2133600" cy="365125"/>
          </a:xfrm>
        </p:spPr>
        <p:txBody>
          <a:body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7" name="Date Placeholder 6"/>
          <p:cNvSpPr>
            <a:spLocks noGrp="1"/>
          </p:cNvSpPr>
          <p:nvPr>
            <p:ph type="dt" sz="half" idx="13"/>
          </p:nvPr>
        </p:nvSpPr>
        <p:spPr/>
        <p:txBody>
          <a:bodyPr/>
          <a:lstStyle/>
          <a:p>
            <a:fld id="{8E910469-308E-47E3-B35D-399830AB6E7E}" type="datetimeFigureOut">
              <a:rPr lang="en-AU" smtClean="0"/>
              <a:pPr/>
              <a:t>16/04/2017</a:t>
            </a:fld>
            <a:endParaRPr lang="en-AU" dirty="0"/>
          </a:p>
        </p:txBody>
      </p:sp>
      <p:sp>
        <p:nvSpPr>
          <p:cNvPr id="8" name="Footer Placeholder 7"/>
          <p:cNvSpPr>
            <a:spLocks noGrp="1"/>
          </p:cNvSpPr>
          <p:nvPr>
            <p:ph type="ftr" sz="quarter" idx="14"/>
          </p:nvPr>
        </p:nvSpPr>
        <p:spPr/>
        <p:txBody>
          <a:bodyPr/>
          <a:lstStyle/>
          <a:p>
            <a:endParaRPr lang="en-AU" dirty="0"/>
          </a:p>
        </p:txBody>
      </p:sp>
    </p:spTree>
    <p:extLst>
      <p:ext uri="{BB962C8B-B14F-4D97-AF65-F5344CB8AC3E}">
        <p14:creationId xmlns:p14="http://schemas.microsoft.com/office/powerpoint/2010/main" val="316089322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1" name="Date Placeholder 10"/>
          <p:cNvSpPr>
            <a:spLocks noGrp="1"/>
          </p:cNvSpPr>
          <p:nvPr>
            <p:ph type="dt" sz="half" idx="10"/>
          </p:nvPr>
        </p:nvSpPr>
        <p:spPr/>
        <p:txBody>
          <a:bodyPr/>
          <a:lstStyle/>
          <a:p>
            <a:fld id="{8E910469-308E-47E3-B35D-399830AB6E7E}" type="datetimeFigureOut">
              <a:rPr lang="en-AU" smtClean="0"/>
              <a:pPr/>
              <a:t>16/04/2017</a:t>
            </a:fld>
            <a:endParaRPr lang="en-AU" dirty="0"/>
          </a:p>
        </p:txBody>
      </p:sp>
      <p:sp>
        <p:nvSpPr>
          <p:cNvPr id="12" name="Slide Number Placeholder 11"/>
          <p:cNvSpPr>
            <a:spLocks noGrp="1"/>
          </p:cNvSpPr>
          <p:nvPr>
            <p:ph type="sldNum" sz="quarter" idx="11"/>
          </p:nvPr>
        </p:nvSpPr>
        <p:spPr/>
        <p:txBody>
          <a:body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13" name="Footer Placeholder 12"/>
          <p:cNvSpPr>
            <a:spLocks noGrp="1"/>
          </p:cNvSpPr>
          <p:nvPr>
            <p:ph type="ftr" sz="quarter" idx="12"/>
          </p:nvPr>
        </p:nvSpPr>
        <p:spPr/>
        <p:txBody>
          <a:bodyPr/>
          <a:lstStyle/>
          <a:p>
            <a:endParaRPr lang="en-AU" dirty="0"/>
          </a:p>
        </p:txBody>
      </p:sp>
    </p:spTree>
    <p:extLst>
      <p:ext uri="{BB962C8B-B14F-4D97-AF65-F5344CB8AC3E}">
        <p14:creationId xmlns:p14="http://schemas.microsoft.com/office/powerpoint/2010/main" val="183748161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934826-73A9-4D14-8603-3F7ED8A16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9760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1520" y="1700809"/>
            <a:ext cx="8390736" cy="3500896"/>
          </a:xfrm>
        </p:spPr>
        <p:txBody>
          <a:bodyPr/>
          <a:lstStyle>
            <a:lvl1pPr>
              <a:spcBef>
                <a:spcPts val="0"/>
              </a:spcBef>
              <a:spcAft>
                <a:spcPts val="1200"/>
              </a:spcAft>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FD6AD281-E497-4513-9250-2C4199296EDD}" type="slidenum">
              <a:rPr lang="en-US" smtClean="0">
                <a:solidFill>
                  <a:srgbClr val="000000">
                    <a:tint val="75000"/>
                  </a:srgbClr>
                </a:solidFill>
              </a:rPr>
              <a:pPr/>
              <a:t>‹#›</a:t>
            </a:fld>
            <a:endParaRPr lang="en-US">
              <a:solidFill>
                <a:srgbClr val="000000">
                  <a:tint val="75000"/>
                </a:srgbClr>
              </a:solidFill>
            </a:endParaRPr>
          </a:p>
        </p:txBody>
      </p:sp>
      <p:sp>
        <p:nvSpPr>
          <p:cNvPr id="9" name="Text Placeholder 8"/>
          <p:cNvSpPr>
            <a:spLocks noGrp="1"/>
          </p:cNvSpPr>
          <p:nvPr>
            <p:ph type="body" sz="quarter" idx="13"/>
          </p:nvPr>
        </p:nvSpPr>
        <p:spPr>
          <a:xfrm>
            <a:off x="251520" y="1268413"/>
            <a:ext cx="8477250" cy="571493"/>
          </a:xfrm>
        </p:spPr>
        <p:txBody>
          <a:bodyPr/>
          <a:lstStyle>
            <a:lvl1pPr>
              <a:buNone/>
              <a:defRPr b="1"/>
            </a:lvl1pPr>
          </a:lstStyle>
          <a:p>
            <a:pPr lvl="0"/>
            <a:r>
              <a:rPr lang="en-US" dirty="0" smtClean="0"/>
              <a:t>Click to edit Master text styles</a:t>
            </a:r>
          </a:p>
        </p:txBody>
      </p:sp>
      <p:sp>
        <p:nvSpPr>
          <p:cNvPr id="7" name="Date Placeholder 6"/>
          <p:cNvSpPr>
            <a:spLocks noGrp="1"/>
          </p:cNvSpPr>
          <p:nvPr>
            <p:ph type="dt" sz="half" idx="14"/>
          </p:nvPr>
        </p:nvSpPr>
        <p:spPr/>
        <p:txBody>
          <a:bodyPr/>
          <a:lstStyle/>
          <a:p>
            <a:fld id="{8E910469-308E-47E3-B35D-399830AB6E7E}" type="datetimeFigureOut">
              <a:rPr lang="en-AU" smtClean="0"/>
              <a:pPr/>
              <a:t>16/04/2017</a:t>
            </a:fld>
            <a:endParaRPr lang="en-AU" dirty="0"/>
          </a:p>
        </p:txBody>
      </p:sp>
      <p:sp>
        <p:nvSpPr>
          <p:cNvPr id="8" name="Footer Placeholder 7"/>
          <p:cNvSpPr>
            <a:spLocks noGrp="1"/>
          </p:cNvSpPr>
          <p:nvPr>
            <p:ph type="ftr" sz="quarter" idx="15"/>
          </p:nvPr>
        </p:nvSpPr>
        <p:spPr/>
        <p:txBody>
          <a:bodyPr/>
          <a:lstStyle/>
          <a:p>
            <a:endParaRPr lang="en-AU" dirty="0"/>
          </a:p>
        </p:txBody>
      </p:sp>
    </p:spTree>
    <p:extLst>
      <p:ext uri="{BB962C8B-B14F-4D97-AF65-F5344CB8AC3E}">
        <p14:creationId xmlns:p14="http://schemas.microsoft.com/office/powerpoint/2010/main" val="202047014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AU" dirty="0"/>
          </a:p>
        </p:txBody>
      </p:sp>
      <p:sp>
        <p:nvSpPr>
          <p:cNvPr id="3" name="Content Placeholder 2"/>
          <p:cNvSpPr>
            <a:spLocks noGrp="1"/>
          </p:cNvSpPr>
          <p:nvPr>
            <p:ph sz="half" idx="1"/>
          </p:nvPr>
        </p:nvSpPr>
        <p:spPr>
          <a:xfrm>
            <a:off x="251520" y="1268413"/>
            <a:ext cx="4104000" cy="5071187"/>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716150" y="1268413"/>
            <a:ext cx="4104000" cy="5071187"/>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8" name="Date Placeholder 7"/>
          <p:cNvSpPr>
            <a:spLocks noGrp="1"/>
          </p:cNvSpPr>
          <p:nvPr>
            <p:ph type="dt" sz="half" idx="10"/>
          </p:nvPr>
        </p:nvSpPr>
        <p:spPr/>
        <p:txBody>
          <a:bodyPr/>
          <a:lstStyle/>
          <a:p>
            <a:fld id="{8E910469-308E-47E3-B35D-399830AB6E7E}" type="datetimeFigureOut">
              <a:rPr lang="en-AU" smtClean="0"/>
              <a:pPr/>
              <a:t>16/04/2017</a:t>
            </a:fld>
            <a:endParaRPr lang="en-AU" dirty="0"/>
          </a:p>
        </p:txBody>
      </p:sp>
      <p:sp>
        <p:nvSpPr>
          <p:cNvPr id="9" name="Slide Number Placeholder 8"/>
          <p:cNvSpPr>
            <a:spLocks noGrp="1"/>
          </p:cNvSpPr>
          <p:nvPr>
            <p:ph type="sldNum" sz="quarter" idx="11"/>
          </p:nvPr>
        </p:nvSpPr>
        <p:spPr/>
        <p:txBody>
          <a:body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12" name="Footer Placeholder 11"/>
          <p:cNvSpPr>
            <a:spLocks noGrp="1"/>
          </p:cNvSpPr>
          <p:nvPr>
            <p:ph type="ftr" sz="quarter" idx="12"/>
          </p:nvPr>
        </p:nvSpPr>
        <p:spPr/>
        <p:txBody>
          <a:bodyPr/>
          <a:lstStyle/>
          <a:p>
            <a:endParaRPr lang="en-AU" dirty="0"/>
          </a:p>
        </p:txBody>
      </p:sp>
    </p:spTree>
    <p:extLst>
      <p:ext uri="{BB962C8B-B14F-4D97-AF65-F5344CB8AC3E}">
        <p14:creationId xmlns:p14="http://schemas.microsoft.com/office/powerpoint/2010/main" val="278934530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AU" dirty="0"/>
          </a:p>
        </p:txBody>
      </p:sp>
      <p:sp>
        <p:nvSpPr>
          <p:cNvPr id="3" name="Text Placeholder 2"/>
          <p:cNvSpPr>
            <a:spLocks noGrp="1"/>
          </p:cNvSpPr>
          <p:nvPr>
            <p:ph type="body" idx="1"/>
          </p:nvPr>
        </p:nvSpPr>
        <p:spPr>
          <a:xfrm>
            <a:off x="251520" y="1268413"/>
            <a:ext cx="4104000" cy="432395"/>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51520" y="1700807"/>
            <a:ext cx="4104000" cy="4607917"/>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716150" y="1268413"/>
            <a:ext cx="4104000" cy="432395"/>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16150" y="1700807"/>
            <a:ext cx="4104000" cy="4607917"/>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12" name="Date Placeholder 11"/>
          <p:cNvSpPr>
            <a:spLocks noGrp="1"/>
          </p:cNvSpPr>
          <p:nvPr>
            <p:ph type="dt" sz="half" idx="10"/>
          </p:nvPr>
        </p:nvSpPr>
        <p:spPr/>
        <p:txBody>
          <a:bodyPr/>
          <a:lstStyle/>
          <a:p>
            <a:fld id="{8E910469-308E-47E3-B35D-399830AB6E7E}" type="datetimeFigureOut">
              <a:rPr lang="en-AU" smtClean="0"/>
              <a:pPr/>
              <a:t>16/04/2017</a:t>
            </a:fld>
            <a:endParaRPr lang="en-AU" dirty="0"/>
          </a:p>
        </p:txBody>
      </p:sp>
      <p:sp>
        <p:nvSpPr>
          <p:cNvPr id="13" name="Slide Number Placeholder 12"/>
          <p:cNvSpPr>
            <a:spLocks noGrp="1"/>
          </p:cNvSpPr>
          <p:nvPr>
            <p:ph type="sldNum" sz="quarter" idx="11"/>
          </p:nvPr>
        </p:nvSpPr>
        <p:spPr/>
        <p:txBody>
          <a:body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14" name="Footer Placeholder 13"/>
          <p:cNvSpPr>
            <a:spLocks noGrp="1"/>
          </p:cNvSpPr>
          <p:nvPr>
            <p:ph type="ftr" sz="quarter" idx="12"/>
          </p:nvPr>
        </p:nvSpPr>
        <p:spPr/>
        <p:txBody>
          <a:bodyPr/>
          <a:lstStyle/>
          <a:p>
            <a:endParaRPr lang="en-AU" dirty="0"/>
          </a:p>
        </p:txBody>
      </p:sp>
    </p:spTree>
    <p:extLst>
      <p:ext uri="{BB962C8B-B14F-4D97-AF65-F5344CB8AC3E}">
        <p14:creationId xmlns:p14="http://schemas.microsoft.com/office/powerpoint/2010/main" val="265710956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AU" dirty="0"/>
          </a:p>
        </p:txBody>
      </p:sp>
      <p:sp>
        <p:nvSpPr>
          <p:cNvPr id="5" name="Slide Number Placeholder 4"/>
          <p:cNvSpPr>
            <a:spLocks noGrp="1"/>
          </p:cNvSpPr>
          <p:nvPr>
            <p:ph type="sldNum" sz="quarter" idx="12"/>
          </p:nvPr>
        </p:nvSpPr>
        <p:spPr/>
        <p:txBody>
          <a:bodyPr/>
          <a:lstStyle/>
          <a:p>
            <a:fld id="{D575D485-3E4C-41C3-8B01-AE450C34458F}" type="slidenum">
              <a:rPr lang="en-AU" smtClean="0">
                <a:solidFill>
                  <a:srgbClr val="000000">
                    <a:tint val="75000"/>
                  </a:srgbClr>
                </a:solidFill>
              </a:rPr>
              <a:pPr/>
              <a:t>‹#›</a:t>
            </a:fld>
            <a:endParaRPr lang="en-AU">
              <a:solidFill>
                <a:srgbClr val="000000">
                  <a:tint val="75000"/>
                </a:srgbClr>
              </a:solidFill>
            </a:endParaRPr>
          </a:p>
        </p:txBody>
      </p:sp>
      <p:sp>
        <p:nvSpPr>
          <p:cNvPr id="4" name="Date Placeholder 3"/>
          <p:cNvSpPr>
            <a:spLocks noGrp="1"/>
          </p:cNvSpPr>
          <p:nvPr>
            <p:ph type="dt" sz="half" idx="13"/>
          </p:nvPr>
        </p:nvSpPr>
        <p:spPr/>
        <p:txBody>
          <a:bodyPr/>
          <a:lstStyle/>
          <a:p>
            <a:fld id="{8E910469-308E-47E3-B35D-399830AB6E7E}" type="datetimeFigureOut">
              <a:rPr lang="en-AU" smtClean="0"/>
              <a:pPr/>
              <a:t>16/04/2017</a:t>
            </a:fld>
            <a:endParaRPr lang="en-AU" dirty="0"/>
          </a:p>
        </p:txBody>
      </p:sp>
      <p:sp>
        <p:nvSpPr>
          <p:cNvPr id="6" name="Footer Placeholder 5"/>
          <p:cNvSpPr>
            <a:spLocks noGrp="1"/>
          </p:cNvSpPr>
          <p:nvPr>
            <p:ph type="ftr" sz="quarter" idx="14"/>
          </p:nvPr>
        </p:nvSpPr>
        <p:spPr/>
        <p:txBody>
          <a:bodyPr/>
          <a:lstStyle/>
          <a:p>
            <a:endParaRPr lang="en-AU" dirty="0"/>
          </a:p>
        </p:txBody>
      </p:sp>
    </p:spTree>
    <p:extLst>
      <p:ext uri="{BB962C8B-B14F-4D97-AF65-F5344CB8AC3E}">
        <p14:creationId xmlns:p14="http://schemas.microsoft.com/office/powerpoint/2010/main" val="255523277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cknowledgements">
    <p:spTree>
      <p:nvGrpSpPr>
        <p:cNvPr id="1" name=""/>
        <p:cNvGrpSpPr/>
        <p:nvPr/>
      </p:nvGrpSpPr>
      <p:grpSpPr>
        <a:xfrm>
          <a:off x="0" y="0"/>
          <a:ext cx="0" cy="0"/>
          <a:chOff x="0" y="0"/>
          <a:chExt cx="0" cy="0"/>
        </a:xfrm>
      </p:grpSpPr>
      <p:sp>
        <p:nvSpPr>
          <p:cNvPr id="14" name="Rectangle 13"/>
          <p:cNvSpPr/>
          <p:nvPr userDrawn="1"/>
        </p:nvSpPr>
        <p:spPr>
          <a:xfrm>
            <a:off x="0" y="0"/>
            <a:ext cx="9144000" cy="1428724"/>
          </a:xfrm>
          <a:prstGeom prst="rect">
            <a:avLst/>
          </a:prstGeom>
          <a:solidFill>
            <a:srgbClr val="747476"/>
          </a:solidFill>
          <a:ln w="25400" cap="flat" cmpd="sng" algn="ctr">
            <a:noFill/>
            <a:prstDash val="solid"/>
          </a:ln>
          <a:effectLst/>
        </p:spPr>
        <p:txBody>
          <a:bodyPr rtlCol="0" anchor="ctr"/>
          <a:lstStyle/>
          <a:p>
            <a:pPr algn="ctr">
              <a:defRPr/>
            </a:pPr>
            <a:endParaRPr lang="en-US" kern="0">
              <a:solidFill>
                <a:srgbClr val="F8F8F8"/>
              </a:solidFill>
              <a:latin typeface="Calibri"/>
            </a:endParaRPr>
          </a:p>
        </p:txBody>
      </p:sp>
      <p:pic>
        <p:nvPicPr>
          <p:cNvPr id="15" name="Picture 14" descr="gradient_band_CMYK.png"/>
          <p:cNvPicPr>
            <a:picLocks noChangeAspect="1"/>
          </p:cNvPicPr>
          <p:nvPr userDrawn="1"/>
        </p:nvPicPr>
        <p:blipFill>
          <a:blip r:embed="rId2" cstate="print"/>
          <a:stretch>
            <a:fillRect/>
          </a:stretch>
        </p:blipFill>
        <p:spPr>
          <a:xfrm>
            <a:off x="-1" y="1428724"/>
            <a:ext cx="5715009" cy="139277"/>
          </a:xfrm>
          <a:prstGeom prst="rect">
            <a:avLst/>
          </a:prstGeom>
          <a:noFill/>
          <a:ln>
            <a:noFill/>
          </a:ln>
        </p:spPr>
      </p:pic>
      <p:pic>
        <p:nvPicPr>
          <p:cNvPr id="21" name="Picture 20" descr="Australian Synchrotron_PRIM_[CMYK]wt.png"/>
          <p:cNvPicPr>
            <a:picLocks noChangeAspect="1"/>
          </p:cNvPicPr>
          <p:nvPr userDrawn="1"/>
        </p:nvPicPr>
        <p:blipFill>
          <a:blip r:embed="rId3" cstate="print"/>
          <a:stretch>
            <a:fillRect/>
          </a:stretch>
        </p:blipFill>
        <p:spPr>
          <a:xfrm>
            <a:off x="409575" y="360469"/>
            <a:ext cx="2674658" cy="732418"/>
          </a:xfrm>
          <a:prstGeom prst="rect">
            <a:avLst/>
          </a:prstGeom>
        </p:spPr>
      </p:pic>
      <p:pic>
        <p:nvPicPr>
          <p:cNvPr id="10" name="Picture 2" descr="\\psf\Host\Client Active\Synchrotron\GOVERNMENT LOGO LINE_CMYK REVERSED new no Australia.png"/>
          <p:cNvPicPr>
            <a:picLocks noChangeAspect="1" noChangeArrowheads="1"/>
          </p:cNvPicPr>
          <p:nvPr userDrawn="1"/>
        </p:nvPicPr>
        <p:blipFill>
          <a:blip r:embed="rId4" cstate="print"/>
          <a:srcRect/>
          <a:stretch>
            <a:fillRect/>
          </a:stretch>
        </p:blipFill>
        <p:spPr bwMode="auto">
          <a:xfrm>
            <a:off x="5065625" y="370903"/>
            <a:ext cx="3695191" cy="720000"/>
          </a:xfrm>
          <a:prstGeom prst="rect">
            <a:avLst/>
          </a:prstGeom>
          <a:noFill/>
        </p:spPr>
      </p:pic>
      <p:sp>
        <p:nvSpPr>
          <p:cNvPr id="13" name="TextBox 12"/>
          <p:cNvSpPr txBox="1"/>
          <p:nvPr userDrawn="1"/>
        </p:nvSpPr>
        <p:spPr>
          <a:xfrm>
            <a:off x="0" y="1671191"/>
            <a:ext cx="9144000" cy="461665"/>
          </a:xfrm>
          <a:prstGeom prst="rect">
            <a:avLst/>
          </a:prstGeom>
          <a:noFill/>
        </p:spPr>
        <p:txBody>
          <a:bodyPr wrap="square" rtlCol="0">
            <a:spAutoFit/>
          </a:bodyPr>
          <a:lstStyle/>
          <a:p>
            <a:pPr algn="ctr">
              <a:defRPr/>
            </a:pPr>
            <a:r>
              <a:rPr lang="en-US" sz="2400" dirty="0" smtClean="0">
                <a:solidFill>
                  <a:srgbClr val="000000"/>
                </a:solidFill>
                <a:cs typeface="Arial" pitchFamily="34" charset="0"/>
              </a:rPr>
              <a:t>ACKNOWLEDGMENTS</a:t>
            </a:r>
            <a:endParaRPr lang="en-US" dirty="0">
              <a:solidFill>
                <a:srgbClr val="000000"/>
              </a:solidFill>
            </a:endParaRPr>
          </a:p>
        </p:txBody>
      </p:sp>
    </p:spTree>
    <p:extLst>
      <p:ext uri="{BB962C8B-B14F-4D97-AF65-F5344CB8AC3E}">
        <p14:creationId xmlns:p14="http://schemas.microsoft.com/office/powerpoint/2010/main" val="235047233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Acknowledgments">
    <p:spTree>
      <p:nvGrpSpPr>
        <p:cNvPr id="1" name=""/>
        <p:cNvGrpSpPr/>
        <p:nvPr/>
      </p:nvGrpSpPr>
      <p:grpSpPr>
        <a:xfrm>
          <a:off x="0" y="0"/>
          <a:ext cx="0" cy="0"/>
          <a:chOff x="0" y="0"/>
          <a:chExt cx="0" cy="0"/>
        </a:xfrm>
      </p:grpSpPr>
      <p:sp>
        <p:nvSpPr>
          <p:cNvPr id="18" name="Rectangle 17"/>
          <p:cNvSpPr/>
          <p:nvPr userDrawn="1"/>
        </p:nvSpPr>
        <p:spPr>
          <a:xfrm>
            <a:off x="0" y="0"/>
            <a:ext cx="9144000" cy="15087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9" name="Picture 18" descr="gradient_band_CMYK.png"/>
          <p:cNvPicPr>
            <a:picLocks noChangeAspect="1"/>
          </p:cNvPicPr>
          <p:nvPr userDrawn="1"/>
        </p:nvPicPr>
        <p:blipFill>
          <a:blip r:embed="rId2" cstate="print"/>
          <a:stretch>
            <a:fillRect/>
          </a:stretch>
        </p:blipFill>
        <p:spPr>
          <a:xfrm>
            <a:off x="0" y="1508787"/>
            <a:ext cx="5715009" cy="185703"/>
          </a:xfrm>
          <a:prstGeom prst="rect">
            <a:avLst/>
          </a:prstGeom>
          <a:noFill/>
          <a:ln>
            <a:noFill/>
          </a:ln>
        </p:spPr>
      </p:pic>
      <p:sp>
        <p:nvSpPr>
          <p:cNvPr id="20" name="Title 1"/>
          <p:cNvSpPr>
            <a:spLocks noGrp="1"/>
          </p:cNvSpPr>
          <p:nvPr>
            <p:ph type="title" hasCustomPrompt="1"/>
          </p:nvPr>
        </p:nvSpPr>
        <p:spPr>
          <a:xfrm>
            <a:off x="409575" y="1700808"/>
            <a:ext cx="8347075" cy="677387"/>
          </a:xfrm>
        </p:spPr>
        <p:txBody>
          <a:bodyPr/>
          <a:lstStyle>
            <a:lvl1pPr algn="ctr">
              <a:defRPr sz="2000">
                <a:solidFill>
                  <a:schemeClr val="bg2"/>
                </a:solidFill>
              </a:defRPr>
            </a:lvl1pPr>
          </a:lstStyle>
          <a:p>
            <a:r>
              <a:rPr lang="en-US" dirty="0" smtClean="0"/>
              <a:t>CLICK TO EDIT MASTER TITLE STYLE</a:t>
            </a:r>
            <a:endParaRPr lang="en-US" dirty="0"/>
          </a:p>
        </p:txBody>
      </p:sp>
      <p:grpSp>
        <p:nvGrpSpPr>
          <p:cNvPr id="2" name="Group 21"/>
          <p:cNvGrpSpPr/>
          <p:nvPr userDrawn="1"/>
        </p:nvGrpSpPr>
        <p:grpSpPr>
          <a:xfrm>
            <a:off x="2616363" y="4141917"/>
            <a:ext cx="3881407" cy="410555"/>
            <a:chOff x="2226846" y="2643188"/>
            <a:chExt cx="4537942" cy="360000"/>
          </a:xfrm>
        </p:grpSpPr>
        <p:sp>
          <p:nvSpPr>
            <p:cNvPr id="34" name="Rectangle 33"/>
            <p:cNvSpPr/>
            <p:nvPr/>
          </p:nvSpPr>
          <p:spPr>
            <a:xfrm>
              <a:off x="2226846" y="264318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ectangle 34"/>
            <p:cNvSpPr/>
            <p:nvPr/>
          </p:nvSpPr>
          <p:spPr>
            <a:xfrm>
              <a:off x="4312586" y="264318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ectangle 35"/>
            <p:cNvSpPr/>
            <p:nvPr/>
          </p:nvSpPr>
          <p:spPr>
            <a:xfrm>
              <a:off x="6404788" y="264318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37" name="Picture 36" descr="Australian Synchrotron_PRIM_[CMYK]wt.png"/>
          <p:cNvPicPr>
            <a:picLocks noChangeAspect="1"/>
          </p:cNvPicPr>
          <p:nvPr userDrawn="1"/>
        </p:nvPicPr>
        <p:blipFill>
          <a:blip r:embed="rId3" cstate="print"/>
          <a:stretch>
            <a:fillRect/>
          </a:stretch>
        </p:blipFill>
        <p:spPr>
          <a:xfrm>
            <a:off x="409575" y="396851"/>
            <a:ext cx="2083460" cy="760703"/>
          </a:xfrm>
          <a:prstGeom prst="rect">
            <a:avLst/>
          </a:prstGeom>
        </p:spPr>
      </p:pic>
      <p:sp>
        <p:nvSpPr>
          <p:cNvPr id="22" name="Slide Number Placeholder 21"/>
          <p:cNvSpPr>
            <a:spLocks noGrp="1"/>
          </p:cNvSpPr>
          <p:nvPr>
            <p:ph type="sldNum" sz="quarter" idx="10"/>
          </p:nvPr>
        </p:nvSpPr>
        <p:spPr/>
        <p:txBody>
          <a:bodyPr/>
          <a:lstStyle/>
          <a:p>
            <a:fld id="{FD6AD281-E497-4513-9250-2C4199296EDD}" type="slidenum">
              <a:rPr lang="en-US" smtClean="0">
                <a:solidFill>
                  <a:srgbClr val="000000">
                    <a:tint val="75000"/>
                  </a:srgbClr>
                </a:solidFill>
              </a:rPr>
              <a:pPr/>
              <a:t>‹#›</a:t>
            </a:fld>
            <a:endParaRPr lang="en-US" dirty="0">
              <a:solidFill>
                <a:srgbClr val="000000">
                  <a:tint val="75000"/>
                </a:srgbClr>
              </a:solidFill>
            </a:endParaRPr>
          </a:p>
        </p:txBody>
      </p:sp>
      <p:pic>
        <p:nvPicPr>
          <p:cNvPr id="23" name="Picture 2" descr="\\psf\Host\Client Active\Synchrotron\GOVERNMENT LOGO LINE_CMYK REVERSED new no Australia.png"/>
          <p:cNvPicPr>
            <a:picLocks noChangeAspect="1" noChangeArrowheads="1"/>
          </p:cNvPicPr>
          <p:nvPr userDrawn="1"/>
        </p:nvPicPr>
        <p:blipFill>
          <a:blip r:embed="rId4" cstate="print"/>
          <a:srcRect/>
          <a:stretch>
            <a:fillRect/>
          </a:stretch>
        </p:blipFill>
        <p:spPr bwMode="auto">
          <a:xfrm>
            <a:off x="5789520" y="412759"/>
            <a:ext cx="2882249" cy="748800"/>
          </a:xfrm>
          <a:prstGeom prst="rect">
            <a:avLst/>
          </a:prstGeom>
          <a:noFill/>
        </p:spPr>
      </p:pic>
    </p:spTree>
    <p:extLst>
      <p:ext uri="{BB962C8B-B14F-4D97-AF65-F5344CB8AC3E}">
        <p14:creationId xmlns:p14="http://schemas.microsoft.com/office/powerpoint/2010/main" val="361682262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8071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672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1690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94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F827C-7ABB-45B8-87A8-3C029D490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72938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88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3264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9823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901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7058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1862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2099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8929475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4385734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4733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AC0C48-65C7-486E-8665-03924C2431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079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740553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80611A5-FDF9-46CD-9C27-9B5E4447DC5B}" type="datetimeFigureOut">
              <a:rPr lang="en-US">
                <a:solidFill>
                  <a:prstClr val="black">
                    <a:tint val="75000"/>
                  </a:prstClr>
                </a:solidFill>
              </a:rPr>
              <a:pPr>
                <a:def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D5FE6-21BC-448B-A3F9-868CD04253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3972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A964D2-A525-4643-8279-0981E653886C}" type="datetimeFigureOut">
              <a:rPr lang="en-US">
                <a:solidFill>
                  <a:prstClr val="black">
                    <a:tint val="75000"/>
                  </a:prstClr>
                </a:solidFill>
              </a:rPr>
              <a:pPr>
                <a:def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F43593-235C-497A-B729-8CB299D4D2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5219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A35EDF0-30A9-413C-872A-020D1DACF45C}" type="datetimeFigureOut">
              <a:rPr lang="en-US">
                <a:solidFill>
                  <a:prstClr val="black">
                    <a:tint val="75000"/>
                  </a:prstClr>
                </a:solidFill>
              </a:rPr>
              <a:pPr>
                <a:def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856C3E-B87E-4FA4-869C-18E5668DAB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7611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1C66C56-BD79-4BC4-818D-48772D002E27}" type="datetimeFigureOut">
              <a:rPr lang="en-US">
                <a:solidFill>
                  <a:prstClr val="black">
                    <a:tint val="75000"/>
                  </a:prstClr>
                </a:solidFill>
              </a:rPr>
              <a:pPr>
                <a:defRPr/>
              </a:pPr>
              <a:t>4/16/2017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610F0C3-EEEE-4A55-8FA5-F7B466C8BE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68968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C7FEC2-7080-44C5-B47A-2A80A162C562}" type="datetimeFigureOut">
              <a:rPr lang="en-US">
                <a:solidFill>
                  <a:prstClr val="black">
                    <a:tint val="75000"/>
                  </a:prstClr>
                </a:solidFill>
              </a:rPr>
              <a:pPr>
                <a:defRPr/>
              </a:pPr>
              <a:t>4/16/2017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AB8F178-858D-4491-9710-0A482FCCBC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0617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E559892-9486-4B68-9FAE-CA02645004D5}" type="datetimeFigureOut">
              <a:rPr lang="en-US">
                <a:solidFill>
                  <a:prstClr val="black">
                    <a:tint val="75000"/>
                  </a:prstClr>
                </a:solidFill>
              </a:rPr>
              <a:pPr>
                <a:defRPr/>
              </a:pPr>
              <a:t>4/16/2017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ED7DB46-8CFB-40C1-85D2-C453F37C52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05929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F7DA9E-8A14-4E9A-A9B1-90E7AB7ED02B}" type="datetimeFigureOut">
              <a:rPr lang="en-US">
                <a:solidFill>
                  <a:prstClr val="black">
                    <a:tint val="75000"/>
                  </a:prstClr>
                </a:solidFill>
              </a:rPr>
              <a:pPr>
                <a:defRPr/>
              </a:pPr>
              <a:t>4/16/2017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C723515-8496-4450-9FB3-A56D2967F1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66056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462572-48BC-4764-A4E9-DFC94B2BFBA2}" type="datetimeFigureOut">
              <a:rPr lang="en-US">
                <a:solidFill>
                  <a:prstClr val="black">
                    <a:tint val="75000"/>
                  </a:prstClr>
                </a:solidFill>
              </a:rPr>
              <a:pPr>
                <a:defRPr/>
              </a:pPr>
              <a:t>4/16/2017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565B49-339D-4EA1-A0C1-8199B4C085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44583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31E588-57BF-4D62-A0CC-CF4291347141}" type="datetimeFigureOut">
              <a:rPr lang="en-US">
                <a:solidFill>
                  <a:prstClr val="black">
                    <a:tint val="75000"/>
                  </a:prstClr>
                </a:solidFill>
              </a:rPr>
              <a:pPr>
                <a:defRPr/>
              </a:pPr>
              <a:t>4/16/2017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FAA5099-4C27-4F79-AB4F-E280E4B024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1067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0.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2.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theme" Target="../theme/theme13.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6.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2.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1.png"/><Relationship Id="rId5" Type="http://schemas.openxmlformats.org/officeDocument/2006/relationships/slideLayout" Target="../slideLayouts/slideLayout71.xml"/><Relationship Id="rId10" Type="http://schemas.openxmlformats.org/officeDocument/2006/relationships/theme" Target="../theme/theme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9.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030656B-2427-4B96-A956-7E657C11A6D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22627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723987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794B84-0735-4ACE-B93D-BDD7427E8D56}"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9286547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A09F52-ABE3-4390-AA3A-DA238C283DD7}"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124491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2389FD-7AD5-441E-A10F-A1FD5D109207}"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81117670"/>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969426-3E7D-4F12-B5D0-EE6198BDBD3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47DCF0-F3AD-4EC9-82B4-E52CC58ED33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299959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25ACAFE-18D6-4EC4-B245-B3DF9E38C08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8E147C-6285-487E-B58A-0BD9EFAAED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426124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022F1D-6F4D-44C8-81AB-F57FA447BA0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58FBEB-041A-43A5-B4BE-B00E6D8FD59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097888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72B454A0-F395-4377-9E6F-4CC65629A44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99242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CE9CFF6-391A-44C5-839D-C8F96798F84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839992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67135B72-C747-405B-9213-2C6784F59CC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528676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ea typeface="+mn-ea"/>
                <a:cs typeface="+mn-cs"/>
              </a:defRPr>
            </a:lvl1pPr>
          </a:lstStyle>
          <a:p>
            <a:pPr fontAlgn="base">
              <a:spcBef>
                <a:spcPct val="0"/>
              </a:spcBef>
              <a:spcAft>
                <a:spcPct val="0"/>
              </a:spcAft>
              <a:defRPr/>
            </a:pPr>
            <a:fld id="{EC85F954-34BF-4637-A4CD-F9867156FC5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3025755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gradient_band_CMYK.png"/>
          <p:cNvPicPr>
            <a:picLocks/>
          </p:cNvPicPr>
          <p:nvPr userDrawn="1"/>
        </p:nvPicPr>
        <p:blipFill>
          <a:blip r:embed="rId11" cstate="print"/>
          <a:stretch>
            <a:fillRect/>
          </a:stretch>
        </p:blipFill>
        <p:spPr>
          <a:xfrm>
            <a:off x="-2" y="928676"/>
            <a:ext cx="7200000" cy="139277"/>
          </a:xfrm>
          <a:prstGeom prst="rect">
            <a:avLst/>
          </a:prstGeom>
          <a:noFill/>
          <a:ln>
            <a:noFill/>
          </a:ln>
        </p:spPr>
      </p:pic>
      <p:pic>
        <p:nvPicPr>
          <p:cNvPr id="18" name="Picture 17" descr="Diffratcion_Graphic.png"/>
          <p:cNvPicPr>
            <a:picLocks noChangeAspect="1"/>
          </p:cNvPicPr>
          <p:nvPr userDrawn="1"/>
        </p:nvPicPr>
        <p:blipFill>
          <a:blip r:embed="rId12" cstate="print"/>
          <a:srcRect t="55529" r="35989"/>
          <a:stretch>
            <a:fillRect/>
          </a:stretch>
        </p:blipFill>
        <p:spPr>
          <a:xfrm>
            <a:off x="7516686" y="0"/>
            <a:ext cx="1627314" cy="1152000"/>
          </a:xfrm>
          <a:prstGeom prst="rect">
            <a:avLst/>
          </a:prstGeom>
          <a:noFill/>
          <a:ln>
            <a:noFill/>
          </a:ln>
        </p:spPr>
      </p:pic>
      <p:sp>
        <p:nvSpPr>
          <p:cNvPr id="2" name="Title Placeholder 1"/>
          <p:cNvSpPr>
            <a:spLocks noGrp="1"/>
          </p:cNvSpPr>
          <p:nvPr>
            <p:ph type="title"/>
          </p:nvPr>
        </p:nvSpPr>
        <p:spPr>
          <a:xfrm>
            <a:off x="251520" y="188640"/>
            <a:ext cx="8229600" cy="810174"/>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51520" y="1268413"/>
            <a:ext cx="8568630" cy="504031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b" anchorCtr="0"/>
          <a:lstStyle>
            <a:lvl1pPr algn="r">
              <a:defRPr sz="1200">
                <a:solidFill>
                  <a:schemeClr val="tx1">
                    <a:tint val="75000"/>
                  </a:schemeClr>
                </a:solidFill>
                <a:latin typeface="Arial" pitchFamily="34" charset="0"/>
                <a:cs typeface="Arial" pitchFamily="34" charset="0"/>
              </a:defRPr>
            </a:lvl1p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9" name="Date Placeholder 3"/>
          <p:cNvSpPr>
            <a:spLocks noGrp="1"/>
          </p:cNvSpPr>
          <p:nvPr>
            <p:ph type="dt" sz="half" idx="2"/>
          </p:nvPr>
        </p:nvSpPr>
        <p:spPr>
          <a:xfrm>
            <a:off x="342900" y="6492875"/>
            <a:ext cx="2133600" cy="365125"/>
          </a:xfrm>
          <a:prstGeom prst="rect">
            <a:avLst/>
          </a:prstGeom>
        </p:spPr>
        <p:txBody>
          <a:bodyPr anchor="b" anchorCtr="0"/>
          <a:lstStyle>
            <a:lvl1pPr>
              <a:defRPr sz="1200">
                <a:solidFill>
                  <a:srgbClr val="898989"/>
                </a:solidFill>
              </a:defRPr>
            </a:lvl1pPr>
          </a:lstStyle>
          <a:p>
            <a:fld id="{8E910469-308E-47E3-B35D-399830AB6E7E}" type="datetimeFigureOut">
              <a:rPr lang="en-AU" smtClean="0"/>
              <a:pPr/>
              <a:t>16/04/2017</a:t>
            </a:fld>
            <a:endParaRPr lang="en-AU" dirty="0"/>
          </a:p>
        </p:txBody>
      </p:sp>
      <p:sp>
        <p:nvSpPr>
          <p:cNvPr id="10" name="Footer Placeholder 4"/>
          <p:cNvSpPr>
            <a:spLocks noGrp="1"/>
          </p:cNvSpPr>
          <p:nvPr>
            <p:ph type="ftr" sz="quarter" idx="3"/>
          </p:nvPr>
        </p:nvSpPr>
        <p:spPr>
          <a:xfrm>
            <a:off x="3207940" y="6492875"/>
            <a:ext cx="2895600" cy="365125"/>
          </a:xfrm>
          <a:prstGeom prst="rect">
            <a:avLst/>
          </a:prstGeom>
        </p:spPr>
        <p:txBody>
          <a:bodyPr anchor="b" anchorCtr="0"/>
          <a:lstStyle>
            <a:lvl1pPr algn="ctr">
              <a:defRPr sz="1200">
                <a:solidFill>
                  <a:srgbClr val="898989"/>
                </a:solidFill>
              </a:defRPr>
            </a:lvl1pPr>
          </a:lstStyle>
          <a:p>
            <a:endParaRPr lang="en-AU" dirty="0"/>
          </a:p>
        </p:txBody>
      </p:sp>
    </p:spTree>
    <p:extLst>
      <p:ext uri="{BB962C8B-B14F-4D97-AF65-F5344CB8AC3E}">
        <p14:creationId xmlns:p14="http://schemas.microsoft.com/office/powerpoint/2010/main" val="240257462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Lst>
  <p:transition spd="med"/>
  <p:txStyles>
    <p:titleStyle>
      <a:lvl1pPr algn="l" defTabSz="914400" rtl="0" eaLnBrk="1" latinLnBrk="0" hangingPunct="1">
        <a:spcBef>
          <a:spcPct val="0"/>
        </a:spcBef>
        <a:buNone/>
        <a:defRPr sz="2400" kern="1200">
          <a:solidFill>
            <a:schemeClr val="bg2"/>
          </a:solidFill>
          <a:latin typeface="Arial" pitchFamily="34" charset="0"/>
          <a:ea typeface="+mj-ea"/>
          <a:cs typeface="Arial" pitchFamily="34" charset="0"/>
        </a:defRPr>
      </a:lvl1pPr>
    </p:titleStyle>
    <p:bodyStyle>
      <a:lvl1pPr marL="342900" indent="-342900" algn="l" defTabSz="914400" rtl="0" eaLnBrk="1" latinLnBrk="0" hangingPunct="1">
        <a:spcBef>
          <a:spcPts val="0"/>
        </a:spcBef>
        <a:spcAft>
          <a:spcPts val="600"/>
        </a:spcAft>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4/16/2017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356796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DF5F19E-603B-4052-B53E-03F52A3F42A4}" type="datetimeFigureOut">
              <a:rPr lang="en-US">
                <a:solidFill>
                  <a:prstClr val="black">
                    <a:tint val="75000"/>
                  </a:prstClr>
                </a:solidFill>
              </a:rPr>
              <a:pPr>
                <a:def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C9C986B-4ED6-4639-BE9B-DB61DF6F78C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969844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A91775A3-E5BC-489F-9BD3-F622E4C39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146546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5.xml"/></Relationships>
</file>

<file path=ppt/slides/_rels/slide10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4.wmf"/><Relationship Id="rId4" Type="http://schemas.openxmlformats.org/officeDocument/2006/relationships/oleObject" Target="../embeddings/oleObject4.bin"/></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80.xml"/><Relationship Id="rId1" Type="http://schemas.openxmlformats.org/officeDocument/2006/relationships/vmlDrawing" Target="../drawings/vmlDrawing5.vml"/><Relationship Id="rId4" Type="http://schemas.openxmlformats.org/officeDocument/2006/relationships/image" Target="../media/image78.emf"/></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80.xml"/><Relationship Id="rId1" Type="http://schemas.openxmlformats.org/officeDocument/2006/relationships/vmlDrawing" Target="../drawings/vmlDrawing6.vml"/><Relationship Id="rId4" Type="http://schemas.openxmlformats.org/officeDocument/2006/relationships/image" Target="../media/image79.emf"/></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80.xml"/><Relationship Id="rId1" Type="http://schemas.openxmlformats.org/officeDocument/2006/relationships/vmlDrawing" Target="../drawings/vmlDrawing7.vml"/><Relationship Id="rId4" Type="http://schemas.openxmlformats.org/officeDocument/2006/relationships/image" Target="../media/image80.emf"/></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80.xml"/><Relationship Id="rId1" Type="http://schemas.openxmlformats.org/officeDocument/2006/relationships/vmlDrawing" Target="../drawings/vmlDrawing8.vml"/><Relationship Id="rId4" Type="http://schemas.openxmlformats.org/officeDocument/2006/relationships/image" Target="../media/image81.emf"/></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80.xml"/><Relationship Id="rId1" Type="http://schemas.openxmlformats.org/officeDocument/2006/relationships/vmlDrawing" Target="../drawings/vmlDrawing9.vml"/><Relationship Id="rId4" Type="http://schemas.openxmlformats.org/officeDocument/2006/relationships/image" Target="../media/image82.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3.png"/><Relationship Id="rId1" Type="http://schemas.openxmlformats.org/officeDocument/2006/relationships/slideLayout" Target="../slideLayouts/slideLayout19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3.png"/><Relationship Id="rId1" Type="http://schemas.openxmlformats.org/officeDocument/2006/relationships/slideLayout" Target="../slideLayouts/slideLayout191.xml"/><Relationship Id="rId5" Type="http://schemas.openxmlformats.org/officeDocument/2006/relationships/image" Target="../media/image85.png"/><Relationship Id="rId4" Type="http://schemas.openxmlformats.org/officeDocument/2006/relationships/image" Target="../media/image8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8.xml"/><Relationship Id="rId1" Type="http://schemas.openxmlformats.org/officeDocument/2006/relationships/vmlDrawing" Target="../drawings/vmlDrawing1.vml"/><Relationship Id="rId4" Type="http://schemas.openxmlformats.org/officeDocument/2006/relationships/image" Target="../media/image32.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92.xml"/><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2.xml"/></Relationships>
</file>

<file path=ppt/slides/_rels/slide3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4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2.xml"/><Relationship Id="rId1" Type="http://schemas.openxmlformats.org/officeDocument/2006/relationships/vmlDrawing" Target="../drawings/vmlDrawing2.vml"/><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8.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7.xml"/><Relationship Id="rId1" Type="http://schemas.openxmlformats.org/officeDocument/2006/relationships/vmlDrawing" Target="../drawings/vmlDrawing3.vml"/><Relationship Id="rId4" Type="http://schemas.openxmlformats.org/officeDocument/2006/relationships/image" Target="../media/image53.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come from?</a:t>
            </a:r>
            <a:endParaRPr lang="en-US" sz="6000" dirty="0"/>
          </a:p>
        </p:txBody>
      </p:sp>
    </p:spTree>
    <p:extLst>
      <p:ext uri="{BB962C8B-B14F-4D97-AF65-F5344CB8AC3E}">
        <p14:creationId xmlns:p14="http://schemas.microsoft.com/office/powerpoint/2010/main" val="383877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951" y="3482659"/>
            <a:ext cx="12492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0" name="TextBox 19"/>
          <p:cNvSpPr txBox="1"/>
          <p:nvPr/>
        </p:nvSpPr>
        <p:spPr>
          <a:xfrm>
            <a:off x="7391400" y="4420706"/>
            <a:ext cx="1287532" cy="369332"/>
          </a:xfrm>
          <a:prstGeom prst="rect">
            <a:avLst/>
          </a:prstGeom>
          <a:noFill/>
        </p:spPr>
        <p:txBody>
          <a:bodyPr wrap="none" rtlCol="0">
            <a:spAutoFit/>
          </a:bodyPr>
          <a:lstStyle/>
          <a:p>
            <a:r>
              <a:rPr lang="en-US" dirty="0" smtClean="0"/>
              <a:t>2x X-rays !</a:t>
            </a:r>
            <a:endParaRPr lang="en-US" dirty="0"/>
          </a:p>
        </p:txBody>
      </p:sp>
    </p:spTree>
    <p:extLst>
      <p:ext uri="{BB962C8B-B14F-4D97-AF65-F5344CB8AC3E}">
        <p14:creationId xmlns:p14="http://schemas.microsoft.com/office/powerpoint/2010/main" val="98663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2" name="Group 2"/>
          <p:cNvGrpSpPr>
            <a:grpSpLocks/>
          </p:cNvGrpSpPr>
          <p:nvPr/>
        </p:nvGrpSpPr>
        <p:grpSpPr bwMode="auto">
          <a:xfrm>
            <a:off x="5548313" y="2247900"/>
            <a:ext cx="2847975" cy="2832100"/>
            <a:chOff x="3494" y="1415"/>
            <a:chExt cx="1794" cy="1784"/>
          </a:xfrm>
        </p:grpSpPr>
        <p:sp>
          <p:nvSpPr>
            <p:cNvPr id="24576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6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766" name="Group 6"/>
          <p:cNvGrpSpPr>
            <a:grpSpLocks/>
          </p:cNvGrpSpPr>
          <p:nvPr/>
        </p:nvGrpSpPr>
        <p:grpSpPr bwMode="auto">
          <a:xfrm>
            <a:off x="-188913" y="2224088"/>
            <a:ext cx="8586788" cy="2870200"/>
            <a:chOff x="-119" y="1401"/>
            <a:chExt cx="5409" cy="1808"/>
          </a:xfrm>
        </p:grpSpPr>
        <p:sp>
          <p:nvSpPr>
            <p:cNvPr id="245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5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70" name="Rectangle 10"/>
          <p:cNvSpPr>
            <a:spLocks noGrp="1" noChangeArrowheads="1"/>
          </p:cNvSpPr>
          <p:nvPr>
            <p:ph type="title"/>
          </p:nvPr>
        </p:nvSpPr>
        <p:spPr/>
        <p:txBody>
          <a:bodyPr/>
          <a:lstStyle/>
          <a:p>
            <a:r>
              <a:rPr lang="en-US" sz="4000"/>
              <a:t>shoot nothing but the crystal</a:t>
            </a:r>
          </a:p>
        </p:txBody>
      </p:sp>
      <p:sp>
        <p:nvSpPr>
          <p:cNvPr id="245771"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5772" name="Group 12"/>
          <p:cNvGrpSpPr>
            <a:grpSpLocks/>
          </p:cNvGrpSpPr>
          <p:nvPr/>
        </p:nvGrpSpPr>
        <p:grpSpPr bwMode="auto">
          <a:xfrm rot="5400000">
            <a:off x="1725612" y="4021138"/>
            <a:ext cx="2238375" cy="501650"/>
            <a:chOff x="1288" y="3758"/>
            <a:chExt cx="1410" cy="316"/>
          </a:xfrm>
        </p:grpSpPr>
        <p:sp>
          <p:nvSpPr>
            <p:cNvPr id="245773"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4"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5775"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6"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7"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5778"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79"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80"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60999923"/>
      </p:ext>
    </p:extLst>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66" name="AutoShape 22"/>
          <p:cNvSpPr>
            <a:spLocks noChangeArrowheads="1"/>
          </p:cNvSpPr>
          <p:nvPr/>
        </p:nvSpPr>
        <p:spPr bwMode="auto">
          <a:xfrm rot="16200000">
            <a:off x="3094038" y="2011362"/>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2146" name="Group 2"/>
          <p:cNvGrpSpPr>
            <a:grpSpLocks/>
          </p:cNvGrpSpPr>
          <p:nvPr/>
        </p:nvGrpSpPr>
        <p:grpSpPr bwMode="auto">
          <a:xfrm>
            <a:off x="5548313" y="2247900"/>
            <a:ext cx="2847975" cy="2832100"/>
            <a:chOff x="3494" y="1415"/>
            <a:chExt cx="1794" cy="1784"/>
          </a:xfrm>
        </p:grpSpPr>
        <p:sp>
          <p:nvSpPr>
            <p:cNvPr id="26214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4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4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2153"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73" name="Picture 29" descr="blu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2214563"/>
            <a:ext cx="2870200" cy="2870200"/>
          </a:xfrm>
          <a:prstGeom prst="rect">
            <a:avLst/>
          </a:prstGeom>
          <a:noFill/>
          <a:extLst>
            <a:ext uri="{909E8E84-426E-40DD-AFC4-6F175D3DCCD1}">
              <a14:hiddenFill xmlns:a14="http://schemas.microsoft.com/office/drawing/2010/main">
                <a:solidFill>
                  <a:srgbClr val="FFFFFF"/>
                </a:solidFill>
              </a14:hiddenFill>
            </a:ext>
          </a:extLst>
        </p:spPr>
      </p:pic>
      <p:sp>
        <p:nvSpPr>
          <p:cNvPr id="262165" name="AutoShape 21"/>
          <p:cNvSpPr>
            <a:spLocks noChangeArrowheads="1"/>
          </p:cNvSpPr>
          <p:nvPr/>
        </p:nvSpPr>
        <p:spPr bwMode="auto">
          <a:xfrm rot="5400000">
            <a:off x="414338" y="1997075"/>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4" name="Rectangle 10"/>
          <p:cNvSpPr>
            <a:spLocks noGrp="1" noChangeArrowheads="1"/>
          </p:cNvSpPr>
          <p:nvPr>
            <p:ph type="title"/>
          </p:nvPr>
        </p:nvSpPr>
        <p:spPr/>
        <p:txBody>
          <a:bodyPr/>
          <a:lstStyle/>
          <a:p>
            <a:r>
              <a:rPr lang="en-US"/>
              <a:t>shoot nothing but the crystal</a:t>
            </a:r>
          </a:p>
        </p:txBody>
      </p:sp>
      <p:sp>
        <p:nvSpPr>
          <p:cNvPr id="262155"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2156" name="Group 12"/>
          <p:cNvGrpSpPr>
            <a:grpSpLocks/>
          </p:cNvGrpSpPr>
          <p:nvPr/>
        </p:nvGrpSpPr>
        <p:grpSpPr bwMode="auto">
          <a:xfrm rot="5400000">
            <a:off x="1725612" y="4021138"/>
            <a:ext cx="2238375" cy="501650"/>
            <a:chOff x="1288" y="3758"/>
            <a:chExt cx="1410" cy="316"/>
          </a:xfrm>
        </p:grpSpPr>
        <p:sp>
          <p:nvSpPr>
            <p:cNvPr id="262157"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58"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2159"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60"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61"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2164"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249663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2166"/>
                                        </p:tgtEl>
                                        <p:attrNameLst>
                                          <p:attrName>style.visibility</p:attrName>
                                        </p:attrNameLst>
                                      </p:cBhvr>
                                      <p:to>
                                        <p:strVal val="visible"/>
                                      </p:to>
                                    </p:set>
                                    <p:animEffect transition="in" filter="wipe(left)">
                                      <p:cBhvr>
                                        <p:cTn id="7" dur="500"/>
                                        <p:tgtEl>
                                          <p:spTgt spid="262166"/>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62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66"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3187" name="Group 19"/>
          <p:cNvGrpSpPr>
            <a:grpSpLocks/>
          </p:cNvGrpSpPr>
          <p:nvPr/>
        </p:nvGrpSpPr>
        <p:grpSpPr bwMode="auto">
          <a:xfrm>
            <a:off x="0" y="3214688"/>
            <a:ext cx="5724525" cy="703262"/>
            <a:chOff x="0" y="1519"/>
            <a:chExt cx="3606" cy="1405"/>
          </a:xfrm>
        </p:grpSpPr>
        <p:sp>
          <p:nvSpPr>
            <p:cNvPr id="263188" name="AutoShape 20"/>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89" name="AutoShape 21"/>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3170" name="Group 2"/>
          <p:cNvGrpSpPr>
            <a:grpSpLocks/>
          </p:cNvGrpSpPr>
          <p:nvPr/>
        </p:nvGrpSpPr>
        <p:grpSpPr bwMode="auto">
          <a:xfrm>
            <a:off x="0" y="3125788"/>
            <a:ext cx="5724525" cy="703262"/>
            <a:chOff x="0" y="1519"/>
            <a:chExt cx="3606" cy="1405"/>
          </a:xfrm>
        </p:grpSpPr>
        <p:sp>
          <p:nvSpPr>
            <p:cNvPr id="263171" name="AutoShape 3"/>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72" name="AutoShape 4"/>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3173" name="Group 5"/>
          <p:cNvGrpSpPr>
            <a:grpSpLocks/>
          </p:cNvGrpSpPr>
          <p:nvPr/>
        </p:nvGrpSpPr>
        <p:grpSpPr bwMode="auto">
          <a:xfrm>
            <a:off x="5548313" y="2247900"/>
            <a:ext cx="2847975" cy="2832100"/>
            <a:chOff x="3494" y="1415"/>
            <a:chExt cx="1794" cy="1784"/>
          </a:xfrm>
        </p:grpSpPr>
        <p:sp>
          <p:nvSpPr>
            <p:cNvPr id="263174" name="Rectangle 6"/>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75" name="Line 7"/>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76" name="Line 8"/>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3177"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8" name="Rectangle 10"/>
          <p:cNvSpPr>
            <a:spLocks noGrp="1" noChangeArrowheads="1"/>
          </p:cNvSpPr>
          <p:nvPr>
            <p:ph type="title"/>
          </p:nvPr>
        </p:nvSpPr>
        <p:spPr/>
        <p:txBody>
          <a:bodyPr/>
          <a:lstStyle/>
          <a:p>
            <a:r>
              <a:rPr lang="en-US"/>
              <a:t>shoot nothing but the crystal</a:t>
            </a:r>
          </a:p>
        </p:txBody>
      </p:sp>
      <p:sp>
        <p:nvSpPr>
          <p:cNvPr id="263179"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3180" name="Group 12"/>
          <p:cNvGrpSpPr>
            <a:grpSpLocks/>
          </p:cNvGrpSpPr>
          <p:nvPr/>
        </p:nvGrpSpPr>
        <p:grpSpPr bwMode="auto">
          <a:xfrm rot="5400000">
            <a:off x="1725612" y="4021138"/>
            <a:ext cx="2238375" cy="501650"/>
            <a:chOff x="1288" y="3758"/>
            <a:chExt cx="1410" cy="316"/>
          </a:xfrm>
        </p:grpSpPr>
        <p:sp>
          <p:nvSpPr>
            <p:cNvPr id="263181"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318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3186" name="Rectangle 18"/>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57194499"/>
      </p:ext>
    </p:extLst>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4194" name="Group 2"/>
          <p:cNvGrpSpPr>
            <a:grpSpLocks/>
          </p:cNvGrpSpPr>
          <p:nvPr/>
        </p:nvGrpSpPr>
        <p:grpSpPr bwMode="auto">
          <a:xfrm>
            <a:off x="5548313" y="2247900"/>
            <a:ext cx="2847975" cy="2832100"/>
            <a:chOff x="3494" y="1415"/>
            <a:chExt cx="1794" cy="1784"/>
          </a:xfrm>
        </p:grpSpPr>
        <p:sp>
          <p:nvSpPr>
            <p:cNvPr id="26419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19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4199" name="Rectangle 7"/>
          <p:cNvSpPr>
            <a:spLocks noChangeArrowheads="1"/>
          </p:cNvSpPr>
          <p:nvPr/>
        </p:nvSpPr>
        <p:spPr bwMode="auto">
          <a:xfrm>
            <a:off x="-36513" y="3430588"/>
            <a:ext cx="5980113" cy="188912"/>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0" name="Rectangle 8"/>
          <p:cNvSpPr>
            <a:spLocks noChangeArrowheads="1"/>
          </p:cNvSpPr>
          <p:nvPr/>
        </p:nvSpPr>
        <p:spPr bwMode="auto">
          <a:xfrm>
            <a:off x="-188913" y="2508250"/>
            <a:ext cx="2089151" cy="2192338"/>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4201"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202" name="Rectangle 10"/>
          <p:cNvSpPr>
            <a:spLocks noGrp="1" noChangeArrowheads="1"/>
          </p:cNvSpPr>
          <p:nvPr>
            <p:ph type="title"/>
          </p:nvPr>
        </p:nvSpPr>
        <p:spPr/>
        <p:txBody>
          <a:bodyPr/>
          <a:lstStyle/>
          <a:p>
            <a:r>
              <a:rPr lang="en-US"/>
              <a:t>shoot nothing but the crystal</a:t>
            </a:r>
          </a:p>
        </p:txBody>
      </p:sp>
      <p:sp>
        <p:nvSpPr>
          <p:cNvPr id="264203"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4204" name="Group 12"/>
          <p:cNvGrpSpPr>
            <a:grpSpLocks/>
          </p:cNvGrpSpPr>
          <p:nvPr/>
        </p:nvGrpSpPr>
        <p:grpSpPr bwMode="auto">
          <a:xfrm rot="5400000">
            <a:off x="1725612" y="4021138"/>
            <a:ext cx="2238375" cy="501650"/>
            <a:chOff x="1288" y="3758"/>
            <a:chExt cx="1410" cy="316"/>
          </a:xfrm>
        </p:grpSpPr>
        <p:sp>
          <p:nvSpPr>
            <p:cNvPr id="264205"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6"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4207"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8"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9"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4210"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1"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2"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319653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42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animBg="1"/>
      <p:bldP spid="264210" grpId="0" animBg="1"/>
      <p:bldP spid="2642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l="9334" t="29077" r="10667" b="9187"/>
          <a:stretch>
            <a:fillRect/>
          </a:stretch>
        </p:blipFill>
        <p:spPr bwMode="auto">
          <a:xfrm>
            <a:off x="0" y="2286000"/>
            <a:ext cx="914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5" name="Rectangle 3"/>
          <p:cNvSpPr>
            <a:spLocks noGrp="1" noChangeArrowheads="1"/>
          </p:cNvSpPr>
          <p:nvPr>
            <p:ph type="title"/>
          </p:nvPr>
        </p:nvSpPr>
        <p:spPr>
          <a:xfrm>
            <a:off x="715296" y="0"/>
            <a:ext cx="7772400" cy="1143000"/>
          </a:xfrm>
        </p:spPr>
        <p:txBody>
          <a:bodyPr/>
          <a:lstStyle/>
          <a:p>
            <a:pPr eaLnBrk="1" hangingPunct="1"/>
            <a:r>
              <a:rPr lang="en-US" altLang="en-US" sz="4000" dirty="0" smtClean="0"/>
              <a:t>Gaussian beam</a:t>
            </a:r>
            <a:endParaRPr lang="el-GR" altLang="en-US" sz="4000" dirty="0" smtClean="0"/>
          </a:p>
        </p:txBody>
      </p:sp>
      <p:sp>
        <p:nvSpPr>
          <p:cNvPr id="207876" name="Text Box 4"/>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
        <p:nvSpPr>
          <p:cNvPr id="305157" name="Text Box 5"/>
          <p:cNvSpPr txBox="1">
            <a:spLocks noChangeArrowheads="1"/>
          </p:cNvSpPr>
          <p:nvPr/>
        </p:nvSpPr>
        <p:spPr bwMode="auto">
          <a:xfrm>
            <a:off x="5257800" y="1752600"/>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0000FF"/>
                </a:solidFill>
                <a:cs typeface="Arial" charset="0"/>
              </a:rPr>
              <a:t>50% of flux</a:t>
            </a:r>
          </a:p>
        </p:txBody>
      </p:sp>
      <p:sp>
        <p:nvSpPr>
          <p:cNvPr id="305158" name="Text Box 6"/>
          <p:cNvSpPr txBox="1">
            <a:spLocks noChangeArrowheads="1"/>
          </p:cNvSpPr>
          <p:nvPr/>
        </p:nvSpPr>
        <p:spPr bwMode="auto">
          <a:xfrm>
            <a:off x="6705600" y="24384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FF0000"/>
                </a:solidFill>
                <a:cs typeface="Arial" charset="0"/>
              </a:rPr>
              <a:t>the other 50%</a:t>
            </a:r>
          </a:p>
        </p:txBody>
      </p:sp>
      <p:sp>
        <p:nvSpPr>
          <p:cNvPr id="305159" name="Line 7"/>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160" name="Line 8"/>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161" name="Rectangle 9"/>
          <p:cNvSpPr>
            <a:spLocks noChangeArrowheads="1"/>
          </p:cNvSpPr>
          <p:nvPr/>
        </p:nvSpPr>
        <p:spPr bwMode="auto">
          <a:xfrm>
            <a:off x="0" y="1905000"/>
            <a:ext cx="17526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7882" name="Group 10"/>
          <p:cNvGrpSpPr>
            <a:grpSpLocks/>
          </p:cNvGrpSpPr>
          <p:nvPr/>
        </p:nvGrpSpPr>
        <p:grpSpPr bwMode="auto">
          <a:xfrm rot="5400000">
            <a:off x="1166019" y="2415381"/>
            <a:ext cx="1114425" cy="246063"/>
            <a:chOff x="1288" y="3758"/>
            <a:chExt cx="1410" cy="316"/>
          </a:xfrm>
        </p:grpSpPr>
        <p:sp>
          <p:nvSpPr>
            <p:cNvPr id="207883" name="Freeform 11"/>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4" name="Rectangle 12"/>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7885" name="Freeform 13"/>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6" name="Freeform 14"/>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7" name="Oval 15"/>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grpSp>
    </p:spTree>
    <p:extLst>
      <p:ext uri="{BB962C8B-B14F-4D97-AF65-F5344CB8AC3E}">
        <p14:creationId xmlns:p14="http://schemas.microsoft.com/office/powerpoint/2010/main" val="382281622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51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51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5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305158" grpId="0"/>
      <p:bldP spid="305159" grpId="0" animBg="1"/>
      <p:bldP spid="30516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990600" y="2133600"/>
            <a:ext cx="762000"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pic>
        <p:nvPicPr>
          <p:cNvPr id="208899" name="Picture 3"/>
          <p:cNvPicPr>
            <a:picLocks noChangeAspect="1" noChangeArrowheads="1"/>
          </p:cNvPicPr>
          <p:nvPr/>
        </p:nvPicPr>
        <p:blipFill>
          <a:blip r:embed="rId2">
            <a:extLst>
              <a:ext uri="{28A0092B-C50C-407E-A947-70E740481C1C}">
                <a14:useLocalDpi xmlns:a14="http://schemas.microsoft.com/office/drawing/2010/main" val="0"/>
              </a:ext>
            </a:extLst>
          </a:blip>
          <a:srcRect l="9373" t="29143" r="10649" b="9177"/>
          <a:stretch>
            <a:fillRect/>
          </a:stretch>
        </p:blipFill>
        <p:spPr bwMode="auto">
          <a:xfrm>
            <a:off x="0" y="2284413"/>
            <a:ext cx="9140825" cy="426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900" name="Rectangle 4"/>
          <p:cNvSpPr>
            <a:spLocks noGrp="1" noChangeArrowheads="1"/>
          </p:cNvSpPr>
          <p:nvPr>
            <p:ph type="title"/>
          </p:nvPr>
        </p:nvSpPr>
        <p:spPr>
          <a:xfrm>
            <a:off x="730045" y="0"/>
            <a:ext cx="7772400" cy="1143000"/>
          </a:xfrm>
        </p:spPr>
        <p:txBody>
          <a:bodyPr/>
          <a:lstStyle/>
          <a:p>
            <a:pPr eaLnBrk="1" hangingPunct="1"/>
            <a:r>
              <a:rPr lang="en-US" altLang="en-US" sz="4000" dirty="0" smtClean="0"/>
              <a:t>Collimated beam</a:t>
            </a:r>
            <a:endParaRPr lang="el-GR" altLang="en-US" sz="4000" dirty="0" smtClean="0"/>
          </a:p>
        </p:txBody>
      </p:sp>
      <p:sp>
        <p:nvSpPr>
          <p:cNvPr id="208901" name="Text Box 5"/>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
        <p:nvSpPr>
          <p:cNvPr id="208902" name="Text Box 6"/>
          <p:cNvSpPr txBox="1">
            <a:spLocks noChangeArrowheads="1"/>
          </p:cNvSpPr>
          <p:nvPr/>
        </p:nvSpPr>
        <p:spPr bwMode="auto">
          <a:xfrm>
            <a:off x="5257800" y="175260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0000FF"/>
                </a:solidFill>
                <a:cs typeface="Arial" charset="0"/>
              </a:rPr>
              <a:t>100% of flux</a:t>
            </a:r>
          </a:p>
        </p:txBody>
      </p:sp>
      <p:sp>
        <p:nvSpPr>
          <p:cNvPr id="208903" name="Text Box 7"/>
          <p:cNvSpPr txBox="1">
            <a:spLocks noChangeArrowheads="1"/>
          </p:cNvSpPr>
          <p:nvPr/>
        </p:nvSpPr>
        <p:spPr bwMode="auto">
          <a:xfrm>
            <a:off x="6705600" y="2438400"/>
            <a:ext cx="51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FF0000"/>
                </a:solidFill>
                <a:cs typeface="Arial" charset="0"/>
              </a:rPr>
              <a:t>0%</a:t>
            </a:r>
          </a:p>
        </p:txBody>
      </p:sp>
      <p:sp>
        <p:nvSpPr>
          <p:cNvPr id="208904" name="Line 8"/>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05" name="Line 9"/>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6186" name="Rectangle 10"/>
          <p:cNvSpPr>
            <a:spLocks noChangeArrowheads="1"/>
          </p:cNvSpPr>
          <p:nvPr/>
        </p:nvSpPr>
        <p:spPr bwMode="auto">
          <a:xfrm>
            <a:off x="0" y="1905000"/>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8907" name="Group 11"/>
          <p:cNvGrpSpPr>
            <a:grpSpLocks/>
          </p:cNvGrpSpPr>
          <p:nvPr/>
        </p:nvGrpSpPr>
        <p:grpSpPr bwMode="auto">
          <a:xfrm rot="5400000">
            <a:off x="1166019" y="2415381"/>
            <a:ext cx="1114425" cy="246063"/>
            <a:chOff x="1288" y="3758"/>
            <a:chExt cx="1410" cy="316"/>
          </a:xfrm>
        </p:grpSpPr>
        <p:sp>
          <p:nvSpPr>
            <p:cNvPr id="208910"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1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891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1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1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grpSp>
      <p:sp>
        <p:nvSpPr>
          <p:cNvPr id="208908" name="Rectangle 17"/>
          <p:cNvSpPr>
            <a:spLocks noChangeAspect="1" noChangeArrowheads="1"/>
          </p:cNvSpPr>
          <p:nvPr/>
        </p:nvSpPr>
        <p:spPr bwMode="auto">
          <a:xfrm>
            <a:off x="1066800" y="2209800"/>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8909" name="Rectangle 18"/>
          <p:cNvSpPr>
            <a:spLocks noChangeAspect="1" noChangeArrowheads="1"/>
          </p:cNvSpPr>
          <p:nvPr/>
        </p:nvSpPr>
        <p:spPr bwMode="auto">
          <a:xfrm>
            <a:off x="1066800" y="1457325"/>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1785242497"/>
      </p:ext>
    </p:extLst>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for µfocus:</a:t>
            </a:r>
            <a:endParaRPr lang="en-US" dirty="0"/>
          </a:p>
        </p:txBody>
      </p:sp>
      <p:sp>
        <p:nvSpPr>
          <p:cNvPr id="4" name="TextBox 3"/>
          <p:cNvSpPr txBox="1"/>
          <p:nvPr/>
        </p:nvSpPr>
        <p:spPr>
          <a:xfrm>
            <a:off x="3124941" y="2629412"/>
            <a:ext cx="3950563" cy="1200329"/>
          </a:xfrm>
          <a:prstGeom prst="rect">
            <a:avLst/>
          </a:prstGeom>
          <a:noFill/>
        </p:spPr>
        <p:txBody>
          <a:bodyPr wrap="square" rtlCol="0">
            <a:spAutoFit/>
          </a:bodyPr>
          <a:lstStyle/>
          <a:p>
            <a:r>
              <a:rPr lang="en-US" sz="7200" dirty="0" smtClean="0"/>
              <a:t>10 µm</a:t>
            </a:r>
            <a:endParaRPr lang="en-US" sz="7200" dirty="0"/>
          </a:p>
        </p:txBody>
      </p:sp>
      <p:grpSp>
        <p:nvGrpSpPr>
          <p:cNvPr id="18" name="Group 17"/>
          <p:cNvGrpSpPr/>
          <p:nvPr/>
        </p:nvGrpSpPr>
        <p:grpSpPr>
          <a:xfrm>
            <a:off x="1145219" y="4706553"/>
            <a:ext cx="5752438" cy="1638300"/>
            <a:chOff x="1145219" y="4706553"/>
            <a:chExt cx="5752438" cy="1638300"/>
          </a:xfrm>
        </p:grpSpPr>
        <p:sp>
          <p:nvSpPr>
            <p:cNvPr id="5" name="Rectangle 2"/>
            <p:cNvSpPr>
              <a:spLocks noChangeArrowheads="1"/>
            </p:cNvSpPr>
            <p:nvPr/>
          </p:nvSpPr>
          <p:spPr bwMode="auto">
            <a:xfrm>
              <a:off x="2135818" y="5382828"/>
              <a:ext cx="4641921"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6" name="Rectangle 10"/>
            <p:cNvSpPr>
              <a:spLocks noChangeArrowheads="1"/>
            </p:cNvSpPr>
            <p:nvPr/>
          </p:nvSpPr>
          <p:spPr bwMode="auto">
            <a:xfrm>
              <a:off x="1145219" y="5154228"/>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7" name="Group 11"/>
            <p:cNvGrpSpPr>
              <a:grpSpLocks/>
            </p:cNvGrpSpPr>
            <p:nvPr/>
          </p:nvGrpSpPr>
          <p:grpSpPr bwMode="auto">
            <a:xfrm rot="5400000">
              <a:off x="6217413" y="5664609"/>
              <a:ext cx="1114425" cy="246063"/>
              <a:chOff x="1288" y="3758"/>
              <a:chExt cx="1410" cy="316"/>
            </a:xfrm>
          </p:grpSpPr>
          <p:sp>
            <p:nvSpPr>
              <p:cNvPr id="8"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1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grpSp>
        <p:sp>
          <p:nvSpPr>
            <p:cNvPr id="13" name="Rectangle 17"/>
            <p:cNvSpPr>
              <a:spLocks noChangeAspect="1" noChangeArrowheads="1"/>
            </p:cNvSpPr>
            <p:nvPr/>
          </p:nvSpPr>
          <p:spPr bwMode="auto">
            <a:xfrm>
              <a:off x="2212019" y="5459028"/>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14" name="Rectangle 18"/>
            <p:cNvSpPr>
              <a:spLocks noChangeAspect="1" noChangeArrowheads="1"/>
            </p:cNvSpPr>
            <p:nvPr/>
          </p:nvSpPr>
          <p:spPr bwMode="auto">
            <a:xfrm>
              <a:off x="2212019" y="4706553"/>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15" name="TextBox 14"/>
            <p:cNvSpPr txBox="1"/>
            <p:nvPr/>
          </p:nvSpPr>
          <p:spPr>
            <a:xfrm>
              <a:off x="3974255" y="5702645"/>
              <a:ext cx="1024639" cy="369332"/>
            </a:xfrm>
            <a:prstGeom prst="rect">
              <a:avLst/>
            </a:prstGeom>
            <a:noFill/>
          </p:spPr>
          <p:txBody>
            <a:bodyPr wrap="none" rtlCol="0">
              <a:spAutoFit/>
            </a:bodyPr>
            <a:lstStyle/>
            <a:p>
              <a:r>
                <a:rPr lang="en-US" dirty="0" smtClean="0"/>
                <a:t>~10 mm</a:t>
              </a:r>
              <a:endParaRPr lang="en-US" dirty="0"/>
            </a:p>
          </p:txBody>
        </p:sp>
        <p:sp>
          <p:nvSpPr>
            <p:cNvPr id="16" name="AutoShape 4"/>
            <p:cNvSpPr>
              <a:spLocks noChangeArrowheads="1"/>
            </p:cNvSpPr>
            <p:nvPr/>
          </p:nvSpPr>
          <p:spPr bwMode="auto">
            <a:xfrm rot="16200000">
              <a:off x="3921144" y="3035248"/>
              <a:ext cx="642937" cy="4774359"/>
            </a:xfrm>
            <a:prstGeom prst="triangle">
              <a:avLst>
                <a:gd name="adj" fmla="val 50000"/>
              </a:avLst>
            </a:prstGeom>
            <a:solidFill>
              <a:srgbClr val="92D050"/>
            </a:solidFill>
            <a:ln>
              <a:noFill/>
            </a:ln>
            <a:effectLst/>
            <a:extLst/>
          </p:spPr>
          <p:txBody>
            <a:bodyPr wrap="none" anchor="ctr"/>
            <a:lstStyle/>
            <a:p>
              <a:endParaRPr lang="en-US"/>
            </a:p>
          </p:txBody>
        </p:sp>
        <p:sp>
          <p:nvSpPr>
            <p:cNvPr id="17" name="TextBox 16"/>
            <p:cNvSpPr txBox="1"/>
            <p:nvPr/>
          </p:nvSpPr>
          <p:spPr>
            <a:xfrm>
              <a:off x="4873542" y="5232515"/>
              <a:ext cx="1778051" cy="369332"/>
            </a:xfrm>
            <a:prstGeom prst="rect">
              <a:avLst/>
            </a:prstGeom>
            <a:noFill/>
          </p:spPr>
          <p:txBody>
            <a:bodyPr wrap="none" rtlCol="0">
              <a:spAutoFit/>
            </a:bodyPr>
            <a:lstStyle/>
            <a:p>
              <a:r>
                <a:rPr lang="en-US" dirty="0" smtClean="0"/>
                <a:t>~1 </a:t>
              </a:r>
              <a:r>
                <a:rPr lang="en-US" dirty="0" err="1" smtClean="0"/>
                <a:t>mrad</a:t>
              </a:r>
              <a:r>
                <a:rPr lang="en-US" dirty="0" smtClean="0"/>
                <a:t> =0.06°</a:t>
              </a:r>
              <a:endParaRPr lang="en-US" dirty="0"/>
            </a:p>
          </p:txBody>
        </p:sp>
      </p:grpSp>
    </p:spTree>
    <p:extLst>
      <p:ext uri="{BB962C8B-B14F-4D97-AF65-F5344CB8AC3E}">
        <p14:creationId xmlns:p14="http://schemas.microsoft.com/office/powerpoint/2010/main" val="289175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533400" y="2057400"/>
            <a:ext cx="8610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chemeClr val="bg2"/>
                </a:solidFill>
              </a:rPr>
              <a:t>   Shoot the whole crystal</a:t>
            </a:r>
          </a:p>
          <a:p>
            <a:pPr lvl="1">
              <a:lnSpc>
                <a:spcPct val="130000"/>
              </a:lnSpc>
              <a:buFontTx/>
              <a:buAutoNum type="arabicPeriod"/>
            </a:pPr>
            <a:r>
              <a:rPr lang="en-US" sz="3600">
                <a:solidFill>
                  <a:schemeClr val="bg2"/>
                </a:solidFill>
              </a:rPr>
              <a:t>   Shoot nothing but the crystal</a:t>
            </a:r>
          </a:p>
          <a:p>
            <a:pPr lvl="1">
              <a:lnSpc>
                <a:spcPct val="130000"/>
              </a:lnSpc>
              <a:buFontTx/>
              <a:buAutoNum type="arabicPeriod"/>
            </a:pPr>
            <a:r>
              <a:rPr lang="en-US" sz="3600">
                <a:solidFill>
                  <a:srgbClr val="FF0000"/>
                </a:solidFill>
              </a:rPr>
              <a:t>   Back off!</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41991649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79877"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9877"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9877"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79876" name="Rectangle 2"/>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pic>
        <p:nvPicPr>
          <p:cNvPr id="79877"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79879"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Tree>
    <p:extLst>
      <p:ext uri="{BB962C8B-B14F-4D97-AF65-F5344CB8AC3E}">
        <p14:creationId xmlns:p14="http://schemas.microsoft.com/office/powerpoint/2010/main" val="1758844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 tips cost $0.15 each</a:t>
            </a:r>
            <a:endParaRPr lang="en-US" dirty="0"/>
          </a:p>
        </p:txBody>
      </p:sp>
      <p:sp>
        <p:nvSpPr>
          <p:cNvPr id="3" name="Content Placeholder 2"/>
          <p:cNvSpPr>
            <a:spLocks noGrp="1"/>
          </p:cNvSpPr>
          <p:nvPr>
            <p:ph idx="1"/>
          </p:nvPr>
        </p:nvSpPr>
        <p:spPr>
          <a:xfrm>
            <a:off x="457200" y="1943100"/>
            <a:ext cx="8229600" cy="4383088"/>
          </a:xfrm>
        </p:spPr>
        <p:txBody>
          <a:bodyPr>
            <a:normAutofit/>
          </a:bodyPr>
          <a:lstStyle/>
          <a:p>
            <a:pPr marL="0" indent="0" algn="ctr">
              <a:buNone/>
            </a:pPr>
            <a:r>
              <a:rPr lang="en-US" sz="4800" dirty="0" smtClean="0"/>
              <a:t>So do Pilatus pixels!</a:t>
            </a:r>
          </a:p>
          <a:p>
            <a:pPr marL="0" indent="0" algn="ctr">
              <a:buNone/>
            </a:pPr>
            <a:endParaRPr lang="en-US" sz="4800" dirty="0"/>
          </a:p>
          <a:p>
            <a:pPr marL="0" indent="0" algn="ctr">
              <a:buNone/>
            </a:pPr>
            <a:r>
              <a:rPr lang="en-US" sz="4800" dirty="0" smtClean="0"/>
              <a:t>We </a:t>
            </a:r>
            <a:r>
              <a:rPr lang="en-US" sz="4800" dirty="0"/>
              <a:t>bought </a:t>
            </a:r>
            <a:r>
              <a:rPr lang="en-US" sz="4800" dirty="0" smtClean="0"/>
              <a:t>6,224,001</a:t>
            </a:r>
            <a:endParaRPr lang="en-US" sz="4800" baseline="30000" dirty="0" smtClean="0"/>
          </a:p>
          <a:p>
            <a:pPr marL="0" indent="0" algn="ctr">
              <a:buNone/>
            </a:pPr>
            <a:r>
              <a:rPr lang="en-US" sz="4800" dirty="0" smtClean="0">
                <a:solidFill>
                  <a:srgbClr val="C00000"/>
                </a:solidFill>
              </a:rPr>
              <a:t>Use them!</a:t>
            </a:r>
          </a:p>
          <a:p>
            <a:pPr marL="0" indent="0" algn="ctr">
              <a:buNone/>
            </a:pPr>
            <a:r>
              <a:rPr lang="en-US" dirty="0" smtClean="0"/>
              <a:t>(they are reusable)</a:t>
            </a:r>
            <a:endParaRPr lang="en-US" baseline="30000" dirty="0"/>
          </a:p>
        </p:txBody>
      </p:sp>
    </p:spTree>
    <p:extLst>
      <p:ext uri="{BB962C8B-B14F-4D97-AF65-F5344CB8AC3E}">
        <p14:creationId xmlns:p14="http://schemas.microsoft.com/office/powerpoint/2010/main" val="18464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287532" cy="369332"/>
          </a:xfrm>
          <a:prstGeom prst="rect">
            <a:avLst/>
          </a:prstGeom>
          <a:noFill/>
        </p:spPr>
        <p:txBody>
          <a:bodyPr wrap="none" rtlCol="0">
            <a:spAutoFit/>
          </a:bodyPr>
          <a:lstStyle/>
          <a:p>
            <a:r>
              <a:rPr lang="en-US" dirty="0" smtClean="0"/>
              <a:t>8x X-rays !</a:t>
            </a:r>
            <a:endParaRPr lang="en-US" dirty="0"/>
          </a:p>
        </p:txBody>
      </p:sp>
    </p:spTree>
    <p:extLst>
      <p:ext uri="{BB962C8B-B14F-4D97-AF65-F5344CB8AC3E}">
        <p14:creationId xmlns:p14="http://schemas.microsoft.com/office/powerpoint/2010/main" val="4652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80902" name="Group 4"/>
            <p:cNvGrpSpPr>
              <a:grpSpLocks/>
            </p:cNvGrpSpPr>
            <p:nvPr/>
          </p:nvGrpSpPr>
          <p:grpSpPr bwMode="auto">
            <a:xfrm>
              <a:off x="72" y="768"/>
              <a:ext cx="1272" cy="576"/>
              <a:chOff x="4080" y="2832"/>
              <a:chExt cx="1272" cy="576"/>
            </a:xfrm>
          </p:grpSpPr>
          <p:sp>
            <p:nvSpPr>
              <p:cNvPr id="80931"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32"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33"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3" name="Group 8"/>
            <p:cNvGrpSpPr>
              <a:grpSpLocks/>
            </p:cNvGrpSpPr>
            <p:nvPr/>
          </p:nvGrpSpPr>
          <p:grpSpPr bwMode="auto">
            <a:xfrm>
              <a:off x="72" y="2040"/>
              <a:ext cx="1272" cy="576"/>
              <a:chOff x="4080" y="2832"/>
              <a:chExt cx="1272" cy="576"/>
            </a:xfrm>
          </p:grpSpPr>
          <p:sp>
            <p:nvSpPr>
              <p:cNvPr id="80928"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9"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30"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4" name="Group 12"/>
            <p:cNvGrpSpPr>
              <a:grpSpLocks/>
            </p:cNvGrpSpPr>
            <p:nvPr/>
          </p:nvGrpSpPr>
          <p:grpSpPr bwMode="auto">
            <a:xfrm>
              <a:off x="72" y="3312"/>
              <a:ext cx="1272" cy="576"/>
              <a:chOff x="4080" y="2832"/>
              <a:chExt cx="1272" cy="576"/>
            </a:xfrm>
          </p:grpSpPr>
          <p:sp>
            <p:nvSpPr>
              <p:cNvPr id="80925"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6"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7"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5" name="Group 16"/>
            <p:cNvGrpSpPr>
              <a:grpSpLocks/>
            </p:cNvGrpSpPr>
            <p:nvPr/>
          </p:nvGrpSpPr>
          <p:grpSpPr bwMode="auto">
            <a:xfrm>
              <a:off x="1308" y="768"/>
              <a:ext cx="1272" cy="576"/>
              <a:chOff x="4080" y="2832"/>
              <a:chExt cx="1272" cy="576"/>
            </a:xfrm>
          </p:grpSpPr>
          <p:sp>
            <p:nvSpPr>
              <p:cNvPr id="80922"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3"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4"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6" name="Group 20"/>
            <p:cNvGrpSpPr>
              <a:grpSpLocks/>
            </p:cNvGrpSpPr>
            <p:nvPr/>
          </p:nvGrpSpPr>
          <p:grpSpPr bwMode="auto">
            <a:xfrm>
              <a:off x="1308" y="3312"/>
              <a:ext cx="1272" cy="576"/>
              <a:chOff x="4080" y="2832"/>
              <a:chExt cx="1272" cy="576"/>
            </a:xfrm>
          </p:grpSpPr>
          <p:sp>
            <p:nvSpPr>
              <p:cNvPr id="80919"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0"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1"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7" name="Group 24"/>
            <p:cNvGrpSpPr>
              <a:grpSpLocks/>
            </p:cNvGrpSpPr>
            <p:nvPr/>
          </p:nvGrpSpPr>
          <p:grpSpPr bwMode="auto">
            <a:xfrm>
              <a:off x="2544" y="768"/>
              <a:ext cx="1272" cy="576"/>
              <a:chOff x="4080" y="2832"/>
              <a:chExt cx="1272" cy="576"/>
            </a:xfrm>
          </p:grpSpPr>
          <p:sp>
            <p:nvSpPr>
              <p:cNvPr id="80916"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7"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8"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8" name="Group 28"/>
            <p:cNvGrpSpPr>
              <a:grpSpLocks/>
            </p:cNvGrpSpPr>
            <p:nvPr/>
          </p:nvGrpSpPr>
          <p:grpSpPr bwMode="auto">
            <a:xfrm>
              <a:off x="2544" y="2040"/>
              <a:ext cx="1272" cy="576"/>
              <a:chOff x="4080" y="2832"/>
              <a:chExt cx="1272" cy="576"/>
            </a:xfrm>
          </p:grpSpPr>
          <p:sp>
            <p:nvSpPr>
              <p:cNvPr id="80913"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4"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5"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9" name="Group 32"/>
            <p:cNvGrpSpPr>
              <a:grpSpLocks/>
            </p:cNvGrpSpPr>
            <p:nvPr/>
          </p:nvGrpSpPr>
          <p:grpSpPr bwMode="auto">
            <a:xfrm>
              <a:off x="2544" y="3312"/>
              <a:ext cx="1272" cy="576"/>
              <a:chOff x="4080" y="2832"/>
              <a:chExt cx="1272" cy="576"/>
            </a:xfrm>
          </p:grpSpPr>
          <p:sp>
            <p:nvSpPr>
              <p:cNvPr id="80910"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1"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2"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smtClean="0">
                <a:solidFill>
                  <a:srgbClr val="000000"/>
                </a:solidFill>
                <a:cs typeface="Arial" charset="0"/>
              </a:rPr>
              <a:t>real estate is</a:t>
            </a:r>
          </a:p>
          <a:p>
            <a:pPr eaLnBrk="1" fontAlgn="base" hangingPunct="1">
              <a:spcBef>
                <a:spcPct val="0"/>
              </a:spcBef>
              <a:spcAft>
                <a:spcPct val="0"/>
              </a:spcAft>
            </a:pPr>
            <a:r>
              <a:rPr lang="en-US" sz="2800" smtClean="0">
                <a:solidFill>
                  <a:srgbClr val="000000"/>
                </a:solidFill>
                <a:cs typeface="Arial" charset="0"/>
              </a:rPr>
              <a:t>expensive</a:t>
            </a:r>
          </a:p>
          <a:p>
            <a:pPr eaLnBrk="1" fontAlgn="base" hangingPunct="1">
              <a:spcBef>
                <a:spcPct val="0"/>
              </a:spcBef>
              <a:spcAft>
                <a:spcPct val="0"/>
              </a:spcAft>
            </a:pPr>
            <a:endParaRPr lang="en-US" sz="2800" smtClean="0">
              <a:solidFill>
                <a:srgbClr val="000000"/>
              </a:solidFill>
              <a:cs typeface="Arial" charset="0"/>
            </a:endParaRPr>
          </a:p>
          <a:p>
            <a:pPr eaLnBrk="1" fontAlgn="base" hangingPunct="1">
              <a:spcBef>
                <a:spcPct val="0"/>
              </a:spcBef>
              <a:spcAft>
                <a:spcPct val="0"/>
              </a:spcAft>
            </a:pPr>
            <a:r>
              <a:rPr lang="en-US" sz="2800" smtClean="0">
                <a:solidFill>
                  <a:srgbClr val="000000"/>
                </a:solidFill>
                <a:cs typeface="Arial" charset="0"/>
              </a:rPr>
              <a:t>use it!</a:t>
            </a:r>
          </a:p>
        </p:txBody>
      </p:sp>
      <p:sp>
        <p:nvSpPr>
          <p:cNvPr id="80901" name="Rectangle 38"/>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spTree>
    <p:extLst>
      <p:ext uri="{BB962C8B-B14F-4D97-AF65-F5344CB8AC3E}">
        <p14:creationId xmlns:p14="http://schemas.microsoft.com/office/powerpoint/2010/main" val="7856897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88" y="0"/>
            <a:ext cx="9145588" cy="1317625"/>
          </a:xfrm>
        </p:spPr>
        <p:txBody>
          <a:bodyPr/>
          <a:lstStyle/>
          <a:p>
            <a:pPr eaLnBrk="1" hangingPunct="1"/>
            <a:r>
              <a:rPr lang="en-US" sz="5400" smtClean="0"/>
              <a:t>Fine Slicing</a:t>
            </a:r>
          </a:p>
        </p:txBody>
      </p:sp>
      <p:sp>
        <p:nvSpPr>
          <p:cNvPr id="81923"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24"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25"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cs typeface="Arial" charset="0"/>
              </a:rPr>
              <a:t>Pflugrath, J. W. (1999)."The finer things in X-ray diffraction data collection", </a:t>
            </a:r>
            <a:r>
              <a:rPr lang="en-US" i="1" smtClean="0">
                <a:solidFill>
                  <a:srgbClr val="000000"/>
                </a:solidFill>
                <a:cs typeface="Arial" charset="0"/>
              </a:rPr>
              <a:t>Acta Cryst. D</a:t>
            </a:r>
            <a:r>
              <a:rPr lang="en-US" smtClean="0">
                <a:solidFill>
                  <a:srgbClr val="000000"/>
                </a:solidFill>
                <a:cs typeface="Arial" charset="0"/>
              </a:rPr>
              <a:t> </a:t>
            </a:r>
            <a:r>
              <a:rPr lang="en-US" b="1" smtClean="0">
                <a:solidFill>
                  <a:srgbClr val="000000"/>
                </a:solidFill>
                <a:cs typeface="Arial" charset="0"/>
              </a:rPr>
              <a:t>55</a:t>
            </a:r>
            <a:r>
              <a:rPr lang="en-US" smtClean="0">
                <a:solidFill>
                  <a:srgbClr val="000000"/>
                </a:solidFill>
                <a:cs typeface="Arial" charset="0"/>
              </a:rPr>
              <a:t>, 1718-1725. </a:t>
            </a:r>
          </a:p>
        </p:txBody>
      </p:sp>
      <p:sp>
        <p:nvSpPr>
          <p:cNvPr id="81926"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81942"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81943"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81944"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background</a:t>
              </a:r>
            </a:p>
          </p:txBody>
        </p:sp>
        <p:sp>
          <p:nvSpPr>
            <p:cNvPr id="81945"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81940" name="Arc 13"/>
            <p:cNvSpPr>
              <a:spLocks/>
            </p:cNvSpPr>
            <p:nvPr/>
          </p:nvSpPr>
          <p:spPr bwMode="auto">
            <a:xfrm>
              <a:off x="-7009" y="114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41" name="Arc 14"/>
            <p:cNvSpPr>
              <a:spLocks/>
            </p:cNvSpPr>
            <p:nvPr/>
          </p:nvSpPr>
          <p:spPr bwMode="auto">
            <a:xfrm>
              <a:off x="-6031" y="964"/>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81937" name="Arc 16"/>
            <p:cNvSpPr>
              <a:spLocks/>
            </p:cNvSpPr>
            <p:nvPr/>
          </p:nvSpPr>
          <p:spPr bwMode="auto">
            <a:xfrm>
              <a:off x="-7483" y="120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8" name="Arc 17"/>
            <p:cNvSpPr>
              <a:spLocks/>
            </p:cNvSpPr>
            <p:nvPr/>
          </p:nvSpPr>
          <p:spPr bwMode="auto">
            <a:xfrm>
              <a:off x="-6497" y="107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9" name="Arc 18"/>
            <p:cNvSpPr>
              <a:spLocks/>
            </p:cNvSpPr>
            <p:nvPr/>
          </p:nvSpPr>
          <p:spPr bwMode="auto">
            <a:xfrm>
              <a:off x="-5479" y="908"/>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81931" name="Arc 20"/>
            <p:cNvSpPr>
              <a:spLocks/>
            </p:cNvSpPr>
            <p:nvPr/>
          </p:nvSpPr>
          <p:spPr bwMode="auto">
            <a:xfrm>
              <a:off x="-7720" y="1232"/>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2" name="Arc 21"/>
            <p:cNvSpPr>
              <a:spLocks/>
            </p:cNvSpPr>
            <p:nvPr/>
          </p:nvSpPr>
          <p:spPr bwMode="auto">
            <a:xfrm>
              <a:off x="-7253" y="1169"/>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3" name="Arc 22"/>
            <p:cNvSpPr>
              <a:spLocks/>
            </p:cNvSpPr>
            <p:nvPr/>
          </p:nvSpPr>
          <p:spPr bwMode="auto">
            <a:xfrm>
              <a:off x="-5270" y="87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4" name="Arc 23"/>
            <p:cNvSpPr>
              <a:spLocks/>
            </p:cNvSpPr>
            <p:nvPr/>
          </p:nvSpPr>
          <p:spPr bwMode="auto">
            <a:xfrm>
              <a:off x="-5738" y="941"/>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5" name="Arc 24"/>
            <p:cNvSpPr>
              <a:spLocks/>
            </p:cNvSpPr>
            <p:nvPr/>
          </p:nvSpPr>
          <p:spPr bwMode="auto">
            <a:xfrm>
              <a:off x="-6259" y="102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6" name="Arc 25"/>
            <p:cNvSpPr>
              <a:spLocks/>
            </p:cNvSpPr>
            <p:nvPr/>
          </p:nvSpPr>
          <p:spPr bwMode="auto">
            <a:xfrm>
              <a:off x="-6773" y="109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3672733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p:cNvSpPr>
            <a:spLocks noGrp="1" noChangeArrowheads="1"/>
          </p:cNvSpPr>
          <p:nvPr>
            <p:ph type="title"/>
          </p:nvPr>
        </p:nvSpPr>
        <p:spPr>
          <a:xfrm>
            <a:off x="685800" y="296863"/>
            <a:ext cx="7772400" cy="1455737"/>
          </a:xfrm>
        </p:spPr>
        <p:txBody>
          <a:bodyPr/>
          <a:lstStyle/>
          <a:p>
            <a:pPr eaLnBrk="1" hangingPunct="1"/>
            <a:r>
              <a:rPr lang="en-US" sz="5400" smtClean="0"/>
              <a:t>Optimal exposure time</a:t>
            </a:r>
            <a:r>
              <a:rPr lang="en-US" sz="4000" smtClean="0"/>
              <a:t/>
            </a:r>
            <a:br>
              <a:rPr lang="en-US" sz="4000" smtClean="0"/>
            </a:br>
            <a:r>
              <a:rPr lang="en-US" sz="2800" smtClean="0"/>
              <a:t>(faint spots)</a:t>
            </a:r>
          </a:p>
        </p:txBody>
      </p:sp>
      <p:sp>
        <p:nvSpPr>
          <p:cNvPr id="82948"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mtClean="0">
              <a:solidFill>
                <a:srgbClr val="000000"/>
              </a:solidFill>
              <a:cs typeface="Arial" charset="0"/>
            </a:endParaRPr>
          </a:p>
        </p:txBody>
      </p:sp>
      <p:graphicFrame>
        <p:nvGraphicFramePr>
          <p:cNvPr id="82949"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143395"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50"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Optimal exposure time for data set (s)</a:t>
            </a:r>
          </a:p>
          <a:p>
            <a:pPr eaLnBrk="1" fontAlgn="base" hangingPunct="1">
              <a:spcBef>
                <a:spcPct val="0"/>
              </a:spcBef>
              <a:spcAft>
                <a:spcPct val="0"/>
              </a:spcAft>
            </a:pP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exposure time of reference image (s)</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background level near weak spots on </a:t>
            </a:r>
          </a:p>
          <a:p>
            <a:pPr eaLnBrk="1" fontAlgn="base" hangingPunct="1">
              <a:spcBef>
                <a:spcPct val="0"/>
              </a:spcBef>
              <a:spcAft>
                <a:spcPct val="0"/>
              </a:spcAft>
            </a:pPr>
            <a:r>
              <a:rPr lang="en-US" smtClean="0">
                <a:solidFill>
                  <a:srgbClr val="000000"/>
                </a:solidFill>
                <a:latin typeface="Times New Roman" pitchFamily="18" charset="0"/>
                <a:cs typeface="Arial" charset="0"/>
              </a:rPr>
              <a:t>	reference image (ADU)</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baseline="-25000" smtClean="0">
                <a:solidFill>
                  <a:srgbClr val="000000"/>
                </a:solidFill>
                <a:latin typeface="Times New Roman" pitchFamily="18" charset="0"/>
                <a:cs typeface="Arial" charset="0"/>
              </a:rPr>
              <a:t>0</a:t>
            </a:r>
            <a:r>
              <a:rPr lang="en-US" smtClean="0">
                <a:solidFill>
                  <a:srgbClr val="000000"/>
                </a:solidFill>
                <a:latin typeface="Times New Roman" pitchFamily="18" charset="0"/>
                <a:cs typeface="Arial" charset="0"/>
              </a:rPr>
              <a:t>	ADC offset of detector (ADU)</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	optimal background level (via </a:t>
            </a: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a:t>
            </a:r>
            <a:endParaRPr lang="en-US" i="1" baseline="-25000" smtClean="0">
              <a:solidFill>
                <a:srgbClr val="000000"/>
              </a:solidFill>
              <a:latin typeface="Times New Roman" pitchFamily="18" charset="0"/>
              <a:cs typeface="Arial" charset="0"/>
            </a:endParaRPr>
          </a:p>
          <a:p>
            <a:pPr eaLnBrk="1" fontAlgn="base" hangingPunct="1">
              <a:spcBef>
                <a:spcPct val="0"/>
              </a:spcBef>
              <a:spcAft>
                <a:spcPct val="0"/>
              </a:spcAft>
            </a:pPr>
            <a:r>
              <a:rPr lang="el-GR" smtClean="0">
                <a:solidFill>
                  <a:srgbClr val="000000"/>
                </a:solidFill>
                <a:latin typeface="Times New Roman" pitchFamily="18" charset="0"/>
                <a:cs typeface="Times New Roman" pitchFamily="18" charset="0"/>
              </a:rPr>
              <a:t>σ</a:t>
            </a:r>
            <a:r>
              <a:rPr lang="en-US" baseline="-25000" smtClean="0">
                <a:solidFill>
                  <a:srgbClr val="000000"/>
                </a:solidFill>
                <a:latin typeface="Times New Roman" pitchFamily="18" charset="0"/>
                <a:cs typeface="Arial" charset="0"/>
              </a:rPr>
              <a:t>0</a:t>
            </a:r>
            <a:r>
              <a:rPr lang="en-US" i="1" baseline="-25000"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rms read-out noise (ADU)</a:t>
            </a:r>
          </a:p>
          <a:p>
            <a:pPr eaLnBrk="1" fontAlgn="base" hangingPunct="1">
              <a:spcBef>
                <a:spcPct val="0"/>
              </a:spcBef>
              <a:spcAft>
                <a:spcPct val="0"/>
              </a:spcAft>
            </a:pPr>
            <a:r>
              <a:rPr lang="en-US" i="1" smtClean="0">
                <a:solidFill>
                  <a:srgbClr val="000000"/>
                </a:solidFill>
                <a:latin typeface="Times New Roman" pitchFamily="18" charset="0"/>
                <a:cs typeface="Arial" charset="0"/>
              </a:rPr>
              <a:t>gain</a:t>
            </a:r>
            <a:r>
              <a:rPr lang="en-US" smtClean="0">
                <a:solidFill>
                  <a:srgbClr val="000000"/>
                </a:solidFill>
                <a:latin typeface="Times New Roman" pitchFamily="18" charset="0"/>
                <a:cs typeface="Arial" charset="0"/>
              </a:rPr>
              <a:t>	ADU/photon</a:t>
            </a:r>
          </a:p>
          <a:p>
            <a:pPr eaLnBrk="1" fontAlgn="base" hangingPunct="1">
              <a:spcBef>
                <a:spcPct val="0"/>
              </a:spcBef>
              <a:spcAft>
                <a:spcPct val="0"/>
              </a:spcAft>
            </a:pPr>
            <a:r>
              <a:rPr lang="en-US" i="1" smtClean="0">
                <a:solidFill>
                  <a:srgbClr val="000000"/>
                </a:solidFill>
                <a:latin typeface="Times New Roman" pitchFamily="18" charset="0"/>
                <a:cs typeface="Arial" charset="0"/>
              </a:rPr>
              <a:t>m</a:t>
            </a:r>
            <a:r>
              <a:rPr lang="en-US" smtClean="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82952"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cs typeface="Arial" charset="0"/>
                </a:rPr>
                <a:t>adjust exposure</a:t>
              </a:r>
            </a:p>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cs typeface="Arial" charset="0"/>
                </a:rPr>
                <a:t>so this is ~100</a:t>
              </a:r>
            </a:p>
          </p:txBody>
        </p:sp>
        <p:sp>
          <p:nvSpPr>
            <p:cNvPr id="82954"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3133222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533400" y="205740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chemeClr val="bg2"/>
                </a:solidFill>
              </a:rPr>
              <a:t>   Shoot the whole crystal</a:t>
            </a:r>
          </a:p>
          <a:p>
            <a:pPr lvl="1">
              <a:lnSpc>
                <a:spcPct val="130000"/>
              </a:lnSpc>
              <a:buFontTx/>
              <a:buAutoNum type="arabicPeriod"/>
            </a:pPr>
            <a:r>
              <a:rPr lang="en-US" sz="3600">
                <a:solidFill>
                  <a:schemeClr val="bg2"/>
                </a:solidFill>
              </a:rPr>
              <a:t>   Shoot nothing but the crystal</a:t>
            </a:r>
          </a:p>
          <a:p>
            <a:pPr lvl="1">
              <a:lnSpc>
                <a:spcPct val="130000"/>
              </a:lnSpc>
              <a:buFontTx/>
              <a:buAutoNum type="arabicPeriod"/>
            </a:pPr>
            <a:r>
              <a:rPr lang="en-US" sz="3600">
                <a:solidFill>
                  <a:schemeClr val="bg2"/>
                </a:solidFill>
              </a:rPr>
              <a:t>   Back off!</a:t>
            </a:r>
          </a:p>
          <a:p>
            <a:pPr lvl="1">
              <a:lnSpc>
                <a:spcPct val="130000"/>
              </a:lnSpc>
              <a:buFontTx/>
              <a:buAutoNum type="arabicPeriod"/>
            </a:pPr>
            <a:r>
              <a:rPr lang="en-US" sz="3600">
                <a:solidFill>
                  <a:srgbClr val="FF0000"/>
                </a:solidFill>
              </a:rPr>
              <a:t>   The crystal must rotate</a:t>
            </a:r>
            <a:endParaRPr lang="en-US" sz="3600"/>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614579502"/>
      </p:ext>
    </p:extLst>
  </p:cSld>
  <p:clrMapOvr>
    <a:masterClrMapping/>
  </p:clrMapOvr>
  <p:transition spd="med"/>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8834"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545754">
            <a:off x="1952625" y="1063625"/>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248836" name="Freeform 4"/>
          <p:cNvSpPr>
            <a:spLocks/>
          </p:cNvSpPr>
          <p:nvPr/>
        </p:nvSpPr>
        <p:spPr bwMode="auto">
          <a:xfrm>
            <a:off x="-85725" y="-638175"/>
            <a:ext cx="9340850" cy="7666038"/>
          </a:xfrm>
          <a:custGeom>
            <a:avLst/>
            <a:gdLst>
              <a:gd name="T0" fmla="*/ 235 w 5884"/>
              <a:gd name="T1" fmla="*/ 2517 h 4829"/>
              <a:gd name="T2" fmla="*/ 1387 w 5884"/>
              <a:gd name="T3" fmla="*/ 2599 h 4829"/>
              <a:gd name="T4" fmla="*/ 1700 w 5884"/>
              <a:gd name="T5" fmla="*/ 2805 h 4829"/>
              <a:gd name="T6" fmla="*/ 2613 w 5884"/>
              <a:gd name="T7" fmla="*/ 3117 h 4829"/>
              <a:gd name="T8" fmla="*/ 3452 w 5884"/>
              <a:gd name="T9" fmla="*/ 3183 h 4829"/>
              <a:gd name="T10" fmla="*/ 4037 w 5884"/>
              <a:gd name="T11" fmla="*/ 3027 h 4829"/>
              <a:gd name="T12" fmla="*/ 4267 w 5884"/>
              <a:gd name="T13" fmla="*/ 2500 h 4829"/>
              <a:gd name="T14" fmla="*/ 4267 w 5884"/>
              <a:gd name="T15" fmla="*/ 2188 h 4829"/>
              <a:gd name="T16" fmla="*/ 3872 w 5884"/>
              <a:gd name="T17" fmla="*/ 1900 h 4829"/>
              <a:gd name="T18" fmla="*/ 2959 w 5884"/>
              <a:gd name="T19" fmla="*/ 1933 h 4829"/>
              <a:gd name="T20" fmla="*/ 2136 w 5884"/>
              <a:gd name="T21" fmla="*/ 2130 h 4829"/>
              <a:gd name="T22" fmla="*/ 1486 w 5884"/>
              <a:gd name="T23" fmla="*/ 2517 h 4829"/>
              <a:gd name="T24" fmla="*/ 1140 w 5884"/>
              <a:gd name="T25" fmla="*/ 2550 h 4829"/>
              <a:gd name="T26" fmla="*/ 663 w 5884"/>
              <a:gd name="T27" fmla="*/ 2434 h 4829"/>
              <a:gd name="T28" fmla="*/ 317 w 5884"/>
              <a:gd name="T29" fmla="*/ 1348 h 4829"/>
              <a:gd name="T30" fmla="*/ 1000 w 5884"/>
              <a:gd name="T31" fmla="*/ 394 h 4829"/>
              <a:gd name="T32" fmla="*/ 4884 w 5884"/>
              <a:gd name="T33" fmla="*/ 377 h 4829"/>
              <a:gd name="T34" fmla="*/ 5822 w 5884"/>
              <a:gd name="T35" fmla="*/ 2657 h 4829"/>
              <a:gd name="T36" fmla="*/ 5254 w 5884"/>
              <a:gd name="T37" fmla="*/ 4525 h 4829"/>
              <a:gd name="T38" fmla="*/ 2457 w 5884"/>
              <a:gd name="T39" fmla="*/ 4483 h 4829"/>
              <a:gd name="T40" fmla="*/ 910 w 5884"/>
              <a:gd name="T41" fmla="*/ 4204 h 4829"/>
              <a:gd name="T42" fmla="*/ 79 w 5884"/>
              <a:gd name="T43" fmla="*/ 3488 h 4829"/>
              <a:gd name="T44" fmla="*/ 433 w 5884"/>
              <a:gd name="T45" fmla="*/ 2648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84" h="4829">
                <a:moveTo>
                  <a:pt x="235" y="2517"/>
                </a:moveTo>
                <a:cubicBezTo>
                  <a:pt x="689" y="2534"/>
                  <a:pt x="1143" y="2551"/>
                  <a:pt x="1387" y="2599"/>
                </a:cubicBezTo>
                <a:cubicBezTo>
                  <a:pt x="1631" y="2647"/>
                  <a:pt x="1496" y="2719"/>
                  <a:pt x="1700" y="2805"/>
                </a:cubicBezTo>
                <a:cubicBezTo>
                  <a:pt x="1904" y="2891"/>
                  <a:pt x="2321" y="3054"/>
                  <a:pt x="2613" y="3117"/>
                </a:cubicBezTo>
                <a:cubicBezTo>
                  <a:pt x="2905" y="3180"/>
                  <a:pt x="3215" y="3198"/>
                  <a:pt x="3452" y="3183"/>
                </a:cubicBezTo>
                <a:cubicBezTo>
                  <a:pt x="3689" y="3168"/>
                  <a:pt x="3901" y="3141"/>
                  <a:pt x="4037" y="3027"/>
                </a:cubicBezTo>
                <a:cubicBezTo>
                  <a:pt x="4173" y="2913"/>
                  <a:pt x="4229" y="2640"/>
                  <a:pt x="4267" y="2500"/>
                </a:cubicBezTo>
                <a:cubicBezTo>
                  <a:pt x="4305" y="2360"/>
                  <a:pt x="4333" y="2288"/>
                  <a:pt x="4267" y="2188"/>
                </a:cubicBezTo>
                <a:cubicBezTo>
                  <a:pt x="4201" y="2088"/>
                  <a:pt x="4090" y="1942"/>
                  <a:pt x="3872" y="1900"/>
                </a:cubicBezTo>
                <a:cubicBezTo>
                  <a:pt x="3654" y="1858"/>
                  <a:pt x="3248" y="1895"/>
                  <a:pt x="2959" y="1933"/>
                </a:cubicBezTo>
                <a:cubicBezTo>
                  <a:pt x="2670" y="1971"/>
                  <a:pt x="2382" y="2033"/>
                  <a:pt x="2136" y="2130"/>
                </a:cubicBezTo>
                <a:cubicBezTo>
                  <a:pt x="1890" y="2227"/>
                  <a:pt x="1652" y="2447"/>
                  <a:pt x="1486" y="2517"/>
                </a:cubicBezTo>
                <a:cubicBezTo>
                  <a:pt x="1320" y="2587"/>
                  <a:pt x="1277" y="2564"/>
                  <a:pt x="1140" y="2550"/>
                </a:cubicBezTo>
                <a:cubicBezTo>
                  <a:pt x="1003" y="2536"/>
                  <a:pt x="800" y="2634"/>
                  <a:pt x="663" y="2434"/>
                </a:cubicBezTo>
                <a:cubicBezTo>
                  <a:pt x="526" y="2234"/>
                  <a:pt x="261" y="1688"/>
                  <a:pt x="317" y="1348"/>
                </a:cubicBezTo>
                <a:cubicBezTo>
                  <a:pt x="373" y="1008"/>
                  <a:pt x="239" y="556"/>
                  <a:pt x="1000" y="394"/>
                </a:cubicBezTo>
                <a:cubicBezTo>
                  <a:pt x="1761" y="232"/>
                  <a:pt x="4080" y="0"/>
                  <a:pt x="4884" y="377"/>
                </a:cubicBezTo>
                <a:cubicBezTo>
                  <a:pt x="5688" y="754"/>
                  <a:pt x="5760" y="1966"/>
                  <a:pt x="5822" y="2657"/>
                </a:cubicBezTo>
                <a:cubicBezTo>
                  <a:pt x="5884" y="3348"/>
                  <a:pt x="5815" y="4221"/>
                  <a:pt x="5254" y="4525"/>
                </a:cubicBezTo>
                <a:cubicBezTo>
                  <a:pt x="4693" y="4829"/>
                  <a:pt x="3181" y="4537"/>
                  <a:pt x="2457" y="4483"/>
                </a:cubicBezTo>
                <a:cubicBezTo>
                  <a:pt x="1733" y="4429"/>
                  <a:pt x="1306" y="4370"/>
                  <a:pt x="910" y="4204"/>
                </a:cubicBezTo>
                <a:cubicBezTo>
                  <a:pt x="514" y="4038"/>
                  <a:pt x="158" y="3747"/>
                  <a:pt x="79" y="3488"/>
                </a:cubicBezTo>
                <a:cubicBezTo>
                  <a:pt x="0" y="3229"/>
                  <a:pt x="213" y="2894"/>
                  <a:pt x="433"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37" name="Rectangle 5"/>
          <p:cNvSpPr>
            <a:spLocks noGrp="1" noChangeArrowheads="1"/>
          </p:cNvSpPr>
          <p:nvPr>
            <p:ph type="title"/>
          </p:nvPr>
        </p:nvSpPr>
        <p:spPr/>
        <p:txBody>
          <a:bodyPr/>
          <a:lstStyle/>
          <a:p>
            <a:r>
              <a:rPr lang="en-US"/>
              <a:t>The crystal rotates!</a:t>
            </a:r>
          </a:p>
        </p:txBody>
      </p:sp>
      <p:grpSp>
        <p:nvGrpSpPr>
          <p:cNvPr id="248838" name="Group 6"/>
          <p:cNvGrpSpPr>
            <a:grpSpLocks/>
          </p:cNvGrpSpPr>
          <p:nvPr/>
        </p:nvGrpSpPr>
        <p:grpSpPr bwMode="auto">
          <a:xfrm>
            <a:off x="-1587500" y="-39688"/>
            <a:ext cx="7469188" cy="6629401"/>
            <a:chOff x="239" y="1395"/>
            <a:chExt cx="2116" cy="1903"/>
          </a:xfrm>
        </p:grpSpPr>
        <p:sp>
          <p:nvSpPr>
            <p:cNvPr id="248839"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0"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8841"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842"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3"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556597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8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animBg="1"/>
      <p:bldP spid="248842" grpId="0" animBg="1"/>
      <p:bldP spid="248843"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1587500" y="-638175"/>
            <a:ext cx="10842625" cy="7880350"/>
            <a:chOff x="-1000" y="-402"/>
            <a:chExt cx="6830" cy="4964"/>
          </a:xfrm>
        </p:grpSpPr>
        <p:pic>
          <p:nvPicPr>
            <p:cNvPr id="249859"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200" y="864"/>
              <a:ext cx="3438" cy="2575"/>
            </a:xfrm>
            <a:prstGeom prst="rect">
              <a:avLst/>
            </a:prstGeom>
            <a:noFill/>
            <a:extLst>
              <a:ext uri="{909E8E84-426E-40DD-AFC4-6F175D3DCCD1}">
                <a14:hiddenFill xmlns:a14="http://schemas.microsoft.com/office/drawing/2010/main">
                  <a:solidFill>
                    <a:srgbClr val="FFFFFF"/>
                  </a:solidFill>
                </a14:hiddenFill>
              </a:ext>
            </a:extLst>
          </p:spPr>
        </p:pic>
        <p:sp>
          <p:nvSpPr>
            <p:cNvPr id="249860" name="Freeform 4"/>
            <p:cNvSpPr>
              <a:spLocks/>
            </p:cNvSpPr>
            <p:nvPr/>
          </p:nvSpPr>
          <p:spPr bwMode="auto">
            <a:xfrm>
              <a:off x="-60" y="-402"/>
              <a:ext cx="5890" cy="4964"/>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9861" name="Group 5"/>
            <p:cNvGrpSpPr>
              <a:grpSpLocks/>
            </p:cNvGrpSpPr>
            <p:nvPr/>
          </p:nvGrpSpPr>
          <p:grpSpPr bwMode="auto">
            <a:xfrm>
              <a:off x="-1000" y="-25"/>
              <a:ext cx="4705" cy="4176"/>
              <a:chOff x="239" y="1395"/>
              <a:chExt cx="2116" cy="1903"/>
            </a:xfrm>
          </p:grpSpPr>
          <p:sp>
            <p:nvSpPr>
              <p:cNvPr id="249862" name="Freeform 6"/>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863" name="Freeform 7"/>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9864" name="Rectangle 8"/>
          <p:cNvSpPr>
            <a:spLocks noGrp="1" noChangeArrowheads="1"/>
          </p:cNvSpPr>
          <p:nvPr>
            <p:ph type="title"/>
          </p:nvPr>
        </p:nvSpPr>
        <p:spPr/>
        <p:txBody>
          <a:bodyPr/>
          <a:lstStyle/>
          <a:p>
            <a:r>
              <a:rPr lang="en-US"/>
              <a:t>The crystal rotates!</a:t>
            </a:r>
          </a:p>
        </p:txBody>
      </p:sp>
      <p:sp>
        <p:nvSpPr>
          <p:cNvPr id="249865"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9866"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867"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11424280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48148E-6 L -0.1658 -1.48148E-6 " pathEditMode="relative" rAng="0" ptsTypes="AA">
                                      <p:cBhvr>
                                        <p:cTn id="6" dur="500" fill="hold"/>
                                        <p:tgtEl>
                                          <p:spTgt spid="249858"/>
                                        </p:tgtEl>
                                        <p:attrNameLst>
                                          <p:attrName>ppt_x</p:attrName>
                                          <p:attrName>ppt_y</p:attrName>
                                        </p:attrNameLst>
                                      </p:cBhvr>
                                      <p:rCtr x="-8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Tree>
    <p:extLst>
      <p:ext uri="{BB962C8B-B14F-4D97-AF65-F5344CB8AC3E}">
        <p14:creationId xmlns:p14="http://schemas.microsoft.com/office/powerpoint/2010/main" val="1069015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685800" y="196850"/>
            <a:ext cx="7772400" cy="1143000"/>
          </a:xfrm>
        </p:spPr>
        <p:txBody>
          <a:bodyPr/>
          <a:lstStyle/>
          <a:p>
            <a:r>
              <a:rPr lang="en-US" sz="5400"/>
              <a:t>Basic Principles</a:t>
            </a:r>
          </a:p>
        </p:txBody>
      </p:sp>
      <p:sp>
        <p:nvSpPr>
          <p:cNvPr id="438275" name="Rectangle 3"/>
          <p:cNvSpPr>
            <a:spLocks noGrp="1" noChangeArrowheads="1"/>
          </p:cNvSpPr>
          <p:nvPr>
            <p:ph type="body" idx="1"/>
          </p:nvPr>
        </p:nvSpPr>
        <p:spPr>
          <a:xfrm>
            <a:off x="300038" y="1600200"/>
            <a:ext cx="8386762" cy="4525963"/>
          </a:xfrm>
        </p:spPr>
        <p:txBody>
          <a:bodyPr/>
          <a:lstStyle/>
          <a:p>
            <a:pPr>
              <a:buFontTx/>
              <a:buNone/>
            </a:pPr>
            <a:r>
              <a:rPr lang="en-US"/>
              <a:t>“Hell, there are </a:t>
            </a:r>
            <a:r>
              <a:rPr lang="en-US">
                <a:solidFill>
                  <a:srgbClr val="990000"/>
                </a:solidFill>
              </a:rPr>
              <a:t>NO RULES</a:t>
            </a:r>
            <a:r>
              <a:rPr lang="en-US"/>
              <a:t> here - we're trying to accomplish something.”</a:t>
            </a:r>
          </a:p>
          <a:p>
            <a:pPr algn="r">
              <a:buFontTx/>
              <a:buNone/>
            </a:pPr>
            <a:r>
              <a:rPr lang="en-US" sz="2000"/>
              <a:t>Thomas A. Edison – inventor</a:t>
            </a:r>
          </a:p>
          <a:p>
            <a:pPr algn="ctr">
              <a:buFontTx/>
              <a:buNone/>
            </a:pPr>
            <a:endParaRPr lang="en-US"/>
          </a:p>
          <a:p>
            <a:pPr>
              <a:buFontTx/>
              <a:buNone/>
            </a:pPr>
            <a:r>
              <a:rPr lang="en-US"/>
              <a:t>“You’ve got to have an </a:t>
            </a:r>
            <a:r>
              <a:rPr lang="en-US">
                <a:solidFill>
                  <a:srgbClr val="990000"/>
                </a:solidFill>
              </a:rPr>
              <a:t>ASSAY</a:t>
            </a:r>
            <a:r>
              <a:rPr lang="en-US"/>
              <a:t>.”</a:t>
            </a:r>
          </a:p>
          <a:p>
            <a:pPr algn="r">
              <a:buFontTx/>
              <a:buNone/>
            </a:pPr>
            <a:r>
              <a:rPr lang="en-US" sz="2000"/>
              <a:t>Arthur Kornberg – Nobel Laureate</a:t>
            </a:r>
          </a:p>
          <a:p>
            <a:pPr algn="ctr">
              <a:buFontTx/>
              <a:buNone/>
            </a:pPr>
            <a:endParaRPr lang="en-US" sz="2000"/>
          </a:p>
          <a:p>
            <a:pPr>
              <a:buFontTx/>
              <a:buNone/>
            </a:pPr>
            <a:r>
              <a:rPr lang="en-US"/>
              <a:t>“Control, control, you must learn </a:t>
            </a:r>
            <a:r>
              <a:rPr lang="en-US">
                <a:solidFill>
                  <a:srgbClr val="990000"/>
                </a:solidFill>
              </a:rPr>
              <a:t>CONTROL</a:t>
            </a:r>
            <a:r>
              <a:rPr lang="en-US"/>
              <a:t>!”</a:t>
            </a:r>
          </a:p>
          <a:p>
            <a:pPr algn="r">
              <a:buFontTx/>
              <a:buNone/>
            </a:pPr>
            <a:r>
              <a:rPr lang="en-US" sz="2000"/>
              <a:t>Yoda – Jedi Master</a:t>
            </a:r>
          </a:p>
          <a:p>
            <a:pPr>
              <a:buFontTx/>
              <a:buNone/>
            </a:pPr>
            <a:endParaRPr lang="en-US" sz="2000"/>
          </a:p>
        </p:txBody>
      </p:sp>
    </p:spTree>
    <p:extLst>
      <p:ext uri="{BB962C8B-B14F-4D97-AF65-F5344CB8AC3E}">
        <p14:creationId xmlns:p14="http://schemas.microsoft.com/office/powerpoint/2010/main" val="1510551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82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8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800" smtClean="0"/>
              <a:t>Summary</a:t>
            </a:r>
          </a:p>
        </p:txBody>
      </p:sp>
      <p:sp>
        <p:nvSpPr>
          <p:cNvPr id="173059" name="Text Box 3"/>
          <p:cNvSpPr txBox="1">
            <a:spLocks noChangeArrowheads="1"/>
          </p:cNvSpPr>
          <p:nvPr/>
        </p:nvSpPr>
        <p:spPr bwMode="auto">
          <a:xfrm>
            <a:off x="-294968" y="1422964"/>
            <a:ext cx="9586452" cy="513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lnSpc>
                <a:spcPct val="130000"/>
              </a:lnSpc>
            </a:pPr>
            <a:r>
              <a:rPr lang="en-US" sz="3600" b="1" dirty="0" smtClean="0">
                <a:solidFill>
                  <a:srgbClr val="008000"/>
                </a:solidFill>
              </a:rPr>
              <a:t>X-rays come from: vac. + elec. + $$$</a:t>
            </a:r>
          </a:p>
          <a:p>
            <a:pPr algn="ctr" eaLnBrk="1" hangingPunct="1">
              <a:lnSpc>
                <a:spcPct val="130000"/>
              </a:lnSpc>
            </a:pPr>
            <a:r>
              <a:rPr lang="en-US" sz="3600" b="1" dirty="0" smtClean="0">
                <a:solidFill>
                  <a:srgbClr val="008000"/>
                </a:solidFill>
              </a:rPr>
              <a:t>photons/area</a:t>
            </a:r>
          </a:p>
          <a:p>
            <a:pPr algn="ctr" eaLnBrk="1" hangingPunct="1">
              <a:lnSpc>
                <a:spcPct val="130000"/>
              </a:lnSpc>
            </a:pPr>
            <a:r>
              <a:rPr lang="en-US" sz="3600" b="1" dirty="0" smtClean="0">
                <a:solidFill>
                  <a:srgbClr val="008000"/>
                </a:solidFill>
              </a:rPr>
              <a:t>Divergence</a:t>
            </a:r>
          </a:p>
          <a:p>
            <a:pPr algn="ctr" eaLnBrk="1" hangingPunct="1">
              <a:lnSpc>
                <a:spcPct val="130000"/>
              </a:lnSpc>
            </a:pPr>
            <a:r>
              <a:rPr lang="en-US" sz="3600" b="1" dirty="0" smtClean="0">
                <a:solidFill>
                  <a:srgbClr val="008000"/>
                </a:solidFill>
              </a:rPr>
              <a:t>Dispersion</a:t>
            </a:r>
          </a:p>
          <a:p>
            <a:pPr algn="ctr" eaLnBrk="1" hangingPunct="1">
              <a:lnSpc>
                <a:spcPct val="130000"/>
              </a:lnSpc>
            </a:pPr>
            <a:r>
              <a:rPr lang="en-US" sz="3600" b="1" dirty="0">
                <a:solidFill>
                  <a:srgbClr val="008000"/>
                </a:solidFill>
              </a:rPr>
              <a:t>C</a:t>
            </a:r>
            <a:r>
              <a:rPr lang="en-US" sz="3600" b="1" dirty="0" smtClean="0">
                <a:solidFill>
                  <a:srgbClr val="008000"/>
                </a:solidFill>
              </a:rPr>
              <a:t>ollimation</a:t>
            </a:r>
          </a:p>
          <a:p>
            <a:pPr algn="ctr" eaLnBrk="1" hangingPunct="1">
              <a:lnSpc>
                <a:spcPct val="130000"/>
              </a:lnSpc>
            </a:pPr>
            <a:r>
              <a:rPr lang="en-US" sz="3600" b="1" dirty="0">
                <a:solidFill>
                  <a:srgbClr val="008000"/>
                </a:solidFill>
              </a:rPr>
              <a:t>1 um</a:t>
            </a:r>
            <a:r>
              <a:rPr lang="en-US" sz="3600" b="1" baseline="30000" dirty="0">
                <a:solidFill>
                  <a:srgbClr val="008000"/>
                </a:solidFill>
              </a:rPr>
              <a:t>3</a:t>
            </a:r>
            <a:r>
              <a:rPr lang="en-US" sz="3600" b="1" dirty="0">
                <a:solidFill>
                  <a:srgbClr val="008000"/>
                </a:solidFill>
              </a:rPr>
              <a:t> = 10</a:t>
            </a:r>
            <a:r>
              <a:rPr lang="en-US" sz="3600" b="1" baseline="30000" dirty="0">
                <a:solidFill>
                  <a:srgbClr val="008000"/>
                </a:solidFill>
              </a:rPr>
              <a:t>6</a:t>
            </a:r>
            <a:r>
              <a:rPr lang="en-US" sz="3600" b="1" dirty="0">
                <a:solidFill>
                  <a:srgbClr val="008000"/>
                </a:solidFill>
              </a:rPr>
              <a:t> </a:t>
            </a:r>
            <a:r>
              <a:rPr lang="en-US" sz="3600" b="1" dirty="0" smtClean="0">
                <a:solidFill>
                  <a:srgbClr val="008000"/>
                </a:solidFill>
              </a:rPr>
              <a:t>photons</a:t>
            </a:r>
            <a:endParaRPr lang="en-US" sz="3600" b="1" dirty="0">
              <a:solidFill>
                <a:srgbClr val="008000"/>
              </a:solidFill>
            </a:endParaRPr>
          </a:p>
          <a:p>
            <a:pPr algn="ctr" eaLnBrk="1" hangingPunct="1">
              <a:lnSpc>
                <a:spcPct val="130000"/>
              </a:lnSpc>
            </a:pPr>
            <a:r>
              <a:rPr lang="en-US" sz="3600" b="1" dirty="0" smtClean="0">
                <a:solidFill>
                  <a:srgbClr val="008000"/>
                </a:solidFill>
              </a:rPr>
              <a:t>assay</a:t>
            </a:r>
            <a:r>
              <a:rPr lang="en-US" sz="3600" b="1" dirty="0">
                <a:solidFill>
                  <a:srgbClr val="008000"/>
                </a:solidFill>
              </a:rPr>
              <a:t>, control and open mind</a:t>
            </a:r>
          </a:p>
        </p:txBody>
      </p:sp>
    </p:spTree>
    <p:extLst>
      <p:ext uri="{BB962C8B-B14F-4D97-AF65-F5344CB8AC3E}">
        <p14:creationId xmlns:p14="http://schemas.microsoft.com/office/powerpoint/2010/main" val="3313413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305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3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Optimum resolution cutoff is:</a:t>
            </a:r>
            <a:endParaRPr lang="en-US"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lstStyle/>
          <a:p>
            <a:r>
              <a:rPr lang="en-US" dirty="0" smtClean="0">
                <a:latin typeface="Arial" panose="020B0604020202020204" pitchFamily="34" charset="0"/>
                <a:cs typeface="Arial" panose="020B0604020202020204" pitchFamily="34" charset="0"/>
              </a:rPr>
              <a:t>Too optimistic: add nothing but noise</a:t>
            </a:r>
          </a:p>
          <a:p>
            <a:r>
              <a:rPr lang="en-US" dirty="0" smtClean="0">
                <a:latin typeface="Arial" panose="020B0604020202020204" pitchFamily="34" charset="0"/>
                <a:cs typeface="Arial" panose="020B0604020202020204" pitchFamily="34" charset="0"/>
              </a:rPr>
              <a:t>Too pessimistic: series-termination error</a:t>
            </a:r>
          </a:p>
          <a:p>
            <a:r>
              <a:rPr lang="en-US" dirty="0" smtClean="0">
                <a:latin typeface="Arial" panose="020B0604020202020204" pitchFamily="34" charset="0"/>
                <a:cs typeface="Arial" panose="020B0604020202020204" pitchFamily="34" charset="0"/>
              </a:rPr>
              <a:t>Happy medium?</a:t>
            </a:r>
          </a:p>
          <a:p>
            <a:r>
              <a:rPr lang="en-US" dirty="0" smtClean="0">
                <a:latin typeface="Arial" panose="020B0604020202020204" pitchFamily="34" charset="0"/>
                <a:cs typeface="Arial" panose="020B0604020202020204" pitchFamily="34" charset="0"/>
              </a:rPr>
              <a:t>Simulate:</a:t>
            </a:r>
          </a:p>
          <a:p>
            <a:pPr lvl="1"/>
            <a:r>
              <a:rPr lang="en-US" dirty="0" smtClean="0">
                <a:latin typeface="Arial" panose="020B0604020202020204" pitchFamily="34" charset="0"/>
                <a:cs typeface="Arial" panose="020B0604020202020204" pitchFamily="34" charset="0"/>
              </a:rPr>
              <a:t>Random atoms, compute F</a:t>
            </a:r>
            <a:r>
              <a:rPr lang="en-US" baseline="30000" dirty="0" smtClean="0">
                <a:latin typeface="Arial" panose="020B0604020202020204" pitchFamily="34" charset="0"/>
                <a:cs typeface="Arial" panose="020B0604020202020204" pitchFamily="34" charset="0"/>
              </a:rPr>
              <a:t>2</a:t>
            </a:r>
          </a:p>
          <a:p>
            <a:pPr lvl="1"/>
            <a:r>
              <a:rPr lang="en-US" dirty="0" smtClean="0">
                <a:latin typeface="Arial" panose="020B0604020202020204" pitchFamily="34" charset="0"/>
                <a:cs typeface="Arial" panose="020B0604020202020204" pitchFamily="34" charset="0"/>
              </a:rPr>
              <a:t>Add Gaussian noise, RMS = 1</a:t>
            </a:r>
          </a:p>
          <a:p>
            <a:pPr lvl="1"/>
            <a:r>
              <a:rPr lang="en-US" dirty="0" smtClean="0">
                <a:latin typeface="Arial" panose="020B0604020202020204" pitchFamily="34" charset="0"/>
                <a:cs typeface="Arial" panose="020B0604020202020204" pitchFamily="34" charset="0"/>
              </a:rPr>
              <a:t>Truncate</a:t>
            </a:r>
          </a:p>
          <a:p>
            <a:pPr lvl="1"/>
            <a:r>
              <a:rPr lang="en-US" dirty="0" smtClean="0">
                <a:latin typeface="Arial" panose="020B0604020202020204" pitchFamily="34" charset="0"/>
                <a:cs typeface="Arial" panose="020B0604020202020204" pitchFamily="34" charset="0"/>
              </a:rPr>
              <a:t>Subtract “right” map, RMS difference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3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486304" cy="369332"/>
          </a:xfrm>
          <a:prstGeom prst="rect">
            <a:avLst/>
          </a:prstGeom>
          <a:noFill/>
        </p:spPr>
        <p:txBody>
          <a:bodyPr wrap="none" rtlCol="0">
            <a:spAutoFit/>
          </a:bodyPr>
          <a:lstStyle/>
          <a:p>
            <a:r>
              <a:rPr lang="en-US" dirty="0" smtClean="0"/>
              <a:t>&gt; 8x X-rays !</a:t>
            </a:r>
            <a:endParaRPr lang="en-US" dirty="0"/>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0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9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227336751"/>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146442" name="Chart" r:id="rId3" imgW="5692246" imgH="3931873" progId="MSGraph.Chart.8">
                  <p:embed followColorScheme="full"/>
                </p:oleObj>
              </mc:Choice>
              <mc:Fallback>
                <p:oleObj name="Chart" r:id="rId3" imgW="5692246" imgH="3931873" progId="MSGraph.Chart.8">
                  <p:embed followColorScheme="full"/>
                  <p:pic>
                    <p:nvPicPr>
                      <p:cNvPr id="71683" name="Object 3"/>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503497" y="6165433"/>
            <a:ext cx="374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Resolution cutoff (Å)</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1685" name="Text Box 5"/>
          <p:cNvSpPr txBox="1">
            <a:spLocks noChangeArrowheads="1"/>
          </p:cNvSpPr>
          <p:nvPr/>
        </p:nvSpPr>
        <p:spPr bwMode="auto">
          <a:xfrm rot="-5400000">
            <a:off x="-1434044" y="3263090"/>
            <a:ext cx="37369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Error in map (</a:t>
            </a:r>
            <a:r>
              <a:rPr kumimoji="0" lang="en-US" alt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rms</a:t>
            </a: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e</a:t>
            </a:r>
            <a:r>
              <a:rPr kumimoji="0" lang="en-US" altLang="en-US" sz="2800" b="1"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mn-cs"/>
              </a:rPr>
              <a:t>-</a:t>
            </a: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p:cNvSpPr txBox="1"/>
          <p:nvPr/>
        </p:nvSpPr>
        <p:spPr>
          <a:xfrm>
            <a:off x="1717533" y="0"/>
            <a:ext cx="57089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Optimal resolution cutoff</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188554"/>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97809695"/>
              </p:ext>
            </p:extLst>
          </p:nvPr>
        </p:nvGraphicFramePr>
        <p:xfrm>
          <a:off x="266700" y="590550"/>
          <a:ext cx="8877300" cy="5895975"/>
        </p:xfrm>
        <a:graphic>
          <a:graphicData uri="http://schemas.openxmlformats.org/presentationml/2006/ole">
            <mc:AlternateContent xmlns:mc="http://schemas.openxmlformats.org/markup-compatibility/2006">
              <mc:Choice xmlns:v="urn:schemas-microsoft-com:vml" Requires="v">
                <p:oleObj spid="_x0000_s147466" name="Chart" r:id="rId3" imgW="5920634" imgH="3931873" progId="MSGraph.Chart.8">
                  <p:embed followColorScheme="full"/>
                </p:oleObj>
              </mc:Choice>
              <mc:Fallback>
                <p:oleObj name="Chart" r:id="rId3" imgW="5920634" imgH="3931873" progId="MSGraph.Chart.8">
                  <p:embed followColorScheme="full"/>
                  <p:pic>
                    <p:nvPicPr>
                      <p:cNvPr id="71683" name="Object 3"/>
                      <p:cNvPicPr>
                        <a:picLocks noChangeAspect="1" noChangeArrowheads="1"/>
                      </p:cNvPicPr>
                      <p:nvPr/>
                    </p:nvPicPr>
                    <p:blipFill>
                      <a:blip r:embed="rId4"/>
                      <a:srcRect/>
                      <a:stretch>
                        <a:fillRect/>
                      </a:stretch>
                    </p:blipFill>
                    <p:spPr bwMode="auto">
                      <a:xfrm>
                        <a:off x="266700" y="590550"/>
                        <a:ext cx="8877300" cy="589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503497" y="6165433"/>
            <a:ext cx="374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Resolution cutoff (Å)</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1685" name="Text Box 5"/>
          <p:cNvSpPr txBox="1">
            <a:spLocks noChangeArrowheads="1"/>
          </p:cNvSpPr>
          <p:nvPr/>
        </p:nvSpPr>
        <p:spPr bwMode="auto">
          <a:xfrm rot="-5400000">
            <a:off x="-1690533" y="3263090"/>
            <a:ext cx="40607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Correlation Coefficient</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p:cNvSpPr txBox="1"/>
          <p:nvPr/>
        </p:nvSpPr>
        <p:spPr>
          <a:xfrm>
            <a:off x="1717533" y="0"/>
            <a:ext cx="57089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Optimal resolution cutoff</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3"/>
          <p:cNvSpPr/>
          <p:nvPr/>
        </p:nvSpPr>
        <p:spPr>
          <a:xfrm>
            <a:off x="1460938" y="851338"/>
            <a:ext cx="6369269" cy="3759214"/>
          </a:xfrm>
          <a:custGeom>
            <a:avLst/>
            <a:gdLst>
              <a:gd name="connsiteX0" fmla="*/ 0 w 6369269"/>
              <a:gd name="connsiteY0" fmla="*/ 430924 h 3759214"/>
              <a:gd name="connsiteX1" fmla="*/ 714703 w 6369269"/>
              <a:gd name="connsiteY1" fmla="*/ 1177159 h 3759214"/>
              <a:gd name="connsiteX2" fmla="*/ 1524000 w 6369269"/>
              <a:gd name="connsiteY2" fmla="*/ 1954924 h 3759214"/>
              <a:gd name="connsiteX3" fmla="*/ 2343807 w 6369269"/>
              <a:gd name="connsiteY3" fmla="*/ 2543503 h 3759214"/>
              <a:gd name="connsiteX4" fmla="*/ 3121572 w 6369269"/>
              <a:gd name="connsiteY4" fmla="*/ 3048000 h 3759214"/>
              <a:gd name="connsiteX5" fmla="*/ 3888828 w 6369269"/>
              <a:gd name="connsiteY5" fmla="*/ 3405352 h 3759214"/>
              <a:gd name="connsiteX6" fmla="*/ 4435365 w 6369269"/>
              <a:gd name="connsiteY6" fmla="*/ 3657600 h 3759214"/>
              <a:gd name="connsiteX7" fmla="*/ 4813738 w 6369269"/>
              <a:gd name="connsiteY7" fmla="*/ 3741683 h 3759214"/>
              <a:gd name="connsiteX8" fmla="*/ 5129048 w 6369269"/>
              <a:gd name="connsiteY8" fmla="*/ 3752193 h 3759214"/>
              <a:gd name="connsiteX9" fmla="*/ 5423338 w 6369269"/>
              <a:gd name="connsiteY9" fmla="*/ 3657600 h 3759214"/>
              <a:gd name="connsiteX10" fmla="*/ 5591503 w 6369269"/>
              <a:gd name="connsiteY10" fmla="*/ 3531476 h 3759214"/>
              <a:gd name="connsiteX11" fmla="*/ 5707117 w 6369269"/>
              <a:gd name="connsiteY11" fmla="*/ 3247696 h 3759214"/>
              <a:gd name="connsiteX12" fmla="*/ 5854262 w 6369269"/>
              <a:gd name="connsiteY12" fmla="*/ 2848303 h 3759214"/>
              <a:gd name="connsiteX13" fmla="*/ 6043448 w 6369269"/>
              <a:gd name="connsiteY13" fmla="*/ 2186152 h 3759214"/>
              <a:gd name="connsiteX14" fmla="*/ 6211614 w 6369269"/>
              <a:gd name="connsiteY14" fmla="*/ 1292772 h 3759214"/>
              <a:gd name="connsiteX15" fmla="*/ 6316717 w 6369269"/>
              <a:gd name="connsiteY15" fmla="*/ 546538 h 3759214"/>
              <a:gd name="connsiteX16" fmla="*/ 6369269 w 6369269"/>
              <a:gd name="connsiteY16" fmla="*/ 0 h 37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9269" h="3759214">
                <a:moveTo>
                  <a:pt x="0" y="430924"/>
                </a:moveTo>
                <a:cubicBezTo>
                  <a:pt x="230351" y="677041"/>
                  <a:pt x="460703" y="923159"/>
                  <a:pt x="714703" y="1177159"/>
                </a:cubicBezTo>
                <a:cubicBezTo>
                  <a:pt x="968703" y="1431159"/>
                  <a:pt x="1252483" y="1727200"/>
                  <a:pt x="1524000" y="1954924"/>
                </a:cubicBezTo>
                <a:cubicBezTo>
                  <a:pt x="1795517" y="2182648"/>
                  <a:pt x="2077545" y="2361324"/>
                  <a:pt x="2343807" y="2543503"/>
                </a:cubicBezTo>
                <a:cubicBezTo>
                  <a:pt x="2610069" y="2725682"/>
                  <a:pt x="2864068" y="2904358"/>
                  <a:pt x="3121572" y="3048000"/>
                </a:cubicBezTo>
                <a:cubicBezTo>
                  <a:pt x="3379076" y="3191642"/>
                  <a:pt x="3888828" y="3405352"/>
                  <a:pt x="3888828" y="3405352"/>
                </a:cubicBezTo>
                <a:cubicBezTo>
                  <a:pt x="4107793" y="3506952"/>
                  <a:pt x="4281213" y="3601545"/>
                  <a:pt x="4435365" y="3657600"/>
                </a:cubicBezTo>
                <a:cubicBezTo>
                  <a:pt x="4589517" y="3713655"/>
                  <a:pt x="4698124" y="3725918"/>
                  <a:pt x="4813738" y="3741683"/>
                </a:cubicBezTo>
                <a:cubicBezTo>
                  <a:pt x="4929352" y="3757448"/>
                  <a:pt x="5027448" y="3766207"/>
                  <a:pt x="5129048" y="3752193"/>
                </a:cubicBezTo>
                <a:cubicBezTo>
                  <a:pt x="5230648" y="3738179"/>
                  <a:pt x="5346262" y="3694386"/>
                  <a:pt x="5423338" y="3657600"/>
                </a:cubicBezTo>
                <a:cubicBezTo>
                  <a:pt x="5500414" y="3620814"/>
                  <a:pt x="5544207" y="3599793"/>
                  <a:pt x="5591503" y="3531476"/>
                </a:cubicBezTo>
                <a:cubicBezTo>
                  <a:pt x="5638799" y="3463159"/>
                  <a:pt x="5663324" y="3361558"/>
                  <a:pt x="5707117" y="3247696"/>
                </a:cubicBezTo>
                <a:cubicBezTo>
                  <a:pt x="5750910" y="3133834"/>
                  <a:pt x="5798207" y="3025227"/>
                  <a:pt x="5854262" y="2848303"/>
                </a:cubicBezTo>
                <a:cubicBezTo>
                  <a:pt x="5910317" y="2671379"/>
                  <a:pt x="5983889" y="2445407"/>
                  <a:pt x="6043448" y="2186152"/>
                </a:cubicBezTo>
                <a:cubicBezTo>
                  <a:pt x="6103007" y="1926897"/>
                  <a:pt x="6166069" y="1566041"/>
                  <a:pt x="6211614" y="1292772"/>
                </a:cubicBezTo>
                <a:cubicBezTo>
                  <a:pt x="6257159" y="1019503"/>
                  <a:pt x="6290441" y="762000"/>
                  <a:pt x="6316717" y="546538"/>
                </a:cubicBezTo>
                <a:cubicBezTo>
                  <a:pt x="6342993" y="331076"/>
                  <a:pt x="6356131" y="165538"/>
                  <a:pt x="6369269"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54513393"/>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385399098"/>
              </p:ext>
            </p:extLst>
          </p:nvPr>
        </p:nvGraphicFramePr>
        <p:xfrm>
          <a:off x="266700" y="590550"/>
          <a:ext cx="8877300" cy="5895975"/>
        </p:xfrm>
        <a:graphic>
          <a:graphicData uri="http://schemas.openxmlformats.org/presentationml/2006/ole">
            <mc:AlternateContent xmlns:mc="http://schemas.openxmlformats.org/markup-compatibility/2006">
              <mc:Choice xmlns:v="urn:schemas-microsoft-com:vml" Requires="v">
                <p:oleObj spid="_x0000_s148490" name="Chart" r:id="rId3" imgW="5920634" imgH="3931873" progId="MSGraph.Chart.8">
                  <p:embed followColorScheme="full"/>
                </p:oleObj>
              </mc:Choice>
              <mc:Fallback>
                <p:oleObj name="Chart" r:id="rId3" imgW="5920634" imgH="3931873" progId="MSGraph.Chart.8">
                  <p:embed followColorScheme="full"/>
                  <p:pic>
                    <p:nvPicPr>
                      <p:cNvPr id="71683" name="Object 3"/>
                      <p:cNvPicPr>
                        <a:picLocks noChangeAspect="1" noChangeArrowheads="1"/>
                      </p:cNvPicPr>
                      <p:nvPr/>
                    </p:nvPicPr>
                    <p:blipFill>
                      <a:blip r:embed="rId4"/>
                      <a:srcRect/>
                      <a:stretch>
                        <a:fillRect/>
                      </a:stretch>
                    </p:blipFill>
                    <p:spPr bwMode="auto">
                      <a:xfrm>
                        <a:off x="266700" y="590550"/>
                        <a:ext cx="8877300" cy="589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503497" y="6165433"/>
            <a:ext cx="374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Resolution cutoff (Å)</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1685" name="Text Box 5"/>
          <p:cNvSpPr txBox="1">
            <a:spLocks noChangeArrowheads="1"/>
          </p:cNvSpPr>
          <p:nvPr/>
        </p:nvSpPr>
        <p:spPr bwMode="auto">
          <a:xfrm rot="-5400000">
            <a:off x="-1690533" y="3263090"/>
            <a:ext cx="40607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Correlation Coefficient</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p:cNvSpPr txBox="1"/>
          <p:nvPr/>
        </p:nvSpPr>
        <p:spPr>
          <a:xfrm>
            <a:off x="1717533" y="0"/>
            <a:ext cx="57089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Optimal resolution cutoff</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3"/>
          <p:cNvSpPr/>
          <p:nvPr/>
        </p:nvSpPr>
        <p:spPr>
          <a:xfrm>
            <a:off x="1460938" y="851338"/>
            <a:ext cx="6369269" cy="3759214"/>
          </a:xfrm>
          <a:custGeom>
            <a:avLst/>
            <a:gdLst>
              <a:gd name="connsiteX0" fmla="*/ 0 w 6369269"/>
              <a:gd name="connsiteY0" fmla="*/ 430924 h 3759214"/>
              <a:gd name="connsiteX1" fmla="*/ 714703 w 6369269"/>
              <a:gd name="connsiteY1" fmla="*/ 1177159 h 3759214"/>
              <a:gd name="connsiteX2" fmla="*/ 1524000 w 6369269"/>
              <a:gd name="connsiteY2" fmla="*/ 1954924 h 3759214"/>
              <a:gd name="connsiteX3" fmla="*/ 2343807 w 6369269"/>
              <a:gd name="connsiteY3" fmla="*/ 2543503 h 3759214"/>
              <a:gd name="connsiteX4" fmla="*/ 3121572 w 6369269"/>
              <a:gd name="connsiteY4" fmla="*/ 3048000 h 3759214"/>
              <a:gd name="connsiteX5" fmla="*/ 3888828 w 6369269"/>
              <a:gd name="connsiteY5" fmla="*/ 3405352 h 3759214"/>
              <a:gd name="connsiteX6" fmla="*/ 4435365 w 6369269"/>
              <a:gd name="connsiteY6" fmla="*/ 3657600 h 3759214"/>
              <a:gd name="connsiteX7" fmla="*/ 4813738 w 6369269"/>
              <a:gd name="connsiteY7" fmla="*/ 3741683 h 3759214"/>
              <a:gd name="connsiteX8" fmla="*/ 5129048 w 6369269"/>
              <a:gd name="connsiteY8" fmla="*/ 3752193 h 3759214"/>
              <a:gd name="connsiteX9" fmla="*/ 5423338 w 6369269"/>
              <a:gd name="connsiteY9" fmla="*/ 3657600 h 3759214"/>
              <a:gd name="connsiteX10" fmla="*/ 5591503 w 6369269"/>
              <a:gd name="connsiteY10" fmla="*/ 3531476 h 3759214"/>
              <a:gd name="connsiteX11" fmla="*/ 5707117 w 6369269"/>
              <a:gd name="connsiteY11" fmla="*/ 3247696 h 3759214"/>
              <a:gd name="connsiteX12" fmla="*/ 5854262 w 6369269"/>
              <a:gd name="connsiteY12" fmla="*/ 2848303 h 3759214"/>
              <a:gd name="connsiteX13" fmla="*/ 6043448 w 6369269"/>
              <a:gd name="connsiteY13" fmla="*/ 2186152 h 3759214"/>
              <a:gd name="connsiteX14" fmla="*/ 6211614 w 6369269"/>
              <a:gd name="connsiteY14" fmla="*/ 1292772 h 3759214"/>
              <a:gd name="connsiteX15" fmla="*/ 6316717 w 6369269"/>
              <a:gd name="connsiteY15" fmla="*/ 546538 h 3759214"/>
              <a:gd name="connsiteX16" fmla="*/ 6369269 w 6369269"/>
              <a:gd name="connsiteY16" fmla="*/ 0 h 37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9269" h="3759214">
                <a:moveTo>
                  <a:pt x="0" y="430924"/>
                </a:moveTo>
                <a:cubicBezTo>
                  <a:pt x="230351" y="677041"/>
                  <a:pt x="460703" y="923159"/>
                  <a:pt x="714703" y="1177159"/>
                </a:cubicBezTo>
                <a:cubicBezTo>
                  <a:pt x="968703" y="1431159"/>
                  <a:pt x="1252483" y="1727200"/>
                  <a:pt x="1524000" y="1954924"/>
                </a:cubicBezTo>
                <a:cubicBezTo>
                  <a:pt x="1795517" y="2182648"/>
                  <a:pt x="2077545" y="2361324"/>
                  <a:pt x="2343807" y="2543503"/>
                </a:cubicBezTo>
                <a:cubicBezTo>
                  <a:pt x="2610069" y="2725682"/>
                  <a:pt x="2864068" y="2904358"/>
                  <a:pt x="3121572" y="3048000"/>
                </a:cubicBezTo>
                <a:cubicBezTo>
                  <a:pt x="3379076" y="3191642"/>
                  <a:pt x="3888828" y="3405352"/>
                  <a:pt x="3888828" y="3405352"/>
                </a:cubicBezTo>
                <a:cubicBezTo>
                  <a:pt x="4107793" y="3506952"/>
                  <a:pt x="4281213" y="3601545"/>
                  <a:pt x="4435365" y="3657600"/>
                </a:cubicBezTo>
                <a:cubicBezTo>
                  <a:pt x="4589517" y="3713655"/>
                  <a:pt x="4698124" y="3725918"/>
                  <a:pt x="4813738" y="3741683"/>
                </a:cubicBezTo>
                <a:cubicBezTo>
                  <a:pt x="4929352" y="3757448"/>
                  <a:pt x="5027448" y="3766207"/>
                  <a:pt x="5129048" y="3752193"/>
                </a:cubicBezTo>
                <a:cubicBezTo>
                  <a:pt x="5230648" y="3738179"/>
                  <a:pt x="5346262" y="3694386"/>
                  <a:pt x="5423338" y="3657600"/>
                </a:cubicBezTo>
                <a:cubicBezTo>
                  <a:pt x="5500414" y="3620814"/>
                  <a:pt x="5544207" y="3599793"/>
                  <a:pt x="5591503" y="3531476"/>
                </a:cubicBezTo>
                <a:cubicBezTo>
                  <a:pt x="5638799" y="3463159"/>
                  <a:pt x="5663324" y="3361558"/>
                  <a:pt x="5707117" y="3247696"/>
                </a:cubicBezTo>
                <a:cubicBezTo>
                  <a:pt x="5750910" y="3133834"/>
                  <a:pt x="5798207" y="3025227"/>
                  <a:pt x="5854262" y="2848303"/>
                </a:cubicBezTo>
                <a:cubicBezTo>
                  <a:pt x="5910317" y="2671379"/>
                  <a:pt x="5983889" y="2445407"/>
                  <a:pt x="6043448" y="2186152"/>
                </a:cubicBezTo>
                <a:cubicBezTo>
                  <a:pt x="6103007" y="1926897"/>
                  <a:pt x="6166069" y="1566041"/>
                  <a:pt x="6211614" y="1292772"/>
                </a:cubicBezTo>
                <a:cubicBezTo>
                  <a:pt x="6257159" y="1019503"/>
                  <a:pt x="6290441" y="762000"/>
                  <a:pt x="6316717" y="546538"/>
                </a:cubicBezTo>
                <a:cubicBezTo>
                  <a:pt x="6342993" y="331076"/>
                  <a:pt x="6356131" y="165538"/>
                  <a:pt x="6369269"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79553887"/>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862094938"/>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149514" name="Chart" r:id="rId3" imgW="5692246" imgH="3931873" progId="MSGraph.Chart.8">
                  <p:embed followColorScheme="full"/>
                </p:oleObj>
              </mc:Choice>
              <mc:Fallback>
                <p:oleObj name="Chart" r:id="rId3" imgW="5692246" imgH="3931873" progId="MSGraph.Chart.8">
                  <p:embed followColorScheme="full"/>
                  <p:pic>
                    <p:nvPicPr>
                      <p:cNvPr id="71683" name="Object 3"/>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503497" y="6165433"/>
            <a:ext cx="374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Resolution cutoff (Å)</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1685" name="Text Box 5"/>
          <p:cNvSpPr txBox="1">
            <a:spLocks noChangeArrowheads="1"/>
          </p:cNvSpPr>
          <p:nvPr/>
        </p:nvSpPr>
        <p:spPr bwMode="auto">
          <a:xfrm rot="-5400000">
            <a:off x="-1434044" y="3263090"/>
            <a:ext cx="37369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Error in map (</a:t>
            </a:r>
            <a:r>
              <a:rPr kumimoji="0" lang="en-US" alt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rms</a:t>
            </a: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e</a:t>
            </a:r>
            <a:r>
              <a:rPr kumimoji="0" lang="en-US" altLang="en-US" sz="2800" b="1"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mn-cs"/>
              </a:rPr>
              <a:t>-</a:t>
            </a: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p:cNvSpPr txBox="1"/>
          <p:nvPr/>
        </p:nvSpPr>
        <p:spPr>
          <a:xfrm>
            <a:off x="928914" y="0"/>
            <a:ext cx="57089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Optimal resolution cutoff</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1107061"/>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986074804"/>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150538" name="Chart" r:id="rId3" imgW="6035040" imgH="3977498" progId="MSGraph.Chart.8">
                  <p:embed followColorScheme="full"/>
                </p:oleObj>
              </mc:Choice>
              <mc:Fallback>
                <p:oleObj name="Chart" r:id="rId3" imgW="6035040" imgH="3977498" progId="MSGraph.Chart.8">
                  <p:embed followColorScheme="full"/>
                  <p:pic>
                    <p:nvPicPr>
                      <p:cNvPr id="71683" name="Object 3"/>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949677" y="2989821"/>
            <a:ext cx="26420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log( intensity )</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p:cNvSpPr txBox="1"/>
          <p:nvPr/>
        </p:nvSpPr>
        <p:spPr>
          <a:xfrm>
            <a:off x="3197265" y="0"/>
            <a:ext cx="27494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Wilson Plot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Box 6"/>
          <p:cNvSpPr txBox="1">
            <a:spLocks noChangeArrowheads="1"/>
          </p:cNvSpPr>
          <p:nvPr/>
        </p:nvSpPr>
        <p:spPr bwMode="auto">
          <a:xfrm>
            <a:off x="1072056" y="5724476"/>
            <a:ext cx="7935310" cy="12618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altLang="en-US" sz="2000" b="1" i="0" u="none" strike="noStrike" kern="1200" cap="none" spc="0" normalizeH="0" baseline="0" noProof="0" dirty="0" smtClean="0">
                <a:ln>
                  <a:noFill/>
                </a:ln>
                <a:solidFill>
                  <a:srgbClr val="000000"/>
                </a:solidFill>
                <a:effectLst/>
                <a:uLnTx/>
                <a:uFillTx/>
                <a:latin typeface="Arial" charset="0"/>
                <a:ea typeface="+mn-ea"/>
                <a:cs typeface="+mn-cs"/>
              </a:rPr>
              <a:t>        2.2     1.6      1.3      1.1     1.0      0.9    0.85     0.8    0.75     0.7</a:t>
            </a:r>
            <a:endParaRPr kumimoji="0" lang="en-US" altLang="en-US" sz="20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4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mn-ea"/>
                <a:cs typeface="+mn-cs"/>
              </a:rPr>
              <a:t>			resolution (Å)</a:t>
            </a:r>
          </a:p>
          <a:p>
            <a:pPr marL="0" marR="0" lvl="0" indent="0" algn="l" defTabSz="914400" rtl="0" eaLnBrk="1" fontAlgn="base" latinLnBrk="0" hangingPunct="1">
              <a:lnSpc>
                <a:spcPct val="14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TextBox 2"/>
          <p:cNvSpPr txBox="1"/>
          <p:nvPr/>
        </p:nvSpPr>
        <p:spPr>
          <a:xfrm rot="5400000">
            <a:off x="1077666" y="5702239"/>
            <a:ext cx="301686"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8</a:t>
            </a:r>
            <a:endPar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9" name="TextBox 8"/>
          <p:cNvSpPr txBox="1"/>
          <p:nvPr/>
        </p:nvSpPr>
        <p:spPr>
          <a:xfrm>
            <a:off x="7940224" y="967330"/>
            <a:ext cx="301686"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2</a:t>
            </a:r>
            <a:endPar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125857443"/>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Optimum resolution cutoff is: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590800"/>
            <a:ext cx="8229600" cy="3535363"/>
          </a:xfrm>
        </p:spPr>
        <p:txBody>
          <a:bodyPr>
            <a:normAutofit/>
          </a:bodyPr>
          <a:lstStyle/>
          <a:p>
            <a:pPr marL="0" indent="0" algn="ctr">
              <a:buNone/>
            </a:pPr>
            <a:r>
              <a:rPr lang="en-US" sz="13800" dirty="0" smtClean="0">
                <a:latin typeface="Arial" panose="020B0604020202020204" pitchFamily="34" charset="0"/>
                <a:cs typeface="Arial" panose="020B0604020202020204" pitchFamily="34" charset="0"/>
              </a:rPr>
              <a:t>0.0 Å</a:t>
            </a:r>
            <a:endParaRPr lang="en-US" sz="1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451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62200"/>
          </a:xfrm>
        </p:spPr>
        <p:txBody>
          <a:bodyPr>
            <a:normAutofit/>
          </a:bodyPr>
          <a:lstStyle/>
          <a:p>
            <a:r>
              <a:rPr lang="en-US" sz="5400" dirty="0" smtClean="0">
                <a:latin typeface="Arial" panose="020B0604020202020204" pitchFamily="34" charset="0"/>
                <a:cs typeface="Arial" panose="020B0604020202020204" pitchFamily="34" charset="0"/>
              </a:rPr>
              <a:t>Trick Question:</a:t>
            </a:r>
            <a:br>
              <a:rPr lang="en-US" sz="5400" dirty="0" smtClean="0">
                <a:latin typeface="Arial" panose="020B0604020202020204" pitchFamily="34" charset="0"/>
                <a:cs typeface="Arial" panose="020B0604020202020204" pitchFamily="34" charset="0"/>
              </a:rPr>
            </a:br>
            <a:r>
              <a:rPr lang="en-US" sz="5400" dirty="0" smtClean="0">
                <a:latin typeface="Arial" panose="020B0604020202020204" pitchFamily="34" charset="0"/>
                <a:cs typeface="Arial" panose="020B0604020202020204" pitchFamily="34" charset="0"/>
              </a:rPr>
              <a:t>What is the space group?</a:t>
            </a:r>
            <a:endParaRPr lang="en-US" sz="5400" dirty="0">
              <a:latin typeface="Arial" panose="020B0604020202020204" pitchFamily="34" charset="0"/>
              <a:cs typeface="Arial" panose="020B0604020202020204" pitchFamily="34" charset="0"/>
            </a:endParaRPr>
          </a:p>
        </p:txBody>
      </p:sp>
      <p:sp>
        <p:nvSpPr>
          <p:cNvPr id="4" name="TextBox 3"/>
          <p:cNvSpPr txBox="1"/>
          <p:nvPr/>
        </p:nvSpPr>
        <p:spPr>
          <a:xfrm>
            <a:off x="1600200" y="3276600"/>
            <a:ext cx="5857694"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 = 63 b = 63 c = 63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4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α</a:t>
            </a:r>
            <a:r>
              <a:rPr kumimoji="0" lang="en-US" sz="4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 90 </a:t>
            </a:r>
            <a:r>
              <a:rPr kumimoji="0" lang="el-GR" sz="4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β</a:t>
            </a:r>
            <a:r>
              <a:rPr kumimoji="0" lang="en-US" sz="4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 90 </a:t>
            </a:r>
            <a:r>
              <a:rPr kumimoji="0" lang="el-GR" sz="4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γ</a:t>
            </a:r>
            <a:r>
              <a:rPr kumimoji="0" lang="en-US" sz="4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 90</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181760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p:spPr>
        <p:txBody>
          <a:bodyPr>
            <a:normAutofit/>
          </a:bodyPr>
          <a:lstStyle/>
          <a:p>
            <a:r>
              <a:rPr lang="en-US" sz="6000" b="1" dirty="0" smtClean="0">
                <a:latin typeface="Arial" panose="020B0604020202020204" pitchFamily="34" charset="0"/>
                <a:cs typeface="Arial" panose="020B0604020202020204" pitchFamily="34" charset="0"/>
              </a:rPr>
              <a:t>What you know when:</a:t>
            </a:r>
            <a:endParaRPr lang="en-US" sz="6000" b="1" dirty="0">
              <a:latin typeface="Arial" panose="020B0604020202020204" pitchFamily="34" charset="0"/>
              <a:cs typeface="Arial" panose="020B0604020202020204" pitchFamily="34" charset="0"/>
            </a:endParaRPr>
          </a:p>
        </p:txBody>
      </p:sp>
      <p:sp>
        <p:nvSpPr>
          <p:cNvPr id="4" name="TextBox 3"/>
          <p:cNvSpPr txBox="1"/>
          <p:nvPr/>
        </p:nvSpPr>
        <p:spPr>
          <a:xfrm>
            <a:off x="609600" y="1600200"/>
            <a:ext cx="7957628" cy="3785652"/>
          </a:xfrm>
          <a:prstGeom prst="rect">
            <a:avLst/>
          </a:prstGeom>
          <a:noFill/>
        </p:spPr>
        <p:txBody>
          <a:bodyPr wrap="none" rtlCol="0">
            <a:spAutoFit/>
          </a:bodyPr>
          <a:lstStyle/>
          <a:p>
            <a:pPr marL="0" marR="0" lvl="0" indent="0" algn="l" defTabSz="914400" rtl="0" eaLnBrk="1" fontAlgn="base" latinLnBrk="0" hangingPunct="1">
              <a:lnSpc>
                <a:spcPct val="200000"/>
              </a:lnSpc>
              <a:spcBef>
                <a:spcPct val="0"/>
              </a:spcBef>
              <a:spcAft>
                <a:spcPct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Autoindexing</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Lattice (14)</a:t>
            </a:r>
          </a:p>
          <a:p>
            <a:pPr marL="0" marR="0" lvl="0" indent="0" algn="l" defTabSz="914400" rtl="0" eaLnBrk="1" fontAlgn="base" latinLnBrk="0" hangingPunct="1">
              <a:lnSpc>
                <a:spcPct val="2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Scaling:			Point Group (43)</a:t>
            </a:r>
          </a:p>
          <a:p>
            <a:pPr marL="0" marR="0" lvl="0" indent="0" algn="l" defTabSz="914400" rtl="0" eaLnBrk="1" fontAlgn="base" latinLnBrk="0" hangingPunct="1">
              <a:lnSpc>
                <a:spcPct val="2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Refinement:		Space Group (84)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767648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sp>
        <p:nvSpPr>
          <p:cNvPr id="4" name="Rectangle 3"/>
          <p:cNvSpPr/>
          <p:nvPr/>
        </p:nvSpPr>
        <p:spPr>
          <a:xfrm>
            <a:off x="2264229" y="1669142"/>
            <a:ext cx="4630057" cy="44849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Rectangle 5"/>
          <p:cNvSpPr/>
          <p:nvPr/>
        </p:nvSpPr>
        <p:spPr>
          <a:xfrm>
            <a:off x="2264229" y="1669142"/>
            <a:ext cx="1850571"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5" name="Flowchart: Or 14"/>
          <p:cNvSpPr/>
          <p:nvPr/>
        </p:nvSpPr>
        <p:spPr>
          <a:xfrm>
            <a:off x="4000500"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 name="TextBox 15"/>
          <p:cNvSpPr txBox="1"/>
          <p:nvPr/>
        </p:nvSpPr>
        <p:spPr>
          <a:xfrm>
            <a:off x="1795190" y="1262742"/>
            <a:ext cx="93807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7" name="TextBox 16"/>
          <p:cNvSpPr txBox="1"/>
          <p:nvPr/>
        </p:nvSpPr>
        <p:spPr>
          <a:xfrm>
            <a:off x="2577531" y="3193913"/>
            <a:ext cx="112562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Beam X</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8" name="TextBox 17"/>
          <p:cNvSpPr txBox="1"/>
          <p:nvPr/>
        </p:nvSpPr>
        <p:spPr>
          <a:xfrm rot="16200000">
            <a:off x="3339715" y="2329542"/>
            <a:ext cx="112101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Beam Y</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pic>
        <p:nvPicPr>
          <p:cNvPr id="19"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89" b="89730" l="4839" r="100000"/>
                    </a14:imgEffect>
                  </a14:imgLayer>
                </a14:imgProps>
              </a:ext>
              <a:ext uri="{28A0092B-C50C-407E-A947-70E740481C1C}">
                <a14:useLocalDpi xmlns:a14="http://schemas.microsoft.com/office/drawing/2010/main" val="0"/>
              </a:ext>
            </a:extLst>
          </a:blip>
          <a:srcRect/>
          <a:stretch>
            <a:fillRect/>
          </a:stretch>
        </p:blipFill>
        <p:spPr bwMode="auto">
          <a:xfrm rot="5400000">
            <a:off x="2973694" y="4795237"/>
            <a:ext cx="3004788" cy="112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89" b="89730" l="4839" r="100000"/>
                    </a14:imgEffect>
                  </a14:imgLayer>
                </a14:imgProps>
              </a:ext>
              <a:ext uri="{28A0092B-C50C-407E-A947-70E740481C1C}">
                <a14:useLocalDpi xmlns:a14="http://schemas.microsoft.com/office/drawing/2010/main" val="0"/>
              </a:ext>
            </a:extLst>
          </a:blip>
          <a:srcRect/>
          <a:stretch>
            <a:fillRect/>
          </a:stretch>
        </p:blipFill>
        <p:spPr bwMode="auto">
          <a:xfrm>
            <a:off x="4622636" y="3377867"/>
            <a:ext cx="3004788" cy="112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99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sp>
        <p:nvSpPr>
          <p:cNvPr id="4" name="Rectangle 3"/>
          <p:cNvSpPr/>
          <p:nvPr/>
        </p:nvSpPr>
        <p:spPr>
          <a:xfrm>
            <a:off x="2264229" y="1669142"/>
            <a:ext cx="4630057" cy="44849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Rectangle 5"/>
          <p:cNvSpPr/>
          <p:nvPr/>
        </p:nvSpPr>
        <p:spPr>
          <a:xfrm>
            <a:off x="2264229" y="1669142"/>
            <a:ext cx="1850571"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5" name="Flowchart: Or 14"/>
          <p:cNvSpPr/>
          <p:nvPr/>
        </p:nvSpPr>
        <p:spPr>
          <a:xfrm>
            <a:off x="4000500"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 name="TextBox 15"/>
          <p:cNvSpPr txBox="1"/>
          <p:nvPr/>
        </p:nvSpPr>
        <p:spPr>
          <a:xfrm>
            <a:off x="1795190" y="1262742"/>
            <a:ext cx="93807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7" name="TextBox 16"/>
          <p:cNvSpPr txBox="1"/>
          <p:nvPr/>
        </p:nvSpPr>
        <p:spPr>
          <a:xfrm>
            <a:off x="2577531" y="3193913"/>
            <a:ext cx="98456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Beam Y</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8" name="TextBox 17"/>
          <p:cNvSpPr txBox="1"/>
          <p:nvPr/>
        </p:nvSpPr>
        <p:spPr>
          <a:xfrm rot="16200000">
            <a:off x="3403932" y="2329542"/>
            <a:ext cx="99257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Beam X</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21559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2916035935"/>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grpSp>
        <p:nvGrpSpPr>
          <p:cNvPr id="3" name="Group 2"/>
          <p:cNvGrpSpPr/>
          <p:nvPr/>
        </p:nvGrpSpPr>
        <p:grpSpPr>
          <a:xfrm>
            <a:off x="1828802" y="1669142"/>
            <a:ext cx="5065484" cy="4907734"/>
            <a:chOff x="1828802" y="1669142"/>
            <a:chExt cx="5065484" cy="4907734"/>
          </a:xfrm>
        </p:grpSpPr>
        <p:sp>
          <p:nvSpPr>
            <p:cNvPr id="4" name="Rectangle 3"/>
            <p:cNvSpPr/>
            <p:nvPr/>
          </p:nvSpPr>
          <p:spPr>
            <a:xfrm>
              <a:off x="2264229" y="1669142"/>
              <a:ext cx="4630057" cy="44849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Rectangle 5"/>
            <p:cNvSpPr/>
            <p:nvPr/>
          </p:nvSpPr>
          <p:spPr>
            <a:xfrm flipV="1">
              <a:off x="2264229" y="3609976"/>
              <a:ext cx="1850571" cy="256222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5" name="Flowchart: Or 14"/>
            <p:cNvSpPr/>
            <p:nvPr/>
          </p:nvSpPr>
          <p:spPr>
            <a:xfrm>
              <a:off x="4000500"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 name="TextBox 15"/>
            <p:cNvSpPr txBox="1"/>
            <p:nvPr/>
          </p:nvSpPr>
          <p:spPr>
            <a:xfrm rot="16200000">
              <a:off x="1559818" y="5907783"/>
              <a:ext cx="93807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7" name="TextBox 16"/>
            <p:cNvSpPr txBox="1"/>
            <p:nvPr/>
          </p:nvSpPr>
          <p:spPr>
            <a:xfrm>
              <a:off x="2577531" y="3193913"/>
              <a:ext cx="98456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Beam Y</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8" name="TextBox 17"/>
            <p:cNvSpPr txBox="1"/>
            <p:nvPr/>
          </p:nvSpPr>
          <p:spPr>
            <a:xfrm rot="16200000">
              <a:off x="3361365" y="4563435"/>
              <a:ext cx="99257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Beam X</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grpSp>
    </p:spTree>
    <p:extLst>
      <p:ext uri="{BB962C8B-B14F-4D97-AF65-F5344CB8AC3E}">
        <p14:creationId xmlns:p14="http://schemas.microsoft.com/office/powerpoint/2010/main" val="285341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sp>
        <p:nvSpPr>
          <p:cNvPr id="4" name="Rectangle 3"/>
          <p:cNvSpPr/>
          <p:nvPr/>
        </p:nvSpPr>
        <p:spPr>
          <a:xfrm>
            <a:off x="2264229" y="1669142"/>
            <a:ext cx="4630057" cy="44849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Rectangle 5"/>
          <p:cNvSpPr/>
          <p:nvPr/>
        </p:nvSpPr>
        <p:spPr>
          <a:xfrm>
            <a:off x="2264229" y="1669142"/>
            <a:ext cx="1850571"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5" name="Flowchart: Or 14"/>
          <p:cNvSpPr/>
          <p:nvPr/>
        </p:nvSpPr>
        <p:spPr>
          <a:xfrm>
            <a:off x="4000500"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 name="TextBox 15"/>
          <p:cNvSpPr txBox="1"/>
          <p:nvPr/>
        </p:nvSpPr>
        <p:spPr>
          <a:xfrm>
            <a:off x="1795190" y="1262742"/>
            <a:ext cx="93807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7" name="TextBox 16"/>
          <p:cNvSpPr txBox="1"/>
          <p:nvPr/>
        </p:nvSpPr>
        <p:spPr>
          <a:xfrm>
            <a:off x="2577531" y="3193913"/>
            <a:ext cx="112562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Beam X</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8" name="TextBox 17"/>
          <p:cNvSpPr txBox="1"/>
          <p:nvPr/>
        </p:nvSpPr>
        <p:spPr>
          <a:xfrm rot="16200000">
            <a:off x="3339715" y="2329542"/>
            <a:ext cx="112101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Beam Y</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72879947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grpSp>
        <p:nvGrpSpPr>
          <p:cNvPr id="3" name="Group 2"/>
          <p:cNvGrpSpPr/>
          <p:nvPr/>
        </p:nvGrpSpPr>
        <p:grpSpPr>
          <a:xfrm>
            <a:off x="3773713" y="1262742"/>
            <a:ext cx="1335315" cy="4891314"/>
            <a:chOff x="1795190" y="1262742"/>
            <a:chExt cx="5099096" cy="4891314"/>
          </a:xfrm>
        </p:grpSpPr>
        <p:sp>
          <p:nvSpPr>
            <p:cNvPr id="4" name="Rectangle 3"/>
            <p:cNvSpPr/>
            <p:nvPr/>
          </p:nvSpPr>
          <p:spPr>
            <a:xfrm>
              <a:off x="2264229" y="1669142"/>
              <a:ext cx="4630057" cy="44849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Rectangle 5"/>
            <p:cNvSpPr/>
            <p:nvPr/>
          </p:nvSpPr>
          <p:spPr>
            <a:xfrm>
              <a:off x="2264229" y="1669142"/>
              <a:ext cx="1850571"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5" name="Flowchart: Or 14"/>
            <p:cNvSpPr/>
            <p:nvPr/>
          </p:nvSpPr>
          <p:spPr>
            <a:xfrm>
              <a:off x="4000500"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 name="TextBox 15"/>
            <p:cNvSpPr txBox="1"/>
            <p:nvPr/>
          </p:nvSpPr>
          <p:spPr>
            <a:xfrm>
              <a:off x="1795190" y="1262742"/>
              <a:ext cx="93807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7" name="TextBox 16"/>
            <p:cNvSpPr txBox="1"/>
            <p:nvPr/>
          </p:nvSpPr>
          <p:spPr>
            <a:xfrm>
              <a:off x="2577531" y="3193913"/>
              <a:ext cx="112562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Beam X</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8" name="TextBox 17"/>
            <p:cNvSpPr txBox="1"/>
            <p:nvPr/>
          </p:nvSpPr>
          <p:spPr>
            <a:xfrm rot="16200000">
              <a:off x="3339715" y="2329542"/>
              <a:ext cx="112101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Beam Y</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grpSp>
      <p:pic>
        <p:nvPicPr>
          <p:cNvPr id="10"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89" b="89730" l="4839" r="100000"/>
                    </a14:imgEffect>
                  </a14:imgLayer>
                </a14:imgProps>
              </a:ext>
              <a:ext uri="{28A0092B-C50C-407E-A947-70E740481C1C}">
                <a14:useLocalDpi xmlns:a14="http://schemas.microsoft.com/office/drawing/2010/main" val="0"/>
              </a:ext>
            </a:extLst>
          </a:blip>
          <a:srcRect/>
          <a:stretch>
            <a:fillRect/>
          </a:stretch>
        </p:blipFill>
        <p:spPr bwMode="auto">
          <a:xfrm rot="5400000">
            <a:off x="5949123" y="4437701"/>
            <a:ext cx="3004788" cy="112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JMHolton\AppData\Local\Microsoft\Windows\Temporary Internet Files\Content.IE5\4QLM08AV\1024px-Detector_ey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753916" flipH="1">
            <a:off x="6679705" y="2392092"/>
            <a:ext cx="1109852" cy="11098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JMHolton\AppData\Local\Microsoft\Windows\Temporary Internet Files\Content.IE5\4QLM08AV\1024px-Detector_ey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46084">
            <a:off x="982846" y="2377731"/>
            <a:ext cx="1109852" cy="11098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MHolton\AppData\Local\Microsoft\Windows\Temporary Internet Files\Content.IE5\Q7VL0QR2\Photog_trans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245" y="3609976"/>
            <a:ext cx="1972355" cy="2382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6801" y="1262742"/>
            <a:ext cx="2242922"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Cameraman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View</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6640280" y="1378856"/>
            <a:ext cx="1164101" cy="95410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Beam</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View</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879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sp>
        <p:nvSpPr>
          <p:cNvPr id="4" name="Rectangle 3"/>
          <p:cNvSpPr/>
          <p:nvPr/>
        </p:nvSpPr>
        <p:spPr>
          <a:xfrm>
            <a:off x="2264229" y="1669142"/>
            <a:ext cx="4630057" cy="44849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Rectangle 5"/>
          <p:cNvSpPr/>
          <p:nvPr/>
        </p:nvSpPr>
        <p:spPr>
          <a:xfrm>
            <a:off x="2264229" y="1669142"/>
            <a:ext cx="1850571"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5" name="Flowchart: Or 14"/>
          <p:cNvSpPr/>
          <p:nvPr/>
        </p:nvSpPr>
        <p:spPr>
          <a:xfrm>
            <a:off x="4000500"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 name="TextBox 15"/>
          <p:cNvSpPr txBox="1"/>
          <p:nvPr/>
        </p:nvSpPr>
        <p:spPr>
          <a:xfrm>
            <a:off x="1795190" y="1262742"/>
            <a:ext cx="95250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9" name="Rectangle 18"/>
          <p:cNvSpPr/>
          <p:nvPr/>
        </p:nvSpPr>
        <p:spPr>
          <a:xfrm>
            <a:off x="2264229" y="4213222"/>
            <a:ext cx="1850571"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0" name="Rectangle 19"/>
          <p:cNvSpPr/>
          <p:nvPr/>
        </p:nvSpPr>
        <p:spPr>
          <a:xfrm>
            <a:off x="5048578" y="4213222"/>
            <a:ext cx="1845707"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1" name="Rectangle 20"/>
          <p:cNvSpPr/>
          <p:nvPr/>
        </p:nvSpPr>
        <p:spPr>
          <a:xfrm>
            <a:off x="5048579" y="1669142"/>
            <a:ext cx="1845707"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 name="Flowchart: Or 9"/>
          <p:cNvSpPr/>
          <p:nvPr/>
        </p:nvSpPr>
        <p:spPr>
          <a:xfrm>
            <a:off x="4929415"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3" name="Flowchart: Or 12"/>
          <p:cNvSpPr/>
          <p:nvPr/>
        </p:nvSpPr>
        <p:spPr>
          <a:xfrm>
            <a:off x="4929415" y="4093479"/>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4" name="Flowchart: Or 13"/>
          <p:cNvSpPr/>
          <p:nvPr/>
        </p:nvSpPr>
        <p:spPr>
          <a:xfrm>
            <a:off x="4000500" y="4098922"/>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3" name="TextBox 22"/>
          <p:cNvSpPr txBox="1"/>
          <p:nvPr/>
        </p:nvSpPr>
        <p:spPr>
          <a:xfrm>
            <a:off x="6301875" y="1284513"/>
            <a:ext cx="95250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24" name="TextBox 23"/>
          <p:cNvSpPr txBox="1"/>
          <p:nvPr/>
        </p:nvSpPr>
        <p:spPr>
          <a:xfrm>
            <a:off x="1795190" y="6140508"/>
            <a:ext cx="95250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25" name="TextBox 24"/>
          <p:cNvSpPr txBox="1"/>
          <p:nvPr/>
        </p:nvSpPr>
        <p:spPr>
          <a:xfrm rot="16200000">
            <a:off x="1547480" y="1939049"/>
            <a:ext cx="95250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26" name="TextBox 25"/>
          <p:cNvSpPr txBox="1"/>
          <p:nvPr/>
        </p:nvSpPr>
        <p:spPr>
          <a:xfrm>
            <a:off x="6301875" y="6154597"/>
            <a:ext cx="95250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27" name="TextBox 26"/>
          <p:cNvSpPr txBox="1"/>
          <p:nvPr/>
        </p:nvSpPr>
        <p:spPr>
          <a:xfrm rot="16200000">
            <a:off x="6635706" y="1939049"/>
            <a:ext cx="95250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28" name="TextBox 27"/>
          <p:cNvSpPr txBox="1"/>
          <p:nvPr/>
        </p:nvSpPr>
        <p:spPr>
          <a:xfrm rot="16200000">
            <a:off x="6578073" y="5477749"/>
            <a:ext cx="95250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29" name="TextBox 28"/>
          <p:cNvSpPr txBox="1"/>
          <p:nvPr/>
        </p:nvSpPr>
        <p:spPr>
          <a:xfrm rot="16200000">
            <a:off x="1536608" y="5464200"/>
            <a:ext cx="95250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Origin?</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11820096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sp>
        <p:nvSpPr>
          <p:cNvPr id="3" name="TextBox 2"/>
          <p:cNvSpPr txBox="1"/>
          <p:nvPr/>
        </p:nvSpPr>
        <p:spPr>
          <a:xfrm>
            <a:off x="464457" y="1045028"/>
            <a:ext cx="8026400" cy="6001643"/>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Ybeam</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Xwidth</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Xbeam</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Xwidth-Xbeam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Ywidth-Ybeam</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Xbeam</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Ywidth-Ybeam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Ybeam-Ywidth</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Ybeam</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Xwidth-Xbeam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Ybeam</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Xwidth-Xbeam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Ywidth-Ybeam</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Xwidth-Xbeam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Ybeam-Ywidth</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Xwidth-Xbeam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Ybeam</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Ybeam</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Ywidth-Ybeam</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Ybeam-Ywidth</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Xbeam</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Ybeam</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75379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8951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a:t>LCLS at SLAC</a:t>
            </a:r>
          </a:p>
        </p:txBody>
      </p:sp>
      <p:pic>
        <p:nvPicPr>
          <p:cNvPr id="390148" name="Picture 4" descr="slac_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259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85273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0055225" cy="754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8099" name="Rectangle 3"/>
          <p:cNvSpPr>
            <a:spLocks noGrp="1" noChangeArrowheads="1"/>
          </p:cNvSpPr>
          <p:nvPr>
            <p:ph type="title"/>
          </p:nvPr>
        </p:nvSpPr>
        <p:spPr>
          <a:xfrm>
            <a:off x="457200" y="0"/>
            <a:ext cx="8229600" cy="1143000"/>
          </a:xfrm>
        </p:spPr>
        <p:txBody>
          <a:bodyPr/>
          <a:lstStyle/>
          <a:p>
            <a:r>
              <a:rPr lang="en-US">
                <a:solidFill>
                  <a:schemeClr val="bg1"/>
                </a:solidFill>
              </a:rPr>
              <a:t>Electric field of a moving charge</a:t>
            </a:r>
          </a:p>
        </p:txBody>
      </p:sp>
    </p:spTree>
    <p:extLst>
      <p:ext uri="{BB962C8B-B14F-4D97-AF65-F5344CB8AC3E}">
        <p14:creationId xmlns:p14="http://schemas.microsoft.com/office/powerpoint/2010/main" val="248911437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3810" name="Rectangle 2"/>
          <p:cNvSpPr>
            <a:spLocks noGrp="1" noChangeArrowheads="1"/>
          </p:cNvSpPr>
          <p:nvPr>
            <p:ph type="title"/>
          </p:nvPr>
        </p:nvSpPr>
        <p:spPr>
          <a:xfrm>
            <a:off x="444500" y="0"/>
            <a:ext cx="8229600" cy="1143000"/>
          </a:xfrm>
        </p:spPr>
        <p:txBody>
          <a:bodyPr/>
          <a:lstStyle/>
          <a:p>
            <a:r>
              <a:rPr lang="en-US">
                <a:solidFill>
                  <a:schemeClr val="bg1"/>
                </a:solidFill>
              </a:rPr>
              <a:t>SASE effect</a:t>
            </a:r>
          </a:p>
        </p:txBody>
      </p:sp>
    </p:spTree>
    <p:extLst>
      <p:ext uri="{BB962C8B-B14F-4D97-AF65-F5344CB8AC3E}">
        <p14:creationId xmlns:p14="http://schemas.microsoft.com/office/powerpoint/2010/main" val="146753827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5" name="Rectangle 3"/>
          <p:cNvSpPr>
            <a:spLocks noGrp="1" noChangeArrowheads="1"/>
          </p:cNvSpPr>
          <p:nvPr>
            <p:ph type="title"/>
          </p:nvPr>
        </p:nvSpPr>
        <p:spPr>
          <a:xfrm>
            <a:off x="444500" y="-1"/>
            <a:ext cx="8229600" cy="1808163"/>
          </a:xfrm>
        </p:spPr>
        <p:txBody>
          <a:bodyPr/>
          <a:lstStyle/>
          <a:p>
            <a:r>
              <a:rPr lang="en-US" dirty="0" smtClean="0">
                <a:solidFill>
                  <a:schemeClr val="tx1"/>
                </a:solidFill>
              </a:rPr>
              <a:t>Self-Amplified Stimulated Emission (SASE) </a:t>
            </a:r>
            <a:r>
              <a:rPr lang="en-US" dirty="0">
                <a:solidFill>
                  <a:schemeClr val="tx1"/>
                </a:solidFill>
              </a:rPr>
              <a:t>effect</a:t>
            </a:r>
          </a:p>
        </p:txBody>
      </p:sp>
      <p:pic>
        <p:nvPicPr>
          <p:cNvPr id="504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8163"/>
            <a:ext cx="89344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91544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229600" cy="3962400"/>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p:txBody>
      </p:sp>
    </p:spTree>
    <p:extLst>
      <p:ext uri="{BB962C8B-B14F-4D97-AF65-F5344CB8AC3E}">
        <p14:creationId xmlns:p14="http://schemas.microsoft.com/office/powerpoint/2010/main" val="2617759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0" y="0"/>
            <a:ext cx="9144000" cy="1558925"/>
          </a:xfrm>
        </p:spPr>
        <p:txBody>
          <a:bodyPr/>
          <a:lstStyle/>
          <a:p>
            <a:pPr eaLnBrk="1" hangingPunct="1"/>
            <a:r>
              <a:rPr lang="en-US" altLang="en-US" smtClean="0"/>
              <a:t>X-rays</a:t>
            </a:r>
            <a:br>
              <a:rPr lang="en-US" altLang="en-US" smtClean="0"/>
            </a:br>
            <a:r>
              <a:rPr lang="en-US" altLang="en-US" sz="2400" smtClean="0"/>
              <a:t>(aka “Röntgenstrahlung”)</a:t>
            </a:r>
            <a:endParaRPr lang="en-US" altLang="en-US" smtClean="0"/>
          </a:p>
        </p:txBody>
      </p:sp>
      <p:sp>
        <p:nvSpPr>
          <p:cNvPr id="6147" name="Rectangle 1"/>
          <p:cNvSpPr>
            <a:spLocks noChangeArrowheads="1"/>
          </p:cNvSpPr>
          <p:nvPr/>
        </p:nvSpPr>
        <p:spPr bwMode="auto">
          <a:xfrm>
            <a:off x="0" y="646588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de-DE" altLang="en-US" sz="1800" smtClean="0">
                <a:solidFill>
                  <a:prstClr val="black"/>
                </a:solidFill>
                <a:cs typeface="Arial" charset="0"/>
              </a:rPr>
              <a:t>Röntgen, W. C. (1898)."Ueber eine neue Art von Strahlen", </a:t>
            </a:r>
            <a:r>
              <a:rPr lang="de-DE" altLang="en-US" sz="1800" i="1" smtClean="0">
                <a:solidFill>
                  <a:prstClr val="black"/>
                </a:solidFill>
                <a:cs typeface="Arial" charset="0"/>
              </a:rPr>
              <a:t>Annalen der Physik</a:t>
            </a:r>
            <a:r>
              <a:rPr lang="de-DE" altLang="en-US" sz="1800" smtClean="0">
                <a:solidFill>
                  <a:prstClr val="black"/>
                </a:solidFill>
                <a:cs typeface="Arial" charset="0"/>
              </a:rPr>
              <a:t> </a:t>
            </a:r>
            <a:r>
              <a:rPr lang="de-DE" altLang="en-US" sz="1800" b="1" smtClean="0">
                <a:solidFill>
                  <a:prstClr val="black"/>
                </a:solidFill>
                <a:cs typeface="Arial" charset="0"/>
              </a:rPr>
              <a:t>300</a:t>
            </a:r>
            <a:r>
              <a:rPr lang="de-DE" altLang="en-US" sz="1800" smtClean="0">
                <a:solidFill>
                  <a:prstClr val="black"/>
                </a:solidFill>
                <a:cs typeface="Arial" charset="0"/>
              </a:rPr>
              <a:t>, 1-11. </a:t>
            </a:r>
            <a:endParaRPr lang="en-US" altLang="en-US" sz="1800" smtClean="0">
              <a:solidFill>
                <a:prstClr val="black"/>
              </a:solidFill>
              <a:cs typeface="Arial" charset="0"/>
            </a:endParaRPr>
          </a:p>
        </p:txBody>
      </p:sp>
      <p:pic>
        <p:nvPicPr>
          <p:cNvPr id="6148" name="Picture 2" descr="File:Roentgen2.jpg"/>
          <p:cNvPicPr>
            <a:picLocks noChangeAspect="1" noChangeArrowheads="1"/>
          </p:cNvPicPr>
          <p:nvPr/>
        </p:nvPicPr>
        <p:blipFill>
          <a:blip r:embed="rId2">
            <a:extLst>
              <a:ext uri="{28A0092B-C50C-407E-A947-70E740481C1C}">
                <a14:useLocalDpi xmlns:a14="http://schemas.microsoft.com/office/drawing/2010/main" val="0"/>
              </a:ext>
            </a:extLst>
          </a:blip>
          <a:srcRect l="15982" t="3148" r="18047" b="31017"/>
          <a:stretch>
            <a:fillRect/>
          </a:stretch>
        </p:blipFill>
        <p:spPr bwMode="auto">
          <a:xfrm>
            <a:off x="122238" y="3998913"/>
            <a:ext cx="17383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0213" y="3730625"/>
            <a:ext cx="35194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Roentgen's X-ray photographs"/>
          <p:cNvPicPr>
            <a:picLocks noChangeAspect="1" noChangeArrowheads="1"/>
          </p:cNvPicPr>
          <p:nvPr/>
        </p:nvPicPr>
        <p:blipFill>
          <a:blip r:embed="rId4">
            <a:extLst>
              <a:ext uri="{28A0092B-C50C-407E-A947-70E740481C1C}">
                <a14:useLocalDpi xmlns:a14="http://schemas.microsoft.com/office/drawing/2010/main" val="0"/>
              </a:ext>
            </a:extLst>
          </a:blip>
          <a:srcRect r="68272"/>
          <a:stretch>
            <a:fillRect/>
          </a:stretch>
        </p:blipFill>
        <p:spPr bwMode="auto">
          <a:xfrm>
            <a:off x="187325" y="450850"/>
            <a:ext cx="22113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3825" y="1444625"/>
            <a:ext cx="6373813" cy="223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5" descr="Nobel_medal_dsc061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075" y="2924175"/>
            <a:ext cx="1495425"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17788" y="3684588"/>
            <a:ext cx="2643187" cy="2862262"/>
          </a:xfrm>
          <a:prstGeom prst="rect">
            <a:avLst/>
          </a:prstGeom>
        </p:spPr>
        <p:txBody>
          <a:bodyPr>
            <a:spAutoFit/>
          </a:bodyPr>
          <a:lstStyle/>
          <a:p>
            <a:pPr fontAlgn="base">
              <a:spcBef>
                <a:spcPct val="0"/>
              </a:spcBef>
              <a:spcAft>
                <a:spcPct val="0"/>
              </a:spcAft>
              <a:defRPr/>
            </a:pPr>
            <a:r>
              <a:rPr lang="en-US" dirty="0">
                <a:solidFill>
                  <a:prstClr val="black"/>
                </a:solidFill>
                <a:cs typeface="Arial" charset="0"/>
              </a:rPr>
              <a:t>The discovery soon after this of X-rays by </a:t>
            </a:r>
            <a:r>
              <a:rPr lang="en-US" dirty="0" err="1">
                <a:solidFill>
                  <a:prstClr val="black"/>
                </a:solidFill>
                <a:cs typeface="Arial" charset="0"/>
              </a:rPr>
              <a:t>Röntgen</a:t>
            </a:r>
            <a:r>
              <a:rPr lang="en-US" dirty="0">
                <a:solidFill>
                  <a:prstClr val="black"/>
                </a:solidFill>
                <a:cs typeface="Arial" charset="0"/>
              </a:rPr>
              <a:t> (22), the first investigator to use the type of tube described above, is generally considered to be a good example of a lucky discovery.</a:t>
            </a:r>
          </a:p>
          <a:p>
            <a:pPr marL="285750" indent="-285750" algn="r" fontAlgn="base">
              <a:spcBef>
                <a:spcPct val="0"/>
              </a:spcBef>
              <a:spcAft>
                <a:spcPct val="0"/>
              </a:spcAft>
              <a:buFontTx/>
              <a:buChar char="-"/>
              <a:defRPr/>
            </a:pPr>
            <a:r>
              <a:rPr lang="en-US" dirty="0">
                <a:solidFill>
                  <a:prstClr val="black"/>
                </a:solidFill>
                <a:cs typeface="Arial" charset="0"/>
              </a:rPr>
              <a:t>P.E.A. von Lenard</a:t>
            </a:r>
          </a:p>
          <a:p>
            <a:pPr algn="r" fontAlgn="base">
              <a:spcBef>
                <a:spcPct val="0"/>
              </a:spcBef>
              <a:spcAft>
                <a:spcPct val="0"/>
              </a:spcAft>
              <a:defRPr/>
            </a:pPr>
            <a:r>
              <a:rPr lang="en-US" dirty="0">
                <a:solidFill>
                  <a:prstClr val="black"/>
                </a:solidFill>
                <a:cs typeface="Arial" charset="0"/>
              </a:rPr>
              <a:t>1906 Nobel Lecture</a:t>
            </a:r>
          </a:p>
        </p:txBody>
      </p:sp>
    </p:spTree>
    <p:extLst>
      <p:ext uri="{BB962C8B-B14F-4D97-AF65-F5344CB8AC3E}">
        <p14:creationId xmlns:p14="http://schemas.microsoft.com/office/powerpoint/2010/main" val="2444670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a:ea typeface="+mn-ea"/>
                <a:cs typeface="+mn-cs"/>
              </a:rPr>
              <a:t>Holton (2009) </a:t>
            </a:r>
            <a:r>
              <a:rPr kumimoji="0" lang="en-US" altLang="en-US" sz="1800" b="0" i="1" u="none" strike="noStrike" kern="1200" cap="none" spc="0" normalizeH="0" baseline="0" noProof="0">
                <a:ln>
                  <a:noFill/>
                </a:ln>
                <a:solidFill>
                  <a:srgbClr val="000000"/>
                </a:solidFill>
                <a:effectLst/>
                <a:uLnTx/>
                <a:uFillTx/>
                <a:latin typeface="Arial"/>
                <a:ea typeface="+mn-ea"/>
                <a:cs typeface="+mn-cs"/>
              </a:rPr>
              <a:t>J. Synchrotron Rad.</a:t>
            </a:r>
            <a:r>
              <a:rPr kumimoji="0" lang="en-US" altLang="en-US" sz="1800" b="0" i="0" u="none" strike="noStrike" kern="1200" cap="none" spc="0" normalizeH="0" baseline="0" noProof="0">
                <a:ln>
                  <a:noFill/>
                </a:ln>
                <a:solidFill>
                  <a:srgbClr val="000000"/>
                </a:solidFill>
                <a:effectLst/>
                <a:uLnTx/>
                <a:uFillTx/>
                <a:latin typeface="Arial"/>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a:ea typeface="+mn-ea"/>
                <a:cs typeface="+mn-cs"/>
              </a:rPr>
              <a:t>16</a:t>
            </a:r>
            <a:r>
              <a:rPr kumimoji="0" lang="en-US" altLang="en-US" sz="1800" b="0" i="0" u="none" strike="noStrike" kern="1200" cap="none" spc="0" normalizeH="0" baseline="0" noProof="0">
                <a:ln>
                  <a:noFill/>
                </a:ln>
                <a:solidFill>
                  <a:srgbClr val="000000"/>
                </a:solidFill>
                <a:effectLst/>
                <a:uLnTx/>
                <a:uFillTx/>
                <a:latin typeface="Arial"/>
                <a:ea typeface="+mn-ea"/>
                <a:cs typeface="+mn-cs"/>
              </a:rPr>
              <a:t> 133-42</a:t>
            </a:r>
          </a:p>
        </p:txBody>
      </p:sp>
      <p:sp>
        <p:nvSpPr>
          <p:cNvPr id="301059" name="Text Box 3"/>
          <p:cNvSpPr txBox="1">
            <a:spLocks noChangeArrowheads="1"/>
          </p:cNvSpPr>
          <p:nvPr/>
        </p:nvSpPr>
        <p:spPr bwMode="auto">
          <a:xfrm>
            <a:off x="0" y="0"/>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Arial"/>
                <a:ea typeface="+mn-ea"/>
                <a:cs typeface="+mn-cs"/>
              </a:rPr>
              <a:t>Radiation Damage </a:t>
            </a:r>
            <a:r>
              <a:rPr kumimoji="0" lang="en-US" altLang="en-US" sz="4400" b="0" i="0" u="none" strike="noStrike" kern="1200" cap="none" spc="0" normalizeH="0" baseline="0" noProof="0" dirty="0" smtClean="0">
                <a:ln>
                  <a:noFill/>
                </a:ln>
                <a:solidFill>
                  <a:srgbClr val="000000"/>
                </a:solidFill>
                <a:effectLst/>
                <a:uLnTx/>
                <a:uFillTx/>
                <a:latin typeface="Arial"/>
                <a:ea typeface="+mn-ea"/>
                <a:cs typeface="+mn-cs"/>
              </a:rPr>
              <a:t>World </a:t>
            </a:r>
            <a:r>
              <a:rPr kumimoji="0" lang="en-US" altLang="en-US" sz="4400" b="0" i="0" u="none" strike="noStrike" kern="1200" cap="none" spc="0" normalizeH="0" baseline="0" noProof="0" dirty="0">
                <a:ln>
                  <a:noFill/>
                </a:ln>
                <a:solidFill>
                  <a:srgbClr val="000000"/>
                </a:solidFill>
                <a:effectLst/>
                <a:uLnTx/>
                <a:uFillTx/>
                <a:latin typeface="Arial"/>
                <a:ea typeface="+mn-ea"/>
                <a:cs typeface="+mn-cs"/>
              </a:rPr>
              <a:t>Records</a:t>
            </a:r>
          </a:p>
        </p:txBody>
      </p:sp>
      <p:sp>
        <p:nvSpPr>
          <p:cNvPr id="301060" name="Text Box 4"/>
          <p:cNvSpPr txBox="1">
            <a:spLocks noChangeArrowheads="1"/>
          </p:cNvSpPr>
          <p:nvPr/>
        </p:nvSpPr>
        <p:spPr bwMode="auto">
          <a:xfrm>
            <a:off x="622300" y="-16656"/>
            <a:ext cx="7618413"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000000"/>
                </a:solidFill>
                <a:effectLst/>
                <a:uLnTx/>
                <a:uFillTx/>
                <a:latin typeface="Arial"/>
                <a:ea typeface="+mn-ea"/>
                <a:cs typeface="+mn-cs"/>
              </a:rPr>
              <a:t>MGy</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	reaction			reference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~45	global damage		Owen </a:t>
            </a:r>
            <a:r>
              <a:rPr kumimoji="0" lang="en-US" altLang="en-US" sz="2000" b="0" i="1" u="none" strike="noStrike" kern="1200" cap="none" spc="0" normalizeH="0" baseline="0" noProof="0" dirty="0">
                <a:ln>
                  <a:noFill/>
                </a:ln>
                <a:solidFill>
                  <a:srgbClr val="000000"/>
                </a:solidFill>
                <a:effectLst/>
                <a:uLnTx/>
                <a:uFillTx/>
                <a:latin typeface="Arial"/>
                <a:ea typeface="+mn-ea"/>
                <a:cs typeface="+mn-cs"/>
              </a:rPr>
              <a:t>et al.</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 (2006</a:t>
            </a:r>
            <a:r>
              <a:rPr kumimoji="0" lang="en-US" altLang="en-US" sz="2000" b="0" i="0" u="none" strike="noStrike" kern="1200" cap="none" spc="0" normalizeH="0" baseline="0" noProof="0" dirty="0" smtClean="0">
                <a:ln>
                  <a:noFill/>
                </a:ln>
                <a:solidFill>
                  <a:srgbClr val="000000"/>
                </a:solidFill>
                <a:effectLst/>
                <a:uLnTx/>
                <a:uFillTx/>
                <a:latin typeface="Arial"/>
                <a:ea typeface="+mn-ea"/>
                <a:cs typeface="+mn-cs"/>
              </a:rPr>
              <a:t>)</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Arial"/>
                <a:ea typeface="+mn-ea"/>
                <a:cs typeface="+mn-cs"/>
              </a:rPr>
              <a:t>10/Å	global damage		Howells et al. (2009)</a:t>
            </a: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5	Se</a:t>
            </a:r>
            <a:r>
              <a:rPr kumimoji="0" lang="en-US" altLang="en-US" sz="2000" b="0" i="0" u="none" strike="noStrike" kern="1200" cap="none" spc="0" normalizeH="0" baseline="0" noProof="0" dirty="0">
                <a:ln>
                  <a:noFill/>
                </a:ln>
                <a:solidFill>
                  <a:srgbClr val="FF0000"/>
                </a:solidFill>
                <a:effectLst/>
                <a:uLnTx/>
                <a:uFillTx/>
                <a:latin typeface="Arial"/>
                <a:ea typeface="+mn-ea"/>
                <a:cs typeface="+mn-cs"/>
              </a:rPr>
              <a:t>-</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Met			Holton (2007)</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4	Hg</a:t>
            </a:r>
            <a:r>
              <a:rPr kumimoji="0" lang="en-US" altLang="en-US" sz="2000" b="0" i="0" u="none" strike="noStrike" kern="1200" cap="none" spc="0" normalizeH="0" baseline="0" noProof="0" dirty="0">
                <a:ln>
                  <a:noFill/>
                </a:ln>
                <a:solidFill>
                  <a:srgbClr val="FF0000"/>
                </a:solidFill>
                <a:effectLst/>
                <a:uLnTx/>
                <a:uFillTx/>
                <a:latin typeface="Arial"/>
                <a:ea typeface="+mn-ea"/>
                <a:cs typeface="+mn-cs"/>
              </a:rPr>
              <a:t>-</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S			</a:t>
            </a:r>
            <a:r>
              <a:rPr kumimoji="0" lang="en-US" altLang="en-US" sz="2000" b="0" i="0" u="none" strike="noStrike" kern="1200" cap="none" spc="0" normalizeH="0" baseline="0" noProof="0" dirty="0" err="1">
                <a:ln>
                  <a:noFill/>
                </a:ln>
                <a:solidFill>
                  <a:srgbClr val="000000"/>
                </a:solidFill>
                <a:effectLst/>
                <a:uLnTx/>
                <a:uFillTx/>
                <a:latin typeface="Arial"/>
                <a:ea typeface="+mn-ea"/>
                <a:cs typeface="+mn-cs"/>
              </a:rPr>
              <a:t>Ramagopal</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1800" b="0" i="1" u="none" strike="noStrike" kern="1200" cap="none" spc="0" normalizeH="0" baseline="0" noProof="0" dirty="0">
                <a:ln>
                  <a:noFill/>
                </a:ln>
                <a:solidFill>
                  <a:srgbClr val="000000"/>
                </a:solidFill>
                <a:effectLst/>
                <a:uLnTx/>
                <a:uFillTx/>
                <a:latin typeface="Arial"/>
                <a:ea typeface="+mn-ea"/>
                <a:cs typeface="+mn-cs"/>
              </a:rPr>
              <a:t>et al.</a:t>
            </a:r>
            <a:r>
              <a:rPr kumimoji="0" lang="en-US" alt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(2004)</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4	R-C</a:t>
            </a:r>
            <a:r>
              <a:rPr kumimoji="0" lang="en-US" altLang="en-US" sz="2000" b="0" i="0" u="none" strike="noStrike" kern="1200" cap="none" spc="0" normalizeH="0" baseline="0" noProof="0" dirty="0">
                <a:ln>
                  <a:noFill/>
                </a:ln>
                <a:solidFill>
                  <a:srgbClr val="FF0000"/>
                </a:solidFill>
                <a:effectLst/>
                <a:uLnTx/>
                <a:uFillTx/>
                <a:latin typeface="Arial"/>
                <a:ea typeface="+mn-ea"/>
                <a:cs typeface="+mn-cs"/>
              </a:rPr>
              <a:t>-</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COOH		Garman et al. (2015)</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3	S</a:t>
            </a:r>
            <a:r>
              <a:rPr kumimoji="0" lang="en-US" altLang="en-US" sz="2000" b="0" i="0" u="none" strike="noStrike" kern="1200" cap="none" spc="0" normalizeH="0" baseline="0" noProof="0" dirty="0">
                <a:ln>
                  <a:noFill/>
                </a:ln>
                <a:solidFill>
                  <a:srgbClr val="FF0000"/>
                </a:solidFill>
                <a:effectLst/>
                <a:uLnTx/>
                <a:uFillTx/>
                <a:latin typeface="Arial"/>
                <a:ea typeface="+mn-ea"/>
                <a:cs typeface="+mn-cs"/>
              </a:rPr>
              <a:t>-</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S			Murray </a:t>
            </a:r>
            <a:r>
              <a:rPr kumimoji="0" lang="en-US" altLang="en-US" sz="2000" b="0" i="1" u="none" strike="noStrike" kern="1200" cap="none" spc="0" normalizeH="0" baseline="0" noProof="0" dirty="0">
                <a:ln>
                  <a:noFill/>
                </a:ln>
                <a:solidFill>
                  <a:srgbClr val="000000"/>
                </a:solidFill>
                <a:effectLst/>
                <a:uLnTx/>
                <a:uFillTx/>
                <a:latin typeface="Arial"/>
                <a:ea typeface="+mn-ea"/>
                <a:cs typeface="+mn-cs"/>
              </a:rPr>
              <a:t>et al.</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 (2002)</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1	Br</a:t>
            </a:r>
            <a:r>
              <a:rPr kumimoji="0" lang="en-US" altLang="en-US" sz="2000" b="0" i="0" u="none" strike="noStrike" kern="1200" cap="none" spc="0" normalizeH="0" baseline="0" noProof="0" dirty="0">
                <a:ln>
                  <a:noFill/>
                </a:ln>
                <a:solidFill>
                  <a:srgbClr val="FF0000"/>
                </a:solidFill>
                <a:effectLst/>
                <a:uLnTx/>
                <a:uFillTx/>
                <a:latin typeface="Arial"/>
                <a:ea typeface="+mn-ea"/>
                <a:cs typeface="+mn-cs"/>
              </a:rPr>
              <a:t>-</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RNA			</a:t>
            </a:r>
            <a:r>
              <a:rPr kumimoji="0" lang="en-US" altLang="en-US" sz="2000" b="0" i="0" u="none" strike="noStrike" kern="1200" cap="none" spc="0" normalizeH="0" baseline="0" noProof="0" dirty="0" err="1">
                <a:ln>
                  <a:noFill/>
                </a:ln>
                <a:solidFill>
                  <a:srgbClr val="000000"/>
                </a:solidFill>
                <a:effectLst/>
                <a:uLnTx/>
                <a:uFillTx/>
                <a:latin typeface="Arial"/>
                <a:ea typeface="+mn-ea"/>
                <a:cs typeface="+mn-cs"/>
              </a:rPr>
              <a:t>Olieric</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000" b="0" i="1" u="none" strike="noStrike" kern="1200" cap="none" spc="0" normalizeH="0" baseline="0" noProof="0" dirty="0">
                <a:ln>
                  <a:noFill/>
                </a:ln>
                <a:solidFill>
                  <a:srgbClr val="000000"/>
                </a:solidFill>
                <a:effectLst/>
                <a:uLnTx/>
                <a:uFillTx/>
                <a:latin typeface="Arial"/>
                <a:ea typeface="+mn-ea"/>
                <a:cs typeface="+mn-cs"/>
              </a:rPr>
              <a:t>et al.</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 (2007)</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~1?	Cl</a:t>
            </a:r>
            <a:r>
              <a:rPr kumimoji="0" lang="en-US" altLang="en-US" sz="2000" b="0" i="0" u="none" strike="noStrike" kern="1200" cap="none" spc="0" normalizeH="0" baseline="0" noProof="0" dirty="0">
                <a:ln>
                  <a:noFill/>
                </a:ln>
                <a:solidFill>
                  <a:srgbClr val="FF0000"/>
                </a:solidFill>
                <a:effectLst/>
                <a:uLnTx/>
                <a:uFillTx/>
                <a:latin typeface="Arial"/>
                <a:ea typeface="+mn-ea"/>
                <a:cs typeface="+mn-cs"/>
              </a:rPr>
              <a:t>-</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C			???</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0.5	</a:t>
            </a:r>
            <a:r>
              <a:rPr kumimoji="0" lang="en-US" altLang="en-US" sz="2000" b="0" i="0" u="none" strike="noStrike" kern="1200" cap="none" spc="0" normalizeH="0" baseline="0" noProof="0" dirty="0" err="1">
                <a:ln>
                  <a:noFill/>
                </a:ln>
                <a:solidFill>
                  <a:srgbClr val="000000"/>
                </a:solidFill>
                <a:effectLst/>
                <a:uLnTx/>
                <a:uFillTx/>
                <a:latin typeface="Arial"/>
                <a:ea typeface="+mn-ea"/>
                <a:cs typeface="+mn-cs"/>
              </a:rPr>
              <a:t>Mn</a:t>
            </a:r>
            <a:r>
              <a:rPr kumimoji="0" lang="en-US" altLang="en-US" sz="2000" b="0" i="0" u="none" strike="noStrike" kern="1200" cap="none" spc="0" normalizeH="0" baseline="0" noProof="0" dirty="0">
                <a:ln>
                  <a:noFill/>
                </a:ln>
                <a:solidFill>
                  <a:srgbClr val="FF0000"/>
                </a:solidFill>
                <a:effectLst/>
                <a:uLnTx/>
                <a:uFillTx/>
                <a:latin typeface="Arial"/>
                <a:ea typeface="+mn-ea"/>
                <a:cs typeface="+mn-cs"/>
              </a:rPr>
              <a:t> in </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PS II		Yano </a:t>
            </a:r>
            <a:r>
              <a:rPr kumimoji="0" lang="en-US" altLang="en-US" sz="2000" b="0" i="1" u="none" strike="noStrike" kern="1200" cap="none" spc="0" normalizeH="0" baseline="0" noProof="0" dirty="0">
                <a:ln>
                  <a:noFill/>
                </a:ln>
                <a:solidFill>
                  <a:srgbClr val="000000"/>
                </a:solidFill>
                <a:effectLst/>
                <a:uLnTx/>
                <a:uFillTx/>
                <a:latin typeface="Arial"/>
                <a:ea typeface="+mn-ea"/>
                <a:cs typeface="+mn-cs"/>
              </a:rPr>
              <a:t>et al. </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(2005</a:t>
            </a:r>
            <a:r>
              <a:rPr kumimoji="0" lang="en-US" altLang="en-US" sz="2000" b="0" i="0" u="none" strike="noStrike" kern="1200" cap="none" spc="0" normalizeH="0" baseline="0" noProof="0" dirty="0" smtClean="0">
                <a:ln>
                  <a:noFill/>
                </a:ln>
                <a:solidFill>
                  <a:srgbClr val="000000"/>
                </a:solidFill>
                <a:effectLst/>
                <a:uLnTx/>
                <a:uFillTx/>
                <a:latin typeface="Arial"/>
                <a:ea typeface="+mn-ea"/>
                <a:cs typeface="+mn-cs"/>
              </a:rPr>
              <a:t>)</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Arial"/>
                <a:ea typeface="+mn-ea"/>
                <a:cs typeface="+mn-cs"/>
              </a:rPr>
              <a:t>0.06	</a:t>
            </a:r>
            <a:r>
              <a:rPr kumimoji="0" lang="en-US" altLang="en-US" sz="2000" b="0" i="0" u="none" strike="noStrike" kern="1200" cap="none" spc="0" normalizeH="0" baseline="0" noProof="0" dirty="0" err="1" smtClean="0">
                <a:ln>
                  <a:noFill/>
                </a:ln>
                <a:solidFill>
                  <a:srgbClr val="000000"/>
                </a:solidFill>
                <a:effectLst/>
                <a:uLnTx/>
                <a:uFillTx/>
                <a:latin typeface="Arial"/>
                <a:ea typeface="+mn-ea"/>
                <a:cs typeface="+mn-cs"/>
              </a:rPr>
              <a:t>putidaredoxin</a:t>
            </a:r>
            <a:r>
              <a:rPr kumimoji="0" lang="en-US" altLang="en-US" sz="2000" b="0" i="0" u="none" strike="noStrike" kern="1200" cap="none" spc="0" normalizeH="0" baseline="0" noProof="0" dirty="0" smtClean="0">
                <a:ln>
                  <a:noFill/>
                </a:ln>
                <a:solidFill>
                  <a:srgbClr val="000000"/>
                </a:solidFill>
                <a:effectLst/>
                <a:uLnTx/>
                <a:uFillTx/>
                <a:latin typeface="Arial"/>
                <a:ea typeface="+mn-ea"/>
                <a:cs typeface="+mn-cs"/>
              </a:rPr>
              <a:t>		Corbett </a:t>
            </a:r>
            <a:r>
              <a:rPr kumimoji="0" lang="en-US" altLang="en-US" sz="2000" b="0" i="1" u="none" strike="noStrike" kern="1200" cap="none" spc="0" normalizeH="0" baseline="0" noProof="0" dirty="0" smtClean="0">
                <a:ln>
                  <a:noFill/>
                </a:ln>
                <a:solidFill>
                  <a:srgbClr val="000000"/>
                </a:solidFill>
                <a:effectLst/>
                <a:uLnTx/>
                <a:uFillTx/>
                <a:latin typeface="Arial"/>
                <a:ea typeface="+mn-ea"/>
                <a:cs typeface="+mn-cs"/>
              </a:rPr>
              <a:t>et al. </a:t>
            </a:r>
            <a:r>
              <a:rPr kumimoji="0" lang="en-US" altLang="en-US" sz="2000" b="0" i="0" u="none" strike="noStrike" kern="1200" cap="none" spc="0" normalizeH="0" baseline="0" noProof="0" dirty="0" smtClean="0">
                <a:ln>
                  <a:noFill/>
                </a:ln>
                <a:solidFill>
                  <a:srgbClr val="000000"/>
                </a:solidFill>
                <a:effectLst/>
                <a:uLnTx/>
                <a:uFillTx/>
                <a:latin typeface="Arial"/>
                <a:ea typeface="+mn-ea"/>
                <a:cs typeface="+mn-cs"/>
              </a:rPr>
              <a:t>(2007)</a:t>
            </a: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0.02	Fe</a:t>
            </a:r>
            <a:r>
              <a:rPr kumimoji="0" lang="en-US" altLang="en-US" sz="2000" b="0" i="0" u="none" strike="noStrike" kern="1200" cap="none" spc="0" normalizeH="0" baseline="0" noProof="0" dirty="0">
                <a:ln>
                  <a:noFill/>
                </a:ln>
                <a:solidFill>
                  <a:srgbClr val="FF0000"/>
                </a:solidFill>
                <a:effectLst/>
                <a:uLnTx/>
                <a:uFillTx/>
                <a:latin typeface="Arial"/>
                <a:ea typeface="+mn-ea"/>
                <a:cs typeface="+mn-cs"/>
              </a:rPr>
              <a:t> in </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myoglobin		Denisov </a:t>
            </a:r>
            <a:r>
              <a:rPr kumimoji="0" lang="en-US" altLang="en-US" sz="2000" b="0" i="1" u="none" strike="noStrike" kern="1200" cap="none" spc="0" normalizeH="0" baseline="0" noProof="0" dirty="0">
                <a:ln>
                  <a:noFill/>
                </a:ln>
                <a:solidFill>
                  <a:srgbClr val="000000"/>
                </a:solidFill>
                <a:effectLst/>
                <a:uLnTx/>
                <a:uFillTx/>
                <a:latin typeface="Arial"/>
                <a:ea typeface="+mn-ea"/>
                <a:cs typeface="+mn-cs"/>
              </a:rPr>
              <a:t>et al.</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 (2007)</a:t>
            </a:r>
          </a:p>
        </p:txBody>
      </p:sp>
      <p:sp>
        <p:nvSpPr>
          <p:cNvPr id="301061" name="Line 5"/>
          <p:cNvSpPr>
            <a:spLocks noChangeShapeType="1"/>
          </p:cNvSpPr>
          <p:nvPr/>
        </p:nvSpPr>
        <p:spPr bwMode="auto">
          <a:xfrm>
            <a:off x="500063" y="1504169"/>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058421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106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060">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1060">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106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1060">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1060">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1060">
                                            <p:txEl>
                                              <p:pRg st="13" end="1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6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9492" name="Text Box 4"/>
          <p:cNvSpPr txBox="1">
            <a:spLocks noChangeArrowheads="1"/>
          </p:cNvSpPr>
          <p:nvPr/>
        </p:nvSpPr>
        <p:spPr bwMode="auto">
          <a:xfrm>
            <a:off x="1027113" y="3030538"/>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Arial" charset="0"/>
                <a:ea typeface="+mn-ea"/>
                <a:cs typeface="+mn-cs"/>
              </a:rPr>
              <a:t>http://bl831.als.lbl.gov/</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Arial" charset="0"/>
                <a:ea typeface="+mn-ea"/>
                <a:cs typeface="+mn-cs"/>
              </a:rPr>
              <a:t>damage_rates.pdf</a:t>
            </a:r>
          </a:p>
        </p:txBody>
      </p:sp>
      <p:sp>
        <p:nvSpPr>
          <p:cNvPr id="2239493" name="Text Box 5"/>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mn-cs"/>
              </a:rPr>
              <a:t>Holton J. M. (2009) </a:t>
            </a:r>
            <a:r>
              <a:rPr kumimoji="0" lang="en-US" altLang="en-US" sz="1800" b="0" i="1" u="none" strike="noStrike" kern="1200" cap="none" spc="0" normalizeH="0" baseline="0" noProof="0">
                <a:ln>
                  <a:noFill/>
                </a:ln>
                <a:solidFill>
                  <a:srgbClr val="000000"/>
                </a:solidFill>
                <a:effectLst/>
                <a:uLnTx/>
                <a:uFillTx/>
                <a:latin typeface="Arial" charset="0"/>
                <a:ea typeface="+mn-ea"/>
                <a:cs typeface="+mn-cs"/>
              </a:rPr>
              <a:t>J. Synchrotron Rad.</a:t>
            </a:r>
            <a:r>
              <a:rPr kumimoji="0" lang="en-US" altLang="en-US" sz="1800" b="0" i="0" u="none" strike="noStrike" kern="1200" cap="none" spc="0" normalizeH="0" baseline="0" noProof="0">
                <a:ln>
                  <a:noFill/>
                </a:ln>
                <a:solidFill>
                  <a:srgbClr val="000000"/>
                </a:solidFill>
                <a:effectLst/>
                <a:uLnTx/>
                <a:uFillTx/>
                <a:latin typeface="Arial"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charset="0"/>
                <a:ea typeface="+mn-ea"/>
                <a:cs typeface="+mn-cs"/>
              </a:rPr>
              <a:t>16</a:t>
            </a:r>
            <a:r>
              <a:rPr kumimoji="0" lang="en-US" altLang="en-US" sz="1800" b="0" i="0" u="none" strike="noStrike" kern="1200" cap="none" spc="0" normalizeH="0" baseline="0" noProof="0">
                <a:ln>
                  <a:noFill/>
                </a:ln>
                <a:solidFill>
                  <a:srgbClr val="000000"/>
                </a:solidFill>
                <a:effectLst/>
                <a:uLnTx/>
                <a:uFillTx/>
                <a:latin typeface="Arial" charset="0"/>
                <a:ea typeface="+mn-ea"/>
                <a:cs typeface="+mn-cs"/>
              </a:rPr>
              <a:t> 133-42</a:t>
            </a:r>
          </a:p>
        </p:txBody>
      </p:sp>
      <p:sp>
        <p:nvSpPr>
          <p:cNvPr id="2" name="Title 1"/>
          <p:cNvSpPr>
            <a:spLocks noGrp="1"/>
          </p:cNvSpPr>
          <p:nvPr>
            <p:ph type="title"/>
          </p:nvPr>
        </p:nvSpPr>
        <p:spPr/>
        <p:txBody>
          <a:bodyPr/>
          <a:lstStyle/>
          <a:p>
            <a:r>
              <a:rPr lang="en-US" altLang="en-US" sz="6000" dirty="0">
                <a:solidFill>
                  <a:srgbClr val="000000"/>
                </a:solidFill>
              </a:rPr>
              <a:t>what the is a </a:t>
            </a:r>
            <a:r>
              <a:rPr lang="en-US" altLang="en-US" sz="6000" dirty="0" err="1">
                <a:solidFill>
                  <a:srgbClr val="000000"/>
                </a:solidFill>
              </a:rPr>
              <a:t>MGy</a:t>
            </a:r>
            <a:r>
              <a:rPr lang="en-US" altLang="en-US" sz="6000" dirty="0" smtClean="0">
                <a:solidFill>
                  <a:srgbClr val="000000"/>
                </a:solidFill>
              </a:rPr>
              <a:t>?</a:t>
            </a:r>
            <a:endParaRPr lang="en-US" sz="6000" dirty="0"/>
          </a:p>
        </p:txBody>
      </p:sp>
    </p:spTree>
    <p:extLst>
      <p:ext uri="{BB962C8B-B14F-4D97-AF65-F5344CB8AC3E}">
        <p14:creationId xmlns:p14="http://schemas.microsoft.com/office/powerpoint/2010/main" val="36568497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39492"/>
                                        </p:tgtEl>
                                        <p:attrNameLst>
                                          <p:attrName>style.visibility</p:attrName>
                                        </p:attrNameLst>
                                      </p:cBhvr>
                                      <p:to>
                                        <p:strVal val="visible"/>
                                      </p:to>
                                    </p:set>
                                    <p:animEffect transition="in" filter="wipe(up)">
                                      <p:cBhvr>
                                        <p:cTn id="7" dur="500"/>
                                        <p:tgtEl>
                                          <p:spTgt spid="2239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949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4"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0" i="0" u="none" strike="noStrike" kern="1200" cap="none" spc="0" normalizeH="0" baseline="0" noProof="0">
                <a:ln>
                  <a:noFill/>
                </a:ln>
                <a:solidFill>
                  <a:srgbClr val="000000"/>
                </a:solidFill>
                <a:effectLst/>
                <a:uLnTx/>
                <a:uFillTx/>
                <a:latin typeface="Arial" pitchFamily="34" charset="0"/>
                <a:ea typeface="+mn-ea"/>
                <a:cs typeface="+mn-cs"/>
              </a:rPr>
              <a:t>How long will my crystal last?</a:t>
            </a:r>
          </a:p>
        </p:txBody>
      </p:sp>
      <p:sp>
        <p:nvSpPr>
          <p:cNvPr id="4" name="TextBox 3"/>
          <p:cNvSpPr txBox="1"/>
          <p:nvPr/>
        </p:nvSpPr>
        <p:spPr>
          <a:xfrm>
            <a:off x="96982" y="1041023"/>
            <a:ext cx="9047018" cy="54784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synch   line      type    flux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beamsize</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flux density  dose    max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xtal</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min 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ph</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        </a:t>
            </a:r>
            <a:r>
              <a:rPr kumimoji="0" lang="el-GR"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μ</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m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ph</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l-GR"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μ</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m2/s     rate    lifetime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lifetime</a:t>
            </a:r>
            <a:endPar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ALS     4.2.2      MAD     1e12    75x80    1.7e+08   124 kGy/s      4 m    16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ALS     5.0.1     mono     2e11      100    2.5e+07    13 kGy/s     39 m   2.6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ALS     5.0.2      MAD   1.5e12      100    1.5e+08  76.3 kGy/s    6.6 m    26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ALS     5.0.3     mono     3e11      100    3.8e+07  19.4 kGy/s     26 m   1.7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ALS     8.2.1      MAD   3.5e11      100    4.5e+07  22.7 kGy/s     22 m    88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ALS     8.2.2      MAD   3.5e11      100    4.5e+07  22.7 kGy/s     22 m    88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ALS     8.3.1      MAD     9e11       70    2.3e+08   119 kGy/s    4.2 m    17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ALS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12.3.1     MAD     2e11    65x90    3.4e+07  17.4 kGy/s     29 m   1.9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ALS     12.3.1      ML   4.0e13    65x90    6.8e+09  6.89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MGy</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    4.4 s  0.29 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SSRL    1-5        MAD   1.7e10      200    4.2e+05   202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Gy</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     41 h   2.8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SSRL    7-1       mono   2.6e11      200    6.5e+06  3.09 kGy/s    2.7 h    11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SSRL    9-1       mono   3.9e10      200    9.8e+05   463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Gy</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     18 h    72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SSRL    9-2        MAD   4.8e11      200    1.2e+07   5.7 kGy/s     88 m   5.8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SSRL    11-1       MAD   3.9e11      200    9.8e+06  4.63 kGy/s    1.8 h   7.2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SSRL    11-3      mono   2.6e10      200    6.5e+05   302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Gy</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     28 h   1.8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SSRL    12-2       MAD     4e12     90x5    8.9e+09  5.01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MGy</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      6 s   0.4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SSRL    12-1       MAD     4e12      5x5    1.6e+11    90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MGy</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   0.35 s    22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ms</a:t>
            </a:r>
            <a:endPar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SSRL    12-1       </a:t>
            </a:r>
            <a:r>
              <a:rPr kumimoji="0" lang="en-US" sz="1400" b="0"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ML	 3e14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5x5    </a:t>
            </a:r>
            <a:r>
              <a:rPr kumimoji="0" lang="en-US" sz="1400" b="0"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1.1e+13   6.4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G</a:t>
            </a:r>
            <a:r>
              <a:rPr kumimoji="0" lang="en-US" sz="1400" b="0" i="0" u="none" strike="noStrike" kern="1200" cap="none" spc="0" normalizeH="0" baseline="0" noProof="0" dirty="0" err="1" smtClean="0">
                <a:ln>
                  <a:noFill/>
                </a:ln>
                <a:solidFill>
                  <a:srgbClr val="000000"/>
                </a:solidFill>
                <a:effectLst/>
                <a:uLnTx/>
                <a:uFillTx/>
                <a:latin typeface="Courier New" panose="02070309020205020404" pitchFamily="49" charset="0"/>
                <a:ea typeface="+mn-ea"/>
                <a:cs typeface="Courier New" panose="02070309020205020404" pitchFamily="49" charset="0"/>
              </a:rPr>
              <a:t>Gy</a:t>
            </a:r>
            <a:r>
              <a:rPr kumimoji="0" lang="en-US" sz="1400" b="0"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/s      5 </a:t>
            </a:r>
            <a:r>
              <a:rPr kumimoji="0" lang="en-US" sz="1400" b="0" i="0" u="none" strike="noStrike" kern="1200" cap="none" spc="0" normalizeH="0" baseline="0" noProof="0" dirty="0" err="1" smtClean="0">
                <a:ln>
                  <a:noFill/>
                </a:ln>
                <a:solidFill>
                  <a:srgbClr val="000000"/>
                </a:solidFill>
                <a:effectLst/>
                <a:uLnTx/>
                <a:uFillTx/>
                <a:latin typeface="Courier New" panose="02070309020205020404" pitchFamily="49" charset="0"/>
                <a:ea typeface="+mn-ea"/>
                <a:cs typeface="Courier New" panose="02070309020205020404" pitchFamily="49" charset="0"/>
              </a:rPr>
              <a:t>ms</a:t>
            </a:r>
            <a:r>
              <a:rPr kumimoji="0" lang="en-US" sz="1400" b="0"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300 us</a:t>
            </a:r>
            <a:endPar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APS     24-ID-C    MAD   1.3e13    20x60    1.1e+10  5.23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MGy</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    5.7 s  </a:t>
            </a:r>
            <a:r>
              <a:rPr kumimoji="0" lang="en-US" sz="1400" b="0"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0.38 s</a:t>
            </a:r>
            <a:endPar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APS     "typical"  MAD   1.5e12       80    2.3e+08   119 kGy/s    4.2 m    17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synch   line      type    flux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beamsize</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flux density  dose    max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xtal</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min 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ph</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        </a:t>
            </a:r>
            <a:r>
              <a:rPr kumimoji="0" lang="el-GR"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μ</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m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ph</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l-GR"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μ</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m2/s     rate    lifetime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lifetime</a:t>
            </a:r>
            <a:endPar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5508602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635125" y="2165350"/>
            <a:ext cx="74326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Where: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I</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4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DL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average damage-limited intensity (photons/</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hkl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 given resolution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10</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5</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converting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μm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m,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e</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m to Å,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ρ</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g/cm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kg/m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and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MGy</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Gy</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e</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classical electron radius (2.818 x 10</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-15</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m/electron)</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h</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
            </a:r>
            <a:r>
              <a:rPr kumimoji="0" lang="fr-FR"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Planck’s</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constant (6.626 x 10</a:t>
            </a:r>
            <a:r>
              <a:rPr kumimoji="0" lang="fr-FR"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-34</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fr-FR"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J∙s</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speed of light (299792458 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f</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decayed</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fractional progress toward completely faded spots at end of data set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ρ</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density of crystal (~1.2 g/cm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radius of the spherical crystal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μm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λ</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X-ray wavelength (Å)</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f</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NH</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the Nave &amp; Hill (2005) dose capture fraction (1 for large crystals)</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n</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ASU</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number of proteins in the asymmetric unit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molecular weight of the protein (Daltons or g/</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mol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V</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Matthews’s coefficient (~2.4 Å</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/Dalton)</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H</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Howells’s criterion (10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MGy</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/Å)</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θ</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Bragg angle</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a</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number-averaged squared structure factor per protein atom (electron</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M</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a</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number-averaged atomic weight of a protein atom (~7.1 Daltons)</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average (Wilson) temperature factor (Å</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μ</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attenuation coefficient of sphere material (m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μ</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en</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mass energy-absorption coefficient of sphere material (m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p>
        </p:txBody>
      </p:sp>
      <p:sp>
        <p:nvSpPr>
          <p:cNvPr id="173059" name="Rectangle 3"/>
          <p:cNvSpPr>
            <a:spLocks noChangeArrowheads="1"/>
          </p:cNvSpPr>
          <p:nvPr/>
        </p:nvSpPr>
        <p:spPr bwMode="auto">
          <a:xfrm>
            <a:off x="0" y="3010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1730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Self-calibrated damage limit</a:t>
            </a:r>
          </a:p>
        </p:txBody>
      </p:sp>
      <p:sp>
        <p:nvSpPr>
          <p:cNvPr id="173061" name="Rectangle 5"/>
          <p:cNvSpPr>
            <a:spLocks noChangeArrowheads="1"/>
          </p:cNvSpPr>
          <p:nvPr/>
        </p:nvSpPr>
        <p:spPr bwMode="auto">
          <a:xfrm>
            <a:off x="0" y="29823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graphicFrame>
        <p:nvGraphicFramePr>
          <p:cNvPr id="1730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145419" name="Equation" r:id="rId3" imgW="6184900" imgH="558800" progId="Equation.3">
                  <p:embed/>
                </p:oleObj>
              </mc:Choice>
              <mc:Fallback>
                <p:oleObj name="Equation" r:id="rId3" imgW="6184900" imgH="558800" progId="Equation.3">
                  <p:embed/>
                  <p:pic>
                    <p:nvPicPr>
                      <p:cNvPr id="17306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3063" name="Text Box 7"/>
          <p:cNvSpPr txBox="1">
            <a:spLocks noChangeArrowheads="1"/>
          </p:cNvSpPr>
          <p:nvPr/>
        </p:nvSpPr>
        <p:spPr bwMode="auto">
          <a:xfrm>
            <a:off x="4495800" y="6491288"/>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Holton &amp; Frankel (2010) </a:t>
            </a:r>
            <a:r>
              <a:rPr kumimoji="0" lang="en-US" altLang="en-US" sz="1800" b="0" i="1" u="none" strike="noStrike" kern="1200" cap="none" spc="0" normalizeH="0" baseline="0" noProof="0" dirty="0" err="1">
                <a:ln>
                  <a:noFill/>
                </a:ln>
                <a:solidFill>
                  <a:srgbClr val="000000"/>
                </a:solidFill>
                <a:effectLst/>
                <a:uLnTx/>
                <a:uFillTx/>
                <a:latin typeface="Arial" pitchFamily="34" charset="0"/>
                <a:ea typeface="+mn-ea"/>
                <a:cs typeface="Arial" panose="020B0604020202020204" pitchFamily="34" charset="0"/>
              </a:rPr>
              <a:t>Acta</a:t>
            </a:r>
            <a:r>
              <a:rPr kumimoji="0" lang="en-US" altLang="en-US" sz="1800" b="0" i="1"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D</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a:t>
            </a: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66</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393-408.</a:t>
            </a:r>
          </a:p>
        </p:txBody>
      </p:sp>
      <p:sp>
        <p:nvSpPr>
          <p:cNvPr id="2" name="TextBox 1"/>
          <p:cNvSpPr txBox="1"/>
          <p:nvPr/>
        </p:nvSpPr>
        <p:spPr>
          <a:xfrm>
            <a:off x="7068457" y="3831771"/>
            <a:ext cx="1992853"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flux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a:t>
            </a: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symmetry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No exposure time</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17970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The </a:t>
            </a:r>
            <a:r>
              <a:rPr kumimoji="0" lang="en-US" sz="36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pitchFamily="34" charset="0"/>
              </a:rPr>
              <a:t>number of </a:t>
            </a:r>
            <a:r>
              <a:rPr kumimoji="0" lang="en-US" sz="3600" b="0" i="0" u="none" strike="noStrike" kern="1200" cap="none" spc="0" normalizeH="0" baseline="0" noProof="0" dirty="0" smtClean="0">
                <a:ln>
                  <a:noFill/>
                </a:ln>
                <a:solidFill>
                  <a:srgbClr val="00B050"/>
                </a:solidFill>
                <a:effectLst/>
                <a:uLnTx/>
                <a:uFillTx/>
                <a:latin typeface="Arial" pitchFamily="34" charset="0"/>
                <a:ea typeface="MS PGothic" pitchFamily="34" charset="-128"/>
                <a:cs typeface="Arial" pitchFamily="34" charset="0"/>
              </a:rPr>
              <a:t>photons </a:t>
            </a:r>
            <a:r>
              <a:rPr kumimoji="0" lang="en-US" sz="36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pitchFamily="34" charset="0"/>
              </a:rPr>
              <a:t>scattered</a:t>
            </a:r>
            <a:endParaRPr kumimoji="0" lang="en-US" sz="3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b</a:t>
            </a:r>
            <a:r>
              <a:rPr kumimoji="0" lang="en-US" sz="36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pitchFamily="34" charset="0"/>
              </a:rPr>
              <a:t>efore crystal is dead</a:t>
            </a:r>
            <a:endParaRPr kumimoji="0" lang="en-US" sz="3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is </a:t>
            </a:r>
            <a:r>
              <a:rPr kumimoji="0" lang="en-US" sz="4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independent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of data collection </a:t>
            </a:r>
            <a:r>
              <a:rPr kumimoji="0" lang="en-US" sz="40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pitchFamily="34" charset="0"/>
              </a:rPr>
              <a:t>time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charset="0"/>
              </a:rPr>
              <a:t> 1 </a:t>
            </a:r>
            <a:r>
              <a:rPr kumimoji="0" lang="en-US" altLang="en-US" sz="4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charset="0"/>
              </a:rPr>
              <a:t>um</a:t>
            </a:r>
            <a:r>
              <a:rPr kumimoji="0" lang="en-US" altLang="en-US" sz="4400" b="0" i="0" u="none" strike="noStrike" kern="1200" cap="none" spc="0" normalizeH="0" baseline="30000" noProof="0" dirty="0">
                <a:ln>
                  <a:noFill/>
                </a:ln>
                <a:solidFill>
                  <a:srgbClr val="000000"/>
                </a:solidFill>
                <a:effectLst/>
                <a:uLnTx/>
                <a:uFillTx/>
                <a:latin typeface="Arial" pitchFamily="34" charset="0"/>
                <a:ea typeface="MS PGothic" pitchFamily="34" charset="-128"/>
                <a:cs typeface="Arial" charset="0"/>
              </a:rPr>
              <a:t>3</a:t>
            </a:r>
            <a:r>
              <a:rPr kumimoji="0" lang="en-US" altLang="en-US" sz="4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charset="0"/>
              </a:rPr>
              <a:t> = </a:t>
            </a:r>
            <a:r>
              <a:rPr kumimoji="0" lang="en-US" altLang="en-US" sz="44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charset="0"/>
              </a:rPr>
              <a:t>10</a:t>
            </a:r>
            <a:r>
              <a:rPr kumimoji="0" lang="en-US" altLang="en-US" sz="4400" b="0" i="0" u="none" strike="noStrike" kern="1200" cap="none" spc="0" normalizeH="0" baseline="30000" noProof="0" dirty="0" smtClean="0">
                <a:ln>
                  <a:noFill/>
                </a:ln>
                <a:solidFill>
                  <a:srgbClr val="000000"/>
                </a:solidFill>
                <a:effectLst/>
                <a:uLnTx/>
                <a:uFillTx/>
                <a:latin typeface="Arial" pitchFamily="34" charset="0"/>
                <a:ea typeface="MS PGothic" pitchFamily="34" charset="-128"/>
                <a:cs typeface="Arial" charset="0"/>
              </a:rPr>
              <a:t>5</a:t>
            </a:r>
            <a:r>
              <a:rPr kumimoji="0" lang="en-US" altLang="en-US" sz="44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charset="0"/>
              </a:rPr>
              <a:t> </a:t>
            </a:r>
            <a:r>
              <a:rPr kumimoji="0" lang="en-US" altLang="en-US" sz="4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charset="0"/>
              </a:rPr>
              <a:t>photons </a:t>
            </a:r>
            <a:r>
              <a:rPr kumimoji="0" lang="en-US" altLang="en-US" sz="44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charset="0"/>
              </a:rPr>
              <a:t>(</a:t>
            </a:r>
            <a:r>
              <a:rPr kumimoji="0" lang="en-US" altLang="en-US" sz="4400" b="0" i="0" u="none" strike="noStrike" kern="1200" cap="none" spc="0" normalizeH="0" baseline="0" noProof="0" dirty="0" err="1" smtClean="0">
                <a:ln>
                  <a:noFill/>
                </a:ln>
                <a:solidFill>
                  <a:srgbClr val="000000"/>
                </a:solidFill>
                <a:effectLst/>
                <a:uLnTx/>
                <a:uFillTx/>
                <a:latin typeface="Arial" pitchFamily="34" charset="0"/>
                <a:ea typeface="MS PGothic" pitchFamily="34" charset="-128"/>
                <a:cs typeface="Arial" charset="0"/>
              </a:rPr>
              <a:t>roomT</a:t>
            </a:r>
            <a:r>
              <a:rPr kumimoji="0" lang="en-US" altLang="en-US" sz="44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charset="0"/>
              </a:rPr>
              <a:t>)</a:t>
            </a:r>
            <a:endParaRPr kumimoji="0" lang="en-US" sz="4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charset="0"/>
              </a:rPr>
              <a:t>1 um</a:t>
            </a:r>
            <a:r>
              <a:rPr kumimoji="0" lang="en-US" altLang="en-US" sz="4400" b="0" i="0" u="none" strike="noStrike" kern="1200" cap="none" spc="0" normalizeH="0" baseline="30000" noProof="0" dirty="0">
                <a:ln>
                  <a:noFill/>
                </a:ln>
                <a:solidFill>
                  <a:srgbClr val="000000"/>
                </a:solidFill>
                <a:effectLst/>
                <a:uLnTx/>
                <a:uFillTx/>
                <a:latin typeface="Arial" pitchFamily="34" charset="0"/>
                <a:ea typeface="MS PGothic" pitchFamily="34" charset="-128"/>
                <a:cs typeface="Arial" charset="0"/>
              </a:rPr>
              <a:t>3</a:t>
            </a:r>
            <a:r>
              <a:rPr kumimoji="0" lang="en-US" altLang="en-US" sz="4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charset="0"/>
              </a:rPr>
              <a:t> = 10</a:t>
            </a:r>
            <a:r>
              <a:rPr kumimoji="0" lang="en-US" altLang="en-US" sz="4400" b="0" i="0" u="none" strike="noStrike" kern="1200" cap="none" spc="0" normalizeH="0" baseline="30000" noProof="0" dirty="0">
                <a:ln>
                  <a:noFill/>
                </a:ln>
                <a:solidFill>
                  <a:srgbClr val="000000"/>
                </a:solidFill>
                <a:effectLst/>
                <a:uLnTx/>
                <a:uFillTx/>
                <a:latin typeface="Arial" pitchFamily="34" charset="0"/>
                <a:ea typeface="MS PGothic" pitchFamily="34" charset="-128"/>
                <a:cs typeface="Arial" charset="0"/>
              </a:rPr>
              <a:t>6</a:t>
            </a:r>
            <a:r>
              <a:rPr kumimoji="0" lang="en-US" altLang="en-US" sz="4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charset="0"/>
              </a:rPr>
              <a:t> </a:t>
            </a:r>
            <a:r>
              <a:rPr kumimoji="0" lang="en-US" altLang="en-US" sz="4400" b="0" i="0" u="none" strike="noStrike" kern="1200" cap="none" spc="0" normalizeH="0" baseline="0" noProof="0" dirty="0" smtClean="0">
                <a:ln>
                  <a:noFill/>
                </a:ln>
                <a:solidFill>
                  <a:prstClr val="black"/>
                </a:solidFill>
                <a:effectLst/>
                <a:uLnTx/>
                <a:uFillTx/>
                <a:latin typeface="Arial" pitchFamily="34" charset="0"/>
                <a:ea typeface="MS PGothic" pitchFamily="34" charset="-128"/>
                <a:cs typeface="Arial" charset="0"/>
              </a:rPr>
              <a:t>photons </a:t>
            </a:r>
            <a:r>
              <a:rPr kumimoji="0" lang="en-US" altLang="en-US" sz="4400" b="0" i="0" u="none" strike="noStrike" kern="1200" cap="none" spc="0" normalizeH="0" baseline="0" noProof="0" dirty="0" smtClean="0">
                <a:ln>
                  <a:noFill/>
                </a:ln>
                <a:solidFill>
                  <a:prstClr val="white"/>
                </a:solidFill>
                <a:effectLst/>
                <a:uLnTx/>
                <a:uFillTx/>
                <a:latin typeface="Arial" pitchFamily="34" charset="0"/>
                <a:ea typeface="MS PGothic" pitchFamily="34" charset="-128"/>
                <a:cs typeface="Arial" charset="0"/>
              </a:rPr>
              <a:t>(synch)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charset="0"/>
              </a:rPr>
              <a:t>1 um</a:t>
            </a:r>
            <a:r>
              <a:rPr kumimoji="0" lang="en-US" altLang="en-US" sz="4400" b="0" i="0" u="none" strike="noStrike" kern="1200" cap="none" spc="0" normalizeH="0" baseline="30000" noProof="0" dirty="0">
                <a:ln>
                  <a:noFill/>
                </a:ln>
                <a:solidFill>
                  <a:srgbClr val="000000"/>
                </a:solidFill>
                <a:effectLst/>
                <a:uLnTx/>
                <a:uFillTx/>
                <a:latin typeface="Arial" pitchFamily="34" charset="0"/>
                <a:ea typeface="MS PGothic" pitchFamily="34" charset="-128"/>
                <a:cs typeface="Arial" charset="0"/>
              </a:rPr>
              <a:t>3</a:t>
            </a:r>
            <a:r>
              <a:rPr kumimoji="0" lang="en-US" altLang="en-US" sz="4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charset="0"/>
              </a:rPr>
              <a:t> = </a:t>
            </a:r>
            <a:r>
              <a:rPr kumimoji="0" lang="en-US" altLang="en-US" sz="44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charset="0"/>
              </a:rPr>
              <a:t>10</a:t>
            </a:r>
            <a:r>
              <a:rPr kumimoji="0" lang="en-US" altLang="en-US" sz="4400" b="0" i="0" u="none" strike="noStrike" kern="1200" cap="none" spc="0" normalizeH="0" baseline="30000" noProof="0" dirty="0" smtClean="0">
                <a:ln>
                  <a:noFill/>
                </a:ln>
                <a:solidFill>
                  <a:srgbClr val="000000"/>
                </a:solidFill>
                <a:effectLst/>
                <a:uLnTx/>
                <a:uFillTx/>
                <a:latin typeface="Arial" pitchFamily="34" charset="0"/>
                <a:ea typeface="MS PGothic" pitchFamily="34" charset="-128"/>
                <a:cs typeface="Arial" charset="0"/>
              </a:rPr>
              <a:t>8</a:t>
            </a:r>
            <a:r>
              <a:rPr kumimoji="0" lang="en-US" altLang="en-US" sz="44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charset="0"/>
              </a:rPr>
              <a:t> photons (XFEL)</a:t>
            </a:r>
            <a:endParaRPr kumimoji="0" lang="en-US" altLang="en-US" sz="4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Henderson, 1990; Gonzalez &amp; Nave, 1994;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Glaeser</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et al.</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2000;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Sliz</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et al.</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2003;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Leiros</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et al.</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2006; Owen</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et al.</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2006; Garman &amp;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McSweeney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2006; Garman &amp; Nave, 2009; Holton, 2009</a:t>
            </a:r>
          </a:p>
        </p:txBody>
      </p:sp>
      <p:sp>
        <p:nvSpPr>
          <p:cNvPr id="3" name="Rectangle 2"/>
          <p:cNvSpPr/>
          <p:nvPr/>
        </p:nvSpPr>
        <p:spPr>
          <a:xfrm>
            <a:off x="6173244" y="4457453"/>
            <a:ext cx="2034531"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(synch)</a:t>
            </a:r>
          </a:p>
        </p:txBody>
      </p:sp>
    </p:spTree>
    <p:extLst>
      <p:ext uri="{BB962C8B-B14F-4D97-AF65-F5344CB8AC3E}">
        <p14:creationId xmlns:p14="http://schemas.microsoft.com/office/powerpoint/2010/main" val="2879590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rPr>
              <a:t>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rPr>
              <a:t>photons</a:t>
            </a:r>
          </a:p>
        </p:txBody>
      </p:sp>
      <p:grpSp>
        <p:nvGrpSpPr>
          <p:cNvPr id="5" name="Group 4"/>
          <p:cNvGrpSpPr/>
          <p:nvPr/>
        </p:nvGrpSpPr>
        <p:grpSpPr>
          <a:xfrm>
            <a:off x="0" y="3340100"/>
            <a:ext cx="8797925" cy="1377950"/>
            <a:chOff x="0" y="3340100"/>
            <a:chExt cx="8797925" cy="1377950"/>
          </a:xfrm>
        </p:grpSpPr>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rPr>
                <a:t>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rPr>
                <a:t>photons</a:t>
              </a:r>
            </a:p>
          </p:txBody>
        </p:sp>
      </p:grpSp>
      <p:grpSp>
        <p:nvGrpSpPr>
          <p:cNvPr id="2" name="Group 1"/>
          <p:cNvGrpSpPr/>
          <p:nvPr/>
        </p:nvGrpSpPr>
        <p:grpSpPr>
          <a:xfrm>
            <a:off x="1157288" y="1165225"/>
            <a:ext cx="7615237" cy="1966913"/>
            <a:chOff x="1157288" y="1165225"/>
            <a:chExt cx="7615237" cy="1966913"/>
          </a:xfrm>
        </p:grpSpPr>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rPr>
                <a:t>crystal’s useful life</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unacceptable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completeness</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4" name="Group 3"/>
          <p:cNvGrpSpPr/>
          <p:nvPr/>
        </p:nvGrpSpPr>
        <p:grpSpPr>
          <a:xfrm>
            <a:off x="0" y="4840288"/>
            <a:ext cx="8786813" cy="1966912"/>
            <a:chOff x="0" y="4840288"/>
            <a:chExt cx="8786813" cy="1966912"/>
          </a:xfrm>
        </p:grpSpPr>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rPr>
                <a:t>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rPr>
                <a:t>photons</a:t>
              </a:r>
            </a:p>
          </p:txBody>
        </p:sp>
        <p:grpSp>
          <p:nvGrpSpPr>
            <p:cNvPr id="3" name="Group 2"/>
            <p:cNvGrpSpPr/>
            <p:nvPr/>
          </p:nvGrpSpPr>
          <p:grpSpPr>
            <a:xfrm>
              <a:off x="1136650" y="4840288"/>
              <a:ext cx="7650163" cy="1966912"/>
              <a:chOff x="1136650" y="4840288"/>
              <a:chExt cx="7650163" cy="1966912"/>
            </a:xfrm>
          </p:grpSpPr>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unacceptable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read noise</a:t>
                </a:r>
              </a:p>
            </p:txBody>
          </p:sp>
        </p:grpSp>
      </p:grpSp>
    </p:spTree>
    <p:extLst>
      <p:ext uri="{BB962C8B-B14F-4D97-AF65-F5344CB8AC3E}">
        <p14:creationId xmlns:p14="http://schemas.microsoft.com/office/powerpoint/2010/main" val="13672764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do I do?</a:t>
            </a:r>
            <a:endParaRPr lang="en-US" sz="5400" dirty="0"/>
          </a:p>
        </p:txBody>
      </p:sp>
      <p:sp>
        <p:nvSpPr>
          <p:cNvPr id="3" name="Content Placeholder 2"/>
          <p:cNvSpPr>
            <a:spLocks noGrp="1"/>
          </p:cNvSpPr>
          <p:nvPr>
            <p:ph idx="1"/>
          </p:nvPr>
        </p:nvSpPr>
        <p:spPr>
          <a:xfrm>
            <a:off x="457200" y="1600199"/>
            <a:ext cx="8229600" cy="4813663"/>
          </a:xfrm>
        </p:spPr>
        <p:txBody>
          <a:bodyPr>
            <a:normAutofit/>
          </a:bodyPr>
          <a:lstStyle/>
          <a:p>
            <a:r>
              <a:rPr lang="en-US" sz="3600" dirty="0" smtClean="0"/>
              <a:t>You only have a few small crystals…</a:t>
            </a:r>
          </a:p>
          <a:p>
            <a:pPr marL="0" indent="0">
              <a:buNone/>
            </a:pPr>
            <a:r>
              <a:rPr lang="en-US" sz="3600" dirty="0" smtClean="0"/>
              <a:t>    Should you:</a:t>
            </a:r>
            <a:endParaRPr lang="en-US" dirty="0" smtClean="0"/>
          </a:p>
          <a:p>
            <a:pPr marL="914400" lvl="1" indent="-514350">
              <a:lnSpc>
                <a:spcPct val="150000"/>
              </a:lnSpc>
              <a:buFont typeface="+mj-lt"/>
              <a:buAutoNum type="alphaLcParenR"/>
            </a:pPr>
            <a:r>
              <a:rPr lang="en-US" dirty="0"/>
              <a:t>C</a:t>
            </a:r>
            <a:r>
              <a:rPr lang="en-US" dirty="0" smtClean="0"/>
              <a:t>ollect 360° from each?</a:t>
            </a:r>
          </a:p>
          <a:p>
            <a:pPr marL="914400" lvl="1" indent="-514350">
              <a:lnSpc>
                <a:spcPct val="150000"/>
              </a:lnSpc>
              <a:buFont typeface="+mj-lt"/>
              <a:buAutoNum type="alphaLcParenR"/>
            </a:pPr>
            <a:r>
              <a:rPr lang="en-US" dirty="0" smtClean="0"/>
              <a:t>Collect 10° from each at 36x exposure?</a:t>
            </a:r>
          </a:p>
          <a:p>
            <a:pPr marL="914400" lvl="1" indent="-514350">
              <a:lnSpc>
                <a:spcPct val="150000"/>
              </a:lnSpc>
              <a:buFont typeface="+mj-lt"/>
              <a:buAutoNum type="alphaLcParenR"/>
            </a:pPr>
            <a:r>
              <a:rPr lang="en-US" dirty="0" smtClean="0"/>
              <a:t>Glue 36 </a:t>
            </a:r>
            <a:r>
              <a:rPr lang="en-US" dirty="0" err="1" smtClean="0"/>
              <a:t>xtals</a:t>
            </a:r>
            <a:r>
              <a:rPr lang="en-US" dirty="0" smtClean="0"/>
              <a:t> together, then collect 360° ?</a:t>
            </a:r>
          </a:p>
          <a:p>
            <a:pPr marL="914400" lvl="1" indent="-514350">
              <a:lnSpc>
                <a:spcPct val="150000"/>
              </a:lnSpc>
              <a:buFont typeface="+mj-lt"/>
              <a:buAutoNum type="alphaLcParenR"/>
            </a:pPr>
            <a:r>
              <a:rPr lang="en-US" dirty="0" smtClean="0"/>
              <a:t>Glue together and do 12960° ?</a:t>
            </a:r>
          </a:p>
        </p:txBody>
      </p:sp>
    </p:spTree>
    <p:extLst>
      <p:ext uri="{BB962C8B-B14F-4D97-AF65-F5344CB8AC3E}">
        <p14:creationId xmlns:p14="http://schemas.microsoft.com/office/powerpoint/2010/main" val="118620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421702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3949954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086755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2098675"/>
            <a:ext cx="2247900" cy="475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1" name="Title 1"/>
          <p:cNvSpPr>
            <a:spLocks noGrp="1"/>
          </p:cNvSpPr>
          <p:nvPr>
            <p:ph type="title"/>
          </p:nvPr>
        </p:nvSpPr>
        <p:spPr/>
        <p:txBody>
          <a:bodyPr/>
          <a:lstStyle/>
          <a:p>
            <a:pPr eaLnBrk="1" hangingPunct="1"/>
            <a:r>
              <a:rPr lang="en-US" altLang="en-US" smtClean="0">
                <a:latin typeface="Arial" charset="0"/>
                <a:cs typeface="Arial" charset="0"/>
              </a:rPr>
              <a:t>Electricity + vacuum = X-rays</a:t>
            </a:r>
          </a:p>
        </p:txBody>
      </p:sp>
      <p:sp>
        <p:nvSpPr>
          <p:cNvPr id="4" name="TextBox 3"/>
          <p:cNvSpPr txBox="1">
            <a:spLocks noChangeArrowheads="1"/>
          </p:cNvSpPr>
          <p:nvPr/>
        </p:nvSpPr>
        <p:spPr bwMode="auto">
          <a:xfrm>
            <a:off x="300038" y="1379538"/>
            <a:ext cx="28813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1" smtClean="0">
                <a:solidFill>
                  <a:prstClr val="black"/>
                </a:solidFill>
                <a:latin typeface="Arial" charset="0"/>
                <a:cs typeface="Arial" charset="0"/>
              </a:rPr>
              <a:t>1654</a:t>
            </a:r>
            <a:r>
              <a:rPr lang="en-US" altLang="en-US" sz="2400" smtClean="0">
                <a:solidFill>
                  <a:prstClr val="black"/>
                </a:solidFill>
                <a:latin typeface="Arial" charset="0"/>
                <a:cs typeface="Arial" charset="0"/>
              </a:rPr>
              <a:t>  ~10 Torr</a:t>
            </a:r>
          </a:p>
          <a:p>
            <a:pPr eaLnBrk="1" fontAlgn="base" hangingPunct="1">
              <a:spcBef>
                <a:spcPct val="0"/>
              </a:spcBef>
              <a:spcAft>
                <a:spcPct val="0"/>
              </a:spcAft>
              <a:buFontTx/>
              <a:buNone/>
            </a:pPr>
            <a:r>
              <a:rPr lang="en-US" altLang="en-US" sz="2400" smtClean="0">
                <a:solidFill>
                  <a:prstClr val="black"/>
                </a:solidFill>
                <a:latin typeface="Arial" charset="0"/>
                <a:cs typeface="Arial" charset="0"/>
              </a:rPr>
              <a:t>Otto von Guericke’s</a:t>
            </a:r>
          </a:p>
          <a:p>
            <a:pPr eaLnBrk="1" fontAlgn="base" hangingPunct="1">
              <a:spcBef>
                <a:spcPct val="0"/>
              </a:spcBef>
              <a:spcAft>
                <a:spcPct val="0"/>
              </a:spcAft>
              <a:buFontTx/>
              <a:buNone/>
            </a:pPr>
            <a:r>
              <a:rPr lang="en-US" altLang="en-US" sz="1800" smtClean="0">
                <a:solidFill>
                  <a:prstClr val="black"/>
                </a:solidFill>
                <a:latin typeface="Arial" charset="0"/>
                <a:cs typeface="Arial" charset="0"/>
              </a:rPr>
              <a:t>“Magdeburg hemispheres”</a:t>
            </a:r>
          </a:p>
        </p:txBody>
      </p:sp>
      <p:sp>
        <p:nvSpPr>
          <p:cNvPr id="5" name="Rectangle 4"/>
          <p:cNvSpPr>
            <a:spLocks noChangeArrowheads="1"/>
          </p:cNvSpPr>
          <p:nvPr/>
        </p:nvSpPr>
        <p:spPr bwMode="auto">
          <a:xfrm>
            <a:off x="3252788" y="5695950"/>
            <a:ext cx="5891212" cy="922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charset="0"/>
                <a:cs typeface="Arial" charset="0"/>
              </a:rPr>
              <a:t>Benvenuti, C. &amp; Chiggiato, P. (1993). "Obtention of pressures in the 10</a:t>
            </a:r>
            <a:r>
              <a:rPr lang="en-US" altLang="en-US" sz="1800" baseline="30000" smtClean="0">
                <a:solidFill>
                  <a:prstClr val="black"/>
                </a:solidFill>
                <a:latin typeface="Arial" charset="0"/>
                <a:cs typeface="Arial" charset="0"/>
              </a:rPr>
              <a:t>−14 </a:t>
            </a:r>
            <a:r>
              <a:rPr lang="en-US" altLang="en-US" sz="1800" smtClean="0">
                <a:solidFill>
                  <a:prstClr val="black"/>
                </a:solidFill>
                <a:latin typeface="Arial" charset="0"/>
                <a:cs typeface="Arial" charset="0"/>
              </a:rPr>
              <a:t>torr range by means of a Zr-V-Fe non evaporable getter", </a:t>
            </a:r>
            <a:r>
              <a:rPr lang="en-US" altLang="en-US" sz="1800" i="1" smtClean="0">
                <a:solidFill>
                  <a:prstClr val="black"/>
                </a:solidFill>
                <a:latin typeface="Arial" charset="0"/>
                <a:cs typeface="Arial" charset="0"/>
              </a:rPr>
              <a:t>Vacuum</a:t>
            </a:r>
            <a:r>
              <a:rPr lang="en-US" altLang="en-US" sz="1800" smtClean="0">
                <a:solidFill>
                  <a:prstClr val="black"/>
                </a:solidFill>
                <a:latin typeface="Arial" charset="0"/>
                <a:cs typeface="Arial" charset="0"/>
              </a:rPr>
              <a:t> </a:t>
            </a:r>
            <a:r>
              <a:rPr lang="en-US" altLang="en-US" sz="1800" b="1" smtClean="0">
                <a:solidFill>
                  <a:prstClr val="black"/>
                </a:solidFill>
                <a:latin typeface="Arial" charset="0"/>
                <a:cs typeface="Arial" charset="0"/>
              </a:rPr>
              <a:t>44</a:t>
            </a:r>
            <a:r>
              <a:rPr lang="en-US" altLang="en-US" sz="1800" smtClean="0">
                <a:solidFill>
                  <a:prstClr val="black"/>
                </a:solidFill>
                <a:latin typeface="Arial" charset="0"/>
                <a:cs typeface="Arial" charset="0"/>
              </a:rPr>
              <a:t>, 511-513. </a:t>
            </a:r>
          </a:p>
        </p:txBody>
      </p:sp>
      <p:sp>
        <p:nvSpPr>
          <p:cNvPr id="9" name="TextBox 8"/>
          <p:cNvSpPr txBox="1">
            <a:spLocks noChangeArrowheads="1"/>
          </p:cNvSpPr>
          <p:nvPr/>
        </p:nvSpPr>
        <p:spPr bwMode="auto">
          <a:xfrm>
            <a:off x="300038" y="5908675"/>
            <a:ext cx="2468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1" smtClean="0">
                <a:solidFill>
                  <a:prstClr val="black"/>
                </a:solidFill>
                <a:latin typeface="Arial" charset="0"/>
                <a:cs typeface="Arial" charset="0"/>
              </a:rPr>
              <a:t>1993</a:t>
            </a:r>
            <a:r>
              <a:rPr lang="en-US" altLang="en-US" sz="2400" smtClean="0">
                <a:solidFill>
                  <a:prstClr val="black"/>
                </a:solidFill>
                <a:latin typeface="Arial" charset="0"/>
                <a:cs typeface="Arial" charset="0"/>
              </a:rPr>
              <a:t>  ~10</a:t>
            </a:r>
            <a:r>
              <a:rPr lang="en-US" altLang="en-US" sz="2400" baseline="30000" smtClean="0">
                <a:solidFill>
                  <a:prstClr val="black"/>
                </a:solidFill>
                <a:latin typeface="Arial" charset="0"/>
                <a:cs typeface="Arial" charset="0"/>
              </a:rPr>
              <a:t>-14</a:t>
            </a:r>
            <a:r>
              <a:rPr lang="en-US" altLang="en-US" sz="2400" smtClean="0">
                <a:solidFill>
                  <a:prstClr val="black"/>
                </a:solidFill>
                <a:latin typeface="Arial" charset="0"/>
                <a:cs typeface="Arial" charset="0"/>
              </a:rPr>
              <a:t> Torr</a:t>
            </a:r>
          </a:p>
        </p:txBody>
      </p:sp>
      <p:sp>
        <p:nvSpPr>
          <p:cNvPr id="10" name="TextBox 9"/>
          <p:cNvSpPr txBox="1">
            <a:spLocks noChangeArrowheads="1"/>
          </p:cNvSpPr>
          <p:nvPr/>
        </p:nvSpPr>
        <p:spPr bwMode="auto">
          <a:xfrm>
            <a:off x="300038" y="2790825"/>
            <a:ext cx="2803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1" smtClean="0">
                <a:solidFill>
                  <a:prstClr val="black"/>
                </a:solidFill>
                <a:latin typeface="Arial" charset="0"/>
                <a:cs typeface="Arial" charset="0"/>
              </a:rPr>
              <a:t>1865</a:t>
            </a:r>
            <a:r>
              <a:rPr lang="en-US" altLang="en-US" sz="2400" smtClean="0">
                <a:solidFill>
                  <a:prstClr val="black"/>
                </a:solidFill>
                <a:latin typeface="Arial" charset="0"/>
                <a:cs typeface="Arial" charset="0"/>
              </a:rPr>
              <a:t>  &lt; 10</a:t>
            </a:r>
            <a:r>
              <a:rPr lang="en-US" altLang="en-US" sz="2400" baseline="30000" smtClean="0">
                <a:solidFill>
                  <a:prstClr val="black"/>
                </a:solidFill>
                <a:latin typeface="Arial" charset="0"/>
                <a:cs typeface="Arial" charset="0"/>
              </a:rPr>
              <a:t>-2</a:t>
            </a:r>
            <a:r>
              <a:rPr lang="en-US" altLang="en-US" sz="2400" smtClean="0">
                <a:solidFill>
                  <a:prstClr val="black"/>
                </a:solidFill>
                <a:latin typeface="Arial" charset="0"/>
                <a:cs typeface="Arial" charset="0"/>
              </a:rPr>
              <a:t> Torr</a:t>
            </a:r>
          </a:p>
          <a:p>
            <a:pPr eaLnBrk="1" fontAlgn="base" hangingPunct="1">
              <a:spcBef>
                <a:spcPct val="0"/>
              </a:spcBef>
              <a:spcAft>
                <a:spcPct val="0"/>
              </a:spcAft>
              <a:buFontTx/>
              <a:buNone/>
            </a:pPr>
            <a:r>
              <a:rPr lang="en-US" altLang="en-US" sz="2400" smtClean="0">
                <a:solidFill>
                  <a:prstClr val="black"/>
                </a:solidFill>
                <a:latin typeface="Arial" charset="0"/>
                <a:cs typeface="Arial" charset="0"/>
              </a:rPr>
              <a:t>Hg “fall tube” pump</a:t>
            </a:r>
          </a:p>
        </p:txBody>
      </p:sp>
      <p:pic>
        <p:nvPicPr>
          <p:cNvPr id="22530" name="Picture 2" descr="http://www.google.com/logos/2012/otto-von-guericke-2012-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320800"/>
            <a:ext cx="46767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00038" y="3976688"/>
            <a:ext cx="2611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1" smtClean="0">
                <a:solidFill>
                  <a:prstClr val="black"/>
                </a:solidFill>
                <a:latin typeface="Arial" charset="0"/>
                <a:cs typeface="Arial" charset="0"/>
              </a:rPr>
              <a:t>1870s</a:t>
            </a:r>
            <a:r>
              <a:rPr lang="en-US" altLang="en-US" sz="2400" smtClean="0">
                <a:solidFill>
                  <a:prstClr val="black"/>
                </a:solidFill>
                <a:latin typeface="Arial" charset="0"/>
                <a:cs typeface="Arial" charset="0"/>
              </a:rPr>
              <a:t>  &lt; 10</a:t>
            </a:r>
            <a:r>
              <a:rPr lang="en-US" altLang="en-US" sz="2400" baseline="30000" smtClean="0">
                <a:solidFill>
                  <a:prstClr val="black"/>
                </a:solidFill>
                <a:latin typeface="Arial" charset="0"/>
                <a:cs typeface="Arial" charset="0"/>
              </a:rPr>
              <a:t>-3</a:t>
            </a:r>
            <a:r>
              <a:rPr lang="en-US" altLang="en-US" sz="2400" smtClean="0">
                <a:solidFill>
                  <a:prstClr val="black"/>
                </a:solidFill>
                <a:latin typeface="Arial" charset="0"/>
                <a:cs typeface="Arial" charset="0"/>
              </a:rPr>
              <a:t> Torr</a:t>
            </a:r>
          </a:p>
        </p:txBody>
      </p:sp>
      <p:sp>
        <p:nvSpPr>
          <p:cNvPr id="14" name="TextBox 13"/>
          <p:cNvSpPr txBox="1">
            <a:spLocks noChangeArrowheads="1"/>
          </p:cNvSpPr>
          <p:nvPr/>
        </p:nvSpPr>
        <p:spPr bwMode="auto">
          <a:xfrm>
            <a:off x="300038" y="4773613"/>
            <a:ext cx="24399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1" smtClean="0">
                <a:solidFill>
                  <a:prstClr val="black"/>
                </a:solidFill>
                <a:latin typeface="Arial" charset="0"/>
                <a:cs typeface="Arial" charset="0"/>
              </a:rPr>
              <a:t>1894</a:t>
            </a:r>
            <a:r>
              <a:rPr lang="en-US" altLang="en-US" sz="2400" smtClean="0">
                <a:solidFill>
                  <a:prstClr val="black"/>
                </a:solidFill>
                <a:latin typeface="Arial" charset="0"/>
                <a:cs typeface="Arial" charset="0"/>
              </a:rPr>
              <a:t>  &lt; 10</a:t>
            </a:r>
            <a:r>
              <a:rPr lang="en-US" altLang="en-US" sz="2400" baseline="30000" smtClean="0">
                <a:solidFill>
                  <a:prstClr val="black"/>
                </a:solidFill>
                <a:latin typeface="Arial" charset="0"/>
                <a:cs typeface="Arial" charset="0"/>
              </a:rPr>
              <a:t>-5</a:t>
            </a:r>
            <a:r>
              <a:rPr lang="en-US" altLang="en-US" sz="2400" smtClean="0">
                <a:solidFill>
                  <a:prstClr val="black"/>
                </a:solidFill>
                <a:latin typeface="Arial" charset="0"/>
                <a:cs typeface="Arial" charset="0"/>
              </a:rPr>
              <a:t> Torr</a:t>
            </a:r>
          </a:p>
          <a:p>
            <a:pPr eaLnBrk="1" fontAlgn="base" hangingPunct="1">
              <a:spcBef>
                <a:spcPct val="0"/>
              </a:spcBef>
              <a:spcAft>
                <a:spcPct val="0"/>
              </a:spcAft>
              <a:buFontTx/>
              <a:buNone/>
            </a:pPr>
            <a:r>
              <a:rPr lang="en-US" altLang="en-US" sz="2400" smtClean="0">
                <a:solidFill>
                  <a:prstClr val="black"/>
                </a:solidFill>
                <a:latin typeface="Arial" charset="0"/>
                <a:cs typeface="Arial" charset="0"/>
              </a:rPr>
              <a:t>Sprengel pump</a:t>
            </a:r>
          </a:p>
        </p:txBody>
      </p:sp>
      <p:sp>
        <p:nvSpPr>
          <p:cNvPr id="6" name="Rectangle 5"/>
          <p:cNvSpPr>
            <a:spLocks noChangeArrowheads="1"/>
          </p:cNvSpPr>
          <p:nvPr/>
        </p:nvSpPr>
        <p:spPr bwMode="auto">
          <a:xfrm>
            <a:off x="5786438" y="2787650"/>
            <a:ext cx="29972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charset="0"/>
                <a:cs typeface="Arial" charset="0"/>
              </a:rPr>
              <a:t>Sprengel, H. (1865). "Researches on the vacuum", </a:t>
            </a:r>
            <a:r>
              <a:rPr lang="en-US" altLang="en-US" sz="1800" i="1" smtClean="0">
                <a:solidFill>
                  <a:prstClr val="black"/>
                </a:solidFill>
                <a:latin typeface="Arial" charset="0"/>
                <a:cs typeface="Arial" charset="0"/>
              </a:rPr>
              <a:t>J. Chem. Soc.</a:t>
            </a:r>
            <a:r>
              <a:rPr lang="en-US" altLang="en-US" sz="1800" smtClean="0">
                <a:solidFill>
                  <a:prstClr val="black"/>
                </a:solidFill>
                <a:latin typeface="Arial" charset="0"/>
                <a:cs typeface="Arial" charset="0"/>
              </a:rPr>
              <a:t> </a:t>
            </a:r>
            <a:r>
              <a:rPr lang="en-US" altLang="en-US" sz="1800" b="1" smtClean="0">
                <a:solidFill>
                  <a:prstClr val="black"/>
                </a:solidFill>
                <a:latin typeface="Arial" charset="0"/>
                <a:cs typeface="Arial" charset="0"/>
              </a:rPr>
              <a:t>18</a:t>
            </a:r>
            <a:r>
              <a:rPr lang="en-US" altLang="en-US" sz="1800" smtClean="0">
                <a:solidFill>
                  <a:prstClr val="black"/>
                </a:solidFill>
                <a:latin typeface="Arial" charset="0"/>
                <a:cs typeface="Arial" charset="0"/>
              </a:rPr>
              <a:t>, 9b-21.</a:t>
            </a:r>
          </a:p>
        </p:txBody>
      </p:sp>
      <p:sp>
        <p:nvSpPr>
          <p:cNvPr id="7" name="Rectangle 6"/>
          <p:cNvSpPr>
            <a:spLocks noChangeArrowheads="1"/>
          </p:cNvSpPr>
          <p:nvPr/>
        </p:nvSpPr>
        <p:spPr bwMode="auto">
          <a:xfrm>
            <a:off x="4249738" y="479583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charset="0"/>
                <a:cs typeface="Arial" charset="0"/>
              </a:rPr>
              <a:t>Redhead, Paul A., ed. </a:t>
            </a:r>
            <a:r>
              <a:rPr lang="en-US" altLang="en-US" sz="1800" i="1" smtClean="0">
                <a:solidFill>
                  <a:prstClr val="black"/>
                </a:solidFill>
                <a:latin typeface="Arial" charset="0"/>
                <a:cs typeface="Arial" charset="0"/>
              </a:rPr>
              <a:t>Vacuum Science and Technology: Pioneers of the 20th Century</a:t>
            </a:r>
            <a:r>
              <a:rPr lang="en-US" altLang="en-US" sz="1800" smtClean="0">
                <a:solidFill>
                  <a:prstClr val="black"/>
                </a:solidFill>
                <a:latin typeface="Arial" charset="0"/>
                <a:cs typeface="Arial" charset="0"/>
              </a:rPr>
              <a:t>. Vol. 2. Springer, 1994.</a:t>
            </a:r>
          </a:p>
        </p:txBody>
      </p:sp>
      <p:pic>
        <p:nvPicPr>
          <p:cNvPr id="22535" name="Picture 7" descr="http://www.gascoals.com/Portals/0/Light%20Bulbs/edison-electric-lig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425" y="1447800"/>
            <a:ext cx="438308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5" descr="https://encrypted-tbn3.gstatic.com/images?q=tbn:ANd9GcSpFJW8zOIcnp_VkB36F7AOYEOZDAvYIwsdt6dFXR72GaOUjcGT"/>
          <p:cNvPicPr>
            <a:picLocks noChangeAspect="1" noChangeArrowheads="1"/>
          </p:cNvPicPr>
          <p:nvPr/>
        </p:nvPicPr>
        <p:blipFill>
          <a:blip r:embed="rId5">
            <a:extLst>
              <a:ext uri="{28A0092B-C50C-407E-A947-70E740481C1C}">
                <a14:useLocalDpi xmlns:a14="http://schemas.microsoft.com/office/drawing/2010/main" val="0"/>
              </a:ext>
            </a:extLst>
          </a:blip>
          <a:srcRect l="8321" r="17467" b="24620"/>
          <a:stretch>
            <a:fillRect/>
          </a:stretch>
        </p:blipFill>
        <p:spPr bwMode="auto">
          <a:xfrm>
            <a:off x="2730500" y="4705350"/>
            <a:ext cx="1493838"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892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25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533"/>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6"/>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13"/>
                                        </p:tgtEl>
                                        <p:attrNameLst>
                                          <p:attrName>style.visibility</p:attrName>
                                        </p:attrNameLst>
                                      </p:cBhvr>
                                      <p:to>
                                        <p:strVal val="visible"/>
                                      </p:to>
                                    </p:set>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499"/>
                                          </p:stCondLst>
                                        </p:cTn>
                                        <p:tgtEl>
                                          <p:spTgt spid="2253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4"/>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499"/>
                                          </p:stCondLst>
                                        </p:cTn>
                                        <p:tgtEl>
                                          <p:spTgt spid="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135"/>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9"/>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nimBg="1" autoUpdateAnimBg="0"/>
      <p:bldP spid="9" grpId="0" autoUpdateAnimBg="0"/>
      <p:bldP spid="10" grpId="0" autoUpdateAnimBg="0"/>
      <p:bldP spid="13" grpId="0" autoUpdateAnimBg="0"/>
      <p:bldP spid="14" grpId="0" autoUpdateAnimBg="0"/>
      <p:bldP spid="6" grpId="0" animBg="1" autoUpdateAnimBg="0"/>
      <p:bldP spid="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318187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4704221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931073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845821664"/>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144400" name="Chart" r:id="rId3" imgW="5684591" imgH="3924197" progId="MSGraph.Chart.8">
                  <p:embed followColorScheme="full"/>
                </p:oleObj>
              </mc:Choice>
              <mc:Fallback>
                <p:oleObj name="Chart" r:id="rId3" imgW="5684591" imgH="3924197" progId="MSGraph.Chart.8">
                  <p:embed followColorScheme="full"/>
                  <p:pic>
                    <p:nvPicPr>
                      <p:cNvPr id="71683" name="Object 3"/>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3319027" y="6261096"/>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Resolution </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(Å)</a:t>
            </a:r>
          </a:p>
        </p:txBody>
      </p:sp>
      <p:sp>
        <p:nvSpPr>
          <p:cNvPr id="71685" name="Text Box 5"/>
          <p:cNvSpPr txBox="1">
            <a:spLocks noChangeArrowheads="1"/>
          </p:cNvSpPr>
          <p:nvPr/>
        </p:nvSpPr>
        <p:spPr bwMode="auto">
          <a:xfrm rot="-5400000">
            <a:off x="-1285772" y="3234062"/>
            <a:ext cx="34403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CC vs right answer</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4"/>
          <p:cNvSpPr txBox="1"/>
          <p:nvPr/>
        </p:nvSpPr>
        <p:spPr>
          <a:xfrm>
            <a:off x="2235813" y="0"/>
            <a:ext cx="48349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a:ea typeface="+mn-ea"/>
                <a:cs typeface="+mn-cs"/>
              </a:rPr>
              <a:t>“true” resolution limit</a:t>
            </a:r>
          </a:p>
        </p:txBody>
      </p:sp>
    </p:spTree>
    <p:extLst>
      <p:ext uri="{BB962C8B-B14F-4D97-AF65-F5344CB8AC3E}">
        <p14:creationId xmlns:p14="http://schemas.microsoft.com/office/powerpoint/2010/main" val="382618421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14960" y="1351107"/>
          <a:ext cx="8624240" cy="4135293"/>
        </p:xfrm>
        <a:graphic>
          <a:graphicData uri="http://schemas.openxmlformats.org/drawingml/2006/table">
            <a:tbl>
              <a:tblPr/>
              <a:tblGrid>
                <a:gridCol w="2156060">
                  <a:extLst>
                    <a:ext uri="{9D8B030D-6E8A-4147-A177-3AD203B41FA5}">
                      <a16:colId xmlns:a16="http://schemas.microsoft.com/office/drawing/2014/main" val="20000"/>
                    </a:ext>
                  </a:extLst>
                </a:gridCol>
                <a:gridCol w="2156060">
                  <a:extLst>
                    <a:ext uri="{9D8B030D-6E8A-4147-A177-3AD203B41FA5}">
                      <a16:colId xmlns:a16="http://schemas.microsoft.com/office/drawing/2014/main" val="20001"/>
                    </a:ext>
                  </a:extLst>
                </a:gridCol>
                <a:gridCol w="2156060">
                  <a:extLst>
                    <a:ext uri="{9D8B030D-6E8A-4147-A177-3AD203B41FA5}">
                      <a16:colId xmlns:a16="http://schemas.microsoft.com/office/drawing/2014/main" val="20002"/>
                    </a:ext>
                  </a:extLst>
                </a:gridCol>
                <a:gridCol w="2156060">
                  <a:extLst>
                    <a:ext uri="{9D8B030D-6E8A-4147-A177-3AD203B41FA5}">
                      <a16:colId xmlns:a16="http://schemas.microsoft.com/office/drawing/2014/main" val="20003"/>
                    </a:ext>
                  </a:extLst>
                </a:gridCol>
              </a:tblGrid>
              <a:tr h="1378431">
                <a:tc gridSpan="4">
                  <a:txBody>
                    <a:bodyPr/>
                    <a:lstStyle/>
                    <a:p>
                      <a:pPr algn="ctr"/>
                      <a:r>
                        <a:rPr lang="en-US" sz="3200" b="1" dirty="0" smtClean="0">
                          <a:latin typeface="Courier New" panose="02070309020205020404" pitchFamily="49" charset="0"/>
                          <a:cs typeface="Courier New" panose="02070309020205020404" pitchFamily="49" charset="0"/>
                        </a:rPr>
                        <a:t>Dose slice collection </a:t>
                      </a:r>
                      <a:r>
                        <a:rPr lang="en-US" sz="3200" b="1" dirty="0">
                          <a:latin typeface="Courier New" panose="02070309020205020404" pitchFamily="49" charset="0"/>
                          <a:cs typeface="Courier New" panose="02070309020205020404" pitchFamily="49" charset="0"/>
                        </a:rPr>
                        <a:t>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78431">
                <a:tc>
                  <a:txBody>
                    <a:bodyPr/>
                    <a:lstStyle/>
                    <a:p>
                      <a:r>
                        <a:rPr lang="en-US" sz="32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smtClean="0">
                          <a:latin typeface="Courier New" panose="02070309020205020404" pitchFamily="49" charset="0"/>
                          <a:cs typeface="Courier New" panose="02070309020205020404" pitchFamily="49" charset="0"/>
                        </a:rPr>
                        <a:t>Glue &amp; fine</a:t>
                      </a:r>
                      <a:endParaRPr lang="en-US" sz="32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78431">
                <a:tc>
                  <a:txBody>
                    <a:bodyPr/>
                    <a:lstStyle/>
                    <a:p>
                      <a:r>
                        <a:rPr lang="en-US" sz="2800" b="1" dirty="0" smtClean="0">
                          <a:latin typeface="Courier New" panose="02070309020205020404" pitchFamily="49" charset="0"/>
                          <a:cs typeface="Courier New" panose="02070309020205020404" pitchFamily="49" charset="0"/>
                        </a:rPr>
                        <a:t>3.17700</a:t>
                      </a:r>
                      <a:endParaRPr lang="en-US" sz="28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TextBox 1"/>
          <p:cNvSpPr txBox="1"/>
          <p:nvPr/>
        </p:nvSpPr>
        <p:spPr>
          <a:xfrm>
            <a:off x="1455313" y="476518"/>
            <a:ext cx="6404317"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charset="0"/>
                <a:ea typeface="+mn-ea"/>
                <a:cs typeface="+mn-cs"/>
              </a:rPr>
              <a:t>“true” resolution vs strategy</a:t>
            </a:r>
          </a:p>
        </p:txBody>
      </p:sp>
      <p:sp>
        <p:nvSpPr>
          <p:cNvPr id="6" name="TextBox 5"/>
          <p:cNvSpPr txBox="1"/>
          <p:nvPr/>
        </p:nvSpPr>
        <p:spPr>
          <a:xfrm>
            <a:off x="1143000" y="5943600"/>
            <a:ext cx="5947462"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charset="0"/>
                <a:ea typeface="+mn-ea"/>
                <a:cs typeface="+mn-cs"/>
              </a:rPr>
              <a:t>301,640,334 </a:t>
            </a:r>
            <a:r>
              <a:rPr kumimoji="0" lang="en-US" sz="4000" b="0" i="0" u="none" strike="noStrike" kern="1200" cap="none" spc="0" normalizeH="0" baseline="0" noProof="0" dirty="0" smtClean="0">
                <a:ln>
                  <a:noFill/>
                </a:ln>
                <a:solidFill>
                  <a:prstClr val="black"/>
                </a:solidFill>
                <a:effectLst/>
                <a:uLnTx/>
                <a:uFillTx/>
                <a:latin typeface="Arial" charset="0"/>
                <a:ea typeface="+mn-ea"/>
                <a:cs typeface="+mn-cs"/>
              </a:rPr>
              <a:t>photons/</a:t>
            </a:r>
            <a:r>
              <a:rPr kumimoji="0" lang="en-US" sz="4000" b="0" i="0" u="none" strike="noStrike" kern="1200" cap="none" spc="0" normalizeH="0" baseline="0" noProof="0" dirty="0" err="1" smtClean="0">
                <a:ln>
                  <a:noFill/>
                </a:ln>
                <a:solidFill>
                  <a:prstClr val="black"/>
                </a:solidFill>
                <a:effectLst/>
                <a:uLnTx/>
                <a:uFillTx/>
                <a:latin typeface="Arial" charset="0"/>
                <a:ea typeface="+mn-ea"/>
                <a:cs typeface="+mn-cs"/>
              </a:rPr>
              <a:t>xtal</a:t>
            </a:r>
            <a:endParaRPr kumimoji="0" lang="en-US" sz="4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79411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0" y="10886"/>
          <a:ext cx="9144000" cy="6457902"/>
        </p:xfrm>
        <a:graphic>
          <a:graphicData uri="http://schemas.openxmlformats.org/drawingml/2006/table">
            <a:tbl>
              <a:tblPr/>
              <a:tblGrid>
                <a:gridCol w="2895600">
                  <a:extLst>
                    <a:ext uri="{9D8B030D-6E8A-4147-A177-3AD203B41FA5}">
                      <a16:colId xmlns:a16="http://schemas.microsoft.com/office/drawing/2014/main" val="20000"/>
                    </a:ext>
                  </a:extLst>
                </a:gridCol>
                <a:gridCol w="1562100">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313566">
                <a:tc rowSpan="2">
                  <a:txBody>
                    <a:bodyPr/>
                    <a:lstStyle/>
                    <a:p>
                      <a:r>
                        <a:rPr lang="en-US" sz="2200" dirty="0" smtClean="0">
                          <a:latin typeface="Courier New" panose="02070309020205020404" pitchFamily="49" charset="0"/>
                          <a:cs typeface="Courier New" panose="02070309020205020404" pitchFamily="49" charset="0"/>
                        </a:rPr>
                        <a:t>processing</a:t>
                      </a:r>
                      <a:r>
                        <a:rPr lang="en-US" sz="2200" dirty="0">
                          <a:latin typeface="Courier New" panose="02070309020205020404" pitchFamily="49" charset="0"/>
                          <a:cs typeface="Courier New" panose="02070309020205020404" pitchFamily="49" charset="0"/>
                        </a:rPr>
                        <a:t/>
                      </a:r>
                      <a:br>
                        <a:rPr lang="en-US" sz="2200" dirty="0">
                          <a:latin typeface="Courier New" panose="02070309020205020404" pitchFamily="49" charset="0"/>
                          <a:cs typeface="Courier New" panose="02070309020205020404" pitchFamily="49" charset="0"/>
                        </a:rPr>
                      </a:br>
                      <a:r>
                        <a:rPr lang="en-US" sz="2200" dirty="0">
                          <a:latin typeface="Courier New" panose="02070309020205020404" pitchFamily="49" charset="0"/>
                          <a:cs typeface="Courier New" panose="02070309020205020404" pitchFamily="49" charset="0"/>
                        </a:rPr>
                        <a:t>procedure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200">
                          <a:latin typeface="Courier New" panose="02070309020205020404" pitchFamily="49" charset="0"/>
                          <a:cs typeface="Courier New" panose="02070309020205020404" pitchFamily="49" charset="0"/>
                        </a:rPr>
                        <a:t>resolution limit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3566">
                <a:tc vMerge="1">
                  <a:txBody>
                    <a:bodyPr/>
                    <a:lstStyle/>
                    <a:p>
                      <a:endParaRPr lang="en-US"/>
                    </a:p>
                  </a:txBody>
                  <a:tcPr/>
                </a:tc>
                <a:tc>
                  <a:txBody>
                    <a:bodyPr/>
                    <a:lstStyle/>
                    <a:p>
                      <a:r>
                        <a:rPr lang="en-US" sz="2200"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err="1" smtClean="0">
                          <a:latin typeface="Courier New" panose="02070309020205020404" pitchFamily="49" charset="0"/>
                          <a:cs typeface="Courier New" panose="02070309020205020404" pitchFamily="49" charset="0"/>
                        </a:rPr>
                        <a:t>glue&amp;fine</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3566">
                <a:tc>
                  <a:txBody>
                    <a:bodyPr/>
                    <a:lstStyle/>
                    <a:p>
                      <a:r>
                        <a:rPr lang="en-US" sz="2200">
                          <a:latin typeface="Courier New" panose="02070309020205020404" pitchFamily="49" charset="0"/>
                          <a:cs typeface="Courier New" panose="02070309020205020404" pitchFamily="49" charset="0"/>
                        </a:rPr>
                        <a:t>XDS/XSCALE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Courier New" panose="02070309020205020404" pitchFamily="49" charset="0"/>
                          <a:cs typeface="Courier New" panose="02070309020205020404" pitchFamily="49" charset="0"/>
                        </a:rPr>
                        <a:t>3.17700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13566">
                <a:tc>
                  <a:txBody>
                    <a:bodyPr/>
                    <a:lstStyle/>
                    <a:p>
                      <a:r>
                        <a:rPr lang="en-US" sz="2200">
                          <a:latin typeface="Courier New" panose="02070309020205020404" pitchFamily="49" charset="0"/>
                          <a:cs typeface="Courier New" panose="02070309020205020404" pitchFamily="49" charset="0"/>
                        </a:rPr>
                        <a:t>XDS/aimless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3.16251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3.15922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3.16675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13566">
                <a:tc>
                  <a:txBody>
                    <a:bodyPr/>
                    <a:lstStyle/>
                    <a:p>
                      <a:r>
                        <a:rPr lang="en-US" sz="2200" dirty="0">
                          <a:latin typeface="Courier New" panose="02070309020205020404" pitchFamily="49" charset="0"/>
                          <a:cs typeface="Courier New" panose="02070309020205020404" pitchFamily="49" charset="0"/>
                        </a:rPr>
                        <a:t>XDS/</a:t>
                      </a:r>
                      <a:r>
                        <a:rPr lang="en-US" sz="2200" dirty="0" err="1">
                          <a:latin typeface="Courier New" panose="02070309020205020404" pitchFamily="49" charset="0"/>
                          <a:cs typeface="Courier New" panose="02070309020205020404" pitchFamily="49" charset="0"/>
                        </a:rPr>
                        <a:t>noscale</a:t>
                      </a:r>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a:latin typeface="Courier New" panose="02070309020205020404" pitchFamily="49" charset="0"/>
                          <a:cs typeface="Courier New" panose="02070309020205020404" pitchFamily="49" charset="0"/>
                        </a:rPr>
                        <a:t>3.27289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dirty="0">
                          <a:latin typeface="Courier New" panose="02070309020205020404" pitchFamily="49" charset="0"/>
                          <a:cs typeface="Courier New" panose="02070309020205020404" pitchFamily="49" charset="0"/>
                        </a:rPr>
                        <a:t>3.15617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a:latin typeface="Courier New" panose="02070309020205020404" pitchFamily="49" charset="0"/>
                          <a:cs typeface="Courier New" panose="02070309020205020404" pitchFamily="49" charset="0"/>
                        </a:rPr>
                        <a:t>3.38929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dirty="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549138">
                <a:tc>
                  <a:txBody>
                    <a:bodyPr/>
                    <a:lstStyle/>
                    <a:p>
                      <a:r>
                        <a:rPr lang="en-US" sz="2200">
                          <a:latin typeface="Courier New" panose="02070309020205020404" pitchFamily="49" charset="0"/>
                          <a:cs typeface="Courier New" panose="02070309020205020404" pitchFamily="49" charset="0"/>
                        </a:rPr>
                        <a:t>MOSFLM-defaults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13566">
                <a:tc>
                  <a:txBody>
                    <a:bodyPr/>
                    <a:lstStyle/>
                    <a:p>
                      <a:r>
                        <a:rPr lang="en-US" sz="2200">
                          <a:latin typeface="Courier New" panose="02070309020205020404" pitchFamily="49" charset="0"/>
                          <a:cs typeface="Courier New" panose="02070309020205020404" pitchFamily="49" charset="0"/>
                        </a:rPr>
                        <a:t>MOSFLM-cheat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3.18166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3.20354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549138">
                <a:tc>
                  <a:txBody>
                    <a:bodyPr/>
                    <a:lstStyle/>
                    <a:p>
                      <a:r>
                        <a:rPr lang="en-US" sz="2200">
                          <a:latin typeface="Courier New" panose="02070309020205020404" pitchFamily="49" charset="0"/>
                          <a:cs typeface="Courier New" panose="02070309020205020404" pitchFamily="49" charset="0"/>
                        </a:rPr>
                        <a:t>HKL2000-defaults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49138">
                <a:tc>
                  <a:txBody>
                    <a:bodyPr/>
                    <a:lstStyle/>
                    <a:p>
                      <a:r>
                        <a:rPr lang="en-US" sz="2200">
                          <a:latin typeface="Courier New" panose="02070309020205020404" pitchFamily="49" charset="0"/>
                          <a:cs typeface="Courier New" panose="02070309020205020404" pitchFamily="49" charset="0"/>
                        </a:rPr>
                        <a:t>HKL2000-expert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3.12646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3.11551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8"/>
                  </a:ext>
                </a:extLst>
              </a:tr>
              <a:tr h="313566">
                <a:tc>
                  <a:txBody>
                    <a:bodyPr/>
                    <a:lstStyle/>
                    <a:p>
                      <a:r>
                        <a:rPr lang="en-US" sz="2200" dirty="0">
                          <a:latin typeface="Courier New" panose="02070309020205020404" pitchFamily="49" charset="0"/>
                          <a:cs typeface="Courier New" panose="02070309020205020404" pitchFamily="49" charset="0"/>
                        </a:rPr>
                        <a:t>HKL2000-cheat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3.16119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smtClean="0">
                          <a:latin typeface="Courier New" panose="02070309020205020404" pitchFamily="49" charset="0"/>
                          <a:cs typeface="Courier New" panose="02070309020205020404" pitchFamily="49" charset="0"/>
                        </a:rPr>
                        <a:t>3.16300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9"/>
                  </a:ext>
                </a:extLst>
              </a:tr>
              <a:tr h="313566">
                <a:tc>
                  <a:txBody>
                    <a:bodyPr/>
                    <a:lstStyle/>
                    <a:p>
                      <a:r>
                        <a:rPr lang="en-US" sz="2200" dirty="0">
                          <a:latin typeface="Courier New" panose="02070309020205020404" pitchFamily="49" charset="0"/>
                          <a:cs typeface="Courier New" panose="02070309020205020404" pitchFamily="49" charset="0"/>
                        </a:rPr>
                        <a:t>DIALS-defaults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3.42125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13566">
                <a:tc>
                  <a:txBody>
                    <a:bodyPr/>
                    <a:lstStyle/>
                    <a:p>
                      <a:r>
                        <a:rPr lang="en-US" sz="2200">
                          <a:latin typeface="Courier New" panose="02070309020205020404" pitchFamily="49" charset="0"/>
                          <a:cs typeface="Courier New" panose="02070309020205020404" pitchFamily="49" charset="0"/>
                        </a:rPr>
                        <a:t>DIALS-expert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3.10296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3.09547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3.07653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3.08465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1"/>
                  </a:ext>
                </a:extLst>
              </a:tr>
              <a:tr h="313566">
                <a:tc>
                  <a:txBody>
                    <a:bodyPr/>
                    <a:lstStyle/>
                    <a:p>
                      <a:r>
                        <a:rPr lang="en-US" sz="2200">
                          <a:latin typeface="Courier New" panose="02070309020205020404" pitchFamily="49" charset="0"/>
                          <a:cs typeface="Courier New" panose="02070309020205020404" pitchFamily="49" charset="0"/>
                        </a:rPr>
                        <a:t>d*Trek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4.34076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313566">
                <a:tc>
                  <a:txBody>
                    <a:bodyPr/>
                    <a:lstStyle/>
                    <a:p>
                      <a:r>
                        <a:rPr lang="en-US" sz="2200">
                          <a:latin typeface="Courier New" panose="02070309020205020404" pitchFamily="49" charset="0"/>
                          <a:cs typeface="Courier New" panose="02070309020205020404" pitchFamily="49" charset="0"/>
                        </a:rPr>
                        <a:t>EVAL15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3.14352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3.10383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3.09936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3.14105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3"/>
                  </a:ext>
                </a:extLst>
              </a:tr>
              <a:tr h="313566">
                <a:tc>
                  <a:txBody>
                    <a:bodyPr/>
                    <a:lstStyle/>
                    <a:p>
                      <a:r>
                        <a:rPr lang="en-US" sz="2200">
                          <a:latin typeface="Courier New" panose="02070309020205020404" pitchFamily="49" charset="0"/>
                          <a:cs typeface="Courier New" panose="02070309020205020404" pitchFamily="49" charset="0"/>
                        </a:rPr>
                        <a:t>EVAL15-sadabs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3.13920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3.10797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3.10171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3.13700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113682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Optimum exposure time?</a:t>
            </a:r>
            <a:endParaRPr lang="en-US" dirty="0"/>
          </a:p>
        </p:txBody>
      </p:sp>
      <p:sp>
        <p:nvSpPr>
          <p:cNvPr id="3" name="Content Placeholder 2"/>
          <p:cNvSpPr>
            <a:spLocks noGrp="1"/>
          </p:cNvSpPr>
          <p:nvPr>
            <p:ph idx="1"/>
          </p:nvPr>
        </p:nvSpPr>
        <p:spPr>
          <a:xfrm>
            <a:off x="1704513" y="1811046"/>
            <a:ext cx="6982287" cy="4315118"/>
          </a:xfrm>
        </p:spPr>
        <p:txBody>
          <a:bodyPr>
            <a:normAutofit/>
          </a:bodyPr>
          <a:lstStyle/>
          <a:p>
            <a:pPr marL="0" indent="0">
              <a:buNone/>
            </a:pPr>
            <a:r>
              <a:rPr lang="en-US" sz="4000" dirty="0"/>
              <a:t>~</a:t>
            </a:r>
            <a:r>
              <a:rPr lang="en-US" sz="4000" dirty="0" smtClean="0"/>
              <a:t>1 photon/pixel</a:t>
            </a:r>
          </a:p>
          <a:p>
            <a:pPr marL="457200" lvl="1" indent="0">
              <a:buNone/>
            </a:pPr>
            <a:r>
              <a:rPr lang="en-US" sz="3600" dirty="0" smtClean="0"/>
              <a:t>	XDS, DIALS</a:t>
            </a:r>
          </a:p>
          <a:p>
            <a:pPr marL="0" indent="0">
              <a:buNone/>
            </a:pPr>
            <a:r>
              <a:rPr lang="en-US" sz="4000" dirty="0" smtClean="0"/>
              <a:t>~10 photon/pixel</a:t>
            </a:r>
          </a:p>
          <a:p>
            <a:pPr marL="0" indent="0">
              <a:buNone/>
            </a:pPr>
            <a:r>
              <a:rPr lang="en-US" sz="4000" dirty="0" smtClean="0"/>
              <a:t>	HKL2000, MOSFLM</a:t>
            </a:r>
          </a:p>
          <a:p>
            <a:pPr marL="0" indent="0">
              <a:buNone/>
            </a:pPr>
            <a:r>
              <a:rPr lang="en-US" sz="4000" dirty="0" smtClean="0"/>
              <a:t>~30 photon/pixel</a:t>
            </a:r>
          </a:p>
          <a:p>
            <a:pPr marL="0" indent="0">
              <a:buNone/>
            </a:pPr>
            <a:r>
              <a:rPr lang="en-US" sz="4000" dirty="0"/>
              <a:t>	</a:t>
            </a:r>
            <a:r>
              <a:rPr lang="en-US" sz="4000" smtClean="0"/>
              <a:t>CCD detector</a:t>
            </a:r>
            <a:endParaRPr lang="en-US" sz="4000" dirty="0"/>
          </a:p>
        </p:txBody>
      </p:sp>
    </p:spTree>
    <p:extLst>
      <p:ext uri="{BB962C8B-B14F-4D97-AF65-F5344CB8AC3E}">
        <p14:creationId xmlns:p14="http://schemas.microsoft.com/office/powerpoint/2010/main" val="25816261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231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542002"/>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What does all that</a:t>
            </a:r>
            <a:br>
              <a:rPr lang="en-US" sz="6000" dirty="0" smtClean="0"/>
            </a:br>
            <a:r>
              <a:rPr lang="en-US" sz="6000" dirty="0" smtClean="0"/>
              <a:t>stuff in the </a:t>
            </a:r>
            <a:br>
              <a:rPr lang="en-US" sz="6000" dirty="0" smtClean="0"/>
            </a:br>
            <a:r>
              <a:rPr lang="en-US" sz="6000" dirty="0" smtClean="0"/>
              <a:t>concrete tunnel</a:t>
            </a:r>
            <a:br>
              <a:rPr lang="en-US" sz="6000" dirty="0" smtClean="0"/>
            </a:br>
            <a:r>
              <a:rPr lang="en-US" sz="6000" dirty="0" smtClean="0"/>
              <a:t>do?</a:t>
            </a:r>
            <a:endParaRPr lang="en-US" sz="6000" dirty="0"/>
          </a:p>
        </p:txBody>
      </p:sp>
    </p:spTree>
    <p:extLst>
      <p:ext uri="{BB962C8B-B14F-4D97-AF65-F5344CB8AC3E}">
        <p14:creationId xmlns:p14="http://schemas.microsoft.com/office/powerpoint/2010/main" val="3453630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5D485-3E4C-41C3-8B01-AE450C34458F}" type="slidenum">
              <a:rPr lang="en-AU" smtClean="0">
                <a:solidFill>
                  <a:srgbClr val="000000">
                    <a:tint val="75000"/>
                  </a:srgbClr>
                </a:solidFill>
              </a:rPr>
              <a:pPr/>
              <a:t>4</a:t>
            </a:fld>
            <a:endParaRPr lang="en-AU">
              <a:solidFill>
                <a:srgbClr val="000000">
                  <a:tint val="75000"/>
                </a:srgbClr>
              </a:solidFill>
            </a:endParaRPr>
          </a:p>
        </p:txBody>
      </p:sp>
      <p:pic>
        <p:nvPicPr>
          <p:cNvPr id="6" name="Picture 5" descr="gradient_band_CMYK.png"/>
          <p:cNvPicPr>
            <a:picLocks noChangeAspect="1"/>
          </p:cNvPicPr>
          <p:nvPr/>
        </p:nvPicPr>
        <p:blipFill>
          <a:blip r:embed="rId3" cstate="print"/>
          <a:stretch>
            <a:fillRect/>
          </a:stretch>
        </p:blipFill>
        <p:spPr>
          <a:xfrm>
            <a:off x="-1" y="928676"/>
            <a:ext cx="5715009" cy="139277"/>
          </a:xfrm>
          <a:prstGeom prst="rect">
            <a:avLst/>
          </a:prstGeom>
          <a:noFill/>
          <a:ln>
            <a:noFill/>
          </a:ln>
        </p:spPr>
      </p:pic>
      <p:pic>
        <p:nvPicPr>
          <p:cNvPr id="9" name="Picture 2" descr="File:Copper K Rontgen.png"/>
          <p:cNvPicPr>
            <a:picLocks noChangeAspect="1" noChangeArrowheads="1"/>
          </p:cNvPicPr>
          <p:nvPr/>
        </p:nvPicPr>
        <p:blipFill>
          <a:blip r:embed="rId4" cstate="print"/>
          <a:srcRect/>
          <a:stretch>
            <a:fillRect/>
          </a:stretch>
        </p:blipFill>
        <p:spPr bwMode="auto">
          <a:xfrm>
            <a:off x="683568" y="1124744"/>
            <a:ext cx="2222840" cy="2736304"/>
          </a:xfrm>
          <a:prstGeom prst="rect">
            <a:avLst/>
          </a:prstGeom>
          <a:noFill/>
        </p:spPr>
      </p:pic>
      <p:pic>
        <p:nvPicPr>
          <p:cNvPr id="10" name="Picture 4" descr="http://ruby.colorado.edu/~smyth/G3010/5xpec2.jpg"/>
          <p:cNvPicPr>
            <a:picLocks noChangeAspect="1" noChangeArrowheads="1"/>
          </p:cNvPicPr>
          <p:nvPr/>
        </p:nvPicPr>
        <p:blipFill>
          <a:blip r:embed="rId5" cstate="print"/>
          <a:srcRect/>
          <a:stretch>
            <a:fillRect/>
          </a:stretch>
        </p:blipFill>
        <p:spPr bwMode="auto">
          <a:xfrm>
            <a:off x="3547471" y="1268413"/>
            <a:ext cx="5272679" cy="2748384"/>
          </a:xfrm>
          <a:prstGeom prst="rect">
            <a:avLst/>
          </a:prstGeom>
          <a:noFill/>
        </p:spPr>
      </p:pic>
      <p:pic>
        <p:nvPicPr>
          <p:cNvPr id="11" name="Picture 3"/>
          <p:cNvPicPr>
            <a:picLocks noChangeAspect="1" noChangeArrowheads="1"/>
          </p:cNvPicPr>
          <p:nvPr/>
        </p:nvPicPr>
        <p:blipFill>
          <a:blip r:embed="rId6" cstate="print"/>
          <a:srcRect/>
          <a:stretch>
            <a:fillRect/>
          </a:stretch>
        </p:blipFill>
        <p:spPr bwMode="auto">
          <a:xfrm>
            <a:off x="-1845060" y="3861048"/>
            <a:ext cx="13026670" cy="3981106"/>
          </a:xfrm>
          <a:prstGeom prst="rect">
            <a:avLst/>
          </a:prstGeom>
          <a:noFill/>
          <a:ln w="9525">
            <a:noFill/>
            <a:miter lim="800000"/>
            <a:headEnd/>
            <a:tailEnd/>
          </a:ln>
        </p:spPr>
      </p:pic>
      <p:sp>
        <p:nvSpPr>
          <p:cNvPr id="3" name="Rectangle 2"/>
          <p:cNvSpPr/>
          <p:nvPr/>
        </p:nvSpPr>
        <p:spPr>
          <a:xfrm>
            <a:off x="-1242874" y="4199359"/>
            <a:ext cx="3613212" cy="2476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81673" y="3861048"/>
            <a:ext cx="4490621" cy="2885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215902" y="-849129"/>
            <a:ext cx="4490621" cy="2885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88640"/>
            <a:ext cx="9144000" cy="810174"/>
          </a:xfrm>
        </p:spPr>
        <p:txBody>
          <a:bodyPr>
            <a:normAutofit/>
          </a:bodyPr>
          <a:lstStyle/>
          <a:p>
            <a:pPr algn="ctr"/>
            <a:r>
              <a:rPr lang="en-US" dirty="0" smtClean="0">
                <a:solidFill>
                  <a:schemeClr val="tx1"/>
                </a:solidFill>
              </a:rPr>
              <a:t>Fluorescent X-ray sources: “sealed tube” and “rotating anode”</a:t>
            </a:r>
            <a:endParaRPr lang="en-US" dirty="0">
              <a:solidFill>
                <a:schemeClr val="tx1"/>
              </a:solidFill>
            </a:endParaRPr>
          </a:p>
        </p:txBody>
      </p:sp>
    </p:spTree>
    <p:extLst>
      <p:ext uri="{BB962C8B-B14F-4D97-AF65-F5344CB8AC3E}">
        <p14:creationId xmlns:p14="http://schemas.microsoft.com/office/powerpoint/2010/main" val="141872042"/>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156895"/>
          </a:xfrm>
          <a:prstGeom prst="rect">
            <a:avLst/>
          </a:prstGeom>
        </p:spPr>
      </p:pic>
      <p:sp>
        <p:nvSpPr>
          <p:cNvPr id="305158" name="Rectangle 6"/>
          <p:cNvSpPr>
            <a:spLocks noGrp="1" noChangeArrowheads="1"/>
          </p:cNvSpPr>
          <p:nvPr>
            <p:ph type="title"/>
          </p:nvPr>
        </p:nvSpPr>
        <p:spPr>
          <a:xfrm>
            <a:off x="685800" y="0"/>
            <a:ext cx="7772400" cy="1143000"/>
          </a:xfrm>
        </p:spPr>
        <p:txBody>
          <a:bodyPr/>
          <a:lstStyle/>
          <a:p>
            <a:r>
              <a:rPr lang="en-US" dirty="0" smtClean="0"/>
              <a:t>X-ray optics: mirrors</a:t>
            </a:r>
            <a:endParaRPr lang="en-US" dirty="0"/>
          </a:p>
        </p:txBody>
      </p:sp>
    </p:spTree>
    <p:extLst>
      <p:ext uri="{BB962C8B-B14F-4D97-AF65-F5344CB8AC3E}">
        <p14:creationId xmlns:p14="http://schemas.microsoft.com/office/powerpoint/2010/main" val="331019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5000" decel="25000" fill="hold" nodeType="clickEffect">
                                  <p:stCondLst>
                                    <p:cond delay="0"/>
                                  </p:stCondLst>
                                  <p:childTnLst>
                                    <p:animScale>
                                      <p:cBhvr>
                                        <p:cTn id="6" dur="2000" fill="hold"/>
                                        <p:tgtEl>
                                          <p:spTgt spid="2"/>
                                        </p:tgtEl>
                                      </p:cBhvr>
                                      <p:by x="200000" y="200000"/>
                                    </p:animScale>
                                  </p:childTnLst>
                                </p:cTn>
                              </p:par>
                              <p:par>
                                <p:cTn id="7" presetID="42" presetClass="path" presetSubtype="0" accel="25000" decel="25000" fill="hold" nodeType="withEffect">
                                  <p:stCondLst>
                                    <p:cond delay="0"/>
                                  </p:stCondLst>
                                  <p:childTnLst>
                                    <p:animMotion origin="layout" path="M 0 -4.81481E-6 L 0.20833 -0.16481 " pathEditMode="relative" rAng="0" ptsTypes="AA">
                                      <p:cBhvr>
                                        <p:cTn id="8" dur="2000" fill="hold"/>
                                        <p:tgtEl>
                                          <p:spTgt spid="2"/>
                                        </p:tgtEl>
                                        <p:attrNameLst>
                                          <p:attrName>ppt_x</p:attrName>
                                          <p:attrName>ppt_y</p:attrName>
                                        </p:attrNameLst>
                                      </p:cBhvr>
                                      <p:rCtr x="10417"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776286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1480000">
            <a:off x="1360195" y="3500042"/>
            <a:ext cx="8534400"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smtClean="0"/>
              <a:t>Why are the mirrors so long?</a:t>
            </a:r>
            <a:endParaRPr lang="en-US" dirty="0"/>
          </a:p>
        </p:txBody>
      </p:sp>
      <p:sp>
        <p:nvSpPr>
          <p:cNvPr id="3" name="Rectangle 2"/>
          <p:cNvSpPr/>
          <p:nvPr/>
        </p:nvSpPr>
        <p:spPr>
          <a:xfrm rot="21540000">
            <a:off x="1374254" y="3601814"/>
            <a:ext cx="6400800"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617827" y="3641754"/>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3317080"/>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3" y="2960811"/>
            <a:ext cx="761747" cy="369332"/>
          </a:xfrm>
          <a:prstGeom prst="rect">
            <a:avLst/>
          </a:prstGeom>
          <a:noFill/>
        </p:spPr>
        <p:txBody>
          <a:bodyPr wrap="none" rtlCol="0">
            <a:spAutoFit/>
          </a:bodyPr>
          <a:lstStyle/>
          <a:p>
            <a:r>
              <a:rPr lang="en-US" dirty="0" smtClean="0"/>
              <a:t>3 mm</a:t>
            </a:r>
            <a:endParaRPr lang="en-US" dirty="0"/>
          </a:p>
        </p:txBody>
      </p:sp>
      <p:grpSp>
        <p:nvGrpSpPr>
          <p:cNvPr id="24" name="Group 23"/>
          <p:cNvGrpSpPr/>
          <p:nvPr/>
        </p:nvGrpSpPr>
        <p:grpSpPr>
          <a:xfrm>
            <a:off x="2858203" y="2172732"/>
            <a:ext cx="2496476" cy="1288925"/>
            <a:chOff x="2858203" y="2172732"/>
            <a:chExt cx="2496476" cy="1288925"/>
          </a:xfrm>
        </p:grpSpPr>
        <p:sp>
          <p:nvSpPr>
            <p:cNvPr id="20" name="TextBox 19"/>
            <p:cNvSpPr txBox="1"/>
            <p:nvPr/>
          </p:nvSpPr>
          <p:spPr>
            <a:xfrm>
              <a:off x="3174274" y="2172732"/>
              <a:ext cx="2180405" cy="461665"/>
            </a:xfrm>
            <a:prstGeom prst="rect">
              <a:avLst/>
            </a:prstGeom>
            <a:noFill/>
          </p:spPr>
          <p:txBody>
            <a:bodyPr wrap="none" rtlCol="0">
              <a:spAutoFit/>
            </a:bodyPr>
            <a:lstStyle/>
            <a:p>
              <a:r>
                <a:rPr lang="en-US" sz="2400" dirty="0" smtClean="0"/>
                <a:t>Must be &lt; 0.2°</a:t>
              </a:r>
              <a:endParaRPr lang="en-US" sz="2400" dirty="0"/>
            </a:p>
          </p:txBody>
        </p:sp>
        <p:sp>
          <p:nvSpPr>
            <p:cNvPr id="21" name="Freeform 20"/>
            <p:cNvSpPr/>
            <p:nvPr/>
          </p:nvSpPr>
          <p:spPr>
            <a:xfrm>
              <a:off x="2858203" y="2586446"/>
              <a:ext cx="1740945" cy="875211"/>
            </a:xfrm>
            <a:custGeom>
              <a:avLst/>
              <a:gdLst>
                <a:gd name="connsiteX0" fmla="*/ 342197 w 1740945"/>
                <a:gd name="connsiteY0" fmla="*/ 0 h 875211"/>
                <a:gd name="connsiteX1" fmla="*/ 28688 w 1740945"/>
                <a:gd name="connsiteY1" fmla="*/ 326571 h 875211"/>
                <a:gd name="connsiteX2" fmla="*/ 982277 w 1740945"/>
                <a:gd name="connsiteY2" fmla="*/ 404948 h 875211"/>
                <a:gd name="connsiteX3" fmla="*/ 1713797 w 1740945"/>
                <a:gd name="connsiteY3" fmla="*/ 600891 h 875211"/>
                <a:gd name="connsiteX4" fmla="*/ 1596231 w 1740945"/>
                <a:gd name="connsiteY4" fmla="*/ 875211 h 87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945" h="875211">
                  <a:moveTo>
                    <a:pt x="342197" y="0"/>
                  </a:moveTo>
                  <a:cubicBezTo>
                    <a:pt x="132102" y="129540"/>
                    <a:pt x="-77992" y="259080"/>
                    <a:pt x="28688" y="326571"/>
                  </a:cubicBezTo>
                  <a:cubicBezTo>
                    <a:pt x="135368" y="394062"/>
                    <a:pt x="701426" y="359228"/>
                    <a:pt x="982277" y="404948"/>
                  </a:cubicBezTo>
                  <a:cubicBezTo>
                    <a:pt x="1263128" y="450668"/>
                    <a:pt x="1611471" y="522514"/>
                    <a:pt x="1713797" y="600891"/>
                  </a:cubicBezTo>
                  <a:cubicBezTo>
                    <a:pt x="1816123" y="679268"/>
                    <a:pt x="1596231" y="875211"/>
                    <a:pt x="1596231" y="875211"/>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1146468" cy="369332"/>
            </a:xfrm>
            <a:prstGeom prst="rect">
              <a:avLst/>
            </a:prstGeom>
            <a:noFill/>
          </p:spPr>
          <p:txBody>
            <a:bodyPr wrap="none" rtlCol="0">
              <a:spAutoFit/>
            </a:bodyPr>
            <a:lstStyle/>
            <a:p>
              <a:r>
                <a:rPr lang="en-US" dirty="0" smtClean="0"/>
                <a:t>1000 mm</a:t>
              </a:r>
              <a:endParaRPr lang="en-US" dirty="0"/>
            </a:p>
          </p:txBody>
        </p:sp>
      </p:grpSp>
    </p:spTree>
    <p:extLst>
      <p:ext uri="{BB962C8B-B14F-4D97-AF65-F5344CB8AC3E}">
        <p14:creationId xmlns:p14="http://schemas.microsoft.com/office/powerpoint/2010/main" val="91629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3" name="Rectangle 2"/>
          <p:cNvSpPr/>
          <p:nvPr/>
        </p:nvSpPr>
        <p:spPr>
          <a:xfrm rot="21060000">
            <a:off x="3948812" y="359465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74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smtClean="0"/>
              <a:t>θ</a:t>
            </a:r>
            <a:r>
              <a:rPr lang="en-US" dirty="0" smtClean="0"/>
              <a:t> = 9.177°</a:t>
            </a:r>
            <a:endParaRPr lang="en-US" dirty="0"/>
          </a:p>
        </p:txBody>
      </p:sp>
      <p:sp>
        <p:nvSpPr>
          <p:cNvPr id="38" name="TextBox 37"/>
          <p:cNvSpPr txBox="1"/>
          <p:nvPr/>
        </p:nvSpPr>
        <p:spPr>
          <a:xfrm rot="20411706">
            <a:off x="6829345" y="2096484"/>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39"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Tree>
    <p:extLst>
      <p:ext uri="{BB962C8B-B14F-4D97-AF65-F5344CB8AC3E}">
        <p14:creationId xmlns:p14="http://schemas.microsoft.com/office/powerpoint/2010/main" val="273146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from="(-#ppt_w/2)" to="(#ppt_x)" calcmode="lin" valueType="num">
                                      <p:cBhvr>
                                        <p:cTn id="7" dur="300" fill="hold">
                                          <p:stCondLst>
                                            <p:cond delay="0"/>
                                          </p:stCondLst>
                                        </p:cTn>
                                        <p:tgtEl>
                                          <p:spTgt spid="39"/>
                                        </p:tgtEl>
                                        <p:attrNameLst>
                                          <p:attrName>ppt_x</p:attrName>
                                        </p:attrNameLst>
                                      </p:cBhvr>
                                    </p:anim>
                                    <p:anim from="0" to="-1.0" calcmode="lin" valueType="num">
                                      <p:cBhvr>
                                        <p:cTn id="8" dur="100" decel="50000" autoRev="1" fill="hold">
                                          <p:stCondLst>
                                            <p:cond delay="300"/>
                                          </p:stCondLst>
                                        </p:cTn>
                                        <p:tgtEl>
                                          <p:spTgt spid="39"/>
                                        </p:tgtEl>
                                        <p:attrNameLst>
                                          <p:attrName>xshear</p:attrName>
                                        </p:attrNameLst>
                                      </p:cBhvr>
                                    </p:anim>
                                    <p:animScale>
                                      <p:cBhvr>
                                        <p:cTn id="9" dur="100" decel="100000" autoRev="1" fill="hold">
                                          <p:stCondLst>
                                            <p:cond delay="300"/>
                                          </p:stCondLst>
                                        </p:cTn>
                                        <p:tgtEl>
                                          <p:spTgt spid="39"/>
                                        </p:tgtEl>
                                      </p:cBhvr>
                                      <p:from x="100000" y="100000"/>
                                      <p:to x="80000" y="100000"/>
                                    </p:animScale>
                                    <p:anim by="(#ppt_h/3+#ppt_w*0.1)" calcmode="lin" valueType="num">
                                      <p:cBhvr additive="sum">
                                        <p:cTn id="10" dur="100" decel="100000" autoRev="1" fill="hold">
                                          <p:stCondLst>
                                            <p:cond delay="300"/>
                                          </p:stCondLst>
                                        </p:cTn>
                                        <p:tgtEl>
                                          <p:spTgt spid="3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endCondLst>
                                    <p:cond evt="onNext" delay="0">
                                      <p:tgtEl>
                                        <p:sldTgt/>
                                      </p:tgtEl>
                                    </p:cond>
                                  </p:end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38" grpId="0"/>
      <p:bldP spid="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smtClean="0"/>
              <a:t>θ</a:t>
            </a:r>
            <a:r>
              <a:rPr lang="en-US" dirty="0" smtClean="0"/>
              <a:t> = 9.177°</a:t>
            </a:r>
            <a:endParaRPr lang="en-US" dirty="0"/>
          </a:p>
        </p:txBody>
      </p:sp>
      <p:grpSp>
        <p:nvGrpSpPr>
          <p:cNvPr id="10" name="Group 9"/>
          <p:cNvGrpSpPr/>
          <p:nvPr/>
        </p:nvGrpSpPr>
        <p:grpSpPr>
          <a:xfrm>
            <a:off x="3893344" y="3092278"/>
            <a:ext cx="1356992" cy="555562"/>
            <a:chOff x="3893344" y="3092278"/>
            <a:chExt cx="1356992" cy="555562"/>
          </a:xfrm>
        </p:grpSpPr>
        <p:sp>
          <p:nvSpPr>
            <p:cNvPr id="5" name="Freeform 4"/>
            <p:cNvSpPr/>
            <p:nvPr/>
          </p:nvSpPr>
          <p:spPr>
            <a:xfrm>
              <a:off x="4378582" y="310696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143374" y="317300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1973477">
              <a:off x="4662789" y="3092278"/>
              <a:ext cx="258965" cy="358796"/>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19999046">
              <a:off x="3893344" y="3298410"/>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4659467">
              <a:off x="4946138" y="3149465"/>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22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00000">
            <a:off x="3856180" y="2739570"/>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grpSp>
        <p:nvGrpSpPr>
          <p:cNvPr id="5" name="Group 4"/>
          <p:cNvGrpSpPr/>
          <p:nvPr/>
        </p:nvGrpSpPr>
        <p:grpSpPr>
          <a:xfrm rot="-60000">
            <a:off x="556771" y="3425688"/>
            <a:ext cx="6549258" cy="1289983"/>
            <a:chOff x="556771" y="3425688"/>
            <a:chExt cx="6549258" cy="1289983"/>
          </a:xfrm>
        </p:grpSpPr>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rot="21352348">
            <a:off x="1111355" y="3649592"/>
            <a:ext cx="1374094" cy="369332"/>
          </a:xfrm>
          <a:prstGeom prst="rect">
            <a:avLst/>
          </a:prstGeom>
          <a:noFill/>
        </p:spPr>
        <p:txBody>
          <a:bodyPr wrap="none" rtlCol="0">
            <a:spAutoFit/>
          </a:bodyPr>
          <a:lstStyle/>
          <a:p>
            <a:r>
              <a:rPr lang="el-GR" dirty="0" smtClean="0"/>
              <a:t>θ</a:t>
            </a:r>
            <a:r>
              <a:rPr lang="en-US" dirty="0" smtClean="0"/>
              <a:t> = 10.104°</a:t>
            </a:r>
            <a:endParaRPr lang="en-US" dirty="0"/>
          </a:p>
        </p:txBody>
      </p:sp>
      <p:sp>
        <p:nvSpPr>
          <p:cNvPr id="38" name="TextBox 37"/>
          <p:cNvSpPr txBox="1"/>
          <p:nvPr/>
        </p:nvSpPr>
        <p:spPr>
          <a:xfrm rot="20411706">
            <a:off x="6746022" y="202743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spTree>
    <p:extLst>
      <p:ext uri="{BB962C8B-B14F-4D97-AF65-F5344CB8AC3E}">
        <p14:creationId xmlns:p14="http://schemas.microsoft.com/office/powerpoint/2010/main" val="2742217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smtClean="0"/>
              <a:t>θ</a:t>
            </a:r>
            <a:r>
              <a:rPr lang="en-US" dirty="0" smtClean="0"/>
              <a:t> = 9.177°</a:t>
            </a:r>
            <a:endParaRPr lang="en-US" dirty="0"/>
          </a:p>
        </p:txBody>
      </p:sp>
      <p:sp>
        <p:nvSpPr>
          <p:cNvPr id="38" name="TextBox 37"/>
          <p:cNvSpPr txBox="1"/>
          <p:nvPr/>
        </p:nvSpPr>
        <p:spPr>
          <a:xfrm rot="20411706">
            <a:off x="6829345" y="2096484"/>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Tree>
    <p:extLst>
      <p:ext uri="{BB962C8B-B14F-4D97-AF65-F5344CB8AC3E}">
        <p14:creationId xmlns:p14="http://schemas.microsoft.com/office/powerpoint/2010/main" val="39344921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0460000">
            <a:off x="3900794" y="3075222"/>
            <a:ext cx="398352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6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20" name="TextBox 19"/>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21" name="TextBox 20"/>
          <p:cNvSpPr txBox="1"/>
          <p:nvPr/>
        </p:nvSpPr>
        <p:spPr>
          <a:xfrm>
            <a:off x="7831705" y="2800760"/>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22" name="Group 21"/>
          <p:cNvGrpSpPr/>
          <p:nvPr/>
        </p:nvGrpSpPr>
        <p:grpSpPr>
          <a:xfrm>
            <a:off x="2238398" y="3425688"/>
            <a:ext cx="4867631" cy="1289983"/>
            <a:chOff x="2238398" y="3425688"/>
            <a:chExt cx="4867631" cy="1289983"/>
          </a:xfrm>
        </p:grpSpPr>
        <p:grpSp>
          <p:nvGrpSpPr>
            <p:cNvPr id="23" name="Group 22"/>
            <p:cNvGrpSpPr/>
            <p:nvPr/>
          </p:nvGrpSpPr>
          <p:grpSpPr>
            <a:xfrm rot="21060000">
              <a:off x="3935514" y="3425688"/>
              <a:ext cx="3170515" cy="943299"/>
              <a:chOff x="3947419" y="3566167"/>
              <a:chExt cx="3170515" cy="943299"/>
            </a:xfrm>
          </p:grpSpPr>
          <p:sp>
            <p:nvSpPr>
              <p:cNvPr id="28" name="Rectangle 27"/>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36" name="Straight Arrow Connector 35"/>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24" name="Rectangle 23"/>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822792" y="5448124"/>
            <a:ext cx="7257115" cy="584775"/>
          </a:xfrm>
          <a:prstGeom prst="rect">
            <a:avLst/>
          </a:prstGeom>
          <a:noFill/>
        </p:spPr>
        <p:txBody>
          <a:bodyPr wrap="none" rtlCol="0">
            <a:spAutoFit/>
          </a:bodyPr>
          <a:lstStyle/>
          <a:p>
            <a:r>
              <a:rPr lang="en-US" sz="3200" dirty="0" smtClean="0"/>
              <a:t>DCM = Double Crystal </a:t>
            </a:r>
            <a:r>
              <a:rPr lang="en-US" sz="3200" dirty="0" err="1" smtClean="0"/>
              <a:t>Monochromator</a:t>
            </a:r>
            <a:endParaRPr lang="en-US" sz="3200" dirty="0"/>
          </a:p>
        </p:txBody>
      </p:sp>
    </p:spTree>
    <p:extLst>
      <p:ext uri="{BB962C8B-B14F-4D97-AF65-F5344CB8AC3E}">
        <p14:creationId xmlns:p14="http://schemas.microsoft.com/office/powerpoint/2010/main" val="2148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rot="20400000">
            <a:off x="3910074" y="3045215"/>
            <a:ext cx="3834006"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0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20" name="TextBox 19"/>
          <p:cNvSpPr txBox="1"/>
          <p:nvPr/>
        </p:nvSpPr>
        <p:spPr>
          <a:xfrm>
            <a:off x="1425677" y="308551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sp>
        <p:nvSpPr>
          <p:cNvPr id="21" name="TextBox 20"/>
          <p:cNvSpPr txBox="1"/>
          <p:nvPr/>
        </p:nvSpPr>
        <p:spPr>
          <a:xfrm>
            <a:off x="7831705" y="2800760"/>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grpSp>
        <p:nvGrpSpPr>
          <p:cNvPr id="23" name="Group 22"/>
          <p:cNvGrpSpPr/>
          <p:nvPr/>
        </p:nvGrpSpPr>
        <p:grpSpPr>
          <a:xfrm rot="21540000">
            <a:off x="2238270" y="3411014"/>
            <a:ext cx="4867631" cy="1289983"/>
            <a:chOff x="2238398" y="3425688"/>
            <a:chExt cx="4867631" cy="1289983"/>
          </a:xfrm>
        </p:grpSpPr>
        <p:grpSp>
          <p:nvGrpSpPr>
            <p:cNvPr id="28" name="Group 27"/>
            <p:cNvGrpSpPr/>
            <p:nvPr/>
          </p:nvGrpSpPr>
          <p:grpSpPr>
            <a:xfrm rot="21060000">
              <a:off x="3935514" y="3425688"/>
              <a:ext cx="3170515" cy="943299"/>
              <a:chOff x="3947419" y="3566167"/>
              <a:chExt cx="3170515" cy="943299"/>
            </a:xfrm>
          </p:grpSpPr>
          <p:sp>
            <p:nvSpPr>
              <p:cNvPr id="37" name="Rectangle 36"/>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38" name="Straight Arrow Connector 37"/>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36" name="Rectangle 35"/>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822792" y="5448124"/>
            <a:ext cx="7257115" cy="584775"/>
          </a:xfrm>
          <a:prstGeom prst="rect">
            <a:avLst/>
          </a:prstGeom>
          <a:noFill/>
        </p:spPr>
        <p:txBody>
          <a:bodyPr wrap="none" rtlCol="0">
            <a:spAutoFit/>
          </a:bodyPr>
          <a:lstStyle/>
          <a:p>
            <a:r>
              <a:rPr lang="en-US" sz="3200" dirty="0" smtClean="0"/>
              <a:t>DCM = Double Crystal </a:t>
            </a:r>
            <a:r>
              <a:rPr lang="en-US" sz="3200" dirty="0" err="1" smtClean="0"/>
              <a:t>Monochromator</a:t>
            </a:r>
            <a:endParaRPr lang="en-US" sz="3200" dirty="0"/>
          </a:p>
        </p:txBody>
      </p:sp>
    </p:spTree>
    <p:extLst>
      <p:ext uri="{BB962C8B-B14F-4D97-AF65-F5344CB8AC3E}">
        <p14:creationId xmlns:p14="http://schemas.microsoft.com/office/powerpoint/2010/main" val="19170912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Rectangle 27"/>
          <p:cNvSpPr/>
          <p:nvPr/>
        </p:nvSpPr>
        <p:spPr>
          <a:xfrm rot="21360000">
            <a:off x="2647372" y="3407062"/>
            <a:ext cx="6532849"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229824" cy="369332"/>
          </a:xfrm>
          <a:prstGeom prst="rect">
            <a:avLst/>
          </a:prstGeom>
          <a:noFill/>
        </p:spPr>
        <p:txBody>
          <a:bodyPr wrap="none" rtlCol="0">
            <a:spAutoFit/>
          </a:bodyPr>
          <a:lstStyle/>
          <a:p>
            <a:r>
              <a:rPr lang="el-GR" dirty="0" smtClean="0"/>
              <a:t>λ</a:t>
            </a:r>
            <a:r>
              <a:rPr lang="en-US" dirty="0" smtClean="0"/>
              <a:t> = 1.54 Å</a:t>
            </a:r>
            <a:endParaRPr lang="en-US" dirty="0"/>
          </a:p>
        </p:txBody>
      </p:sp>
      <p:sp>
        <p:nvSpPr>
          <p:cNvPr id="37" name="TextBox 36"/>
          <p:cNvSpPr txBox="1"/>
          <p:nvPr/>
        </p:nvSpPr>
        <p:spPr>
          <a:xfrm rot="21352348">
            <a:off x="1283408" y="3766939"/>
            <a:ext cx="1117614" cy="369332"/>
          </a:xfrm>
          <a:prstGeom prst="rect">
            <a:avLst/>
          </a:prstGeom>
          <a:noFill/>
        </p:spPr>
        <p:txBody>
          <a:bodyPr wrap="none" rtlCol="0">
            <a:spAutoFit/>
          </a:bodyPr>
          <a:lstStyle/>
          <a:p>
            <a:r>
              <a:rPr lang="el-GR" dirty="0" smtClean="0"/>
              <a:t>θ</a:t>
            </a:r>
            <a:r>
              <a:rPr lang="en-US" dirty="0" smtClean="0"/>
              <a:t> = 1.84°</a:t>
            </a:r>
            <a:endParaRPr lang="en-US" dirty="0"/>
          </a:p>
        </p:txBody>
      </p:sp>
      <p:sp>
        <p:nvSpPr>
          <p:cNvPr id="38" name="TextBox 37"/>
          <p:cNvSpPr txBox="1"/>
          <p:nvPr/>
        </p:nvSpPr>
        <p:spPr>
          <a:xfrm rot="21372597">
            <a:off x="6721092" y="2892106"/>
            <a:ext cx="1229824" cy="369332"/>
          </a:xfrm>
          <a:prstGeom prst="rect">
            <a:avLst/>
          </a:prstGeom>
          <a:noFill/>
        </p:spPr>
        <p:txBody>
          <a:bodyPr wrap="none" rtlCol="0">
            <a:spAutoFit/>
          </a:bodyPr>
          <a:lstStyle/>
          <a:p>
            <a:r>
              <a:rPr lang="el-GR" dirty="0" smtClean="0"/>
              <a:t>λ</a:t>
            </a:r>
            <a:r>
              <a:rPr lang="en-US" dirty="0" smtClean="0"/>
              <a:t> = 1.54 Å</a:t>
            </a:r>
            <a:endParaRPr lang="en-US" dirty="0"/>
          </a:p>
        </p:txBody>
      </p:sp>
      <p:grpSp>
        <p:nvGrpSpPr>
          <p:cNvPr id="13" name="Group 12"/>
          <p:cNvGrpSpPr/>
          <p:nvPr/>
        </p:nvGrpSpPr>
        <p:grpSpPr>
          <a:xfrm rot="21480000">
            <a:off x="1425677" y="3573105"/>
            <a:ext cx="5536721" cy="943299"/>
            <a:chOff x="1425677" y="3573105"/>
            <a:chExt cx="5536721" cy="943299"/>
          </a:xfrm>
        </p:grpSpPr>
        <p:sp>
          <p:nvSpPr>
            <p:cNvPr id="3" name="Rectangle 2"/>
            <p:cNvSpPr/>
            <p:nvPr/>
          </p:nvSpPr>
          <p:spPr>
            <a:xfrm>
              <a:off x="2654338" y="3602004"/>
              <a:ext cx="2675318" cy="914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200" dirty="0" smtClean="0">
                  <a:solidFill>
                    <a:schemeClr val="tx1"/>
                  </a:solidFill>
                </a:rPr>
                <a:t>Mo/C</a:t>
              </a:r>
              <a:endParaRPr lang="en-US" sz="3200" dirty="0">
                <a:solidFill>
                  <a:schemeClr val="tx1"/>
                </a:solidFill>
              </a:endParaRPr>
            </a:p>
          </p:txBody>
        </p:sp>
        <p:cxnSp>
          <p:nvCxnSpPr>
            <p:cNvPr id="25" name="Straight Arrow Connector 24"/>
            <p:cNvCxnSpPr/>
            <p:nvPr/>
          </p:nvCxnSpPr>
          <p:spPr>
            <a:xfrm rot="5400000">
              <a:off x="5540732" y="3384496"/>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40732" y="375056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40732" y="347601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40732" y="35675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40732" y="3659047"/>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12110" y="3573105"/>
              <a:ext cx="1050288" cy="369332"/>
            </a:xfrm>
            <a:prstGeom prst="rect">
              <a:avLst/>
            </a:prstGeom>
            <a:noFill/>
          </p:spPr>
          <p:txBody>
            <a:bodyPr wrap="none" rtlCol="0">
              <a:spAutoFit/>
            </a:bodyPr>
            <a:lstStyle/>
            <a:p>
              <a:r>
                <a:rPr lang="en-US" dirty="0" smtClean="0"/>
                <a:t>d = 24 Å</a:t>
              </a:r>
              <a:endParaRPr lang="en-US" dirty="0"/>
            </a:p>
          </p:txBody>
        </p:sp>
        <p:cxnSp>
          <p:nvCxnSpPr>
            <p:cNvPr id="6" name="Straight Connector 5"/>
            <p:cNvCxnSpPr/>
            <p:nvPr/>
          </p:nvCxnSpPr>
          <p:spPr>
            <a:xfrm flipH="1">
              <a:off x="1425677" y="3595355"/>
              <a:ext cx="1578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flipH="1">
            <a:off x="2655820" y="3581268"/>
            <a:ext cx="2651076" cy="9257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62237" y="3947113"/>
            <a:ext cx="2651760" cy="88814"/>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55820" y="3672729"/>
            <a:ext cx="2654270" cy="92695"/>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651501" y="3764190"/>
            <a:ext cx="2661784" cy="9295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655820" y="3855651"/>
            <a:ext cx="2660658" cy="92919"/>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925912" y="5448124"/>
            <a:ext cx="3122971" cy="584775"/>
          </a:xfrm>
          <a:prstGeom prst="rect">
            <a:avLst/>
          </a:prstGeom>
          <a:noFill/>
        </p:spPr>
        <p:txBody>
          <a:bodyPr wrap="none" rtlCol="0">
            <a:spAutoFit/>
          </a:bodyPr>
          <a:lstStyle/>
          <a:p>
            <a:r>
              <a:rPr lang="en-US" sz="3200" dirty="0" smtClean="0"/>
              <a:t>Multilayer optics</a:t>
            </a:r>
            <a:endParaRPr lang="en-US" sz="3200" dirty="0"/>
          </a:p>
        </p:txBody>
      </p:sp>
    </p:spTree>
    <p:extLst>
      <p:ext uri="{BB962C8B-B14F-4D97-AF65-F5344CB8AC3E}">
        <p14:creationId xmlns:p14="http://schemas.microsoft.com/office/powerpoint/2010/main" val="32492395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SETUP – Home Source</a:t>
            </a:r>
            <a:endParaRPr lang="en-US" dirty="0"/>
          </a:p>
        </p:txBody>
      </p:sp>
      <p:sp>
        <p:nvSpPr>
          <p:cNvPr id="5" name="Slide Number Placeholder 4"/>
          <p:cNvSpPr>
            <a:spLocks noGrp="1"/>
          </p:cNvSpPr>
          <p:nvPr>
            <p:ph type="sldNum" sz="quarter" idx="12"/>
          </p:nvPr>
        </p:nvSpPr>
        <p:spPr/>
        <p:txBody>
          <a:bodyPr/>
          <a:lstStyle/>
          <a:p>
            <a:fld id="{D575D485-3E4C-41C3-8B01-AE450C34458F}" type="slidenum">
              <a:rPr lang="en-AU" smtClean="0">
                <a:solidFill>
                  <a:srgbClr val="000000">
                    <a:tint val="75000"/>
                  </a:srgbClr>
                </a:solidFill>
              </a:rPr>
              <a:pPr/>
              <a:t>5</a:t>
            </a:fld>
            <a:endParaRPr lang="en-AU">
              <a:solidFill>
                <a:srgbClr val="000000">
                  <a:tint val="75000"/>
                </a:srgbClr>
              </a:solidFill>
            </a:endParaRPr>
          </a:p>
        </p:txBody>
      </p:sp>
      <p:pic>
        <p:nvPicPr>
          <p:cNvPr id="6" name="Picture 5" descr="gradient_band_CMYK.png"/>
          <p:cNvPicPr>
            <a:picLocks noChangeAspect="1"/>
          </p:cNvPicPr>
          <p:nvPr/>
        </p:nvPicPr>
        <p:blipFill>
          <a:blip r:embed="rId3" cstate="print"/>
          <a:stretch>
            <a:fillRect/>
          </a:stretch>
        </p:blipFill>
        <p:spPr>
          <a:xfrm>
            <a:off x="-1" y="928676"/>
            <a:ext cx="5715009" cy="139277"/>
          </a:xfrm>
          <a:prstGeom prst="rect">
            <a:avLst/>
          </a:prstGeom>
          <a:noFill/>
          <a:ln>
            <a:noFill/>
          </a:ln>
        </p:spPr>
      </p:pic>
      <p:pic>
        <p:nvPicPr>
          <p:cNvPr id="2050" name="Picture 2" descr="http://img.directindustry.com/images_di/photo-g/dual-wavelength-x-ray-diffractometer-xrd-32598-2655681.jpg"/>
          <p:cNvPicPr>
            <a:picLocks noChangeAspect="1" noChangeArrowheads="1"/>
          </p:cNvPicPr>
          <p:nvPr/>
        </p:nvPicPr>
        <p:blipFill>
          <a:blip r:embed="rId4" cstate="print"/>
          <a:srcRect/>
          <a:stretch>
            <a:fillRect/>
          </a:stretch>
        </p:blipFill>
        <p:spPr bwMode="auto">
          <a:xfrm>
            <a:off x="251520" y="1988840"/>
            <a:ext cx="3305175" cy="3990976"/>
          </a:xfrm>
          <a:prstGeom prst="rect">
            <a:avLst/>
          </a:prstGeom>
          <a:noFill/>
        </p:spPr>
      </p:pic>
      <p:pic>
        <p:nvPicPr>
          <p:cNvPr id="2052" name="Picture 4" descr="BrukerApexII.jpg (360×270)"/>
          <p:cNvPicPr>
            <a:picLocks noChangeAspect="1" noChangeArrowheads="1"/>
          </p:cNvPicPr>
          <p:nvPr/>
        </p:nvPicPr>
        <p:blipFill>
          <a:blip r:embed="rId5" cstate="print"/>
          <a:srcRect/>
          <a:stretch>
            <a:fillRect/>
          </a:stretch>
        </p:blipFill>
        <p:spPr bwMode="auto">
          <a:xfrm>
            <a:off x="5580112" y="3717032"/>
            <a:ext cx="3429000" cy="2571751"/>
          </a:xfrm>
          <a:prstGeom prst="rect">
            <a:avLst/>
          </a:prstGeom>
          <a:noFill/>
        </p:spPr>
      </p:pic>
      <p:pic>
        <p:nvPicPr>
          <p:cNvPr id="2054" name="Picture 6" descr="http://www.chemistry.mcmaster.ca/xray/images/SMART-APEX-II-System.jpg"/>
          <p:cNvPicPr>
            <a:picLocks noChangeAspect="1" noChangeArrowheads="1"/>
          </p:cNvPicPr>
          <p:nvPr/>
        </p:nvPicPr>
        <p:blipFill>
          <a:blip r:embed="rId6" cstate="print"/>
          <a:srcRect/>
          <a:stretch>
            <a:fillRect/>
          </a:stretch>
        </p:blipFill>
        <p:spPr bwMode="auto">
          <a:xfrm>
            <a:off x="3707904" y="1268760"/>
            <a:ext cx="3456384" cy="2654503"/>
          </a:xfrm>
          <a:prstGeom prst="rect">
            <a:avLst/>
          </a:prstGeom>
          <a:noFill/>
        </p:spPr>
      </p:pic>
    </p:spTree>
    <p:extLst>
      <p:ext uri="{BB962C8B-B14F-4D97-AF65-F5344CB8AC3E}">
        <p14:creationId xmlns:p14="http://schemas.microsoft.com/office/powerpoint/2010/main" val="3653452400"/>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5" name="Text Box 5"/>
          <p:cNvSpPr txBox="1">
            <a:spLocks noChangeAspect="1" noChangeArrowheads="1"/>
          </p:cNvSpPr>
          <p:nvPr/>
        </p:nvSpPr>
        <p:spPr bwMode="auto">
          <a:xfrm rot="16200000">
            <a:off x="7850185" y="3390900"/>
            <a:ext cx="1638300"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307213" name="Picture 13"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0" y="2959101"/>
            <a:ext cx="687388" cy="2055813"/>
          </a:xfrm>
          <a:prstGeom prst="rect">
            <a:avLst/>
          </a:prstGeom>
          <a:noFill/>
          <a:extLst>
            <a:ext uri="{909E8E84-426E-40DD-AFC4-6F175D3DCCD1}">
              <a14:hiddenFill xmlns:a14="http://schemas.microsoft.com/office/drawing/2010/main">
                <a:solidFill>
                  <a:srgbClr val="FFFFFF"/>
                </a:solidFill>
              </a14:hiddenFill>
            </a:ext>
          </a:extLst>
        </p:spPr>
      </p:pic>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hangingPunct="0"/>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Primary</a:t>
            </a:r>
            <a:endParaRPr lang="en-US" b="1" dirty="0">
              <a:solidFill>
                <a:srgbClr val="000000"/>
              </a:solidFill>
            </a:endParaRPr>
          </a:p>
          <a:p>
            <a:pPr algn="ctr" eaLnBrk="0" hangingPunct="0"/>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Secondary</a:t>
            </a:r>
            <a:endParaRPr lang="en-US" b="1" dirty="0">
              <a:solidFill>
                <a:srgbClr val="000000"/>
              </a:solidFill>
            </a:endParaRPr>
          </a:p>
          <a:p>
            <a:pPr algn="ctr" eaLnBrk="0" hangingPunct="0"/>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Si(111)</a:t>
            </a:r>
          </a:p>
          <a:p>
            <a:pPr algn="ctr" eaLnBrk="0" hangingPunct="0"/>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a:solidFill>
                  <a:srgbClr val="000000"/>
                </a:solidFill>
              </a:rPr>
              <a:t>f</a:t>
            </a:r>
            <a:r>
              <a:rPr lang="en-US" sz="1700" b="1" dirty="0" smtClean="0">
                <a:solidFill>
                  <a:srgbClr val="000000"/>
                </a:solidFill>
              </a:rPr>
              <a:t>ocused</a:t>
            </a:r>
          </a:p>
          <a:p>
            <a:pPr algn="ctr" eaLnBrk="0" hangingPunct="0"/>
            <a:r>
              <a:rPr lang="en-US" sz="1700" b="1" dirty="0">
                <a:solidFill>
                  <a:srgbClr val="000000"/>
                </a:solidFill>
              </a:rPr>
              <a:t>b</a:t>
            </a:r>
            <a:r>
              <a:rPr lang="en-US" sz="1700" b="1" dirty="0" smtClean="0">
                <a:solidFill>
                  <a:srgbClr val="000000"/>
                </a:solidFill>
              </a:rPr>
              <a:t>eam</a:t>
            </a:r>
          </a:p>
          <a:p>
            <a:pPr algn="ctr" eaLnBrk="0" hangingPunct="0"/>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Scatter</a:t>
            </a:r>
          </a:p>
          <a:p>
            <a:pPr algn="ctr" eaLnBrk="0" hangingPunct="0"/>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Unfocused</a:t>
            </a:r>
          </a:p>
          <a:p>
            <a:pPr algn="ctr" eaLnBrk="0" hangingPunct="0"/>
            <a:r>
              <a:rPr lang="en-US" b="1" dirty="0" smtClean="0">
                <a:solidFill>
                  <a:srgbClr val="000000"/>
                </a:solidFill>
              </a:rPr>
              <a:t>beam</a:t>
            </a:r>
            <a:endParaRPr lang="en-US" b="1" dirty="0">
              <a:solidFill>
                <a:srgbClr val="000000"/>
              </a:solidFill>
            </a:endParaRPr>
          </a:p>
          <a:p>
            <a:pPr algn="ctr" eaLnBrk="0" hangingPunct="0"/>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AutoShape 34"/>
          <p:cNvSpPr>
            <a:spLocks noChangeArrowheads="1"/>
          </p:cNvSpPr>
          <p:nvPr/>
        </p:nvSpPr>
        <p:spPr bwMode="auto">
          <a:xfrm rot="5400000">
            <a:off x="6483350" y="3124200"/>
            <a:ext cx="2781300" cy="857250"/>
          </a:xfrm>
          <a:custGeom>
            <a:avLst/>
            <a:gdLst>
              <a:gd name="G0" fmla="+- 2613 0 0"/>
              <a:gd name="G1" fmla="+- 21600 0 2613"/>
              <a:gd name="G2" fmla="*/ 2613 1 2"/>
              <a:gd name="G3" fmla="+- 21600 0 G2"/>
              <a:gd name="G4" fmla="+/ 2613 21600 2"/>
              <a:gd name="G5" fmla="+/ G1 0 2"/>
              <a:gd name="G6" fmla="*/ 21600 21600 2613"/>
              <a:gd name="G7" fmla="*/ G6 1 2"/>
              <a:gd name="G8" fmla="+- 21600 0 G7"/>
              <a:gd name="G9" fmla="*/ 21600 1 2"/>
              <a:gd name="G10" fmla="+- 2613 0 G9"/>
              <a:gd name="G11" fmla="?: G10 G8 0"/>
              <a:gd name="G12" fmla="?: G10 G7 21600"/>
              <a:gd name="T0" fmla="*/ 20293 w 21600"/>
              <a:gd name="T1" fmla="*/ 10800 h 21600"/>
              <a:gd name="T2" fmla="*/ 10800 w 21600"/>
              <a:gd name="T3" fmla="*/ 21600 h 21600"/>
              <a:gd name="T4" fmla="*/ 1307 w 21600"/>
              <a:gd name="T5" fmla="*/ 10800 h 21600"/>
              <a:gd name="T6" fmla="*/ 10800 w 21600"/>
              <a:gd name="T7" fmla="*/ 0 h 21600"/>
              <a:gd name="T8" fmla="*/ 3107 w 21600"/>
              <a:gd name="T9" fmla="*/ 3107 h 21600"/>
              <a:gd name="T10" fmla="*/ 18493 w 21600"/>
              <a:gd name="T11" fmla="*/ 18493 h 21600"/>
            </a:gdLst>
            <a:ahLst/>
            <a:cxnLst>
              <a:cxn ang="0">
                <a:pos x="T0" y="T1"/>
              </a:cxn>
              <a:cxn ang="0">
                <a:pos x="T2" y="T3"/>
              </a:cxn>
              <a:cxn ang="0">
                <a:pos x="T4" y="T5"/>
              </a:cxn>
              <a:cxn ang="0">
                <a:pos x="T6" y="T7"/>
              </a:cxn>
            </a:cxnLst>
            <a:rect l="T8" t="T9" r="T10" b="T11"/>
            <a:pathLst>
              <a:path w="21600" h="21600">
                <a:moveTo>
                  <a:pt x="0" y="0"/>
                </a:moveTo>
                <a:lnTo>
                  <a:pt x="2613" y="21600"/>
                </a:lnTo>
                <a:lnTo>
                  <a:pt x="18987" y="21600"/>
                </a:lnTo>
                <a:lnTo>
                  <a:pt x="2160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 name="Group 31"/>
          <p:cNvGrpSpPr/>
          <p:nvPr/>
        </p:nvGrpSpPr>
        <p:grpSpPr>
          <a:xfrm>
            <a:off x="977181" y="3522664"/>
            <a:ext cx="365125" cy="776712"/>
            <a:chOff x="3429000" y="2133600"/>
            <a:chExt cx="2286000" cy="3497687"/>
          </a:xfrm>
        </p:grpSpPr>
        <p:sp>
          <p:nvSpPr>
            <p:cNvPr id="33" name="Can 32"/>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34" name="Can 33"/>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t>
              </a:r>
              <a:endParaRPr lang="en-US" dirty="0"/>
            </a:p>
          </p:txBody>
        </p:sp>
      </p:grpSp>
    </p:spTree>
    <p:extLst>
      <p:ext uri="{BB962C8B-B14F-4D97-AF65-F5344CB8AC3E}">
        <p14:creationId xmlns:p14="http://schemas.microsoft.com/office/powerpoint/2010/main" val="1855543745"/>
      </p:ext>
    </p:extLst>
  </p:cSld>
  <p:clrMapOvr>
    <a:masterClrMapping/>
  </p:clrMapOvr>
  <p:transition spd="slow">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hangingPunct="0"/>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Primary</a:t>
            </a:r>
            <a:endParaRPr lang="en-US" b="1" dirty="0">
              <a:solidFill>
                <a:srgbClr val="000000"/>
              </a:solidFill>
            </a:endParaRPr>
          </a:p>
          <a:p>
            <a:pPr algn="ctr" eaLnBrk="0" hangingPunct="0"/>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Secondary</a:t>
            </a:r>
            <a:endParaRPr lang="en-US" b="1" dirty="0">
              <a:solidFill>
                <a:srgbClr val="000000"/>
              </a:solidFill>
            </a:endParaRPr>
          </a:p>
          <a:p>
            <a:pPr algn="ctr" eaLnBrk="0" hangingPunct="0"/>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Si(111)</a:t>
            </a:r>
          </a:p>
          <a:p>
            <a:pPr algn="ctr" eaLnBrk="0" hangingPunct="0"/>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a:solidFill>
                  <a:srgbClr val="000000"/>
                </a:solidFill>
              </a:rPr>
              <a:t>f</a:t>
            </a:r>
            <a:r>
              <a:rPr lang="en-US" sz="1700" b="1" dirty="0" smtClean="0">
                <a:solidFill>
                  <a:srgbClr val="000000"/>
                </a:solidFill>
              </a:rPr>
              <a:t>ocused</a:t>
            </a:r>
          </a:p>
          <a:p>
            <a:pPr algn="ctr" eaLnBrk="0" hangingPunct="0"/>
            <a:r>
              <a:rPr lang="en-US" sz="1700" b="1" dirty="0">
                <a:solidFill>
                  <a:srgbClr val="000000"/>
                </a:solidFill>
              </a:rPr>
              <a:t>b</a:t>
            </a:r>
            <a:r>
              <a:rPr lang="en-US" sz="1700" b="1" dirty="0" smtClean="0">
                <a:solidFill>
                  <a:srgbClr val="000000"/>
                </a:solidFill>
              </a:rPr>
              <a:t>eam</a:t>
            </a:r>
          </a:p>
          <a:p>
            <a:pPr algn="ctr" eaLnBrk="0" hangingPunct="0"/>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Scatter</a:t>
            </a:r>
          </a:p>
          <a:p>
            <a:pPr algn="ctr" eaLnBrk="0" hangingPunct="0"/>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Unfocused</a:t>
            </a:r>
          </a:p>
          <a:p>
            <a:pPr algn="ctr" eaLnBrk="0" hangingPunct="0"/>
            <a:r>
              <a:rPr lang="en-US" b="1" dirty="0" smtClean="0">
                <a:solidFill>
                  <a:srgbClr val="000000"/>
                </a:solidFill>
              </a:rPr>
              <a:t>beam</a:t>
            </a:r>
            <a:endParaRPr lang="en-US" b="1" dirty="0">
              <a:solidFill>
                <a:srgbClr val="000000"/>
              </a:solidFill>
            </a:endParaRPr>
          </a:p>
          <a:p>
            <a:pPr algn="ctr" eaLnBrk="0" hangingPunct="0"/>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77181" y="3522664"/>
            <a:ext cx="365125" cy="776712"/>
            <a:chOff x="3429000" y="2133600"/>
            <a:chExt cx="2286000" cy="3497687"/>
          </a:xfrm>
        </p:grpSpPr>
        <p:sp>
          <p:nvSpPr>
            <p:cNvPr id="47" name="Can 46"/>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8" name="Can 47"/>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t>
              </a:r>
              <a:endParaRPr lang="en-US" dirty="0"/>
            </a:p>
          </p:txBody>
        </p:sp>
      </p:grpSp>
    </p:spTree>
    <p:extLst>
      <p:ext uri="{BB962C8B-B14F-4D97-AF65-F5344CB8AC3E}">
        <p14:creationId xmlns:p14="http://schemas.microsoft.com/office/powerpoint/2010/main" val="3236965381"/>
      </p:ext>
    </p:extLst>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
          <p:cNvGrpSpPr>
            <a:grpSpLocks/>
          </p:cNvGrpSpPr>
          <p:nvPr/>
        </p:nvGrpSpPr>
        <p:grpSpPr bwMode="auto">
          <a:xfrm>
            <a:off x="7442198" y="2168525"/>
            <a:ext cx="1381125" cy="2779713"/>
            <a:chOff x="3902" y="1348"/>
            <a:chExt cx="870" cy="1751"/>
          </a:xfrm>
        </p:grpSpPr>
        <p:pic>
          <p:nvPicPr>
            <p:cNvPr id="26"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grpSp>
      <p:sp>
        <p:nvSpPr>
          <p:cNvPr id="49156" name="Rectangle 7"/>
          <p:cNvSpPr>
            <a:spLocks noGrp="1" noChangeArrowheads="1"/>
          </p:cNvSpPr>
          <p:nvPr>
            <p:ph type="title"/>
          </p:nvPr>
        </p:nvSpPr>
        <p:spPr>
          <a:xfrm>
            <a:off x="685800" y="0"/>
            <a:ext cx="7772400" cy="1143000"/>
          </a:xfrm>
        </p:spPr>
        <p:txBody>
          <a:bodyPr/>
          <a:lstStyle/>
          <a:p>
            <a:pPr eaLnBrk="1" hangingPunct="1"/>
            <a:r>
              <a:rPr lang="en-US" dirty="0" smtClean="0"/>
              <a:t>X-ray optics</a:t>
            </a:r>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Protein Crystal</a:t>
            </a:r>
          </a:p>
        </p:txBody>
      </p:sp>
      <p:sp>
        <p:nvSpPr>
          <p:cNvPr id="49159"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0"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1"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2"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3"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4"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6" name="Text Box 33"/>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pinhole</a:t>
            </a:r>
          </a:p>
        </p:txBody>
      </p:sp>
      <p:sp>
        <p:nvSpPr>
          <p:cNvPr id="49167"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Scatter</a:t>
            </a:r>
          </a:p>
          <a:p>
            <a:pPr algn="ctr"/>
            <a:r>
              <a:rPr lang="en-US" sz="1700" b="1">
                <a:solidFill>
                  <a:srgbClr val="000000"/>
                </a:solidFill>
              </a:rPr>
              <a:t>guard</a:t>
            </a:r>
          </a:p>
        </p:txBody>
      </p:sp>
      <p:sp>
        <p:nvSpPr>
          <p:cNvPr id="49168"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9"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0" name="Text Box 45"/>
          <p:cNvSpPr txBox="1">
            <a:spLocks noChangeArrowheads="1"/>
          </p:cNvSpPr>
          <p:nvPr/>
        </p:nvSpPr>
        <p:spPr bwMode="auto">
          <a:xfrm>
            <a:off x="347242" y="5149645"/>
            <a:ext cx="3946914"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300" dirty="0" smtClean="0"/>
              <a:t>Cite the “beamline paper</a:t>
            </a:r>
            <a:r>
              <a:rPr lang="en-US" sz="2300" dirty="0" smtClean="0"/>
              <a:t>!”</a:t>
            </a:r>
          </a:p>
          <a:p>
            <a:pPr algn="ctr" eaLnBrk="1" hangingPunct="1"/>
            <a:endParaRPr lang="en-US" sz="2300" dirty="0"/>
          </a:p>
          <a:p>
            <a:pPr algn="ctr" eaLnBrk="1" hangingPunct="1"/>
            <a:r>
              <a:rPr lang="en-US" sz="2300" dirty="0" smtClean="0"/>
              <a:t>Know “final” beam properties</a:t>
            </a:r>
            <a:endParaRPr lang="en-US" sz="2300" dirty="0"/>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a:t>X-ray</a:t>
            </a:r>
          </a:p>
          <a:p>
            <a:pPr algn="ctr" eaLnBrk="1" hangingPunct="1">
              <a:spcBef>
                <a:spcPct val="50000"/>
              </a:spcBef>
            </a:pPr>
            <a:r>
              <a:rPr lang="en-US" sz="2800" b="1"/>
              <a:t>Source</a:t>
            </a:r>
          </a:p>
        </p:txBody>
      </p:sp>
    </p:spTree>
    <p:extLst>
      <p:ext uri="{BB962C8B-B14F-4D97-AF65-F5344CB8AC3E}">
        <p14:creationId xmlns:p14="http://schemas.microsoft.com/office/powerpoint/2010/main" val="27484413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86905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solidFill>
                  <a:srgbClr val="FF0000"/>
                </a:solidFill>
              </a:rPr>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11022883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2296131837"/>
              </p:ext>
            </p:extLst>
          </p:nvPr>
        </p:nvGraphicFramePr>
        <p:xfrm>
          <a:off x="381000" y="1905001"/>
          <a:ext cx="8077200" cy="1735098"/>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12-2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436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945271225"/>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12-2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06475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476339566"/>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12-2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72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 hours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197539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3366813561"/>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12-2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10 days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843502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703115804"/>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12-2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8 x 10</a:t>
                      </a:r>
                      <a:r>
                        <a:rPr lang="en-US" baseline="30000" dirty="0" smtClean="0">
                          <a:solidFill>
                            <a:sysClr val="windowText" lastClr="000000"/>
                          </a:solidFill>
                        </a:rPr>
                        <a:t>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5 months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71522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0" y="0"/>
            <a:ext cx="9144000" cy="1143000"/>
          </a:xfrm>
        </p:spPr>
        <p:txBody>
          <a:bodyPr/>
          <a:lstStyle/>
          <a:p>
            <a:r>
              <a:rPr lang="en-US">
                <a:solidFill>
                  <a:schemeClr val="tx1"/>
                </a:solidFill>
              </a:rPr>
              <a:t>Electric charge</a:t>
            </a:r>
          </a:p>
        </p:txBody>
      </p:sp>
      <p:sp>
        <p:nvSpPr>
          <p:cNvPr id="382979" name="Oval 3"/>
          <p:cNvSpPr>
            <a:spLocks noChangeArrowheads="1"/>
          </p:cNvSpPr>
          <p:nvPr/>
        </p:nvSpPr>
        <p:spPr bwMode="auto">
          <a:xfrm>
            <a:off x="3178175" y="2065338"/>
            <a:ext cx="2286000" cy="2286000"/>
          </a:xfrm>
          <a:prstGeom prst="ellipse">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3200">
                <a:solidFill>
                  <a:srgbClr val="000000"/>
                </a:solidFill>
              </a:rPr>
              <a:t>balloon</a:t>
            </a:r>
          </a:p>
        </p:txBody>
      </p:sp>
      <p:sp>
        <p:nvSpPr>
          <p:cNvPr id="382980" name="Rectangle 4"/>
          <p:cNvSpPr>
            <a:spLocks noChangeArrowheads="1"/>
          </p:cNvSpPr>
          <p:nvPr/>
        </p:nvSpPr>
        <p:spPr bwMode="auto">
          <a:xfrm>
            <a:off x="2441575" y="4351338"/>
            <a:ext cx="3633788" cy="1152525"/>
          </a:xfrm>
          <a:prstGeom prst="rect">
            <a:avLst/>
          </a:prstGeom>
          <a:solidFill>
            <a:srgbClr val="0000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800">
                <a:solidFill>
                  <a:srgbClr val="000000"/>
                </a:solidFill>
              </a:rPr>
              <a:t>Wool Sweater</a:t>
            </a:r>
          </a:p>
        </p:txBody>
      </p:sp>
      <p:grpSp>
        <p:nvGrpSpPr>
          <p:cNvPr id="382991" name="Group 15"/>
          <p:cNvGrpSpPr>
            <a:grpSpLocks/>
          </p:cNvGrpSpPr>
          <p:nvPr/>
        </p:nvGrpSpPr>
        <p:grpSpPr bwMode="auto">
          <a:xfrm>
            <a:off x="3490913" y="3617913"/>
            <a:ext cx="1643062" cy="733425"/>
            <a:chOff x="2199" y="2279"/>
            <a:chExt cx="1035" cy="462"/>
          </a:xfrm>
        </p:grpSpPr>
        <p:sp>
          <p:nvSpPr>
            <p:cNvPr id="382982" name="Text Box 6"/>
            <p:cNvSpPr txBox="1">
              <a:spLocks noChangeArrowheads="1"/>
            </p:cNvSpPr>
            <p:nvPr/>
          </p:nvSpPr>
          <p:spPr bwMode="auto">
            <a:xfrm>
              <a:off x="2199" y="227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3" name="Text Box 7"/>
            <p:cNvSpPr txBox="1">
              <a:spLocks noChangeArrowheads="1"/>
            </p:cNvSpPr>
            <p:nvPr/>
          </p:nvSpPr>
          <p:spPr bwMode="auto">
            <a:xfrm>
              <a:off x="2619" y="2510"/>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4" name="Text Box 8"/>
            <p:cNvSpPr txBox="1">
              <a:spLocks noChangeArrowheads="1"/>
            </p:cNvSpPr>
            <p:nvPr/>
          </p:nvSpPr>
          <p:spPr bwMode="auto">
            <a:xfrm>
              <a:off x="2363" y="2461"/>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5" name="Text Box 9"/>
            <p:cNvSpPr txBox="1">
              <a:spLocks noChangeArrowheads="1"/>
            </p:cNvSpPr>
            <p:nvPr/>
          </p:nvSpPr>
          <p:spPr bwMode="auto">
            <a:xfrm>
              <a:off x="2783" y="250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6" name="Text Box 10"/>
            <p:cNvSpPr txBox="1">
              <a:spLocks noChangeArrowheads="1"/>
            </p:cNvSpPr>
            <p:nvPr/>
          </p:nvSpPr>
          <p:spPr bwMode="auto">
            <a:xfrm>
              <a:off x="2939" y="2453"/>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7" name="Text Box 11"/>
            <p:cNvSpPr txBox="1">
              <a:spLocks noChangeArrowheads="1"/>
            </p:cNvSpPr>
            <p:nvPr/>
          </p:nvSpPr>
          <p:spPr bwMode="auto">
            <a:xfrm>
              <a:off x="3070" y="2394"/>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grpSp>
      <p:sp>
        <p:nvSpPr>
          <p:cNvPr id="382988" name="Text Box 12"/>
          <p:cNvSpPr txBox="1">
            <a:spLocks noChangeArrowheads="1"/>
          </p:cNvSpPr>
          <p:nvPr/>
        </p:nvSpPr>
        <p:spPr bwMode="auto">
          <a:xfrm>
            <a:off x="3506788" y="4351338"/>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  +  +  +  +  +</a:t>
            </a:r>
          </a:p>
        </p:txBody>
      </p:sp>
      <p:pic>
        <p:nvPicPr>
          <p:cNvPr id="3829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632075"/>
            <a:ext cx="3849687" cy="369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298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2632075"/>
            <a:ext cx="38100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988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77778E-7 1.12858E-6 C 0.04497 0.00093 0.16944 -0.00069 0.14931 -0.00185 C 0.12917 -0.00301 -0.09653 -0.0074 -0.12066 -0.0074 C -0.14479 -0.0074 -0.04497 -0.00092 -2.77778E-7 1.12858E-6 Z " pathEditMode="relative" ptsTypes="aaaa">
                                      <p:cBhvr>
                                        <p:cTn id="6" dur="2000" fill="hold"/>
                                        <p:tgtEl>
                                          <p:spTgt spid="382979"/>
                                        </p:tgtEl>
                                        <p:attrNameLst>
                                          <p:attrName>ppt_x</p:attrName>
                                          <p:attrName>ppt_y</p:attrName>
                                        </p:attrNameLst>
                                      </p:cBhvr>
                                    </p:animMotion>
                                  </p:childTnLst>
                                </p:cTn>
                              </p:par>
                              <p:par>
                                <p:cTn id="7" presetID="22" presetClass="entr" presetSubtype="2" fill="hold" grpId="0" nodeType="withEffect">
                                  <p:stCondLst>
                                    <p:cond delay="0"/>
                                  </p:stCondLst>
                                  <p:childTnLst>
                                    <p:set>
                                      <p:cBhvr>
                                        <p:cTn id="8" dur="1" fill="hold">
                                          <p:stCondLst>
                                            <p:cond delay="0"/>
                                          </p:stCondLst>
                                        </p:cTn>
                                        <p:tgtEl>
                                          <p:spTgt spid="382988"/>
                                        </p:tgtEl>
                                        <p:attrNameLst>
                                          <p:attrName>style.visibility</p:attrName>
                                        </p:attrNameLst>
                                      </p:cBhvr>
                                      <p:to>
                                        <p:strVal val="visible"/>
                                      </p:to>
                                    </p:set>
                                    <p:animEffect transition="in" filter="wipe(right)">
                                      <p:cBhvr>
                                        <p:cTn id="9" dur="2000"/>
                                        <p:tgtEl>
                                          <p:spTgt spid="382988"/>
                                        </p:tgtEl>
                                      </p:cBhvr>
                                    </p:animEffec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3829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829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2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animBg="1"/>
      <p:bldP spid="38298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solidFill>
                  <a:srgbClr val="FF0000"/>
                </a:solidFill>
              </a:rPr>
              <a:t>Dispersion	</a:t>
            </a:r>
            <a:r>
              <a:rPr lang="el-GR" sz="2400" dirty="0" smtClean="0">
                <a:solidFill>
                  <a:srgbClr val="FF0000"/>
                </a:solidFill>
              </a:rPr>
              <a:t>Δλ</a:t>
            </a:r>
            <a:r>
              <a:rPr lang="en-US" sz="2400" dirty="0" smtClean="0">
                <a:solidFill>
                  <a:srgbClr val="FF0000"/>
                </a:solidFill>
              </a:rPr>
              <a:t>/</a:t>
            </a:r>
            <a:r>
              <a:rPr lang="el-GR" sz="2400" dirty="0" smtClean="0">
                <a:solidFill>
                  <a:srgbClr val="FF0000"/>
                </a:solidFill>
              </a:rPr>
              <a:t>λ</a:t>
            </a:r>
            <a:r>
              <a:rPr lang="en-US" sz="2400" dirty="0" smtClean="0">
                <a:solidFill>
                  <a:srgbClr val="FF0000"/>
                </a:solidFill>
              </a:rPr>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15746707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465"/>
            <a:ext cx="7772400" cy="1045335"/>
          </a:xfrm>
        </p:spPr>
        <p:txBody>
          <a:bodyPr/>
          <a:lstStyle/>
          <a:p>
            <a:r>
              <a:rPr lang="en-US" dirty="0" smtClean="0"/>
              <a:t>Si(111) </a:t>
            </a:r>
            <a:r>
              <a:rPr lang="en-US" dirty="0" err="1" smtClean="0"/>
              <a:t>vs</a:t>
            </a:r>
            <a:r>
              <a:rPr lang="en-US" dirty="0" smtClean="0"/>
              <a:t> multilayers</a:t>
            </a:r>
            <a:endParaRPr lang="en-US" dirty="0"/>
          </a:p>
        </p:txBody>
      </p:sp>
      <p:pic>
        <p:nvPicPr>
          <p:cNvPr id="1026" name="Picture 2" descr="http://bl831.als.lbl.gov/%7Ejamesh/MX_w_ML/Si111_spots_4A.jpg"/>
          <p:cNvPicPr>
            <a:picLocks noChangeAspect="1" noChangeArrowheads="1"/>
          </p:cNvPicPr>
          <p:nvPr/>
        </p:nvPicPr>
        <p:blipFill rotWithShape="1">
          <a:blip r:embed="rId2">
            <a:extLst>
              <a:ext uri="{28A0092B-C50C-407E-A947-70E740481C1C}">
                <a14:useLocalDpi xmlns:a14="http://schemas.microsoft.com/office/drawing/2010/main" val="0"/>
              </a:ext>
            </a:extLst>
          </a:blip>
          <a:srcRect t="27297" b="13521"/>
          <a:stretch/>
        </p:blipFill>
        <p:spPr bwMode="auto">
          <a:xfrm>
            <a:off x="1857375" y="2176272"/>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l831.als.lbl.gov/%7Ejamesh/MX_w_ML/multilayer_spots_4A.jpg"/>
          <p:cNvPicPr>
            <a:picLocks noChangeAspect="1" noChangeArrowheads="1"/>
          </p:cNvPicPr>
          <p:nvPr/>
        </p:nvPicPr>
        <p:blipFill rotWithShape="1">
          <a:blip r:embed="rId3">
            <a:extLst>
              <a:ext uri="{28A0092B-C50C-407E-A947-70E740481C1C}">
                <a14:useLocalDpi xmlns:a14="http://schemas.microsoft.com/office/drawing/2010/main" val="0"/>
              </a:ext>
            </a:extLst>
          </a:blip>
          <a:srcRect t="27297" b="13521"/>
          <a:stretch/>
        </p:blipFill>
        <p:spPr bwMode="auto">
          <a:xfrm>
            <a:off x="5181600" y="2176272"/>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l831.als.lbl.gov/%7Ejamesh/MX_w_ML/Si111_spot_1.9A.jpg"/>
          <p:cNvPicPr>
            <a:picLocks noChangeAspect="1" noChangeArrowheads="1"/>
          </p:cNvPicPr>
          <p:nvPr/>
        </p:nvPicPr>
        <p:blipFill rotWithShape="1">
          <a:blip r:embed="rId4">
            <a:extLst>
              <a:ext uri="{28A0092B-C50C-407E-A947-70E740481C1C}">
                <a14:useLocalDpi xmlns:a14="http://schemas.microsoft.com/office/drawing/2010/main" val="0"/>
              </a:ext>
            </a:extLst>
          </a:blip>
          <a:srcRect t="27364" b="13454"/>
          <a:stretch/>
        </p:blipFill>
        <p:spPr bwMode="auto">
          <a:xfrm>
            <a:off x="1857375" y="4343400"/>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l831.als.lbl.gov/%7Ejamesh/MX_w_ML/multilayer_spot_1.9A.jpg"/>
          <p:cNvPicPr>
            <a:picLocks noChangeAspect="1" noChangeArrowheads="1"/>
          </p:cNvPicPr>
          <p:nvPr/>
        </p:nvPicPr>
        <p:blipFill rotWithShape="1">
          <a:blip r:embed="rId5">
            <a:extLst>
              <a:ext uri="{28A0092B-C50C-407E-A947-70E740481C1C}">
                <a14:useLocalDpi xmlns:a14="http://schemas.microsoft.com/office/drawing/2010/main" val="0"/>
              </a:ext>
            </a:extLst>
          </a:blip>
          <a:srcRect t="27364" b="13454"/>
          <a:stretch/>
        </p:blipFill>
        <p:spPr bwMode="auto">
          <a:xfrm>
            <a:off x="5181600" y="4343400"/>
            <a:ext cx="3171825" cy="1984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4600" y="1286137"/>
            <a:ext cx="1263486" cy="830997"/>
          </a:xfrm>
          <a:prstGeom prst="rect">
            <a:avLst/>
          </a:prstGeom>
          <a:noFill/>
        </p:spPr>
        <p:txBody>
          <a:bodyPr wrap="none" rtlCol="0">
            <a:spAutoFit/>
          </a:bodyPr>
          <a:lstStyle/>
          <a:p>
            <a:pPr algn="ctr"/>
            <a:r>
              <a:rPr lang="en-US" sz="2800" dirty="0" smtClean="0"/>
              <a:t>0.014%</a:t>
            </a:r>
          </a:p>
          <a:p>
            <a:pPr algn="ctr"/>
            <a:r>
              <a:rPr lang="en-US" dirty="0" smtClean="0"/>
              <a:t>Si(111)</a:t>
            </a:r>
            <a:endParaRPr lang="en-US" dirty="0"/>
          </a:p>
        </p:txBody>
      </p:sp>
      <p:sp>
        <p:nvSpPr>
          <p:cNvPr id="9" name="TextBox 8"/>
          <p:cNvSpPr txBox="1"/>
          <p:nvPr/>
        </p:nvSpPr>
        <p:spPr>
          <a:xfrm>
            <a:off x="6477000" y="1301525"/>
            <a:ext cx="1129733" cy="800219"/>
          </a:xfrm>
          <a:prstGeom prst="rect">
            <a:avLst/>
          </a:prstGeom>
          <a:noFill/>
        </p:spPr>
        <p:txBody>
          <a:bodyPr wrap="none" rtlCol="0">
            <a:spAutoFit/>
          </a:bodyPr>
          <a:lstStyle/>
          <a:p>
            <a:pPr algn="ctr"/>
            <a:r>
              <a:rPr lang="en-US" sz="2800" dirty="0" smtClean="0"/>
              <a:t>1%</a:t>
            </a:r>
          </a:p>
          <a:p>
            <a:pPr algn="ctr"/>
            <a:r>
              <a:rPr lang="en-US" dirty="0" smtClean="0"/>
              <a:t>multilayer</a:t>
            </a:r>
            <a:endParaRPr lang="en-US" dirty="0"/>
          </a:p>
        </p:txBody>
      </p:sp>
      <p:sp>
        <p:nvSpPr>
          <p:cNvPr id="5" name="TextBox 4"/>
          <p:cNvSpPr txBox="1"/>
          <p:nvPr/>
        </p:nvSpPr>
        <p:spPr>
          <a:xfrm>
            <a:off x="529779" y="2876008"/>
            <a:ext cx="734496" cy="584775"/>
          </a:xfrm>
          <a:prstGeom prst="rect">
            <a:avLst/>
          </a:prstGeom>
          <a:noFill/>
        </p:spPr>
        <p:txBody>
          <a:bodyPr wrap="none" rtlCol="0">
            <a:spAutoFit/>
          </a:bodyPr>
          <a:lstStyle/>
          <a:p>
            <a:r>
              <a:rPr lang="en-US" sz="3200" b="1" dirty="0" smtClean="0"/>
              <a:t>4 Å</a:t>
            </a:r>
            <a:endParaRPr lang="en-US" sz="3200" b="1" dirty="0"/>
          </a:p>
        </p:txBody>
      </p:sp>
      <p:sp>
        <p:nvSpPr>
          <p:cNvPr id="11" name="TextBox 10"/>
          <p:cNvSpPr txBox="1"/>
          <p:nvPr/>
        </p:nvSpPr>
        <p:spPr>
          <a:xfrm>
            <a:off x="373487" y="5043136"/>
            <a:ext cx="1051891" cy="584775"/>
          </a:xfrm>
          <a:prstGeom prst="rect">
            <a:avLst/>
          </a:prstGeom>
          <a:noFill/>
        </p:spPr>
        <p:txBody>
          <a:bodyPr wrap="none" rtlCol="0">
            <a:spAutoFit/>
          </a:bodyPr>
          <a:lstStyle/>
          <a:p>
            <a:r>
              <a:rPr lang="en-US" sz="3200" b="1" dirty="0" smtClean="0"/>
              <a:t>1.9 Å</a:t>
            </a:r>
            <a:endParaRPr lang="en-US" sz="3200" b="1" dirty="0"/>
          </a:p>
        </p:txBody>
      </p:sp>
      <p:sp>
        <p:nvSpPr>
          <p:cNvPr id="6" name="TextBox 5"/>
          <p:cNvSpPr txBox="1"/>
          <p:nvPr/>
        </p:nvSpPr>
        <p:spPr>
          <a:xfrm>
            <a:off x="164711" y="4034135"/>
            <a:ext cx="1453411" cy="461665"/>
          </a:xfrm>
          <a:prstGeom prst="rect">
            <a:avLst/>
          </a:prstGeom>
          <a:noFill/>
        </p:spPr>
        <p:txBody>
          <a:bodyPr wrap="none" rtlCol="0">
            <a:spAutoFit/>
          </a:bodyPr>
          <a:lstStyle/>
          <a:p>
            <a:r>
              <a:rPr lang="en-US" sz="2400" dirty="0" smtClean="0"/>
              <a:t>resolution</a:t>
            </a:r>
            <a:endParaRPr lang="en-US" sz="2400" dirty="0"/>
          </a:p>
        </p:txBody>
      </p:sp>
      <p:sp>
        <p:nvSpPr>
          <p:cNvPr id="7" name="TextBox 6"/>
          <p:cNvSpPr txBox="1"/>
          <p:nvPr/>
        </p:nvSpPr>
        <p:spPr>
          <a:xfrm>
            <a:off x="4294287" y="1286137"/>
            <a:ext cx="1469826" cy="830997"/>
          </a:xfrm>
          <a:prstGeom prst="rect">
            <a:avLst/>
          </a:prstGeom>
          <a:noFill/>
        </p:spPr>
        <p:txBody>
          <a:bodyPr wrap="none" rtlCol="0">
            <a:spAutoFit/>
          </a:bodyPr>
          <a:lstStyle/>
          <a:p>
            <a:pPr algn="ctr"/>
            <a:r>
              <a:rPr lang="en-US" sz="2400" dirty="0" smtClean="0"/>
              <a:t>spectral</a:t>
            </a:r>
          </a:p>
          <a:p>
            <a:pPr algn="ctr"/>
            <a:r>
              <a:rPr lang="en-US" sz="2400" dirty="0" smtClean="0"/>
              <a:t>dispersion</a:t>
            </a:r>
            <a:endParaRPr lang="en-US" sz="2400" dirty="0"/>
          </a:p>
        </p:txBody>
      </p:sp>
      <p:cxnSp>
        <p:nvCxnSpPr>
          <p:cNvPr id="8" name="Straight Arrow Connector 7"/>
          <p:cNvCxnSpPr/>
          <p:nvPr/>
        </p:nvCxnSpPr>
        <p:spPr>
          <a:xfrm flipH="1" flipV="1">
            <a:off x="529779" y="6587231"/>
            <a:ext cx="1574229" cy="17755"/>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04008" y="6420320"/>
            <a:ext cx="1544012" cy="369332"/>
          </a:xfrm>
          <a:prstGeom prst="rect">
            <a:avLst/>
          </a:prstGeom>
          <a:noFill/>
        </p:spPr>
        <p:txBody>
          <a:bodyPr wrap="none" rtlCol="0">
            <a:spAutoFit/>
          </a:bodyPr>
          <a:lstStyle/>
          <a:p>
            <a:r>
              <a:rPr lang="en-US" dirty="0" smtClean="0">
                <a:solidFill>
                  <a:srgbClr val="FF0000"/>
                </a:solidFill>
              </a:rPr>
              <a:t>Beam Center</a:t>
            </a:r>
            <a:endParaRPr lang="en-US" dirty="0">
              <a:solidFill>
                <a:srgbClr val="FF0000"/>
              </a:solidFill>
            </a:endParaRPr>
          </a:p>
        </p:txBody>
      </p:sp>
    </p:spTree>
    <p:extLst>
      <p:ext uri="{BB962C8B-B14F-4D97-AF65-F5344CB8AC3E}">
        <p14:creationId xmlns:p14="http://schemas.microsoft.com/office/powerpoint/2010/main" val="36823160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141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142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143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143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143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143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143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143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144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35998606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14014943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solidFill>
                  <a:srgbClr val="FF0000"/>
                </a:solidFill>
              </a:rPr>
              <a:t>Divergence	</a:t>
            </a:r>
            <a:r>
              <a:rPr lang="en-US" sz="2400" dirty="0" err="1" smtClean="0">
                <a:solidFill>
                  <a:srgbClr val="FF0000"/>
                </a:solidFill>
              </a:rPr>
              <a:t>mrad</a:t>
            </a:r>
            <a:r>
              <a:rPr lang="en-US" sz="2400" dirty="0" smtClean="0">
                <a:solidFill>
                  <a:srgbClr val="FF0000"/>
                </a:solidFill>
              </a:rPr>
              <a:t>		spot size </a:t>
            </a:r>
            <a:r>
              <a:rPr lang="en-US" sz="2400" dirty="0" err="1" smtClean="0">
                <a:solidFill>
                  <a:srgbClr val="FF0000"/>
                </a:solidFill>
              </a:rPr>
              <a:t>vs</a:t>
            </a:r>
            <a:r>
              <a:rPr lang="en-US" sz="2400" dirty="0" smtClean="0">
                <a:solidFill>
                  <a:srgbClr val="FF0000"/>
                </a:solidFill>
              </a:rPr>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1879225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62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63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631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631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63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631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631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7631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632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26729975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2622981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8339"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 </a:t>
            </a:r>
            <a:r>
              <a:rPr lang="en-US">
                <a:solidFill>
                  <a:schemeClr val="tx1"/>
                </a:solidFill>
                <a:cs typeface="Arial" pitchFamily="34" charset="0"/>
              </a:rPr>
              <a:t>º</a:t>
            </a:r>
          </a:p>
        </p:txBody>
      </p:sp>
    </p:spTree>
    <p:extLst>
      <p:ext uri="{BB962C8B-B14F-4D97-AF65-F5344CB8AC3E}">
        <p14:creationId xmlns:p14="http://schemas.microsoft.com/office/powerpoint/2010/main" val="191684067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62"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936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0.3 </a:t>
            </a:r>
            <a:r>
              <a:rPr lang="en-US">
                <a:solidFill>
                  <a:schemeClr val="tx1"/>
                </a:solidFill>
                <a:cs typeface="Arial" pitchFamily="34" charset="0"/>
              </a:rPr>
              <a:t>º</a:t>
            </a:r>
          </a:p>
        </p:txBody>
      </p:sp>
    </p:spTree>
    <p:extLst>
      <p:ext uri="{BB962C8B-B14F-4D97-AF65-F5344CB8AC3E}">
        <p14:creationId xmlns:p14="http://schemas.microsoft.com/office/powerpoint/2010/main" val="75117817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49410" name="Picture 2" descr="scan0001"/>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50912" t="9268" r="6169" b="48232"/>
          <a:stretch>
            <a:fillRect/>
          </a:stretch>
        </p:blipFill>
        <p:spPr bwMode="auto">
          <a:xfrm>
            <a:off x="0" y="276225"/>
            <a:ext cx="9144000"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9411" name="AutoShape 3"/>
          <p:cNvSpPr>
            <a:spLocks noChangeArrowheads="1"/>
          </p:cNvSpPr>
          <p:nvPr/>
        </p:nvSpPr>
        <p:spPr bwMode="auto">
          <a:xfrm>
            <a:off x="-1423988" y="-246063"/>
            <a:ext cx="12001501" cy="2374901"/>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9412" name="Rectangle 4"/>
          <p:cNvSpPr>
            <a:spLocks noGrp="1" noChangeArrowheads="1"/>
          </p:cNvSpPr>
          <p:nvPr>
            <p:ph type="title"/>
          </p:nvPr>
        </p:nvSpPr>
        <p:spPr>
          <a:xfrm>
            <a:off x="685800" y="279400"/>
            <a:ext cx="7772400" cy="1143000"/>
          </a:xfrm>
        </p:spPr>
        <p:txBody>
          <a:bodyPr/>
          <a:lstStyle/>
          <a:p>
            <a:r>
              <a:rPr lang="en-US" sz="4000" dirty="0" smtClean="0">
                <a:solidFill>
                  <a:schemeClr val="tx1"/>
                </a:solidFill>
              </a:rPr>
              <a:t>Divergence</a:t>
            </a:r>
            <a:r>
              <a:rPr lang="en-US" sz="4000" b="1" dirty="0">
                <a:solidFill>
                  <a:srgbClr val="009900"/>
                </a:solidFill>
                <a:effectLst>
                  <a:outerShdw blurRad="38100" dist="38100" dir="2700000" algn="tl">
                    <a:srgbClr val="C0C0C0"/>
                  </a:outerShdw>
                </a:effectLst>
              </a:rPr>
              <a:t/>
            </a:r>
            <a:br>
              <a:rPr lang="en-US" sz="4000" b="1" dirty="0">
                <a:solidFill>
                  <a:srgbClr val="009900"/>
                </a:solidFill>
                <a:effectLst>
                  <a:outerShdw blurRad="38100" dist="38100" dir="2700000" algn="tl">
                    <a:srgbClr val="C0C0C0"/>
                  </a:outerShdw>
                </a:effectLst>
              </a:rPr>
            </a:br>
            <a:r>
              <a:rPr lang="en-US" sz="2800" dirty="0">
                <a:solidFill>
                  <a:schemeClr val="tx1"/>
                </a:solidFill>
              </a:rPr>
              <a:t>Arndt &amp; </a:t>
            </a:r>
            <a:r>
              <a:rPr lang="en-US" sz="2800" dirty="0" err="1">
                <a:solidFill>
                  <a:schemeClr val="tx1"/>
                </a:solidFill>
              </a:rPr>
              <a:t>Wonacott</a:t>
            </a:r>
            <a:r>
              <a:rPr lang="en-US" sz="2800" dirty="0">
                <a:solidFill>
                  <a:schemeClr val="tx1"/>
                </a:solidFill>
              </a:rPr>
              <a:t> (1977)</a:t>
            </a:r>
          </a:p>
        </p:txBody>
      </p:sp>
    </p:spTree>
    <p:extLst>
      <p:ext uri="{BB962C8B-B14F-4D97-AF65-F5344CB8AC3E}">
        <p14:creationId xmlns:p14="http://schemas.microsoft.com/office/powerpoint/2010/main" val="395306340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Tree>
    <p:extLst>
      <p:ext uri="{BB962C8B-B14F-4D97-AF65-F5344CB8AC3E}">
        <p14:creationId xmlns:p14="http://schemas.microsoft.com/office/powerpoint/2010/main" val="4091047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autoRev="1" fill="hold" nodeType="clickEffect">
                                  <p:stCondLst>
                                    <p:cond delay="0"/>
                                  </p:stCondLst>
                                  <p:childTnLst>
                                    <p:animMotion origin="layout" path="M 0 0  L 0.25 0  E" pathEditMode="relative" ptsTypes="">
                                      <p:cBhvr>
                                        <p:cTn id="6" dur="2000" fill="hold"/>
                                        <p:tgtEl>
                                          <p:spTgt spid="3840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solidFill>
                  <a:srgbClr val="FF0000"/>
                </a:solidFill>
              </a:rPr>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5778447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Air absorption</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1214713712"/>
              </p:ext>
            </p:extLst>
          </p:nvPr>
        </p:nvGraphicFramePr>
        <p:xfrm>
          <a:off x="590550" y="1330325"/>
          <a:ext cx="8299450" cy="4978400"/>
        </p:xfrm>
        <a:graphic>
          <a:graphicData uri="http://schemas.openxmlformats.org/presentationml/2006/ole">
            <mc:AlternateContent xmlns:mc="http://schemas.openxmlformats.org/markup-compatibility/2006">
              <mc:Choice xmlns:v="urn:schemas-microsoft-com:vml" Requires="v">
                <p:oleObj spid="_x0000_s142371" name="Chart" r:id="rId3" imgW="8324976" imgH="5010237" progId="MSGraph.Chart.8">
                  <p:embed followColorScheme="full"/>
                </p:oleObj>
              </mc:Choice>
              <mc:Fallback>
                <p:oleObj name="Chart" r:id="rId3" imgW="8324976" imgH="5010237" progId="MSGraph.Chart.8">
                  <p:embed followColorScheme="full"/>
                  <p:pic>
                    <p:nvPicPr>
                      <p:cNvPr id="0" name=""/>
                      <p:cNvPicPr>
                        <a:picLocks noChangeAspect="1" noChangeArrowheads="1"/>
                      </p:cNvPicPr>
                      <p:nvPr/>
                    </p:nvPicPr>
                    <p:blipFill>
                      <a:blip r:embed="rId4"/>
                      <a:srcRect/>
                      <a:stretch>
                        <a:fillRect/>
                      </a:stretch>
                    </p:blipFill>
                    <p:spPr bwMode="auto">
                      <a:xfrm>
                        <a:off x="590550" y="1330325"/>
                        <a:ext cx="829945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Distance from sample (mm)</a:t>
            </a:r>
          </a:p>
        </p:txBody>
      </p:sp>
      <p:sp>
        <p:nvSpPr>
          <p:cNvPr id="735237" name="Text Box 5"/>
          <p:cNvSpPr txBox="1">
            <a:spLocks noChangeArrowheads="1"/>
          </p:cNvSpPr>
          <p:nvPr/>
        </p:nvSpPr>
        <p:spPr bwMode="auto">
          <a:xfrm rot="16200000">
            <a:off x="-390334" y="3369747"/>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transmittance</a:t>
            </a:r>
          </a:p>
        </p:txBody>
      </p:sp>
    </p:spTree>
    <p:extLst>
      <p:ext uri="{BB962C8B-B14F-4D97-AF65-F5344CB8AC3E}">
        <p14:creationId xmlns:p14="http://schemas.microsoft.com/office/powerpoint/2010/main" val="13608909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solidFill>
                  <a:srgbClr val="FF0000"/>
                </a:solidFill>
              </a:rPr>
              <a:t>Beam Size	</a:t>
            </a:r>
            <a:r>
              <a:rPr lang="el-GR" sz="2400" dirty="0" smtClean="0">
                <a:solidFill>
                  <a:srgbClr val="FF0000"/>
                </a:solidFill>
              </a:rPr>
              <a:t>μ</a:t>
            </a:r>
            <a:r>
              <a:rPr lang="en-US" sz="2400" dirty="0" smtClean="0">
                <a:solidFill>
                  <a:srgbClr val="FF0000"/>
                </a:solidFill>
              </a:rPr>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0365608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Text Box 3"/>
          <p:cNvSpPr txBox="1">
            <a:spLocks noChangeArrowheads="1"/>
          </p:cNvSpPr>
          <p:nvPr/>
        </p:nvSpPr>
        <p:spPr bwMode="auto">
          <a:xfrm>
            <a:off x="533400" y="205740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t>   Put your crystal into the beam</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63690825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365" t="30293" r="35645" b="25827"/>
          <a:stretch>
            <a:fillRect/>
          </a:stretch>
        </p:blipFill>
        <p:spPr bwMode="auto">
          <a:xfrm>
            <a:off x="-11113" y="1501775"/>
            <a:ext cx="9144001" cy="6019800"/>
          </a:xfrm>
          <a:prstGeom prst="rect">
            <a:avLst/>
          </a:prstGeom>
          <a:noFill/>
          <a:extLst>
            <a:ext uri="{909E8E84-426E-40DD-AFC4-6F175D3DCCD1}">
              <a14:hiddenFill xmlns:a14="http://schemas.microsoft.com/office/drawing/2010/main">
                <a:solidFill>
                  <a:srgbClr val="FFFFFF"/>
                </a:solidFill>
              </a14:hiddenFill>
            </a:ext>
          </a:extLst>
        </p:spPr>
      </p:pic>
      <p:sp>
        <p:nvSpPr>
          <p:cNvPr id="241667" name="Rectangle 3"/>
          <p:cNvSpPr>
            <a:spLocks noChangeArrowheads="1"/>
          </p:cNvSpPr>
          <p:nvPr/>
        </p:nvSpPr>
        <p:spPr bwMode="auto">
          <a:xfrm>
            <a:off x="0" y="83820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8" name="Rectangle 4"/>
          <p:cNvSpPr>
            <a:spLocks noChangeArrowheads="1"/>
          </p:cNvSpPr>
          <p:nvPr/>
        </p:nvSpPr>
        <p:spPr bwMode="auto">
          <a:xfrm>
            <a:off x="0" y="1447800"/>
            <a:ext cx="9140825" cy="822325"/>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9" name="Rectangle 5"/>
          <p:cNvSpPr>
            <a:spLocks noGrp="1" noChangeArrowheads="1"/>
          </p:cNvSpPr>
          <p:nvPr>
            <p:ph type="title"/>
          </p:nvPr>
        </p:nvSpPr>
        <p:spPr>
          <a:xfrm>
            <a:off x="457200" y="232951"/>
            <a:ext cx="8229600" cy="1143000"/>
          </a:xfrm>
        </p:spPr>
        <p:txBody>
          <a:bodyPr/>
          <a:lstStyle/>
          <a:p>
            <a:r>
              <a:rPr lang="en-US" sz="4000" dirty="0"/>
              <a:t>“crystal” = thing you want to shoot</a:t>
            </a:r>
          </a:p>
        </p:txBody>
      </p:sp>
      <p:grpSp>
        <p:nvGrpSpPr>
          <p:cNvPr id="241670" name="Group 6"/>
          <p:cNvGrpSpPr>
            <a:grpSpLocks/>
          </p:cNvGrpSpPr>
          <p:nvPr/>
        </p:nvGrpSpPr>
        <p:grpSpPr bwMode="auto">
          <a:xfrm>
            <a:off x="2971800" y="3165475"/>
            <a:ext cx="1890713" cy="1377950"/>
            <a:chOff x="3061" y="2929"/>
            <a:chExt cx="1191" cy="868"/>
          </a:xfrm>
        </p:grpSpPr>
        <p:sp>
          <p:nvSpPr>
            <p:cNvPr id="241671" name="Oval 7"/>
            <p:cNvSpPr>
              <a:spLocks noChangeArrowheads="1"/>
            </p:cNvSpPr>
            <p:nvPr/>
          </p:nvSpPr>
          <p:spPr bwMode="auto">
            <a:xfrm>
              <a:off x="3424" y="3148"/>
              <a:ext cx="466" cy="45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72" name="Line 8"/>
            <p:cNvSpPr>
              <a:spLocks noChangeShapeType="1"/>
            </p:cNvSpPr>
            <p:nvPr/>
          </p:nvSpPr>
          <p:spPr bwMode="auto">
            <a:xfrm>
              <a:off x="3061" y="3377"/>
              <a:ext cx="11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3" name="Line 9"/>
            <p:cNvSpPr>
              <a:spLocks noChangeShapeType="1"/>
            </p:cNvSpPr>
            <p:nvPr/>
          </p:nvSpPr>
          <p:spPr bwMode="auto">
            <a:xfrm>
              <a:off x="3655" y="2929"/>
              <a:ext cx="6" cy="86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3130650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1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Text Box 3"/>
          <p:cNvSpPr txBox="1">
            <a:spLocks noChangeArrowheads="1"/>
          </p:cNvSpPr>
          <p:nvPr/>
        </p:nvSpPr>
        <p:spPr bwMode="auto">
          <a:xfrm>
            <a:off x="533400" y="205740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rgbClr val="FF0000"/>
                </a:solidFill>
              </a:rPr>
              <a:t>   Shoot the whole crystal</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910591961"/>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2"/>
          <p:cNvGrpSpPr>
            <a:grpSpLocks/>
          </p:cNvGrpSpPr>
          <p:nvPr/>
        </p:nvGrpSpPr>
        <p:grpSpPr bwMode="auto">
          <a:xfrm>
            <a:off x="5548313" y="2247900"/>
            <a:ext cx="2847975" cy="2832100"/>
            <a:chOff x="3494" y="1415"/>
            <a:chExt cx="1794" cy="1784"/>
          </a:xfrm>
        </p:grpSpPr>
        <p:sp>
          <p:nvSpPr>
            <p:cNvPr id="242691"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692"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693"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2694" name="Rectangle 6"/>
          <p:cNvSpPr>
            <a:spLocks noGrp="1" noChangeArrowheads="1"/>
          </p:cNvSpPr>
          <p:nvPr>
            <p:ph type="title"/>
          </p:nvPr>
        </p:nvSpPr>
        <p:spPr/>
        <p:txBody>
          <a:bodyPr/>
          <a:lstStyle/>
          <a:p>
            <a:r>
              <a:rPr lang="en-US" sz="4000"/>
              <a:t>shoot the whole crystal</a:t>
            </a:r>
          </a:p>
        </p:txBody>
      </p:sp>
      <p:sp>
        <p:nvSpPr>
          <p:cNvPr id="242695"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2696" name="Group 8"/>
          <p:cNvGrpSpPr>
            <a:grpSpLocks/>
          </p:cNvGrpSpPr>
          <p:nvPr/>
        </p:nvGrpSpPr>
        <p:grpSpPr bwMode="auto">
          <a:xfrm>
            <a:off x="-188913" y="2224088"/>
            <a:ext cx="8586788" cy="2870200"/>
            <a:chOff x="-119" y="1401"/>
            <a:chExt cx="5409" cy="1808"/>
          </a:xfrm>
        </p:grpSpPr>
        <p:sp>
          <p:nvSpPr>
            <p:cNvPr id="242697" name="Rectangle 9"/>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269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2699" name="Group 11"/>
          <p:cNvGrpSpPr>
            <a:grpSpLocks/>
          </p:cNvGrpSpPr>
          <p:nvPr/>
        </p:nvGrpSpPr>
        <p:grpSpPr bwMode="auto">
          <a:xfrm rot="5400000">
            <a:off x="1725612" y="4021138"/>
            <a:ext cx="2238375" cy="501650"/>
            <a:chOff x="1288" y="3758"/>
            <a:chExt cx="1410" cy="316"/>
          </a:xfrm>
        </p:grpSpPr>
        <p:sp>
          <p:nvSpPr>
            <p:cNvPr id="242700"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270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270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443761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wipe(left)">
                                      <p:cBhvr>
                                        <p:cTn id="7" dur="5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2"/>
          <p:cNvGrpSpPr>
            <a:grpSpLocks/>
          </p:cNvGrpSpPr>
          <p:nvPr/>
        </p:nvGrpSpPr>
        <p:grpSpPr bwMode="auto">
          <a:xfrm>
            <a:off x="5548313" y="2247900"/>
            <a:ext cx="2847975" cy="2832100"/>
            <a:chOff x="3494" y="1415"/>
            <a:chExt cx="1794" cy="1784"/>
          </a:xfrm>
        </p:grpSpPr>
        <p:sp>
          <p:nvSpPr>
            <p:cNvPr id="25702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2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2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7030" name="Group 6"/>
          <p:cNvGrpSpPr>
            <a:grpSpLocks/>
          </p:cNvGrpSpPr>
          <p:nvPr/>
        </p:nvGrpSpPr>
        <p:grpSpPr bwMode="auto">
          <a:xfrm>
            <a:off x="-188913" y="2224088"/>
            <a:ext cx="8586788" cy="2870200"/>
            <a:chOff x="-119" y="1401"/>
            <a:chExt cx="5409" cy="1808"/>
          </a:xfrm>
        </p:grpSpPr>
        <p:sp>
          <p:nvSpPr>
            <p:cNvPr id="257031" name="Rectangle 7"/>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7032" name="Picture 8" descr="diffimag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3" name="Rectangle 9"/>
          <p:cNvSpPr>
            <a:spLocks noGrp="1" noChangeArrowheads="1"/>
          </p:cNvSpPr>
          <p:nvPr>
            <p:ph type="title"/>
          </p:nvPr>
        </p:nvSpPr>
        <p:spPr/>
        <p:txBody>
          <a:bodyPr/>
          <a:lstStyle/>
          <a:p>
            <a:r>
              <a:rPr lang="en-US" sz="4000"/>
              <a:t>shoot the whole crystal</a:t>
            </a:r>
          </a:p>
        </p:txBody>
      </p:sp>
      <p:sp>
        <p:nvSpPr>
          <p:cNvPr id="257034"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57035"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57036"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37"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38"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39"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0"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43428862"/>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714" name="Group 2"/>
          <p:cNvGrpSpPr>
            <a:grpSpLocks/>
          </p:cNvGrpSpPr>
          <p:nvPr/>
        </p:nvGrpSpPr>
        <p:grpSpPr bwMode="auto">
          <a:xfrm>
            <a:off x="5548313" y="2247900"/>
            <a:ext cx="2847975" cy="2832100"/>
            <a:chOff x="3494" y="1415"/>
            <a:chExt cx="1794" cy="1784"/>
          </a:xfrm>
        </p:grpSpPr>
        <p:sp>
          <p:nvSpPr>
            <p:cNvPr id="24371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71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1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3718" name="Rectangle 6"/>
          <p:cNvSpPr>
            <a:spLocks noGrp="1" noChangeArrowheads="1"/>
          </p:cNvSpPr>
          <p:nvPr>
            <p:ph type="title"/>
          </p:nvPr>
        </p:nvSpPr>
        <p:spPr/>
        <p:txBody>
          <a:bodyPr/>
          <a:lstStyle/>
          <a:p>
            <a:r>
              <a:rPr lang="en-US" sz="4000"/>
              <a:t>shoot the whole crystal</a:t>
            </a:r>
          </a:p>
        </p:txBody>
      </p:sp>
      <p:sp>
        <p:nvSpPr>
          <p:cNvPr id="24371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43721"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3722"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3"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3724"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5"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6"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7"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728"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36019331"/>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5548313" y="2247900"/>
            <a:ext cx="2847975" cy="2832100"/>
            <a:chOff x="3494" y="1415"/>
            <a:chExt cx="1794" cy="1784"/>
          </a:xfrm>
        </p:grpSpPr>
        <p:sp>
          <p:nvSpPr>
            <p:cNvPr id="4711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07" name="Rectangle 6"/>
          <p:cNvSpPr>
            <a:spLocks noGrp="1" noChangeArrowheads="1"/>
          </p:cNvSpPr>
          <p:nvPr>
            <p:ph type="title"/>
          </p:nvPr>
        </p:nvSpPr>
        <p:spPr/>
        <p:txBody>
          <a:bodyPr/>
          <a:lstStyle/>
          <a:p>
            <a:pPr eaLnBrk="1" hangingPunct="1"/>
            <a:r>
              <a:rPr lang="en-US" sz="4000" smtClean="0"/>
              <a:t>shoot the whole crystal</a:t>
            </a:r>
          </a:p>
        </p:txBody>
      </p:sp>
      <p:sp>
        <p:nvSpPr>
          <p:cNvPr id="47108"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7109"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7110"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2"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3"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5"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6"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extLst>
      <p:ext uri="{BB962C8B-B14F-4D97-AF65-F5344CB8AC3E}">
        <p14:creationId xmlns:p14="http://schemas.microsoft.com/office/powerpoint/2010/main" val="375886272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field_ne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86051"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
        <p:nvSpPr>
          <p:cNvPr id="386052" name="Text Box 4"/>
          <p:cNvSpPr txBox="1">
            <a:spLocks noChangeArrowheads="1"/>
          </p:cNvSpPr>
          <p:nvPr/>
        </p:nvSpPr>
        <p:spPr bwMode="auto">
          <a:xfrm>
            <a:off x="1562100" y="2765425"/>
            <a:ext cx="5870575" cy="277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4400">
                <a:solidFill>
                  <a:srgbClr val="000000"/>
                </a:solidFill>
              </a:rPr>
              <a:t>accelerating charges</a:t>
            </a:r>
          </a:p>
          <a:p>
            <a:pPr algn="ctr" fontAlgn="base">
              <a:spcBef>
                <a:spcPct val="0"/>
              </a:spcBef>
              <a:spcAft>
                <a:spcPct val="0"/>
              </a:spcAft>
            </a:pPr>
            <a:r>
              <a:rPr lang="en-US" sz="4400">
                <a:solidFill>
                  <a:srgbClr val="000000"/>
                </a:solidFill>
              </a:rPr>
              <a:t> make </a:t>
            </a:r>
          </a:p>
          <a:p>
            <a:pPr algn="ctr" fontAlgn="base">
              <a:spcBef>
                <a:spcPct val="0"/>
              </a:spcBef>
              <a:spcAft>
                <a:spcPct val="0"/>
              </a:spcAft>
            </a:pPr>
            <a:r>
              <a:rPr lang="en-US" sz="4400">
                <a:solidFill>
                  <a:srgbClr val="000000"/>
                </a:solidFill>
              </a:rPr>
              <a:t>electromagnetic waves</a:t>
            </a:r>
          </a:p>
          <a:p>
            <a:pPr algn="ctr" fontAlgn="base">
              <a:spcBef>
                <a:spcPct val="0"/>
              </a:spcBef>
              <a:spcAft>
                <a:spcPct val="0"/>
              </a:spcAft>
            </a:pPr>
            <a:r>
              <a:rPr lang="en-US" sz="4400">
                <a:solidFill>
                  <a:srgbClr val="000000"/>
                </a:solidFill>
              </a:rPr>
              <a:t>(light)</a:t>
            </a:r>
          </a:p>
        </p:txBody>
      </p:sp>
    </p:spTree>
    <p:extLst>
      <p:ext uri="{BB962C8B-B14F-4D97-AF65-F5344CB8AC3E}">
        <p14:creationId xmlns:p14="http://schemas.microsoft.com/office/powerpoint/2010/main" val="1794233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6083" name="Group 2"/>
          <p:cNvGrpSpPr>
            <a:grpSpLocks/>
          </p:cNvGrpSpPr>
          <p:nvPr/>
        </p:nvGrpSpPr>
        <p:grpSpPr bwMode="auto">
          <a:xfrm>
            <a:off x="5548313" y="2247900"/>
            <a:ext cx="2847975" cy="2832100"/>
            <a:chOff x="3494" y="1415"/>
            <a:chExt cx="1794" cy="1784"/>
          </a:xfrm>
        </p:grpSpPr>
        <p:sp>
          <p:nvSpPr>
            <p:cNvPr id="46094"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5"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6"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5" name="Rectangle 9"/>
          <p:cNvSpPr>
            <a:spLocks noGrp="1" noChangeArrowheads="1"/>
          </p:cNvSpPr>
          <p:nvPr>
            <p:ph type="title"/>
          </p:nvPr>
        </p:nvSpPr>
        <p:spPr/>
        <p:txBody>
          <a:bodyPr/>
          <a:lstStyle/>
          <a:p>
            <a:pPr eaLnBrk="1" hangingPunct="1"/>
            <a:r>
              <a:rPr lang="en-US" sz="4000" smtClean="0"/>
              <a:t>shoot the whole crystal</a:t>
            </a:r>
          </a:p>
        </p:txBody>
      </p:sp>
      <p:sp>
        <p:nvSpPr>
          <p:cNvPr id="46086"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6087"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8"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9"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4609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38720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title"/>
          </p:nvPr>
        </p:nvSpPr>
        <p:spPr>
          <a:xfrm>
            <a:off x="0" y="0"/>
            <a:ext cx="9144000" cy="1752600"/>
          </a:xfrm>
        </p:spPr>
        <p:txBody>
          <a:bodyPr/>
          <a:lstStyle/>
          <a:p>
            <a:pPr eaLnBrk="1" hangingPunct="1"/>
            <a:r>
              <a:rPr lang="en-US" sz="4000" smtClean="0"/>
              <a:t>How many crystals do you see?</a:t>
            </a:r>
          </a:p>
        </p:txBody>
      </p:sp>
      <p:sp>
        <p:nvSpPr>
          <p:cNvPr id="7065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endParaRPr lang="en-US" smtClean="0">
              <a:solidFill>
                <a:srgbClr val="000000"/>
              </a:solidFill>
              <a:cs typeface="Arial" charset="0"/>
            </a:endParaRPr>
          </a:p>
        </p:txBody>
      </p:sp>
      <p:sp>
        <p:nvSpPr>
          <p:cNvPr id="70660"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1"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2"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3"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4"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5"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6"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7"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8"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mtClean="0">
                <a:solidFill>
                  <a:srgbClr val="000000"/>
                </a:solidFill>
                <a:cs typeface="Arial" charset="0"/>
              </a:rPr>
              <a:t>Shoot the </a:t>
            </a:r>
            <a:r>
              <a:rPr lang="en-US" b="1" smtClean="0">
                <a:solidFill>
                  <a:srgbClr val="000000"/>
                </a:solidFill>
                <a:cs typeface="Arial" charset="0"/>
              </a:rPr>
              <a:t>crystal</a:t>
            </a:r>
            <a:r>
              <a:rPr lang="en-US" smtClean="0">
                <a:solidFill>
                  <a:srgbClr val="000000"/>
                </a:solidFill>
                <a:cs typeface="Arial" charset="0"/>
              </a:rPr>
              <a:t> (singular)</a:t>
            </a:r>
          </a:p>
        </p:txBody>
      </p:sp>
    </p:spTree>
    <p:extLst>
      <p:ext uri="{BB962C8B-B14F-4D97-AF65-F5344CB8AC3E}">
        <p14:creationId xmlns:p14="http://schemas.microsoft.com/office/powerpoint/2010/main" val="26459405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l-GR" sz="2400" b="1">
              <a:solidFill>
                <a:srgbClr val="333399"/>
              </a:solidFil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Tree>
    <p:extLst>
      <p:ext uri="{BB962C8B-B14F-4D97-AF65-F5344CB8AC3E}">
        <p14:creationId xmlns:p14="http://schemas.microsoft.com/office/powerpoint/2010/main" val="1196015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4780214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 </a:t>
            </a:r>
            <a:r>
              <a:rPr lang="en-US" smtClean="0">
                <a:solidFill>
                  <a:schemeClr val="bg1"/>
                </a:solidFill>
                <a:cs typeface="Arial" charset="0"/>
              </a:rPr>
              <a:t>º</a:t>
            </a:r>
          </a:p>
        </p:txBody>
      </p:sp>
    </p:spTree>
    <p:extLst>
      <p:ext uri="{BB962C8B-B14F-4D97-AF65-F5344CB8AC3E}">
        <p14:creationId xmlns:p14="http://schemas.microsoft.com/office/powerpoint/2010/main" val="406551417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0.1</a:t>
            </a:r>
            <a:r>
              <a:rPr lang="en-US" smtClean="0">
                <a:solidFill>
                  <a:schemeClr val="bg1"/>
                </a:solidFill>
                <a:cs typeface="Arial" charset="0"/>
              </a:rPr>
              <a:t>º</a:t>
            </a:r>
          </a:p>
        </p:txBody>
      </p:sp>
    </p:spTree>
    <p:extLst>
      <p:ext uri="{BB962C8B-B14F-4D97-AF65-F5344CB8AC3E}">
        <p14:creationId xmlns:p14="http://schemas.microsoft.com/office/powerpoint/2010/main" val="298354333"/>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0.2</a:t>
            </a:r>
            <a:r>
              <a:rPr lang="en-US" smtClean="0">
                <a:solidFill>
                  <a:schemeClr val="bg1"/>
                </a:solidFill>
                <a:cs typeface="Arial" charset="0"/>
              </a:rPr>
              <a:t>º</a:t>
            </a:r>
          </a:p>
        </p:txBody>
      </p:sp>
    </p:spTree>
    <p:extLst>
      <p:ext uri="{BB962C8B-B14F-4D97-AF65-F5344CB8AC3E}">
        <p14:creationId xmlns:p14="http://schemas.microsoft.com/office/powerpoint/2010/main" val="380237723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0.4</a:t>
            </a:r>
            <a:r>
              <a:rPr lang="en-US" smtClean="0">
                <a:solidFill>
                  <a:schemeClr val="bg1"/>
                </a:solidFill>
                <a:cs typeface="Arial" charset="0"/>
              </a:rPr>
              <a:t>º</a:t>
            </a:r>
          </a:p>
        </p:txBody>
      </p:sp>
    </p:spTree>
    <p:extLst>
      <p:ext uri="{BB962C8B-B14F-4D97-AF65-F5344CB8AC3E}">
        <p14:creationId xmlns:p14="http://schemas.microsoft.com/office/powerpoint/2010/main" val="3470409037"/>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0.6</a:t>
            </a:r>
            <a:r>
              <a:rPr lang="en-US" smtClean="0">
                <a:solidFill>
                  <a:schemeClr val="bg1"/>
                </a:solidFill>
                <a:cs typeface="Arial" charset="0"/>
              </a:rPr>
              <a:t>º</a:t>
            </a:r>
          </a:p>
        </p:txBody>
      </p:sp>
    </p:spTree>
    <p:extLst>
      <p:ext uri="{BB962C8B-B14F-4D97-AF65-F5344CB8AC3E}">
        <p14:creationId xmlns:p14="http://schemas.microsoft.com/office/powerpoint/2010/main" val="237449128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0.8</a:t>
            </a:r>
            <a:r>
              <a:rPr lang="en-US" smtClean="0">
                <a:solidFill>
                  <a:schemeClr val="bg1"/>
                </a:solidFill>
                <a:cs typeface="Arial" charset="0"/>
              </a:rPr>
              <a:t>º</a:t>
            </a:r>
          </a:p>
        </p:txBody>
      </p:sp>
    </p:spTree>
    <p:extLst>
      <p:ext uri="{BB962C8B-B14F-4D97-AF65-F5344CB8AC3E}">
        <p14:creationId xmlns:p14="http://schemas.microsoft.com/office/powerpoint/2010/main" val="275739146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838200" y="3482659"/>
              <a:ext cx="16466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14" name="TextBox 13"/>
            <p:cNvSpPr txBox="1"/>
            <p:nvPr/>
          </p:nvSpPr>
          <p:spPr>
            <a:xfrm>
              <a:off x="6814477" y="4004391"/>
              <a:ext cx="979755" cy="369332"/>
            </a:xfrm>
            <a:prstGeom prst="rect">
              <a:avLst/>
            </a:prstGeom>
            <a:noFill/>
          </p:spPr>
          <p:txBody>
            <a:bodyPr wrap="none" rtlCol="0">
              <a:spAutoFit/>
            </a:bodyPr>
            <a:lstStyle/>
            <a:p>
              <a:r>
                <a:rPr lang="en-US" dirty="0" smtClean="0"/>
                <a:t>X-rays !</a:t>
              </a:r>
              <a:endParaRPr lang="en-US" dirty="0"/>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Tree>
    <p:extLst>
      <p:ext uri="{BB962C8B-B14F-4D97-AF65-F5344CB8AC3E}">
        <p14:creationId xmlns:p14="http://schemas.microsoft.com/office/powerpoint/2010/main" val="316544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1.0</a:t>
            </a:r>
            <a:r>
              <a:rPr lang="en-US" smtClean="0">
                <a:solidFill>
                  <a:schemeClr val="bg1"/>
                </a:solidFill>
                <a:cs typeface="Arial" charset="0"/>
              </a:rPr>
              <a:t>º</a:t>
            </a:r>
          </a:p>
        </p:txBody>
      </p:sp>
    </p:spTree>
    <p:extLst>
      <p:ext uri="{BB962C8B-B14F-4D97-AF65-F5344CB8AC3E}">
        <p14:creationId xmlns:p14="http://schemas.microsoft.com/office/powerpoint/2010/main" val="1570648573"/>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1.5</a:t>
            </a:r>
            <a:r>
              <a:rPr lang="en-US" smtClean="0">
                <a:solidFill>
                  <a:schemeClr val="bg1"/>
                </a:solidFill>
                <a:cs typeface="Arial" charset="0"/>
              </a:rPr>
              <a:t>º</a:t>
            </a:r>
          </a:p>
        </p:txBody>
      </p:sp>
    </p:spTree>
    <p:extLst>
      <p:ext uri="{BB962C8B-B14F-4D97-AF65-F5344CB8AC3E}">
        <p14:creationId xmlns:p14="http://schemas.microsoft.com/office/powerpoint/2010/main" val="540297311"/>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2.0</a:t>
            </a:r>
            <a:r>
              <a:rPr lang="en-US" smtClean="0">
                <a:solidFill>
                  <a:schemeClr val="bg1"/>
                </a:solidFill>
                <a:cs typeface="Arial" charset="0"/>
              </a:rPr>
              <a:t>º</a:t>
            </a:r>
          </a:p>
        </p:txBody>
      </p:sp>
    </p:spTree>
    <p:extLst>
      <p:ext uri="{BB962C8B-B14F-4D97-AF65-F5344CB8AC3E}">
        <p14:creationId xmlns:p14="http://schemas.microsoft.com/office/powerpoint/2010/main" val="1204642092"/>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2.5</a:t>
            </a:r>
            <a:r>
              <a:rPr lang="en-US" smtClean="0">
                <a:solidFill>
                  <a:schemeClr val="bg1"/>
                </a:solidFill>
                <a:cs typeface="Arial" charset="0"/>
              </a:rPr>
              <a:t>º</a:t>
            </a:r>
          </a:p>
        </p:txBody>
      </p:sp>
    </p:spTree>
    <p:extLst>
      <p:ext uri="{BB962C8B-B14F-4D97-AF65-F5344CB8AC3E}">
        <p14:creationId xmlns:p14="http://schemas.microsoft.com/office/powerpoint/2010/main" val="659907837"/>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3.2</a:t>
            </a:r>
            <a:r>
              <a:rPr lang="en-US" smtClean="0">
                <a:solidFill>
                  <a:schemeClr val="bg1"/>
                </a:solidFill>
                <a:cs typeface="Arial" charset="0"/>
              </a:rPr>
              <a:t>º</a:t>
            </a:r>
          </a:p>
        </p:txBody>
      </p:sp>
    </p:spTree>
    <p:extLst>
      <p:ext uri="{BB962C8B-B14F-4D97-AF65-F5344CB8AC3E}">
        <p14:creationId xmlns:p14="http://schemas.microsoft.com/office/powerpoint/2010/main" val="3277231636"/>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6.4</a:t>
            </a:r>
            <a:r>
              <a:rPr lang="en-US" smtClean="0">
                <a:solidFill>
                  <a:schemeClr val="bg1"/>
                </a:solidFill>
                <a:cs typeface="Arial" charset="0"/>
              </a:rPr>
              <a:t>º</a:t>
            </a:r>
          </a:p>
        </p:txBody>
      </p:sp>
    </p:spTree>
    <p:extLst>
      <p:ext uri="{BB962C8B-B14F-4D97-AF65-F5344CB8AC3E}">
        <p14:creationId xmlns:p14="http://schemas.microsoft.com/office/powerpoint/2010/main" val="205752552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12.8</a:t>
            </a:r>
            <a:r>
              <a:rPr lang="en-US" smtClean="0">
                <a:solidFill>
                  <a:schemeClr val="bg1"/>
                </a:solidFill>
                <a:cs typeface="Arial" charset="0"/>
              </a:rPr>
              <a:t>º</a:t>
            </a:r>
          </a:p>
        </p:txBody>
      </p:sp>
    </p:spTree>
    <p:extLst>
      <p:ext uri="{BB962C8B-B14F-4D97-AF65-F5344CB8AC3E}">
        <p14:creationId xmlns:p14="http://schemas.microsoft.com/office/powerpoint/2010/main" val="2652262928"/>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Text Box 3"/>
          <p:cNvSpPr txBox="1">
            <a:spLocks noChangeArrowheads="1"/>
          </p:cNvSpPr>
          <p:nvPr/>
        </p:nvSpPr>
        <p:spPr bwMode="auto">
          <a:xfrm>
            <a:off x="533400" y="205740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chemeClr val="bg2"/>
                </a:solidFill>
              </a:rPr>
              <a:t>   Shoot the whole crystal</a:t>
            </a:r>
          </a:p>
          <a:p>
            <a:pPr lvl="1">
              <a:lnSpc>
                <a:spcPct val="130000"/>
              </a:lnSpc>
              <a:buFontTx/>
              <a:buAutoNum type="arabicPeriod"/>
            </a:pPr>
            <a:r>
              <a:rPr lang="en-US" sz="3600">
                <a:solidFill>
                  <a:srgbClr val="FF0000"/>
                </a:solidFill>
              </a:rPr>
              <a:t>   Shoot nothing but the crystal</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550890100"/>
      </p:ext>
    </p:extLst>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1666"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365" t="30293" r="35645" b="25827"/>
          <a:stretch>
            <a:fillRect/>
          </a:stretch>
        </p:blipFill>
        <p:spPr bwMode="auto">
          <a:xfrm>
            <a:off x="-11113" y="1501775"/>
            <a:ext cx="9144001" cy="6019800"/>
          </a:xfrm>
          <a:prstGeom prst="rect">
            <a:avLst/>
          </a:prstGeom>
          <a:noFill/>
          <a:extLst>
            <a:ext uri="{909E8E84-426E-40DD-AFC4-6F175D3DCCD1}">
              <a14:hiddenFill xmlns:a14="http://schemas.microsoft.com/office/drawing/2010/main">
                <a:solidFill>
                  <a:srgbClr val="FFFFFF"/>
                </a:solidFill>
              </a14:hiddenFill>
            </a:ext>
          </a:extLst>
        </p:spPr>
      </p:pic>
      <p:sp>
        <p:nvSpPr>
          <p:cNvPr id="241667" name="Rectangle 3"/>
          <p:cNvSpPr>
            <a:spLocks noChangeArrowheads="1"/>
          </p:cNvSpPr>
          <p:nvPr/>
        </p:nvSpPr>
        <p:spPr bwMode="auto">
          <a:xfrm>
            <a:off x="0" y="83820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8" name="Rectangle 4"/>
          <p:cNvSpPr>
            <a:spLocks noChangeArrowheads="1"/>
          </p:cNvSpPr>
          <p:nvPr/>
        </p:nvSpPr>
        <p:spPr bwMode="auto">
          <a:xfrm>
            <a:off x="0" y="1447800"/>
            <a:ext cx="9140825" cy="822325"/>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9" name="Rectangle 5"/>
          <p:cNvSpPr>
            <a:spLocks noGrp="1" noChangeArrowheads="1"/>
          </p:cNvSpPr>
          <p:nvPr>
            <p:ph type="title"/>
          </p:nvPr>
        </p:nvSpPr>
        <p:spPr>
          <a:xfrm>
            <a:off x="457200" y="232951"/>
            <a:ext cx="8229600" cy="1143000"/>
          </a:xfrm>
        </p:spPr>
        <p:txBody>
          <a:bodyPr/>
          <a:lstStyle/>
          <a:p>
            <a:r>
              <a:rPr lang="en-US" sz="4000" dirty="0"/>
              <a:t>“crystal” = thing you want to shoot</a:t>
            </a:r>
          </a:p>
        </p:txBody>
      </p:sp>
      <p:grpSp>
        <p:nvGrpSpPr>
          <p:cNvPr id="241670" name="Group 6"/>
          <p:cNvGrpSpPr>
            <a:grpSpLocks/>
          </p:cNvGrpSpPr>
          <p:nvPr/>
        </p:nvGrpSpPr>
        <p:grpSpPr bwMode="auto">
          <a:xfrm>
            <a:off x="2971800" y="3165475"/>
            <a:ext cx="1890713" cy="1377950"/>
            <a:chOff x="3061" y="2929"/>
            <a:chExt cx="1191" cy="868"/>
          </a:xfrm>
        </p:grpSpPr>
        <p:sp>
          <p:nvSpPr>
            <p:cNvPr id="241671" name="Oval 7"/>
            <p:cNvSpPr>
              <a:spLocks noChangeArrowheads="1"/>
            </p:cNvSpPr>
            <p:nvPr/>
          </p:nvSpPr>
          <p:spPr bwMode="auto">
            <a:xfrm>
              <a:off x="3424" y="3148"/>
              <a:ext cx="466" cy="45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72" name="Line 8"/>
            <p:cNvSpPr>
              <a:spLocks noChangeShapeType="1"/>
            </p:cNvSpPr>
            <p:nvPr/>
          </p:nvSpPr>
          <p:spPr bwMode="auto">
            <a:xfrm>
              <a:off x="3061" y="3377"/>
              <a:ext cx="11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3" name="Line 9"/>
            <p:cNvSpPr>
              <a:spLocks noChangeShapeType="1"/>
            </p:cNvSpPr>
            <p:nvPr/>
          </p:nvSpPr>
          <p:spPr bwMode="auto">
            <a:xfrm>
              <a:off x="3655" y="2929"/>
              <a:ext cx="6" cy="86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2860554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738" name="Group 2"/>
          <p:cNvGrpSpPr>
            <a:grpSpLocks/>
          </p:cNvGrpSpPr>
          <p:nvPr/>
        </p:nvGrpSpPr>
        <p:grpSpPr bwMode="auto">
          <a:xfrm>
            <a:off x="5548313" y="2247900"/>
            <a:ext cx="2847975" cy="2832100"/>
            <a:chOff x="3494" y="1415"/>
            <a:chExt cx="1794" cy="1784"/>
          </a:xfrm>
        </p:grpSpPr>
        <p:sp>
          <p:nvSpPr>
            <p:cNvPr id="244739"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40"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41"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4742" name="Rectangle 6"/>
          <p:cNvSpPr>
            <a:spLocks noGrp="1" noChangeArrowheads="1"/>
          </p:cNvSpPr>
          <p:nvPr>
            <p:ph type="title"/>
          </p:nvPr>
        </p:nvSpPr>
        <p:spPr/>
        <p:txBody>
          <a:bodyPr/>
          <a:lstStyle/>
          <a:p>
            <a:r>
              <a:rPr lang="en-US" sz="4000"/>
              <a:t>shoot nothing but the crystal</a:t>
            </a:r>
          </a:p>
        </p:txBody>
      </p:sp>
      <p:sp>
        <p:nvSpPr>
          <p:cNvPr id="244743"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4744" name="Group 8"/>
          <p:cNvGrpSpPr>
            <a:grpSpLocks/>
          </p:cNvGrpSpPr>
          <p:nvPr/>
        </p:nvGrpSpPr>
        <p:grpSpPr bwMode="auto">
          <a:xfrm>
            <a:off x="-188913" y="2224088"/>
            <a:ext cx="8586788" cy="2870200"/>
            <a:chOff x="-119" y="1401"/>
            <a:chExt cx="5409" cy="1808"/>
          </a:xfrm>
        </p:grpSpPr>
        <p:sp>
          <p:nvSpPr>
            <p:cNvPr id="244745"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4746"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747" name="Group 11"/>
          <p:cNvGrpSpPr>
            <a:grpSpLocks/>
          </p:cNvGrpSpPr>
          <p:nvPr/>
        </p:nvGrpSpPr>
        <p:grpSpPr bwMode="auto">
          <a:xfrm rot="5400000">
            <a:off x="1725612" y="4021138"/>
            <a:ext cx="2238375" cy="501650"/>
            <a:chOff x="1288" y="3758"/>
            <a:chExt cx="1410" cy="316"/>
          </a:xfrm>
        </p:grpSpPr>
        <p:sp>
          <p:nvSpPr>
            <p:cNvPr id="244748"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4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475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5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5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4753"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13977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AS Colour Scheme">
      <a:dk1>
        <a:srgbClr val="000000"/>
      </a:dk1>
      <a:lt1>
        <a:srgbClr val="FFFFFF"/>
      </a:lt1>
      <a:dk2>
        <a:srgbClr val="CCD221"/>
      </a:dk2>
      <a:lt2>
        <a:srgbClr val="808080"/>
      </a:lt2>
      <a:accent1>
        <a:srgbClr val="3C97D1"/>
      </a:accent1>
      <a:accent2>
        <a:srgbClr val="1B9B94"/>
      </a:accent2>
      <a:accent3>
        <a:srgbClr val="94B633"/>
      </a:accent3>
      <a:accent4>
        <a:srgbClr val="C53830"/>
      </a:accent4>
      <a:accent5>
        <a:srgbClr val="C31C67"/>
      </a:accent5>
      <a:accent6>
        <a:srgbClr val="DE9829"/>
      </a:accent6>
      <a:hlink>
        <a:srgbClr val="1B9B94"/>
      </a:hlink>
      <a:folHlink>
        <a:srgbClr val="94B6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8539</TotalTime>
  <Words>2841</Words>
  <Application>Microsoft Office PowerPoint</Application>
  <PresentationFormat>On-screen Show (4:3)</PresentationFormat>
  <Paragraphs>908</Paragraphs>
  <Slides>134</Slides>
  <Notes>15</Notes>
  <HiddenSlides>13</HiddenSlides>
  <MMClips>0</MMClips>
  <ScaleCrop>false</ScaleCrop>
  <HeadingPairs>
    <vt:vector size="8" baseType="variant">
      <vt:variant>
        <vt:lpstr>Fonts Used</vt:lpstr>
      </vt:variant>
      <vt:variant>
        <vt:i4>9</vt:i4>
      </vt:variant>
      <vt:variant>
        <vt:lpstr>Theme</vt:lpstr>
      </vt:variant>
      <vt:variant>
        <vt:i4>16</vt:i4>
      </vt:variant>
      <vt:variant>
        <vt:lpstr>Embedded OLE Servers</vt:lpstr>
      </vt:variant>
      <vt:variant>
        <vt:i4>3</vt:i4>
      </vt:variant>
      <vt:variant>
        <vt:lpstr>Slide Titles</vt:lpstr>
      </vt:variant>
      <vt:variant>
        <vt:i4>134</vt:i4>
      </vt:variant>
    </vt:vector>
  </HeadingPairs>
  <TitlesOfParts>
    <vt:vector size="162" baseType="lpstr">
      <vt:lpstr>MS PGothic</vt:lpstr>
      <vt:lpstr>Arial</vt:lpstr>
      <vt:lpstr>Arial Narrow</vt:lpstr>
      <vt:lpstr>Calibri</vt:lpstr>
      <vt:lpstr>Comic Sans MS</vt:lpstr>
      <vt:lpstr>Courier New</vt:lpstr>
      <vt:lpstr>Symbol</vt:lpstr>
      <vt:lpstr>Times New Roman</vt:lpstr>
      <vt:lpstr>Verdana</vt:lpstr>
      <vt:lpstr>Default Design</vt:lpstr>
      <vt:lpstr>1_Default Design</vt:lpstr>
      <vt:lpstr>2_Default Design</vt:lpstr>
      <vt:lpstr>4_Default Design</vt:lpstr>
      <vt:lpstr>7_Default Design</vt:lpstr>
      <vt:lpstr>1_Office Theme</vt:lpstr>
      <vt:lpstr>Office Theme</vt:lpstr>
      <vt:lpstr>2_Office Theme</vt:lpstr>
      <vt:lpstr>3_Default Design</vt:lpstr>
      <vt:lpstr>6_Office Theme</vt:lpstr>
      <vt:lpstr>13_Default Design</vt:lpstr>
      <vt:lpstr>6_Default Design</vt:lpstr>
      <vt:lpstr>8_Default Design</vt:lpstr>
      <vt:lpstr>3_Office Theme</vt:lpstr>
      <vt:lpstr>4_Office Theme</vt:lpstr>
      <vt:lpstr>5_Office Theme</vt:lpstr>
      <vt:lpstr>Chart</vt:lpstr>
      <vt:lpstr>Equation</vt:lpstr>
      <vt:lpstr>Microsoft Graph Chart</vt:lpstr>
      <vt:lpstr>Where do the  X-rays come from?</vt:lpstr>
      <vt:lpstr>X-rays (aka “Röntgenstrahlung”)</vt:lpstr>
      <vt:lpstr>Electricity + vacuum = X-rays</vt:lpstr>
      <vt:lpstr>Fluorescent X-ray sources: “sealed tube” and “rotating anode”</vt:lpstr>
      <vt:lpstr>EXPERIMENTAL SETUP – Home Source</vt:lpstr>
      <vt:lpstr>Electric charge</vt:lpstr>
      <vt:lpstr>Electric field of a moving charge</vt:lpstr>
      <vt:lpstr>Electric field of a moving charge</vt:lpstr>
      <vt:lpstr>Bending Magnet</vt:lpstr>
      <vt:lpstr>Two Bending Magnets</vt:lpstr>
      <vt:lpstr>Wiggler</vt:lpstr>
      <vt:lpstr>Undulator</vt:lpstr>
      <vt:lpstr>Undulator emission spectrum</vt:lpstr>
      <vt:lpstr>LCLS undulator hall</vt:lpstr>
      <vt:lpstr>LCLS at SLAC</vt:lpstr>
      <vt:lpstr>Electric field of a moving charge</vt:lpstr>
      <vt:lpstr>SASE effect</vt:lpstr>
      <vt:lpstr>Self-Amplified Stimulated Emission (SASE) effect</vt:lpstr>
      <vt:lpstr>Accelerator-based light source terminology</vt:lpstr>
      <vt:lpstr>PowerPoint Presentation</vt:lpstr>
      <vt:lpstr>what the is a MGy?</vt:lpstr>
      <vt:lpstr>PowerPoint Presentation</vt:lpstr>
      <vt:lpstr>PowerPoint Presentation</vt:lpstr>
      <vt:lpstr>PowerPoint Presentation</vt:lpstr>
      <vt:lpstr>Dose slicing</vt:lpstr>
      <vt:lpstr>What do I do?</vt:lpstr>
      <vt:lpstr>Dose slicing: is that a spot?</vt:lpstr>
      <vt:lpstr>Dose slicing: is that a spot?</vt:lpstr>
      <vt:lpstr>Dose slicing: is that a spot?</vt:lpstr>
      <vt:lpstr>Dose slicing: is that a spot?</vt:lpstr>
      <vt:lpstr>Dose slicing: is that a spot?</vt:lpstr>
      <vt:lpstr>Dose slicing: is that a spot?</vt:lpstr>
      <vt:lpstr>PowerPoint Presentation</vt:lpstr>
      <vt:lpstr>PowerPoint Presentation</vt:lpstr>
      <vt:lpstr>PowerPoint Presentation</vt:lpstr>
      <vt:lpstr>Optimum exposure time?</vt:lpstr>
      <vt:lpstr>PowerPoint Presentation</vt:lpstr>
      <vt:lpstr>PowerPoint Presentation</vt:lpstr>
      <vt:lpstr>What does all that stuff in the  concrete tunnel do?</vt:lpstr>
      <vt:lpstr>X-ray optics: mirrors</vt:lpstr>
      <vt:lpstr>Why are the mirrors so long?</vt:lpstr>
      <vt:lpstr>Monochromators</vt:lpstr>
      <vt:lpstr>Monochromators</vt:lpstr>
      <vt:lpstr>Monochromators</vt:lpstr>
      <vt:lpstr>Monochromators</vt:lpstr>
      <vt:lpstr>Monochromators</vt:lpstr>
      <vt:lpstr>Monochromators</vt:lpstr>
      <vt:lpstr>Monochromators</vt:lpstr>
      <vt:lpstr>Monochromators</vt:lpstr>
      <vt:lpstr>The “beam line”</vt:lpstr>
      <vt:lpstr>The “beam line”</vt:lpstr>
      <vt:lpstr>X-ray optics</vt:lpstr>
      <vt:lpstr>The truth about x-ray beams</vt:lpstr>
      <vt:lpstr>The truth about x-ray beams</vt:lpstr>
      <vt:lpstr>The truth about x-ray beams</vt:lpstr>
      <vt:lpstr>The truth about x-ray beams</vt:lpstr>
      <vt:lpstr>The truth about x-ray beams</vt:lpstr>
      <vt:lpstr>The truth about x-ray beams</vt:lpstr>
      <vt:lpstr>The truth about x-ray beams</vt:lpstr>
      <vt:lpstr>The truth about x-ray beams</vt:lpstr>
      <vt:lpstr>Si(111) vs multilayers</vt:lpstr>
      <vt:lpstr>spectral dispersion</vt:lpstr>
      <vt:lpstr>spectral dispersion</vt:lpstr>
      <vt:lpstr>The truth about x-ray beams</vt:lpstr>
      <vt:lpstr>beam divergence</vt:lpstr>
      <vt:lpstr>beam divergence</vt:lpstr>
      <vt:lpstr>  divergence = 0 º</vt:lpstr>
      <vt:lpstr>  divergence = 0.3 º</vt:lpstr>
      <vt:lpstr>Divergence Arndt &amp; Wonacott (1977)</vt:lpstr>
      <vt:lpstr>The truth about x-ray beams</vt:lpstr>
      <vt:lpstr>Air absorption</vt:lpstr>
      <vt:lpstr>The truth about x-ray beams</vt:lpstr>
      <vt:lpstr>Data quality - simple rules:</vt:lpstr>
      <vt:lpstr>“crystal” = thing you want to shoot</vt:lpstr>
      <vt:lpstr>Data quality - simple rules:</vt:lpstr>
      <vt:lpstr>shoot the whole crystal</vt:lpstr>
      <vt:lpstr>shoot the whole crystal</vt:lpstr>
      <vt:lpstr>shoot the whole crystal</vt:lpstr>
      <vt:lpstr>shoot the whole crystal</vt:lpstr>
      <vt:lpstr>shoot the whole crystal</vt:lpstr>
      <vt:lpstr>How many crystals do you see?</vt:lpstr>
      <vt:lpstr>mosaic spread</vt:lpstr>
      <vt:lpstr>mosaic spread</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Data quality - simple rules:</vt:lpstr>
      <vt:lpstr>“crystal” = thing you want to shoot</vt:lpstr>
      <vt:lpstr>shoot nothing but the crystal</vt:lpstr>
      <vt:lpstr>shoot nothing but the crystal</vt:lpstr>
      <vt:lpstr>shoot nothing but the crystal</vt:lpstr>
      <vt:lpstr>shoot nothing but the crystal</vt:lpstr>
      <vt:lpstr>shoot nothing but the crystal</vt:lpstr>
      <vt:lpstr>Gaussian beam</vt:lpstr>
      <vt:lpstr>Collimated beam</vt:lpstr>
      <vt:lpstr>Tipping point for µfocus:</vt:lpstr>
      <vt:lpstr>Data quality - simple rules:</vt:lpstr>
      <vt:lpstr>Background scattering</vt:lpstr>
      <vt:lpstr>Mosquito tips cost $0.15 each</vt:lpstr>
      <vt:lpstr>Background scattering</vt:lpstr>
      <vt:lpstr>Fine Slicing</vt:lpstr>
      <vt:lpstr>Optimal exposure time (faint spots)</vt:lpstr>
      <vt:lpstr>Data quality - simple rules:</vt:lpstr>
      <vt:lpstr>The crystal rotates!</vt:lpstr>
      <vt:lpstr>The crystal rotates!</vt:lpstr>
      <vt:lpstr>Multi-crystal strategies</vt:lpstr>
      <vt:lpstr>Basic Principles</vt:lpstr>
      <vt:lpstr>Summary</vt:lpstr>
      <vt:lpstr>Optimum resolution cutoff is:</vt:lpstr>
      <vt:lpstr>PowerPoint Presentation</vt:lpstr>
      <vt:lpstr>PowerPoint Presentation</vt:lpstr>
      <vt:lpstr>PowerPoint Presentation</vt:lpstr>
      <vt:lpstr>PowerPoint Presentation</vt:lpstr>
      <vt:lpstr>PowerPoint Presentation</vt:lpstr>
      <vt:lpstr>Optimum resolution cutoff is:</vt:lpstr>
      <vt:lpstr>Trick Question: What is the space group?</vt:lpstr>
      <vt:lpstr>What you know when:</vt:lpstr>
      <vt:lpstr>There are 16 different “beam centers”</vt:lpstr>
      <vt:lpstr>There are 16 different “beam centers”</vt:lpstr>
      <vt:lpstr>There are 16 different “beam centers”</vt:lpstr>
      <vt:lpstr>There are 16 different “beam centers”</vt:lpstr>
      <vt:lpstr>There are 16 different “beam centers”</vt:lpstr>
      <vt:lpstr>There are 16 different “beam centers”</vt:lpstr>
      <vt:lpstr>There are 16 different “beam centers”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charge</dc:title>
  <dc:creator>JMHolton</dc:creator>
  <cp:lastModifiedBy>James_Holton</cp:lastModifiedBy>
  <cp:revision>104</cp:revision>
  <dcterms:created xsi:type="dcterms:W3CDTF">2013-05-28T14:39:43Z</dcterms:created>
  <dcterms:modified xsi:type="dcterms:W3CDTF">2017-04-17T21:31:38Z</dcterms:modified>
</cp:coreProperties>
</file>